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8"/>
  </p:notesMasterIdLst>
  <p:sldIdLst>
    <p:sldId id="257" r:id="rId7"/>
    <p:sldId id="258" r:id="rId8"/>
    <p:sldId id="259" r:id="rId9"/>
    <p:sldId id="260" r:id="rId10"/>
    <p:sldId id="267" r:id="rId11"/>
    <p:sldId id="264" r:id="rId12"/>
    <p:sldId id="265" r:id="rId13"/>
    <p:sldId id="261" r:id="rId14"/>
    <p:sldId id="268" r:id="rId15"/>
    <p:sldId id="26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das, Rinad" initials="B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79E9-8BEC-426F-9C42-C049806E5D2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FD98-C2CD-46A1-B77D-A40988F9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8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4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9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DP: Depending on what audience, we want to be careful with our language about means restriction/means safety/firearm safety </a:t>
            </a:r>
          </a:p>
          <a:p>
            <a:r>
              <a:rPr lang="en-US" dirty="0" smtClean="0"/>
              <a:t>DP: We should ask questions about gun safety</a:t>
            </a:r>
            <a:r>
              <a:rPr lang="en-US" baseline="0" dirty="0" smtClean="0"/>
              <a:t> when transporting guns (on person/in car) in the 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0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2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2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8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3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58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41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64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9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16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06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4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5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12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20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5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7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0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8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40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52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85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587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00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57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12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63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90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99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351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69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15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8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476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873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929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95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64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82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061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57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71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54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53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63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742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953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4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78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873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8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9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11/11/2016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Rinad S. Beidas, PhD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Adolescent suicide prevention in routine clinical encounters (ASPIRE)</a:t>
            </a:r>
            <a:endParaRPr lang="en-US" sz="2400" dirty="0"/>
          </a:p>
        </p:txBody>
      </p:sp>
      <p:pic>
        <p:nvPicPr>
          <p:cNvPr id="1026" name="Picture 2" descr="C:\Users\rbeidas\Desktop\HF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847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BS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14" y="1509712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62600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effectiveness-implementation R01 in as many MHRN systems as possible</a:t>
            </a:r>
          </a:p>
          <a:p>
            <a:endParaRPr lang="en-US" dirty="0" smtClean="0"/>
          </a:p>
          <a:p>
            <a:r>
              <a:rPr lang="en-US" dirty="0" smtClean="0"/>
              <a:t>To be submitted in February or June, 2018</a:t>
            </a:r>
            <a:endParaRPr lang="en-US" dirty="0"/>
          </a:p>
        </p:txBody>
      </p:sp>
      <p:pic>
        <p:nvPicPr>
          <p:cNvPr id="1026" name="Picture 2" descr="C:\Users\rbeidas\Desktop\ni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MRH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52900"/>
            <a:ext cx="3429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410200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75659"/>
            <a:ext cx="5372099" cy="3581400"/>
          </a:xfrm>
        </p:spPr>
      </p:pic>
      <p:sp>
        <p:nvSpPr>
          <p:cNvPr id="3" name="TextBox 2"/>
          <p:cNvSpPr txBox="1"/>
          <p:nvPr/>
        </p:nvSpPr>
        <p:spPr>
          <a:xfrm>
            <a:off x="2362200" y="61722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contact rbeidas@upenn.edu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667" y="2209800"/>
            <a:ext cx="281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Penn Research Team (especially Courtney Wolk, Shari Mintz, Steve Marcus, Joel Fein, Adina Lieberman, and Courtney </a:t>
            </a:r>
            <a:r>
              <a:rPr lang="en-US" sz="1600" dirty="0" err="1" smtClean="0"/>
              <a:t>Gregor</a:t>
            </a:r>
            <a:r>
              <a:rPr lang="en-US" sz="1600" dirty="0" smtClean="0"/>
              <a:t>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HFHS Team (especially Brian </a:t>
            </a:r>
            <a:r>
              <a:rPr lang="en-US" sz="1600" dirty="0" err="1" smtClean="0"/>
              <a:t>Ahmedani</a:t>
            </a:r>
            <a:r>
              <a:rPr lang="en-US" sz="1600" dirty="0"/>
              <a:t> </a:t>
            </a:r>
            <a:r>
              <a:rPr lang="en-US" sz="1600" dirty="0" smtClean="0"/>
              <a:t>and Nicole </a:t>
            </a:r>
            <a:r>
              <a:rPr lang="en-US" sz="1600" dirty="0" err="1" smtClean="0"/>
              <a:t>Zeld</a:t>
            </a:r>
            <a:r>
              <a:rPr lang="en-US" sz="1600" dirty="0" smtClean="0"/>
              <a:t>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BSW Team (especially John </a:t>
            </a:r>
            <a:r>
              <a:rPr lang="en-US" sz="1600" dirty="0" err="1" smtClean="0"/>
              <a:t>Zeber</a:t>
            </a:r>
            <a:r>
              <a:rPr lang="en-US" sz="1600" dirty="0" smtClean="0"/>
              <a:t> and Amy Reed)</a:t>
            </a:r>
          </a:p>
        </p:txBody>
      </p:sp>
    </p:spTree>
    <p:extLst>
      <p:ext uri="{BB962C8B-B14F-4D97-AF65-F5344CB8AC3E}">
        <p14:creationId xmlns:p14="http://schemas.microsoft.com/office/powerpoint/2010/main" val="1587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work important?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971800"/>
            <a:ext cx="2819400" cy="1619250"/>
          </a:xfrm>
        </p:spPr>
      </p:pic>
      <p:sp>
        <p:nvSpPr>
          <p:cNvPr id="8" name="TextBox 7"/>
          <p:cNvSpPr txBox="1"/>
          <p:nvPr/>
        </p:nvSpPr>
        <p:spPr>
          <a:xfrm>
            <a:off x="3124200" y="4800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Cayman Naib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2002-2015</a:t>
            </a:r>
          </a:p>
        </p:txBody>
      </p:sp>
    </p:spTree>
    <p:extLst>
      <p:ext uri="{BB962C8B-B14F-4D97-AF65-F5344CB8AC3E}">
        <p14:creationId xmlns:p14="http://schemas.microsoft.com/office/powerpoint/2010/main" val="21506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Suicide is a critical public health concern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1"/>
            <a:ext cx="50292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Leading cause of death among youth aged 10-24 </a:t>
            </a:r>
            <a:r>
              <a:rPr lang="en-US" sz="1600" dirty="0" smtClean="0"/>
              <a:t>(CDC, 2010)</a:t>
            </a:r>
          </a:p>
          <a:p>
            <a:endParaRPr lang="en-US" dirty="0" smtClean="0"/>
          </a:p>
          <a:p>
            <a:r>
              <a:rPr lang="en-US" dirty="0" smtClean="0"/>
              <a:t>Rate of youth suicides has increased in the last 50 years, primarily due to increase in suicide by firearms </a:t>
            </a:r>
            <a:r>
              <a:rPr lang="en-US" sz="1600" dirty="0" smtClean="0"/>
              <a:t>(Bridge, Goldstein &amp; Brent, 2006)</a:t>
            </a:r>
          </a:p>
          <a:p>
            <a:endParaRPr lang="en-US" dirty="0" smtClean="0"/>
          </a:p>
          <a:p>
            <a:r>
              <a:rPr lang="en-US" dirty="0" smtClean="0"/>
              <a:t>Firearms are the most lethal method; risk of suicide is 2-5 times greater in homes with a firearm </a:t>
            </a:r>
            <a:r>
              <a:rPr lang="en-US" sz="1600" dirty="0" smtClean="0"/>
              <a:t>(Miller et al., 2013)</a:t>
            </a:r>
          </a:p>
          <a:p>
            <a:endParaRPr lang="en-US" dirty="0" smtClean="0"/>
          </a:p>
          <a:p>
            <a:r>
              <a:rPr lang="en-US" dirty="0" smtClean="0"/>
              <a:t>1 in 3 youths homes contain a firearm </a:t>
            </a:r>
            <a:r>
              <a:rPr lang="en-US" sz="1600" dirty="0" smtClean="0"/>
              <a:t>(Hepburn et al., 2007)</a:t>
            </a:r>
          </a:p>
          <a:p>
            <a:endParaRPr lang="en-US" sz="2500" dirty="0"/>
          </a:p>
          <a:p>
            <a:r>
              <a:rPr lang="en-US" sz="2500" dirty="0" smtClean="0"/>
              <a:t>Daily, in the US, 2 youth die from suicide using a gun; 1 survives an attempt.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67000"/>
            <a:ext cx="3019425" cy="18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smtClean="0"/>
              <a:t>Partner with MHRN stakeholders to engage in quantitative and qualitative inquiry around how to implement an evidence-based program for firearm safety as a suicide prevention strategy for youth in </a:t>
            </a:r>
            <a:r>
              <a:rPr lang="en-US" dirty="0"/>
              <a:t>primary </a:t>
            </a:r>
            <a:r>
              <a:rPr lang="en-US" dirty="0" smtClean="0"/>
              <a:t>care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rbeidas\Desktop\collabor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55015"/>
            <a:ext cx="3505200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362200"/>
            <a:ext cx="4038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(Screening) Do you have a gun?</a:t>
            </a:r>
          </a:p>
          <a:p>
            <a:endParaRPr lang="en-US" dirty="0" smtClean="0"/>
          </a:p>
          <a:p>
            <a:r>
              <a:rPr lang="en-US" dirty="0" smtClean="0"/>
              <a:t>Brief counseling</a:t>
            </a:r>
          </a:p>
          <a:p>
            <a:endParaRPr lang="en-US" dirty="0" smtClean="0"/>
          </a:p>
          <a:p>
            <a:r>
              <a:rPr lang="en-US" dirty="0" smtClean="0"/>
              <a:t>Provision of cable gun locks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309812"/>
            <a:ext cx="1165412" cy="1485900"/>
          </a:xfrm>
          <a:prstGeom prst="rect">
            <a:avLst/>
          </a:prstGeom>
        </p:spPr>
      </p:pic>
      <p:pic>
        <p:nvPicPr>
          <p:cNvPr id="2050" name="Picture 2" descr="C:\Users\rbeidas\Desktop\pare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beidas\Desktop\provid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95800"/>
            <a:ext cx="381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Aim </a:t>
            </a:r>
            <a:r>
              <a:rPr lang="en-US" b="1" dirty="0"/>
              <a:t>1:</a:t>
            </a:r>
            <a:r>
              <a:rPr lang="en-US" dirty="0"/>
              <a:t> </a:t>
            </a:r>
            <a:r>
              <a:rPr lang="en-US" dirty="0" smtClean="0"/>
              <a:t>Survey clinical </a:t>
            </a:r>
            <a:r>
              <a:rPr lang="en-US" dirty="0"/>
              <a:t>leadership </a:t>
            </a:r>
            <a:r>
              <a:rPr lang="en-US" dirty="0" smtClean="0"/>
              <a:t>and primary care doctors in primary </a:t>
            </a:r>
            <a:r>
              <a:rPr lang="en-US" dirty="0"/>
              <a:t>care practices within </a:t>
            </a:r>
            <a:r>
              <a:rPr lang="en-US" dirty="0" smtClean="0"/>
              <a:t>HFHS and BSW </a:t>
            </a:r>
            <a:r>
              <a:rPr lang="en-US" dirty="0"/>
              <a:t>to </a:t>
            </a:r>
            <a:r>
              <a:rPr lang="en-US" dirty="0" smtClean="0"/>
              <a:t>understand attitudes and use towards use of the components of </a:t>
            </a:r>
            <a:r>
              <a:rPr lang="en-US" i="1" dirty="0" smtClean="0"/>
              <a:t>Safety Check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C:\Users\cbenja\AppData\Local\Microsoft\Windows\Temporary Internet Files\Content.IE5\T3GD4QME\Survey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21627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beidas\Desktop\gu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18" y="38862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do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03133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056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Aim </a:t>
            </a:r>
            <a:r>
              <a:rPr lang="en-US" b="1" dirty="0"/>
              <a:t>2:</a:t>
            </a:r>
            <a:r>
              <a:rPr lang="en-US" dirty="0"/>
              <a:t> In collaboration with </a:t>
            </a:r>
            <a:r>
              <a:rPr lang="en-US" dirty="0" smtClean="0"/>
              <a:t>stakeholders</a:t>
            </a:r>
            <a:r>
              <a:rPr lang="en-US" dirty="0" smtClean="0"/>
              <a:t>, </a:t>
            </a:r>
            <a:r>
              <a:rPr lang="en-US" dirty="0"/>
              <a:t>we will </a:t>
            </a:r>
            <a:r>
              <a:rPr lang="en-US" dirty="0" smtClean="0"/>
              <a:t>develop </a:t>
            </a:r>
            <a:r>
              <a:rPr lang="en-US" dirty="0"/>
              <a:t>and evaluate a </a:t>
            </a:r>
            <a:r>
              <a:rPr lang="en-US" dirty="0" smtClean="0"/>
              <a:t>menu </a:t>
            </a:r>
            <a:r>
              <a:rPr lang="en-US" dirty="0"/>
              <a:t>of implementation strategies for youth firearms means restriction as a suicide prevention strategy in pediatric primary </a:t>
            </a:r>
            <a:r>
              <a:rPr lang="en-US" dirty="0" smtClean="0"/>
              <a:t>care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Qualitative interviews</a:t>
            </a:r>
          </a:p>
          <a:p>
            <a:pPr lvl="1"/>
            <a:r>
              <a:rPr lang="en-US" dirty="0" smtClean="0"/>
              <a:t>Development and evaluation of implementation strategies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C:\Users\cbenja\AppData\Local\Microsoft\Windows\Temporary Internet Files\Content.IE5\PW5V33RK\menu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95600"/>
            <a:ext cx="1506301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progress : Aim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Identified stakeholders</a:t>
            </a:r>
          </a:p>
          <a:p>
            <a:pPr lvl="1"/>
            <a:r>
              <a:rPr lang="en-US" dirty="0" smtClean="0"/>
              <a:t>63 leaders </a:t>
            </a:r>
          </a:p>
          <a:p>
            <a:pPr lvl="1"/>
            <a:r>
              <a:rPr lang="en-US" dirty="0" smtClean="0"/>
              <a:t>209 PCPs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Sending out surveys now!</a:t>
            </a:r>
            <a:endParaRPr lang="en-US" dirty="0"/>
          </a:p>
        </p:txBody>
      </p:sp>
      <p:pic>
        <p:nvPicPr>
          <p:cNvPr id="1026" name="Picture 2" descr="C:\Users\rbeidas\Desktop\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794913"/>
            <a:ext cx="3385587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stakehol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3299883" cy="24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Progress: Aim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 and conduct qualitative interviews with </a:t>
            </a:r>
            <a:r>
              <a:rPr lang="en-US" dirty="0" smtClean="0"/>
              <a:t>stakeholder 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begun to identify participants and are finalizing the interview guides</a:t>
            </a:r>
          </a:p>
          <a:p>
            <a:endParaRPr lang="en-US" dirty="0" smtClean="0"/>
          </a:p>
          <a:p>
            <a:r>
              <a:rPr lang="en-US" dirty="0" smtClean="0"/>
              <a:t>After conducting interviews, we will develop menu of implementation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434</Words>
  <Application>Microsoft Office PowerPoint</Application>
  <PresentationFormat>On-screen Show (4:3)</PresentationFormat>
  <Paragraphs>64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Apothecary</vt:lpstr>
      <vt:lpstr>1_Apothecary</vt:lpstr>
      <vt:lpstr>2_Apothecary</vt:lpstr>
      <vt:lpstr>3_Apothecary</vt:lpstr>
      <vt:lpstr>4_Apothecary</vt:lpstr>
      <vt:lpstr>5_Apothecary</vt:lpstr>
      <vt:lpstr>Adolescent suicide prevention in routine clinical encounters (ASPIRE)</vt:lpstr>
      <vt:lpstr>Why is this work important?</vt:lpstr>
      <vt:lpstr>Suicide is a critical public health concern </vt:lpstr>
      <vt:lpstr>Study Approach</vt:lpstr>
      <vt:lpstr>Safety check</vt:lpstr>
      <vt:lpstr>Study Approach</vt:lpstr>
      <vt:lpstr>Study Approach</vt:lpstr>
      <vt:lpstr>Study progress : Aim 1</vt:lpstr>
      <vt:lpstr>Study Progress: Aim 2</vt:lpstr>
      <vt:lpstr>Future goals</vt:lpstr>
      <vt:lpstr>Thank you!</vt:lpstr>
    </vt:vector>
  </TitlesOfParts>
  <Company>University of Pennsylania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suicide prevention in routine clinical encounters (ASPIRE)</dc:title>
  <dc:creator>Beidas, Rinad</dc:creator>
  <cp:lastModifiedBy>Beidas, Rinad</cp:lastModifiedBy>
  <cp:revision>8</cp:revision>
  <dcterms:created xsi:type="dcterms:W3CDTF">2016-11-10T18:09:29Z</dcterms:created>
  <dcterms:modified xsi:type="dcterms:W3CDTF">2016-11-11T14:43:33Z</dcterms:modified>
</cp:coreProperties>
</file>