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7" r:id="rId6"/>
    <p:sldId id="264" r:id="rId7"/>
    <p:sldId id="265" r:id="rId8"/>
    <p:sldId id="273" r:id="rId9"/>
    <p:sldId id="276" r:id="rId10"/>
    <p:sldId id="268" r:id="rId11"/>
    <p:sldId id="275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das, Rinad" initials="B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2" autoAdjust="0"/>
    <p:restoredTop sz="94660"/>
  </p:normalViewPr>
  <p:slideViewPr>
    <p:cSldViewPr>
      <p:cViewPr varScale="1">
        <p:scale>
          <a:sx n="101" d="100"/>
          <a:sy n="101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Stakeholder groups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PCPs</c:v>
                </c:pt>
                <c:pt idx="1">
                  <c:v>Providers</c:v>
                </c:pt>
                <c:pt idx="2">
                  <c:v>CLs</c:v>
                </c:pt>
                <c:pt idx="3">
                  <c:v>System leaders</c:v>
                </c:pt>
                <c:pt idx="4">
                  <c:v>Payors</c:v>
                </c:pt>
                <c:pt idx="5">
                  <c:v>National Bodies</c:v>
                </c:pt>
                <c:pt idx="6">
                  <c:v>Parents</c:v>
                </c:pt>
                <c:pt idx="7">
                  <c:v>Gun Rights Advocates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19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79E9-8BEC-426F-9C42-C049806E5D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FD98-C2CD-46A1-B77D-A40988F9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8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4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9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DP: Depending on what audience, we want to be careful with our language about means restriction/means safety/firearm safety </a:t>
            </a:r>
          </a:p>
          <a:p>
            <a:r>
              <a:rPr lang="en-US" dirty="0" smtClean="0"/>
              <a:t>DP: We should ask questions about gun safety</a:t>
            </a:r>
            <a:r>
              <a:rPr lang="en-US" baseline="0" dirty="0" smtClean="0"/>
              <a:t> when transporting guns (on person/in car) in the 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9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11/14/2017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beidas@upenn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828800"/>
            <a:ext cx="7543800" cy="2286000"/>
          </a:xfrm>
        </p:spPr>
        <p:txBody>
          <a:bodyPr>
            <a:noAutofit/>
          </a:bodyPr>
          <a:lstStyle/>
          <a:p>
            <a:r>
              <a:rPr lang="en-US" sz="4500" b="1" dirty="0" smtClean="0"/>
              <a:t>Adolescent Suicide </a:t>
            </a:r>
            <a:r>
              <a:rPr lang="en-US" sz="4500" b="1" dirty="0"/>
              <a:t>P</a:t>
            </a:r>
            <a:r>
              <a:rPr lang="en-US" sz="4500" b="1" dirty="0" smtClean="0"/>
              <a:t>revention </a:t>
            </a:r>
            <a:r>
              <a:rPr lang="en-US" sz="4500" b="1" dirty="0"/>
              <a:t>I</a:t>
            </a:r>
            <a:r>
              <a:rPr lang="en-US" sz="4500" b="1" dirty="0" smtClean="0"/>
              <a:t>n </a:t>
            </a:r>
            <a:r>
              <a:rPr lang="en-US" sz="4500" b="1" dirty="0"/>
              <a:t>R</a:t>
            </a:r>
            <a:r>
              <a:rPr lang="en-US" sz="4500" b="1" dirty="0" smtClean="0"/>
              <a:t>outine clinical Encounters (ASPIRE)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Rinad S. Beidas, PhD</a:t>
            </a:r>
            <a:endParaRPr lang="en-US" dirty="0"/>
          </a:p>
        </p:txBody>
      </p:sp>
      <p:pic>
        <p:nvPicPr>
          <p:cNvPr id="1026" name="Picture 2" descr="C:\Users\rbeidas\Desktop\HF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8867"/>
            <a:ext cx="2847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5174942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mms.businesswire.com/media/20150323005576/en/458549/5/BSW_Health_L_RGB_copy%5B1%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8" y="458386"/>
            <a:ext cx="4252622" cy="7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8" y="5181600"/>
            <a:ext cx="4371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543800" cy="533400"/>
          </a:xfrm>
        </p:spPr>
        <p:txBody>
          <a:bodyPr>
            <a:noAutofit/>
          </a:bodyPr>
          <a:lstStyle/>
          <a:p>
            <a:pPr algn="ctr"/>
            <a:r>
              <a:rPr lang="en-US" sz="3900" b="1" dirty="0" smtClean="0"/>
              <a:t>Study Progress: Aim 2</a:t>
            </a:r>
            <a:endParaRPr lang="en-US" sz="3900" b="1" dirty="0"/>
          </a:p>
        </p:txBody>
      </p:sp>
      <p:pic>
        <p:nvPicPr>
          <p:cNvPr id="9218" name="Picture 2" descr="https://media.licdn.com/mpr/mpr/AAEAAQAAAAAAAAUuAAAAJDQ5MjdmMTVkLWIzYzgtNDNkOC1hZDczLWE5OTgzMTRjNzRm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637787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" y="9144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Conduct </a:t>
            </a:r>
            <a:r>
              <a:rPr lang="en-US" sz="2200" dirty="0" smtClean="0"/>
              <a:t>66! qualitative </a:t>
            </a:r>
            <a:r>
              <a:rPr lang="en-US" sz="2200" dirty="0"/>
              <a:t>interviews with stakeholder groups &amp; develop a menu of implementation strategies</a:t>
            </a:r>
            <a:endParaRPr lang="en-US" sz="22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565311"/>
              </p:ext>
            </p:extLst>
          </p:nvPr>
        </p:nvGraphicFramePr>
        <p:xfrm>
          <a:off x="228600" y="1828800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5867400" y="22860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543800" cy="533400"/>
          </a:xfrm>
        </p:spPr>
        <p:txBody>
          <a:bodyPr>
            <a:noAutofit/>
          </a:bodyPr>
          <a:lstStyle/>
          <a:p>
            <a:pPr algn="ctr"/>
            <a:r>
              <a:rPr lang="en-US" sz="3900" b="1" dirty="0" smtClean="0"/>
              <a:t>Study Progress: Aim 2</a:t>
            </a:r>
            <a:endParaRPr lang="en-US" sz="3900" b="1" dirty="0"/>
          </a:p>
        </p:txBody>
      </p:sp>
      <p:pic>
        <p:nvPicPr>
          <p:cNvPr id="9218" name="Picture 2" descr="https://media.licdn.com/mpr/mpr/AAEAAQAAAAAAAAUuAAAAJDQ5MjdmMTVkLWIzYzgtNDNkOC1hZDczLWE5OTgzMTRjNzRm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637787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43801" cy="4023360"/>
          </a:xfrm>
        </p:spPr>
        <p:txBody>
          <a:bodyPr/>
          <a:lstStyle/>
          <a:p>
            <a:r>
              <a:rPr lang="en-US" dirty="0" smtClean="0"/>
              <a:t>1. Intervention mapping meeting on 11/29 with Leo Cabassa to develop implementation strategies</a:t>
            </a:r>
          </a:p>
          <a:p>
            <a:r>
              <a:rPr lang="en-US" dirty="0" smtClean="0"/>
              <a:t>2. Brief survey of feasibility and acceptability of strategies</a:t>
            </a:r>
          </a:p>
          <a:p>
            <a:r>
              <a:rPr lang="en-US" dirty="0" smtClean="0"/>
              <a:t>3. Code qualitative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/>
              <a:t>Future Goals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543801" cy="175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Hybrid effectiveness-implementation R01 in as many </a:t>
            </a:r>
            <a:br>
              <a:rPr lang="en-US" sz="2300" dirty="0" smtClean="0"/>
            </a:br>
            <a:r>
              <a:rPr lang="en-US" sz="2300" dirty="0" smtClean="0"/>
              <a:t>	MHRN</a:t>
            </a:r>
            <a:r>
              <a:rPr lang="en-US" sz="2300" dirty="0"/>
              <a:t> </a:t>
            </a:r>
            <a:r>
              <a:rPr lang="en-US" sz="2300" dirty="0" smtClean="0"/>
              <a:t>systems as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To be submitted in June or October 2018</a:t>
            </a:r>
            <a:endParaRPr lang="en-US" sz="2300" dirty="0"/>
          </a:p>
        </p:txBody>
      </p:sp>
      <p:pic>
        <p:nvPicPr>
          <p:cNvPr id="1026" name="Picture 2" descr="C:\Users\rbeidas\Desktop\ni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54547"/>
            <a:ext cx="1981200" cy="14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MRH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9" y="5364932"/>
            <a:ext cx="2987284" cy="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109599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80361"/>
            <a:ext cx="1465984" cy="1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358302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Please contact: </a:t>
            </a:r>
            <a:r>
              <a:rPr lang="en-US" dirty="0" smtClean="0">
                <a:hlinkClick r:id="rId3"/>
              </a:rPr>
              <a:t>rbeidas@upenn.edu</a:t>
            </a:r>
            <a:endParaRPr lang="en-US" dirty="0" smtClean="0"/>
          </a:p>
          <a:p>
            <a:pPr algn="ctr"/>
            <a:r>
              <a:rPr lang="en-US" dirty="0"/>
              <a:t>http://</a:t>
            </a:r>
            <a:r>
              <a:rPr lang="en-US" dirty="0" smtClean="0"/>
              <a:t>www.cmhpsr.org/dr-rinad-beidas</a:t>
            </a:r>
          </a:p>
        </p:txBody>
      </p:sp>
      <p:pic>
        <p:nvPicPr>
          <p:cNvPr id="7174" name="Picture 6" descr="http://cdn.xl.thumbs.canstockphoto.com/canstock852493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8"/>
          <a:stretch/>
        </p:blipFill>
        <p:spPr bwMode="auto">
          <a:xfrm>
            <a:off x="4953000" y="1969728"/>
            <a:ext cx="4038599" cy="410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1524000"/>
            <a:ext cx="7696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487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Penn Research Team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Courtney Wolk, Shari Jager-Hyman, Steve Marcus, Joel Fein, </a:t>
            </a:r>
            <a:br>
              <a:rPr lang="en-US" sz="2000" dirty="0" smtClean="0"/>
            </a:br>
            <a:r>
              <a:rPr lang="en-US" sz="2000" dirty="0" smtClean="0"/>
              <a:t>Adina Lieberman, and Courtney </a:t>
            </a:r>
            <a:r>
              <a:rPr lang="en-US" sz="2000" dirty="0" err="1" smtClean="0"/>
              <a:t>Gregor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HFHS Team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Especially Brian Ahmedani</a:t>
            </a:r>
            <a:r>
              <a:rPr lang="en-US" sz="2000" dirty="0"/>
              <a:t> </a:t>
            </a:r>
            <a:r>
              <a:rPr lang="en-US" sz="2000" dirty="0" smtClean="0"/>
              <a:t>and Nicole Zeld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BSW Team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Especially John </a:t>
            </a:r>
            <a:r>
              <a:rPr lang="en-US" sz="2000" dirty="0" err="1" smtClean="0"/>
              <a:t>Zeber</a:t>
            </a:r>
            <a:r>
              <a:rPr lang="en-US" sz="2000" dirty="0" smtClean="0"/>
              <a:t> and Amy Reed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73027"/>
            <a:ext cx="1219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Why is this work important?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67149"/>
            <a:ext cx="4114800" cy="2363230"/>
          </a:xfrm>
        </p:spPr>
      </p:pic>
      <p:sp>
        <p:nvSpPr>
          <p:cNvPr id="8" name="TextBox 7"/>
          <p:cNvSpPr txBox="1"/>
          <p:nvPr/>
        </p:nvSpPr>
        <p:spPr>
          <a:xfrm>
            <a:off x="3048000" y="457200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prstClr val="black"/>
                </a:solidFill>
                <a:latin typeface="+mj-lt"/>
              </a:rPr>
              <a:t>Cayman Naib</a:t>
            </a:r>
          </a:p>
          <a:p>
            <a:pPr algn="ctr"/>
            <a:r>
              <a:rPr lang="en-US" sz="2500" b="1" dirty="0">
                <a:solidFill>
                  <a:prstClr val="black"/>
                </a:solidFill>
                <a:latin typeface="+mj-lt"/>
              </a:rPr>
              <a:t>2002-2015</a:t>
            </a:r>
          </a:p>
        </p:txBody>
      </p:sp>
    </p:spTree>
    <p:extLst>
      <p:ext uri="{BB962C8B-B14F-4D97-AF65-F5344CB8AC3E}">
        <p14:creationId xmlns:p14="http://schemas.microsoft.com/office/powerpoint/2010/main" val="21506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2.cdn.turner.com/cnn/dam/assets/120927062215-gun-suicide-table-story-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6" r="1786"/>
          <a:stretch/>
        </p:blipFill>
        <p:spPr bwMode="auto">
          <a:xfrm>
            <a:off x="6042165" y="2667000"/>
            <a:ext cx="2873235" cy="22626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458200" cy="6705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Suicide is a critical public health concern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2057400"/>
            <a:ext cx="5943600" cy="4191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Leading cause of death among </a:t>
            </a:r>
            <a:r>
              <a:rPr lang="en-US" sz="1800" b="1" dirty="0" smtClean="0">
                <a:solidFill>
                  <a:schemeClr val="tx1"/>
                </a:solidFill>
              </a:rPr>
              <a:t>youth aged 10-24 </a:t>
            </a:r>
            <a:r>
              <a:rPr lang="en-US" sz="1200" dirty="0" smtClean="0">
                <a:solidFill>
                  <a:schemeClr val="tx1"/>
                </a:solidFill>
              </a:rPr>
              <a:t>(CDC, 2010)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Rate of youth suicides has increased </a:t>
            </a:r>
            <a:r>
              <a:rPr lang="en-US" sz="1800" dirty="0" smtClean="0">
                <a:solidFill>
                  <a:schemeClr val="tx1"/>
                </a:solidFill>
              </a:rPr>
              <a:t>in the last 50 years, primarily due to increase in suicide by firearms </a:t>
            </a:r>
            <a:r>
              <a:rPr lang="en-US" sz="1200" dirty="0" smtClean="0">
                <a:solidFill>
                  <a:schemeClr val="tx1"/>
                </a:solidFill>
              </a:rPr>
              <a:t>(Bridge, Goldstein &amp; Brent, 2006)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Firearms are the </a:t>
            </a:r>
            <a:r>
              <a:rPr lang="en-US" sz="1800" b="1" dirty="0" smtClean="0">
                <a:solidFill>
                  <a:schemeClr val="tx1"/>
                </a:solidFill>
              </a:rPr>
              <a:t>most lethal method. </a:t>
            </a:r>
            <a:r>
              <a:rPr lang="en-US" sz="1800" dirty="0" smtClean="0">
                <a:solidFill>
                  <a:schemeClr val="tx1"/>
                </a:solidFill>
              </a:rPr>
              <a:t>Risk of suicide is 2-5x greater in homes with a firearm </a:t>
            </a:r>
            <a:r>
              <a:rPr lang="en-US" sz="1200" dirty="0" smtClean="0">
                <a:solidFill>
                  <a:schemeClr val="tx1"/>
                </a:solidFill>
              </a:rPr>
              <a:t>(Miller et al., 2013)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 1 in 3 </a:t>
            </a:r>
            <a:r>
              <a:rPr lang="en-US" sz="1800" dirty="0" smtClean="0">
                <a:solidFill>
                  <a:schemeClr val="tx1"/>
                </a:solidFill>
              </a:rPr>
              <a:t>homes of youth contain a firearm </a:t>
            </a:r>
            <a:r>
              <a:rPr lang="en-US" sz="1200" dirty="0" smtClean="0">
                <a:solidFill>
                  <a:schemeClr val="tx1"/>
                </a:solidFill>
              </a:rPr>
              <a:t>(Hepburn et al., 2007)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Daily</a:t>
            </a:r>
            <a:r>
              <a:rPr lang="en-US" sz="1800" dirty="0" smtClean="0">
                <a:solidFill>
                  <a:schemeClr val="tx1"/>
                </a:solidFill>
              </a:rPr>
              <a:t>, in the US, </a:t>
            </a:r>
            <a:r>
              <a:rPr lang="en-US" sz="1800" b="1" dirty="0" smtClean="0">
                <a:solidFill>
                  <a:schemeClr val="tx1"/>
                </a:solidFill>
              </a:rPr>
              <a:t>2 youth die </a:t>
            </a:r>
            <a:r>
              <a:rPr lang="en-US" sz="1800" dirty="0" smtClean="0">
                <a:solidFill>
                  <a:schemeClr val="tx1"/>
                </a:solidFill>
              </a:rPr>
              <a:t>from suicide using a gun; 1 survives an attempt.</a:t>
            </a:r>
          </a:p>
        </p:txBody>
      </p:sp>
    </p:spTree>
    <p:extLst>
      <p:ext uri="{BB962C8B-B14F-4D97-AF65-F5344CB8AC3E}">
        <p14:creationId xmlns:p14="http://schemas.microsoft.com/office/powerpoint/2010/main" val="19454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/>
              <a:t>Study Approach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1" dirty="0" smtClean="0"/>
              <a:t>Goal</a:t>
            </a:r>
            <a:r>
              <a:rPr lang="en-US" sz="2200" dirty="0" smtClean="0"/>
              <a:t>: </a:t>
            </a:r>
            <a:r>
              <a:rPr lang="en-US" sz="2200" dirty="0"/>
              <a:t> </a:t>
            </a:r>
            <a:r>
              <a:rPr lang="en-US" sz="2200" dirty="0" smtClean="0"/>
              <a:t>Partner with MHRN stakeholders to engage in quantitative and qualitative inquiry around how to implement an evidence-based program for firearm safety as a suicide prevention strategy for youth in </a:t>
            </a:r>
            <a:r>
              <a:rPr lang="en-US" sz="2200" dirty="0"/>
              <a:t>primary </a:t>
            </a:r>
            <a:r>
              <a:rPr lang="en-US" sz="2200" dirty="0" smtClean="0"/>
              <a:t>care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b2binsights.com/wp-content/uploads/2012/12/team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beidas\Desktop\provi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95" y="4114800"/>
            <a:ext cx="4603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Safety Check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5486400" cy="4028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 smtClean="0"/>
              <a:t> </a:t>
            </a:r>
            <a:r>
              <a:rPr lang="en-US" sz="3000" dirty="0" smtClean="0"/>
              <a:t>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Screening</a:t>
            </a:r>
            <a:r>
              <a:rPr lang="en-US" sz="3000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Do you have a gun?</a:t>
            </a: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Brief Counseling</a:t>
            </a:r>
            <a:endParaRPr lang="en-US" sz="3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Provision of cable gun locks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1574"/>
            <a:ext cx="7543800" cy="704308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 smtClean="0"/>
              <a:t>Study Approach</a:t>
            </a:r>
            <a:endParaRPr lang="en-US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0" cy="28956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/>
              <a:t>Aim </a:t>
            </a:r>
            <a:r>
              <a:rPr lang="en-US" sz="2600" b="1" dirty="0"/>
              <a:t>1:</a:t>
            </a:r>
            <a:r>
              <a:rPr lang="en-US" sz="2600" dirty="0"/>
              <a:t> </a:t>
            </a:r>
            <a:r>
              <a:rPr lang="en-US" sz="2600" dirty="0" smtClean="0"/>
              <a:t>Survey clinical </a:t>
            </a:r>
            <a:r>
              <a:rPr lang="en-US" sz="2600" dirty="0"/>
              <a:t>leadership </a:t>
            </a:r>
            <a:r>
              <a:rPr lang="en-US" sz="2600" dirty="0" smtClean="0"/>
              <a:t>and primary care doctors in primary </a:t>
            </a:r>
            <a:r>
              <a:rPr lang="en-US" sz="2600" dirty="0"/>
              <a:t>care practices within </a:t>
            </a:r>
            <a:r>
              <a:rPr lang="en-US" sz="2600" dirty="0" smtClean="0"/>
              <a:t>HFHS and BSW </a:t>
            </a:r>
            <a:r>
              <a:rPr lang="en-US" sz="2600" dirty="0"/>
              <a:t>to </a:t>
            </a:r>
            <a:r>
              <a:rPr lang="en-US" sz="2600" b="1" dirty="0" smtClean="0"/>
              <a:t>understand attitudes and use</a:t>
            </a:r>
            <a:r>
              <a:rPr lang="en-US" sz="2600" dirty="0" smtClean="0"/>
              <a:t> concerning the components of </a:t>
            </a:r>
            <a:r>
              <a:rPr lang="en-US" sz="2600" i="1" dirty="0" smtClean="0"/>
              <a:t>Safety Check</a:t>
            </a:r>
            <a:br>
              <a:rPr lang="en-US" sz="2600" i="1" dirty="0" smtClean="0"/>
            </a:br>
            <a:endParaRPr lang="en-US" sz="2600" i="1" dirty="0" smtClean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122" name="Picture 2" descr="Image result for doctors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7174"/>
            <a:ext cx="9144000" cy="30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qualitative interview on phone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6406"/>
            <a:ext cx="4114800" cy="41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43800" cy="718919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/>
              <a:t>Study Approach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81200"/>
            <a:ext cx="5282682" cy="4267200"/>
          </a:xfrm>
        </p:spPr>
        <p:txBody>
          <a:bodyPr>
            <a:normAutofit/>
          </a:bodyPr>
          <a:lstStyle/>
          <a:p>
            <a:pPr algn="r"/>
            <a:r>
              <a:rPr lang="en-US" sz="2300" b="1" dirty="0" smtClean="0"/>
              <a:t>Aim </a:t>
            </a:r>
            <a:r>
              <a:rPr lang="en-US" sz="2300" b="1" dirty="0"/>
              <a:t>2:</a:t>
            </a:r>
            <a:r>
              <a:rPr lang="en-US" sz="2300" dirty="0"/>
              <a:t> In collaboration with </a:t>
            </a:r>
            <a:r>
              <a:rPr lang="en-US" sz="2300" dirty="0" smtClean="0"/>
              <a:t>stakeholders, </a:t>
            </a:r>
            <a:r>
              <a:rPr lang="en-US" sz="2300" dirty="0"/>
              <a:t>we will </a:t>
            </a:r>
            <a:r>
              <a:rPr lang="en-US" sz="2300" dirty="0" smtClean="0"/>
              <a:t>develop </a:t>
            </a:r>
            <a:r>
              <a:rPr lang="en-US" sz="2300" dirty="0"/>
              <a:t>and evaluate a </a:t>
            </a:r>
            <a:r>
              <a:rPr lang="en-US" sz="2300" b="1" dirty="0" smtClean="0"/>
              <a:t>menu </a:t>
            </a:r>
            <a:r>
              <a:rPr lang="en-US" sz="2300" b="1" dirty="0"/>
              <a:t>of implementation strategies </a:t>
            </a:r>
            <a:r>
              <a:rPr lang="en-US" sz="2300" dirty="0"/>
              <a:t>for youth firearms means restriction as a suicide prevention strategy in </a:t>
            </a:r>
            <a:r>
              <a:rPr lang="en-US" sz="2300" dirty="0" smtClean="0"/>
              <a:t>pediatric </a:t>
            </a:r>
            <a:br>
              <a:rPr lang="en-US" sz="2300" dirty="0" smtClean="0"/>
            </a:br>
            <a:r>
              <a:rPr lang="en-US" sz="2300" dirty="0" smtClean="0"/>
              <a:t>primary care</a:t>
            </a:r>
          </a:p>
          <a:p>
            <a:pPr algn="r"/>
            <a:endParaRPr lang="en-US" dirty="0" smtClean="0"/>
          </a:p>
          <a:p>
            <a:pPr marL="914400" lvl="1" indent="-182563"/>
            <a:r>
              <a:rPr lang="en-US" sz="2000" b="1" dirty="0" smtClean="0"/>
              <a:t>Qualitative interviews</a:t>
            </a:r>
          </a:p>
          <a:p>
            <a:pPr marL="914400" lvl="1" indent="-182563"/>
            <a:r>
              <a:rPr lang="en-US" sz="2000" b="1" dirty="0" smtClean="0"/>
              <a:t>Development and evaluation of implementation strategies</a:t>
            </a:r>
            <a:endParaRPr lang="en-US" sz="2000" b="1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300" b="1" dirty="0"/>
              <a:t>Study Progress: Aim </a:t>
            </a:r>
            <a:r>
              <a:rPr lang="en-US" sz="4300" b="1" dirty="0" smtClean="0"/>
              <a:t>1</a:t>
            </a:r>
            <a:endParaRPr lang="en-US" sz="43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2867957"/>
              </p:ext>
            </p:extLst>
          </p:nvPr>
        </p:nvGraphicFramePr>
        <p:xfrm>
          <a:off x="2438400" y="2057400"/>
          <a:ext cx="508254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540"/>
              </a:tblGrid>
              <a:tr h="9443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Response</a:t>
                      </a:r>
                      <a:r>
                        <a:rPr lang="en-US" sz="2000" baseline="0" dirty="0" smtClean="0"/>
                        <a:t> Rates</a:t>
                      </a:r>
                      <a:endParaRPr lang="en-US" sz="2000" dirty="0"/>
                    </a:p>
                  </a:txBody>
                  <a:tcPr anchor="ctr"/>
                </a:tc>
              </a:tr>
              <a:tr h="100423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71 out of 83 eligible clinics (86%)</a:t>
                      </a:r>
                      <a:endParaRPr lang="en-US" sz="2000" dirty="0"/>
                    </a:p>
                  </a:txBody>
                  <a:tcPr anchor="ctr"/>
                </a:tc>
              </a:tr>
              <a:tr h="100689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103 PCPs</a:t>
                      </a:r>
                      <a:r>
                        <a:rPr lang="en-US" sz="2500" baseline="0" dirty="0" smtClean="0"/>
                        <a:t> (out of 204; 50%)</a:t>
                      </a:r>
                      <a:endParaRPr lang="en-US" sz="2000" dirty="0"/>
                    </a:p>
                  </a:txBody>
                  <a:tcPr anchor="ctr"/>
                </a:tc>
              </a:tr>
              <a:tr h="1006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40 clinical</a:t>
                      </a:r>
                      <a:r>
                        <a:rPr lang="en-US" sz="2500" baseline="0" dirty="0" smtClean="0"/>
                        <a:t> leaders (out of 57; 70%)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7660" y="9144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Administered a web-based survey to PCPs and clinical leaders within HFHS and BSW health </a:t>
            </a:r>
            <a:r>
              <a:rPr lang="en-US" sz="2200" dirty="0" smtClean="0"/>
              <a:t>systems.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390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Findings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Screening and counseling were acceptable but not routinely used</a:t>
            </a:r>
          </a:p>
          <a:p>
            <a:r>
              <a:rPr lang="en-US" dirty="0" smtClean="0"/>
              <a:t>- More ambivalence about gun locks and rarely used</a:t>
            </a:r>
          </a:p>
          <a:p>
            <a:r>
              <a:rPr lang="en-US" dirty="0" smtClean="0"/>
              <a:t>- More acceptability for high risk populations</a:t>
            </a:r>
          </a:p>
          <a:p>
            <a:r>
              <a:rPr lang="en-US" dirty="0" smtClean="0"/>
              <a:t>- Under review manuscript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469</Words>
  <Application>Microsoft Office PowerPoint</Application>
  <PresentationFormat>On-screen Show (4:3)</PresentationFormat>
  <Paragraphs>67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Adolescent Suicide Prevention In Routine clinical Encounters (ASPIRE)</vt:lpstr>
      <vt:lpstr>Why is this work important?</vt:lpstr>
      <vt:lpstr>Suicide is a critical public health concern </vt:lpstr>
      <vt:lpstr>Study Approach</vt:lpstr>
      <vt:lpstr>Safety Check</vt:lpstr>
      <vt:lpstr>Study Approach</vt:lpstr>
      <vt:lpstr>Study Approach</vt:lpstr>
      <vt:lpstr>Study Progress: Aim 1</vt:lpstr>
      <vt:lpstr>Big Picture Findings </vt:lpstr>
      <vt:lpstr>Study Progress: Aim 2</vt:lpstr>
      <vt:lpstr>Study Progress: Aim 2</vt:lpstr>
      <vt:lpstr>Future Goals</vt:lpstr>
      <vt:lpstr>PowerPoint Presentation</vt:lpstr>
    </vt:vector>
  </TitlesOfParts>
  <Company>University of Pennsylania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suicide prevention in routine clinical encounters (ASPIRE)</dc:title>
  <dc:creator>Beidas, Rinad</dc:creator>
  <cp:lastModifiedBy>Operskalski, Belinda</cp:lastModifiedBy>
  <cp:revision>50</cp:revision>
  <dcterms:created xsi:type="dcterms:W3CDTF">2016-11-10T18:09:29Z</dcterms:created>
  <dcterms:modified xsi:type="dcterms:W3CDTF">2017-11-14T22:37:02Z</dcterms:modified>
</cp:coreProperties>
</file>