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83" r:id="rId2"/>
    <p:sldId id="285" r:id="rId3"/>
    <p:sldId id="284" r:id="rId4"/>
    <p:sldId id="288" r:id="rId5"/>
    <p:sldId id="289" r:id="rId6"/>
    <p:sldId id="301" r:id="rId7"/>
    <p:sldId id="299" r:id="rId8"/>
    <p:sldId id="300" r:id="rId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0829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esearchdm\projects\SMI%20Wizard%20A13-154\05_Analysis\DSMB\201710%20mtg\DSMB%20reports%202017100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esearchdm\projects\SMI%20Wizard%20A13-154\05_Analysis\DSMB\201710%20mtg\DSMB%20reports%202017100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 smtClean="0">
                <a:solidFill>
                  <a:sysClr val="windowText" lastClr="000000"/>
                </a:solidFill>
                <a:latin typeface="Arial" panose="020B0604020202020204" pitchFamily="34" charset="0"/>
              </a:rPr>
              <a:t>Unique </a:t>
            </a:r>
            <a:r>
              <a:rPr lang="en-US" sz="1800" b="1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Patients Accrued to SMI Wizard</a:t>
            </a:r>
          </a:p>
          <a:p>
            <a:pPr>
              <a:defRPr sz="1800"/>
            </a:pPr>
            <a:r>
              <a:rPr lang="en-US" sz="1800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C</a:t>
            </a:r>
            <a:r>
              <a:rPr lang="en-US" sz="1800" baseline="0" dirty="0" smtClean="0">
                <a:solidFill>
                  <a:sysClr val="windowText" lastClr="000000"/>
                </a:solidFill>
                <a:latin typeface="Arial" panose="020B0604020202020204" pitchFamily="34" charset="0"/>
              </a:rPr>
              <a:t>umulative </a:t>
            </a:r>
            <a:r>
              <a:rPr lang="en-US" sz="1800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by health system, treatment group and </a:t>
            </a:r>
          </a:p>
          <a:p>
            <a:pPr>
              <a:defRPr sz="1800"/>
            </a:pPr>
            <a:r>
              <a:rPr lang="en-US" sz="1800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month of first intervention-eligible visit</a:t>
            </a:r>
          </a:p>
        </c:rich>
      </c:tx>
      <c:layout>
        <c:manualLayout>
          <c:xMode val="edge"/>
          <c:yMode val="edge"/>
          <c:x val="8.2974882500152586E-2"/>
          <c:y val="7.43921960602815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469816272965873E-2"/>
          <c:y val="3.7037037037037035E-2"/>
          <c:w val="0.87480730533683304"/>
          <c:h val="0.7519344472184879"/>
        </c:manualLayout>
      </c:layout>
      <c:lineChart>
        <c:grouping val="standard"/>
        <c:varyColors val="0"/>
        <c:ser>
          <c:idx val="0"/>
          <c:order val="0"/>
          <c:tx>
            <c:strRef>
              <c:f>'accrual web service data'!$C$3</c:f>
              <c:strCache>
                <c:ptCount val="1"/>
                <c:pt idx="0">
                  <c:v>HP CONTROL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data'!$E$6:$E$23</c:f>
              <c:numCache>
                <c:formatCode>General</c:formatCode>
                <c:ptCount val="18"/>
                <c:pt idx="0">
                  <c:v>433</c:v>
                </c:pt>
                <c:pt idx="1">
                  <c:v>756</c:v>
                </c:pt>
                <c:pt idx="2">
                  <c:v>1011</c:v>
                </c:pt>
                <c:pt idx="3">
                  <c:v>1194</c:v>
                </c:pt>
                <c:pt idx="4">
                  <c:v>1351</c:v>
                </c:pt>
                <c:pt idx="5">
                  <c:v>1490</c:v>
                </c:pt>
                <c:pt idx="6">
                  <c:v>1608</c:v>
                </c:pt>
                <c:pt idx="7">
                  <c:v>1730</c:v>
                </c:pt>
                <c:pt idx="8">
                  <c:v>1837</c:v>
                </c:pt>
                <c:pt idx="9">
                  <c:v>1923</c:v>
                </c:pt>
                <c:pt idx="10">
                  <c:v>2024</c:v>
                </c:pt>
                <c:pt idx="11">
                  <c:v>2108</c:v>
                </c:pt>
                <c:pt idx="12">
                  <c:v>2191</c:v>
                </c:pt>
                <c:pt idx="13">
                  <c:v>2263</c:v>
                </c:pt>
                <c:pt idx="14">
                  <c:v>2351</c:v>
                </c:pt>
                <c:pt idx="15">
                  <c:v>2471</c:v>
                </c:pt>
                <c:pt idx="16">
                  <c:v>2552</c:v>
                </c:pt>
                <c:pt idx="17">
                  <c:v>2642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'accrual web service data'!$G$3</c:f>
              <c:strCache>
                <c:ptCount val="1"/>
                <c:pt idx="0">
                  <c:v>HP INTERVENTION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data'!$I$6:$I$23</c:f>
              <c:numCache>
                <c:formatCode>General</c:formatCode>
                <c:ptCount val="18"/>
                <c:pt idx="0">
                  <c:v>381</c:v>
                </c:pt>
                <c:pt idx="1">
                  <c:v>639</c:v>
                </c:pt>
                <c:pt idx="2">
                  <c:v>842</c:v>
                </c:pt>
                <c:pt idx="3">
                  <c:v>1013</c:v>
                </c:pt>
                <c:pt idx="4">
                  <c:v>1142</c:v>
                </c:pt>
                <c:pt idx="5">
                  <c:v>1267</c:v>
                </c:pt>
                <c:pt idx="6">
                  <c:v>1388</c:v>
                </c:pt>
                <c:pt idx="7">
                  <c:v>1484</c:v>
                </c:pt>
                <c:pt idx="8">
                  <c:v>1573</c:v>
                </c:pt>
                <c:pt idx="9">
                  <c:v>1653</c:v>
                </c:pt>
                <c:pt idx="10">
                  <c:v>1730</c:v>
                </c:pt>
                <c:pt idx="11">
                  <c:v>1794</c:v>
                </c:pt>
                <c:pt idx="12">
                  <c:v>1861</c:v>
                </c:pt>
                <c:pt idx="13">
                  <c:v>1920</c:v>
                </c:pt>
                <c:pt idx="14">
                  <c:v>2000</c:v>
                </c:pt>
                <c:pt idx="15">
                  <c:v>2070</c:v>
                </c:pt>
                <c:pt idx="16">
                  <c:v>2128</c:v>
                </c:pt>
                <c:pt idx="17">
                  <c:v>2216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'accrual web service data'!$L$3:$O$3</c:f>
              <c:strCache>
                <c:ptCount val="1"/>
                <c:pt idx="0">
                  <c:v>ESS CONTROL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data'!$N$6:$N$23</c:f>
              <c:numCache>
                <c:formatCode>General</c:formatCode>
                <c:ptCount val="18"/>
                <c:pt idx="7">
                  <c:v>216</c:v>
                </c:pt>
                <c:pt idx="8">
                  <c:v>550</c:v>
                </c:pt>
                <c:pt idx="9">
                  <c:v>818</c:v>
                </c:pt>
                <c:pt idx="10">
                  <c:v>1028</c:v>
                </c:pt>
                <c:pt idx="11">
                  <c:v>1183</c:v>
                </c:pt>
                <c:pt idx="12">
                  <c:v>1354</c:v>
                </c:pt>
                <c:pt idx="13">
                  <c:v>1442</c:v>
                </c:pt>
                <c:pt idx="14">
                  <c:v>1555</c:v>
                </c:pt>
                <c:pt idx="15">
                  <c:v>1647</c:v>
                </c:pt>
                <c:pt idx="16">
                  <c:v>1729</c:v>
                </c:pt>
                <c:pt idx="17">
                  <c:v>1784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'accrual web service data'!$P$3:$S$3</c:f>
              <c:strCache>
                <c:ptCount val="1"/>
                <c:pt idx="0">
                  <c:v>ESS INTERVENTION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data'!$R$6:$R$23</c:f>
              <c:numCache>
                <c:formatCode>General</c:formatCode>
                <c:ptCount val="18"/>
                <c:pt idx="7">
                  <c:v>247</c:v>
                </c:pt>
                <c:pt idx="8">
                  <c:v>673</c:v>
                </c:pt>
                <c:pt idx="9">
                  <c:v>978</c:v>
                </c:pt>
                <c:pt idx="10">
                  <c:v>1265</c:v>
                </c:pt>
                <c:pt idx="11">
                  <c:v>1441</c:v>
                </c:pt>
                <c:pt idx="12">
                  <c:v>1617</c:v>
                </c:pt>
                <c:pt idx="13">
                  <c:v>1743</c:v>
                </c:pt>
                <c:pt idx="14">
                  <c:v>1855</c:v>
                </c:pt>
                <c:pt idx="15">
                  <c:v>1992</c:v>
                </c:pt>
                <c:pt idx="16">
                  <c:v>2093</c:v>
                </c:pt>
                <c:pt idx="17">
                  <c:v>2181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'accrual web service data'!$U$3:$X$3</c:f>
              <c:strCache>
                <c:ptCount val="1"/>
                <c:pt idx="0">
                  <c:v>PN CONTROL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data'!$W$6:$W$23</c:f>
              <c:numCache>
                <c:formatCode>General</c:formatCode>
                <c:ptCount val="18"/>
                <c:pt idx="12">
                  <c:v>144</c:v>
                </c:pt>
                <c:pt idx="13">
                  <c:v>377</c:v>
                </c:pt>
                <c:pt idx="14">
                  <c:v>535</c:v>
                </c:pt>
                <c:pt idx="15">
                  <c:v>692</c:v>
                </c:pt>
                <c:pt idx="16">
                  <c:v>814</c:v>
                </c:pt>
                <c:pt idx="17">
                  <c:v>942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'accrual web service data'!$Y$3:$AB$3</c:f>
              <c:strCache>
                <c:ptCount val="1"/>
                <c:pt idx="0">
                  <c:v>PN INTERVENTION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'accrual web service data'!$B$6:$B$23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4">
                  <c:v>42552</c:v>
                </c:pt>
                <c:pt idx="7">
                  <c:v>42644</c:v>
                </c:pt>
                <c:pt idx="10">
                  <c:v>42736</c:v>
                </c:pt>
                <c:pt idx="12">
                  <c:v>42795</c:v>
                </c:pt>
                <c:pt idx="13">
                  <c:v>42826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'accrual web service data'!$AA$6:$AA$23</c:f>
              <c:numCache>
                <c:formatCode>General</c:formatCode>
                <c:ptCount val="18"/>
                <c:pt idx="12">
                  <c:v>181</c:v>
                </c:pt>
                <c:pt idx="13">
                  <c:v>424</c:v>
                </c:pt>
                <c:pt idx="14">
                  <c:v>655</c:v>
                </c:pt>
                <c:pt idx="15">
                  <c:v>815</c:v>
                </c:pt>
                <c:pt idx="16">
                  <c:v>959</c:v>
                </c:pt>
                <c:pt idx="17">
                  <c:v>1092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41744"/>
        <c:axId val="159842136"/>
      </c:lineChart>
      <c:dateAx>
        <c:axId val="159841744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42136"/>
        <c:crosses val="autoZero"/>
        <c:auto val="1"/>
        <c:lblOffset val="100"/>
        <c:baseTimeUnit val="months"/>
      </c:dateAx>
      <c:valAx>
        <c:axId val="15984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4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 dirty="0" smtClean="0">
                <a:solidFill>
                  <a:sysClr val="windowText" lastClr="000000"/>
                </a:solidFill>
                <a:latin typeface="Arial" panose="020B0604020202020204" pitchFamily="34" charset="0"/>
              </a:rPr>
              <a:t>Wizard </a:t>
            </a:r>
            <a:r>
              <a:rPr lang="en-US" sz="2000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Print Rates</a:t>
            </a:r>
          </a:p>
          <a:p>
            <a:pPr>
              <a:defRPr/>
            </a:pPr>
            <a:r>
              <a:rPr lang="en-US" sz="1600" baseline="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intervention-eligible </a:t>
            </a:r>
            <a:r>
              <a:rPr lang="en-US" sz="1600" b="0" i="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visits by health system, </a:t>
            </a:r>
            <a:endParaRPr lang="en-US" sz="1600" baseline="0" dirty="0"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sz="1600" b="0" i="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treatment group and visit date</a:t>
            </a:r>
            <a:endParaRPr lang="en-US" sz="1600" baseline="0" dirty="0"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23073607684183048"/>
          <c:y val="4.0451336870530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886482939632541E-2"/>
          <c:y val="2.5555555555555571E-2"/>
          <c:w val="0.89655796150481193"/>
          <c:h val="0.71004490664145603"/>
        </c:manualLayout>
      </c:layout>
      <c:lineChart>
        <c:grouping val="standard"/>
        <c:varyColors val="0"/>
        <c:ser>
          <c:idx val="0"/>
          <c:order val="0"/>
          <c:tx>
            <c:strRef>
              <c:f>'prints ALL elig'!$B$5</c:f>
              <c:strCache>
                <c:ptCount val="1"/>
                <c:pt idx="0">
                  <c:v>HP CTRL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elig'!$H$8:$H$25</c:f>
              <c:numCache>
                <c:formatCode>General</c:formatCode>
                <c:ptCount val="18"/>
                <c:pt idx="0">
                  <c:v>8.4000000000000005E-2</c:v>
                </c:pt>
                <c:pt idx="1">
                  <c:v>8.8999999999999996E-2</c:v>
                </c:pt>
                <c:pt idx="2">
                  <c:v>7.0000000000000007E-2</c:v>
                </c:pt>
                <c:pt idx="3">
                  <c:v>9.0999999999999998E-2</c:v>
                </c:pt>
                <c:pt idx="4">
                  <c:v>7.5999999999999998E-2</c:v>
                </c:pt>
                <c:pt idx="5">
                  <c:v>7.0000000000000007E-2</c:v>
                </c:pt>
                <c:pt idx="6">
                  <c:v>5.8000000000000003E-2</c:v>
                </c:pt>
                <c:pt idx="7">
                  <c:v>6.2E-2</c:v>
                </c:pt>
                <c:pt idx="8">
                  <c:v>6.2E-2</c:v>
                </c:pt>
                <c:pt idx="9">
                  <c:v>6.0999999999999999E-2</c:v>
                </c:pt>
                <c:pt idx="10">
                  <c:v>0.06</c:v>
                </c:pt>
                <c:pt idx="11">
                  <c:v>5.8000000000000003E-2</c:v>
                </c:pt>
                <c:pt idx="12">
                  <c:v>9.2999999999999999E-2</c:v>
                </c:pt>
                <c:pt idx="13">
                  <c:v>6.7000000000000004E-2</c:v>
                </c:pt>
                <c:pt idx="14">
                  <c:v>7.2999999999999995E-2</c:v>
                </c:pt>
                <c:pt idx="15">
                  <c:v>8.5999999999999993E-2</c:v>
                </c:pt>
                <c:pt idx="16">
                  <c:v>7.0999999999999994E-2</c:v>
                </c:pt>
                <c:pt idx="17">
                  <c:v>7.0999999999999994E-2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'prints ALL elig'!$I$5</c:f>
              <c:strCache>
                <c:ptCount val="1"/>
                <c:pt idx="0">
                  <c:v>HP INT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elig'!$O$8:$O$25</c:f>
              <c:numCache>
                <c:formatCode>General</c:formatCode>
                <c:ptCount val="18"/>
                <c:pt idx="0">
                  <c:v>0.40500000000000003</c:v>
                </c:pt>
                <c:pt idx="1">
                  <c:v>0.45800000000000002</c:v>
                </c:pt>
                <c:pt idx="2">
                  <c:v>0.42399999999999999</c:v>
                </c:pt>
                <c:pt idx="3">
                  <c:v>0.437</c:v>
                </c:pt>
                <c:pt idx="4">
                  <c:v>0.55900000000000005</c:v>
                </c:pt>
                <c:pt idx="5">
                  <c:v>0.51300000000000001</c:v>
                </c:pt>
                <c:pt idx="6">
                  <c:v>0.49299999999999999</c:v>
                </c:pt>
                <c:pt idx="7">
                  <c:v>0.626</c:v>
                </c:pt>
                <c:pt idx="8">
                  <c:v>0.72699999999999998</c:v>
                </c:pt>
                <c:pt idx="9">
                  <c:v>0.73299999999999998</c:v>
                </c:pt>
                <c:pt idx="10">
                  <c:v>0.67500000000000004</c:v>
                </c:pt>
                <c:pt idx="11">
                  <c:v>0.75900000000000001</c:v>
                </c:pt>
                <c:pt idx="12">
                  <c:v>0.77900000000000003</c:v>
                </c:pt>
                <c:pt idx="13">
                  <c:v>0.86799999999999999</c:v>
                </c:pt>
                <c:pt idx="14">
                  <c:v>0.88800000000000001</c:v>
                </c:pt>
                <c:pt idx="15">
                  <c:v>0.88200000000000001</c:v>
                </c:pt>
                <c:pt idx="16">
                  <c:v>0.88700000000000001</c:v>
                </c:pt>
                <c:pt idx="17">
                  <c:v>0.85199999999999998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'prints ALL elig'!$B$29:$H$29</c:f>
              <c:strCache>
                <c:ptCount val="1"/>
                <c:pt idx="0">
                  <c:v>ESS CTRL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elig'!$H$32:$H$49</c:f>
              <c:numCache>
                <c:formatCode>General</c:formatCode>
                <c:ptCount val="18"/>
                <c:pt idx="0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'prints ALL elig'!$I$29:$O$29</c:f>
              <c:strCache>
                <c:ptCount val="1"/>
                <c:pt idx="0">
                  <c:v>ESS INT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elig'!$O$32:$O$49</c:f>
              <c:numCache>
                <c:formatCode>General</c:formatCode>
                <c:ptCount val="18"/>
                <c:pt idx="0">
                  <c:v>0</c:v>
                </c:pt>
                <c:pt idx="7">
                  <c:v>0.41399999999999998</c:v>
                </c:pt>
                <c:pt idx="8">
                  <c:v>0.623</c:v>
                </c:pt>
                <c:pt idx="9">
                  <c:v>0.63700000000000001</c:v>
                </c:pt>
                <c:pt idx="10">
                  <c:v>0.64800000000000002</c:v>
                </c:pt>
                <c:pt idx="11">
                  <c:v>0.70799999999999996</c:v>
                </c:pt>
                <c:pt idx="12">
                  <c:v>0.70699999999999996</c:v>
                </c:pt>
                <c:pt idx="13">
                  <c:v>0.68200000000000005</c:v>
                </c:pt>
                <c:pt idx="14">
                  <c:v>0.75900000000000001</c:v>
                </c:pt>
                <c:pt idx="15">
                  <c:v>0.69399999999999995</c:v>
                </c:pt>
                <c:pt idx="16">
                  <c:v>0.67600000000000005</c:v>
                </c:pt>
                <c:pt idx="17">
                  <c:v>0.73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'prints ALL elig'!$B$53:$H$53</c:f>
              <c:strCache>
                <c:ptCount val="1"/>
                <c:pt idx="0">
                  <c:v>PN CTRL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elig'!$H$56:$H$73</c:f>
              <c:numCache>
                <c:formatCode>General</c:formatCode>
                <c:ptCount val="18"/>
                <c:pt idx="0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'prints ALL elig'!$I$53:$O$53</c:f>
              <c:strCache>
                <c:ptCount val="1"/>
                <c:pt idx="0">
                  <c:v>PN INT</c:v>
                </c:pt>
              </c:strCache>
            </c:strRef>
          </c:tx>
          <c:spPr>
            <a:ln w="28575" cap="rnd">
              <a:solidFill>
                <a:srgbClr val="7030A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'prints ALL elig'!$A$56:$A$73</c:f>
              <c:numCache>
                <c:formatCode>mmm\-yy</c:formatCode>
                <c:ptCount val="18"/>
                <c:pt idx="0">
                  <c:v>42430</c:v>
                </c:pt>
                <c:pt idx="1">
                  <c:v>42461</c:v>
                </c:pt>
                <c:pt idx="2">
                  <c:v>42491</c:v>
                </c:pt>
                <c:pt idx="3">
                  <c:v>42522</c:v>
                </c:pt>
                <c:pt idx="4">
                  <c:v>42552</c:v>
                </c:pt>
                <c:pt idx="5">
                  <c:v>42583</c:v>
                </c:pt>
                <c:pt idx="6">
                  <c:v>42614</c:v>
                </c:pt>
                <c:pt idx="7">
                  <c:v>42644</c:v>
                </c:pt>
                <c:pt idx="8">
                  <c:v>42675</c:v>
                </c:pt>
                <c:pt idx="9">
                  <c:v>42705</c:v>
                </c:pt>
                <c:pt idx="10">
                  <c:v>42736</c:v>
                </c:pt>
                <c:pt idx="11">
                  <c:v>42767</c:v>
                </c:pt>
                <c:pt idx="12">
                  <c:v>42795</c:v>
                </c:pt>
                <c:pt idx="13">
                  <c:v>42826</c:v>
                </c:pt>
                <c:pt idx="14">
                  <c:v>42856</c:v>
                </c:pt>
                <c:pt idx="15">
                  <c:v>42887</c:v>
                </c:pt>
                <c:pt idx="16">
                  <c:v>42917</c:v>
                </c:pt>
                <c:pt idx="17">
                  <c:v>42948</c:v>
                </c:pt>
              </c:numCache>
            </c:numRef>
          </c:cat>
          <c:val>
            <c:numRef>
              <c:f>'prints ALL elig'!$O$56:$O$73</c:f>
              <c:numCache>
                <c:formatCode>General</c:formatCode>
                <c:ptCount val="18"/>
                <c:pt idx="0">
                  <c:v>0</c:v>
                </c:pt>
                <c:pt idx="12">
                  <c:v>0.316</c:v>
                </c:pt>
                <c:pt idx="13">
                  <c:v>0.57299999999999995</c:v>
                </c:pt>
                <c:pt idx="14">
                  <c:v>0.69099999999999995</c:v>
                </c:pt>
                <c:pt idx="15">
                  <c:v>0.66</c:v>
                </c:pt>
                <c:pt idx="16">
                  <c:v>0.72199999999999998</c:v>
                </c:pt>
                <c:pt idx="17">
                  <c:v>0.68100000000000005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42920"/>
        <c:axId val="160350464"/>
      </c:lineChart>
      <c:dateAx>
        <c:axId val="159842920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50464"/>
        <c:crosses val="autoZero"/>
        <c:auto val="1"/>
        <c:lblOffset val="100"/>
        <c:baseTimeUnit val="months"/>
      </c:dateAx>
      <c:valAx>
        <c:axId val="160350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429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880280882492687E-2"/>
          <c:y val="0.88064175740736261"/>
          <c:w val="0.89656214945666113"/>
          <c:h val="0.11935824259263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954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MH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43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blank-map-of-the-united-st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275"/>
            <a:ext cx="15240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934200" y="14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934200" y="1666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858000" y="395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934200" y="5476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934200" y="776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361238" y="3952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589838" y="1666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7894638" y="2428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924800" y="6238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8199438" y="2428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13638" y="7000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7758-53AB-430D-B32D-77DD9B757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9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30DE2-250E-40B7-A43D-E619B1071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5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606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606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A1215-E50A-46A2-A7EA-08AE41FB13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9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B0829-6E02-4DBC-8050-5A8316061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0F043-04AA-49D6-B8C8-8A0D02C815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76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76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AF81A-B556-4CD6-8B8D-90A5CB2881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89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E2740-A1A8-4F4C-9CDE-5242B7CEE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62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77514-622B-4466-85FA-A290ABC7E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4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2007-7908-43C5-9DAA-232CDBAF5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5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D7CA-E58B-426E-8B00-92A69754F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6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9D093-5FC3-415D-AC65-C2D1B0059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5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71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098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2FBF454-4E82-4738-BE82-E5E6368DF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12954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MHR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5433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blank-map-of-the-united-state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1275"/>
            <a:ext cx="15240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34200" y="14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934200" y="1666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858000" y="395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6934200" y="5476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6934200" y="7762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7361238" y="3952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7589838" y="1666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7894638" y="2428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7924800" y="623888"/>
            <a:ext cx="258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8199438" y="2428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7513638" y="700088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7593013" y="257175"/>
            <a:ext cx="258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 smtClean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3" name="Text Box 21"/>
          <p:cNvSpPr txBox="1">
            <a:spLocks noChangeArrowheads="1"/>
          </p:cNvSpPr>
          <p:nvPr userDrawn="1"/>
        </p:nvSpPr>
        <p:spPr bwMode="auto">
          <a:xfrm>
            <a:off x="6945313" y="417513"/>
            <a:ext cx="258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 smtClean="0">
                <a:solidFill>
                  <a:schemeClr val="accent1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305800" cy="685800"/>
          </a:xfrm>
        </p:spPr>
        <p:txBody>
          <a:bodyPr/>
          <a:lstStyle/>
          <a:p>
            <a:r>
              <a:rPr lang="en-US" altLang="en-US" sz="3600" dirty="0" smtClean="0"/>
              <a:t>SMI Wizard: RCT to Reduce CV Risk</a:t>
            </a: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457200" y="2057400"/>
            <a:ext cx="32004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3300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/>
              <a:t>Cluster-randomized clinical trial that includes </a:t>
            </a:r>
            <a:r>
              <a:rPr lang="en-US" altLang="en-US" sz="2200" dirty="0" smtClean="0"/>
              <a:t>50+ </a:t>
            </a:r>
            <a:r>
              <a:rPr lang="en-US" altLang="en-US" sz="2200" dirty="0"/>
              <a:t>primary care clinics (150 PCPs, 2250 adults with SMI) at HP, </a:t>
            </a:r>
            <a:r>
              <a:rPr lang="en-US" altLang="en-US" sz="2200" dirty="0" smtClean="0"/>
              <a:t>EH </a:t>
            </a:r>
            <a:r>
              <a:rPr lang="en-US" altLang="en-US" sz="2200" dirty="0"/>
              <a:t>&amp; PN blocked within organization and randomly assigned 1:1 to SMI Wizard or control arms</a:t>
            </a:r>
          </a:p>
        </p:txBody>
      </p:sp>
      <p:pic>
        <p:nvPicPr>
          <p:cNvPr id="30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2133600"/>
            <a:ext cx="4903788" cy="3581400"/>
          </a:xfr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762000"/>
          </a:xfrm>
        </p:spPr>
        <p:txBody>
          <a:bodyPr/>
          <a:lstStyle/>
          <a:p>
            <a:r>
              <a:rPr lang="en-US" altLang="en-US" dirty="0" smtClean="0"/>
              <a:t>SMI Wizard: Partner Sites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33400" y="2133600"/>
            <a:ext cx="2895600" cy="3352800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 b="1" dirty="0" smtClean="0"/>
              <a:t>HealthPartners</a:t>
            </a:r>
          </a:p>
          <a:p>
            <a:pPr marL="169863" indent="-169863">
              <a:defRPr/>
            </a:pPr>
            <a:r>
              <a:rPr lang="en-US" sz="1600" dirty="0" smtClean="0"/>
              <a:t>Rebecca Rossom, PI</a:t>
            </a:r>
          </a:p>
          <a:p>
            <a:pPr marL="169863" indent="-169863">
              <a:defRPr/>
            </a:pPr>
            <a:r>
              <a:rPr lang="en-US" sz="1600" dirty="0"/>
              <a:t>JoAnn Sperl-Hillen, Co-I</a:t>
            </a:r>
          </a:p>
          <a:p>
            <a:pPr marL="169863" indent="-169863">
              <a:defRPr/>
            </a:pPr>
            <a:r>
              <a:rPr lang="en-US" sz="1600" dirty="0" smtClean="0"/>
              <a:t>Patrick O’Connor, Co-I</a:t>
            </a:r>
          </a:p>
          <a:p>
            <a:pPr marL="169863" indent="-169863">
              <a:defRPr/>
            </a:pPr>
            <a:r>
              <a:rPr lang="en-US" sz="1600" dirty="0" smtClean="0"/>
              <a:t>Kris </a:t>
            </a:r>
            <a:r>
              <a:rPr lang="en-US" sz="1600" dirty="0"/>
              <a:t>Ohnsorg, </a:t>
            </a:r>
            <a:r>
              <a:rPr lang="en-US" sz="1600" dirty="0" smtClean="0"/>
              <a:t>PM</a:t>
            </a:r>
          </a:p>
          <a:p>
            <a:pPr marL="169863" indent="-169863">
              <a:defRPr/>
            </a:pPr>
            <a:r>
              <a:rPr lang="en-US" sz="1600" dirty="0" smtClean="0"/>
              <a:t>Lauren Crain, Co-I</a:t>
            </a:r>
          </a:p>
          <a:p>
            <a:pPr marL="169863" indent="-169863">
              <a:defRPr/>
            </a:pPr>
            <a:r>
              <a:rPr lang="en-US" sz="1600" dirty="0"/>
              <a:t>Amy Boelter, RA</a:t>
            </a:r>
          </a:p>
          <a:p>
            <a:pPr marL="169863" indent="-169863">
              <a:defRPr/>
            </a:pPr>
            <a:r>
              <a:rPr lang="en-US" sz="1600" dirty="0" smtClean="0"/>
              <a:t>Rashmi Sharma, Epic Programmer</a:t>
            </a:r>
          </a:p>
          <a:p>
            <a:pPr marL="169863" indent="-169863">
              <a:defRPr/>
            </a:pPr>
            <a:r>
              <a:rPr lang="en-US" sz="1600" dirty="0" smtClean="0"/>
              <a:t>Deepa Appana, Web Programmer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829300" y="2133600"/>
            <a:ext cx="2835275" cy="3124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 smtClean="0"/>
              <a:t>Park Nicollet</a:t>
            </a:r>
          </a:p>
          <a:p>
            <a:pPr marL="169863" indent="-169863">
              <a:defRPr/>
            </a:pPr>
            <a:r>
              <a:rPr lang="en-US" sz="1600" dirty="0" smtClean="0"/>
              <a:t>Kris Kopski, MD, PhD, Co-I</a:t>
            </a:r>
          </a:p>
          <a:p>
            <a:pPr marL="169863" indent="-169863">
              <a:defRPr/>
            </a:pPr>
            <a:r>
              <a:rPr lang="en-US" sz="1600" dirty="0" smtClean="0"/>
              <a:t>Jeanine Rosner, MPH Co-I</a:t>
            </a:r>
          </a:p>
          <a:p>
            <a:pPr marL="169863" indent="-169863">
              <a:defRPr/>
            </a:pPr>
            <a:r>
              <a:rPr lang="en-US" sz="1600" dirty="0" smtClean="0"/>
              <a:t>Olga Godlevsky, Programmer</a:t>
            </a:r>
          </a:p>
          <a:p>
            <a:pPr marL="169863" indent="-169863">
              <a:defRPr/>
            </a:pPr>
            <a:r>
              <a:rPr lang="en-US" sz="1600" dirty="0" smtClean="0"/>
              <a:t>Vijay Thirumalai, Programmer</a:t>
            </a:r>
          </a:p>
          <a:p>
            <a:pPr marL="169863" indent="-169863">
              <a:defRPr/>
            </a:pPr>
            <a:r>
              <a:rPr lang="en-US" sz="1600" dirty="0" smtClean="0"/>
              <a:t>Prasad Pasumarthi</a:t>
            </a:r>
            <a:r>
              <a:rPr lang="en-US" sz="1600" dirty="0"/>
              <a:t>, </a:t>
            </a:r>
            <a:r>
              <a:rPr lang="en-US" sz="1600" dirty="0" smtClean="0"/>
              <a:t>Programmer</a:t>
            </a:r>
            <a:endParaRPr lang="en-US" sz="1600" dirty="0"/>
          </a:p>
          <a:p>
            <a:pPr marL="169863" indent="-169863">
              <a:defRPr/>
            </a:pPr>
            <a:endParaRPr lang="en-US" sz="1600" dirty="0" smtClean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162300" y="2133600"/>
            <a:ext cx="2667000" cy="2590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b="1" dirty="0" smtClean="0"/>
              <a:t>Essentia</a:t>
            </a:r>
          </a:p>
          <a:p>
            <a:pPr marL="169863" indent="-169863">
              <a:defRPr/>
            </a:pPr>
            <a:r>
              <a:rPr lang="en-US" sz="1600" dirty="0" smtClean="0"/>
              <a:t>Steve Waring, Site PI</a:t>
            </a:r>
          </a:p>
          <a:p>
            <a:pPr marL="169863" indent="-169863">
              <a:defRPr/>
            </a:pPr>
            <a:r>
              <a:rPr lang="en-US" sz="1600" dirty="0" smtClean="0"/>
              <a:t>Joseph Bianco, Co-I</a:t>
            </a:r>
          </a:p>
          <a:p>
            <a:pPr marL="169863" indent="-169863">
              <a:defRPr/>
            </a:pPr>
            <a:r>
              <a:rPr lang="en-US" sz="1600" dirty="0"/>
              <a:t>Allise </a:t>
            </a:r>
            <a:r>
              <a:rPr lang="en-US" sz="1600" dirty="0" smtClean="0"/>
              <a:t>Taran, </a:t>
            </a:r>
            <a:r>
              <a:rPr lang="en-US" sz="1600" dirty="0"/>
              <a:t>Site PM</a:t>
            </a:r>
          </a:p>
          <a:p>
            <a:pPr marL="169863" indent="-169863">
              <a:defRPr/>
            </a:pPr>
            <a:r>
              <a:rPr lang="en-US" sz="1600" dirty="0" smtClean="0"/>
              <a:t>Paul </a:t>
            </a:r>
            <a:r>
              <a:rPr lang="en-US" sz="1600" dirty="0" err="1" smtClean="0"/>
              <a:t>Hitz</a:t>
            </a:r>
            <a:r>
              <a:rPr lang="en-US" sz="1600" dirty="0" smtClean="0"/>
              <a:t>, Programmer</a:t>
            </a:r>
          </a:p>
          <a:p>
            <a:pPr marL="169863" indent="-169863">
              <a:defRPr/>
            </a:pPr>
            <a:r>
              <a:rPr lang="en-US" sz="1600" dirty="0" smtClean="0"/>
              <a:t>Lisa Wilkinson, Epic Programmer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5257800"/>
            <a:ext cx="3048000" cy="61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800" b="1" dirty="0">
                <a:latin typeface="Arial" charset="0"/>
              </a:rPr>
              <a:t>Consultants:</a:t>
            </a:r>
          </a:p>
          <a:p>
            <a:pPr marL="285750" indent="-182880" eaLnBrk="1" hangingPunct="1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charset="0"/>
              </a:rPr>
              <a:t>Russell Luepker, Ben </a:t>
            </a:r>
            <a:r>
              <a:rPr lang="en-US" sz="1600" dirty="0" err="1">
                <a:latin typeface="Arial" charset="0"/>
              </a:rPr>
              <a:t>Druss</a:t>
            </a:r>
            <a:r>
              <a:rPr lang="en-US" sz="1600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685800"/>
          </a:xfrm>
        </p:spPr>
        <p:txBody>
          <a:bodyPr/>
          <a:lstStyle/>
          <a:p>
            <a:r>
              <a:rPr lang="en-US" altLang="en-US" smtClean="0"/>
              <a:t>SMI Wizard : Aims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62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Primary Aim:  </a:t>
            </a:r>
            <a:r>
              <a:rPr lang="en-US" sz="2000" dirty="0" smtClean="0"/>
              <a:t>Determine whether adults with SMI receiving care in intervention clinics will have, compared to those receiving care in control clinics:</a:t>
            </a:r>
          </a:p>
          <a:p>
            <a:pPr>
              <a:defRPr/>
            </a:pPr>
            <a:r>
              <a:rPr lang="en-US" sz="2000" u="sng" dirty="0" smtClean="0"/>
              <a:t>Hypothesis 1</a:t>
            </a:r>
            <a:r>
              <a:rPr lang="en-US" sz="2000" dirty="0" smtClean="0"/>
              <a:t>:  Lower total modifiable CV risk</a:t>
            </a:r>
          </a:p>
          <a:p>
            <a:pPr>
              <a:defRPr/>
            </a:pPr>
            <a:r>
              <a:rPr lang="en-US" sz="2000" u="sng" dirty="0" smtClean="0"/>
              <a:t>Hypothesis 2</a:t>
            </a:r>
            <a:r>
              <a:rPr lang="en-US" sz="2000" dirty="0" smtClean="0"/>
              <a:t>:  Better control of specific modifiable risk factors: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	                BP, Lipids, Obesity, A1c, Smoking, Aspirin Use</a:t>
            </a:r>
          </a:p>
          <a:p>
            <a:pPr>
              <a:defRPr/>
            </a:pPr>
            <a:r>
              <a:rPr lang="en-US" sz="2000" u="sng" dirty="0" smtClean="0"/>
              <a:t>Hypothesis 3</a:t>
            </a:r>
            <a:r>
              <a:rPr lang="en-US" sz="2000" dirty="0" smtClean="0"/>
              <a:t>:  Lower rates of prescriptions for </a:t>
            </a:r>
            <a:r>
              <a:rPr lang="en-US" sz="2000" dirty="0" err="1" smtClean="0"/>
              <a:t>obesogenic</a:t>
            </a:r>
            <a:r>
              <a:rPr lang="en-US" sz="2000" dirty="0" smtClean="0"/>
              <a:t> SMI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                             medications at 12 months post-index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Secondary Aim</a:t>
            </a:r>
            <a:r>
              <a:rPr lang="en-US" sz="2000" dirty="0" smtClean="0"/>
              <a:t>:  Explore impact on CV risk factor identification, treatment initiation/intensification, adherence, outpatient/inpatient utilization, risky prescribing events, CV events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457200"/>
          </a:xfrm>
        </p:spPr>
        <p:txBody>
          <a:bodyPr/>
          <a:lstStyle/>
          <a:p>
            <a:r>
              <a:rPr lang="en-US" altLang="en-US" sz="2400" smtClean="0"/>
              <a:t>RCT to Reduce CV Risk in Adults with SMI: Provider Sheet</a:t>
            </a:r>
          </a:p>
        </p:txBody>
      </p:sp>
      <p:pic>
        <p:nvPicPr>
          <p:cNvPr id="4098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7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RCT to Reduce CV Risk in Adults with SMI: Patient Sheet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295400"/>
            <a:ext cx="913737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93780131"/>
              </p:ext>
            </p:extLst>
          </p:nvPr>
        </p:nvGraphicFramePr>
        <p:xfrm>
          <a:off x="152400" y="1496377"/>
          <a:ext cx="8763000" cy="5209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49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83274310"/>
              </p:ext>
            </p:extLst>
          </p:nvPr>
        </p:nvGraphicFramePr>
        <p:xfrm>
          <a:off x="76200" y="1371600"/>
          <a:ext cx="8915400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0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MHRN</Template>
  <TotalTime>2958</TotalTime>
  <Words>249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1_Edge</vt:lpstr>
      <vt:lpstr>SMI Wizard: RCT to Reduce CV Risk</vt:lpstr>
      <vt:lpstr>SMI Wizard: Partner Sites</vt:lpstr>
      <vt:lpstr>SMI Wizard : Aims</vt:lpstr>
      <vt:lpstr>RCT to Reduce CV Risk in Adults with SMI: Provider Sheet</vt:lpstr>
      <vt:lpstr>RCT to Reduce CV Risk in Adults with SMI: Patient Sheet</vt:lpstr>
      <vt:lpstr>PowerPoint Presentation</vt:lpstr>
      <vt:lpstr>PowerPoint Presentation</vt:lpstr>
      <vt:lpstr>PowerPoint Presentation</vt:lpstr>
    </vt:vector>
  </TitlesOfParts>
  <Company>GHC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MHRN: October 2011</dc:title>
  <dc:creator>simoge1</dc:creator>
  <cp:lastModifiedBy>rcrossom</cp:lastModifiedBy>
  <cp:revision>132</cp:revision>
  <cp:lastPrinted>2014-10-30T21:28:04Z</cp:lastPrinted>
  <dcterms:created xsi:type="dcterms:W3CDTF">2011-10-05T16:26:04Z</dcterms:created>
  <dcterms:modified xsi:type="dcterms:W3CDTF">2017-11-17T19:48:31Z</dcterms:modified>
</cp:coreProperties>
</file>