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4" r:id="rId2"/>
    <p:sldId id="261" r:id="rId3"/>
    <p:sldId id="308" r:id="rId4"/>
    <p:sldId id="310" r:id="rId5"/>
    <p:sldId id="311" r:id="rId6"/>
    <p:sldId id="262" r:id="rId7"/>
    <p:sldId id="294" r:id="rId8"/>
    <p:sldId id="313" r:id="rId9"/>
    <p:sldId id="314" r:id="rId10"/>
    <p:sldId id="315" r:id="rId11"/>
    <p:sldId id="274" r:id="rId12"/>
    <p:sldId id="27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47" autoAdjust="0"/>
    <p:restoredTop sz="95501" autoAdjust="0"/>
  </p:normalViewPr>
  <p:slideViewPr>
    <p:cSldViewPr snapToGrid="0">
      <p:cViewPr varScale="1">
        <p:scale>
          <a:sx n="98" d="100"/>
          <a:sy n="98" d="100"/>
        </p:scale>
        <p:origin x="72" y="660"/>
      </p:cViewPr>
      <p:guideLst/>
    </p:cSldViewPr>
  </p:slideViewPr>
  <p:outlineViewPr>
    <p:cViewPr>
      <p:scale>
        <a:sx n="33" d="100"/>
        <a:sy n="33" d="100"/>
      </p:scale>
      <p:origin x="0" y="-4896"/>
    </p:cViewPr>
  </p:outlineViewPr>
  <p:notesTextViewPr>
    <p:cViewPr>
      <p:scale>
        <a:sx n="3" d="2"/>
        <a:sy n="3" d="2"/>
      </p:scale>
      <p:origin x="0" y="0"/>
    </p:cViewPr>
  </p:notesTextViewPr>
  <p:sorterViewPr>
    <p:cViewPr>
      <p:scale>
        <a:sx n="40" d="100"/>
        <a:sy n="40" d="100"/>
      </p:scale>
      <p:origin x="0" y="-21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0EA58-33AC-452D-8DCC-D53343D59345}" type="datetimeFigureOut">
              <a:rPr lang="en-US" smtClean="0"/>
              <a:t>3/13/2017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6EDE9-D487-42AC-A26A-782A52365F7F}" type="slidenum">
              <a:rPr lang="en-US" smtClean="0"/>
              <a:t>‹#›</a:t>
            </a:fld>
            <a:endParaRPr lang="en-US"/>
          </a:p>
        </p:txBody>
      </p:sp>
    </p:spTree>
    <p:extLst>
      <p:ext uri="{BB962C8B-B14F-4D97-AF65-F5344CB8AC3E}">
        <p14:creationId xmlns:p14="http://schemas.microsoft.com/office/powerpoint/2010/main" val="253173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6EDE9-D487-42AC-A26A-782A52365F7F}" type="slidenum">
              <a:rPr lang="en-US" smtClean="0"/>
              <a:t>1</a:t>
            </a:fld>
            <a:endParaRPr lang="en-US"/>
          </a:p>
        </p:txBody>
      </p:sp>
    </p:spTree>
    <p:extLst>
      <p:ext uri="{BB962C8B-B14F-4D97-AF65-F5344CB8AC3E}">
        <p14:creationId xmlns:p14="http://schemas.microsoft.com/office/powerpoint/2010/main" val="318067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6EDE9-D487-42AC-A26A-782A52365F7F}" type="slidenum">
              <a:rPr lang="en-US" smtClean="0"/>
              <a:t>2</a:t>
            </a:fld>
            <a:endParaRPr lang="en-US"/>
          </a:p>
        </p:txBody>
      </p:sp>
    </p:spTree>
    <p:extLst>
      <p:ext uri="{BB962C8B-B14F-4D97-AF65-F5344CB8AC3E}">
        <p14:creationId xmlns:p14="http://schemas.microsoft.com/office/powerpoint/2010/main" val="14041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smtClean="0">
                <a:latin typeface="Century Gothic" panose="020B0502020202020204" pitchFamily="34" charset="0"/>
              </a:rPr>
              <a:t>ALTERNATIVE SLIDE #1</a:t>
            </a:r>
          </a:p>
          <a:p>
            <a:r>
              <a:rPr lang="en-US" sz="1000" b="1" dirty="0" smtClean="0">
                <a:latin typeface="Century Gothic" panose="020B0502020202020204" pitchFamily="34" charset="0"/>
              </a:rPr>
              <a:t>EDITING</a:t>
            </a:r>
            <a:r>
              <a:rPr lang="en-US" sz="1000" b="1" baseline="0" dirty="0" smtClean="0">
                <a:latin typeface="Century Gothic" panose="020B0502020202020204" pitchFamily="34" charset="0"/>
              </a:rPr>
              <a:t> INSTRUCTIONS</a:t>
            </a:r>
            <a:endParaRPr lang="en-US" sz="1000" b="1" dirty="0" smtClean="0">
              <a:latin typeface="Century Gothic" panose="020B0502020202020204" pitchFamily="34" charset="0"/>
            </a:endParaRPr>
          </a:p>
          <a:p>
            <a:pPr marL="171450" indent="-171450">
              <a:buFont typeface="Arial" panose="020B0604020202020204" pitchFamily="34" charset="0"/>
              <a:buChar char="•"/>
            </a:pPr>
            <a:r>
              <a:rPr lang="en-US" sz="1000" dirty="0" smtClean="0">
                <a:latin typeface="Century Gothic" panose="020B0502020202020204" pitchFamily="34" charset="0"/>
              </a:rPr>
              <a:t>Click on a text box</a:t>
            </a:r>
            <a:r>
              <a:rPr lang="en-US" sz="1000" baseline="0" dirty="0" smtClean="0">
                <a:latin typeface="Century Gothic" panose="020B0502020202020204" pitchFamily="34" charset="0"/>
              </a:rPr>
              <a:t> to edit (outline is dashed), nudge or delete (outline is solid line). </a:t>
            </a:r>
          </a:p>
          <a:p>
            <a:pPr marL="171450" indent="-171450">
              <a:buFont typeface="Arial" panose="020B0604020202020204" pitchFamily="34" charset="0"/>
              <a:buChar char="•"/>
            </a:pPr>
            <a:r>
              <a:rPr lang="en-US" sz="1000" baseline="0" dirty="0" smtClean="0">
                <a:latin typeface="Century Gothic" panose="020B0502020202020204" pitchFamily="34" charset="0"/>
              </a:rPr>
              <a:t>Click on a call out line and </a:t>
            </a:r>
            <a:r>
              <a:rPr lang="en-US" sz="1000" baseline="0" dirty="0" err="1" smtClean="0">
                <a:latin typeface="Century Gothic" panose="020B0502020202020204" pitchFamily="34" charset="0"/>
              </a:rPr>
              <a:t>CTRL+arrow</a:t>
            </a:r>
            <a:r>
              <a:rPr lang="en-US" sz="1000" baseline="0" dirty="0" smtClean="0">
                <a:latin typeface="Century Gothic" panose="020B0502020202020204" pitchFamily="34" charset="0"/>
              </a:rPr>
              <a:t> keys to nudge. Click end points to lengthen/shorten the line.</a:t>
            </a:r>
          </a:p>
          <a:p>
            <a:pPr marL="171450" indent="-171450">
              <a:buFont typeface="Arial" panose="020B0604020202020204" pitchFamily="34" charset="0"/>
              <a:buChar char="•"/>
            </a:pPr>
            <a:r>
              <a:rPr lang="en-US" sz="1000" baseline="0" dirty="0" smtClean="0">
                <a:latin typeface="Century Gothic" panose="020B0502020202020204" pitchFamily="34" charset="0"/>
              </a:rPr>
              <a:t>To remove a state use the Format Painter tool or click the state and Format / Shape Fill as R185, G205, B229 (light blue).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Century Gothic" panose="020B0502020202020204" pitchFamily="34" charset="0"/>
              </a:rPr>
              <a:t>To add a state use the Format Painter tool or click the state and Format / Shape Fill as R0, G84, B166 (dark blue).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Century Gothic" panose="020B0502020202020204" pitchFamily="34" charset="0"/>
              </a:rPr>
              <a:t>Simply copy/paste and then reposition labels and call out lines for new states or sites added.</a:t>
            </a:r>
          </a:p>
          <a:p>
            <a:pPr marL="171450" indent="-171450">
              <a:buFont typeface="Arial" panose="020B0604020202020204" pitchFamily="34" charset="0"/>
              <a:buChar char="•"/>
            </a:pPr>
            <a:r>
              <a:rPr lang="en-US" sz="1000" dirty="0" smtClean="0">
                <a:latin typeface="Century Gothic" panose="020B0502020202020204" pitchFamily="34" charset="0"/>
              </a:rPr>
              <a:t>Ungroup</a:t>
            </a:r>
            <a:r>
              <a:rPr lang="en-US" sz="1000" baseline="0" dirty="0" smtClean="0">
                <a:latin typeface="Century Gothic" panose="020B0502020202020204" pitchFamily="34" charset="0"/>
              </a:rPr>
              <a:t> KPHI and MHS to remove just one of these sites from the map.</a:t>
            </a:r>
            <a:endParaRPr lang="en-US" sz="1000"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20F84F73-FC30-41F2-8F1D-DBD50C209591}" type="slidenum">
              <a:rPr lang="en-US" smtClean="0"/>
              <a:t>5</a:t>
            </a:fld>
            <a:endParaRPr lang="en-US"/>
          </a:p>
        </p:txBody>
      </p:sp>
    </p:spTree>
    <p:extLst>
      <p:ext uri="{BB962C8B-B14F-4D97-AF65-F5344CB8AC3E}">
        <p14:creationId xmlns:p14="http://schemas.microsoft.com/office/powerpoint/2010/main" val="145567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CCJ</a:t>
            </a:r>
          </a:p>
          <a:p>
            <a:endParaRPr lang="en-US" dirty="0" smtClean="0"/>
          </a:p>
          <a:p>
            <a:r>
              <a:rPr lang="en-US" dirty="0" smtClean="0"/>
              <a:t>Good Afternoon, on behalf</a:t>
            </a:r>
            <a:r>
              <a:rPr lang="en-US" baseline="0" dirty="0" smtClean="0"/>
              <a:t> of our team and joining us via the webinar we would like to </a:t>
            </a:r>
            <a:endParaRPr lang="en-US" dirty="0"/>
          </a:p>
        </p:txBody>
      </p:sp>
      <p:sp>
        <p:nvSpPr>
          <p:cNvPr id="4" name="Slide Number Placeholder 3"/>
          <p:cNvSpPr>
            <a:spLocks noGrp="1"/>
          </p:cNvSpPr>
          <p:nvPr>
            <p:ph type="sldNum" sz="quarter" idx="10"/>
          </p:nvPr>
        </p:nvSpPr>
        <p:spPr/>
        <p:txBody>
          <a:bodyPr/>
          <a:lstStyle/>
          <a:p>
            <a:fld id="{BAD6EDE9-D487-42AC-A26A-782A52365F7F}" type="slidenum">
              <a:rPr lang="en-US" smtClean="0"/>
              <a:t>6</a:t>
            </a:fld>
            <a:endParaRPr lang="en-US"/>
          </a:p>
        </p:txBody>
      </p:sp>
    </p:spTree>
    <p:extLst>
      <p:ext uri="{BB962C8B-B14F-4D97-AF65-F5344CB8AC3E}">
        <p14:creationId xmlns:p14="http://schemas.microsoft.com/office/powerpoint/2010/main" val="276338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6EDE9-D487-42AC-A26A-782A52365F7F}" type="slidenum">
              <a:rPr lang="en-US" smtClean="0"/>
              <a:t>7</a:t>
            </a:fld>
            <a:endParaRPr lang="en-US"/>
          </a:p>
        </p:txBody>
      </p:sp>
    </p:spTree>
    <p:extLst>
      <p:ext uri="{BB962C8B-B14F-4D97-AF65-F5344CB8AC3E}">
        <p14:creationId xmlns:p14="http://schemas.microsoft.com/office/powerpoint/2010/main" val="131418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Approach</a:t>
            </a:r>
            <a:r>
              <a:rPr lang="en-US" baseline="0" dirty="0" smtClean="0"/>
              <a:t> </a:t>
            </a:r>
            <a:r>
              <a:rPr lang="en-US" dirty="0" smtClean="0"/>
              <a:t>Same across all sites</a:t>
            </a:r>
          </a:p>
          <a:p>
            <a:r>
              <a:rPr lang="en-US" dirty="0" smtClean="0"/>
              <a:t>Integrating recruitment into normal care processes</a:t>
            </a:r>
          </a:p>
          <a:p>
            <a:r>
              <a:rPr lang="en-US" dirty="0" smtClean="0"/>
              <a:t>Involve providers into our recruitment</a:t>
            </a:r>
            <a:r>
              <a:rPr lang="en-US" baseline="0" dirty="0" smtClean="0"/>
              <a:t> approach because that is what we heard from our patients.</a:t>
            </a:r>
          </a:p>
          <a:p>
            <a:endParaRPr lang="en-US" baseline="0" dirty="0" smtClean="0"/>
          </a:p>
          <a:p>
            <a:r>
              <a:rPr lang="en-US" baseline="0" dirty="0" smtClean="0"/>
              <a:t>Phase I- Pre-Engagement.  Because we are an IDN, we  can identify where and when our patients are going to interact with us and use that information to meet them where they live and work.</a:t>
            </a:r>
          </a:p>
          <a:p>
            <a:r>
              <a:rPr lang="en-US" baseline="0" dirty="0" smtClean="0"/>
              <a:t>Phase II- AS part of their usual care we will integrate recruitment and consent with our boots on the ground recruiters that are imbedded in our health care delivery sites.</a:t>
            </a:r>
          </a:p>
          <a:p>
            <a:r>
              <a:rPr lang="en-US" baseline="0" dirty="0" smtClean="0"/>
              <a:t>Phase III- Once again, we can integrate the survey and specimen collection to make it convenient for our patient partners</a:t>
            </a:r>
          </a:p>
          <a:p>
            <a:r>
              <a:rPr lang="en-US" baseline="0" dirty="0" smtClean="0"/>
              <a:t>Phase IV-  Although we have a myriad of ways that we currently engage our patients, on of the most efficient is the My Chart patient portal, all the HCSRN sites have them, and we will leverage this to continually listen and provide information to our patient partners.</a:t>
            </a:r>
          </a:p>
          <a:p>
            <a:endParaRPr lang="en-US" baseline="0" dirty="0" smtClean="0"/>
          </a:p>
          <a:p>
            <a:endParaRPr lang="en-US" baseline="0" dirty="0" smtClean="0"/>
          </a:p>
          <a:p>
            <a:r>
              <a:rPr lang="en-US" baseline="0" dirty="0" smtClean="0"/>
              <a:t>Although we envision a perfect world, our long experience has taught us many lessons including how be agile and adapt our approaches and processes to reach our goals </a:t>
            </a:r>
            <a:endParaRPr lang="en-US" dirty="0"/>
          </a:p>
        </p:txBody>
      </p:sp>
      <p:sp>
        <p:nvSpPr>
          <p:cNvPr id="4" name="Slide Number Placeholder 3"/>
          <p:cNvSpPr>
            <a:spLocks noGrp="1"/>
          </p:cNvSpPr>
          <p:nvPr>
            <p:ph type="sldNum" sz="quarter" idx="10"/>
          </p:nvPr>
        </p:nvSpPr>
        <p:spPr/>
        <p:txBody>
          <a:bodyPr/>
          <a:lstStyle/>
          <a:p>
            <a:fld id="{BAD6EDE9-D487-42AC-A26A-782A52365F7F}" type="slidenum">
              <a:rPr lang="en-US" smtClean="0"/>
              <a:t>11</a:t>
            </a:fld>
            <a:endParaRPr lang="en-US"/>
          </a:p>
        </p:txBody>
      </p:sp>
    </p:spTree>
    <p:extLst>
      <p:ext uri="{BB962C8B-B14F-4D97-AF65-F5344CB8AC3E}">
        <p14:creationId xmlns:p14="http://schemas.microsoft.com/office/powerpoint/2010/main" val="345622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6EDE9-D487-42AC-A26A-782A52365F7F}" type="slidenum">
              <a:rPr lang="en-US" smtClean="0"/>
              <a:t>12</a:t>
            </a:fld>
            <a:endParaRPr lang="en-US"/>
          </a:p>
        </p:txBody>
      </p:sp>
    </p:spTree>
    <p:extLst>
      <p:ext uri="{BB962C8B-B14F-4D97-AF65-F5344CB8AC3E}">
        <p14:creationId xmlns:p14="http://schemas.microsoft.com/office/powerpoint/2010/main" val="3997213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D9AF53-776C-4116-82CB-6DA47CDA4CA1}"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8F7A-522C-426C-A956-DFF359675C6F}" type="slidenum">
              <a:rPr lang="en-US" smtClean="0"/>
              <a:t>‹#›</a:t>
            </a:fld>
            <a:endParaRPr lang="en-US"/>
          </a:p>
        </p:txBody>
      </p:sp>
      <p:pic>
        <p:nvPicPr>
          <p:cNvPr id="7" name="Picture 6"/>
          <p:cNvPicPr>
            <a:picLocks noChangeAspect="1"/>
          </p:cNvPicPr>
          <p:nvPr userDrawn="1"/>
        </p:nvPicPr>
        <p:blipFill>
          <a:blip r:embed="rId2"/>
          <a:stretch>
            <a:fillRect/>
          </a:stretch>
        </p:blipFill>
        <p:spPr>
          <a:xfrm>
            <a:off x="8757638" y="5242420"/>
            <a:ext cx="3145809" cy="1615580"/>
          </a:xfrm>
          <a:prstGeom prst="rect">
            <a:avLst/>
          </a:prstGeom>
        </p:spPr>
      </p:pic>
    </p:spTree>
    <p:extLst>
      <p:ext uri="{BB962C8B-B14F-4D97-AF65-F5344CB8AC3E}">
        <p14:creationId xmlns:p14="http://schemas.microsoft.com/office/powerpoint/2010/main" val="132951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9AF53-776C-4116-82CB-6DA47CDA4CA1}"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12011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9AF53-776C-4116-82CB-6DA47CDA4CA1}"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9950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9AF53-776C-4116-82CB-6DA47CDA4CA1}"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280192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D9AF53-776C-4116-82CB-6DA47CDA4CA1}"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350234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D9AF53-776C-4116-82CB-6DA47CDA4CA1}"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50868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D9AF53-776C-4116-82CB-6DA47CDA4CA1}"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143447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D9AF53-776C-4116-82CB-6DA47CDA4CA1}"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113080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9AF53-776C-4116-82CB-6DA47CDA4CA1}"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49193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9AF53-776C-4116-82CB-6DA47CDA4CA1}"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327896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9AF53-776C-4116-82CB-6DA47CDA4CA1}"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68F7A-522C-426C-A956-DFF359675C6F}" type="slidenum">
              <a:rPr lang="en-US" smtClean="0"/>
              <a:t>‹#›</a:t>
            </a:fld>
            <a:endParaRPr lang="en-US"/>
          </a:p>
        </p:txBody>
      </p:sp>
    </p:spTree>
    <p:extLst>
      <p:ext uri="{BB962C8B-B14F-4D97-AF65-F5344CB8AC3E}">
        <p14:creationId xmlns:p14="http://schemas.microsoft.com/office/powerpoint/2010/main" val="353284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9AF53-776C-4116-82CB-6DA47CDA4CA1}" type="datetimeFigureOut">
              <a:rPr lang="en-US" smtClean="0"/>
              <a:t>3/13/2017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68F7A-522C-426C-A956-DFF359675C6F}" type="slidenum">
              <a:rPr lang="en-US" smtClean="0"/>
              <a:t>‹#›</a:t>
            </a:fld>
            <a:endParaRPr lang="en-US"/>
          </a:p>
        </p:txBody>
      </p:sp>
      <p:pic>
        <p:nvPicPr>
          <p:cNvPr id="7" name="Picture 6"/>
          <p:cNvPicPr>
            <a:picLocks noChangeAspect="1"/>
          </p:cNvPicPr>
          <p:nvPr userDrawn="1"/>
        </p:nvPicPr>
        <p:blipFill>
          <a:blip r:embed="rId13"/>
          <a:stretch>
            <a:fillRect/>
          </a:stretch>
        </p:blipFill>
        <p:spPr>
          <a:xfrm>
            <a:off x="9171295" y="5242420"/>
            <a:ext cx="3145809" cy="1615580"/>
          </a:xfrm>
          <a:prstGeom prst="rect">
            <a:avLst/>
          </a:prstGeom>
        </p:spPr>
      </p:pic>
    </p:spTree>
    <p:extLst>
      <p:ext uri="{BB962C8B-B14F-4D97-AF65-F5344CB8AC3E}">
        <p14:creationId xmlns:p14="http://schemas.microsoft.com/office/powerpoint/2010/main" val="3141123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jpg"/><Relationship Id="rId12"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12.png"/><Relationship Id="rId5" Type="http://schemas.openxmlformats.org/officeDocument/2006/relationships/image" Target="../media/image14.jpg"/><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4.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jpe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0.png"/><Relationship Id="rId3" Type="http://schemas.openxmlformats.org/officeDocument/2006/relationships/image" Target="../media/image4.jpg"/><Relationship Id="rId7" Type="http://schemas.openxmlformats.org/officeDocument/2006/relationships/image" Target="../media/image15.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4.jp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537" y="1030018"/>
            <a:ext cx="10267950" cy="3813243"/>
          </a:xfrm>
        </p:spPr>
        <p:txBody>
          <a:bodyPr>
            <a:normAutofit fontScale="90000"/>
          </a:bodyPr>
          <a:lstStyle/>
          <a:p>
            <a:r>
              <a:rPr lang="en-US" sz="6700" b="1" dirty="0" smtClean="0">
                <a:latin typeface="+mn-lt"/>
              </a:rPr>
              <a:t>TACH</a:t>
            </a:r>
            <a:r>
              <a:rPr lang="en-US" sz="5200" dirty="0" smtClean="0"/>
              <a:t/>
            </a:r>
            <a:br>
              <a:rPr lang="en-US" sz="5200" dirty="0" smtClean="0"/>
            </a:br>
            <a:r>
              <a:rPr lang="en-US" sz="5200" b="1" u="sng" dirty="0" smtClean="0"/>
              <a:t>T</a:t>
            </a:r>
            <a:r>
              <a:rPr lang="en-US" sz="5200" dirty="0" smtClean="0"/>
              <a:t>rans-</a:t>
            </a:r>
            <a:r>
              <a:rPr lang="en-US" sz="5200" b="1" u="sng" dirty="0" smtClean="0"/>
              <a:t>A</a:t>
            </a:r>
            <a:r>
              <a:rPr lang="en-US" sz="5200" dirty="0" smtClean="0"/>
              <a:t>merica </a:t>
            </a:r>
            <a:r>
              <a:rPr lang="en-US" sz="5200" b="1" u="sng" dirty="0" smtClean="0"/>
              <a:t>C</a:t>
            </a:r>
            <a:r>
              <a:rPr lang="en-US" sz="5200" dirty="0" smtClean="0"/>
              <a:t>onsortium of the </a:t>
            </a:r>
            <a:r>
              <a:rPr lang="en-US" sz="5200" b="1" u="sng" dirty="0" smtClean="0"/>
              <a:t>H</a:t>
            </a:r>
            <a:r>
              <a:rPr lang="en-US" sz="5200" dirty="0" smtClean="0"/>
              <a:t>CSRN</a:t>
            </a:r>
            <a:br>
              <a:rPr lang="en-US" sz="5200" dirty="0" smtClean="0"/>
            </a:br>
            <a:r>
              <a:rPr lang="en-US" sz="5200" dirty="0" smtClean="0"/>
              <a:t>for the </a:t>
            </a:r>
            <a:r>
              <a:rPr lang="en-US" sz="5200" i="1" dirty="0" smtClean="0"/>
              <a:t>All of Us </a:t>
            </a:r>
            <a:r>
              <a:rPr lang="en-US" sz="5200" dirty="0" smtClean="0"/>
              <a:t>PMI Cohort Program</a:t>
            </a:r>
            <a:br>
              <a:rPr lang="en-US" sz="5200" dirty="0" smtClean="0"/>
            </a:br>
            <a:r>
              <a:rPr lang="en-US" sz="5200" dirty="0"/>
              <a:t/>
            </a:r>
            <a:br>
              <a:rPr lang="en-US" sz="5200" dirty="0"/>
            </a:br>
            <a:r>
              <a:rPr lang="en-US" sz="4000" dirty="0" smtClean="0"/>
              <a:t>Co-PIs: Christine C. Johnson, PhD </a:t>
            </a:r>
            <a:br>
              <a:rPr lang="en-US" sz="4000" dirty="0" smtClean="0"/>
            </a:br>
            <a:r>
              <a:rPr lang="en-US" sz="4000" dirty="0" smtClean="0"/>
              <a:t>Brian K. Ahmedani, </a:t>
            </a:r>
            <a:r>
              <a:rPr lang="en-US" sz="4000" dirty="0" smtClean="0"/>
              <a:t>PhD</a:t>
            </a:r>
            <a:r>
              <a:rPr lang="en-US" sz="4000" dirty="0"/>
              <a:t/>
            </a:r>
            <a:br>
              <a:rPr lang="en-US" sz="4000" dirty="0"/>
            </a:br>
            <a:r>
              <a:rPr lang="en-US" sz="4000" dirty="0" smtClean="0"/>
              <a:t/>
            </a:r>
            <a:br>
              <a:rPr lang="en-US" sz="4000" dirty="0" smtClean="0"/>
            </a:br>
            <a:r>
              <a:rPr lang="en-US" sz="3100" dirty="0" smtClean="0"/>
              <a:t>NIH Award #: </a:t>
            </a:r>
            <a:r>
              <a:rPr lang="en-US" sz="3100" dirty="0"/>
              <a:t>OT2OD024610</a:t>
            </a:r>
            <a:endParaRPr lang="en-US" sz="4400" dirty="0"/>
          </a:p>
        </p:txBody>
      </p:sp>
      <p:pic>
        <p:nvPicPr>
          <p:cNvPr id="5" name="Picture 4"/>
          <p:cNvPicPr>
            <a:picLocks noChangeAspect="1"/>
          </p:cNvPicPr>
          <p:nvPr/>
        </p:nvPicPr>
        <p:blipFill>
          <a:blip r:embed="rId3"/>
          <a:stretch>
            <a:fillRect/>
          </a:stretch>
        </p:blipFill>
        <p:spPr>
          <a:xfrm>
            <a:off x="7960340" y="4585195"/>
            <a:ext cx="3840480" cy="19723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163" y="4395789"/>
            <a:ext cx="3017520" cy="2260223"/>
          </a:xfrm>
          <a:prstGeom prst="rect">
            <a:avLst/>
          </a:prstGeom>
        </p:spPr>
      </p:pic>
    </p:spTree>
    <p:extLst>
      <p:ext uri="{BB962C8B-B14F-4D97-AF65-F5344CB8AC3E}">
        <p14:creationId xmlns:p14="http://schemas.microsoft.com/office/powerpoint/2010/main" val="3081153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Users\jrutter\AppData\Local\Microsoft\Windows\Temporary Internet Files\Content.IE5\CROH23FL\large-stick-figure-man-jumping-33.3-11598[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970" y="2001029"/>
            <a:ext cx="499421" cy="6350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3"/>
          <p:cNvSpPr>
            <a:spLocks noGrp="1"/>
          </p:cNvSpPr>
          <p:nvPr>
            <p:ph type="title"/>
          </p:nvPr>
        </p:nvSpPr>
        <p:spPr>
          <a:xfrm>
            <a:off x="134243" y="-349298"/>
            <a:ext cx="10515600" cy="1325563"/>
          </a:xfrm>
        </p:spPr>
        <p:txBody>
          <a:bodyPr>
            <a:normAutofit/>
          </a:bodyPr>
          <a:lstStyle/>
          <a:p>
            <a:r>
              <a:rPr lang="en-US" sz="3200" b="1" dirty="0"/>
              <a:t>Enrollment Process Options: Clinic visit</a:t>
            </a:r>
          </a:p>
        </p:txBody>
      </p:sp>
      <p:grpSp>
        <p:nvGrpSpPr>
          <p:cNvPr id="34" name="Group 33"/>
          <p:cNvGrpSpPr/>
          <p:nvPr/>
        </p:nvGrpSpPr>
        <p:grpSpPr>
          <a:xfrm>
            <a:off x="1102252" y="1866265"/>
            <a:ext cx="4276453" cy="3311715"/>
            <a:chOff x="1173781" y="1856752"/>
            <a:chExt cx="4276453" cy="3311715"/>
          </a:xfrm>
        </p:grpSpPr>
        <p:grpSp>
          <p:nvGrpSpPr>
            <p:cNvPr id="25" name="Group 24"/>
            <p:cNvGrpSpPr/>
            <p:nvPr/>
          </p:nvGrpSpPr>
          <p:grpSpPr>
            <a:xfrm>
              <a:off x="1173781" y="1856752"/>
              <a:ext cx="4276453" cy="3311715"/>
              <a:chOff x="1567513" y="4524358"/>
              <a:chExt cx="2398439" cy="1836610"/>
            </a:xfrm>
          </p:grpSpPr>
          <p:grpSp>
            <p:nvGrpSpPr>
              <p:cNvPr id="26" name="Group 25"/>
              <p:cNvGrpSpPr/>
              <p:nvPr/>
            </p:nvGrpSpPr>
            <p:grpSpPr>
              <a:xfrm>
                <a:off x="1716746" y="4524358"/>
                <a:ext cx="2249206" cy="1836610"/>
                <a:chOff x="5758995" y="4493547"/>
                <a:chExt cx="2249206" cy="1836610"/>
              </a:xfrm>
            </p:grpSpPr>
            <p:pic>
              <p:nvPicPr>
                <p:cNvPr id="30" name="Picture 29"/>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1"/>
                <a:stretch/>
              </p:blipFill>
              <p:spPr>
                <a:xfrm>
                  <a:off x="5758995" y="4590767"/>
                  <a:ext cx="2249206" cy="17393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TextBox 30"/>
                <p:cNvSpPr txBox="1"/>
                <p:nvPr/>
              </p:nvSpPr>
              <p:spPr>
                <a:xfrm>
                  <a:off x="6720491" y="4493547"/>
                  <a:ext cx="686406" cy="369332"/>
                </a:xfrm>
                <a:prstGeom prst="rect">
                  <a:avLst/>
                </a:prstGeom>
                <a:noFill/>
              </p:spPr>
              <p:txBody>
                <a:bodyPr wrap="none" rtlCol="0">
                  <a:spAutoFit/>
                </a:bodyPr>
                <a:lstStyle/>
                <a:p>
                  <a:r>
                    <a:rPr lang="en-US" dirty="0"/>
                    <a:t>Clinic</a:t>
                  </a:r>
                </a:p>
              </p:txBody>
            </p:sp>
          </p:grpSp>
          <p:sp>
            <p:nvSpPr>
              <p:cNvPr id="27" name="TextBox 26"/>
              <p:cNvSpPr txBox="1"/>
              <p:nvPr/>
            </p:nvSpPr>
            <p:spPr>
              <a:xfrm>
                <a:off x="1567513" y="4990910"/>
                <a:ext cx="719199" cy="204824"/>
              </a:xfrm>
              <a:prstGeom prst="rect">
                <a:avLst/>
              </a:prstGeom>
              <a:solidFill>
                <a:schemeClr val="bg1"/>
              </a:solidFill>
            </p:spPr>
            <p:txBody>
              <a:bodyPr wrap="square" rtlCol="0">
                <a:spAutoFit/>
              </a:bodyPr>
              <a:lstStyle/>
              <a:p>
                <a:r>
                  <a:rPr lang="en-US" dirty="0" err="1"/>
                  <a:t>eConsent</a:t>
                </a:r>
                <a:endParaRPr lang="en-US" dirty="0"/>
              </a:p>
            </p:txBody>
          </p:sp>
          <p:sp>
            <p:nvSpPr>
              <p:cNvPr id="28" name="TextBox 27"/>
              <p:cNvSpPr txBox="1"/>
              <p:nvPr/>
            </p:nvSpPr>
            <p:spPr>
              <a:xfrm>
                <a:off x="1717077" y="5396853"/>
                <a:ext cx="767678" cy="358442"/>
              </a:xfrm>
              <a:prstGeom prst="rect">
                <a:avLst/>
              </a:prstGeom>
              <a:solidFill>
                <a:schemeClr val="bg1"/>
              </a:solidFill>
            </p:spPr>
            <p:txBody>
              <a:bodyPr wrap="square" rtlCol="0">
                <a:spAutoFit/>
              </a:bodyPr>
              <a:lstStyle/>
              <a:p>
                <a:pPr algn="ctr"/>
                <a:r>
                  <a:rPr lang="en-US" dirty="0"/>
                  <a:t>PPI </a:t>
                </a:r>
              </a:p>
              <a:p>
                <a:pPr algn="ctr"/>
                <a:r>
                  <a:rPr lang="en-US" dirty="0" err="1"/>
                  <a:t>sociodem</a:t>
                </a:r>
                <a:endParaRPr lang="en-US" dirty="0"/>
              </a:p>
            </p:txBody>
          </p:sp>
        </p:grpSp>
        <p:pic>
          <p:nvPicPr>
            <p:cNvPr id="32" name="Picture 31" descr="ABO Blood Typing Syste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559" y="3942612"/>
              <a:ext cx="869208" cy="869208"/>
            </a:xfrm>
            <a:prstGeom prst="rect">
              <a:avLst/>
            </a:prstGeom>
          </p:spPr>
        </p:pic>
        <p:pic>
          <p:nvPicPr>
            <p:cNvPr id="33" name="Picture 32" descr="... arm span and height and check findings using the graphing calculato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6732" y="3316915"/>
              <a:ext cx="786538" cy="705172"/>
            </a:xfrm>
            <a:prstGeom prst="rect">
              <a:avLst/>
            </a:prstGeom>
          </p:spPr>
        </p:pic>
      </p:grpSp>
      <p:grpSp>
        <p:nvGrpSpPr>
          <p:cNvPr id="37" name="Group 36"/>
          <p:cNvGrpSpPr/>
          <p:nvPr/>
        </p:nvGrpSpPr>
        <p:grpSpPr>
          <a:xfrm>
            <a:off x="4226237" y="2246492"/>
            <a:ext cx="1156161" cy="765975"/>
            <a:chOff x="6366361" y="5679419"/>
            <a:chExt cx="1156161" cy="765975"/>
          </a:xfrm>
        </p:grpSpPr>
        <p:pic>
          <p:nvPicPr>
            <p:cNvPr id="38" name="Picture 37"/>
            <p:cNvPicPr>
              <a:picLocks noChangeAspect="1"/>
            </p:cNvPicPr>
            <p:nvPr/>
          </p:nvPicPr>
          <p:blipFill rotWithShape="1">
            <a:blip r:embed="rId7" cstate="print">
              <a:extLst>
                <a:ext uri="{28A0092B-C50C-407E-A947-70E740481C1C}">
                  <a14:useLocalDpi xmlns:a14="http://schemas.microsoft.com/office/drawing/2010/main" val="0"/>
                </a:ext>
              </a:extLst>
            </a:blip>
            <a:srcRect r="8935"/>
            <a:stretch/>
          </p:blipFill>
          <p:spPr>
            <a:xfrm>
              <a:off x="6366361" y="5679419"/>
              <a:ext cx="776586" cy="765975"/>
            </a:xfrm>
            <a:prstGeom prst="rect">
              <a:avLst/>
            </a:prstGeom>
          </p:spPr>
        </p:pic>
        <p:sp>
          <p:nvSpPr>
            <p:cNvPr id="39" name="TextBox 38"/>
            <p:cNvSpPr txBox="1"/>
            <p:nvPr/>
          </p:nvSpPr>
          <p:spPr>
            <a:xfrm>
              <a:off x="6956341" y="5851811"/>
              <a:ext cx="566181" cy="369332"/>
            </a:xfrm>
            <a:prstGeom prst="rect">
              <a:avLst/>
            </a:prstGeom>
            <a:noFill/>
          </p:spPr>
          <p:txBody>
            <a:bodyPr wrap="none" rtlCol="0">
              <a:spAutoFit/>
            </a:bodyPr>
            <a:lstStyle/>
            <a:p>
              <a:r>
                <a:rPr lang="en-US" dirty="0"/>
                <a:t>EHR</a:t>
              </a:r>
            </a:p>
          </p:txBody>
        </p:sp>
      </p:grpSp>
      <p:sp>
        <p:nvSpPr>
          <p:cNvPr id="46" name="TextBox 45"/>
          <p:cNvSpPr txBox="1"/>
          <p:nvPr/>
        </p:nvSpPr>
        <p:spPr>
          <a:xfrm>
            <a:off x="1741645" y="4378110"/>
            <a:ext cx="1445203" cy="923330"/>
          </a:xfrm>
          <a:prstGeom prst="rect">
            <a:avLst/>
          </a:prstGeom>
          <a:solidFill>
            <a:schemeClr val="bg1"/>
          </a:solidFill>
        </p:spPr>
        <p:txBody>
          <a:bodyPr wrap="none" rtlCol="0">
            <a:spAutoFit/>
          </a:bodyPr>
          <a:lstStyle/>
          <a:p>
            <a:pPr algn="ctr"/>
            <a:r>
              <a:rPr lang="en-US" dirty="0"/>
              <a:t>PPI </a:t>
            </a:r>
          </a:p>
          <a:p>
            <a:pPr algn="ctr"/>
            <a:r>
              <a:rPr lang="en-US" dirty="0"/>
              <a:t>2 enrollment </a:t>
            </a:r>
          </a:p>
          <a:p>
            <a:pPr algn="ctr"/>
            <a:r>
              <a:rPr lang="en-US" dirty="0"/>
              <a:t>mods</a:t>
            </a:r>
          </a:p>
        </p:txBody>
      </p:sp>
      <p:sp>
        <p:nvSpPr>
          <p:cNvPr id="4" name="Right Arrow 3"/>
          <p:cNvSpPr/>
          <p:nvPr/>
        </p:nvSpPr>
        <p:spPr>
          <a:xfrm>
            <a:off x="5683079" y="4709123"/>
            <a:ext cx="776176" cy="555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4170" y="2543187"/>
            <a:ext cx="6049275" cy="415498"/>
          </a:xfrm>
          <a:prstGeom prst="rect">
            <a:avLst/>
          </a:prstGeom>
          <a:noFill/>
        </p:spPr>
        <p:txBody>
          <a:bodyPr wrap="square" rtlCol="0">
            <a:spAutoFit/>
          </a:bodyPr>
          <a:lstStyle/>
          <a:p>
            <a:r>
              <a:rPr lang="en-US" sz="1050" dirty="0"/>
              <a:t>Note: Yellow because strategy does not necessarily target enrollments to participants who are underrepresented in biomedical research</a:t>
            </a:r>
          </a:p>
        </p:txBody>
      </p:sp>
      <p:pic>
        <p:nvPicPr>
          <p:cNvPr id="51" name="Picture 50" descr="Traffic Light (RYG)"/>
          <p:cNvPicPr>
            <a:picLocks noChangeAspect="1"/>
          </p:cNvPicPr>
          <p:nvPr/>
        </p:nvPicPr>
        <p:blipFill rotWithShape="1">
          <a:blip r:embed="rId8" cstate="print">
            <a:extLst>
              <a:ext uri="{28A0092B-C50C-407E-A947-70E740481C1C}">
                <a14:useLocalDpi xmlns:a14="http://schemas.microsoft.com/office/drawing/2010/main" val="0"/>
              </a:ext>
            </a:extLst>
          </a:blip>
          <a:srcRect r="69293"/>
          <a:stretch/>
        </p:blipFill>
        <p:spPr>
          <a:xfrm>
            <a:off x="13013847" y="1787954"/>
            <a:ext cx="481624" cy="828416"/>
          </a:xfrm>
          <a:prstGeom prst="rect">
            <a:avLst/>
          </a:prstGeom>
        </p:spPr>
      </p:pic>
      <p:pic>
        <p:nvPicPr>
          <p:cNvPr id="53" name="Picture 52" descr="Traffic Light (RYG)"/>
          <p:cNvPicPr>
            <a:picLocks noChangeAspect="1"/>
          </p:cNvPicPr>
          <p:nvPr/>
        </p:nvPicPr>
        <p:blipFill rotWithShape="1">
          <a:blip r:embed="rId9" cstate="print">
            <a:extLst>
              <a:ext uri="{28A0092B-C50C-407E-A947-70E740481C1C}">
                <a14:useLocalDpi xmlns:a14="http://schemas.microsoft.com/office/drawing/2010/main" val="0"/>
              </a:ext>
            </a:extLst>
          </a:blip>
          <a:srcRect l="68453"/>
          <a:stretch/>
        </p:blipFill>
        <p:spPr>
          <a:xfrm>
            <a:off x="12652731" y="666568"/>
            <a:ext cx="601928" cy="773027"/>
          </a:xfrm>
          <a:prstGeom prst="rect">
            <a:avLst/>
          </a:prstGeom>
        </p:spPr>
      </p:pic>
      <p:graphicFrame>
        <p:nvGraphicFramePr>
          <p:cNvPr id="40" name="Table 39"/>
          <p:cNvGraphicFramePr>
            <a:graphicFrameLocks noGrp="1"/>
          </p:cNvGraphicFramePr>
          <p:nvPr>
            <p:extLst/>
          </p:nvPr>
        </p:nvGraphicFramePr>
        <p:xfrm>
          <a:off x="6061686" y="771899"/>
          <a:ext cx="5956669" cy="1771475"/>
        </p:xfrm>
        <a:graphic>
          <a:graphicData uri="http://schemas.openxmlformats.org/drawingml/2006/table">
            <a:tbl>
              <a:tblPr firstRow="1" bandRow="1">
                <a:tableStyleId>{F5AB1C69-6EDB-4FF4-983F-18BD219EF322}</a:tableStyleId>
              </a:tblPr>
              <a:tblGrid>
                <a:gridCol w="980049">
                  <a:extLst>
                    <a:ext uri="{9D8B030D-6E8A-4147-A177-3AD203B41FA5}">
                      <a16:colId xmlns:a16="http://schemas.microsoft.com/office/drawing/2014/main" xmlns="" val="2887850540"/>
                    </a:ext>
                  </a:extLst>
                </a:gridCol>
                <a:gridCol w="854579">
                  <a:extLst>
                    <a:ext uri="{9D8B030D-6E8A-4147-A177-3AD203B41FA5}">
                      <a16:colId xmlns:a16="http://schemas.microsoft.com/office/drawing/2014/main" xmlns="" val="483169174"/>
                    </a:ext>
                  </a:extLst>
                </a:gridCol>
                <a:gridCol w="769122">
                  <a:extLst>
                    <a:ext uri="{9D8B030D-6E8A-4147-A177-3AD203B41FA5}">
                      <a16:colId xmlns:a16="http://schemas.microsoft.com/office/drawing/2014/main" xmlns="" val="1358344579"/>
                    </a:ext>
                  </a:extLst>
                </a:gridCol>
                <a:gridCol w="1128044">
                  <a:extLst>
                    <a:ext uri="{9D8B030D-6E8A-4147-A177-3AD203B41FA5}">
                      <a16:colId xmlns:a16="http://schemas.microsoft.com/office/drawing/2014/main" xmlns="" val="301547816"/>
                    </a:ext>
                  </a:extLst>
                </a:gridCol>
                <a:gridCol w="999858">
                  <a:extLst>
                    <a:ext uri="{9D8B030D-6E8A-4147-A177-3AD203B41FA5}">
                      <a16:colId xmlns:a16="http://schemas.microsoft.com/office/drawing/2014/main" xmlns="" val="2842807243"/>
                    </a:ext>
                  </a:extLst>
                </a:gridCol>
                <a:gridCol w="1225017">
                  <a:extLst>
                    <a:ext uri="{9D8B030D-6E8A-4147-A177-3AD203B41FA5}">
                      <a16:colId xmlns:a16="http://schemas.microsoft.com/office/drawing/2014/main" xmlns="" val="1189229225"/>
                    </a:ext>
                  </a:extLst>
                </a:gridCol>
              </a:tblGrid>
              <a:tr h="624160">
                <a:tc>
                  <a:txBody>
                    <a:bodyPr/>
                    <a:lstStyle/>
                    <a:p>
                      <a:pPr algn="ctr"/>
                      <a:r>
                        <a:rPr lang="en-US" sz="1800" dirty="0"/>
                        <a:t>Option 3</a:t>
                      </a:r>
                    </a:p>
                  </a:txBody>
                  <a:tcPr/>
                </a:tc>
                <a:tc>
                  <a:txBody>
                    <a:bodyPr/>
                    <a:lstStyle/>
                    <a:p>
                      <a:pPr algn="ctr"/>
                      <a:r>
                        <a:rPr lang="en-US" sz="1200" dirty="0"/>
                        <a:t>Digital</a:t>
                      </a:r>
                      <a:r>
                        <a:rPr lang="en-US" sz="1200" baseline="0" dirty="0"/>
                        <a:t> Use</a:t>
                      </a:r>
                      <a:endParaRPr lang="en-US" sz="1200" dirty="0"/>
                    </a:p>
                  </a:txBody>
                  <a:tcPr/>
                </a:tc>
                <a:tc>
                  <a:txBody>
                    <a:bodyPr/>
                    <a:lstStyle/>
                    <a:p>
                      <a:pPr algn="ctr"/>
                      <a:r>
                        <a:rPr lang="en-US" sz="1200" dirty="0"/>
                        <a:t>Clinic Time</a:t>
                      </a:r>
                    </a:p>
                  </a:txBody>
                  <a:tcPr/>
                </a:tc>
                <a:tc>
                  <a:txBody>
                    <a:bodyPr/>
                    <a:lstStyle/>
                    <a:p>
                      <a:pPr algn="ctr"/>
                      <a:r>
                        <a:rPr lang="en-US" sz="1200" dirty="0"/>
                        <a:t>Time</a:t>
                      </a:r>
                      <a:r>
                        <a:rPr lang="en-US" sz="1200" baseline="0" dirty="0"/>
                        <a:t> to Full Enrollment</a:t>
                      </a:r>
                      <a:endParaRPr lang="en-US" sz="1200" dirty="0"/>
                    </a:p>
                  </a:txBody>
                  <a:tcPr/>
                </a:tc>
                <a:tc>
                  <a:txBody>
                    <a:bodyPr/>
                    <a:lstStyle/>
                    <a:p>
                      <a:pPr algn="ctr"/>
                      <a:r>
                        <a:rPr lang="en-US" sz="1200" dirty="0"/>
                        <a:t>Participant</a:t>
                      </a:r>
                      <a:r>
                        <a:rPr lang="en-US" sz="1200" baseline="0" dirty="0"/>
                        <a:t> Burden</a:t>
                      </a:r>
                      <a:endParaRPr lang="en-US" sz="1200" dirty="0"/>
                    </a:p>
                  </a:txBody>
                  <a:tcPr/>
                </a:tc>
                <a:tc>
                  <a:txBody>
                    <a:bodyPr/>
                    <a:lstStyle/>
                    <a:p>
                      <a:pPr algn="ctr"/>
                      <a:r>
                        <a:rPr lang="en-US" sz="1200" dirty="0"/>
                        <a:t>Control over</a:t>
                      </a:r>
                      <a:r>
                        <a:rPr lang="en-US" sz="1200" baseline="0" dirty="0"/>
                        <a:t> Data completeness</a:t>
                      </a:r>
                      <a:endParaRPr lang="en-US" sz="1200" dirty="0"/>
                    </a:p>
                  </a:txBody>
                  <a:tcPr/>
                </a:tc>
                <a:extLst>
                  <a:ext uri="{0D108BD9-81ED-4DB2-BD59-A6C34878D82A}">
                    <a16:rowId xmlns:a16="http://schemas.microsoft.com/office/drawing/2014/main" xmlns="" val="2915431303"/>
                  </a:ext>
                </a:extLst>
              </a:tr>
              <a:tr h="356663">
                <a:tc>
                  <a:txBody>
                    <a:bodyPr/>
                    <a:lstStyle/>
                    <a:p>
                      <a:r>
                        <a:rPr lang="en-US" dirty="0"/>
                        <a:t>High</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409510425"/>
                  </a:ext>
                </a:extLst>
              </a:tr>
              <a:tr h="356663">
                <a:tc>
                  <a:txBody>
                    <a:bodyPr/>
                    <a:lstStyle/>
                    <a:p>
                      <a:r>
                        <a:rPr lang="en-US" dirty="0"/>
                        <a:t>Medium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355013394"/>
                  </a:ext>
                </a:extLst>
              </a:tr>
              <a:tr h="399875">
                <a:tc>
                  <a:txBody>
                    <a:bodyPr/>
                    <a:lstStyle/>
                    <a:p>
                      <a:pPr marL="0" algn="l" defTabSz="914400" rtl="0" eaLnBrk="1" latinLnBrk="0" hangingPunct="1"/>
                      <a:r>
                        <a:rPr lang="en-US" sz="1800" kern="1200" dirty="0"/>
                        <a:t>Low</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4162509017"/>
                  </a:ext>
                </a:extLst>
              </a:tr>
            </a:tbl>
          </a:graphicData>
        </a:graphic>
      </p:graphicFrame>
      <p:pic>
        <p:nvPicPr>
          <p:cNvPr id="41" name="Picture 40" descr="Original file ‎ (SVG file, nominally 600 × 600 pixels, file size: 1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98998" y="2198019"/>
            <a:ext cx="334286" cy="334286"/>
          </a:xfrm>
          <a:prstGeom prst="rect">
            <a:avLst/>
          </a:prstGeom>
        </p:spPr>
      </p:pic>
      <p:pic>
        <p:nvPicPr>
          <p:cNvPr id="42" name="Picture 41" descr="Original file ‎ (SVG file, nominally 600 × 600 pixels, file size: 1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90269" y="1433347"/>
            <a:ext cx="334286" cy="334286"/>
          </a:xfrm>
          <a:prstGeom prst="rect">
            <a:avLst/>
          </a:prstGeom>
        </p:spPr>
      </p:pic>
      <p:pic>
        <p:nvPicPr>
          <p:cNvPr id="43" name="Picture 42" descr="Original file ‎ (SVG file, nominally 600 × 600 pixels, file size: 1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13375" y="2184101"/>
            <a:ext cx="334286" cy="334286"/>
          </a:xfrm>
          <a:prstGeom prst="rect">
            <a:avLst/>
          </a:prstGeom>
        </p:spPr>
      </p:pic>
      <p:pic>
        <p:nvPicPr>
          <p:cNvPr id="44" name="Picture 43" descr="Traffic Light (RYG)"/>
          <p:cNvPicPr>
            <a:picLocks noChangeAspect="1"/>
          </p:cNvPicPr>
          <p:nvPr/>
        </p:nvPicPr>
        <p:blipFill rotWithShape="1">
          <a:blip r:embed="rId9" cstate="print">
            <a:extLst>
              <a:ext uri="{28A0092B-C50C-407E-A947-70E740481C1C}">
                <a14:useLocalDpi xmlns:a14="http://schemas.microsoft.com/office/drawing/2010/main" val="0"/>
              </a:ext>
            </a:extLst>
          </a:blip>
          <a:srcRect l="68453"/>
          <a:stretch/>
        </p:blipFill>
        <p:spPr>
          <a:xfrm>
            <a:off x="12809064" y="2961299"/>
            <a:ext cx="601928" cy="773027"/>
          </a:xfrm>
          <a:prstGeom prst="rect">
            <a:avLst/>
          </a:prstGeom>
        </p:spPr>
      </p:pic>
      <p:pic>
        <p:nvPicPr>
          <p:cNvPr id="45" name="Picture 44" descr="Original file ‎ (SVG file, nominally 600 × 600 pixels, file size: 1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51033" y="1779646"/>
            <a:ext cx="334286" cy="334286"/>
          </a:xfrm>
          <a:prstGeom prst="rect">
            <a:avLst/>
          </a:prstGeom>
        </p:spPr>
      </p:pic>
      <p:pic>
        <p:nvPicPr>
          <p:cNvPr id="56" name="Picture 55" descr="Traffic Light (RYG)"/>
          <p:cNvPicPr>
            <a:picLocks noChangeAspect="1"/>
          </p:cNvPicPr>
          <p:nvPr/>
        </p:nvPicPr>
        <p:blipFill rotWithShape="1">
          <a:blip r:embed="rId11" cstate="print">
            <a:extLst>
              <a:ext uri="{28A0092B-C50C-407E-A947-70E740481C1C}">
                <a14:useLocalDpi xmlns:a14="http://schemas.microsoft.com/office/drawing/2010/main" val="0"/>
              </a:ext>
            </a:extLst>
          </a:blip>
          <a:srcRect l="33997" r="35093"/>
          <a:stretch/>
        </p:blipFill>
        <p:spPr>
          <a:xfrm>
            <a:off x="11262038" y="1486037"/>
            <a:ext cx="502935" cy="760455"/>
          </a:xfrm>
          <a:prstGeom prst="rect">
            <a:avLst/>
          </a:prstGeom>
        </p:spPr>
      </p:pic>
      <p:pic>
        <p:nvPicPr>
          <p:cNvPr id="47" name="Picture 3" descr="C:\Users\jrutter\AppData\Local\Microsoft\Windows\Temporary Internet Files\Content.IE5\W6J5P9QB\large-stick-man-figure-jumping-66.6-11593[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95955" y="4472882"/>
            <a:ext cx="1066800" cy="110236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p:cNvCxnSpPr/>
          <p:nvPr/>
        </p:nvCxnSpPr>
        <p:spPr>
          <a:xfrm flipV="1">
            <a:off x="9596529" y="4045891"/>
            <a:ext cx="397148" cy="39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9621239" y="4685091"/>
            <a:ext cx="570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9621239" y="4939462"/>
            <a:ext cx="570306" cy="30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024570" y="3803445"/>
            <a:ext cx="1627561" cy="369332"/>
          </a:xfrm>
          <a:prstGeom prst="rect">
            <a:avLst/>
          </a:prstGeom>
          <a:noFill/>
        </p:spPr>
        <p:txBody>
          <a:bodyPr wrap="none" rtlCol="0">
            <a:spAutoFit/>
          </a:bodyPr>
          <a:lstStyle/>
          <a:p>
            <a:r>
              <a:rPr lang="en-US" dirty="0"/>
              <a:t>More PPI Mods</a:t>
            </a:r>
          </a:p>
        </p:txBody>
      </p:sp>
      <p:sp>
        <p:nvSpPr>
          <p:cNvPr id="54" name="TextBox 53"/>
          <p:cNvSpPr txBox="1"/>
          <p:nvPr/>
        </p:nvSpPr>
        <p:spPr>
          <a:xfrm>
            <a:off x="10124442" y="4286928"/>
            <a:ext cx="2000997" cy="646331"/>
          </a:xfrm>
          <a:prstGeom prst="rect">
            <a:avLst/>
          </a:prstGeom>
          <a:noFill/>
        </p:spPr>
        <p:txBody>
          <a:bodyPr wrap="none" rtlCol="0">
            <a:spAutoFit/>
          </a:bodyPr>
          <a:lstStyle/>
          <a:p>
            <a:r>
              <a:rPr lang="en-US" dirty="0"/>
              <a:t>V2,3… Protocols or </a:t>
            </a:r>
          </a:p>
          <a:p>
            <a:r>
              <a:rPr lang="en-US" dirty="0"/>
              <a:t>Ancillary studies</a:t>
            </a:r>
          </a:p>
        </p:txBody>
      </p:sp>
      <p:sp>
        <p:nvSpPr>
          <p:cNvPr id="57" name="TextBox 56"/>
          <p:cNvSpPr txBox="1"/>
          <p:nvPr/>
        </p:nvSpPr>
        <p:spPr>
          <a:xfrm>
            <a:off x="10100231" y="5170917"/>
            <a:ext cx="1476238" cy="369332"/>
          </a:xfrm>
          <a:prstGeom prst="rect">
            <a:avLst/>
          </a:prstGeom>
          <a:noFill/>
        </p:spPr>
        <p:txBody>
          <a:bodyPr wrap="none" rtlCol="0">
            <a:spAutoFit/>
          </a:bodyPr>
          <a:lstStyle/>
          <a:p>
            <a:r>
              <a:rPr lang="en-US" dirty="0"/>
              <a:t>Access to Info</a:t>
            </a:r>
          </a:p>
        </p:txBody>
      </p:sp>
      <p:sp>
        <p:nvSpPr>
          <p:cNvPr id="58" name="TextBox 57"/>
          <p:cNvSpPr txBox="1"/>
          <p:nvPr/>
        </p:nvSpPr>
        <p:spPr>
          <a:xfrm>
            <a:off x="7575940" y="3330306"/>
            <a:ext cx="3865114" cy="369332"/>
          </a:xfrm>
          <a:prstGeom prst="rect">
            <a:avLst/>
          </a:prstGeom>
          <a:noFill/>
        </p:spPr>
        <p:txBody>
          <a:bodyPr wrap="square" rtlCol="0">
            <a:spAutoFit/>
          </a:bodyPr>
          <a:lstStyle/>
          <a:p>
            <a:pPr algn="ctr"/>
            <a:r>
              <a:rPr lang="en-US" u="sng" dirty="0">
                <a:solidFill>
                  <a:srgbClr val="0070C0"/>
                </a:solidFill>
              </a:rPr>
              <a:t>Ongoing Engagement &amp; Retention</a:t>
            </a:r>
          </a:p>
        </p:txBody>
      </p:sp>
      <p:sp>
        <p:nvSpPr>
          <p:cNvPr id="59" name="TextBox 58"/>
          <p:cNvSpPr txBox="1"/>
          <p:nvPr/>
        </p:nvSpPr>
        <p:spPr>
          <a:xfrm>
            <a:off x="6426025" y="5445778"/>
            <a:ext cx="1529073" cy="369332"/>
          </a:xfrm>
          <a:prstGeom prst="rect">
            <a:avLst/>
          </a:prstGeom>
          <a:noFill/>
        </p:spPr>
        <p:txBody>
          <a:bodyPr wrap="none" rtlCol="0">
            <a:spAutoFit/>
          </a:bodyPr>
          <a:lstStyle/>
          <a:p>
            <a:r>
              <a:rPr lang="en-US" dirty="0"/>
              <a:t>Fully enrolled!</a:t>
            </a:r>
          </a:p>
        </p:txBody>
      </p:sp>
      <p:cxnSp>
        <p:nvCxnSpPr>
          <p:cNvPr id="62" name="Straight Arrow Connector 61"/>
          <p:cNvCxnSpPr/>
          <p:nvPr/>
        </p:nvCxnSpPr>
        <p:spPr>
          <a:xfrm>
            <a:off x="7703754" y="4673821"/>
            <a:ext cx="1611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754080" y="4348507"/>
            <a:ext cx="1576842" cy="923330"/>
          </a:xfrm>
          <a:prstGeom prst="rect">
            <a:avLst/>
          </a:prstGeom>
          <a:noFill/>
        </p:spPr>
        <p:txBody>
          <a:bodyPr wrap="none" rtlCol="0">
            <a:spAutoFit/>
          </a:bodyPr>
          <a:lstStyle/>
          <a:p>
            <a:r>
              <a:rPr lang="en-US" dirty="0"/>
              <a:t>Complete </a:t>
            </a:r>
          </a:p>
          <a:p>
            <a:r>
              <a:rPr lang="en-US" dirty="0"/>
              <a:t>4 PPI retention</a:t>
            </a:r>
          </a:p>
          <a:p>
            <a:r>
              <a:rPr lang="en-US" dirty="0"/>
              <a:t>mods</a:t>
            </a:r>
          </a:p>
        </p:txBody>
      </p:sp>
      <p:sp>
        <p:nvSpPr>
          <p:cNvPr id="55" name="Right Arrow 54"/>
          <p:cNvSpPr/>
          <p:nvPr/>
        </p:nvSpPr>
        <p:spPr>
          <a:xfrm>
            <a:off x="546335" y="6202286"/>
            <a:ext cx="7055883"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TIME		</a:t>
            </a:r>
            <a:r>
              <a:rPr lang="en-US" sz="1400" dirty="0"/>
              <a:t>	</a:t>
            </a:r>
          </a:p>
        </p:txBody>
      </p:sp>
      <p:sp>
        <p:nvSpPr>
          <p:cNvPr id="66" name="Right Arrow 65"/>
          <p:cNvSpPr/>
          <p:nvPr/>
        </p:nvSpPr>
        <p:spPr>
          <a:xfrm>
            <a:off x="7636141" y="6209540"/>
            <a:ext cx="2154530"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Within 1 year from enrollment?</a:t>
            </a:r>
          </a:p>
        </p:txBody>
      </p:sp>
      <p:sp>
        <p:nvSpPr>
          <p:cNvPr id="67" name="Right Arrow 66"/>
          <p:cNvSpPr/>
          <p:nvPr/>
        </p:nvSpPr>
        <p:spPr>
          <a:xfrm>
            <a:off x="9790671" y="6209540"/>
            <a:ext cx="2154530"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 year and beyond</a:t>
            </a:r>
          </a:p>
        </p:txBody>
      </p:sp>
      <p:sp>
        <p:nvSpPr>
          <p:cNvPr id="17" name="Rectangle 16"/>
          <p:cNvSpPr/>
          <p:nvPr/>
        </p:nvSpPr>
        <p:spPr>
          <a:xfrm rot="654284">
            <a:off x="11543502" y="6191303"/>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654284">
            <a:off x="11437144" y="6201043"/>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6C441E-095C-49D1-9181-C657B77422E0}" type="datetime1">
              <a:rPr lang="en-US" smtClean="0"/>
              <a:t>3/13/2017</a:t>
            </a:fld>
            <a:endParaRPr lang="en-US"/>
          </a:p>
        </p:txBody>
      </p:sp>
      <p:sp>
        <p:nvSpPr>
          <p:cNvPr id="6" name="Footer Placeholder 5"/>
          <p:cNvSpPr>
            <a:spLocks noGrp="1"/>
          </p:cNvSpPr>
          <p:nvPr>
            <p:ph type="ftr" sz="quarter" idx="11"/>
          </p:nvPr>
        </p:nvSpPr>
        <p:spPr/>
        <p:txBody>
          <a:bodyPr/>
          <a:lstStyle/>
          <a:p>
            <a:r>
              <a:rPr lang="en-US"/>
              <a:t>DRAFT</a:t>
            </a:r>
          </a:p>
        </p:txBody>
      </p:sp>
      <p:sp>
        <p:nvSpPr>
          <p:cNvPr id="7" name="Slide Number Placeholder 6"/>
          <p:cNvSpPr>
            <a:spLocks noGrp="1"/>
          </p:cNvSpPr>
          <p:nvPr>
            <p:ph type="sldNum" sz="quarter" idx="12"/>
          </p:nvPr>
        </p:nvSpPr>
        <p:spPr/>
        <p:txBody>
          <a:bodyPr/>
          <a:lstStyle/>
          <a:p>
            <a:fld id="{5B02F222-BCED-4024-AD41-2E82489314F9}" type="slidenum">
              <a:rPr lang="en-US" smtClean="0"/>
              <a:t>10</a:t>
            </a:fld>
            <a:endParaRPr lang="en-US"/>
          </a:p>
        </p:txBody>
      </p:sp>
    </p:spTree>
    <p:extLst>
      <p:ext uri="{BB962C8B-B14F-4D97-AF65-F5344CB8AC3E}">
        <p14:creationId xmlns:p14="http://schemas.microsoft.com/office/powerpoint/2010/main" val="184114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14016" y="658888"/>
            <a:ext cx="6876288" cy="5150421"/>
          </a:xfrm>
          <a:prstGeom prst="rect">
            <a:avLst/>
          </a:prstGeom>
        </p:spPr>
      </p:pic>
    </p:spTree>
    <p:extLst>
      <p:ext uri="{BB962C8B-B14F-4D97-AF65-F5344CB8AC3E}">
        <p14:creationId xmlns:p14="http://schemas.microsoft.com/office/powerpoint/2010/main" val="1515153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52" y="-683219"/>
            <a:ext cx="10982775" cy="8116457"/>
          </a:xfrm>
          <a:prstGeom prst="rect">
            <a:avLst/>
          </a:prstGeom>
        </p:spPr>
      </p:pic>
      <p:pic>
        <p:nvPicPr>
          <p:cNvPr id="3" name="Picture 2"/>
          <p:cNvPicPr>
            <a:picLocks noChangeAspect="1"/>
          </p:cNvPicPr>
          <p:nvPr/>
        </p:nvPicPr>
        <p:blipFill>
          <a:blip r:embed="rId4"/>
          <a:stretch>
            <a:fillRect/>
          </a:stretch>
        </p:blipFill>
        <p:spPr>
          <a:xfrm>
            <a:off x="8455810" y="4944980"/>
            <a:ext cx="4020937" cy="2065012"/>
          </a:xfrm>
          <a:prstGeom prst="rect">
            <a:avLst/>
          </a:prstGeom>
        </p:spPr>
      </p:pic>
    </p:spTree>
    <p:extLst>
      <p:ext uri="{BB962C8B-B14F-4D97-AF65-F5344CB8AC3E}">
        <p14:creationId xmlns:p14="http://schemas.microsoft.com/office/powerpoint/2010/main" val="332764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br>
              <a:rPr lang="en-US" dirty="0" smtClean="0"/>
            </a:br>
            <a:r>
              <a:rPr lang="en-US" dirty="0"/>
              <a:t/>
            </a:r>
            <a:br>
              <a:rPr lang="en-US" dirty="0"/>
            </a:br>
            <a:r>
              <a:rPr lang="en-US" dirty="0" smtClean="0"/>
              <a:t>Questions?</a:t>
            </a:r>
            <a:endParaRPr lang="en-US" dirty="0"/>
          </a:p>
        </p:txBody>
      </p:sp>
    </p:spTree>
    <p:extLst>
      <p:ext uri="{BB962C8B-B14F-4D97-AF65-F5344CB8AC3E}">
        <p14:creationId xmlns:p14="http://schemas.microsoft.com/office/powerpoint/2010/main" val="3607676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Henry Ford Health System (Lead Site)</a:t>
            </a:r>
            <a:endParaRPr lang="en-US" sz="4000" dirty="0"/>
          </a:p>
        </p:txBody>
      </p:sp>
      <p:sp>
        <p:nvSpPr>
          <p:cNvPr id="6" name="Content Placeholder 5"/>
          <p:cNvSpPr>
            <a:spLocks noGrp="1"/>
          </p:cNvSpPr>
          <p:nvPr>
            <p:ph sz="half" idx="2"/>
          </p:nvPr>
        </p:nvSpPr>
        <p:spPr>
          <a:xfrm>
            <a:off x="565548" y="1884900"/>
            <a:ext cx="5798993" cy="3915180"/>
          </a:xfrm>
        </p:spPr>
        <p:txBody>
          <a:bodyPr>
            <a:normAutofit/>
          </a:bodyPr>
          <a:lstStyle/>
          <a:p>
            <a:r>
              <a:rPr lang="en-US" dirty="0" smtClean="0"/>
              <a:t>Cathy Peltz</a:t>
            </a:r>
          </a:p>
          <a:p>
            <a:r>
              <a:rPr lang="en-US" dirty="0" smtClean="0"/>
              <a:t>Renee Williams</a:t>
            </a:r>
          </a:p>
          <a:p>
            <a:r>
              <a:rPr lang="en-US" dirty="0" smtClean="0"/>
              <a:t>Karen Kippen</a:t>
            </a:r>
          </a:p>
          <a:p>
            <a:r>
              <a:rPr lang="en-US" dirty="0" smtClean="0"/>
              <a:t>Ilan Rubinfeld</a:t>
            </a:r>
          </a:p>
          <a:p>
            <a:r>
              <a:rPr lang="en-US" dirty="0" smtClean="0"/>
              <a:t>Geoff Patterson</a:t>
            </a:r>
          </a:p>
          <a:p>
            <a:r>
              <a:rPr lang="en-US" dirty="0" smtClean="0"/>
              <a:t>Pravin Sapre</a:t>
            </a:r>
          </a:p>
          <a:p>
            <a:endParaRPr lang="en-US" dirty="0"/>
          </a:p>
        </p:txBody>
      </p:sp>
      <p:pic>
        <p:nvPicPr>
          <p:cNvPr id="5" name="Picture 4"/>
          <p:cNvPicPr>
            <a:picLocks noChangeAspect="1"/>
          </p:cNvPicPr>
          <p:nvPr/>
        </p:nvPicPr>
        <p:blipFill>
          <a:blip r:embed="rId3"/>
          <a:stretch>
            <a:fillRect/>
          </a:stretch>
        </p:blipFill>
        <p:spPr>
          <a:xfrm>
            <a:off x="9075989" y="5158153"/>
            <a:ext cx="2873555" cy="14757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0321" y="290666"/>
            <a:ext cx="2134612" cy="1598895"/>
          </a:xfrm>
          <a:prstGeom prst="rect">
            <a:avLst/>
          </a:prstGeom>
        </p:spPr>
      </p:pic>
      <p:sp>
        <p:nvSpPr>
          <p:cNvPr id="10" name="Content Placeholder 9"/>
          <p:cNvSpPr>
            <a:spLocks noGrp="1"/>
          </p:cNvSpPr>
          <p:nvPr>
            <p:ph sz="quarter" idx="4"/>
          </p:nvPr>
        </p:nvSpPr>
        <p:spPr>
          <a:xfrm>
            <a:off x="6097588" y="1884900"/>
            <a:ext cx="5183188" cy="3684588"/>
          </a:xfrm>
        </p:spPr>
        <p:txBody>
          <a:bodyPr/>
          <a:lstStyle/>
          <a:p>
            <a:r>
              <a:rPr lang="en-US" dirty="0" smtClean="0"/>
              <a:t>Yong Hu</a:t>
            </a:r>
          </a:p>
          <a:p>
            <a:r>
              <a:rPr lang="en-US" dirty="0" smtClean="0"/>
              <a:t>Al Levin</a:t>
            </a:r>
          </a:p>
          <a:p>
            <a:r>
              <a:rPr lang="en-US" dirty="0" smtClean="0"/>
              <a:t>Christine Joseph</a:t>
            </a:r>
          </a:p>
          <a:p>
            <a:r>
              <a:rPr lang="en-US" dirty="0" smtClean="0"/>
              <a:t>Lois </a:t>
            </a:r>
            <a:r>
              <a:rPr lang="en-US" dirty="0" err="1" smtClean="0"/>
              <a:t>Lamerato</a:t>
            </a:r>
            <a:endParaRPr lang="en-US" dirty="0" smtClean="0"/>
          </a:p>
          <a:p>
            <a:r>
              <a:rPr lang="en-US" dirty="0" smtClean="0"/>
              <a:t>Dan McLaren</a:t>
            </a:r>
          </a:p>
          <a:p>
            <a:r>
              <a:rPr lang="en-US" dirty="0" smtClean="0"/>
              <a:t>Kim </a:t>
            </a:r>
            <a:r>
              <a:rPr lang="en-US" dirty="0" err="1" smtClean="0"/>
              <a:t>Sadlocha</a:t>
            </a:r>
            <a:endParaRPr lang="en-US" dirty="0"/>
          </a:p>
        </p:txBody>
      </p:sp>
    </p:spTree>
    <p:extLst>
      <p:ext uri="{BB962C8B-B14F-4D97-AF65-F5344CB8AC3E}">
        <p14:creationId xmlns:p14="http://schemas.microsoft.com/office/powerpoint/2010/main" val="1253812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690688"/>
            <a:ext cx="10515600" cy="4498975"/>
          </a:xfrm>
        </p:spPr>
        <p:txBody>
          <a:bodyPr/>
          <a:lstStyle/>
          <a:p>
            <a:pPr marL="0" indent="0">
              <a:buNone/>
            </a:pPr>
            <a:r>
              <a:rPr lang="en-US" u="sng" dirty="0" smtClean="0"/>
              <a:t>YEAR 1 Recruitment Sites</a:t>
            </a:r>
          </a:p>
          <a:p>
            <a:r>
              <a:rPr lang="en-US" dirty="0" smtClean="0"/>
              <a:t>Spectrum Health (PI: Sandra Cottingham; Dave Chesla)</a:t>
            </a:r>
            <a:endParaRPr lang="en-US" dirty="0"/>
          </a:p>
          <a:p>
            <a:r>
              <a:rPr lang="en-US" dirty="0" smtClean="0"/>
              <a:t>Baylor Scott &amp; White Health (PI: Giovanni Filardo; John Zeber)</a:t>
            </a:r>
          </a:p>
          <a:p>
            <a:pPr marL="0" indent="0">
              <a:buNone/>
            </a:pPr>
            <a:endParaRPr lang="en-US" dirty="0" smtClean="0"/>
          </a:p>
          <a:p>
            <a:pPr marL="0" indent="0">
              <a:buNone/>
            </a:pPr>
            <a:r>
              <a:rPr lang="en-US" u="sng" dirty="0" smtClean="0"/>
              <a:t>Proposed Future Expansion Sites</a:t>
            </a:r>
          </a:p>
          <a:p>
            <a:r>
              <a:rPr lang="en-US" dirty="0" smtClean="0"/>
              <a:t>Essentia Health </a:t>
            </a:r>
            <a:r>
              <a:rPr lang="en-US" dirty="0"/>
              <a:t>(PI: </a:t>
            </a:r>
            <a:r>
              <a:rPr lang="en-US" dirty="0" smtClean="0"/>
              <a:t>Steve Waring)</a:t>
            </a:r>
          </a:p>
          <a:p>
            <a:r>
              <a:rPr lang="en-US" dirty="0" smtClean="0"/>
              <a:t>Meyers Primary Care Institute (PI: Kathy Mazor)</a:t>
            </a:r>
            <a:endParaRPr lang="en-US" dirty="0"/>
          </a:p>
          <a:p>
            <a:pPr marL="0" indent="0">
              <a:buNone/>
            </a:pPr>
            <a:endParaRPr lang="en-US" u="sng" dirty="0" smtClean="0"/>
          </a:p>
        </p:txBody>
      </p:sp>
      <p:sp>
        <p:nvSpPr>
          <p:cNvPr id="7" name="Title 6"/>
          <p:cNvSpPr>
            <a:spLocks noGrp="1"/>
          </p:cNvSpPr>
          <p:nvPr>
            <p:ph type="title"/>
          </p:nvPr>
        </p:nvSpPr>
        <p:spPr/>
        <p:txBody>
          <a:bodyPr/>
          <a:lstStyle/>
          <a:p>
            <a:r>
              <a:rPr lang="en-US" dirty="0" smtClean="0"/>
              <a:t>Partner Health Systems</a:t>
            </a:r>
            <a:endParaRPr lang="en-US" dirty="0"/>
          </a:p>
        </p:txBody>
      </p:sp>
    </p:spTree>
    <p:extLst>
      <p:ext uri="{BB962C8B-B14F-4D97-AF65-F5344CB8AC3E}">
        <p14:creationId xmlns:p14="http://schemas.microsoft.com/office/powerpoint/2010/main" val="154153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690688"/>
            <a:ext cx="10515600" cy="4498975"/>
          </a:xfrm>
        </p:spPr>
        <p:txBody>
          <a:bodyPr>
            <a:normAutofit lnSpcReduction="10000"/>
          </a:bodyPr>
          <a:lstStyle/>
          <a:p>
            <a:r>
              <a:rPr lang="en-US" dirty="0" smtClean="0"/>
              <a:t>University of Pittsburgh</a:t>
            </a:r>
          </a:p>
          <a:p>
            <a:r>
              <a:rPr lang="en-US" dirty="0" smtClean="0"/>
              <a:t>University of Arizona / Banner Health</a:t>
            </a:r>
          </a:p>
          <a:p>
            <a:r>
              <a:rPr lang="en-US" dirty="0" smtClean="0"/>
              <a:t>New York Consortium</a:t>
            </a:r>
          </a:p>
          <a:p>
            <a:r>
              <a:rPr lang="en-US" dirty="0" smtClean="0"/>
              <a:t>Illinois Consortium</a:t>
            </a:r>
          </a:p>
          <a:p>
            <a:r>
              <a:rPr lang="en-US" dirty="0" smtClean="0"/>
              <a:t>New England Consortium</a:t>
            </a:r>
          </a:p>
          <a:p>
            <a:r>
              <a:rPr lang="en-US" dirty="0" smtClean="0"/>
              <a:t>Geisinger Health</a:t>
            </a:r>
          </a:p>
          <a:p>
            <a:r>
              <a:rPr lang="en-US" dirty="0" smtClean="0"/>
              <a:t>University of California Consortium</a:t>
            </a:r>
          </a:p>
          <a:p>
            <a:r>
              <a:rPr lang="en-US" dirty="0" smtClean="0"/>
              <a:t>FQHCs throughout the country</a:t>
            </a:r>
          </a:p>
          <a:p>
            <a:r>
              <a:rPr lang="en-US" dirty="0" smtClean="0"/>
              <a:t>Veterans Health Administration</a:t>
            </a:r>
          </a:p>
        </p:txBody>
      </p:sp>
      <p:sp>
        <p:nvSpPr>
          <p:cNvPr id="7" name="Title 6"/>
          <p:cNvSpPr>
            <a:spLocks noGrp="1"/>
          </p:cNvSpPr>
          <p:nvPr>
            <p:ph type="title"/>
          </p:nvPr>
        </p:nvSpPr>
        <p:spPr/>
        <p:txBody>
          <a:bodyPr/>
          <a:lstStyle/>
          <a:p>
            <a:r>
              <a:rPr lang="en-US" dirty="0" smtClean="0"/>
              <a:t>Other Consortia</a:t>
            </a:r>
            <a:endParaRPr lang="en-US" dirty="0"/>
          </a:p>
        </p:txBody>
      </p:sp>
    </p:spTree>
    <p:extLst>
      <p:ext uri="{BB962C8B-B14F-4D97-AF65-F5344CB8AC3E}">
        <p14:creationId xmlns:p14="http://schemas.microsoft.com/office/powerpoint/2010/main" val="17695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reeform 7"/>
          <p:cNvSpPr>
            <a:spLocks/>
          </p:cNvSpPr>
          <p:nvPr/>
        </p:nvSpPr>
        <p:spPr bwMode="auto">
          <a:xfrm>
            <a:off x="6976920" y="4809081"/>
            <a:ext cx="853793" cy="806588"/>
          </a:xfrm>
          <a:custGeom>
            <a:avLst/>
            <a:gdLst>
              <a:gd name="T0" fmla="*/ 440 w 580"/>
              <a:gd name="T1" fmla="*/ 40 h 519"/>
              <a:gd name="T2" fmla="*/ 298 w 580"/>
              <a:gd name="T3" fmla="*/ 24 h 519"/>
              <a:gd name="T4" fmla="*/ 194 w 580"/>
              <a:gd name="T5" fmla="*/ 14 h 519"/>
              <a:gd name="T6" fmla="*/ 186 w 580"/>
              <a:gd name="T7" fmla="*/ 6 h 519"/>
              <a:gd name="T8" fmla="*/ 0 w 580"/>
              <a:gd name="T9" fmla="*/ 68 h 519"/>
              <a:gd name="T10" fmla="*/ 26 w 580"/>
              <a:gd name="T11" fmla="*/ 50 h 519"/>
              <a:gd name="T12" fmla="*/ 42 w 580"/>
              <a:gd name="T13" fmla="*/ 42 h 519"/>
              <a:gd name="T14" fmla="*/ 96 w 580"/>
              <a:gd name="T15" fmla="*/ 50 h 519"/>
              <a:gd name="T16" fmla="*/ 104 w 580"/>
              <a:gd name="T17" fmla="*/ 58 h 519"/>
              <a:gd name="T18" fmla="*/ 96 w 580"/>
              <a:gd name="T19" fmla="*/ 66 h 519"/>
              <a:gd name="T20" fmla="*/ 174 w 580"/>
              <a:gd name="T21" fmla="*/ 113 h 519"/>
              <a:gd name="T22" fmla="*/ 220 w 580"/>
              <a:gd name="T23" fmla="*/ 113 h 519"/>
              <a:gd name="T24" fmla="*/ 252 w 580"/>
              <a:gd name="T25" fmla="*/ 97 h 519"/>
              <a:gd name="T26" fmla="*/ 260 w 580"/>
              <a:gd name="T27" fmla="*/ 90 h 519"/>
              <a:gd name="T28" fmla="*/ 292 w 580"/>
              <a:gd name="T29" fmla="*/ 90 h 519"/>
              <a:gd name="T30" fmla="*/ 322 w 580"/>
              <a:gd name="T31" fmla="*/ 121 h 519"/>
              <a:gd name="T32" fmla="*/ 330 w 580"/>
              <a:gd name="T33" fmla="*/ 137 h 519"/>
              <a:gd name="T34" fmla="*/ 370 w 580"/>
              <a:gd name="T35" fmla="*/ 169 h 519"/>
              <a:gd name="T36" fmla="*/ 376 w 580"/>
              <a:gd name="T37" fmla="*/ 285 h 519"/>
              <a:gd name="T38" fmla="*/ 384 w 580"/>
              <a:gd name="T39" fmla="*/ 277 h 519"/>
              <a:gd name="T40" fmla="*/ 384 w 580"/>
              <a:gd name="T41" fmla="*/ 309 h 519"/>
              <a:gd name="T42" fmla="*/ 416 w 580"/>
              <a:gd name="T43" fmla="*/ 371 h 519"/>
              <a:gd name="T44" fmla="*/ 432 w 580"/>
              <a:gd name="T45" fmla="*/ 387 h 519"/>
              <a:gd name="T46" fmla="*/ 432 w 580"/>
              <a:gd name="T47" fmla="*/ 403 h 519"/>
              <a:gd name="T48" fmla="*/ 462 w 580"/>
              <a:gd name="T49" fmla="*/ 457 h 519"/>
              <a:gd name="T50" fmla="*/ 486 w 580"/>
              <a:gd name="T51" fmla="*/ 465 h 519"/>
              <a:gd name="T52" fmla="*/ 494 w 580"/>
              <a:gd name="T53" fmla="*/ 511 h 519"/>
              <a:gd name="T54" fmla="*/ 502 w 580"/>
              <a:gd name="T55" fmla="*/ 519 h 519"/>
              <a:gd name="T56" fmla="*/ 556 w 580"/>
              <a:gd name="T57" fmla="*/ 503 h 519"/>
              <a:gd name="T58" fmla="*/ 572 w 580"/>
              <a:gd name="T59" fmla="*/ 503 h 519"/>
              <a:gd name="T60" fmla="*/ 580 w 580"/>
              <a:gd name="T61" fmla="*/ 441 h 519"/>
              <a:gd name="T62" fmla="*/ 540 w 580"/>
              <a:gd name="T63" fmla="*/ 261 h 519"/>
              <a:gd name="T64" fmla="*/ 470 w 580"/>
              <a:gd name="T65" fmla="*/ 42 h 519"/>
              <a:gd name="T66" fmla="*/ 470 w 580"/>
              <a:gd name="T67" fmla="*/ 12 h 519"/>
              <a:gd name="T68" fmla="*/ 458 w 580"/>
              <a:gd name="T69" fmla="*/ 14 h 519"/>
              <a:gd name="T70" fmla="*/ 452 w 580"/>
              <a:gd name="T71" fmla="*/ 2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0" h="519">
                <a:moveTo>
                  <a:pt x="452" y="20"/>
                </a:moveTo>
                <a:lnTo>
                  <a:pt x="440" y="40"/>
                </a:lnTo>
                <a:lnTo>
                  <a:pt x="318" y="40"/>
                </a:lnTo>
                <a:lnTo>
                  <a:pt x="298" y="24"/>
                </a:lnTo>
                <a:lnTo>
                  <a:pt x="212" y="24"/>
                </a:lnTo>
                <a:lnTo>
                  <a:pt x="194" y="14"/>
                </a:lnTo>
                <a:lnTo>
                  <a:pt x="186" y="0"/>
                </a:lnTo>
                <a:lnTo>
                  <a:pt x="186" y="6"/>
                </a:lnTo>
                <a:lnTo>
                  <a:pt x="0" y="6"/>
                </a:lnTo>
                <a:lnTo>
                  <a:pt x="0" y="68"/>
                </a:lnTo>
                <a:lnTo>
                  <a:pt x="18" y="66"/>
                </a:lnTo>
                <a:lnTo>
                  <a:pt x="26" y="50"/>
                </a:lnTo>
                <a:lnTo>
                  <a:pt x="34" y="50"/>
                </a:lnTo>
                <a:lnTo>
                  <a:pt x="42" y="42"/>
                </a:lnTo>
                <a:lnTo>
                  <a:pt x="42" y="58"/>
                </a:lnTo>
                <a:lnTo>
                  <a:pt x="96" y="50"/>
                </a:lnTo>
                <a:lnTo>
                  <a:pt x="104" y="50"/>
                </a:lnTo>
                <a:lnTo>
                  <a:pt x="104" y="58"/>
                </a:lnTo>
                <a:lnTo>
                  <a:pt x="96" y="58"/>
                </a:lnTo>
                <a:lnTo>
                  <a:pt x="96" y="66"/>
                </a:lnTo>
                <a:lnTo>
                  <a:pt x="158" y="90"/>
                </a:lnTo>
                <a:lnTo>
                  <a:pt x="174" y="113"/>
                </a:lnTo>
                <a:lnTo>
                  <a:pt x="182" y="121"/>
                </a:lnTo>
                <a:lnTo>
                  <a:pt x="220" y="113"/>
                </a:lnTo>
                <a:lnTo>
                  <a:pt x="236" y="97"/>
                </a:lnTo>
                <a:lnTo>
                  <a:pt x="252" y="97"/>
                </a:lnTo>
                <a:lnTo>
                  <a:pt x="252" y="90"/>
                </a:lnTo>
                <a:lnTo>
                  <a:pt x="260" y="90"/>
                </a:lnTo>
                <a:lnTo>
                  <a:pt x="268" y="90"/>
                </a:lnTo>
                <a:lnTo>
                  <a:pt x="292" y="90"/>
                </a:lnTo>
                <a:lnTo>
                  <a:pt x="314" y="121"/>
                </a:lnTo>
                <a:lnTo>
                  <a:pt x="322" y="121"/>
                </a:lnTo>
                <a:lnTo>
                  <a:pt x="322" y="137"/>
                </a:lnTo>
                <a:lnTo>
                  <a:pt x="330" y="137"/>
                </a:lnTo>
                <a:lnTo>
                  <a:pt x="354" y="161"/>
                </a:lnTo>
                <a:lnTo>
                  <a:pt x="370" y="169"/>
                </a:lnTo>
                <a:lnTo>
                  <a:pt x="376" y="177"/>
                </a:lnTo>
                <a:lnTo>
                  <a:pt x="376" y="285"/>
                </a:lnTo>
                <a:lnTo>
                  <a:pt x="384" y="285"/>
                </a:lnTo>
                <a:lnTo>
                  <a:pt x="384" y="277"/>
                </a:lnTo>
                <a:lnTo>
                  <a:pt x="392" y="277"/>
                </a:lnTo>
                <a:lnTo>
                  <a:pt x="384" y="309"/>
                </a:lnTo>
                <a:lnTo>
                  <a:pt x="392" y="325"/>
                </a:lnTo>
                <a:lnTo>
                  <a:pt x="416" y="371"/>
                </a:lnTo>
                <a:lnTo>
                  <a:pt x="432" y="363"/>
                </a:lnTo>
                <a:lnTo>
                  <a:pt x="432" y="387"/>
                </a:lnTo>
                <a:lnTo>
                  <a:pt x="440" y="387"/>
                </a:lnTo>
                <a:lnTo>
                  <a:pt x="432" y="403"/>
                </a:lnTo>
                <a:lnTo>
                  <a:pt x="456" y="449"/>
                </a:lnTo>
                <a:lnTo>
                  <a:pt x="462" y="457"/>
                </a:lnTo>
                <a:lnTo>
                  <a:pt x="478" y="457"/>
                </a:lnTo>
                <a:lnTo>
                  <a:pt x="486" y="465"/>
                </a:lnTo>
                <a:lnTo>
                  <a:pt x="494" y="497"/>
                </a:lnTo>
                <a:lnTo>
                  <a:pt x="494" y="511"/>
                </a:lnTo>
                <a:lnTo>
                  <a:pt x="502" y="511"/>
                </a:lnTo>
                <a:lnTo>
                  <a:pt x="502" y="519"/>
                </a:lnTo>
                <a:lnTo>
                  <a:pt x="534" y="519"/>
                </a:lnTo>
                <a:lnTo>
                  <a:pt x="556" y="503"/>
                </a:lnTo>
                <a:lnTo>
                  <a:pt x="564" y="511"/>
                </a:lnTo>
                <a:lnTo>
                  <a:pt x="572" y="503"/>
                </a:lnTo>
                <a:lnTo>
                  <a:pt x="564" y="497"/>
                </a:lnTo>
                <a:lnTo>
                  <a:pt x="580" y="441"/>
                </a:lnTo>
                <a:lnTo>
                  <a:pt x="580" y="363"/>
                </a:lnTo>
                <a:lnTo>
                  <a:pt x="540" y="261"/>
                </a:lnTo>
                <a:lnTo>
                  <a:pt x="540" y="223"/>
                </a:lnTo>
                <a:lnTo>
                  <a:pt x="470" y="42"/>
                </a:lnTo>
                <a:lnTo>
                  <a:pt x="470" y="34"/>
                </a:lnTo>
                <a:lnTo>
                  <a:pt x="470" y="12"/>
                </a:lnTo>
                <a:lnTo>
                  <a:pt x="472" y="8"/>
                </a:lnTo>
                <a:lnTo>
                  <a:pt x="458" y="14"/>
                </a:lnTo>
                <a:lnTo>
                  <a:pt x="452" y="20"/>
                </a:lnTo>
                <a:lnTo>
                  <a:pt x="452" y="20"/>
                </a:ln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Freeform 8"/>
          <p:cNvSpPr>
            <a:spLocks/>
          </p:cNvSpPr>
          <p:nvPr/>
        </p:nvSpPr>
        <p:spPr bwMode="auto">
          <a:xfrm>
            <a:off x="6862099" y="4134593"/>
            <a:ext cx="388622" cy="789493"/>
          </a:xfrm>
          <a:custGeom>
            <a:avLst/>
            <a:gdLst>
              <a:gd name="T0" fmla="*/ 132 w 132"/>
              <a:gd name="T1" fmla="*/ 220 h 254"/>
              <a:gd name="T2" fmla="*/ 132 w 132"/>
              <a:gd name="T3" fmla="*/ 217 h 254"/>
              <a:gd name="T4" fmla="*/ 131 w 132"/>
              <a:gd name="T5" fmla="*/ 216 h 254"/>
              <a:gd name="T6" fmla="*/ 131 w 132"/>
              <a:gd name="T7" fmla="*/ 132 h 254"/>
              <a:gd name="T8" fmla="*/ 125 w 132"/>
              <a:gd name="T9" fmla="*/ 116 h 254"/>
              <a:gd name="T10" fmla="*/ 125 w 132"/>
              <a:gd name="T11" fmla="*/ 90 h 254"/>
              <a:gd name="T12" fmla="*/ 119 w 132"/>
              <a:gd name="T13" fmla="*/ 77 h 254"/>
              <a:gd name="T14" fmla="*/ 119 w 132"/>
              <a:gd name="T15" fmla="*/ 71 h 254"/>
              <a:gd name="T16" fmla="*/ 115 w 132"/>
              <a:gd name="T17" fmla="*/ 63 h 254"/>
              <a:gd name="T18" fmla="*/ 115 w 132"/>
              <a:gd name="T19" fmla="*/ 22 h 254"/>
              <a:gd name="T20" fmla="*/ 111 w 132"/>
              <a:gd name="T21" fmla="*/ 9 h 254"/>
              <a:gd name="T22" fmla="*/ 111 w 132"/>
              <a:gd name="T23" fmla="*/ 0 h 254"/>
              <a:gd name="T24" fmla="*/ 16 w 132"/>
              <a:gd name="T25" fmla="*/ 0 h 254"/>
              <a:gd name="T26" fmla="*/ 16 w 132"/>
              <a:gd name="T27" fmla="*/ 56 h 254"/>
              <a:gd name="T28" fmla="*/ 16 w 132"/>
              <a:gd name="T29" fmla="*/ 68 h 254"/>
              <a:gd name="T30" fmla="*/ 16 w 132"/>
              <a:gd name="T31" fmla="*/ 68 h 254"/>
              <a:gd name="T32" fmla="*/ 7 w 132"/>
              <a:gd name="T33" fmla="*/ 92 h 254"/>
              <a:gd name="T34" fmla="*/ 6 w 132"/>
              <a:gd name="T35" fmla="*/ 108 h 254"/>
              <a:gd name="T36" fmla="*/ 1 w 132"/>
              <a:gd name="T37" fmla="*/ 157 h 254"/>
              <a:gd name="T38" fmla="*/ 1 w 132"/>
              <a:gd name="T39" fmla="*/ 248 h 254"/>
              <a:gd name="T40" fmla="*/ 1 w 132"/>
              <a:gd name="T41" fmla="*/ 248 h 254"/>
              <a:gd name="T42" fmla="*/ 17 w 132"/>
              <a:gd name="T43" fmla="*/ 250 h 254"/>
              <a:gd name="T44" fmla="*/ 17 w 132"/>
              <a:gd name="T45" fmla="*/ 246 h 254"/>
              <a:gd name="T46" fmla="*/ 25 w 132"/>
              <a:gd name="T47" fmla="*/ 223 h 254"/>
              <a:gd name="T48" fmla="*/ 25 w 132"/>
              <a:gd name="T49" fmla="*/ 246 h 254"/>
              <a:gd name="T50" fmla="*/ 25 w 132"/>
              <a:gd name="T51" fmla="*/ 250 h 254"/>
              <a:gd name="T52" fmla="*/ 25 w 132"/>
              <a:gd name="T53" fmla="*/ 254 h 254"/>
              <a:gd name="T54" fmla="*/ 39 w 132"/>
              <a:gd name="T55" fmla="*/ 251 h 254"/>
              <a:gd name="T56" fmla="*/ 39 w 132"/>
              <a:gd name="T57" fmla="*/ 220 h 254"/>
              <a:gd name="T58" fmla="*/ 132 w 132"/>
              <a:gd name="T59" fmla="*/ 22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 h="254">
                <a:moveTo>
                  <a:pt x="132" y="220"/>
                </a:moveTo>
                <a:cubicBezTo>
                  <a:pt x="132" y="217"/>
                  <a:pt x="132" y="217"/>
                  <a:pt x="132" y="217"/>
                </a:cubicBezTo>
                <a:cubicBezTo>
                  <a:pt x="131" y="216"/>
                  <a:pt x="131" y="216"/>
                  <a:pt x="131" y="216"/>
                </a:cubicBezTo>
                <a:cubicBezTo>
                  <a:pt x="131" y="132"/>
                  <a:pt x="131" y="132"/>
                  <a:pt x="131" y="132"/>
                </a:cubicBezTo>
                <a:cubicBezTo>
                  <a:pt x="125" y="116"/>
                  <a:pt x="125" y="116"/>
                  <a:pt x="125" y="116"/>
                </a:cubicBezTo>
                <a:cubicBezTo>
                  <a:pt x="125" y="90"/>
                  <a:pt x="125" y="90"/>
                  <a:pt x="125" y="90"/>
                </a:cubicBezTo>
                <a:cubicBezTo>
                  <a:pt x="119" y="77"/>
                  <a:pt x="119" y="77"/>
                  <a:pt x="119" y="77"/>
                </a:cubicBezTo>
                <a:cubicBezTo>
                  <a:pt x="119" y="71"/>
                  <a:pt x="119" y="71"/>
                  <a:pt x="119" y="71"/>
                </a:cubicBezTo>
                <a:cubicBezTo>
                  <a:pt x="115" y="63"/>
                  <a:pt x="115" y="63"/>
                  <a:pt x="115" y="63"/>
                </a:cubicBezTo>
                <a:cubicBezTo>
                  <a:pt x="115" y="22"/>
                  <a:pt x="115" y="22"/>
                  <a:pt x="115" y="22"/>
                </a:cubicBezTo>
                <a:cubicBezTo>
                  <a:pt x="111" y="9"/>
                  <a:pt x="111" y="9"/>
                  <a:pt x="111" y="9"/>
                </a:cubicBezTo>
                <a:cubicBezTo>
                  <a:pt x="111" y="0"/>
                  <a:pt x="111" y="0"/>
                  <a:pt x="111" y="0"/>
                </a:cubicBezTo>
                <a:cubicBezTo>
                  <a:pt x="16" y="0"/>
                  <a:pt x="16" y="0"/>
                  <a:pt x="16" y="0"/>
                </a:cubicBezTo>
                <a:cubicBezTo>
                  <a:pt x="16" y="56"/>
                  <a:pt x="16" y="56"/>
                  <a:pt x="16" y="56"/>
                </a:cubicBezTo>
                <a:cubicBezTo>
                  <a:pt x="16" y="68"/>
                  <a:pt x="16" y="68"/>
                  <a:pt x="16" y="68"/>
                </a:cubicBezTo>
                <a:cubicBezTo>
                  <a:pt x="16" y="68"/>
                  <a:pt x="16" y="68"/>
                  <a:pt x="16" y="68"/>
                </a:cubicBezTo>
                <a:cubicBezTo>
                  <a:pt x="12" y="78"/>
                  <a:pt x="7" y="90"/>
                  <a:pt x="7" y="92"/>
                </a:cubicBezTo>
                <a:cubicBezTo>
                  <a:pt x="7" y="93"/>
                  <a:pt x="7" y="99"/>
                  <a:pt x="6" y="108"/>
                </a:cubicBezTo>
                <a:cubicBezTo>
                  <a:pt x="3" y="126"/>
                  <a:pt x="0" y="154"/>
                  <a:pt x="1" y="157"/>
                </a:cubicBezTo>
                <a:cubicBezTo>
                  <a:pt x="2" y="161"/>
                  <a:pt x="1" y="227"/>
                  <a:pt x="1" y="248"/>
                </a:cubicBezTo>
                <a:cubicBezTo>
                  <a:pt x="1" y="248"/>
                  <a:pt x="1" y="248"/>
                  <a:pt x="1" y="248"/>
                </a:cubicBezTo>
                <a:cubicBezTo>
                  <a:pt x="17" y="250"/>
                  <a:pt x="17" y="250"/>
                  <a:pt x="17" y="250"/>
                </a:cubicBezTo>
                <a:cubicBezTo>
                  <a:pt x="17" y="246"/>
                  <a:pt x="17" y="246"/>
                  <a:pt x="17" y="246"/>
                </a:cubicBezTo>
                <a:cubicBezTo>
                  <a:pt x="25" y="223"/>
                  <a:pt x="25" y="223"/>
                  <a:pt x="25" y="223"/>
                </a:cubicBezTo>
                <a:cubicBezTo>
                  <a:pt x="25" y="246"/>
                  <a:pt x="25" y="246"/>
                  <a:pt x="25" y="246"/>
                </a:cubicBezTo>
                <a:cubicBezTo>
                  <a:pt x="25" y="250"/>
                  <a:pt x="25" y="250"/>
                  <a:pt x="25" y="250"/>
                </a:cubicBezTo>
                <a:cubicBezTo>
                  <a:pt x="25" y="254"/>
                  <a:pt x="25" y="254"/>
                  <a:pt x="25" y="254"/>
                </a:cubicBezTo>
                <a:cubicBezTo>
                  <a:pt x="39" y="251"/>
                  <a:pt x="39" y="251"/>
                  <a:pt x="39" y="251"/>
                </a:cubicBezTo>
                <a:cubicBezTo>
                  <a:pt x="39" y="220"/>
                  <a:pt x="39" y="220"/>
                  <a:pt x="39" y="220"/>
                </a:cubicBezTo>
                <a:lnTo>
                  <a:pt x="132" y="220"/>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9" name="Freeform 9"/>
          <p:cNvSpPr>
            <a:spLocks/>
          </p:cNvSpPr>
          <p:nvPr/>
        </p:nvSpPr>
        <p:spPr bwMode="auto">
          <a:xfrm>
            <a:off x="6494086" y="4134593"/>
            <a:ext cx="415121" cy="789493"/>
          </a:xfrm>
          <a:custGeom>
            <a:avLst/>
            <a:gdLst>
              <a:gd name="T0" fmla="*/ 131 w 141"/>
              <a:gd name="T1" fmla="*/ 108 h 254"/>
              <a:gd name="T2" fmla="*/ 141 w 141"/>
              <a:gd name="T3" fmla="*/ 68 h 254"/>
              <a:gd name="T4" fmla="*/ 141 w 141"/>
              <a:gd name="T5" fmla="*/ 56 h 254"/>
              <a:gd name="T6" fmla="*/ 47 w 141"/>
              <a:gd name="T7" fmla="*/ 0 h 254"/>
              <a:gd name="T8" fmla="*/ 44 w 141"/>
              <a:gd name="T9" fmla="*/ 10 h 254"/>
              <a:gd name="T10" fmla="*/ 37 w 141"/>
              <a:gd name="T11" fmla="*/ 35 h 254"/>
              <a:gd name="T12" fmla="*/ 32 w 141"/>
              <a:gd name="T13" fmla="*/ 44 h 254"/>
              <a:gd name="T14" fmla="*/ 30 w 141"/>
              <a:gd name="T15" fmla="*/ 46 h 254"/>
              <a:gd name="T16" fmla="*/ 27 w 141"/>
              <a:gd name="T17" fmla="*/ 49 h 254"/>
              <a:gd name="T18" fmla="*/ 25 w 141"/>
              <a:gd name="T19" fmla="*/ 50 h 254"/>
              <a:gd name="T20" fmla="*/ 24 w 141"/>
              <a:gd name="T21" fmla="*/ 50 h 254"/>
              <a:gd name="T22" fmla="*/ 17 w 141"/>
              <a:gd name="T23" fmla="*/ 59 h 254"/>
              <a:gd name="T24" fmla="*/ 19 w 141"/>
              <a:gd name="T25" fmla="*/ 75 h 254"/>
              <a:gd name="T26" fmla="*/ 20 w 141"/>
              <a:gd name="T27" fmla="*/ 86 h 254"/>
              <a:gd name="T28" fmla="*/ 19 w 141"/>
              <a:gd name="T29" fmla="*/ 87 h 254"/>
              <a:gd name="T30" fmla="*/ 18 w 141"/>
              <a:gd name="T31" fmla="*/ 88 h 254"/>
              <a:gd name="T32" fmla="*/ 17 w 141"/>
              <a:gd name="T33" fmla="*/ 89 h 254"/>
              <a:gd name="T34" fmla="*/ 17 w 141"/>
              <a:gd name="T35" fmla="*/ 90 h 254"/>
              <a:gd name="T36" fmla="*/ 14 w 141"/>
              <a:gd name="T37" fmla="*/ 100 h 254"/>
              <a:gd name="T38" fmla="*/ 14 w 141"/>
              <a:gd name="T39" fmla="*/ 148 h 254"/>
              <a:gd name="T40" fmla="*/ 0 w 141"/>
              <a:gd name="T41" fmla="*/ 195 h 254"/>
              <a:gd name="T42" fmla="*/ 60 w 141"/>
              <a:gd name="T43" fmla="*/ 200 h 254"/>
              <a:gd name="T44" fmla="*/ 55 w 141"/>
              <a:gd name="T45" fmla="*/ 205 h 254"/>
              <a:gd name="T46" fmla="*/ 59 w 141"/>
              <a:gd name="T47" fmla="*/ 217 h 254"/>
              <a:gd name="T48" fmla="*/ 63 w 141"/>
              <a:gd name="T49" fmla="*/ 220 h 254"/>
              <a:gd name="T50" fmla="*/ 61 w 141"/>
              <a:gd name="T51" fmla="*/ 241 h 254"/>
              <a:gd name="T52" fmla="*/ 56 w 141"/>
              <a:gd name="T53" fmla="*/ 249 h 254"/>
              <a:gd name="T54" fmla="*/ 57 w 141"/>
              <a:gd name="T55" fmla="*/ 249 h 254"/>
              <a:gd name="T56" fmla="*/ 87 w 141"/>
              <a:gd name="T57" fmla="*/ 254 h 254"/>
              <a:gd name="T58" fmla="*/ 103 w 141"/>
              <a:gd name="T59" fmla="*/ 250 h 254"/>
              <a:gd name="T60" fmla="*/ 126 w 141"/>
              <a:gd name="T61" fmla="*/ 248 h 254"/>
              <a:gd name="T62" fmla="*/ 126 w 141"/>
              <a:gd name="T63" fmla="*/ 15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254">
                <a:moveTo>
                  <a:pt x="126" y="157"/>
                </a:moveTo>
                <a:cubicBezTo>
                  <a:pt x="125" y="154"/>
                  <a:pt x="128" y="126"/>
                  <a:pt x="131" y="108"/>
                </a:cubicBezTo>
                <a:cubicBezTo>
                  <a:pt x="132" y="99"/>
                  <a:pt x="132" y="93"/>
                  <a:pt x="132" y="92"/>
                </a:cubicBezTo>
                <a:cubicBezTo>
                  <a:pt x="132" y="90"/>
                  <a:pt x="137" y="78"/>
                  <a:pt x="141" y="68"/>
                </a:cubicBezTo>
                <a:cubicBezTo>
                  <a:pt x="141" y="68"/>
                  <a:pt x="141" y="68"/>
                  <a:pt x="141" y="68"/>
                </a:cubicBezTo>
                <a:cubicBezTo>
                  <a:pt x="141" y="56"/>
                  <a:pt x="141" y="56"/>
                  <a:pt x="141" y="56"/>
                </a:cubicBezTo>
                <a:cubicBezTo>
                  <a:pt x="141" y="0"/>
                  <a:pt x="141" y="0"/>
                  <a:pt x="141" y="0"/>
                </a:cubicBezTo>
                <a:cubicBezTo>
                  <a:pt x="47" y="0"/>
                  <a:pt x="47" y="0"/>
                  <a:pt x="47" y="0"/>
                </a:cubicBezTo>
                <a:cubicBezTo>
                  <a:pt x="45" y="5"/>
                  <a:pt x="45" y="5"/>
                  <a:pt x="45" y="5"/>
                </a:cubicBezTo>
                <a:cubicBezTo>
                  <a:pt x="44" y="10"/>
                  <a:pt x="44" y="10"/>
                  <a:pt x="44" y="10"/>
                </a:cubicBezTo>
                <a:cubicBezTo>
                  <a:pt x="37" y="16"/>
                  <a:pt x="37" y="16"/>
                  <a:pt x="37" y="16"/>
                </a:cubicBezTo>
                <a:cubicBezTo>
                  <a:pt x="37" y="35"/>
                  <a:pt x="37" y="35"/>
                  <a:pt x="37" y="35"/>
                </a:cubicBezTo>
                <a:cubicBezTo>
                  <a:pt x="37" y="35"/>
                  <a:pt x="37" y="35"/>
                  <a:pt x="37" y="35"/>
                </a:cubicBezTo>
                <a:cubicBezTo>
                  <a:pt x="37" y="35"/>
                  <a:pt x="35" y="39"/>
                  <a:pt x="32" y="44"/>
                </a:cubicBezTo>
                <a:cubicBezTo>
                  <a:pt x="30" y="46"/>
                  <a:pt x="30" y="46"/>
                  <a:pt x="30" y="46"/>
                </a:cubicBezTo>
                <a:cubicBezTo>
                  <a:pt x="30" y="46"/>
                  <a:pt x="30" y="46"/>
                  <a:pt x="30" y="46"/>
                </a:cubicBezTo>
                <a:cubicBezTo>
                  <a:pt x="30" y="46"/>
                  <a:pt x="30" y="46"/>
                  <a:pt x="30" y="46"/>
                </a:cubicBezTo>
                <a:cubicBezTo>
                  <a:pt x="29" y="46"/>
                  <a:pt x="29" y="47"/>
                  <a:pt x="27" y="49"/>
                </a:cubicBezTo>
                <a:cubicBezTo>
                  <a:pt x="26" y="50"/>
                  <a:pt x="26" y="50"/>
                  <a:pt x="26" y="50"/>
                </a:cubicBezTo>
                <a:cubicBezTo>
                  <a:pt x="25" y="50"/>
                  <a:pt x="25" y="50"/>
                  <a:pt x="25" y="50"/>
                </a:cubicBezTo>
                <a:cubicBezTo>
                  <a:pt x="25" y="50"/>
                  <a:pt x="25" y="50"/>
                  <a:pt x="25" y="50"/>
                </a:cubicBezTo>
                <a:cubicBezTo>
                  <a:pt x="24" y="50"/>
                  <a:pt x="24" y="50"/>
                  <a:pt x="24" y="50"/>
                </a:cubicBezTo>
                <a:cubicBezTo>
                  <a:pt x="24" y="50"/>
                  <a:pt x="24" y="50"/>
                  <a:pt x="24" y="50"/>
                </a:cubicBezTo>
                <a:cubicBezTo>
                  <a:pt x="23" y="52"/>
                  <a:pt x="19" y="56"/>
                  <a:pt x="17" y="59"/>
                </a:cubicBezTo>
                <a:cubicBezTo>
                  <a:pt x="17" y="63"/>
                  <a:pt x="17" y="63"/>
                  <a:pt x="17" y="63"/>
                </a:cubicBezTo>
                <a:cubicBezTo>
                  <a:pt x="18" y="68"/>
                  <a:pt x="19" y="75"/>
                  <a:pt x="19" y="75"/>
                </a:cubicBezTo>
                <a:cubicBezTo>
                  <a:pt x="19" y="78"/>
                  <a:pt x="20" y="81"/>
                  <a:pt x="20" y="84"/>
                </a:cubicBezTo>
                <a:cubicBezTo>
                  <a:pt x="20" y="86"/>
                  <a:pt x="20" y="86"/>
                  <a:pt x="20" y="86"/>
                </a:cubicBezTo>
                <a:cubicBezTo>
                  <a:pt x="19" y="86"/>
                  <a:pt x="19" y="86"/>
                  <a:pt x="19" y="86"/>
                </a:cubicBezTo>
                <a:cubicBezTo>
                  <a:pt x="19" y="87"/>
                  <a:pt x="19" y="87"/>
                  <a:pt x="19" y="87"/>
                </a:cubicBezTo>
                <a:cubicBezTo>
                  <a:pt x="18" y="87"/>
                  <a:pt x="18" y="87"/>
                  <a:pt x="18" y="87"/>
                </a:cubicBezTo>
                <a:cubicBezTo>
                  <a:pt x="18" y="88"/>
                  <a:pt x="18" y="88"/>
                  <a:pt x="18" y="88"/>
                </a:cubicBezTo>
                <a:cubicBezTo>
                  <a:pt x="18" y="88"/>
                  <a:pt x="18" y="88"/>
                  <a:pt x="17" y="88"/>
                </a:cubicBezTo>
                <a:cubicBezTo>
                  <a:pt x="17" y="89"/>
                  <a:pt x="17" y="89"/>
                  <a:pt x="17" y="89"/>
                </a:cubicBezTo>
                <a:cubicBezTo>
                  <a:pt x="17" y="90"/>
                  <a:pt x="17" y="90"/>
                  <a:pt x="17" y="90"/>
                </a:cubicBezTo>
                <a:cubicBezTo>
                  <a:pt x="17" y="90"/>
                  <a:pt x="17" y="90"/>
                  <a:pt x="17" y="90"/>
                </a:cubicBezTo>
                <a:cubicBezTo>
                  <a:pt x="17" y="91"/>
                  <a:pt x="16" y="93"/>
                  <a:pt x="14" y="99"/>
                </a:cubicBezTo>
                <a:cubicBezTo>
                  <a:pt x="14" y="100"/>
                  <a:pt x="14" y="100"/>
                  <a:pt x="14" y="100"/>
                </a:cubicBezTo>
                <a:cubicBezTo>
                  <a:pt x="14" y="100"/>
                  <a:pt x="14" y="100"/>
                  <a:pt x="14" y="100"/>
                </a:cubicBezTo>
                <a:cubicBezTo>
                  <a:pt x="14" y="148"/>
                  <a:pt x="14" y="148"/>
                  <a:pt x="14" y="148"/>
                </a:cubicBezTo>
                <a:cubicBezTo>
                  <a:pt x="0" y="171"/>
                  <a:pt x="0" y="171"/>
                  <a:pt x="0" y="171"/>
                </a:cubicBezTo>
                <a:cubicBezTo>
                  <a:pt x="0" y="195"/>
                  <a:pt x="0" y="195"/>
                  <a:pt x="0" y="195"/>
                </a:cubicBezTo>
                <a:cubicBezTo>
                  <a:pt x="59" y="195"/>
                  <a:pt x="59" y="195"/>
                  <a:pt x="59" y="195"/>
                </a:cubicBezTo>
                <a:cubicBezTo>
                  <a:pt x="60" y="200"/>
                  <a:pt x="60" y="200"/>
                  <a:pt x="60" y="200"/>
                </a:cubicBezTo>
                <a:cubicBezTo>
                  <a:pt x="61" y="201"/>
                  <a:pt x="61" y="202"/>
                  <a:pt x="60" y="203"/>
                </a:cubicBezTo>
                <a:cubicBezTo>
                  <a:pt x="59" y="205"/>
                  <a:pt x="56" y="205"/>
                  <a:pt x="55" y="205"/>
                </a:cubicBezTo>
                <a:cubicBezTo>
                  <a:pt x="55" y="217"/>
                  <a:pt x="55" y="217"/>
                  <a:pt x="55" y="217"/>
                </a:cubicBezTo>
                <a:cubicBezTo>
                  <a:pt x="59" y="217"/>
                  <a:pt x="59" y="217"/>
                  <a:pt x="59" y="217"/>
                </a:cubicBezTo>
                <a:cubicBezTo>
                  <a:pt x="59" y="220"/>
                  <a:pt x="59" y="220"/>
                  <a:pt x="59" y="220"/>
                </a:cubicBezTo>
                <a:cubicBezTo>
                  <a:pt x="63" y="220"/>
                  <a:pt x="63" y="220"/>
                  <a:pt x="63" y="220"/>
                </a:cubicBezTo>
                <a:cubicBezTo>
                  <a:pt x="61" y="233"/>
                  <a:pt x="61" y="233"/>
                  <a:pt x="61" y="233"/>
                </a:cubicBezTo>
                <a:cubicBezTo>
                  <a:pt x="61" y="241"/>
                  <a:pt x="61" y="241"/>
                  <a:pt x="61" y="241"/>
                </a:cubicBezTo>
                <a:cubicBezTo>
                  <a:pt x="61" y="243"/>
                  <a:pt x="58" y="244"/>
                  <a:pt x="56" y="244"/>
                </a:cubicBezTo>
                <a:cubicBezTo>
                  <a:pt x="56" y="249"/>
                  <a:pt x="56" y="249"/>
                  <a:pt x="56" y="249"/>
                </a:cubicBezTo>
                <a:cubicBezTo>
                  <a:pt x="57" y="249"/>
                  <a:pt x="57" y="249"/>
                  <a:pt x="57" y="249"/>
                </a:cubicBezTo>
                <a:cubicBezTo>
                  <a:pt x="57" y="249"/>
                  <a:pt x="57" y="249"/>
                  <a:pt x="57" y="249"/>
                </a:cubicBezTo>
                <a:cubicBezTo>
                  <a:pt x="64" y="246"/>
                  <a:pt x="64" y="246"/>
                  <a:pt x="64" y="246"/>
                </a:cubicBezTo>
                <a:cubicBezTo>
                  <a:pt x="87" y="254"/>
                  <a:pt x="87" y="254"/>
                  <a:pt x="87" y="254"/>
                </a:cubicBezTo>
                <a:cubicBezTo>
                  <a:pt x="95" y="250"/>
                  <a:pt x="95" y="250"/>
                  <a:pt x="95" y="250"/>
                </a:cubicBezTo>
                <a:cubicBezTo>
                  <a:pt x="103" y="250"/>
                  <a:pt x="103" y="250"/>
                  <a:pt x="103" y="250"/>
                </a:cubicBezTo>
                <a:cubicBezTo>
                  <a:pt x="110" y="246"/>
                  <a:pt x="110" y="246"/>
                  <a:pt x="110" y="246"/>
                </a:cubicBezTo>
                <a:cubicBezTo>
                  <a:pt x="126" y="248"/>
                  <a:pt x="126" y="248"/>
                  <a:pt x="126" y="248"/>
                </a:cubicBezTo>
                <a:cubicBezTo>
                  <a:pt x="126" y="248"/>
                  <a:pt x="126" y="248"/>
                  <a:pt x="126" y="248"/>
                </a:cubicBezTo>
                <a:cubicBezTo>
                  <a:pt x="126" y="227"/>
                  <a:pt x="127" y="161"/>
                  <a:pt x="126" y="157"/>
                </a:cubicBez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0"/>
          <p:cNvSpPr>
            <a:spLocks/>
          </p:cNvSpPr>
          <p:nvPr/>
        </p:nvSpPr>
        <p:spPr bwMode="auto">
          <a:xfrm>
            <a:off x="7309605" y="3892151"/>
            <a:ext cx="1040745" cy="509751"/>
          </a:xfrm>
          <a:custGeom>
            <a:avLst/>
            <a:gdLst>
              <a:gd name="T0" fmla="*/ 103 w 353"/>
              <a:gd name="T1" fmla="*/ 22 h 164"/>
              <a:gd name="T2" fmla="*/ 95 w 353"/>
              <a:gd name="T3" fmla="*/ 25 h 164"/>
              <a:gd name="T4" fmla="*/ 94 w 353"/>
              <a:gd name="T5" fmla="*/ 29 h 164"/>
              <a:gd name="T6" fmla="*/ 66 w 353"/>
              <a:gd name="T7" fmla="*/ 34 h 164"/>
              <a:gd name="T8" fmla="*/ 50 w 353"/>
              <a:gd name="T9" fmla="*/ 45 h 164"/>
              <a:gd name="T10" fmla="*/ 42 w 353"/>
              <a:gd name="T11" fmla="*/ 48 h 164"/>
              <a:gd name="T12" fmla="*/ 31 w 353"/>
              <a:gd name="T13" fmla="*/ 52 h 164"/>
              <a:gd name="T14" fmla="*/ 19 w 353"/>
              <a:gd name="T15" fmla="*/ 58 h 164"/>
              <a:gd name="T16" fmla="*/ 7 w 353"/>
              <a:gd name="T17" fmla="*/ 65 h 164"/>
              <a:gd name="T18" fmla="*/ 3 w 353"/>
              <a:gd name="T19" fmla="*/ 70 h 164"/>
              <a:gd name="T20" fmla="*/ 0 w 353"/>
              <a:gd name="T21" fmla="*/ 73 h 164"/>
              <a:gd name="T22" fmla="*/ 0 w 353"/>
              <a:gd name="T23" fmla="*/ 78 h 164"/>
              <a:gd name="T24" fmla="*/ 73 w 353"/>
              <a:gd name="T25" fmla="*/ 74 h 164"/>
              <a:gd name="T26" fmla="*/ 70 w 353"/>
              <a:gd name="T27" fmla="*/ 74 h 164"/>
              <a:gd name="T28" fmla="*/ 75 w 353"/>
              <a:gd name="T29" fmla="*/ 71 h 164"/>
              <a:gd name="T30" fmla="*/ 140 w 353"/>
              <a:gd name="T31" fmla="*/ 71 h 164"/>
              <a:gd name="T32" fmla="*/ 154 w 353"/>
              <a:gd name="T33" fmla="*/ 78 h 164"/>
              <a:gd name="T34" fmla="*/ 193 w 353"/>
              <a:gd name="T35" fmla="*/ 88 h 164"/>
              <a:gd name="T36" fmla="*/ 206 w 353"/>
              <a:gd name="T37" fmla="*/ 95 h 164"/>
              <a:gd name="T38" fmla="*/ 211 w 353"/>
              <a:gd name="T39" fmla="*/ 107 h 164"/>
              <a:gd name="T40" fmla="*/ 226 w 353"/>
              <a:gd name="T41" fmla="*/ 122 h 164"/>
              <a:gd name="T42" fmla="*/ 230 w 353"/>
              <a:gd name="T43" fmla="*/ 125 h 164"/>
              <a:gd name="T44" fmla="*/ 239 w 353"/>
              <a:gd name="T45" fmla="*/ 144 h 164"/>
              <a:gd name="T46" fmla="*/ 255 w 353"/>
              <a:gd name="T47" fmla="*/ 163 h 164"/>
              <a:gd name="T48" fmla="*/ 255 w 353"/>
              <a:gd name="T49" fmla="*/ 163 h 164"/>
              <a:gd name="T50" fmla="*/ 255 w 353"/>
              <a:gd name="T51" fmla="*/ 164 h 164"/>
              <a:gd name="T52" fmla="*/ 271 w 353"/>
              <a:gd name="T53" fmla="*/ 152 h 164"/>
              <a:gd name="T54" fmla="*/ 298 w 353"/>
              <a:gd name="T55" fmla="*/ 133 h 164"/>
              <a:gd name="T56" fmla="*/ 325 w 353"/>
              <a:gd name="T57" fmla="*/ 125 h 164"/>
              <a:gd name="T58" fmla="*/ 325 w 353"/>
              <a:gd name="T59" fmla="*/ 113 h 164"/>
              <a:gd name="T60" fmla="*/ 317 w 353"/>
              <a:gd name="T61" fmla="*/ 117 h 164"/>
              <a:gd name="T62" fmla="*/ 314 w 353"/>
              <a:gd name="T63" fmla="*/ 113 h 164"/>
              <a:gd name="T64" fmla="*/ 317 w 353"/>
              <a:gd name="T65" fmla="*/ 105 h 164"/>
              <a:gd name="T66" fmla="*/ 321 w 353"/>
              <a:gd name="T67" fmla="*/ 98 h 164"/>
              <a:gd name="T68" fmla="*/ 317 w 353"/>
              <a:gd name="T69" fmla="*/ 94 h 164"/>
              <a:gd name="T70" fmla="*/ 325 w 353"/>
              <a:gd name="T71" fmla="*/ 94 h 164"/>
              <a:gd name="T72" fmla="*/ 337 w 353"/>
              <a:gd name="T73" fmla="*/ 98 h 164"/>
              <a:gd name="T74" fmla="*/ 349 w 353"/>
              <a:gd name="T75" fmla="*/ 86 h 164"/>
              <a:gd name="T76" fmla="*/ 349 w 353"/>
              <a:gd name="T77" fmla="*/ 74 h 164"/>
              <a:gd name="T78" fmla="*/ 341 w 353"/>
              <a:gd name="T79" fmla="*/ 82 h 164"/>
              <a:gd name="T80" fmla="*/ 337 w 353"/>
              <a:gd name="T81" fmla="*/ 70 h 164"/>
              <a:gd name="T82" fmla="*/ 314 w 353"/>
              <a:gd name="T83" fmla="*/ 55 h 164"/>
              <a:gd name="T84" fmla="*/ 317 w 353"/>
              <a:gd name="T85" fmla="*/ 62 h 164"/>
              <a:gd name="T86" fmla="*/ 325 w 353"/>
              <a:gd name="T87" fmla="*/ 66 h 164"/>
              <a:gd name="T88" fmla="*/ 337 w 353"/>
              <a:gd name="T89" fmla="*/ 59 h 164"/>
              <a:gd name="T90" fmla="*/ 346 w 353"/>
              <a:gd name="T91" fmla="*/ 59 h 164"/>
              <a:gd name="T92" fmla="*/ 347 w 353"/>
              <a:gd name="T93" fmla="*/ 57 h 164"/>
              <a:gd name="T94" fmla="*/ 341 w 353"/>
              <a:gd name="T95" fmla="*/ 47 h 164"/>
              <a:gd name="T96" fmla="*/ 345 w 353"/>
              <a:gd name="T97" fmla="*/ 23 h 164"/>
              <a:gd name="T98" fmla="*/ 329 w 353"/>
              <a:gd name="T99" fmla="*/ 23 h 164"/>
              <a:gd name="T100" fmla="*/ 321 w 353"/>
              <a:gd name="T101" fmla="*/ 16 h 164"/>
              <a:gd name="T102" fmla="*/ 333 w 353"/>
              <a:gd name="T103" fmla="*/ 16 h 164"/>
              <a:gd name="T104" fmla="*/ 325 w 353"/>
              <a:gd name="T105" fmla="*/ 12 h 164"/>
              <a:gd name="T106" fmla="*/ 325 w 353"/>
              <a:gd name="T107" fmla="*/ 4 h 164"/>
              <a:gd name="T108" fmla="*/ 106 w 353"/>
              <a:gd name="T10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3" h="164">
                <a:moveTo>
                  <a:pt x="106" y="15"/>
                </a:moveTo>
                <a:cubicBezTo>
                  <a:pt x="103" y="22"/>
                  <a:pt x="103" y="22"/>
                  <a:pt x="103" y="22"/>
                </a:cubicBezTo>
                <a:cubicBezTo>
                  <a:pt x="97" y="22"/>
                  <a:pt x="97" y="22"/>
                  <a:pt x="97" y="22"/>
                </a:cubicBezTo>
                <a:cubicBezTo>
                  <a:pt x="95" y="25"/>
                  <a:pt x="95" y="25"/>
                  <a:pt x="95" y="25"/>
                </a:cubicBezTo>
                <a:cubicBezTo>
                  <a:pt x="94" y="26"/>
                  <a:pt x="94" y="27"/>
                  <a:pt x="94" y="28"/>
                </a:cubicBezTo>
                <a:cubicBezTo>
                  <a:pt x="94" y="29"/>
                  <a:pt x="94" y="29"/>
                  <a:pt x="94" y="29"/>
                </a:cubicBezTo>
                <a:cubicBezTo>
                  <a:pt x="84" y="34"/>
                  <a:pt x="84" y="34"/>
                  <a:pt x="84" y="34"/>
                </a:cubicBezTo>
                <a:cubicBezTo>
                  <a:pt x="66" y="34"/>
                  <a:pt x="66" y="34"/>
                  <a:pt x="66" y="34"/>
                </a:cubicBezTo>
                <a:cubicBezTo>
                  <a:pt x="50" y="41"/>
                  <a:pt x="50" y="41"/>
                  <a:pt x="50" y="41"/>
                </a:cubicBezTo>
                <a:cubicBezTo>
                  <a:pt x="50" y="45"/>
                  <a:pt x="50" y="45"/>
                  <a:pt x="50" y="45"/>
                </a:cubicBezTo>
                <a:cubicBezTo>
                  <a:pt x="46" y="45"/>
                  <a:pt x="46" y="45"/>
                  <a:pt x="46" y="45"/>
                </a:cubicBezTo>
                <a:cubicBezTo>
                  <a:pt x="42" y="48"/>
                  <a:pt x="42" y="48"/>
                  <a:pt x="42" y="48"/>
                </a:cubicBezTo>
                <a:cubicBezTo>
                  <a:pt x="39" y="48"/>
                  <a:pt x="39" y="48"/>
                  <a:pt x="39" y="48"/>
                </a:cubicBezTo>
                <a:cubicBezTo>
                  <a:pt x="31" y="52"/>
                  <a:pt x="31" y="52"/>
                  <a:pt x="31" y="52"/>
                </a:cubicBezTo>
                <a:cubicBezTo>
                  <a:pt x="27" y="58"/>
                  <a:pt x="27" y="58"/>
                  <a:pt x="27" y="58"/>
                </a:cubicBezTo>
                <a:cubicBezTo>
                  <a:pt x="19" y="58"/>
                  <a:pt x="19" y="58"/>
                  <a:pt x="19" y="58"/>
                </a:cubicBezTo>
                <a:cubicBezTo>
                  <a:pt x="15" y="61"/>
                  <a:pt x="15" y="61"/>
                  <a:pt x="15" y="61"/>
                </a:cubicBezTo>
                <a:cubicBezTo>
                  <a:pt x="15" y="61"/>
                  <a:pt x="9" y="65"/>
                  <a:pt x="7" y="65"/>
                </a:cubicBezTo>
                <a:cubicBezTo>
                  <a:pt x="5" y="65"/>
                  <a:pt x="4" y="68"/>
                  <a:pt x="3" y="70"/>
                </a:cubicBezTo>
                <a:cubicBezTo>
                  <a:pt x="3" y="70"/>
                  <a:pt x="3" y="70"/>
                  <a:pt x="3" y="70"/>
                </a:cubicBezTo>
                <a:cubicBezTo>
                  <a:pt x="1" y="72"/>
                  <a:pt x="1" y="72"/>
                  <a:pt x="1" y="72"/>
                </a:cubicBezTo>
                <a:cubicBezTo>
                  <a:pt x="0" y="73"/>
                  <a:pt x="0" y="73"/>
                  <a:pt x="0" y="73"/>
                </a:cubicBezTo>
                <a:cubicBezTo>
                  <a:pt x="0" y="73"/>
                  <a:pt x="0" y="74"/>
                  <a:pt x="0" y="75"/>
                </a:cubicBezTo>
                <a:cubicBezTo>
                  <a:pt x="0" y="78"/>
                  <a:pt x="0" y="78"/>
                  <a:pt x="0" y="78"/>
                </a:cubicBezTo>
                <a:cubicBezTo>
                  <a:pt x="55" y="78"/>
                  <a:pt x="55" y="78"/>
                  <a:pt x="55" y="78"/>
                </a:cubicBezTo>
                <a:cubicBezTo>
                  <a:pt x="73" y="74"/>
                  <a:pt x="73" y="74"/>
                  <a:pt x="73" y="74"/>
                </a:cubicBezTo>
                <a:cubicBezTo>
                  <a:pt x="73" y="74"/>
                  <a:pt x="73" y="74"/>
                  <a:pt x="73" y="74"/>
                </a:cubicBezTo>
                <a:cubicBezTo>
                  <a:pt x="70" y="74"/>
                  <a:pt x="70" y="74"/>
                  <a:pt x="70" y="74"/>
                </a:cubicBezTo>
                <a:cubicBezTo>
                  <a:pt x="73" y="72"/>
                  <a:pt x="73" y="72"/>
                  <a:pt x="73" y="72"/>
                </a:cubicBezTo>
                <a:cubicBezTo>
                  <a:pt x="73" y="72"/>
                  <a:pt x="74" y="71"/>
                  <a:pt x="75" y="71"/>
                </a:cubicBezTo>
                <a:cubicBezTo>
                  <a:pt x="76" y="71"/>
                  <a:pt x="78" y="70"/>
                  <a:pt x="95" y="70"/>
                </a:cubicBezTo>
                <a:cubicBezTo>
                  <a:pt x="109" y="70"/>
                  <a:pt x="127" y="70"/>
                  <a:pt x="140" y="71"/>
                </a:cubicBezTo>
                <a:cubicBezTo>
                  <a:pt x="140" y="71"/>
                  <a:pt x="140" y="71"/>
                  <a:pt x="140" y="71"/>
                </a:cubicBezTo>
                <a:cubicBezTo>
                  <a:pt x="154" y="78"/>
                  <a:pt x="154" y="78"/>
                  <a:pt x="154" y="78"/>
                </a:cubicBezTo>
                <a:cubicBezTo>
                  <a:pt x="165" y="88"/>
                  <a:pt x="165" y="88"/>
                  <a:pt x="165" y="88"/>
                </a:cubicBezTo>
                <a:cubicBezTo>
                  <a:pt x="193" y="88"/>
                  <a:pt x="193" y="88"/>
                  <a:pt x="193" y="88"/>
                </a:cubicBezTo>
                <a:cubicBezTo>
                  <a:pt x="198" y="90"/>
                  <a:pt x="198" y="90"/>
                  <a:pt x="198" y="90"/>
                </a:cubicBezTo>
                <a:cubicBezTo>
                  <a:pt x="206" y="95"/>
                  <a:pt x="206" y="95"/>
                  <a:pt x="206" y="95"/>
                </a:cubicBezTo>
                <a:cubicBezTo>
                  <a:pt x="211" y="99"/>
                  <a:pt x="211" y="99"/>
                  <a:pt x="211" y="99"/>
                </a:cubicBezTo>
                <a:cubicBezTo>
                  <a:pt x="211" y="107"/>
                  <a:pt x="211" y="107"/>
                  <a:pt x="211" y="107"/>
                </a:cubicBezTo>
                <a:cubicBezTo>
                  <a:pt x="220" y="114"/>
                  <a:pt x="220" y="114"/>
                  <a:pt x="220" y="114"/>
                </a:cubicBezTo>
                <a:cubicBezTo>
                  <a:pt x="226" y="122"/>
                  <a:pt x="226" y="122"/>
                  <a:pt x="226" y="122"/>
                </a:cubicBezTo>
                <a:cubicBezTo>
                  <a:pt x="230" y="125"/>
                  <a:pt x="230" y="125"/>
                  <a:pt x="230" y="125"/>
                </a:cubicBezTo>
                <a:cubicBezTo>
                  <a:pt x="230" y="125"/>
                  <a:pt x="230" y="125"/>
                  <a:pt x="230" y="125"/>
                </a:cubicBezTo>
                <a:cubicBezTo>
                  <a:pt x="239" y="132"/>
                  <a:pt x="239" y="132"/>
                  <a:pt x="239" y="132"/>
                </a:cubicBezTo>
                <a:cubicBezTo>
                  <a:pt x="239" y="144"/>
                  <a:pt x="239" y="144"/>
                  <a:pt x="239" y="144"/>
                </a:cubicBezTo>
                <a:cubicBezTo>
                  <a:pt x="254" y="163"/>
                  <a:pt x="254" y="163"/>
                  <a:pt x="254" y="163"/>
                </a:cubicBezTo>
                <a:cubicBezTo>
                  <a:pt x="255" y="163"/>
                  <a:pt x="255" y="163"/>
                  <a:pt x="255" y="163"/>
                </a:cubicBezTo>
                <a:cubicBezTo>
                  <a:pt x="255" y="163"/>
                  <a:pt x="255" y="163"/>
                  <a:pt x="255" y="163"/>
                </a:cubicBezTo>
                <a:cubicBezTo>
                  <a:pt x="255" y="163"/>
                  <a:pt x="255" y="163"/>
                  <a:pt x="255" y="163"/>
                </a:cubicBezTo>
                <a:cubicBezTo>
                  <a:pt x="255" y="163"/>
                  <a:pt x="255" y="163"/>
                  <a:pt x="255" y="163"/>
                </a:cubicBezTo>
                <a:cubicBezTo>
                  <a:pt x="255" y="164"/>
                  <a:pt x="255" y="164"/>
                  <a:pt x="255" y="164"/>
                </a:cubicBezTo>
                <a:cubicBezTo>
                  <a:pt x="271" y="160"/>
                  <a:pt x="271" y="160"/>
                  <a:pt x="271" y="160"/>
                </a:cubicBezTo>
                <a:cubicBezTo>
                  <a:pt x="271" y="152"/>
                  <a:pt x="271" y="152"/>
                  <a:pt x="271" y="152"/>
                </a:cubicBezTo>
                <a:cubicBezTo>
                  <a:pt x="278" y="141"/>
                  <a:pt x="278" y="141"/>
                  <a:pt x="278" y="141"/>
                </a:cubicBezTo>
                <a:cubicBezTo>
                  <a:pt x="298" y="133"/>
                  <a:pt x="298" y="133"/>
                  <a:pt x="298" y="133"/>
                </a:cubicBezTo>
                <a:cubicBezTo>
                  <a:pt x="314" y="133"/>
                  <a:pt x="314" y="133"/>
                  <a:pt x="314" y="133"/>
                </a:cubicBezTo>
                <a:cubicBezTo>
                  <a:pt x="325" y="125"/>
                  <a:pt x="325" y="125"/>
                  <a:pt x="325" y="125"/>
                </a:cubicBezTo>
                <a:cubicBezTo>
                  <a:pt x="325" y="121"/>
                  <a:pt x="325" y="121"/>
                  <a:pt x="325" y="121"/>
                </a:cubicBezTo>
                <a:cubicBezTo>
                  <a:pt x="325" y="113"/>
                  <a:pt x="325" y="113"/>
                  <a:pt x="325" y="113"/>
                </a:cubicBezTo>
                <a:cubicBezTo>
                  <a:pt x="317" y="113"/>
                  <a:pt x="317" y="113"/>
                  <a:pt x="317" y="113"/>
                </a:cubicBezTo>
                <a:cubicBezTo>
                  <a:pt x="317" y="117"/>
                  <a:pt x="317" y="117"/>
                  <a:pt x="317" y="117"/>
                </a:cubicBezTo>
                <a:cubicBezTo>
                  <a:pt x="314" y="117"/>
                  <a:pt x="314" y="117"/>
                  <a:pt x="314" y="117"/>
                </a:cubicBezTo>
                <a:cubicBezTo>
                  <a:pt x="314" y="113"/>
                  <a:pt x="314" y="113"/>
                  <a:pt x="314" y="113"/>
                </a:cubicBezTo>
                <a:cubicBezTo>
                  <a:pt x="317" y="109"/>
                  <a:pt x="317" y="109"/>
                  <a:pt x="317" y="109"/>
                </a:cubicBezTo>
                <a:cubicBezTo>
                  <a:pt x="317" y="105"/>
                  <a:pt x="317" y="105"/>
                  <a:pt x="317" y="105"/>
                </a:cubicBezTo>
                <a:cubicBezTo>
                  <a:pt x="321" y="102"/>
                  <a:pt x="321" y="102"/>
                  <a:pt x="321" y="102"/>
                </a:cubicBezTo>
                <a:cubicBezTo>
                  <a:pt x="321" y="98"/>
                  <a:pt x="321" y="98"/>
                  <a:pt x="321" y="98"/>
                </a:cubicBezTo>
                <a:cubicBezTo>
                  <a:pt x="310" y="94"/>
                  <a:pt x="310" y="94"/>
                  <a:pt x="310" y="94"/>
                </a:cubicBezTo>
                <a:cubicBezTo>
                  <a:pt x="317" y="94"/>
                  <a:pt x="317" y="94"/>
                  <a:pt x="317" y="94"/>
                </a:cubicBezTo>
                <a:cubicBezTo>
                  <a:pt x="321" y="90"/>
                  <a:pt x="321" y="90"/>
                  <a:pt x="321" y="90"/>
                </a:cubicBezTo>
                <a:cubicBezTo>
                  <a:pt x="325" y="94"/>
                  <a:pt x="325" y="94"/>
                  <a:pt x="325" y="94"/>
                </a:cubicBezTo>
                <a:cubicBezTo>
                  <a:pt x="329" y="98"/>
                  <a:pt x="329" y="98"/>
                  <a:pt x="329" y="98"/>
                </a:cubicBezTo>
                <a:cubicBezTo>
                  <a:pt x="337" y="98"/>
                  <a:pt x="337" y="98"/>
                  <a:pt x="337" y="98"/>
                </a:cubicBezTo>
                <a:cubicBezTo>
                  <a:pt x="341" y="98"/>
                  <a:pt x="341" y="98"/>
                  <a:pt x="341" y="98"/>
                </a:cubicBezTo>
                <a:cubicBezTo>
                  <a:pt x="349" y="86"/>
                  <a:pt x="349" y="86"/>
                  <a:pt x="349" y="86"/>
                </a:cubicBezTo>
                <a:cubicBezTo>
                  <a:pt x="353" y="86"/>
                  <a:pt x="353" y="86"/>
                  <a:pt x="353" y="86"/>
                </a:cubicBezTo>
                <a:cubicBezTo>
                  <a:pt x="349" y="74"/>
                  <a:pt x="349" y="74"/>
                  <a:pt x="349" y="74"/>
                </a:cubicBezTo>
                <a:cubicBezTo>
                  <a:pt x="349" y="70"/>
                  <a:pt x="349" y="70"/>
                  <a:pt x="349" y="70"/>
                </a:cubicBezTo>
                <a:cubicBezTo>
                  <a:pt x="341" y="82"/>
                  <a:pt x="341" y="82"/>
                  <a:pt x="341" y="82"/>
                </a:cubicBezTo>
                <a:cubicBezTo>
                  <a:pt x="337" y="78"/>
                  <a:pt x="337" y="78"/>
                  <a:pt x="337" y="78"/>
                </a:cubicBezTo>
                <a:cubicBezTo>
                  <a:pt x="337" y="70"/>
                  <a:pt x="337" y="70"/>
                  <a:pt x="337" y="70"/>
                </a:cubicBezTo>
                <a:cubicBezTo>
                  <a:pt x="317" y="70"/>
                  <a:pt x="317" y="70"/>
                  <a:pt x="317" y="70"/>
                </a:cubicBezTo>
                <a:cubicBezTo>
                  <a:pt x="314" y="55"/>
                  <a:pt x="314" y="55"/>
                  <a:pt x="314" y="55"/>
                </a:cubicBezTo>
                <a:cubicBezTo>
                  <a:pt x="317" y="55"/>
                  <a:pt x="317" y="55"/>
                  <a:pt x="317" y="55"/>
                </a:cubicBezTo>
                <a:cubicBezTo>
                  <a:pt x="317" y="62"/>
                  <a:pt x="317" y="62"/>
                  <a:pt x="317" y="62"/>
                </a:cubicBezTo>
                <a:cubicBezTo>
                  <a:pt x="321" y="66"/>
                  <a:pt x="321" y="66"/>
                  <a:pt x="321" y="66"/>
                </a:cubicBezTo>
                <a:cubicBezTo>
                  <a:pt x="325" y="66"/>
                  <a:pt x="325" y="66"/>
                  <a:pt x="325" y="66"/>
                </a:cubicBezTo>
                <a:cubicBezTo>
                  <a:pt x="333" y="59"/>
                  <a:pt x="333" y="59"/>
                  <a:pt x="333" y="59"/>
                </a:cubicBezTo>
                <a:cubicBezTo>
                  <a:pt x="337" y="59"/>
                  <a:pt x="337" y="59"/>
                  <a:pt x="337" y="59"/>
                </a:cubicBezTo>
                <a:cubicBezTo>
                  <a:pt x="341" y="59"/>
                  <a:pt x="341" y="59"/>
                  <a:pt x="341" y="59"/>
                </a:cubicBezTo>
                <a:cubicBezTo>
                  <a:pt x="346" y="59"/>
                  <a:pt x="346" y="59"/>
                  <a:pt x="346" y="59"/>
                </a:cubicBezTo>
                <a:cubicBezTo>
                  <a:pt x="346" y="57"/>
                  <a:pt x="346" y="57"/>
                  <a:pt x="346" y="57"/>
                </a:cubicBezTo>
                <a:cubicBezTo>
                  <a:pt x="347" y="57"/>
                  <a:pt x="347" y="57"/>
                  <a:pt x="347" y="57"/>
                </a:cubicBezTo>
                <a:cubicBezTo>
                  <a:pt x="345" y="47"/>
                  <a:pt x="345" y="47"/>
                  <a:pt x="345" y="47"/>
                </a:cubicBezTo>
                <a:cubicBezTo>
                  <a:pt x="341" y="47"/>
                  <a:pt x="341" y="47"/>
                  <a:pt x="341" y="47"/>
                </a:cubicBezTo>
                <a:cubicBezTo>
                  <a:pt x="345" y="35"/>
                  <a:pt x="345" y="35"/>
                  <a:pt x="345" y="35"/>
                </a:cubicBezTo>
                <a:cubicBezTo>
                  <a:pt x="345" y="23"/>
                  <a:pt x="345" y="23"/>
                  <a:pt x="345" y="23"/>
                </a:cubicBezTo>
                <a:cubicBezTo>
                  <a:pt x="333" y="23"/>
                  <a:pt x="333" y="23"/>
                  <a:pt x="333" y="23"/>
                </a:cubicBezTo>
                <a:cubicBezTo>
                  <a:pt x="329" y="23"/>
                  <a:pt x="329" y="23"/>
                  <a:pt x="329" y="23"/>
                </a:cubicBezTo>
                <a:cubicBezTo>
                  <a:pt x="321" y="20"/>
                  <a:pt x="321" y="20"/>
                  <a:pt x="321" y="20"/>
                </a:cubicBezTo>
                <a:cubicBezTo>
                  <a:pt x="321" y="16"/>
                  <a:pt x="321" y="16"/>
                  <a:pt x="321" y="16"/>
                </a:cubicBezTo>
                <a:cubicBezTo>
                  <a:pt x="329" y="16"/>
                  <a:pt x="329" y="16"/>
                  <a:pt x="329" y="16"/>
                </a:cubicBezTo>
                <a:cubicBezTo>
                  <a:pt x="333" y="16"/>
                  <a:pt x="333" y="16"/>
                  <a:pt x="333" y="16"/>
                </a:cubicBezTo>
                <a:cubicBezTo>
                  <a:pt x="329" y="12"/>
                  <a:pt x="329" y="12"/>
                  <a:pt x="329" y="12"/>
                </a:cubicBezTo>
                <a:cubicBezTo>
                  <a:pt x="325" y="12"/>
                  <a:pt x="325" y="12"/>
                  <a:pt x="325" y="12"/>
                </a:cubicBezTo>
                <a:cubicBezTo>
                  <a:pt x="325" y="8"/>
                  <a:pt x="325" y="8"/>
                  <a:pt x="325" y="8"/>
                </a:cubicBezTo>
                <a:cubicBezTo>
                  <a:pt x="325" y="4"/>
                  <a:pt x="325" y="4"/>
                  <a:pt x="325" y="4"/>
                </a:cubicBezTo>
                <a:cubicBezTo>
                  <a:pt x="329" y="0"/>
                  <a:pt x="329" y="0"/>
                  <a:pt x="329" y="0"/>
                </a:cubicBezTo>
                <a:cubicBezTo>
                  <a:pt x="106" y="0"/>
                  <a:pt x="106" y="0"/>
                  <a:pt x="106" y="0"/>
                </a:cubicBezTo>
                <a:lnTo>
                  <a:pt x="106" y="15"/>
                </a:ln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Freeform 11"/>
          <p:cNvSpPr>
            <a:spLocks/>
          </p:cNvSpPr>
          <p:nvPr/>
        </p:nvSpPr>
        <p:spPr bwMode="auto">
          <a:xfrm>
            <a:off x="7471531" y="4109727"/>
            <a:ext cx="590295" cy="512860"/>
          </a:xfrm>
          <a:custGeom>
            <a:avLst/>
            <a:gdLst>
              <a:gd name="T0" fmla="*/ 200 w 200"/>
              <a:gd name="T1" fmla="*/ 93 h 165"/>
              <a:gd name="T2" fmla="*/ 199 w 200"/>
              <a:gd name="T3" fmla="*/ 93 h 165"/>
              <a:gd name="T4" fmla="*/ 184 w 200"/>
              <a:gd name="T5" fmla="*/ 62 h 165"/>
              <a:gd name="T6" fmla="*/ 175 w 200"/>
              <a:gd name="T7" fmla="*/ 55 h 165"/>
              <a:gd name="T8" fmla="*/ 165 w 200"/>
              <a:gd name="T9" fmla="*/ 44 h 165"/>
              <a:gd name="T10" fmla="*/ 156 w 200"/>
              <a:gd name="T11" fmla="*/ 29 h 165"/>
              <a:gd name="T12" fmla="*/ 143 w 200"/>
              <a:gd name="T13" fmla="*/ 20 h 165"/>
              <a:gd name="T14" fmla="*/ 110 w 200"/>
              <a:gd name="T15" fmla="*/ 18 h 165"/>
              <a:gd name="T16" fmla="*/ 85 w 200"/>
              <a:gd name="T17" fmla="*/ 1 h 165"/>
              <a:gd name="T18" fmla="*/ 40 w 200"/>
              <a:gd name="T19" fmla="*/ 0 h 165"/>
              <a:gd name="T20" fmla="*/ 18 w 200"/>
              <a:gd name="T21" fmla="*/ 2 h 165"/>
              <a:gd name="T22" fmla="*/ 18 w 200"/>
              <a:gd name="T23" fmla="*/ 4 h 165"/>
              <a:gd name="T24" fmla="*/ 18 w 200"/>
              <a:gd name="T25" fmla="*/ 4 h 165"/>
              <a:gd name="T26" fmla="*/ 0 w 200"/>
              <a:gd name="T27" fmla="*/ 8 h 165"/>
              <a:gd name="T28" fmla="*/ 15 w 200"/>
              <a:gd name="T29" fmla="*/ 41 h 165"/>
              <a:gd name="T30" fmla="*/ 26 w 200"/>
              <a:gd name="T31" fmla="*/ 56 h 165"/>
              <a:gd name="T32" fmla="*/ 37 w 200"/>
              <a:gd name="T33" fmla="*/ 70 h 165"/>
              <a:gd name="T34" fmla="*/ 44 w 200"/>
              <a:gd name="T35" fmla="*/ 80 h 165"/>
              <a:gd name="T36" fmla="*/ 54 w 200"/>
              <a:gd name="T37" fmla="*/ 85 h 165"/>
              <a:gd name="T38" fmla="*/ 60 w 200"/>
              <a:gd name="T39" fmla="*/ 94 h 165"/>
              <a:gd name="T40" fmla="*/ 68 w 200"/>
              <a:gd name="T41" fmla="*/ 108 h 165"/>
              <a:gd name="T42" fmla="*/ 77 w 200"/>
              <a:gd name="T43" fmla="*/ 117 h 165"/>
              <a:gd name="T44" fmla="*/ 84 w 200"/>
              <a:gd name="T45" fmla="*/ 141 h 165"/>
              <a:gd name="T46" fmla="*/ 90 w 200"/>
              <a:gd name="T47" fmla="*/ 153 h 165"/>
              <a:gd name="T48" fmla="*/ 102 w 200"/>
              <a:gd name="T49" fmla="*/ 163 h 165"/>
              <a:gd name="T50" fmla="*/ 105 w 200"/>
              <a:gd name="T51" fmla="*/ 165 h 165"/>
              <a:gd name="T52" fmla="*/ 99 w 200"/>
              <a:gd name="T53" fmla="*/ 156 h 165"/>
              <a:gd name="T54" fmla="*/ 122 w 200"/>
              <a:gd name="T55" fmla="*/ 156 h 165"/>
              <a:gd name="T56" fmla="*/ 141 w 200"/>
              <a:gd name="T57" fmla="*/ 145 h 165"/>
              <a:gd name="T58" fmla="*/ 145 w 200"/>
              <a:gd name="T59" fmla="*/ 141 h 165"/>
              <a:gd name="T60" fmla="*/ 157 w 200"/>
              <a:gd name="T61" fmla="*/ 133 h 165"/>
              <a:gd name="T62" fmla="*/ 161 w 200"/>
              <a:gd name="T63" fmla="*/ 125 h 165"/>
              <a:gd name="T64" fmla="*/ 165 w 200"/>
              <a:gd name="T65" fmla="*/ 117 h 165"/>
              <a:gd name="T66" fmla="*/ 173 w 200"/>
              <a:gd name="T67" fmla="*/ 106 h 165"/>
              <a:gd name="T68" fmla="*/ 184 w 200"/>
              <a:gd name="T69" fmla="*/ 98 h 165"/>
              <a:gd name="T70" fmla="*/ 200 w 200"/>
              <a:gd name="T71" fmla="*/ 9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0" h="165">
                <a:moveTo>
                  <a:pt x="200" y="93"/>
                </a:moveTo>
                <a:cubicBezTo>
                  <a:pt x="200" y="93"/>
                  <a:pt x="200" y="93"/>
                  <a:pt x="200" y="93"/>
                </a:cubicBezTo>
                <a:cubicBezTo>
                  <a:pt x="200" y="93"/>
                  <a:pt x="200" y="93"/>
                  <a:pt x="200" y="93"/>
                </a:cubicBezTo>
                <a:cubicBezTo>
                  <a:pt x="199" y="93"/>
                  <a:pt x="199" y="93"/>
                  <a:pt x="199" y="93"/>
                </a:cubicBezTo>
                <a:cubicBezTo>
                  <a:pt x="184" y="74"/>
                  <a:pt x="184" y="74"/>
                  <a:pt x="184" y="74"/>
                </a:cubicBezTo>
                <a:cubicBezTo>
                  <a:pt x="184" y="62"/>
                  <a:pt x="184" y="62"/>
                  <a:pt x="184" y="62"/>
                </a:cubicBezTo>
                <a:cubicBezTo>
                  <a:pt x="175" y="55"/>
                  <a:pt x="175" y="55"/>
                  <a:pt x="175" y="55"/>
                </a:cubicBezTo>
                <a:cubicBezTo>
                  <a:pt x="175" y="55"/>
                  <a:pt x="175" y="55"/>
                  <a:pt x="175" y="55"/>
                </a:cubicBezTo>
                <a:cubicBezTo>
                  <a:pt x="171" y="52"/>
                  <a:pt x="171" y="52"/>
                  <a:pt x="171" y="52"/>
                </a:cubicBezTo>
                <a:cubicBezTo>
                  <a:pt x="165" y="44"/>
                  <a:pt x="165" y="44"/>
                  <a:pt x="165" y="44"/>
                </a:cubicBezTo>
                <a:cubicBezTo>
                  <a:pt x="156" y="37"/>
                  <a:pt x="156" y="37"/>
                  <a:pt x="156" y="37"/>
                </a:cubicBezTo>
                <a:cubicBezTo>
                  <a:pt x="156" y="29"/>
                  <a:pt x="156" y="29"/>
                  <a:pt x="156" y="29"/>
                </a:cubicBezTo>
                <a:cubicBezTo>
                  <a:pt x="151" y="25"/>
                  <a:pt x="151" y="25"/>
                  <a:pt x="151" y="25"/>
                </a:cubicBezTo>
                <a:cubicBezTo>
                  <a:pt x="143" y="20"/>
                  <a:pt x="143" y="20"/>
                  <a:pt x="143" y="20"/>
                </a:cubicBezTo>
                <a:cubicBezTo>
                  <a:pt x="138" y="18"/>
                  <a:pt x="138" y="18"/>
                  <a:pt x="138" y="18"/>
                </a:cubicBezTo>
                <a:cubicBezTo>
                  <a:pt x="110" y="18"/>
                  <a:pt x="110" y="18"/>
                  <a:pt x="110" y="18"/>
                </a:cubicBezTo>
                <a:cubicBezTo>
                  <a:pt x="99" y="8"/>
                  <a:pt x="99" y="8"/>
                  <a:pt x="99" y="8"/>
                </a:cubicBezTo>
                <a:cubicBezTo>
                  <a:pt x="85" y="1"/>
                  <a:pt x="85" y="1"/>
                  <a:pt x="85" y="1"/>
                </a:cubicBezTo>
                <a:cubicBezTo>
                  <a:pt x="85" y="1"/>
                  <a:pt x="85" y="1"/>
                  <a:pt x="85" y="1"/>
                </a:cubicBezTo>
                <a:cubicBezTo>
                  <a:pt x="72" y="0"/>
                  <a:pt x="54" y="0"/>
                  <a:pt x="40" y="0"/>
                </a:cubicBezTo>
                <a:cubicBezTo>
                  <a:pt x="23" y="0"/>
                  <a:pt x="21" y="1"/>
                  <a:pt x="20" y="1"/>
                </a:cubicBezTo>
                <a:cubicBezTo>
                  <a:pt x="19" y="1"/>
                  <a:pt x="18" y="2"/>
                  <a:pt x="18" y="2"/>
                </a:cubicBezTo>
                <a:cubicBezTo>
                  <a:pt x="15" y="4"/>
                  <a:pt x="15" y="4"/>
                  <a:pt x="15" y="4"/>
                </a:cubicBezTo>
                <a:cubicBezTo>
                  <a:pt x="18" y="4"/>
                  <a:pt x="18" y="4"/>
                  <a:pt x="18" y="4"/>
                </a:cubicBezTo>
                <a:cubicBezTo>
                  <a:pt x="18" y="4"/>
                  <a:pt x="18" y="4"/>
                  <a:pt x="18" y="4"/>
                </a:cubicBezTo>
                <a:cubicBezTo>
                  <a:pt x="18" y="4"/>
                  <a:pt x="18" y="4"/>
                  <a:pt x="18" y="4"/>
                </a:cubicBezTo>
                <a:cubicBezTo>
                  <a:pt x="0" y="8"/>
                  <a:pt x="0" y="8"/>
                  <a:pt x="0" y="8"/>
                </a:cubicBezTo>
                <a:cubicBezTo>
                  <a:pt x="0" y="8"/>
                  <a:pt x="0" y="8"/>
                  <a:pt x="0" y="8"/>
                </a:cubicBezTo>
                <a:cubicBezTo>
                  <a:pt x="0" y="25"/>
                  <a:pt x="0" y="25"/>
                  <a:pt x="0" y="25"/>
                </a:cubicBezTo>
                <a:cubicBezTo>
                  <a:pt x="15" y="41"/>
                  <a:pt x="15" y="41"/>
                  <a:pt x="15" y="41"/>
                </a:cubicBezTo>
                <a:cubicBezTo>
                  <a:pt x="25" y="44"/>
                  <a:pt x="25" y="44"/>
                  <a:pt x="25" y="44"/>
                </a:cubicBezTo>
                <a:cubicBezTo>
                  <a:pt x="26" y="56"/>
                  <a:pt x="26" y="56"/>
                  <a:pt x="26" y="56"/>
                </a:cubicBezTo>
                <a:cubicBezTo>
                  <a:pt x="29" y="65"/>
                  <a:pt x="29" y="65"/>
                  <a:pt x="29" y="65"/>
                </a:cubicBezTo>
                <a:cubicBezTo>
                  <a:pt x="37" y="70"/>
                  <a:pt x="37" y="70"/>
                  <a:pt x="37" y="70"/>
                </a:cubicBezTo>
                <a:cubicBezTo>
                  <a:pt x="37" y="76"/>
                  <a:pt x="37" y="76"/>
                  <a:pt x="37" y="76"/>
                </a:cubicBezTo>
                <a:cubicBezTo>
                  <a:pt x="44" y="80"/>
                  <a:pt x="44" y="80"/>
                  <a:pt x="44" y="80"/>
                </a:cubicBezTo>
                <a:cubicBezTo>
                  <a:pt x="49" y="80"/>
                  <a:pt x="49" y="80"/>
                  <a:pt x="49" y="80"/>
                </a:cubicBezTo>
                <a:cubicBezTo>
                  <a:pt x="54" y="85"/>
                  <a:pt x="54" y="85"/>
                  <a:pt x="54" y="85"/>
                </a:cubicBezTo>
                <a:cubicBezTo>
                  <a:pt x="54" y="94"/>
                  <a:pt x="54" y="94"/>
                  <a:pt x="54" y="94"/>
                </a:cubicBezTo>
                <a:cubicBezTo>
                  <a:pt x="60" y="94"/>
                  <a:pt x="60" y="94"/>
                  <a:pt x="60" y="94"/>
                </a:cubicBezTo>
                <a:cubicBezTo>
                  <a:pt x="60" y="103"/>
                  <a:pt x="60" y="103"/>
                  <a:pt x="60" y="103"/>
                </a:cubicBezTo>
                <a:cubicBezTo>
                  <a:pt x="68" y="108"/>
                  <a:pt x="68" y="108"/>
                  <a:pt x="68" y="108"/>
                </a:cubicBezTo>
                <a:cubicBezTo>
                  <a:pt x="73" y="113"/>
                  <a:pt x="73" y="113"/>
                  <a:pt x="73" y="113"/>
                </a:cubicBezTo>
                <a:cubicBezTo>
                  <a:pt x="77" y="117"/>
                  <a:pt x="77" y="117"/>
                  <a:pt x="77" y="117"/>
                </a:cubicBezTo>
                <a:cubicBezTo>
                  <a:pt x="77" y="134"/>
                  <a:pt x="77" y="134"/>
                  <a:pt x="77" y="134"/>
                </a:cubicBezTo>
                <a:cubicBezTo>
                  <a:pt x="84" y="141"/>
                  <a:pt x="84" y="141"/>
                  <a:pt x="84" y="141"/>
                </a:cubicBezTo>
                <a:cubicBezTo>
                  <a:pt x="84" y="149"/>
                  <a:pt x="84" y="149"/>
                  <a:pt x="84" y="149"/>
                </a:cubicBezTo>
                <a:cubicBezTo>
                  <a:pt x="90" y="153"/>
                  <a:pt x="90" y="153"/>
                  <a:pt x="90" y="153"/>
                </a:cubicBezTo>
                <a:cubicBezTo>
                  <a:pt x="95" y="153"/>
                  <a:pt x="95" y="153"/>
                  <a:pt x="95" y="153"/>
                </a:cubicBezTo>
                <a:cubicBezTo>
                  <a:pt x="102" y="163"/>
                  <a:pt x="102" y="163"/>
                  <a:pt x="102" y="163"/>
                </a:cubicBezTo>
                <a:cubicBezTo>
                  <a:pt x="104" y="165"/>
                  <a:pt x="104" y="165"/>
                  <a:pt x="104" y="165"/>
                </a:cubicBezTo>
                <a:cubicBezTo>
                  <a:pt x="105" y="165"/>
                  <a:pt x="105" y="165"/>
                  <a:pt x="105" y="165"/>
                </a:cubicBezTo>
                <a:cubicBezTo>
                  <a:pt x="102" y="160"/>
                  <a:pt x="102" y="160"/>
                  <a:pt x="102" y="160"/>
                </a:cubicBezTo>
                <a:cubicBezTo>
                  <a:pt x="99" y="156"/>
                  <a:pt x="99" y="156"/>
                  <a:pt x="99" y="156"/>
                </a:cubicBezTo>
                <a:cubicBezTo>
                  <a:pt x="102" y="156"/>
                  <a:pt x="102" y="156"/>
                  <a:pt x="102" y="156"/>
                </a:cubicBezTo>
                <a:cubicBezTo>
                  <a:pt x="122" y="156"/>
                  <a:pt x="122" y="156"/>
                  <a:pt x="122" y="156"/>
                </a:cubicBezTo>
                <a:cubicBezTo>
                  <a:pt x="126" y="156"/>
                  <a:pt x="126" y="156"/>
                  <a:pt x="126" y="156"/>
                </a:cubicBezTo>
                <a:cubicBezTo>
                  <a:pt x="141" y="145"/>
                  <a:pt x="141" y="145"/>
                  <a:pt x="141" y="145"/>
                </a:cubicBezTo>
                <a:cubicBezTo>
                  <a:pt x="145" y="145"/>
                  <a:pt x="145" y="145"/>
                  <a:pt x="145" y="145"/>
                </a:cubicBezTo>
                <a:cubicBezTo>
                  <a:pt x="145" y="141"/>
                  <a:pt x="145" y="141"/>
                  <a:pt x="145" y="141"/>
                </a:cubicBezTo>
                <a:cubicBezTo>
                  <a:pt x="149" y="137"/>
                  <a:pt x="149" y="137"/>
                  <a:pt x="149" y="137"/>
                </a:cubicBezTo>
                <a:cubicBezTo>
                  <a:pt x="157" y="133"/>
                  <a:pt x="157" y="133"/>
                  <a:pt x="157" y="133"/>
                </a:cubicBezTo>
                <a:cubicBezTo>
                  <a:pt x="161" y="129"/>
                  <a:pt x="161" y="129"/>
                  <a:pt x="161" y="129"/>
                </a:cubicBezTo>
                <a:cubicBezTo>
                  <a:pt x="161" y="125"/>
                  <a:pt x="161" y="125"/>
                  <a:pt x="161" y="125"/>
                </a:cubicBezTo>
                <a:cubicBezTo>
                  <a:pt x="161" y="121"/>
                  <a:pt x="161" y="121"/>
                  <a:pt x="161" y="121"/>
                </a:cubicBezTo>
                <a:cubicBezTo>
                  <a:pt x="165" y="117"/>
                  <a:pt x="165" y="117"/>
                  <a:pt x="165" y="117"/>
                </a:cubicBezTo>
                <a:cubicBezTo>
                  <a:pt x="169" y="110"/>
                  <a:pt x="169" y="110"/>
                  <a:pt x="169" y="110"/>
                </a:cubicBezTo>
                <a:cubicBezTo>
                  <a:pt x="173" y="106"/>
                  <a:pt x="173" y="106"/>
                  <a:pt x="173" y="106"/>
                </a:cubicBezTo>
                <a:cubicBezTo>
                  <a:pt x="184" y="102"/>
                  <a:pt x="184" y="102"/>
                  <a:pt x="184" y="102"/>
                </a:cubicBezTo>
                <a:cubicBezTo>
                  <a:pt x="184" y="98"/>
                  <a:pt x="184" y="98"/>
                  <a:pt x="184" y="98"/>
                </a:cubicBezTo>
                <a:cubicBezTo>
                  <a:pt x="200" y="94"/>
                  <a:pt x="200" y="94"/>
                  <a:pt x="200" y="94"/>
                </a:cubicBezTo>
                <a:cubicBezTo>
                  <a:pt x="200" y="93"/>
                  <a:pt x="200" y="93"/>
                  <a:pt x="200" y="93"/>
                </a:cubicBez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2" name="Freeform 12"/>
          <p:cNvSpPr>
            <a:spLocks/>
          </p:cNvSpPr>
          <p:nvPr/>
        </p:nvSpPr>
        <p:spPr bwMode="auto">
          <a:xfrm>
            <a:off x="7188895" y="4134593"/>
            <a:ext cx="594710" cy="736653"/>
          </a:xfrm>
          <a:custGeom>
            <a:avLst/>
            <a:gdLst>
              <a:gd name="T0" fmla="*/ 396 w 404"/>
              <a:gd name="T1" fmla="*/ 310 h 474"/>
              <a:gd name="T2" fmla="*/ 382 w 404"/>
              <a:gd name="T3" fmla="*/ 290 h 474"/>
              <a:gd name="T4" fmla="*/ 372 w 404"/>
              <a:gd name="T5" fmla="*/ 290 h 474"/>
              <a:gd name="T6" fmla="*/ 360 w 404"/>
              <a:gd name="T7" fmla="*/ 282 h 474"/>
              <a:gd name="T8" fmla="*/ 360 w 404"/>
              <a:gd name="T9" fmla="*/ 266 h 474"/>
              <a:gd name="T10" fmla="*/ 346 w 404"/>
              <a:gd name="T11" fmla="*/ 252 h 474"/>
              <a:gd name="T12" fmla="*/ 346 w 404"/>
              <a:gd name="T13" fmla="*/ 218 h 474"/>
              <a:gd name="T14" fmla="*/ 338 w 404"/>
              <a:gd name="T15" fmla="*/ 210 h 474"/>
              <a:gd name="T16" fmla="*/ 328 w 404"/>
              <a:gd name="T17" fmla="*/ 200 h 474"/>
              <a:gd name="T18" fmla="*/ 312 w 404"/>
              <a:gd name="T19" fmla="*/ 190 h 474"/>
              <a:gd name="T20" fmla="*/ 312 w 404"/>
              <a:gd name="T21" fmla="*/ 172 h 474"/>
              <a:gd name="T22" fmla="*/ 300 w 404"/>
              <a:gd name="T23" fmla="*/ 172 h 474"/>
              <a:gd name="T24" fmla="*/ 300 w 404"/>
              <a:gd name="T25" fmla="*/ 154 h 474"/>
              <a:gd name="T26" fmla="*/ 290 w 404"/>
              <a:gd name="T27" fmla="*/ 144 h 474"/>
              <a:gd name="T28" fmla="*/ 280 w 404"/>
              <a:gd name="T29" fmla="*/ 144 h 474"/>
              <a:gd name="T30" fmla="*/ 266 w 404"/>
              <a:gd name="T31" fmla="*/ 136 h 474"/>
              <a:gd name="T32" fmla="*/ 266 w 404"/>
              <a:gd name="T33" fmla="*/ 124 h 474"/>
              <a:gd name="T34" fmla="*/ 250 w 404"/>
              <a:gd name="T35" fmla="*/ 114 h 474"/>
              <a:gd name="T36" fmla="*/ 244 w 404"/>
              <a:gd name="T37" fmla="*/ 96 h 474"/>
              <a:gd name="T38" fmla="*/ 242 w 404"/>
              <a:gd name="T39" fmla="*/ 72 h 474"/>
              <a:gd name="T40" fmla="*/ 222 w 404"/>
              <a:gd name="T41" fmla="*/ 66 h 474"/>
              <a:gd name="T42" fmla="*/ 192 w 404"/>
              <a:gd name="T43" fmla="*/ 34 h 474"/>
              <a:gd name="T44" fmla="*/ 192 w 404"/>
              <a:gd name="T45" fmla="*/ 0 h 474"/>
              <a:gd name="T46" fmla="*/ 192 w 404"/>
              <a:gd name="T47" fmla="*/ 0 h 474"/>
              <a:gd name="T48" fmla="*/ 82 w 404"/>
              <a:gd name="T49" fmla="*/ 0 h 474"/>
              <a:gd name="T50" fmla="*/ 82 w 404"/>
              <a:gd name="T51" fmla="*/ 0 h 474"/>
              <a:gd name="T52" fmla="*/ 0 w 404"/>
              <a:gd name="T53" fmla="*/ 0 h 474"/>
              <a:gd name="T54" fmla="*/ 0 w 404"/>
              <a:gd name="T55" fmla="*/ 18 h 474"/>
              <a:gd name="T56" fmla="*/ 8 w 404"/>
              <a:gd name="T57" fmla="*/ 44 h 474"/>
              <a:gd name="T58" fmla="*/ 8 w 404"/>
              <a:gd name="T59" fmla="*/ 126 h 474"/>
              <a:gd name="T60" fmla="*/ 16 w 404"/>
              <a:gd name="T61" fmla="*/ 142 h 474"/>
              <a:gd name="T62" fmla="*/ 16 w 404"/>
              <a:gd name="T63" fmla="*/ 154 h 474"/>
              <a:gd name="T64" fmla="*/ 28 w 404"/>
              <a:gd name="T65" fmla="*/ 180 h 474"/>
              <a:gd name="T66" fmla="*/ 28 w 404"/>
              <a:gd name="T67" fmla="*/ 232 h 474"/>
              <a:gd name="T68" fmla="*/ 40 w 404"/>
              <a:gd name="T69" fmla="*/ 264 h 474"/>
              <a:gd name="T70" fmla="*/ 40 w 404"/>
              <a:gd name="T71" fmla="*/ 432 h 474"/>
              <a:gd name="T72" fmla="*/ 42 w 404"/>
              <a:gd name="T73" fmla="*/ 434 h 474"/>
              <a:gd name="T74" fmla="*/ 50 w 404"/>
              <a:gd name="T75" fmla="*/ 448 h 474"/>
              <a:gd name="T76" fmla="*/ 68 w 404"/>
              <a:gd name="T77" fmla="*/ 458 h 474"/>
              <a:gd name="T78" fmla="*/ 154 w 404"/>
              <a:gd name="T79" fmla="*/ 458 h 474"/>
              <a:gd name="T80" fmla="*/ 174 w 404"/>
              <a:gd name="T81" fmla="*/ 474 h 474"/>
              <a:gd name="T82" fmla="*/ 296 w 404"/>
              <a:gd name="T83" fmla="*/ 474 h 474"/>
              <a:gd name="T84" fmla="*/ 308 w 404"/>
              <a:gd name="T85" fmla="*/ 454 h 474"/>
              <a:gd name="T86" fmla="*/ 314 w 404"/>
              <a:gd name="T87" fmla="*/ 448 h 474"/>
              <a:gd name="T88" fmla="*/ 328 w 404"/>
              <a:gd name="T89" fmla="*/ 442 h 474"/>
              <a:gd name="T90" fmla="*/ 374 w 404"/>
              <a:gd name="T91" fmla="*/ 344 h 474"/>
              <a:gd name="T92" fmla="*/ 382 w 404"/>
              <a:gd name="T93" fmla="*/ 344 h 474"/>
              <a:gd name="T94" fmla="*/ 374 w 404"/>
              <a:gd name="T95" fmla="*/ 336 h 474"/>
              <a:gd name="T96" fmla="*/ 382 w 404"/>
              <a:gd name="T97" fmla="*/ 336 h 474"/>
              <a:gd name="T98" fmla="*/ 390 w 404"/>
              <a:gd name="T99" fmla="*/ 328 h 474"/>
              <a:gd name="T100" fmla="*/ 396 w 404"/>
              <a:gd name="T101" fmla="*/ 328 h 474"/>
              <a:gd name="T102" fmla="*/ 404 w 404"/>
              <a:gd name="T103" fmla="*/ 320 h 474"/>
              <a:gd name="T104" fmla="*/ 404 w 404"/>
              <a:gd name="T105" fmla="*/ 318 h 474"/>
              <a:gd name="T106" fmla="*/ 400 w 404"/>
              <a:gd name="T107" fmla="*/ 314 h 474"/>
              <a:gd name="T108" fmla="*/ 396 w 404"/>
              <a:gd name="T109" fmla="*/ 310 h 474"/>
              <a:gd name="T110" fmla="*/ 396 w 404"/>
              <a:gd name="T111" fmla="*/ 31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 h="474">
                <a:moveTo>
                  <a:pt x="396" y="310"/>
                </a:moveTo>
                <a:lnTo>
                  <a:pt x="382" y="290"/>
                </a:lnTo>
                <a:lnTo>
                  <a:pt x="372" y="290"/>
                </a:lnTo>
                <a:lnTo>
                  <a:pt x="360" y="282"/>
                </a:lnTo>
                <a:lnTo>
                  <a:pt x="360" y="266"/>
                </a:lnTo>
                <a:lnTo>
                  <a:pt x="346" y="252"/>
                </a:lnTo>
                <a:lnTo>
                  <a:pt x="346" y="218"/>
                </a:lnTo>
                <a:lnTo>
                  <a:pt x="338" y="210"/>
                </a:lnTo>
                <a:lnTo>
                  <a:pt x="328" y="200"/>
                </a:lnTo>
                <a:lnTo>
                  <a:pt x="312" y="190"/>
                </a:lnTo>
                <a:lnTo>
                  <a:pt x="312" y="172"/>
                </a:lnTo>
                <a:lnTo>
                  <a:pt x="300" y="172"/>
                </a:lnTo>
                <a:lnTo>
                  <a:pt x="300" y="154"/>
                </a:lnTo>
                <a:lnTo>
                  <a:pt x="290" y="144"/>
                </a:lnTo>
                <a:lnTo>
                  <a:pt x="280" y="144"/>
                </a:lnTo>
                <a:lnTo>
                  <a:pt x="266" y="136"/>
                </a:lnTo>
                <a:lnTo>
                  <a:pt x="266" y="124"/>
                </a:lnTo>
                <a:lnTo>
                  <a:pt x="250" y="114"/>
                </a:lnTo>
                <a:lnTo>
                  <a:pt x="244" y="96"/>
                </a:lnTo>
                <a:lnTo>
                  <a:pt x="242" y="72"/>
                </a:lnTo>
                <a:lnTo>
                  <a:pt x="222" y="66"/>
                </a:lnTo>
                <a:lnTo>
                  <a:pt x="192" y="34"/>
                </a:lnTo>
                <a:lnTo>
                  <a:pt x="192" y="0"/>
                </a:lnTo>
                <a:lnTo>
                  <a:pt x="192" y="0"/>
                </a:lnTo>
                <a:lnTo>
                  <a:pt x="82" y="0"/>
                </a:lnTo>
                <a:lnTo>
                  <a:pt x="82" y="0"/>
                </a:lnTo>
                <a:lnTo>
                  <a:pt x="0" y="0"/>
                </a:lnTo>
                <a:lnTo>
                  <a:pt x="0" y="18"/>
                </a:lnTo>
                <a:lnTo>
                  <a:pt x="8" y="44"/>
                </a:lnTo>
                <a:lnTo>
                  <a:pt x="8" y="126"/>
                </a:lnTo>
                <a:lnTo>
                  <a:pt x="16" y="142"/>
                </a:lnTo>
                <a:lnTo>
                  <a:pt x="16" y="154"/>
                </a:lnTo>
                <a:lnTo>
                  <a:pt x="28" y="180"/>
                </a:lnTo>
                <a:lnTo>
                  <a:pt x="28" y="232"/>
                </a:lnTo>
                <a:lnTo>
                  <a:pt x="40" y="264"/>
                </a:lnTo>
                <a:lnTo>
                  <a:pt x="40" y="432"/>
                </a:lnTo>
                <a:lnTo>
                  <a:pt x="42" y="434"/>
                </a:lnTo>
                <a:lnTo>
                  <a:pt x="50" y="448"/>
                </a:lnTo>
                <a:lnTo>
                  <a:pt x="68" y="458"/>
                </a:lnTo>
                <a:lnTo>
                  <a:pt x="154" y="458"/>
                </a:lnTo>
                <a:lnTo>
                  <a:pt x="174" y="474"/>
                </a:lnTo>
                <a:lnTo>
                  <a:pt x="296" y="474"/>
                </a:lnTo>
                <a:lnTo>
                  <a:pt x="308" y="454"/>
                </a:lnTo>
                <a:lnTo>
                  <a:pt x="314" y="448"/>
                </a:lnTo>
                <a:lnTo>
                  <a:pt x="328" y="442"/>
                </a:lnTo>
                <a:lnTo>
                  <a:pt x="374" y="344"/>
                </a:lnTo>
                <a:lnTo>
                  <a:pt x="382" y="344"/>
                </a:lnTo>
                <a:lnTo>
                  <a:pt x="374" y="336"/>
                </a:lnTo>
                <a:lnTo>
                  <a:pt x="382" y="336"/>
                </a:lnTo>
                <a:lnTo>
                  <a:pt x="390" y="328"/>
                </a:lnTo>
                <a:lnTo>
                  <a:pt x="396" y="328"/>
                </a:lnTo>
                <a:lnTo>
                  <a:pt x="404" y="320"/>
                </a:lnTo>
                <a:lnTo>
                  <a:pt x="404" y="318"/>
                </a:lnTo>
                <a:lnTo>
                  <a:pt x="400" y="314"/>
                </a:lnTo>
                <a:lnTo>
                  <a:pt x="396" y="310"/>
                </a:lnTo>
                <a:lnTo>
                  <a:pt x="396" y="310"/>
                </a:lnTo>
                <a:close/>
              </a:path>
            </a:pathLst>
          </a:custGeom>
          <a:solidFill>
            <a:srgbClr val="B9CDE5"/>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3" name="Freeform 13"/>
          <p:cNvSpPr>
            <a:spLocks/>
          </p:cNvSpPr>
          <p:nvPr/>
        </p:nvSpPr>
        <p:spPr bwMode="auto">
          <a:xfrm>
            <a:off x="8791965" y="3172592"/>
            <a:ext cx="70658" cy="105680"/>
          </a:xfrm>
          <a:custGeom>
            <a:avLst/>
            <a:gdLst>
              <a:gd name="T0" fmla="*/ 22 w 24"/>
              <a:gd name="T1" fmla="*/ 7 h 34"/>
              <a:gd name="T2" fmla="*/ 16 w 24"/>
              <a:gd name="T3" fmla="*/ 0 h 34"/>
              <a:gd name="T4" fmla="*/ 0 w 24"/>
              <a:gd name="T5" fmla="*/ 0 h 34"/>
              <a:gd name="T6" fmla="*/ 0 w 24"/>
              <a:gd name="T7" fmla="*/ 34 h 34"/>
              <a:gd name="T8" fmla="*/ 1 w 24"/>
              <a:gd name="T9" fmla="*/ 34 h 34"/>
              <a:gd name="T10" fmla="*/ 14 w 24"/>
              <a:gd name="T11" fmla="*/ 32 h 34"/>
              <a:gd name="T12" fmla="*/ 17 w 24"/>
              <a:gd name="T13" fmla="*/ 28 h 34"/>
              <a:gd name="T14" fmla="*/ 21 w 24"/>
              <a:gd name="T15" fmla="*/ 16 h 34"/>
              <a:gd name="T16" fmla="*/ 21 w 24"/>
              <a:gd name="T17" fmla="*/ 12 h 34"/>
              <a:gd name="T18" fmla="*/ 24 w 24"/>
              <a:gd name="T19" fmla="*/ 15 h 34"/>
              <a:gd name="T20" fmla="*/ 22 w 24"/>
              <a:gd name="T21" fmla="*/ 9 h 34"/>
              <a:gd name="T22" fmla="*/ 22 w 24"/>
              <a:gd name="T23"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22" y="7"/>
                </a:moveTo>
                <a:cubicBezTo>
                  <a:pt x="16" y="0"/>
                  <a:pt x="16" y="0"/>
                  <a:pt x="16" y="0"/>
                </a:cubicBezTo>
                <a:cubicBezTo>
                  <a:pt x="0" y="0"/>
                  <a:pt x="0" y="0"/>
                  <a:pt x="0" y="0"/>
                </a:cubicBezTo>
                <a:cubicBezTo>
                  <a:pt x="0" y="34"/>
                  <a:pt x="0" y="34"/>
                  <a:pt x="0" y="34"/>
                </a:cubicBezTo>
                <a:cubicBezTo>
                  <a:pt x="1" y="34"/>
                  <a:pt x="1" y="34"/>
                  <a:pt x="1" y="34"/>
                </a:cubicBezTo>
                <a:cubicBezTo>
                  <a:pt x="14" y="32"/>
                  <a:pt x="14" y="32"/>
                  <a:pt x="14" y="32"/>
                </a:cubicBezTo>
                <a:cubicBezTo>
                  <a:pt x="17" y="28"/>
                  <a:pt x="17" y="28"/>
                  <a:pt x="17" y="28"/>
                </a:cubicBezTo>
                <a:cubicBezTo>
                  <a:pt x="21" y="16"/>
                  <a:pt x="21" y="16"/>
                  <a:pt x="21" y="16"/>
                </a:cubicBezTo>
                <a:cubicBezTo>
                  <a:pt x="21" y="12"/>
                  <a:pt x="21" y="12"/>
                  <a:pt x="21" y="12"/>
                </a:cubicBezTo>
                <a:cubicBezTo>
                  <a:pt x="24" y="15"/>
                  <a:pt x="24" y="15"/>
                  <a:pt x="24" y="15"/>
                </a:cubicBezTo>
                <a:cubicBezTo>
                  <a:pt x="24" y="14"/>
                  <a:pt x="23" y="11"/>
                  <a:pt x="22" y="9"/>
                </a:cubicBezTo>
                <a:lnTo>
                  <a:pt x="22" y="7"/>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4" name="Freeform 14"/>
          <p:cNvSpPr>
            <a:spLocks/>
          </p:cNvSpPr>
          <p:nvPr/>
        </p:nvSpPr>
        <p:spPr bwMode="auto">
          <a:xfrm>
            <a:off x="3890017" y="3783362"/>
            <a:ext cx="652121" cy="982203"/>
          </a:xfrm>
          <a:custGeom>
            <a:avLst/>
            <a:gdLst>
              <a:gd name="T0" fmla="*/ 24 w 221"/>
              <a:gd name="T1" fmla="*/ 0 h 316"/>
              <a:gd name="T2" fmla="*/ 24 w 221"/>
              <a:gd name="T3" fmla="*/ 57 h 316"/>
              <a:gd name="T4" fmla="*/ 4 w 221"/>
              <a:gd name="T5" fmla="*/ 44 h 316"/>
              <a:gd name="T6" fmla="*/ 0 w 221"/>
              <a:gd name="T7" fmla="*/ 66 h 316"/>
              <a:gd name="T8" fmla="*/ 7 w 221"/>
              <a:gd name="T9" fmla="*/ 73 h 316"/>
              <a:gd name="T10" fmla="*/ 10 w 221"/>
              <a:gd name="T11" fmla="*/ 79 h 316"/>
              <a:gd name="T12" fmla="*/ 7 w 221"/>
              <a:gd name="T13" fmla="*/ 82 h 316"/>
              <a:gd name="T14" fmla="*/ 7 w 221"/>
              <a:gd name="T15" fmla="*/ 113 h 316"/>
              <a:gd name="T16" fmla="*/ 12 w 221"/>
              <a:gd name="T17" fmla="*/ 134 h 316"/>
              <a:gd name="T18" fmla="*/ 8 w 221"/>
              <a:gd name="T19" fmla="*/ 146 h 316"/>
              <a:gd name="T20" fmla="*/ 6 w 221"/>
              <a:gd name="T21" fmla="*/ 155 h 316"/>
              <a:gd name="T22" fmla="*/ 7 w 221"/>
              <a:gd name="T23" fmla="*/ 156 h 316"/>
              <a:gd name="T24" fmla="*/ 7 w 221"/>
              <a:gd name="T25" fmla="*/ 157 h 316"/>
              <a:gd name="T26" fmla="*/ 5 w 221"/>
              <a:gd name="T27" fmla="*/ 167 h 316"/>
              <a:gd name="T28" fmla="*/ 4 w 221"/>
              <a:gd name="T29" fmla="*/ 177 h 316"/>
              <a:gd name="T30" fmla="*/ 5 w 221"/>
              <a:gd name="T31" fmla="*/ 177 h 316"/>
              <a:gd name="T32" fmla="*/ 5 w 221"/>
              <a:gd name="T33" fmla="*/ 178 h 316"/>
              <a:gd name="T34" fmla="*/ 5 w 221"/>
              <a:gd name="T35" fmla="*/ 195 h 316"/>
              <a:gd name="T36" fmla="*/ 12 w 221"/>
              <a:gd name="T37" fmla="*/ 205 h 316"/>
              <a:gd name="T38" fmla="*/ 12 w 221"/>
              <a:gd name="T39" fmla="*/ 211 h 316"/>
              <a:gd name="T40" fmla="*/ 12 w 221"/>
              <a:gd name="T41" fmla="*/ 212 h 316"/>
              <a:gd name="T42" fmla="*/ 12 w 221"/>
              <a:gd name="T43" fmla="*/ 215 h 316"/>
              <a:gd name="T44" fmla="*/ 10 w 221"/>
              <a:gd name="T45" fmla="*/ 221 h 316"/>
              <a:gd name="T46" fmla="*/ 8 w 221"/>
              <a:gd name="T47" fmla="*/ 227 h 316"/>
              <a:gd name="T48" fmla="*/ 8 w 221"/>
              <a:gd name="T49" fmla="*/ 237 h 316"/>
              <a:gd name="T50" fmla="*/ 8 w 221"/>
              <a:gd name="T51" fmla="*/ 249 h 316"/>
              <a:gd name="T52" fmla="*/ 9 w 221"/>
              <a:gd name="T53" fmla="*/ 251 h 316"/>
              <a:gd name="T54" fmla="*/ 8 w 221"/>
              <a:gd name="T55" fmla="*/ 259 h 316"/>
              <a:gd name="T56" fmla="*/ 4 w 221"/>
              <a:gd name="T57" fmla="*/ 265 h 316"/>
              <a:gd name="T58" fmla="*/ 144 w 221"/>
              <a:gd name="T59" fmla="*/ 316 h 316"/>
              <a:gd name="T60" fmla="*/ 221 w 221"/>
              <a:gd name="T61" fmla="*/ 316 h 316"/>
              <a:gd name="T62" fmla="*/ 221 w 221"/>
              <a:gd name="T63" fmla="*/ 0 h 316"/>
              <a:gd name="T64" fmla="*/ 24 w 221"/>
              <a:gd name="T65"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1" h="316">
                <a:moveTo>
                  <a:pt x="24" y="0"/>
                </a:moveTo>
                <a:cubicBezTo>
                  <a:pt x="24" y="57"/>
                  <a:pt x="24" y="57"/>
                  <a:pt x="24" y="57"/>
                </a:cubicBezTo>
                <a:cubicBezTo>
                  <a:pt x="4" y="44"/>
                  <a:pt x="4" y="44"/>
                  <a:pt x="4" y="44"/>
                </a:cubicBezTo>
                <a:cubicBezTo>
                  <a:pt x="0" y="66"/>
                  <a:pt x="0" y="66"/>
                  <a:pt x="0" y="66"/>
                </a:cubicBezTo>
                <a:cubicBezTo>
                  <a:pt x="7" y="73"/>
                  <a:pt x="7" y="73"/>
                  <a:pt x="7" y="73"/>
                </a:cubicBezTo>
                <a:cubicBezTo>
                  <a:pt x="10" y="75"/>
                  <a:pt x="11" y="77"/>
                  <a:pt x="10" y="79"/>
                </a:cubicBezTo>
                <a:cubicBezTo>
                  <a:pt x="10" y="81"/>
                  <a:pt x="8" y="82"/>
                  <a:pt x="7" y="82"/>
                </a:cubicBezTo>
                <a:cubicBezTo>
                  <a:pt x="7" y="113"/>
                  <a:pt x="7" y="113"/>
                  <a:pt x="7" y="113"/>
                </a:cubicBezTo>
                <a:cubicBezTo>
                  <a:pt x="12" y="134"/>
                  <a:pt x="12" y="134"/>
                  <a:pt x="12" y="134"/>
                </a:cubicBezTo>
                <a:cubicBezTo>
                  <a:pt x="8" y="146"/>
                  <a:pt x="8" y="146"/>
                  <a:pt x="8" y="146"/>
                </a:cubicBezTo>
                <a:cubicBezTo>
                  <a:pt x="5" y="154"/>
                  <a:pt x="6" y="155"/>
                  <a:pt x="6" y="155"/>
                </a:cubicBezTo>
                <a:cubicBezTo>
                  <a:pt x="7" y="156"/>
                  <a:pt x="7" y="156"/>
                  <a:pt x="7" y="156"/>
                </a:cubicBezTo>
                <a:cubicBezTo>
                  <a:pt x="7" y="157"/>
                  <a:pt x="7" y="157"/>
                  <a:pt x="7" y="157"/>
                </a:cubicBezTo>
                <a:cubicBezTo>
                  <a:pt x="5" y="167"/>
                  <a:pt x="5" y="167"/>
                  <a:pt x="5" y="167"/>
                </a:cubicBezTo>
                <a:cubicBezTo>
                  <a:pt x="3" y="176"/>
                  <a:pt x="4" y="176"/>
                  <a:pt x="4" y="177"/>
                </a:cubicBezTo>
                <a:cubicBezTo>
                  <a:pt x="5" y="177"/>
                  <a:pt x="5" y="177"/>
                  <a:pt x="5" y="177"/>
                </a:cubicBezTo>
                <a:cubicBezTo>
                  <a:pt x="5" y="178"/>
                  <a:pt x="5" y="178"/>
                  <a:pt x="5" y="178"/>
                </a:cubicBezTo>
                <a:cubicBezTo>
                  <a:pt x="5" y="195"/>
                  <a:pt x="5" y="195"/>
                  <a:pt x="5" y="195"/>
                </a:cubicBezTo>
                <a:cubicBezTo>
                  <a:pt x="12" y="205"/>
                  <a:pt x="12" y="205"/>
                  <a:pt x="12" y="205"/>
                </a:cubicBezTo>
                <a:cubicBezTo>
                  <a:pt x="12" y="211"/>
                  <a:pt x="12" y="211"/>
                  <a:pt x="12" y="211"/>
                </a:cubicBezTo>
                <a:cubicBezTo>
                  <a:pt x="12" y="212"/>
                  <a:pt x="12" y="212"/>
                  <a:pt x="12" y="212"/>
                </a:cubicBezTo>
                <a:cubicBezTo>
                  <a:pt x="12" y="213"/>
                  <a:pt x="12" y="214"/>
                  <a:pt x="12" y="215"/>
                </a:cubicBezTo>
                <a:cubicBezTo>
                  <a:pt x="12" y="217"/>
                  <a:pt x="11" y="219"/>
                  <a:pt x="10" y="221"/>
                </a:cubicBezTo>
                <a:cubicBezTo>
                  <a:pt x="8" y="224"/>
                  <a:pt x="7" y="226"/>
                  <a:pt x="8" y="227"/>
                </a:cubicBezTo>
                <a:cubicBezTo>
                  <a:pt x="10" y="230"/>
                  <a:pt x="8" y="237"/>
                  <a:pt x="8" y="237"/>
                </a:cubicBezTo>
                <a:cubicBezTo>
                  <a:pt x="8" y="237"/>
                  <a:pt x="7" y="245"/>
                  <a:pt x="8" y="249"/>
                </a:cubicBezTo>
                <a:cubicBezTo>
                  <a:pt x="8" y="250"/>
                  <a:pt x="9" y="251"/>
                  <a:pt x="9" y="251"/>
                </a:cubicBezTo>
                <a:cubicBezTo>
                  <a:pt x="10" y="254"/>
                  <a:pt x="11" y="255"/>
                  <a:pt x="8" y="259"/>
                </a:cubicBezTo>
                <a:cubicBezTo>
                  <a:pt x="4" y="265"/>
                  <a:pt x="4" y="265"/>
                  <a:pt x="4" y="265"/>
                </a:cubicBezTo>
                <a:cubicBezTo>
                  <a:pt x="144" y="316"/>
                  <a:pt x="144" y="316"/>
                  <a:pt x="144" y="316"/>
                </a:cubicBezTo>
                <a:cubicBezTo>
                  <a:pt x="221" y="316"/>
                  <a:pt x="221" y="316"/>
                  <a:pt x="221" y="316"/>
                </a:cubicBezTo>
                <a:cubicBezTo>
                  <a:pt x="221" y="0"/>
                  <a:pt x="221" y="0"/>
                  <a:pt x="221" y="0"/>
                </a:cubicBezTo>
                <a:lnTo>
                  <a:pt x="24" y="0"/>
                </a:lnTo>
                <a:close/>
              </a:path>
            </a:pathLst>
          </a:custGeom>
          <a:solidFill>
            <a:schemeClr val="accent3">
              <a:lumMod val="60000"/>
              <a:lumOff val="40000"/>
            </a:schemeClr>
          </a:solidFill>
          <a:ln>
            <a:solidFill>
              <a:schemeClr val="accent3">
                <a:lumMod val="60000"/>
                <a:lumOff val="40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5" name="Freeform 15"/>
          <p:cNvSpPr>
            <a:spLocks/>
          </p:cNvSpPr>
          <p:nvPr/>
        </p:nvSpPr>
        <p:spPr bwMode="auto">
          <a:xfrm>
            <a:off x="4542140" y="3783362"/>
            <a:ext cx="671257" cy="982203"/>
          </a:xfrm>
          <a:custGeom>
            <a:avLst/>
            <a:gdLst>
              <a:gd name="T0" fmla="*/ 184 w 456"/>
              <a:gd name="T1" fmla="*/ 592 h 632"/>
              <a:gd name="T2" fmla="*/ 186 w 456"/>
              <a:gd name="T3" fmla="*/ 592 h 632"/>
              <a:gd name="T4" fmla="*/ 456 w 456"/>
              <a:gd name="T5" fmla="*/ 592 h 632"/>
              <a:gd name="T6" fmla="*/ 456 w 456"/>
              <a:gd name="T7" fmla="*/ 80 h 632"/>
              <a:gd name="T8" fmla="*/ 456 w 456"/>
              <a:gd name="T9" fmla="*/ 80 h 632"/>
              <a:gd name="T10" fmla="*/ 456 w 456"/>
              <a:gd name="T11" fmla="*/ 0 h 632"/>
              <a:gd name="T12" fmla="*/ 2 w 456"/>
              <a:gd name="T13" fmla="*/ 0 h 632"/>
              <a:gd name="T14" fmla="*/ 0 w 456"/>
              <a:gd name="T15" fmla="*/ 0 h 632"/>
              <a:gd name="T16" fmla="*/ 0 w 456"/>
              <a:gd name="T17" fmla="*/ 632 h 632"/>
              <a:gd name="T18" fmla="*/ 48 w 456"/>
              <a:gd name="T19" fmla="*/ 632 h 632"/>
              <a:gd name="T20" fmla="*/ 48 w 456"/>
              <a:gd name="T21" fmla="*/ 594 h 632"/>
              <a:gd name="T22" fmla="*/ 176 w 456"/>
              <a:gd name="T23" fmla="*/ 594 h 632"/>
              <a:gd name="T24" fmla="*/ 176 w 456"/>
              <a:gd name="T25" fmla="*/ 592 h 632"/>
              <a:gd name="T26" fmla="*/ 184 w 456"/>
              <a:gd name="T27" fmla="*/ 592 h 632"/>
              <a:gd name="T28" fmla="*/ 184 w 456"/>
              <a:gd name="T29" fmla="*/ 592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6" h="632">
                <a:moveTo>
                  <a:pt x="184" y="592"/>
                </a:moveTo>
                <a:lnTo>
                  <a:pt x="186" y="592"/>
                </a:lnTo>
                <a:lnTo>
                  <a:pt x="456" y="592"/>
                </a:lnTo>
                <a:lnTo>
                  <a:pt x="456" y="80"/>
                </a:lnTo>
                <a:lnTo>
                  <a:pt x="456" y="80"/>
                </a:lnTo>
                <a:lnTo>
                  <a:pt x="456" y="0"/>
                </a:lnTo>
                <a:lnTo>
                  <a:pt x="2" y="0"/>
                </a:lnTo>
                <a:lnTo>
                  <a:pt x="0" y="0"/>
                </a:lnTo>
                <a:lnTo>
                  <a:pt x="0" y="632"/>
                </a:lnTo>
                <a:lnTo>
                  <a:pt x="48" y="632"/>
                </a:lnTo>
                <a:lnTo>
                  <a:pt x="48" y="594"/>
                </a:lnTo>
                <a:lnTo>
                  <a:pt x="176" y="594"/>
                </a:lnTo>
                <a:lnTo>
                  <a:pt x="176" y="592"/>
                </a:lnTo>
                <a:lnTo>
                  <a:pt x="184" y="592"/>
                </a:lnTo>
                <a:lnTo>
                  <a:pt x="184" y="592"/>
                </a:ln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6"/>
          <p:cNvSpPr>
            <a:spLocks/>
          </p:cNvSpPr>
          <p:nvPr/>
        </p:nvSpPr>
        <p:spPr bwMode="auto">
          <a:xfrm>
            <a:off x="2774199" y="3023396"/>
            <a:ext cx="1151148" cy="1583650"/>
          </a:xfrm>
          <a:custGeom>
            <a:avLst/>
            <a:gdLst>
              <a:gd name="T0" fmla="*/ 387 w 391"/>
              <a:gd name="T1" fmla="*/ 493 h 509"/>
              <a:gd name="T2" fmla="*/ 387 w 391"/>
              <a:gd name="T3" fmla="*/ 471 h 509"/>
              <a:gd name="T4" fmla="*/ 391 w 391"/>
              <a:gd name="T5" fmla="*/ 459 h 509"/>
              <a:gd name="T6" fmla="*/ 391 w 391"/>
              <a:gd name="T7" fmla="*/ 455 h 509"/>
              <a:gd name="T8" fmla="*/ 384 w 391"/>
              <a:gd name="T9" fmla="*/ 439 h 509"/>
              <a:gd name="T10" fmla="*/ 384 w 391"/>
              <a:gd name="T11" fmla="*/ 421 h 509"/>
              <a:gd name="T12" fmla="*/ 384 w 391"/>
              <a:gd name="T13" fmla="*/ 411 h 509"/>
              <a:gd name="T14" fmla="*/ 386 w 391"/>
              <a:gd name="T15" fmla="*/ 400 h 509"/>
              <a:gd name="T16" fmla="*/ 387 w 391"/>
              <a:gd name="T17" fmla="*/ 390 h 509"/>
              <a:gd name="T18" fmla="*/ 386 w 391"/>
              <a:gd name="T19" fmla="*/ 357 h 509"/>
              <a:gd name="T20" fmla="*/ 169 w 391"/>
              <a:gd name="T21" fmla="*/ 142 h 509"/>
              <a:gd name="T22" fmla="*/ 0 w 391"/>
              <a:gd name="T23" fmla="*/ 0 h 509"/>
              <a:gd name="T24" fmla="*/ 15 w 391"/>
              <a:gd name="T25" fmla="*/ 80 h 509"/>
              <a:gd name="T26" fmla="*/ 4 w 391"/>
              <a:gd name="T27" fmla="*/ 123 h 509"/>
              <a:gd name="T28" fmla="*/ 11 w 391"/>
              <a:gd name="T29" fmla="*/ 139 h 509"/>
              <a:gd name="T30" fmla="*/ 27 w 391"/>
              <a:gd name="T31" fmla="*/ 170 h 509"/>
              <a:gd name="T32" fmla="*/ 35 w 391"/>
              <a:gd name="T33" fmla="*/ 209 h 509"/>
              <a:gd name="T34" fmla="*/ 58 w 391"/>
              <a:gd name="T35" fmla="*/ 236 h 509"/>
              <a:gd name="T36" fmla="*/ 58 w 391"/>
              <a:gd name="T37" fmla="*/ 248 h 509"/>
              <a:gd name="T38" fmla="*/ 70 w 391"/>
              <a:gd name="T39" fmla="*/ 252 h 509"/>
              <a:gd name="T40" fmla="*/ 74 w 391"/>
              <a:gd name="T41" fmla="*/ 252 h 509"/>
              <a:gd name="T42" fmla="*/ 78 w 391"/>
              <a:gd name="T43" fmla="*/ 240 h 509"/>
              <a:gd name="T44" fmla="*/ 97 w 391"/>
              <a:gd name="T45" fmla="*/ 244 h 509"/>
              <a:gd name="T46" fmla="*/ 86 w 391"/>
              <a:gd name="T47" fmla="*/ 248 h 509"/>
              <a:gd name="T48" fmla="*/ 86 w 391"/>
              <a:gd name="T49" fmla="*/ 256 h 509"/>
              <a:gd name="T50" fmla="*/ 93 w 391"/>
              <a:gd name="T51" fmla="*/ 271 h 509"/>
              <a:gd name="T52" fmla="*/ 82 w 391"/>
              <a:gd name="T53" fmla="*/ 260 h 509"/>
              <a:gd name="T54" fmla="*/ 78 w 391"/>
              <a:gd name="T55" fmla="*/ 263 h 509"/>
              <a:gd name="T56" fmla="*/ 89 w 391"/>
              <a:gd name="T57" fmla="*/ 299 h 509"/>
              <a:gd name="T58" fmla="*/ 105 w 391"/>
              <a:gd name="T59" fmla="*/ 306 h 509"/>
              <a:gd name="T60" fmla="*/ 97 w 391"/>
              <a:gd name="T61" fmla="*/ 318 h 509"/>
              <a:gd name="T62" fmla="*/ 136 w 391"/>
              <a:gd name="T63" fmla="*/ 369 h 509"/>
              <a:gd name="T64" fmla="*/ 140 w 391"/>
              <a:gd name="T65" fmla="*/ 381 h 509"/>
              <a:gd name="T66" fmla="*/ 148 w 391"/>
              <a:gd name="T67" fmla="*/ 388 h 509"/>
              <a:gd name="T68" fmla="*/ 148 w 391"/>
              <a:gd name="T69" fmla="*/ 396 h 509"/>
              <a:gd name="T70" fmla="*/ 152 w 391"/>
              <a:gd name="T71" fmla="*/ 416 h 509"/>
              <a:gd name="T72" fmla="*/ 179 w 391"/>
              <a:gd name="T73" fmla="*/ 423 h 509"/>
              <a:gd name="T74" fmla="*/ 187 w 391"/>
              <a:gd name="T75" fmla="*/ 420 h 509"/>
              <a:gd name="T76" fmla="*/ 203 w 391"/>
              <a:gd name="T77" fmla="*/ 431 h 509"/>
              <a:gd name="T78" fmla="*/ 222 w 391"/>
              <a:gd name="T79" fmla="*/ 439 h 509"/>
              <a:gd name="T80" fmla="*/ 226 w 391"/>
              <a:gd name="T81" fmla="*/ 435 h 509"/>
              <a:gd name="T82" fmla="*/ 234 w 391"/>
              <a:gd name="T83" fmla="*/ 443 h 509"/>
              <a:gd name="T84" fmla="*/ 246 w 391"/>
              <a:gd name="T85" fmla="*/ 455 h 509"/>
              <a:gd name="T86" fmla="*/ 281 w 391"/>
              <a:gd name="T87" fmla="*/ 486 h 509"/>
              <a:gd name="T88" fmla="*/ 285 w 391"/>
              <a:gd name="T89" fmla="*/ 509 h 509"/>
              <a:gd name="T90" fmla="*/ 374 w 391"/>
              <a:gd name="T91" fmla="*/ 505 h 509"/>
              <a:gd name="T92" fmla="*/ 387 w 391"/>
              <a:gd name="T93" fmla="*/ 503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1" h="509">
                <a:moveTo>
                  <a:pt x="388" y="495"/>
                </a:moveTo>
                <a:cubicBezTo>
                  <a:pt x="388" y="495"/>
                  <a:pt x="387" y="494"/>
                  <a:pt x="387" y="493"/>
                </a:cubicBezTo>
                <a:cubicBezTo>
                  <a:pt x="386" y="489"/>
                  <a:pt x="387" y="481"/>
                  <a:pt x="387" y="481"/>
                </a:cubicBezTo>
                <a:cubicBezTo>
                  <a:pt x="387" y="481"/>
                  <a:pt x="389" y="474"/>
                  <a:pt x="387" y="471"/>
                </a:cubicBezTo>
                <a:cubicBezTo>
                  <a:pt x="386" y="470"/>
                  <a:pt x="387" y="468"/>
                  <a:pt x="389" y="465"/>
                </a:cubicBezTo>
                <a:cubicBezTo>
                  <a:pt x="390" y="463"/>
                  <a:pt x="391" y="461"/>
                  <a:pt x="391" y="459"/>
                </a:cubicBezTo>
                <a:cubicBezTo>
                  <a:pt x="391" y="458"/>
                  <a:pt x="391" y="457"/>
                  <a:pt x="391" y="456"/>
                </a:cubicBezTo>
                <a:cubicBezTo>
                  <a:pt x="391" y="455"/>
                  <a:pt x="391" y="455"/>
                  <a:pt x="391" y="455"/>
                </a:cubicBezTo>
                <a:cubicBezTo>
                  <a:pt x="391" y="449"/>
                  <a:pt x="391" y="449"/>
                  <a:pt x="391" y="449"/>
                </a:cubicBezTo>
                <a:cubicBezTo>
                  <a:pt x="384" y="439"/>
                  <a:pt x="384" y="439"/>
                  <a:pt x="384" y="439"/>
                </a:cubicBezTo>
                <a:cubicBezTo>
                  <a:pt x="384" y="422"/>
                  <a:pt x="384" y="422"/>
                  <a:pt x="384" y="422"/>
                </a:cubicBezTo>
                <a:cubicBezTo>
                  <a:pt x="384" y="421"/>
                  <a:pt x="384" y="421"/>
                  <a:pt x="384" y="421"/>
                </a:cubicBezTo>
                <a:cubicBezTo>
                  <a:pt x="383" y="421"/>
                  <a:pt x="383" y="421"/>
                  <a:pt x="383" y="421"/>
                </a:cubicBezTo>
                <a:cubicBezTo>
                  <a:pt x="383" y="420"/>
                  <a:pt x="382" y="420"/>
                  <a:pt x="384" y="411"/>
                </a:cubicBezTo>
                <a:cubicBezTo>
                  <a:pt x="386" y="401"/>
                  <a:pt x="386" y="401"/>
                  <a:pt x="386" y="401"/>
                </a:cubicBezTo>
                <a:cubicBezTo>
                  <a:pt x="386" y="400"/>
                  <a:pt x="386" y="400"/>
                  <a:pt x="386" y="400"/>
                </a:cubicBezTo>
                <a:cubicBezTo>
                  <a:pt x="385" y="399"/>
                  <a:pt x="385" y="399"/>
                  <a:pt x="385" y="399"/>
                </a:cubicBezTo>
                <a:cubicBezTo>
                  <a:pt x="385" y="399"/>
                  <a:pt x="384" y="398"/>
                  <a:pt x="387" y="390"/>
                </a:cubicBezTo>
                <a:cubicBezTo>
                  <a:pt x="391" y="378"/>
                  <a:pt x="391" y="378"/>
                  <a:pt x="391" y="378"/>
                </a:cubicBezTo>
                <a:cubicBezTo>
                  <a:pt x="386" y="357"/>
                  <a:pt x="386" y="357"/>
                  <a:pt x="386" y="357"/>
                </a:cubicBezTo>
                <a:cubicBezTo>
                  <a:pt x="386" y="357"/>
                  <a:pt x="386" y="357"/>
                  <a:pt x="386" y="357"/>
                </a:cubicBezTo>
                <a:cubicBezTo>
                  <a:pt x="169" y="142"/>
                  <a:pt x="169" y="142"/>
                  <a:pt x="169" y="142"/>
                </a:cubicBezTo>
                <a:cubicBezTo>
                  <a:pt x="169" y="0"/>
                  <a:pt x="169" y="0"/>
                  <a:pt x="169" y="0"/>
                </a:cubicBezTo>
                <a:cubicBezTo>
                  <a:pt x="0" y="0"/>
                  <a:pt x="0" y="0"/>
                  <a:pt x="0" y="0"/>
                </a:cubicBezTo>
                <a:cubicBezTo>
                  <a:pt x="0" y="2"/>
                  <a:pt x="0" y="2"/>
                  <a:pt x="0" y="2"/>
                </a:cubicBezTo>
                <a:cubicBezTo>
                  <a:pt x="15" y="80"/>
                  <a:pt x="15" y="80"/>
                  <a:pt x="15" y="80"/>
                </a:cubicBezTo>
                <a:cubicBezTo>
                  <a:pt x="15" y="107"/>
                  <a:pt x="15" y="107"/>
                  <a:pt x="15" y="107"/>
                </a:cubicBezTo>
                <a:cubicBezTo>
                  <a:pt x="4" y="123"/>
                  <a:pt x="4" y="123"/>
                  <a:pt x="4" y="123"/>
                </a:cubicBezTo>
                <a:cubicBezTo>
                  <a:pt x="7" y="135"/>
                  <a:pt x="7" y="135"/>
                  <a:pt x="7" y="135"/>
                </a:cubicBezTo>
                <a:cubicBezTo>
                  <a:pt x="11" y="139"/>
                  <a:pt x="11" y="139"/>
                  <a:pt x="11" y="139"/>
                </a:cubicBezTo>
                <a:cubicBezTo>
                  <a:pt x="27" y="166"/>
                  <a:pt x="27" y="166"/>
                  <a:pt x="27" y="166"/>
                </a:cubicBezTo>
                <a:cubicBezTo>
                  <a:pt x="27" y="170"/>
                  <a:pt x="27" y="170"/>
                  <a:pt x="27" y="170"/>
                </a:cubicBezTo>
                <a:cubicBezTo>
                  <a:pt x="27" y="181"/>
                  <a:pt x="27" y="181"/>
                  <a:pt x="27" y="181"/>
                </a:cubicBezTo>
                <a:cubicBezTo>
                  <a:pt x="35" y="209"/>
                  <a:pt x="35" y="209"/>
                  <a:pt x="35" y="209"/>
                </a:cubicBezTo>
                <a:cubicBezTo>
                  <a:pt x="54" y="232"/>
                  <a:pt x="54" y="232"/>
                  <a:pt x="54" y="232"/>
                </a:cubicBezTo>
                <a:cubicBezTo>
                  <a:pt x="58" y="236"/>
                  <a:pt x="58" y="236"/>
                  <a:pt x="58" y="236"/>
                </a:cubicBezTo>
                <a:cubicBezTo>
                  <a:pt x="58" y="244"/>
                  <a:pt x="58" y="244"/>
                  <a:pt x="58" y="244"/>
                </a:cubicBezTo>
                <a:cubicBezTo>
                  <a:pt x="58" y="248"/>
                  <a:pt x="58" y="248"/>
                  <a:pt x="58" y="248"/>
                </a:cubicBezTo>
                <a:cubicBezTo>
                  <a:pt x="66" y="252"/>
                  <a:pt x="66" y="252"/>
                  <a:pt x="66" y="252"/>
                </a:cubicBezTo>
                <a:cubicBezTo>
                  <a:pt x="70" y="252"/>
                  <a:pt x="70" y="252"/>
                  <a:pt x="70" y="252"/>
                </a:cubicBezTo>
                <a:cubicBezTo>
                  <a:pt x="74" y="256"/>
                  <a:pt x="74" y="256"/>
                  <a:pt x="74" y="256"/>
                </a:cubicBezTo>
                <a:cubicBezTo>
                  <a:pt x="74" y="252"/>
                  <a:pt x="74" y="252"/>
                  <a:pt x="74" y="252"/>
                </a:cubicBezTo>
                <a:cubicBezTo>
                  <a:pt x="78" y="252"/>
                  <a:pt x="78" y="252"/>
                  <a:pt x="78" y="252"/>
                </a:cubicBezTo>
                <a:cubicBezTo>
                  <a:pt x="78" y="240"/>
                  <a:pt x="78" y="240"/>
                  <a:pt x="78" y="240"/>
                </a:cubicBezTo>
                <a:cubicBezTo>
                  <a:pt x="86" y="240"/>
                  <a:pt x="86" y="240"/>
                  <a:pt x="86" y="240"/>
                </a:cubicBezTo>
                <a:cubicBezTo>
                  <a:pt x="97" y="244"/>
                  <a:pt x="97" y="244"/>
                  <a:pt x="97" y="244"/>
                </a:cubicBezTo>
                <a:cubicBezTo>
                  <a:pt x="89" y="248"/>
                  <a:pt x="89" y="248"/>
                  <a:pt x="89" y="248"/>
                </a:cubicBezTo>
                <a:cubicBezTo>
                  <a:pt x="86" y="248"/>
                  <a:pt x="86" y="248"/>
                  <a:pt x="86" y="248"/>
                </a:cubicBezTo>
                <a:cubicBezTo>
                  <a:pt x="82" y="252"/>
                  <a:pt x="82" y="252"/>
                  <a:pt x="82" y="252"/>
                </a:cubicBezTo>
                <a:cubicBezTo>
                  <a:pt x="86" y="256"/>
                  <a:pt x="86" y="256"/>
                  <a:pt x="86" y="256"/>
                </a:cubicBezTo>
                <a:cubicBezTo>
                  <a:pt x="93" y="267"/>
                  <a:pt x="93" y="267"/>
                  <a:pt x="93" y="267"/>
                </a:cubicBezTo>
                <a:cubicBezTo>
                  <a:pt x="93" y="271"/>
                  <a:pt x="93" y="271"/>
                  <a:pt x="93" y="271"/>
                </a:cubicBezTo>
                <a:cubicBezTo>
                  <a:pt x="82" y="263"/>
                  <a:pt x="82" y="263"/>
                  <a:pt x="82" y="263"/>
                </a:cubicBezTo>
                <a:cubicBezTo>
                  <a:pt x="82" y="260"/>
                  <a:pt x="82" y="260"/>
                  <a:pt x="82" y="260"/>
                </a:cubicBezTo>
                <a:cubicBezTo>
                  <a:pt x="78" y="260"/>
                  <a:pt x="78" y="260"/>
                  <a:pt x="78" y="260"/>
                </a:cubicBezTo>
                <a:cubicBezTo>
                  <a:pt x="78" y="263"/>
                  <a:pt x="78" y="263"/>
                  <a:pt x="78" y="263"/>
                </a:cubicBezTo>
                <a:cubicBezTo>
                  <a:pt x="82" y="291"/>
                  <a:pt x="82" y="291"/>
                  <a:pt x="82" y="291"/>
                </a:cubicBezTo>
                <a:cubicBezTo>
                  <a:pt x="89" y="299"/>
                  <a:pt x="89" y="299"/>
                  <a:pt x="89" y="299"/>
                </a:cubicBezTo>
                <a:cubicBezTo>
                  <a:pt x="101" y="299"/>
                  <a:pt x="101" y="299"/>
                  <a:pt x="101" y="299"/>
                </a:cubicBezTo>
                <a:cubicBezTo>
                  <a:pt x="105" y="306"/>
                  <a:pt x="105" y="306"/>
                  <a:pt x="105" y="306"/>
                </a:cubicBezTo>
                <a:cubicBezTo>
                  <a:pt x="105" y="314"/>
                  <a:pt x="105" y="314"/>
                  <a:pt x="105" y="314"/>
                </a:cubicBezTo>
                <a:cubicBezTo>
                  <a:pt x="97" y="318"/>
                  <a:pt x="97" y="318"/>
                  <a:pt x="97" y="318"/>
                </a:cubicBezTo>
                <a:cubicBezTo>
                  <a:pt x="101" y="326"/>
                  <a:pt x="101" y="326"/>
                  <a:pt x="101" y="326"/>
                </a:cubicBezTo>
                <a:cubicBezTo>
                  <a:pt x="136" y="369"/>
                  <a:pt x="136" y="369"/>
                  <a:pt x="136" y="369"/>
                </a:cubicBezTo>
                <a:cubicBezTo>
                  <a:pt x="140" y="373"/>
                  <a:pt x="140" y="373"/>
                  <a:pt x="140" y="373"/>
                </a:cubicBezTo>
                <a:cubicBezTo>
                  <a:pt x="140" y="381"/>
                  <a:pt x="140" y="381"/>
                  <a:pt x="140" y="381"/>
                </a:cubicBezTo>
                <a:cubicBezTo>
                  <a:pt x="148" y="384"/>
                  <a:pt x="148" y="384"/>
                  <a:pt x="148" y="384"/>
                </a:cubicBezTo>
                <a:cubicBezTo>
                  <a:pt x="148" y="388"/>
                  <a:pt x="148" y="388"/>
                  <a:pt x="148" y="388"/>
                </a:cubicBezTo>
                <a:cubicBezTo>
                  <a:pt x="152" y="392"/>
                  <a:pt x="152" y="392"/>
                  <a:pt x="152" y="392"/>
                </a:cubicBezTo>
                <a:cubicBezTo>
                  <a:pt x="148" y="396"/>
                  <a:pt x="148" y="396"/>
                  <a:pt x="148" y="396"/>
                </a:cubicBezTo>
                <a:cubicBezTo>
                  <a:pt x="152" y="412"/>
                  <a:pt x="152" y="412"/>
                  <a:pt x="152" y="412"/>
                </a:cubicBezTo>
                <a:cubicBezTo>
                  <a:pt x="152" y="416"/>
                  <a:pt x="152" y="416"/>
                  <a:pt x="152" y="416"/>
                </a:cubicBezTo>
                <a:cubicBezTo>
                  <a:pt x="171" y="420"/>
                  <a:pt x="171" y="420"/>
                  <a:pt x="171" y="420"/>
                </a:cubicBezTo>
                <a:cubicBezTo>
                  <a:pt x="179" y="423"/>
                  <a:pt x="179" y="423"/>
                  <a:pt x="179" y="423"/>
                </a:cubicBezTo>
                <a:cubicBezTo>
                  <a:pt x="183" y="420"/>
                  <a:pt x="183" y="420"/>
                  <a:pt x="183" y="420"/>
                </a:cubicBezTo>
                <a:cubicBezTo>
                  <a:pt x="187" y="420"/>
                  <a:pt x="187" y="420"/>
                  <a:pt x="187" y="420"/>
                </a:cubicBezTo>
                <a:cubicBezTo>
                  <a:pt x="199" y="427"/>
                  <a:pt x="199" y="427"/>
                  <a:pt x="199" y="427"/>
                </a:cubicBezTo>
                <a:cubicBezTo>
                  <a:pt x="203" y="431"/>
                  <a:pt x="203" y="431"/>
                  <a:pt x="203" y="431"/>
                </a:cubicBezTo>
                <a:cubicBezTo>
                  <a:pt x="218" y="439"/>
                  <a:pt x="218" y="439"/>
                  <a:pt x="218" y="439"/>
                </a:cubicBezTo>
                <a:cubicBezTo>
                  <a:pt x="222" y="439"/>
                  <a:pt x="222" y="439"/>
                  <a:pt x="222" y="439"/>
                </a:cubicBezTo>
                <a:cubicBezTo>
                  <a:pt x="222" y="435"/>
                  <a:pt x="222" y="435"/>
                  <a:pt x="222" y="435"/>
                </a:cubicBezTo>
                <a:cubicBezTo>
                  <a:pt x="226" y="435"/>
                  <a:pt x="226" y="435"/>
                  <a:pt x="226" y="435"/>
                </a:cubicBezTo>
                <a:cubicBezTo>
                  <a:pt x="230" y="439"/>
                  <a:pt x="230" y="439"/>
                  <a:pt x="230" y="439"/>
                </a:cubicBezTo>
                <a:cubicBezTo>
                  <a:pt x="234" y="443"/>
                  <a:pt x="234" y="443"/>
                  <a:pt x="234" y="443"/>
                </a:cubicBezTo>
                <a:cubicBezTo>
                  <a:pt x="238" y="451"/>
                  <a:pt x="238" y="451"/>
                  <a:pt x="238" y="451"/>
                </a:cubicBezTo>
                <a:cubicBezTo>
                  <a:pt x="246" y="455"/>
                  <a:pt x="246" y="455"/>
                  <a:pt x="246" y="455"/>
                </a:cubicBezTo>
                <a:cubicBezTo>
                  <a:pt x="277" y="478"/>
                  <a:pt x="277" y="478"/>
                  <a:pt x="277" y="478"/>
                </a:cubicBezTo>
                <a:cubicBezTo>
                  <a:pt x="281" y="486"/>
                  <a:pt x="281" y="486"/>
                  <a:pt x="281" y="486"/>
                </a:cubicBezTo>
                <a:cubicBezTo>
                  <a:pt x="281" y="490"/>
                  <a:pt x="281" y="490"/>
                  <a:pt x="281" y="490"/>
                </a:cubicBezTo>
                <a:cubicBezTo>
                  <a:pt x="285" y="509"/>
                  <a:pt x="285" y="509"/>
                  <a:pt x="285" y="509"/>
                </a:cubicBezTo>
                <a:cubicBezTo>
                  <a:pt x="370" y="502"/>
                  <a:pt x="370" y="502"/>
                  <a:pt x="370" y="502"/>
                </a:cubicBezTo>
                <a:cubicBezTo>
                  <a:pt x="374" y="505"/>
                  <a:pt x="374" y="505"/>
                  <a:pt x="374" y="505"/>
                </a:cubicBezTo>
                <a:cubicBezTo>
                  <a:pt x="383" y="509"/>
                  <a:pt x="383" y="509"/>
                  <a:pt x="383" y="509"/>
                </a:cubicBezTo>
                <a:cubicBezTo>
                  <a:pt x="387" y="503"/>
                  <a:pt x="387" y="503"/>
                  <a:pt x="387" y="503"/>
                </a:cubicBezTo>
                <a:cubicBezTo>
                  <a:pt x="390" y="499"/>
                  <a:pt x="389" y="498"/>
                  <a:pt x="388" y="495"/>
                </a:cubicBezTo>
                <a:close/>
              </a:path>
            </a:pathLst>
          </a:custGeom>
          <a:solidFill>
            <a:schemeClr val="accent3">
              <a:lumMod val="60000"/>
              <a:lumOff val="40000"/>
            </a:schemeClr>
          </a:solidFill>
          <a:ln w="317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7"/>
          <p:cNvSpPr>
            <a:spLocks/>
          </p:cNvSpPr>
          <p:nvPr/>
        </p:nvSpPr>
        <p:spPr bwMode="auto">
          <a:xfrm>
            <a:off x="7524525" y="3581328"/>
            <a:ext cx="755165" cy="310823"/>
          </a:xfrm>
          <a:custGeom>
            <a:avLst/>
            <a:gdLst>
              <a:gd name="T0" fmla="*/ 213 w 256"/>
              <a:gd name="T1" fmla="*/ 40 h 100"/>
              <a:gd name="T2" fmla="*/ 203 w 256"/>
              <a:gd name="T3" fmla="*/ 32 h 100"/>
              <a:gd name="T4" fmla="*/ 207 w 256"/>
              <a:gd name="T5" fmla="*/ 21 h 100"/>
              <a:gd name="T6" fmla="*/ 201 w 256"/>
              <a:gd name="T7" fmla="*/ 0 h 100"/>
              <a:gd name="T8" fmla="*/ 199 w 256"/>
              <a:gd name="T9" fmla="*/ 0 h 100"/>
              <a:gd name="T10" fmla="*/ 191 w 256"/>
              <a:gd name="T11" fmla="*/ 4 h 100"/>
              <a:gd name="T12" fmla="*/ 183 w 256"/>
              <a:gd name="T13" fmla="*/ 4 h 100"/>
              <a:gd name="T14" fmla="*/ 171 w 256"/>
              <a:gd name="T15" fmla="*/ 0 h 100"/>
              <a:gd name="T16" fmla="*/ 167 w 256"/>
              <a:gd name="T17" fmla="*/ 10 h 100"/>
              <a:gd name="T18" fmla="*/ 160 w 256"/>
              <a:gd name="T19" fmla="*/ 15 h 100"/>
              <a:gd name="T20" fmla="*/ 152 w 256"/>
              <a:gd name="T21" fmla="*/ 24 h 100"/>
              <a:gd name="T22" fmla="*/ 142 w 256"/>
              <a:gd name="T23" fmla="*/ 32 h 100"/>
              <a:gd name="T24" fmla="*/ 142 w 256"/>
              <a:gd name="T25" fmla="*/ 39 h 100"/>
              <a:gd name="T26" fmla="*/ 125 w 256"/>
              <a:gd name="T27" fmla="*/ 42 h 100"/>
              <a:gd name="T28" fmla="*/ 124 w 256"/>
              <a:gd name="T29" fmla="*/ 53 h 100"/>
              <a:gd name="T30" fmla="*/ 120 w 256"/>
              <a:gd name="T31" fmla="*/ 58 h 100"/>
              <a:gd name="T32" fmla="*/ 120 w 256"/>
              <a:gd name="T33" fmla="*/ 59 h 100"/>
              <a:gd name="T34" fmla="*/ 120 w 256"/>
              <a:gd name="T35" fmla="*/ 61 h 100"/>
              <a:gd name="T36" fmla="*/ 119 w 256"/>
              <a:gd name="T37" fmla="*/ 61 h 100"/>
              <a:gd name="T38" fmla="*/ 116 w 256"/>
              <a:gd name="T39" fmla="*/ 60 h 100"/>
              <a:gd name="T40" fmla="*/ 109 w 256"/>
              <a:gd name="T41" fmla="*/ 71 h 100"/>
              <a:gd name="T42" fmla="*/ 86 w 256"/>
              <a:gd name="T43" fmla="*/ 75 h 100"/>
              <a:gd name="T44" fmla="*/ 69 w 256"/>
              <a:gd name="T45" fmla="*/ 79 h 100"/>
              <a:gd name="T46" fmla="*/ 67 w 256"/>
              <a:gd name="T47" fmla="*/ 79 h 100"/>
              <a:gd name="T48" fmla="*/ 63 w 256"/>
              <a:gd name="T49" fmla="*/ 79 h 100"/>
              <a:gd name="T50" fmla="*/ 60 w 256"/>
              <a:gd name="T51" fmla="*/ 78 h 100"/>
              <a:gd name="T52" fmla="*/ 55 w 256"/>
              <a:gd name="T53" fmla="*/ 78 h 100"/>
              <a:gd name="T54" fmla="*/ 55 w 256"/>
              <a:gd name="T55" fmla="*/ 78 h 100"/>
              <a:gd name="T56" fmla="*/ 52 w 256"/>
              <a:gd name="T57" fmla="*/ 78 h 100"/>
              <a:gd name="T58" fmla="*/ 49 w 256"/>
              <a:gd name="T59" fmla="*/ 78 h 100"/>
              <a:gd name="T60" fmla="*/ 44 w 256"/>
              <a:gd name="T61" fmla="*/ 78 h 100"/>
              <a:gd name="T62" fmla="*/ 40 w 256"/>
              <a:gd name="T63" fmla="*/ 77 h 100"/>
              <a:gd name="T64" fmla="*/ 36 w 256"/>
              <a:gd name="T65" fmla="*/ 78 h 100"/>
              <a:gd name="T66" fmla="*/ 34 w 256"/>
              <a:gd name="T67" fmla="*/ 77 h 100"/>
              <a:gd name="T68" fmla="*/ 28 w 256"/>
              <a:gd name="T69" fmla="*/ 77 h 100"/>
              <a:gd name="T70" fmla="*/ 27 w 256"/>
              <a:gd name="T71" fmla="*/ 77 h 100"/>
              <a:gd name="T72" fmla="*/ 24 w 256"/>
              <a:gd name="T73" fmla="*/ 77 h 100"/>
              <a:gd name="T74" fmla="*/ 23 w 256"/>
              <a:gd name="T75" fmla="*/ 79 h 100"/>
              <a:gd name="T76" fmla="*/ 22 w 256"/>
              <a:gd name="T77" fmla="*/ 86 h 100"/>
              <a:gd name="T78" fmla="*/ 13 w 256"/>
              <a:gd name="T79" fmla="*/ 91 h 100"/>
              <a:gd name="T80" fmla="*/ 2 w 256"/>
              <a:gd name="T81" fmla="*/ 99 h 100"/>
              <a:gd name="T82" fmla="*/ 33 w 256"/>
              <a:gd name="T83" fmla="*/ 100 h 100"/>
              <a:gd name="T84" fmla="*/ 33 w 256"/>
              <a:gd name="T85" fmla="*/ 100 h 100"/>
              <a:gd name="T86" fmla="*/ 256 w 256"/>
              <a:gd name="T87" fmla="*/ 100 h 100"/>
              <a:gd name="T88" fmla="*/ 252 w 256"/>
              <a:gd name="T89" fmla="*/ 92 h 100"/>
              <a:gd name="T90" fmla="*/ 252 w 256"/>
              <a:gd name="T91" fmla="*/ 84 h 100"/>
              <a:gd name="T92" fmla="*/ 256 w 256"/>
              <a:gd name="T93" fmla="*/ 73 h 100"/>
              <a:gd name="T94" fmla="*/ 237 w 256"/>
              <a:gd name="T95" fmla="*/ 61 h 100"/>
              <a:gd name="T96" fmla="*/ 217 w 256"/>
              <a:gd name="T97" fmla="*/ 49 h 100"/>
              <a:gd name="T98" fmla="*/ 217 w 256"/>
              <a:gd name="T99"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 h="100">
                <a:moveTo>
                  <a:pt x="217" y="45"/>
                </a:moveTo>
                <a:cubicBezTo>
                  <a:pt x="213" y="40"/>
                  <a:pt x="213" y="40"/>
                  <a:pt x="213" y="40"/>
                </a:cubicBezTo>
                <a:cubicBezTo>
                  <a:pt x="207" y="36"/>
                  <a:pt x="207" y="36"/>
                  <a:pt x="207" y="36"/>
                </a:cubicBezTo>
                <a:cubicBezTo>
                  <a:pt x="203" y="32"/>
                  <a:pt x="203" y="32"/>
                  <a:pt x="203" y="32"/>
                </a:cubicBezTo>
                <a:cubicBezTo>
                  <a:pt x="207" y="27"/>
                  <a:pt x="207" y="27"/>
                  <a:pt x="207" y="27"/>
                </a:cubicBezTo>
                <a:cubicBezTo>
                  <a:pt x="207" y="21"/>
                  <a:pt x="207" y="21"/>
                  <a:pt x="207" y="21"/>
                </a:cubicBezTo>
                <a:cubicBezTo>
                  <a:pt x="201" y="15"/>
                  <a:pt x="201" y="15"/>
                  <a:pt x="201" y="15"/>
                </a:cubicBezTo>
                <a:cubicBezTo>
                  <a:pt x="201" y="0"/>
                  <a:pt x="201" y="0"/>
                  <a:pt x="201" y="0"/>
                </a:cubicBezTo>
                <a:cubicBezTo>
                  <a:pt x="200" y="0"/>
                  <a:pt x="200" y="0"/>
                  <a:pt x="200" y="0"/>
                </a:cubicBezTo>
                <a:cubicBezTo>
                  <a:pt x="199" y="0"/>
                  <a:pt x="199" y="0"/>
                  <a:pt x="199" y="0"/>
                </a:cubicBezTo>
                <a:cubicBezTo>
                  <a:pt x="191" y="0"/>
                  <a:pt x="191" y="0"/>
                  <a:pt x="191" y="0"/>
                </a:cubicBezTo>
                <a:cubicBezTo>
                  <a:pt x="191" y="4"/>
                  <a:pt x="191" y="4"/>
                  <a:pt x="191" y="4"/>
                </a:cubicBezTo>
                <a:cubicBezTo>
                  <a:pt x="188" y="7"/>
                  <a:pt x="188" y="7"/>
                  <a:pt x="188" y="7"/>
                </a:cubicBezTo>
                <a:cubicBezTo>
                  <a:pt x="183" y="4"/>
                  <a:pt x="183" y="4"/>
                  <a:pt x="183" y="4"/>
                </a:cubicBezTo>
                <a:cubicBezTo>
                  <a:pt x="179" y="3"/>
                  <a:pt x="179" y="3"/>
                  <a:pt x="179" y="3"/>
                </a:cubicBezTo>
                <a:cubicBezTo>
                  <a:pt x="171" y="0"/>
                  <a:pt x="171" y="0"/>
                  <a:pt x="171" y="0"/>
                </a:cubicBezTo>
                <a:cubicBezTo>
                  <a:pt x="171" y="5"/>
                  <a:pt x="171" y="5"/>
                  <a:pt x="171" y="5"/>
                </a:cubicBezTo>
                <a:cubicBezTo>
                  <a:pt x="167" y="10"/>
                  <a:pt x="167" y="10"/>
                  <a:pt x="167" y="10"/>
                </a:cubicBezTo>
                <a:cubicBezTo>
                  <a:pt x="165" y="10"/>
                  <a:pt x="165" y="10"/>
                  <a:pt x="165" y="10"/>
                </a:cubicBezTo>
                <a:cubicBezTo>
                  <a:pt x="164" y="10"/>
                  <a:pt x="163" y="12"/>
                  <a:pt x="160" y="15"/>
                </a:cubicBezTo>
                <a:cubicBezTo>
                  <a:pt x="156" y="21"/>
                  <a:pt x="156" y="21"/>
                  <a:pt x="156" y="21"/>
                </a:cubicBezTo>
                <a:cubicBezTo>
                  <a:pt x="152" y="24"/>
                  <a:pt x="152" y="24"/>
                  <a:pt x="152" y="24"/>
                </a:cubicBezTo>
                <a:cubicBezTo>
                  <a:pt x="148" y="24"/>
                  <a:pt x="148" y="24"/>
                  <a:pt x="148" y="24"/>
                </a:cubicBezTo>
                <a:cubicBezTo>
                  <a:pt x="147" y="25"/>
                  <a:pt x="144" y="30"/>
                  <a:pt x="142" y="32"/>
                </a:cubicBezTo>
                <a:cubicBezTo>
                  <a:pt x="140" y="34"/>
                  <a:pt x="140" y="36"/>
                  <a:pt x="141" y="37"/>
                </a:cubicBezTo>
                <a:cubicBezTo>
                  <a:pt x="142" y="39"/>
                  <a:pt x="142" y="39"/>
                  <a:pt x="142" y="39"/>
                </a:cubicBezTo>
                <a:cubicBezTo>
                  <a:pt x="133" y="39"/>
                  <a:pt x="133" y="39"/>
                  <a:pt x="133" y="39"/>
                </a:cubicBezTo>
                <a:cubicBezTo>
                  <a:pt x="125" y="42"/>
                  <a:pt x="125" y="42"/>
                  <a:pt x="125" y="42"/>
                </a:cubicBezTo>
                <a:cubicBezTo>
                  <a:pt x="126" y="43"/>
                  <a:pt x="127" y="49"/>
                  <a:pt x="125" y="51"/>
                </a:cubicBezTo>
                <a:cubicBezTo>
                  <a:pt x="124" y="53"/>
                  <a:pt x="124" y="53"/>
                  <a:pt x="124" y="53"/>
                </a:cubicBezTo>
                <a:cubicBezTo>
                  <a:pt x="124" y="53"/>
                  <a:pt x="123" y="54"/>
                  <a:pt x="121" y="57"/>
                </a:cubicBezTo>
                <a:cubicBezTo>
                  <a:pt x="120" y="58"/>
                  <a:pt x="120" y="58"/>
                  <a:pt x="120" y="58"/>
                </a:cubicBezTo>
                <a:cubicBezTo>
                  <a:pt x="120" y="59"/>
                  <a:pt x="120" y="59"/>
                  <a:pt x="120" y="59"/>
                </a:cubicBezTo>
                <a:cubicBezTo>
                  <a:pt x="120" y="59"/>
                  <a:pt x="120" y="59"/>
                  <a:pt x="120" y="59"/>
                </a:cubicBezTo>
                <a:cubicBezTo>
                  <a:pt x="122" y="59"/>
                  <a:pt x="122" y="59"/>
                  <a:pt x="122" y="59"/>
                </a:cubicBezTo>
                <a:cubicBezTo>
                  <a:pt x="120" y="61"/>
                  <a:pt x="120" y="61"/>
                  <a:pt x="120" y="61"/>
                </a:cubicBezTo>
                <a:cubicBezTo>
                  <a:pt x="119" y="61"/>
                  <a:pt x="119" y="61"/>
                  <a:pt x="119" y="61"/>
                </a:cubicBezTo>
                <a:cubicBezTo>
                  <a:pt x="119" y="61"/>
                  <a:pt x="119" y="61"/>
                  <a:pt x="119" y="61"/>
                </a:cubicBezTo>
                <a:cubicBezTo>
                  <a:pt x="119" y="61"/>
                  <a:pt x="119" y="61"/>
                  <a:pt x="119" y="61"/>
                </a:cubicBezTo>
                <a:cubicBezTo>
                  <a:pt x="118" y="61"/>
                  <a:pt x="117" y="60"/>
                  <a:pt x="116" y="60"/>
                </a:cubicBezTo>
                <a:cubicBezTo>
                  <a:pt x="115" y="63"/>
                  <a:pt x="114" y="65"/>
                  <a:pt x="113" y="66"/>
                </a:cubicBezTo>
                <a:cubicBezTo>
                  <a:pt x="113" y="68"/>
                  <a:pt x="109" y="70"/>
                  <a:pt x="109" y="71"/>
                </a:cubicBezTo>
                <a:cubicBezTo>
                  <a:pt x="109" y="75"/>
                  <a:pt x="109" y="75"/>
                  <a:pt x="109" y="75"/>
                </a:cubicBezTo>
                <a:cubicBezTo>
                  <a:pt x="86" y="75"/>
                  <a:pt x="86" y="75"/>
                  <a:pt x="86" y="75"/>
                </a:cubicBezTo>
                <a:cubicBezTo>
                  <a:pt x="75" y="77"/>
                  <a:pt x="75" y="77"/>
                  <a:pt x="75" y="77"/>
                </a:cubicBezTo>
                <a:cubicBezTo>
                  <a:pt x="75" y="78"/>
                  <a:pt x="72" y="79"/>
                  <a:pt x="69" y="79"/>
                </a:cubicBezTo>
                <a:cubicBezTo>
                  <a:pt x="69" y="79"/>
                  <a:pt x="69" y="79"/>
                  <a:pt x="69" y="79"/>
                </a:cubicBezTo>
                <a:cubicBezTo>
                  <a:pt x="69" y="79"/>
                  <a:pt x="68" y="79"/>
                  <a:pt x="67" y="79"/>
                </a:cubicBezTo>
                <a:cubicBezTo>
                  <a:pt x="66" y="79"/>
                  <a:pt x="65" y="79"/>
                  <a:pt x="64" y="79"/>
                </a:cubicBezTo>
                <a:cubicBezTo>
                  <a:pt x="63" y="79"/>
                  <a:pt x="63" y="79"/>
                  <a:pt x="63" y="79"/>
                </a:cubicBezTo>
                <a:cubicBezTo>
                  <a:pt x="63" y="79"/>
                  <a:pt x="63" y="79"/>
                  <a:pt x="63" y="79"/>
                </a:cubicBezTo>
                <a:cubicBezTo>
                  <a:pt x="62" y="78"/>
                  <a:pt x="61" y="78"/>
                  <a:pt x="60" y="78"/>
                </a:cubicBezTo>
                <a:cubicBezTo>
                  <a:pt x="60" y="78"/>
                  <a:pt x="60" y="78"/>
                  <a:pt x="60" y="78"/>
                </a:cubicBezTo>
                <a:cubicBezTo>
                  <a:pt x="55" y="78"/>
                  <a:pt x="55" y="78"/>
                  <a:pt x="55" y="78"/>
                </a:cubicBezTo>
                <a:cubicBezTo>
                  <a:pt x="55" y="78"/>
                  <a:pt x="55" y="78"/>
                  <a:pt x="55" y="78"/>
                </a:cubicBezTo>
                <a:cubicBezTo>
                  <a:pt x="55" y="78"/>
                  <a:pt x="55" y="78"/>
                  <a:pt x="55" y="78"/>
                </a:cubicBezTo>
                <a:cubicBezTo>
                  <a:pt x="54" y="78"/>
                  <a:pt x="53" y="78"/>
                  <a:pt x="52" y="78"/>
                </a:cubicBezTo>
                <a:cubicBezTo>
                  <a:pt x="52" y="78"/>
                  <a:pt x="52" y="78"/>
                  <a:pt x="52" y="78"/>
                </a:cubicBezTo>
                <a:cubicBezTo>
                  <a:pt x="51" y="78"/>
                  <a:pt x="51" y="78"/>
                  <a:pt x="51" y="78"/>
                </a:cubicBezTo>
                <a:cubicBezTo>
                  <a:pt x="50" y="78"/>
                  <a:pt x="50" y="78"/>
                  <a:pt x="49" y="78"/>
                </a:cubicBezTo>
                <a:cubicBezTo>
                  <a:pt x="48" y="78"/>
                  <a:pt x="47" y="78"/>
                  <a:pt x="46" y="78"/>
                </a:cubicBezTo>
                <a:cubicBezTo>
                  <a:pt x="46" y="78"/>
                  <a:pt x="45" y="78"/>
                  <a:pt x="44" y="78"/>
                </a:cubicBezTo>
                <a:cubicBezTo>
                  <a:pt x="43" y="78"/>
                  <a:pt x="42" y="78"/>
                  <a:pt x="42" y="77"/>
                </a:cubicBezTo>
                <a:cubicBezTo>
                  <a:pt x="41" y="77"/>
                  <a:pt x="41" y="77"/>
                  <a:pt x="40" y="77"/>
                </a:cubicBezTo>
                <a:cubicBezTo>
                  <a:pt x="40" y="77"/>
                  <a:pt x="39" y="77"/>
                  <a:pt x="38" y="77"/>
                </a:cubicBezTo>
                <a:cubicBezTo>
                  <a:pt x="38" y="78"/>
                  <a:pt x="37" y="78"/>
                  <a:pt x="36" y="78"/>
                </a:cubicBezTo>
                <a:cubicBezTo>
                  <a:pt x="36" y="78"/>
                  <a:pt x="36" y="78"/>
                  <a:pt x="35" y="77"/>
                </a:cubicBezTo>
                <a:cubicBezTo>
                  <a:pt x="35" y="77"/>
                  <a:pt x="35" y="77"/>
                  <a:pt x="34" y="77"/>
                </a:cubicBezTo>
                <a:cubicBezTo>
                  <a:pt x="33" y="77"/>
                  <a:pt x="32" y="77"/>
                  <a:pt x="31" y="77"/>
                </a:cubicBezTo>
                <a:cubicBezTo>
                  <a:pt x="30" y="77"/>
                  <a:pt x="29" y="77"/>
                  <a:pt x="28" y="77"/>
                </a:cubicBezTo>
                <a:cubicBezTo>
                  <a:pt x="28" y="77"/>
                  <a:pt x="28" y="77"/>
                  <a:pt x="28" y="77"/>
                </a:cubicBezTo>
                <a:cubicBezTo>
                  <a:pt x="27" y="77"/>
                  <a:pt x="27" y="77"/>
                  <a:pt x="27" y="77"/>
                </a:cubicBezTo>
                <a:cubicBezTo>
                  <a:pt x="26" y="77"/>
                  <a:pt x="26" y="77"/>
                  <a:pt x="25" y="77"/>
                </a:cubicBezTo>
                <a:cubicBezTo>
                  <a:pt x="24" y="77"/>
                  <a:pt x="24" y="77"/>
                  <a:pt x="24" y="77"/>
                </a:cubicBezTo>
                <a:cubicBezTo>
                  <a:pt x="23" y="77"/>
                  <a:pt x="23" y="77"/>
                  <a:pt x="23" y="77"/>
                </a:cubicBezTo>
                <a:cubicBezTo>
                  <a:pt x="23" y="78"/>
                  <a:pt x="23" y="78"/>
                  <a:pt x="23" y="79"/>
                </a:cubicBezTo>
                <a:cubicBezTo>
                  <a:pt x="23" y="80"/>
                  <a:pt x="23" y="80"/>
                  <a:pt x="23" y="82"/>
                </a:cubicBezTo>
                <a:cubicBezTo>
                  <a:pt x="22" y="83"/>
                  <a:pt x="22" y="85"/>
                  <a:pt x="22" y="86"/>
                </a:cubicBezTo>
                <a:cubicBezTo>
                  <a:pt x="23" y="87"/>
                  <a:pt x="23" y="87"/>
                  <a:pt x="23" y="87"/>
                </a:cubicBezTo>
                <a:cubicBezTo>
                  <a:pt x="13" y="91"/>
                  <a:pt x="13" y="91"/>
                  <a:pt x="13" y="91"/>
                </a:cubicBezTo>
                <a:cubicBezTo>
                  <a:pt x="12" y="92"/>
                  <a:pt x="9" y="94"/>
                  <a:pt x="6" y="96"/>
                </a:cubicBezTo>
                <a:cubicBezTo>
                  <a:pt x="5" y="96"/>
                  <a:pt x="3" y="98"/>
                  <a:pt x="2" y="99"/>
                </a:cubicBezTo>
                <a:cubicBezTo>
                  <a:pt x="0" y="100"/>
                  <a:pt x="0" y="100"/>
                  <a:pt x="0" y="100"/>
                </a:cubicBezTo>
                <a:cubicBezTo>
                  <a:pt x="33" y="100"/>
                  <a:pt x="33" y="100"/>
                  <a:pt x="33" y="100"/>
                </a:cubicBezTo>
                <a:cubicBezTo>
                  <a:pt x="33" y="100"/>
                  <a:pt x="33" y="100"/>
                  <a:pt x="33" y="100"/>
                </a:cubicBezTo>
                <a:cubicBezTo>
                  <a:pt x="33" y="100"/>
                  <a:pt x="33" y="100"/>
                  <a:pt x="33" y="100"/>
                </a:cubicBezTo>
                <a:cubicBezTo>
                  <a:pt x="256" y="100"/>
                  <a:pt x="256" y="100"/>
                  <a:pt x="256" y="100"/>
                </a:cubicBezTo>
                <a:cubicBezTo>
                  <a:pt x="256" y="100"/>
                  <a:pt x="256" y="100"/>
                  <a:pt x="256" y="100"/>
                </a:cubicBezTo>
                <a:cubicBezTo>
                  <a:pt x="256" y="96"/>
                  <a:pt x="256" y="96"/>
                  <a:pt x="256" y="96"/>
                </a:cubicBezTo>
                <a:cubicBezTo>
                  <a:pt x="252" y="92"/>
                  <a:pt x="252" y="92"/>
                  <a:pt x="252" y="92"/>
                </a:cubicBezTo>
                <a:cubicBezTo>
                  <a:pt x="252" y="88"/>
                  <a:pt x="252" y="88"/>
                  <a:pt x="252" y="88"/>
                </a:cubicBezTo>
                <a:cubicBezTo>
                  <a:pt x="252" y="84"/>
                  <a:pt x="252" y="84"/>
                  <a:pt x="252" y="84"/>
                </a:cubicBezTo>
                <a:cubicBezTo>
                  <a:pt x="256" y="77"/>
                  <a:pt x="256" y="77"/>
                  <a:pt x="256" y="77"/>
                </a:cubicBezTo>
                <a:cubicBezTo>
                  <a:pt x="256" y="73"/>
                  <a:pt x="256" y="73"/>
                  <a:pt x="256" y="73"/>
                </a:cubicBezTo>
                <a:cubicBezTo>
                  <a:pt x="252" y="69"/>
                  <a:pt x="252" y="69"/>
                  <a:pt x="252" y="69"/>
                </a:cubicBezTo>
                <a:cubicBezTo>
                  <a:pt x="237" y="61"/>
                  <a:pt x="237" y="61"/>
                  <a:pt x="237" y="61"/>
                </a:cubicBezTo>
                <a:cubicBezTo>
                  <a:pt x="229" y="57"/>
                  <a:pt x="229" y="57"/>
                  <a:pt x="229" y="57"/>
                </a:cubicBezTo>
                <a:cubicBezTo>
                  <a:pt x="217" y="49"/>
                  <a:pt x="217" y="49"/>
                  <a:pt x="217" y="49"/>
                </a:cubicBezTo>
                <a:cubicBezTo>
                  <a:pt x="217" y="47"/>
                  <a:pt x="217" y="47"/>
                  <a:pt x="217" y="47"/>
                </a:cubicBezTo>
                <a:cubicBezTo>
                  <a:pt x="217" y="47"/>
                  <a:pt x="217" y="47"/>
                  <a:pt x="217" y="47"/>
                </a:cubicBezTo>
                <a:lnTo>
                  <a:pt x="217" y="45"/>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8"/>
          <p:cNvSpPr>
            <a:spLocks/>
          </p:cNvSpPr>
          <p:nvPr/>
        </p:nvSpPr>
        <p:spPr bwMode="auto">
          <a:xfrm>
            <a:off x="4812998" y="3907690"/>
            <a:ext cx="1486777" cy="1611624"/>
          </a:xfrm>
          <a:custGeom>
            <a:avLst/>
            <a:gdLst>
              <a:gd name="T0" fmla="*/ 492 w 505"/>
              <a:gd name="T1" fmla="*/ 336 h 518"/>
              <a:gd name="T2" fmla="*/ 491 w 505"/>
              <a:gd name="T3" fmla="*/ 335 h 518"/>
              <a:gd name="T4" fmla="*/ 495 w 505"/>
              <a:gd name="T5" fmla="*/ 332 h 518"/>
              <a:gd name="T6" fmla="*/ 498 w 505"/>
              <a:gd name="T7" fmla="*/ 328 h 518"/>
              <a:gd name="T8" fmla="*/ 500 w 505"/>
              <a:gd name="T9" fmla="*/ 323 h 518"/>
              <a:gd name="T10" fmla="*/ 501 w 505"/>
              <a:gd name="T11" fmla="*/ 322 h 518"/>
              <a:gd name="T12" fmla="*/ 502 w 505"/>
              <a:gd name="T13" fmla="*/ 315 h 518"/>
              <a:gd name="T14" fmla="*/ 502 w 505"/>
              <a:gd name="T15" fmla="*/ 309 h 518"/>
              <a:gd name="T16" fmla="*/ 502 w 505"/>
              <a:gd name="T17" fmla="*/ 284 h 518"/>
              <a:gd name="T18" fmla="*/ 498 w 505"/>
              <a:gd name="T19" fmla="*/ 276 h 518"/>
              <a:gd name="T20" fmla="*/ 487 w 505"/>
              <a:gd name="T21" fmla="*/ 266 h 518"/>
              <a:gd name="T22" fmla="*/ 482 w 505"/>
              <a:gd name="T23" fmla="*/ 209 h 518"/>
              <a:gd name="T24" fmla="*/ 473 w 505"/>
              <a:gd name="T25" fmla="*/ 139 h 518"/>
              <a:gd name="T26" fmla="*/ 456 w 505"/>
              <a:gd name="T27" fmla="*/ 139 h 518"/>
              <a:gd name="T28" fmla="*/ 454 w 505"/>
              <a:gd name="T29" fmla="*/ 139 h 518"/>
              <a:gd name="T30" fmla="*/ 444 w 505"/>
              <a:gd name="T31" fmla="*/ 133 h 518"/>
              <a:gd name="T32" fmla="*/ 428 w 505"/>
              <a:gd name="T33" fmla="*/ 129 h 518"/>
              <a:gd name="T34" fmla="*/ 412 w 505"/>
              <a:gd name="T35" fmla="*/ 131 h 518"/>
              <a:gd name="T36" fmla="*/ 407 w 505"/>
              <a:gd name="T37" fmla="*/ 134 h 518"/>
              <a:gd name="T38" fmla="*/ 398 w 505"/>
              <a:gd name="T39" fmla="*/ 137 h 518"/>
              <a:gd name="T40" fmla="*/ 343 w 505"/>
              <a:gd name="T41" fmla="*/ 127 h 518"/>
              <a:gd name="T42" fmla="*/ 333 w 505"/>
              <a:gd name="T43" fmla="*/ 127 h 518"/>
              <a:gd name="T44" fmla="*/ 325 w 505"/>
              <a:gd name="T45" fmla="*/ 120 h 518"/>
              <a:gd name="T46" fmla="*/ 304 w 505"/>
              <a:gd name="T47" fmla="*/ 109 h 518"/>
              <a:gd name="T48" fmla="*/ 293 w 505"/>
              <a:gd name="T49" fmla="*/ 108 h 518"/>
              <a:gd name="T50" fmla="*/ 291 w 505"/>
              <a:gd name="T51" fmla="*/ 109 h 518"/>
              <a:gd name="T52" fmla="*/ 276 w 505"/>
              <a:gd name="T53" fmla="*/ 104 h 518"/>
              <a:gd name="T54" fmla="*/ 253 w 505"/>
              <a:gd name="T55" fmla="*/ 89 h 518"/>
              <a:gd name="T56" fmla="*/ 136 w 505"/>
              <a:gd name="T57" fmla="*/ 256 h 518"/>
              <a:gd name="T58" fmla="*/ 0 w 505"/>
              <a:gd name="T59" fmla="*/ 257 h 518"/>
              <a:gd name="T60" fmla="*/ 22 w 505"/>
              <a:gd name="T61" fmla="*/ 272 h 518"/>
              <a:gd name="T62" fmla="*/ 73 w 505"/>
              <a:gd name="T63" fmla="*/ 342 h 518"/>
              <a:gd name="T64" fmla="*/ 151 w 505"/>
              <a:gd name="T65" fmla="*/ 346 h 518"/>
              <a:gd name="T66" fmla="*/ 198 w 505"/>
              <a:gd name="T67" fmla="*/ 346 h 518"/>
              <a:gd name="T68" fmla="*/ 252 w 505"/>
              <a:gd name="T69" fmla="*/ 420 h 518"/>
              <a:gd name="T70" fmla="*/ 279 w 505"/>
              <a:gd name="T71" fmla="*/ 475 h 518"/>
              <a:gd name="T72" fmla="*/ 315 w 505"/>
              <a:gd name="T73" fmla="*/ 502 h 518"/>
              <a:gd name="T74" fmla="*/ 358 w 505"/>
              <a:gd name="T75" fmla="*/ 518 h 518"/>
              <a:gd name="T76" fmla="*/ 361 w 505"/>
              <a:gd name="T77" fmla="*/ 502 h 518"/>
              <a:gd name="T78" fmla="*/ 358 w 505"/>
              <a:gd name="T79" fmla="*/ 471 h 518"/>
              <a:gd name="T80" fmla="*/ 354 w 505"/>
              <a:gd name="T81" fmla="*/ 459 h 518"/>
              <a:gd name="T82" fmla="*/ 365 w 505"/>
              <a:gd name="T83" fmla="*/ 444 h 518"/>
              <a:gd name="T84" fmla="*/ 373 w 505"/>
              <a:gd name="T85" fmla="*/ 428 h 518"/>
              <a:gd name="T86" fmla="*/ 369 w 505"/>
              <a:gd name="T87" fmla="*/ 424 h 518"/>
              <a:gd name="T88" fmla="*/ 385 w 505"/>
              <a:gd name="T89" fmla="*/ 413 h 518"/>
              <a:gd name="T90" fmla="*/ 397 w 505"/>
              <a:gd name="T91" fmla="*/ 405 h 518"/>
              <a:gd name="T92" fmla="*/ 397 w 505"/>
              <a:gd name="T93" fmla="*/ 397 h 518"/>
              <a:gd name="T94" fmla="*/ 404 w 505"/>
              <a:gd name="T95" fmla="*/ 397 h 518"/>
              <a:gd name="T96" fmla="*/ 412 w 505"/>
              <a:gd name="T97" fmla="*/ 401 h 518"/>
              <a:gd name="T98" fmla="*/ 404 w 505"/>
              <a:gd name="T99" fmla="*/ 409 h 518"/>
              <a:gd name="T100" fmla="*/ 451 w 505"/>
              <a:gd name="T101" fmla="*/ 374 h 518"/>
              <a:gd name="T102" fmla="*/ 455 w 505"/>
              <a:gd name="T103" fmla="*/ 346 h 518"/>
              <a:gd name="T104" fmla="*/ 463 w 505"/>
              <a:gd name="T105" fmla="*/ 358 h 518"/>
              <a:gd name="T106" fmla="*/ 479 w 505"/>
              <a:gd name="T107" fmla="*/ 350 h 518"/>
              <a:gd name="T108" fmla="*/ 483 w 505"/>
              <a:gd name="T109" fmla="*/ 34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5" h="518">
                <a:moveTo>
                  <a:pt x="483" y="341"/>
                </a:moveTo>
                <a:cubicBezTo>
                  <a:pt x="488" y="340"/>
                  <a:pt x="491" y="338"/>
                  <a:pt x="492" y="336"/>
                </a:cubicBezTo>
                <a:cubicBezTo>
                  <a:pt x="492" y="336"/>
                  <a:pt x="492" y="336"/>
                  <a:pt x="492" y="336"/>
                </a:cubicBezTo>
                <a:cubicBezTo>
                  <a:pt x="492" y="336"/>
                  <a:pt x="492" y="336"/>
                  <a:pt x="492" y="336"/>
                </a:cubicBezTo>
                <a:cubicBezTo>
                  <a:pt x="492" y="336"/>
                  <a:pt x="492" y="336"/>
                  <a:pt x="492" y="336"/>
                </a:cubicBezTo>
                <a:cubicBezTo>
                  <a:pt x="491" y="335"/>
                  <a:pt x="491" y="335"/>
                  <a:pt x="491" y="335"/>
                </a:cubicBezTo>
                <a:cubicBezTo>
                  <a:pt x="493" y="334"/>
                  <a:pt x="493" y="334"/>
                  <a:pt x="493" y="334"/>
                </a:cubicBezTo>
                <a:cubicBezTo>
                  <a:pt x="494" y="333"/>
                  <a:pt x="494" y="332"/>
                  <a:pt x="494" y="332"/>
                </a:cubicBezTo>
                <a:cubicBezTo>
                  <a:pt x="495" y="332"/>
                  <a:pt x="495" y="332"/>
                  <a:pt x="495" y="332"/>
                </a:cubicBezTo>
                <a:cubicBezTo>
                  <a:pt x="495" y="332"/>
                  <a:pt x="495" y="332"/>
                  <a:pt x="495" y="332"/>
                </a:cubicBezTo>
                <a:cubicBezTo>
                  <a:pt x="495" y="332"/>
                  <a:pt x="496" y="331"/>
                  <a:pt x="497" y="329"/>
                </a:cubicBezTo>
                <a:cubicBezTo>
                  <a:pt x="497" y="328"/>
                  <a:pt x="498" y="328"/>
                  <a:pt x="498" y="328"/>
                </a:cubicBezTo>
                <a:cubicBezTo>
                  <a:pt x="499" y="327"/>
                  <a:pt x="499" y="327"/>
                  <a:pt x="499" y="327"/>
                </a:cubicBezTo>
                <a:cubicBezTo>
                  <a:pt x="499" y="327"/>
                  <a:pt x="499" y="327"/>
                  <a:pt x="499" y="327"/>
                </a:cubicBezTo>
                <a:cubicBezTo>
                  <a:pt x="500" y="323"/>
                  <a:pt x="500" y="323"/>
                  <a:pt x="500" y="323"/>
                </a:cubicBezTo>
                <a:cubicBezTo>
                  <a:pt x="500" y="323"/>
                  <a:pt x="500" y="323"/>
                  <a:pt x="500" y="323"/>
                </a:cubicBezTo>
                <a:cubicBezTo>
                  <a:pt x="501" y="323"/>
                  <a:pt x="501" y="323"/>
                  <a:pt x="501" y="323"/>
                </a:cubicBezTo>
                <a:cubicBezTo>
                  <a:pt x="501" y="322"/>
                  <a:pt x="501" y="322"/>
                  <a:pt x="501" y="322"/>
                </a:cubicBezTo>
                <a:cubicBezTo>
                  <a:pt x="501" y="322"/>
                  <a:pt x="501" y="322"/>
                  <a:pt x="501" y="322"/>
                </a:cubicBezTo>
                <a:cubicBezTo>
                  <a:pt x="501" y="322"/>
                  <a:pt x="501" y="320"/>
                  <a:pt x="502" y="318"/>
                </a:cubicBezTo>
                <a:cubicBezTo>
                  <a:pt x="502" y="317"/>
                  <a:pt x="502" y="316"/>
                  <a:pt x="502" y="315"/>
                </a:cubicBezTo>
                <a:cubicBezTo>
                  <a:pt x="502" y="314"/>
                  <a:pt x="502" y="314"/>
                  <a:pt x="502" y="314"/>
                </a:cubicBezTo>
                <a:cubicBezTo>
                  <a:pt x="502" y="314"/>
                  <a:pt x="502" y="314"/>
                  <a:pt x="502" y="314"/>
                </a:cubicBezTo>
                <a:cubicBezTo>
                  <a:pt x="502" y="314"/>
                  <a:pt x="502" y="312"/>
                  <a:pt x="502" y="309"/>
                </a:cubicBezTo>
                <a:cubicBezTo>
                  <a:pt x="502" y="298"/>
                  <a:pt x="502" y="298"/>
                  <a:pt x="502" y="298"/>
                </a:cubicBezTo>
                <a:cubicBezTo>
                  <a:pt x="502" y="295"/>
                  <a:pt x="503" y="293"/>
                  <a:pt x="504" y="291"/>
                </a:cubicBezTo>
                <a:cubicBezTo>
                  <a:pt x="505" y="289"/>
                  <a:pt x="505" y="288"/>
                  <a:pt x="502" y="284"/>
                </a:cubicBezTo>
                <a:cubicBezTo>
                  <a:pt x="498" y="277"/>
                  <a:pt x="498" y="277"/>
                  <a:pt x="498" y="277"/>
                </a:cubicBezTo>
                <a:cubicBezTo>
                  <a:pt x="498" y="276"/>
                  <a:pt x="498" y="276"/>
                  <a:pt x="498" y="276"/>
                </a:cubicBezTo>
                <a:cubicBezTo>
                  <a:pt x="498" y="276"/>
                  <a:pt x="498" y="276"/>
                  <a:pt x="498" y="276"/>
                </a:cubicBezTo>
                <a:cubicBezTo>
                  <a:pt x="498" y="275"/>
                  <a:pt x="497" y="274"/>
                  <a:pt x="493" y="271"/>
                </a:cubicBezTo>
                <a:cubicBezTo>
                  <a:pt x="487" y="266"/>
                  <a:pt x="487" y="266"/>
                  <a:pt x="487" y="266"/>
                </a:cubicBezTo>
                <a:cubicBezTo>
                  <a:pt x="487" y="266"/>
                  <a:pt x="487" y="266"/>
                  <a:pt x="487" y="266"/>
                </a:cubicBezTo>
                <a:cubicBezTo>
                  <a:pt x="486" y="265"/>
                  <a:pt x="486" y="263"/>
                  <a:pt x="486" y="260"/>
                </a:cubicBezTo>
                <a:cubicBezTo>
                  <a:pt x="486" y="226"/>
                  <a:pt x="486" y="226"/>
                  <a:pt x="486" y="226"/>
                </a:cubicBezTo>
                <a:cubicBezTo>
                  <a:pt x="482" y="209"/>
                  <a:pt x="482" y="209"/>
                  <a:pt x="482" y="209"/>
                </a:cubicBezTo>
                <a:cubicBezTo>
                  <a:pt x="482" y="173"/>
                  <a:pt x="482" y="173"/>
                  <a:pt x="482" y="173"/>
                </a:cubicBezTo>
                <a:cubicBezTo>
                  <a:pt x="482" y="142"/>
                  <a:pt x="482" y="142"/>
                  <a:pt x="482" y="142"/>
                </a:cubicBezTo>
                <a:cubicBezTo>
                  <a:pt x="473" y="139"/>
                  <a:pt x="473" y="139"/>
                  <a:pt x="473" y="139"/>
                </a:cubicBezTo>
                <a:cubicBezTo>
                  <a:pt x="461" y="139"/>
                  <a:pt x="461" y="139"/>
                  <a:pt x="461" y="139"/>
                </a:cubicBezTo>
                <a:cubicBezTo>
                  <a:pt x="459" y="137"/>
                  <a:pt x="459" y="137"/>
                  <a:pt x="459" y="137"/>
                </a:cubicBezTo>
                <a:cubicBezTo>
                  <a:pt x="456" y="139"/>
                  <a:pt x="456" y="139"/>
                  <a:pt x="456" y="139"/>
                </a:cubicBezTo>
                <a:cubicBezTo>
                  <a:pt x="455" y="139"/>
                  <a:pt x="455" y="139"/>
                  <a:pt x="455" y="139"/>
                </a:cubicBezTo>
                <a:cubicBezTo>
                  <a:pt x="454" y="139"/>
                  <a:pt x="454" y="139"/>
                  <a:pt x="454" y="139"/>
                </a:cubicBezTo>
                <a:cubicBezTo>
                  <a:pt x="454" y="139"/>
                  <a:pt x="454" y="139"/>
                  <a:pt x="454" y="139"/>
                </a:cubicBezTo>
                <a:cubicBezTo>
                  <a:pt x="452" y="138"/>
                  <a:pt x="452" y="136"/>
                  <a:pt x="452" y="135"/>
                </a:cubicBezTo>
                <a:cubicBezTo>
                  <a:pt x="444" y="134"/>
                  <a:pt x="444" y="134"/>
                  <a:pt x="444" y="134"/>
                </a:cubicBezTo>
                <a:cubicBezTo>
                  <a:pt x="444" y="133"/>
                  <a:pt x="444" y="133"/>
                  <a:pt x="444" y="133"/>
                </a:cubicBezTo>
                <a:cubicBezTo>
                  <a:pt x="443" y="132"/>
                  <a:pt x="440" y="128"/>
                  <a:pt x="436" y="126"/>
                </a:cubicBezTo>
                <a:cubicBezTo>
                  <a:pt x="435" y="126"/>
                  <a:pt x="434" y="126"/>
                  <a:pt x="434" y="126"/>
                </a:cubicBezTo>
                <a:cubicBezTo>
                  <a:pt x="431" y="126"/>
                  <a:pt x="428" y="128"/>
                  <a:pt x="428" y="129"/>
                </a:cubicBezTo>
                <a:cubicBezTo>
                  <a:pt x="427" y="130"/>
                  <a:pt x="427" y="130"/>
                  <a:pt x="427" y="130"/>
                </a:cubicBezTo>
                <a:cubicBezTo>
                  <a:pt x="415" y="131"/>
                  <a:pt x="415" y="131"/>
                  <a:pt x="415" y="131"/>
                </a:cubicBezTo>
                <a:cubicBezTo>
                  <a:pt x="412" y="131"/>
                  <a:pt x="412" y="131"/>
                  <a:pt x="412" y="131"/>
                </a:cubicBezTo>
                <a:cubicBezTo>
                  <a:pt x="411" y="131"/>
                  <a:pt x="409" y="132"/>
                  <a:pt x="408" y="133"/>
                </a:cubicBezTo>
                <a:cubicBezTo>
                  <a:pt x="408" y="133"/>
                  <a:pt x="408" y="133"/>
                  <a:pt x="408" y="133"/>
                </a:cubicBezTo>
                <a:cubicBezTo>
                  <a:pt x="407" y="134"/>
                  <a:pt x="407" y="134"/>
                  <a:pt x="407" y="134"/>
                </a:cubicBezTo>
                <a:cubicBezTo>
                  <a:pt x="407" y="134"/>
                  <a:pt x="404" y="135"/>
                  <a:pt x="402" y="137"/>
                </a:cubicBezTo>
                <a:cubicBezTo>
                  <a:pt x="402" y="138"/>
                  <a:pt x="401" y="139"/>
                  <a:pt x="400" y="139"/>
                </a:cubicBezTo>
                <a:cubicBezTo>
                  <a:pt x="399" y="138"/>
                  <a:pt x="398" y="138"/>
                  <a:pt x="398" y="137"/>
                </a:cubicBezTo>
                <a:cubicBezTo>
                  <a:pt x="382" y="137"/>
                  <a:pt x="382" y="137"/>
                  <a:pt x="382" y="137"/>
                </a:cubicBezTo>
                <a:cubicBezTo>
                  <a:pt x="382" y="127"/>
                  <a:pt x="382" y="127"/>
                  <a:pt x="382" y="127"/>
                </a:cubicBezTo>
                <a:cubicBezTo>
                  <a:pt x="343" y="127"/>
                  <a:pt x="343" y="127"/>
                  <a:pt x="343" y="127"/>
                </a:cubicBezTo>
                <a:cubicBezTo>
                  <a:pt x="343" y="123"/>
                  <a:pt x="343" y="123"/>
                  <a:pt x="343" y="123"/>
                </a:cubicBezTo>
                <a:cubicBezTo>
                  <a:pt x="338" y="121"/>
                  <a:pt x="338" y="121"/>
                  <a:pt x="338" y="121"/>
                </a:cubicBezTo>
                <a:cubicBezTo>
                  <a:pt x="333" y="127"/>
                  <a:pt x="333" y="127"/>
                  <a:pt x="333" y="127"/>
                </a:cubicBezTo>
                <a:cubicBezTo>
                  <a:pt x="329" y="127"/>
                  <a:pt x="329" y="127"/>
                  <a:pt x="329" y="127"/>
                </a:cubicBezTo>
                <a:cubicBezTo>
                  <a:pt x="325" y="123"/>
                  <a:pt x="325" y="123"/>
                  <a:pt x="325" y="123"/>
                </a:cubicBezTo>
                <a:cubicBezTo>
                  <a:pt x="325" y="120"/>
                  <a:pt x="325" y="120"/>
                  <a:pt x="325" y="120"/>
                </a:cubicBezTo>
                <a:cubicBezTo>
                  <a:pt x="321" y="115"/>
                  <a:pt x="321" y="115"/>
                  <a:pt x="321" y="115"/>
                </a:cubicBezTo>
                <a:cubicBezTo>
                  <a:pt x="314" y="110"/>
                  <a:pt x="314" y="110"/>
                  <a:pt x="314" y="110"/>
                </a:cubicBezTo>
                <a:cubicBezTo>
                  <a:pt x="304" y="109"/>
                  <a:pt x="304" y="109"/>
                  <a:pt x="304" y="109"/>
                </a:cubicBezTo>
                <a:cubicBezTo>
                  <a:pt x="303" y="109"/>
                  <a:pt x="301" y="110"/>
                  <a:pt x="299" y="110"/>
                </a:cubicBezTo>
                <a:cubicBezTo>
                  <a:pt x="298" y="110"/>
                  <a:pt x="297" y="110"/>
                  <a:pt x="295" y="109"/>
                </a:cubicBezTo>
                <a:cubicBezTo>
                  <a:pt x="294" y="109"/>
                  <a:pt x="293" y="108"/>
                  <a:pt x="293" y="108"/>
                </a:cubicBezTo>
                <a:cubicBezTo>
                  <a:pt x="292" y="108"/>
                  <a:pt x="292" y="108"/>
                  <a:pt x="292" y="109"/>
                </a:cubicBezTo>
                <a:cubicBezTo>
                  <a:pt x="292" y="109"/>
                  <a:pt x="292" y="109"/>
                  <a:pt x="292" y="109"/>
                </a:cubicBezTo>
                <a:cubicBezTo>
                  <a:pt x="291" y="109"/>
                  <a:pt x="291" y="109"/>
                  <a:pt x="291" y="109"/>
                </a:cubicBezTo>
                <a:cubicBezTo>
                  <a:pt x="283" y="109"/>
                  <a:pt x="283" y="109"/>
                  <a:pt x="283" y="109"/>
                </a:cubicBezTo>
                <a:cubicBezTo>
                  <a:pt x="280" y="109"/>
                  <a:pt x="277" y="105"/>
                  <a:pt x="276" y="104"/>
                </a:cubicBezTo>
                <a:cubicBezTo>
                  <a:pt x="276" y="104"/>
                  <a:pt x="276" y="104"/>
                  <a:pt x="276" y="104"/>
                </a:cubicBezTo>
                <a:cubicBezTo>
                  <a:pt x="276" y="97"/>
                  <a:pt x="276" y="97"/>
                  <a:pt x="276" y="97"/>
                </a:cubicBezTo>
                <a:cubicBezTo>
                  <a:pt x="257" y="97"/>
                  <a:pt x="257" y="97"/>
                  <a:pt x="257" y="97"/>
                </a:cubicBezTo>
                <a:cubicBezTo>
                  <a:pt x="253" y="89"/>
                  <a:pt x="253" y="89"/>
                  <a:pt x="253" y="89"/>
                </a:cubicBezTo>
                <a:cubicBezTo>
                  <a:pt x="253" y="0"/>
                  <a:pt x="253" y="0"/>
                  <a:pt x="253" y="0"/>
                </a:cubicBezTo>
                <a:cubicBezTo>
                  <a:pt x="136" y="0"/>
                  <a:pt x="136" y="0"/>
                  <a:pt x="136" y="0"/>
                </a:cubicBezTo>
                <a:cubicBezTo>
                  <a:pt x="136" y="256"/>
                  <a:pt x="136" y="256"/>
                  <a:pt x="136" y="256"/>
                </a:cubicBezTo>
                <a:cubicBezTo>
                  <a:pt x="1" y="256"/>
                  <a:pt x="1" y="256"/>
                  <a:pt x="1" y="256"/>
                </a:cubicBezTo>
                <a:cubicBezTo>
                  <a:pt x="0" y="256"/>
                  <a:pt x="0" y="256"/>
                  <a:pt x="0" y="256"/>
                </a:cubicBezTo>
                <a:cubicBezTo>
                  <a:pt x="0" y="257"/>
                  <a:pt x="0" y="257"/>
                  <a:pt x="0" y="257"/>
                </a:cubicBezTo>
                <a:cubicBezTo>
                  <a:pt x="10" y="260"/>
                  <a:pt x="10" y="260"/>
                  <a:pt x="10" y="260"/>
                </a:cubicBezTo>
                <a:cubicBezTo>
                  <a:pt x="14" y="268"/>
                  <a:pt x="14" y="268"/>
                  <a:pt x="14" y="268"/>
                </a:cubicBezTo>
                <a:cubicBezTo>
                  <a:pt x="22" y="272"/>
                  <a:pt x="22" y="272"/>
                  <a:pt x="22" y="272"/>
                </a:cubicBezTo>
                <a:cubicBezTo>
                  <a:pt x="30" y="284"/>
                  <a:pt x="30" y="284"/>
                  <a:pt x="30" y="284"/>
                </a:cubicBezTo>
                <a:cubicBezTo>
                  <a:pt x="61" y="307"/>
                  <a:pt x="61" y="307"/>
                  <a:pt x="61" y="307"/>
                </a:cubicBezTo>
                <a:cubicBezTo>
                  <a:pt x="73" y="342"/>
                  <a:pt x="73" y="342"/>
                  <a:pt x="73" y="342"/>
                </a:cubicBezTo>
                <a:cubicBezTo>
                  <a:pt x="112" y="381"/>
                  <a:pt x="112" y="381"/>
                  <a:pt x="112" y="381"/>
                </a:cubicBezTo>
                <a:cubicBezTo>
                  <a:pt x="131" y="381"/>
                  <a:pt x="131" y="381"/>
                  <a:pt x="131" y="381"/>
                </a:cubicBezTo>
                <a:cubicBezTo>
                  <a:pt x="151" y="346"/>
                  <a:pt x="151" y="346"/>
                  <a:pt x="151" y="346"/>
                </a:cubicBezTo>
                <a:cubicBezTo>
                  <a:pt x="155" y="346"/>
                  <a:pt x="155" y="346"/>
                  <a:pt x="155" y="346"/>
                </a:cubicBezTo>
                <a:cubicBezTo>
                  <a:pt x="162" y="346"/>
                  <a:pt x="162" y="346"/>
                  <a:pt x="162" y="346"/>
                </a:cubicBezTo>
                <a:cubicBezTo>
                  <a:pt x="198" y="346"/>
                  <a:pt x="198" y="346"/>
                  <a:pt x="198" y="346"/>
                </a:cubicBezTo>
                <a:cubicBezTo>
                  <a:pt x="225" y="378"/>
                  <a:pt x="225" y="378"/>
                  <a:pt x="225" y="378"/>
                </a:cubicBezTo>
                <a:cubicBezTo>
                  <a:pt x="240" y="409"/>
                  <a:pt x="240" y="409"/>
                  <a:pt x="240" y="409"/>
                </a:cubicBezTo>
                <a:cubicBezTo>
                  <a:pt x="252" y="420"/>
                  <a:pt x="252" y="420"/>
                  <a:pt x="252" y="420"/>
                </a:cubicBezTo>
                <a:cubicBezTo>
                  <a:pt x="256" y="436"/>
                  <a:pt x="256" y="436"/>
                  <a:pt x="256" y="436"/>
                </a:cubicBezTo>
                <a:cubicBezTo>
                  <a:pt x="268" y="444"/>
                  <a:pt x="268" y="444"/>
                  <a:pt x="268" y="444"/>
                </a:cubicBezTo>
                <a:cubicBezTo>
                  <a:pt x="279" y="475"/>
                  <a:pt x="279" y="475"/>
                  <a:pt x="279" y="475"/>
                </a:cubicBezTo>
                <a:cubicBezTo>
                  <a:pt x="291" y="495"/>
                  <a:pt x="291" y="495"/>
                  <a:pt x="291" y="495"/>
                </a:cubicBezTo>
                <a:cubicBezTo>
                  <a:pt x="303" y="502"/>
                  <a:pt x="303" y="502"/>
                  <a:pt x="303" y="502"/>
                </a:cubicBezTo>
                <a:cubicBezTo>
                  <a:pt x="315" y="502"/>
                  <a:pt x="315" y="502"/>
                  <a:pt x="315" y="502"/>
                </a:cubicBezTo>
                <a:cubicBezTo>
                  <a:pt x="322" y="510"/>
                  <a:pt x="322" y="510"/>
                  <a:pt x="322" y="510"/>
                </a:cubicBezTo>
                <a:cubicBezTo>
                  <a:pt x="342" y="510"/>
                  <a:pt x="342" y="510"/>
                  <a:pt x="342" y="510"/>
                </a:cubicBezTo>
                <a:cubicBezTo>
                  <a:pt x="358" y="518"/>
                  <a:pt x="358" y="518"/>
                  <a:pt x="358" y="518"/>
                </a:cubicBezTo>
                <a:cubicBezTo>
                  <a:pt x="369" y="518"/>
                  <a:pt x="369" y="518"/>
                  <a:pt x="369" y="518"/>
                </a:cubicBezTo>
                <a:cubicBezTo>
                  <a:pt x="365" y="514"/>
                  <a:pt x="365" y="514"/>
                  <a:pt x="365" y="514"/>
                </a:cubicBezTo>
                <a:cubicBezTo>
                  <a:pt x="361" y="502"/>
                  <a:pt x="361" y="502"/>
                  <a:pt x="361" y="502"/>
                </a:cubicBezTo>
                <a:cubicBezTo>
                  <a:pt x="361" y="499"/>
                  <a:pt x="361" y="499"/>
                  <a:pt x="361" y="499"/>
                </a:cubicBezTo>
                <a:cubicBezTo>
                  <a:pt x="354" y="475"/>
                  <a:pt x="354" y="475"/>
                  <a:pt x="354" y="475"/>
                </a:cubicBezTo>
                <a:cubicBezTo>
                  <a:pt x="358" y="471"/>
                  <a:pt x="358" y="471"/>
                  <a:pt x="358" y="471"/>
                </a:cubicBezTo>
                <a:cubicBezTo>
                  <a:pt x="358" y="463"/>
                  <a:pt x="358" y="463"/>
                  <a:pt x="358" y="463"/>
                </a:cubicBezTo>
                <a:cubicBezTo>
                  <a:pt x="354" y="463"/>
                  <a:pt x="354" y="463"/>
                  <a:pt x="354" y="463"/>
                </a:cubicBezTo>
                <a:cubicBezTo>
                  <a:pt x="354" y="459"/>
                  <a:pt x="354" y="459"/>
                  <a:pt x="354" y="459"/>
                </a:cubicBezTo>
                <a:cubicBezTo>
                  <a:pt x="358" y="459"/>
                  <a:pt x="358" y="459"/>
                  <a:pt x="358" y="459"/>
                </a:cubicBezTo>
                <a:cubicBezTo>
                  <a:pt x="361" y="459"/>
                  <a:pt x="361" y="459"/>
                  <a:pt x="361" y="459"/>
                </a:cubicBezTo>
                <a:cubicBezTo>
                  <a:pt x="365" y="444"/>
                  <a:pt x="365" y="444"/>
                  <a:pt x="365" y="444"/>
                </a:cubicBezTo>
                <a:cubicBezTo>
                  <a:pt x="361" y="436"/>
                  <a:pt x="361" y="436"/>
                  <a:pt x="361" y="436"/>
                </a:cubicBezTo>
                <a:cubicBezTo>
                  <a:pt x="369" y="436"/>
                  <a:pt x="369" y="436"/>
                  <a:pt x="369" y="436"/>
                </a:cubicBezTo>
                <a:cubicBezTo>
                  <a:pt x="373" y="428"/>
                  <a:pt x="373" y="428"/>
                  <a:pt x="373" y="428"/>
                </a:cubicBezTo>
                <a:cubicBezTo>
                  <a:pt x="373" y="424"/>
                  <a:pt x="373" y="424"/>
                  <a:pt x="373" y="424"/>
                </a:cubicBezTo>
                <a:cubicBezTo>
                  <a:pt x="369" y="428"/>
                  <a:pt x="369" y="428"/>
                  <a:pt x="369" y="428"/>
                </a:cubicBezTo>
                <a:cubicBezTo>
                  <a:pt x="369" y="424"/>
                  <a:pt x="369" y="424"/>
                  <a:pt x="369" y="424"/>
                </a:cubicBezTo>
                <a:cubicBezTo>
                  <a:pt x="377" y="420"/>
                  <a:pt x="377" y="420"/>
                  <a:pt x="377" y="420"/>
                </a:cubicBezTo>
                <a:cubicBezTo>
                  <a:pt x="385" y="417"/>
                  <a:pt x="385" y="417"/>
                  <a:pt x="385" y="417"/>
                </a:cubicBezTo>
                <a:cubicBezTo>
                  <a:pt x="385" y="413"/>
                  <a:pt x="385" y="413"/>
                  <a:pt x="385" y="413"/>
                </a:cubicBezTo>
                <a:cubicBezTo>
                  <a:pt x="393" y="413"/>
                  <a:pt x="393" y="413"/>
                  <a:pt x="393" y="413"/>
                </a:cubicBezTo>
                <a:cubicBezTo>
                  <a:pt x="397" y="409"/>
                  <a:pt x="397" y="409"/>
                  <a:pt x="397" y="409"/>
                </a:cubicBezTo>
                <a:cubicBezTo>
                  <a:pt x="397" y="405"/>
                  <a:pt x="397" y="405"/>
                  <a:pt x="397" y="405"/>
                </a:cubicBezTo>
                <a:cubicBezTo>
                  <a:pt x="393" y="401"/>
                  <a:pt x="393" y="401"/>
                  <a:pt x="393" y="401"/>
                </a:cubicBezTo>
                <a:cubicBezTo>
                  <a:pt x="393" y="397"/>
                  <a:pt x="393" y="397"/>
                  <a:pt x="393" y="397"/>
                </a:cubicBezTo>
                <a:cubicBezTo>
                  <a:pt x="397" y="397"/>
                  <a:pt x="397" y="397"/>
                  <a:pt x="397" y="397"/>
                </a:cubicBezTo>
                <a:cubicBezTo>
                  <a:pt x="400" y="401"/>
                  <a:pt x="400" y="401"/>
                  <a:pt x="400" y="401"/>
                </a:cubicBezTo>
                <a:cubicBezTo>
                  <a:pt x="400" y="397"/>
                  <a:pt x="400" y="397"/>
                  <a:pt x="400" y="397"/>
                </a:cubicBezTo>
                <a:cubicBezTo>
                  <a:pt x="404" y="397"/>
                  <a:pt x="404" y="397"/>
                  <a:pt x="404" y="397"/>
                </a:cubicBezTo>
                <a:cubicBezTo>
                  <a:pt x="408" y="397"/>
                  <a:pt x="408" y="397"/>
                  <a:pt x="408" y="397"/>
                </a:cubicBezTo>
                <a:cubicBezTo>
                  <a:pt x="408" y="393"/>
                  <a:pt x="408" y="393"/>
                  <a:pt x="408" y="393"/>
                </a:cubicBezTo>
                <a:cubicBezTo>
                  <a:pt x="412" y="401"/>
                  <a:pt x="412" y="401"/>
                  <a:pt x="412" y="401"/>
                </a:cubicBezTo>
                <a:cubicBezTo>
                  <a:pt x="424" y="397"/>
                  <a:pt x="424" y="397"/>
                  <a:pt x="424" y="397"/>
                </a:cubicBezTo>
                <a:cubicBezTo>
                  <a:pt x="408" y="405"/>
                  <a:pt x="408" y="405"/>
                  <a:pt x="408" y="405"/>
                </a:cubicBezTo>
                <a:cubicBezTo>
                  <a:pt x="404" y="409"/>
                  <a:pt x="404" y="409"/>
                  <a:pt x="404" y="409"/>
                </a:cubicBezTo>
                <a:cubicBezTo>
                  <a:pt x="408" y="409"/>
                  <a:pt x="408" y="409"/>
                  <a:pt x="408" y="409"/>
                </a:cubicBezTo>
                <a:cubicBezTo>
                  <a:pt x="443" y="385"/>
                  <a:pt x="443" y="385"/>
                  <a:pt x="443" y="385"/>
                </a:cubicBezTo>
                <a:cubicBezTo>
                  <a:pt x="451" y="374"/>
                  <a:pt x="451" y="374"/>
                  <a:pt x="451" y="374"/>
                </a:cubicBezTo>
                <a:cubicBezTo>
                  <a:pt x="451" y="350"/>
                  <a:pt x="451" y="350"/>
                  <a:pt x="451" y="350"/>
                </a:cubicBezTo>
                <a:cubicBezTo>
                  <a:pt x="451" y="346"/>
                  <a:pt x="451" y="346"/>
                  <a:pt x="451" y="346"/>
                </a:cubicBezTo>
                <a:cubicBezTo>
                  <a:pt x="455" y="346"/>
                  <a:pt x="455" y="346"/>
                  <a:pt x="455" y="346"/>
                </a:cubicBezTo>
                <a:cubicBezTo>
                  <a:pt x="455" y="354"/>
                  <a:pt x="455" y="354"/>
                  <a:pt x="455" y="354"/>
                </a:cubicBezTo>
                <a:cubicBezTo>
                  <a:pt x="463" y="354"/>
                  <a:pt x="463" y="354"/>
                  <a:pt x="463" y="354"/>
                </a:cubicBezTo>
                <a:cubicBezTo>
                  <a:pt x="463" y="358"/>
                  <a:pt x="463" y="358"/>
                  <a:pt x="463" y="358"/>
                </a:cubicBezTo>
                <a:cubicBezTo>
                  <a:pt x="455" y="358"/>
                  <a:pt x="455" y="358"/>
                  <a:pt x="455" y="358"/>
                </a:cubicBezTo>
                <a:cubicBezTo>
                  <a:pt x="459" y="362"/>
                  <a:pt x="459" y="362"/>
                  <a:pt x="459" y="362"/>
                </a:cubicBezTo>
                <a:cubicBezTo>
                  <a:pt x="479" y="350"/>
                  <a:pt x="479" y="350"/>
                  <a:pt x="479" y="350"/>
                </a:cubicBezTo>
                <a:cubicBezTo>
                  <a:pt x="482" y="350"/>
                  <a:pt x="482" y="350"/>
                  <a:pt x="482" y="350"/>
                </a:cubicBezTo>
                <a:cubicBezTo>
                  <a:pt x="482" y="341"/>
                  <a:pt x="482" y="341"/>
                  <a:pt x="482" y="341"/>
                </a:cubicBezTo>
                <a:lnTo>
                  <a:pt x="483" y="341"/>
                </a:lnTo>
                <a:close/>
              </a:path>
            </a:pathLst>
          </a:custGeom>
          <a:solidFill>
            <a:srgbClr val="0054A6"/>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9"/>
          <p:cNvSpPr>
            <a:spLocks/>
          </p:cNvSpPr>
          <p:nvPr/>
        </p:nvSpPr>
        <p:spPr bwMode="auto">
          <a:xfrm>
            <a:off x="6232060" y="4445418"/>
            <a:ext cx="565269" cy="648069"/>
          </a:xfrm>
          <a:custGeom>
            <a:avLst/>
            <a:gdLst>
              <a:gd name="T0" fmla="*/ 145 w 192"/>
              <a:gd name="T1" fmla="*/ 144 h 208"/>
              <a:gd name="T2" fmla="*/ 150 w 192"/>
              <a:gd name="T3" fmla="*/ 133 h 208"/>
              <a:gd name="T4" fmla="*/ 148 w 192"/>
              <a:gd name="T5" fmla="*/ 120 h 208"/>
              <a:gd name="T6" fmla="*/ 144 w 192"/>
              <a:gd name="T7" fmla="*/ 117 h 208"/>
              <a:gd name="T8" fmla="*/ 149 w 192"/>
              <a:gd name="T9" fmla="*/ 103 h 208"/>
              <a:gd name="T10" fmla="*/ 148 w 192"/>
              <a:gd name="T11" fmla="*/ 95 h 208"/>
              <a:gd name="T12" fmla="*/ 89 w 192"/>
              <a:gd name="T13" fmla="*/ 71 h 208"/>
              <a:gd name="T14" fmla="*/ 103 w 192"/>
              <a:gd name="T15" fmla="*/ 0 h 208"/>
              <a:gd name="T16" fmla="*/ 103 w 192"/>
              <a:gd name="T17" fmla="*/ 0 h 208"/>
              <a:gd name="T18" fmla="*/ 0 w 192"/>
              <a:gd name="T19" fmla="*/ 36 h 208"/>
              <a:gd name="T20" fmla="*/ 4 w 192"/>
              <a:gd name="T21" fmla="*/ 87 h 208"/>
              <a:gd name="T22" fmla="*/ 5 w 192"/>
              <a:gd name="T23" fmla="*/ 93 h 208"/>
              <a:gd name="T24" fmla="*/ 16 w 192"/>
              <a:gd name="T25" fmla="*/ 103 h 208"/>
              <a:gd name="T26" fmla="*/ 16 w 192"/>
              <a:gd name="T27" fmla="*/ 104 h 208"/>
              <a:gd name="T28" fmla="*/ 22 w 192"/>
              <a:gd name="T29" fmla="*/ 118 h 208"/>
              <a:gd name="T30" fmla="*/ 20 w 192"/>
              <a:gd name="T31" fmla="*/ 136 h 208"/>
              <a:gd name="T32" fmla="*/ 20 w 192"/>
              <a:gd name="T33" fmla="*/ 141 h 208"/>
              <a:gd name="T34" fmla="*/ 20 w 192"/>
              <a:gd name="T35" fmla="*/ 145 h 208"/>
              <a:gd name="T36" fmla="*/ 19 w 192"/>
              <a:gd name="T37" fmla="*/ 150 h 208"/>
              <a:gd name="T38" fmla="*/ 18 w 192"/>
              <a:gd name="T39" fmla="*/ 150 h 208"/>
              <a:gd name="T40" fmla="*/ 17 w 192"/>
              <a:gd name="T41" fmla="*/ 154 h 208"/>
              <a:gd name="T42" fmla="*/ 16 w 192"/>
              <a:gd name="T43" fmla="*/ 155 h 208"/>
              <a:gd name="T44" fmla="*/ 13 w 192"/>
              <a:gd name="T45" fmla="*/ 159 h 208"/>
              <a:gd name="T46" fmla="*/ 12 w 192"/>
              <a:gd name="T47" fmla="*/ 159 h 208"/>
              <a:gd name="T48" fmla="*/ 9 w 192"/>
              <a:gd name="T49" fmla="*/ 162 h 208"/>
              <a:gd name="T50" fmla="*/ 10 w 192"/>
              <a:gd name="T51" fmla="*/ 163 h 208"/>
              <a:gd name="T52" fmla="*/ 10 w 192"/>
              <a:gd name="T53" fmla="*/ 163 h 208"/>
              <a:gd name="T54" fmla="*/ 0 w 192"/>
              <a:gd name="T55" fmla="*/ 168 h 208"/>
              <a:gd name="T56" fmla="*/ 32 w 192"/>
              <a:gd name="T57" fmla="*/ 173 h 208"/>
              <a:gd name="T58" fmla="*/ 75 w 192"/>
              <a:gd name="T59" fmla="*/ 181 h 208"/>
              <a:gd name="T60" fmla="*/ 79 w 192"/>
              <a:gd name="T61" fmla="*/ 173 h 208"/>
              <a:gd name="T62" fmla="*/ 98 w 192"/>
              <a:gd name="T63" fmla="*/ 181 h 208"/>
              <a:gd name="T64" fmla="*/ 106 w 192"/>
              <a:gd name="T65" fmla="*/ 185 h 208"/>
              <a:gd name="T66" fmla="*/ 121 w 192"/>
              <a:gd name="T67" fmla="*/ 197 h 208"/>
              <a:gd name="T68" fmla="*/ 129 w 192"/>
              <a:gd name="T69" fmla="*/ 201 h 208"/>
              <a:gd name="T70" fmla="*/ 141 w 192"/>
              <a:gd name="T71" fmla="*/ 201 h 208"/>
              <a:gd name="T72" fmla="*/ 153 w 192"/>
              <a:gd name="T73" fmla="*/ 201 h 208"/>
              <a:gd name="T74" fmla="*/ 160 w 192"/>
              <a:gd name="T75" fmla="*/ 189 h 208"/>
              <a:gd name="T76" fmla="*/ 168 w 192"/>
              <a:gd name="T77" fmla="*/ 193 h 208"/>
              <a:gd name="T78" fmla="*/ 184 w 192"/>
              <a:gd name="T79" fmla="*/ 208 h 208"/>
              <a:gd name="T80" fmla="*/ 192 w 192"/>
              <a:gd name="T81" fmla="*/ 201 h 208"/>
              <a:gd name="T82" fmla="*/ 180 w 192"/>
              <a:gd name="T83" fmla="*/ 189 h 208"/>
              <a:gd name="T84" fmla="*/ 172 w 192"/>
              <a:gd name="T85" fmla="*/ 181 h 208"/>
              <a:gd name="T86" fmla="*/ 184 w 192"/>
              <a:gd name="T87" fmla="*/ 169 h 208"/>
              <a:gd name="T88" fmla="*/ 184 w 192"/>
              <a:gd name="T89" fmla="*/ 158 h 208"/>
              <a:gd name="T90" fmla="*/ 172 w 192"/>
              <a:gd name="T91" fmla="*/ 165 h 208"/>
              <a:gd name="T92" fmla="*/ 168 w 192"/>
              <a:gd name="T93" fmla="*/ 158 h 208"/>
              <a:gd name="T94" fmla="*/ 160 w 192"/>
              <a:gd name="T95" fmla="*/ 158 h 208"/>
              <a:gd name="T96" fmla="*/ 149 w 192"/>
              <a:gd name="T97" fmla="*/ 162 h 208"/>
              <a:gd name="T98" fmla="*/ 145 w 192"/>
              <a:gd name="T99" fmla="*/ 150 h 208"/>
              <a:gd name="T100" fmla="*/ 146 w 192"/>
              <a:gd name="T101" fmla="*/ 14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2" h="208">
                <a:moveTo>
                  <a:pt x="145" y="149"/>
                </a:moveTo>
                <a:cubicBezTo>
                  <a:pt x="145" y="144"/>
                  <a:pt x="145" y="144"/>
                  <a:pt x="145" y="144"/>
                </a:cubicBezTo>
                <a:cubicBezTo>
                  <a:pt x="147" y="144"/>
                  <a:pt x="150" y="143"/>
                  <a:pt x="150" y="141"/>
                </a:cubicBezTo>
                <a:cubicBezTo>
                  <a:pt x="150" y="133"/>
                  <a:pt x="150" y="133"/>
                  <a:pt x="150" y="133"/>
                </a:cubicBezTo>
                <a:cubicBezTo>
                  <a:pt x="152" y="120"/>
                  <a:pt x="152" y="120"/>
                  <a:pt x="152" y="120"/>
                </a:cubicBezTo>
                <a:cubicBezTo>
                  <a:pt x="148" y="120"/>
                  <a:pt x="148" y="120"/>
                  <a:pt x="148" y="120"/>
                </a:cubicBezTo>
                <a:cubicBezTo>
                  <a:pt x="148" y="117"/>
                  <a:pt x="148" y="117"/>
                  <a:pt x="148" y="117"/>
                </a:cubicBezTo>
                <a:cubicBezTo>
                  <a:pt x="144" y="117"/>
                  <a:pt x="144" y="117"/>
                  <a:pt x="144" y="117"/>
                </a:cubicBezTo>
                <a:cubicBezTo>
                  <a:pt x="144" y="105"/>
                  <a:pt x="144" y="105"/>
                  <a:pt x="144" y="105"/>
                </a:cubicBezTo>
                <a:cubicBezTo>
                  <a:pt x="145" y="105"/>
                  <a:pt x="148" y="105"/>
                  <a:pt x="149" y="103"/>
                </a:cubicBezTo>
                <a:cubicBezTo>
                  <a:pt x="150" y="102"/>
                  <a:pt x="150" y="101"/>
                  <a:pt x="149" y="100"/>
                </a:cubicBezTo>
                <a:cubicBezTo>
                  <a:pt x="148" y="95"/>
                  <a:pt x="148" y="95"/>
                  <a:pt x="148" y="95"/>
                </a:cubicBezTo>
                <a:cubicBezTo>
                  <a:pt x="89" y="95"/>
                  <a:pt x="89" y="95"/>
                  <a:pt x="89" y="95"/>
                </a:cubicBezTo>
                <a:cubicBezTo>
                  <a:pt x="89" y="71"/>
                  <a:pt x="89" y="71"/>
                  <a:pt x="89" y="71"/>
                </a:cubicBezTo>
                <a:cubicBezTo>
                  <a:pt x="103" y="48"/>
                  <a:pt x="103" y="48"/>
                  <a:pt x="103" y="48"/>
                </a:cubicBezTo>
                <a:cubicBezTo>
                  <a:pt x="103" y="0"/>
                  <a:pt x="103" y="0"/>
                  <a:pt x="103" y="0"/>
                </a:cubicBezTo>
                <a:cubicBezTo>
                  <a:pt x="103" y="0"/>
                  <a:pt x="103" y="0"/>
                  <a:pt x="103" y="0"/>
                </a:cubicBezTo>
                <a:cubicBezTo>
                  <a:pt x="103" y="0"/>
                  <a:pt x="103" y="0"/>
                  <a:pt x="103" y="0"/>
                </a:cubicBezTo>
                <a:cubicBezTo>
                  <a:pt x="0" y="0"/>
                  <a:pt x="0" y="0"/>
                  <a:pt x="0" y="0"/>
                </a:cubicBezTo>
                <a:cubicBezTo>
                  <a:pt x="0" y="36"/>
                  <a:pt x="0" y="36"/>
                  <a:pt x="0" y="36"/>
                </a:cubicBezTo>
                <a:cubicBezTo>
                  <a:pt x="4" y="53"/>
                  <a:pt x="4" y="53"/>
                  <a:pt x="4" y="53"/>
                </a:cubicBezTo>
                <a:cubicBezTo>
                  <a:pt x="4" y="87"/>
                  <a:pt x="4" y="87"/>
                  <a:pt x="4" y="87"/>
                </a:cubicBezTo>
                <a:cubicBezTo>
                  <a:pt x="4" y="90"/>
                  <a:pt x="4" y="92"/>
                  <a:pt x="5" y="93"/>
                </a:cubicBezTo>
                <a:cubicBezTo>
                  <a:pt x="5" y="93"/>
                  <a:pt x="5" y="93"/>
                  <a:pt x="5" y="93"/>
                </a:cubicBezTo>
                <a:cubicBezTo>
                  <a:pt x="11" y="98"/>
                  <a:pt x="11" y="98"/>
                  <a:pt x="11" y="98"/>
                </a:cubicBezTo>
                <a:cubicBezTo>
                  <a:pt x="15" y="101"/>
                  <a:pt x="16" y="102"/>
                  <a:pt x="16" y="103"/>
                </a:cubicBezTo>
                <a:cubicBezTo>
                  <a:pt x="16" y="103"/>
                  <a:pt x="16" y="103"/>
                  <a:pt x="16" y="103"/>
                </a:cubicBezTo>
                <a:cubicBezTo>
                  <a:pt x="16" y="104"/>
                  <a:pt x="16" y="104"/>
                  <a:pt x="16" y="104"/>
                </a:cubicBezTo>
                <a:cubicBezTo>
                  <a:pt x="20" y="111"/>
                  <a:pt x="20" y="111"/>
                  <a:pt x="20" y="111"/>
                </a:cubicBezTo>
                <a:cubicBezTo>
                  <a:pt x="23" y="115"/>
                  <a:pt x="23" y="116"/>
                  <a:pt x="22" y="118"/>
                </a:cubicBezTo>
                <a:cubicBezTo>
                  <a:pt x="21" y="120"/>
                  <a:pt x="20" y="122"/>
                  <a:pt x="20" y="125"/>
                </a:cubicBezTo>
                <a:cubicBezTo>
                  <a:pt x="20" y="136"/>
                  <a:pt x="20" y="136"/>
                  <a:pt x="20" y="136"/>
                </a:cubicBezTo>
                <a:cubicBezTo>
                  <a:pt x="20" y="139"/>
                  <a:pt x="20" y="141"/>
                  <a:pt x="20" y="141"/>
                </a:cubicBezTo>
                <a:cubicBezTo>
                  <a:pt x="20" y="141"/>
                  <a:pt x="20" y="141"/>
                  <a:pt x="20" y="141"/>
                </a:cubicBezTo>
                <a:cubicBezTo>
                  <a:pt x="20" y="142"/>
                  <a:pt x="20" y="142"/>
                  <a:pt x="20" y="142"/>
                </a:cubicBezTo>
                <a:cubicBezTo>
                  <a:pt x="20" y="143"/>
                  <a:pt x="20" y="144"/>
                  <a:pt x="20" y="145"/>
                </a:cubicBezTo>
                <a:cubicBezTo>
                  <a:pt x="19" y="147"/>
                  <a:pt x="19" y="149"/>
                  <a:pt x="19" y="149"/>
                </a:cubicBezTo>
                <a:cubicBezTo>
                  <a:pt x="19" y="150"/>
                  <a:pt x="19" y="150"/>
                  <a:pt x="19" y="150"/>
                </a:cubicBezTo>
                <a:cubicBezTo>
                  <a:pt x="19" y="150"/>
                  <a:pt x="19" y="150"/>
                  <a:pt x="19" y="150"/>
                </a:cubicBezTo>
                <a:cubicBezTo>
                  <a:pt x="18" y="150"/>
                  <a:pt x="18" y="150"/>
                  <a:pt x="18" y="150"/>
                </a:cubicBezTo>
                <a:cubicBezTo>
                  <a:pt x="18" y="150"/>
                  <a:pt x="18" y="150"/>
                  <a:pt x="18" y="150"/>
                </a:cubicBezTo>
                <a:cubicBezTo>
                  <a:pt x="17" y="154"/>
                  <a:pt x="17" y="154"/>
                  <a:pt x="17" y="154"/>
                </a:cubicBezTo>
                <a:cubicBezTo>
                  <a:pt x="17" y="154"/>
                  <a:pt x="17" y="154"/>
                  <a:pt x="17" y="154"/>
                </a:cubicBezTo>
                <a:cubicBezTo>
                  <a:pt x="16" y="155"/>
                  <a:pt x="16" y="155"/>
                  <a:pt x="16" y="155"/>
                </a:cubicBezTo>
                <a:cubicBezTo>
                  <a:pt x="16" y="155"/>
                  <a:pt x="15" y="155"/>
                  <a:pt x="15" y="156"/>
                </a:cubicBezTo>
                <a:cubicBezTo>
                  <a:pt x="14" y="158"/>
                  <a:pt x="13" y="159"/>
                  <a:pt x="13" y="159"/>
                </a:cubicBezTo>
                <a:cubicBezTo>
                  <a:pt x="13" y="159"/>
                  <a:pt x="13" y="159"/>
                  <a:pt x="13" y="159"/>
                </a:cubicBezTo>
                <a:cubicBezTo>
                  <a:pt x="12" y="159"/>
                  <a:pt x="12" y="159"/>
                  <a:pt x="12" y="159"/>
                </a:cubicBezTo>
                <a:cubicBezTo>
                  <a:pt x="12" y="159"/>
                  <a:pt x="12" y="160"/>
                  <a:pt x="11" y="161"/>
                </a:cubicBezTo>
                <a:cubicBezTo>
                  <a:pt x="9" y="162"/>
                  <a:pt x="9" y="162"/>
                  <a:pt x="9" y="162"/>
                </a:cubicBezTo>
                <a:cubicBezTo>
                  <a:pt x="10" y="163"/>
                  <a:pt x="10" y="163"/>
                  <a:pt x="10" y="163"/>
                </a:cubicBezTo>
                <a:cubicBezTo>
                  <a:pt x="10" y="163"/>
                  <a:pt x="10" y="163"/>
                  <a:pt x="10" y="163"/>
                </a:cubicBezTo>
                <a:cubicBezTo>
                  <a:pt x="10" y="163"/>
                  <a:pt x="10" y="163"/>
                  <a:pt x="10" y="163"/>
                </a:cubicBezTo>
                <a:cubicBezTo>
                  <a:pt x="10" y="163"/>
                  <a:pt x="10" y="163"/>
                  <a:pt x="10" y="163"/>
                </a:cubicBezTo>
                <a:cubicBezTo>
                  <a:pt x="9" y="165"/>
                  <a:pt x="6" y="167"/>
                  <a:pt x="1" y="168"/>
                </a:cubicBezTo>
                <a:cubicBezTo>
                  <a:pt x="0" y="168"/>
                  <a:pt x="0" y="168"/>
                  <a:pt x="0" y="168"/>
                </a:cubicBezTo>
                <a:cubicBezTo>
                  <a:pt x="0" y="177"/>
                  <a:pt x="0" y="177"/>
                  <a:pt x="0" y="177"/>
                </a:cubicBezTo>
                <a:cubicBezTo>
                  <a:pt x="32" y="173"/>
                  <a:pt x="32" y="173"/>
                  <a:pt x="32" y="173"/>
                </a:cubicBezTo>
                <a:cubicBezTo>
                  <a:pt x="71" y="185"/>
                  <a:pt x="71" y="185"/>
                  <a:pt x="71" y="185"/>
                </a:cubicBezTo>
                <a:cubicBezTo>
                  <a:pt x="75" y="181"/>
                  <a:pt x="75" y="181"/>
                  <a:pt x="75" y="181"/>
                </a:cubicBezTo>
                <a:cubicBezTo>
                  <a:pt x="75" y="177"/>
                  <a:pt x="75" y="177"/>
                  <a:pt x="75" y="177"/>
                </a:cubicBezTo>
                <a:cubicBezTo>
                  <a:pt x="79" y="173"/>
                  <a:pt x="79" y="173"/>
                  <a:pt x="79" y="173"/>
                </a:cubicBezTo>
                <a:cubicBezTo>
                  <a:pt x="86" y="173"/>
                  <a:pt x="86" y="173"/>
                  <a:pt x="86" y="173"/>
                </a:cubicBezTo>
                <a:cubicBezTo>
                  <a:pt x="98" y="181"/>
                  <a:pt x="98" y="181"/>
                  <a:pt x="98" y="181"/>
                </a:cubicBezTo>
                <a:cubicBezTo>
                  <a:pt x="102" y="185"/>
                  <a:pt x="102" y="185"/>
                  <a:pt x="102" y="185"/>
                </a:cubicBezTo>
                <a:cubicBezTo>
                  <a:pt x="106" y="185"/>
                  <a:pt x="106" y="185"/>
                  <a:pt x="106" y="185"/>
                </a:cubicBezTo>
                <a:cubicBezTo>
                  <a:pt x="114" y="197"/>
                  <a:pt x="114" y="197"/>
                  <a:pt x="114" y="197"/>
                </a:cubicBezTo>
                <a:cubicBezTo>
                  <a:pt x="121" y="197"/>
                  <a:pt x="121" y="197"/>
                  <a:pt x="121" y="197"/>
                </a:cubicBezTo>
                <a:cubicBezTo>
                  <a:pt x="125" y="201"/>
                  <a:pt x="125" y="201"/>
                  <a:pt x="125" y="201"/>
                </a:cubicBezTo>
                <a:cubicBezTo>
                  <a:pt x="129" y="201"/>
                  <a:pt x="129" y="201"/>
                  <a:pt x="129" y="201"/>
                </a:cubicBezTo>
                <a:cubicBezTo>
                  <a:pt x="137" y="197"/>
                  <a:pt x="137" y="197"/>
                  <a:pt x="137" y="197"/>
                </a:cubicBezTo>
                <a:cubicBezTo>
                  <a:pt x="141" y="201"/>
                  <a:pt x="141" y="201"/>
                  <a:pt x="141" y="201"/>
                </a:cubicBezTo>
                <a:cubicBezTo>
                  <a:pt x="145" y="201"/>
                  <a:pt x="145" y="201"/>
                  <a:pt x="145" y="201"/>
                </a:cubicBezTo>
                <a:cubicBezTo>
                  <a:pt x="153" y="201"/>
                  <a:pt x="153" y="201"/>
                  <a:pt x="153" y="201"/>
                </a:cubicBezTo>
                <a:cubicBezTo>
                  <a:pt x="160" y="193"/>
                  <a:pt x="160" y="193"/>
                  <a:pt x="160" y="193"/>
                </a:cubicBezTo>
                <a:cubicBezTo>
                  <a:pt x="160" y="189"/>
                  <a:pt x="160" y="189"/>
                  <a:pt x="160" y="189"/>
                </a:cubicBezTo>
                <a:cubicBezTo>
                  <a:pt x="164" y="189"/>
                  <a:pt x="164" y="189"/>
                  <a:pt x="164" y="189"/>
                </a:cubicBezTo>
                <a:cubicBezTo>
                  <a:pt x="168" y="193"/>
                  <a:pt x="168" y="193"/>
                  <a:pt x="168" y="193"/>
                </a:cubicBezTo>
                <a:cubicBezTo>
                  <a:pt x="176" y="197"/>
                  <a:pt x="176" y="197"/>
                  <a:pt x="176" y="197"/>
                </a:cubicBezTo>
                <a:cubicBezTo>
                  <a:pt x="184" y="208"/>
                  <a:pt x="184" y="208"/>
                  <a:pt x="184" y="208"/>
                </a:cubicBezTo>
                <a:cubicBezTo>
                  <a:pt x="192" y="205"/>
                  <a:pt x="192" y="205"/>
                  <a:pt x="192" y="205"/>
                </a:cubicBezTo>
                <a:cubicBezTo>
                  <a:pt x="192" y="201"/>
                  <a:pt x="192" y="201"/>
                  <a:pt x="192" y="201"/>
                </a:cubicBezTo>
                <a:cubicBezTo>
                  <a:pt x="192" y="197"/>
                  <a:pt x="192" y="197"/>
                  <a:pt x="192" y="197"/>
                </a:cubicBezTo>
                <a:cubicBezTo>
                  <a:pt x="180" y="189"/>
                  <a:pt x="180" y="189"/>
                  <a:pt x="180" y="189"/>
                </a:cubicBezTo>
                <a:cubicBezTo>
                  <a:pt x="172" y="185"/>
                  <a:pt x="172" y="185"/>
                  <a:pt x="172" y="185"/>
                </a:cubicBezTo>
                <a:cubicBezTo>
                  <a:pt x="172" y="181"/>
                  <a:pt x="172" y="181"/>
                  <a:pt x="172" y="181"/>
                </a:cubicBezTo>
                <a:cubicBezTo>
                  <a:pt x="176" y="177"/>
                  <a:pt x="176" y="177"/>
                  <a:pt x="176" y="177"/>
                </a:cubicBezTo>
                <a:cubicBezTo>
                  <a:pt x="184" y="169"/>
                  <a:pt x="184" y="169"/>
                  <a:pt x="184" y="169"/>
                </a:cubicBezTo>
                <a:cubicBezTo>
                  <a:pt x="188" y="162"/>
                  <a:pt x="188" y="162"/>
                  <a:pt x="188" y="162"/>
                </a:cubicBezTo>
                <a:cubicBezTo>
                  <a:pt x="184" y="158"/>
                  <a:pt x="184" y="158"/>
                  <a:pt x="184" y="158"/>
                </a:cubicBezTo>
                <a:cubicBezTo>
                  <a:pt x="176" y="162"/>
                  <a:pt x="176" y="162"/>
                  <a:pt x="176" y="162"/>
                </a:cubicBezTo>
                <a:cubicBezTo>
                  <a:pt x="172" y="165"/>
                  <a:pt x="172" y="165"/>
                  <a:pt x="172" y="165"/>
                </a:cubicBezTo>
                <a:cubicBezTo>
                  <a:pt x="168" y="165"/>
                  <a:pt x="168" y="165"/>
                  <a:pt x="168" y="165"/>
                </a:cubicBezTo>
                <a:cubicBezTo>
                  <a:pt x="168" y="158"/>
                  <a:pt x="168" y="158"/>
                  <a:pt x="168" y="158"/>
                </a:cubicBezTo>
                <a:cubicBezTo>
                  <a:pt x="164" y="158"/>
                  <a:pt x="164" y="158"/>
                  <a:pt x="164" y="158"/>
                </a:cubicBezTo>
                <a:cubicBezTo>
                  <a:pt x="160" y="158"/>
                  <a:pt x="160" y="158"/>
                  <a:pt x="160" y="158"/>
                </a:cubicBezTo>
                <a:cubicBezTo>
                  <a:pt x="157" y="162"/>
                  <a:pt x="157" y="162"/>
                  <a:pt x="157" y="162"/>
                </a:cubicBezTo>
                <a:cubicBezTo>
                  <a:pt x="149" y="162"/>
                  <a:pt x="149" y="162"/>
                  <a:pt x="149" y="162"/>
                </a:cubicBezTo>
                <a:cubicBezTo>
                  <a:pt x="145" y="158"/>
                  <a:pt x="145" y="158"/>
                  <a:pt x="145" y="158"/>
                </a:cubicBezTo>
                <a:cubicBezTo>
                  <a:pt x="145" y="150"/>
                  <a:pt x="145" y="150"/>
                  <a:pt x="145" y="150"/>
                </a:cubicBezTo>
                <a:cubicBezTo>
                  <a:pt x="146" y="149"/>
                  <a:pt x="146" y="149"/>
                  <a:pt x="146" y="149"/>
                </a:cubicBezTo>
                <a:cubicBezTo>
                  <a:pt x="146" y="149"/>
                  <a:pt x="146" y="149"/>
                  <a:pt x="146" y="149"/>
                </a:cubicBezTo>
                <a:lnTo>
                  <a:pt x="145" y="149"/>
                </a:ln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20"/>
          <p:cNvSpPr>
            <a:spLocks/>
          </p:cNvSpPr>
          <p:nvPr/>
        </p:nvSpPr>
        <p:spPr bwMode="auto">
          <a:xfrm>
            <a:off x="6170233" y="3907691"/>
            <a:ext cx="559381" cy="537725"/>
          </a:xfrm>
          <a:custGeom>
            <a:avLst/>
            <a:gdLst>
              <a:gd name="T0" fmla="*/ 159 w 190"/>
              <a:gd name="T1" fmla="*/ 69 h 173"/>
              <a:gd name="T2" fmla="*/ 163 w 190"/>
              <a:gd name="T3" fmla="*/ 65 h 173"/>
              <a:gd name="T4" fmla="*/ 163 w 190"/>
              <a:gd name="T5" fmla="*/ 59 h 173"/>
              <a:gd name="T6" fmla="*/ 171 w 190"/>
              <a:gd name="T7" fmla="*/ 53 h 173"/>
              <a:gd name="T8" fmla="*/ 174 w 190"/>
              <a:gd name="T9" fmla="*/ 45 h 173"/>
              <a:gd name="T10" fmla="*/ 179 w 190"/>
              <a:gd name="T11" fmla="*/ 41 h 173"/>
              <a:gd name="T12" fmla="*/ 177 w 190"/>
              <a:gd name="T13" fmla="*/ 39 h 173"/>
              <a:gd name="T14" fmla="*/ 180 w 190"/>
              <a:gd name="T15" fmla="*/ 39 h 173"/>
              <a:gd name="T16" fmla="*/ 180 w 190"/>
              <a:gd name="T17" fmla="*/ 37 h 173"/>
              <a:gd name="T18" fmla="*/ 180 w 190"/>
              <a:gd name="T19" fmla="*/ 35 h 173"/>
              <a:gd name="T20" fmla="*/ 180 w 190"/>
              <a:gd name="T21" fmla="*/ 34 h 173"/>
              <a:gd name="T22" fmla="*/ 181 w 190"/>
              <a:gd name="T23" fmla="*/ 32 h 173"/>
              <a:gd name="T24" fmla="*/ 183 w 190"/>
              <a:gd name="T25" fmla="*/ 28 h 173"/>
              <a:gd name="T26" fmla="*/ 183 w 190"/>
              <a:gd name="T27" fmla="*/ 24 h 173"/>
              <a:gd name="T28" fmla="*/ 183 w 190"/>
              <a:gd name="T29" fmla="*/ 23 h 173"/>
              <a:gd name="T30" fmla="*/ 186 w 190"/>
              <a:gd name="T31" fmla="*/ 21 h 173"/>
              <a:gd name="T32" fmla="*/ 187 w 190"/>
              <a:gd name="T33" fmla="*/ 19 h 173"/>
              <a:gd name="T34" fmla="*/ 190 w 190"/>
              <a:gd name="T35" fmla="*/ 16 h 173"/>
              <a:gd name="T36" fmla="*/ 166 w 190"/>
              <a:gd name="T37" fmla="*/ 16 h 173"/>
              <a:gd name="T38" fmla="*/ 166 w 190"/>
              <a:gd name="T39" fmla="*/ 0 h 173"/>
              <a:gd name="T40" fmla="*/ 0 w 190"/>
              <a:gd name="T41" fmla="*/ 0 h 173"/>
              <a:gd name="T42" fmla="*/ 0 w 190"/>
              <a:gd name="T43" fmla="*/ 34 h 173"/>
              <a:gd name="T44" fmla="*/ 6 w 190"/>
              <a:gd name="T45" fmla="*/ 38 h 173"/>
              <a:gd name="T46" fmla="*/ 12 w 190"/>
              <a:gd name="T47" fmla="*/ 44 h 173"/>
              <a:gd name="T48" fmla="*/ 12 w 190"/>
              <a:gd name="T49" fmla="*/ 139 h 173"/>
              <a:gd name="T50" fmla="*/ 12 w 190"/>
              <a:gd name="T51" fmla="*/ 139 h 173"/>
              <a:gd name="T52" fmla="*/ 21 w 190"/>
              <a:gd name="T53" fmla="*/ 142 h 173"/>
              <a:gd name="T54" fmla="*/ 21 w 190"/>
              <a:gd name="T55" fmla="*/ 173 h 173"/>
              <a:gd name="T56" fmla="*/ 124 w 190"/>
              <a:gd name="T57" fmla="*/ 173 h 173"/>
              <a:gd name="T58" fmla="*/ 124 w 190"/>
              <a:gd name="T59" fmla="*/ 173 h 173"/>
              <a:gd name="T60" fmla="*/ 124 w 190"/>
              <a:gd name="T61" fmla="*/ 172 h 173"/>
              <a:gd name="T62" fmla="*/ 127 w 190"/>
              <a:gd name="T63" fmla="*/ 163 h 173"/>
              <a:gd name="T64" fmla="*/ 127 w 190"/>
              <a:gd name="T65" fmla="*/ 163 h 173"/>
              <a:gd name="T66" fmla="*/ 127 w 190"/>
              <a:gd name="T67" fmla="*/ 162 h 173"/>
              <a:gd name="T68" fmla="*/ 127 w 190"/>
              <a:gd name="T69" fmla="*/ 161 h 173"/>
              <a:gd name="T70" fmla="*/ 128 w 190"/>
              <a:gd name="T71" fmla="*/ 159 h 173"/>
              <a:gd name="T72" fmla="*/ 128 w 190"/>
              <a:gd name="T73" fmla="*/ 159 h 173"/>
              <a:gd name="T74" fmla="*/ 129 w 190"/>
              <a:gd name="T75" fmla="*/ 159 h 173"/>
              <a:gd name="T76" fmla="*/ 130 w 190"/>
              <a:gd name="T77" fmla="*/ 159 h 173"/>
              <a:gd name="T78" fmla="*/ 130 w 190"/>
              <a:gd name="T79" fmla="*/ 157 h 173"/>
              <a:gd name="T80" fmla="*/ 129 w 190"/>
              <a:gd name="T81" fmla="*/ 148 h 173"/>
              <a:gd name="T82" fmla="*/ 127 w 190"/>
              <a:gd name="T83" fmla="*/ 136 h 173"/>
              <a:gd name="T84" fmla="*/ 127 w 190"/>
              <a:gd name="T85" fmla="*/ 132 h 173"/>
              <a:gd name="T86" fmla="*/ 134 w 190"/>
              <a:gd name="T87" fmla="*/ 123 h 173"/>
              <a:gd name="T88" fmla="*/ 134 w 190"/>
              <a:gd name="T89" fmla="*/ 123 h 173"/>
              <a:gd name="T90" fmla="*/ 135 w 190"/>
              <a:gd name="T91" fmla="*/ 123 h 173"/>
              <a:gd name="T92" fmla="*/ 135 w 190"/>
              <a:gd name="T93" fmla="*/ 123 h 173"/>
              <a:gd name="T94" fmla="*/ 136 w 190"/>
              <a:gd name="T95" fmla="*/ 123 h 173"/>
              <a:gd name="T96" fmla="*/ 137 w 190"/>
              <a:gd name="T97" fmla="*/ 122 h 173"/>
              <a:gd name="T98" fmla="*/ 140 w 190"/>
              <a:gd name="T99" fmla="*/ 119 h 173"/>
              <a:gd name="T100" fmla="*/ 140 w 190"/>
              <a:gd name="T101" fmla="*/ 119 h 173"/>
              <a:gd name="T102" fmla="*/ 140 w 190"/>
              <a:gd name="T103" fmla="*/ 119 h 173"/>
              <a:gd name="T104" fmla="*/ 142 w 190"/>
              <a:gd name="T105" fmla="*/ 117 h 173"/>
              <a:gd name="T106" fmla="*/ 147 w 190"/>
              <a:gd name="T107" fmla="*/ 108 h 173"/>
              <a:gd name="T108" fmla="*/ 147 w 190"/>
              <a:gd name="T109" fmla="*/ 108 h 173"/>
              <a:gd name="T110" fmla="*/ 147 w 190"/>
              <a:gd name="T111" fmla="*/ 89 h 173"/>
              <a:gd name="T112" fmla="*/ 154 w 190"/>
              <a:gd name="T113" fmla="*/ 83 h 173"/>
              <a:gd name="T114" fmla="*/ 155 w 190"/>
              <a:gd name="T115" fmla="*/ 78 h 173"/>
              <a:gd name="T116" fmla="*/ 157 w 190"/>
              <a:gd name="T117" fmla="*/ 73 h 173"/>
              <a:gd name="T118" fmla="*/ 157 w 190"/>
              <a:gd name="T119" fmla="*/ 73 h 173"/>
              <a:gd name="T120" fmla="*/ 159 w 190"/>
              <a:gd name="T121" fmla="*/ 6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0" h="173">
                <a:moveTo>
                  <a:pt x="159" y="69"/>
                </a:moveTo>
                <a:cubicBezTo>
                  <a:pt x="163" y="65"/>
                  <a:pt x="163" y="65"/>
                  <a:pt x="163" y="65"/>
                </a:cubicBezTo>
                <a:cubicBezTo>
                  <a:pt x="163" y="59"/>
                  <a:pt x="163" y="59"/>
                  <a:pt x="163" y="59"/>
                </a:cubicBezTo>
                <a:cubicBezTo>
                  <a:pt x="171" y="53"/>
                  <a:pt x="171" y="53"/>
                  <a:pt x="171" y="53"/>
                </a:cubicBezTo>
                <a:cubicBezTo>
                  <a:pt x="174" y="45"/>
                  <a:pt x="174" y="45"/>
                  <a:pt x="174" y="45"/>
                </a:cubicBezTo>
                <a:cubicBezTo>
                  <a:pt x="179" y="41"/>
                  <a:pt x="179" y="41"/>
                  <a:pt x="179" y="41"/>
                </a:cubicBezTo>
                <a:cubicBezTo>
                  <a:pt x="177" y="39"/>
                  <a:pt x="177" y="39"/>
                  <a:pt x="177" y="39"/>
                </a:cubicBezTo>
                <a:cubicBezTo>
                  <a:pt x="180" y="39"/>
                  <a:pt x="180" y="39"/>
                  <a:pt x="180" y="39"/>
                </a:cubicBezTo>
                <a:cubicBezTo>
                  <a:pt x="180" y="38"/>
                  <a:pt x="180" y="38"/>
                  <a:pt x="180" y="37"/>
                </a:cubicBezTo>
                <a:cubicBezTo>
                  <a:pt x="180" y="36"/>
                  <a:pt x="180" y="35"/>
                  <a:pt x="180" y="35"/>
                </a:cubicBezTo>
                <a:cubicBezTo>
                  <a:pt x="180" y="34"/>
                  <a:pt x="180" y="34"/>
                  <a:pt x="180" y="34"/>
                </a:cubicBezTo>
                <a:cubicBezTo>
                  <a:pt x="181" y="32"/>
                  <a:pt x="181" y="32"/>
                  <a:pt x="181" y="32"/>
                </a:cubicBezTo>
                <a:cubicBezTo>
                  <a:pt x="183" y="28"/>
                  <a:pt x="183" y="28"/>
                  <a:pt x="183" y="28"/>
                </a:cubicBezTo>
                <a:cubicBezTo>
                  <a:pt x="183" y="24"/>
                  <a:pt x="183" y="24"/>
                  <a:pt x="183" y="24"/>
                </a:cubicBezTo>
                <a:cubicBezTo>
                  <a:pt x="183" y="23"/>
                  <a:pt x="183" y="23"/>
                  <a:pt x="183" y="23"/>
                </a:cubicBezTo>
                <a:cubicBezTo>
                  <a:pt x="183" y="23"/>
                  <a:pt x="185" y="22"/>
                  <a:pt x="186" y="21"/>
                </a:cubicBezTo>
                <a:cubicBezTo>
                  <a:pt x="187" y="19"/>
                  <a:pt x="187" y="19"/>
                  <a:pt x="187" y="19"/>
                </a:cubicBezTo>
                <a:cubicBezTo>
                  <a:pt x="188" y="18"/>
                  <a:pt x="189" y="17"/>
                  <a:pt x="190" y="16"/>
                </a:cubicBezTo>
                <a:cubicBezTo>
                  <a:pt x="166" y="16"/>
                  <a:pt x="166" y="16"/>
                  <a:pt x="166" y="16"/>
                </a:cubicBezTo>
                <a:cubicBezTo>
                  <a:pt x="166" y="0"/>
                  <a:pt x="166" y="0"/>
                  <a:pt x="166" y="0"/>
                </a:cubicBezTo>
                <a:cubicBezTo>
                  <a:pt x="0" y="0"/>
                  <a:pt x="0" y="0"/>
                  <a:pt x="0" y="0"/>
                </a:cubicBezTo>
                <a:cubicBezTo>
                  <a:pt x="0" y="34"/>
                  <a:pt x="0" y="34"/>
                  <a:pt x="0" y="34"/>
                </a:cubicBezTo>
                <a:cubicBezTo>
                  <a:pt x="6" y="38"/>
                  <a:pt x="6" y="38"/>
                  <a:pt x="6" y="38"/>
                </a:cubicBezTo>
                <a:cubicBezTo>
                  <a:pt x="12" y="44"/>
                  <a:pt x="12" y="44"/>
                  <a:pt x="12" y="44"/>
                </a:cubicBezTo>
                <a:cubicBezTo>
                  <a:pt x="12" y="139"/>
                  <a:pt x="12" y="139"/>
                  <a:pt x="12" y="139"/>
                </a:cubicBezTo>
                <a:cubicBezTo>
                  <a:pt x="12" y="139"/>
                  <a:pt x="12" y="139"/>
                  <a:pt x="12" y="139"/>
                </a:cubicBezTo>
                <a:cubicBezTo>
                  <a:pt x="21" y="142"/>
                  <a:pt x="21" y="142"/>
                  <a:pt x="21" y="142"/>
                </a:cubicBezTo>
                <a:cubicBezTo>
                  <a:pt x="21" y="173"/>
                  <a:pt x="21" y="173"/>
                  <a:pt x="21" y="173"/>
                </a:cubicBezTo>
                <a:cubicBezTo>
                  <a:pt x="124" y="173"/>
                  <a:pt x="124" y="173"/>
                  <a:pt x="124" y="173"/>
                </a:cubicBezTo>
                <a:cubicBezTo>
                  <a:pt x="124" y="173"/>
                  <a:pt x="124" y="173"/>
                  <a:pt x="124" y="173"/>
                </a:cubicBezTo>
                <a:cubicBezTo>
                  <a:pt x="124" y="172"/>
                  <a:pt x="124" y="172"/>
                  <a:pt x="124" y="172"/>
                </a:cubicBezTo>
                <a:cubicBezTo>
                  <a:pt x="126" y="166"/>
                  <a:pt x="127" y="164"/>
                  <a:pt x="127" y="163"/>
                </a:cubicBezTo>
                <a:cubicBezTo>
                  <a:pt x="127" y="163"/>
                  <a:pt x="127" y="163"/>
                  <a:pt x="127" y="163"/>
                </a:cubicBezTo>
                <a:cubicBezTo>
                  <a:pt x="127" y="162"/>
                  <a:pt x="127" y="162"/>
                  <a:pt x="127" y="162"/>
                </a:cubicBezTo>
                <a:cubicBezTo>
                  <a:pt x="127" y="162"/>
                  <a:pt x="127" y="162"/>
                  <a:pt x="127" y="161"/>
                </a:cubicBezTo>
                <a:cubicBezTo>
                  <a:pt x="128" y="160"/>
                  <a:pt x="128" y="160"/>
                  <a:pt x="128" y="159"/>
                </a:cubicBezTo>
                <a:cubicBezTo>
                  <a:pt x="128" y="159"/>
                  <a:pt x="128" y="159"/>
                  <a:pt x="128" y="159"/>
                </a:cubicBezTo>
                <a:cubicBezTo>
                  <a:pt x="129" y="159"/>
                  <a:pt x="129" y="159"/>
                  <a:pt x="129" y="159"/>
                </a:cubicBezTo>
                <a:cubicBezTo>
                  <a:pt x="130" y="159"/>
                  <a:pt x="130" y="159"/>
                  <a:pt x="130" y="159"/>
                </a:cubicBezTo>
                <a:cubicBezTo>
                  <a:pt x="130" y="157"/>
                  <a:pt x="130" y="157"/>
                  <a:pt x="130" y="157"/>
                </a:cubicBezTo>
                <a:cubicBezTo>
                  <a:pt x="130" y="154"/>
                  <a:pt x="129" y="151"/>
                  <a:pt x="129" y="148"/>
                </a:cubicBezTo>
                <a:cubicBezTo>
                  <a:pt x="129" y="148"/>
                  <a:pt x="128" y="141"/>
                  <a:pt x="127" y="136"/>
                </a:cubicBezTo>
                <a:cubicBezTo>
                  <a:pt x="127" y="132"/>
                  <a:pt x="127" y="132"/>
                  <a:pt x="127" y="132"/>
                </a:cubicBezTo>
                <a:cubicBezTo>
                  <a:pt x="129" y="129"/>
                  <a:pt x="133" y="125"/>
                  <a:pt x="134" y="123"/>
                </a:cubicBezTo>
                <a:cubicBezTo>
                  <a:pt x="134" y="123"/>
                  <a:pt x="134" y="123"/>
                  <a:pt x="134" y="123"/>
                </a:cubicBezTo>
                <a:cubicBezTo>
                  <a:pt x="135" y="123"/>
                  <a:pt x="135" y="123"/>
                  <a:pt x="135" y="123"/>
                </a:cubicBezTo>
                <a:cubicBezTo>
                  <a:pt x="135" y="123"/>
                  <a:pt x="135" y="123"/>
                  <a:pt x="135" y="123"/>
                </a:cubicBezTo>
                <a:cubicBezTo>
                  <a:pt x="136" y="123"/>
                  <a:pt x="136" y="123"/>
                  <a:pt x="136" y="123"/>
                </a:cubicBezTo>
                <a:cubicBezTo>
                  <a:pt x="137" y="122"/>
                  <a:pt x="137" y="122"/>
                  <a:pt x="137" y="122"/>
                </a:cubicBezTo>
                <a:cubicBezTo>
                  <a:pt x="139" y="120"/>
                  <a:pt x="139" y="119"/>
                  <a:pt x="140" y="119"/>
                </a:cubicBezTo>
                <a:cubicBezTo>
                  <a:pt x="140" y="119"/>
                  <a:pt x="140" y="119"/>
                  <a:pt x="140" y="119"/>
                </a:cubicBezTo>
                <a:cubicBezTo>
                  <a:pt x="140" y="119"/>
                  <a:pt x="140" y="119"/>
                  <a:pt x="140" y="119"/>
                </a:cubicBezTo>
                <a:cubicBezTo>
                  <a:pt x="142" y="117"/>
                  <a:pt x="142" y="117"/>
                  <a:pt x="142" y="117"/>
                </a:cubicBezTo>
                <a:cubicBezTo>
                  <a:pt x="145" y="112"/>
                  <a:pt x="147" y="108"/>
                  <a:pt x="147" y="108"/>
                </a:cubicBezTo>
                <a:cubicBezTo>
                  <a:pt x="147" y="108"/>
                  <a:pt x="147" y="108"/>
                  <a:pt x="147" y="108"/>
                </a:cubicBezTo>
                <a:cubicBezTo>
                  <a:pt x="147" y="89"/>
                  <a:pt x="147" y="89"/>
                  <a:pt x="147" y="89"/>
                </a:cubicBezTo>
                <a:cubicBezTo>
                  <a:pt x="154" y="83"/>
                  <a:pt x="154" y="83"/>
                  <a:pt x="154" y="83"/>
                </a:cubicBezTo>
                <a:cubicBezTo>
                  <a:pt x="155" y="78"/>
                  <a:pt x="155" y="78"/>
                  <a:pt x="155" y="78"/>
                </a:cubicBezTo>
                <a:cubicBezTo>
                  <a:pt x="157" y="73"/>
                  <a:pt x="157" y="73"/>
                  <a:pt x="157" y="73"/>
                </a:cubicBezTo>
                <a:cubicBezTo>
                  <a:pt x="157" y="73"/>
                  <a:pt x="157" y="73"/>
                  <a:pt x="157" y="73"/>
                </a:cubicBezTo>
                <a:lnTo>
                  <a:pt x="159" y="69"/>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21"/>
          <p:cNvSpPr>
            <a:spLocks/>
          </p:cNvSpPr>
          <p:nvPr/>
        </p:nvSpPr>
        <p:spPr bwMode="auto">
          <a:xfrm>
            <a:off x="4287474" y="2606893"/>
            <a:ext cx="802271" cy="593674"/>
          </a:xfrm>
          <a:custGeom>
            <a:avLst/>
            <a:gdLst>
              <a:gd name="T0" fmla="*/ 173 w 545"/>
              <a:gd name="T1" fmla="*/ 382 h 382"/>
              <a:gd name="T2" fmla="*/ 175 w 545"/>
              <a:gd name="T3" fmla="*/ 382 h 382"/>
              <a:gd name="T4" fmla="*/ 545 w 545"/>
              <a:gd name="T5" fmla="*/ 382 h 382"/>
              <a:gd name="T6" fmla="*/ 545 w 545"/>
              <a:gd name="T7" fmla="*/ 172 h 382"/>
              <a:gd name="T8" fmla="*/ 545 w 545"/>
              <a:gd name="T9" fmla="*/ 170 h 382"/>
              <a:gd name="T10" fmla="*/ 545 w 545"/>
              <a:gd name="T11" fmla="*/ 0 h 382"/>
              <a:gd name="T12" fmla="*/ 0 w 545"/>
              <a:gd name="T13" fmla="*/ 0 h 382"/>
              <a:gd name="T14" fmla="*/ 0 w 545"/>
              <a:gd name="T15" fmla="*/ 22 h 382"/>
              <a:gd name="T16" fmla="*/ 0 w 545"/>
              <a:gd name="T17" fmla="*/ 24 h 382"/>
              <a:gd name="T18" fmla="*/ 0 w 545"/>
              <a:gd name="T19" fmla="*/ 268 h 382"/>
              <a:gd name="T20" fmla="*/ 0 w 545"/>
              <a:gd name="T21" fmla="*/ 268 h 382"/>
              <a:gd name="T22" fmla="*/ 0 w 545"/>
              <a:gd name="T23" fmla="*/ 382 h 382"/>
              <a:gd name="T24" fmla="*/ 173 w 545"/>
              <a:gd name="T25" fmla="*/ 382 h 382"/>
              <a:gd name="T26" fmla="*/ 173 w 545"/>
              <a:gd name="T27" fmla="*/ 38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5" h="382">
                <a:moveTo>
                  <a:pt x="173" y="382"/>
                </a:moveTo>
                <a:lnTo>
                  <a:pt x="175" y="382"/>
                </a:lnTo>
                <a:lnTo>
                  <a:pt x="545" y="382"/>
                </a:lnTo>
                <a:lnTo>
                  <a:pt x="545" y="172"/>
                </a:lnTo>
                <a:lnTo>
                  <a:pt x="545" y="170"/>
                </a:lnTo>
                <a:lnTo>
                  <a:pt x="545" y="0"/>
                </a:lnTo>
                <a:lnTo>
                  <a:pt x="0" y="0"/>
                </a:lnTo>
                <a:lnTo>
                  <a:pt x="0" y="22"/>
                </a:lnTo>
                <a:lnTo>
                  <a:pt x="0" y="24"/>
                </a:lnTo>
                <a:lnTo>
                  <a:pt x="0" y="268"/>
                </a:lnTo>
                <a:lnTo>
                  <a:pt x="0" y="268"/>
                </a:lnTo>
                <a:lnTo>
                  <a:pt x="0" y="382"/>
                </a:lnTo>
                <a:lnTo>
                  <a:pt x="173" y="382"/>
                </a:lnTo>
                <a:lnTo>
                  <a:pt x="173" y="382"/>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22"/>
          <p:cNvSpPr>
            <a:spLocks/>
          </p:cNvSpPr>
          <p:nvPr/>
        </p:nvSpPr>
        <p:spPr bwMode="auto">
          <a:xfrm>
            <a:off x="3960677" y="3023397"/>
            <a:ext cx="581463" cy="759965"/>
          </a:xfrm>
          <a:custGeom>
            <a:avLst/>
            <a:gdLst>
              <a:gd name="T0" fmla="*/ 395 w 395"/>
              <a:gd name="T1" fmla="*/ 114 h 489"/>
              <a:gd name="T2" fmla="*/ 222 w 395"/>
              <a:gd name="T3" fmla="*/ 114 h 489"/>
              <a:gd name="T4" fmla="*/ 222 w 395"/>
              <a:gd name="T5" fmla="*/ 0 h 489"/>
              <a:gd name="T6" fmla="*/ 0 w 395"/>
              <a:gd name="T7" fmla="*/ 0 h 489"/>
              <a:gd name="T8" fmla="*/ 0 w 395"/>
              <a:gd name="T9" fmla="*/ 489 h 489"/>
              <a:gd name="T10" fmla="*/ 395 w 395"/>
              <a:gd name="T11" fmla="*/ 489 h 489"/>
              <a:gd name="T12" fmla="*/ 395 w 395"/>
              <a:gd name="T13" fmla="*/ 487 h 489"/>
              <a:gd name="T14" fmla="*/ 395 w 395"/>
              <a:gd name="T15" fmla="*/ 114 h 489"/>
              <a:gd name="T16" fmla="*/ 395 w 395"/>
              <a:gd name="T17" fmla="*/ 11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489">
                <a:moveTo>
                  <a:pt x="395" y="114"/>
                </a:moveTo>
                <a:lnTo>
                  <a:pt x="222" y="114"/>
                </a:lnTo>
                <a:lnTo>
                  <a:pt x="222" y="0"/>
                </a:lnTo>
                <a:lnTo>
                  <a:pt x="0" y="0"/>
                </a:lnTo>
                <a:lnTo>
                  <a:pt x="0" y="489"/>
                </a:lnTo>
                <a:lnTo>
                  <a:pt x="395" y="489"/>
                </a:lnTo>
                <a:lnTo>
                  <a:pt x="395" y="487"/>
                </a:lnTo>
                <a:lnTo>
                  <a:pt x="395" y="114"/>
                </a:lnTo>
                <a:lnTo>
                  <a:pt x="395" y="114"/>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3" name="Freeform 23"/>
          <p:cNvSpPr>
            <a:spLocks/>
          </p:cNvSpPr>
          <p:nvPr/>
        </p:nvSpPr>
        <p:spPr bwMode="auto">
          <a:xfrm>
            <a:off x="3271752" y="3023397"/>
            <a:ext cx="688922" cy="1111197"/>
          </a:xfrm>
          <a:custGeom>
            <a:avLst/>
            <a:gdLst>
              <a:gd name="T0" fmla="*/ 118 w 234"/>
              <a:gd name="T1" fmla="*/ 0 h 357"/>
              <a:gd name="T2" fmla="*/ 118 w 234"/>
              <a:gd name="T3" fmla="*/ 0 h 357"/>
              <a:gd name="T4" fmla="*/ 0 w 234"/>
              <a:gd name="T5" fmla="*/ 0 h 357"/>
              <a:gd name="T6" fmla="*/ 0 w 234"/>
              <a:gd name="T7" fmla="*/ 142 h 357"/>
              <a:gd name="T8" fmla="*/ 217 w 234"/>
              <a:gd name="T9" fmla="*/ 357 h 357"/>
              <a:gd name="T10" fmla="*/ 217 w 234"/>
              <a:gd name="T11" fmla="*/ 357 h 357"/>
              <a:gd name="T12" fmla="*/ 217 w 234"/>
              <a:gd name="T13" fmla="*/ 326 h 357"/>
              <a:gd name="T14" fmla="*/ 220 w 234"/>
              <a:gd name="T15" fmla="*/ 323 h 357"/>
              <a:gd name="T16" fmla="*/ 217 w 234"/>
              <a:gd name="T17" fmla="*/ 317 h 357"/>
              <a:gd name="T18" fmla="*/ 210 w 234"/>
              <a:gd name="T19" fmla="*/ 310 h 357"/>
              <a:gd name="T20" fmla="*/ 214 w 234"/>
              <a:gd name="T21" fmla="*/ 288 h 357"/>
              <a:gd name="T22" fmla="*/ 234 w 234"/>
              <a:gd name="T23" fmla="*/ 301 h 357"/>
              <a:gd name="T24" fmla="*/ 234 w 234"/>
              <a:gd name="T25" fmla="*/ 244 h 357"/>
              <a:gd name="T26" fmla="*/ 234 w 234"/>
              <a:gd name="T27" fmla="*/ 0 h 357"/>
              <a:gd name="T28" fmla="*/ 118 w 234"/>
              <a:gd name="T29"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 h="357">
                <a:moveTo>
                  <a:pt x="118" y="0"/>
                </a:moveTo>
                <a:cubicBezTo>
                  <a:pt x="118" y="0"/>
                  <a:pt x="118" y="0"/>
                  <a:pt x="118" y="0"/>
                </a:cubicBezTo>
                <a:cubicBezTo>
                  <a:pt x="0" y="0"/>
                  <a:pt x="0" y="0"/>
                  <a:pt x="0" y="0"/>
                </a:cubicBezTo>
                <a:cubicBezTo>
                  <a:pt x="0" y="142"/>
                  <a:pt x="0" y="142"/>
                  <a:pt x="0" y="142"/>
                </a:cubicBezTo>
                <a:cubicBezTo>
                  <a:pt x="217" y="357"/>
                  <a:pt x="217" y="357"/>
                  <a:pt x="217" y="357"/>
                </a:cubicBezTo>
                <a:cubicBezTo>
                  <a:pt x="217" y="357"/>
                  <a:pt x="217" y="357"/>
                  <a:pt x="217" y="357"/>
                </a:cubicBezTo>
                <a:cubicBezTo>
                  <a:pt x="217" y="326"/>
                  <a:pt x="217" y="326"/>
                  <a:pt x="217" y="326"/>
                </a:cubicBezTo>
                <a:cubicBezTo>
                  <a:pt x="218" y="326"/>
                  <a:pt x="220" y="325"/>
                  <a:pt x="220" y="323"/>
                </a:cubicBezTo>
                <a:cubicBezTo>
                  <a:pt x="221" y="321"/>
                  <a:pt x="220" y="319"/>
                  <a:pt x="217" y="317"/>
                </a:cubicBezTo>
                <a:cubicBezTo>
                  <a:pt x="210" y="310"/>
                  <a:pt x="210" y="310"/>
                  <a:pt x="210" y="310"/>
                </a:cubicBezTo>
                <a:cubicBezTo>
                  <a:pt x="214" y="288"/>
                  <a:pt x="214" y="288"/>
                  <a:pt x="214" y="288"/>
                </a:cubicBezTo>
                <a:cubicBezTo>
                  <a:pt x="234" y="301"/>
                  <a:pt x="234" y="301"/>
                  <a:pt x="234" y="301"/>
                </a:cubicBezTo>
                <a:cubicBezTo>
                  <a:pt x="234" y="244"/>
                  <a:pt x="234" y="244"/>
                  <a:pt x="234" y="244"/>
                </a:cubicBezTo>
                <a:cubicBezTo>
                  <a:pt x="234" y="0"/>
                  <a:pt x="234" y="0"/>
                  <a:pt x="234" y="0"/>
                </a:cubicBezTo>
                <a:lnTo>
                  <a:pt x="118" y="0"/>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24"/>
          <p:cNvSpPr>
            <a:spLocks/>
          </p:cNvSpPr>
          <p:nvPr/>
        </p:nvSpPr>
        <p:spPr bwMode="auto">
          <a:xfrm>
            <a:off x="5213396" y="3783361"/>
            <a:ext cx="992166" cy="556376"/>
          </a:xfrm>
          <a:custGeom>
            <a:avLst/>
            <a:gdLst>
              <a:gd name="T0" fmla="*/ 337 w 337"/>
              <a:gd name="T1" fmla="*/ 84 h 179"/>
              <a:gd name="T2" fmla="*/ 331 w 337"/>
              <a:gd name="T3" fmla="*/ 78 h 179"/>
              <a:gd name="T4" fmla="*/ 325 w 337"/>
              <a:gd name="T5" fmla="*/ 74 h 179"/>
              <a:gd name="T6" fmla="*/ 325 w 337"/>
              <a:gd name="T7" fmla="*/ 40 h 179"/>
              <a:gd name="T8" fmla="*/ 325 w 337"/>
              <a:gd name="T9" fmla="*/ 40 h 179"/>
              <a:gd name="T10" fmla="*/ 325 w 337"/>
              <a:gd name="T11" fmla="*/ 39 h 179"/>
              <a:gd name="T12" fmla="*/ 325 w 337"/>
              <a:gd name="T13" fmla="*/ 0 h 179"/>
              <a:gd name="T14" fmla="*/ 41 w 337"/>
              <a:gd name="T15" fmla="*/ 0 h 179"/>
              <a:gd name="T16" fmla="*/ 40 w 337"/>
              <a:gd name="T17" fmla="*/ 0 h 179"/>
              <a:gd name="T18" fmla="*/ 0 w 337"/>
              <a:gd name="T19" fmla="*/ 0 h 179"/>
              <a:gd name="T20" fmla="*/ 0 w 337"/>
              <a:gd name="T21" fmla="*/ 40 h 179"/>
              <a:gd name="T22" fmla="*/ 0 w 337"/>
              <a:gd name="T23" fmla="*/ 40 h 179"/>
              <a:gd name="T24" fmla="*/ 117 w 337"/>
              <a:gd name="T25" fmla="*/ 40 h 179"/>
              <a:gd name="T26" fmla="*/ 117 w 337"/>
              <a:gd name="T27" fmla="*/ 129 h 179"/>
              <a:gd name="T28" fmla="*/ 121 w 337"/>
              <a:gd name="T29" fmla="*/ 137 h 179"/>
              <a:gd name="T30" fmla="*/ 140 w 337"/>
              <a:gd name="T31" fmla="*/ 137 h 179"/>
              <a:gd name="T32" fmla="*/ 140 w 337"/>
              <a:gd name="T33" fmla="*/ 144 h 179"/>
              <a:gd name="T34" fmla="*/ 140 w 337"/>
              <a:gd name="T35" fmla="*/ 144 h 179"/>
              <a:gd name="T36" fmla="*/ 147 w 337"/>
              <a:gd name="T37" fmla="*/ 149 h 179"/>
              <a:gd name="T38" fmla="*/ 155 w 337"/>
              <a:gd name="T39" fmla="*/ 149 h 179"/>
              <a:gd name="T40" fmla="*/ 156 w 337"/>
              <a:gd name="T41" fmla="*/ 149 h 179"/>
              <a:gd name="T42" fmla="*/ 156 w 337"/>
              <a:gd name="T43" fmla="*/ 149 h 179"/>
              <a:gd name="T44" fmla="*/ 157 w 337"/>
              <a:gd name="T45" fmla="*/ 148 h 179"/>
              <a:gd name="T46" fmla="*/ 159 w 337"/>
              <a:gd name="T47" fmla="*/ 149 h 179"/>
              <a:gd name="T48" fmla="*/ 163 w 337"/>
              <a:gd name="T49" fmla="*/ 150 h 179"/>
              <a:gd name="T50" fmla="*/ 168 w 337"/>
              <a:gd name="T51" fmla="*/ 149 h 179"/>
              <a:gd name="T52" fmla="*/ 178 w 337"/>
              <a:gd name="T53" fmla="*/ 150 h 179"/>
              <a:gd name="T54" fmla="*/ 185 w 337"/>
              <a:gd name="T55" fmla="*/ 155 h 179"/>
              <a:gd name="T56" fmla="*/ 189 w 337"/>
              <a:gd name="T57" fmla="*/ 160 h 179"/>
              <a:gd name="T58" fmla="*/ 189 w 337"/>
              <a:gd name="T59" fmla="*/ 163 h 179"/>
              <a:gd name="T60" fmla="*/ 193 w 337"/>
              <a:gd name="T61" fmla="*/ 167 h 179"/>
              <a:gd name="T62" fmla="*/ 197 w 337"/>
              <a:gd name="T63" fmla="*/ 167 h 179"/>
              <a:gd name="T64" fmla="*/ 202 w 337"/>
              <a:gd name="T65" fmla="*/ 161 h 179"/>
              <a:gd name="T66" fmla="*/ 207 w 337"/>
              <a:gd name="T67" fmla="*/ 163 h 179"/>
              <a:gd name="T68" fmla="*/ 207 w 337"/>
              <a:gd name="T69" fmla="*/ 167 h 179"/>
              <a:gd name="T70" fmla="*/ 246 w 337"/>
              <a:gd name="T71" fmla="*/ 167 h 179"/>
              <a:gd name="T72" fmla="*/ 246 w 337"/>
              <a:gd name="T73" fmla="*/ 177 h 179"/>
              <a:gd name="T74" fmla="*/ 262 w 337"/>
              <a:gd name="T75" fmla="*/ 177 h 179"/>
              <a:gd name="T76" fmla="*/ 264 w 337"/>
              <a:gd name="T77" fmla="*/ 179 h 179"/>
              <a:gd name="T78" fmla="*/ 266 w 337"/>
              <a:gd name="T79" fmla="*/ 177 h 179"/>
              <a:gd name="T80" fmla="*/ 271 w 337"/>
              <a:gd name="T81" fmla="*/ 174 h 179"/>
              <a:gd name="T82" fmla="*/ 272 w 337"/>
              <a:gd name="T83" fmla="*/ 173 h 179"/>
              <a:gd name="T84" fmla="*/ 272 w 337"/>
              <a:gd name="T85" fmla="*/ 173 h 179"/>
              <a:gd name="T86" fmla="*/ 276 w 337"/>
              <a:gd name="T87" fmla="*/ 171 h 179"/>
              <a:gd name="T88" fmla="*/ 279 w 337"/>
              <a:gd name="T89" fmla="*/ 171 h 179"/>
              <a:gd name="T90" fmla="*/ 291 w 337"/>
              <a:gd name="T91" fmla="*/ 170 h 179"/>
              <a:gd name="T92" fmla="*/ 292 w 337"/>
              <a:gd name="T93" fmla="*/ 169 h 179"/>
              <a:gd name="T94" fmla="*/ 298 w 337"/>
              <a:gd name="T95" fmla="*/ 166 h 179"/>
              <a:gd name="T96" fmla="*/ 300 w 337"/>
              <a:gd name="T97" fmla="*/ 166 h 179"/>
              <a:gd name="T98" fmla="*/ 308 w 337"/>
              <a:gd name="T99" fmla="*/ 173 h 179"/>
              <a:gd name="T100" fmla="*/ 308 w 337"/>
              <a:gd name="T101" fmla="*/ 174 h 179"/>
              <a:gd name="T102" fmla="*/ 316 w 337"/>
              <a:gd name="T103" fmla="*/ 175 h 179"/>
              <a:gd name="T104" fmla="*/ 318 w 337"/>
              <a:gd name="T105" fmla="*/ 179 h 179"/>
              <a:gd name="T106" fmla="*/ 318 w 337"/>
              <a:gd name="T107" fmla="*/ 179 h 179"/>
              <a:gd name="T108" fmla="*/ 319 w 337"/>
              <a:gd name="T109" fmla="*/ 179 h 179"/>
              <a:gd name="T110" fmla="*/ 320 w 337"/>
              <a:gd name="T111" fmla="*/ 179 h 179"/>
              <a:gd name="T112" fmla="*/ 323 w 337"/>
              <a:gd name="T113" fmla="*/ 177 h 179"/>
              <a:gd name="T114" fmla="*/ 325 w 337"/>
              <a:gd name="T115" fmla="*/ 179 h 179"/>
              <a:gd name="T116" fmla="*/ 337 w 337"/>
              <a:gd name="T117" fmla="*/ 179 h 179"/>
              <a:gd name="T118" fmla="*/ 337 w 337"/>
              <a:gd name="T119" fmla="*/ 179 h 179"/>
              <a:gd name="T120" fmla="*/ 337 w 337"/>
              <a:gd name="T121" fmla="*/ 8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 h="179">
                <a:moveTo>
                  <a:pt x="337" y="84"/>
                </a:moveTo>
                <a:cubicBezTo>
                  <a:pt x="331" y="78"/>
                  <a:pt x="331" y="78"/>
                  <a:pt x="331" y="78"/>
                </a:cubicBezTo>
                <a:cubicBezTo>
                  <a:pt x="325" y="74"/>
                  <a:pt x="325" y="74"/>
                  <a:pt x="325" y="74"/>
                </a:cubicBezTo>
                <a:cubicBezTo>
                  <a:pt x="325" y="40"/>
                  <a:pt x="325" y="40"/>
                  <a:pt x="325" y="40"/>
                </a:cubicBezTo>
                <a:cubicBezTo>
                  <a:pt x="325" y="40"/>
                  <a:pt x="325" y="40"/>
                  <a:pt x="325" y="40"/>
                </a:cubicBezTo>
                <a:cubicBezTo>
                  <a:pt x="325" y="39"/>
                  <a:pt x="325" y="39"/>
                  <a:pt x="325" y="39"/>
                </a:cubicBezTo>
                <a:cubicBezTo>
                  <a:pt x="325" y="0"/>
                  <a:pt x="325" y="0"/>
                  <a:pt x="325" y="0"/>
                </a:cubicBezTo>
                <a:cubicBezTo>
                  <a:pt x="41" y="0"/>
                  <a:pt x="41" y="0"/>
                  <a:pt x="41" y="0"/>
                </a:cubicBezTo>
                <a:cubicBezTo>
                  <a:pt x="40" y="0"/>
                  <a:pt x="40" y="0"/>
                  <a:pt x="40" y="0"/>
                </a:cubicBezTo>
                <a:cubicBezTo>
                  <a:pt x="0" y="0"/>
                  <a:pt x="0" y="0"/>
                  <a:pt x="0" y="0"/>
                </a:cubicBezTo>
                <a:cubicBezTo>
                  <a:pt x="0" y="40"/>
                  <a:pt x="0" y="40"/>
                  <a:pt x="0" y="40"/>
                </a:cubicBezTo>
                <a:cubicBezTo>
                  <a:pt x="0" y="40"/>
                  <a:pt x="0" y="40"/>
                  <a:pt x="0" y="40"/>
                </a:cubicBezTo>
                <a:cubicBezTo>
                  <a:pt x="117" y="40"/>
                  <a:pt x="117" y="40"/>
                  <a:pt x="117" y="40"/>
                </a:cubicBezTo>
                <a:cubicBezTo>
                  <a:pt x="117" y="129"/>
                  <a:pt x="117" y="129"/>
                  <a:pt x="117" y="129"/>
                </a:cubicBezTo>
                <a:cubicBezTo>
                  <a:pt x="121" y="137"/>
                  <a:pt x="121" y="137"/>
                  <a:pt x="121" y="137"/>
                </a:cubicBezTo>
                <a:cubicBezTo>
                  <a:pt x="140" y="137"/>
                  <a:pt x="140" y="137"/>
                  <a:pt x="140" y="137"/>
                </a:cubicBezTo>
                <a:cubicBezTo>
                  <a:pt x="140" y="144"/>
                  <a:pt x="140" y="144"/>
                  <a:pt x="140" y="144"/>
                </a:cubicBezTo>
                <a:cubicBezTo>
                  <a:pt x="140" y="144"/>
                  <a:pt x="140" y="144"/>
                  <a:pt x="140" y="144"/>
                </a:cubicBezTo>
                <a:cubicBezTo>
                  <a:pt x="141" y="145"/>
                  <a:pt x="144" y="149"/>
                  <a:pt x="147" y="149"/>
                </a:cubicBezTo>
                <a:cubicBezTo>
                  <a:pt x="155" y="149"/>
                  <a:pt x="155" y="149"/>
                  <a:pt x="155" y="149"/>
                </a:cubicBezTo>
                <a:cubicBezTo>
                  <a:pt x="156" y="149"/>
                  <a:pt x="156" y="149"/>
                  <a:pt x="156" y="149"/>
                </a:cubicBezTo>
                <a:cubicBezTo>
                  <a:pt x="156" y="149"/>
                  <a:pt x="156" y="149"/>
                  <a:pt x="156" y="149"/>
                </a:cubicBezTo>
                <a:cubicBezTo>
                  <a:pt x="156" y="148"/>
                  <a:pt x="156" y="148"/>
                  <a:pt x="157" y="148"/>
                </a:cubicBezTo>
                <a:cubicBezTo>
                  <a:pt x="157" y="148"/>
                  <a:pt x="158" y="149"/>
                  <a:pt x="159" y="149"/>
                </a:cubicBezTo>
                <a:cubicBezTo>
                  <a:pt x="161" y="150"/>
                  <a:pt x="162" y="150"/>
                  <a:pt x="163" y="150"/>
                </a:cubicBezTo>
                <a:cubicBezTo>
                  <a:pt x="165" y="150"/>
                  <a:pt x="167" y="149"/>
                  <a:pt x="168" y="149"/>
                </a:cubicBezTo>
                <a:cubicBezTo>
                  <a:pt x="178" y="150"/>
                  <a:pt x="178" y="150"/>
                  <a:pt x="178" y="150"/>
                </a:cubicBezTo>
                <a:cubicBezTo>
                  <a:pt x="185" y="155"/>
                  <a:pt x="185" y="155"/>
                  <a:pt x="185" y="155"/>
                </a:cubicBezTo>
                <a:cubicBezTo>
                  <a:pt x="189" y="160"/>
                  <a:pt x="189" y="160"/>
                  <a:pt x="189" y="160"/>
                </a:cubicBezTo>
                <a:cubicBezTo>
                  <a:pt x="189" y="163"/>
                  <a:pt x="189" y="163"/>
                  <a:pt x="189" y="163"/>
                </a:cubicBezTo>
                <a:cubicBezTo>
                  <a:pt x="193" y="167"/>
                  <a:pt x="193" y="167"/>
                  <a:pt x="193" y="167"/>
                </a:cubicBezTo>
                <a:cubicBezTo>
                  <a:pt x="197" y="167"/>
                  <a:pt x="197" y="167"/>
                  <a:pt x="197" y="167"/>
                </a:cubicBezTo>
                <a:cubicBezTo>
                  <a:pt x="202" y="161"/>
                  <a:pt x="202" y="161"/>
                  <a:pt x="202" y="161"/>
                </a:cubicBezTo>
                <a:cubicBezTo>
                  <a:pt x="207" y="163"/>
                  <a:pt x="207" y="163"/>
                  <a:pt x="207" y="163"/>
                </a:cubicBezTo>
                <a:cubicBezTo>
                  <a:pt x="207" y="167"/>
                  <a:pt x="207" y="167"/>
                  <a:pt x="207" y="167"/>
                </a:cubicBezTo>
                <a:cubicBezTo>
                  <a:pt x="246" y="167"/>
                  <a:pt x="246" y="167"/>
                  <a:pt x="246" y="167"/>
                </a:cubicBezTo>
                <a:cubicBezTo>
                  <a:pt x="246" y="177"/>
                  <a:pt x="246" y="177"/>
                  <a:pt x="246" y="177"/>
                </a:cubicBezTo>
                <a:cubicBezTo>
                  <a:pt x="262" y="177"/>
                  <a:pt x="262" y="177"/>
                  <a:pt x="262" y="177"/>
                </a:cubicBezTo>
                <a:cubicBezTo>
                  <a:pt x="262" y="178"/>
                  <a:pt x="263" y="178"/>
                  <a:pt x="264" y="179"/>
                </a:cubicBezTo>
                <a:cubicBezTo>
                  <a:pt x="265" y="179"/>
                  <a:pt x="266" y="178"/>
                  <a:pt x="266" y="177"/>
                </a:cubicBezTo>
                <a:cubicBezTo>
                  <a:pt x="268" y="175"/>
                  <a:pt x="271" y="174"/>
                  <a:pt x="271" y="174"/>
                </a:cubicBezTo>
                <a:cubicBezTo>
                  <a:pt x="272" y="173"/>
                  <a:pt x="272" y="173"/>
                  <a:pt x="272" y="173"/>
                </a:cubicBezTo>
                <a:cubicBezTo>
                  <a:pt x="272" y="173"/>
                  <a:pt x="272" y="173"/>
                  <a:pt x="272" y="173"/>
                </a:cubicBezTo>
                <a:cubicBezTo>
                  <a:pt x="273" y="172"/>
                  <a:pt x="275" y="171"/>
                  <a:pt x="276" y="171"/>
                </a:cubicBezTo>
                <a:cubicBezTo>
                  <a:pt x="279" y="171"/>
                  <a:pt x="279" y="171"/>
                  <a:pt x="279" y="171"/>
                </a:cubicBezTo>
                <a:cubicBezTo>
                  <a:pt x="291" y="170"/>
                  <a:pt x="291" y="170"/>
                  <a:pt x="291" y="170"/>
                </a:cubicBezTo>
                <a:cubicBezTo>
                  <a:pt x="292" y="169"/>
                  <a:pt x="292" y="169"/>
                  <a:pt x="292" y="169"/>
                </a:cubicBezTo>
                <a:cubicBezTo>
                  <a:pt x="292" y="168"/>
                  <a:pt x="295" y="166"/>
                  <a:pt x="298" y="166"/>
                </a:cubicBezTo>
                <a:cubicBezTo>
                  <a:pt x="298" y="166"/>
                  <a:pt x="299" y="166"/>
                  <a:pt x="300" y="166"/>
                </a:cubicBezTo>
                <a:cubicBezTo>
                  <a:pt x="304" y="168"/>
                  <a:pt x="307" y="172"/>
                  <a:pt x="308" y="173"/>
                </a:cubicBezTo>
                <a:cubicBezTo>
                  <a:pt x="308" y="174"/>
                  <a:pt x="308" y="174"/>
                  <a:pt x="308" y="174"/>
                </a:cubicBezTo>
                <a:cubicBezTo>
                  <a:pt x="316" y="175"/>
                  <a:pt x="316" y="175"/>
                  <a:pt x="316" y="175"/>
                </a:cubicBezTo>
                <a:cubicBezTo>
                  <a:pt x="316" y="176"/>
                  <a:pt x="316" y="178"/>
                  <a:pt x="318" y="179"/>
                </a:cubicBezTo>
                <a:cubicBezTo>
                  <a:pt x="318" y="179"/>
                  <a:pt x="318" y="179"/>
                  <a:pt x="318" y="179"/>
                </a:cubicBezTo>
                <a:cubicBezTo>
                  <a:pt x="319" y="179"/>
                  <a:pt x="319" y="179"/>
                  <a:pt x="319" y="179"/>
                </a:cubicBezTo>
                <a:cubicBezTo>
                  <a:pt x="319" y="179"/>
                  <a:pt x="319" y="179"/>
                  <a:pt x="320" y="179"/>
                </a:cubicBezTo>
                <a:cubicBezTo>
                  <a:pt x="323" y="177"/>
                  <a:pt x="323" y="177"/>
                  <a:pt x="323" y="177"/>
                </a:cubicBezTo>
                <a:cubicBezTo>
                  <a:pt x="325" y="179"/>
                  <a:pt x="325" y="179"/>
                  <a:pt x="325" y="179"/>
                </a:cubicBezTo>
                <a:cubicBezTo>
                  <a:pt x="337" y="179"/>
                  <a:pt x="337" y="179"/>
                  <a:pt x="337" y="179"/>
                </a:cubicBezTo>
                <a:cubicBezTo>
                  <a:pt x="337" y="179"/>
                  <a:pt x="337" y="179"/>
                  <a:pt x="337" y="179"/>
                </a:cubicBezTo>
                <a:lnTo>
                  <a:pt x="337" y="84"/>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25"/>
          <p:cNvSpPr>
            <a:spLocks/>
          </p:cNvSpPr>
          <p:nvPr/>
        </p:nvSpPr>
        <p:spPr bwMode="auto">
          <a:xfrm>
            <a:off x="5089744" y="2874202"/>
            <a:ext cx="980389" cy="456912"/>
          </a:xfrm>
          <a:custGeom>
            <a:avLst/>
            <a:gdLst>
              <a:gd name="T0" fmla="*/ 666 w 666"/>
              <a:gd name="T1" fmla="*/ 272 h 294"/>
              <a:gd name="T2" fmla="*/ 626 w 666"/>
              <a:gd name="T3" fmla="*/ 248 h 294"/>
              <a:gd name="T4" fmla="*/ 626 w 666"/>
              <a:gd name="T5" fmla="*/ 248 h 294"/>
              <a:gd name="T6" fmla="*/ 626 w 666"/>
              <a:gd name="T7" fmla="*/ 248 h 294"/>
              <a:gd name="T8" fmla="*/ 624 w 666"/>
              <a:gd name="T9" fmla="*/ 246 h 294"/>
              <a:gd name="T10" fmla="*/ 626 w 666"/>
              <a:gd name="T11" fmla="*/ 246 h 294"/>
              <a:gd name="T12" fmla="*/ 622 w 666"/>
              <a:gd name="T13" fmla="*/ 210 h 294"/>
              <a:gd name="T14" fmla="*/ 622 w 666"/>
              <a:gd name="T15" fmla="*/ 158 h 294"/>
              <a:gd name="T16" fmla="*/ 598 w 666"/>
              <a:gd name="T17" fmla="*/ 148 h 294"/>
              <a:gd name="T18" fmla="*/ 598 w 666"/>
              <a:gd name="T19" fmla="*/ 88 h 294"/>
              <a:gd name="T20" fmla="*/ 574 w 666"/>
              <a:gd name="T21" fmla="*/ 50 h 294"/>
              <a:gd name="T22" fmla="*/ 550 w 666"/>
              <a:gd name="T23" fmla="*/ 40 h 294"/>
              <a:gd name="T24" fmla="*/ 526 w 666"/>
              <a:gd name="T25" fmla="*/ 22 h 294"/>
              <a:gd name="T26" fmla="*/ 444 w 666"/>
              <a:gd name="T27" fmla="*/ 22 h 294"/>
              <a:gd name="T28" fmla="*/ 416 w 666"/>
              <a:gd name="T29" fmla="*/ 0 h 294"/>
              <a:gd name="T30" fmla="*/ 0 w 666"/>
              <a:gd name="T31" fmla="*/ 0 h 294"/>
              <a:gd name="T32" fmla="*/ 0 w 666"/>
              <a:gd name="T33" fmla="*/ 210 h 294"/>
              <a:gd name="T34" fmla="*/ 166 w 666"/>
              <a:gd name="T35" fmla="*/ 210 h 294"/>
              <a:gd name="T36" fmla="*/ 166 w 666"/>
              <a:gd name="T37" fmla="*/ 294 h 294"/>
              <a:gd name="T38" fmla="*/ 666 w 666"/>
              <a:gd name="T39" fmla="*/ 294 h 294"/>
              <a:gd name="T40" fmla="*/ 666 w 666"/>
              <a:gd name="T41" fmla="*/ 272 h 294"/>
              <a:gd name="T42" fmla="*/ 666 w 666"/>
              <a:gd name="T43" fmla="*/ 27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6" h="294">
                <a:moveTo>
                  <a:pt x="666" y="272"/>
                </a:moveTo>
                <a:lnTo>
                  <a:pt x="626" y="248"/>
                </a:lnTo>
                <a:lnTo>
                  <a:pt x="626" y="248"/>
                </a:lnTo>
                <a:lnTo>
                  <a:pt x="626" y="248"/>
                </a:lnTo>
                <a:lnTo>
                  <a:pt x="624" y="246"/>
                </a:lnTo>
                <a:lnTo>
                  <a:pt x="626" y="246"/>
                </a:lnTo>
                <a:lnTo>
                  <a:pt x="622" y="210"/>
                </a:lnTo>
                <a:lnTo>
                  <a:pt x="622" y="158"/>
                </a:lnTo>
                <a:lnTo>
                  <a:pt x="598" y="148"/>
                </a:lnTo>
                <a:lnTo>
                  <a:pt x="598" y="88"/>
                </a:lnTo>
                <a:lnTo>
                  <a:pt x="574" y="50"/>
                </a:lnTo>
                <a:lnTo>
                  <a:pt x="550" y="40"/>
                </a:lnTo>
                <a:lnTo>
                  <a:pt x="526" y="22"/>
                </a:lnTo>
                <a:lnTo>
                  <a:pt x="444" y="22"/>
                </a:lnTo>
                <a:lnTo>
                  <a:pt x="416" y="0"/>
                </a:lnTo>
                <a:lnTo>
                  <a:pt x="0" y="0"/>
                </a:lnTo>
                <a:lnTo>
                  <a:pt x="0" y="210"/>
                </a:lnTo>
                <a:lnTo>
                  <a:pt x="166" y="210"/>
                </a:lnTo>
                <a:lnTo>
                  <a:pt x="166" y="294"/>
                </a:lnTo>
                <a:lnTo>
                  <a:pt x="666" y="294"/>
                </a:lnTo>
                <a:lnTo>
                  <a:pt x="666" y="272"/>
                </a:lnTo>
                <a:lnTo>
                  <a:pt x="666" y="272"/>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26"/>
          <p:cNvSpPr>
            <a:spLocks/>
          </p:cNvSpPr>
          <p:nvPr/>
        </p:nvSpPr>
        <p:spPr bwMode="auto">
          <a:xfrm>
            <a:off x="4542139" y="3200567"/>
            <a:ext cx="791966" cy="582795"/>
          </a:xfrm>
          <a:custGeom>
            <a:avLst/>
            <a:gdLst>
              <a:gd name="T0" fmla="*/ 536 w 538"/>
              <a:gd name="T1" fmla="*/ 86 h 375"/>
              <a:gd name="T2" fmla="*/ 536 w 538"/>
              <a:gd name="T3" fmla="*/ 84 h 375"/>
              <a:gd name="T4" fmla="*/ 538 w 538"/>
              <a:gd name="T5" fmla="*/ 84 h 375"/>
              <a:gd name="T6" fmla="*/ 538 w 538"/>
              <a:gd name="T7" fmla="*/ 0 h 375"/>
              <a:gd name="T8" fmla="*/ 372 w 538"/>
              <a:gd name="T9" fmla="*/ 0 h 375"/>
              <a:gd name="T10" fmla="*/ 2 w 538"/>
              <a:gd name="T11" fmla="*/ 0 h 375"/>
              <a:gd name="T12" fmla="*/ 0 w 538"/>
              <a:gd name="T13" fmla="*/ 0 h 375"/>
              <a:gd name="T14" fmla="*/ 0 w 538"/>
              <a:gd name="T15" fmla="*/ 373 h 375"/>
              <a:gd name="T16" fmla="*/ 0 w 538"/>
              <a:gd name="T17" fmla="*/ 375 h 375"/>
              <a:gd name="T18" fmla="*/ 2 w 538"/>
              <a:gd name="T19" fmla="*/ 375 h 375"/>
              <a:gd name="T20" fmla="*/ 456 w 538"/>
              <a:gd name="T21" fmla="*/ 375 h 375"/>
              <a:gd name="T22" fmla="*/ 536 w 538"/>
              <a:gd name="T23" fmla="*/ 375 h 375"/>
              <a:gd name="T24" fmla="*/ 536 w 538"/>
              <a:gd name="T25" fmla="*/ 86 h 375"/>
              <a:gd name="T26" fmla="*/ 536 w 538"/>
              <a:gd name="T27" fmla="*/ 86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8" h="375">
                <a:moveTo>
                  <a:pt x="536" y="86"/>
                </a:moveTo>
                <a:lnTo>
                  <a:pt x="536" y="84"/>
                </a:lnTo>
                <a:lnTo>
                  <a:pt x="538" y="84"/>
                </a:lnTo>
                <a:lnTo>
                  <a:pt x="538" y="0"/>
                </a:lnTo>
                <a:lnTo>
                  <a:pt x="372" y="0"/>
                </a:lnTo>
                <a:lnTo>
                  <a:pt x="2" y="0"/>
                </a:lnTo>
                <a:lnTo>
                  <a:pt x="0" y="0"/>
                </a:lnTo>
                <a:lnTo>
                  <a:pt x="0" y="373"/>
                </a:lnTo>
                <a:lnTo>
                  <a:pt x="0" y="375"/>
                </a:lnTo>
                <a:lnTo>
                  <a:pt x="2" y="375"/>
                </a:lnTo>
                <a:lnTo>
                  <a:pt x="456" y="375"/>
                </a:lnTo>
                <a:lnTo>
                  <a:pt x="536" y="375"/>
                </a:lnTo>
                <a:lnTo>
                  <a:pt x="536" y="86"/>
                </a:lnTo>
                <a:lnTo>
                  <a:pt x="536" y="86"/>
                </a:lnTo>
                <a:close/>
              </a:path>
            </a:pathLst>
          </a:custGeom>
          <a:solidFill>
            <a:schemeClr val="accent3">
              <a:lumMod val="60000"/>
              <a:lumOff val="40000"/>
            </a:schemeClr>
          </a:solidFill>
          <a:ln w="317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27"/>
          <p:cNvSpPr>
            <a:spLocks/>
          </p:cNvSpPr>
          <p:nvPr/>
        </p:nvSpPr>
        <p:spPr bwMode="auto">
          <a:xfrm>
            <a:off x="2774199" y="2386209"/>
            <a:ext cx="895010" cy="637189"/>
          </a:xfrm>
          <a:custGeom>
            <a:avLst/>
            <a:gdLst>
              <a:gd name="T0" fmla="*/ 287 w 304"/>
              <a:gd name="T1" fmla="*/ 205 h 205"/>
              <a:gd name="T2" fmla="*/ 287 w 304"/>
              <a:gd name="T3" fmla="*/ 179 h 205"/>
              <a:gd name="T4" fmla="*/ 285 w 304"/>
              <a:gd name="T5" fmla="*/ 160 h 205"/>
              <a:gd name="T6" fmla="*/ 287 w 304"/>
              <a:gd name="T7" fmla="*/ 130 h 205"/>
              <a:gd name="T8" fmla="*/ 292 w 304"/>
              <a:gd name="T9" fmla="*/ 115 h 205"/>
              <a:gd name="T10" fmla="*/ 292 w 304"/>
              <a:gd name="T11" fmla="*/ 103 h 205"/>
              <a:gd name="T12" fmla="*/ 289 w 304"/>
              <a:gd name="T13" fmla="*/ 82 h 205"/>
              <a:gd name="T14" fmla="*/ 287 w 304"/>
              <a:gd name="T15" fmla="*/ 78 h 205"/>
              <a:gd name="T16" fmla="*/ 289 w 304"/>
              <a:gd name="T17" fmla="*/ 68 h 205"/>
              <a:gd name="T18" fmla="*/ 304 w 304"/>
              <a:gd name="T19" fmla="*/ 56 h 205"/>
              <a:gd name="T20" fmla="*/ 304 w 304"/>
              <a:gd name="T21" fmla="*/ 30 h 205"/>
              <a:gd name="T22" fmla="*/ 300 w 304"/>
              <a:gd name="T23" fmla="*/ 21 h 205"/>
              <a:gd name="T24" fmla="*/ 294 w 304"/>
              <a:gd name="T25" fmla="*/ 15 h 205"/>
              <a:gd name="T26" fmla="*/ 288 w 304"/>
              <a:gd name="T27" fmla="*/ 15 h 205"/>
              <a:gd name="T28" fmla="*/ 287 w 304"/>
              <a:gd name="T29" fmla="*/ 16 h 205"/>
              <a:gd name="T30" fmla="*/ 287 w 304"/>
              <a:gd name="T31" fmla="*/ 16 h 205"/>
              <a:gd name="T32" fmla="*/ 287 w 304"/>
              <a:gd name="T33" fmla="*/ 16 h 205"/>
              <a:gd name="T34" fmla="*/ 287 w 304"/>
              <a:gd name="T35" fmla="*/ 16 h 205"/>
              <a:gd name="T36" fmla="*/ 286 w 304"/>
              <a:gd name="T37" fmla="*/ 16 h 205"/>
              <a:gd name="T38" fmla="*/ 281 w 304"/>
              <a:gd name="T39" fmla="*/ 16 h 205"/>
              <a:gd name="T40" fmla="*/ 270 w 304"/>
              <a:gd name="T41" fmla="*/ 15 h 205"/>
              <a:gd name="T42" fmla="*/ 260 w 304"/>
              <a:gd name="T43" fmla="*/ 15 h 205"/>
              <a:gd name="T44" fmla="*/ 249 w 304"/>
              <a:gd name="T45" fmla="*/ 15 h 205"/>
              <a:gd name="T46" fmla="*/ 210 w 304"/>
              <a:gd name="T47" fmla="*/ 15 h 205"/>
              <a:gd name="T48" fmla="*/ 193 w 304"/>
              <a:gd name="T49" fmla="*/ 30 h 205"/>
              <a:gd name="T50" fmla="*/ 67 w 304"/>
              <a:gd name="T51" fmla="*/ 30 h 205"/>
              <a:gd name="T52" fmla="*/ 67 w 304"/>
              <a:gd name="T53" fmla="*/ 19 h 205"/>
              <a:gd name="T54" fmla="*/ 56 w 304"/>
              <a:gd name="T55" fmla="*/ 0 h 205"/>
              <a:gd name="T56" fmla="*/ 23 w 304"/>
              <a:gd name="T57" fmla="*/ 0 h 205"/>
              <a:gd name="T58" fmla="*/ 23 w 304"/>
              <a:gd name="T59" fmla="*/ 8 h 205"/>
              <a:gd name="T60" fmla="*/ 19 w 304"/>
              <a:gd name="T61" fmla="*/ 12 h 205"/>
              <a:gd name="T62" fmla="*/ 19 w 304"/>
              <a:gd name="T63" fmla="*/ 4 h 205"/>
              <a:gd name="T64" fmla="*/ 15 w 304"/>
              <a:gd name="T65" fmla="*/ 0 h 205"/>
              <a:gd name="T66" fmla="*/ 15 w 304"/>
              <a:gd name="T67" fmla="*/ 16 h 205"/>
              <a:gd name="T68" fmla="*/ 23 w 304"/>
              <a:gd name="T69" fmla="*/ 20 h 205"/>
              <a:gd name="T70" fmla="*/ 35 w 304"/>
              <a:gd name="T71" fmla="*/ 20 h 205"/>
              <a:gd name="T72" fmla="*/ 46 w 304"/>
              <a:gd name="T73" fmla="*/ 27 h 205"/>
              <a:gd name="T74" fmla="*/ 43 w 304"/>
              <a:gd name="T75" fmla="*/ 27 h 205"/>
              <a:gd name="T76" fmla="*/ 35 w 304"/>
              <a:gd name="T77" fmla="*/ 27 h 205"/>
              <a:gd name="T78" fmla="*/ 23 w 304"/>
              <a:gd name="T79" fmla="*/ 27 h 205"/>
              <a:gd name="T80" fmla="*/ 19 w 304"/>
              <a:gd name="T81" fmla="*/ 27 h 205"/>
              <a:gd name="T82" fmla="*/ 19 w 304"/>
              <a:gd name="T83" fmla="*/ 47 h 205"/>
              <a:gd name="T84" fmla="*/ 23 w 304"/>
              <a:gd name="T85" fmla="*/ 51 h 205"/>
              <a:gd name="T86" fmla="*/ 19 w 304"/>
              <a:gd name="T87" fmla="*/ 55 h 205"/>
              <a:gd name="T88" fmla="*/ 19 w 304"/>
              <a:gd name="T89" fmla="*/ 63 h 205"/>
              <a:gd name="T90" fmla="*/ 19 w 304"/>
              <a:gd name="T91" fmla="*/ 70 h 205"/>
              <a:gd name="T92" fmla="*/ 7 w 304"/>
              <a:gd name="T93" fmla="*/ 168 h 205"/>
              <a:gd name="T94" fmla="*/ 11 w 304"/>
              <a:gd name="T95" fmla="*/ 172 h 205"/>
              <a:gd name="T96" fmla="*/ 11 w 304"/>
              <a:gd name="T97" fmla="*/ 180 h 205"/>
              <a:gd name="T98" fmla="*/ 7 w 304"/>
              <a:gd name="T99" fmla="*/ 180 h 205"/>
              <a:gd name="T100" fmla="*/ 4 w 304"/>
              <a:gd name="T101" fmla="*/ 187 h 205"/>
              <a:gd name="T102" fmla="*/ 0 w 304"/>
              <a:gd name="T103" fmla="*/ 205 h 205"/>
              <a:gd name="T104" fmla="*/ 169 w 304"/>
              <a:gd name="T105" fmla="*/ 205 h 205"/>
              <a:gd name="T106" fmla="*/ 287 w 304"/>
              <a:gd name="T10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205">
                <a:moveTo>
                  <a:pt x="287" y="205"/>
                </a:moveTo>
                <a:cubicBezTo>
                  <a:pt x="287" y="179"/>
                  <a:pt x="287" y="179"/>
                  <a:pt x="287" y="179"/>
                </a:cubicBezTo>
                <a:cubicBezTo>
                  <a:pt x="285" y="160"/>
                  <a:pt x="285" y="160"/>
                  <a:pt x="285" y="160"/>
                </a:cubicBezTo>
                <a:cubicBezTo>
                  <a:pt x="287" y="130"/>
                  <a:pt x="287" y="130"/>
                  <a:pt x="287" y="130"/>
                </a:cubicBezTo>
                <a:cubicBezTo>
                  <a:pt x="292" y="115"/>
                  <a:pt x="292" y="115"/>
                  <a:pt x="292" y="115"/>
                </a:cubicBezTo>
                <a:cubicBezTo>
                  <a:pt x="292" y="103"/>
                  <a:pt x="292" y="103"/>
                  <a:pt x="292" y="103"/>
                </a:cubicBezTo>
                <a:cubicBezTo>
                  <a:pt x="289" y="82"/>
                  <a:pt x="289" y="82"/>
                  <a:pt x="289" y="82"/>
                </a:cubicBezTo>
                <a:cubicBezTo>
                  <a:pt x="287" y="78"/>
                  <a:pt x="287" y="78"/>
                  <a:pt x="287" y="78"/>
                </a:cubicBezTo>
                <a:cubicBezTo>
                  <a:pt x="289" y="68"/>
                  <a:pt x="289" y="68"/>
                  <a:pt x="289" y="68"/>
                </a:cubicBezTo>
                <a:cubicBezTo>
                  <a:pt x="304" y="56"/>
                  <a:pt x="304" y="56"/>
                  <a:pt x="304" y="56"/>
                </a:cubicBezTo>
                <a:cubicBezTo>
                  <a:pt x="304" y="30"/>
                  <a:pt x="304" y="30"/>
                  <a:pt x="304" y="30"/>
                </a:cubicBezTo>
                <a:cubicBezTo>
                  <a:pt x="300" y="21"/>
                  <a:pt x="300" y="21"/>
                  <a:pt x="300" y="21"/>
                </a:cubicBezTo>
                <a:cubicBezTo>
                  <a:pt x="294" y="15"/>
                  <a:pt x="294" y="15"/>
                  <a:pt x="294" y="15"/>
                </a:cubicBezTo>
                <a:cubicBezTo>
                  <a:pt x="294" y="15"/>
                  <a:pt x="291" y="15"/>
                  <a:pt x="288" y="15"/>
                </a:cubicBezTo>
                <a:cubicBezTo>
                  <a:pt x="287" y="16"/>
                  <a:pt x="287" y="16"/>
                  <a:pt x="287" y="16"/>
                </a:cubicBezTo>
                <a:cubicBezTo>
                  <a:pt x="287" y="16"/>
                  <a:pt x="287" y="16"/>
                  <a:pt x="287" y="16"/>
                </a:cubicBezTo>
                <a:cubicBezTo>
                  <a:pt x="287" y="16"/>
                  <a:pt x="287" y="16"/>
                  <a:pt x="287" y="16"/>
                </a:cubicBezTo>
                <a:cubicBezTo>
                  <a:pt x="287" y="16"/>
                  <a:pt x="287" y="16"/>
                  <a:pt x="287" y="16"/>
                </a:cubicBezTo>
                <a:cubicBezTo>
                  <a:pt x="286" y="16"/>
                  <a:pt x="286" y="16"/>
                  <a:pt x="286" y="16"/>
                </a:cubicBezTo>
                <a:cubicBezTo>
                  <a:pt x="285" y="16"/>
                  <a:pt x="283" y="16"/>
                  <a:pt x="281" y="16"/>
                </a:cubicBezTo>
                <a:cubicBezTo>
                  <a:pt x="277" y="16"/>
                  <a:pt x="273" y="15"/>
                  <a:pt x="270" y="15"/>
                </a:cubicBezTo>
                <a:cubicBezTo>
                  <a:pt x="267" y="15"/>
                  <a:pt x="264" y="15"/>
                  <a:pt x="260" y="15"/>
                </a:cubicBezTo>
                <a:cubicBezTo>
                  <a:pt x="254" y="15"/>
                  <a:pt x="249" y="15"/>
                  <a:pt x="249" y="15"/>
                </a:cubicBezTo>
                <a:cubicBezTo>
                  <a:pt x="210" y="15"/>
                  <a:pt x="210" y="15"/>
                  <a:pt x="210" y="15"/>
                </a:cubicBezTo>
                <a:cubicBezTo>
                  <a:pt x="193" y="30"/>
                  <a:pt x="193" y="30"/>
                  <a:pt x="193" y="30"/>
                </a:cubicBezTo>
                <a:cubicBezTo>
                  <a:pt x="67" y="30"/>
                  <a:pt x="67" y="30"/>
                  <a:pt x="67" y="30"/>
                </a:cubicBezTo>
                <a:cubicBezTo>
                  <a:pt x="67" y="19"/>
                  <a:pt x="67" y="19"/>
                  <a:pt x="67" y="19"/>
                </a:cubicBezTo>
                <a:cubicBezTo>
                  <a:pt x="56" y="0"/>
                  <a:pt x="56" y="0"/>
                  <a:pt x="56" y="0"/>
                </a:cubicBezTo>
                <a:cubicBezTo>
                  <a:pt x="23" y="0"/>
                  <a:pt x="23" y="0"/>
                  <a:pt x="23" y="0"/>
                </a:cubicBezTo>
                <a:cubicBezTo>
                  <a:pt x="23" y="8"/>
                  <a:pt x="23" y="8"/>
                  <a:pt x="23" y="8"/>
                </a:cubicBezTo>
                <a:cubicBezTo>
                  <a:pt x="19" y="12"/>
                  <a:pt x="19" y="12"/>
                  <a:pt x="19" y="12"/>
                </a:cubicBezTo>
                <a:cubicBezTo>
                  <a:pt x="19" y="4"/>
                  <a:pt x="19" y="4"/>
                  <a:pt x="19" y="4"/>
                </a:cubicBezTo>
                <a:cubicBezTo>
                  <a:pt x="15" y="0"/>
                  <a:pt x="15" y="0"/>
                  <a:pt x="15" y="0"/>
                </a:cubicBezTo>
                <a:cubicBezTo>
                  <a:pt x="15" y="16"/>
                  <a:pt x="15" y="16"/>
                  <a:pt x="15" y="16"/>
                </a:cubicBezTo>
                <a:cubicBezTo>
                  <a:pt x="23" y="20"/>
                  <a:pt x="23" y="20"/>
                  <a:pt x="23" y="20"/>
                </a:cubicBezTo>
                <a:cubicBezTo>
                  <a:pt x="35" y="20"/>
                  <a:pt x="35" y="20"/>
                  <a:pt x="35" y="20"/>
                </a:cubicBezTo>
                <a:cubicBezTo>
                  <a:pt x="46" y="27"/>
                  <a:pt x="46" y="27"/>
                  <a:pt x="46" y="27"/>
                </a:cubicBezTo>
                <a:cubicBezTo>
                  <a:pt x="43" y="27"/>
                  <a:pt x="43" y="27"/>
                  <a:pt x="43" y="27"/>
                </a:cubicBezTo>
                <a:cubicBezTo>
                  <a:pt x="35" y="27"/>
                  <a:pt x="35" y="27"/>
                  <a:pt x="35" y="27"/>
                </a:cubicBezTo>
                <a:cubicBezTo>
                  <a:pt x="23" y="27"/>
                  <a:pt x="23" y="27"/>
                  <a:pt x="23" y="27"/>
                </a:cubicBezTo>
                <a:cubicBezTo>
                  <a:pt x="19" y="27"/>
                  <a:pt x="19" y="27"/>
                  <a:pt x="19" y="27"/>
                </a:cubicBezTo>
                <a:cubicBezTo>
                  <a:pt x="19" y="47"/>
                  <a:pt x="19" y="47"/>
                  <a:pt x="19" y="47"/>
                </a:cubicBezTo>
                <a:cubicBezTo>
                  <a:pt x="23" y="51"/>
                  <a:pt x="23" y="51"/>
                  <a:pt x="23" y="51"/>
                </a:cubicBezTo>
                <a:cubicBezTo>
                  <a:pt x="19" y="55"/>
                  <a:pt x="19" y="55"/>
                  <a:pt x="19" y="55"/>
                </a:cubicBezTo>
                <a:cubicBezTo>
                  <a:pt x="19" y="63"/>
                  <a:pt x="19" y="63"/>
                  <a:pt x="19" y="63"/>
                </a:cubicBezTo>
                <a:cubicBezTo>
                  <a:pt x="19" y="70"/>
                  <a:pt x="19" y="70"/>
                  <a:pt x="19" y="70"/>
                </a:cubicBezTo>
                <a:cubicBezTo>
                  <a:pt x="7" y="168"/>
                  <a:pt x="7" y="168"/>
                  <a:pt x="7" y="168"/>
                </a:cubicBezTo>
                <a:cubicBezTo>
                  <a:pt x="11" y="172"/>
                  <a:pt x="11" y="172"/>
                  <a:pt x="11" y="172"/>
                </a:cubicBezTo>
                <a:cubicBezTo>
                  <a:pt x="11" y="180"/>
                  <a:pt x="11" y="180"/>
                  <a:pt x="11" y="180"/>
                </a:cubicBezTo>
                <a:cubicBezTo>
                  <a:pt x="7" y="180"/>
                  <a:pt x="7" y="180"/>
                  <a:pt x="7" y="180"/>
                </a:cubicBezTo>
                <a:cubicBezTo>
                  <a:pt x="4" y="187"/>
                  <a:pt x="4" y="187"/>
                  <a:pt x="4" y="187"/>
                </a:cubicBezTo>
                <a:cubicBezTo>
                  <a:pt x="0" y="205"/>
                  <a:pt x="0" y="205"/>
                  <a:pt x="0" y="205"/>
                </a:cubicBezTo>
                <a:cubicBezTo>
                  <a:pt x="169" y="205"/>
                  <a:pt x="169" y="205"/>
                  <a:pt x="169" y="205"/>
                </a:cubicBezTo>
                <a:lnTo>
                  <a:pt x="287" y="205"/>
                </a:lnTo>
                <a:close/>
              </a:path>
            </a:pathLst>
          </a:custGeom>
          <a:solidFill>
            <a:srgbClr val="B9CDE5"/>
          </a:solidFill>
          <a:ln w="317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8" name="Freeform 28"/>
          <p:cNvSpPr>
            <a:spLocks/>
          </p:cNvSpPr>
          <p:nvPr/>
        </p:nvSpPr>
        <p:spPr bwMode="auto">
          <a:xfrm>
            <a:off x="6011250" y="3259624"/>
            <a:ext cx="783134" cy="697801"/>
          </a:xfrm>
          <a:custGeom>
            <a:avLst/>
            <a:gdLst>
              <a:gd name="T0" fmla="*/ 0 w 266"/>
              <a:gd name="T1" fmla="*/ 0 h 224"/>
              <a:gd name="T2" fmla="*/ 20 w 266"/>
              <a:gd name="T3" fmla="*/ 12 h 224"/>
              <a:gd name="T4" fmla="*/ 20 w 266"/>
              <a:gd name="T5" fmla="*/ 23 h 224"/>
              <a:gd name="T6" fmla="*/ 20 w 266"/>
              <a:gd name="T7" fmla="*/ 23 h 224"/>
              <a:gd name="T8" fmla="*/ 25 w 266"/>
              <a:gd name="T9" fmla="*/ 30 h 224"/>
              <a:gd name="T10" fmla="*/ 25 w 266"/>
              <a:gd name="T11" fmla="*/ 36 h 224"/>
              <a:gd name="T12" fmla="*/ 30 w 266"/>
              <a:gd name="T13" fmla="*/ 36 h 224"/>
              <a:gd name="T14" fmla="*/ 34 w 266"/>
              <a:gd name="T15" fmla="*/ 36 h 224"/>
              <a:gd name="T16" fmla="*/ 38 w 266"/>
              <a:gd name="T17" fmla="*/ 38 h 224"/>
              <a:gd name="T18" fmla="*/ 38 w 266"/>
              <a:gd name="T19" fmla="*/ 38 h 224"/>
              <a:gd name="T20" fmla="*/ 38 w 266"/>
              <a:gd name="T21" fmla="*/ 38 h 224"/>
              <a:gd name="T22" fmla="*/ 38 w 266"/>
              <a:gd name="T23" fmla="*/ 38 h 224"/>
              <a:gd name="T24" fmla="*/ 38 w 266"/>
              <a:gd name="T25" fmla="*/ 38 h 224"/>
              <a:gd name="T26" fmla="*/ 38 w 266"/>
              <a:gd name="T27" fmla="*/ 39 h 224"/>
              <a:gd name="T28" fmla="*/ 39 w 266"/>
              <a:gd name="T29" fmla="*/ 58 h 224"/>
              <a:gd name="T30" fmla="*/ 42 w 266"/>
              <a:gd name="T31" fmla="*/ 58 h 224"/>
              <a:gd name="T32" fmla="*/ 42 w 266"/>
              <a:gd name="T33" fmla="*/ 65 h 224"/>
              <a:gd name="T34" fmla="*/ 51 w 266"/>
              <a:gd name="T35" fmla="*/ 73 h 224"/>
              <a:gd name="T36" fmla="*/ 54 w 266"/>
              <a:gd name="T37" fmla="*/ 76 h 224"/>
              <a:gd name="T38" fmla="*/ 54 w 266"/>
              <a:gd name="T39" fmla="*/ 77 h 224"/>
              <a:gd name="T40" fmla="*/ 54 w 266"/>
              <a:gd name="T41" fmla="*/ 167 h 224"/>
              <a:gd name="T42" fmla="*/ 54 w 266"/>
              <a:gd name="T43" fmla="*/ 168 h 224"/>
              <a:gd name="T44" fmla="*/ 54 w 266"/>
              <a:gd name="T45" fmla="*/ 168 h 224"/>
              <a:gd name="T46" fmla="*/ 54 w 266"/>
              <a:gd name="T47" fmla="*/ 207 h 224"/>
              <a:gd name="T48" fmla="*/ 54 w 266"/>
              <a:gd name="T49" fmla="*/ 208 h 224"/>
              <a:gd name="T50" fmla="*/ 54 w 266"/>
              <a:gd name="T51" fmla="*/ 208 h 224"/>
              <a:gd name="T52" fmla="*/ 220 w 266"/>
              <a:gd name="T53" fmla="*/ 208 h 224"/>
              <a:gd name="T54" fmla="*/ 220 w 266"/>
              <a:gd name="T55" fmla="*/ 224 h 224"/>
              <a:gd name="T56" fmla="*/ 244 w 266"/>
              <a:gd name="T57" fmla="*/ 224 h 224"/>
              <a:gd name="T58" fmla="*/ 244 w 266"/>
              <a:gd name="T59" fmla="*/ 224 h 224"/>
              <a:gd name="T60" fmla="*/ 244 w 266"/>
              <a:gd name="T61" fmla="*/ 224 h 224"/>
              <a:gd name="T62" fmla="*/ 249 w 266"/>
              <a:gd name="T63" fmla="*/ 215 h 224"/>
              <a:gd name="T64" fmla="*/ 249 w 266"/>
              <a:gd name="T65" fmla="*/ 215 h 224"/>
              <a:gd name="T66" fmla="*/ 256 w 266"/>
              <a:gd name="T67" fmla="*/ 201 h 224"/>
              <a:gd name="T68" fmla="*/ 257 w 266"/>
              <a:gd name="T69" fmla="*/ 201 h 224"/>
              <a:gd name="T70" fmla="*/ 263 w 266"/>
              <a:gd name="T71" fmla="*/ 184 h 224"/>
              <a:gd name="T72" fmla="*/ 261 w 266"/>
              <a:gd name="T73" fmla="*/ 172 h 224"/>
              <a:gd name="T74" fmla="*/ 261 w 266"/>
              <a:gd name="T75" fmla="*/ 172 h 224"/>
              <a:gd name="T76" fmla="*/ 249 w 266"/>
              <a:gd name="T77" fmla="*/ 156 h 224"/>
              <a:gd name="T78" fmla="*/ 247 w 266"/>
              <a:gd name="T79" fmla="*/ 148 h 224"/>
              <a:gd name="T80" fmla="*/ 240 w 266"/>
              <a:gd name="T81" fmla="*/ 135 h 224"/>
              <a:gd name="T82" fmla="*/ 220 w 266"/>
              <a:gd name="T83" fmla="*/ 125 h 224"/>
              <a:gd name="T84" fmla="*/ 215 w 266"/>
              <a:gd name="T85" fmla="*/ 108 h 224"/>
              <a:gd name="T86" fmla="*/ 218 w 266"/>
              <a:gd name="T87" fmla="*/ 92 h 224"/>
              <a:gd name="T88" fmla="*/ 201 w 266"/>
              <a:gd name="T89" fmla="*/ 75 h 224"/>
              <a:gd name="T90" fmla="*/ 184 w 266"/>
              <a:gd name="T91" fmla="*/ 64 h 224"/>
              <a:gd name="T92" fmla="*/ 169 w 266"/>
              <a:gd name="T93" fmla="*/ 54 h 224"/>
              <a:gd name="T94" fmla="*/ 169 w 266"/>
              <a:gd name="T95" fmla="*/ 19 h 224"/>
              <a:gd name="T96" fmla="*/ 162 w 266"/>
              <a:gd name="T97" fmla="*/ 0 h 224"/>
              <a:gd name="T98" fmla="*/ 0 w 266"/>
              <a:gd name="T99"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6" h="224">
                <a:moveTo>
                  <a:pt x="0" y="0"/>
                </a:moveTo>
                <a:cubicBezTo>
                  <a:pt x="20" y="12"/>
                  <a:pt x="20" y="12"/>
                  <a:pt x="20" y="12"/>
                </a:cubicBezTo>
                <a:cubicBezTo>
                  <a:pt x="20" y="23"/>
                  <a:pt x="20" y="23"/>
                  <a:pt x="20" y="23"/>
                </a:cubicBezTo>
                <a:cubicBezTo>
                  <a:pt x="20" y="23"/>
                  <a:pt x="20" y="23"/>
                  <a:pt x="20" y="23"/>
                </a:cubicBezTo>
                <a:cubicBezTo>
                  <a:pt x="25" y="30"/>
                  <a:pt x="25" y="30"/>
                  <a:pt x="25" y="30"/>
                </a:cubicBezTo>
                <a:cubicBezTo>
                  <a:pt x="25" y="36"/>
                  <a:pt x="25" y="36"/>
                  <a:pt x="25" y="36"/>
                </a:cubicBezTo>
                <a:cubicBezTo>
                  <a:pt x="30" y="36"/>
                  <a:pt x="30" y="36"/>
                  <a:pt x="30" y="36"/>
                </a:cubicBezTo>
                <a:cubicBezTo>
                  <a:pt x="34" y="36"/>
                  <a:pt x="34" y="36"/>
                  <a:pt x="34" y="36"/>
                </a:cubicBezTo>
                <a:cubicBezTo>
                  <a:pt x="36" y="36"/>
                  <a:pt x="37" y="37"/>
                  <a:pt x="38" y="38"/>
                </a:cubicBezTo>
                <a:cubicBezTo>
                  <a:pt x="38" y="38"/>
                  <a:pt x="38" y="38"/>
                  <a:pt x="38" y="38"/>
                </a:cubicBezTo>
                <a:cubicBezTo>
                  <a:pt x="38" y="38"/>
                  <a:pt x="38" y="38"/>
                  <a:pt x="38" y="38"/>
                </a:cubicBezTo>
                <a:cubicBezTo>
                  <a:pt x="38" y="38"/>
                  <a:pt x="38" y="38"/>
                  <a:pt x="38" y="38"/>
                </a:cubicBezTo>
                <a:cubicBezTo>
                  <a:pt x="38" y="38"/>
                  <a:pt x="38" y="38"/>
                  <a:pt x="38" y="38"/>
                </a:cubicBezTo>
                <a:cubicBezTo>
                  <a:pt x="38" y="39"/>
                  <a:pt x="38" y="39"/>
                  <a:pt x="38" y="39"/>
                </a:cubicBezTo>
                <a:cubicBezTo>
                  <a:pt x="39" y="58"/>
                  <a:pt x="39" y="58"/>
                  <a:pt x="39" y="58"/>
                </a:cubicBezTo>
                <a:cubicBezTo>
                  <a:pt x="42" y="58"/>
                  <a:pt x="42" y="58"/>
                  <a:pt x="42" y="58"/>
                </a:cubicBezTo>
                <a:cubicBezTo>
                  <a:pt x="42" y="65"/>
                  <a:pt x="42" y="65"/>
                  <a:pt x="42" y="65"/>
                </a:cubicBezTo>
                <a:cubicBezTo>
                  <a:pt x="51" y="73"/>
                  <a:pt x="51" y="73"/>
                  <a:pt x="51" y="73"/>
                </a:cubicBezTo>
                <a:cubicBezTo>
                  <a:pt x="52" y="75"/>
                  <a:pt x="53" y="76"/>
                  <a:pt x="54" y="76"/>
                </a:cubicBezTo>
                <a:cubicBezTo>
                  <a:pt x="54" y="77"/>
                  <a:pt x="54" y="77"/>
                  <a:pt x="54" y="77"/>
                </a:cubicBezTo>
                <a:cubicBezTo>
                  <a:pt x="54" y="167"/>
                  <a:pt x="54" y="167"/>
                  <a:pt x="54" y="167"/>
                </a:cubicBezTo>
                <a:cubicBezTo>
                  <a:pt x="54" y="168"/>
                  <a:pt x="54" y="168"/>
                  <a:pt x="54" y="168"/>
                </a:cubicBezTo>
                <a:cubicBezTo>
                  <a:pt x="54" y="168"/>
                  <a:pt x="54" y="168"/>
                  <a:pt x="54" y="168"/>
                </a:cubicBezTo>
                <a:cubicBezTo>
                  <a:pt x="54" y="207"/>
                  <a:pt x="54" y="207"/>
                  <a:pt x="54" y="207"/>
                </a:cubicBezTo>
                <a:cubicBezTo>
                  <a:pt x="54" y="208"/>
                  <a:pt x="54" y="208"/>
                  <a:pt x="54" y="208"/>
                </a:cubicBezTo>
                <a:cubicBezTo>
                  <a:pt x="54" y="208"/>
                  <a:pt x="54" y="208"/>
                  <a:pt x="54" y="208"/>
                </a:cubicBezTo>
                <a:cubicBezTo>
                  <a:pt x="220" y="208"/>
                  <a:pt x="220" y="208"/>
                  <a:pt x="220" y="208"/>
                </a:cubicBezTo>
                <a:cubicBezTo>
                  <a:pt x="220" y="224"/>
                  <a:pt x="220" y="224"/>
                  <a:pt x="220" y="224"/>
                </a:cubicBezTo>
                <a:cubicBezTo>
                  <a:pt x="244" y="224"/>
                  <a:pt x="244" y="224"/>
                  <a:pt x="244" y="224"/>
                </a:cubicBezTo>
                <a:cubicBezTo>
                  <a:pt x="244" y="224"/>
                  <a:pt x="244" y="224"/>
                  <a:pt x="244" y="224"/>
                </a:cubicBezTo>
                <a:cubicBezTo>
                  <a:pt x="244" y="224"/>
                  <a:pt x="244" y="224"/>
                  <a:pt x="244" y="224"/>
                </a:cubicBezTo>
                <a:cubicBezTo>
                  <a:pt x="249" y="215"/>
                  <a:pt x="249" y="215"/>
                  <a:pt x="249" y="215"/>
                </a:cubicBezTo>
                <a:cubicBezTo>
                  <a:pt x="249" y="215"/>
                  <a:pt x="249" y="215"/>
                  <a:pt x="249" y="215"/>
                </a:cubicBezTo>
                <a:cubicBezTo>
                  <a:pt x="256" y="201"/>
                  <a:pt x="256" y="201"/>
                  <a:pt x="256" y="201"/>
                </a:cubicBezTo>
                <a:cubicBezTo>
                  <a:pt x="257" y="201"/>
                  <a:pt x="257" y="201"/>
                  <a:pt x="257" y="201"/>
                </a:cubicBezTo>
                <a:cubicBezTo>
                  <a:pt x="258" y="200"/>
                  <a:pt x="266" y="194"/>
                  <a:pt x="263" y="184"/>
                </a:cubicBezTo>
                <a:cubicBezTo>
                  <a:pt x="261" y="172"/>
                  <a:pt x="261" y="172"/>
                  <a:pt x="261" y="172"/>
                </a:cubicBezTo>
                <a:cubicBezTo>
                  <a:pt x="261" y="172"/>
                  <a:pt x="261" y="172"/>
                  <a:pt x="261" y="172"/>
                </a:cubicBezTo>
                <a:cubicBezTo>
                  <a:pt x="259" y="170"/>
                  <a:pt x="251" y="162"/>
                  <a:pt x="249" y="156"/>
                </a:cubicBezTo>
                <a:cubicBezTo>
                  <a:pt x="247" y="148"/>
                  <a:pt x="247" y="148"/>
                  <a:pt x="247" y="148"/>
                </a:cubicBezTo>
                <a:cubicBezTo>
                  <a:pt x="240" y="135"/>
                  <a:pt x="240" y="135"/>
                  <a:pt x="240" y="135"/>
                </a:cubicBezTo>
                <a:cubicBezTo>
                  <a:pt x="220" y="125"/>
                  <a:pt x="220" y="125"/>
                  <a:pt x="220" y="125"/>
                </a:cubicBezTo>
                <a:cubicBezTo>
                  <a:pt x="215" y="108"/>
                  <a:pt x="215" y="108"/>
                  <a:pt x="215" y="108"/>
                </a:cubicBezTo>
                <a:cubicBezTo>
                  <a:pt x="218" y="92"/>
                  <a:pt x="218" y="92"/>
                  <a:pt x="218" y="92"/>
                </a:cubicBezTo>
                <a:cubicBezTo>
                  <a:pt x="201" y="75"/>
                  <a:pt x="201" y="75"/>
                  <a:pt x="201" y="75"/>
                </a:cubicBezTo>
                <a:cubicBezTo>
                  <a:pt x="184" y="64"/>
                  <a:pt x="184" y="64"/>
                  <a:pt x="184" y="64"/>
                </a:cubicBezTo>
                <a:cubicBezTo>
                  <a:pt x="169" y="54"/>
                  <a:pt x="169" y="54"/>
                  <a:pt x="169" y="54"/>
                </a:cubicBezTo>
                <a:cubicBezTo>
                  <a:pt x="169" y="19"/>
                  <a:pt x="169" y="19"/>
                  <a:pt x="169" y="19"/>
                </a:cubicBezTo>
                <a:cubicBezTo>
                  <a:pt x="162" y="0"/>
                  <a:pt x="162" y="0"/>
                  <a:pt x="162" y="0"/>
                </a:cubicBezTo>
                <a:lnTo>
                  <a:pt x="0" y="0"/>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9" name="Freeform 29"/>
          <p:cNvSpPr>
            <a:spLocks/>
          </p:cNvSpPr>
          <p:nvPr/>
        </p:nvSpPr>
        <p:spPr bwMode="auto">
          <a:xfrm>
            <a:off x="7539245" y="3371520"/>
            <a:ext cx="587350" cy="455358"/>
          </a:xfrm>
          <a:custGeom>
            <a:avLst/>
            <a:gdLst>
              <a:gd name="T0" fmla="*/ 79 w 199"/>
              <a:gd name="T1" fmla="*/ 0 h 146"/>
              <a:gd name="T2" fmla="*/ 74 w 199"/>
              <a:gd name="T3" fmla="*/ 17 h 146"/>
              <a:gd name="T4" fmla="*/ 74 w 199"/>
              <a:gd name="T5" fmla="*/ 29 h 146"/>
              <a:gd name="T6" fmla="*/ 74 w 199"/>
              <a:gd name="T7" fmla="*/ 41 h 146"/>
              <a:gd name="T8" fmla="*/ 69 w 199"/>
              <a:gd name="T9" fmla="*/ 53 h 146"/>
              <a:gd name="T10" fmla="*/ 59 w 199"/>
              <a:gd name="T11" fmla="*/ 64 h 146"/>
              <a:gd name="T12" fmla="*/ 49 w 199"/>
              <a:gd name="T13" fmla="*/ 71 h 146"/>
              <a:gd name="T14" fmla="*/ 44 w 199"/>
              <a:gd name="T15" fmla="*/ 75 h 146"/>
              <a:gd name="T16" fmla="*/ 36 w 199"/>
              <a:gd name="T17" fmla="*/ 80 h 146"/>
              <a:gd name="T18" fmla="*/ 20 w 199"/>
              <a:gd name="T19" fmla="*/ 87 h 146"/>
              <a:gd name="T20" fmla="*/ 4 w 199"/>
              <a:gd name="T21" fmla="*/ 100 h 146"/>
              <a:gd name="T22" fmla="*/ 4 w 199"/>
              <a:gd name="T23" fmla="*/ 103 h 146"/>
              <a:gd name="T24" fmla="*/ 2 w 199"/>
              <a:gd name="T25" fmla="*/ 109 h 146"/>
              <a:gd name="T26" fmla="*/ 0 w 199"/>
              <a:gd name="T27" fmla="*/ 122 h 146"/>
              <a:gd name="T28" fmla="*/ 1 w 199"/>
              <a:gd name="T29" fmla="*/ 129 h 146"/>
              <a:gd name="T30" fmla="*/ 5 w 199"/>
              <a:gd name="T31" fmla="*/ 133 h 146"/>
              <a:gd name="T32" fmla="*/ 11 w 199"/>
              <a:gd name="T33" fmla="*/ 138 h 146"/>
              <a:gd name="T34" fmla="*/ 13 w 199"/>
              <a:gd name="T35" fmla="*/ 137 h 146"/>
              <a:gd name="T36" fmla="*/ 16 w 199"/>
              <a:gd name="T37" fmla="*/ 141 h 146"/>
              <a:gd name="T38" fmla="*/ 18 w 199"/>
              <a:gd name="T39" fmla="*/ 144 h 146"/>
              <a:gd name="T40" fmla="*/ 20 w 199"/>
              <a:gd name="T41" fmla="*/ 144 h 146"/>
              <a:gd name="T42" fmla="*/ 23 w 199"/>
              <a:gd name="T43" fmla="*/ 144 h 146"/>
              <a:gd name="T44" fmla="*/ 26 w 199"/>
              <a:gd name="T45" fmla="*/ 144 h 146"/>
              <a:gd name="T46" fmla="*/ 30 w 199"/>
              <a:gd name="T47" fmla="*/ 144 h 146"/>
              <a:gd name="T48" fmla="*/ 33 w 199"/>
              <a:gd name="T49" fmla="*/ 144 h 146"/>
              <a:gd name="T50" fmla="*/ 37 w 199"/>
              <a:gd name="T51" fmla="*/ 144 h 146"/>
              <a:gd name="T52" fmla="*/ 41 w 199"/>
              <a:gd name="T53" fmla="*/ 145 h 146"/>
              <a:gd name="T54" fmla="*/ 46 w 199"/>
              <a:gd name="T55" fmla="*/ 145 h 146"/>
              <a:gd name="T56" fmla="*/ 47 w 199"/>
              <a:gd name="T57" fmla="*/ 145 h 146"/>
              <a:gd name="T58" fmla="*/ 50 w 199"/>
              <a:gd name="T59" fmla="*/ 145 h 146"/>
              <a:gd name="T60" fmla="*/ 55 w 199"/>
              <a:gd name="T61" fmla="*/ 145 h 146"/>
              <a:gd name="T62" fmla="*/ 58 w 199"/>
              <a:gd name="T63" fmla="*/ 146 h 146"/>
              <a:gd name="T64" fmla="*/ 59 w 199"/>
              <a:gd name="T65" fmla="*/ 146 h 146"/>
              <a:gd name="T66" fmla="*/ 64 w 199"/>
              <a:gd name="T67" fmla="*/ 146 h 146"/>
              <a:gd name="T68" fmla="*/ 70 w 199"/>
              <a:gd name="T69" fmla="*/ 144 h 146"/>
              <a:gd name="T70" fmla="*/ 104 w 199"/>
              <a:gd name="T71" fmla="*/ 142 h 146"/>
              <a:gd name="T72" fmla="*/ 108 w 199"/>
              <a:gd name="T73" fmla="*/ 133 h 146"/>
              <a:gd name="T74" fmla="*/ 114 w 199"/>
              <a:gd name="T75" fmla="*/ 128 h 146"/>
              <a:gd name="T76" fmla="*/ 114 w 199"/>
              <a:gd name="T77" fmla="*/ 128 h 146"/>
              <a:gd name="T78" fmla="*/ 117 w 199"/>
              <a:gd name="T79" fmla="*/ 126 h 146"/>
              <a:gd name="T80" fmla="*/ 115 w 199"/>
              <a:gd name="T81" fmla="*/ 126 h 146"/>
              <a:gd name="T82" fmla="*/ 116 w 199"/>
              <a:gd name="T83" fmla="*/ 124 h 146"/>
              <a:gd name="T84" fmla="*/ 120 w 199"/>
              <a:gd name="T85" fmla="*/ 118 h 146"/>
              <a:gd name="T86" fmla="*/ 128 w 199"/>
              <a:gd name="T87" fmla="*/ 106 h 146"/>
              <a:gd name="T88" fmla="*/ 136 w 199"/>
              <a:gd name="T89" fmla="*/ 104 h 146"/>
              <a:gd name="T90" fmla="*/ 143 w 199"/>
              <a:gd name="T91" fmla="*/ 91 h 146"/>
              <a:gd name="T92" fmla="*/ 151 w 199"/>
              <a:gd name="T93" fmla="*/ 88 h 146"/>
              <a:gd name="T94" fmla="*/ 160 w 199"/>
              <a:gd name="T95" fmla="*/ 77 h 146"/>
              <a:gd name="T96" fmla="*/ 166 w 199"/>
              <a:gd name="T97" fmla="*/ 72 h 146"/>
              <a:gd name="T98" fmla="*/ 174 w 199"/>
              <a:gd name="T99" fmla="*/ 70 h 146"/>
              <a:gd name="T100" fmla="*/ 183 w 199"/>
              <a:gd name="T101" fmla="*/ 74 h 146"/>
              <a:gd name="T102" fmla="*/ 186 w 199"/>
              <a:gd name="T103" fmla="*/ 67 h 146"/>
              <a:gd name="T104" fmla="*/ 195 w 199"/>
              <a:gd name="T105" fmla="*/ 67 h 146"/>
              <a:gd name="T106" fmla="*/ 196 w 199"/>
              <a:gd name="T107" fmla="*/ 65 h 146"/>
              <a:gd name="T108" fmla="*/ 199 w 199"/>
              <a:gd name="T109" fmla="*/ 62 h 146"/>
              <a:gd name="T110" fmla="*/ 192 w 199"/>
              <a:gd name="T111" fmla="*/ 60 h 146"/>
              <a:gd name="T112" fmla="*/ 157 w 199"/>
              <a:gd name="T113" fmla="*/ 61 h 146"/>
              <a:gd name="T114" fmla="*/ 140 w 199"/>
              <a:gd name="T115" fmla="*/ 60 h 146"/>
              <a:gd name="T116" fmla="*/ 129 w 199"/>
              <a:gd name="T117" fmla="*/ 62 h 146"/>
              <a:gd name="T118" fmla="*/ 117 w 199"/>
              <a:gd name="T119" fmla="*/ 66 h 146"/>
              <a:gd name="T120" fmla="*/ 81 w 199"/>
              <a:gd name="T121" fmla="*/ 5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9" h="146">
                <a:moveTo>
                  <a:pt x="81" y="0"/>
                </a:moveTo>
                <a:cubicBezTo>
                  <a:pt x="79" y="0"/>
                  <a:pt x="79" y="0"/>
                  <a:pt x="79" y="0"/>
                </a:cubicBezTo>
                <a:cubicBezTo>
                  <a:pt x="74" y="13"/>
                  <a:pt x="74" y="13"/>
                  <a:pt x="74" y="13"/>
                </a:cubicBezTo>
                <a:cubicBezTo>
                  <a:pt x="74" y="17"/>
                  <a:pt x="74" y="17"/>
                  <a:pt x="74" y="17"/>
                </a:cubicBezTo>
                <a:cubicBezTo>
                  <a:pt x="74" y="19"/>
                  <a:pt x="75" y="22"/>
                  <a:pt x="74" y="24"/>
                </a:cubicBezTo>
                <a:cubicBezTo>
                  <a:pt x="74" y="26"/>
                  <a:pt x="74" y="27"/>
                  <a:pt x="74" y="29"/>
                </a:cubicBezTo>
                <a:cubicBezTo>
                  <a:pt x="74" y="30"/>
                  <a:pt x="74" y="31"/>
                  <a:pt x="74" y="33"/>
                </a:cubicBezTo>
                <a:cubicBezTo>
                  <a:pt x="74" y="41"/>
                  <a:pt x="74" y="41"/>
                  <a:pt x="74" y="41"/>
                </a:cubicBezTo>
                <a:cubicBezTo>
                  <a:pt x="69" y="41"/>
                  <a:pt x="69" y="41"/>
                  <a:pt x="69" y="41"/>
                </a:cubicBezTo>
                <a:cubicBezTo>
                  <a:pt x="69" y="53"/>
                  <a:pt x="69" y="53"/>
                  <a:pt x="69" y="53"/>
                </a:cubicBezTo>
                <a:cubicBezTo>
                  <a:pt x="65" y="57"/>
                  <a:pt x="65" y="57"/>
                  <a:pt x="65" y="57"/>
                </a:cubicBezTo>
                <a:cubicBezTo>
                  <a:pt x="59" y="64"/>
                  <a:pt x="59" y="64"/>
                  <a:pt x="59" y="64"/>
                </a:cubicBezTo>
                <a:cubicBezTo>
                  <a:pt x="54" y="64"/>
                  <a:pt x="54" y="64"/>
                  <a:pt x="54" y="64"/>
                </a:cubicBezTo>
                <a:cubicBezTo>
                  <a:pt x="49" y="71"/>
                  <a:pt x="49" y="71"/>
                  <a:pt x="49" y="71"/>
                </a:cubicBezTo>
                <a:cubicBezTo>
                  <a:pt x="47" y="74"/>
                  <a:pt x="47" y="74"/>
                  <a:pt x="47" y="74"/>
                </a:cubicBezTo>
                <a:cubicBezTo>
                  <a:pt x="46" y="75"/>
                  <a:pt x="45" y="75"/>
                  <a:pt x="44" y="75"/>
                </a:cubicBezTo>
                <a:cubicBezTo>
                  <a:pt x="43" y="74"/>
                  <a:pt x="43" y="74"/>
                  <a:pt x="43" y="74"/>
                </a:cubicBezTo>
                <a:cubicBezTo>
                  <a:pt x="36" y="80"/>
                  <a:pt x="36" y="80"/>
                  <a:pt x="36" y="80"/>
                </a:cubicBezTo>
                <a:cubicBezTo>
                  <a:pt x="36" y="80"/>
                  <a:pt x="29" y="83"/>
                  <a:pt x="23" y="85"/>
                </a:cubicBezTo>
                <a:cubicBezTo>
                  <a:pt x="20" y="85"/>
                  <a:pt x="20" y="86"/>
                  <a:pt x="20" y="87"/>
                </a:cubicBezTo>
                <a:cubicBezTo>
                  <a:pt x="21" y="89"/>
                  <a:pt x="20" y="91"/>
                  <a:pt x="18" y="92"/>
                </a:cubicBezTo>
                <a:cubicBezTo>
                  <a:pt x="13" y="95"/>
                  <a:pt x="5" y="100"/>
                  <a:pt x="4" y="100"/>
                </a:cubicBezTo>
                <a:cubicBezTo>
                  <a:pt x="4" y="102"/>
                  <a:pt x="4" y="102"/>
                  <a:pt x="4" y="102"/>
                </a:cubicBezTo>
                <a:cubicBezTo>
                  <a:pt x="4" y="103"/>
                  <a:pt x="4" y="103"/>
                  <a:pt x="4" y="103"/>
                </a:cubicBezTo>
                <a:cubicBezTo>
                  <a:pt x="4" y="105"/>
                  <a:pt x="4" y="105"/>
                  <a:pt x="4" y="105"/>
                </a:cubicBezTo>
                <a:cubicBezTo>
                  <a:pt x="2" y="109"/>
                  <a:pt x="2" y="109"/>
                  <a:pt x="2" y="109"/>
                </a:cubicBezTo>
                <a:cubicBezTo>
                  <a:pt x="1" y="112"/>
                  <a:pt x="1" y="114"/>
                  <a:pt x="1" y="115"/>
                </a:cubicBezTo>
                <a:cubicBezTo>
                  <a:pt x="1" y="117"/>
                  <a:pt x="0" y="120"/>
                  <a:pt x="0" y="122"/>
                </a:cubicBezTo>
                <a:cubicBezTo>
                  <a:pt x="0" y="123"/>
                  <a:pt x="0" y="123"/>
                  <a:pt x="0" y="124"/>
                </a:cubicBezTo>
                <a:cubicBezTo>
                  <a:pt x="1" y="129"/>
                  <a:pt x="1" y="129"/>
                  <a:pt x="1" y="129"/>
                </a:cubicBezTo>
                <a:cubicBezTo>
                  <a:pt x="2" y="131"/>
                  <a:pt x="2" y="131"/>
                  <a:pt x="2" y="131"/>
                </a:cubicBezTo>
                <a:cubicBezTo>
                  <a:pt x="3" y="132"/>
                  <a:pt x="4" y="132"/>
                  <a:pt x="5" y="133"/>
                </a:cubicBezTo>
                <a:cubicBezTo>
                  <a:pt x="6" y="134"/>
                  <a:pt x="7" y="135"/>
                  <a:pt x="9" y="137"/>
                </a:cubicBezTo>
                <a:cubicBezTo>
                  <a:pt x="9" y="138"/>
                  <a:pt x="10" y="138"/>
                  <a:pt x="11" y="138"/>
                </a:cubicBezTo>
                <a:cubicBezTo>
                  <a:pt x="11" y="138"/>
                  <a:pt x="11" y="138"/>
                  <a:pt x="12" y="138"/>
                </a:cubicBezTo>
                <a:cubicBezTo>
                  <a:pt x="13" y="137"/>
                  <a:pt x="13" y="137"/>
                  <a:pt x="13" y="137"/>
                </a:cubicBezTo>
                <a:cubicBezTo>
                  <a:pt x="14" y="138"/>
                  <a:pt x="14" y="138"/>
                  <a:pt x="14" y="138"/>
                </a:cubicBezTo>
                <a:cubicBezTo>
                  <a:pt x="14" y="139"/>
                  <a:pt x="15" y="140"/>
                  <a:pt x="16" y="141"/>
                </a:cubicBezTo>
                <a:cubicBezTo>
                  <a:pt x="17" y="142"/>
                  <a:pt x="18" y="143"/>
                  <a:pt x="18" y="144"/>
                </a:cubicBezTo>
                <a:cubicBezTo>
                  <a:pt x="18" y="144"/>
                  <a:pt x="18" y="144"/>
                  <a:pt x="18" y="144"/>
                </a:cubicBezTo>
                <a:cubicBezTo>
                  <a:pt x="19" y="144"/>
                  <a:pt x="19" y="144"/>
                  <a:pt x="19" y="144"/>
                </a:cubicBezTo>
                <a:cubicBezTo>
                  <a:pt x="20" y="144"/>
                  <a:pt x="20" y="144"/>
                  <a:pt x="20" y="144"/>
                </a:cubicBezTo>
                <a:cubicBezTo>
                  <a:pt x="21" y="144"/>
                  <a:pt x="21" y="144"/>
                  <a:pt x="22" y="144"/>
                </a:cubicBezTo>
                <a:cubicBezTo>
                  <a:pt x="22" y="144"/>
                  <a:pt x="22" y="144"/>
                  <a:pt x="23" y="144"/>
                </a:cubicBezTo>
                <a:cubicBezTo>
                  <a:pt x="23" y="144"/>
                  <a:pt x="23" y="144"/>
                  <a:pt x="23" y="144"/>
                </a:cubicBezTo>
                <a:cubicBezTo>
                  <a:pt x="24" y="144"/>
                  <a:pt x="25" y="144"/>
                  <a:pt x="26" y="144"/>
                </a:cubicBezTo>
                <a:cubicBezTo>
                  <a:pt x="27" y="144"/>
                  <a:pt x="28" y="144"/>
                  <a:pt x="29" y="144"/>
                </a:cubicBezTo>
                <a:cubicBezTo>
                  <a:pt x="30" y="144"/>
                  <a:pt x="30" y="144"/>
                  <a:pt x="30" y="144"/>
                </a:cubicBezTo>
                <a:cubicBezTo>
                  <a:pt x="31" y="145"/>
                  <a:pt x="31" y="145"/>
                  <a:pt x="31" y="145"/>
                </a:cubicBezTo>
                <a:cubicBezTo>
                  <a:pt x="32" y="145"/>
                  <a:pt x="33" y="145"/>
                  <a:pt x="33" y="144"/>
                </a:cubicBezTo>
                <a:cubicBezTo>
                  <a:pt x="34" y="144"/>
                  <a:pt x="35" y="144"/>
                  <a:pt x="35" y="144"/>
                </a:cubicBezTo>
                <a:cubicBezTo>
                  <a:pt x="36" y="144"/>
                  <a:pt x="36" y="144"/>
                  <a:pt x="37" y="144"/>
                </a:cubicBezTo>
                <a:cubicBezTo>
                  <a:pt x="37" y="145"/>
                  <a:pt x="38" y="145"/>
                  <a:pt x="39" y="145"/>
                </a:cubicBezTo>
                <a:cubicBezTo>
                  <a:pt x="40" y="145"/>
                  <a:pt x="41" y="145"/>
                  <a:pt x="41" y="145"/>
                </a:cubicBezTo>
                <a:cubicBezTo>
                  <a:pt x="42" y="145"/>
                  <a:pt x="43" y="145"/>
                  <a:pt x="44" y="145"/>
                </a:cubicBezTo>
                <a:cubicBezTo>
                  <a:pt x="45" y="145"/>
                  <a:pt x="45" y="145"/>
                  <a:pt x="46" y="145"/>
                </a:cubicBezTo>
                <a:cubicBezTo>
                  <a:pt x="46" y="145"/>
                  <a:pt x="46" y="145"/>
                  <a:pt x="47" y="145"/>
                </a:cubicBezTo>
                <a:cubicBezTo>
                  <a:pt x="47" y="145"/>
                  <a:pt x="47" y="145"/>
                  <a:pt x="47" y="145"/>
                </a:cubicBezTo>
                <a:cubicBezTo>
                  <a:pt x="48" y="145"/>
                  <a:pt x="49" y="145"/>
                  <a:pt x="50" y="145"/>
                </a:cubicBezTo>
                <a:cubicBezTo>
                  <a:pt x="50" y="145"/>
                  <a:pt x="50" y="145"/>
                  <a:pt x="50" y="145"/>
                </a:cubicBezTo>
                <a:cubicBezTo>
                  <a:pt x="50" y="145"/>
                  <a:pt x="50" y="145"/>
                  <a:pt x="50" y="145"/>
                </a:cubicBezTo>
                <a:cubicBezTo>
                  <a:pt x="55" y="145"/>
                  <a:pt x="55" y="145"/>
                  <a:pt x="55" y="145"/>
                </a:cubicBezTo>
                <a:cubicBezTo>
                  <a:pt x="55" y="145"/>
                  <a:pt x="55" y="145"/>
                  <a:pt x="55" y="145"/>
                </a:cubicBezTo>
                <a:cubicBezTo>
                  <a:pt x="56" y="145"/>
                  <a:pt x="57" y="145"/>
                  <a:pt x="58" y="146"/>
                </a:cubicBezTo>
                <a:cubicBezTo>
                  <a:pt x="58" y="146"/>
                  <a:pt x="58" y="146"/>
                  <a:pt x="58" y="146"/>
                </a:cubicBezTo>
                <a:cubicBezTo>
                  <a:pt x="59" y="146"/>
                  <a:pt x="59" y="146"/>
                  <a:pt x="59" y="146"/>
                </a:cubicBezTo>
                <a:cubicBezTo>
                  <a:pt x="60" y="146"/>
                  <a:pt x="61" y="146"/>
                  <a:pt x="62" y="146"/>
                </a:cubicBezTo>
                <a:cubicBezTo>
                  <a:pt x="63" y="146"/>
                  <a:pt x="64" y="146"/>
                  <a:pt x="64" y="146"/>
                </a:cubicBezTo>
                <a:cubicBezTo>
                  <a:pt x="64" y="146"/>
                  <a:pt x="64" y="146"/>
                  <a:pt x="64" y="146"/>
                </a:cubicBezTo>
                <a:cubicBezTo>
                  <a:pt x="67" y="146"/>
                  <a:pt x="70" y="145"/>
                  <a:pt x="70" y="144"/>
                </a:cubicBezTo>
                <a:cubicBezTo>
                  <a:pt x="81" y="142"/>
                  <a:pt x="81" y="142"/>
                  <a:pt x="81" y="142"/>
                </a:cubicBezTo>
                <a:cubicBezTo>
                  <a:pt x="104" y="142"/>
                  <a:pt x="104" y="142"/>
                  <a:pt x="104" y="142"/>
                </a:cubicBezTo>
                <a:cubicBezTo>
                  <a:pt x="104" y="138"/>
                  <a:pt x="104" y="138"/>
                  <a:pt x="104" y="138"/>
                </a:cubicBezTo>
                <a:cubicBezTo>
                  <a:pt x="104" y="137"/>
                  <a:pt x="108" y="135"/>
                  <a:pt x="108" y="133"/>
                </a:cubicBezTo>
                <a:cubicBezTo>
                  <a:pt x="109" y="132"/>
                  <a:pt x="110" y="130"/>
                  <a:pt x="111" y="127"/>
                </a:cubicBezTo>
                <a:cubicBezTo>
                  <a:pt x="112" y="127"/>
                  <a:pt x="113" y="128"/>
                  <a:pt x="114" y="128"/>
                </a:cubicBezTo>
                <a:cubicBezTo>
                  <a:pt x="114" y="128"/>
                  <a:pt x="114" y="128"/>
                  <a:pt x="114" y="128"/>
                </a:cubicBezTo>
                <a:cubicBezTo>
                  <a:pt x="114" y="128"/>
                  <a:pt x="114" y="128"/>
                  <a:pt x="114" y="128"/>
                </a:cubicBezTo>
                <a:cubicBezTo>
                  <a:pt x="115" y="128"/>
                  <a:pt x="115" y="128"/>
                  <a:pt x="115" y="128"/>
                </a:cubicBezTo>
                <a:cubicBezTo>
                  <a:pt x="117" y="126"/>
                  <a:pt x="117" y="126"/>
                  <a:pt x="117" y="126"/>
                </a:cubicBezTo>
                <a:cubicBezTo>
                  <a:pt x="115" y="126"/>
                  <a:pt x="115" y="126"/>
                  <a:pt x="115" y="126"/>
                </a:cubicBezTo>
                <a:cubicBezTo>
                  <a:pt x="115" y="126"/>
                  <a:pt x="115" y="126"/>
                  <a:pt x="115" y="126"/>
                </a:cubicBezTo>
                <a:cubicBezTo>
                  <a:pt x="115" y="125"/>
                  <a:pt x="115" y="125"/>
                  <a:pt x="115" y="125"/>
                </a:cubicBezTo>
                <a:cubicBezTo>
                  <a:pt x="116" y="124"/>
                  <a:pt x="116" y="124"/>
                  <a:pt x="116" y="124"/>
                </a:cubicBezTo>
                <a:cubicBezTo>
                  <a:pt x="118" y="121"/>
                  <a:pt x="119" y="120"/>
                  <a:pt x="119" y="120"/>
                </a:cubicBezTo>
                <a:cubicBezTo>
                  <a:pt x="119" y="120"/>
                  <a:pt x="119" y="120"/>
                  <a:pt x="120" y="118"/>
                </a:cubicBezTo>
                <a:cubicBezTo>
                  <a:pt x="122" y="116"/>
                  <a:pt x="121" y="110"/>
                  <a:pt x="120" y="109"/>
                </a:cubicBezTo>
                <a:cubicBezTo>
                  <a:pt x="128" y="106"/>
                  <a:pt x="128" y="106"/>
                  <a:pt x="128" y="106"/>
                </a:cubicBezTo>
                <a:cubicBezTo>
                  <a:pt x="137" y="106"/>
                  <a:pt x="137" y="106"/>
                  <a:pt x="137" y="106"/>
                </a:cubicBezTo>
                <a:cubicBezTo>
                  <a:pt x="136" y="104"/>
                  <a:pt x="136" y="104"/>
                  <a:pt x="136" y="104"/>
                </a:cubicBezTo>
                <a:cubicBezTo>
                  <a:pt x="135" y="103"/>
                  <a:pt x="135" y="101"/>
                  <a:pt x="137" y="99"/>
                </a:cubicBezTo>
                <a:cubicBezTo>
                  <a:pt x="139" y="97"/>
                  <a:pt x="142" y="92"/>
                  <a:pt x="143" y="91"/>
                </a:cubicBezTo>
                <a:cubicBezTo>
                  <a:pt x="147" y="91"/>
                  <a:pt x="147" y="91"/>
                  <a:pt x="147" y="91"/>
                </a:cubicBezTo>
                <a:cubicBezTo>
                  <a:pt x="151" y="88"/>
                  <a:pt x="151" y="88"/>
                  <a:pt x="151" y="88"/>
                </a:cubicBezTo>
                <a:cubicBezTo>
                  <a:pt x="155" y="82"/>
                  <a:pt x="155" y="82"/>
                  <a:pt x="155" y="82"/>
                </a:cubicBezTo>
                <a:cubicBezTo>
                  <a:pt x="158" y="79"/>
                  <a:pt x="159" y="77"/>
                  <a:pt x="160" y="77"/>
                </a:cubicBezTo>
                <a:cubicBezTo>
                  <a:pt x="162" y="77"/>
                  <a:pt x="162" y="77"/>
                  <a:pt x="162" y="77"/>
                </a:cubicBezTo>
                <a:cubicBezTo>
                  <a:pt x="166" y="72"/>
                  <a:pt x="166" y="72"/>
                  <a:pt x="166" y="72"/>
                </a:cubicBezTo>
                <a:cubicBezTo>
                  <a:pt x="166" y="67"/>
                  <a:pt x="166" y="67"/>
                  <a:pt x="166" y="67"/>
                </a:cubicBezTo>
                <a:cubicBezTo>
                  <a:pt x="174" y="70"/>
                  <a:pt x="174" y="70"/>
                  <a:pt x="174" y="70"/>
                </a:cubicBezTo>
                <a:cubicBezTo>
                  <a:pt x="178" y="71"/>
                  <a:pt x="178" y="71"/>
                  <a:pt x="178" y="71"/>
                </a:cubicBezTo>
                <a:cubicBezTo>
                  <a:pt x="183" y="74"/>
                  <a:pt x="183" y="74"/>
                  <a:pt x="183" y="74"/>
                </a:cubicBezTo>
                <a:cubicBezTo>
                  <a:pt x="186" y="71"/>
                  <a:pt x="186" y="71"/>
                  <a:pt x="186" y="71"/>
                </a:cubicBezTo>
                <a:cubicBezTo>
                  <a:pt x="186" y="67"/>
                  <a:pt x="186" y="67"/>
                  <a:pt x="186" y="67"/>
                </a:cubicBezTo>
                <a:cubicBezTo>
                  <a:pt x="194" y="67"/>
                  <a:pt x="194" y="67"/>
                  <a:pt x="194" y="67"/>
                </a:cubicBezTo>
                <a:cubicBezTo>
                  <a:pt x="195" y="67"/>
                  <a:pt x="195" y="67"/>
                  <a:pt x="195" y="67"/>
                </a:cubicBezTo>
                <a:cubicBezTo>
                  <a:pt x="196" y="66"/>
                  <a:pt x="196" y="66"/>
                  <a:pt x="196" y="66"/>
                </a:cubicBezTo>
                <a:cubicBezTo>
                  <a:pt x="196" y="65"/>
                  <a:pt x="196" y="65"/>
                  <a:pt x="196" y="65"/>
                </a:cubicBezTo>
                <a:cubicBezTo>
                  <a:pt x="196" y="65"/>
                  <a:pt x="196" y="65"/>
                  <a:pt x="196" y="65"/>
                </a:cubicBezTo>
                <a:cubicBezTo>
                  <a:pt x="199" y="63"/>
                  <a:pt x="199" y="62"/>
                  <a:pt x="199" y="62"/>
                </a:cubicBezTo>
                <a:cubicBezTo>
                  <a:pt x="199" y="62"/>
                  <a:pt x="199" y="62"/>
                  <a:pt x="199" y="62"/>
                </a:cubicBezTo>
                <a:cubicBezTo>
                  <a:pt x="196" y="61"/>
                  <a:pt x="193" y="60"/>
                  <a:pt x="192" y="60"/>
                </a:cubicBezTo>
                <a:cubicBezTo>
                  <a:pt x="179" y="58"/>
                  <a:pt x="179" y="58"/>
                  <a:pt x="179" y="58"/>
                </a:cubicBezTo>
                <a:cubicBezTo>
                  <a:pt x="157" y="61"/>
                  <a:pt x="157" y="61"/>
                  <a:pt x="157" y="61"/>
                </a:cubicBezTo>
                <a:cubicBezTo>
                  <a:pt x="149" y="61"/>
                  <a:pt x="149" y="61"/>
                  <a:pt x="149" y="61"/>
                </a:cubicBezTo>
                <a:cubicBezTo>
                  <a:pt x="140" y="60"/>
                  <a:pt x="140" y="60"/>
                  <a:pt x="140" y="60"/>
                </a:cubicBezTo>
                <a:cubicBezTo>
                  <a:pt x="134" y="60"/>
                  <a:pt x="134" y="60"/>
                  <a:pt x="134" y="60"/>
                </a:cubicBezTo>
                <a:cubicBezTo>
                  <a:pt x="129" y="62"/>
                  <a:pt x="129" y="62"/>
                  <a:pt x="129" y="62"/>
                </a:cubicBezTo>
                <a:cubicBezTo>
                  <a:pt x="129" y="62"/>
                  <a:pt x="125" y="64"/>
                  <a:pt x="119" y="66"/>
                </a:cubicBezTo>
                <a:cubicBezTo>
                  <a:pt x="117" y="66"/>
                  <a:pt x="117" y="66"/>
                  <a:pt x="117" y="66"/>
                </a:cubicBezTo>
                <a:cubicBezTo>
                  <a:pt x="117" y="55"/>
                  <a:pt x="117" y="55"/>
                  <a:pt x="117" y="55"/>
                </a:cubicBezTo>
                <a:cubicBezTo>
                  <a:pt x="81" y="55"/>
                  <a:pt x="81" y="55"/>
                  <a:pt x="81" y="55"/>
                </a:cubicBezTo>
                <a:lnTo>
                  <a:pt x="81" y="0"/>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0" name="Freeform 30"/>
          <p:cNvSpPr>
            <a:spLocks/>
          </p:cNvSpPr>
          <p:nvPr/>
        </p:nvSpPr>
        <p:spPr bwMode="auto">
          <a:xfrm>
            <a:off x="7885180" y="3544026"/>
            <a:ext cx="544661" cy="385422"/>
          </a:xfrm>
          <a:custGeom>
            <a:avLst/>
            <a:gdLst>
              <a:gd name="T0" fmla="*/ 156 w 185"/>
              <a:gd name="T1" fmla="*/ 55 h 124"/>
              <a:gd name="T2" fmla="*/ 155 w 185"/>
              <a:gd name="T3" fmla="*/ 3 h 124"/>
              <a:gd name="T4" fmla="*/ 145 w 185"/>
              <a:gd name="T5" fmla="*/ 0 h 124"/>
              <a:gd name="T6" fmla="*/ 0 w 185"/>
              <a:gd name="T7" fmla="*/ 11 h 124"/>
              <a:gd name="T8" fmla="*/ 12 w 185"/>
              <a:gd name="T9" fmla="*/ 7 h 124"/>
              <a:gd name="T10" fmla="*/ 23 w 185"/>
              <a:gd name="T11" fmla="*/ 5 h 124"/>
              <a:gd name="T12" fmla="*/ 40 w 185"/>
              <a:gd name="T13" fmla="*/ 6 h 124"/>
              <a:gd name="T14" fmla="*/ 75 w 185"/>
              <a:gd name="T15" fmla="*/ 5 h 124"/>
              <a:gd name="T16" fmla="*/ 82 w 185"/>
              <a:gd name="T17" fmla="*/ 7 h 124"/>
              <a:gd name="T18" fmla="*/ 79 w 185"/>
              <a:gd name="T19" fmla="*/ 10 h 124"/>
              <a:gd name="T20" fmla="*/ 79 w 185"/>
              <a:gd name="T21" fmla="*/ 12 h 124"/>
              <a:gd name="T22" fmla="*/ 85 w 185"/>
              <a:gd name="T23" fmla="*/ 33 h 124"/>
              <a:gd name="T24" fmla="*/ 81 w 185"/>
              <a:gd name="T25" fmla="*/ 44 h 124"/>
              <a:gd name="T26" fmla="*/ 91 w 185"/>
              <a:gd name="T27" fmla="*/ 52 h 124"/>
              <a:gd name="T28" fmla="*/ 95 w 185"/>
              <a:gd name="T29" fmla="*/ 59 h 124"/>
              <a:gd name="T30" fmla="*/ 95 w 185"/>
              <a:gd name="T31" fmla="*/ 57 h 124"/>
              <a:gd name="T32" fmla="*/ 111 w 185"/>
              <a:gd name="T33" fmla="*/ 65 h 124"/>
              <a:gd name="T34" fmla="*/ 119 w 185"/>
              <a:gd name="T35" fmla="*/ 69 h 124"/>
              <a:gd name="T36" fmla="*/ 126 w 185"/>
              <a:gd name="T37" fmla="*/ 73 h 124"/>
              <a:gd name="T38" fmla="*/ 130 w 185"/>
              <a:gd name="T39" fmla="*/ 65 h 124"/>
              <a:gd name="T40" fmla="*/ 126 w 185"/>
              <a:gd name="T41" fmla="*/ 61 h 124"/>
              <a:gd name="T42" fmla="*/ 126 w 185"/>
              <a:gd name="T43" fmla="*/ 46 h 124"/>
              <a:gd name="T44" fmla="*/ 122 w 185"/>
              <a:gd name="T45" fmla="*/ 22 h 124"/>
              <a:gd name="T46" fmla="*/ 138 w 185"/>
              <a:gd name="T47" fmla="*/ 11 h 124"/>
              <a:gd name="T48" fmla="*/ 150 w 185"/>
              <a:gd name="T49" fmla="*/ 7 h 124"/>
              <a:gd name="T50" fmla="*/ 142 w 185"/>
              <a:gd name="T51" fmla="*/ 18 h 124"/>
              <a:gd name="T52" fmla="*/ 138 w 185"/>
              <a:gd name="T53" fmla="*/ 22 h 124"/>
              <a:gd name="T54" fmla="*/ 138 w 185"/>
              <a:gd name="T55" fmla="*/ 30 h 124"/>
              <a:gd name="T56" fmla="*/ 134 w 185"/>
              <a:gd name="T57" fmla="*/ 38 h 124"/>
              <a:gd name="T58" fmla="*/ 142 w 185"/>
              <a:gd name="T59" fmla="*/ 38 h 124"/>
              <a:gd name="T60" fmla="*/ 138 w 185"/>
              <a:gd name="T61" fmla="*/ 53 h 124"/>
              <a:gd name="T62" fmla="*/ 138 w 185"/>
              <a:gd name="T63" fmla="*/ 61 h 124"/>
              <a:gd name="T64" fmla="*/ 146 w 185"/>
              <a:gd name="T65" fmla="*/ 69 h 124"/>
              <a:gd name="T66" fmla="*/ 154 w 185"/>
              <a:gd name="T67" fmla="*/ 77 h 124"/>
              <a:gd name="T68" fmla="*/ 154 w 185"/>
              <a:gd name="T69" fmla="*/ 85 h 124"/>
              <a:gd name="T70" fmla="*/ 158 w 185"/>
              <a:gd name="T71" fmla="*/ 89 h 124"/>
              <a:gd name="T72" fmla="*/ 146 w 185"/>
              <a:gd name="T73" fmla="*/ 108 h 124"/>
              <a:gd name="T74" fmla="*/ 150 w 185"/>
              <a:gd name="T75" fmla="*/ 124 h 124"/>
              <a:gd name="T76" fmla="*/ 154 w 185"/>
              <a:gd name="T77" fmla="*/ 120 h 124"/>
              <a:gd name="T78" fmla="*/ 173 w 185"/>
              <a:gd name="T79" fmla="*/ 73 h 124"/>
              <a:gd name="T80" fmla="*/ 185 w 185"/>
              <a:gd name="T81" fmla="*/ 57 h 124"/>
              <a:gd name="T82" fmla="*/ 183 w 185"/>
              <a:gd name="T83" fmla="*/ 5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 h="124">
                <a:moveTo>
                  <a:pt x="183" y="55"/>
                </a:moveTo>
                <a:cubicBezTo>
                  <a:pt x="156" y="55"/>
                  <a:pt x="156" y="55"/>
                  <a:pt x="156" y="55"/>
                </a:cubicBezTo>
                <a:cubicBezTo>
                  <a:pt x="156" y="3"/>
                  <a:pt x="156" y="3"/>
                  <a:pt x="156" y="3"/>
                </a:cubicBezTo>
                <a:cubicBezTo>
                  <a:pt x="155" y="3"/>
                  <a:pt x="155" y="3"/>
                  <a:pt x="155" y="3"/>
                </a:cubicBezTo>
                <a:cubicBezTo>
                  <a:pt x="155" y="3"/>
                  <a:pt x="155" y="3"/>
                  <a:pt x="155" y="3"/>
                </a:cubicBezTo>
                <a:cubicBezTo>
                  <a:pt x="150" y="3"/>
                  <a:pt x="146" y="0"/>
                  <a:pt x="145" y="0"/>
                </a:cubicBezTo>
                <a:cubicBezTo>
                  <a:pt x="0" y="0"/>
                  <a:pt x="0" y="0"/>
                  <a:pt x="0" y="0"/>
                </a:cubicBezTo>
                <a:cubicBezTo>
                  <a:pt x="0" y="11"/>
                  <a:pt x="0" y="11"/>
                  <a:pt x="0" y="11"/>
                </a:cubicBezTo>
                <a:cubicBezTo>
                  <a:pt x="2" y="11"/>
                  <a:pt x="2" y="11"/>
                  <a:pt x="2" y="11"/>
                </a:cubicBezTo>
                <a:cubicBezTo>
                  <a:pt x="8" y="9"/>
                  <a:pt x="12" y="7"/>
                  <a:pt x="12" y="7"/>
                </a:cubicBezTo>
                <a:cubicBezTo>
                  <a:pt x="17" y="5"/>
                  <a:pt x="17" y="5"/>
                  <a:pt x="17" y="5"/>
                </a:cubicBezTo>
                <a:cubicBezTo>
                  <a:pt x="23" y="5"/>
                  <a:pt x="23" y="5"/>
                  <a:pt x="23" y="5"/>
                </a:cubicBezTo>
                <a:cubicBezTo>
                  <a:pt x="32" y="6"/>
                  <a:pt x="32" y="6"/>
                  <a:pt x="32" y="6"/>
                </a:cubicBezTo>
                <a:cubicBezTo>
                  <a:pt x="40" y="6"/>
                  <a:pt x="40" y="6"/>
                  <a:pt x="40" y="6"/>
                </a:cubicBezTo>
                <a:cubicBezTo>
                  <a:pt x="62" y="3"/>
                  <a:pt x="62" y="3"/>
                  <a:pt x="62" y="3"/>
                </a:cubicBezTo>
                <a:cubicBezTo>
                  <a:pt x="75" y="5"/>
                  <a:pt x="75" y="5"/>
                  <a:pt x="75" y="5"/>
                </a:cubicBezTo>
                <a:cubicBezTo>
                  <a:pt x="76" y="5"/>
                  <a:pt x="79" y="6"/>
                  <a:pt x="82" y="7"/>
                </a:cubicBezTo>
                <a:cubicBezTo>
                  <a:pt x="82" y="7"/>
                  <a:pt x="82" y="7"/>
                  <a:pt x="82" y="7"/>
                </a:cubicBezTo>
                <a:cubicBezTo>
                  <a:pt x="82" y="7"/>
                  <a:pt x="82" y="8"/>
                  <a:pt x="79" y="10"/>
                </a:cubicBezTo>
                <a:cubicBezTo>
                  <a:pt x="79" y="10"/>
                  <a:pt x="79" y="10"/>
                  <a:pt x="79" y="10"/>
                </a:cubicBezTo>
                <a:cubicBezTo>
                  <a:pt x="79" y="11"/>
                  <a:pt x="79" y="11"/>
                  <a:pt x="79" y="11"/>
                </a:cubicBezTo>
                <a:cubicBezTo>
                  <a:pt x="79" y="12"/>
                  <a:pt x="79" y="12"/>
                  <a:pt x="79" y="12"/>
                </a:cubicBezTo>
                <a:cubicBezTo>
                  <a:pt x="79" y="27"/>
                  <a:pt x="79" y="27"/>
                  <a:pt x="79" y="27"/>
                </a:cubicBezTo>
                <a:cubicBezTo>
                  <a:pt x="85" y="33"/>
                  <a:pt x="85" y="33"/>
                  <a:pt x="85" y="33"/>
                </a:cubicBezTo>
                <a:cubicBezTo>
                  <a:pt x="85" y="39"/>
                  <a:pt x="85" y="39"/>
                  <a:pt x="85" y="39"/>
                </a:cubicBezTo>
                <a:cubicBezTo>
                  <a:pt x="81" y="44"/>
                  <a:pt x="81" y="44"/>
                  <a:pt x="81" y="44"/>
                </a:cubicBezTo>
                <a:cubicBezTo>
                  <a:pt x="85" y="48"/>
                  <a:pt x="85" y="48"/>
                  <a:pt x="85" y="48"/>
                </a:cubicBezTo>
                <a:cubicBezTo>
                  <a:pt x="91" y="52"/>
                  <a:pt x="91" y="52"/>
                  <a:pt x="91" y="52"/>
                </a:cubicBezTo>
                <a:cubicBezTo>
                  <a:pt x="95" y="57"/>
                  <a:pt x="95" y="57"/>
                  <a:pt x="95" y="57"/>
                </a:cubicBezTo>
                <a:cubicBezTo>
                  <a:pt x="95" y="59"/>
                  <a:pt x="95" y="59"/>
                  <a:pt x="95" y="59"/>
                </a:cubicBezTo>
                <a:cubicBezTo>
                  <a:pt x="95" y="59"/>
                  <a:pt x="95" y="59"/>
                  <a:pt x="95" y="59"/>
                </a:cubicBezTo>
                <a:cubicBezTo>
                  <a:pt x="95" y="57"/>
                  <a:pt x="95" y="57"/>
                  <a:pt x="95" y="57"/>
                </a:cubicBezTo>
                <a:cubicBezTo>
                  <a:pt x="99" y="61"/>
                  <a:pt x="99" y="61"/>
                  <a:pt x="99" y="61"/>
                </a:cubicBezTo>
                <a:cubicBezTo>
                  <a:pt x="111" y="65"/>
                  <a:pt x="111" y="65"/>
                  <a:pt x="111" y="65"/>
                </a:cubicBezTo>
                <a:cubicBezTo>
                  <a:pt x="115" y="65"/>
                  <a:pt x="115" y="65"/>
                  <a:pt x="115" y="65"/>
                </a:cubicBezTo>
                <a:cubicBezTo>
                  <a:pt x="119" y="69"/>
                  <a:pt x="119" y="69"/>
                  <a:pt x="119" y="69"/>
                </a:cubicBezTo>
                <a:cubicBezTo>
                  <a:pt x="122" y="69"/>
                  <a:pt x="122" y="69"/>
                  <a:pt x="122" y="69"/>
                </a:cubicBezTo>
                <a:cubicBezTo>
                  <a:pt x="126" y="73"/>
                  <a:pt x="126" y="73"/>
                  <a:pt x="126" y="73"/>
                </a:cubicBezTo>
                <a:cubicBezTo>
                  <a:pt x="130" y="77"/>
                  <a:pt x="130" y="77"/>
                  <a:pt x="130" y="77"/>
                </a:cubicBezTo>
                <a:cubicBezTo>
                  <a:pt x="130" y="65"/>
                  <a:pt x="130" y="65"/>
                  <a:pt x="130" y="65"/>
                </a:cubicBezTo>
                <a:cubicBezTo>
                  <a:pt x="122" y="61"/>
                  <a:pt x="122" y="61"/>
                  <a:pt x="122" y="61"/>
                </a:cubicBezTo>
                <a:cubicBezTo>
                  <a:pt x="126" y="61"/>
                  <a:pt x="126" y="61"/>
                  <a:pt x="126" y="61"/>
                </a:cubicBezTo>
                <a:cubicBezTo>
                  <a:pt x="126" y="57"/>
                  <a:pt x="126" y="57"/>
                  <a:pt x="126" y="57"/>
                </a:cubicBezTo>
                <a:cubicBezTo>
                  <a:pt x="126" y="46"/>
                  <a:pt x="126" y="46"/>
                  <a:pt x="126" y="46"/>
                </a:cubicBezTo>
                <a:cubicBezTo>
                  <a:pt x="126" y="26"/>
                  <a:pt x="126" y="26"/>
                  <a:pt x="126" y="26"/>
                </a:cubicBezTo>
                <a:cubicBezTo>
                  <a:pt x="122" y="22"/>
                  <a:pt x="122" y="22"/>
                  <a:pt x="122" y="22"/>
                </a:cubicBezTo>
                <a:cubicBezTo>
                  <a:pt x="130" y="18"/>
                  <a:pt x="130" y="18"/>
                  <a:pt x="130" y="18"/>
                </a:cubicBezTo>
                <a:cubicBezTo>
                  <a:pt x="138" y="11"/>
                  <a:pt x="138" y="11"/>
                  <a:pt x="138" y="11"/>
                </a:cubicBezTo>
                <a:cubicBezTo>
                  <a:pt x="146" y="3"/>
                  <a:pt x="146" y="3"/>
                  <a:pt x="146" y="3"/>
                </a:cubicBezTo>
                <a:cubicBezTo>
                  <a:pt x="150" y="7"/>
                  <a:pt x="150" y="7"/>
                  <a:pt x="150" y="7"/>
                </a:cubicBezTo>
                <a:cubicBezTo>
                  <a:pt x="146" y="14"/>
                  <a:pt x="146" y="14"/>
                  <a:pt x="146" y="14"/>
                </a:cubicBezTo>
                <a:cubicBezTo>
                  <a:pt x="142" y="18"/>
                  <a:pt x="142" y="18"/>
                  <a:pt x="142" y="18"/>
                </a:cubicBezTo>
                <a:cubicBezTo>
                  <a:pt x="138" y="18"/>
                  <a:pt x="138" y="18"/>
                  <a:pt x="138" y="18"/>
                </a:cubicBezTo>
                <a:cubicBezTo>
                  <a:pt x="138" y="22"/>
                  <a:pt x="138" y="22"/>
                  <a:pt x="138" y="22"/>
                </a:cubicBezTo>
                <a:cubicBezTo>
                  <a:pt x="138" y="26"/>
                  <a:pt x="138" y="26"/>
                  <a:pt x="138" y="26"/>
                </a:cubicBezTo>
                <a:cubicBezTo>
                  <a:pt x="138" y="30"/>
                  <a:pt x="138" y="30"/>
                  <a:pt x="138" y="30"/>
                </a:cubicBezTo>
                <a:cubicBezTo>
                  <a:pt x="134" y="34"/>
                  <a:pt x="134" y="34"/>
                  <a:pt x="134" y="34"/>
                </a:cubicBezTo>
                <a:cubicBezTo>
                  <a:pt x="134" y="38"/>
                  <a:pt x="134" y="38"/>
                  <a:pt x="134" y="38"/>
                </a:cubicBezTo>
                <a:cubicBezTo>
                  <a:pt x="138" y="38"/>
                  <a:pt x="138" y="38"/>
                  <a:pt x="138" y="38"/>
                </a:cubicBezTo>
                <a:cubicBezTo>
                  <a:pt x="142" y="38"/>
                  <a:pt x="142" y="38"/>
                  <a:pt x="142" y="38"/>
                </a:cubicBezTo>
                <a:cubicBezTo>
                  <a:pt x="142" y="50"/>
                  <a:pt x="142" y="50"/>
                  <a:pt x="142" y="50"/>
                </a:cubicBezTo>
                <a:cubicBezTo>
                  <a:pt x="138" y="53"/>
                  <a:pt x="138" y="53"/>
                  <a:pt x="138" y="53"/>
                </a:cubicBezTo>
                <a:cubicBezTo>
                  <a:pt x="134" y="57"/>
                  <a:pt x="134" y="57"/>
                  <a:pt x="134" y="57"/>
                </a:cubicBezTo>
                <a:cubicBezTo>
                  <a:pt x="138" y="61"/>
                  <a:pt x="138" y="61"/>
                  <a:pt x="138" y="61"/>
                </a:cubicBezTo>
                <a:cubicBezTo>
                  <a:pt x="142" y="69"/>
                  <a:pt x="142" y="69"/>
                  <a:pt x="142" y="69"/>
                </a:cubicBezTo>
                <a:cubicBezTo>
                  <a:pt x="146" y="69"/>
                  <a:pt x="146" y="69"/>
                  <a:pt x="146" y="69"/>
                </a:cubicBezTo>
                <a:cubicBezTo>
                  <a:pt x="150" y="69"/>
                  <a:pt x="150" y="69"/>
                  <a:pt x="150" y="69"/>
                </a:cubicBezTo>
                <a:cubicBezTo>
                  <a:pt x="154" y="77"/>
                  <a:pt x="154" y="77"/>
                  <a:pt x="154" y="77"/>
                </a:cubicBezTo>
                <a:cubicBezTo>
                  <a:pt x="154" y="81"/>
                  <a:pt x="154" y="81"/>
                  <a:pt x="154" y="81"/>
                </a:cubicBezTo>
                <a:cubicBezTo>
                  <a:pt x="154" y="85"/>
                  <a:pt x="154" y="85"/>
                  <a:pt x="154" y="85"/>
                </a:cubicBezTo>
                <a:cubicBezTo>
                  <a:pt x="158" y="85"/>
                  <a:pt x="158" y="85"/>
                  <a:pt x="158" y="85"/>
                </a:cubicBezTo>
                <a:cubicBezTo>
                  <a:pt x="158" y="89"/>
                  <a:pt x="158" y="89"/>
                  <a:pt x="158" y="89"/>
                </a:cubicBezTo>
                <a:cubicBezTo>
                  <a:pt x="154" y="89"/>
                  <a:pt x="154" y="89"/>
                  <a:pt x="154" y="89"/>
                </a:cubicBezTo>
                <a:cubicBezTo>
                  <a:pt x="146" y="108"/>
                  <a:pt x="146" y="108"/>
                  <a:pt x="146" y="108"/>
                </a:cubicBezTo>
                <a:cubicBezTo>
                  <a:pt x="146" y="124"/>
                  <a:pt x="146" y="124"/>
                  <a:pt x="146" y="124"/>
                </a:cubicBezTo>
                <a:cubicBezTo>
                  <a:pt x="150" y="124"/>
                  <a:pt x="150" y="124"/>
                  <a:pt x="150" y="124"/>
                </a:cubicBezTo>
                <a:cubicBezTo>
                  <a:pt x="154" y="124"/>
                  <a:pt x="154" y="124"/>
                  <a:pt x="154" y="124"/>
                </a:cubicBezTo>
                <a:cubicBezTo>
                  <a:pt x="154" y="120"/>
                  <a:pt x="154" y="120"/>
                  <a:pt x="154" y="120"/>
                </a:cubicBezTo>
                <a:cubicBezTo>
                  <a:pt x="173" y="81"/>
                  <a:pt x="173" y="81"/>
                  <a:pt x="173" y="81"/>
                </a:cubicBezTo>
                <a:cubicBezTo>
                  <a:pt x="173" y="73"/>
                  <a:pt x="173" y="73"/>
                  <a:pt x="173" y="73"/>
                </a:cubicBezTo>
                <a:cubicBezTo>
                  <a:pt x="177" y="65"/>
                  <a:pt x="177" y="65"/>
                  <a:pt x="177" y="65"/>
                </a:cubicBezTo>
                <a:cubicBezTo>
                  <a:pt x="185" y="57"/>
                  <a:pt x="185" y="57"/>
                  <a:pt x="185" y="57"/>
                </a:cubicBezTo>
                <a:cubicBezTo>
                  <a:pt x="183" y="54"/>
                  <a:pt x="183" y="54"/>
                  <a:pt x="183" y="54"/>
                </a:cubicBezTo>
                <a:cubicBezTo>
                  <a:pt x="183" y="54"/>
                  <a:pt x="183" y="54"/>
                  <a:pt x="183" y="54"/>
                </a:cubicBezTo>
                <a:lnTo>
                  <a:pt x="183" y="55"/>
                </a:lnTo>
                <a:close/>
              </a:path>
            </a:pathLst>
          </a:custGeom>
          <a:solidFill>
            <a:srgbClr val="B9CDE5"/>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31" name="Freeform 31"/>
          <p:cNvSpPr>
            <a:spLocks/>
          </p:cNvSpPr>
          <p:nvPr/>
        </p:nvSpPr>
        <p:spPr bwMode="auto">
          <a:xfrm>
            <a:off x="8344461" y="3278274"/>
            <a:ext cx="203143" cy="436708"/>
          </a:xfrm>
          <a:custGeom>
            <a:avLst/>
            <a:gdLst>
              <a:gd name="T0" fmla="*/ 57 w 69"/>
              <a:gd name="T1" fmla="*/ 18 h 140"/>
              <a:gd name="T2" fmla="*/ 47 w 69"/>
              <a:gd name="T3" fmla="*/ 9 h 140"/>
              <a:gd name="T4" fmla="*/ 36 w 69"/>
              <a:gd name="T5" fmla="*/ 0 h 140"/>
              <a:gd name="T6" fmla="*/ 32 w 69"/>
              <a:gd name="T7" fmla="*/ 0 h 140"/>
              <a:gd name="T8" fmla="*/ 31 w 69"/>
              <a:gd name="T9" fmla="*/ 1 h 140"/>
              <a:gd name="T10" fmla="*/ 32 w 69"/>
              <a:gd name="T11" fmla="*/ 1 h 140"/>
              <a:gd name="T12" fmla="*/ 23 w 69"/>
              <a:gd name="T13" fmla="*/ 4 h 140"/>
              <a:gd name="T14" fmla="*/ 23 w 69"/>
              <a:gd name="T15" fmla="*/ 15 h 140"/>
              <a:gd name="T16" fmla="*/ 17 w 69"/>
              <a:gd name="T17" fmla="*/ 24 h 140"/>
              <a:gd name="T18" fmla="*/ 15 w 69"/>
              <a:gd name="T19" fmla="*/ 30 h 140"/>
              <a:gd name="T20" fmla="*/ 14 w 69"/>
              <a:gd name="T21" fmla="*/ 33 h 140"/>
              <a:gd name="T22" fmla="*/ 14 w 69"/>
              <a:gd name="T23" fmla="*/ 33 h 140"/>
              <a:gd name="T24" fmla="*/ 13 w 69"/>
              <a:gd name="T25" fmla="*/ 35 h 140"/>
              <a:gd name="T26" fmla="*/ 16 w 69"/>
              <a:gd name="T27" fmla="*/ 34 h 140"/>
              <a:gd name="T28" fmla="*/ 16 w 69"/>
              <a:gd name="T29" fmla="*/ 34 h 140"/>
              <a:gd name="T30" fmla="*/ 23 w 69"/>
              <a:gd name="T31" fmla="*/ 47 h 140"/>
              <a:gd name="T32" fmla="*/ 23 w 69"/>
              <a:gd name="T33" fmla="*/ 62 h 140"/>
              <a:gd name="T34" fmla="*/ 19 w 69"/>
              <a:gd name="T35" fmla="*/ 68 h 140"/>
              <a:gd name="T36" fmla="*/ 19 w 69"/>
              <a:gd name="T37" fmla="*/ 73 h 140"/>
              <a:gd name="T38" fmla="*/ 19 w 69"/>
              <a:gd name="T39" fmla="*/ 73 h 140"/>
              <a:gd name="T40" fmla="*/ 6 w 69"/>
              <a:gd name="T41" fmla="*/ 85 h 140"/>
              <a:gd name="T42" fmla="*/ 0 w 69"/>
              <a:gd name="T43" fmla="*/ 88 h 140"/>
              <a:gd name="T44" fmla="*/ 0 w 69"/>
              <a:gd name="T45" fmla="*/ 140 h 140"/>
              <a:gd name="T46" fmla="*/ 27 w 69"/>
              <a:gd name="T47" fmla="*/ 140 h 140"/>
              <a:gd name="T48" fmla="*/ 27 w 69"/>
              <a:gd name="T49" fmla="*/ 139 h 140"/>
              <a:gd name="T50" fmla="*/ 27 w 69"/>
              <a:gd name="T51" fmla="*/ 139 h 140"/>
              <a:gd name="T52" fmla="*/ 5 w 69"/>
              <a:gd name="T53" fmla="*/ 96 h 140"/>
              <a:gd name="T54" fmla="*/ 5 w 69"/>
              <a:gd name="T55" fmla="*/ 88 h 140"/>
              <a:gd name="T56" fmla="*/ 17 w 69"/>
              <a:gd name="T57" fmla="*/ 99 h 140"/>
              <a:gd name="T58" fmla="*/ 21 w 69"/>
              <a:gd name="T59" fmla="*/ 103 h 140"/>
              <a:gd name="T60" fmla="*/ 25 w 69"/>
              <a:gd name="T61" fmla="*/ 107 h 140"/>
              <a:gd name="T62" fmla="*/ 33 w 69"/>
              <a:gd name="T63" fmla="*/ 107 h 140"/>
              <a:gd name="T64" fmla="*/ 33 w 69"/>
              <a:gd name="T65" fmla="*/ 115 h 140"/>
              <a:gd name="T66" fmla="*/ 33 w 69"/>
              <a:gd name="T67" fmla="*/ 119 h 140"/>
              <a:gd name="T68" fmla="*/ 52 w 69"/>
              <a:gd name="T69" fmla="*/ 92 h 140"/>
              <a:gd name="T70" fmla="*/ 52 w 69"/>
              <a:gd name="T71" fmla="*/ 88 h 140"/>
              <a:gd name="T72" fmla="*/ 56 w 69"/>
              <a:gd name="T73" fmla="*/ 88 h 140"/>
              <a:gd name="T74" fmla="*/ 60 w 69"/>
              <a:gd name="T75" fmla="*/ 84 h 140"/>
              <a:gd name="T76" fmla="*/ 60 w 69"/>
              <a:gd name="T77" fmla="*/ 72 h 140"/>
              <a:gd name="T78" fmla="*/ 64 w 69"/>
              <a:gd name="T79" fmla="*/ 68 h 140"/>
              <a:gd name="T80" fmla="*/ 68 w 69"/>
              <a:gd name="T81" fmla="*/ 68 h 140"/>
              <a:gd name="T82" fmla="*/ 68 w 69"/>
              <a:gd name="T83" fmla="*/ 57 h 140"/>
              <a:gd name="T84" fmla="*/ 68 w 69"/>
              <a:gd name="T85" fmla="*/ 53 h 140"/>
              <a:gd name="T86" fmla="*/ 64 w 69"/>
              <a:gd name="T87" fmla="*/ 49 h 140"/>
              <a:gd name="T88" fmla="*/ 60 w 69"/>
              <a:gd name="T89" fmla="*/ 45 h 140"/>
              <a:gd name="T90" fmla="*/ 60 w 69"/>
              <a:gd name="T91" fmla="*/ 41 h 140"/>
              <a:gd name="T92" fmla="*/ 69 w 69"/>
              <a:gd name="T93" fmla="*/ 26 h 140"/>
              <a:gd name="T94" fmla="*/ 63 w 69"/>
              <a:gd name="T95" fmla="*/ 18 h 140"/>
              <a:gd name="T96" fmla="*/ 57 w 69"/>
              <a:gd name="T97" fmla="*/ 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140">
                <a:moveTo>
                  <a:pt x="57" y="18"/>
                </a:moveTo>
                <a:cubicBezTo>
                  <a:pt x="47" y="9"/>
                  <a:pt x="47" y="9"/>
                  <a:pt x="47" y="9"/>
                </a:cubicBezTo>
                <a:cubicBezTo>
                  <a:pt x="36" y="0"/>
                  <a:pt x="36" y="0"/>
                  <a:pt x="36" y="0"/>
                </a:cubicBezTo>
                <a:cubicBezTo>
                  <a:pt x="32" y="0"/>
                  <a:pt x="32" y="0"/>
                  <a:pt x="32" y="0"/>
                </a:cubicBezTo>
                <a:cubicBezTo>
                  <a:pt x="32" y="0"/>
                  <a:pt x="31" y="0"/>
                  <a:pt x="31" y="1"/>
                </a:cubicBezTo>
                <a:cubicBezTo>
                  <a:pt x="32" y="1"/>
                  <a:pt x="32" y="1"/>
                  <a:pt x="32" y="1"/>
                </a:cubicBezTo>
                <a:cubicBezTo>
                  <a:pt x="23" y="4"/>
                  <a:pt x="23" y="4"/>
                  <a:pt x="23" y="4"/>
                </a:cubicBezTo>
                <a:cubicBezTo>
                  <a:pt x="23" y="15"/>
                  <a:pt x="23" y="15"/>
                  <a:pt x="23" y="15"/>
                </a:cubicBezTo>
                <a:cubicBezTo>
                  <a:pt x="17" y="24"/>
                  <a:pt x="17" y="24"/>
                  <a:pt x="17" y="24"/>
                </a:cubicBezTo>
                <a:cubicBezTo>
                  <a:pt x="15" y="30"/>
                  <a:pt x="15" y="30"/>
                  <a:pt x="15" y="30"/>
                </a:cubicBezTo>
                <a:cubicBezTo>
                  <a:pt x="14" y="33"/>
                  <a:pt x="14" y="33"/>
                  <a:pt x="14" y="33"/>
                </a:cubicBezTo>
                <a:cubicBezTo>
                  <a:pt x="14" y="33"/>
                  <a:pt x="14" y="33"/>
                  <a:pt x="14" y="33"/>
                </a:cubicBezTo>
                <a:cubicBezTo>
                  <a:pt x="13" y="35"/>
                  <a:pt x="13" y="35"/>
                  <a:pt x="13" y="35"/>
                </a:cubicBezTo>
                <a:cubicBezTo>
                  <a:pt x="16" y="34"/>
                  <a:pt x="16" y="34"/>
                  <a:pt x="16" y="34"/>
                </a:cubicBezTo>
                <a:cubicBezTo>
                  <a:pt x="16" y="34"/>
                  <a:pt x="16" y="34"/>
                  <a:pt x="16" y="34"/>
                </a:cubicBezTo>
                <a:cubicBezTo>
                  <a:pt x="23" y="47"/>
                  <a:pt x="23" y="47"/>
                  <a:pt x="23" y="47"/>
                </a:cubicBezTo>
                <a:cubicBezTo>
                  <a:pt x="23" y="62"/>
                  <a:pt x="23" y="62"/>
                  <a:pt x="23" y="62"/>
                </a:cubicBezTo>
                <a:cubicBezTo>
                  <a:pt x="19" y="68"/>
                  <a:pt x="19" y="68"/>
                  <a:pt x="19" y="68"/>
                </a:cubicBezTo>
                <a:cubicBezTo>
                  <a:pt x="19" y="73"/>
                  <a:pt x="19" y="73"/>
                  <a:pt x="19" y="73"/>
                </a:cubicBezTo>
                <a:cubicBezTo>
                  <a:pt x="19" y="73"/>
                  <a:pt x="19" y="73"/>
                  <a:pt x="19" y="73"/>
                </a:cubicBezTo>
                <a:cubicBezTo>
                  <a:pt x="17" y="74"/>
                  <a:pt x="12" y="79"/>
                  <a:pt x="6" y="85"/>
                </a:cubicBezTo>
                <a:cubicBezTo>
                  <a:pt x="5" y="87"/>
                  <a:pt x="3" y="88"/>
                  <a:pt x="0" y="88"/>
                </a:cubicBezTo>
                <a:cubicBezTo>
                  <a:pt x="0" y="140"/>
                  <a:pt x="0" y="140"/>
                  <a:pt x="0" y="140"/>
                </a:cubicBezTo>
                <a:cubicBezTo>
                  <a:pt x="27" y="140"/>
                  <a:pt x="27" y="140"/>
                  <a:pt x="27" y="140"/>
                </a:cubicBezTo>
                <a:cubicBezTo>
                  <a:pt x="27" y="139"/>
                  <a:pt x="27" y="139"/>
                  <a:pt x="27" y="139"/>
                </a:cubicBezTo>
                <a:cubicBezTo>
                  <a:pt x="27" y="139"/>
                  <a:pt x="27" y="139"/>
                  <a:pt x="27" y="139"/>
                </a:cubicBezTo>
                <a:cubicBezTo>
                  <a:pt x="5" y="96"/>
                  <a:pt x="5" y="96"/>
                  <a:pt x="5" y="96"/>
                </a:cubicBezTo>
                <a:cubicBezTo>
                  <a:pt x="5" y="88"/>
                  <a:pt x="5" y="88"/>
                  <a:pt x="5" y="88"/>
                </a:cubicBezTo>
                <a:cubicBezTo>
                  <a:pt x="17" y="99"/>
                  <a:pt x="17" y="99"/>
                  <a:pt x="17" y="99"/>
                </a:cubicBezTo>
                <a:cubicBezTo>
                  <a:pt x="21" y="103"/>
                  <a:pt x="21" y="103"/>
                  <a:pt x="21" y="103"/>
                </a:cubicBezTo>
                <a:cubicBezTo>
                  <a:pt x="25" y="107"/>
                  <a:pt x="25" y="107"/>
                  <a:pt x="25" y="107"/>
                </a:cubicBezTo>
                <a:cubicBezTo>
                  <a:pt x="33" y="107"/>
                  <a:pt x="33" y="107"/>
                  <a:pt x="33" y="107"/>
                </a:cubicBezTo>
                <a:cubicBezTo>
                  <a:pt x="33" y="115"/>
                  <a:pt x="33" y="115"/>
                  <a:pt x="33" y="115"/>
                </a:cubicBezTo>
                <a:cubicBezTo>
                  <a:pt x="33" y="119"/>
                  <a:pt x="33" y="119"/>
                  <a:pt x="33" y="119"/>
                </a:cubicBezTo>
                <a:cubicBezTo>
                  <a:pt x="52" y="92"/>
                  <a:pt x="52" y="92"/>
                  <a:pt x="52" y="92"/>
                </a:cubicBezTo>
                <a:cubicBezTo>
                  <a:pt x="52" y="88"/>
                  <a:pt x="52" y="88"/>
                  <a:pt x="52" y="88"/>
                </a:cubicBezTo>
                <a:cubicBezTo>
                  <a:pt x="56" y="88"/>
                  <a:pt x="56" y="88"/>
                  <a:pt x="56" y="88"/>
                </a:cubicBezTo>
                <a:cubicBezTo>
                  <a:pt x="60" y="84"/>
                  <a:pt x="60" y="84"/>
                  <a:pt x="60" y="84"/>
                </a:cubicBezTo>
                <a:cubicBezTo>
                  <a:pt x="60" y="72"/>
                  <a:pt x="60" y="72"/>
                  <a:pt x="60" y="72"/>
                </a:cubicBezTo>
                <a:cubicBezTo>
                  <a:pt x="64" y="68"/>
                  <a:pt x="64" y="68"/>
                  <a:pt x="64" y="68"/>
                </a:cubicBezTo>
                <a:cubicBezTo>
                  <a:pt x="68" y="68"/>
                  <a:pt x="68" y="68"/>
                  <a:pt x="68" y="68"/>
                </a:cubicBezTo>
                <a:cubicBezTo>
                  <a:pt x="68" y="57"/>
                  <a:pt x="68" y="57"/>
                  <a:pt x="68" y="57"/>
                </a:cubicBezTo>
                <a:cubicBezTo>
                  <a:pt x="68" y="53"/>
                  <a:pt x="68" y="53"/>
                  <a:pt x="68" y="53"/>
                </a:cubicBezTo>
                <a:cubicBezTo>
                  <a:pt x="64" y="49"/>
                  <a:pt x="64" y="49"/>
                  <a:pt x="64" y="49"/>
                </a:cubicBezTo>
                <a:cubicBezTo>
                  <a:pt x="60" y="45"/>
                  <a:pt x="60" y="45"/>
                  <a:pt x="60" y="45"/>
                </a:cubicBezTo>
                <a:cubicBezTo>
                  <a:pt x="60" y="41"/>
                  <a:pt x="60" y="41"/>
                  <a:pt x="60" y="41"/>
                </a:cubicBezTo>
                <a:cubicBezTo>
                  <a:pt x="69" y="26"/>
                  <a:pt x="69" y="26"/>
                  <a:pt x="69" y="26"/>
                </a:cubicBezTo>
                <a:cubicBezTo>
                  <a:pt x="63" y="18"/>
                  <a:pt x="63" y="18"/>
                  <a:pt x="63" y="18"/>
                </a:cubicBezTo>
                <a:lnTo>
                  <a:pt x="57" y="18"/>
                </a:lnTo>
                <a:close/>
              </a:path>
            </a:pathLst>
          </a:custGeom>
          <a:solidFill>
            <a:schemeClr val="bg1">
              <a:lumMod val="75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24" name="Freeform 32"/>
          <p:cNvSpPr>
            <a:spLocks/>
          </p:cNvSpPr>
          <p:nvPr/>
        </p:nvSpPr>
        <p:spPr bwMode="auto">
          <a:xfrm>
            <a:off x="6632458" y="3892150"/>
            <a:ext cx="989222" cy="242442"/>
          </a:xfrm>
          <a:custGeom>
            <a:avLst/>
            <a:gdLst>
              <a:gd name="T0" fmla="*/ 302 w 336"/>
              <a:gd name="T1" fmla="*/ 0 h 78"/>
              <a:gd name="T2" fmla="*/ 94 w 336"/>
              <a:gd name="T3" fmla="*/ 0 h 78"/>
              <a:gd name="T4" fmla="*/ 94 w 336"/>
              <a:gd name="T5" fmla="*/ 13 h 78"/>
              <a:gd name="T6" fmla="*/ 38 w 336"/>
              <a:gd name="T7" fmla="*/ 13 h 78"/>
              <a:gd name="T8" fmla="*/ 38 w 336"/>
              <a:gd name="T9" fmla="*/ 12 h 78"/>
              <a:gd name="T10" fmla="*/ 38 w 336"/>
              <a:gd name="T11" fmla="*/ 12 h 78"/>
              <a:gd name="T12" fmla="*/ 33 w 336"/>
              <a:gd name="T13" fmla="*/ 21 h 78"/>
              <a:gd name="T14" fmla="*/ 33 w 336"/>
              <a:gd name="T15" fmla="*/ 21 h 78"/>
              <a:gd name="T16" fmla="*/ 33 w 336"/>
              <a:gd name="T17" fmla="*/ 21 h 78"/>
              <a:gd name="T18" fmla="*/ 30 w 336"/>
              <a:gd name="T19" fmla="*/ 24 h 78"/>
              <a:gd name="T20" fmla="*/ 29 w 336"/>
              <a:gd name="T21" fmla="*/ 26 h 78"/>
              <a:gd name="T22" fmla="*/ 26 w 336"/>
              <a:gd name="T23" fmla="*/ 28 h 78"/>
              <a:gd name="T24" fmla="*/ 26 w 336"/>
              <a:gd name="T25" fmla="*/ 29 h 78"/>
              <a:gd name="T26" fmla="*/ 26 w 336"/>
              <a:gd name="T27" fmla="*/ 33 h 78"/>
              <a:gd name="T28" fmla="*/ 24 w 336"/>
              <a:gd name="T29" fmla="*/ 37 h 78"/>
              <a:gd name="T30" fmla="*/ 23 w 336"/>
              <a:gd name="T31" fmla="*/ 39 h 78"/>
              <a:gd name="T32" fmla="*/ 23 w 336"/>
              <a:gd name="T33" fmla="*/ 40 h 78"/>
              <a:gd name="T34" fmla="*/ 23 w 336"/>
              <a:gd name="T35" fmla="*/ 42 h 78"/>
              <a:gd name="T36" fmla="*/ 23 w 336"/>
              <a:gd name="T37" fmla="*/ 44 h 78"/>
              <a:gd name="T38" fmla="*/ 20 w 336"/>
              <a:gd name="T39" fmla="*/ 44 h 78"/>
              <a:gd name="T40" fmla="*/ 22 w 336"/>
              <a:gd name="T41" fmla="*/ 46 h 78"/>
              <a:gd name="T42" fmla="*/ 17 w 336"/>
              <a:gd name="T43" fmla="*/ 50 h 78"/>
              <a:gd name="T44" fmla="*/ 14 w 336"/>
              <a:gd name="T45" fmla="*/ 58 h 78"/>
              <a:gd name="T46" fmla="*/ 6 w 336"/>
              <a:gd name="T47" fmla="*/ 64 h 78"/>
              <a:gd name="T48" fmla="*/ 6 w 336"/>
              <a:gd name="T49" fmla="*/ 70 h 78"/>
              <a:gd name="T50" fmla="*/ 2 w 336"/>
              <a:gd name="T51" fmla="*/ 74 h 78"/>
              <a:gd name="T52" fmla="*/ 0 w 336"/>
              <a:gd name="T53" fmla="*/ 78 h 78"/>
              <a:gd name="T54" fmla="*/ 0 w 336"/>
              <a:gd name="T55" fmla="*/ 78 h 78"/>
              <a:gd name="T56" fmla="*/ 94 w 336"/>
              <a:gd name="T57" fmla="*/ 78 h 78"/>
              <a:gd name="T58" fmla="*/ 189 w 336"/>
              <a:gd name="T59" fmla="*/ 78 h 78"/>
              <a:gd name="T60" fmla="*/ 230 w 336"/>
              <a:gd name="T61" fmla="*/ 78 h 78"/>
              <a:gd name="T62" fmla="*/ 230 w 336"/>
              <a:gd name="T63" fmla="*/ 78 h 78"/>
              <a:gd name="T64" fmla="*/ 230 w 336"/>
              <a:gd name="T65" fmla="*/ 75 h 78"/>
              <a:gd name="T66" fmla="*/ 230 w 336"/>
              <a:gd name="T67" fmla="*/ 73 h 78"/>
              <a:gd name="T68" fmla="*/ 231 w 336"/>
              <a:gd name="T69" fmla="*/ 72 h 78"/>
              <a:gd name="T70" fmla="*/ 233 w 336"/>
              <a:gd name="T71" fmla="*/ 70 h 78"/>
              <a:gd name="T72" fmla="*/ 233 w 336"/>
              <a:gd name="T73" fmla="*/ 70 h 78"/>
              <a:gd name="T74" fmla="*/ 237 w 336"/>
              <a:gd name="T75" fmla="*/ 65 h 78"/>
              <a:gd name="T76" fmla="*/ 245 w 336"/>
              <a:gd name="T77" fmla="*/ 61 h 78"/>
              <a:gd name="T78" fmla="*/ 249 w 336"/>
              <a:gd name="T79" fmla="*/ 58 h 78"/>
              <a:gd name="T80" fmla="*/ 257 w 336"/>
              <a:gd name="T81" fmla="*/ 58 h 78"/>
              <a:gd name="T82" fmla="*/ 261 w 336"/>
              <a:gd name="T83" fmla="*/ 52 h 78"/>
              <a:gd name="T84" fmla="*/ 269 w 336"/>
              <a:gd name="T85" fmla="*/ 48 h 78"/>
              <a:gd name="T86" fmla="*/ 272 w 336"/>
              <a:gd name="T87" fmla="*/ 48 h 78"/>
              <a:gd name="T88" fmla="*/ 276 w 336"/>
              <a:gd name="T89" fmla="*/ 45 h 78"/>
              <a:gd name="T90" fmla="*/ 280 w 336"/>
              <a:gd name="T91" fmla="*/ 45 h 78"/>
              <a:gd name="T92" fmla="*/ 280 w 336"/>
              <a:gd name="T93" fmla="*/ 41 h 78"/>
              <a:gd name="T94" fmla="*/ 296 w 336"/>
              <a:gd name="T95" fmla="*/ 34 h 78"/>
              <a:gd name="T96" fmla="*/ 314 w 336"/>
              <a:gd name="T97" fmla="*/ 34 h 78"/>
              <a:gd name="T98" fmla="*/ 324 w 336"/>
              <a:gd name="T99" fmla="*/ 29 h 78"/>
              <a:gd name="T100" fmla="*/ 324 w 336"/>
              <a:gd name="T101" fmla="*/ 28 h 78"/>
              <a:gd name="T102" fmla="*/ 325 w 336"/>
              <a:gd name="T103" fmla="*/ 25 h 78"/>
              <a:gd name="T104" fmla="*/ 327 w 336"/>
              <a:gd name="T105" fmla="*/ 22 h 78"/>
              <a:gd name="T106" fmla="*/ 333 w 336"/>
              <a:gd name="T107" fmla="*/ 22 h 78"/>
              <a:gd name="T108" fmla="*/ 336 w 336"/>
              <a:gd name="T109" fmla="*/ 15 h 78"/>
              <a:gd name="T110" fmla="*/ 336 w 336"/>
              <a:gd name="T111" fmla="*/ 0 h 78"/>
              <a:gd name="T112" fmla="*/ 336 w 336"/>
              <a:gd name="T113" fmla="*/ 0 h 78"/>
              <a:gd name="T114" fmla="*/ 336 w 336"/>
              <a:gd name="T115" fmla="*/ 0 h 78"/>
              <a:gd name="T116" fmla="*/ 303 w 336"/>
              <a:gd name="T117" fmla="*/ 0 h 78"/>
              <a:gd name="T118" fmla="*/ 303 w 336"/>
              <a:gd name="T119" fmla="*/ 0 h 78"/>
              <a:gd name="T120" fmla="*/ 302 w 336"/>
              <a:gd name="T1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 h="78">
                <a:moveTo>
                  <a:pt x="302" y="0"/>
                </a:moveTo>
                <a:cubicBezTo>
                  <a:pt x="94" y="0"/>
                  <a:pt x="94" y="0"/>
                  <a:pt x="94" y="0"/>
                </a:cubicBezTo>
                <a:cubicBezTo>
                  <a:pt x="94" y="13"/>
                  <a:pt x="94" y="13"/>
                  <a:pt x="94" y="13"/>
                </a:cubicBezTo>
                <a:cubicBezTo>
                  <a:pt x="38" y="13"/>
                  <a:pt x="38" y="13"/>
                  <a:pt x="38" y="13"/>
                </a:cubicBezTo>
                <a:cubicBezTo>
                  <a:pt x="38" y="12"/>
                  <a:pt x="38" y="12"/>
                  <a:pt x="38" y="12"/>
                </a:cubicBezTo>
                <a:cubicBezTo>
                  <a:pt x="38" y="12"/>
                  <a:pt x="38" y="12"/>
                  <a:pt x="38" y="12"/>
                </a:cubicBezTo>
                <a:cubicBezTo>
                  <a:pt x="33" y="21"/>
                  <a:pt x="33" y="21"/>
                  <a:pt x="33" y="21"/>
                </a:cubicBezTo>
                <a:cubicBezTo>
                  <a:pt x="33" y="21"/>
                  <a:pt x="33" y="21"/>
                  <a:pt x="33" y="21"/>
                </a:cubicBezTo>
                <a:cubicBezTo>
                  <a:pt x="33" y="21"/>
                  <a:pt x="33" y="21"/>
                  <a:pt x="33" y="21"/>
                </a:cubicBezTo>
                <a:cubicBezTo>
                  <a:pt x="32" y="22"/>
                  <a:pt x="31" y="23"/>
                  <a:pt x="30" y="24"/>
                </a:cubicBezTo>
                <a:cubicBezTo>
                  <a:pt x="29" y="26"/>
                  <a:pt x="29" y="26"/>
                  <a:pt x="29" y="26"/>
                </a:cubicBezTo>
                <a:cubicBezTo>
                  <a:pt x="28" y="27"/>
                  <a:pt x="26" y="28"/>
                  <a:pt x="26" y="28"/>
                </a:cubicBezTo>
                <a:cubicBezTo>
                  <a:pt x="26" y="29"/>
                  <a:pt x="26" y="29"/>
                  <a:pt x="26" y="29"/>
                </a:cubicBezTo>
                <a:cubicBezTo>
                  <a:pt x="26" y="33"/>
                  <a:pt x="26" y="33"/>
                  <a:pt x="26" y="33"/>
                </a:cubicBezTo>
                <a:cubicBezTo>
                  <a:pt x="24" y="37"/>
                  <a:pt x="24" y="37"/>
                  <a:pt x="24" y="37"/>
                </a:cubicBezTo>
                <a:cubicBezTo>
                  <a:pt x="23" y="39"/>
                  <a:pt x="23" y="39"/>
                  <a:pt x="23" y="39"/>
                </a:cubicBezTo>
                <a:cubicBezTo>
                  <a:pt x="23" y="40"/>
                  <a:pt x="23" y="40"/>
                  <a:pt x="23" y="40"/>
                </a:cubicBezTo>
                <a:cubicBezTo>
                  <a:pt x="23" y="40"/>
                  <a:pt x="23" y="41"/>
                  <a:pt x="23" y="42"/>
                </a:cubicBezTo>
                <a:cubicBezTo>
                  <a:pt x="23" y="43"/>
                  <a:pt x="23" y="43"/>
                  <a:pt x="23" y="44"/>
                </a:cubicBezTo>
                <a:cubicBezTo>
                  <a:pt x="20" y="44"/>
                  <a:pt x="20" y="44"/>
                  <a:pt x="20" y="44"/>
                </a:cubicBezTo>
                <a:cubicBezTo>
                  <a:pt x="22" y="46"/>
                  <a:pt x="22" y="46"/>
                  <a:pt x="22" y="46"/>
                </a:cubicBezTo>
                <a:cubicBezTo>
                  <a:pt x="17" y="50"/>
                  <a:pt x="17" y="50"/>
                  <a:pt x="17" y="50"/>
                </a:cubicBezTo>
                <a:cubicBezTo>
                  <a:pt x="14" y="58"/>
                  <a:pt x="14" y="58"/>
                  <a:pt x="14" y="58"/>
                </a:cubicBezTo>
                <a:cubicBezTo>
                  <a:pt x="6" y="64"/>
                  <a:pt x="6" y="64"/>
                  <a:pt x="6" y="64"/>
                </a:cubicBezTo>
                <a:cubicBezTo>
                  <a:pt x="6" y="70"/>
                  <a:pt x="6" y="70"/>
                  <a:pt x="6" y="70"/>
                </a:cubicBezTo>
                <a:cubicBezTo>
                  <a:pt x="2" y="74"/>
                  <a:pt x="2" y="74"/>
                  <a:pt x="2" y="74"/>
                </a:cubicBezTo>
                <a:cubicBezTo>
                  <a:pt x="0" y="78"/>
                  <a:pt x="0" y="78"/>
                  <a:pt x="0" y="78"/>
                </a:cubicBezTo>
                <a:cubicBezTo>
                  <a:pt x="0" y="78"/>
                  <a:pt x="0" y="78"/>
                  <a:pt x="0" y="78"/>
                </a:cubicBezTo>
                <a:cubicBezTo>
                  <a:pt x="94" y="78"/>
                  <a:pt x="94" y="78"/>
                  <a:pt x="94" y="78"/>
                </a:cubicBezTo>
                <a:cubicBezTo>
                  <a:pt x="189" y="78"/>
                  <a:pt x="189" y="78"/>
                  <a:pt x="189" y="78"/>
                </a:cubicBezTo>
                <a:cubicBezTo>
                  <a:pt x="230" y="78"/>
                  <a:pt x="230" y="78"/>
                  <a:pt x="230" y="78"/>
                </a:cubicBezTo>
                <a:cubicBezTo>
                  <a:pt x="230" y="78"/>
                  <a:pt x="230" y="78"/>
                  <a:pt x="230" y="78"/>
                </a:cubicBezTo>
                <a:cubicBezTo>
                  <a:pt x="230" y="75"/>
                  <a:pt x="230" y="75"/>
                  <a:pt x="230" y="75"/>
                </a:cubicBezTo>
                <a:cubicBezTo>
                  <a:pt x="230" y="74"/>
                  <a:pt x="230" y="73"/>
                  <a:pt x="230" y="73"/>
                </a:cubicBezTo>
                <a:cubicBezTo>
                  <a:pt x="230" y="73"/>
                  <a:pt x="230" y="73"/>
                  <a:pt x="231" y="72"/>
                </a:cubicBezTo>
                <a:cubicBezTo>
                  <a:pt x="233" y="70"/>
                  <a:pt x="233" y="70"/>
                  <a:pt x="233" y="70"/>
                </a:cubicBezTo>
                <a:cubicBezTo>
                  <a:pt x="233" y="70"/>
                  <a:pt x="233" y="70"/>
                  <a:pt x="233" y="70"/>
                </a:cubicBezTo>
                <a:cubicBezTo>
                  <a:pt x="234" y="68"/>
                  <a:pt x="235" y="65"/>
                  <a:pt x="237" y="65"/>
                </a:cubicBezTo>
                <a:cubicBezTo>
                  <a:pt x="239" y="65"/>
                  <a:pt x="245" y="61"/>
                  <a:pt x="245" y="61"/>
                </a:cubicBezTo>
                <a:cubicBezTo>
                  <a:pt x="249" y="58"/>
                  <a:pt x="249" y="58"/>
                  <a:pt x="249" y="58"/>
                </a:cubicBezTo>
                <a:cubicBezTo>
                  <a:pt x="257" y="58"/>
                  <a:pt x="257" y="58"/>
                  <a:pt x="257" y="58"/>
                </a:cubicBezTo>
                <a:cubicBezTo>
                  <a:pt x="261" y="52"/>
                  <a:pt x="261" y="52"/>
                  <a:pt x="261" y="52"/>
                </a:cubicBezTo>
                <a:cubicBezTo>
                  <a:pt x="269" y="48"/>
                  <a:pt x="269" y="48"/>
                  <a:pt x="269" y="48"/>
                </a:cubicBezTo>
                <a:cubicBezTo>
                  <a:pt x="272" y="48"/>
                  <a:pt x="272" y="48"/>
                  <a:pt x="272" y="48"/>
                </a:cubicBezTo>
                <a:cubicBezTo>
                  <a:pt x="276" y="45"/>
                  <a:pt x="276" y="45"/>
                  <a:pt x="276" y="45"/>
                </a:cubicBezTo>
                <a:cubicBezTo>
                  <a:pt x="280" y="45"/>
                  <a:pt x="280" y="45"/>
                  <a:pt x="280" y="45"/>
                </a:cubicBezTo>
                <a:cubicBezTo>
                  <a:pt x="280" y="41"/>
                  <a:pt x="280" y="41"/>
                  <a:pt x="280" y="41"/>
                </a:cubicBezTo>
                <a:cubicBezTo>
                  <a:pt x="296" y="34"/>
                  <a:pt x="296" y="34"/>
                  <a:pt x="296" y="34"/>
                </a:cubicBezTo>
                <a:cubicBezTo>
                  <a:pt x="314" y="34"/>
                  <a:pt x="314" y="34"/>
                  <a:pt x="314" y="34"/>
                </a:cubicBezTo>
                <a:cubicBezTo>
                  <a:pt x="324" y="29"/>
                  <a:pt x="324" y="29"/>
                  <a:pt x="324" y="29"/>
                </a:cubicBezTo>
                <a:cubicBezTo>
                  <a:pt x="324" y="28"/>
                  <a:pt x="324" y="28"/>
                  <a:pt x="324" y="28"/>
                </a:cubicBezTo>
                <a:cubicBezTo>
                  <a:pt x="324" y="27"/>
                  <a:pt x="324" y="26"/>
                  <a:pt x="325" y="25"/>
                </a:cubicBezTo>
                <a:cubicBezTo>
                  <a:pt x="327" y="22"/>
                  <a:pt x="327" y="22"/>
                  <a:pt x="327" y="22"/>
                </a:cubicBezTo>
                <a:cubicBezTo>
                  <a:pt x="333" y="22"/>
                  <a:pt x="333" y="22"/>
                  <a:pt x="333" y="22"/>
                </a:cubicBezTo>
                <a:cubicBezTo>
                  <a:pt x="336" y="15"/>
                  <a:pt x="336" y="15"/>
                  <a:pt x="336" y="15"/>
                </a:cubicBezTo>
                <a:cubicBezTo>
                  <a:pt x="336" y="0"/>
                  <a:pt x="336" y="0"/>
                  <a:pt x="336" y="0"/>
                </a:cubicBezTo>
                <a:cubicBezTo>
                  <a:pt x="336" y="0"/>
                  <a:pt x="336" y="0"/>
                  <a:pt x="336" y="0"/>
                </a:cubicBezTo>
                <a:cubicBezTo>
                  <a:pt x="336" y="0"/>
                  <a:pt x="336" y="0"/>
                  <a:pt x="336" y="0"/>
                </a:cubicBezTo>
                <a:cubicBezTo>
                  <a:pt x="303" y="0"/>
                  <a:pt x="303" y="0"/>
                  <a:pt x="303" y="0"/>
                </a:cubicBezTo>
                <a:cubicBezTo>
                  <a:pt x="303" y="0"/>
                  <a:pt x="303" y="0"/>
                  <a:pt x="303" y="0"/>
                </a:cubicBezTo>
                <a:lnTo>
                  <a:pt x="302" y="0"/>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25" name="Freeform 33"/>
          <p:cNvSpPr>
            <a:spLocks/>
          </p:cNvSpPr>
          <p:nvPr/>
        </p:nvSpPr>
        <p:spPr bwMode="auto">
          <a:xfrm>
            <a:off x="5331160" y="3331114"/>
            <a:ext cx="839072" cy="452249"/>
          </a:xfrm>
          <a:custGeom>
            <a:avLst/>
            <a:gdLst>
              <a:gd name="T0" fmla="*/ 285 w 285"/>
              <a:gd name="T1" fmla="*/ 144 h 145"/>
              <a:gd name="T2" fmla="*/ 285 w 285"/>
              <a:gd name="T3" fmla="*/ 54 h 145"/>
              <a:gd name="T4" fmla="*/ 285 w 285"/>
              <a:gd name="T5" fmla="*/ 53 h 145"/>
              <a:gd name="T6" fmla="*/ 282 w 285"/>
              <a:gd name="T7" fmla="*/ 50 h 145"/>
              <a:gd name="T8" fmla="*/ 273 w 285"/>
              <a:gd name="T9" fmla="*/ 42 h 145"/>
              <a:gd name="T10" fmla="*/ 273 w 285"/>
              <a:gd name="T11" fmla="*/ 35 h 145"/>
              <a:gd name="T12" fmla="*/ 270 w 285"/>
              <a:gd name="T13" fmla="*/ 35 h 145"/>
              <a:gd name="T14" fmla="*/ 269 w 285"/>
              <a:gd name="T15" fmla="*/ 16 h 145"/>
              <a:gd name="T16" fmla="*/ 269 w 285"/>
              <a:gd name="T17" fmla="*/ 15 h 145"/>
              <a:gd name="T18" fmla="*/ 269 w 285"/>
              <a:gd name="T19" fmla="*/ 15 h 145"/>
              <a:gd name="T20" fmla="*/ 269 w 285"/>
              <a:gd name="T21" fmla="*/ 15 h 145"/>
              <a:gd name="T22" fmla="*/ 269 w 285"/>
              <a:gd name="T23" fmla="*/ 15 h 145"/>
              <a:gd name="T24" fmla="*/ 265 w 285"/>
              <a:gd name="T25" fmla="*/ 13 h 145"/>
              <a:gd name="T26" fmla="*/ 261 w 285"/>
              <a:gd name="T27" fmla="*/ 13 h 145"/>
              <a:gd name="T28" fmla="*/ 256 w 285"/>
              <a:gd name="T29" fmla="*/ 13 h 145"/>
              <a:gd name="T30" fmla="*/ 256 w 285"/>
              <a:gd name="T31" fmla="*/ 7 h 145"/>
              <a:gd name="T32" fmla="*/ 251 w 285"/>
              <a:gd name="T33" fmla="*/ 0 h 145"/>
              <a:gd name="T34" fmla="*/ 251 w 285"/>
              <a:gd name="T35" fmla="*/ 0 h 145"/>
              <a:gd name="T36" fmla="*/ 1 w 285"/>
              <a:gd name="T37" fmla="*/ 0 h 145"/>
              <a:gd name="T38" fmla="*/ 0 w 285"/>
              <a:gd name="T39" fmla="*/ 0 h 145"/>
              <a:gd name="T40" fmla="*/ 0 w 285"/>
              <a:gd name="T41" fmla="*/ 1 h 145"/>
              <a:gd name="T42" fmla="*/ 0 w 285"/>
              <a:gd name="T43" fmla="*/ 145 h 145"/>
              <a:gd name="T44" fmla="*/ 1 w 285"/>
              <a:gd name="T45" fmla="*/ 145 h 145"/>
              <a:gd name="T46" fmla="*/ 285 w 285"/>
              <a:gd name="T47" fmla="*/ 145 h 145"/>
              <a:gd name="T48" fmla="*/ 285 w 285"/>
              <a:gd name="T49" fmla="*/ 145 h 145"/>
              <a:gd name="T50" fmla="*/ 285 w 285"/>
              <a:gd name="T51" fmla="*/ 14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5" h="145">
                <a:moveTo>
                  <a:pt x="285" y="144"/>
                </a:moveTo>
                <a:cubicBezTo>
                  <a:pt x="285" y="54"/>
                  <a:pt x="285" y="54"/>
                  <a:pt x="285" y="54"/>
                </a:cubicBezTo>
                <a:cubicBezTo>
                  <a:pt x="285" y="53"/>
                  <a:pt x="285" y="53"/>
                  <a:pt x="285" y="53"/>
                </a:cubicBezTo>
                <a:cubicBezTo>
                  <a:pt x="284" y="53"/>
                  <a:pt x="283" y="52"/>
                  <a:pt x="282" y="50"/>
                </a:cubicBezTo>
                <a:cubicBezTo>
                  <a:pt x="273" y="42"/>
                  <a:pt x="273" y="42"/>
                  <a:pt x="273" y="42"/>
                </a:cubicBezTo>
                <a:cubicBezTo>
                  <a:pt x="273" y="35"/>
                  <a:pt x="273" y="35"/>
                  <a:pt x="273" y="35"/>
                </a:cubicBezTo>
                <a:cubicBezTo>
                  <a:pt x="270" y="35"/>
                  <a:pt x="270" y="35"/>
                  <a:pt x="270" y="35"/>
                </a:cubicBezTo>
                <a:cubicBezTo>
                  <a:pt x="269" y="16"/>
                  <a:pt x="269" y="16"/>
                  <a:pt x="269" y="16"/>
                </a:cubicBezTo>
                <a:cubicBezTo>
                  <a:pt x="269" y="15"/>
                  <a:pt x="269" y="15"/>
                  <a:pt x="269" y="15"/>
                </a:cubicBezTo>
                <a:cubicBezTo>
                  <a:pt x="269" y="15"/>
                  <a:pt x="269" y="15"/>
                  <a:pt x="269" y="15"/>
                </a:cubicBezTo>
                <a:cubicBezTo>
                  <a:pt x="269" y="15"/>
                  <a:pt x="269" y="15"/>
                  <a:pt x="269" y="15"/>
                </a:cubicBezTo>
                <a:cubicBezTo>
                  <a:pt x="269" y="15"/>
                  <a:pt x="269" y="15"/>
                  <a:pt x="269" y="15"/>
                </a:cubicBezTo>
                <a:cubicBezTo>
                  <a:pt x="268" y="14"/>
                  <a:pt x="267" y="13"/>
                  <a:pt x="265" y="13"/>
                </a:cubicBezTo>
                <a:cubicBezTo>
                  <a:pt x="261" y="13"/>
                  <a:pt x="261" y="13"/>
                  <a:pt x="261" y="13"/>
                </a:cubicBezTo>
                <a:cubicBezTo>
                  <a:pt x="256" y="13"/>
                  <a:pt x="256" y="13"/>
                  <a:pt x="256" y="13"/>
                </a:cubicBezTo>
                <a:cubicBezTo>
                  <a:pt x="256" y="7"/>
                  <a:pt x="256" y="7"/>
                  <a:pt x="256" y="7"/>
                </a:cubicBezTo>
                <a:cubicBezTo>
                  <a:pt x="251" y="0"/>
                  <a:pt x="251" y="0"/>
                  <a:pt x="251" y="0"/>
                </a:cubicBezTo>
                <a:cubicBezTo>
                  <a:pt x="251" y="0"/>
                  <a:pt x="251" y="0"/>
                  <a:pt x="251" y="0"/>
                </a:cubicBezTo>
                <a:cubicBezTo>
                  <a:pt x="1" y="0"/>
                  <a:pt x="1" y="0"/>
                  <a:pt x="1" y="0"/>
                </a:cubicBezTo>
                <a:cubicBezTo>
                  <a:pt x="0" y="0"/>
                  <a:pt x="0" y="0"/>
                  <a:pt x="0" y="0"/>
                </a:cubicBezTo>
                <a:cubicBezTo>
                  <a:pt x="0" y="1"/>
                  <a:pt x="0" y="1"/>
                  <a:pt x="0" y="1"/>
                </a:cubicBezTo>
                <a:cubicBezTo>
                  <a:pt x="0" y="145"/>
                  <a:pt x="0" y="145"/>
                  <a:pt x="0" y="145"/>
                </a:cubicBezTo>
                <a:cubicBezTo>
                  <a:pt x="1" y="145"/>
                  <a:pt x="1" y="145"/>
                  <a:pt x="1" y="145"/>
                </a:cubicBezTo>
                <a:cubicBezTo>
                  <a:pt x="285" y="145"/>
                  <a:pt x="285" y="145"/>
                  <a:pt x="285" y="145"/>
                </a:cubicBezTo>
                <a:cubicBezTo>
                  <a:pt x="285" y="145"/>
                  <a:pt x="285" y="145"/>
                  <a:pt x="285" y="145"/>
                </a:cubicBezTo>
                <a:lnTo>
                  <a:pt x="285" y="144"/>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27" name="Freeform 34"/>
          <p:cNvSpPr>
            <a:spLocks/>
          </p:cNvSpPr>
          <p:nvPr/>
        </p:nvSpPr>
        <p:spPr bwMode="auto">
          <a:xfrm>
            <a:off x="6744335" y="3599977"/>
            <a:ext cx="847904" cy="332581"/>
          </a:xfrm>
          <a:custGeom>
            <a:avLst/>
            <a:gdLst>
              <a:gd name="T0" fmla="*/ 284 w 288"/>
              <a:gd name="T1" fmla="*/ 65 h 107"/>
              <a:gd name="T2" fmla="*/ 282 w 288"/>
              <a:gd name="T3" fmla="*/ 65 h 107"/>
              <a:gd name="T4" fmla="*/ 279 w 288"/>
              <a:gd name="T5" fmla="*/ 64 h 107"/>
              <a:gd name="T6" fmla="*/ 272 w 288"/>
              <a:gd name="T7" fmla="*/ 58 h 107"/>
              <a:gd name="T8" fmla="*/ 270 w 288"/>
              <a:gd name="T9" fmla="*/ 51 h 107"/>
              <a:gd name="T10" fmla="*/ 271 w 288"/>
              <a:gd name="T11" fmla="*/ 42 h 107"/>
              <a:gd name="T12" fmla="*/ 274 w 288"/>
              <a:gd name="T13" fmla="*/ 32 h 107"/>
              <a:gd name="T14" fmla="*/ 272 w 288"/>
              <a:gd name="T15" fmla="*/ 28 h 107"/>
              <a:gd name="T16" fmla="*/ 252 w 288"/>
              <a:gd name="T17" fmla="*/ 21 h 107"/>
              <a:gd name="T18" fmla="*/ 240 w 288"/>
              <a:gd name="T19" fmla="*/ 17 h 107"/>
              <a:gd name="T20" fmla="*/ 232 w 288"/>
              <a:gd name="T21" fmla="*/ 18 h 107"/>
              <a:gd name="T22" fmla="*/ 203 w 288"/>
              <a:gd name="T23" fmla="*/ 12 h 107"/>
              <a:gd name="T24" fmla="*/ 193 w 288"/>
              <a:gd name="T25" fmla="*/ 0 h 107"/>
              <a:gd name="T26" fmla="*/ 183 w 288"/>
              <a:gd name="T27" fmla="*/ 0 h 107"/>
              <a:gd name="T28" fmla="*/ 171 w 288"/>
              <a:gd name="T29" fmla="*/ 5 h 107"/>
              <a:gd name="T30" fmla="*/ 171 w 288"/>
              <a:gd name="T31" fmla="*/ 5 h 107"/>
              <a:gd name="T32" fmla="*/ 158 w 288"/>
              <a:gd name="T33" fmla="*/ 18 h 107"/>
              <a:gd name="T34" fmla="*/ 151 w 288"/>
              <a:gd name="T35" fmla="*/ 25 h 107"/>
              <a:gd name="T36" fmla="*/ 133 w 288"/>
              <a:gd name="T37" fmla="*/ 35 h 107"/>
              <a:gd name="T38" fmla="*/ 136 w 288"/>
              <a:gd name="T39" fmla="*/ 40 h 107"/>
              <a:gd name="T40" fmla="*/ 136 w 288"/>
              <a:gd name="T41" fmla="*/ 47 h 107"/>
              <a:gd name="T42" fmla="*/ 129 w 288"/>
              <a:gd name="T43" fmla="*/ 46 h 107"/>
              <a:gd name="T44" fmla="*/ 122 w 288"/>
              <a:gd name="T45" fmla="*/ 40 h 107"/>
              <a:gd name="T46" fmla="*/ 121 w 288"/>
              <a:gd name="T47" fmla="*/ 41 h 107"/>
              <a:gd name="T48" fmla="*/ 108 w 288"/>
              <a:gd name="T49" fmla="*/ 47 h 107"/>
              <a:gd name="T50" fmla="*/ 103 w 288"/>
              <a:gd name="T51" fmla="*/ 47 h 107"/>
              <a:gd name="T52" fmla="*/ 94 w 288"/>
              <a:gd name="T53" fmla="*/ 47 h 107"/>
              <a:gd name="T54" fmla="*/ 88 w 288"/>
              <a:gd name="T55" fmla="*/ 48 h 107"/>
              <a:gd name="T56" fmla="*/ 78 w 288"/>
              <a:gd name="T57" fmla="*/ 47 h 107"/>
              <a:gd name="T58" fmla="*/ 68 w 288"/>
              <a:gd name="T59" fmla="*/ 41 h 107"/>
              <a:gd name="T60" fmla="*/ 62 w 288"/>
              <a:gd name="T61" fmla="*/ 48 h 107"/>
              <a:gd name="T62" fmla="*/ 63 w 288"/>
              <a:gd name="T63" fmla="*/ 49 h 107"/>
              <a:gd name="T64" fmla="*/ 60 w 288"/>
              <a:gd name="T65" fmla="*/ 54 h 107"/>
              <a:gd name="T66" fmla="*/ 56 w 288"/>
              <a:gd name="T67" fmla="*/ 51 h 107"/>
              <a:gd name="T68" fmla="*/ 41 w 288"/>
              <a:gd name="T69" fmla="*/ 51 h 107"/>
              <a:gd name="T70" fmla="*/ 33 w 288"/>
              <a:gd name="T71" fmla="*/ 53 h 107"/>
              <a:gd name="T72" fmla="*/ 22 w 288"/>
              <a:gd name="T73" fmla="*/ 63 h 107"/>
              <a:gd name="T74" fmla="*/ 12 w 288"/>
              <a:gd name="T75" fmla="*/ 63 h 107"/>
              <a:gd name="T76" fmla="*/ 8 w 288"/>
              <a:gd name="T77" fmla="*/ 92 h 107"/>
              <a:gd name="T78" fmla="*/ 0 w 288"/>
              <a:gd name="T79" fmla="*/ 106 h 107"/>
              <a:gd name="T80" fmla="*/ 56 w 288"/>
              <a:gd name="T81" fmla="*/ 107 h 107"/>
              <a:gd name="T82" fmla="*/ 264 w 288"/>
              <a:gd name="T83" fmla="*/ 94 h 107"/>
              <a:gd name="T84" fmla="*/ 265 w 288"/>
              <a:gd name="T85" fmla="*/ 94 h 107"/>
              <a:gd name="T86" fmla="*/ 271 w 288"/>
              <a:gd name="T87" fmla="*/ 90 h 107"/>
              <a:gd name="T88" fmla="*/ 288 w 288"/>
              <a:gd name="T89" fmla="*/ 81 h 107"/>
              <a:gd name="T90" fmla="*/ 288 w 288"/>
              <a:gd name="T91" fmla="*/ 76 h 107"/>
              <a:gd name="T92" fmla="*/ 288 w 288"/>
              <a:gd name="T93" fmla="*/ 71 h 107"/>
              <a:gd name="T94" fmla="*/ 286 w 288"/>
              <a:gd name="T95" fmla="*/ 6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8" h="107">
                <a:moveTo>
                  <a:pt x="286" y="68"/>
                </a:moveTo>
                <a:cubicBezTo>
                  <a:pt x="285" y="67"/>
                  <a:pt x="284" y="66"/>
                  <a:pt x="284" y="65"/>
                </a:cubicBezTo>
                <a:cubicBezTo>
                  <a:pt x="283" y="64"/>
                  <a:pt x="283" y="64"/>
                  <a:pt x="283" y="64"/>
                </a:cubicBezTo>
                <a:cubicBezTo>
                  <a:pt x="282" y="65"/>
                  <a:pt x="282" y="65"/>
                  <a:pt x="282" y="65"/>
                </a:cubicBezTo>
                <a:cubicBezTo>
                  <a:pt x="281" y="65"/>
                  <a:pt x="281" y="65"/>
                  <a:pt x="281" y="65"/>
                </a:cubicBezTo>
                <a:cubicBezTo>
                  <a:pt x="280" y="65"/>
                  <a:pt x="279" y="65"/>
                  <a:pt x="279" y="64"/>
                </a:cubicBezTo>
                <a:cubicBezTo>
                  <a:pt x="277" y="62"/>
                  <a:pt x="276" y="61"/>
                  <a:pt x="275" y="60"/>
                </a:cubicBezTo>
                <a:cubicBezTo>
                  <a:pt x="274" y="59"/>
                  <a:pt x="273" y="59"/>
                  <a:pt x="272" y="58"/>
                </a:cubicBezTo>
                <a:cubicBezTo>
                  <a:pt x="271" y="56"/>
                  <a:pt x="271" y="56"/>
                  <a:pt x="271" y="56"/>
                </a:cubicBezTo>
                <a:cubicBezTo>
                  <a:pt x="270" y="51"/>
                  <a:pt x="270" y="51"/>
                  <a:pt x="270" y="51"/>
                </a:cubicBezTo>
                <a:cubicBezTo>
                  <a:pt x="270" y="50"/>
                  <a:pt x="270" y="50"/>
                  <a:pt x="270" y="49"/>
                </a:cubicBezTo>
                <a:cubicBezTo>
                  <a:pt x="270" y="47"/>
                  <a:pt x="271" y="44"/>
                  <a:pt x="271" y="42"/>
                </a:cubicBezTo>
                <a:cubicBezTo>
                  <a:pt x="271" y="41"/>
                  <a:pt x="271" y="39"/>
                  <a:pt x="272" y="36"/>
                </a:cubicBezTo>
                <a:cubicBezTo>
                  <a:pt x="274" y="32"/>
                  <a:pt x="274" y="32"/>
                  <a:pt x="274" y="32"/>
                </a:cubicBezTo>
                <a:cubicBezTo>
                  <a:pt x="274" y="30"/>
                  <a:pt x="274" y="30"/>
                  <a:pt x="274" y="30"/>
                </a:cubicBezTo>
                <a:cubicBezTo>
                  <a:pt x="272" y="28"/>
                  <a:pt x="272" y="28"/>
                  <a:pt x="272" y="28"/>
                </a:cubicBezTo>
                <a:cubicBezTo>
                  <a:pt x="265" y="21"/>
                  <a:pt x="265" y="21"/>
                  <a:pt x="265" y="21"/>
                </a:cubicBezTo>
                <a:cubicBezTo>
                  <a:pt x="252" y="21"/>
                  <a:pt x="252" y="21"/>
                  <a:pt x="252" y="21"/>
                </a:cubicBezTo>
                <a:cubicBezTo>
                  <a:pt x="252" y="21"/>
                  <a:pt x="246" y="21"/>
                  <a:pt x="243" y="18"/>
                </a:cubicBezTo>
                <a:cubicBezTo>
                  <a:pt x="242" y="18"/>
                  <a:pt x="241" y="17"/>
                  <a:pt x="240" y="17"/>
                </a:cubicBezTo>
                <a:cubicBezTo>
                  <a:pt x="237" y="17"/>
                  <a:pt x="235" y="18"/>
                  <a:pt x="235" y="18"/>
                </a:cubicBezTo>
                <a:cubicBezTo>
                  <a:pt x="232" y="18"/>
                  <a:pt x="232" y="18"/>
                  <a:pt x="232" y="18"/>
                </a:cubicBezTo>
                <a:cubicBezTo>
                  <a:pt x="229" y="18"/>
                  <a:pt x="228" y="13"/>
                  <a:pt x="227" y="12"/>
                </a:cubicBezTo>
                <a:cubicBezTo>
                  <a:pt x="203" y="12"/>
                  <a:pt x="203" y="12"/>
                  <a:pt x="203" y="12"/>
                </a:cubicBezTo>
                <a:cubicBezTo>
                  <a:pt x="198" y="6"/>
                  <a:pt x="198" y="6"/>
                  <a:pt x="198" y="6"/>
                </a:cubicBezTo>
                <a:cubicBezTo>
                  <a:pt x="193" y="0"/>
                  <a:pt x="193" y="0"/>
                  <a:pt x="193" y="0"/>
                </a:cubicBezTo>
                <a:cubicBezTo>
                  <a:pt x="183" y="0"/>
                  <a:pt x="183" y="0"/>
                  <a:pt x="183" y="0"/>
                </a:cubicBezTo>
                <a:cubicBezTo>
                  <a:pt x="183" y="0"/>
                  <a:pt x="183" y="0"/>
                  <a:pt x="183" y="0"/>
                </a:cubicBezTo>
                <a:cubicBezTo>
                  <a:pt x="178" y="5"/>
                  <a:pt x="178" y="5"/>
                  <a:pt x="178" y="5"/>
                </a:cubicBezTo>
                <a:cubicBezTo>
                  <a:pt x="171" y="5"/>
                  <a:pt x="171" y="5"/>
                  <a:pt x="171" y="5"/>
                </a:cubicBezTo>
                <a:cubicBezTo>
                  <a:pt x="171" y="5"/>
                  <a:pt x="171" y="5"/>
                  <a:pt x="171" y="5"/>
                </a:cubicBezTo>
                <a:cubicBezTo>
                  <a:pt x="171" y="5"/>
                  <a:pt x="171" y="5"/>
                  <a:pt x="171" y="5"/>
                </a:cubicBezTo>
                <a:cubicBezTo>
                  <a:pt x="171" y="5"/>
                  <a:pt x="165" y="9"/>
                  <a:pt x="161" y="9"/>
                </a:cubicBezTo>
                <a:cubicBezTo>
                  <a:pt x="157" y="10"/>
                  <a:pt x="158" y="17"/>
                  <a:pt x="158" y="18"/>
                </a:cubicBezTo>
                <a:cubicBezTo>
                  <a:pt x="158" y="19"/>
                  <a:pt x="158" y="19"/>
                  <a:pt x="158" y="19"/>
                </a:cubicBezTo>
                <a:cubicBezTo>
                  <a:pt x="151" y="25"/>
                  <a:pt x="151" y="25"/>
                  <a:pt x="151" y="25"/>
                </a:cubicBezTo>
                <a:cubicBezTo>
                  <a:pt x="151" y="25"/>
                  <a:pt x="144" y="30"/>
                  <a:pt x="136" y="33"/>
                </a:cubicBezTo>
                <a:cubicBezTo>
                  <a:pt x="134" y="34"/>
                  <a:pt x="133" y="35"/>
                  <a:pt x="133" y="35"/>
                </a:cubicBezTo>
                <a:cubicBezTo>
                  <a:pt x="134" y="36"/>
                  <a:pt x="134" y="36"/>
                  <a:pt x="134" y="36"/>
                </a:cubicBezTo>
                <a:cubicBezTo>
                  <a:pt x="136" y="37"/>
                  <a:pt x="137" y="38"/>
                  <a:pt x="136" y="40"/>
                </a:cubicBezTo>
                <a:cubicBezTo>
                  <a:pt x="135" y="42"/>
                  <a:pt x="135" y="44"/>
                  <a:pt x="136" y="45"/>
                </a:cubicBezTo>
                <a:cubicBezTo>
                  <a:pt x="136" y="47"/>
                  <a:pt x="136" y="47"/>
                  <a:pt x="136" y="47"/>
                </a:cubicBezTo>
                <a:cubicBezTo>
                  <a:pt x="129" y="47"/>
                  <a:pt x="129" y="47"/>
                  <a:pt x="129" y="47"/>
                </a:cubicBezTo>
                <a:cubicBezTo>
                  <a:pt x="129" y="46"/>
                  <a:pt x="129" y="46"/>
                  <a:pt x="129" y="46"/>
                </a:cubicBezTo>
                <a:cubicBezTo>
                  <a:pt x="128" y="45"/>
                  <a:pt x="126" y="42"/>
                  <a:pt x="124" y="41"/>
                </a:cubicBezTo>
                <a:cubicBezTo>
                  <a:pt x="123" y="40"/>
                  <a:pt x="123" y="40"/>
                  <a:pt x="122" y="40"/>
                </a:cubicBezTo>
                <a:cubicBezTo>
                  <a:pt x="122" y="40"/>
                  <a:pt x="121" y="40"/>
                  <a:pt x="121" y="41"/>
                </a:cubicBezTo>
                <a:cubicBezTo>
                  <a:pt x="121" y="41"/>
                  <a:pt x="121" y="41"/>
                  <a:pt x="121" y="41"/>
                </a:cubicBezTo>
                <a:cubicBezTo>
                  <a:pt x="114" y="41"/>
                  <a:pt x="114" y="41"/>
                  <a:pt x="114" y="41"/>
                </a:cubicBezTo>
                <a:cubicBezTo>
                  <a:pt x="108" y="47"/>
                  <a:pt x="108" y="47"/>
                  <a:pt x="108" y="47"/>
                </a:cubicBezTo>
                <a:cubicBezTo>
                  <a:pt x="103" y="47"/>
                  <a:pt x="103" y="47"/>
                  <a:pt x="103" y="47"/>
                </a:cubicBezTo>
                <a:cubicBezTo>
                  <a:pt x="103" y="47"/>
                  <a:pt x="103" y="47"/>
                  <a:pt x="103" y="47"/>
                </a:cubicBezTo>
                <a:cubicBezTo>
                  <a:pt x="103" y="47"/>
                  <a:pt x="101" y="47"/>
                  <a:pt x="98" y="47"/>
                </a:cubicBezTo>
                <a:cubicBezTo>
                  <a:pt x="97" y="47"/>
                  <a:pt x="95" y="47"/>
                  <a:pt x="94" y="47"/>
                </a:cubicBezTo>
                <a:cubicBezTo>
                  <a:pt x="92" y="48"/>
                  <a:pt x="91" y="48"/>
                  <a:pt x="91" y="48"/>
                </a:cubicBezTo>
                <a:cubicBezTo>
                  <a:pt x="88" y="48"/>
                  <a:pt x="88" y="48"/>
                  <a:pt x="88" y="48"/>
                </a:cubicBezTo>
                <a:cubicBezTo>
                  <a:pt x="89" y="47"/>
                  <a:pt x="89" y="47"/>
                  <a:pt x="89" y="47"/>
                </a:cubicBezTo>
                <a:cubicBezTo>
                  <a:pt x="78" y="47"/>
                  <a:pt x="78" y="47"/>
                  <a:pt x="78" y="47"/>
                </a:cubicBezTo>
                <a:cubicBezTo>
                  <a:pt x="70" y="45"/>
                  <a:pt x="70" y="45"/>
                  <a:pt x="70" y="45"/>
                </a:cubicBezTo>
                <a:cubicBezTo>
                  <a:pt x="68" y="41"/>
                  <a:pt x="68" y="41"/>
                  <a:pt x="68" y="41"/>
                </a:cubicBezTo>
                <a:cubicBezTo>
                  <a:pt x="64" y="46"/>
                  <a:pt x="64" y="46"/>
                  <a:pt x="64" y="46"/>
                </a:cubicBezTo>
                <a:cubicBezTo>
                  <a:pt x="63" y="47"/>
                  <a:pt x="63" y="47"/>
                  <a:pt x="62" y="48"/>
                </a:cubicBezTo>
                <a:cubicBezTo>
                  <a:pt x="63" y="48"/>
                  <a:pt x="63" y="48"/>
                  <a:pt x="63" y="48"/>
                </a:cubicBezTo>
                <a:cubicBezTo>
                  <a:pt x="63" y="49"/>
                  <a:pt x="63" y="49"/>
                  <a:pt x="63" y="49"/>
                </a:cubicBezTo>
                <a:cubicBezTo>
                  <a:pt x="63" y="49"/>
                  <a:pt x="63" y="50"/>
                  <a:pt x="62" y="51"/>
                </a:cubicBezTo>
                <a:cubicBezTo>
                  <a:pt x="62" y="53"/>
                  <a:pt x="61" y="54"/>
                  <a:pt x="60" y="54"/>
                </a:cubicBezTo>
                <a:cubicBezTo>
                  <a:pt x="60" y="54"/>
                  <a:pt x="60" y="54"/>
                  <a:pt x="60" y="54"/>
                </a:cubicBezTo>
                <a:cubicBezTo>
                  <a:pt x="58" y="54"/>
                  <a:pt x="56" y="52"/>
                  <a:pt x="56" y="51"/>
                </a:cubicBezTo>
                <a:cubicBezTo>
                  <a:pt x="41" y="51"/>
                  <a:pt x="41" y="51"/>
                  <a:pt x="41" y="51"/>
                </a:cubicBezTo>
                <a:cubicBezTo>
                  <a:pt x="41" y="51"/>
                  <a:pt x="41" y="51"/>
                  <a:pt x="41" y="51"/>
                </a:cubicBezTo>
                <a:cubicBezTo>
                  <a:pt x="40" y="51"/>
                  <a:pt x="40" y="51"/>
                  <a:pt x="40" y="51"/>
                </a:cubicBezTo>
                <a:cubicBezTo>
                  <a:pt x="37" y="52"/>
                  <a:pt x="34" y="53"/>
                  <a:pt x="33" y="53"/>
                </a:cubicBezTo>
                <a:cubicBezTo>
                  <a:pt x="26" y="58"/>
                  <a:pt x="26" y="58"/>
                  <a:pt x="26" y="58"/>
                </a:cubicBezTo>
                <a:cubicBezTo>
                  <a:pt x="22" y="63"/>
                  <a:pt x="22" y="63"/>
                  <a:pt x="22" y="63"/>
                </a:cubicBezTo>
                <a:cubicBezTo>
                  <a:pt x="12" y="63"/>
                  <a:pt x="12" y="63"/>
                  <a:pt x="12" y="63"/>
                </a:cubicBezTo>
                <a:cubicBezTo>
                  <a:pt x="12" y="63"/>
                  <a:pt x="12" y="63"/>
                  <a:pt x="12" y="63"/>
                </a:cubicBezTo>
                <a:cubicBezTo>
                  <a:pt x="14" y="75"/>
                  <a:pt x="14" y="75"/>
                  <a:pt x="14" y="75"/>
                </a:cubicBezTo>
                <a:cubicBezTo>
                  <a:pt x="17" y="85"/>
                  <a:pt x="9" y="91"/>
                  <a:pt x="8" y="92"/>
                </a:cubicBezTo>
                <a:cubicBezTo>
                  <a:pt x="7" y="92"/>
                  <a:pt x="7" y="92"/>
                  <a:pt x="7" y="92"/>
                </a:cubicBezTo>
                <a:cubicBezTo>
                  <a:pt x="0" y="106"/>
                  <a:pt x="0" y="106"/>
                  <a:pt x="0" y="106"/>
                </a:cubicBezTo>
                <a:cubicBezTo>
                  <a:pt x="0" y="107"/>
                  <a:pt x="0" y="107"/>
                  <a:pt x="0" y="107"/>
                </a:cubicBezTo>
                <a:cubicBezTo>
                  <a:pt x="56" y="107"/>
                  <a:pt x="56" y="107"/>
                  <a:pt x="56" y="107"/>
                </a:cubicBezTo>
                <a:cubicBezTo>
                  <a:pt x="56" y="94"/>
                  <a:pt x="56" y="94"/>
                  <a:pt x="56" y="94"/>
                </a:cubicBezTo>
                <a:cubicBezTo>
                  <a:pt x="264" y="94"/>
                  <a:pt x="264" y="94"/>
                  <a:pt x="264" y="94"/>
                </a:cubicBezTo>
                <a:cubicBezTo>
                  <a:pt x="265" y="94"/>
                  <a:pt x="265" y="94"/>
                  <a:pt x="265" y="94"/>
                </a:cubicBezTo>
                <a:cubicBezTo>
                  <a:pt x="265" y="94"/>
                  <a:pt x="265" y="94"/>
                  <a:pt x="265" y="94"/>
                </a:cubicBezTo>
                <a:cubicBezTo>
                  <a:pt x="267" y="93"/>
                  <a:pt x="267" y="93"/>
                  <a:pt x="267" y="93"/>
                </a:cubicBezTo>
                <a:cubicBezTo>
                  <a:pt x="268" y="92"/>
                  <a:pt x="270" y="90"/>
                  <a:pt x="271" y="90"/>
                </a:cubicBezTo>
                <a:cubicBezTo>
                  <a:pt x="274" y="88"/>
                  <a:pt x="277" y="86"/>
                  <a:pt x="278" y="85"/>
                </a:cubicBezTo>
                <a:cubicBezTo>
                  <a:pt x="288" y="81"/>
                  <a:pt x="288" y="81"/>
                  <a:pt x="288" y="81"/>
                </a:cubicBezTo>
                <a:cubicBezTo>
                  <a:pt x="287" y="80"/>
                  <a:pt x="287" y="80"/>
                  <a:pt x="287" y="80"/>
                </a:cubicBezTo>
                <a:cubicBezTo>
                  <a:pt x="287" y="79"/>
                  <a:pt x="287" y="77"/>
                  <a:pt x="288" y="76"/>
                </a:cubicBezTo>
                <a:cubicBezTo>
                  <a:pt x="288" y="74"/>
                  <a:pt x="288" y="74"/>
                  <a:pt x="288" y="73"/>
                </a:cubicBezTo>
                <a:cubicBezTo>
                  <a:pt x="288" y="72"/>
                  <a:pt x="288" y="72"/>
                  <a:pt x="288" y="71"/>
                </a:cubicBezTo>
                <a:cubicBezTo>
                  <a:pt x="288" y="71"/>
                  <a:pt x="288" y="71"/>
                  <a:pt x="288" y="71"/>
                </a:cubicBezTo>
                <a:cubicBezTo>
                  <a:pt x="288" y="70"/>
                  <a:pt x="287" y="69"/>
                  <a:pt x="286" y="68"/>
                </a:cubicBez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28" name="Freeform 35"/>
          <p:cNvSpPr>
            <a:spLocks/>
          </p:cNvSpPr>
          <p:nvPr/>
        </p:nvSpPr>
        <p:spPr bwMode="auto">
          <a:xfrm>
            <a:off x="5934705" y="2827577"/>
            <a:ext cx="724251" cy="491102"/>
          </a:xfrm>
          <a:custGeom>
            <a:avLst/>
            <a:gdLst>
              <a:gd name="T0" fmla="*/ 0 w 246"/>
              <a:gd name="T1" fmla="*/ 40 h 158"/>
              <a:gd name="T2" fmla="*/ 0 w 246"/>
              <a:gd name="T3" fmla="*/ 40 h 158"/>
              <a:gd name="T4" fmla="*/ 12 w 246"/>
              <a:gd name="T5" fmla="*/ 59 h 158"/>
              <a:gd name="T6" fmla="*/ 12 w 246"/>
              <a:gd name="T7" fmla="*/ 89 h 158"/>
              <a:gd name="T8" fmla="*/ 24 w 246"/>
              <a:gd name="T9" fmla="*/ 94 h 158"/>
              <a:gd name="T10" fmla="*/ 24 w 246"/>
              <a:gd name="T11" fmla="*/ 120 h 158"/>
              <a:gd name="T12" fmla="*/ 26 w 246"/>
              <a:gd name="T13" fmla="*/ 138 h 158"/>
              <a:gd name="T14" fmla="*/ 26 w 246"/>
              <a:gd name="T15" fmla="*/ 139 h 158"/>
              <a:gd name="T16" fmla="*/ 26 w 246"/>
              <a:gd name="T17" fmla="*/ 139 h 158"/>
              <a:gd name="T18" fmla="*/ 26 w 246"/>
              <a:gd name="T19" fmla="*/ 139 h 158"/>
              <a:gd name="T20" fmla="*/ 188 w 246"/>
              <a:gd name="T21" fmla="*/ 139 h 158"/>
              <a:gd name="T22" fmla="*/ 195 w 246"/>
              <a:gd name="T23" fmla="*/ 158 h 158"/>
              <a:gd name="T24" fmla="*/ 195 w 246"/>
              <a:gd name="T25" fmla="*/ 158 h 158"/>
              <a:gd name="T26" fmla="*/ 210 w 246"/>
              <a:gd name="T27" fmla="*/ 139 h 158"/>
              <a:gd name="T28" fmla="*/ 215 w 246"/>
              <a:gd name="T29" fmla="*/ 118 h 158"/>
              <a:gd name="T30" fmla="*/ 224 w 246"/>
              <a:gd name="T31" fmla="*/ 101 h 158"/>
              <a:gd name="T32" fmla="*/ 234 w 246"/>
              <a:gd name="T33" fmla="*/ 89 h 158"/>
              <a:gd name="T34" fmla="*/ 246 w 246"/>
              <a:gd name="T35" fmla="*/ 68 h 158"/>
              <a:gd name="T36" fmla="*/ 234 w 246"/>
              <a:gd name="T37" fmla="*/ 56 h 158"/>
              <a:gd name="T38" fmla="*/ 228 w 246"/>
              <a:gd name="T39" fmla="*/ 49 h 158"/>
              <a:gd name="T40" fmla="*/ 228 w 246"/>
              <a:gd name="T41" fmla="*/ 49 h 158"/>
              <a:gd name="T42" fmla="*/ 224 w 246"/>
              <a:gd name="T43" fmla="*/ 44 h 158"/>
              <a:gd name="T44" fmla="*/ 212 w 246"/>
              <a:gd name="T45" fmla="*/ 25 h 158"/>
              <a:gd name="T46" fmla="*/ 205 w 246"/>
              <a:gd name="T47" fmla="*/ 14 h 158"/>
              <a:gd name="T48" fmla="*/ 205 w 246"/>
              <a:gd name="T49" fmla="*/ 14 h 158"/>
              <a:gd name="T50" fmla="*/ 203 w 246"/>
              <a:gd name="T51" fmla="*/ 0 h 158"/>
              <a:gd name="T52" fmla="*/ 13 w 246"/>
              <a:gd name="T53" fmla="*/ 0 h 158"/>
              <a:gd name="T54" fmla="*/ 13 w 246"/>
              <a:gd name="T55" fmla="*/ 27 h 158"/>
              <a:gd name="T56" fmla="*/ 0 w 246"/>
              <a:gd name="T57" fmla="*/ 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6" h="158">
                <a:moveTo>
                  <a:pt x="0" y="40"/>
                </a:moveTo>
                <a:cubicBezTo>
                  <a:pt x="0" y="40"/>
                  <a:pt x="0" y="40"/>
                  <a:pt x="0" y="40"/>
                </a:cubicBezTo>
                <a:cubicBezTo>
                  <a:pt x="12" y="59"/>
                  <a:pt x="12" y="59"/>
                  <a:pt x="12" y="59"/>
                </a:cubicBezTo>
                <a:cubicBezTo>
                  <a:pt x="12" y="89"/>
                  <a:pt x="12" y="89"/>
                  <a:pt x="12" y="89"/>
                </a:cubicBezTo>
                <a:cubicBezTo>
                  <a:pt x="24" y="94"/>
                  <a:pt x="24" y="94"/>
                  <a:pt x="24" y="94"/>
                </a:cubicBezTo>
                <a:cubicBezTo>
                  <a:pt x="24" y="120"/>
                  <a:pt x="24" y="120"/>
                  <a:pt x="24" y="120"/>
                </a:cubicBezTo>
                <a:cubicBezTo>
                  <a:pt x="26" y="138"/>
                  <a:pt x="26" y="138"/>
                  <a:pt x="26" y="138"/>
                </a:cubicBezTo>
                <a:cubicBezTo>
                  <a:pt x="26" y="139"/>
                  <a:pt x="26" y="139"/>
                  <a:pt x="26" y="139"/>
                </a:cubicBezTo>
                <a:cubicBezTo>
                  <a:pt x="26" y="139"/>
                  <a:pt x="26" y="139"/>
                  <a:pt x="26" y="139"/>
                </a:cubicBezTo>
                <a:cubicBezTo>
                  <a:pt x="26" y="139"/>
                  <a:pt x="26" y="139"/>
                  <a:pt x="26" y="139"/>
                </a:cubicBezTo>
                <a:cubicBezTo>
                  <a:pt x="188" y="139"/>
                  <a:pt x="188" y="139"/>
                  <a:pt x="188" y="139"/>
                </a:cubicBezTo>
                <a:cubicBezTo>
                  <a:pt x="195" y="158"/>
                  <a:pt x="195" y="158"/>
                  <a:pt x="195" y="158"/>
                </a:cubicBezTo>
                <a:cubicBezTo>
                  <a:pt x="195" y="158"/>
                  <a:pt x="195" y="158"/>
                  <a:pt x="195" y="158"/>
                </a:cubicBezTo>
                <a:cubicBezTo>
                  <a:pt x="210" y="139"/>
                  <a:pt x="210" y="139"/>
                  <a:pt x="210" y="139"/>
                </a:cubicBezTo>
                <a:cubicBezTo>
                  <a:pt x="215" y="118"/>
                  <a:pt x="215" y="118"/>
                  <a:pt x="215" y="118"/>
                </a:cubicBezTo>
                <a:cubicBezTo>
                  <a:pt x="224" y="101"/>
                  <a:pt x="224" y="101"/>
                  <a:pt x="224" y="101"/>
                </a:cubicBezTo>
                <a:cubicBezTo>
                  <a:pt x="234" y="89"/>
                  <a:pt x="234" y="89"/>
                  <a:pt x="234" y="89"/>
                </a:cubicBezTo>
                <a:cubicBezTo>
                  <a:pt x="246" y="68"/>
                  <a:pt x="246" y="68"/>
                  <a:pt x="246" y="68"/>
                </a:cubicBezTo>
                <a:cubicBezTo>
                  <a:pt x="234" y="56"/>
                  <a:pt x="234" y="56"/>
                  <a:pt x="234" y="56"/>
                </a:cubicBezTo>
                <a:cubicBezTo>
                  <a:pt x="228" y="49"/>
                  <a:pt x="228" y="49"/>
                  <a:pt x="228" y="49"/>
                </a:cubicBezTo>
                <a:cubicBezTo>
                  <a:pt x="228" y="49"/>
                  <a:pt x="228" y="49"/>
                  <a:pt x="228" y="49"/>
                </a:cubicBezTo>
                <a:cubicBezTo>
                  <a:pt x="224" y="44"/>
                  <a:pt x="224" y="44"/>
                  <a:pt x="224" y="44"/>
                </a:cubicBezTo>
                <a:cubicBezTo>
                  <a:pt x="212" y="25"/>
                  <a:pt x="212" y="25"/>
                  <a:pt x="212" y="25"/>
                </a:cubicBezTo>
                <a:cubicBezTo>
                  <a:pt x="205" y="14"/>
                  <a:pt x="205" y="14"/>
                  <a:pt x="205" y="14"/>
                </a:cubicBezTo>
                <a:cubicBezTo>
                  <a:pt x="205" y="14"/>
                  <a:pt x="205" y="14"/>
                  <a:pt x="205" y="14"/>
                </a:cubicBezTo>
                <a:cubicBezTo>
                  <a:pt x="205" y="12"/>
                  <a:pt x="204" y="6"/>
                  <a:pt x="203" y="0"/>
                </a:cubicBezTo>
                <a:cubicBezTo>
                  <a:pt x="13" y="0"/>
                  <a:pt x="13" y="0"/>
                  <a:pt x="13" y="0"/>
                </a:cubicBezTo>
                <a:cubicBezTo>
                  <a:pt x="13" y="27"/>
                  <a:pt x="13" y="27"/>
                  <a:pt x="13" y="27"/>
                </a:cubicBezTo>
                <a:lnTo>
                  <a:pt x="0" y="40"/>
                </a:ln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29" name="Freeform 36"/>
          <p:cNvSpPr>
            <a:spLocks/>
          </p:cNvSpPr>
          <p:nvPr/>
        </p:nvSpPr>
        <p:spPr bwMode="auto">
          <a:xfrm>
            <a:off x="5089744" y="2451480"/>
            <a:ext cx="883233" cy="500426"/>
          </a:xfrm>
          <a:custGeom>
            <a:avLst/>
            <a:gdLst>
              <a:gd name="T0" fmla="*/ 0 w 600"/>
              <a:gd name="T1" fmla="*/ 272 h 322"/>
              <a:gd name="T2" fmla="*/ 416 w 600"/>
              <a:gd name="T3" fmla="*/ 272 h 322"/>
              <a:gd name="T4" fmla="*/ 444 w 600"/>
              <a:gd name="T5" fmla="*/ 294 h 322"/>
              <a:gd name="T6" fmla="*/ 526 w 600"/>
              <a:gd name="T7" fmla="*/ 294 h 322"/>
              <a:gd name="T8" fmla="*/ 550 w 600"/>
              <a:gd name="T9" fmla="*/ 312 h 322"/>
              <a:gd name="T10" fmla="*/ 574 w 600"/>
              <a:gd name="T11" fmla="*/ 322 h 322"/>
              <a:gd name="T12" fmla="*/ 574 w 600"/>
              <a:gd name="T13" fmla="*/ 322 h 322"/>
              <a:gd name="T14" fmla="*/ 600 w 600"/>
              <a:gd name="T15" fmla="*/ 296 h 322"/>
              <a:gd name="T16" fmla="*/ 600 w 600"/>
              <a:gd name="T17" fmla="*/ 242 h 322"/>
              <a:gd name="T18" fmla="*/ 598 w 600"/>
              <a:gd name="T19" fmla="*/ 242 h 322"/>
              <a:gd name="T20" fmla="*/ 598 w 600"/>
              <a:gd name="T21" fmla="*/ 240 h 322"/>
              <a:gd name="T22" fmla="*/ 598 w 600"/>
              <a:gd name="T23" fmla="*/ 104 h 322"/>
              <a:gd name="T24" fmla="*/ 574 w 600"/>
              <a:gd name="T25" fmla="*/ 76 h 322"/>
              <a:gd name="T26" fmla="*/ 574 w 600"/>
              <a:gd name="T27" fmla="*/ 0 h 322"/>
              <a:gd name="T28" fmla="*/ 2 w 600"/>
              <a:gd name="T29" fmla="*/ 0 h 322"/>
              <a:gd name="T30" fmla="*/ 2 w 600"/>
              <a:gd name="T31" fmla="*/ 98 h 322"/>
              <a:gd name="T32" fmla="*/ 2 w 600"/>
              <a:gd name="T33" fmla="*/ 100 h 322"/>
              <a:gd name="T34" fmla="*/ 0 w 600"/>
              <a:gd name="T35" fmla="*/ 100 h 322"/>
              <a:gd name="T36" fmla="*/ 0 w 600"/>
              <a:gd name="T37" fmla="*/ 270 h 322"/>
              <a:gd name="T38" fmla="*/ 0 w 600"/>
              <a:gd name="T39" fmla="*/ 272 h 322"/>
              <a:gd name="T40" fmla="*/ 0 w 600"/>
              <a:gd name="T41" fmla="*/ 27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0" h="322">
                <a:moveTo>
                  <a:pt x="0" y="272"/>
                </a:moveTo>
                <a:lnTo>
                  <a:pt x="416" y="272"/>
                </a:lnTo>
                <a:lnTo>
                  <a:pt x="444" y="294"/>
                </a:lnTo>
                <a:lnTo>
                  <a:pt x="526" y="294"/>
                </a:lnTo>
                <a:lnTo>
                  <a:pt x="550" y="312"/>
                </a:lnTo>
                <a:lnTo>
                  <a:pt x="574" y="322"/>
                </a:lnTo>
                <a:lnTo>
                  <a:pt x="574" y="322"/>
                </a:lnTo>
                <a:lnTo>
                  <a:pt x="600" y="296"/>
                </a:lnTo>
                <a:lnTo>
                  <a:pt x="600" y="242"/>
                </a:lnTo>
                <a:lnTo>
                  <a:pt x="598" y="242"/>
                </a:lnTo>
                <a:lnTo>
                  <a:pt x="598" y="240"/>
                </a:lnTo>
                <a:lnTo>
                  <a:pt x="598" y="104"/>
                </a:lnTo>
                <a:lnTo>
                  <a:pt x="574" y="76"/>
                </a:lnTo>
                <a:lnTo>
                  <a:pt x="574" y="0"/>
                </a:lnTo>
                <a:lnTo>
                  <a:pt x="2" y="0"/>
                </a:lnTo>
                <a:lnTo>
                  <a:pt x="2" y="98"/>
                </a:lnTo>
                <a:lnTo>
                  <a:pt x="2" y="100"/>
                </a:lnTo>
                <a:lnTo>
                  <a:pt x="0" y="100"/>
                </a:lnTo>
                <a:lnTo>
                  <a:pt x="0" y="270"/>
                </a:lnTo>
                <a:lnTo>
                  <a:pt x="0" y="272"/>
                </a:lnTo>
                <a:lnTo>
                  <a:pt x="0" y="272"/>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0" name="Freeform 37"/>
          <p:cNvSpPr>
            <a:spLocks/>
          </p:cNvSpPr>
          <p:nvPr/>
        </p:nvSpPr>
        <p:spPr bwMode="auto">
          <a:xfrm>
            <a:off x="8644761" y="2672166"/>
            <a:ext cx="179591" cy="341906"/>
          </a:xfrm>
          <a:custGeom>
            <a:avLst/>
            <a:gdLst>
              <a:gd name="T0" fmla="*/ 7 w 61"/>
              <a:gd name="T1" fmla="*/ 98 h 110"/>
              <a:gd name="T2" fmla="*/ 7 w 61"/>
              <a:gd name="T3" fmla="*/ 98 h 110"/>
              <a:gd name="T4" fmla="*/ 4 w 61"/>
              <a:gd name="T5" fmla="*/ 108 h 110"/>
              <a:gd name="T6" fmla="*/ 4 w 61"/>
              <a:gd name="T7" fmla="*/ 110 h 110"/>
              <a:gd name="T8" fmla="*/ 23 w 61"/>
              <a:gd name="T9" fmla="*/ 110 h 110"/>
              <a:gd name="T10" fmla="*/ 23 w 61"/>
              <a:gd name="T11" fmla="*/ 102 h 110"/>
              <a:gd name="T12" fmla="*/ 24 w 61"/>
              <a:gd name="T13" fmla="*/ 102 h 110"/>
              <a:gd name="T14" fmla="*/ 30 w 61"/>
              <a:gd name="T15" fmla="*/ 95 h 110"/>
              <a:gd name="T16" fmla="*/ 30 w 61"/>
              <a:gd name="T17" fmla="*/ 94 h 110"/>
              <a:gd name="T18" fmla="*/ 30 w 61"/>
              <a:gd name="T19" fmla="*/ 94 h 110"/>
              <a:gd name="T20" fmla="*/ 31 w 61"/>
              <a:gd name="T21" fmla="*/ 94 h 110"/>
              <a:gd name="T22" fmla="*/ 31 w 61"/>
              <a:gd name="T23" fmla="*/ 94 h 110"/>
              <a:gd name="T24" fmla="*/ 31 w 61"/>
              <a:gd name="T25" fmla="*/ 93 h 110"/>
              <a:gd name="T26" fmla="*/ 32 w 61"/>
              <a:gd name="T27" fmla="*/ 90 h 110"/>
              <a:gd name="T28" fmla="*/ 33 w 61"/>
              <a:gd name="T29" fmla="*/ 85 h 110"/>
              <a:gd name="T30" fmla="*/ 33 w 61"/>
              <a:gd name="T31" fmla="*/ 85 h 110"/>
              <a:gd name="T32" fmla="*/ 33 w 61"/>
              <a:gd name="T33" fmla="*/ 84 h 110"/>
              <a:gd name="T34" fmla="*/ 33 w 61"/>
              <a:gd name="T35" fmla="*/ 84 h 110"/>
              <a:gd name="T36" fmla="*/ 32 w 61"/>
              <a:gd name="T37" fmla="*/ 84 h 110"/>
              <a:gd name="T38" fmla="*/ 33 w 61"/>
              <a:gd name="T39" fmla="*/ 84 h 110"/>
              <a:gd name="T40" fmla="*/ 33 w 61"/>
              <a:gd name="T41" fmla="*/ 81 h 110"/>
              <a:gd name="T42" fmla="*/ 33 w 61"/>
              <a:gd name="T43" fmla="*/ 68 h 110"/>
              <a:gd name="T44" fmla="*/ 31 w 61"/>
              <a:gd name="T45" fmla="*/ 67 h 110"/>
              <a:gd name="T46" fmla="*/ 30 w 61"/>
              <a:gd name="T47" fmla="*/ 67 h 110"/>
              <a:gd name="T48" fmla="*/ 30 w 61"/>
              <a:gd name="T49" fmla="*/ 67 h 110"/>
              <a:gd name="T50" fmla="*/ 33 w 61"/>
              <a:gd name="T51" fmla="*/ 63 h 110"/>
              <a:gd name="T52" fmla="*/ 38 w 61"/>
              <a:gd name="T53" fmla="*/ 55 h 110"/>
              <a:gd name="T54" fmla="*/ 38 w 61"/>
              <a:gd name="T55" fmla="*/ 54 h 110"/>
              <a:gd name="T56" fmla="*/ 44 w 61"/>
              <a:gd name="T57" fmla="*/ 43 h 110"/>
              <a:gd name="T58" fmla="*/ 42 w 61"/>
              <a:gd name="T59" fmla="*/ 42 h 110"/>
              <a:gd name="T60" fmla="*/ 44 w 61"/>
              <a:gd name="T61" fmla="*/ 38 h 110"/>
              <a:gd name="T62" fmla="*/ 49 w 61"/>
              <a:gd name="T63" fmla="*/ 31 h 110"/>
              <a:gd name="T64" fmla="*/ 49 w 61"/>
              <a:gd name="T65" fmla="*/ 30 h 110"/>
              <a:gd name="T66" fmla="*/ 54 w 61"/>
              <a:gd name="T67" fmla="*/ 24 h 110"/>
              <a:gd name="T68" fmla="*/ 54 w 61"/>
              <a:gd name="T69" fmla="*/ 18 h 110"/>
              <a:gd name="T70" fmla="*/ 55 w 61"/>
              <a:gd name="T71" fmla="*/ 18 h 110"/>
              <a:gd name="T72" fmla="*/ 61 w 61"/>
              <a:gd name="T73" fmla="*/ 12 h 110"/>
              <a:gd name="T74" fmla="*/ 61 w 61"/>
              <a:gd name="T75" fmla="*/ 0 h 110"/>
              <a:gd name="T76" fmla="*/ 60 w 61"/>
              <a:gd name="T77" fmla="*/ 0 h 110"/>
              <a:gd name="T78" fmla="*/ 60 w 61"/>
              <a:gd name="T79" fmla="*/ 2 h 110"/>
              <a:gd name="T80" fmla="*/ 1 w 61"/>
              <a:gd name="T81" fmla="*/ 2 h 110"/>
              <a:gd name="T82" fmla="*/ 0 w 61"/>
              <a:gd name="T83" fmla="*/ 2 h 110"/>
              <a:gd name="T84" fmla="*/ 0 w 61"/>
              <a:gd name="T85" fmla="*/ 87 h 110"/>
              <a:gd name="T86" fmla="*/ 7 w 61"/>
              <a:gd name="T87" fmla="*/ 9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110">
                <a:moveTo>
                  <a:pt x="7" y="98"/>
                </a:moveTo>
                <a:cubicBezTo>
                  <a:pt x="7" y="98"/>
                  <a:pt x="7" y="98"/>
                  <a:pt x="7" y="98"/>
                </a:cubicBezTo>
                <a:cubicBezTo>
                  <a:pt x="6" y="100"/>
                  <a:pt x="5" y="104"/>
                  <a:pt x="4" y="108"/>
                </a:cubicBezTo>
                <a:cubicBezTo>
                  <a:pt x="4" y="110"/>
                  <a:pt x="4" y="110"/>
                  <a:pt x="4" y="110"/>
                </a:cubicBezTo>
                <a:cubicBezTo>
                  <a:pt x="23" y="110"/>
                  <a:pt x="23" y="110"/>
                  <a:pt x="23" y="110"/>
                </a:cubicBezTo>
                <a:cubicBezTo>
                  <a:pt x="23" y="102"/>
                  <a:pt x="23" y="102"/>
                  <a:pt x="23" y="102"/>
                </a:cubicBezTo>
                <a:cubicBezTo>
                  <a:pt x="24" y="102"/>
                  <a:pt x="24" y="102"/>
                  <a:pt x="24" y="102"/>
                </a:cubicBezTo>
                <a:cubicBezTo>
                  <a:pt x="25" y="101"/>
                  <a:pt x="28" y="99"/>
                  <a:pt x="30" y="95"/>
                </a:cubicBezTo>
                <a:cubicBezTo>
                  <a:pt x="30" y="95"/>
                  <a:pt x="30" y="95"/>
                  <a:pt x="30" y="94"/>
                </a:cubicBezTo>
                <a:cubicBezTo>
                  <a:pt x="30" y="94"/>
                  <a:pt x="30" y="94"/>
                  <a:pt x="30" y="94"/>
                </a:cubicBezTo>
                <a:cubicBezTo>
                  <a:pt x="31" y="94"/>
                  <a:pt x="31" y="94"/>
                  <a:pt x="31" y="94"/>
                </a:cubicBezTo>
                <a:cubicBezTo>
                  <a:pt x="31" y="94"/>
                  <a:pt x="31" y="94"/>
                  <a:pt x="31" y="94"/>
                </a:cubicBezTo>
                <a:cubicBezTo>
                  <a:pt x="31" y="93"/>
                  <a:pt x="31" y="93"/>
                  <a:pt x="31" y="93"/>
                </a:cubicBezTo>
                <a:cubicBezTo>
                  <a:pt x="31" y="93"/>
                  <a:pt x="32" y="91"/>
                  <a:pt x="32" y="90"/>
                </a:cubicBezTo>
                <a:cubicBezTo>
                  <a:pt x="32" y="87"/>
                  <a:pt x="32" y="86"/>
                  <a:pt x="33" y="85"/>
                </a:cubicBezTo>
                <a:cubicBezTo>
                  <a:pt x="33" y="85"/>
                  <a:pt x="33" y="85"/>
                  <a:pt x="33" y="85"/>
                </a:cubicBezTo>
                <a:cubicBezTo>
                  <a:pt x="33" y="84"/>
                  <a:pt x="33" y="84"/>
                  <a:pt x="33" y="84"/>
                </a:cubicBezTo>
                <a:cubicBezTo>
                  <a:pt x="33" y="84"/>
                  <a:pt x="33" y="84"/>
                  <a:pt x="33" y="84"/>
                </a:cubicBezTo>
                <a:cubicBezTo>
                  <a:pt x="32" y="84"/>
                  <a:pt x="32" y="84"/>
                  <a:pt x="32" y="84"/>
                </a:cubicBezTo>
                <a:cubicBezTo>
                  <a:pt x="33" y="84"/>
                  <a:pt x="33" y="84"/>
                  <a:pt x="33" y="84"/>
                </a:cubicBezTo>
                <a:cubicBezTo>
                  <a:pt x="33" y="83"/>
                  <a:pt x="33" y="82"/>
                  <a:pt x="33" y="81"/>
                </a:cubicBezTo>
                <a:cubicBezTo>
                  <a:pt x="33" y="68"/>
                  <a:pt x="33" y="68"/>
                  <a:pt x="33" y="68"/>
                </a:cubicBezTo>
                <a:cubicBezTo>
                  <a:pt x="32" y="68"/>
                  <a:pt x="31" y="68"/>
                  <a:pt x="31" y="67"/>
                </a:cubicBezTo>
                <a:cubicBezTo>
                  <a:pt x="30" y="67"/>
                  <a:pt x="30" y="67"/>
                  <a:pt x="30" y="67"/>
                </a:cubicBezTo>
                <a:cubicBezTo>
                  <a:pt x="30" y="67"/>
                  <a:pt x="30" y="67"/>
                  <a:pt x="30" y="67"/>
                </a:cubicBezTo>
                <a:cubicBezTo>
                  <a:pt x="30" y="66"/>
                  <a:pt x="31" y="65"/>
                  <a:pt x="33" y="63"/>
                </a:cubicBezTo>
                <a:cubicBezTo>
                  <a:pt x="38" y="59"/>
                  <a:pt x="38" y="55"/>
                  <a:pt x="38" y="55"/>
                </a:cubicBezTo>
                <a:cubicBezTo>
                  <a:pt x="38" y="54"/>
                  <a:pt x="38" y="54"/>
                  <a:pt x="38" y="54"/>
                </a:cubicBezTo>
                <a:cubicBezTo>
                  <a:pt x="44" y="43"/>
                  <a:pt x="44" y="43"/>
                  <a:pt x="44" y="43"/>
                </a:cubicBezTo>
                <a:cubicBezTo>
                  <a:pt x="43" y="43"/>
                  <a:pt x="42" y="43"/>
                  <a:pt x="42" y="42"/>
                </a:cubicBezTo>
                <a:cubicBezTo>
                  <a:pt x="42" y="41"/>
                  <a:pt x="42" y="40"/>
                  <a:pt x="44" y="38"/>
                </a:cubicBezTo>
                <a:cubicBezTo>
                  <a:pt x="47" y="35"/>
                  <a:pt x="49" y="32"/>
                  <a:pt x="49" y="31"/>
                </a:cubicBezTo>
                <a:cubicBezTo>
                  <a:pt x="49" y="30"/>
                  <a:pt x="49" y="30"/>
                  <a:pt x="49" y="30"/>
                </a:cubicBezTo>
                <a:cubicBezTo>
                  <a:pt x="54" y="24"/>
                  <a:pt x="54" y="24"/>
                  <a:pt x="54" y="24"/>
                </a:cubicBezTo>
                <a:cubicBezTo>
                  <a:pt x="54" y="18"/>
                  <a:pt x="54" y="18"/>
                  <a:pt x="54" y="18"/>
                </a:cubicBezTo>
                <a:cubicBezTo>
                  <a:pt x="55" y="18"/>
                  <a:pt x="55" y="18"/>
                  <a:pt x="55" y="18"/>
                </a:cubicBezTo>
                <a:cubicBezTo>
                  <a:pt x="58" y="16"/>
                  <a:pt x="61" y="14"/>
                  <a:pt x="61" y="12"/>
                </a:cubicBezTo>
                <a:cubicBezTo>
                  <a:pt x="61" y="0"/>
                  <a:pt x="61" y="0"/>
                  <a:pt x="61" y="0"/>
                </a:cubicBezTo>
                <a:cubicBezTo>
                  <a:pt x="60" y="0"/>
                  <a:pt x="60" y="0"/>
                  <a:pt x="60" y="0"/>
                </a:cubicBezTo>
                <a:cubicBezTo>
                  <a:pt x="60" y="2"/>
                  <a:pt x="60" y="2"/>
                  <a:pt x="60" y="2"/>
                </a:cubicBezTo>
                <a:cubicBezTo>
                  <a:pt x="1" y="2"/>
                  <a:pt x="1" y="2"/>
                  <a:pt x="1" y="2"/>
                </a:cubicBezTo>
                <a:cubicBezTo>
                  <a:pt x="0" y="2"/>
                  <a:pt x="0" y="2"/>
                  <a:pt x="0" y="2"/>
                </a:cubicBezTo>
                <a:cubicBezTo>
                  <a:pt x="0" y="87"/>
                  <a:pt x="0" y="87"/>
                  <a:pt x="0" y="87"/>
                </a:cubicBezTo>
                <a:lnTo>
                  <a:pt x="7" y="98"/>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1" name="Freeform 38"/>
          <p:cNvSpPr>
            <a:spLocks/>
          </p:cNvSpPr>
          <p:nvPr/>
        </p:nvSpPr>
        <p:spPr bwMode="auto">
          <a:xfrm>
            <a:off x="7047577" y="2557163"/>
            <a:ext cx="529940" cy="652731"/>
          </a:xfrm>
          <a:custGeom>
            <a:avLst/>
            <a:gdLst>
              <a:gd name="T0" fmla="*/ 284 w 360"/>
              <a:gd name="T1" fmla="*/ 420 h 420"/>
              <a:gd name="T2" fmla="*/ 306 w 360"/>
              <a:gd name="T3" fmla="*/ 382 h 420"/>
              <a:gd name="T4" fmla="*/ 314 w 360"/>
              <a:gd name="T5" fmla="*/ 358 h 420"/>
              <a:gd name="T6" fmla="*/ 322 w 360"/>
              <a:gd name="T7" fmla="*/ 342 h 420"/>
              <a:gd name="T8" fmla="*/ 328 w 360"/>
              <a:gd name="T9" fmla="*/ 328 h 420"/>
              <a:gd name="T10" fmla="*/ 360 w 360"/>
              <a:gd name="T11" fmla="*/ 280 h 420"/>
              <a:gd name="T12" fmla="*/ 352 w 360"/>
              <a:gd name="T13" fmla="*/ 280 h 420"/>
              <a:gd name="T14" fmla="*/ 344 w 360"/>
              <a:gd name="T15" fmla="*/ 218 h 420"/>
              <a:gd name="T16" fmla="*/ 306 w 360"/>
              <a:gd name="T17" fmla="*/ 178 h 420"/>
              <a:gd name="T18" fmla="*/ 274 w 360"/>
              <a:gd name="T19" fmla="*/ 210 h 420"/>
              <a:gd name="T20" fmla="*/ 244 w 360"/>
              <a:gd name="T21" fmla="*/ 218 h 420"/>
              <a:gd name="T22" fmla="*/ 250 w 360"/>
              <a:gd name="T23" fmla="*/ 186 h 420"/>
              <a:gd name="T24" fmla="*/ 274 w 360"/>
              <a:gd name="T25" fmla="*/ 156 h 420"/>
              <a:gd name="T26" fmla="*/ 290 w 360"/>
              <a:gd name="T27" fmla="*/ 140 h 420"/>
              <a:gd name="T28" fmla="*/ 274 w 360"/>
              <a:gd name="T29" fmla="*/ 86 h 420"/>
              <a:gd name="T30" fmla="*/ 282 w 360"/>
              <a:gd name="T31" fmla="*/ 70 h 420"/>
              <a:gd name="T32" fmla="*/ 266 w 360"/>
              <a:gd name="T33" fmla="*/ 38 h 420"/>
              <a:gd name="T34" fmla="*/ 236 w 360"/>
              <a:gd name="T35" fmla="*/ 22 h 420"/>
              <a:gd name="T36" fmla="*/ 212 w 360"/>
              <a:gd name="T37" fmla="*/ 8 h 420"/>
              <a:gd name="T38" fmla="*/ 188 w 360"/>
              <a:gd name="T39" fmla="*/ 8 h 420"/>
              <a:gd name="T40" fmla="*/ 172 w 360"/>
              <a:gd name="T41" fmla="*/ 0 h 420"/>
              <a:gd name="T42" fmla="*/ 150 w 360"/>
              <a:gd name="T43" fmla="*/ 8 h 420"/>
              <a:gd name="T44" fmla="*/ 158 w 360"/>
              <a:gd name="T45" fmla="*/ 30 h 420"/>
              <a:gd name="T46" fmla="*/ 126 w 360"/>
              <a:gd name="T47" fmla="*/ 46 h 420"/>
              <a:gd name="T48" fmla="*/ 110 w 360"/>
              <a:gd name="T49" fmla="*/ 86 h 420"/>
              <a:gd name="T50" fmla="*/ 102 w 360"/>
              <a:gd name="T51" fmla="*/ 70 h 420"/>
              <a:gd name="T52" fmla="*/ 94 w 360"/>
              <a:gd name="T53" fmla="*/ 70 h 420"/>
              <a:gd name="T54" fmla="*/ 72 w 360"/>
              <a:gd name="T55" fmla="*/ 86 h 420"/>
              <a:gd name="T56" fmla="*/ 56 w 360"/>
              <a:gd name="T57" fmla="*/ 108 h 420"/>
              <a:gd name="T58" fmla="*/ 48 w 360"/>
              <a:gd name="T59" fmla="*/ 164 h 420"/>
              <a:gd name="T60" fmla="*/ 56 w 360"/>
              <a:gd name="T61" fmla="*/ 280 h 420"/>
              <a:gd name="T62" fmla="*/ 24 w 360"/>
              <a:gd name="T63" fmla="*/ 406 h 420"/>
              <a:gd name="T64" fmla="*/ 160 w 360"/>
              <a:gd name="T65" fmla="*/ 420 h 420"/>
              <a:gd name="T66" fmla="*/ 162 w 360"/>
              <a:gd name="T67"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0" h="420">
                <a:moveTo>
                  <a:pt x="162" y="420"/>
                </a:moveTo>
                <a:lnTo>
                  <a:pt x="284" y="420"/>
                </a:lnTo>
                <a:lnTo>
                  <a:pt x="306" y="398"/>
                </a:lnTo>
                <a:lnTo>
                  <a:pt x="306" y="382"/>
                </a:lnTo>
                <a:lnTo>
                  <a:pt x="314" y="366"/>
                </a:lnTo>
                <a:lnTo>
                  <a:pt x="314" y="358"/>
                </a:lnTo>
                <a:lnTo>
                  <a:pt x="322" y="358"/>
                </a:lnTo>
                <a:lnTo>
                  <a:pt x="322" y="342"/>
                </a:lnTo>
                <a:lnTo>
                  <a:pt x="322" y="336"/>
                </a:lnTo>
                <a:lnTo>
                  <a:pt x="328" y="328"/>
                </a:lnTo>
                <a:lnTo>
                  <a:pt x="344" y="328"/>
                </a:lnTo>
                <a:lnTo>
                  <a:pt x="360" y="280"/>
                </a:lnTo>
                <a:lnTo>
                  <a:pt x="352" y="288"/>
                </a:lnTo>
                <a:lnTo>
                  <a:pt x="352" y="280"/>
                </a:lnTo>
                <a:lnTo>
                  <a:pt x="344" y="264"/>
                </a:lnTo>
                <a:lnTo>
                  <a:pt x="344" y="218"/>
                </a:lnTo>
                <a:lnTo>
                  <a:pt x="322" y="172"/>
                </a:lnTo>
                <a:lnTo>
                  <a:pt x="306" y="178"/>
                </a:lnTo>
                <a:lnTo>
                  <a:pt x="282" y="186"/>
                </a:lnTo>
                <a:lnTo>
                  <a:pt x="274" y="210"/>
                </a:lnTo>
                <a:lnTo>
                  <a:pt x="250" y="218"/>
                </a:lnTo>
                <a:lnTo>
                  <a:pt x="244" y="218"/>
                </a:lnTo>
                <a:lnTo>
                  <a:pt x="236" y="210"/>
                </a:lnTo>
                <a:lnTo>
                  <a:pt x="250" y="186"/>
                </a:lnTo>
                <a:lnTo>
                  <a:pt x="266" y="172"/>
                </a:lnTo>
                <a:lnTo>
                  <a:pt x="274" y="156"/>
                </a:lnTo>
                <a:lnTo>
                  <a:pt x="282" y="148"/>
                </a:lnTo>
                <a:lnTo>
                  <a:pt x="290" y="140"/>
                </a:lnTo>
                <a:lnTo>
                  <a:pt x="282" y="94"/>
                </a:lnTo>
                <a:lnTo>
                  <a:pt x="274" y="86"/>
                </a:lnTo>
                <a:lnTo>
                  <a:pt x="274" y="78"/>
                </a:lnTo>
                <a:lnTo>
                  <a:pt x="282" y="70"/>
                </a:lnTo>
                <a:lnTo>
                  <a:pt x="274" y="46"/>
                </a:lnTo>
                <a:lnTo>
                  <a:pt x="266" y="38"/>
                </a:lnTo>
                <a:lnTo>
                  <a:pt x="244" y="30"/>
                </a:lnTo>
                <a:lnTo>
                  <a:pt x="236" y="22"/>
                </a:lnTo>
                <a:lnTo>
                  <a:pt x="228" y="22"/>
                </a:lnTo>
                <a:lnTo>
                  <a:pt x="212" y="8"/>
                </a:lnTo>
                <a:lnTo>
                  <a:pt x="204" y="0"/>
                </a:lnTo>
                <a:lnTo>
                  <a:pt x="188" y="8"/>
                </a:lnTo>
                <a:lnTo>
                  <a:pt x="188" y="0"/>
                </a:lnTo>
                <a:lnTo>
                  <a:pt x="172" y="0"/>
                </a:lnTo>
                <a:lnTo>
                  <a:pt x="158" y="0"/>
                </a:lnTo>
                <a:lnTo>
                  <a:pt x="150" y="8"/>
                </a:lnTo>
                <a:lnTo>
                  <a:pt x="150" y="22"/>
                </a:lnTo>
                <a:lnTo>
                  <a:pt x="158" y="30"/>
                </a:lnTo>
                <a:lnTo>
                  <a:pt x="158" y="38"/>
                </a:lnTo>
                <a:lnTo>
                  <a:pt x="126" y="46"/>
                </a:lnTo>
                <a:lnTo>
                  <a:pt x="118" y="86"/>
                </a:lnTo>
                <a:lnTo>
                  <a:pt x="110" y="86"/>
                </a:lnTo>
                <a:lnTo>
                  <a:pt x="110" y="94"/>
                </a:lnTo>
                <a:lnTo>
                  <a:pt x="102" y="70"/>
                </a:lnTo>
                <a:lnTo>
                  <a:pt x="102" y="62"/>
                </a:lnTo>
                <a:lnTo>
                  <a:pt x="94" y="70"/>
                </a:lnTo>
                <a:lnTo>
                  <a:pt x="86" y="78"/>
                </a:lnTo>
                <a:lnTo>
                  <a:pt x="72" y="86"/>
                </a:lnTo>
                <a:lnTo>
                  <a:pt x="64" y="100"/>
                </a:lnTo>
                <a:lnTo>
                  <a:pt x="56" y="108"/>
                </a:lnTo>
                <a:lnTo>
                  <a:pt x="56" y="156"/>
                </a:lnTo>
                <a:lnTo>
                  <a:pt x="48" y="164"/>
                </a:lnTo>
                <a:lnTo>
                  <a:pt x="32" y="218"/>
                </a:lnTo>
                <a:lnTo>
                  <a:pt x="56" y="280"/>
                </a:lnTo>
                <a:lnTo>
                  <a:pt x="56" y="328"/>
                </a:lnTo>
                <a:lnTo>
                  <a:pt x="24" y="406"/>
                </a:lnTo>
                <a:lnTo>
                  <a:pt x="0" y="420"/>
                </a:lnTo>
                <a:lnTo>
                  <a:pt x="160" y="420"/>
                </a:lnTo>
                <a:lnTo>
                  <a:pt x="162" y="420"/>
                </a:lnTo>
                <a:lnTo>
                  <a:pt x="162" y="420"/>
                </a:lnTo>
                <a:close/>
              </a:path>
            </a:pathLst>
          </a:custGeom>
          <a:solidFill>
            <a:srgbClr val="0054A6"/>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2" name="Freeform 39"/>
          <p:cNvSpPr>
            <a:spLocks/>
          </p:cNvSpPr>
          <p:nvPr/>
        </p:nvSpPr>
        <p:spPr bwMode="auto">
          <a:xfrm>
            <a:off x="6865043" y="3160160"/>
            <a:ext cx="418064" cy="607662"/>
          </a:xfrm>
          <a:custGeom>
            <a:avLst/>
            <a:gdLst>
              <a:gd name="T0" fmla="*/ 35 w 142"/>
              <a:gd name="T1" fmla="*/ 142 h 195"/>
              <a:gd name="T2" fmla="*/ 30 w 142"/>
              <a:gd name="T3" fmla="*/ 149 h 195"/>
              <a:gd name="T4" fmla="*/ 23 w 142"/>
              <a:gd name="T5" fmla="*/ 153 h 195"/>
              <a:gd name="T6" fmla="*/ 23 w 142"/>
              <a:gd name="T7" fmla="*/ 160 h 195"/>
              <a:gd name="T8" fmla="*/ 19 w 142"/>
              <a:gd name="T9" fmla="*/ 164 h 195"/>
              <a:gd name="T10" fmla="*/ 15 w 142"/>
              <a:gd name="T11" fmla="*/ 171 h 195"/>
              <a:gd name="T12" fmla="*/ 9 w 142"/>
              <a:gd name="T13" fmla="*/ 177 h 195"/>
              <a:gd name="T14" fmla="*/ 5 w 142"/>
              <a:gd name="T15" fmla="*/ 183 h 195"/>
              <a:gd name="T16" fmla="*/ 4 w 142"/>
              <a:gd name="T17" fmla="*/ 185 h 195"/>
              <a:gd name="T18" fmla="*/ 2 w 142"/>
              <a:gd name="T19" fmla="*/ 189 h 195"/>
              <a:gd name="T20" fmla="*/ 2 w 142"/>
              <a:gd name="T21" fmla="*/ 191 h 195"/>
              <a:gd name="T22" fmla="*/ 1 w 142"/>
              <a:gd name="T23" fmla="*/ 191 h 195"/>
              <a:gd name="T24" fmla="*/ 0 w 142"/>
              <a:gd name="T25" fmla="*/ 192 h 195"/>
              <a:gd name="T26" fmla="*/ 0 w 142"/>
              <a:gd name="T27" fmla="*/ 192 h 195"/>
              <a:gd name="T28" fmla="*/ 15 w 142"/>
              <a:gd name="T29" fmla="*/ 192 h 195"/>
              <a:gd name="T30" fmla="*/ 19 w 142"/>
              <a:gd name="T31" fmla="*/ 195 h 195"/>
              <a:gd name="T32" fmla="*/ 19 w 142"/>
              <a:gd name="T33" fmla="*/ 195 h 195"/>
              <a:gd name="T34" fmla="*/ 21 w 142"/>
              <a:gd name="T35" fmla="*/ 192 h 195"/>
              <a:gd name="T36" fmla="*/ 22 w 142"/>
              <a:gd name="T37" fmla="*/ 190 h 195"/>
              <a:gd name="T38" fmla="*/ 22 w 142"/>
              <a:gd name="T39" fmla="*/ 189 h 195"/>
              <a:gd name="T40" fmla="*/ 21 w 142"/>
              <a:gd name="T41" fmla="*/ 189 h 195"/>
              <a:gd name="T42" fmla="*/ 23 w 142"/>
              <a:gd name="T43" fmla="*/ 187 h 195"/>
              <a:gd name="T44" fmla="*/ 27 w 142"/>
              <a:gd name="T45" fmla="*/ 182 h 195"/>
              <a:gd name="T46" fmla="*/ 29 w 142"/>
              <a:gd name="T47" fmla="*/ 186 h 195"/>
              <a:gd name="T48" fmla="*/ 37 w 142"/>
              <a:gd name="T49" fmla="*/ 188 h 195"/>
              <a:gd name="T50" fmla="*/ 48 w 142"/>
              <a:gd name="T51" fmla="*/ 188 h 195"/>
              <a:gd name="T52" fmla="*/ 47 w 142"/>
              <a:gd name="T53" fmla="*/ 189 h 195"/>
              <a:gd name="T54" fmla="*/ 50 w 142"/>
              <a:gd name="T55" fmla="*/ 189 h 195"/>
              <a:gd name="T56" fmla="*/ 53 w 142"/>
              <a:gd name="T57" fmla="*/ 188 h 195"/>
              <a:gd name="T58" fmla="*/ 57 w 142"/>
              <a:gd name="T59" fmla="*/ 188 h 195"/>
              <a:gd name="T60" fmla="*/ 62 w 142"/>
              <a:gd name="T61" fmla="*/ 188 h 195"/>
              <a:gd name="T62" fmla="*/ 62 w 142"/>
              <a:gd name="T63" fmla="*/ 188 h 195"/>
              <a:gd name="T64" fmla="*/ 67 w 142"/>
              <a:gd name="T65" fmla="*/ 188 h 195"/>
              <a:gd name="T66" fmla="*/ 73 w 142"/>
              <a:gd name="T67" fmla="*/ 182 h 195"/>
              <a:gd name="T68" fmla="*/ 80 w 142"/>
              <a:gd name="T69" fmla="*/ 182 h 195"/>
              <a:gd name="T70" fmla="*/ 80 w 142"/>
              <a:gd name="T71" fmla="*/ 182 h 195"/>
              <a:gd name="T72" fmla="*/ 81 w 142"/>
              <a:gd name="T73" fmla="*/ 181 h 195"/>
              <a:gd name="T74" fmla="*/ 83 w 142"/>
              <a:gd name="T75" fmla="*/ 182 h 195"/>
              <a:gd name="T76" fmla="*/ 88 w 142"/>
              <a:gd name="T77" fmla="*/ 187 h 195"/>
              <a:gd name="T78" fmla="*/ 88 w 142"/>
              <a:gd name="T79" fmla="*/ 188 h 195"/>
              <a:gd name="T80" fmla="*/ 95 w 142"/>
              <a:gd name="T81" fmla="*/ 188 h 195"/>
              <a:gd name="T82" fmla="*/ 95 w 142"/>
              <a:gd name="T83" fmla="*/ 186 h 195"/>
              <a:gd name="T84" fmla="*/ 95 w 142"/>
              <a:gd name="T85" fmla="*/ 181 h 195"/>
              <a:gd name="T86" fmla="*/ 93 w 142"/>
              <a:gd name="T87" fmla="*/ 177 h 195"/>
              <a:gd name="T88" fmla="*/ 92 w 142"/>
              <a:gd name="T89" fmla="*/ 176 h 195"/>
              <a:gd name="T90" fmla="*/ 95 w 142"/>
              <a:gd name="T91" fmla="*/ 174 h 195"/>
              <a:gd name="T92" fmla="*/ 110 w 142"/>
              <a:gd name="T93" fmla="*/ 166 h 195"/>
              <a:gd name="T94" fmla="*/ 117 w 142"/>
              <a:gd name="T95" fmla="*/ 160 h 195"/>
              <a:gd name="T96" fmla="*/ 117 w 142"/>
              <a:gd name="T97" fmla="*/ 159 h 195"/>
              <a:gd name="T98" fmla="*/ 120 w 142"/>
              <a:gd name="T99" fmla="*/ 150 h 195"/>
              <a:gd name="T100" fmla="*/ 130 w 142"/>
              <a:gd name="T101" fmla="*/ 146 h 195"/>
              <a:gd name="T102" fmla="*/ 130 w 142"/>
              <a:gd name="T103" fmla="*/ 146 h 195"/>
              <a:gd name="T104" fmla="*/ 130 w 142"/>
              <a:gd name="T105" fmla="*/ 146 h 195"/>
              <a:gd name="T106" fmla="*/ 137 w 142"/>
              <a:gd name="T107" fmla="*/ 146 h 195"/>
              <a:gd name="T108" fmla="*/ 142 w 142"/>
              <a:gd name="T109" fmla="*/ 141 h 195"/>
              <a:gd name="T110" fmla="*/ 142 w 142"/>
              <a:gd name="T111" fmla="*/ 16 h 195"/>
              <a:gd name="T112" fmla="*/ 62 w 142"/>
              <a:gd name="T113" fmla="*/ 16 h 195"/>
              <a:gd name="T114" fmla="*/ 55 w 142"/>
              <a:gd name="T115" fmla="*/ 20 h 195"/>
              <a:gd name="T116" fmla="*/ 51 w 142"/>
              <a:gd name="T117" fmla="*/ 20 h 195"/>
              <a:gd name="T118" fmla="*/ 43 w 142"/>
              <a:gd name="T119" fmla="*/ 16 h 195"/>
              <a:gd name="T120" fmla="*/ 36 w 142"/>
              <a:gd name="T121" fmla="*/ 0 h 195"/>
              <a:gd name="T122" fmla="*/ 35 w 142"/>
              <a:gd name="T123" fmla="*/ 0 h 195"/>
              <a:gd name="T124" fmla="*/ 35 w 142"/>
              <a:gd name="T125" fmla="*/ 14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2" h="195">
                <a:moveTo>
                  <a:pt x="35" y="142"/>
                </a:moveTo>
                <a:cubicBezTo>
                  <a:pt x="30" y="149"/>
                  <a:pt x="30" y="149"/>
                  <a:pt x="30" y="149"/>
                </a:cubicBezTo>
                <a:cubicBezTo>
                  <a:pt x="23" y="153"/>
                  <a:pt x="23" y="153"/>
                  <a:pt x="23" y="153"/>
                </a:cubicBezTo>
                <a:cubicBezTo>
                  <a:pt x="23" y="160"/>
                  <a:pt x="23" y="160"/>
                  <a:pt x="23" y="160"/>
                </a:cubicBezTo>
                <a:cubicBezTo>
                  <a:pt x="19" y="164"/>
                  <a:pt x="19" y="164"/>
                  <a:pt x="19" y="164"/>
                </a:cubicBezTo>
                <a:cubicBezTo>
                  <a:pt x="15" y="171"/>
                  <a:pt x="15" y="171"/>
                  <a:pt x="15" y="171"/>
                </a:cubicBezTo>
                <a:cubicBezTo>
                  <a:pt x="14" y="171"/>
                  <a:pt x="12" y="174"/>
                  <a:pt x="9" y="177"/>
                </a:cubicBezTo>
                <a:cubicBezTo>
                  <a:pt x="7" y="180"/>
                  <a:pt x="6" y="182"/>
                  <a:pt x="5" y="183"/>
                </a:cubicBezTo>
                <a:cubicBezTo>
                  <a:pt x="4" y="184"/>
                  <a:pt x="4" y="185"/>
                  <a:pt x="4" y="185"/>
                </a:cubicBezTo>
                <a:cubicBezTo>
                  <a:pt x="4" y="185"/>
                  <a:pt x="4" y="186"/>
                  <a:pt x="2" y="189"/>
                </a:cubicBezTo>
                <a:cubicBezTo>
                  <a:pt x="2" y="191"/>
                  <a:pt x="2" y="191"/>
                  <a:pt x="2" y="191"/>
                </a:cubicBezTo>
                <a:cubicBezTo>
                  <a:pt x="1" y="191"/>
                  <a:pt x="1" y="191"/>
                  <a:pt x="1" y="191"/>
                </a:cubicBezTo>
                <a:cubicBezTo>
                  <a:pt x="0" y="192"/>
                  <a:pt x="0" y="192"/>
                  <a:pt x="0" y="192"/>
                </a:cubicBezTo>
                <a:cubicBezTo>
                  <a:pt x="0" y="192"/>
                  <a:pt x="0" y="192"/>
                  <a:pt x="0" y="192"/>
                </a:cubicBezTo>
                <a:cubicBezTo>
                  <a:pt x="15" y="192"/>
                  <a:pt x="15" y="192"/>
                  <a:pt x="15" y="192"/>
                </a:cubicBezTo>
                <a:cubicBezTo>
                  <a:pt x="15" y="193"/>
                  <a:pt x="17" y="195"/>
                  <a:pt x="19" y="195"/>
                </a:cubicBezTo>
                <a:cubicBezTo>
                  <a:pt x="19" y="195"/>
                  <a:pt x="19" y="195"/>
                  <a:pt x="19" y="195"/>
                </a:cubicBezTo>
                <a:cubicBezTo>
                  <a:pt x="20" y="195"/>
                  <a:pt x="21" y="194"/>
                  <a:pt x="21" y="192"/>
                </a:cubicBezTo>
                <a:cubicBezTo>
                  <a:pt x="22" y="191"/>
                  <a:pt x="22" y="190"/>
                  <a:pt x="22" y="190"/>
                </a:cubicBezTo>
                <a:cubicBezTo>
                  <a:pt x="22" y="189"/>
                  <a:pt x="22" y="189"/>
                  <a:pt x="22" y="189"/>
                </a:cubicBezTo>
                <a:cubicBezTo>
                  <a:pt x="21" y="189"/>
                  <a:pt x="21" y="189"/>
                  <a:pt x="21" y="189"/>
                </a:cubicBezTo>
                <a:cubicBezTo>
                  <a:pt x="22" y="188"/>
                  <a:pt x="22" y="188"/>
                  <a:pt x="23" y="187"/>
                </a:cubicBezTo>
                <a:cubicBezTo>
                  <a:pt x="27" y="182"/>
                  <a:pt x="27" y="182"/>
                  <a:pt x="27" y="182"/>
                </a:cubicBezTo>
                <a:cubicBezTo>
                  <a:pt x="29" y="186"/>
                  <a:pt x="29" y="186"/>
                  <a:pt x="29" y="186"/>
                </a:cubicBezTo>
                <a:cubicBezTo>
                  <a:pt x="37" y="188"/>
                  <a:pt x="37" y="188"/>
                  <a:pt x="37" y="188"/>
                </a:cubicBezTo>
                <a:cubicBezTo>
                  <a:pt x="48" y="188"/>
                  <a:pt x="48" y="188"/>
                  <a:pt x="48" y="188"/>
                </a:cubicBezTo>
                <a:cubicBezTo>
                  <a:pt x="47" y="189"/>
                  <a:pt x="47" y="189"/>
                  <a:pt x="47" y="189"/>
                </a:cubicBezTo>
                <a:cubicBezTo>
                  <a:pt x="50" y="189"/>
                  <a:pt x="50" y="189"/>
                  <a:pt x="50" y="189"/>
                </a:cubicBezTo>
                <a:cubicBezTo>
                  <a:pt x="50" y="189"/>
                  <a:pt x="51" y="189"/>
                  <a:pt x="53" y="188"/>
                </a:cubicBezTo>
                <a:cubicBezTo>
                  <a:pt x="54" y="188"/>
                  <a:pt x="56" y="188"/>
                  <a:pt x="57" y="188"/>
                </a:cubicBezTo>
                <a:cubicBezTo>
                  <a:pt x="60" y="188"/>
                  <a:pt x="62" y="188"/>
                  <a:pt x="62" y="188"/>
                </a:cubicBezTo>
                <a:cubicBezTo>
                  <a:pt x="62" y="188"/>
                  <a:pt x="62" y="188"/>
                  <a:pt x="62" y="188"/>
                </a:cubicBezTo>
                <a:cubicBezTo>
                  <a:pt x="67" y="188"/>
                  <a:pt x="67" y="188"/>
                  <a:pt x="67" y="188"/>
                </a:cubicBezTo>
                <a:cubicBezTo>
                  <a:pt x="73" y="182"/>
                  <a:pt x="73" y="182"/>
                  <a:pt x="73" y="182"/>
                </a:cubicBezTo>
                <a:cubicBezTo>
                  <a:pt x="80" y="182"/>
                  <a:pt x="80" y="182"/>
                  <a:pt x="80" y="182"/>
                </a:cubicBezTo>
                <a:cubicBezTo>
                  <a:pt x="80" y="182"/>
                  <a:pt x="80" y="182"/>
                  <a:pt x="80" y="182"/>
                </a:cubicBezTo>
                <a:cubicBezTo>
                  <a:pt x="80" y="181"/>
                  <a:pt x="81" y="181"/>
                  <a:pt x="81" y="181"/>
                </a:cubicBezTo>
                <a:cubicBezTo>
                  <a:pt x="82" y="181"/>
                  <a:pt x="82" y="181"/>
                  <a:pt x="83" y="182"/>
                </a:cubicBezTo>
                <a:cubicBezTo>
                  <a:pt x="85" y="183"/>
                  <a:pt x="87" y="186"/>
                  <a:pt x="88" y="187"/>
                </a:cubicBezTo>
                <a:cubicBezTo>
                  <a:pt x="88" y="188"/>
                  <a:pt x="88" y="188"/>
                  <a:pt x="88" y="188"/>
                </a:cubicBezTo>
                <a:cubicBezTo>
                  <a:pt x="95" y="188"/>
                  <a:pt x="95" y="188"/>
                  <a:pt x="95" y="188"/>
                </a:cubicBezTo>
                <a:cubicBezTo>
                  <a:pt x="95" y="186"/>
                  <a:pt x="95" y="186"/>
                  <a:pt x="95" y="186"/>
                </a:cubicBezTo>
                <a:cubicBezTo>
                  <a:pt x="94" y="185"/>
                  <a:pt x="94" y="183"/>
                  <a:pt x="95" y="181"/>
                </a:cubicBezTo>
                <a:cubicBezTo>
                  <a:pt x="96" y="179"/>
                  <a:pt x="95" y="178"/>
                  <a:pt x="93" y="177"/>
                </a:cubicBezTo>
                <a:cubicBezTo>
                  <a:pt x="92" y="176"/>
                  <a:pt x="92" y="176"/>
                  <a:pt x="92" y="176"/>
                </a:cubicBezTo>
                <a:cubicBezTo>
                  <a:pt x="92" y="176"/>
                  <a:pt x="93" y="175"/>
                  <a:pt x="95" y="174"/>
                </a:cubicBezTo>
                <a:cubicBezTo>
                  <a:pt x="103" y="171"/>
                  <a:pt x="110" y="166"/>
                  <a:pt x="110" y="166"/>
                </a:cubicBezTo>
                <a:cubicBezTo>
                  <a:pt x="117" y="160"/>
                  <a:pt x="117" y="160"/>
                  <a:pt x="117" y="160"/>
                </a:cubicBezTo>
                <a:cubicBezTo>
                  <a:pt x="117" y="159"/>
                  <a:pt x="117" y="159"/>
                  <a:pt x="117" y="159"/>
                </a:cubicBezTo>
                <a:cubicBezTo>
                  <a:pt x="117" y="158"/>
                  <a:pt x="116" y="151"/>
                  <a:pt x="120" y="150"/>
                </a:cubicBezTo>
                <a:cubicBezTo>
                  <a:pt x="124" y="150"/>
                  <a:pt x="130" y="146"/>
                  <a:pt x="130" y="146"/>
                </a:cubicBezTo>
                <a:cubicBezTo>
                  <a:pt x="130" y="146"/>
                  <a:pt x="130" y="146"/>
                  <a:pt x="130" y="146"/>
                </a:cubicBezTo>
                <a:cubicBezTo>
                  <a:pt x="130" y="146"/>
                  <a:pt x="130" y="146"/>
                  <a:pt x="130" y="146"/>
                </a:cubicBezTo>
                <a:cubicBezTo>
                  <a:pt x="137" y="146"/>
                  <a:pt x="137" y="146"/>
                  <a:pt x="137" y="146"/>
                </a:cubicBezTo>
                <a:cubicBezTo>
                  <a:pt x="142" y="141"/>
                  <a:pt x="142" y="141"/>
                  <a:pt x="142" y="141"/>
                </a:cubicBezTo>
                <a:cubicBezTo>
                  <a:pt x="142" y="16"/>
                  <a:pt x="142" y="16"/>
                  <a:pt x="142" y="16"/>
                </a:cubicBezTo>
                <a:cubicBezTo>
                  <a:pt x="62" y="16"/>
                  <a:pt x="62" y="16"/>
                  <a:pt x="62" y="16"/>
                </a:cubicBezTo>
                <a:cubicBezTo>
                  <a:pt x="55" y="20"/>
                  <a:pt x="55" y="20"/>
                  <a:pt x="55" y="20"/>
                </a:cubicBezTo>
                <a:cubicBezTo>
                  <a:pt x="51" y="20"/>
                  <a:pt x="51" y="20"/>
                  <a:pt x="51" y="20"/>
                </a:cubicBezTo>
                <a:cubicBezTo>
                  <a:pt x="43" y="16"/>
                  <a:pt x="43" y="16"/>
                  <a:pt x="43" y="16"/>
                </a:cubicBezTo>
                <a:cubicBezTo>
                  <a:pt x="36" y="0"/>
                  <a:pt x="36" y="0"/>
                  <a:pt x="36" y="0"/>
                </a:cubicBezTo>
                <a:cubicBezTo>
                  <a:pt x="35" y="0"/>
                  <a:pt x="35" y="0"/>
                  <a:pt x="35" y="0"/>
                </a:cubicBezTo>
                <a:lnTo>
                  <a:pt x="35" y="142"/>
                </a:lnTo>
                <a:close/>
              </a:path>
            </a:pathLst>
          </a:custGeom>
          <a:solidFill>
            <a:schemeClr val="accent1">
              <a:lumMod val="40000"/>
              <a:lumOff val="6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3" name="Freeform 40"/>
          <p:cNvSpPr>
            <a:spLocks/>
          </p:cNvSpPr>
          <p:nvPr/>
        </p:nvSpPr>
        <p:spPr bwMode="auto">
          <a:xfrm>
            <a:off x="6664843" y="2240122"/>
            <a:ext cx="730140" cy="466237"/>
          </a:xfrm>
          <a:custGeom>
            <a:avLst/>
            <a:gdLst>
              <a:gd name="T0" fmla="*/ 9 w 248"/>
              <a:gd name="T1" fmla="*/ 70 h 150"/>
              <a:gd name="T2" fmla="*/ 23 w 248"/>
              <a:gd name="T3" fmla="*/ 75 h 150"/>
              <a:gd name="T4" fmla="*/ 38 w 248"/>
              <a:gd name="T5" fmla="*/ 75 h 150"/>
              <a:gd name="T6" fmla="*/ 40 w 248"/>
              <a:gd name="T7" fmla="*/ 76 h 150"/>
              <a:gd name="T8" fmla="*/ 41 w 248"/>
              <a:gd name="T9" fmla="*/ 76 h 150"/>
              <a:gd name="T10" fmla="*/ 48 w 248"/>
              <a:gd name="T11" fmla="*/ 81 h 150"/>
              <a:gd name="T12" fmla="*/ 79 w 248"/>
              <a:gd name="T13" fmla="*/ 92 h 150"/>
              <a:gd name="T14" fmla="*/ 80 w 248"/>
              <a:gd name="T15" fmla="*/ 99 h 150"/>
              <a:gd name="T16" fmla="*/ 93 w 248"/>
              <a:gd name="T17" fmla="*/ 113 h 150"/>
              <a:gd name="T18" fmla="*/ 97 w 248"/>
              <a:gd name="T19" fmla="*/ 120 h 150"/>
              <a:gd name="T20" fmla="*/ 96 w 248"/>
              <a:gd name="T21" fmla="*/ 122 h 150"/>
              <a:gd name="T22" fmla="*/ 97 w 248"/>
              <a:gd name="T23" fmla="*/ 143 h 150"/>
              <a:gd name="T24" fmla="*/ 98 w 248"/>
              <a:gd name="T25" fmla="*/ 150 h 150"/>
              <a:gd name="T26" fmla="*/ 103 w 248"/>
              <a:gd name="T27" fmla="*/ 141 h 150"/>
              <a:gd name="T28" fmla="*/ 134 w 248"/>
              <a:gd name="T29" fmla="*/ 98 h 150"/>
              <a:gd name="T30" fmla="*/ 146 w 248"/>
              <a:gd name="T31" fmla="*/ 94 h 150"/>
              <a:gd name="T32" fmla="*/ 146 w 248"/>
              <a:gd name="T33" fmla="*/ 106 h 150"/>
              <a:gd name="T34" fmla="*/ 181 w 248"/>
              <a:gd name="T35" fmla="*/ 86 h 150"/>
              <a:gd name="T36" fmla="*/ 193 w 248"/>
              <a:gd name="T37" fmla="*/ 82 h 150"/>
              <a:gd name="T38" fmla="*/ 213 w 248"/>
              <a:gd name="T39" fmla="*/ 86 h 150"/>
              <a:gd name="T40" fmla="*/ 220 w 248"/>
              <a:gd name="T41" fmla="*/ 90 h 150"/>
              <a:gd name="T42" fmla="*/ 224 w 248"/>
              <a:gd name="T43" fmla="*/ 82 h 150"/>
              <a:gd name="T44" fmla="*/ 232 w 248"/>
              <a:gd name="T45" fmla="*/ 90 h 150"/>
              <a:gd name="T46" fmla="*/ 248 w 248"/>
              <a:gd name="T47" fmla="*/ 82 h 150"/>
              <a:gd name="T48" fmla="*/ 240 w 248"/>
              <a:gd name="T49" fmla="*/ 78 h 150"/>
              <a:gd name="T50" fmla="*/ 236 w 248"/>
              <a:gd name="T51" fmla="*/ 67 h 150"/>
              <a:gd name="T52" fmla="*/ 236 w 248"/>
              <a:gd name="T53" fmla="*/ 59 h 150"/>
              <a:gd name="T54" fmla="*/ 216 w 248"/>
              <a:gd name="T55" fmla="*/ 59 h 150"/>
              <a:gd name="T56" fmla="*/ 205 w 248"/>
              <a:gd name="T57" fmla="*/ 47 h 150"/>
              <a:gd name="T58" fmla="*/ 197 w 248"/>
              <a:gd name="T59" fmla="*/ 43 h 150"/>
              <a:gd name="T60" fmla="*/ 162 w 248"/>
              <a:gd name="T61" fmla="*/ 47 h 150"/>
              <a:gd name="T62" fmla="*/ 146 w 248"/>
              <a:gd name="T63" fmla="*/ 59 h 150"/>
              <a:gd name="T64" fmla="*/ 123 w 248"/>
              <a:gd name="T65" fmla="*/ 59 h 150"/>
              <a:gd name="T66" fmla="*/ 107 w 248"/>
              <a:gd name="T67" fmla="*/ 43 h 150"/>
              <a:gd name="T68" fmla="*/ 84 w 248"/>
              <a:gd name="T69" fmla="*/ 39 h 150"/>
              <a:gd name="T70" fmla="*/ 72 w 248"/>
              <a:gd name="T71" fmla="*/ 43 h 150"/>
              <a:gd name="T72" fmla="*/ 76 w 248"/>
              <a:gd name="T73" fmla="*/ 28 h 150"/>
              <a:gd name="T74" fmla="*/ 92 w 248"/>
              <a:gd name="T75" fmla="*/ 8 h 150"/>
              <a:gd name="T76" fmla="*/ 99 w 248"/>
              <a:gd name="T77" fmla="*/ 0 h 150"/>
              <a:gd name="T78" fmla="*/ 76 w 248"/>
              <a:gd name="T79" fmla="*/ 8 h 150"/>
              <a:gd name="T80" fmla="*/ 21 w 248"/>
              <a:gd name="T81" fmla="*/ 43 h 150"/>
              <a:gd name="T82" fmla="*/ 0 w 248"/>
              <a:gd name="T83" fmla="*/ 51 h 150"/>
              <a:gd name="T84" fmla="*/ 6 w 248"/>
              <a:gd name="T85" fmla="*/ 7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150">
                <a:moveTo>
                  <a:pt x="6" y="70"/>
                </a:moveTo>
                <a:cubicBezTo>
                  <a:pt x="9" y="70"/>
                  <a:pt x="9" y="70"/>
                  <a:pt x="9" y="70"/>
                </a:cubicBezTo>
                <a:cubicBezTo>
                  <a:pt x="17" y="74"/>
                  <a:pt x="17" y="74"/>
                  <a:pt x="17" y="74"/>
                </a:cubicBezTo>
                <a:cubicBezTo>
                  <a:pt x="23" y="75"/>
                  <a:pt x="23" y="75"/>
                  <a:pt x="23" y="75"/>
                </a:cubicBezTo>
                <a:cubicBezTo>
                  <a:pt x="23" y="75"/>
                  <a:pt x="27" y="74"/>
                  <a:pt x="32" y="74"/>
                </a:cubicBezTo>
                <a:cubicBezTo>
                  <a:pt x="35" y="74"/>
                  <a:pt x="37" y="74"/>
                  <a:pt x="38" y="75"/>
                </a:cubicBezTo>
                <a:cubicBezTo>
                  <a:pt x="39" y="75"/>
                  <a:pt x="39" y="75"/>
                  <a:pt x="40" y="75"/>
                </a:cubicBezTo>
                <a:cubicBezTo>
                  <a:pt x="40" y="76"/>
                  <a:pt x="40" y="76"/>
                  <a:pt x="40" y="76"/>
                </a:cubicBezTo>
                <a:cubicBezTo>
                  <a:pt x="40" y="76"/>
                  <a:pt x="40" y="76"/>
                  <a:pt x="40" y="76"/>
                </a:cubicBezTo>
                <a:cubicBezTo>
                  <a:pt x="41" y="76"/>
                  <a:pt x="41" y="76"/>
                  <a:pt x="41" y="76"/>
                </a:cubicBezTo>
                <a:cubicBezTo>
                  <a:pt x="41" y="76"/>
                  <a:pt x="42" y="76"/>
                  <a:pt x="44" y="77"/>
                </a:cubicBezTo>
                <a:cubicBezTo>
                  <a:pt x="48" y="78"/>
                  <a:pt x="49" y="80"/>
                  <a:pt x="48" y="81"/>
                </a:cubicBezTo>
                <a:cubicBezTo>
                  <a:pt x="48" y="92"/>
                  <a:pt x="48" y="92"/>
                  <a:pt x="48" y="92"/>
                </a:cubicBezTo>
                <a:cubicBezTo>
                  <a:pt x="79" y="92"/>
                  <a:pt x="79" y="92"/>
                  <a:pt x="79" y="92"/>
                </a:cubicBezTo>
                <a:cubicBezTo>
                  <a:pt x="81" y="92"/>
                  <a:pt x="82" y="93"/>
                  <a:pt x="83" y="94"/>
                </a:cubicBezTo>
                <a:cubicBezTo>
                  <a:pt x="83" y="95"/>
                  <a:pt x="80" y="98"/>
                  <a:pt x="80" y="99"/>
                </a:cubicBezTo>
                <a:cubicBezTo>
                  <a:pt x="81" y="100"/>
                  <a:pt x="87" y="107"/>
                  <a:pt x="91" y="111"/>
                </a:cubicBezTo>
                <a:cubicBezTo>
                  <a:pt x="92" y="112"/>
                  <a:pt x="92" y="113"/>
                  <a:pt x="93" y="113"/>
                </a:cubicBezTo>
                <a:cubicBezTo>
                  <a:pt x="93" y="114"/>
                  <a:pt x="93" y="114"/>
                  <a:pt x="95" y="118"/>
                </a:cubicBezTo>
                <a:cubicBezTo>
                  <a:pt x="97" y="120"/>
                  <a:pt x="97" y="120"/>
                  <a:pt x="97" y="120"/>
                </a:cubicBezTo>
                <a:cubicBezTo>
                  <a:pt x="96" y="121"/>
                  <a:pt x="96" y="121"/>
                  <a:pt x="96" y="121"/>
                </a:cubicBezTo>
                <a:cubicBezTo>
                  <a:pt x="96" y="121"/>
                  <a:pt x="96" y="121"/>
                  <a:pt x="96" y="122"/>
                </a:cubicBezTo>
                <a:cubicBezTo>
                  <a:pt x="97" y="126"/>
                  <a:pt x="97" y="131"/>
                  <a:pt x="96" y="135"/>
                </a:cubicBezTo>
                <a:cubicBezTo>
                  <a:pt x="96" y="137"/>
                  <a:pt x="96" y="140"/>
                  <a:pt x="97" y="143"/>
                </a:cubicBezTo>
                <a:cubicBezTo>
                  <a:pt x="98" y="145"/>
                  <a:pt x="98" y="147"/>
                  <a:pt x="98" y="149"/>
                </a:cubicBezTo>
                <a:cubicBezTo>
                  <a:pt x="98" y="150"/>
                  <a:pt x="98" y="150"/>
                  <a:pt x="98" y="150"/>
                </a:cubicBezTo>
                <a:cubicBezTo>
                  <a:pt x="99" y="149"/>
                  <a:pt x="99" y="149"/>
                  <a:pt x="99" y="149"/>
                </a:cubicBezTo>
                <a:cubicBezTo>
                  <a:pt x="103" y="141"/>
                  <a:pt x="103" y="141"/>
                  <a:pt x="103" y="141"/>
                </a:cubicBezTo>
                <a:cubicBezTo>
                  <a:pt x="131" y="98"/>
                  <a:pt x="131" y="98"/>
                  <a:pt x="131" y="98"/>
                </a:cubicBezTo>
                <a:cubicBezTo>
                  <a:pt x="134" y="98"/>
                  <a:pt x="134" y="98"/>
                  <a:pt x="134" y="98"/>
                </a:cubicBezTo>
                <a:cubicBezTo>
                  <a:pt x="138" y="98"/>
                  <a:pt x="138" y="98"/>
                  <a:pt x="138" y="98"/>
                </a:cubicBezTo>
                <a:cubicBezTo>
                  <a:pt x="146" y="94"/>
                  <a:pt x="146" y="94"/>
                  <a:pt x="146" y="94"/>
                </a:cubicBezTo>
                <a:cubicBezTo>
                  <a:pt x="142" y="106"/>
                  <a:pt x="142" y="106"/>
                  <a:pt x="142" y="106"/>
                </a:cubicBezTo>
                <a:cubicBezTo>
                  <a:pt x="146" y="106"/>
                  <a:pt x="146" y="106"/>
                  <a:pt x="146" y="106"/>
                </a:cubicBezTo>
                <a:cubicBezTo>
                  <a:pt x="162" y="94"/>
                  <a:pt x="162" y="94"/>
                  <a:pt x="162" y="94"/>
                </a:cubicBezTo>
                <a:cubicBezTo>
                  <a:pt x="181" y="86"/>
                  <a:pt x="181" y="86"/>
                  <a:pt x="181" y="86"/>
                </a:cubicBezTo>
                <a:cubicBezTo>
                  <a:pt x="185" y="82"/>
                  <a:pt x="185" y="82"/>
                  <a:pt x="185" y="82"/>
                </a:cubicBezTo>
                <a:cubicBezTo>
                  <a:pt x="193" y="82"/>
                  <a:pt x="193" y="82"/>
                  <a:pt x="193" y="82"/>
                </a:cubicBezTo>
                <a:cubicBezTo>
                  <a:pt x="205" y="82"/>
                  <a:pt x="205" y="82"/>
                  <a:pt x="205" y="82"/>
                </a:cubicBezTo>
                <a:cubicBezTo>
                  <a:pt x="213" y="86"/>
                  <a:pt x="213" y="86"/>
                  <a:pt x="213" y="86"/>
                </a:cubicBezTo>
                <a:cubicBezTo>
                  <a:pt x="216" y="90"/>
                  <a:pt x="216" y="90"/>
                  <a:pt x="216" y="90"/>
                </a:cubicBezTo>
                <a:cubicBezTo>
                  <a:pt x="220" y="90"/>
                  <a:pt x="220" y="90"/>
                  <a:pt x="220" y="90"/>
                </a:cubicBezTo>
                <a:cubicBezTo>
                  <a:pt x="224" y="86"/>
                  <a:pt x="224" y="86"/>
                  <a:pt x="224" y="86"/>
                </a:cubicBezTo>
                <a:cubicBezTo>
                  <a:pt x="224" y="82"/>
                  <a:pt x="224" y="82"/>
                  <a:pt x="224" y="82"/>
                </a:cubicBezTo>
                <a:cubicBezTo>
                  <a:pt x="228" y="86"/>
                  <a:pt x="228" y="86"/>
                  <a:pt x="228" y="86"/>
                </a:cubicBezTo>
                <a:cubicBezTo>
                  <a:pt x="232" y="90"/>
                  <a:pt x="232" y="90"/>
                  <a:pt x="232" y="90"/>
                </a:cubicBezTo>
                <a:cubicBezTo>
                  <a:pt x="248" y="86"/>
                  <a:pt x="248" y="86"/>
                  <a:pt x="248" y="86"/>
                </a:cubicBezTo>
                <a:cubicBezTo>
                  <a:pt x="248" y="82"/>
                  <a:pt x="248" y="82"/>
                  <a:pt x="248" y="82"/>
                </a:cubicBezTo>
                <a:cubicBezTo>
                  <a:pt x="244" y="82"/>
                  <a:pt x="244" y="82"/>
                  <a:pt x="244" y="82"/>
                </a:cubicBezTo>
                <a:cubicBezTo>
                  <a:pt x="240" y="78"/>
                  <a:pt x="240" y="78"/>
                  <a:pt x="240" y="78"/>
                </a:cubicBezTo>
                <a:cubicBezTo>
                  <a:pt x="236" y="74"/>
                  <a:pt x="236" y="74"/>
                  <a:pt x="236" y="74"/>
                </a:cubicBezTo>
                <a:cubicBezTo>
                  <a:pt x="236" y="67"/>
                  <a:pt x="236" y="67"/>
                  <a:pt x="236" y="67"/>
                </a:cubicBezTo>
                <a:cubicBezTo>
                  <a:pt x="236" y="63"/>
                  <a:pt x="236" y="63"/>
                  <a:pt x="236" y="63"/>
                </a:cubicBezTo>
                <a:cubicBezTo>
                  <a:pt x="236" y="59"/>
                  <a:pt x="236" y="59"/>
                  <a:pt x="236" y="59"/>
                </a:cubicBezTo>
                <a:cubicBezTo>
                  <a:pt x="232" y="59"/>
                  <a:pt x="232" y="59"/>
                  <a:pt x="232" y="59"/>
                </a:cubicBezTo>
                <a:cubicBezTo>
                  <a:pt x="216" y="59"/>
                  <a:pt x="216" y="59"/>
                  <a:pt x="216" y="59"/>
                </a:cubicBezTo>
                <a:cubicBezTo>
                  <a:pt x="205" y="55"/>
                  <a:pt x="205" y="55"/>
                  <a:pt x="205" y="55"/>
                </a:cubicBezTo>
                <a:cubicBezTo>
                  <a:pt x="205" y="47"/>
                  <a:pt x="205" y="47"/>
                  <a:pt x="205" y="47"/>
                </a:cubicBezTo>
                <a:cubicBezTo>
                  <a:pt x="205" y="43"/>
                  <a:pt x="205" y="43"/>
                  <a:pt x="205" y="43"/>
                </a:cubicBezTo>
                <a:cubicBezTo>
                  <a:pt x="197" y="43"/>
                  <a:pt x="197" y="43"/>
                  <a:pt x="197" y="43"/>
                </a:cubicBezTo>
                <a:cubicBezTo>
                  <a:pt x="193" y="47"/>
                  <a:pt x="193" y="47"/>
                  <a:pt x="193" y="47"/>
                </a:cubicBezTo>
                <a:cubicBezTo>
                  <a:pt x="162" y="47"/>
                  <a:pt x="162" y="47"/>
                  <a:pt x="162" y="47"/>
                </a:cubicBezTo>
                <a:cubicBezTo>
                  <a:pt x="150" y="55"/>
                  <a:pt x="150" y="55"/>
                  <a:pt x="150" y="55"/>
                </a:cubicBezTo>
                <a:cubicBezTo>
                  <a:pt x="146" y="59"/>
                  <a:pt x="146" y="59"/>
                  <a:pt x="146" y="59"/>
                </a:cubicBezTo>
                <a:cubicBezTo>
                  <a:pt x="142" y="59"/>
                  <a:pt x="142" y="59"/>
                  <a:pt x="142" y="59"/>
                </a:cubicBezTo>
                <a:cubicBezTo>
                  <a:pt x="123" y="59"/>
                  <a:pt x="123" y="59"/>
                  <a:pt x="123" y="59"/>
                </a:cubicBezTo>
                <a:cubicBezTo>
                  <a:pt x="119" y="59"/>
                  <a:pt x="119" y="59"/>
                  <a:pt x="119" y="59"/>
                </a:cubicBezTo>
                <a:cubicBezTo>
                  <a:pt x="107" y="43"/>
                  <a:pt x="107" y="43"/>
                  <a:pt x="107" y="43"/>
                </a:cubicBezTo>
                <a:cubicBezTo>
                  <a:pt x="92" y="35"/>
                  <a:pt x="92" y="35"/>
                  <a:pt x="92" y="35"/>
                </a:cubicBezTo>
                <a:cubicBezTo>
                  <a:pt x="84" y="39"/>
                  <a:pt x="84" y="39"/>
                  <a:pt x="84" y="39"/>
                </a:cubicBezTo>
                <a:cubicBezTo>
                  <a:pt x="80" y="35"/>
                  <a:pt x="80" y="35"/>
                  <a:pt x="80" y="35"/>
                </a:cubicBezTo>
                <a:cubicBezTo>
                  <a:pt x="72" y="43"/>
                  <a:pt x="72" y="43"/>
                  <a:pt x="72" y="43"/>
                </a:cubicBezTo>
                <a:cubicBezTo>
                  <a:pt x="72" y="31"/>
                  <a:pt x="72" y="31"/>
                  <a:pt x="72" y="31"/>
                </a:cubicBezTo>
                <a:cubicBezTo>
                  <a:pt x="76" y="28"/>
                  <a:pt x="76" y="28"/>
                  <a:pt x="76" y="28"/>
                </a:cubicBezTo>
                <a:cubicBezTo>
                  <a:pt x="80" y="24"/>
                  <a:pt x="80" y="24"/>
                  <a:pt x="80" y="24"/>
                </a:cubicBezTo>
                <a:cubicBezTo>
                  <a:pt x="92" y="8"/>
                  <a:pt x="92" y="8"/>
                  <a:pt x="92" y="8"/>
                </a:cubicBezTo>
                <a:cubicBezTo>
                  <a:pt x="99" y="4"/>
                  <a:pt x="99" y="4"/>
                  <a:pt x="99" y="4"/>
                </a:cubicBezTo>
                <a:cubicBezTo>
                  <a:pt x="99" y="0"/>
                  <a:pt x="99" y="0"/>
                  <a:pt x="99" y="0"/>
                </a:cubicBezTo>
                <a:cubicBezTo>
                  <a:pt x="92" y="0"/>
                  <a:pt x="92" y="0"/>
                  <a:pt x="92" y="0"/>
                </a:cubicBezTo>
                <a:cubicBezTo>
                  <a:pt x="76" y="8"/>
                  <a:pt x="76" y="8"/>
                  <a:pt x="76" y="8"/>
                </a:cubicBezTo>
                <a:cubicBezTo>
                  <a:pt x="41" y="35"/>
                  <a:pt x="41" y="35"/>
                  <a:pt x="41" y="35"/>
                </a:cubicBezTo>
                <a:cubicBezTo>
                  <a:pt x="21" y="43"/>
                  <a:pt x="21" y="43"/>
                  <a:pt x="21" y="43"/>
                </a:cubicBezTo>
                <a:cubicBezTo>
                  <a:pt x="6" y="51"/>
                  <a:pt x="6" y="51"/>
                  <a:pt x="6" y="51"/>
                </a:cubicBezTo>
                <a:cubicBezTo>
                  <a:pt x="0" y="51"/>
                  <a:pt x="0" y="51"/>
                  <a:pt x="0" y="51"/>
                </a:cubicBezTo>
                <a:cubicBezTo>
                  <a:pt x="0" y="60"/>
                  <a:pt x="0" y="60"/>
                  <a:pt x="0" y="60"/>
                </a:cubicBezTo>
                <a:lnTo>
                  <a:pt x="6" y="70"/>
                </a:lnTo>
                <a:close/>
              </a:path>
            </a:pathLst>
          </a:custGeom>
          <a:solidFill>
            <a:srgbClr val="0054A6"/>
          </a:solidFill>
          <a:ln w="317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4" name="Freeform 41"/>
          <p:cNvSpPr>
            <a:spLocks/>
          </p:cNvSpPr>
          <p:nvPr/>
        </p:nvSpPr>
        <p:spPr bwMode="auto">
          <a:xfrm>
            <a:off x="6508805" y="2979883"/>
            <a:ext cx="459282" cy="815915"/>
          </a:xfrm>
          <a:custGeom>
            <a:avLst/>
            <a:gdLst>
              <a:gd name="T0" fmla="*/ 39 w 156"/>
              <a:gd name="T1" fmla="*/ 7 h 262"/>
              <a:gd name="T2" fmla="*/ 51 w 156"/>
              <a:gd name="T3" fmla="*/ 19 h 262"/>
              <a:gd name="T4" fmla="*/ 39 w 156"/>
              <a:gd name="T5" fmla="*/ 40 h 262"/>
              <a:gd name="T6" fmla="*/ 29 w 156"/>
              <a:gd name="T7" fmla="*/ 52 h 262"/>
              <a:gd name="T8" fmla="*/ 20 w 156"/>
              <a:gd name="T9" fmla="*/ 69 h 262"/>
              <a:gd name="T10" fmla="*/ 15 w 156"/>
              <a:gd name="T11" fmla="*/ 90 h 262"/>
              <a:gd name="T12" fmla="*/ 0 w 156"/>
              <a:gd name="T13" fmla="*/ 109 h 262"/>
              <a:gd name="T14" fmla="*/ 0 w 156"/>
              <a:gd name="T15" fmla="*/ 109 h 262"/>
              <a:gd name="T16" fmla="*/ 0 w 156"/>
              <a:gd name="T17" fmla="*/ 144 h 262"/>
              <a:gd name="T18" fmla="*/ 15 w 156"/>
              <a:gd name="T19" fmla="*/ 154 h 262"/>
              <a:gd name="T20" fmla="*/ 32 w 156"/>
              <a:gd name="T21" fmla="*/ 165 h 262"/>
              <a:gd name="T22" fmla="*/ 49 w 156"/>
              <a:gd name="T23" fmla="*/ 182 h 262"/>
              <a:gd name="T24" fmla="*/ 46 w 156"/>
              <a:gd name="T25" fmla="*/ 198 h 262"/>
              <a:gd name="T26" fmla="*/ 51 w 156"/>
              <a:gd name="T27" fmla="*/ 215 h 262"/>
              <a:gd name="T28" fmla="*/ 71 w 156"/>
              <a:gd name="T29" fmla="*/ 225 h 262"/>
              <a:gd name="T30" fmla="*/ 78 w 156"/>
              <a:gd name="T31" fmla="*/ 238 h 262"/>
              <a:gd name="T32" fmla="*/ 80 w 156"/>
              <a:gd name="T33" fmla="*/ 246 h 262"/>
              <a:gd name="T34" fmla="*/ 92 w 156"/>
              <a:gd name="T35" fmla="*/ 262 h 262"/>
              <a:gd name="T36" fmla="*/ 92 w 156"/>
              <a:gd name="T37" fmla="*/ 262 h 262"/>
              <a:gd name="T38" fmla="*/ 92 w 156"/>
              <a:gd name="T39" fmla="*/ 262 h 262"/>
              <a:gd name="T40" fmla="*/ 102 w 156"/>
              <a:gd name="T41" fmla="*/ 262 h 262"/>
              <a:gd name="T42" fmla="*/ 106 w 156"/>
              <a:gd name="T43" fmla="*/ 257 h 262"/>
              <a:gd name="T44" fmla="*/ 113 w 156"/>
              <a:gd name="T45" fmla="*/ 252 h 262"/>
              <a:gd name="T46" fmla="*/ 120 w 156"/>
              <a:gd name="T47" fmla="*/ 250 h 262"/>
              <a:gd name="T48" fmla="*/ 121 w 156"/>
              <a:gd name="T49" fmla="*/ 249 h 262"/>
              <a:gd name="T50" fmla="*/ 122 w 156"/>
              <a:gd name="T51" fmla="*/ 249 h 262"/>
              <a:gd name="T52" fmla="*/ 122 w 156"/>
              <a:gd name="T53" fmla="*/ 249 h 262"/>
              <a:gd name="T54" fmla="*/ 123 w 156"/>
              <a:gd name="T55" fmla="*/ 249 h 262"/>
              <a:gd name="T56" fmla="*/ 123 w 156"/>
              <a:gd name="T57" fmla="*/ 247 h 262"/>
              <a:gd name="T58" fmla="*/ 125 w 156"/>
              <a:gd name="T59" fmla="*/ 243 h 262"/>
              <a:gd name="T60" fmla="*/ 126 w 156"/>
              <a:gd name="T61" fmla="*/ 241 h 262"/>
              <a:gd name="T62" fmla="*/ 130 w 156"/>
              <a:gd name="T63" fmla="*/ 235 h 262"/>
              <a:gd name="T64" fmla="*/ 136 w 156"/>
              <a:gd name="T65" fmla="*/ 229 h 262"/>
              <a:gd name="T66" fmla="*/ 140 w 156"/>
              <a:gd name="T67" fmla="*/ 222 h 262"/>
              <a:gd name="T68" fmla="*/ 144 w 156"/>
              <a:gd name="T69" fmla="*/ 218 h 262"/>
              <a:gd name="T70" fmla="*/ 144 w 156"/>
              <a:gd name="T71" fmla="*/ 211 h 262"/>
              <a:gd name="T72" fmla="*/ 151 w 156"/>
              <a:gd name="T73" fmla="*/ 207 h 262"/>
              <a:gd name="T74" fmla="*/ 156 w 156"/>
              <a:gd name="T75" fmla="*/ 200 h 262"/>
              <a:gd name="T76" fmla="*/ 156 w 156"/>
              <a:gd name="T77" fmla="*/ 58 h 262"/>
              <a:gd name="T78" fmla="*/ 156 w 156"/>
              <a:gd name="T79" fmla="*/ 57 h 262"/>
              <a:gd name="T80" fmla="*/ 152 w 156"/>
              <a:gd name="T81" fmla="*/ 47 h 262"/>
              <a:gd name="T82" fmla="*/ 149 w 156"/>
              <a:gd name="T83" fmla="*/ 0 h 262"/>
              <a:gd name="T84" fmla="*/ 33 w 156"/>
              <a:gd name="T85" fmla="*/ 0 h 262"/>
              <a:gd name="T86" fmla="*/ 39 w 156"/>
              <a:gd name="T87" fmla="*/ 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262">
                <a:moveTo>
                  <a:pt x="39" y="7"/>
                </a:moveTo>
                <a:cubicBezTo>
                  <a:pt x="51" y="19"/>
                  <a:pt x="51" y="19"/>
                  <a:pt x="51" y="19"/>
                </a:cubicBezTo>
                <a:cubicBezTo>
                  <a:pt x="39" y="40"/>
                  <a:pt x="39" y="40"/>
                  <a:pt x="39" y="40"/>
                </a:cubicBezTo>
                <a:cubicBezTo>
                  <a:pt x="29" y="52"/>
                  <a:pt x="29" y="52"/>
                  <a:pt x="29" y="52"/>
                </a:cubicBezTo>
                <a:cubicBezTo>
                  <a:pt x="20" y="69"/>
                  <a:pt x="20" y="69"/>
                  <a:pt x="20" y="69"/>
                </a:cubicBezTo>
                <a:cubicBezTo>
                  <a:pt x="15" y="90"/>
                  <a:pt x="15" y="90"/>
                  <a:pt x="15" y="90"/>
                </a:cubicBezTo>
                <a:cubicBezTo>
                  <a:pt x="0" y="109"/>
                  <a:pt x="0" y="109"/>
                  <a:pt x="0" y="109"/>
                </a:cubicBezTo>
                <a:cubicBezTo>
                  <a:pt x="0" y="109"/>
                  <a:pt x="0" y="109"/>
                  <a:pt x="0" y="109"/>
                </a:cubicBezTo>
                <a:cubicBezTo>
                  <a:pt x="0" y="144"/>
                  <a:pt x="0" y="144"/>
                  <a:pt x="0" y="144"/>
                </a:cubicBezTo>
                <a:cubicBezTo>
                  <a:pt x="15" y="154"/>
                  <a:pt x="15" y="154"/>
                  <a:pt x="15" y="154"/>
                </a:cubicBezTo>
                <a:cubicBezTo>
                  <a:pt x="32" y="165"/>
                  <a:pt x="32" y="165"/>
                  <a:pt x="32" y="165"/>
                </a:cubicBezTo>
                <a:cubicBezTo>
                  <a:pt x="49" y="182"/>
                  <a:pt x="49" y="182"/>
                  <a:pt x="49" y="182"/>
                </a:cubicBezTo>
                <a:cubicBezTo>
                  <a:pt x="46" y="198"/>
                  <a:pt x="46" y="198"/>
                  <a:pt x="46" y="198"/>
                </a:cubicBezTo>
                <a:cubicBezTo>
                  <a:pt x="51" y="215"/>
                  <a:pt x="51" y="215"/>
                  <a:pt x="51" y="215"/>
                </a:cubicBezTo>
                <a:cubicBezTo>
                  <a:pt x="71" y="225"/>
                  <a:pt x="71" y="225"/>
                  <a:pt x="71" y="225"/>
                </a:cubicBezTo>
                <a:cubicBezTo>
                  <a:pt x="78" y="238"/>
                  <a:pt x="78" y="238"/>
                  <a:pt x="78" y="238"/>
                </a:cubicBezTo>
                <a:cubicBezTo>
                  <a:pt x="80" y="246"/>
                  <a:pt x="80" y="246"/>
                  <a:pt x="80" y="246"/>
                </a:cubicBezTo>
                <a:cubicBezTo>
                  <a:pt x="82" y="252"/>
                  <a:pt x="90" y="260"/>
                  <a:pt x="92" y="262"/>
                </a:cubicBezTo>
                <a:cubicBezTo>
                  <a:pt x="92" y="262"/>
                  <a:pt x="92" y="262"/>
                  <a:pt x="92" y="262"/>
                </a:cubicBezTo>
                <a:cubicBezTo>
                  <a:pt x="92" y="262"/>
                  <a:pt x="92" y="262"/>
                  <a:pt x="92" y="262"/>
                </a:cubicBezTo>
                <a:cubicBezTo>
                  <a:pt x="102" y="262"/>
                  <a:pt x="102" y="262"/>
                  <a:pt x="102" y="262"/>
                </a:cubicBezTo>
                <a:cubicBezTo>
                  <a:pt x="106" y="257"/>
                  <a:pt x="106" y="257"/>
                  <a:pt x="106" y="257"/>
                </a:cubicBezTo>
                <a:cubicBezTo>
                  <a:pt x="113" y="252"/>
                  <a:pt x="113" y="252"/>
                  <a:pt x="113" y="252"/>
                </a:cubicBezTo>
                <a:cubicBezTo>
                  <a:pt x="114" y="252"/>
                  <a:pt x="117" y="251"/>
                  <a:pt x="120" y="250"/>
                </a:cubicBezTo>
                <a:cubicBezTo>
                  <a:pt x="120" y="250"/>
                  <a:pt x="120" y="249"/>
                  <a:pt x="121" y="249"/>
                </a:cubicBezTo>
                <a:cubicBezTo>
                  <a:pt x="121" y="249"/>
                  <a:pt x="121" y="249"/>
                  <a:pt x="122" y="249"/>
                </a:cubicBezTo>
                <a:cubicBezTo>
                  <a:pt x="122" y="249"/>
                  <a:pt x="122" y="249"/>
                  <a:pt x="122" y="249"/>
                </a:cubicBezTo>
                <a:cubicBezTo>
                  <a:pt x="123" y="249"/>
                  <a:pt x="123" y="249"/>
                  <a:pt x="123" y="249"/>
                </a:cubicBezTo>
                <a:cubicBezTo>
                  <a:pt x="123" y="247"/>
                  <a:pt x="123" y="247"/>
                  <a:pt x="123" y="247"/>
                </a:cubicBezTo>
                <a:cubicBezTo>
                  <a:pt x="125" y="244"/>
                  <a:pt x="125" y="243"/>
                  <a:pt x="125" y="243"/>
                </a:cubicBezTo>
                <a:cubicBezTo>
                  <a:pt x="125" y="243"/>
                  <a:pt x="125" y="242"/>
                  <a:pt x="126" y="241"/>
                </a:cubicBezTo>
                <a:cubicBezTo>
                  <a:pt x="127" y="240"/>
                  <a:pt x="128" y="238"/>
                  <a:pt x="130" y="235"/>
                </a:cubicBezTo>
                <a:cubicBezTo>
                  <a:pt x="133" y="232"/>
                  <a:pt x="135" y="229"/>
                  <a:pt x="136" y="229"/>
                </a:cubicBezTo>
                <a:cubicBezTo>
                  <a:pt x="140" y="222"/>
                  <a:pt x="140" y="222"/>
                  <a:pt x="140" y="222"/>
                </a:cubicBezTo>
                <a:cubicBezTo>
                  <a:pt x="144" y="218"/>
                  <a:pt x="144" y="218"/>
                  <a:pt x="144" y="218"/>
                </a:cubicBezTo>
                <a:cubicBezTo>
                  <a:pt x="144" y="211"/>
                  <a:pt x="144" y="211"/>
                  <a:pt x="144" y="211"/>
                </a:cubicBezTo>
                <a:cubicBezTo>
                  <a:pt x="151" y="207"/>
                  <a:pt x="151" y="207"/>
                  <a:pt x="151" y="207"/>
                </a:cubicBezTo>
                <a:cubicBezTo>
                  <a:pt x="156" y="200"/>
                  <a:pt x="156" y="200"/>
                  <a:pt x="156" y="200"/>
                </a:cubicBezTo>
                <a:cubicBezTo>
                  <a:pt x="156" y="58"/>
                  <a:pt x="156" y="58"/>
                  <a:pt x="156" y="58"/>
                </a:cubicBezTo>
                <a:cubicBezTo>
                  <a:pt x="156" y="57"/>
                  <a:pt x="156" y="57"/>
                  <a:pt x="156" y="57"/>
                </a:cubicBezTo>
                <a:cubicBezTo>
                  <a:pt x="152" y="47"/>
                  <a:pt x="152" y="47"/>
                  <a:pt x="152" y="47"/>
                </a:cubicBezTo>
                <a:cubicBezTo>
                  <a:pt x="149" y="0"/>
                  <a:pt x="149" y="0"/>
                  <a:pt x="149" y="0"/>
                </a:cubicBezTo>
                <a:cubicBezTo>
                  <a:pt x="33" y="0"/>
                  <a:pt x="33" y="0"/>
                  <a:pt x="33" y="0"/>
                </a:cubicBezTo>
                <a:lnTo>
                  <a:pt x="39" y="7"/>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5" name="Freeform 42"/>
          <p:cNvSpPr>
            <a:spLocks/>
          </p:cNvSpPr>
          <p:nvPr/>
        </p:nvSpPr>
        <p:spPr bwMode="auto">
          <a:xfrm>
            <a:off x="8638872" y="3010965"/>
            <a:ext cx="376847" cy="236226"/>
          </a:xfrm>
          <a:custGeom>
            <a:avLst/>
            <a:gdLst>
              <a:gd name="T0" fmla="*/ 64 w 128"/>
              <a:gd name="T1" fmla="*/ 9 h 76"/>
              <a:gd name="T2" fmla="*/ 64 w 128"/>
              <a:gd name="T3" fmla="*/ 1 h 76"/>
              <a:gd name="T4" fmla="*/ 26 w 128"/>
              <a:gd name="T5" fmla="*/ 1 h 76"/>
              <a:gd name="T6" fmla="*/ 25 w 128"/>
              <a:gd name="T7" fmla="*/ 1 h 76"/>
              <a:gd name="T8" fmla="*/ 25 w 128"/>
              <a:gd name="T9" fmla="*/ 1 h 76"/>
              <a:gd name="T10" fmla="*/ 6 w 128"/>
              <a:gd name="T11" fmla="*/ 1 h 76"/>
              <a:gd name="T12" fmla="*/ 5 w 128"/>
              <a:gd name="T13" fmla="*/ 5 h 76"/>
              <a:gd name="T14" fmla="*/ 2 w 128"/>
              <a:gd name="T15" fmla="*/ 28 h 76"/>
              <a:gd name="T16" fmla="*/ 3 w 128"/>
              <a:gd name="T17" fmla="*/ 51 h 76"/>
              <a:gd name="T18" fmla="*/ 52 w 128"/>
              <a:gd name="T19" fmla="*/ 51 h 76"/>
              <a:gd name="T20" fmla="*/ 52 w 128"/>
              <a:gd name="T21" fmla="*/ 51 h 76"/>
              <a:gd name="T22" fmla="*/ 52 w 128"/>
              <a:gd name="T23" fmla="*/ 52 h 76"/>
              <a:gd name="T24" fmla="*/ 68 w 128"/>
              <a:gd name="T25" fmla="*/ 52 h 76"/>
              <a:gd name="T26" fmla="*/ 74 w 128"/>
              <a:gd name="T27" fmla="*/ 59 h 76"/>
              <a:gd name="T28" fmla="*/ 74 w 128"/>
              <a:gd name="T29" fmla="*/ 61 h 76"/>
              <a:gd name="T30" fmla="*/ 76 w 128"/>
              <a:gd name="T31" fmla="*/ 67 h 76"/>
              <a:gd name="T32" fmla="*/ 77 w 128"/>
              <a:gd name="T33" fmla="*/ 68 h 76"/>
              <a:gd name="T34" fmla="*/ 77 w 128"/>
              <a:gd name="T35" fmla="*/ 76 h 76"/>
              <a:gd name="T36" fmla="*/ 81 w 128"/>
              <a:gd name="T37" fmla="*/ 76 h 76"/>
              <a:gd name="T38" fmla="*/ 85 w 128"/>
              <a:gd name="T39" fmla="*/ 72 h 76"/>
              <a:gd name="T40" fmla="*/ 97 w 128"/>
              <a:gd name="T41" fmla="*/ 68 h 76"/>
              <a:gd name="T42" fmla="*/ 101 w 128"/>
              <a:gd name="T43" fmla="*/ 68 h 76"/>
              <a:gd name="T44" fmla="*/ 101 w 128"/>
              <a:gd name="T45" fmla="*/ 72 h 76"/>
              <a:gd name="T46" fmla="*/ 105 w 128"/>
              <a:gd name="T47" fmla="*/ 72 h 76"/>
              <a:gd name="T48" fmla="*/ 112 w 128"/>
              <a:gd name="T49" fmla="*/ 72 h 76"/>
              <a:gd name="T50" fmla="*/ 116 w 128"/>
              <a:gd name="T51" fmla="*/ 72 h 76"/>
              <a:gd name="T52" fmla="*/ 124 w 128"/>
              <a:gd name="T53" fmla="*/ 68 h 76"/>
              <a:gd name="T54" fmla="*/ 128 w 128"/>
              <a:gd name="T55" fmla="*/ 64 h 76"/>
              <a:gd name="T56" fmla="*/ 124 w 128"/>
              <a:gd name="T57" fmla="*/ 53 h 76"/>
              <a:gd name="T58" fmla="*/ 124 w 128"/>
              <a:gd name="T59" fmla="*/ 61 h 76"/>
              <a:gd name="T60" fmla="*/ 124 w 128"/>
              <a:gd name="T61" fmla="*/ 64 h 76"/>
              <a:gd name="T62" fmla="*/ 116 w 128"/>
              <a:gd name="T63" fmla="*/ 64 h 76"/>
              <a:gd name="T64" fmla="*/ 105 w 128"/>
              <a:gd name="T65" fmla="*/ 61 h 76"/>
              <a:gd name="T66" fmla="*/ 101 w 128"/>
              <a:gd name="T67" fmla="*/ 53 h 76"/>
              <a:gd name="T68" fmla="*/ 97 w 128"/>
              <a:gd name="T69" fmla="*/ 49 h 76"/>
              <a:gd name="T70" fmla="*/ 97 w 128"/>
              <a:gd name="T71" fmla="*/ 45 h 76"/>
              <a:gd name="T72" fmla="*/ 93 w 128"/>
              <a:gd name="T73" fmla="*/ 41 h 76"/>
              <a:gd name="T74" fmla="*/ 85 w 128"/>
              <a:gd name="T75" fmla="*/ 37 h 76"/>
              <a:gd name="T76" fmla="*/ 85 w 128"/>
              <a:gd name="T77" fmla="*/ 29 h 76"/>
              <a:gd name="T78" fmla="*/ 89 w 128"/>
              <a:gd name="T79" fmla="*/ 29 h 76"/>
              <a:gd name="T80" fmla="*/ 93 w 128"/>
              <a:gd name="T81" fmla="*/ 22 h 76"/>
              <a:gd name="T82" fmla="*/ 97 w 128"/>
              <a:gd name="T83" fmla="*/ 22 h 76"/>
              <a:gd name="T84" fmla="*/ 89 w 128"/>
              <a:gd name="T85" fmla="*/ 6 h 76"/>
              <a:gd name="T86" fmla="*/ 90 w 128"/>
              <a:gd name="T87" fmla="*/ 2 h 76"/>
              <a:gd name="T88" fmla="*/ 91 w 128"/>
              <a:gd name="T89" fmla="*/ 0 h 76"/>
              <a:gd name="T90" fmla="*/ 80 w 128"/>
              <a:gd name="T91" fmla="*/ 9 h 76"/>
              <a:gd name="T92" fmla="*/ 64 w 128"/>
              <a:gd name="T93"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6">
                <a:moveTo>
                  <a:pt x="64" y="9"/>
                </a:moveTo>
                <a:cubicBezTo>
                  <a:pt x="64" y="1"/>
                  <a:pt x="64" y="1"/>
                  <a:pt x="64" y="1"/>
                </a:cubicBezTo>
                <a:cubicBezTo>
                  <a:pt x="26" y="1"/>
                  <a:pt x="26" y="1"/>
                  <a:pt x="26" y="1"/>
                </a:cubicBezTo>
                <a:cubicBezTo>
                  <a:pt x="25" y="1"/>
                  <a:pt x="25" y="1"/>
                  <a:pt x="25" y="1"/>
                </a:cubicBezTo>
                <a:cubicBezTo>
                  <a:pt x="25" y="1"/>
                  <a:pt x="25" y="1"/>
                  <a:pt x="25" y="1"/>
                </a:cubicBezTo>
                <a:cubicBezTo>
                  <a:pt x="6" y="1"/>
                  <a:pt x="6" y="1"/>
                  <a:pt x="6" y="1"/>
                </a:cubicBezTo>
                <a:cubicBezTo>
                  <a:pt x="5" y="5"/>
                  <a:pt x="5" y="5"/>
                  <a:pt x="5" y="5"/>
                </a:cubicBezTo>
                <a:cubicBezTo>
                  <a:pt x="0" y="25"/>
                  <a:pt x="1" y="28"/>
                  <a:pt x="2" y="28"/>
                </a:cubicBezTo>
                <a:cubicBezTo>
                  <a:pt x="3" y="30"/>
                  <a:pt x="3" y="40"/>
                  <a:pt x="3" y="51"/>
                </a:cubicBezTo>
                <a:cubicBezTo>
                  <a:pt x="52" y="51"/>
                  <a:pt x="52" y="51"/>
                  <a:pt x="52" y="51"/>
                </a:cubicBezTo>
                <a:cubicBezTo>
                  <a:pt x="52" y="51"/>
                  <a:pt x="52" y="51"/>
                  <a:pt x="52" y="51"/>
                </a:cubicBezTo>
                <a:cubicBezTo>
                  <a:pt x="52" y="52"/>
                  <a:pt x="52" y="52"/>
                  <a:pt x="52" y="52"/>
                </a:cubicBezTo>
                <a:cubicBezTo>
                  <a:pt x="68" y="52"/>
                  <a:pt x="68" y="52"/>
                  <a:pt x="68" y="52"/>
                </a:cubicBezTo>
                <a:cubicBezTo>
                  <a:pt x="74" y="59"/>
                  <a:pt x="74" y="59"/>
                  <a:pt x="74" y="59"/>
                </a:cubicBezTo>
                <a:cubicBezTo>
                  <a:pt x="74" y="61"/>
                  <a:pt x="74" y="61"/>
                  <a:pt x="74" y="61"/>
                </a:cubicBezTo>
                <a:cubicBezTo>
                  <a:pt x="75" y="63"/>
                  <a:pt x="76" y="66"/>
                  <a:pt x="76" y="67"/>
                </a:cubicBezTo>
                <a:cubicBezTo>
                  <a:pt x="77" y="68"/>
                  <a:pt x="77" y="68"/>
                  <a:pt x="77" y="68"/>
                </a:cubicBezTo>
                <a:cubicBezTo>
                  <a:pt x="77" y="76"/>
                  <a:pt x="77" y="76"/>
                  <a:pt x="77" y="76"/>
                </a:cubicBezTo>
                <a:cubicBezTo>
                  <a:pt x="81" y="76"/>
                  <a:pt x="81" y="76"/>
                  <a:pt x="81" y="76"/>
                </a:cubicBezTo>
                <a:cubicBezTo>
                  <a:pt x="85" y="72"/>
                  <a:pt x="85" y="72"/>
                  <a:pt x="85" y="72"/>
                </a:cubicBezTo>
                <a:cubicBezTo>
                  <a:pt x="97" y="68"/>
                  <a:pt x="97" y="68"/>
                  <a:pt x="97" y="68"/>
                </a:cubicBezTo>
                <a:cubicBezTo>
                  <a:pt x="101" y="68"/>
                  <a:pt x="101" y="68"/>
                  <a:pt x="101" y="68"/>
                </a:cubicBezTo>
                <a:cubicBezTo>
                  <a:pt x="101" y="72"/>
                  <a:pt x="101" y="72"/>
                  <a:pt x="101" y="72"/>
                </a:cubicBezTo>
                <a:cubicBezTo>
                  <a:pt x="105" y="72"/>
                  <a:pt x="105" y="72"/>
                  <a:pt x="105" y="72"/>
                </a:cubicBezTo>
                <a:cubicBezTo>
                  <a:pt x="112" y="72"/>
                  <a:pt x="112" y="72"/>
                  <a:pt x="112" y="72"/>
                </a:cubicBezTo>
                <a:cubicBezTo>
                  <a:pt x="116" y="72"/>
                  <a:pt x="116" y="72"/>
                  <a:pt x="116" y="72"/>
                </a:cubicBezTo>
                <a:cubicBezTo>
                  <a:pt x="124" y="68"/>
                  <a:pt x="124" y="68"/>
                  <a:pt x="124" y="68"/>
                </a:cubicBezTo>
                <a:cubicBezTo>
                  <a:pt x="128" y="64"/>
                  <a:pt x="128" y="64"/>
                  <a:pt x="128" y="64"/>
                </a:cubicBezTo>
                <a:cubicBezTo>
                  <a:pt x="124" y="53"/>
                  <a:pt x="124" y="53"/>
                  <a:pt x="124" y="53"/>
                </a:cubicBezTo>
                <a:cubicBezTo>
                  <a:pt x="124" y="61"/>
                  <a:pt x="124" y="61"/>
                  <a:pt x="124" y="61"/>
                </a:cubicBezTo>
                <a:cubicBezTo>
                  <a:pt x="124" y="64"/>
                  <a:pt x="124" y="64"/>
                  <a:pt x="124" y="64"/>
                </a:cubicBezTo>
                <a:cubicBezTo>
                  <a:pt x="116" y="64"/>
                  <a:pt x="116" y="64"/>
                  <a:pt x="116" y="64"/>
                </a:cubicBezTo>
                <a:cubicBezTo>
                  <a:pt x="105" y="61"/>
                  <a:pt x="105" y="61"/>
                  <a:pt x="105" y="61"/>
                </a:cubicBezTo>
                <a:cubicBezTo>
                  <a:pt x="101" y="53"/>
                  <a:pt x="101" y="53"/>
                  <a:pt x="101" y="53"/>
                </a:cubicBezTo>
                <a:cubicBezTo>
                  <a:pt x="97" y="49"/>
                  <a:pt x="97" y="49"/>
                  <a:pt x="97" y="49"/>
                </a:cubicBezTo>
                <a:cubicBezTo>
                  <a:pt x="97" y="45"/>
                  <a:pt x="97" y="45"/>
                  <a:pt x="97" y="45"/>
                </a:cubicBezTo>
                <a:cubicBezTo>
                  <a:pt x="93" y="41"/>
                  <a:pt x="93" y="41"/>
                  <a:pt x="93" y="41"/>
                </a:cubicBezTo>
                <a:cubicBezTo>
                  <a:pt x="85" y="37"/>
                  <a:pt x="85" y="37"/>
                  <a:pt x="85" y="37"/>
                </a:cubicBezTo>
                <a:cubicBezTo>
                  <a:pt x="85" y="29"/>
                  <a:pt x="85" y="29"/>
                  <a:pt x="85" y="29"/>
                </a:cubicBezTo>
                <a:cubicBezTo>
                  <a:pt x="89" y="29"/>
                  <a:pt x="89" y="29"/>
                  <a:pt x="89" y="29"/>
                </a:cubicBezTo>
                <a:cubicBezTo>
                  <a:pt x="93" y="22"/>
                  <a:pt x="93" y="22"/>
                  <a:pt x="93" y="22"/>
                </a:cubicBezTo>
                <a:cubicBezTo>
                  <a:pt x="97" y="22"/>
                  <a:pt x="97" y="22"/>
                  <a:pt x="97" y="22"/>
                </a:cubicBezTo>
                <a:cubicBezTo>
                  <a:pt x="89" y="6"/>
                  <a:pt x="89" y="6"/>
                  <a:pt x="89" y="6"/>
                </a:cubicBezTo>
                <a:cubicBezTo>
                  <a:pt x="90" y="2"/>
                  <a:pt x="90" y="2"/>
                  <a:pt x="90" y="2"/>
                </a:cubicBezTo>
                <a:cubicBezTo>
                  <a:pt x="91" y="0"/>
                  <a:pt x="91" y="0"/>
                  <a:pt x="91" y="0"/>
                </a:cubicBezTo>
                <a:cubicBezTo>
                  <a:pt x="80" y="9"/>
                  <a:pt x="80" y="9"/>
                  <a:pt x="80" y="9"/>
                </a:cubicBezTo>
                <a:lnTo>
                  <a:pt x="64" y="9"/>
                </a:lnTo>
                <a:close/>
              </a:path>
            </a:pathLst>
          </a:custGeom>
          <a:solidFill>
            <a:srgbClr val="0054A6"/>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6" name="Freeform 43"/>
          <p:cNvSpPr>
            <a:spLocks/>
          </p:cNvSpPr>
          <p:nvPr/>
        </p:nvSpPr>
        <p:spPr bwMode="auto">
          <a:xfrm>
            <a:off x="3613270" y="1972813"/>
            <a:ext cx="674202" cy="1050585"/>
          </a:xfrm>
          <a:custGeom>
            <a:avLst/>
            <a:gdLst>
              <a:gd name="T0" fmla="*/ 9 w 229"/>
              <a:gd name="T1" fmla="*/ 148 h 338"/>
              <a:gd name="T2" fmla="*/ 19 w 229"/>
              <a:gd name="T3" fmla="*/ 163 h 338"/>
              <a:gd name="T4" fmla="*/ 4 w 229"/>
              <a:gd name="T5" fmla="*/ 201 h 338"/>
              <a:gd name="T6" fmla="*/ 4 w 229"/>
              <a:gd name="T7" fmla="*/ 215 h 338"/>
              <a:gd name="T8" fmla="*/ 7 w 229"/>
              <a:gd name="T9" fmla="*/ 248 h 338"/>
              <a:gd name="T10" fmla="*/ 0 w 229"/>
              <a:gd name="T11" fmla="*/ 293 h 338"/>
              <a:gd name="T12" fmla="*/ 2 w 229"/>
              <a:gd name="T13" fmla="*/ 338 h 338"/>
              <a:gd name="T14" fmla="*/ 118 w 229"/>
              <a:gd name="T15" fmla="*/ 338 h 338"/>
              <a:gd name="T16" fmla="*/ 229 w 229"/>
              <a:gd name="T17" fmla="*/ 338 h 338"/>
              <a:gd name="T18" fmla="*/ 222 w 229"/>
              <a:gd name="T19" fmla="*/ 216 h 338"/>
              <a:gd name="T20" fmla="*/ 205 w 229"/>
              <a:gd name="T21" fmla="*/ 221 h 338"/>
              <a:gd name="T22" fmla="*/ 196 w 229"/>
              <a:gd name="T23" fmla="*/ 225 h 338"/>
              <a:gd name="T24" fmla="*/ 194 w 229"/>
              <a:gd name="T25" fmla="*/ 224 h 338"/>
              <a:gd name="T26" fmla="*/ 183 w 229"/>
              <a:gd name="T27" fmla="*/ 224 h 338"/>
              <a:gd name="T28" fmla="*/ 178 w 229"/>
              <a:gd name="T29" fmla="*/ 224 h 338"/>
              <a:gd name="T30" fmla="*/ 162 w 229"/>
              <a:gd name="T31" fmla="*/ 224 h 338"/>
              <a:gd name="T32" fmla="*/ 147 w 229"/>
              <a:gd name="T33" fmla="*/ 212 h 338"/>
              <a:gd name="T34" fmla="*/ 145 w 229"/>
              <a:gd name="T35" fmla="*/ 214 h 338"/>
              <a:gd name="T36" fmla="*/ 145 w 229"/>
              <a:gd name="T37" fmla="*/ 214 h 338"/>
              <a:gd name="T38" fmla="*/ 144 w 229"/>
              <a:gd name="T39" fmla="*/ 206 h 338"/>
              <a:gd name="T40" fmla="*/ 133 w 229"/>
              <a:gd name="T41" fmla="*/ 194 h 338"/>
              <a:gd name="T42" fmla="*/ 128 w 229"/>
              <a:gd name="T43" fmla="*/ 173 h 338"/>
              <a:gd name="T44" fmla="*/ 113 w 229"/>
              <a:gd name="T45" fmla="*/ 166 h 338"/>
              <a:gd name="T46" fmla="*/ 110 w 229"/>
              <a:gd name="T47" fmla="*/ 166 h 338"/>
              <a:gd name="T48" fmla="*/ 100 w 229"/>
              <a:gd name="T49" fmla="*/ 167 h 338"/>
              <a:gd name="T50" fmla="*/ 100 w 229"/>
              <a:gd name="T51" fmla="*/ 153 h 338"/>
              <a:gd name="T52" fmla="*/ 100 w 229"/>
              <a:gd name="T53" fmla="*/ 151 h 338"/>
              <a:gd name="T54" fmla="*/ 99 w 229"/>
              <a:gd name="T55" fmla="*/ 141 h 338"/>
              <a:gd name="T56" fmla="*/ 93 w 229"/>
              <a:gd name="T57" fmla="*/ 107 h 338"/>
              <a:gd name="T58" fmla="*/ 78 w 229"/>
              <a:gd name="T59" fmla="*/ 101 h 338"/>
              <a:gd name="T60" fmla="*/ 78 w 229"/>
              <a:gd name="T61" fmla="*/ 97 h 338"/>
              <a:gd name="T62" fmla="*/ 71 w 229"/>
              <a:gd name="T63" fmla="*/ 87 h 338"/>
              <a:gd name="T64" fmla="*/ 63 w 229"/>
              <a:gd name="T65" fmla="*/ 82 h 338"/>
              <a:gd name="T66" fmla="*/ 53 w 229"/>
              <a:gd name="T67" fmla="*/ 77 h 338"/>
              <a:gd name="T68" fmla="*/ 50 w 229"/>
              <a:gd name="T69" fmla="*/ 63 h 338"/>
              <a:gd name="T70" fmla="*/ 40 w 229"/>
              <a:gd name="T71" fmla="*/ 59 h 338"/>
              <a:gd name="T72" fmla="*/ 2 w 229"/>
              <a:gd name="T73" fmla="*/ 0 h 338"/>
              <a:gd name="T74" fmla="*/ 3 w 229"/>
              <a:gd name="T75" fmla="*/ 14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9" h="338">
                <a:moveTo>
                  <a:pt x="3" y="148"/>
                </a:moveTo>
                <a:cubicBezTo>
                  <a:pt x="6" y="148"/>
                  <a:pt x="9" y="148"/>
                  <a:pt x="9" y="148"/>
                </a:cubicBezTo>
                <a:cubicBezTo>
                  <a:pt x="15" y="154"/>
                  <a:pt x="15" y="154"/>
                  <a:pt x="15" y="154"/>
                </a:cubicBezTo>
                <a:cubicBezTo>
                  <a:pt x="19" y="163"/>
                  <a:pt x="19" y="163"/>
                  <a:pt x="19" y="163"/>
                </a:cubicBezTo>
                <a:cubicBezTo>
                  <a:pt x="19" y="189"/>
                  <a:pt x="19" y="189"/>
                  <a:pt x="19" y="189"/>
                </a:cubicBezTo>
                <a:cubicBezTo>
                  <a:pt x="4" y="201"/>
                  <a:pt x="4" y="201"/>
                  <a:pt x="4" y="201"/>
                </a:cubicBezTo>
                <a:cubicBezTo>
                  <a:pt x="2" y="211"/>
                  <a:pt x="2" y="211"/>
                  <a:pt x="2" y="211"/>
                </a:cubicBezTo>
                <a:cubicBezTo>
                  <a:pt x="4" y="215"/>
                  <a:pt x="4" y="215"/>
                  <a:pt x="4" y="215"/>
                </a:cubicBezTo>
                <a:cubicBezTo>
                  <a:pt x="7" y="236"/>
                  <a:pt x="7" y="236"/>
                  <a:pt x="7" y="236"/>
                </a:cubicBezTo>
                <a:cubicBezTo>
                  <a:pt x="7" y="248"/>
                  <a:pt x="7" y="248"/>
                  <a:pt x="7" y="248"/>
                </a:cubicBezTo>
                <a:cubicBezTo>
                  <a:pt x="2" y="263"/>
                  <a:pt x="2" y="263"/>
                  <a:pt x="2" y="263"/>
                </a:cubicBezTo>
                <a:cubicBezTo>
                  <a:pt x="0" y="293"/>
                  <a:pt x="0" y="293"/>
                  <a:pt x="0" y="293"/>
                </a:cubicBezTo>
                <a:cubicBezTo>
                  <a:pt x="2" y="312"/>
                  <a:pt x="2" y="312"/>
                  <a:pt x="2" y="312"/>
                </a:cubicBezTo>
                <a:cubicBezTo>
                  <a:pt x="2" y="338"/>
                  <a:pt x="2" y="338"/>
                  <a:pt x="2" y="338"/>
                </a:cubicBezTo>
                <a:cubicBezTo>
                  <a:pt x="2" y="338"/>
                  <a:pt x="2" y="338"/>
                  <a:pt x="2" y="338"/>
                </a:cubicBezTo>
                <a:cubicBezTo>
                  <a:pt x="118" y="338"/>
                  <a:pt x="118" y="338"/>
                  <a:pt x="118" y="338"/>
                </a:cubicBezTo>
                <a:cubicBezTo>
                  <a:pt x="229" y="338"/>
                  <a:pt x="229" y="338"/>
                  <a:pt x="229" y="338"/>
                </a:cubicBezTo>
                <a:cubicBezTo>
                  <a:pt x="229" y="338"/>
                  <a:pt x="229" y="338"/>
                  <a:pt x="229" y="338"/>
                </a:cubicBezTo>
                <a:cubicBezTo>
                  <a:pt x="229" y="216"/>
                  <a:pt x="229" y="216"/>
                  <a:pt x="229" y="216"/>
                </a:cubicBezTo>
                <a:cubicBezTo>
                  <a:pt x="222" y="216"/>
                  <a:pt x="222" y="216"/>
                  <a:pt x="222" y="216"/>
                </a:cubicBezTo>
                <a:cubicBezTo>
                  <a:pt x="216" y="217"/>
                  <a:pt x="216" y="217"/>
                  <a:pt x="216" y="217"/>
                </a:cubicBezTo>
                <a:cubicBezTo>
                  <a:pt x="205" y="221"/>
                  <a:pt x="205" y="221"/>
                  <a:pt x="205" y="221"/>
                </a:cubicBezTo>
                <a:cubicBezTo>
                  <a:pt x="200" y="224"/>
                  <a:pt x="200" y="224"/>
                  <a:pt x="200" y="224"/>
                </a:cubicBezTo>
                <a:cubicBezTo>
                  <a:pt x="198" y="225"/>
                  <a:pt x="197" y="225"/>
                  <a:pt x="196" y="225"/>
                </a:cubicBezTo>
                <a:cubicBezTo>
                  <a:pt x="195" y="225"/>
                  <a:pt x="195" y="225"/>
                  <a:pt x="195" y="225"/>
                </a:cubicBezTo>
                <a:cubicBezTo>
                  <a:pt x="194" y="224"/>
                  <a:pt x="194" y="224"/>
                  <a:pt x="194" y="224"/>
                </a:cubicBezTo>
                <a:cubicBezTo>
                  <a:pt x="193" y="224"/>
                  <a:pt x="189" y="224"/>
                  <a:pt x="187" y="224"/>
                </a:cubicBezTo>
                <a:cubicBezTo>
                  <a:pt x="185" y="224"/>
                  <a:pt x="183" y="224"/>
                  <a:pt x="183" y="224"/>
                </a:cubicBezTo>
                <a:cubicBezTo>
                  <a:pt x="182" y="224"/>
                  <a:pt x="181" y="223"/>
                  <a:pt x="180" y="223"/>
                </a:cubicBezTo>
                <a:cubicBezTo>
                  <a:pt x="179" y="223"/>
                  <a:pt x="179" y="223"/>
                  <a:pt x="178" y="224"/>
                </a:cubicBezTo>
                <a:cubicBezTo>
                  <a:pt x="177" y="224"/>
                  <a:pt x="176" y="224"/>
                  <a:pt x="174" y="224"/>
                </a:cubicBezTo>
                <a:cubicBezTo>
                  <a:pt x="162" y="224"/>
                  <a:pt x="162" y="224"/>
                  <a:pt x="162" y="224"/>
                </a:cubicBezTo>
                <a:cubicBezTo>
                  <a:pt x="161" y="224"/>
                  <a:pt x="157" y="222"/>
                  <a:pt x="151" y="216"/>
                </a:cubicBezTo>
                <a:cubicBezTo>
                  <a:pt x="150" y="213"/>
                  <a:pt x="149" y="212"/>
                  <a:pt x="147" y="212"/>
                </a:cubicBezTo>
                <a:cubicBezTo>
                  <a:pt x="146" y="213"/>
                  <a:pt x="146" y="213"/>
                  <a:pt x="146" y="213"/>
                </a:cubicBezTo>
                <a:cubicBezTo>
                  <a:pt x="145" y="214"/>
                  <a:pt x="145" y="214"/>
                  <a:pt x="145" y="214"/>
                </a:cubicBezTo>
                <a:cubicBezTo>
                  <a:pt x="145" y="214"/>
                  <a:pt x="145" y="214"/>
                  <a:pt x="145" y="214"/>
                </a:cubicBezTo>
                <a:cubicBezTo>
                  <a:pt x="145" y="214"/>
                  <a:pt x="145" y="214"/>
                  <a:pt x="145" y="214"/>
                </a:cubicBezTo>
                <a:cubicBezTo>
                  <a:pt x="144" y="214"/>
                  <a:pt x="144" y="214"/>
                  <a:pt x="144" y="214"/>
                </a:cubicBezTo>
                <a:cubicBezTo>
                  <a:pt x="144" y="206"/>
                  <a:pt x="144" y="206"/>
                  <a:pt x="144" y="206"/>
                </a:cubicBezTo>
                <a:cubicBezTo>
                  <a:pt x="140" y="206"/>
                  <a:pt x="140" y="206"/>
                  <a:pt x="140" y="206"/>
                </a:cubicBezTo>
                <a:cubicBezTo>
                  <a:pt x="133" y="194"/>
                  <a:pt x="133" y="194"/>
                  <a:pt x="133" y="194"/>
                </a:cubicBezTo>
                <a:cubicBezTo>
                  <a:pt x="128" y="188"/>
                  <a:pt x="128" y="188"/>
                  <a:pt x="128" y="188"/>
                </a:cubicBezTo>
                <a:cubicBezTo>
                  <a:pt x="128" y="173"/>
                  <a:pt x="128" y="173"/>
                  <a:pt x="128" y="173"/>
                </a:cubicBezTo>
                <a:cubicBezTo>
                  <a:pt x="127" y="172"/>
                  <a:pt x="122" y="168"/>
                  <a:pt x="115" y="167"/>
                </a:cubicBezTo>
                <a:cubicBezTo>
                  <a:pt x="114" y="166"/>
                  <a:pt x="113" y="166"/>
                  <a:pt x="113" y="166"/>
                </a:cubicBezTo>
                <a:cubicBezTo>
                  <a:pt x="111" y="166"/>
                  <a:pt x="111" y="166"/>
                  <a:pt x="111" y="166"/>
                </a:cubicBezTo>
                <a:cubicBezTo>
                  <a:pt x="110" y="166"/>
                  <a:pt x="110" y="166"/>
                  <a:pt x="110" y="166"/>
                </a:cubicBezTo>
                <a:cubicBezTo>
                  <a:pt x="110" y="167"/>
                  <a:pt x="110" y="167"/>
                  <a:pt x="110" y="167"/>
                </a:cubicBezTo>
                <a:cubicBezTo>
                  <a:pt x="100" y="167"/>
                  <a:pt x="100" y="167"/>
                  <a:pt x="100" y="167"/>
                </a:cubicBezTo>
                <a:cubicBezTo>
                  <a:pt x="100" y="166"/>
                  <a:pt x="100" y="166"/>
                  <a:pt x="100" y="166"/>
                </a:cubicBezTo>
                <a:cubicBezTo>
                  <a:pt x="100" y="163"/>
                  <a:pt x="98" y="156"/>
                  <a:pt x="100" y="153"/>
                </a:cubicBezTo>
                <a:cubicBezTo>
                  <a:pt x="100" y="152"/>
                  <a:pt x="100" y="151"/>
                  <a:pt x="100" y="151"/>
                </a:cubicBezTo>
                <a:cubicBezTo>
                  <a:pt x="100" y="151"/>
                  <a:pt x="100" y="151"/>
                  <a:pt x="100" y="151"/>
                </a:cubicBezTo>
                <a:cubicBezTo>
                  <a:pt x="100" y="151"/>
                  <a:pt x="99" y="150"/>
                  <a:pt x="99" y="148"/>
                </a:cubicBezTo>
                <a:cubicBezTo>
                  <a:pt x="98" y="144"/>
                  <a:pt x="98" y="141"/>
                  <a:pt x="99" y="141"/>
                </a:cubicBezTo>
                <a:cubicBezTo>
                  <a:pt x="99" y="113"/>
                  <a:pt x="99" y="113"/>
                  <a:pt x="99" y="113"/>
                </a:cubicBezTo>
                <a:cubicBezTo>
                  <a:pt x="93" y="107"/>
                  <a:pt x="93" y="107"/>
                  <a:pt x="93" y="107"/>
                </a:cubicBezTo>
                <a:cubicBezTo>
                  <a:pt x="89" y="106"/>
                  <a:pt x="89" y="106"/>
                  <a:pt x="89" y="106"/>
                </a:cubicBezTo>
                <a:cubicBezTo>
                  <a:pt x="86" y="105"/>
                  <a:pt x="80" y="102"/>
                  <a:pt x="78" y="101"/>
                </a:cubicBezTo>
                <a:cubicBezTo>
                  <a:pt x="78" y="101"/>
                  <a:pt x="78" y="101"/>
                  <a:pt x="78" y="101"/>
                </a:cubicBezTo>
                <a:cubicBezTo>
                  <a:pt x="78" y="97"/>
                  <a:pt x="78" y="97"/>
                  <a:pt x="78" y="97"/>
                </a:cubicBezTo>
                <a:cubicBezTo>
                  <a:pt x="71" y="93"/>
                  <a:pt x="71" y="93"/>
                  <a:pt x="71" y="93"/>
                </a:cubicBezTo>
                <a:cubicBezTo>
                  <a:pt x="71" y="87"/>
                  <a:pt x="71" y="87"/>
                  <a:pt x="71" y="87"/>
                </a:cubicBezTo>
                <a:cubicBezTo>
                  <a:pt x="63" y="87"/>
                  <a:pt x="63" y="87"/>
                  <a:pt x="63" y="87"/>
                </a:cubicBezTo>
                <a:cubicBezTo>
                  <a:pt x="63" y="82"/>
                  <a:pt x="63" y="82"/>
                  <a:pt x="63" y="82"/>
                </a:cubicBezTo>
                <a:cubicBezTo>
                  <a:pt x="59" y="77"/>
                  <a:pt x="59" y="77"/>
                  <a:pt x="59" y="77"/>
                </a:cubicBezTo>
                <a:cubicBezTo>
                  <a:pt x="53" y="77"/>
                  <a:pt x="53" y="77"/>
                  <a:pt x="53" y="77"/>
                </a:cubicBezTo>
                <a:cubicBezTo>
                  <a:pt x="53" y="69"/>
                  <a:pt x="53" y="69"/>
                  <a:pt x="53" y="69"/>
                </a:cubicBezTo>
                <a:cubicBezTo>
                  <a:pt x="50" y="63"/>
                  <a:pt x="50" y="63"/>
                  <a:pt x="50" y="63"/>
                </a:cubicBezTo>
                <a:cubicBezTo>
                  <a:pt x="50" y="59"/>
                  <a:pt x="50" y="59"/>
                  <a:pt x="50" y="59"/>
                </a:cubicBezTo>
                <a:cubicBezTo>
                  <a:pt x="40" y="59"/>
                  <a:pt x="40" y="59"/>
                  <a:pt x="40" y="59"/>
                </a:cubicBezTo>
                <a:cubicBezTo>
                  <a:pt x="40" y="0"/>
                  <a:pt x="40" y="0"/>
                  <a:pt x="40" y="0"/>
                </a:cubicBezTo>
                <a:cubicBezTo>
                  <a:pt x="2" y="0"/>
                  <a:pt x="2" y="0"/>
                  <a:pt x="2" y="0"/>
                </a:cubicBezTo>
                <a:cubicBezTo>
                  <a:pt x="2" y="149"/>
                  <a:pt x="2" y="149"/>
                  <a:pt x="2" y="149"/>
                </a:cubicBezTo>
                <a:lnTo>
                  <a:pt x="3" y="148"/>
                </a:lnTo>
                <a:close/>
              </a:path>
            </a:pathLst>
          </a:custGeom>
          <a:solidFill>
            <a:srgbClr val="0054A6"/>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7" name="Freeform 44"/>
          <p:cNvSpPr>
            <a:spLocks/>
          </p:cNvSpPr>
          <p:nvPr/>
        </p:nvSpPr>
        <p:spPr bwMode="auto">
          <a:xfrm>
            <a:off x="3731035" y="1972812"/>
            <a:ext cx="1361653" cy="699354"/>
          </a:xfrm>
          <a:custGeom>
            <a:avLst/>
            <a:gdLst>
              <a:gd name="T0" fmla="*/ 10 w 462"/>
              <a:gd name="T1" fmla="*/ 63 h 225"/>
              <a:gd name="T2" fmla="*/ 13 w 462"/>
              <a:gd name="T3" fmla="*/ 77 h 225"/>
              <a:gd name="T4" fmla="*/ 23 w 462"/>
              <a:gd name="T5" fmla="*/ 82 h 225"/>
              <a:gd name="T6" fmla="*/ 31 w 462"/>
              <a:gd name="T7" fmla="*/ 87 h 225"/>
              <a:gd name="T8" fmla="*/ 38 w 462"/>
              <a:gd name="T9" fmla="*/ 97 h 225"/>
              <a:gd name="T10" fmla="*/ 38 w 462"/>
              <a:gd name="T11" fmla="*/ 101 h 225"/>
              <a:gd name="T12" fmla="*/ 53 w 462"/>
              <a:gd name="T13" fmla="*/ 107 h 225"/>
              <a:gd name="T14" fmla="*/ 59 w 462"/>
              <a:gd name="T15" fmla="*/ 141 h 225"/>
              <a:gd name="T16" fmla="*/ 60 w 462"/>
              <a:gd name="T17" fmla="*/ 151 h 225"/>
              <a:gd name="T18" fmla="*/ 60 w 462"/>
              <a:gd name="T19" fmla="*/ 153 h 225"/>
              <a:gd name="T20" fmla="*/ 60 w 462"/>
              <a:gd name="T21" fmla="*/ 167 h 225"/>
              <a:gd name="T22" fmla="*/ 70 w 462"/>
              <a:gd name="T23" fmla="*/ 166 h 225"/>
              <a:gd name="T24" fmla="*/ 71 w 462"/>
              <a:gd name="T25" fmla="*/ 166 h 225"/>
              <a:gd name="T26" fmla="*/ 75 w 462"/>
              <a:gd name="T27" fmla="*/ 167 h 225"/>
              <a:gd name="T28" fmla="*/ 88 w 462"/>
              <a:gd name="T29" fmla="*/ 188 h 225"/>
              <a:gd name="T30" fmla="*/ 100 w 462"/>
              <a:gd name="T31" fmla="*/ 206 h 225"/>
              <a:gd name="T32" fmla="*/ 104 w 462"/>
              <a:gd name="T33" fmla="*/ 214 h 225"/>
              <a:gd name="T34" fmla="*/ 105 w 462"/>
              <a:gd name="T35" fmla="*/ 214 h 225"/>
              <a:gd name="T36" fmla="*/ 107 w 462"/>
              <a:gd name="T37" fmla="*/ 212 h 225"/>
              <a:gd name="T38" fmla="*/ 122 w 462"/>
              <a:gd name="T39" fmla="*/ 224 h 225"/>
              <a:gd name="T40" fmla="*/ 138 w 462"/>
              <a:gd name="T41" fmla="*/ 224 h 225"/>
              <a:gd name="T42" fmla="*/ 143 w 462"/>
              <a:gd name="T43" fmla="*/ 224 h 225"/>
              <a:gd name="T44" fmla="*/ 154 w 462"/>
              <a:gd name="T45" fmla="*/ 224 h 225"/>
              <a:gd name="T46" fmla="*/ 156 w 462"/>
              <a:gd name="T47" fmla="*/ 225 h 225"/>
              <a:gd name="T48" fmla="*/ 165 w 462"/>
              <a:gd name="T49" fmla="*/ 221 h 225"/>
              <a:gd name="T50" fmla="*/ 182 w 462"/>
              <a:gd name="T51" fmla="*/ 216 h 225"/>
              <a:gd name="T52" fmla="*/ 189 w 462"/>
              <a:gd name="T53" fmla="*/ 215 h 225"/>
              <a:gd name="T54" fmla="*/ 461 w 462"/>
              <a:gd name="T55" fmla="*/ 204 h 225"/>
              <a:gd name="T56" fmla="*/ 462 w 462"/>
              <a:gd name="T57" fmla="*/ 203 h 225"/>
              <a:gd name="T58" fmla="*/ 461 w 462"/>
              <a:gd name="T59" fmla="*/ 154 h 225"/>
              <a:gd name="T60" fmla="*/ 461 w 462"/>
              <a:gd name="T61" fmla="*/ 0 h 225"/>
              <a:gd name="T62" fmla="*/ 0 w 462"/>
              <a:gd name="T63" fmla="*/ 5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 h="225">
                <a:moveTo>
                  <a:pt x="10" y="59"/>
                </a:moveTo>
                <a:cubicBezTo>
                  <a:pt x="10" y="63"/>
                  <a:pt x="10" y="63"/>
                  <a:pt x="10" y="63"/>
                </a:cubicBezTo>
                <a:cubicBezTo>
                  <a:pt x="13" y="69"/>
                  <a:pt x="13" y="69"/>
                  <a:pt x="13" y="69"/>
                </a:cubicBezTo>
                <a:cubicBezTo>
                  <a:pt x="13" y="77"/>
                  <a:pt x="13" y="77"/>
                  <a:pt x="13" y="77"/>
                </a:cubicBezTo>
                <a:cubicBezTo>
                  <a:pt x="19" y="77"/>
                  <a:pt x="19" y="77"/>
                  <a:pt x="19" y="77"/>
                </a:cubicBezTo>
                <a:cubicBezTo>
                  <a:pt x="23" y="82"/>
                  <a:pt x="23" y="82"/>
                  <a:pt x="23" y="82"/>
                </a:cubicBezTo>
                <a:cubicBezTo>
                  <a:pt x="23" y="87"/>
                  <a:pt x="23" y="87"/>
                  <a:pt x="23" y="87"/>
                </a:cubicBezTo>
                <a:cubicBezTo>
                  <a:pt x="31" y="87"/>
                  <a:pt x="31" y="87"/>
                  <a:pt x="31" y="87"/>
                </a:cubicBezTo>
                <a:cubicBezTo>
                  <a:pt x="31" y="93"/>
                  <a:pt x="31" y="93"/>
                  <a:pt x="31" y="93"/>
                </a:cubicBezTo>
                <a:cubicBezTo>
                  <a:pt x="38" y="97"/>
                  <a:pt x="38" y="97"/>
                  <a:pt x="38" y="97"/>
                </a:cubicBezTo>
                <a:cubicBezTo>
                  <a:pt x="38" y="101"/>
                  <a:pt x="38" y="101"/>
                  <a:pt x="38" y="101"/>
                </a:cubicBezTo>
                <a:cubicBezTo>
                  <a:pt x="38" y="101"/>
                  <a:pt x="38" y="101"/>
                  <a:pt x="38" y="101"/>
                </a:cubicBezTo>
                <a:cubicBezTo>
                  <a:pt x="40" y="102"/>
                  <a:pt x="46" y="105"/>
                  <a:pt x="49" y="106"/>
                </a:cubicBezTo>
                <a:cubicBezTo>
                  <a:pt x="53" y="107"/>
                  <a:pt x="53" y="107"/>
                  <a:pt x="53" y="107"/>
                </a:cubicBezTo>
                <a:cubicBezTo>
                  <a:pt x="59" y="113"/>
                  <a:pt x="59" y="113"/>
                  <a:pt x="59" y="113"/>
                </a:cubicBezTo>
                <a:cubicBezTo>
                  <a:pt x="59" y="141"/>
                  <a:pt x="59" y="141"/>
                  <a:pt x="59" y="141"/>
                </a:cubicBezTo>
                <a:cubicBezTo>
                  <a:pt x="58" y="141"/>
                  <a:pt x="58" y="144"/>
                  <a:pt x="59" y="148"/>
                </a:cubicBezTo>
                <a:cubicBezTo>
                  <a:pt x="59" y="150"/>
                  <a:pt x="60" y="151"/>
                  <a:pt x="60" y="151"/>
                </a:cubicBezTo>
                <a:cubicBezTo>
                  <a:pt x="60" y="151"/>
                  <a:pt x="60" y="151"/>
                  <a:pt x="60" y="151"/>
                </a:cubicBezTo>
                <a:cubicBezTo>
                  <a:pt x="60" y="151"/>
                  <a:pt x="60" y="152"/>
                  <a:pt x="60" y="153"/>
                </a:cubicBezTo>
                <a:cubicBezTo>
                  <a:pt x="58" y="156"/>
                  <a:pt x="60" y="163"/>
                  <a:pt x="60" y="166"/>
                </a:cubicBezTo>
                <a:cubicBezTo>
                  <a:pt x="60" y="167"/>
                  <a:pt x="60" y="167"/>
                  <a:pt x="60" y="167"/>
                </a:cubicBezTo>
                <a:cubicBezTo>
                  <a:pt x="70" y="167"/>
                  <a:pt x="70" y="167"/>
                  <a:pt x="70" y="167"/>
                </a:cubicBezTo>
                <a:cubicBezTo>
                  <a:pt x="70" y="166"/>
                  <a:pt x="70" y="166"/>
                  <a:pt x="70" y="166"/>
                </a:cubicBezTo>
                <a:cubicBezTo>
                  <a:pt x="70" y="166"/>
                  <a:pt x="70" y="166"/>
                  <a:pt x="70" y="166"/>
                </a:cubicBezTo>
                <a:cubicBezTo>
                  <a:pt x="71" y="166"/>
                  <a:pt x="71" y="166"/>
                  <a:pt x="71" y="166"/>
                </a:cubicBezTo>
                <a:cubicBezTo>
                  <a:pt x="71" y="166"/>
                  <a:pt x="72" y="166"/>
                  <a:pt x="73" y="166"/>
                </a:cubicBezTo>
                <a:cubicBezTo>
                  <a:pt x="73" y="166"/>
                  <a:pt x="74" y="166"/>
                  <a:pt x="75" y="167"/>
                </a:cubicBezTo>
                <a:cubicBezTo>
                  <a:pt x="82" y="168"/>
                  <a:pt x="87" y="172"/>
                  <a:pt x="88" y="173"/>
                </a:cubicBezTo>
                <a:cubicBezTo>
                  <a:pt x="88" y="188"/>
                  <a:pt x="88" y="188"/>
                  <a:pt x="88" y="188"/>
                </a:cubicBezTo>
                <a:cubicBezTo>
                  <a:pt x="93" y="194"/>
                  <a:pt x="93" y="194"/>
                  <a:pt x="93" y="194"/>
                </a:cubicBezTo>
                <a:cubicBezTo>
                  <a:pt x="100" y="206"/>
                  <a:pt x="100" y="206"/>
                  <a:pt x="100" y="206"/>
                </a:cubicBezTo>
                <a:cubicBezTo>
                  <a:pt x="104" y="206"/>
                  <a:pt x="104" y="206"/>
                  <a:pt x="104" y="206"/>
                </a:cubicBezTo>
                <a:cubicBezTo>
                  <a:pt x="104" y="214"/>
                  <a:pt x="104" y="214"/>
                  <a:pt x="104" y="214"/>
                </a:cubicBezTo>
                <a:cubicBezTo>
                  <a:pt x="105" y="214"/>
                  <a:pt x="105" y="214"/>
                  <a:pt x="105" y="214"/>
                </a:cubicBezTo>
                <a:cubicBezTo>
                  <a:pt x="105" y="214"/>
                  <a:pt x="105" y="214"/>
                  <a:pt x="105" y="214"/>
                </a:cubicBezTo>
                <a:cubicBezTo>
                  <a:pt x="106" y="213"/>
                  <a:pt x="106" y="213"/>
                  <a:pt x="106" y="213"/>
                </a:cubicBezTo>
                <a:cubicBezTo>
                  <a:pt x="107" y="212"/>
                  <a:pt x="107" y="212"/>
                  <a:pt x="107" y="212"/>
                </a:cubicBezTo>
                <a:cubicBezTo>
                  <a:pt x="109" y="212"/>
                  <a:pt x="110" y="213"/>
                  <a:pt x="111" y="216"/>
                </a:cubicBezTo>
                <a:cubicBezTo>
                  <a:pt x="117" y="222"/>
                  <a:pt x="121" y="224"/>
                  <a:pt x="122" y="224"/>
                </a:cubicBezTo>
                <a:cubicBezTo>
                  <a:pt x="134" y="224"/>
                  <a:pt x="134" y="224"/>
                  <a:pt x="134" y="224"/>
                </a:cubicBezTo>
                <a:cubicBezTo>
                  <a:pt x="136" y="224"/>
                  <a:pt x="137" y="224"/>
                  <a:pt x="138" y="224"/>
                </a:cubicBezTo>
                <a:cubicBezTo>
                  <a:pt x="139" y="223"/>
                  <a:pt x="139" y="223"/>
                  <a:pt x="140" y="223"/>
                </a:cubicBezTo>
                <a:cubicBezTo>
                  <a:pt x="141" y="223"/>
                  <a:pt x="142" y="224"/>
                  <a:pt x="143" y="224"/>
                </a:cubicBezTo>
                <a:cubicBezTo>
                  <a:pt x="143" y="224"/>
                  <a:pt x="145" y="224"/>
                  <a:pt x="147" y="224"/>
                </a:cubicBezTo>
                <a:cubicBezTo>
                  <a:pt x="149" y="224"/>
                  <a:pt x="153" y="224"/>
                  <a:pt x="154" y="224"/>
                </a:cubicBezTo>
                <a:cubicBezTo>
                  <a:pt x="155" y="225"/>
                  <a:pt x="155" y="225"/>
                  <a:pt x="155" y="225"/>
                </a:cubicBezTo>
                <a:cubicBezTo>
                  <a:pt x="156" y="225"/>
                  <a:pt x="156" y="225"/>
                  <a:pt x="156" y="225"/>
                </a:cubicBezTo>
                <a:cubicBezTo>
                  <a:pt x="157" y="225"/>
                  <a:pt x="158" y="225"/>
                  <a:pt x="160" y="224"/>
                </a:cubicBezTo>
                <a:cubicBezTo>
                  <a:pt x="165" y="221"/>
                  <a:pt x="165" y="221"/>
                  <a:pt x="165" y="221"/>
                </a:cubicBezTo>
                <a:cubicBezTo>
                  <a:pt x="176" y="217"/>
                  <a:pt x="176" y="217"/>
                  <a:pt x="176" y="217"/>
                </a:cubicBezTo>
                <a:cubicBezTo>
                  <a:pt x="182" y="216"/>
                  <a:pt x="182" y="216"/>
                  <a:pt x="182" y="216"/>
                </a:cubicBezTo>
                <a:cubicBezTo>
                  <a:pt x="189" y="216"/>
                  <a:pt x="189" y="216"/>
                  <a:pt x="189" y="216"/>
                </a:cubicBezTo>
                <a:cubicBezTo>
                  <a:pt x="189" y="215"/>
                  <a:pt x="189" y="215"/>
                  <a:pt x="189" y="215"/>
                </a:cubicBezTo>
                <a:cubicBezTo>
                  <a:pt x="189" y="204"/>
                  <a:pt x="189" y="204"/>
                  <a:pt x="189" y="204"/>
                </a:cubicBezTo>
                <a:cubicBezTo>
                  <a:pt x="461" y="204"/>
                  <a:pt x="461" y="204"/>
                  <a:pt x="461" y="204"/>
                </a:cubicBezTo>
                <a:cubicBezTo>
                  <a:pt x="462" y="204"/>
                  <a:pt x="462" y="204"/>
                  <a:pt x="462" y="204"/>
                </a:cubicBezTo>
                <a:cubicBezTo>
                  <a:pt x="462" y="203"/>
                  <a:pt x="462" y="203"/>
                  <a:pt x="462" y="203"/>
                </a:cubicBezTo>
                <a:cubicBezTo>
                  <a:pt x="462" y="154"/>
                  <a:pt x="462" y="154"/>
                  <a:pt x="462" y="154"/>
                </a:cubicBezTo>
                <a:cubicBezTo>
                  <a:pt x="461" y="154"/>
                  <a:pt x="461" y="154"/>
                  <a:pt x="461" y="154"/>
                </a:cubicBezTo>
                <a:cubicBezTo>
                  <a:pt x="461" y="154"/>
                  <a:pt x="461" y="154"/>
                  <a:pt x="461" y="154"/>
                </a:cubicBezTo>
                <a:cubicBezTo>
                  <a:pt x="461" y="0"/>
                  <a:pt x="461" y="0"/>
                  <a:pt x="461" y="0"/>
                </a:cubicBezTo>
                <a:cubicBezTo>
                  <a:pt x="0" y="0"/>
                  <a:pt x="0" y="0"/>
                  <a:pt x="0" y="0"/>
                </a:cubicBezTo>
                <a:cubicBezTo>
                  <a:pt x="0" y="59"/>
                  <a:pt x="0" y="59"/>
                  <a:pt x="0" y="59"/>
                </a:cubicBezTo>
                <a:lnTo>
                  <a:pt x="10" y="59"/>
                </a:lnTo>
                <a:close/>
              </a:path>
            </a:pathLst>
          </a:custGeom>
          <a:solidFill>
            <a:schemeClr val="accent1">
              <a:lumMod val="40000"/>
              <a:lumOff val="6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8" name="Freeform 45"/>
          <p:cNvSpPr>
            <a:spLocks/>
          </p:cNvSpPr>
          <p:nvPr/>
        </p:nvSpPr>
        <p:spPr bwMode="auto">
          <a:xfrm>
            <a:off x="2738868" y="1972812"/>
            <a:ext cx="880290" cy="506644"/>
          </a:xfrm>
          <a:custGeom>
            <a:avLst/>
            <a:gdLst>
              <a:gd name="T0" fmla="*/ 79 w 299"/>
              <a:gd name="T1" fmla="*/ 152 h 163"/>
              <a:gd name="T2" fmla="*/ 79 w 299"/>
              <a:gd name="T3" fmla="*/ 163 h 163"/>
              <a:gd name="T4" fmla="*/ 205 w 299"/>
              <a:gd name="T5" fmla="*/ 163 h 163"/>
              <a:gd name="T6" fmla="*/ 222 w 299"/>
              <a:gd name="T7" fmla="*/ 148 h 163"/>
              <a:gd name="T8" fmla="*/ 261 w 299"/>
              <a:gd name="T9" fmla="*/ 148 h 163"/>
              <a:gd name="T10" fmla="*/ 272 w 299"/>
              <a:gd name="T11" fmla="*/ 148 h 163"/>
              <a:gd name="T12" fmla="*/ 282 w 299"/>
              <a:gd name="T13" fmla="*/ 148 h 163"/>
              <a:gd name="T14" fmla="*/ 293 w 299"/>
              <a:gd name="T15" fmla="*/ 149 h 163"/>
              <a:gd name="T16" fmla="*/ 298 w 299"/>
              <a:gd name="T17" fmla="*/ 149 h 163"/>
              <a:gd name="T18" fmla="*/ 299 w 299"/>
              <a:gd name="T19" fmla="*/ 149 h 163"/>
              <a:gd name="T20" fmla="*/ 299 w 299"/>
              <a:gd name="T21" fmla="*/ 149 h 163"/>
              <a:gd name="T22" fmla="*/ 299 w 299"/>
              <a:gd name="T23" fmla="*/ 149 h 163"/>
              <a:gd name="T24" fmla="*/ 299 w 299"/>
              <a:gd name="T25" fmla="*/ 0 h 163"/>
              <a:gd name="T26" fmla="*/ 74 w 299"/>
              <a:gd name="T27" fmla="*/ 0 h 163"/>
              <a:gd name="T28" fmla="*/ 78 w 299"/>
              <a:gd name="T29" fmla="*/ 4 h 163"/>
              <a:gd name="T30" fmla="*/ 82 w 299"/>
              <a:gd name="T31" fmla="*/ 12 h 163"/>
              <a:gd name="T32" fmla="*/ 86 w 299"/>
              <a:gd name="T33" fmla="*/ 12 h 163"/>
              <a:gd name="T34" fmla="*/ 94 w 299"/>
              <a:gd name="T35" fmla="*/ 12 h 163"/>
              <a:gd name="T36" fmla="*/ 94 w 299"/>
              <a:gd name="T37" fmla="*/ 16 h 163"/>
              <a:gd name="T38" fmla="*/ 90 w 299"/>
              <a:gd name="T39" fmla="*/ 16 h 163"/>
              <a:gd name="T40" fmla="*/ 90 w 299"/>
              <a:gd name="T41" fmla="*/ 24 h 163"/>
              <a:gd name="T42" fmla="*/ 86 w 299"/>
              <a:gd name="T43" fmla="*/ 28 h 163"/>
              <a:gd name="T44" fmla="*/ 82 w 299"/>
              <a:gd name="T45" fmla="*/ 28 h 163"/>
              <a:gd name="T46" fmla="*/ 86 w 299"/>
              <a:gd name="T47" fmla="*/ 32 h 163"/>
              <a:gd name="T48" fmla="*/ 90 w 299"/>
              <a:gd name="T49" fmla="*/ 35 h 163"/>
              <a:gd name="T50" fmla="*/ 94 w 299"/>
              <a:gd name="T51" fmla="*/ 47 h 163"/>
              <a:gd name="T52" fmla="*/ 94 w 299"/>
              <a:gd name="T53" fmla="*/ 71 h 163"/>
              <a:gd name="T54" fmla="*/ 90 w 299"/>
              <a:gd name="T55" fmla="*/ 63 h 163"/>
              <a:gd name="T56" fmla="*/ 86 w 299"/>
              <a:gd name="T57" fmla="*/ 67 h 163"/>
              <a:gd name="T58" fmla="*/ 78 w 299"/>
              <a:gd name="T59" fmla="*/ 75 h 163"/>
              <a:gd name="T60" fmla="*/ 70 w 299"/>
              <a:gd name="T61" fmla="*/ 82 h 163"/>
              <a:gd name="T62" fmla="*/ 70 w 299"/>
              <a:gd name="T63" fmla="*/ 86 h 163"/>
              <a:gd name="T64" fmla="*/ 70 w 299"/>
              <a:gd name="T65" fmla="*/ 90 h 163"/>
              <a:gd name="T66" fmla="*/ 66 w 299"/>
              <a:gd name="T67" fmla="*/ 90 h 163"/>
              <a:gd name="T68" fmla="*/ 66 w 299"/>
              <a:gd name="T69" fmla="*/ 82 h 163"/>
              <a:gd name="T70" fmla="*/ 74 w 299"/>
              <a:gd name="T71" fmla="*/ 67 h 163"/>
              <a:gd name="T72" fmla="*/ 78 w 299"/>
              <a:gd name="T73" fmla="*/ 63 h 163"/>
              <a:gd name="T74" fmla="*/ 82 w 299"/>
              <a:gd name="T75" fmla="*/ 55 h 163"/>
              <a:gd name="T76" fmla="*/ 78 w 299"/>
              <a:gd name="T77" fmla="*/ 51 h 163"/>
              <a:gd name="T78" fmla="*/ 70 w 299"/>
              <a:gd name="T79" fmla="*/ 51 h 163"/>
              <a:gd name="T80" fmla="*/ 58 w 299"/>
              <a:gd name="T81" fmla="*/ 47 h 163"/>
              <a:gd name="T82" fmla="*/ 35 w 299"/>
              <a:gd name="T83" fmla="*/ 43 h 163"/>
              <a:gd name="T84" fmla="*/ 8 w 299"/>
              <a:gd name="T85" fmla="*/ 32 h 163"/>
              <a:gd name="T86" fmla="*/ 4 w 299"/>
              <a:gd name="T87" fmla="*/ 35 h 163"/>
              <a:gd name="T88" fmla="*/ 0 w 299"/>
              <a:gd name="T89" fmla="*/ 43 h 163"/>
              <a:gd name="T90" fmla="*/ 0 w 299"/>
              <a:gd name="T91" fmla="*/ 51 h 163"/>
              <a:gd name="T92" fmla="*/ 8 w 299"/>
              <a:gd name="T93" fmla="*/ 59 h 163"/>
              <a:gd name="T94" fmla="*/ 12 w 299"/>
              <a:gd name="T95" fmla="*/ 67 h 163"/>
              <a:gd name="T96" fmla="*/ 23 w 299"/>
              <a:gd name="T97" fmla="*/ 114 h 163"/>
              <a:gd name="T98" fmla="*/ 27 w 299"/>
              <a:gd name="T99" fmla="*/ 110 h 163"/>
              <a:gd name="T100" fmla="*/ 31 w 299"/>
              <a:gd name="T101" fmla="*/ 114 h 163"/>
              <a:gd name="T102" fmla="*/ 31 w 299"/>
              <a:gd name="T103" fmla="*/ 117 h 163"/>
              <a:gd name="T104" fmla="*/ 27 w 299"/>
              <a:gd name="T105" fmla="*/ 121 h 163"/>
              <a:gd name="T106" fmla="*/ 27 w 299"/>
              <a:gd name="T107" fmla="*/ 125 h 163"/>
              <a:gd name="T108" fmla="*/ 27 w 299"/>
              <a:gd name="T109" fmla="*/ 129 h 163"/>
              <a:gd name="T110" fmla="*/ 31 w 299"/>
              <a:gd name="T111" fmla="*/ 129 h 163"/>
              <a:gd name="T112" fmla="*/ 35 w 299"/>
              <a:gd name="T113" fmla="*/ 129 h 163"/>
              <a:gd name="T114" fmla="*/ 35 w 299"/>
              <a:gd name="T115" fmla="*/ 133 h 163"/>
              <a:gd name="T116" fmla="*/ 68 w 299"/>
              <a:gd name="T117" fmla="*/ 133 h 163"/>
              <a:gd name="T118" fmla="*/ 79 w 299"/>
              <a:gd name="T119" fmla="*/ 15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9" h="163">
                <a:moveTo>
                  <a:pt x="79" y="152"/>
                </a:moveTo>
                <a:cubicBezTo>
                  <a:pt x="79" y="163"/>
                  <a:pt x="79" y="163"/>
                  <a:pt x="79" y="163"/>
                </a:cubicBezTo>
                <a:cubicBezTo>
                  <a:pt x="205" y="163"/>
                  <a:pt x="205" y="163"/>
                  <a:pt x="205" y="163"/>
                </a:cubicBezTo>
                <a:cubicBezTo>
                  <a:pt x="222" y="148"/>
                  <a:pt x="222" y="148"/>
                  <a:pt x="222" y="148"/>
                </a:cubicBezTo>
                <a:cubicBezTo>
                  <a:pt x="261" y="148"/>
                  <a:pt x="261" y="148"/>
                  <a:pt x="261" y="148"/>
                </a:cubicBezTo>
                <a:cubicBezTo>
                  <a:pt x="261" y="148"/>
                  <a:pt x="266" y="148"/>
                  <a:pt x="272" y="148"/>
                </a:cubicBezTo>
                <a:cubicBezTo>
                  <a:pt x="276" y="148"/>
                  <a:pt x="279" y="148"/>
                  <a:pt x="282" y="148"/>
                </a:cubicBezTo>
                <a:cubicBezTo>
                  <a:pt x="285" y="148"/>
                  <a:pt x="289" y="149"/>
                  <a:pt x="293" y="149"/>
                </a:cubicBezTo>
                <a:cubicBezTo>
                  <a:pt x="295" y="149"/>
                  <a:pt x="297" y="149"/>
                  <a:pt x="298" y="149"/>
                </a:cubicBezTo>
                <a:cubicBezTo>
                  <a:pt x="299" y="149"/>
                  <a:pt x="299" y="149"/>
                  <a:pt x="299" y="149"/>
                </a:cubicBezTo>
                <a:cubicBezTo>
                  <a:pt x="299" y="149"/>
                  <a:pt x="299" y="149"/>
                  <a:pt x="299" y="149"/>
                </a:cubicBezTo>
                <a:cubicBezTo>
                  <a:pt x="299" y="149"/>
                  <a:pt x="299" y="149"/>
                  <a:pt x="299" y="149"/>
                </a:cubicBezTo>
                <a:cubicBezTo>
                  <a:pt x="299" y="0"/>
                  <a:pt x="299" y="0"/>
                  <a:pt x="299" y="0"/>
                </a:cubicBezTo>
                <a:cubicBezTo>
                  <a:pt x="74" y="0"/>
                  <a:pt x="74" y="0"/>
                  <a:pt x="74" y="0"/>
                </a:cubicBezTo>
                <a:cubicBezTo>
                  <a:pt x="78" y="4"/>
                  <a:pt x="78" y="4"/>
                  <a:pt x="78" y="4"/>
                </a:cubicBezTo>
                <a:cubicBezTo>
                  <a:pt x="82" y="12"/>
                  <a:pt x="82" y="12"/>
                  <a:pt x="82" y="12"/>
                </a:cubicBezTo>
                <a:cubicBezTo>
                  <a:pt x="86" y="12"/>
                  <a:pt x="86" y="12"/>
                  <a:pt x="86" y="12"/>
                </a:cubicBezTo>
                <a:cubicBezTo>
                  <a:pt x="94" y="12"/>
                  <a:pt x="94" y="12"/>
                  <a:pt x="94" y="12"/>
                </a:cubicBezTo>
                <a:cubicBezTo>
                  <a:pt x="94" y="16"/>
                  <a:pt x="94" y="16"/>
                  <a:pt x="94" y="16"/>
                </a:cubicBezTo>
                <a:cubicBezTo>
                  <a:pt x="90" y="16"/>
                  <a:pt x="90" y="16"/>
                  <a:pt x="90" y="16"/>
                </a:cubicBezTo>
                <a:cubicBezTo>
                  <a:pt x="90" y="24"/>
                  <a:pt x="90" y="24"/>
                  <a:pt x="90" y="24"/>
                </a:cubicBezTo>
                <a:cubicBezTo>
                  <a:pt x="86" y="28"/>
                  <a:pt x="86" y="28"/>
                  <a:pt x="86" y="28"/>
                </a:cubicBezTo>
                <a:cubicBezTo>
                  <a:pt x="82" y="28"/>
                  <a:pt x="82" y="28"/>
                  <a:pt x="82" y="28"/>
                </a:cubicBezTo>
                <a:cubicBezTo>
                  <a:pt x="86" y="32"/>
                  <a:pt x="86" y="32"/>
                  <a:pt x="86" y="32"/>
                </a:cubicBezTo>
                <a:cubicBezTo>
                  <a:pt x="90" y="35"/>
                  <a:pt x="90" y="35"/>
                  <a:pt x="90" y="35"/>
                </a:cubicBezTo>
                <a:cubicBezTo>
                  <a:pt x="94" y="47"/>
                  <a:pt x="94" y="47"/>
                  <a:pt x="94" y="47"/>
                </a:cubicBezTo>
                <a:cubicBezTo>
                  <a:pt x="94" y="71"/>
                  <a:pt x="94" y="71"/>
                  <a:pt x="94" y="71"/>
                </a:cubicBezTo>
                <a:cubicBezTo>
                  <a:pt x="90" y="63"/>
                  <a:pt x="90" y="63"/>
                  <a:pt x="90" y="63"/>
                </a:cubicBezTo>
                <a:cubicBezTo>
                  <a:pt x="86" y="67"/>
                  <a:pt x="86" y="67"/>
                  <a:pt x="86" y="67"/>
                </a:cubicBezTo>
                <a:cubicBezTo>
                  <a:pt x="78" y="75"/>
                  <a:pt x="78" y="75"/>
                  <a:pt x="78" y="75"/>
                </a:cubicBezTo>
                <a:cubicBezTo>
                  <a:pt x="70" y="82"/>
                  <a:pt x="70" y="82"/>
                  <a:pt x="70" y="82"/>
                </a:cubicBezTo>
                <a:cubicBezTo>
                  <a:pt x="70" y="86"/>
                  <a:pt x="70" y="86"/>
                  <a:pt x="70" y="86"/>
                </a:cubicBezTo>
                <a:cubicBezTo>
                  <a:pt x="70" y="90"/>
                  <a:pt x="70" y="90"/>
                  <a:pt x="70" y="90"/>
                </a:cubicBezTo>
                <a:cubicBezTo>
                  <a:pt x="66" y="90"/>
                  <a:pt x="66" y="90"/>
                  <a:pt x="66" y="90"/>
                </a:cubicBezTo>
                <a:cubicBezTo>
                  <a:pt x="66" y="82"/>
                  <a:pt x="66" y="82"/>
                  <a:pt x="66" y="82"/>
                </a:cubicBezTo>
                <a:cubicBezTo>
                  <a:pt x="74" y="67"/>
                  <a:pt x="74" y="67"/>
                  <a:pt x="74" y="67"/>
                </a:cubicBezTo>
                <a:cubicBezTo>
                  <a:pt x="78" y="63"/>
                  <a:pt x="78" y="63"/>
                  <a:pt x="78" y="63"/>
                </a:cubicBezTo>
                <a:cubicBezTo>
                  <a:pt x="82" y="55"/>
                  <a:pt x="82" y="55"/>
                  <a:pt x="82" y="55"/>
                </a:cubicBezTo>
                <a:cubicBezTo>
                  <a:pt x="78" y="51"/>
                  <a:pt x="78" y="51"/>
                  <a:pt x="78" y="51"/>
                </a:cubicBezTo>
                <a:cubicBezTo>
                  <a:pt x="70" y="51"/>
                  <a:pt x="70" y="51"/>
                  <a:pt x="70" y="51"/>
                </a:cubicBezTo>
                <a:cubicBezTo>
                  <a:pt x="58" y="47"/>
                  <a:pt x="58" y="47"/>
                  <a:pt x="58" y="47"/>
                </a:cubicBezTo>
                <a:cubicBezTo>
                  <a:pt x="35" y="43"/>
                  <a:pt x="35" y="43"/>
                  <a:pt x="35" y="43"/>
                </a:cubicBezTo>
                <a:cubicBezTo>
                  <a:pt x="8" y="32"/>
                  <a:pt x="8" y="32"/>
                  <a:pt x="8" y="32"/>
                </a:cubicBezTo>
                <a:cubicBezTo>
                  <a:pt x="4" y="35"/>
                  <a:pt x="4" y="35"/>
                  <a:pt x="4" y="35"/>
                </a:cubicBezTo>
                <a:cubicBezTo>
                  <a:pt x="0" y="43"/>
                  <a:pt x="0" y="43"/>
                  <a:pt x="0" y="43"/>
                </a:cubicBezTo>
                <a:cubicBezTo>
                  <a:pt x="0" y="51"/>
                  <a:pt x="0" y="51"/>
                  <a:pt x="0" y="51"/>
                </a:cubicBezTo>
                <a:cubicBezTo>
                  <a:pt x="8" y="59"/>
                  <a:pt x="8" y="59"/>
                  <a:pt x="8" y="59"/>
                </a:cubicBezTo>
                <a:cubicBezTo>
                  <a:pt x="12" y="67"/>
                  <a:pt x="12" y="67"/>
                  <a:pt x="12" y="67"/>
                </a:cubicBezTo>
                <a:cubicBezTo>
                  <a:pt x="23" y="114"/>
                  <a:pt x="23" y="114"/>
                  <a:pt x="23" y="114"/>
                </a:cubicBezTo>
                <a:cubicBezTo>
                  <a:pt x="27" y="110"/>
                  <a:pt x="27" y="110"/>
                  <a:pt x="27" y="110"/>
                </a:cubicBezTo>
                <a:cubicBezTo>
                  <a:pt x="31" y="114"/>
                  <a:pt x="31" y="114"/>
                  <a:pt x="31" y="114"/>
                </a:cubicBezTo>
                <a:cubicBezTo>
                  <a:pt x="31" y="117"/>
                  <a:pt x="31" y="117"/>
                  <a:pt x="31" y="117"/>
                </a:cubicBezTo>
                <a:cubicBezTo>
                  <a:pt x="27" y="121"/>
                  <a:pt x="27" y="121"/>
                  <a:pt x="27" y="121"/>
                </a:cubicBezTo>
                <a:cubicBezTo>
                  <a:pt x="27" y="125"/>
                  <a:pt x="27" y="125"/>
                  <a:pt x="27" y="125"/>
                </a:cubicBezTo>
                <a:cubicBezTo>
                  <a:pt x="27" y="129"/>
                  <a:pt x="27" y="129"/>
                  <a:pt x="27" y="129"/>
                </a:cubicBezTo>
                <a:cubicBezTo>
                  <a:pt x="31" y="129"/>
                  <a:pt x="31" y="129"/>
                  <a:pt x="31" y="129"/>
                </a:cubicBezTo>
                <a:cubicBezTo>
                  <a:pt x="35" y="129"/>
                  <a:pt x="35" y="129"/>
                  <a:pt x="35" y="129"/>
                </a:cubicBezTo>
                <a:cubicBezTo>
                  <a:pt x="35" y="133"/>
                  <a:pt x="35" y="133"/>
                  <a:pt x="35" y="133"/>
                </a:cubicBezTo>
                <a:cubicBezTo>
                  <a:pt x="68" y="133"/>
                  <a:pt x="68" y="133"/>
                  <a:pt x="68" y="133"/>
                </a:cubicBezTo>
                <a:lnTo>
                  <a:pt x="79" y="152"/>
                </a:lnTo>
                <a:close/>
              </a:path>
            </a:pathLst>
          </a:custGeom>
          <a:solidFill>
            <a:srgbClr val="B9CDE5"/>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39" name="Freeform 46"/>
          <p:cNvSpPr>
            <a:spLocks/>
          </p:cNvSpPr>
          <p:nvPr/>
        </p:nvSpPr>
        <p:spPr bwMode="auto">
          <a:xfrm>
            <a:off x="5089744" y="1972812"/>
            <a:ext cx="844961" cy="478668"/>
          </a:xfrm>
          <a:custGeom>
            <a:avLst/>
            <a:gdLst>
              <a:gd name="T0" fmla="*/ 0 w 574"/>
              <a:gd name="T1" fmla="*/ 308 h 308"/>
              <a:gd name="T2" fmla="*/ 2 w 574"/>
              <a:gd name="T3" fmla="*/ 308 h 308"/>
              <a:gd name="T4" fmla="*/ 574 w 574"/>
              <a:gd name="T5" fmla="*/ 308 h 308"/>
              <a:gd name="T6" fmla="*/ 574 w 574"/>
              <a:gd name="T7" fmla="*/ 306 h 308"/>
              <a:gd name="T8" fmla="*/ 574 w 574"/>
              <a:gd name="T9" fmla="*/ 306 h 308"/>
              <a:gd name="T10" fmla="*/ 570 w 574"/>
              <a:gd name="T11" fmla="*/ 270 h 308"/>
              <a:gd name="T12" fmla="*/ 570 w 574"/>
              <a:gd name="T13" fmla="*/ 246 h 308"/>
              <a:gd name="T14" fmla="*/ 546 w 574"/>
              <a:gd name="T15" fmla="*/ 204 h 308"/>
              <a:gd name="T16" fmla="*/ 546 w 574"/>
              <a:gd name="T17" fmla="*/ 138 h 308"/>
              <a:gd name="T18" fmla="*/ 526 w 574"/>
              <a:gd name="T19" fmla="*/ 100 h 308"/>
              <a:gd name="T20" fmla="*/ 526 w 574"/>
              <a:gd name="T21" fmla="*/ 0 h 308"/>
              <a:gd name="T22" fmla="*/ 0 w 574"/>
              <a:gd name="T23" fmla="*/ 0 h 308"/>
              <a:gd name="T24" fmla="*/ 0 w 574"/>
              <a:gd name="T25" fmla="*/ 308 h 308"/>
              <a:gd name="T26" fmla="*/ 0 w 574"/>
              <a:gd name="T27" fmla="*/ 308 h 308"/>
              <a:gd name="T28" fmla="*/ 0 w 574"/>
              <a:gd name="T29"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4" h="308">
                <a:moveTo>
                  <a:pt x="0" y="308"/>
                </a:moveTo>
                <a:lnTo>
                  <a:pt x="2" y="308"/>
                </a:lnTo>
                <a:lnTo>
                  <a:pt x="574" y="308"/>
                </a:lnTo>
                <a:lnTo>
                  <a:pt x="574" y="306"/>
                </a:lnTo>
                <a:lnTo>
                  <a:pt x="574" y="306"/>
                </a:lnTo>
                <a:lnTo>
                  <a:pt x="570" y="270"/>
                </a:lnTo>
                <a:lnTo>
                  <a:pt x="570" y="246"/>
                </a:lnTo>
                <a:lnTo>
                  <a:pt x="546" y="204"/>
                </a:lnTo>
                <a:lnTo>
                  <a:pt x="546" y="138"/>
                </a:lnTo>
                <a:lnTo>
                  <a:pt x="526" y="100"/>
                </a:lnTo>
                <a:lnTo>
                  <a:pt x="526" y="0"/>
                </a:lnTo>
                <a:lnTo>
                  <a:pt x="0" y="0"/>
                </a:lnTo>
                <a:lnTo>
                  <a:pt x="0" y="308"/>
                </a:lnTo>
                <a:lnTo>
                  <a:pt x="0" y="308"/>
                </a:lnTo>
                <a:lnTo>
                  <a:pt x="0" y="308"/>
                </a:lnTo>
                <a:close/>
              </a:path>
            </a:pathLst>
          </a:custGeom>
          <a:solidFill>
            <a:srgbClr val="0054A6"/>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0" name="Freeform 47"/>
          <p:cNvSpPr>
            <a:spLocks/>
          </p:cNvSpPr>
          <p:nvPr/>
        </p:nvSpPr>
        <p:spPr bwMode="auto">
          <a:xfrm>
            <a:off x="6370433" y="2336476"/>
            <a:ext cx="668313" cy="643406"/>
          </a:xfrm>
          <a:custGeom>
            <a:avLst/>
            <a:gdLst>
              <a:gd name="T0" fmla="*/ 18 w 227"/>
              <a:gd name="T1" fmla="*/ 20 h 207"/>
              <a:gd name="T2" fmla="*/ 0 w 227"/>
              <a:gd name="T3" fmla="*/ 49 h 207"/>
              <a:gd name="T4" fmla="*/ 2 w 227"/>
              <a:gd name="T5" fmla="*/ 70 h 207"/>
              <a:gd name="T6" fmla="*/ 4 w 227"/>
              <a:gd name="T7" fmla="*/ 93 h 207"/>
              <a:gd name="T8" fmla="*/ 43 w 227"/>
              <a:gd name="T9" fmla="*/ 129 h 207"/>
              <a:gd name="T10" fmla="*/ 56 w 227"/>
              <a:gd name="T11" fmla="*/ 145 h 207"/>
              <a:gd name="T12" fmla="*/ 56 w 227"/>
              <a:gd name="T13" fmla="*/ 146 h 207"/>
              <a:gd name="T14" fmla="*/ 55 w 227"/>
              <a:gd name="T15" fmla="*/ 156 h 207"/>
              <a:gd name="T16" fmla="*/ 55 w 227"/>
              <a:gd name="T17" fmla="*/ 158 h 207"/>
              <a:gd name="T18" fmla="*/ 57 w 227"/>
              <a:gd name="T19" fmla="*/ 172 h 207"/>
              <a:gd name="T20" fmla="*/ 76 w 227"/>
              <a:gd name="T21" fmla="*/ 202 h 207"/>
              <a:gd name="T22" fmla="*/ 80 w 227"/>
              <a:gd name="T23" fmla="*/ 207 h 207"/>
              <a:gd name="T24" fmla="*/ 195 w 227"/>
              <a:gd name="T25" fmla="*/ 203 h 207"/>
              <a:gd name="T26" fmla="*/ 227 w 227"/>
              <a:gd name="T27" fmla="*/ 94 h 207"/>
              <a:gd name="T28" fmla="*/ 215 w 227"/>
              <a:gd name="T29" fmla="*/ 118 h 207"/>
              <a:gd name="T30" fmla="*/ 192 w 227"/>
              <a:gd name="T31" fmla="*/ 133 h 207"/>
              <a:gd name="T32" fmla="*/ 198 w 227"/>
              <a:gd name="T33" fmla="*/ 119 h 207"/>
              <a:gd name="T34" fmla="*/ 197 w 227"/>
              <a:gd name="T35" fmla="*/ 112 h 207"/>
              <a:gd name="T36" fmla="*/ 196 w 227"/>
              <a:gd name="T37" fmla="*/ 91 h 207"/>
              <a:gd name="T38" fmla="*/ 197 w 227"/>
              <a:gd name="T39" fmla="*/ 89 h 207"/>
              <a:gd name="T40" fmla="*/ 193 w 227"/>
              <a:gd name="T41" fmla="*/ 82 h 207"/>
              <a:gd name="T42" fmla="*/ 180 w 227"/>
              <a:gd name="T43" fmla="*/ 68 h 207"/>
              <a:gd name="T44" fmla="*/ 179 w 227"/>
              <a:gd name="T45" fmla="*/ 61 h 207"/>
              <a:gd name="T46" fmla="*/ 148 w 227"/>
              <a:gd name="T47" fmla="*/ 50 h 207"/>
              <a:gd name="T48" fmla="*/ 141 w 227"/>
              <a:gd name="T49" fmla="*/ 45 h 207"/>
              <a:gd name="T50" fmla="*/ 140 w 227"/>
              <a:gd name="T51" fmla="*/ 45 h 207"/>
              <a:gd name="T52" fmla="*/ 140 w 227"/>
              <a:gd name="T53" fmla="*/ 45 h 207"/>
              <a:gd name="T54" fmla="*/ 138 w 227"/>
              <a:gd name="T55" fmla="*/ 44 h 207"/>
              <a:gd name="T56" fmla="*/ 123 w 227"/>
              <a:gd name="T57" fmla="*/ 44 h 207"/>
              <a:gd name="T58" fmla="*/ 109 w 227"/>
              <a:gd name="T59" fmla="*/ 39 h 207"/>
              <a:gd name="T60" fmla="*/ 100 w 227"/>
              <a:gd name="T61" fmla="*/ 29 h 207"/>
              <a:gd name="T62" fmla="*/ 82 w 227"/>
              <a:gd name="T63" fmla="*/ 20 h 207"/>
              <a:gd name="T64" fmla="*/ 78 w 227"/>
              <a:gd name="T65" fmla="*/ 20 h 207"/>
              <a:gd name="T66" fmla="*/ 82 w 227"/>
              <a:gd name="T67" fmla="*/ 4 h 207"/>
              <a:gd name="T68" fmla="*/ 51 w 227"/>
              <a:gd name="T69" fmla="*/ 20 h 207"/>
              <a:gd name="T70" fmla="*/ 35 w 227"/>
              <a:gd name="T71" fmla="*/ 20 h 207"/>
              <a:gd name="T72" fmla="*/ 24 w 227"/>
              <a:gd name="T73" fmla="*/ 1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07">
                <a:moveTo>
                  <a:pt x="21" y="15"/>
                </a:moveTo>
                <a:cubicBezTo>
                  <a:pt x="20" y="16"/>
                  <a:pt x="18" y="18"/>
                  <a:pt x="18" y="20"/>
                </a:cubicBezTo>
                <a:cubicBezTo>
                  <a:pt x="16" y="29"/>
                  <a:pt x="10" y="30"/>
                  <a:pt x="9" y="30"/>
                </a:cubicBezTo>
                <a:cubicBezTo>
                  <a:pt x="0" y="49"/>
                  <a:pt x="0" y="49"/>
                  <a:pt x="0" y="49"/>
                </a:cubicBezTo>
                <a:cubicBezTo>
                  <a:pt x="0" y="61"/>
                  <a:pt x="0" y="61"/>
                  <a:pt x="0" y="61"/>
                </a:cubicBezTo>
                <a:cubicBezTo>
                  <a:pt x="2" y="70"/>
                  <a:pt x="2" y="70"/>
                  <a:pt x="2" y="70"/>
                </a:cubicBezTo>
                <a:cubicBezTo>
                  <a:pt x="4" y="78"/>
                  <a:pt x="1" y="81"/>
                  <a:pt x="0" y="82"/>
                </a:cubicBezTo>
                <a:cubicBezTo>
                  <a:pt x="4" y="93"/>
                  <a:pt x="4" y="93"/>
                  <a:pt x="4" y="93"/>
                </a:cubicBezTo>
                <a:cubicBezTo>
                  <a:pt x="21" y="105"/>
                  <a:pt x="21" y="105"/>
                  <a:pt x="21" y="105"/>
                </a:cubicBezTo>
                <a:cubicBezTo>
                  <a:pt x="43" y="129"/>
                  <a:pt x="43" y="129"/>
                  <a:pt x="43" y="129"/>
                </a:cubicBezTo>
                <a:cubicBezTo>
                  <a:pt x="44" y="129"/>
                  <a:pt x="46" y="132"/>
                  <a:pt x="55" y="143"/>
                </a:cubicBezTo>
                <a:cubicBezTo>
                  <a:pt x="56" y="144"/>
                  <a:pt x="56" y="144"/>
                  <a:pt x="56" y="145"/>
                </a:cubicBezTo>
                <a:cubicBezTo>
                  <a:pt x="57" y="145"/>
                  <a:pt x="57" y="145"/>
                  <a:pt x="57" y="145"/>
                </a:cubicBezTo>
                <a:cubicBezTo>
                  <a:pt x="56" y="146"/>
                  <a:pt x="56" y="146"/>
                  <a:pt x="56" y="146"/>
                </a:cubicBezTo>
                <a:cubicBezTo>
                  <a:pt x="56" y="146"/>
                  <a:pt x="55" y="147"/>
                  <a:pt x="55" y="150"/>
                </a:cubicBezTo>
                <a:cubicBezTo>
                  <a:pt x="55" y="152"/>
                  <a:pt x="55" y="154"/>
                  <a:pt x="55" y="156"/>
                </a:cubicBezTo>
                <a:cubicBezTo>
                  <a:pt x="56" y="158"/>
                  <a:pt x="56" y="158"/>
                  <a:pt x="56" y="158"/>
                </a:cubicBezTo>
                <a:cubicBezTo>
                  <a:pt x="55" y="158"/>
                  <a:pt x="55" y="158"/>
                  <a:pt x="55" y="158"/>
                </a:cubicBezTo>
                <a:cubicBezTo>
                  <a:pt x="56" y="164"/>
                  <a:pt x="57" y="170"/>
                  <a:pt x="57" y="172"/>
                </a:cubicBezTo>
                <a:cubicBezTo>
                  <a:pt x="57" y="172"/>
                  <a:pt x="57" y="172"/>
                  <a:pt x="57" y="172"/>
                </a:cubicBezTo>
                <a:cubicBezTo>
                  <a:pt x="64" y="183"/>
                  <a:pt x="64" y="183"/>
                  <a:pt x="64" y="183"/>
                </a:cubicBezTo>
                <a:cubicBezTo>
                  <a:pt x="76" y="202"/>
                  <a:pt x="76" y="202"/>
                  <a:pt x="76" y="202"/>
                </a:cubicBezTo>
                <a:cubicBezTo>
                  <a:pt x="80" y="207"/>
                  <a:pt x="80" y="207"/>
                  <a:pt x="80" y="207"/>
                </a:cubicBezTo>
                <a:cubicBezTo>
                  <a:pt x="80" y="207"/>
                  <a:pt x="80" y="207"/>
                  <a:pt x="80" y="207"/>
                </a:cubicBezTo>
                <a:cubicBezTo>
                  <a:pt x="196" y="207"/>
                  <a:pt x="196" y="207"/>
                  <a:pt x="196" y="207"/>
                </a:cubicBezTo>
                <a:cubicBezTo>
                  <a:pt x="195" y="203"/>
                  <a:pt x="195" y="203"/>
                  <a:pt x="195" y="203"/>
                </a:cubicBezTo>
                <a:cubicBezTo>
                  <a:pt x="227" y="102"/>
                  <a:pt x="227" y="102"/>
                  <a:pt x="227" y="102"/>
                </a:cubicBezTo>
                <a:cubicBezTo>
                  <a:pt x="227" y="94"/>
                  <a:pt x="227" y="94"/>
                  <a:pt x="227" y="94"/>
                </a:cubicBezTo>
                <a:cubicBezTo>
                  <a:pt x="215" y="106"/>
                  <a:pt x="215" y="106"/>
                  <a:pt x="215" y="106"/>
                </a:cubicBezTo>
                <a:cubicBezTo>
                  <a:pt x="215" y="118"/>
                  <a:pt x="215" y="118"/>
                  <a:pt x="215" y="118"/>
                </a:cubicBezTo>
                <a:cubicBezTo>
                  <a:pt x="207" y="118"/>
                  <a:pt x="207" y="118"/>
                  <a:pt x="207" y="118"/>
                </a:cubicBezTo>
                <a:cubicBezTo>
                  <a:pt x="192" y="133"/>
                  <a:pt x="192" y="133"/>
                  <a:pt x="192" y="133"/>
                </a:cubicBezTo>
                <a:cubicBezTo>
                  <a:pt x="192" y="129"/>
                  <a:pt x="192" y="129"/>
                  <a:pt x="192" y="129"/>
                </a:cubicBezTo>
                <a:cubicBezTo>
                  <a:pt x="198" y="119"/>
                  <a:pt x="198" y="119"/>
                  <a:pt x="198" y="119"/>
                </a:cubicBezTo>
                <a:cubicBezTo>
                  <a:pt x="198" y="118"/>
                  <a:pt x="198" y="118"/>
                  <a:pt x="198" y="118"/>
                </a:cubicBezTo>
                <a:cubicBezTo>
                  <a:pt x="198" y="116"/>
                  <a:pt x="198" y="114"/>
                  <a:pt x="197" y="112"/>
                </a:cubicBezTo>
                <a:cubicBezTo>
                  <a:pt x="196" y="109"/>
                  <a:pt x="196" y="106"/>
                  <a:pt x="196" y="104"/>
                </a:cubicBezTo>
                <a:cubicBezTo>
                  <a:pt x="197" y="100"/>
                  <a:pt x="197" y="95"/>
                  <a:pt x="196" y="91"/>
                </a:cubicBezTo>
                <a:cubicBezTo>
                  <a:pt x="196" y="90"/>
                  <a:pt x="196" y="90"/>
                  <a:pt x="196" y="90"/>
                </a:cubicBezTo>
                <a:cubicBezTo>
                  <a:pt x="197" y="89"/>
                  <a:pt x="197" y="89"/>
                  <a:pt x="197" y="89"/>
                </a:cubicBezTo>
                <a:cubicBezTo>
                  <a:pt x="195" y="87"/>
                  <a:pt x="195" y="87"/>
                  <a:pt x="195" y="87"/>
                </a:cubicBezTo>
                <a:cubicBezTo>
                  <a:pt x="193" y="83"/>
                  <a:pt x="193" y="83"/>
                  <a:pt x="193" y="82"/>
                </a:cubicBezTo>
                <a:cubicBezTo>
                  <a:pt x="192" y="82"/>
                  <a:pt x="192" y="81"/>
                  <a:pt x="191" y="80"/>
                </a:cubicBezTo>
                <a:cubicBezTo>
                  <a:pt x="187" y="76"/>
                  <a:pt x="181" y="69"/>
                  <a:pt x="180" y="68"/>
                </a:cubicBezTo>
                <a:cubicBezTo>
                  <a:pt x="180" y="67"/>
                  <a:pt x="183" y="64"/>
                  <a:pt x="183" y="63"/>
                </a:cubicBezTo>
                <a:cubicBezTo>
                  <a:pt x="182" y="62"/>
                  <a:pt x="181" y="61"/>
                  <a:pt x="179" y="61"/>
                </a:cubicBezTo>
                <a:cubicBezTo>
                  <a:pt x="148" y="61"/>
                  <a:pt x="148" y="61"/>
                  <a:pt x="148" y="61"/>
                </a:cubicBezTo>
                <a:cubicBezTo>
                  <a:pt x="148" y="50"/>
                  <a:pt x="148" y="50"/>
                  <a:pt x="148" y="50"/>
                </a:cubicBezTo>
                <a:cubicBezTo>
                  <a:pt x="149" y="49"/>
                  <a:pt x="148" y="47"/>
                  <a:pt x="144" y="46"/>
                </a:cubicBezTo>
                <a:cubicBezTo>
                  <a:pt x="142" y="45"/>
                  <a:pt x="141" y="45"/>
                  <a:pt x="141" y="45"/>
                </a:cubicBezTo>
                <a:cubicBezTo>
                  <a:pt x="140" y="45"/>
                  <a:pt x="140" y="45"/>
                  <a:pt x="140" y="45"/>
                </a:cubicBezTo>
                <a:cubicBezTo>
                  <a:pt x="140" y="45"/>
                  <a:pt x="140" y="45"/>
                  <a:pt x="140" y="45"/>
                </a:cubicBezTo>
                <a:cubicBezTo>
                  <a:pt x="140" y="45"/>
                  <a:pt x="140" y="45"/>
                  <a:pt x="140" y="45"/>
                </a:cubicBezTo>
                <a:cubicBezTo>
                  <a:pt x="140" y="45"/>
                  <a:pt x="140" y="45"/>
                  <a:pt x="140" y="45"/>
                </a:cubicBezTo>
                <a:cubicBezTo>
                  <a:pt x="140" y="44"/>
                  <a:pt x="140" y="44"/>
                  <a:pt x="140" y="44"/>
                </a:cubicBezTo>
                <a:cubicBezTo>
                  <a:pt x="139" y="44"/>
                  <a:pt x="139" y="44"/>
                  <a:pt x="138" y="44"/>
                </a:cubicBezTo>
                <a:cubicBezTo>
                  <a:pt x="137" y="43"/>
                  <a:pt x="135" y="43"/>
                  <a:pt x="132" y="43"/>
                </a:cubicBezTo>
                <a:cubicBezTo>
                  <a:pt x="127" y="43"/>
                  <a:pt x="123" y="44"/>
                  <a:pt x="123" y="44"/>
                </a:cubicBezTo>
                <a:cubicBezTo>
                  <a:pt x="117" y="43"/>
                  <a:pt x="117" y="43"/>
                  <a:pt x="117" y="43"/>
                </a:cubicBezTo>
                <a:cubicBezTo>
                  <a:pt x="109" y="39"/>
                  <a:pt x="109" y="39"/>
                  <a:pt x="109" y="39"/>
                </a:cubicBezTo>
                <a:cubicBezTo>
                  <a:pt x="106" y="39"/>
                  <a:pt x="106" y="39"/>
                  <a:pt x="106" y="39"/>
                </a:cubicBezTo>
                <a:cubicBezTo>
                  <a:pt x="100" y="29"/>
                  <a:pt x="100" y="29"/>
                  <a:pt x="100" y="29"/>
                </a:cubicBezTo>
                <a:cubicBezTo>
                  <a:pt x="100" y="20"/>
                  <a:pt x="100" y="20"/>
                  <a:pt x="100" y="20"/>
                </a:cubicBezTo>
                <a:cubicBezTo>
                  <a:pt x="82" y="20"/>
                  <a:pt x="82" y="20"/>
                  <a:pt x="82" y="20"/>
                </a:cubicBezTo>
                <a:cubicBezTo>
                  <a:pt x="82" y="24"/>
                  <a:pt x="82" y="24"/>
                  <a:pt x="82" y="24"/>
                </a:cubicBezTo>
                <a:cubicBezTo>
                  <a:pt x="78" y="20"/>
                  <a:pt x="78" y="20"/>
                  <a:pt x="78" y="20"/>
                </a:cubicBezTo>
                <a:cubicBezTo>
                  <a:pt x="82" y="12"/>
                  <a:pt x="82" y="12"/>
                  <a:pt x="82" y="12"/>
                </a:cubicBezTo>
                <a:cubicBezTo>
                  <a:pt x="82" y="4"/>
                  <a:pt x="82" y="4"/>
                  <a:pt x="82" y="4"/>
                </a:cubicBezTo>
                <a:cubicBezTo>
                  <a:pt x="78" y="0"/>
                  <a:pt x="78" y="0"/>
                  <a:pt x="78" y="0"/>
                </a:cubicBezTo>
                <a:cubicBezTo>
                  <a:pt x="51" y="20"/>
                  <a:pt x="51" y="20"/>
                  <a:pt x="51" y="20"/>
                </a:cubicBezTo>
                <a:cubicBezTo>
                  <a:pt x="43" y="20"/>
                  <a:pt x="43" y="20"/>
                  <a:pt x="43" y="20"/>
                </a:cubicBezTo>
                <a:cubicBezTo>
                  <a:pt x="35" y="20"/>
                  <a:pt x="35" y="20"/>
                  <a:pt x="35" y="20"/>
                </a:cubicBezTo>
                <a:cubicBezTo>
                  <a:pt x="32" y="16"/>
                  <a:pt x="32" y="16"/>
                  <a:pt x="32" y="16"/>
                </a:cubicBezTo>
                <a:cubicBezTo>
                  <a:pt x="30" y="16"/>
                  <a:pt x="27" y="15"/>
                  <a:pt x="24" y="15"/>
                </a:cubicBezTo>
                <a:cubicBezTo>
                  <a:pt x="23" y="15"/>
                  <a:pt x="22" y="15"/>
                  <a:pt x="21" y="15"/>
                </a:cubicBezTo>
                <a:close/>
              </a:path>
            </a:pathLst>
          </a:custGeom>
          <a:solidFill>
            <a:srgbClr val="0054A6"/>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1" name="Freeform 48"/>
          <p:cNvSpPr>
            <a:spLocks/>
          </p:cNvSpPr>
          <p:nvPr/>
        </p:nvSpPr>
        <p:spPr bwMode="auto">
          <a:xfrm>
            <a:off x="5864046" y="1887335"/>
            <a:ext cx="874401" cy="940243"/>
          </a:xfrm>
          <a:custGeom>
            <a:avLst/>
            <a:gdLst>
              <a:gd name="T0" fmla="*/ 10 w 297"/>
              <a:gd name="T1" fmla="*/ 129 h 302"/>
              <a:gd name="T2" fmla="*/ 22 w 297"/>
              <a:gd name="T3" fmla="*/ 162 h 302"/>
              <a:gd name="T4" fmla="*/ 24 w 297"/>
              <a:gd name="T5" fmla="*/ 180 h 302"/>
              <a:gd name="T6" fmla="*/ 24 w 297"/>
              <a:gd name="T7" fmla="*/ 219 h 302"/>
              <a:gd name="T8" fmla="*/ 36 w 297"/>
              <a:gd name="T9" fmla="*/ 301 h 302"/>
              <a:gd name="T10" fmla="*/ 37 w 297"/>
              <a:gd name="T11" fmla="*/ 302 h 302"/>
              <a:gd name="T12" fmla="*/ 228 w 297"/>
              <a:gd name="T13" fmla="*/ 302 h 302"/>
              <a:gd name="T14" fmla="*/ 227 w 297"/>
              <a:gd name="T15" fmla="*/ 294 h 302"/>
              <a:gd name="T16" fmla="*/ 229 w 297"/>
              <a:gd name="T17" fmla="*/ 289 h 302"/>
              <a:gd name="T18" fmla="*/ 227 w 297"/>
              <a:gd name="T19" fmla="*/ 287 h 302"/>
              <a:gd name="T20" fmla="*/ 193 w 297"/>
              <a:gd name="T21" fmla="*/ 249 h 302"/>
              <a:gd name="T22" fmla="*/ 172 w 297"/>
              <a:gd name="T23" fmla="*/ 226 h 302"/>
              <a:gd name="T24" fmla="*/ 172 w 297"/>
              <a:gd name="T25" fmla="*/ 205 h 302"/>
              <a:gd name="T26" fmla="*/ 181 w 297"/>
              <a:gd name="T27" fmla="*/ 174 h 302"/>
              <a:gd name="T28" fmla="*/ 193 w 297"/>
              <a:gd name="T29" fmla="*/ 159 h 302"/>
              <a:gd name="T30" fmla="*/ 204 w 297"/>
              <a:gd name="T31" fmla="*/ 160 h 302"/>
              <a:gd name="T32" fmla="*/ 266 w 297"/>
              <a:gd name="T33" fmla="*/ 105 h 302"/>
              <a:gd name="T34" fmla="*/ 285 w 297"/>
              <a:gd name="T35" fmla="*/ 94 h 302"/>
              <a:gd name="T36" fmla="*/ 293 w 297"/>
              <a:gd name="T37" fmla="*/ 86 h 302"/>
              <a:gd name="T38" fmla="*/ 266 w 297"/>
              <a:gd name="T39" fmla="*/ 78 h 302"/>
              <a:gd name="T40" fmla="*/ 246 w 297"/>
              <a:gd name="T41" fmla="*/ 78 h 302"/>
              <a:gd name="T42" fmla="*/ 231 w 297"/>
              <a:gd name="T43" fmla="*/ 82 h 302"/>
              <a:gd name="T44" fmla="*/ 219 w 297"/>
              <a:gd name="T45" fmla="*/ 70 h 302"/>
              <a:gd name="T46" fmla="*/ 192 w 297"/>
              <a:gd name="T47" fmla="*/ 55 h 302"/>
              <a:gd name="T48" fmla="*/ 161 w 297"/>
              <a:gd name="T49" fmla="*/ 47 h 302"/>
              <a:gd name="T50" fmla="*/ 145 w 297"/>
              <a:gd name="T51" fmla="*/ 51 h 302"/>
              <a:gd name="T52" fmla="*/ 141 w 297"/>
              <a:gd name="T53" fmla="*/ 47 h 302"/>
              <a:gd name="T54" fmla="*/ 118 w 297"/>
              <a:gd name="T55" fmla="*/ 43 h 302"/>
              <a:gd name="T56" fmla="*/ 110 w 297"/>
              <a:gd name="T57" fmla="*/ 43 h 302"/>
              <a:gd name="T58" fmla="*/ 102 w 297"/>
              <a:gd name="T59" fmla="*/ 23 h 302"/>
              <a:gd name="T60" fmla="*/ 86 w 297"/>
              <a:gd name="T61" fmla="*/ 0 h 302"/>
              <a:gd name="T62" fmla="*/ 0 w 297"/>
              <a:gd name="T63" fmla="*/ 27 h 302"/>
              <a:gd name="T64" fmla="*/ 10 w 297"/>
              <a:gd name="T65" fmla="*/ 9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7" h="302">
                <a:moveTo>
                  <a:pt x="10" y="96"/>
                </a:moveTo>
                <a:cubicBezTo>
                  <a:pt x="10" y="129"/>
                  <a:pt x="10" y="129"/>
                  <a:pt x="10" y="129"/>
                </a:cubicBezTo>
                <a:cubicBezTo>
                  <a:pt x="22" y="150"/>
                  <a:pt x="22" y="150"/>
                  <a:pt x="22" y="150"/>
                </a:cubicBezTo>
                <a:cubicBezTo>
                  <a:pt x="22" y="162"/>
                  <a:pt x="22" y="162"/>
                  <a:pt x="22" y="162"/>
                </a:cubicBezTo>
                <a:cubicBezTo>
                  <a:pt x="24" y="180"/>
                  <a:pt x="24" y="180"/>
                  <a:pt x="24" y="180"/>
                </a:cubicBezTo>
                <a:cubicBezTo>
                  <a:pt x="24" y="180"/>
                  <a:pt x="24" y="180"/>
                  <a:pt x="24" y="180"/>
                </a:cubicBezTo>
                <a:cubicBezTo>
                  <a:pt x="24" y="181"/>
                  <a:pt x="24" y="181"/>
                  <a:pt x="24" y="181"/>
                </a:cubicBezTo>
                <a:cubicBezTo>
                  <a:pt x="24" y="219"/>
                  <a:pt x="24" y="219"/>
                  <a:pt x="24" y="219"/>
                </a:cubicBezTo>
                <a:cubicBezTo>
                  <a:pt x="36" y="233"/>
                  <a:pt x="36" y="233"/>
                  <a:pt x="36" y="233"/>
                </a:cubicBezTo>
                <a:cubicBezTo>
                  <a:pt x="36" y="301"/>
                  <a:pt x="36" y="301"/>
                  <a:pt x="36" y="301"/>
                </a:cubicBezTo>
                <a:cubicBezTo>
                  <a:pt x="36" y="302"/>
                  <a:pt x="36" y="302"/>
                  <a:pt x="36" y="302"/>
                </a:cubicBezTo>
                <a:cubicBezTo>
                  <a:pt x="37" y="302"/>
                  <a:pt x="37" y="302"/>
                  <a:pt x="37" y="302"/>
                </a:cubicBezTo>
                <a:cubicBezTo>
                  <a:pt x="227" y="302"/>
                  <a:pt x="227" y="302"/>
                  <a:pt x="227" y="302"/>
                </a:cubicBezTo>
                <a:cubicBezTo>
                  <a:pt x="228" y="302"/>
                  <a:pt x="228" y="302"/>
                  <a:pt x="228" y="302"/>
                </a:cubicBezTo>
                <a:cubicBezTo>
                  <a:pt x="227" y="300"/>
                  <a:pt x="227" y="300"/>
                  <a:pt x="227" y="300"/>
                </a:cubicBezTo>
                <a:cubicBezTo>
                  <a:pt x="227" y="298"/>
                  <a:pt x="227" y="296"/>
                  <a:pt x="227" y="294"/>
                </a:cubicBezTo>
                <a:cubicBezTo>
                  <a:pt x="227" y="291"/>
                  <a:pt x="228" y="290"/>
                  <a:pt x="228" y="290"/>
                </a:cubicBezTo>
                <a:cubicBezTo>
                  <a:pt x="229" y="289"/>
                  <a:pt x="229" y="289"/>
                  <a:pt x="229" y="289"/>
                </a:cubicBezTo>
                <a:cubicBezTo>
                  <a:pt x="228" y="289"/>
                  <a:pt x="228" y="289"/>
                  <a:pt x="228" y="289"/>
                </a:cubicBezTo>
                <a:cubicBezTo>
                  <a:pt x="228" y="288"/>
                  <a:pt x="228" y="288"/>
                  <a:pt x="227" y="287"/>
                </a:cubicBezTo>
                <a:cubicBezTo>
                  <a:pt x="218" y="276"/>
                  <a:pt x="216" y="273"/>
                  <a:pt x="215" y="273"/>
                </a:cubicBezTo>
                <a:cubicBezTo>
                  <a:pt x="193" y="249"/>
                  <a:pt x="193" y="249"/>
                  <a:pt x="193" y="249"/>
                </a:cubicBezTo>
                <a:cubicBezTo>
                  <a:pt x="176" y="237"/>
                  <a:pt x="176" y="237"/>
                  <a:pt x="176" y="237"/>
                </a:cubicBezTo>
                <a:cubicBezTo>
                  <a:pt x="172" y="226"/>
                  <a:pt x="172" y="226"/>
                  <a:pt x="172" y="226"/>
                </a:cubicBezTo>
                <a:cubicBezTo>
                  <a:pt x="173" y="225"/>
                  <a:pt x="176" y="222"/>
                  <a:pt x="174" y="214"/>
                </a:cubicBezTo>
                <a:cubicBezTo>
                  <a:pt x="172" y="205"/>
                  <a:pt x="172" y="205"/>
                  <a:pt x="172" y="205"/>
                </a:cubicBezTo>
                <a:cubicBezTo>
                  <a:pt x="172" y="193"/>
                  <a:pt x="172" y="193"/>
                  <a:pt x="172" y="193"/>
                </a:cubicBezTo>
                <a:cubicBezTo>
                  <a:pt x="181" y="174"/>
                  <a:pt x="181" y="174"/>
                  <a:pt x="181" y="174"/>
                </a:cubicBezTo>
                <a:cubicBezTo>
                  <a:pt x="182" y="174"/>
                  <a:pt x="188" y="173"/>
                  <a:pt x="190" y="164"/>
                </a:cubicBezTo>
                <a:cubicBezTo>
                  <a:pt x="190" y="162"/>
                  <a:pt x="192" y="160"/>
                  <a:pt x="193" y="159"/>
                </a:cubicBezTo>
                <a:cubicBezTo>
                  <a:pt x="194" y="159"/>
                  <a:pt x="195" y="159"/>
                  <a:pt x="196" y="159"/>
                </a:cubicBezTo>
                <a:cubicBezTo>
                  <a:pt x="199" y="159"/>
                  <a:pt x="202" y="160"/>
                  <a:pt x="204" y="160"/>
                </a:cubicBezTo>
                <a:cubicBezTo>
                  <a:pt x="204" y="160"/>
                  <a:pt x="204" y="160"/>
                  <a:pt x="204" y="160"/>
                </a:cubicBezTo>
                <a:cubicBezTo>
                  <a:pt x="266" y="105"/>
                  <a:pt x="266" y="105"/>
                  <a:pt x="266" y="105"/>
                </a:cubicBezTo>
                <a:cubicBezTo>
                  <a:pt x="282" y="102"/>
                  <a:pt x="282" y="102"/>
                  <a:pt x="282" y="102"/>
                </a:cubicBezTo>
                <a:cubicBezTo>
                  <a:pt x="285" y="94"/>
                  <a:pt x="285" y="94"/>
                  <a:pt x="285" y="94"/>
                </a:cubicBezTo>
                <a:cubicBezTo>
                  <a:pt x="297" y="86"/>
                  <a:pt x="297" y="86"/>
                  <a:pt x="297" y="86"/>
                </a:cubicBezTo>
                <a:cubicBezTo>
                  <a:pt x="293" y="86"/>
                  <a:pt x="293" y="86"/>
                  <a:pt x="293" y="86"/>
                </a:cubicBezTo>
                <a:cubicBezTo>
                  <a:pt x="282" y="82"/>
                  <a:pt x="282" y="82"/>
                  <a:pt x="282" y="82"/>
                </a:cubicBezTo>
                <a:cubicBezTo>
                  <a:pt x="266" y="78"/>
                  <a:pt x="266" y="78"/>
                  <a:pt x="266" y="78"/>
                </a:cubicBezTo>
                <a:cubicBezTo>
                  <a:pt x="254" y="74"/>
                  <a:pt x="254" y="74"/>
                  <a:pt x="254" y="74"/>
                </a:cubicBezTo>
                <a:cubicBezTo>
                  <a:pt x="246" y="78"/>
                  <a:pt x="246" y="78"/>
                  <a:pt x="246" y="78"/>
                </a:cubicBezTo>
                <a:cubicBezTo>
                  <a:pt x="239" y="82"/>
                  <a:pt x="239" y="82"/>
                  <a:pt x="239" y="82"/>
                </a:cubicBezTo>
                <a:cubicBezTo>
                  <a:pt x="231" y="82"/>
                  <a:pt x="231" y="82"/>
                  <a:pt x="231" y="82"/>
                </a:cubicBezTo>
                <a:cubicBezTo>
                  <a:pt x="223" y="78"/>
                  <a:pt x="223" y="78"/>
                  <a:pt x="223" y="78"/>
                </a:cubicBezTo>
                <a:cubicBezTo>
                  <a:pt x="219" y="70"/>
                  <a:pt x="219" y="70"/>
                  <a:pt x="219" y="70"/>
                </a:cubicBezTo>
                <a:cubicBezTo>
                  <a:pt x="196" y="59"/>
                  <a:pt x="196" y="59"/>
                  <a:pt x="196" y="59"/>
                </a:cubicBezTo>
                <a:cubicBezTo>
                  <a:pt x="192" y="55"/>
                  <a:pt x="192" y="55"/>
                  <a:pt x="192" y="55"/>
                </a:cubicBezTo>
                <a:cubicBezTo>
                  <a:pt x="176" y="47"/>
                  <a:pt x="176" y="47"/>
                  <a:pt x="176" y="47"/>
                </a:cubicBezTo>
                <a:cubicBezTo>
                  <a:pt x="161" y="47"/>
                  <a:pt x="161" y="47"/>
                  <a:pt x="161" y="47"/>
                </a:cubicBezTo>
                <a:cubicBezTo>
                  <a:pt x="153" y="51"/>
                  <a:pt x="153" y="51"/>
                  <a:pt x="153" y="51"/>
                </a:cubicBezTo>
                <a:cubicBezTo>
                  <a:pt x="145" y="51"/>
                  <a:pt x="145" y="51"/>
                  <a:pt x="145" y="51"/>
                </a:cubicBezTo>
                <a:cubicBezTo>
                  <a:pt x="141" y="51"/>
                  <a:pt x="141" y="51"/>
                  <a:pt x="141" y="51"/>
                </a:cubicBezTo>
                <a:cubicBezTo>
                  <a:pt x="141" y="47"/>
                  <a:pt x="141" y="47"/>
                  <a:pt x="141" y="47"/>
                </a:cubicBezTo>
                <a:cubicBezTo>
                  <a:pt x="125" y="43"/>
                  <a:pt x="125" y="43"/>
                  <a:pt x="125" y="43"/>
                </a:cubicBezTo>
                <a:cubicBezTo>
                  <a:pt x="118" y="43"/>
                  <a:pt x="118" y="43"/>
                  <a:pt x="118" y="43"/>
                </a:cubicBezTo>
                <a:cubicBezTo>
                  <a:pt x="114" y="43"/>
                  <a:pt x="114" y="43"/>
                  <a:pt x="114" y="43"/>
                </a:cubicBezTo>
                <a:cubicBezTo>
                  <a:pt x="110" y="43"/>
                  <a:pt x="110" y="43"/>
                  <a:pt x="110" y="43"/>
                </a:cubicBezTo>
                <a:cubicBezTo>
                  <a:pt x="102" y="27"/>
                  <a:pt x="102" y="27"/>
                  <a:pt x="102" y="27"/>
                </a:cubicBezTo>
                <a:cubicBezTo>
                  <a:pt x="102" y="23"/>
                  <a:pt x="102" y="23"/>
                  <a:pt x="102" y="23"/>
                </a:cubicBezTo>
                <a:cubicBezTo>
                  <a:pt x="94" y="4"/>
                  <a:pt x="94" y="4"/>
                  <a:pt x="94" y="4"/>
                </a:cubicBezTo>
                <a:cubicBezTo>
                  <a:pt x="86" y="0"/>
                  <a:pt x="86" y="0"/>
                  <a:pt x="86" y="0"/>
                </a:cubicBezTo>
                <a:cubicBezTo>
                  <a:pt x="86" y="27"/>
                  <a:pt x="86" y="27"/>
                  <a:pt x="86" y="27"/>
                </a:cubicBezTo>
                <a:cubicBezTo>
                  <a:pt x="0" y="27"/>
                  <a:pt x="0" y="27"/>
                  <a:pt x="0" y="27"/>
                </a:cubicBezTo>
                <a:cubicBezTo>
                  <a:pt x="0" y="77"/>
                  <a:pt x="0" y="77"/>
                  <a:pt x="0" y="77"/>
                </a:cubicBezTo>
                <a:lnTo>
                  <a:pt x="10" y="96"/>
                </a:lnTo>
                <a:close/>
              </a:path>
            </a:pathLst>
          </a:custGeom>
          <a:solidFill>
            <a:srgbClr val="0054A6"/>
          </a:solidFill>
          <a:ln w="317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2" name="Freeform 49"/>
          <p:cNvSpPr>
            <a:spLocks/>
          </p:cNvSpPr>
          <p:nvPr/>
        </p:nvSpPr>
        <p:spPr bwMode="auto">
          <a:xfrm>
            <a:off x="8903842" y="2252555"/>
            <a:ext cx="444560" cy="702463"/>
          </a:xfrm>
          <a:custGeom>
            <a:avLst/>
            <a:gdLst>
              <a:gd name="T0" fmla="*/ 147 w 151"/>
              <a:gd name="T1" fmla="*/ 137 h 226"/>
              <a:gd name="T2" fmla="*/ 143 w 151"/>
              <a:gd name="T3" fmla="*/ 129 h 226"/>
              <a:gd name="T4" fmla="*/ 136 w 151"/>
              <a:gd name="T5" fmla="*/ 125 h 226"/>
              <a:gd name="T6" fmla="*/ 128 w 151"/>
              <a:gd name="T7" fmla="*/ 113 h 226"/>
              <a:gd name="T8" fmla="*/ 128 w 151"/>
              <a:gd name="T9" fmla="*/ 102 h 226"/>
              <a:gd name="T10" fmla="*/ 120 w 151"/>
              <a:gd name="T11" fmla="*/ 24 h 226"/>
              <a:gd name="T12" fmla="*/ 93 w 151"/>
              <a:gd name="T13" fmla="*/ 4 h 226"/>
              <a:gd name="T14" fmla="*/ 77 w 151"/>
              <a:gd name="T15" fmla="*/ 16 h 226"/>
              <a:gd name="T16" fmla="*/ 65 w 151"/>
              <a:gd name="T17" fmla="*/ 4 h 226"/>
              <a:gd name="T18" fmla="*/ 54 w 151"/>
              <a:gd name="T19" fmla="*/ 0 h 226"/>
              <a:gd name="T20" fmla="*/ 18 w 151"/>
              <a:gd name="T21" fmla="*/ 74 h 226"/>
              <a:gd name="T22" fmla="*/ 7 w 151"/>
              <a:gd name="T23" fmla="*/ 109 h 226"/>
              <a:gd name="T24" fmla="*/ 7 w 151"/>
              <a:gd name="T25" fmla="*/ 117 h 226"/>
              <a:gd name="T26" fmla="*/ 3 w 151"/>
              <a:gd name="T27" fmla="*/ 121 h 226"/>
              <a:gd name="T28" fmla="*/ 1 w 151"/>
              <a:gd name="T29" fmla="*/ 123 h 226"/>
              <a:gd name="T30" fmla="*/ 1 w 151"/>
              <a:gd name="T31" fmla="*/ 153 h 226"/>
              <a:gd name="T32" fmla="*/ 2 w 151"/>
              <a:gd name="T33" fmla="*/ 165 h 226"/>
              <a:gd name="T34" fmla="*/ 9 w 151"/>
              <a:gd name="T35" fmla="*/ 218 h 226"/>
              <a:gd name="T36" fmla="*/ 14 w 151"/>
              <a:gd name="T37" fmla="*/ 226 h 226"/>
              <a:gd name="T38" fmla="*/ 26 w 151"/>
              <a:gd name="T39" fmla="*/ 207 h 226"/>
              <a:gd name="T40" fmla="*/ 38 w 151"/>
              <a:gd name="T41" fmla="*/ 199 h 226"/>
              <a:gd name="T42" fmla="*/ 46 w 151"/>
              <a:gd name="T43" fmla="*/ 199 h 226"/>
              <a:gd name="T44" fmla="*/ 50 w 151"/>
              <a:gd name="T45" fmla="*/ 195 h 226"/>
              <a:gd name="T46" fmla="*/ 54 w 151"/>
              <a:gd name="T47" fmla="*/ 199 h 226"/>
              <a:gd name="T48" fmla="*/ 57 w 151"/>
              <a:gd name="T49" fmla="*/ 191 h 226"/>
              <a:gd name="T50" fmla="*/ 65 w 151"/>
              <a:gd name="T51" fmla="*/ 191 h 226"/>
              <a:gd name="T52" fmla="*/ 69 w 151"/>
              <a:gd name="T53" fmla="*/ 180 h 226"/>
              <a:gd name="T54" fmla="*/ 73 w 151"/>
              <a:gd name="T55" fmla="*/ 168 h 226"/>
              <a:gd name="T56" fmla="*/ 81 w 151"/>
              <a:gd name="T57" fmla="*/ 164 h 226"/>
              <a:gd name="T58" fmla="*/ 85 w 151"/>
              <a:gd name="T59" fmla="*/ 172 h 226"/>
              <a:gd name="T60" fmla="*/ 93 w 151"/>
              <a:gd name="T61" fmla="*/ 172 h 226"/>
              <a:gd name="T62" fmla="*/ 100 w 151"/>
              <a:gd name="T63" fmla="*/ 176 h 226"/>
              <a:gd name="T64" fmla="*/ 108 w 151"/>
              <a:gd name="T65" fmla="*/ 168 h 226"/>
              <a:gd name="T66" fmla="*/ 116 w 151"/>
              <a:gd name="T67" fmla="*/ 164 h 226"/>
              <a:gd name="T68" fmla="*/ 132 w 151"/>
              <a:gd name="T69" fmla="*/ 160 h 226"/>
              <a:gd name="T70" fmla="*/ 139 w 151"/>
              <a:gd name="T71" fmla="*/ 156 h 226"/>
              <a:gd name="T72" fmla="*/ 147 w 151"/>
              <a:gd name="T73" fmla="*/ 152 h 226"/>
              <a:gd name="T74" fmla="*/ 151 w 151"/>
              <a:gd name="T75" fmla="*/ 145 h 226"/>
              <a:gd name="T76" fmla="*/ 147 w 151"/>
              <a:gd name="T77" fmla="*/ 14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1" h="226">
                <a:moveTo>
                  <a:pt x="147" y="141"/>
                </a:moveTo>
                <a:cubicBezTo>
                  <a:pt x="147" y="137"/>
                  <a:pt x="147" y="137"/>
                  <a:pt x="147" y="137"/>
                </a:cubicBezTo>
                <a:cubicBezTo>
                  <a:pt x="147" y="129"/>
                  <a:pt x="147" y="129"/>
                  <a:pt x="147" y="129"/>
                </a:cubicBezTo>
                <a:cubicBezTo>
                  <a:pt x="143" y="129"/>
                  <a:pt x="143" y="129"/>
                  <a:pt x="143" y="129"/>
                </a:cubicBezTo>
                <a:cubicBezTo>
                  <a:pt x="136" y="129"/>
                  <a:pt x="136" y="129"/>
                  <a:pt x="136" y="129"/>
                </a:cubicBezTo>
                <a:cubicBezTo>
                  <a:pt x="136" y="125"/>
                  <a:pt x="136" y="125"/>
                  <a:pt x="136" y="125"/>
                </a:cubicBezTo>
                <a:cubicBezTo>
                  <a:pt x="132" y="121"/>
                  <a:pt x="132" y="121"/>
                  <a:pt x="132" y="121"/>
                </a:cubicBezTo>
                <a:cubicBezTo>
                  <a:pt x="128" y="113"/>
                  <a:pt x="128" y="113"/>
                  <a:pt x="128" y="113"/>
                </a:cubicBezTo>
                <a:cubicBezTo>
                  <a:pt x="128" y="106"/>
                  <a:pt x="128" y="106"/>
                  <a:pt x="128" y="106"/>
                </a:cubicBezTo>
                <a:cubicBezTo>
                  <a:pt x="128" y="102"/>
                  <a:pt x="128" y="102"/>
                  <a:pt x="128" y="102"/>
                </a:cubicBezTo>
                <a:cubicBezTo>
                  <a:pt x="120" y="98"/>
                  <a:pt x="120" y="98"/>
                  <a:pt x="120" y="98"/>
                </a:cubicBezTo>
                <a:cubicBezTo>
                  <a:pt x="120" y="24"/>
                  <a:pt x="120" y="24"/>
                  <a:pt x="120" y="24"/>
                </a:cubicBezTo>
                <a:cubicBezTo>
                  <a:pt x="97" y="4"/>
                  <a:pt x="97" y="4"/>
                  <a:pt x="97" y="4"/>
                </a:cubicBezTo>
                <a:cubicBezTo>
                  <a:pt x="93" y="4"/>
                  <a:pt x="93" y="4"/>
                  <a:pt x="93" y="4"/>
                </a:cubicBezTo>
                <a:cubicBezTo>
                  <a:pt x="89" y="12"/>
                  <a:pt x="89" y="12"/>
                  <a:pt x="89" y="12"/>
                </a:cubicBezTo>
                <a:cubicBezTo>
                  <a:pt x="77" y="16"/>
                  <a:pt x="77" y="16"/>
                  <a:pt x="77" y="16"/>
                </a:cubicBezTo>
                <a:cubicBezTo>
                  <a:pt x="69" y="12"/>
                  <a:pt x="69" y="12"/>
                  <a:pt x="69" y="12"/>
                </a:cubicBezTo>
                <a:cubicBezTo>
                  <a:pt x="65" y="4"/>
                  <a:pt x="65" y="4"/>
                  <a:pt x="65" y="4"/>
                </a:cubicBezTo>
                <a:cubicBezTo>
                  <a:pt x="57" y="0"/>
                  <a:pt x="57" y="0"/>
                  <a:pt x="57" y="0"/>
                </a:cubicBezTo>
                <a:cubicBezTo>
                  <a:pt x="54" y="0"/>
                  <a:pt x="54" y="0"/>
                  <a:pt x="54" y="0"/>
                </a:cubicBezTo>
                <a:cubicBezTo>
                  <a:pt x="50" y="4"/>
                  <a:pt x="50" y="4"/>
                  <a:pt x="50" y="4"/>
                </a:cubicBezTo>
                <a:cubicBezTo>
                  <a:pt x="18" y="74"/>
                  <a:pt x="18" y="74"/>
                  <a:pt x="18" y="74"/>
                </a:cubicBezTo>
                <a:cubicBezTo>
                  <a:pt x="18" y="102"/>
                  <a:pt x="18" y="102"/>
                  <a:pt x="18" y="102"/>
                </a:cubicBezTo>
                <a:cubicBezTo>
                  <a:pt x="7" y="109"/>
                  <a:pt x="7" y="109"/>
                  <a:pt x="7" y="109"/>
                </a:cubicBezTo>
                <a:cubicBezTo>
                  <a:pt x="7" y="113"/>
                  <a:pt x="7" y="113"/>
                  <a:pt x="7" y="113"/>
                </a:cubicBezTo>
                <a:cubicBezTo>
                  <a:pt x="7" y="117"/>
                  <a:pt x="7" y="117"/>
                  <a:pt x="7" y="117"/>
                </a:cubicBezTo>
                <a:cubicBezTo>
                  <a:pt x="3" y="117"/>
                  <a:pt x="3" y="117"/>
                  <a:pt x="3" y="117"/>
                </a:cubicBezTo>
                <a:cubicBezTo>
                  <a:pt x="3" y="121"/>
                  <a:pt x="3" y="121"/>
                  <a:pt x="3" y="121"/>
                </a:cubicBezTo>
                <a:cubicBezTo>
                  <a:pt x="1" y="120"/>
                  <a:pt x="1" y="120"/>
                  <a:pt x="1" y="120"/>
                </a:cubicBezTo>
                <a:cubicBezTo>
                  <a:pt x="1" y="123"/>
                  <a:pt x="1" y="123"/>
                  <a:pt x="1" y="123"/>
                </a:cubicBezTo>
                <a:cubicBezTo>
                  <a:pt x="1" y="124"/>
                  <a:pt x="0" y="131"/>
                  <a:pt x="1" y="134"/>
                </a:cubicBezTo>
                <a:cubicBezTo>
                  <a:pt x="2" y="137"/>
                  <a:pt x="1" y="151"/>
                  <a:pt x="1" y="153"/>
                </a:cubicBezTo>
                <a:cubicBezTo>
                  <a:pt x="2" y="159"/>
                  <a:pt x="2" y="159"/>
                  <a:pt x="2" y="159"/>
                </a:cubicBezTo>
                <a:cubicBezTo>
                  <a:pt x="2" y="165"/>
                  <a:pt x="2" y="165"/>
                  <a:pt x="2" y="165"/>
                </a:cubicBezTo>
                <a:cubicBezTo>
                  <a:pt x="9" y="192"/>
                  <a:pt x="9" y="192"/>
                  <a:pt x="9" y="192"/>
                </a:cubicBezTo>
                <a:cubicBezTo>
                  <a:pt x="9" y="218"/>
                  <a:pt x="9" y="218"/>
                  <a:pt x="9" y="218"/>
                </a:cubicBezTo>
                <a:cubicBezTo>
                  <a:pt x="13" y="225"/>
                  <a:pt x="13" y="225"/>
                  <a:pt x="13" y="225"/>
                </a:cubicBezTo>
                <a:cubicBezTo>
                  <a:pt x="14" y="226"/>
                  <a:pt x="14" y="226"/>
                  <a:pt x="14" y="226"/>
                </a:cubicBezTo>
                <a:cubicBezTo>
                  <a:pt x="22" y="215"/>
                  <a:pt x="22" y="215"/>
                  <a:pt x="22" y="215"/>
                </a:cubicBezTo>
                <a:cubicBezTo>
                  <a:pt x="26" y="207"/>
                  <a:pt x="26" y="207"/>
                  <a:pt x="26" y="207"/>
                </a:cubicBezTo>
                <a:cubicBezTo>
                  <a:pt x="30" y="199"/>
                  <a:pt x="30" y="199"/>
                  <a:pt x="30" y="199"/>
                </a:cubicBezTo>
                <a:cubicBezTo>
                  <a:pt x="38" y="199"/>
                  <a:pt x="38" y="199"/>
                  <a:pt x="38" y="199"/>
                </a:cubicBezTo>
                <a:cubicBezTo>
                  <a:pt x="42" y="203"/>
                  <a:pt x="42" y="203"/>
                  <a:pt x="42" y="203"/>
                </a:cubicBezTo>
                <a:cubicBezTo>
                  <a:pt x="46" y="199"/>
                  <a:pt x="46" y="199"/>
                  <a:pt x="46" y="199"/>
                </a:cubicBezTo>
                <a:cubicBezTo>
                  <a:pt x="46" y="195"/>
                  <a:pt x="46" y="195"/>
                  <a:pt x="46" y="195"/>
                </a:cubicBezTo>
                <a:cubicBezTo>
                  <a:pt x="50" y="195"/>
                  <a:pt x="50" y="195"/>
                  <a:pt x="50" y="195"/>
                </a:cubicBezTo>
                <a:cubicBezTo>
                  <a:pt x="50" y="199"/>
                  <a:pt x="50" y="199"/>
                  <a:pt x="50" y="199"/>
                </a:cubicBezTo>
                <a:cubicBezTo>
                  <a:pt x="54" y="199"/>
                  <a:pt x="54" y="199"/>
                  <a:pt x="54" y="199"/>
                </a:cubicBezTo>
                <a:cubicBezTo>
                  <a:pt x="57" y="195"/>
                  <a:pt x="57" y="195"/>
                  <a:pt x="57" y="195"/>
                </a:cubicBezTo>
                <a:cubicBezTo>
                  <a:pt x="57" y="191"/>
                  <a:pt x="57" y="191"/>
                  <a:pt x="57" y="191"/>
                </a:cubicBezTo>
                <a:cubicBezTo>
                  <a:pt x="61" y="187"/>
                  <a:pt x="61" y="187"/>
                  <a:pt x="61" y="187"/>
                </a:cubicBezTo>
                <a:cubicBezTo>
                  <a:pt x="65" y="191"/>
                  <a:pt x="65" y="191"/>
                  <a:pt x="65" y="191"/>
                </a:cubicBezTo>
                <a:cubicBezTo>
                  <a:pt x="69" y="184"/>
                  <a:pt x="69" y="184"/>
                  <a:pt x="69" y="184"/>
                </a:cubicBezTo>
                <a:cubicBezTo>
                  <a:pt x="69" y="180"/>
                  <a:pt x="69" y="180"/>
                  <a:pt x="69" y="180"/>
                </a:cubicBezTo>
                <a:cubicBezTo>
                  <a:pt x="73" y="172"/>
                  <a:pt x="73" y="172"/>
                  <a:pt x="73" y="172"/>
                </a:cubicBezTo>
                <a:cubicBezTo>
                  <a:pt x="73" y="168"/>
                  <a:pt x="73" y="168"/>
                  <a:pt x="73" y="168"/>
                </a:cubicBezTo>
                <a:cubicBezTo>
                  <a:pt x="77" y="164"/>
                  <a:pt x="77" y="164"/>
                  <a:pt x="77" y="164"/>
                </a:cubicBezTo>
                <a:cubicBezTo>
                  <a:pt x="81" y="164"/>
                  <a:pt x="81" y="164"/>
                  <a:pt x="81" y="164"/>
                </a:cubicBezTo>
                <a:cubicBezTo>
                  <a:pt x="85" y="168"/>
                  <a:pt x="85" y="168"/>
                  <a:pt x="85" y="168"/>
                </a:cubicBezTo>
                <a:cubicBezTo>
                  <a:pt x="85" y="172"/>
                  <a:pt x="85" y="172"/>
                  <a:pt x="85" y="172"/>
                </a:cubicBezTo>
                <a:cubicBezTo>
                  <a:pt x="89" y="172"/>
                  <a:pt x="89" y="172"/>
                  <a:pt x="89" y="172"/>
                </a:cubicBezTo>
                <a:cubicBezTo>
                  <a:pt x="93" y="172"/>
                  <a:pt x="93" y="172"/>
                  <a:pt x="93" y="172"/>
                </a:cubicBezTo>
                <a:cubicBezTo>
                  <a:pt x="97" y="176"/>
                  <a:pt x="97" y="176"/>
                  <a:pt x="97" y="176"/>
                </a:cubicBezTo>
                <a:cubicBezTo>
                  <a:pt x="100" y="176"/>
                  <a:pt x="100" y="176"/>
                  <a:pt x="100" y="176"/>
                </a:cubicBezTo>
                <a:cubicBezTo>
                  <a:pt x="104" y="172"/>
                  <a:pt x="104" y="172"/>
                  <a:pt x="104" y="172"/>
                </a:cubicBezTo>
                <a:cubicBezTo>
                  <a:pt x="108" y="168"/>
                  <a:pt x="108" y="168"/>
                  <a:pt x="108" y="168"/>
                </a:cubicBezTo>
                <a:cubicBezTo>
                  <a:pt x="112" y="168"/>
                  <a:pt x="112" y="168"/>
                  <a:pt x="112" y="168"/>
                </a:cubicBezTo>
                <a:cubicBezTo>
                  <a:pt x="116" y="164"/>
                  <a:pt x="116" y="164"/>
                  <a:pt x="116" y="164"/>
                </a:cubicBezTo>
                <a:cubicBezTo>
                  <a:pt x="120" y="160"/>
                  <a:pt x="120" y="160"/>
                  <a:pt x="120" y="160"/>
                </a:cubicBezTo>
                <a:cubicBezTo>
                  <a:pt x="132" y="160"/>
                  <a:pt x="132" y="160"/>
                  <a:pt x="132" y="160"/>
                </a:cubicBezTo>
                <a:cubicBezTo>
                  <a:pt x="132" y="156"/>
                  <a:pt x="132" y="156"/>
                  <a:pt x="132" y="156"/>
                </a:cubicBezTo>
                <a:cubicBezTo>
                  <a:pt x="139" y="156"/>
                  <a:pt x="139" y="156"/>
                  <a:pt x="139" y="156"/>
                </a:cubicBezTo>
                <a:cubicBezTo>
                  <a:pt x="139" y="152"/>
                  <a:pt x="139" y="152"/>
                  <a:pt x="139" y="152"/>
                </a:cubicBezTo>
                <a:cubicBezTo>
                  <a:pt x="147" y="152"/>
                  <a:pt x="147" y="152"/>
                  <a:pt x="147" y="152"/>
                </a:cubicBezTo>
                <a:cubicBezTo>
                  <a:pt x="151" y="148"/>
                  <a:pt x="151" y="148"/>
                  <a:pt x="151" y="148"/>
                </a:cubicBezTo>
                <a:cubicBezTo>
                  <a:pt x="151" y="145"/>
                  <a:pt x="151" y="145"/>
                  <a:pt x="151" y="145"/>
                </a:cubicBezTo>
                <a:cubicBezTo>
                  <a:pt x="147" y="145"/>
                  <a:pt x="147" y="145"/>
                  <a:pt x="147" y="145"/>
                </a:cubicBezTo>
                <a:lnTo>
                  <a:pt x="147" y="141"/>
                </a:lnTo>
                <a:close/>
              </a:path>
            </a:pathLst>
          </a:custGeom>
          <a:solidFill>
            <a:schemeClr val="accent3">
              <a:lumMod val="60000"/>
              <a:lumOff val="40000"/>
            </a:schemeClr>
          </a:solidFill>
          <a:ln w="9525">
            <a:solidFill>
              <a:schemeClr val="bg1">
                <a:lumMod val="75000"/>
              </a:schemeClr>
            </a:solidFill>
            <a:round/>
            <a:headEnd/>
            <a:tailEnd/>
          </a:ln>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3" name="Freeform 50"/>
          <p:cNvSpPr>
            <a:spLocks/>
          </p:cNvSpPr>
          <p:nvPr/>
        </p:nvSpPr>
        <p:spPr bwMode="auto">
          <a:xfrm>
            <a:off x="8712475" y="2616219"/>
            <a:ext cx="232585" cy="422721"/>
          </a:xfrm>
          <a:custGeom>
            <a:avLst/>
            <a:gdLst>
              <a:gd name="T0" fmla="*/ 74 w 79"/>
              <a:gd name="T1" fmla="*/ 101 h 136"/>
              <a:gd name="T2" fmla="*/ 74 w 79"/>
              <a:gd name="T3" fmla="*/ 75 h 136"/>
              <a:gd name="T4" fmla="*/ 67 w 79"/>
              <a:gd name="T5" fmla="*/ 48 h 136"/>
              <a:gd name="T6" fmla="*/ 67 w 79"/>
              <a:gd name="T7" fmla="*/ 42 h 136"/>
              <a:gd name="T8" fmla="*/ 66 w 79"/>
              <a:gd name="T9" fmla="*/ 36 h 136"/>
              <a:gd name="T10" fmla="*/ 66 w 79"/>
              <a:gd name="T11" fmla="*/ 17 h 136"/>
              <a:gd name="T12" fmla="*/ 66 w 79"/>
              <a:gd name="T13" fmla="*/ 6 h 136"/>
              <a:gd name="T14" fmla="*/ 66 w 79"/>
              <a:gd name="T15" fmla="*/ 3 h 136"/>
              <a:gd name="T16" fmla="*/ 60 w 79"/>
              <a:gd name="T17" fmla="*/ 0 h 136"/>
              <a:gd name="T18" fmla="*/ 52 w 79"/>
              <a:gd name="T19" fmla="*/ 4 h 136"/>
              <a:gd name="T20" fmla="*/ 44 w 79"/>
              <a:gd name="T21" fmla="*/ 4 h 136"/>
              <a:gd name="T22" fmla="*/ 41 w 79"/>
              <a:gd name="T23" fmla="*/ 8 h 136"/>
              <a:gd name="T24" fmla="*/ 39 w 79"/>
              <a:gd name="T25" fmla="*/ 12 h 136"/>
              <a:gd name="T26" fmla="*/ 38 w 79"/>
              <a:gd name="T27" fmla="*/ 16 h 136"/>
              <a:gd name="T28" fmla="*/ 38 w 79"/>
              <a:gd name="T29" fmla="*/ 18 h 136"/>
              <a:gd name="T30" fmla="*/ 38 w 79"/>
              <a:gd name="T31" fmla="*/ 30 h 136"/>
              <a:gd name="T32" fmla="*/ 32 w 79"/>
              <a:gd name="T33" fmla="*/ 36 h 136"/>
              <a:gd name="T34" fmla="*/ 31 w 79"/>
              <a:gd name="T35" fmla="*/ 36 h 136"/>
              <a:gd name="T36" fmla="*/ 31 w 79"/>
              <a:gd name="T37" fmla="*/ 42 h 136"/>
              <a:gd name="T38" fmla="*/ 26 w 79"/>
              <a:gd name="T39" fmla="*/ 48 h 136"/>
              <a:gd name="T40" fmla="*/ 26 w 79"/>
              <a:gd name="T41" fmla="*/ 49 h 136"/>
              <a:gd name="T42" fmla="*/ 21 w 79"/>
              <a:gd name="T43" fmla="*/ 56 h 136"/>
              <a:gd name="T44" fmla="*/ 19 w 79"/>
              <a:gd name="T45" fmla="*/ 60 h 136"/>
              <a:gd name="T46" fmla="*/ 21 w 79"/>
              <a:gd name="T47" fmla="*/ 61 h 136"/>
              <a:gd name="T48" fmla="*/ 15 w 79"/>
              <a:gd name="T49" fmla="*/ 72 h 136"/>
              <a:gd name="T50" fmla="*/ 15 w 79"/>
              <a:gd name="T51" fmla="*/ 73 h 136"/>
              <a:gd name="T52" fmla="*/ 10 w 79"/>
              <a:gd name="T53" fmla="*/ 81 h 136"/>
              <a:gd name="T54" fmla="*/ 7 w 79"/>
              <a:gd name="T55" fmla="*/ 85 h 136"/>
              <a:gd name="T56" fmla="*/ 7 w 79"/>
              <a:gd name="T57" fmla="*/ 85 h 136"/>
              <a:gd name="T58" fmla="*/ 8 w 79"/>
              <a:gd name="T59" fmla="*/ 85 h 136"/>
              <a:gd name="T60" fmla="*/ 10 w 79"/>
              <a:gd name="T61" fmla="*/ 86 h 136"/>
              <a:gd name="T62" fmla="*/ 10 w 79"/>
              <a:gd name="T63" fmla="*/ 99 h 136"/>
              <a:gd name="T64" fmla="*/ 10 w 79"/>
              <a:gd name="T65" fmla="*/ 102 h 136"/>
              <a:gd name="T66" fmla="*/ 10 w 79"/>
              <a:gd name="T67" fmla="*/ 102 h 136"/>
              <a:gd name="T68" fmla="*/ 10 w 79"/>
              <a:gd name="T69" fmla="*/ 102 h 136"/>
              <a:gd name="T70" fmla="*/ 10 w 79"/>
              <a:gd name="T71" fmla="*/ 103 h 136"/>
              <a:gd name="T72" fmla="*/ 10 w 79"/>
              <a:gd name="T73" fmla="*/ 103 h 136"/>
              <a:gd name="T74" fmla="*/ 9 w 79"/>
              <a:gd name="T75" fmla="*/ 108 h 136"/>
              <a:gd name="T76" fmla="*/ 8 w 79"/>
              <a:gd name="T77" fmla="*/ 111 h 136"/>
              <a:gd name="T78" fmla="*/ 8 w 79"/>
              <a:gd name="T79" fmla="*/ 112 h 136"/>
              <a:gd name="T80" fmla="*/ 8 w 79"/>
              <a:gd name="T81" fmla="*/ 112 h 136"/>
              <a:gd name="T82" fmla="*/ 7 w 79"/>
              <a:gd name="T83" fmla="*/ 112 h 136"/>
              <a:gd name="T84" fmla="*/ 7 w 79"/>
              <a:gd name="T85" fmla="*/ 112 h 136"/>
              <a:gd name="T86" fmla="*/ 7 w 79"/>
              <a:gd name="T87" fmla="*/ 113 h 136"/>
              <a:gd name="T88" fmla="*/ 1 w 79"/>
              <a:gd name="T89" fmla="*/ 120 h 136"/>
              <a:gd name="T90" fmla="*/ 0 w 79"/>
              <a:gd name="T91" fmla="*/ 120 h 136"/>
              <a:gd name="T92" fmla="*/ 0 w 79"/>
              <a:gd name="T93" fmla="*/ 128 h 136"/>
              <a:gd name="T94" fmla="*/ 0 w 79"/>
              <a:gd name="T95" fmla="*/ 128 h 136"/>
              <a:gd name="T96" fmla="*/ 1 w 79"/>
              <a:gd name="T97" fmla="*/ 128 h 136"/>
              <a:gd name="T98" fmla="*/ 39 w 79"/>
              <a:gd name="T99" fmla="*/ 128 h 136"/>
              <a:gd name="T100" fmla="*/ 39 w 79"/>
              <a:gd name="T101" fmla="*/ 136 h 136"/>
              <a:gd name="T102" fmla="*/ 55 w 79"/>
              <a:gd name="T103" fmla="*/ 136 h 136"/>
              <a:gd name="T104" fmla="*/ 66 w 79"/>
              <a:gd name="T105" fmla="*/ 127 h 136"/>
              <a:gd name="T106" fmla="*/ 67 w 79"/>
              <a:gd name="T107" fmla="*/ 125 h 136"/>
              <a:gd name="T108" fmla="*/ 68 w 79"/>
              <a:gd name="T109" fmla="*/ 121 h 136"/>
              <a:gd name="T110" fmla="*/ 76 w 79"/>
              <a:gd name="T111" fmla="*/ 113 h 136"/>
              <a:gd name="T112" fmla="*/ 79 w 79"/>
              <a:gd name="T113" fmla="*/ 109 h 136"/>
              <a:gd name="T114" fmla="*/ 78 w 79"/>
              <a:gd name="T115" fmla="*/ 108 h 136"/>
              <a:gd name="T116" fmla="*/ 74 w 79"/>
              <a:gd name="T117"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 h="136">
                <a:moveTo>
                  <a:pt x="74" y="101"/>
                </a:moveTo>
                <a:cubicBezTo>
                  <a:pt x="74" y="75"/>
                  <a:pt x="74" y="75"/>
                  <a:pt x="74" y="75"/>
                </a:cubicBezTo>
                <a:cubicBezTo>
                  <a:pt x="67" y="48"/>
                  <a:pt x="67" y="48"/>
                  <a:pt x="67" y="48"/>
                </a:cubicBezTo>
                <a:cubicBezTo>
                  <a:pt x="67" y="42"/>
                  <a:pt x="67" y="42"/>
                  <a:pt x="67" y="42"/>
                </a:cubicBezTo>
                <a:cubicBezTo>
                  <a:pt x="66" y="36"/>
                  <a:pt x="66" y="36"/>
                  <a:pt x="66" y="36"/>
                </a:cubicBezTo>
                <a:cubicBezTo>
                  <a:pt x="66" y="34"/>
                  <a:pt x="67" y="20"/>
                  <a:pt x="66" y="17"/>
                </a:cubicBezTo>
                <a:cubicBezTo>
                  <a:pt x="65" y="14"/>
                  <a:pt x="66" y="7"/>
                  <a:pt x="66" y="6"/>
                </a:cubicBezTo>
                <a:cubicBezTo>
                  <a:pt x="66" y="3"/>
                  <a:pt x="66" y="3"/>
                  <a:pt x="66" y="3"/>
                </a:cubicBezTo>
                <a:cubicBezTo>
                  <a:pt x="60" y="0"/>
                  <a:pt x="60" y="0"/>
                  <a:pt x="60" y="0"/>
                </a:cubicBezTo>
                <a:cubicBezTo>
                  <a:pt x="52" y="4"/>
                  <a:pt x="52" y="4"/>
                  <a:pt x="52" y="4"/>
                </a:cubicBezTo>
                <a:cubicBezTo>
                  <a:pt x="44" y="4"/>
                  <a:pt x="44" y="4"/>
                  <a:pt x="44" y="4"/>
                </a:cubicBezTo>
                <a:cubicBezTo>
                  <a:pt x="41" y="8"/>
                  <a:pt x="41" y="8"/>
                  <a:pt x="41" y="8"/>
                </a:cubicBezTo>
                <a:cubicBezTo>
                  <a:pt x="39" y="12"/>
                  <a:pt x="39" y="12"/>
                  <a:pt x="39" y="12"/>
                </a:cubicBezTo>
                <a:cubicBezTo>
                  <a:pt x="38" y="16"/>
                  <a:pt x="38" y="16"/>
                  <a:pt x="38" y="16"/>
                </a:cubicBezTo>
                <a:cubicBezTo>
                  <a:pt x="38" y="18"/>
                  <a:pt x="38" y="18"/>
                  <a:pt x="38" y="18"/>
                </a:cubicBezTo>
                <a:cubicBezTo>
                  <a:pt x="38" y="30"/>
                  <a:pt x="38" y="30"/>
                  <a:pt x="38" y="30"/>
                </a:cubicBezTo>
                <a:cubicBezTo>
                  <a:pt x="38" y="32"/>
                  <a:pt x="35" y="34"/>
                  <a:pt x="32" y="36"/>
                </a:cubicBezTo>
                <a:cubicBezTo>
                  <a:pt x="31" y="36"/>
                  <a:pt x="31" y="36"/>
                  <a:pt x="31" y="36"/>
                </a:cubicBezTo>
                <a:cubicBezTo>
                  <a:pt x="31" y="42"/>
                  <a:pt x="31" y="42"/>
                  <a:pt x="31" y="42"/>
                </a:cubicBezTo>
                <a:cubicBezTo>
                  <a:pt x="26" y="48"/>
                  <a:pt x="26" y="48"/>
                  <a:pt x="26" y="48"/>
                </a:cubicBezTo>
                <a:cubicBezTo>
                  <a:pt x="26" y="49"/>
                  <a:pt x="26" y="49"/>
                  <a:pt x="26" y="49"/>
                </a:cubicBezTo>
                <a:cubicBezTo>
                  <a:pt x="26" y="50"/>
                  <a:pt x="24" y="53"/>
                  <a:pt x="21" y="56"/>
                </a:cubicBezTo>
                <a:cubicBezTo>
                  <a:pt x="19" y="58"/>
                  <a:pt x="19" y="59"/>
                  <a:pt x="19" y="60"/>
                </a:cubicBezTo>
                <a:cubicBezTo>
                  <a:pt x="19" y="61"/>
                  <a:pt x="20" y="61"/>
                  <a:pt x="21" y="61"/>
                </a:cubicBezTo>
                <a:cubicBezTo>
                  <a:pt x="15" y="72"/>
                  <a:pt x="15" y="72"/>
                  <a:pt x="15" y="72"/>
                </a:cubicBezTo>
                <a:cubicBezTo>
                  <a:pt x="15" y="73"/>
                  <a:pt x="15" y="73"/>
                  <a:pt x="15" y="73"/>
                </a:cubicBezTo>
                <a:cubicBezTo>
                  <a:pt x="15" y="73"/>
                  <a:pt x="15" y="77"/>
                  <a:pt x="10" y="81"/>
                </a:cubicBezTo>
                <a:cubicBezTo>
                  <a:pt x="8" y="83"/>
                  <a:pt x="7" y="84"/>
                  <a:pt x="7" y="85"/>
                </a:cubicBezTo>
                <a:cubicBezTo>
                  <a:pt x="7" y="85"/>
                  <a:pt x="7" y="85"/>
                  <a:pt x="7" y="85"/>
                </a:cubicBezTo>
                <a:cubicBezTo>
                  <a:pt x="8" y="85"/>
                  <a:pt x="8" y="85"/>
                  <a:pt x="8" y="85"/>
                </a:cubicBezTo>
                <a:cubicBezTo>
                  <a:pt x="8" y="86"/>
                  <a:pt x="9" y="86"/>
                  <a:pt x="10" y="86"/>
                </a:cubicBezTo>
                <a:cubicBezTo>
                  <a:pt x="10" y="99"/>
                  <a:pt x="10" y="99"/>
                  <a:pt x="10" y="99"/>
                </a:cubicBezTo>
                <a:cubicBezTo>
                  <a:pt x="10" y="100"/>
                  <a:pt x="10" y="101"/>
                  <a:pt x="10" y="102"/>
                </a:cubicBezTo>
                <a:cubicBezTo>
                  <a:pt x="10" y="102"/>
                  <a:pt x="10" y="102"/>
                  <a:pt x="10" y="102"/>
                </a:cubicBezTo>
                <a:cubicBezTo>
                  <a:pt x="10" y="102"/>
                  <a:pt x="10" y="102"/>
                  <a:pt x="10" y="102"/>
                </a:cubicBezTo>
                <a:cubicBezTo>
                  <a:pt x="10" y="103"/>
                  <a:pt x="10" y="103"/>
                  <a:pt x="10" y="103"/>
                </a:cubicBezTo>
                <a:cubicBezTo>
                  <a:pt x="10" y="103"/>
                  <a:pt x="10" y="103"/>
                  <a:pt x="10" y="103"/>
                </a:cubicBezTo>
                <a:cubicBezTo>
                  <a:pt x="9" y="104"/>
                  <a:pt x="9" y="105"/>
                  <a:pt x="9" y="108"/>
                </a:cubicBezTo>
                <a:cubicBezTo>
                  <a:pt x="9" y="109"/>
                  <a:pt x="8" y="111"/>
                  <a:pt x="8" y="111"/>
                </a:cubicBezTo>
                <a:cubicBezTo>
                  <a:pt x="8" y="112"/>
                  <a:pt x="8" y="112"/>
                  <a:pt x="8" y="112"/>
                </a:cubicBezTo>
                <a:cubicBezTo>
                  <a:pt x="8" y="112"/>
                  <a:pt x="8" y="112"/>
                  <a:pt x="8" y="112"/>
                </a:cubicBezTo>
                <a:cubicBezTo>
                  <a:pt x="7" y="112"/>
                  <a:pt x="7" y="112"/>
                  <a:pt x="7" y="112"/>
                </a:cubicBezTo>
                <a:cubicBezTo>
                  <a:pt x="7" y="112"/>
                  <a:pt x="7" y="112"/>
                  <a:pt x="7" y="112"/>
                </a:cubicBezTo>
                <a:cubicBezTo>
                  <a:pt x="7" y="113"/>
                  <a:pt x="7" y="113"/>
                  <a:pt x="7" y="113"/>
                </a:cubicBezTo>
                <a:cubicBezTo>
                  <a:pt x="5" y="117"/>
                  <a:pt x="2" y="119"/>
                  <a:pt x="1" y="120"/>
                </a:cubicBezTo>
                <a:cubicBezTo>
                  <a:pt x="0" y="120"/>
                  <a:pt x="0" y="120"/>
                  <a:pt x="0" y="120"/>
                </a:cubicBezTo>
                <a:cubicBezTo>
                  <a:pt x="0" y="128"/>
                  <a:pt x="0" y="128"/>
                  <a:pt x="0" y="128"/>
                </a:cubicBezTo>
                <a:cubicBezTo>
                  <a:pt x="0" y="128"/>
                  <a:pt x="0" y="128"/>
                  <a:pt x="0" y="128"/>
                </a:cubicBezTo>
                <a:cubicBezTo>
                  <a:pt x="1" y="128"/>
                  <a:pt x="1" y="128"/>
                  <a:pt x="1" y="128"/>
                </a:cubicBezTo>
                <a:cubicBezTo>
                  <a:pt x="39" y="128"/>
                  <a:pt x="39" y="128"/>
                  <a:pt x="39" y="128"/>
                </a:cubicBezTo>
                <a:cubicBezTo>
                  <a:pt x="39" y="136"/>
                  <a:pt x="39" y="136"/>
                  <a:pt x="39" y="136"/>
                </a:cubicBezTo>
                <a:cubicBezTo>
                  <a:pt x="55" y="136"/>
                  <a:pt x="55" y="136"/>
                  <a:pt x="55" y="136"/>
                </a:cubicBezTo>
                <a:cubicBezTo>
                  <a:pt x="66" y="127"/>
                  <a:pt x="66" y="127"/>
                  <a:pt x="66" y="127"/>
                </a:cubicBezTo>
                <a:cubicBezTo>
                  <a:pt x="67" y="125"/>
                  <a:pt x="67" y="125"/>
                  <a:pt x="67" y="125"/>
                </a:cubicBezTo>
                <a:cubicBezTo>
                  <a:pt x="68" y="121"/>
                  <a:pt x="68" y="121"/>
                  <a:pt x="68" y="121"/>
                </a:cubicBezTo>
                <a:cubicBezTo>
                  <a:pt x="76" y="113"/>
                  <a:pt x="76" y="113"/>
                  <a:pt x="76" y="113"/>
                </a:cubicBezTo>
                <a:cubicBezTo>
                  <a:pt x="79" y="109"/>
                  <a:pt x="79" y="109"/>
                  <a:pt x="79" y="109"/>
                </a:cubicBezTo>
                <a:cubicBezTo>
                  <a:pt x="78" y="108"/>
                  <a:pt x="78" y="108"/>
                  <a:pt x="78" y="108"/>
                </a:cubicBezTo>
                <a:lnTo>
                  <a:pt x="74" y="101"/>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4" name="Freeform 51"/>
          <p:cNvSpPr>
            <a:spLocks/>
          </p:cNvSpPr>
          <p:nvPr/>
        </p:nvSpPr>
        <p:spPr bwMode="auto">
          <a:xfrm>
            <a:off x="8624151" y="3169486"/>
            <a:ext cx="167814" cy="146087"/>
          </a:xfrm>
          <a:custGeom>
            <a:avLst/>
            <a:gdLst>
              <a:gd name="T0" fmla="*/ 57 w 57"/>
              <a:gd name="T1" fmla="*/ 0 h 47"/>
              <a:gd name="T2" fmla="*/ 57 w 57"/>
              <a:gd name="T3" fmla="*/ 0 h 47"/>
              <a:gd name="T4" fmla="*/ 8 w 57"/>
              <a:gd name="T5" fmla="*/ 0 h 47"/>
              <a:gd name="T6" fmla="*/ 7 w 57"/>
              <a:gd name="T7" fmla="*/ 31 h 47"/>
              <a:gd name="T8" fmla="*/ 7 w 57"/>
              <a:gd name="T9" fmla="*/ 32 h 47"/>
              <a:gd name="T10" fmla="*/ 0 w 57"/>
              <a:gd name="T11" fmla="*/ 37 h 47"/>
              <a:gd name="T12" fmla="*/ 0 w 57"/>
              <a:gd name="T13" fmla="*/ 47 h 47"/>
              <a:gd name="T14" fmla="*/ 8 w 57"/>
              <a:gd name="T15" fmla="*/ 45 h 47"/>
              <a:gd name="T16" fmla="*/ 12 w 57"/>
              <a:gd name="T17" fmla="*/ 41 h 47"/>
              <a:gd name="T18" fmla="*/ 16 w 57"/>
              <a:gd name="T19" fmla="*/ 37 h 47"/>
              <a:gd name="T20" fmla="*/ 28 w 57"/>
              <a:gd name="T21" fmla="*/ 41 h 47"/>
              <a:gd name="T22" fmla="*/ 56 w 57"/>
              <a:gd name="T23" fmla="*/ 36 h 47"/>
              <a:gd name="T24" fmla="*/ 57 w 57"/>
              <a:gd name="T25" fmla="*/ 35 h 47"/>
              <a:gd name="T26" fmla="*/ 57 w 57"/>
              <a:gd name="T27" fmla="*/ 1 h 47"/>
              <a:gd name="T28" fmla="*/ 57 w 57"/>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7">
                <a:moveTo>
                  <a:pt x="57" y="0"/>
                </a:moveTo>
                <a:cubicBezTo>
                  <a:pt x="57" y="0"/>
                  <a:pt x="57" y="0"/>
                  <a:pt x="57" y="0"/>
                </a:cubicBezTo>
                <a:cubicBezTo>
                  <a:pt x="8" y="0"/>
                  <a:pt x="8" y="0"/>
                  <a:pt x="8" y="0"/>
                </a:cubicBezTo>
                <a:cubicBezTo>
                  <a:pt x="8" y="14"/>
                  <a:pt x="7" y="28"/>
                  <a:pt x="7" y="31"/>
                </a:cubicBezTo>
                <a:cubicBezTo>
                  <a:pt x="7" y="32"/>
                  <a:pt x="7" y="32"/>
                  <a:pt x="7" y="32"/>
                </a:cubicBezTo>
                <a:cubicBezTo>
                  <a:pt x="0" y="37"/>
                  <a:pt x="0" y="37"/>
                  <a:pt x="0" y="37"/>
                </a:cubicBezTo>
                <a:cubicBezTo>
                  <a:pt x="0" y="47"/>
                  <a:pt x="0" y="47"/>
                  <a:pt x="0" y="47"/>
                </a:cubicBezTo>
                <a:cubicBezTo>
                  <a:pt x="8" y="45"/>
                  <a:pt x="8" y="45"/>
                  <a:pt x="8" y="45"/>
                </a:cubicBezTo>
                <a:cubicBezTo>
                  <a:pt x="12" y="41"/>
                  <a:pt x="12" y="41"/>
                  <a:pt x="12" y="41"/>
                </a:cubicBezTo>
                <a:cubicBezTo>
                  <a:pt x="16" y="37"/>
                  <a:pt x="16" y="37"/>
                  <a:pt x="16" y="37"/>
                </a:cubicBezTo>
                <a:cubicBezTo>
                  <a:pt x="28" y="41"/>
                  <a:pt x="28" y="41"/>
                  <a:pt x="28" y="41"/>
                </a:cubicBezTo>
                <a:cubicBezTo>
                  <a:pt x="56" y="36"/>
                  <a:pt x="56" y="36"/>
                  <a:pt x="56" y="36"/>
                </a:cubicBezTo>
                <a:cubicBezTo>
                  <a:pt x="57" y="35"/>
                  <a:pt x="57" y="35"/>
                  <a:pt x="57" y="35"/>
                </a:cubicBezTo>
                <a:cubicBezTo>
                  <a:pt x="57" y="1"/>
                  <a:pt x="57" y="1"/>
                  <a:pt x="57" y="1"/>
                </a:cubicBezTo>
                <a:lnTo>
                  <a:pt x="57" y="0"/>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5" name="Freeform 52"/>
          <p:cNvSpPr>
            <a:spLocks/>
          </p:cNvSpPr>
          <p:nvPr/>
        </p:nvSpPr>
        <p:spPr bwMode="auto">
          <a:xfrm>
            <a:off x="7283108" y="3169486"/>
            <a:ext cx="494611" cy="523739"/>
          </a:xfrm>
          <a:custGeom>
            <a:avLst/>
            <a:gdLst>
              <a:gd name="T0" fmla="*/ 0 w 168"/>
              <a:gd name="T1" fmla="*/ 13 h 168"/>
              <a:gd name="T2" fmla="*/ 0 w 168"/>
              <a:gd name="T3" fmla="*/ 138 h 168"/>
              <a:gd name="T4" fmla="*/ 0 w 168"/>
              <a:gd name="T5" fmla="*/ 138 h 168"/>
              <a:gd name="T6" fmla="*/ 10 w 168"/>
              <a:gd name="T7" fmla="*/ 138 h 168"/>
              <a:gd name="T8" fmla="*/ 15 w 168"/>
              <a:gd name="T9" fmla="*/ 144 h 168"/>
              <a:gd name="T10" fmla="*/ 20 w 168"/>
              <a:gd name="T11" fmla="*/ 150 h 168"/>
              <a:gd name="T12" fmla="*/ 44 w 168"/>
              <a:gd name="T13" fmla="*/ 150 h 168"/>
              <a:gd name="T14" fmla="*/ 49 w 168"/>
              <a:gd name="T15" fmla="*/ 156 h 168"/>
              <a:gd name="T16" fmla="*/ 52 w 168"/>
              <a:gd name="T17" fmla="*/ 156 h 168"/>
              <a:gd name="T18" fmla="*/ 57 w 168"/>
              <a:gd name="T19" fmla="*/ 155 h 168"/>
              <a:gd name="T20" fmla="*/ 60 w 168"/>
              <a:gd name="T21" fmla="*/ 156 h 168"/>
              <a:gd name="T22" fmla="*/ 69 w 168"/>
              <a:gd name="T23" fmla="*/ 159 h 168"/>
              <a:gd name="T24" fmla="*/ 82 w 168"/>
              <a:gd name="T25" fmla="*/ 159 h 168"/>
              <a:gd name="T26" fmla="*/ 89 w 168"/>
              <a:gd name="T27" fmla="*/ 166 h 168"/>
              <a:gd name="T28" fmla="*/ 91 w 168"/>
              <a:gd name="T29" fmla="*/ 168 h 168"/>
              <a:gd name="T30" fmla="*/ 91 w 168"/>
              <a:gd name="T31" fmla="*/ 167 h 168"/>
              <a:gd name="T32" fmla="*/ 91 w 168"/>
              <a:gd name="T33" fmla="*/ 165 h 168"/>
              <a:gd name="T34" fmla="*/ 105 w 168"/>
              <a:gd name="T35" fmla="*/ 157 h 168"/>
              <a:gd name="T36" fmla="*/ 107 w 168"/>
              <a:gd name="T37" fmla="*/ 152 h 168"/>
              <a:gd name="T38" fmla="*/ 110 w 168"/>
              <a:gd name="T39" fmla="*/ 150 h 168"/>
              <a:gd name="T40" fmla="*/ 123 w 168"/>
              <a:gd name="T41" fmla="*/ 145 h 168"/>
              <a:gd name="T42" fmla="*/ 130 w 168"/>
              <a:gd name="T43" fmla="*/ 139 h 168"/>
              <a:gd name="T44" fmla="*/ 131 w 168"/>
              <a:gd name="T45" fmla="*/ 140 h 168"/>
              <a:gd name="T46" fmla="*/ 134 w 168"/>
              <a:gd name="T47" fmla="*/ 139 h 168"/>
              <a:gd name="T48" fmla="*/ 136 w 168"/>
              <a:gd name="T49" fmla="*/ 136 h 168"/>
              <a:gd name="T50" fmla="*/ 141 w 168"/>
              <a:gd name="T51" fmla="*/ 129 h 168"/>
              <a:gd name="T52" fmla="*/ 146 w 168"/>
              <a:gd name="T53" fmla="*/ 129 h 168"/>
              <a:gd name="T54" fmla="*/ 152 w 168"/>
              <a:gd name="T55" fmla="*/ 122 h 168"/>
              <a:gd name="T56" fmla="*/ 156 w 168"/>
              <a:gd name="T57" fmla="*/ 118 h 168"/>
              <a:gd name="T58" fmla="*/ 156 w 168"/>
              <a:gd name="T59" fmla="*/ 106 h 168"/>
              <a:gd name="T60" fmla="*/ 161 w 168"/>
              <a:gd name="T61" fmla="*/ 106 h 168"/>
              <a:gd name="T62" fmla="*/ 161 w 168"/>
              <a:gd name="T63" fmla="*/ 98 h 168"/>
              <a:gd name="T64" fmla="*/ 161 w 168"/>
              <a:gd name="T65" fmla="*/ 94 h 168"/>
              <a:gd name="T66" fmla="*/ 161 w 168"/>
              <a:gd name="T67" fmla="*/ 89 h 168"/>
              <a:gd name="T68" fmla="*/ 161 w 168"/>
              <a:gd name="T69" fmla="*/ 82 h 168"/>
              <a:gd name="T70" fmla="*/ 161 w 168"/>
              <a:gd name="T71" fmla="*/ 78 h 168"/>
              <a:gd name="T72" fmla="*/ 166 w 168"/>
              <a:gd name="T73" fmla="*/ 65 h 168"/>
              <a:gd name="T74" fmla="*/ 168 w 168"/>
              <a:gd name="T75" fmla="*/ 61 h 168"/>
              <a:gd name="T76" fmla="*/ 168 w 168"/>
              <a:gd name="T77" fmla="*/ 2 h 168"/>
              <a:gd name="T78" fmla="*/ 168 w 168"/>
              <a:gd name="T79" fmla="*/ 0 h 168"/>
              <a:gd name="T80" fmla="*/ 124 w 168"/>
              <a:gd name="T81" fmla="*/ 25 h 168"/>
              <a:gd name="T82" fmla="*/ 112 w 168"/>
              <a:gd name="T83" fmla="*/ 25 h 168"/>
              <a:gd name="T84" fmla="*/ 100 w 168"/>
              <a:gd name="T85" fmla="*/ 29 h 168"/>
              <a:gd name="T86" fmla="*/ 84 w 168"/>
              <a:gd name="T87" fmla="*/ 25 h 168"/>
              <a:gd name="T88" fmla="*/ 77 w 168"/>
              <a:gd name="T89" fmla="*/ 25 h 168"/>
              <a:gd name="T90" fmla="*/ 69 w 168"/>
              <a:gd name="T91" fmla="*/ 17 h 168"/>
              <a:gd name="T92" fmla="*/ 61 w 168"/>
              <a:gd name="T93" fmla="*/ 13 h 168"/>
              <a:gd name="T94" fmla="*/ 62 w 168"/>
              <a:gd name="T95" fmla="*/ 13 h 168"/>
              <a:gd name="T96" fmla="*/ 1 w 168"/>
              <a:gd name="T97" fmla="*/ 13 h 168"/>
              <a:gd name="T98" fmla="*/ 0 w 168"/>
              <a:gd name="T99"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 h="168">
                <a:moveTo>
                  <a:pt x="0" y="13"/>
                </a:moveTo>
                <a:cubicBezTo>
                  <a:pt x="0" y="138"/>
                  <a:pt x="0" y="138"/>
                  <a:pt x="0" y="138"/>
                </a:cubicBezTo>
                <a:cubicBezTo>
                  <a:pt x="0" y="138"/>
                  <a:pt x="0" y="138"/>
                  <a:pt x="0" y="138"/>
                </a:cubicBezTo>
                <a:cubicBezTo>
                  <a:pt x="10" y="138"/>
                  <a:pt x="10" y="138"/>
                  <a:pt x="10" y="138"/>
                </a:cubicBezTo>
                <a:cubicBezTo>
                  <a:pt x="15" y="144"/>
                  <a:pt x="15" y="144"/>
                  <a:pt x="15" y="144"/>
                </a:cubicBezTo>
                <a:cubicBezTo>
                  <a:pt x="20" y="150"/>
                  <a:pt x="20" y="150"/>
                  <a:pt x="20" y="150"/>
                </a:cubicBezTo>
                <a:cubicBezTo>
                  <a:pt x="44" y="150"/>
                  <a:pt x="44" y="150"/>
                  <a:pt x="44" y="150"/>
                </a:cubicBezTo>
                <a:cubicBezTo>
                  <a:pt x="45" y="151"/>
                  <a:pt x="46" y="156"/>
                  <a:pt x="49" y="156"/>
                </a:cubicBezTo>
                <a:cubicBezTo>
                  <a:pt x="52" y="156"/>
                  <a:pt x="52" y="156"/>
                  <a:pt x="52" y="156"/>
                </a:cubicBezTo>
                <a:cubicBezTo>
                  <a:pt x="52" y="156"/>
                  <a:pt x="54" y="155"/>
                  <a:pt x="57" y="155"/>
                </a:cubicBezTo>
                <a:cubicBezTo>
                  <a:pt x="58" y="155"/>
                  <a:pt x="59" y="156"/>
                  <a:pt x="60" y="156"/>
                </a:cubicBezTo>
                <a:cubicBezTo>
                  <a:pt x="63" y="159"/>
                  <a:pt x="69" y="159"/>
                  <a:pt x="69" y="159"/>
                </a:cubicBezTo>
                <a:cubicBezTo>
                  <a:pt x="82" y="159"/>
                  <a:pt x="82" y="159"/>
                  <a:pt x="82" y="159"/>
                </a:cubicBezTo>
                <a:cubicBezTo>
                  <a:pt x="89" y="166"/>
                  <a:pt x="89" y="166"/>
                  <a:pt x="89" y="166"/>
                </a:cubicBezTo>
                <a:cubicBezTo>
                  <a:pt x="91" y="168"/>
                  <a:pt x="91" y="168"/>
                  <a:pt x="91" y="168"/>
                </a:cubicBezTo>
                <a:cubicBezTo>
                  <a:pt x="91" y="167"/>
                  <a:pt x="91" y="167"/>
                  <a:pt x="91" y="167"/>
                </a:cubicBezTo>
                <a:cubicBezTo>
                  <a:pt x="91" y="165"/>
                  <a:pt x="91" y="165"/>
                  <a:pt x="91" y="165"/>
                </a:cubicBezTo>
                <a:cubicBezTo>
                  <a:pt x="92" y="165"/>
                  <a:pt x="100" y="160"/>
                  <a:pt x="105" y="157"/>
                </a:cubicBezTo>
                <a:cubicBezTo>
                  <a:pt x="107" y="156"/>
                  <a:pt x="108" y="154"/>
                  <a:pt x="107" y="152"/>
                </a:cubicBezTo>
                <a:cubicBezTo>
                  <a:pt x="107" y="151"/>
                  <a:pt x="107" y="150"/>
                  <a:pt x="110" y="150"/>
                </a:cubicBezTo>
                <a:cubicBezTo>
                  <a:pt x="116" y="148"/>
                  <a:pt x="123" y="145"/>
                  <a:pt x="123" y="145"/>
                </a:cubicBezTo>
                <a:cubicBezTo>
                  <a:pt x="130" y="139"/>
                  <a:pt x="130" y="139"/>
                  <a:pt x="130" y="139"/>
                </a:cubicBezTo>
                <a:cubicBezTo>
                  <a:pt x="131" y="140"/>
                  <a:pt x="131" y="140"/>
                  <a:pt x="131" y="140"/>
                </a:cubicBezTo>
                <a:cubicBezTo>
                  <a:pt x="132" y="140"/>
                  <a:pt x="133" y="140"/>
                  <a:pt x="134" y="139"/>
                </a:cubicBezTo>
                <a:cubicBezTo>
                  <a:pt x="136" y="136"/>
                  <a:pt x="136" y="136"/>
                  <a:pt x="136" y="136"/>
                </a:cubicBezTo>
                <a:cubicBezTo>
                  <a:pt x="141" y="129"/>
                  <a:pt x="141" y="129"/>
                  <a:pt x="141" y="129"/>
                </a:cubicBezTo>
                <a:cubicBezTo>
                  <a:pt x="146" y="129"/>
                  <a:pt x="146" y="129"/>
                  <a:pt x="146" y="129"/>
                </a:cubicBezTo>
                <a:cubicBezTo>
                  <a:pt x="152" y="122"/>
                  <a:pt x="152" y="122"/>
                  <a:pt x="152" y="122"/>
                </a:cubicBezTo>
                <a:cubicBezTo>
                  <a:pt x="156" y="118"/>
                  <a:pt x="156" y="118"/>
                  <a:pt x="156" y="118"/>
                </a:cubicBezTo>
                <a:cubicBezTo>
                  <a:pt x="156" y="106"/>
                  <a:pt x="156" y="106"/>
                  <a:pt x="156" y="106"/>
                </a:cubicBezTo>
                <a:cubicBezTo>
                  <a:pt x="161" y="106"/>
                  <a:pt x="161" y="106"/>
                  <a:pt x="161" y="106"/>
                </a:cubicBezTo>
                <a:cubicBezTo>
                  <a:pt x="161" y="98"/>
                  <a:pt x="161" y="98"/>
                  <a:pt x="161" y="98"/>
                </a:cubicBezTo>
                <a:cubicBezTo>
                  <a:pt x="161" y="96"/>
                  <a:pt x="161" y="95"/>
                  <a:pt x="161" y="94"/>
                </a:cubicBezTo>
                <a:cubicBezTo>
                  <a:pt x="161" y="92"/>
                  <a:pt x="161" y="91"/>
                  <a:pt x="161" y="89"/>
                </a:cubicBezTo>
                <a:cubicBezTo>
                  <a:pt x="162" y="87"/>
                  <a:pt x="161" y="84"/>
                  <a:pt x="161" y="82"/>
                </a:cubicBezTo>
                <a:cubicBezTo>
                  <a:pt x="161" y="78"/>
                  <a:pt x="161" y="78"/>
                  <a:pt x="161" y="78"/>
                </a:cubicBezTo>
                <a:cubicBezTo>
                  <a:pt x="166" y="65"/>
                  <a:pt x="166" y="65"/>
                  <a:pt x="166" y="65"/>
                </a:cubicBezTo>
                <a:cubicBezTo>
                  <a:pt x="168" y="61"/>
                  <a:pt x="168" y="61"/>
                  <a:pt x="168" y="61"/>
                </a:cubicBezTo>
                <a:cubicBezTo>
                  <a:pt x="168" y="2"/>
                  <a:pt x="168" y="2"/>
                  <a:pt x="168" y="2"/>
                </a:cubicBezTo>
                <a:cubicBezTo>
                  <a:pt x="168" y="0"/>
                  <a:pt x="168" y="0"/>
                  <a:pt x="168" y="0"/>
                </a:cubicBezTo>
                <a:cubicBezTo>
                  <a:pt x="124" y="25"/>
                  <a:pt x="124" y="25"/>
                  <a:pt x="124" y="25"/>
                </a:cubicBezTo>
                <a:cubicBezTo>
                  <a:pt x="112" y="25"/>
                  <a:pt x="112" y="25"/>
                  <a:pt x="112" y="25"/>
                </a:cubicBezTo>
                <a:cubicBezTo>
                  <a:pt x="100" y="29"/>
                  <a:pt x="100" y="29"/>
                  <a:pt x="100" y="29"/>
                </a:cubicBezTo>
                <a:cubicBezTo>
                  <a:pt x="84" y="25"/>
                  <a:pt x="84" y="25"/>
                  <a:pt x="84" y="25"/>
                </a:cubicBezTo>
                <a:cubicBezTo>
                  <a:pt x="77" y="25"/>
                  <a:pt x="77" y="25"/>
                  <a:pt x="77" y="25"/>
                </a:cubicBezTo>
                <a:cubicBezTo>
                  <a:pt x="69" y="17"/>
                  <a:pt x="69" y="17"/>
                  <a:pt x="69" y="17"/>
                </a:cubicBezTo>
                <a:cubicBezTo>
                  <a:pt x="61" y="13"/>
                  <a:pt x="61" y="13"/>
                  <a:pt x="61" y="13"/>
                </a:cubicBezTo>
                <a:cubicBezTo>
                  <a:pt x="62" y="13"/>
                  <a:pt x="62" y="13"/>
                  <a:pt x="62" y="13"/>
                </a:cubicBezTo>
                <a:cubicBezTo>
                  <a:pt x="1" y="13"/>
                  <a:pt x="1" y="13"/>
                  <a:pt x="1" y="13"/>
                </a:cubicBezTo>
                <a:lnTo>
                  <a:pt x="0" y="13"/>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6" name="Freeform 53"/>
          <p:cNvSpPr>
            <a:spLocks/>
          </p:cNvSpPr>
          <p:nvPr/>
        </p:nvSpPr>
        <p:spPr bwMode="auto">
          <a:xfrm>
            <a:off x="7777719" y="3138402"/>
            <a:ext cx="660955" cy="414950"/>
          </a:xfrm>
          <a:custGeom>
            <a:avLst/>
            <a:gdLst>
              <a:gd name="T0" fmla="*/ 0 w 224"/>
              <a:gd name="T1" fmla="*/ 71 h 133"/>
              <a:gd name="T2" fmla="*/ 0 w 224"/>
              <a:gd name="T3" fmla="*/ 75 h 133"/>
              <a:gd name="T4" fmla="*/ 0 w 224"/>
              <a:gd name="T5" fmla="*/ 130 h 133"/>
              <a:gd name="T6" fmla="*/ 36 w 224"/>
              <a:gd name="T7" fmla="*/ 130 h 133"/>
              <a:gd name="T8" fmla="*/ 181 w 224"/>
              <a:gd name="T9" fmla="*/ 130 h 133"/>
              <a:gd name="T10" fmla="*/ 191 w 224"/>
              <a:gd name="T11" fmla="*/ 133 h 133"/>
              <a:gd name="T12" fmla="*/ 191 w 224"/>
              <a:gd name="T13" fmla="*/ 133 h 133"/>
              <a:gd name="T14" fmla="*/ 192 w 224"/>
              <a:gd name="T15" fmla="*/ 133 h 133"/>
              <a:gd name="T16" fmla="*/ 198 w 224"/>
              <a:gd name="T17" fmla="*/ 130 h 133"/>
              <a:gd name="T18" fmla="*/ 211 w 224"/>
              <a:gd name="T19" fmla="*/ 118 h 133"/>
              <a:gd name="T20" fmla="*/ 211 w 224"/>
              <a:gd name="T21" fmla="*/ 118 h 133"/>
              <a:gd name="T22" fmla="*/ 211 w 224"/>
              <a:gd name="T23" fmla="*/ 113 h 133"/>
              <a:gd name="T24" fmla="*/ 215 w 224"/>
              <a:gd name="T25" fmla="*/ 107 h 133"/>
              <a:gd name="T26" fmla="*/ 215 w 224"/>
              <a:gd name="T27" fmla="*/ 92 h 133"/>
              <a:gd name="T28" fmla="*/ 208 w 224"/>
              <a:gd name="T29" fmla="*/ 79 h 133"/>
              <a:gd name="T30" fmla="*/ 208 w 224"/>
              <a:gd name="T31" fmla="*/ 79 h 133"/>
              <a:gd name="T32" fmla="*/ 205 w 224"/>
              <a:gd name="T33" fmla="*/ 80 h 133"/>
              <a:gd name="T34" fmla="*/ 205 w 224"/>
              <a:gd name="T35" fmla="*/ 80 h 133"/>
              <a:gd name="T36" fmla="*/ 205 w 224"/>
              <a:gd name="T37" fmla="*/ 79 h 133"/>
              <a:gd name="T38" fmla="*/ 206 w 224"/>
              <a:gd name="T39" fmla="*/ 78 h 133"/>
              <a:gd name="T40" fmla="*/ 206 w 224"/>
              <a:gd name="T41" fmla="*/ 78 h 133"/>
              <a:gd name="T42" fmla="*/ 206 w 224"/>
              <a:gd name="T43" fmla="*/ 78 h 133"/>
              <a:gd name="T44" fmla="*/ 207 w 224"/>
              <a:gd name="T45" fmla="*/ 75 h 133"/>
              <a:gd name="T46" fmla="*/ 209 w 224"/>
              <a:gd name="T47" fmla="*/ 69 h 133"/>
              <a:gd name="T48" fmla="*/ 215 w 224"/>
              <a:gd name="T49" fmla="*/ 60 h 133"/>
              <a:gd name="T50" fmla="*/ 215 w 224"/>
              <a:gd name="T51" fmla="*/ 49 h 133"/>
              <a:gd name="T52" fmla="*/ 224 w 224"/>
              <a:gd name="T53" fmla="*/ 46 h 133"/>
              <a:gd name="T54" fmla="*/ 223 w 224"/>
              <a:gd name="T55" fmla="*/ 46 h 133"/>
              <a:gd name="T56" fmla="*/ 222 w 224"/>
              <a:gd name="T57" fmla="*/ 45 h 133"/>
              <a:gd name="T58" fmla="*/ 215 w 224"/>
              <a:gd name="T59" fmla="*/ 37 h 133"/>
              <a:gd name="T60" fmla="*/ 213 w 224"/>
              <a:gd name="T61" fmla="*/ 30 h 133"/>
              <a:gd name="T62" fmla="*/ 209 w 224"/>
              <a:gd name="T63" fmla="*/ 21 h 133"/>
              <a:gd name="T64" fmla="*/ 209 w 224"/>
              <a:gd name="T65" fmla="*/ 21 h 133"/>
              <a:gd name="T66" fmla="*/ 208 w 224"/>
              <a:gd name="T67" fmla="*/ 21 h 133"/>
              <a:gd name="T68" fmla="*/ 204 w 224"/>
              <a:gd name="T69" fmla="*/ 24 h 133"/>
              <a:gd name="T70" fmla="*/ 206 w 224"/>
              <a:gd name="T71" fmla="*/ 21 h 133"/>
              <a:gd name="T72" fmla="*/ 205 w 224"/>
              <a:gd name="T73" fmla="*/ 16 h 133"/>
              <a:gd name="T74" fmla="*/ 204 w 224"/>
              <a:gd name="T75" fmla="*/ 2 h 133"/>
              <a:gd name="T76" fmla="*/ 26 w 224"/>
              <a:gd name="T77" fmla="*/ 2 h 133"/>
              <a:gd name="T78" fmla="*/ 25 w 224"/>
              <a:gd name="T79" fmla="*/ 1 h 133"/>
              <a:gd name="T80" fmla="*/ 25 w 224"/>
              <a:gd name="T81" fmla="*/ 1 h 133"/>
              <a:gd name="T82" fmla="*/ 18 w 224"/>
              <a:gd name="T83" fmla="*/ 1 h 133"/>
              <a:gd name="T84" fmla="*/ 18 w 224"/>
              <a:gd name="T85" fmla="*/ 0 h 133"/>
              <a:gd name="T86" fmla="*/ 17 w 224"/>
              <a:gd name="T87" fmla="*/ 0 h 133"/>
              <a:gd name="T88" fmla="*/ 0 w 224"/>
              <a:gd name="T89" fmla="*/ 10 h 133"/>
              <a:gd name="T90" fmla="*/ 0 w 224"/>
              <a:gd name="T91" fmla="*/ 12 h 133"/>
              <a:gd name="T92" fmla="*/ 0 w 224"/>
              <a:gd name="T93" fmla="*/ 7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4" h="133">
                <a:moveTo>
                  <a:pt x="0" y="71"/>
                </a:moveTo>
                <a:cubicBezTo>
                  <a:pt x="0" y="75"/>
                  <a:pt x="0" y="75"/>
                  <a:pt x="0" y="75"/>
                </a:cubicBezTo>
                <a:cubicBezTo>
                  <a:pt x="0" y="130"/>
                  <a:pt x="0" y="130"/>
                  <a:pt x="0" y="130"/>
                </a:cubicBezTo>
                <a:cubicBezTo>
                  <a:pt x="36" y="130"/>
                  <a:pt x="36" y="130"/>
                  <a:pt x="36" y="130"/>
                </a:cubicBezTo>
                <a:cubicBezTo>
                  <a:pt x="181" y="130"/>
                  <a:pt x="181" y="130"/>
                  <a:pt x="181" y="130"/>
                </a:cubicBezTo>
                <a:cubicBezTo>
                  <a:pt x="182" y="130"/>
                  <a:pt x="186" y="133"/>
                  <a:pt x="191" y="133"/>
                </a:cubicBezTo>
                <a:cubicBezTo>
                  <a:pt x="191" y="133"/>
                  <a:pt x="191" y="133"/>
                  <a:pt x="191" y="133"/>
                </a:cubicBezTo>
                <a:cubicBezTo>
                  <a:pt x="192" y="133"/>
                  <a:pt x="192" y="133"/>
                  <a:pt x="192" y="133"/>
                </a:cubicBezTo>
                <a:cubicBezTo>
                  <a:pt x="195" y="133"/>
                  <a:pt x="197" y="132"/>
                  <a:pt x="198" y="130"/>
                </a:cubicBezTo>
                <a:cubicBezTo>
                  <a:pt x="204" y="124"/>
                  <a:pt x="209" y="119"/>
                  <a:pt x="211" y="118"/>
                </a:cubicBezTo>
                <a:cubicBezTo>
                  <a:pt x="211" y="118"/>
                  <a:pt x="211" y="118"/>
                  <a:pt x="211" y="118"/>
                </a:cubicBezTo>
                <a:cubicBezTo>
                  <a:pt x="211" y="113"/>
                  <a:pt x="211" y="113"/>
                  <a:pt x="211" y="113"/>
                </a:cubicBezTo>
                <a:cubicBezTo>
                  <a:pt x="215" y="107"/>
                  <a:pt x="215" y="107"/>
                  <a:pt x="215" y="107"/>
                </a:cubicBezTo>
                <a:cubicBezTo>
                  <a:pt x="215" y="92"/>
                  <a:pt x="215" y="92"/>
                  <a:pt x="215" y="92"/>
                </a:cubicBezTo>
                <a:cubicBezTo>
                  <a:pt x="208" y="79"/>
                  <a:pt x="208" y="79"/>
                  <a:pt x="208" y="79"/>
                </a:cubicBezTo>
                <a:cubicBezTo>
                  <a:pt x="208" y="79"/>
                  <a:pt x="208" y="79"/>
                  <a:pt x="208" y="79"/>
                </a:cubicBezTo>
                <a:cubicBezTo>
                  <a:pt x="205" y="80"/>
                  <a:pt x="205" y="80"/>
                  <a:pt x="205" y="80"/>
                </a:cubicBezTo>
                <a:cubicBezTo>
                  <a:pt x="205" y="80"/>
                  <a:pt x="205" y="80"/>
                  <a:pt x="205" y="80"/>
                </a:cubicBezTo>
                <a:cubicBezTo>
                  <a:pt x="205" y="79"/>
                  <a:pt x="205" y="79"/>
                  <a:pt x="205" y="79"/>
                </a:cubicBezTo>
                <a:cubicBezTo>
                  <a:pt x="205" y="78"/>
                  <a:pt x="206" y="78"/>
                  <a:pt x="206" y="78"/>
                </a:cubicBezTo>
                <a:cubicBezTo>
                  <a:pt x="206" y="78"/>
                  <a:pt x="206" y="78"/>
                  <a:pt x="206" y="78"/>
                </a:cubicBezTo>
                <a:cubicBezTo>
                  <a:pt x="206" y="78"/>
                  <a:pt x="206" y="78"/>
                  <a:pt x="206" y="78"/>
                </a:cubicBezTo>
                <a:cubicBezTo>
                  <a:pt x="207" y="75"/>
                  <a:pt x="207" y="75"/>
                  <a:pt x="207" y="75"/>
                </a:cubicBezTo>
                <a:cubicBezTo>
                  <a:pt x="209" y="69"/>
                  <a:pt x="209" y="69"/>
                  <a:pt x="209" y="69"/>
                </a:cubicBezTo>
                <a:cubicBezTo>
                  <a:pt x="215" y="60"/>
                  <a:pt x="215" y="60"/>
                  <a:pt x="215" y="60"/>
                </a:cubicBezTo>
                <a:cubicBezTo>
                  <a:pt x="215" y="49"/>
                  <a:pt x="215" y="49"/>
                  <a:pt x="215" y="49"/>
                </a:cubicBezTo>
                <a:cubicBezTo>
                  <a:pt x="224" y="46"/>
                  <a:pt x="224" y="46"/>
                  <a:pt x="224" y="46"/>
                </a:cubicBezTo>
                <a:cubicBezTo>
                  <a:pt x="223" y="46"/>
                  <a:pt x="223" y="46"/>
                  <a:pt x="223" y="46"/>
                </a:cubicBezTo>
                <a:cubicBezTo>
                  <a:pt x="222" y="45"/>
                  <a:pt x="222" y="45"/>
                  <a:pt x="222" y="45"/>
                </a:cubicBezTo>
                <a:cubicBezTo>
                  <a:pt x="215" y="37"/>
                  <a:pt x="215" y="37"/>
                  <a:pt x="215" y="37"/>
                </a:cubicBezTo>
                <a:cubicBezTo>
                  <a:pt x="213" y="30"/>
                  <a:pt x="213" y="30"/>
                  <a:pt x="213" y="30"/>
                </a:cubicBezTo>
                <a:cubicBezTo>
                  <a:pt x="209" y="21"/>
                  <a:pt x="209" y="21"/>
                  <a:pt x="209" y="21"/>
                </a:cubicBezTo>
                <a:cubicBezTo>
                  <a:pt x="209" y="21"/>
                  <a:pt x="209" y="21"/>
                  <a:pt x="209" y="21"/>
                </a:cubicBezTo>
                <a:cubicBezTo>
                  <a:pt x="208" y="21"/>
                  <a:pt x="208" y="21"/>
                  <a:pt x="208" y="21"/>
                </a:cubicBezTo>
                <a:cubicBezTo>
                  <a:pt x="204" y="24"/>
                  <a:pt x="204" y="24"/>
                  <a:pt x="204" y="24"/>
                </a:cubicBezTo>
                <a:cubicBezTo>
                  <a:pt x="206" y="21"/>
                  <a:pt x="206" y="21"/>
                  <a:pt x="206" y="21"/>
                </a:cubicBezTo>
                <a:cubicBezTo>
                  <a:pt x="205" y="20"/>
                  <a:pt x="205" y="18"/>
                  <a:pt x="205" y="16"/>
                </a:cubicBezTo>
                <a:cubicBezTo>
                  <a:pt x="205" y="8"/>
                  <a:pt x="204" y="3"/>
                  <a:pt x="204" y="2"/>
                </a:cubicBezTo>
                <a:cubicBezTo>
                  <a:pt x="26" y="2"/>
                  <a:pt x="26" y="2"/>
                  <a:pt x="26" y="2"/>
                </a:cubicBezTo>
                <a:cubicBezTo>
                  <a:pt x="25" y="1"/>
                  <a:pt x="25" y="1"/>
                  <a:pt x="25" y="1"/>
                </a:cubicBezTo>
                <a:cubicBezTo>
                  <a:pt x="25" y="1"/>
                  <a:pt x="25" y="1"/>
                  <a:pt x="25" y="1"/>
                </a:cubicBezTo>
                <a:cubicBezTo>
                  <a:pt x="18" y="1"/>
                  <a:pt x="18" y="1"/>
                  <a:pt x="18" y="1"/>
                </a:cubicBezTo>
                <a:cubicBezTo>
                  <a:pt x="18" y="0"/>
                  <a:pt x="18" y="0"/>
                  <a:pt x="18" y="0"/>
                </a:cubicBezTo>
                <a:cubicBezTo>
                  <a:pt x="17" y="0"/>
                  <a:pt x="17" y="0"/>
                  <a:pt x="17" y="0"/>
                </a:cubicBezTo>
                <a:cubicBezTo>
                  <a:pt x="0" y="10"/>
                  <a:pt x="0" y="10"/>
                  <a:pt x="0" y="10"/>
                </a:cubicBezTo>
                <a:cubicBezTo>
                  <a:pt x="0" y="12"/>
                  <a:pt x="0" y="12"/>
                  <a:pt x="0" y="12"/>
                </a:cubicBezTo>
                <a:lnTo>
                  <a:pt x="0" y="71"/>
                </a:lnTo>
                <a:close/>
              </a:path>
            </a:pathLst>
          </a:custGeom>
          <a:solidFill>
            <a:schemeClr val="accent3">
              <a:lumMod val="60000"/>
              <a:lumOff val="40000"/>
            </a:schemeClr>
          </a:solidFill>
          <a:ln w="3175">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49" name="Freeform 56"/>
          <p:cNvSpPr>
            <a:spLocks noEditPoints="1"/>
          </p:cNvSpPr>
          <p:nvPr/>
        </p:nvSpPr>
        <p:spPr bwMode="auto">
          <a:xfrm>
            <a:off x="7852793" y="2678383"/>
            <a:ext cx="895010" cy="702463"/>
          </a:xfrm>
          <a:custGeom>
            <a:avLst/>
            <a:gdLst>
              <a:gd name="T0" fmla="*/ 269 w 304"/>
              <a:gd name="T1" fmla="*/ 190 h 226"/>
              <a:gd name="T2" fmla="*/ 269 w 304"/>
              <a:gd name="T3" fmla="*/ 135 h 226"/>
              <a:gd name="T4" fmla="*/ 273 w 304"/>
              <a:gd name="T5" fmla="*/ 106 h 226"/>
              <a:gd name="T6" fmla="*/ 269 w 304"/>
              <a:gd name="T7" fmla="*/ 0 h 226"/>
              <a:gd name="T8" fmla="*/ 169 w 304"/>
              <a:gd name="T9" fmla="*/ 19 h 226"/>
              <a:gd name="T10" fmla="*/ 141 w 304"/>
              <a:gd name="T11" fmla="*/ 47 h 226"/>
              <a:gd name="T12" fmla="*/ 149 w 304"/>
              <a:gd name="T13" fmla="*/ 54 h 226"/>
              <a:gd name="T14" fmla="*/ 145 w 304"/>
              <a:gd name="T15" fmla="*/ 62 h 226"/>
              <a:gd name="T16" fmla="*/ 149 w 304"/>
              <a:gd name="T17" fmla="*/ 78 h 226"/>
              <a:gd name="T18" fmla="*/ 118 w 304"/>
              <a:gd name="T19" fmla="*/ 90 h 226"/>
              <a:gd name="T20" fmla="*/ 94 w 304"/>
              <a:gd name="T21" fmla="*/ 93 h 226"/>
              <a:gd name="T22" fmla="*/ 36 w 304"/>
              <a:gd name="T23" fmla="*/ 93 h 226"/>
              <a:gd name="T24" fmla="*/ 32 w 304"/>
              <a:gd name="T25" fmla="*/ 129 h 226"/>
              <a:gd name="T26" fmla="*/ 0 w 304"/>
              <a:gd name="T27" fmla="*/ 148 h 226"/>
              <a:gd name="T28" fmla="*/ 179 w 304"/>
              <a:gd name="T29" fmla="*/ 150 h 226"/>
              <a:gd name="T30" fmla="*/ 179 w 304"/>
              <a:gd name="T31" fmla="*/ 172 h 226"/>
              <a:gd name="T32" fmla="*/ 188 w 304"/>
              <a:gd name="T33" fmla="*/ 178 h 226"/>
              <a:gd name="T34" fmla="*/ 198 w 304"/>
              <a:gd name="T35" fmla="*/ 193 h 226"/>
              <a:gd name="T36" fmla="*/ 214 w 304"/>
              <a:gd name="T37" fmla="*/ 202 h 226"/>
              <a:gd name="T38" fmla="*/ 236 w 304"/>
              <a:gd name="T39" fmla="*/ 219 h 226"/>
              <a:gd name="T40" fmla="*/ 247 w 304"/>
              <a:gd name="T41" fmla="*/ 210 h 226"/>
              <a:gd name="T42" fmla="*/ 239 w 304"/>
              <a:gd name="T43" fmla="*/ 220 h 226"/>
              <a:gd name="T44" fmla="*/ 238 w 304"/>
              <a:gd name="T45" fmla="*/ 222 h 226"/>
              <a:gd name="T46" fmla="*/ 236 w 304"/>
              <a:gd name="T47" fmla="*/ 225 h 226"/>
              <a:gd name="T48" fmla="*/ 239 w 304"/>
              <a:gd name="T49" fmla="*/ 225 h 226"/>
              <a:gd name="T50" fmla="*/ 241 w 304"/>
              <a:gd name="T51" fmla="*/ 223 h 226"/>
              <a:gd name="T52" fmla="*/ 242 w 304"/>
              <a:gd name="T53" fmla="*/ 221 h 226"/>
              <a:gd name="T54" fmla="*/ 299 w 304"/>
              <a:gd name="T55" fmla="*/ 200 h 226"/>
              <a:gd name="T56" fmla="*/ 298 w 304"/>
              <a:gd name="T57" fmla="*/ 200 h 226"/>
              <a:gd name="T58" fmla="*/ 299 w 304"/>
              <a:gd name="T59" fmla="*/ 200 h 226"/>
              <a:gd name="T60" fmla="*/ 302 w 304"/>
              <a:gd name="T61" fmla="*/ 207 h 226"/>
              <a:gd name="T62" fmla="*/ 298 w 304"/>
              <a:gd name="T63" fmla="*/ 209 h 226"/>
              <a:gd name="T64" fmla="*/ 296 w 304"/>
              <a:gd name="T65" fmla="*/ 208 h 226"/>
              <a:gd name="T66" fmla="*/ 294 w 304"/>
              <a:gd name="T67" fmla="*/ 209 h 226"/>
              <a:gd name="T68" fmla="*/ 291 w 304"/>
              <a:gd name="T69" fmla="*/ 209 h 226"/>
              <a:gd name="T70" fmla="*/ 288 w 304"/>
              <a:gd name="T71" fmla="*/ 212 h 226"/>
              <a:gd name="T72" fmla="*/ 284 w 304"/>
              <a:gd name="T73" fmla="*/ 212 h 226"/>
              <a:gd name="T74" fmla="*/ 290 w 304"/>
              <a:gd name="T75" fmla="*/ 207 h 226"/>
              <a:gd name="T76" fmla="*/ 290 w 304"/>
              <a:gd name="T77" fmla="*/ 205 h 226"/>
              <a:gd name="T78" fmla="*/ 284 w 304"/>
              <a:gd name="T79" fmla="*/ 209 h 226"/>
              <a:gd name="T80" fmla="*/ 270 w 304"/>
              <a:gd name="T81" fmla="*/ 211 h 226"/>
              <a:gd name="T82" fmla="*/ 264 w 304"/>
              <a:gd name="T83" fmla="*/ 212 h 226"/>
              <a:gd name="T84" fmla="*/ 259 w 304"/>
              <a:gd name="T85" fmla="*/ 212 h 226"/>
              <a:gd name="T86" fmla="*/ 251 w 304"/>
              <a:gd name="T87" fmla="*/ 216 h 226"/>
              <a:gd name="T88" fmla="*/ 247 w 304"/>
              <a:gd name="T89" fmla="*/ 216 h 226"/>
              <a:gd name="T90" fmla="*/ 244 w 304"/>
              <a:gd name="T91" fmla="*/ 219 h 226"/>
              <a:gd name="T92" fmla="*/ 244 w 304"/>
              <a:gd name="T93" fmla="*/ 221 h 226"/>
              <a:gd name="T94" fmla="*/ 245 w 304"/>
              <a:gd name="T95" fmla="*/ 223 h 226"/>
              <a:gd name="T96" fmla="*/ 250 w 304"/>
              <a:gd name="T97" fmla="*/ 223 h 226"/>
              <a:gd name="T98" fmla="*/ 253 w 304"/>
              <a:gd name="T99" fmla="*/ 222 h 226"/>
              <a:gd name="T100" fmla="*/ 256 w 304"/>
              <a:gd name="T101" fmla="*/ 222 h 226"/>
              <a:gd name="T102" fmla="*/ 259 w 304"/>
              <a:gd name="T103" fmla="*/ 222 h 226"/>
              <a:gd name="T104" fmla="*/ 264 w 304"/>
              <a:gd name="T105" fmla="*/ 221 h 226"/>
              <a:gd name="T106" fmla="*/ 269 w 304"/>
              <a:gd name="T107" fmla="*/ 221 h 226"/>
              <a:gd name="T108" fmla="*/ 273 w 304"/>
              <a:gd name="T109" fmla="*/ 219 h 226"/>
              <a:gd name="T110" fmla="*/ 279 w 304"/>
              <a:gd name="T111" fmla="*/ 218 h 226"/>
              <a:gd name="T112" fmla="*/ 285 w 304"/>
              <a:gd name="T113" fmla="*/ 216 h 226"/>
              <a:gd name="T114" fmla="*/ 288 w 304"/>
              <a:gd name="T115" fmla="*/ 216 h 226"/>
              <a:gd name="T116" fmla="*/ 292 w 304"/>
              <a:gd name="T117" fmla="*/ 214 h 226"/>
              <a:gd name="T118" fmla="*/ 295 w 304"/>
              <a:gd name="T119" fmla="*/ 212 h 226"/>
              <a:gd name="T120" fmla="*/ 298 w 304"/>
              <a:gd name="T121" fmla="*/ 210 h 226"/>
              <a:gd name="T122" fmla="*/ 302 w 304"/>
              <a:gd name="T123" fmla="*/ 209 h 226"/>
              <a:gd name="T124" fmla="*/ 304 w 304"/>
              <a:gd name="T125"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4" h="226">
                <a:moveTo>
                  <a:pt x="262" y="205"/>
                </a:moveTo>
                <a:cubicBezTo>
                  <a:pt x="262" y="195"/>
                  <a:pt x="262" y="195"/>
                  <a:pt x="262" y="195"/>
                </a:cubicBezTo>
                <a:cubicBezTo>
                  <a:pt x="269" y="190"/>
                  <a:pt x="269" y="190"/>
                  <a:pt x="269" y="190"/>
                </a:cubicBezTo>
                <a:cubicBezTo>
                  <a:pt x="269" y="189"/>
                  <a:pt x="269" y="189"/>
                  <a:pt x="269" y="189"/>
                </a:cubicBezTo>
                <a:cubicBezTo>
                  <a:pt x="269" y="186"/>
                  <a:pt x="270" y="172"/>
                  <a:pt x="270" y="158"/>
                </a:cubicBezTo>
                <a:cubicBezTo>
                  <a:pt x="270" y="147"/>
                  <a:pt x="270" y="137"/>
                  <a:pt x="269" y="135"/>
                </a:cubicBezTo>
                <a:cubicBezTo>
                  <a:pt x="268" y="135"/>
                  <a:pt x="267" y="132"/>
                  <a:pt x="272" y="112"/>
                </a:cubicBezTo>
                <a:cubicBezTo>
                  <a:pt x="273" y="108"/>
                  <a:pt x="273" y="108"/>
                  <a:pt x="273" y="108"/>
                </a:cubicBezTo>
                <a:cubicBezTo>
                  <a:pt x="273" y="106"/>
                  <a:pt x="273" y="106"/>
                  <a:pt x="273" y="106"/>
                </a:cubicBezTo>
                <a:cubicBezTo>
                  <a:pt x="274" y="102"/>
                  <a:pt x="275" y="98"/>
                  <a:pt x="276" y="96"/>
                </a:cubicBezTo>
                <a:cubicBezTo>
                  <a:pt x="269" y="85"/>
                  <a:pt x="269" y="85"/>
                  <a:pt x="269" y="85"/>
                </a:cubicBezTo>
                <a:cubicBezTo>
                  <a:pt x="269" y="0"/>
                  <a:pt x="269" y="0"/>
                  <a:pt x="269" y="0"/>
                </a:cubicBezTo>
                <a:cubicBezTo>
                  <a:pt x="268" y="0"/>
                  <a:pt x="268" y="0"/>
                  <a:pt x="268" y="0"/>
                </a:cubicBezTo>
                <a:cubicBezTo>
                  <a:pt x="192" y="0"/>
                  <a:pt x="192" y="0"/>
                  <a:pt x="192" y="0"/>
                </a:cubicBezTo>
                <a:cubicBezTo>
                  <a:pt x="169" y="19"/>
                  <a:pt x="169" y="19"/>
                  <a:pt x="169" y="19"/>
                </a:cubicBezTo>
                <a:cubicBezTo>
                  <a:pt x="161" y="35"/>
                  <a:pt x="161" y="35"/>
                  <a:pt x="161" y="35"/>
                </a:cubicBezTo>
                <a:cubicBezTo>
                  <a:pt x="145" y="43"/>
                  <a:pt x="145" y="43"/>
                  <a:pt x="145" y="43"/>
                </a:cubicBezTo>
                <a:cubicBezTo>
                  <a:pt x="141" y="47"/>
                  <a:pt x="141" y="47"/>
                  <a:pt x="141" y="47"/>
                </a:cubicBezTo>
                <a:cubicBezTo>
                  <a:pt x="145" y="50"/>
                  <a:pt x="145" y="50"/>
                  <a:pt x="145" y="50"/>
                </a:cubicBezTo>
                <a:cubicBezTo>
                  <a:pt x="149" y="50"/>
                  <a:pt x="149" y="50"/>
                  <a:pt x="149" y="50"/>
                </a:cubicBezTo>
                <a:cubicBezTo>
                  <a:pt x="149" y="54"/>
                  <a:pt x="149" y="54"/>
                  <a:pt x="149" y="54"/>
                </a:cubicBezTo>
                <a:cubicBezTo>
                  <a:pt x="149" y="58"/>
                  <a:pt x="149" y="58"/>
                  <a:pt x="149" y="58"/>
                </a:cubicBezTo>
                <a:cubicBezTo>
                  <a:pt x="145" y="58"/>
                  <a:pt x="145" y="58"/>
                  <a:pt x="145" y="58"/>
                </a:cubicBezTo>
                <a:cubicBezTo>
                  <a:pt x="145" y="62"/>
                  <a:pt x="145" y="62"/>
                  <a:pt x="145" y="62"/>
                </a:cubicBezTo>
                <a:cubicBezTo>
                  <a:pt x="149" y="66"/>
                  <a:pt x="149" y="66"/>
                  <a:pt x="149" y="66"/>
                </a:cubicBezTo>
                <a:cubicBezTo>
                  <a:pt x="149" y="70"/>
                  <a:pt x="149" y="70"/>
                  <a:pt x="149" y="70"/>
                </a:cubicBezTo>
                <a:cubicBezTo>
                  <a:pt x="149" y="78"/>
                  <a:pt x="149" y="78"/>
                  <a:pt x="149" y="78"/>
                </a:cubicBezTo>
                <a:cubicBezTo>
                  <a:pt x="137" y="78"/>
                  <a:pt x="137" y="78"/>
                  <a:pt x="137" y="78"/>
                </a:cubicBezTo>
                <a:cubicBezTo>
                  <a:pt x="126" y="90"/>
                  <a:pt x="126" y="90"/>
                  <a:pt x="126" y="90"/>
                </a:cubicBezTo>
                <a:cubicBezTo>
                  <a:pt x="118" y="90"/>
                  <a:pt x="118" y="90"/>
                  <a:pt x="118" y="90"/>
                </a:cubicBezTo>
                <a:cubicBezTo>
                  <a:pt x="106" y="90"/>
                  <a:pt x="106" y="90"/>
                  <a:pt x="106" y="90"/>
                </a:cubicBezTo>
                <a:cubicBezTo>
                  <a:pt x="102" y="90"/>
                  <a:pt x="102" y="90"/>
                  <a:pt x="102" y="90"/>
                </a:cubicBezTo>
                <a:cubicBezTo>
                  <a:pt x="94" y="93"/>
                  <a:pt x="94" y="93"/>
                  <a:pt x="94" y="93"/>
                </a:cubicBezTo>
                <a:cubicBezTo>
                  <a:pt x="91" y="90"/>
                  <a:pt x="91" y="90"/>
                  <a:pt x="91" y="90"/>
                </a:cubicBezTo>
                <a:cubicBezTo>
                  <a:pt x="75" y="86"/>
                  <a:pt x="75" y="86"/>
                  <a:pt x="75" y="86"/>
                </a:cubicBezTo>
                <a:cubicBezTo>
                  <a:pt x="36" y="93"/>
                  <a:pt x="36" y="93"/>
                  <a:pt x="36" y="93"/>
                </a:cubicBezTo>
                <a:cubicBezTo>
                  <a:pt x="44" y="117"/>
                  <a:pt x="44" y="117"/>
                  <a:pt x="44" y="117"/>
                </a:cubicBezTo>
                <a:cubicBezTo>
                  <a:pt x="36" y="121"/>
                  <a:pt x="36" y="121"/>
                  <a:pt x="36" y="121"/>
                </a:cubicBezTo>
                <a:cubicBezTo>
                  <a:pt x="32" y="129"/>
                  <a:pt x="32" y="129"/>
                  <a:pt x="32" y="129"/>
                </a:cubicBezTo>
                <a:cubicBezTo>
                  <a:pt x="28" y="129"/>
                  <a:pt x="28" y="129"/>
                  <a:pt x="28" y="129"/>
                </a:cubicBezTo>
                <a:cubicBezTo>
                  <a:pt x="1" y="148"/>
                  <a:pt x="1" y="148"/>
                  <a:pt x="1" y="148"/>
                </a:cubicBezTo>
                <a:cubicBezTo>
                  <a:pt x="0" y="148"/>
                  <a:pt x="0" y="148"/>
                  <a:pt x="0" y="148"/>
                </a:cubicBezTo>
                <a:cubicBezTo>
                  <a:pt x="0" y="149"/>
                  <a:pt x="0" y="149"/>
                  <a:pt x="0" y="149"/>
                </a:cubicBezTo>
                <a:cubicBezTo>
                  <a:pt x="1" y="150"/>
                  <a:pt x="1" y="150"/>
                  <a:pt x="1" y="150"/>
                </a:cubicBezTo>
                <a:cubicBezTo>
                  <a:pt x="179" y="150"/>
                  <a:pt x="179" y="150"/>
                  <a:pt x="179" y="150"/>
                </a:cubicBezTo>
                <a:cubicBezTo>
                  <a:pt x="179" y="151"/>
                  <a:pt x="180" y="156"/>
                  <a:pt x="180" y="164"/>
                </a:cubicBezTo>
                <a:cubicBezTo>
                  <a:pt x="180" y="166"/>
                  <a:pt x="180" y="168"/>
                  <a:pt x="181" y="169"/>
                </a:cubicBezTo>
                <a:cubicBezTo>
                  <a:pt x="179" y="172"/>
                  <a:pt x="179" y="172"/>
                  <a:pt x="179" y="172"/>
                </a:cubicBezTo>
                <a:cubicBezTo>
                  <a:pt x="183" y="169"/>
                  <a:pt x="183" y="169"/>
                  <a:pt x="183" y="169"/>
                </a:cubicBezTo>
                <a:cubicBezTo>
                  <a:pt x="183" y="169"/>
                  <a:pt x="183" y="169"/>
                  <a:pt x="184" y="169"/>
                </a:cubicBezTo>
                <a:cubicBezTo>
                  <a:pt x="188" y="178"/>
                  <a:pt x="188" y="178"/>
                  <a:pt x="188" y="178"/>
                </a:cubicBezTo>
                <a:cubicBezTo>
                  <a:pt x="190" y="185"/>
                  <a:pt x="190" y="185"/>
                  <a:pt x="190" y="185"/>
                </a:cubicBezTo>
                <a:cubicBezTo>
                  <a:pt x="197" y="193"/>
                  <a:pt x="197" y="193"/>
                  <a:pt x="197" y="193"/>
                </a:cubicBezTo>
                <a:cubicBezTo>
                  <a:pt x="198" y="193"/>
                  <a:pt x="198" y="193"/>
                  <a:pt x="198" y="193"/>
                </a:cubicBezTo>
                <a:cubicBezTo>
                  <a:pt x="199" y="193"/>
                  <a:pt x="199" y="193"/>
                  <a:pt x="199" y="193"/>
                </a:cubicBezTo>
                <a:cubicBezTo>
                  <a:pt x="203" y="193"/>
                  <a:pt x="203" y="193"/>
                  <a:pt x="203" y="193"/>
                </a:cubicBezTo>
                <a:cubicBezTo>
                  <a:pt x="214" y="202"/>
                  <a:pt x="214" y="202"/>
                  <a:pt x="214" y="202"/>
                </a:cubicBezTo>
                <a:cubicBezTo>
                  <a:pt x="224" y="211"/>
                  <a:pt x="224" y="211"/>
                  <a:pt x="224" y="211"/>
                </a:cubicBezTo>
                <a:cubicBezTo>
                  <a:pt x="230" y="211"/>
                  <a:pt x="230" y="211"/>
                  <a:pt x="230" y="211"/>
                </a:cubicBezTo>
                <a:cubicBezTo>
                  <a:pt x="236" y="219"/>
                  <a:pt x="236" y="219"/>
                  <a:pt x="236" y="219"/>
                </a:cubicBezTo>
                <a:cubicBezTo>
                  <a:pt x="239" y="214"/>
                  <a:pt x="239" y="214"/>
                  <a:pt x="239" y="214"/>
                </a:cubicBezTo>
                <a:cubicBezTo>
                  <a:pt x="243" y="214"/>
                  <a:pt x="243" y="214"/>
                  <a:pt x="243" y="214"/>
                </a:cubicBezTo>
                <a:cubicBezTo>
                  <a:pt x="247" y="210"/>
                  <a:pt x="247" y="210"/>
                  <a:pt x="247" y="210"/>
                </a:cubicBezTo>
                <a:cubicBezTo>
                  <a:pt x="262" y="205"/>
                  <a:pt x="262" y="205"/>
                  <a:pt x="262" y="205"/>
                </a:cubicBezTo>
                <a:close/>
                <a:moveTo>
                  <a:pt x="240" y="221"/>
                </a:moveTo>
                <a:cubicBezTo>
                  <a:pt x="239" y="220"/>
                  <a:pt x="239" y="220"/>
                  <a:pt x="239" y="220"/>
                </a:cubicBezTo>
                <a:cubicBezTo>
                  <a:pt x="238" y="221"/>
                  <a:pt x="238" y="221"/>
                  <a:pt x="238" y="221"/>
                </a:cubicBezTo>
                <a:cubicBezTo>
                  <a:pt x="238" y="222"/>
                  <a:pt x="238" y="222"/>
                  <a:pt x="238" y="222"/>
                </a:cubicBezTo>
                <a:cubicBezTo>
                  <a:pt x="238" y="222"/>
                  <a:pt x="238" y="222"/>
                  <a:pt x="238" y="222"/>
                </a:cubicBezTo>
                <a:cubicBezTo>
                  <a:pt x="237" y="223"/>
                  <a:pt x="237" y="223"/>
                  <a:pt x="237" y="223"/>
                </a:cubicBezTo>
                <a:cubicBezTo>
                  <a:pt x="237" y="224"/>
                  <a:pt x="237" y="224"/>
                  <a:pt x="237" y="224"/>
                </a:cubicBezTo>
                <a:cubicBezTo>
                  <a:pt x="236" y="225"/>
                  <a:pt x="236" y="225"/>
                  <a:pt x="236" y="225"/>
                </a:cubicBezTo>
                <a:cubicBezTo>
                  <a:pt x="236" y="226"/>
                  <a:pt x="236" y="226"/>
                  <a:pt x="236" y="226"/>
                </a:cubicBezTo>
                <a:cubicBezTo>
                  <a:pt x="238" y="226"/>
                  <a:pt x="238" y="226"/>
                  <a:pt x="238" y="226"/>
                </a:cubicBezTo>
                <a:cubicBezTo>
                  <a:pt x="239" y="225"/>
                  <a:pt x="239" y="225"/>
                  <a:pt x="239" y="225"/>
                </a:cubicBezTo>
                <a:cubicBezTo>
                  <a:pt x="240" y="225"/>
                  <a:pt x="240" y="225"/>
                  <a:pt x="240" y="225"/>
                </a:cubicBezTo>
                <a:cubicBezTo>
                  <a:pt x="240" y="224"/>
                  <a:pt x="240" y="224"/>
                  <a:pt x="240" y="224"/>
                </a:cubicBezTo>
                <a:cubicBezTo>
                  <a:pt x="241" y="223"/>
                  <a:pt x="241" y="223"/>
                  <a:pt x="241" y="223"/>
                </a:cubicBezTo>
                <a:cubicBezTo>
                  <a:pt x="242" y="223"/>
                  <a:pt x="242" y="223"/>
                  <a:pt x="242" y="223"/>
                </a:cubicBezTo>
                <a:cubicBezTo>
                  <a:pt x="242" y="222"/>
                  <a:pt x="242" y="222"/>
                  <a:pt x="242" y="222"/>
                </a:cubicBezTo>
                <a:cubicBezTo>
                  <a:pt x="242" y="221"/>
                  <a:pt x="242" y="221"/>
                  <a:pt x="242" y="221"/>
                </a:cubicBezTo>
                <a:cubicBezTo>
                  <a:pt x="241" y="221"/>
                  <a:pt x="241" y="221"/>
                  <a:pt x="241" y="221"/>
                </a:cubicBezTo>
                <a:lnTo>
                  <a:pt x="240" y="221"/>
                </a:lnTo>
                <a:close/>
                <a:moveTo>
                  <a:pt x="299" y="200"/>
                </a:moveTo>
                <a:cubicBezTo>
                  <a:pt x="300" y="199"/>
                  <a:pt x="300" y="199"/>
                  <a:pt x="300" y="199"/>
                </a:cubicBezTo>
                <a:cubicBezTo>
                  <a:pt x="298" y="199"/>
                  <a:pt x="298" y="199"/>
                  <a:pt x="298" y="199"/>
                </a:cubicBezTo>
                <a:cubicBezTo>
                  <a:pt x="298" y="200"/>
                  <a:pt x="298" y="200"/>
                  <a:pt x="298" y="200"/>
                </a:cubicBezTo>
                <a:cubicBezTo>
                  <a:pt x="298" y="201"/>
                  <a:pt x="298" y="201"/>
                  <a:pt x="298" y="201"/>
                </a:cubicBezTo>
                <a:cubicBezTo>
                  <a:pt x="299" y="201"/>
                  <a:pt x="299" y="201"/>
                  <a:pt x="299" y="201"/>
                </a:cubicBezTo>
                <a:lnTo>
                  <a:pt x="299" y="200"/>
                </a:lnTo>
                <a:close/>
                <a:moveTo>
                  <a:pt x="303" y="207"/>
                </a:moveTo>
                <a:cubicBezTo>
                  <a:pt x="302" y="207"/>
                  <a:pt x="302" y="207"/>
                  <a:pt x="302" y="207"/>
                </a:cubicBezTo>
                <a:cubicBezTo>
                  <a:pt x="302" y="207"/>
                  <a:pt x="302" y="207"/>
                  <a:pt x="302" y="207"/>
                </a:cubicBezTo>
                <a:cubicBezTo>
                  <a:pt x="302" y="207"/>
                  <a:pt x="301" y="208"/>
                  <a:pt x="301" y="208"/>
                </a:cubicBezTo>
                <a:cubicBezTo>
                  <a:pt x="300" y="208"/>
                  <a:pt x="300" y="208"/>
                  <a:pt x="300" y="208"/>
                </a:cubicBezTo>
                <a:cubicBezTo>
                  <a:pt x="298" y="209"/>
                  <a:pt x="298" y="209"/>
                  <a:pt x="298" y="209"/>
                </a:cubicBezTo>
                <a:cubicBezTo>
                  <a:pt x="297" y="209"/>
                  <a:pt x="297" y="209"/>
                  <a:pt x="297" y="209"/>
                </a:cubicBezTo>
                <a:cubicBezTo>
                  <a:pt x="297" y="208"/>
                  <a:pt x="297" y="208"/>
                  <a:pt x="297" y="208"/>
                </a:cubicBezTo>
                <a:cubicBezTo>
                  <a:pt x="296" y="208"/>
                  <a:pt x="296" y="208"/>
                  <a:pt x="296" y="208"/>
                </a:cubicBezTo>
                <a:cubicBezTo>
                  <a:pt x="296" y="208"/>
                  <a:pt x="296" y="208"/>
                  <a:pt x="296" y="208"/>
                </a:cubicBezTo>
                <a:cubicBezTo>
                  <a:pt x="296" y="209"/>
                  <a:pt x="295" y="208"/>
                  <a:pt x="295" y="208"/>
                </a:cubicBezTo>
                <a:cubicBezTo>
                  <a:pt x="294" y="209"/>
                  <a:pt x="294" y="209"/>
                  <a:pt x="294" y="209"/>
                </a:cubicBezTo>
                <a:cubicBezTo>
                  <a:pt x="293" y="209"/>
                  <a:pt x="293" y="209"/>
                  <a:pt x="293" y="209"/>
                </a:cubicBezTo>
                <a:cubicBezTo>
                  <a:pt x="292" y="209"/>
                  <a:pt x="292" y="209"/>
                  <a:pt x="292" y="209"/>
                </a:cubicBezTo>
                <a:cubicBezTo>
                  <a:pt x="291" y="209"/>
                  <a:pt x="291" y="209"/>
                  <a:pt x="291" y="209"/>
                </a:cubicBezTo>
                <a:cubicBezTo>
                  <a:pt x="291" y="209"/>
                  <a:pt x="291" y="209"/>
                  <a:pt x="291" y="209"/>
                </a:cubicBezTo>
                <a:cubicBezTo>
                  <a:pt x="291" y="209"/>
                  <a:pt x="291" y="209"/>
                  <a:pt x="290" y="210"/>
                </a:cubicBezTo>
                <a:cubicBezTo>
                  <a:pt x="289" y="211"/>
                  <a:pt x="288" y="212"/>
                  <a:pt x="288" y="212"/>
                </a:cubicBezTo>
                <a:cubicBezTo>
                  <a:pt x="286" y="213"/>
                  <a:pt x="288" y="214"/>
                  <a:pt x="288" y="214"/>
                </a:cubicBezTo>
                <a:cubicBezTo>
                  <a:pt x="287" y="215"/>
                  <a:pt x="286" y="213"/>
                  <a:pt x="286" y="213"/>
                </a:cubicBezTo>
                <a:cubicBezTo>
                  <a:pt x="286" y="213"/>
                  <a:pt x="284" y="212"/>
                  <a:pt x="284" y="212"/>
                </a:cubicBezTo>
                <a:cubicBezTo>
                  <a:pt x="283" y="212"/>
                  <a:pt x="284" y="212"/>
                  <a:pt x="284" y="212"/>
                </a:cubicBezTo>
                <a:cubicBezTo>
                  <a:pt x="287" y="209"/>
                  <a:pt x="287" y="209"/>
                  <a:pt x="287" y="209"/>
                </a:cubicBezTo>
                <a:cubicBezTo>
                  <a:pt x="288" y="209"/>
                  <a:pt x="290" y="207"/>
                  <a:pt x="290" y="207"/>
                </a:cubicBezTo>
                <a:cubicBezTo>
                  <a:pt x="290" y="206"/>
                  <a:pt x="293" y="205"/>
                  <a:pt x="293" y="205"/>
                </a:cubicBezTo>
                <a:cubicBezTo>
                  <a:pt x="294" y="205"/>
                  <a:pt x="292" y="204"/>
                  <a:pt x="292" y="204"/>
                </a:cubicBezTo>
                <a:cubicBezTo>
                  <a:pt x="292" y="205"/>
                  <a:pt x="290" y="205"/>
                  <a:pt x="290" y="205"/>
                </a:cubicBezTo>
                <a:cubicBezTo>
                  <a:pt x="288" y="207"/>
                  <a:pt x="288" y="207"/>
                  <a:pt x="288" y="207"/>
                </a:cubicBezTo>
                <a:cubicBezTo>
                  <a:pt x="287" y="207"/>
                  <a:pt x="286" y="208"/>
                  <a:pt x="286" y="208"/>
                </a:cubicBezTo>
                <a:cubicBezTo>
                  <a:pt x="286" y="208"/>
                  <a:pt x="284" y="209"/>
                  <a:pt x="284" y="209"/>
                </a:cubicBezTo>
                <a:cubicBezTo>
                  <a:pt x="283" y="210"/>
                  <a:pt x="282" y="210"/>
                  <a:pt x="282" y="210"/>
                </a:cubicBezTo>
                <a:cubicBezTo>
                  <a:pt x="281" y="210"/>
                  <a:pt x="277" y="210"/>
                  <a:pt x="277" y="210"/>
                </a:cubicBezTo>
                <a:cubicBezTo>
                  <a:pt x="275" y="211"/>
                  <a:pt x="270" y="211"/>
                  <a:pt x="270" y="211"/>
                </a:cubicBezTo>
                <a:cubicBezTo>
                  <a:pt x="269" y="210"/>
                  <a:pt x="268" y="211"/>
                  <a:pt x="268" y="211"/>
                </a:cubicBezTo>
                <a:cubicBezTo>
                  <a:pt x="268" y="212"/>
                  <a:pt x="265" y="213"/>
                  <a:pt x="265" y="213"/>
                </a:cubicBezTo>
                <a:cubicBezTo>
                  <a:pt x="265" y="212"/>
                  <a:pt x="264" y="212"/>
                  <a:pt x="264" y="212"/>
                </a:cubicBezTo>
                <a:cubicBezTo>
                  <a:pt x="264" y="212"/>
                  <a:pt x="261" y="212"/>
                  <a:pt x="261" y="212"/>
                </a:cubicBezTo>
                <a:cubicBezTo>
                  <a:pt x="261" y="212"/>
                  <a:pt x="260" y="212"/>
                  <a:pt x="260" y="212"/>
                </a:cubicBezTo>
                <a:cubicBezTo>
                  <a:pt x="260" y="212"/>
                  <a:pt x="259" y="212"/>
                  <a:pt x="259" y="212"/>
                </a:cubicBezTo>
                <a:cubicBezTo>
                  <a:pt x="259" y="213"/>
                  <a:pt x="258" y="213"/>
                  <a:pt x="258" y="213"/>
                </a:cubicBezTo>
                <a:cubicBezTo>
                  <a:pt x="256" y="212"/>
                  <a:pt x="256" y="213"/>
                  <a:pt x="255" y="213"/>
                </a:cubicBezTo>
                <a:cubicBezTo>
                  <a:pt x="254" y="213"/>
                  <a:pt x="252" y="216"/>
                  <a:pt x="251" y="216"/>
                </a:cubicBezTo>
                <a:cubicBezTo>
                  <a:pt x="251" y="215"/>
                  <a:pt x="246" y="217"/>
                  <a:pt x="246" y="217"/>
                </a:cubicBezTo>
                <a:cubicBezTo>
                  <a:pt x="246" y="217"/>
                  <a:pt x="246" y="217"/>
                  <a:pt x="246" y="217"/>
                </a:cubicBezTo>
                <a:cubicBezTo>
                  <a:pt x="247" y="216"/>
                  <a:pt x="247" y="216"/>
                  <a:pt x="247" y="216"/>
                </a:cubicBezTo>
                <a:cubicBezTo>
                  <a:pt x="246" y="216"/>
                  <a:pt x="246" y="216"/>
                  <a:pt x="246" y="216"/>
                </a:cubicBezTo>
                <a:cubicBezTo>
                  <a:pt x="244" y="218"/>
                  <a:pt x="244" y="218"/>
                  <a:pt x="244" y="218"/>
                </a:cubicBezTo>
                <a:cubicBezTo>
                  <a:pt x="244" y="219"/>
                  <a:pt x="244" y="219"/>
                  <a:pt x="244" y="219"/>
                </a:cubicBezTo>
                <a:cubicBezTo>
                  <a:pt x="244" y="220"/>
                  <a:pt x="244" y="220"/>
                  <a:pt x="244" y="220"/>
                </a:cubicBezTo>
                <a:cubicBezTo>
                  <a:pt x="244" y="220"/>
                  <a:pt x="244" y="220"/>
                  <a:pt x="244" y="220"/>
                </a:cubicBezTo>
                <a:cubicBezTo>
                  <a:pt x="244" y="221"/>
                  <a:pt x="244" y="221"/>
                  <a:pt x="244" y="221"/>
                </a:cubicBezTo>
                <a:cubicBezTo>
                  <a:pt x="244" y="222"/>
                  <a:pt x="244" y="222"/>
                  <a:pt x="244" y="222"/>
                </a:cubicBezTo>
                <a:cubicBezTo>
                  <a:pt x="244" y="223"/>
                  <a:pt x="244" y="223"/>
                  <a:pt x="244" y="223"/>
                </a:cubicBezTo>
                <a:cubicBezTo>
                  <a:pt x="245" y="223"/>
                  <a:pt x="245" y="223"/>
                  <a:pt x="245" y="223"/>
                </a:cubicBezTo>
                <a:cubicBezTo>
                  <a:pt x="247" y="223"/>
                  <a:pt x="247" y="223"/>
                  <a:pt x="247" y="223"/>
                </a:cubicBezTo>
                <a:cubicBezTo>
                  <a:pt x="248" y="223"/>
                  <a:pt x="248" y="223"/>
                  <a:pt x="248" y="223"/>
                </a:cubicBezTo>
                <a:cubicBezTo>
                  <a:pt x="250" y="223"/>
                  <a:pt x="250" y="223"/>
                  <a:pt x="250" y="223"/>
                </a:cubicBezTo>
                <a:cubicBezTo>
                  <a:pt x="251" y="223"/>
                  <a:pt x="251" y="223"/>
                  <a:pt x="251" y="223"/>
                </a:cubicBezTo>
                <a:cubicBezTo>
                  <a:pt x="252" y="222"/>
                  <a:pt x="252" y="222"/>
                  <a:pt x="252" y="222"/>
                </a:cubicBezTo>
                <a:cubicBezTo>
                  <a:pt x="253" y="222"/>
                  <a:pt x="253" y="222"/>
                  <a:pt x="253" y="222"/>
                </a:cubicBezTo>
                <a:cubicBezTo>
                  <a:pt x="254" y="222"/>
                  <a:pt x="254" y="222"/>
                  <a:pt x="254" y="222"/>
                </a:cubicBezTo>
                <a:cubicBezTo>
                  <a:pt x="255" y="222"/>
                  <a:pt x="255" y="222"/>
                  <a:pt x="255" y="222"/>
                </a:cubicBezTo>
                <a:cubicBezTo>
                  <a:pt x="256" y="222"/>
                  <a:pt x="256" y="222"/>
                  <a:pt x="256" y="222"/>
                </a:cubicBezTo>
                <a:cubicBezTo>
                  <a:pt x="258" y="222"/>
                  <a:pt x="258" y="222"/>
                  <a:pt x="258" y="222"/>
                </a:cubicBezTo>
                <a:cubicBezTo>
                  <a:pt x="258" y="222"/>
                  <a:pt x="258" y="222"/>
                  <a:pt x="258" y="222"/>
                </a:cubicBezTo>
                <a:cubicBezTo>
                  <a:pt x="259" y="222"/>
                  <a:pt x="259" y="222"/>
                  <a:pt x="259" y="222"/>
                </a:cubicBezTo>
                <a:cubicBezTo>
                  <a:pt x="260" y="221"/>
                  <a:pt x="260" y="221"/>
                  <a:pt x="260" y="221"/>
                </a:cubicBezTo>
                <a:cubicBezTo>
                  <a:pt x="262" y="221"/>
                  <a:pt x="262" y="221"/>
                  <a:pt x="262" y="221"/>
                </a:cubicBezTo>
                <a:cubicBezTo>
                  <a:pt x="264" y="221"/>
                  <a:pt x="264" y="221"/>
                  <a:pt x="264" y="221"/>
                </a:cubicBezTo>
                <a:cubicBezTo>
                  <a:pt x="265" y="221"/>
                  <a:pt x="265" y="221"/>
                  <a:pt x="265" y="221"/>
                </a:cubicBezTo>
                <a:cubicBezTo>
                  <a:pt x="267" y="221"/>
                  <a:pt x="267" y="221"/>
                  <a:pt x="267" y="221"/>
                </a:cubicBezTo>
                <a:cubicBezTo>
                  <a:pt x="269" y="221"/>
                  <a:pt x="269" y="221"/>
                  <a:pt x="269" y="221"/>
                </a:cubicBezTo>
                <a:cubicBezTo>
                  <a:pt x="271" y="220"/>
                  <a:pt x="271" y="220"/>
                  <a:pt x="271" y="220"/>
                </a:cubicBezTo>
                <a:cubicBezTo>
                  <a:pt x="272" y="220"/>
                  <a:pt x="272" y="220"/>
                  <a:pt x="272" y="220"/>
                </a:cubicBezTo>
                <a:cubicBezTo>
                  <a:pt x="273" y="219"/>
                  <a:pt x="273" y="219"/>
                  <a:pt x="273" y="219"/>
                </a:cubicBezTo>
                <a:cubicBezTo>
                  <a:pt x="276" y="219"/>
                  <a:pt x="276" y="219"/>
                  <a:pt x="276" y="219"/>
                </a:cubicBezTo>
                <a:cubicBezTo>
                  <a:pt x="277" y="219"/>
                  <a:pt x="277" y="219"/>
                  <a:pt x="277" y="219"/>
                </a:cubicBezTo>
                <a:cubicBezTo>
                  <a:pt x="279" y="218"/>
                  <a:pt x="279" y="218"/>
                  <a:pt x="279" y="218"/>
                </a:cubicBezTo>
                <a:cubicBezTo>
                  <a:pt x="281" y="218"/>
                  <a:pt x="281" y="218"/>
                  <a:pt x="281" y="218"/>
                </a:cubicBezTo>
                <a:cubicBezTo>
                  <a:pt x="282" y="217"/>
                  <a:pt x="282" y="217"/>
                  <a:pt x="282" y="217"/>
                </a:cubicBezTo>
                <a:cubicBezTo>
                  <a:pt x="285" y="216"/>
                  <a:pt x="285" y="216"/>
                  <a:pt x="285" y="216"/>
                </a:cubicBezTo>
                <a:cubicBezTo>
                  <a:pt x="285" y="216"/>
                  <a:pt x="285" y="216"/>
                  <a:pt x="285" y="216"/>
                </a:cubicBezTo>
                <a:cubicBezTo>
                  <a:pt x="286" y="216"/>
                  <a:pt x="286" y="216"/>
                  <a:pt x="286" y="216"/>
                </a:cubicBezTo>
                <a:cubicBezTo>
                  <a:pt x="288" y="216"/>
                  <a:pt x="288" y="216"/>
                  <a:pt x="288" y="216"/>
                </a:cubicBezTo>
                <a:cubicBezTo>
                  <a:pt x="290" y="215"/>
                  <a:pt x="290" y="215"/>
                  <a:pt x="290" y="215"/>
                </a:cubicBezTo>
                <a:cubicBezTo>
                  <a:pt x="290" y="215"/>
                  <a:pt x="291" y="214"/>
                  <a:pt x="291" y="214"/>
                </a:cubicBezTo>
                <a:cubicBezTo>
                  <a:pt x="291" y="214"/>
                  <a:pt x="292" y="214"/>
                  <a:pt x="292" y="214"/>
                </a:cubicBezTo>
                <a:cubicBezTo>
                  <a:pt x="293" y="213"/>
                  <a:pt x="293" y="213"/>
                  <a:pt x="293" y="213"/>
                </a:cubicBezTo>
                <a:cubicBezTo>
                  <a:pt x="294" y="213"/>
                  <a:pt x="294" y="213"/>
                  <a:pt x="294" y="213"/>
                </a:cubicBezTo>
                <a:cubicBezTo>
                  <a:pt x="295" y="212"/>
                  <a:pt x="295" y="212"/>
                  <a:pt x="295" y="212"/>
                </a:cubicBezTo>
                <a:cubicBezTo>
                  <a:pt x="296" y="211"/>
                  <a:pt x="296" y="211"/>
                  <a:pt x="296" y="211"/>
                </a:cubicBezTo>
                <a:cubicBezTo>
                  <a:pt x="297" y="211"/>
                  <a:pt x="297" y="211"/>
                  <a:pt x="297" y="211"/>
                </a:cubicBezTo>
                <a:cubicBezTo>
                  <a:pt x="298" y="210"/>
                  <a:pt x="298" y="210"/>
                  <a:pt x="298" y="210"/>
                </a:cubicBezTo>
                <a:cubicBezTo>
                  <a:pt x="300" y="209"/>
                  <a:pt x="300" y="209"/>
                  <a:pt x="300" y="209"/>
                </a:cubicBezTo>
                <a:cubicBezTo>
                  <a:pt x="301" y="209"/>
                  <a:pt x="301" y="209"/>
                  <a:pt x="301" y="209"/>
                </a:cubicBezTo>
                <a:cubicBezTo>
                  <a:pt x="302" y="209"/>
                  <a:pt x="302" y="209"/>
                  <a:pt x="302" y="209"/>
                </a:cubicBezTo>
                <a:cubicBezTo>
                  <a:pt x="303" y="208"/>
                  <a:pt x="303" y="208"/>
                  <a:pt x="303" y="208"/>
                </a:cubicBezTo>
                <a:cubicBezTo>
                  <a:pt x="304" y="208"/>
                  <a:pt x="304" y="208"/>
                  <a:pt x="304" y="208"/>
                </a:cubicBezTo>
                <a:cubicBezTo>
                  <a:pt x="304" y="207"/>
                  <a:pt x="304" y="207"/>
                  <a:pt x="304" y="207"/>
                </a:cubicBezTo>
                <a:lnTo>
                  <a:pt x="303" y="207"/>
                </a:lnTo>
                <a:close/>
              </a:path>
            </a:pathLst>
          </a:custGeom>
          <a:solidFill>
            <a:schemeClr val="accent3">
              <a:lumMod val="60000"/>
              <a:lumOff val="40000"/>
            </a:schemeClr>
          </a:solidFill>
          <a:ln>
            <a:solidFill>
              <a:schemeClr val="bg1">
                <a:lumMod val="75000"/>
              </a:schemeClr>
            </a:solidFill>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cxnSp>
        <p:nvCxnSpPr>
          <p:cNvPr id="111" name="Straight Arrow Connector 110"/>
          <p:cNvCxnSpPr/>
          <p:nvPr/>
        </p:nvCxnSpPr>
        <p:spPr>
          <a:xfrm flipH="1" flipV="1">
            <a:off x="5792775" y="4709197"/>
            <a:ext cx="586232" cy="583987"/>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131905" y="5293184"/>
            <a:ext cx="1470029" cy="584775"/>
          </a:xfrm>
          <a:prstGeom prst="rect">
            <a:avLst/>
          </a:prstGeom>
          <a:noFill/>
        </p:spPr>
        <p:txBody>
          <a:bodyPr wrap="square" rtlCol="0">
            <a:spAutoFit/>
          </a:bodyPr>
          <a:lstStyle/>
          <a:p>
            <a:r>
              <a:rPr lang="en-US" sz="1100" b="1" dirty="0">
                <a:latin typeface="Century Gothic" panose="020B0502020202020204" pitchFamily="34" charset="0"/>
              </a:rPr>
              <a:t>*Baylor Scott &amp; White Health </a:t>
            </a:r>
          </a:p>
          <a:p>
            <a:r>
              <a:rPr lang="en-US" sz="1000" i="1" dirty="0">
                <a:latin typeface="Century Gothic" panose="020B0502020202020204" pitchFamily="34" charset="0"/>
              </a:rPr>
              <a:t>Texas</a:t>
            </a:r>
          </a:p>
        </p:txBody>
      </p:sp>
      <p:cxnSp>
        <p:nvCxnSpPr>
          <p:cNvPr id="127" name="Straight Arrow Connector 126"/>
          <p:cNvCxnSpPr/>
          <p:nvPr/>
        </p:nvCxnSpPr>
        <p:spPr>
          <a:xfrm flipH="1">
            <a:off x="7283105" y="2414501"/>
            <a:ext cx="569688" cy="568490"/>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667036" y="1532723"/>
            <a:ext cx="1225306" cy="923330"/>
          </a:xfrm>
          <a:prstGeom prst="rect">
            <a:avLst/>
          </a:prstGeom>
          <a:noFill/>
        </p:spPr>
        <p:txBody>
          <a:bodyPr wrap="square" rtlCol="0">
            <a:spAutoFit/>
          </a:bodyPr>
          <a:lstStyle/>
          <a:p>
            <a:r>
              <a:rPr lang="en-US" sz="1100" b="1" dirty="0">
                <a:latin typeface="Century Gothic" panose="020B0502020202020204" pitchFamily="34" charset="0"/>
              </a:rPr>
              <a:t>*Henry Ford </a:t>
            </a:r>
          </a:p>
          <a:p>
            <a:r>
              <a:rPr lang="en-US" sz="1100" b="1" dirty="0">
                <a:latin typeface="Century Gothic" panose="020B0502020202020204" pitchFamily="34" charset="0"/>
              </a:rPr>
              <a:t>Health System &amp; Spectrum Health</a:t>
            </a:r>
          </a:p>
          <a:p>
            <a:r>
              <a:rPr lang="en-US" sz="1000" i="1" dirty="0">
                <a:latin typeface="Century Gothic" panose="020B0502020202020204" pitchFamily="34" charset="0"/>
              </a:rPr>
              <a:t>Michigan</a:t>
            </a:r>
          </a:p>
        </p:txBody>
      </p:sp>
      <p:cxnSp>
        <p:nvCxnSpPr>
          <p:cNvPr id="134" name="Straight Arrow Connector 133"/>
          <p:cNvCxnSpPr/>
          <p:nvPr/>
        </p:nvCxnSpPr>
        <p:spPr>
          <a:xfrm flipH="1">
            <a:off x="6205563" y="1594947"/>
            <a:ext cx="246625" cy="727543"/>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096001" y="908721"/>
            <a:ext cx="1525283" cy="723275"/>
          </a:xfrm>
          <a:prstGeom prst="rect">
            <a:avLst/>
          </a:prstGeom>
          <a:noFill/>
        </p:spPr>
        <p:txBody>
          <a:bodyPr wrap="square" rtlCol="0">
            <a:spAutoFit/>
          </a:bodyPr>
          <a:lstStyle/>
          <a:p>
            <a:r>
              <a:rPr lang="en-US" sz="1100" b="1" dirty="0">
                <a:latin typeface="Century Gothic" panose="020B0502020202020204" pitchFamily="34" charset="0"/>
              </a:rPr>
              <a:t>Essentia Health</a:t>
            </a:r>
          </a:p>
          <a:p>
            <a:r>
              <a:rPr lang="en-US" sz="1000" i="1" dirty="0">
                <a:latin typeface="Century Gothic" panose="020B0502020202020204" pitchFamily="34" charset="0"/>
              </a:rPr>
              <a:t>Idaho, Minnesota, North Dakota, Wisconsin</a:t>
            </a:r>
          </a:p>
        </p:txBody>
      </p:sp>
      <p:cxnSp>
        <p:nvCxnSpPr>
          <p:cNvPr id="123" name="Straight Arrow Connector 122"/>
          <p:cNvCxnSpPr/>
          <p:nvPr/>
        </p:nvCxnSpPr>
        <p:spPr>
          <a:xfrm flipH="1">
            <a:off x="3800396" y="1614169"/>
            <a:ext cx="2649526" cy="961053"/>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6449922" y="1608043"/>
            <a:ext cx="87310" cy="947734"/>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5682807" y="1648001"/>
            <a:ext cx="758284" cy="610585"/>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9048160" y="3552553"/>
            <a:ext cx="1278963" cy="2123658"/>
          </a:xfrm>
          <a:prstGeom prst="rect">
            <a:avLst/>
          </a:prstGeom>
          <a:noFill/>
        </p:spPr>
        <p:txBody>
          <a:bodyPr wrap="square" rtlCol="0">
            <a:spAutoFit/>
          </a:bodyPr>
          <a:lstStyle/>
          <a:p>
            <a:r>
              <a:rPr lang="en-US" sz="1100" b="1" dirty="0">
                <a:latin typeface="Century Gothic" panose="020B0502020202020204" pitchFamily="34" charset="0"/>
              </a:rPr>
              <a:t>States with </a:t>
            </a:r>
            <a:r>
              <a:rPr lang="en-US" sz="1100" b="1" dirty="0" smtClean="0">
                <a:latin typeface="Century Gothic" panose="020B0502020202020204" pitchFamily="34" charset="0"/>
              </a:rPr>
              <a:t>Funded HPO PMI </a:t>
            </a:r>
            <a:r>
              <a:rPr lang="en-US" sz="1100" b="1" dirty="0">
                <a:latin typeface="Century Gothic" panose="020B0502020202020204" pitchFamily="34" charset="0"/>
              </a:rPr>
              <a:t>Recruitment Sites for Year 1</a:t>
            </a:r>
          </a:p>
          <a:p>
            <a:endParaRPr lang="en-US" sz="1100" b="1" i="1" dirty="0">
              <a:latin typeface="Century Gothic" panose="020B0502020202020204" pitchFamily="34" charset="0"/>
            </a:endParaRPr>
          </a:p>
          <a:p>
            <a:endParaRPr lang="en-US" sz="1100" b="1" i="1" dirty="0">
              <a:latin typeface="Century Gothic" panose="020B0502020202020204" pitchFamily="34" charset="0"/>
            </a:endParaRPr>
          </a:p>
          <a:p>
            <a:r>
              <a:rPr lang="en-US" sz="1100" b="1" i="1" dirty="0">
                <a:latin typeface="Century Gothic" panose="020B0502020202020204" pitchFamily="34" charset="0"/>
              </a:rPr>
              <a:t>States with Proposed TACH Sites; *indicates recruitment planned for Year 1</a:t>
            </a:r>
          </a:p>
        </p:txBody>
      </p:sp>
      <p:sp>
        <p:nvSpPr>
          <p:cNvPr id="75" name="Rectangle 74"/>
          <p:cNvSpPr/>
          <p:nvPr/>
        </p:nvSpPr>
        <p:spPr>
          <a:xfrm>
            <a:off x="8717647" y="3753036"/>
            <a:ext cx="185480" cy="53461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8748079" y="4980004"/>
            <a:ext cx="185480" cy="534619"/>
          </a:xfrm>
          <a:prstGeom prst="rect">
            <a:avLst/>
          </a:prstGeom>
          <a:solidFill>
            <a:srgbClr val="0054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
          <p:cNvSpPr>
            <a:spLocks/>
          </p:cNvSpPr>
          <p:nvPr/>
        </p:nvSpPr>
        <p:spPr bwMode="auto">
          <a:xfrm>
            <a:off x="3980669" y="5604390"/>
            <a:ext cx="97277" cy="105810"/>
          </a:xfrm>
          <a:custGeom>
            <a:avLst/>
            <a:gdLst>
              <a:gd name="T0" fmla="*/ 36 w 36"/>
              <a:gd name="T1" fmla="*/ 12 h 39"/>
              <a:gd name="T2" fmla="*/ 29 w 36"/>
              <a:gd name="T3" fmla="*/ 37 h 39"/>
              <a:gd name="T4" fmla="*/ 0 w 36"/>
              <a:gd name="T5" fmla="*/ 25 h 39"/>
              <a:gd name="T6" fmla="*/ 36 w 36"/>
              <a:gd name="T7" fmla="*/ 12 h 39"/>
            </a:gdLst>
            <a:ahLst/>
            <a:cxnLst>
              <a:cxn ang="0">
                <a:pos x="T0" y="T1"/>
              </a:cxn>
              <a:cxn ang="0">
                <a:pos x="T2" y="T3"/>
              </a:cxn>
              <a:cxn ang="0">
                <a:pos x="T4" y="T5"/>
              </a:cxn>
              <a:cxn ang="0">
                <a:pos x="T6" y="T7"/>
              </a:cxn>
            </a:cxnLst>
            <a:rect l="0" t="0" r="r" b="b"/>
            <a:pathLst>
              <a:path w="36" h="39">
                <a:moveTo>
                  <a:pt x="36" y="12"/>
                </a:moveTo>
                <a:cubicBezTo>
                  <a:pt x="36" y="22"/>
                  <a:pt x="33" y="30"/>
                  <a:pt x="29" y="37"/>
                </a:cubicBezTo>
                <a:cubicBezTo>
                  <a:pt x="13" y="39"/>
                  <a:pt x="9" y="30"/>
                  <a:pt x="0" y="25"/>
                </a:cubicBezTo>
                <a:cubicBezTo>
                  <a:pt x="1" y="11"/>
                  <a:pt x="23" y="0"/>
                  <a:pt x="36" y="12"/>
                </a:cubicBezTo>
                <a:close/>
              </a:path>
            </a:pathLst>
          </a:custGeom>
          <a:solidFill>
            <a:schemeClr val="bg1">
              <a:lumMod val="95000"/>
            </a:schemeClr>
          </a:solidFill>
          <a:ln>
            <a:noFill/>
          </a:ln>
          <a:effectLst>
            <a:outerShdw blurRad="127000" sx="102000" sy="102000" algn="ctr"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8"/>
          <p:cNvSpPr>
            <a:spLocks/>
          </p:cNvSpPr>
          <p:nvPr/>
        </p:nvSpPr>
        <p:spPr bwMode="auto">
          <a:xfrm>
            <a:off x="4579686" y="5897927"/>
            <a:ext cx="136528" cy="109223"/>
          </a:xfrm>
          <a:custGeom>
            <a:avLst/>
            <a:gdLst>
              <a:gd name="T0" fmla="*/ 6 w 51"/>
              <a:gd name="T1" fmla="*/ 0 h 41"/>
              <a:gd name="T2" fmla="*/ 51 w 51"/>
              <a:gd name="T3" fmla="*/ 23 h 41"/>
              <a:gd name="T4" fmla="*/ 22 w 51"/>
              <a:gd name="T5" fmla="*/ 41 h 41"/>
              <a:gd name="T6" fmla="*/ 1 w 51"/>
              <a:gd name="T7" fmla="*/ 16 h 41"/>
              <a:gd name="T8" fmla="*/ 6 w 51"/>
              <a:gd name="T9" fmla="*/ 0 h 41"/>
            </a:gdLst>
            <a:ahLst/>
            <a:cxnLst>
              <a:cxn ang="0">
                <a:pos x="T0" y="T1"/>
              </a:cxn>
              <a:cxn ang="0">
                <a:pos x="T2" y="T3"/>
              </a:cxn>
              <a:cxn ang="0">
                <a:pos x="T4" y="T5"/>
              </a:cxn>
              <a:cxn ang="0">
                <a:pos x="T6" y="T7"/>
              </a:cxn>
              <a:cxn ang="0">
                <a:pos x="T8" y="T9"/>
              </a:cxn>
            </a:cxnLst>
            <a:rect l="0" t="0" r="r" b="b"/>
            <a:pathLst>
              <a:path w="51" h="41">
                <a:moveTo>
                  <a:pt x="6" y="0"/>
                </a:moveTo>
                <a:cubicBezTo>
                  <a:pt x="16" y="16"/>
                  <a:pt x="40" y="6"/>
                  <a:pt x="51" y="23"/>
                </a:cubicBezTo>
                <a:cubicBezTo>
                  <a:pt x="51" y="39"/>
                  <a:pt x="32" y="36"/>
                  <a:pt x="22" y="41"/>
                </a:cubicBezTo>
                <a:cubicBezTo>
                  <a:pt x="20" y="27"/>
                  <a:pt x="12" y="21"/>
                  <a:pt x="1" y="16"/>
                </a:cubicBezTo>
                <a:cubicBezTo>
                  <a:pt x="0" y="8"/>
                  <a:pt x="3" y="4"/>
                  <a:pt x="6" y="0"/>
                </a:cubicBezTo>
                <a:close/>
              </a:path>
            </a:pathLst>
          </a:custGeom>
          <a:solidFill>
            <a:schemeClr val="bg1">
              <a:lumMod val="95000"/>
            </a:schemeClr>
          </a:solidFill>
          <a:ln>
            <a:noFill/>
          </a:ln>
          <a:effectLst>
            <a:outerShdw blurRad="127000" sx="102000" sy="102000" algn="ctr"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
          <p:cNvSpPr>
            <a:spLocks/>
          </p:cNvSpPr>
          <p:nvPr/>
        </p:nvSpPr>
        <p:spPr bwMode="auto">
          <a:xfrm>
            <a:off x="4574567" y="5996909"/>
            <a:ext cx="42666" cy="32426"/>
          </a:xfrm>
          <a:custGeom>
            <a:avLst/>
            <a:gdLst>
              <a:gd name="T0" fmla="*/ 15 w 16"/>
              <a:gd name="T1" fmla="*/ 2 h 12"/>
              <a:gd name="T2" fmla="*/ 15 w 16"/>
              <a:gd name="T3" fmla="*/ 6 h 12"/>
              <a:gd name="T4" fmla="*/ 5 w 16"/>
              <a:gd name="T5" fmla="*/ 11 h 12"/>
              <a:gd name="T6" fmla="*/ 15 w 16"/>
              <a:gd name="T7" fmla="*/ 2 h 12"/>
            </a:gdLst>
            <a:ahLst/>
            <a:cxnLst>
              <a:cxn ang="0">
                <a:pos x="T0" y="T1"/>
              </a:cxn>
              <a:cxn ang="0">
                <a:pos x="T2" y="T3"/>
              </a:cxn>
              <a:cxn ang="0">
                <a:pos x="T4" y="T5"/>
              </a:cxn>
              <a:cxn ang="0">
                <a:pos x="T6" y="T7"/>
              </a:cxn>
            </a:cxnLst>
            <a:rect l="0" t="0" r="r" b="b"/>
            <a:pathLst>
              <a:path w="16" h="12">
                <a:moveTo>
                  <a:pt x="15" y="2"/>
                </a:moveTo>
                <a:cubicBezTo>
                  <a:pt x="13" y="4"/>
                  <a:pt x="12" y="6"/>
                  <a:pt x="15" y="6"/>
                </a:cubicBezTo>
                <a:cubicBezTo>
                  <a:pt x="16" y="12"/>
                  <a:pt x="4" y="5"/>
                  <a:pt x="5" y="11"/>
                </a:cubicBezTo>
                <a:cubicBezTo>
                  <a:pt x="0" y="8"/>
                  <a:pt x="8" y="0"/>
                  <a:pt x="15" y="2"/>
                </a:cubicBezTo>
                <a:close/>
              </a:path>
            </a:pathLst>
          </a:custGeom>
          <a:solidFill>
            <a:schemeClr val="bg1">
              <a:lumMod val="95000"/>
            </a:schemeClr>
          </a:solidFill>
          <a:ln>
            <a:noFill/>
          </a:ln>
          <a:effectLst>
            <a:outerShdw blurRad="127000" sx="102000" sy="102000" algn="ctr"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3"/>
          <p:cNvSpPr>
            <a:spLocks/>
          </p:cNvSpPr>
          <p:nvPr/>
        </p:nvSpPr>
        <p:spPr bwMode="auto">
          <a:xfrm>
            <a:off x="4705975" y="6073708"/>
            <a:ext cx="240632" cy="317429"/>
          </a:xfrm>
          <a:custGeom>
            <a:avLst/>
            <a:gdLst>
              <a:gd name="T0" fmla="*/ 13 w 90"/>
              <a:gd name="T1" fmla="*/ 0 h 118"/>
              <a:gd name="T2" fmla="*/ 68 w 90"/>
              <a:gd name="T3" fmla="*/ 32 h 118"/>
              <a:gd name="T4" fmla="*/ 90 w 90"/>
              <a:gd name="T5" fmla="*/ 66 h 118"/>
              <a:gd name="T6" fmla="*/ 29 w 90"/>
              <a:gd name="T7" fmla="*/ 118 h 118"/>
              <a:gd name="T8" fmla="*/ 9 w 90"/>
              <a:gd name="T9" fmla="*/ 102 h 118"/>
              <a:gd name="T10" fmla="*/ 0 w 90"/>
              <a:gd name="T11" fmla="*/ 47 h 118"/>
              <a:gd name="T12" fmla="*/ 15 w 90"/>
              <a:gd name="T13" fmla="*/ 25 h 118"/>
              <a:gd name="T14" fmla="*/ 13 w 90"/>
              <a:gd name="T15" fmla="*/ 0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8">
                <a:moveTo>
                  <a:pt x="13" y="0"/>
                </a:moveTo>
                <a:cubicBezTo>
                  <a:pt x="29" y="12"/>
                  <a:pt x="53" y="18"/>
                  <a:pt x="68" y="32"/>
                </a:cubicBezTo>
                <a:cubicBezTo>
                  <a:pt x="71" y="47"/>
                  <a:pt x="77" y="60"/>
                  <a:pt x="90" y="66"/>
                </a:cubicBezTo>
                <a:cubicBezTo>
                  <a:pt x="75" y="93"/>
                  <a:pt x="37" y="83"/>
                  <a:pt x="29" y="118"/>
                </a:cubicBezTo>
                <a:cubicBezTo>
                  <a:pt x="22" y="113"/>
                  <a:pt x="13" y="109"/>
                  <a:pt x="9" y="102"/>
                </a:cubicBezTo>
                <a:cubicBezTo>
                  <a:pt x="15" y="82"/>
                  <a:pt x="7" y="61"/>
                  <a:pt x="0" y="47"/>
                </a:cubicBezTo>
                <a:cubicBezTo>
                  <a:pt x="2" y="37"/>
                  <a:pt x="12" y="34"/>
                  <a:pt x="15" y="25"/>
                </a:cubicBezTo>
                <a:cubicBezTo>
                  <a:pt x="15" y="16"/>
                  <a:pt x="6" y="8"/>
                  <a:pt x="13" y="0"/>
                </a:cubicBezTo>
                <a:close/>
              </a:path>
            </a:pathLst>
          </a:custGeom>
          <a:solidFill>
            <a:schemeClr val="bg1">
              <a:lumMod val="95000"/>
            </a:schemeClr>
          </a:solidFill>
          <a:ln>
            <a:noFill/>
          </a:ln>
          <a:effectLst>
            <a:outerShdw blurRad="127000" sx="102000" sy="102000" algn="ctr"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9"/>
          <p:cNvSpPr>
            <a:spLocks noEditPoints="1"/>
          </p:cNvSpPr>
          <p:nvPr/>
        </p:nvSpPr>
        <p:spPr bwMode="auto">
          <a:xfrm>
            <a:off x="2210918" y="5129954"/>
            <a:ext cx="1467681" cy="1027377"/>
          </a:xfrm>
          <a:custGeom>
            <a:avLst/>
            <a:gdLst>
              <a:gd name="T0" fmla="*/ 531 w 547"/>
              <a:gd name="T1" fmla="*/ 379 h 383"/>
              <a:gd name="T2" fmla="*/ 519 w 547"/>
              <a:gd name="T3" fmla="*/ 381 h 383"/>
              <a:gd name="T4" fmla="*/ 503 w 547"/>
              <a:gd name="T5" fmla="*/ 363 h 383"/>
              <a:gd name="T6" fmla="*/ 492 w 547"/>
              <a:gd name="T7" fmla="*/ 354 h 383"/>
              <a:gd name="T8" fmla="*/ 492 w 547"/>
              <a:gd name="T9" fmla="*/ 338 h 383"/>
              <a:gd name="T10" fmla="*/ 494 w 547"/>
              <a:gd name="T11" fmla="*/ 336 h 383"/>
              <a:gd name="T12" fmla="*/ 508 w 547"/>
              <a:gd name="T13" fmla="*/ 340 h 383"/>
              <a:gd name="T14" fmla="*/ 490 w 547"/>
              <a:gd name="T15" fmla="*/ 302 h 383"/>
              <a:gd name="T16" fmla="*/ 481 w 547"/>
              <a:gd name="T17" fmla="*/ 347 h 383"/>
              <a:gd name="T18" fmla="*/ 463 w 547"/>
              <a:gd name="T19" fmla="*/ 329 h 383"/>
              <a:gd name="T20" fmla="*/ 476 w 547"/>
              <a:gd name="T21" fmla="*/ 304 h 383"/>
              <a:gd name="T22" fmla="*/ 463 w 547"/>
              <a:gd name="T23" fmla="*/ 297 h 383"/>
              <a:gd name="T24" fmla="*/ 453 w 547"/>
              <a:gd name="T25" fmla="*/ 302 h 383"/>
              <a:gd name="T26" fmla="*/ 385 w 547"/>
              <a:gd name="T27" fmla="*/ 259 h 383"/>
              <a:gd name="T28" fmla="*/ 317 w 547"/>
              <a:gd name="T29" fmla="*/ 250 h 383"/>
              <a:gd name="T30" fmla="*/ 290 w 547"/>
              <a:gd name="T31" fmla="*/ 243 h 383"/>
              <a:gd name="T32" fmla="*/ 290 w 547"/>
              <a:gd name="T33" fmla="*/ 248 h 383"/>
              <a:gd name="T34" fmla="*/ 290 w 547"/>
              <a:gd name="T35" fmla="*/ 261 h 383"/>
              <a:gd name="T36" fmla="*/ 234 w 547"/>
              <a:gd name="T37" fmla="*/ 268 h 383"/>
              <a:gd name="T38" fmla="*/ 222 w 547"/>
              <a:gd name="T39" fmla="*/ 254 h 383"/>
              <a:gd name="T40" fmla="*/ 168 w 547"/>
              <a:gd name="T41" fmla="*/ 329 h 383"/>
              <a:gd name="T42" fmla="*/ 107 w 547"/>
              <a:gd name="T43" fmla="*/ 363 h 383"/>
              <a:gd name="T44" fmla="*/ 98 w 547"/>
              <a:gd name="T45" fmla="*/ 361 h 383"/>
              <a:gd name="T46" fmla="*/ 73 w 547"/>
              <a:gd name="T47" fmla="*/ 374 h 383"/>
              <a:gd name="T48" fmla="*/ 134 w 547"/>
              <a:gd name="T49" fmla="*/ 334 h 383"/>
              <a:gd name="T50" fmla="*/ 141 w 547"/>
              <a:gd name="T51" fmla="*/ 282 h 383"/>
              <a:gd name="T52" fmla="*/ 84 w 547"/>
              <a:gd name="T53" fmla="*/ 257 h 383"/>
              <a:gd name="T54" fmla="*/ 45 w 547"/>
              <a:gd name="T55" fmla="*/ 245 h 383"/>
              <a:gd name="T56" fmla="*/ 52 w 547"/>
              <a:gd name="T57" fmla="*/ 186 h 383"/>
              <a:gd name="T58" fmla="*/ 95 w 547"/>
              <a:gd name="T59" fmla="*/ 159 h 383"/>
              <a:gd name="T60" fmla="*/ 79 w 547"/>
              <a:gd name="T61" fmla="*/ 159 h 383"/>
              <a:gd name="T62" fmla="*/ 34 w 547"/>
              <a:gd name="T63" fmla="*/ 121 h 383"/>
              <a:gd name="T64" fmla="*/ 102 w 547"/>
              <a:gd name="T65" fmla="*/ 118 h 383"/>
              <a:gd name="T66" fmla="*/ 89 w 547"/>
              <a:gd name="T67" fmla="*/ 109 h 383"/>
              <a:gd name="T68" fmla="*/ 23 w 547"/>
              <a:gd name="T69" fmla="*/ 71 h 383"/>
              <a:gd name="T70" fmla="*/ 118 w 547"/>
              <a:gd name="T71" fmla="*/ 25 h 383"/>
              <a:gd name="T72" fmla="*/ 181 w 547"/>
              <a:gd name="T73" fmla="*/ 3 h 383"/>
              <a:gd name="T74" fmla="*/ 193 w 547"/>
              <a:gd name="T75" fmla="*/ 12 h 383"/>
              <a:gd name="T76" fmla="*/ 311 w 547"/>
              <a:gd name="T77" fmla="*/ 25 h 383"/>
              <a:gd name="T78" fmla="*/ 417 w 547"/>
              <a:gd name="T79" fmla="*/ 252 h 383"/>
              <a:gd name="T80" fmla="*/ 519 w 547"/>
              <a:gd name="T81" fmla="*/ 338 h 383"/>
              <a:gd name="T82" fmla="*/ 535 w 547"/>
              <a:gd name="T83" fmla="*/ 370 h 383"/>
              <a:gd name="T84" fmla="*/ 515 w 547"/>
              <a:gd name="T85" fmla="*/ 361 h 383"/>
              <a:gd name="T86" fmla="*/ 481 w 547"/>
              <a:gd name="T87" fmla="*/ 297 h 383"/>
              <a:gd name="T88" fmla="*/ 113 w 547"/>
              <a:gd name="T89" fmla="*/ 114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7" h="383">
                <a:moveTo>
                  <a:pt x="535" y="370"/>
                </a:moveTo>
                <a:cubicBezTo>
                  <a:pt x="534" y="367"/>
                  <a:pt x="532" y="371"/>
                  <a:pt x="528" y="370"/>
                </a:cubicBezTo>
                <a:cubicBezTo>
                  <a:pt x="528" y="374"/>
                  <a:pt x="531" y="375"/>
                  <a:pt x="531" y="379"/>
                </a:cubicBezTo>
                <a:cubicBezTo>
                  <a:pt x="519" y="376"/>
                  <a:pt x="522" y="365"/>
                  <a:pt x="524" y="354"/>
                </a:cubicBezTo>
                <a:cubicBezTo>
                  <a:pt x="520" y="361"/>
                  <a:pt x="519" y="363"/>
                  <a:pt x="512" y="363"/>
                </a:cubicBezTo>
                <a:cubicBezTo>
                  <a:pt x="514" y="370"/>
                  <a:pt x="523" y="370"/>
                  <a:pt x="519" y="381"/>
                </a:cubicBezTo>
                <a:cubicBezTo>
                  <a:pt x="512" y="383"/>
                  <a:pt x="508" y="367"/>
                  <a:pt x="508" y="381"/>
                </a:cubicBezTo>
                <a:cubicBezTo>
                  <a:pt x="504" y="382"/>
                  <a:pt x="505" y="364"/>
                  <a:pt x="503" y="377"/>
                </a:cubicBezTo>
                <a:cubicBezTo>
                  <a:pt x="498" y="372"/>
                  <a:pt x="499" y="367"/>
                  <a:pt x="503" y="363"/>
                </a:cubicBezTo>
                <a:cubicBezTo>
                  <a:pt x="501" y="366"/>
                  <a:pt x="495" y="364"/>
                  <a:pt x="497" y="370"/>
                </a:cubicBezTo>
                <a:cubicBezTo>
                  <a:pt x="489" y="366"/>
                  <a:pt x="499" y="361"/>
                  <a:pt x="501" y="359"/>
                </a:cubicBezTo>
                <a:cubicBezTo>
                  <a:pt x="501" y="355"/>
                  <a:pt x="497" y="353"/>
                  <a:pt x="492" y="354"/>
                </a:cubicBezTo>
                <a:cubicBezTo>
                  <a:pt x="491" y="351"/>
                  <a:pt x="501" y="349"/>
                  <a:pt x="494" y="347"/>
                </a:cubicBezTo>
                <a:cubicBezTo>
                  <a:pt x="495" y="342"/>
                  <a:pt x="507" y="348"/>
                  <a:pt x="506" y="340"/>
                </a:cubicBezTo>
                <a:cubicBezTo>
                  <a:pt x="503" y="336"/>
                  <a:pt x="494" y="347"/>
                  <a:pt x="492" y="338"/>
                </a:cubicBezTo>
                <a:cubicBezTo>
                  <a:pt x="490" y="340"/>
                  <a:pt x="491" y="342"/>
                  <a:pt x="490" y="350"/>
                </a:cubicBezTo>
                <a:cubicBezTo>
                  <a:pt x="486" y="346"/>
                  <a:pt x="487" y="337"/>
                  <a:pt x="485" y="331"/>
                </a:cubicBezTo>
                <a:cubicBezTo>
                  <a:pt x="491" y="330"/>
                  <a:pt x="490" y="336"/>
                  <a:pt x="494" y="336"/>
                </a:cubicBezTo>
                <a:cubicBezTo>
                  <a:pt x="492" y="334"/>
                  <a:pt x="493" y="330"/>
                  <a:pt x="490" y="329"/>
                </a:cubicBezTo>
                <a:cubicBezTo>
                  <a:pt x="497" y="325"/>
                  <a:pt x="512" y="333"/>
                  <a:pt x="512" y="343"/>
                </a:cubicBezTo>
                <a:cubicBezTo>
                  <a:pt x="511" y="342"/>
                  <a:pt x="510" y="340"/>
                  <a:pt x="508" y="340"/>
                </a:cubicBezTo>
                <a:cubicBezTo>
                  <a:pt x="509" y="345"/>
                  <a:pt x="511" y="345"/>
                  <a:pt x="515" y="343"/>
                </a:cubicBezTo>
                <a:cubicBezTo>
                  <a:pt x="512" y="334"/>
                  <a:pt x="508" y="327"/>
                  <a:pt x="497" y="327"/>
                </a:cubicBezTo>
                <a:cubicBezTo>
                  <a:pt x="500" y="314"/>
                  <a:pt x="493" y="314"/>
                  <a:pt x="490" y="302"/>
                </a:cubicBezTo>
                <a:cubicBezTo>
                  <a:pt x="482" y="303"/>
                  <a:pt x="495" y="310"/>
                  <a:pt x="487" y="311"/>
                </a:cubicBezTo>
                <a:cubicBezTo>
                  <a:pt x="491" y="312"/>
                  <a:pt x="493" y="312"/>
                  <a:pt x="492" y="322"/>
                </a:cubicBezTo>
                <a:cubicBezTo>
                  <a:pt x="481" y="323"/>
                  <a:pt x="480" y="334"/>
                  <a:pt x="481" y="347"/>
                </a:cubicBezTo>
                <a:cubicBezTo>
                  <a:pt x="476" y="343"/>
                  <a:pt x="475" y="335"/>
                  <a:pt x="467" y="334"/>
                </a:cubicBezTo>
                <a:cubicBezTo>
                  <a:pt x="467" y="331"/>
                  <a:pt x="471" y="332"/>
                  <a:pt x="474" y="331"/>
                </a:cubicBezTo>
                <a:cubicBezTo>
                  <a:pt x="472" y="324"/>
                  <a:pt x="468" y="328"/>
                  <a:pt x="463" y="329"/>
                </a:cubicBezTo>
                <a:cubicBezTo>
                  <a:pt x="468" y="326"/>
                  <a:pt x="458" y="322"/>
                  <a:pt x="467" y="322"/>
                </a:cubicBezTo>
                <a:cubicBezTo>
                  <a:pt x="462" y="316"/>
                  <a:pt x="455" y="313"/>
                  <a:pt x="453" y="304"/>
                </a:cubicBezTo>
                <a:cubicBezTo>
                  <a:pt x="464" y="299"/>
                  <a:pt x="465" y="301"/>
                  <a:pt x="476" y="304"/>
                </a:cubicBezTo>
                <a:cubicBezTo>
                  <a:pt x="478" y="319"/>
                  <a:pt x="476" y="319"/>
                  <a:pt x="478" y="329"/>
                </a:cubicBezTo>
                <a:cubicBezTo>
                  <a:pt x="487" y="322"/>
                  <a:pt x="479" y="313"/>
                  <a:pt x="478" y="302"/>
                </a:cubicBezTo>
                <a:cubicBezTo>
                  <a:pt x="472" y="301"/>
                  <a:pt x="473" y="298"/>
                  <a:pt x="463" y="297"/>
                </a:cubicBezTo>
                <a:cubicBezTo>
                  <a:pt x="463" y="287"/>
                  <a:pt x="455" y="285"/>
                  <a:pt x="447" y="284"/>
                </a:cubicBezTo>
                <a:cubicBezTo>
                  <a:pt x="451" y="289"/>
                  <a:pt x="461" y="289"/>
                  <a:pt x="460" y="300"/>
                </a:cubicBezTo>
                <a:cubicBezTo>
                  <a:pt x="455" y="301"/>
                  <a:pt x="453" y="293"/>
                  <a:pt x="453" y="302"/>
                </a:cubicBezTo>
                <a:cubicBezTo>
                  <a:pt x="436" y="294"/>
                  <a:pt x="427" y="277"/>
                  <a:pt x="406" y="272"/>
                </a:cubicBezTo>
                <a:cubicBezTo>
                  <a:pt x="406" y="268"/>
                  <a:pt x="412" y="270"/>
                  <a:pt x="410" y="263"/>
                </a:cubicBezTo>
                <a:cubicBezTo>
                  <a:pt x="403" y="269"/>
                  <a:pt x="381" y="269"/>
                  <a:pt x="385" y="259"/>
                </a:cubicBezTo>
                <a:cubicBezTo>
                  <a:pt x="370" y="257"/>
                  <a:pt x="338" y="267"/>
                  <a:pt x="333" y="248"/>
                </a:cubicBezTo>
                <a:cubicBezTo>
                  <a:pt x="331" y="248"/>
                  <a:pt x="331" y="252"/>
                  <a:pt x="331" y="254"/>
                </a:cubicBezTo>
                <a:cubicBezTo>
                  <a:pt x="326" y="253"/>
                  <a:pt x="325" y="249"/>
                  <a:pt x="317" y="250"/>
                </a:cubicBezTo>
                <a:cubicBezTo>
                  <a:pt x="322" y="247"/>
                  <a:pt x="312" y="236"/>
                  <a:pt x="311" y="245"/>
                </a:cubicBezTo>
                <a:cubicBezTo>
                  <a:pt x="307" y="243"/>
                  <a:pt x="311" y="242"/>
                  <a:pt x="308" y="236"/>
                </a:cubicBezTo>
                <a:cubicBezTo>
                  <a:pt x="305" y="241"/>
                  <a:pt x="295" y="239"/>
                  <a:pt x="290" y="243"/>
                </a:cubicBezTo>
                <a:cubicBezTo>
                  <a:pt x="286" y="241"/>
                  <a:pt x="290" y="239"/>
                  <a:pt x="290" y="236"/>
                </a:cubicBezTo>
                <a:cubicBezTo>
                  <a:pt x="283" y="233"/>
                  <a:pt x="289" y="244"/>
                  <a:pt x="281" y="241"/>
                </a:cubicBezTo>
                <a:cubicBezTo>
                  <a:pt x="288" y="246"/>
                  <a:pt x="280" y="251"/>
                  <a:pt x="290" y="248"/>
                </a:cubicBezTo>
                <a:cubicBezTo>
                  <a:pt x="289" y="251"/>
                  <a:pt x="287" y="253"/>
                  <a:pt x="286" y="257"/>
                </a:cubicBezTo>
                <a:cubicBezTo>
                  <a:pt x="293" y="259"/>
                  <a:pt x="289" y="249"/>
                  <a:pt x="293" y="248"/>
                </a:cubicBezTo>
                <a:cubicBezTo>
                  <a:pt x="300" y="252"/>
                  <a:pt x="289" y="255"/>
                  <a:pt x="290" y="261"/>
                </a:cubicBezTo>
                <a:cubicBezTo>
                  <a:pt x="259" y="257"/>
                  <a:pt x="260" y="281"/>
                  <a:pt x="231" y="277"/>
                </a:cubicBezTo>
                <a:cubicBezTo>
                  <a:pt x="233" y="271"/>
                  <a:pt x="242" y="273"/>
                  <a:pt x="245" y="268"/>
                </a:cubicBezTo>
                <a:cubicBezTo>
                  <a:pt x="242" y="264"/>
                  <a:pt x="240" y="273"/>
                  <a:pt x="234" y="268"/>
                </a:cubicBezTo>
                <a:cubicBezTo>
                  <a:pt x="234" y="257"/>
                  <a:pt x="246" y="254"/>
                  <a:pt x="240" y="243"/>
                </a:cubicBezTo>
                <a:cubicBezTo>
                  <a:pt x="251" y="241"/>
                  <a:pt x="251" y="234"/>
                  <a:pt x="263" y="238"/>
                </a:cubicBezTo>
                <a:cubicBezTo>
                  <a:pt x="249" y="219"/>
                  <a:pt x="231" y="246"/>
                  <a:pt x="222" y="254"/>
                </a:cubicBezTo>
                <a:cubicBezTo>
                  <a:pt x="225" y="265"/>
                  <a:pt x="205" y="269"/>
                  <a:pt x="200" y="279"/>
                </a:cubicBezTo>
                <a:cubicBezTo>
                  <a:pt x="203" y="283"/>
                  <a:pt x="211" y="282"/>
                  <a:pt x="213" y="286"/>
                </a:cubicBezTo>
                <a:cubicBezTo>
                  <a:pt x="201" y="308"/>
                  <a:pt x="176" y="306"/>
                  <a:pt x="168" y="329"/>
                </a:cubicBezTo>
                <a:cubicBezTo>
                  <a:pt x="155" y="331"/>
                  <a:pt x="151" y="341"/>
                  <a:pt x="138" y="343"/>
                </a:cubicBezTo>
                <a:cubicBezTo>
                  <a:pt x="140" y="345"/>
                  <a:pt x="141" y="346"/>
                  <a:pt x="141" y="350"/>
                </a:cubicBezTo>
                <a:cubicBezTo>
                  <a:pt x="121" y="361"/>
                  <a:pt x="124" y="355"/>
                  <a:pt x="107" y="363"/>
                </a:cubicBezTo>
                <a:cubicBezTo>
                  <a:pt x="106" y="367"/>
                  <a:pt x="109" y="368"/>
                  <a:pt x="109" y="372"/>
                </a:cubicBezTo>
                <a:cubicBezTo>
                  <a:pt x="102" y="374"/>
                  <a:pt x="105" y="367"/>
                  <a:pt x="104" y="363"/>
                </a:cubicBezTo>
                <a:cubicBezTo>
                  <a:pt x="101" y="368"/>
                  <a:pt x="93" y="368"/>
                  <a:pt x="98" y="361"/>
                </a:cubicBezTo>
                <a:cubicBezTo>
                  <a:pt x="91" y="365"/>
                  <a:pt x="86" y="371"/>
                  <a:pt x="84" y="379"/>
                </a:cubicBezTo>
                <a:cubicBezTo>
                  <a:pt x="81" y="378"/>
                  <a:pt x="82" y="373"/>
                  <a:pt x="82" y="370"/>
                </a:cubicBezTo>
                <a:cubicBezTo>
                  <a:pt x="78" y="372"/>
                  <a:pt x="78" y="380"/>
                  <a:pt x="73" y="374"/>
                </a:cubicBezTo>
                <a:cubicBezTo>
                  <a:pt x="79" y="363"/>
                  <a:pt x="87" y="354"/>
                  <a:pt x="102" y="352"/>
                </a:cubicBezTo>
                <a:cubicBezTo>
                  <a:pt x="102" y="358"/>
                  <a:pt x="106" y="360"/>
                  <a:pt x="109" y="356"/>
                </a:cubicBezTo>
                <a:cubicBezTo>
                  <a:pt x="108" y="347"/>
                  <a:pt x="121" y="336"/>
                  <a:pt x="134" y="334"/>
                </a:cubicBezTo>
                <a:cubicBezTo>
                  <a:pt x="146" y="323"/>
                  <a:pt x="150" y="303"/>
                  <a:pt x="159" y="288"/>
                </a:cubicBezTo>
                <a:cubicBezTo>
                  <a:pt x="154" y="282"/>
                  <a:pt x="148" y="294"/>
                  <a:pt x="141" y="293"/>
                </a:cubicBezTo>
                <a:cubicBezTo>
                  <a:pt x="140" y="287"/>
                  <a:pt x="136" y="286"/>
                  <a:pt x="141" y="282"/>
                </a:cubicBezTo>
                <a:cubicBezTo>
                  <a:pt x="135" y="283"/>
                  <a:pt x="133" y="289"/>
                  <a:pt x="134" y="297"/>
                </a:cubicBezTo>
                <a:cubicBezTo>
                  <a:pt x="119" y="284"/>
                  <a:pt x="109" y="279"/>
                  <a:pt x="91" y="293"/>
                </a:cubicBezTo>
                <a:cubicBezTo>
                  <a:pt x="86" y="275"/>
                  <a:pt x="93" y="271"/>
                  <a:pt x="84" y="257"/>
                </a:cubicBezTo>
                <a:cubicBezTo>
                  <a:pt x="78" y="263"/>
                  <a:pt x="69" y="266"/>
                  <a:pt x="57" y="266"/>
                </a:cubicBezTo>
                <a:cubicBezTo>
                  <a:pt x="55" y="256"/>
                  <a:pt x="47" y="253"/>
                  <a:pt x="39" y="250"/>
                </a:cubicBezTo>
                <a:cubicBezTo>
                  <a:pt x="40" y="247"/>
                  <a:pt x="42" y="245"/>
                  <a:pt x="45" y="245"/>
                </a:cubicBezTo>
                <a:cubicBezTo>
                  <a:pt x="46" y="240"/>
                  <a:pt x="41" y="240"/>
                  <a:pt x="43" y="234"/>
                </a:cubicBezTo>
                <a:cubicBezTo>
                  <a:pt x="30" y="240"/>
                  <a:pt x="39" y="222"/>
                  <a:pt x="27" y="225"/>
                </a:cubicBezTo>
                <a:cubicBezTo>
                  <a:pt x="36" y="208"/>
                  <a:pt x="47" y="203"/>
                  <a:pt x="52" y="186"/>
                </a:cubicBezTo>
                <a:cubicBezTo>
                  <a:pt x="61" y="185"/>
                  <a:pt x="65" y="188"/>
                  <a:pt x="70" y="191"/>
                </a:cubicBezTo>
                <a:cubicBezTo>
                  <a:pt x="80" y="179"/>
                  <a:pt x="91" y="184"/>
                  <a:pt x="104" y="177"/>
                </a:cubicBezTo>
                <a:cubicBezTo>
                  <a:pt x="104" y="169"/>
                  <a:pt x="104" y="159"/>
                  <a:pt x="95" y="159"/>
                </a:cubicBezTo>
                <a:cubicBezTo>
                  <a:pt x="96" y="154"/>
                  <a:pt x="105" y="159"/>
                  <a:pt x="104" y="152"/>
                </a:cubicBezTo>
                <a:cubicBezTo>
                  <a:pt x="104" y="150"/>
                  <a:pt x="102" y="150"/>
                  <a:pt x="102" y="148"/>
                </a:cubicBezTo>
                <a:cubicBezTo>
                  <a:pt x="94" y="151"/>
                  <a:pt x="83" y="151"/>
                  <a:pt x="79" y="159"/>
                </a:cubicBezTo>
                <a:cubicBezTo>
                  <a:pt x="66" y="150"/>
                  <a:pt x="12" y="167"/>
                  <a:pt x="25" y="141"/>
                </a:cubicBezTo>
                <a:cubicBezTo>
                  <a:pt x="20" y="135"/>
                  <a:pt x="6" y="138"/>
                  <a:pt x="0" y="132"/>
                </a:cubicBezTo>
                <a:cubicBezTo>
                  <a:pt x="10" y="127"/>
                  <a:pt x="21" y="115"/>
                  <a:pt x="34" y="121"/>
                </a:cubicBezTo>
                <a:cubicBezTo>
                  <a:pt x="31" y="111"/>
                  <a:pt x="46" y="110"/>
                  <a:pt x="64" y="109"/>
                </a:cubicBezTo>
                <a:cubicBezTo>
                  <a:pt x="62" y="111"/>
                  <a:pt x="61" y="114"/>
                  <a:pt x="61" y="118"/>
                </a:cubicBezTo>
                <a:cubicBezTo>
                  <a:pt x="77" y="125"/>
                  <a:pt x="94" y="118"/>
                  <a:pt x="102" y="118"/>
                </a:cubicBezTo>
                <a:cubicBezTo>
                  <a:pt x="102" y="113"/>
                  <a:pt x="95" y="114"/>
                  <a:pt x="89" y="114"/>
                </a:cubicBezTo>
                <a:cubicBezTo>
                  <a:pt x="98" y="112"/>
                  <a:pt x="92" y="102"/>
                  <a:pt x="89" y="98"/>
                </a:cubicBezTo>
                <a:cubicBezTo>
                  <a:pt x="79" y="101"/>
                  <a:pt x="89" y="103"/>
                  <a:pt x="89" y="109"/>
                </a:cubicBezTo>
                <a:cubicBezTo>
                  <a:pt x="84" y="107"/>
                  <a:pt x="78" y="107"/>
                  <a:pt x="79" y="98"/>
                </a:cubicBezTo>
                <a:cubicBezTo>
                  <a:pt x="75" y="103"/>
                  <a:pt x="72" y="96"/>
                  <a:pt x="64" y="98"/>
                </a:cubicBezTo>
                <a:cubicBezTo>
                  <a:pt x="59" y="80"/>
                  <a:pt x="40" y="76"/>
                  <a:pt x="23" y="71"/>
                </a:cubicBezTo>
                <a:cubicBezTo>
                  <a:pt x="22" y="64"/>
                  <a:pt x="30" y="66"/>
                  <a:pt x="27" y="57"/>
                </a:cubicBezTo>
                <a:cubicBezTo>
                  <a:pt x="76" y="63"/>
                  <a:pt x="74" y="20"/>
                  <a:pt x="116" y="19"/>
                </a:cubicBezTo>
                <a:cubicBezTo>
                  <a:pt x="115" y="22"/>
                  <a:pt x="118" y="22"/>
                  <a:pt x="118" y="25"/>
                </a:cubicBezTo>
                <a:cubicBezTo>
                  <a:pt x="122" y="23"/>
                  <a:pt x="117" y="16"/>
                  <a:pt x="120" y="12"/>
                </a:cubicBezTo>
                <a:cubicBezTo>
                  <a:pt x="134" y="14"/>
                  <a:pt x="156" y="12"/>
                  <a:pt x="163" y="0"/>
                </a:cubicBezTo>
                <a:cubicBezTo>
                  <a:pt x="169" y="2"/>
                  <a:pt x="174" y="4"/>
                  <a:pt x="181" y="3"/>
                </a:cubicBezTo>
                <a:cubicBezTo>
                  <a:pt x="182" y="8"/>
                  <a:pt x="175" y="5"/>
                  <a:pt x="175" y="10"/>
                </a:cubicBezTo>
                <a:cubicBezTo>
                  <a:pt x="181" y="17"/>
                  <a:pt x="183" y="1"/>
                  <a:pt x="193" y="5"/>
                </a:cubicBezTo>
                <a:cubicBezTo>
                  <a:pt x="196" y="8"/>
                  <a:pt x="194" y="9"/>
                  <a:pt x="193" y="12"/>
                </a:cubicBezTo>
                <a:cubicBezTo>
                  <a:pt x="203" y="10"/>
                  <a:pt x="218" y="10"/>
                  <a:pt x="222" y="10"/>
                </a:cubicBezTo>
                <a:cubicBezTo>
                  <a:pt x="230" y="12"/>
                  <a:pt x="223" y="15"/>
                  <a:pt x="227" y="19"/>
                </a:cubicBezTo>
                <a:cubicBezTo>
                  <a:pt x="248" y="19"/>
                  <a:pt x="283" y="21"/>
                  <a:pt x="311" y="25"/>
                </a:cubicBezTo>
                <a:cubicBezTo>
                  <a:pt x="337" y="29"/>
                  <a:pt x="365" y="28"/>
                  <a:pt x="390" y="39"/>
                </a:cubicBezTo>
                <a:cubicBezTo>
                  <a:pt x="390" y="110"/>
                  <a:pt x="390" y="181"/>
                  <a:pt x="390" y="252"/>
                </a:cubicBezTo>
                <a:cubicBezTo>
                  <a:pt x="397" y="259"/>
                  <a:pt x="409" y="251"/>
                  <a:pt x="417" y="252"/>
                </a:cubicBezTo>
                <a:cubicBezTo>
                  <a:pt x="413" y="266"/>
                  <a:pt x="437" y="269"/>
                  <a:pt x="440" y="284"/>
                </a:cubicBezTo>
                <a:cubicBezTo>
                  <a:pt x="456" y="283"/>
                  <a:pt x="454" y="264"/>
                  <a:pt x="472" y="266"/>
                </a:cubicBezTo>
                <a:cubicBezTo>
                  <a:pt x="487" y="288"/>
                  <a:pt x="515" y="311"/>
                  <a:pt x="519" y="338"/>
                </a:cubicBezTo>
                <a:cubicBezTo>
                  <a:pt x="532" y="339"/>
                  <a:pt x="537" y="346"/>
                  <a:pt x="546" y="350"/>
                </a:cubicBezTo>
                <a:cubicBezTo>
                  <a:pt x="547" y="364"/>
                  <a:pt x="547" y="377"/>
                  <a:pt x="537" y="381"/>
                </a:cubicBezTo>
                <a:cubicBezTo>
                  <a:pt x="533" y="382"/>
                  <a:pt x="530" y="371"/>
                  <a:pt x="535" y="370"/>
                </a:cubicBezTo>
                <a:close/>
                <a:moveTo>
                  <a:pt x="515" y="361"/>
                </a:moveTo>
                <a:cubicBezTo>
                  <a:pt x="521" y="353"/>
                  <a:pt x="508" y="349"/>
                  <a:pt x="503" y="345"/>
                </a:cubicBezTo>
                <a:cubicBezTo>
                  <a:pt x="503" y="355"/>
                  <a:pt x="512" y="354"/>
                  <a:pt x="515" y="361"/>
                </a:cubicBezTo>
                <a:close/>
                <a:moveTo>
                  <a:pt x="481" y="297"/>
                </a:moveTo>
                <a:cubicBezTo>
                  <a:pt x="476" y="295"/>
                  <a:pt x="477" y="286"/>
                  <a:pt x="472" y="284"/>
                </a:cubicBezTo>
                <a:cubicBezTo>
                  <a:pt x="472" y="290"/>
                  <a:pt x="475" y="304"/>
                  <a:pt x="481" y="297"/>
                </a:cubicBezTo>
                <a:close/>
                <a:moveTo>
                  <a:pt x="113" y="114"/>
                </a:moveTo>
                <a:cubicBezTo>
                  <a:pt x="114" y="107"/>
                  <a:pt x="106" y="108"/>
                  <a:pt x="100" y="107"/>
                </a:cubicBezTo>
                <a:cubicBezTo>
                  <a:pt x="100" y="114"/>
                  <a:pt x="107" y="114"/>
                  <a:pt x="113" y="114"/>
                </a:cubicBezTo>
                <a:close/>
              </a:path>
            </a:pathLst>
          </a:custGeom>
          <a:solidFill>
            <a:schemeClr val="accent3">
              <a:lumMod val="60000"/>
              <a:lumOff val="40000"/>
            </a:schemeClr>
          </a:solidFill>
          <a:ln>
            <a:noFill/>
          </a:ln>
          <a:effectLst>
            <a:outerShdw blurRad="127000" sx="102000" sy="102000" algn="ctr" rotWithShape="0">
              <a:prstClr val="black">
                <a:alpha val="5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143" name="Freeform 33"/>
          <p:cNvSpPr>
            <a:spLocks/>
          </p:cNvSpPr>
          <p:nvPr/>
        </p:nvSpPr>
        <p:spPr bwMode="auto">
          <a:xfrm>
            <a:off x="4279325" y="5744333"/>
            <a:ext cx="114343" cy="107517"/>
          </a:xfrm>
          <a:custGeom>
            <a:avLst/>
            <a:gdLst>
              <a:gd name="T0" fmla="*/ 16 w 43"/>
              <a:gd name="T1" fmla="*/ 0 h 40"/>
              <a:gd name="T2" fmla="*/ 32 w 43"/>
              <a:gd name="T3" fmla="*/ 23 h 40"/>
              <a:gd name="T4" fmla="*/ 36 w 43"/>
              <a:gd name="T5" fmla="*/ 21 h 40"/>
              <a:gd name="T6" fmla="*/ 43 w 43"/>
              <a:gd name="T7" fmla="*/ 37 h 40"/>
              <a:gd name="T8" fmla="*/ 11 w 43"/>
              <a:gd name="T9" fmla="*/ 34 h 40"/>
              <a:gd name="T10" fmla="*/ 0 w 43"/>
              <a:gd name="T11" fmla="*/ 9 h 40"/>
              <a:gd name="T12" fmla="*/ 16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16" y="0"/>
                </a:moveTo>
                <a:cubicBezTo>
                  <a:pt x="29" y="2"/>
                  <a:pt x="30" y="15"/>
                  <a:pt x="32" y="23"/>
                </a:cubicBezTo>
                <a:cubicBezTo>
                  <a:pt x="34" y="23"/>
                  <a:pt x="36" y="23"/>
                  <a:pt x="36" y="21"/>
                </a:cubicBezTo>
                <a:cubicBezTo>
                  <a:pt x="39" y="25"/>
                  <a:pt x="41" y="31"/>
                  <a:pt x="43" y="37"/>
                </a:cubicBezTo>
                <a:cubicBezTo>
                  <a:pt x="25" y="40"/>
                  <a:pt x="29" y="29"/>
                  <a:pt x="11" y="34"/>
                </a:cubicBezTo>
                <a:cubicBezTo>
                  <a:pt x="8" y="26"/>
                  <a:pt x="1" y="20"/>
                  <a:pt x="0" y="9"/>
                </a:cubicBezTo>
                <a:cubicBezTo>
                  <a:pt x="9" y="10"/>
                  <a:pt x="16" y="9"/>
                  <a:pt x="16" y="0"/>
                </a:cubicBezTo>
                <a:close/>
              </a:path>
            </a:pathLst>
          </a:custGeom>
          <a:solidFill>
            <a:schemeClr val="bg1">
              <a:lumMod val="95000"/>
            </a:schemeClr>
          </a:solidFill>
          <a:ln>
            <a:noFill/>
          </a:ln>
          <a:effectLst>
            <a:outerShdw blurRad="127000" sx="102000" sy="102000" algn="ctr"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TextBox 144"/>
          <p:cNvSpPr txBox="1"/>
          <p:nvPr/>
        </p:nvSpPr>
        <p:spPr>
          <a:xfrm>
            <a:off x="2721793" y="564921"/>
            <a:ext cx="7874325" cy="276999"/>
          </a:xfrm>
          <a:prstGeom prst="rect">
            <a:avLst/>
          </a:prstGeom>
          <a:noFill/>
        </p:spPr>
        <p:txBody>
          <a:bodyPr wrap="square" rtlCol="0">
            <a:spAutoFit/>
          </a:bodyPr>
          <a:lstStyle/>
          <a:p>
            <a:r>
              <a:rPr lang="en-US" sz="1200" b="1" dirty="0">
                <a:latin typeface="Century Gothic" panose="020B0502020202020204" pitchFamily="34" charset="0"/>
              </a:rPr>
              <a:t>Proposed </a:t>
            </a:r>
            <a:r>
              <a:rPr lang="en-US" sz="1200" b="1" i="1" dirty="0">
                <a:latin typeface="Century Gothic" panose="020B0502020202020204" pitchFamily="34" charset="0"/>
              </a:rPr>
              <a:t>TACH</a:t>
            </a:r>
            <a:r>
              <a:rPr lang="en-US" sz="1200" b="1" dirty="0">
                <a:latin typeface="Century Gothic" panose="020B0502020202020204" pitchFamily="34" charset="0"/>
              </a:rPr>
              <a:t> Recruitment and Affiliate Sites and States with </a:t>
            </a:r>
            <a:r>
              <a:rPr lang="en-US" sz="1200" b="1" dirty="0" smtClean="0">
                <a:latin typeface="Century Gothic" panose="020B0502020202020204" pitchFamily="34" charset="0"/>
              </a:rPr>
              <a:t>Funded </a:t>
            </a:r>
            <a:r>
              <a:rPr lang="en-US" sz="1200" b="1" dirty="0">
                <a:latin typeface="Century Gothic" panose="020B0502020202020204" pitchFamily="34" charset="0"/>
              </a:rPr>
              <a:t>HPO PMI Sites</a:t>
            </a:r>
            <a:endParaRPr lang="en-US" sz="1200" i="1" dirty="0">
              <a:latin typeface="Century Gothic" panose="020B0502020202020204" pitchFamily="34" charset="0"/>
            </a:endParaRPr>
          </a:p>
        </p:txBody>
      </p:sp>
      <p:sp>
        <p:nvSpPr>
          <p:cNvPr id="69" name="TextBox 68"/>
          <p:cNvSpPr txBox="1"/>
          <p:nvPr/>
        </p:nvSpPr>
        <p:spPr>
          <a:xfrm>
            <a:off x="9290714" y="1800687"/>
            <a:ext cx="1225306" cy="584775"/>
          </a:xfrm>
          <a:prstGeom prst="rect">
            <a:avLst/>
          </a:prstGeom>
          <a:noFill/>
        </p:spPr>
        <p:txBody>
          <a:bodyPr wrap="square" rtlCol="0">
            <a:spAutoFit/>
          </a:bodyPr>
          <a:lstStyle/>
          <a:p>
            <a:r>
              <a:rPr lang="en-US" sz="1100" b="1" dirty="0">
                <a:latin typeface="Century Gothic" panose="020B0502020202020204" pitchFamily="34" charset="0"/>
              </a:rPr>
              <a:t>Meyers Primary Care Institute</a:t>
            </a:r>
          </a:p>
          <a:p>
            <a:r>
              <a:rPr lang="en-US" sz="1000" i="1" dirty="0">
                <a:latin typeface="Century Gothic" panose="020B0502020202020204" pitchFamily="34" charset="0"/>
              </a:rPr>
              <a:t>Massachusetts</a:t>
            </a:r>
          </a:p>
        </p:txBody>
      </p:sp>
      <p:cxnSp>
        <p:nvCxnSpPr>
          <p:cNvPr id="70" name="Straight Arrow Connector 69"/>
          <p:cNvCxnSpPr>
            <a:stCxn id="69" idx="2"/>
            <a:endCxn id="1035" idx="37"/>
          </p:cNvCxnSpPr>
          <p:nvPr/>
        </p:nvCxnSpPr>
        <p:spPr>
          <a:xfrm flipH="1">
            <a:off x="8889121" y="2385462"/>
            <a:ext cx="1014246" cy="740509"/>
          </a:xfrm>
          <a:prstGeom prst="straightConnector1">
            <a:avLst/>
          </a:prstGeom>
          <a:ln w="12700" cap="rnd">
            <a:solidFill>
              <a:schemeClr val="accent6">
                <a:lumMod val="7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77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Century Gothic" panose="020B0502020202020204" pitchFamily="34" charset="0"/>
              </a:rPr>
              <a:t>Overview</a:t>
            </a:r>
            <a:endParaRPr lang="en-US" sz="4800" dirty="0"/>
          </a:p>
        </p:txBody>
      </p:sp>
      <p:sp>
        <p:nvSpPr>
          <p:cNvPr id="7" name="Text Placeholder 6"/>
          <p:cNvSpPr>
            <a:spLocks noGrp="1"/>
          </p:cNvSpPr>
          <p:nvPr>
            <p:ph type="body" idx="1"/>
          </p:nvPr>
        </p:nvSpPr>
        <p:spPr>
          <a:xfrm>
            <a:off x="839788" y="1395413"/>
            <a:ext cx="5157787" cy="823912"/>
          </a:xfrm>
        </p:spPr>
        <p:txBody>
          <a:bodyPr/>
          <a:lstStyle/>
          <a:p>
            <a:r>
              <a:rPr lang="en-US" dirty="0" smtClean="0"/>
              <a:t>PMI-CP Vision</a:t>
            </a:r>
            <a:endParaRPr lang="en-US" dirty="0"/>
          </a:p>
        </p:txBody>
      </p:sp>
      <p:sp>
        <p:nvSpPr>
          <p:cNvPr id="8" name="Text Placeholder 7"/>
          <p:cNvSpPr>
            <a:spLocks noGrp="1"/>
          </p:cNvSpPr>
          <p:nvPr>
            <p:ph type="body" sz="quarter" idx="3"/>
          </p:nvPr>
        </p:nvSpPr>
        <p:spPr>
          <a:xfrm>
            <a:off x="6172200" y="1395413"/>
            <a:ext cx="5183188" cy="823912"/>
          </a:xfrm>
        </p:spPr>
        <p:txBody>
          <a:bodyPr/>
          <a:lstStyle/>
          <a:p>
            <a:r>
              <a:rPr lang="en-US" dirty="0" smtClean="0"/>
              <a:t>Key Attributes of TACH</a:t>
            </a:r>
            <a:endParaRPr lang="en-US" dirty="0"/>
          </a:p>
        </p:txBody>
      </p:sp>
      <p:sp>
        <p:nvSpPr>
          <p:cNvPr id="9" name="Content Placeholder 8"/>
          <p:cNvSpPr>
            <a:spLocks noGrp="1"/>
          </p:cNvSpPr>
          <p:nvPr>
            <p:ph sz="quarter" idx="4"/>
          </p:nvPr>
        </p:nvSpPr>
        <p:spPr>
          <a:xfrm>
            <a:off x="6172200" y="2733675"/>
            <a:ext cx="5183188" cy="3684588"/>
          </a:xfrm>
        </p:spPr>
        <p:txBody>
          <a:bodyPr/>
          <a:lstStyle/>
          <a:p>
            <a:r>
              <a:rPr lang="en-US" dirty="0" smtClean="0"/>
              <a:t>Integrated Delivery Networks</a:t>
            </a:r>
          </a:p>
          <a:p>
            <a:r>
              <a:rPr lang="en-US" dirty="0"/>
              <a:t>E</a:t>
            </a:r>
            <a:r>
              <a:rPr lang="en-US" dirty="0" smtClean="0"/>
              <a:t>mbedded Researchers</a:t>
            </a:r>
          </a:p>
          <a:p>
            <a:pPr lvl="1"/>
            <a:r>
              <a:rPr lang="en-US" dirty="0" smtClean="0"/>
              <a:t>PCOR Culture</a:t>
            </a:r>
          </a:p>
          <a:p>
            <a:r>
              <a:rPr lang="en-US" dirty="0"/>
              <a:t>HCSRN 20+ Years</a:t>
            </a:r>
          </a:p>
          <a:p>
            <a:r>
              <a:rPr lang="en-US" dirty="0" smtClean="0"/>
              <a:t>Growth Potential</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3" y="2452688"/>
            <a:ext cx="4821756" cy="3611662"/>
          </a:xfrm>
          <a:prstGeom prst="rect">
            <a:avLst/>
          </a:prstGeom>
        </p:spPr>
      </p:pic>
    </p:spTree>
    <p:extLst>
      <p:ext uri="{BB962C8B-B14F-4D97-AF65-F5344CB8AC3E}">
        <p14:creationId xmlns:p14="http://schemas.microsoft.com/office/powerpoint/2010/main" val="3798736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913"/>
          </a:xfrm>
        </p:spPr>
        <p:txBody>
          <a:bodyPr/>
          <a:lstStyle/>
          <a:p>
            <a:r>
              <a:rPr lang="en-US" i="1" dirty="0" smtClean="0"/>
              <a:t>All of Us: </a:t>
            </a:r>
            <a:r>
              <a:rPr lang="en-US" dirty="0" smtClean="0"/>
              <a:t>One in a Million</a:t>
            </a:r>
            <a:endParaRPr lang="en-US" dirty="0"/>
          </a:p>
        </p:txBody>
      </p:sp>
      <p:sp>
        <p:nvSpPr>
          <p:cNvPr id="3" name="Content Placeholder 2"/>
          <p:cNvSpPr>
            <a:spLocks noGrp="1"/>
          </p:cNvSpPr>
          <p:nvPr>
            <p:ph idx="1"/>
          </p:nvPr>
        </p:nvSpPr>
        <p:spPr>
          <a:xfrm>
            <a:off x="838200" y="1189302"/>
            <a:ext cx="10515600" cy="4656921"/>
          </a:xfrm>
        </p:spPr>
        <p:txBody>
          <a:bodyPr>
            <a:normAutofit/>
          </a:bodyPr>
          <a:lstStyle/>
          <a:p>
            <a:r>
              <a:rPr lang="en-US" dirty="0" smtClean="0"/>
              <a:t>Enrollment of 8,000 volunteers in Year 1 across </a:t>
            </a:r>
            <a:r>
              <a:rPr lang="en-US" dirty="0" smtClean="0"/>
              <a:t>TACH (HFHS, BSW, SH)</a:t>
            </a:r>
          </a:p>
          <a:p>
            <a:pPr lvl="1"/>
            <a:r>
              <a:rPr lang="en-US" dirty="0" smtClean="0"/>
              <a:t>To </a:t>
            </a:r>
            <a:r>
              <a:rPr lang="en-US" dirty="0"/>
              <a:t>b</a:t>
            </a:r>
            <a:r>
              <a:rPr lang="en-US" dirty="0" smtClean="0"/>
              <a:t>egin recruitment </a:t>
            </a:r>
            <a:r>
              <a:rPr lang="en-US" smtClean="0"/>
              <a:t>at HFHS in May/June </a:t>
            </a:r>
            <a:r>
              <a:rPr lang="en-US" dirty="0" smtClean="0"/>
              <a:t>2017.</a:t>
            </a:r>
            <a:endParaRPr lang="en-US" dirty="0" smtClean="0"/>
          </a:p>
          <a:p>
            <a:r>
              <a:rPr lang="en-US" dirty="0" smtClean="0"/>
              <a:t>Total enrollment of 150,000 volunteers in Years 1-5 across TACH </a:t>
            </a:r>
          </a:p>
          <a:p>
            <a:r>
              <a:rPr lang="en-US" dirty="0" smtClean="0"/>
              <a:t>Total program enrollment of &gt;1 million patients with EHR, survey, physical evaluation, and biospecimen collected</a:t>
            </a:r>
          </a:p>
          <a:p>
            <a:r>
              <a:rPr lang="en-US" dirty="0" smtClean="0"/>
              <a:t>Program enrollment with survey and EHR data can be substantially larger (millions of individuals).</a:t>
            </a:r>
          </a:p>
          <a:p>
            <a:r>
              <a:rPr lang="en-US" dirty="0" smtClean="0"/>
              <a:t>10 year </a:t>
            </a:r>
            <a:r>
              <a:rPr lang="en-US" dirty="0" smtClean="0"/>
              <a:t>planned </a:t>
            </a:r>
            <a:r>
              <a:rPr lang="en-US" dirty="0" smtClean="0"/>
              <a:t>program.</a:t>
            </a:r>
            <a:endParaRPr lang="en-US" dirty="0" smtClean="0"/>
          </a:p>
          <a:p>
            <a:r>
              <a:rPr lang="en-US" dirty="0" smtClean="0"/>
              <a:t>Expectation is for this program to </a:t>
            </a:r>
            <a:r>
              <a:rPr lang="en-US" dirty="0" smtClean="0"/>
              <a:t>be a lifetime cohort </a:t>
            </a:r>
            <a:r>
              <a:rPr lang="en-US" dirty="0" smtClean="0"/>
              <a:t>and provide infrastructure for </a:t>
            </a:r>
            <a:r>
              <a:rPr lang="en-US" dirty="0" smtClean="0"/>
              <a:t>‘thousands’ of ancillary </a:t>
            </a:r>
            <a:r>
              <a:rPr lang="en-US" dirty="0" smtClean="0"/>
              <a:t>studies.</a:t>
            </a:r>
          </a:p>
          <a:p>
            <a:pPr marL="0" indent="0">
              <a:buNone/>
            </a:pPr>
            <a:endParaRPr lang="en-US" dirty="0" smtClean="0"/>
          </a:p>
        </p:txBody>
      </p:sp>
    </p:spTree>
    <p:extLst>
      <p:ext uri="{BB962C8B-B14F-4D97-AF65-F5344CB8AC3E}">
        <p14:creationId xmlns:p14="http://schemas.microsoft.com/office/powerpoint/2010/main" val="2426183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jrutter\AppData\Local\Microsoft\Windows\Temporary Internet Files\Content.IE5\CROH23FL\large-stick-figure-man-jumping-33.3-11598[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096" y="1608549"/>
            <a:ext cx="499421" cy="63509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eptember 3 - First Day of School! September 11 - Picture Day ~ Sa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757" y="3296172"/>
            <a:ext cx="1010366" cy="1131610"/>
          </a:xfrm>
          <a:prstGeom prst="rect">
            <a:avLst/>
          </a:prstGeom>
        </p:spPr>
      </p:pic>
      <p:sp>
        <p:nvSpPr>
          <p:cNvPr id="4" name="Title 3"/>
          <p:cNvSpPr>
            <a:spLocks noGrp="1"/>
          </p:cNvSpPr>
          <p:nvPr>
            <p:ph type="title"/>
          </p:nvPr>
        </p:nvSpPr>
        <p:spPr>
          <a:xfrm>
            <a:off x="433939" y="-241268"/>
            <a:ext cx="10515600" cy="1325563"/>
          </a:xfrm>
        </p:spPr>
        <p:txBody>
          <a:bodyPr>
            <a:normAutofit/>
          </a:bodyPr>
          <a:lstStyle/>
          <a:p>
            <a:r>
              <a:rPr lang="en-US" sz="3200" b="1" dirty="0"/>
              <a:t>Enrollment Process Options: Primarily Digital</a:t>
            </a:r>
          </a:p>
        </p:txBody>
      </p:sp>
      <p:grpSp>
        <p:nvGrpSpPr>
          <p:cNvPr id="84" name="Group 83"/>
          <p:cNvGrpSpPr/>
          <p:nvPr/>
        </p:nvGrpSpPr>
        <p:grpSpPr>
          <a:xfrm>
            <a:off x="546335" y="995204"/>
            <a:ext cx="2572880" cy="1855757"/>
            <a:chOff x="1570954" y="3969852"/>
            <a:chExt cx="3224258" cy="2477834"/>
          </a:xfrm>
        </p:grpSpPr>
        <p:sp>
          <p:nvSpPr>
            <p:cNvPr id="9" name="TextBox 8"/>
            <p:cNvSpPr txBox="1"/>
            <p:nvPr/>
          </p:nvSpPr>
          <p:spPr>
            <a:xfrm>
              <a:off x="2064853" y="4269550"/>
              <a:ext cx="2155689" cy="502440"/>
            </a:xfrm>
            <a:prstGeom prst="rect">
              <a:avLst/>
            </a:prstGeom>
            <a:noFill/>
          </p:spPr>
          <p:txBody>
            <a:bodyPr wrap="square" rtlCol="0">
              <a:spAutoFit/>
            </a:bodyPr>
            <a:lstStyle/>
            <a:p>
              <a:pPr algn="ctr"/>
              <a:r>
                <a:rPr lang="en-US" dirty="0"/>
                <a:t>PPI </a:t>
              </a:r>
              <a:r>
                <a:rPr lang="en-US" dirty="0" err="1"/>
                <a:t>sociodem</a:t>
              </a:r>
              <a:endParaRPr lang="en-US" dirty="0"/>
            </a:p>
          </p:txBody>
        </p:sp>
        <p:sp>
          <p:nvSpPr>
            <p:cNvPr id="10" name="TextBox 9"/>
            <p:cNvSpPr txBox="1"/>
            <p:nvPr/>
          </p:nvSpPr>
          <p:spPr>
            <a:xfrm>
              <a:off x="2080402" y="4703838"/>
              <a:ext cx="2180711" cy="636970"/>
            </a:xfrm>
            <a:prstGeom prst="rect">
              <a:avLst/>
            </a:prstGeom>
            <a:noFill/>
          </p:spPr>
          <p:txBody>
            <a:bodyPr wrap="none" rtlCol="0">
              <a:spAutoFit/>
            </a:bodyPr>
            <a:lstStyle/>
            <a:p>
              <a:pPr algn="ctr">
                <a:lnSpc>
                  <a:spcPts val="1500"/>
                </a:lnSpc>
              </a:pPr>
              <a:r>
                <a:rPr lang="en-US" dirty="0"/>
                <a:t>PPI 2 enrollment</a:t>
              </a:r>
            </a:p>
            <a:p>
              <a:pPr algn="ctr">
                <a:lnSpc>
                  <a:spcPts val="1500"/>
                </a:lnSpc>
              </a:pPr>
              <a:r>
                <a:rPr lang="en-US" dirty="0"/>
                <a:t>mods</a:t>
              </a:r>
            </a:p>
          </p:txBody>
        </p:sp>
        <p:sp>
          <p:nvSpPr>
            <p:cNvPr id="12" name="TextBox 11"/>
            <p:cNvSpPr txBox="1"/>
            <p:nvPr/>
          </p:nvSpPr>
          <p:spPr>
            <a:xfrm>
              <a:off x="2398208" y="3977140"/>
              <a:ext cx="1069011" cy="369332"/>
            </a:xfrm>
            <a:prstGeom prst="rect">
              <a:avLst/>
            </a:prstGeom>
            <a:noFill/>
          </p:spPr>
          <p:txBody>
            <a:bodyPr wrap="none" rtlCol="0">
              <a:spAutoFit/>
            </a:bodyPr>
            <a:lstStyle/>
            <a:p>
              <a:r>
                <a:rPr lang="en-US" dirty="0" err="1"/>
                <a:t>eConsent</a:t>
              </a:r>
              <a:endParaRPr lang="en-US" dirty="0"/>
            </a:p>
          </p:txBody>
        </p:sp>
        <p:sp>
          <p:nvSpPr>
            <p:cNvPr id="74" name="object 8"/>
            <p:cNvSpPr/>
            <p:nvPr/>
          </p:nvSpPr>
          <p:spPr>
            <a:xfrm>
              <a:off x="4370241" y="4422974"/>
              <a:ext cx="379002" cy="912985"/>
            </a:xfrm>
            <a:custGeom>
              <a:avLst/>
              <a:gdLst/>
              <a:ahLst/>
              <a:cxnLst/>
              <a:rect l="l" t="t" r="r" b="b"/>
              <a:pathLst>
                <a:path w="388619" h="831214">
                  <a:moveTo>
                    <a:pt x="327494" y="0"/>
                  </a:moveTo>
                  <a:lnTo>
                    <a:pt x="60667" y="0"/>
                  </a:lnTo>
                  <a:lnTo>
                    <a:pt x="37113" y="5464"/>
                  </a:lnTo>
                  <a:lnTo>
                    <a:pt x="17822" y="20340"/>
                  </a:lnTo>
                  <a:lnTo>
                    <a:pt x="4787" y="42353"/>
                  </a:lnTo>
                  <a:lnTo>
                    <a:pt x="0" y="69227"/>
                  </a:lnTo>
                  <a:lnTo>
                    <a:pt x="0" y="761657"/>
                  </a:lnTo>
                  <a:lnTo>
                    <a:pt x="4787" y="788542"/>
                  </a:lnTo>
                  <a:lnTo>
                    <a:pt x="17822" y="810553"/>
                  </a:lnTo>
                  <a:lnTo>
                    <a:pt x="37113" y="825423"/>
                  </a:lnTo>
                  <a:lnTo>
                    <a:pt x="60667" y="830884"/>
                  </a:lnTo>
                  <a:lnTo>
                    <a:pt x="327494" y="830884"/>
                  </a:lnTo>
                  <a:lnTo>
                    <a:pt x="351039" y="825423"/>
                  </a:lnTo>
                  <a:lnTo>
                    <a:pt x="370322" y="810553"/>
                  </a:lnTo>
                  <a:lnTo>
                    <a:pt x="374676" y="803198"/>
                  </a:lnTo>
                  <a:lnTo>
                    <a:pt x="194081" y="803198"/>
                  </a:lnTo>
                  <a:lnTo>
                    <a:pt x="179900" y="799935"/>
                  </a:lnTo>
                  <a:lnTo>
                    <a:pt x="168327" y="791033"/>
                  </a:lnTo>
                  <a:lnTo>
                    <a:pt x="160528" y="777829"/>
                  </a:lnTo>
                  <a:lnTo>
                    <a:pt x="157670" y="761657"/>
                  </a:lnTo>
                  <a:lnTo>
                    <a:pt x="160528" y="745477"/>
                  </a:lnTo>
                  <a:lnTo>
                    <a:pt x="168327" y="732269"/>
                  </a:lnTo>
                  <a:lnTo>
                    <a:pt x="179900" y="723366"/>
                  </a:lnTo>
                  <a:lnTo>
                    <a:pt x="194081" y="720102"/>
                  </a:lnTo>
                  <a:lnTo>
                    <a:pt x="388137" y="720102"/>
                  </a:lnTo>
                  <a:lnTo>
                    <a:pt x="388137" y="692404"/>
                  </a:lnTo>
                  <a:lnTo>
                    <a:pt x="24282" y="692404"/>
                  </a:lnTo>
                  <a:lnTo>
                    <a:pt x="24282" y="138480"/>
                  </a:lnTo>
                  <a:lnTo>
                    <a:pt x="388137" y="138480"/>
                  </a:lnTo>
                  <a:lnTo>
                    <a:pt x="388137" y="83096"/>
                  </a:lnTo>
                  <a:lnTo>
                    <a:pt x="151028" y="83096"/>
                  </a:lnTo>
                  <a:lnTo>
                    <a:pt x="145592" y="76885"/>
                  </a:lnTo>
                  <a:lnTo>
                    <a:pt x="145592" y="61582"/>
                  </a:lnTo>
                  <a:lnTo>
                    <a:pt x="151028" y="55397"/>
                  </a:lnTo>
                  <a:lnTo>
                    <a:pt x="385674" y="55397"/>
                  </a:lnTo>
                  <a:lnTo>
                    <a:pt x="383351" y="42353"/>
                  </a:lnTo>
                  <a:lnTo>
                    <a:pt x="370322" y="20340"/>
                  </a:lnTo>
                  <a:lnTo>
                    <a:pt x="351039" y="5464"/>
                  </a:lnTo>
                  <a:lnTo>
                    <a:pt x="327494" y="0"/>
                  </a:lnTo>
                  <a:close/>
                </a:path>
                <a:path w="388619" h="831214">
                  <a:moveTo>
                    <a:pt x="388137" y="720102"/>
                  </a:moveTo>
                  <a:lnTo>
                    <a:pt x="194081" y="720102"/>
                  </a:lnTo>
                  <a:lnTo>
                    <a:pt x="208257" y="723366"/>
                  </a:lnTo>
                  <a:lnTo>
                    <a:pt x="219830" y="732269"/>
                  </a:lnTo>
                  <a:lnTo>
                    <a:pt x="227632" y="745477"/>
                  </a:lnTo>
                  <a:lnTo>
                    <a:pt x="230492" y="761657"/>
                  </a:lnTo>
                  <a:lnTo>
                    <a:pt x="227632" y="777829"/>
                  </a:lnTo>
                  <a:lnTo>
                    <a:pt x="219830" y="791033"/>
                  </a:lnTo>
                  <a:lnTo>
                    <a:pt x="208257" y="799935"/>
                  </a:lnTo>
                  <a:lnTo>
                    <a:pt x="194081" y="803198"/>
                  </a:lnTo>
                  <a:lnTo>
                    <a:pt x="374676" y="803198"/>
                  </a:lnTo>
                  <a:lnTo>
                    <a:pt x="383351" y="788542"/>
                  </a:lnTo>
                  <a:lnTo>
                    <a:pt x="388137" y="761657"/>
                  </a:lnTo>
                  <a:lnTo>
                    <a:pt x="388137" y="720102"/>
                  </a:lnTo>
                  <a:close/>
                </a:path>
                <a:path w="388619" h="831214">
                  <a:moveTo>
                    <a:pt x="388137" y="138480"/>
                  </a:moveTo>
                  <a:lnTo>
                    <a:pt x="363943" y="138480"/>
                  </a:lnTo>
                  <a:lnTo>
                    <a:pt x="363943" y="692404"/>
                  </a:lnTo>
                  <a:lnTo>
                    <a:pt x="388137" y="692404"/>
                  </a:lnTo>
                  <a:lnTo>
                    <a:pt x="388137" y="138480"/>
                  </a:lnTo>
                  <a:close/>
                </a:path>
                <a:path w="388619" h="831214">
                  <a:moveTo>
                    <a:pt x="385674" y="55397"/>
                  </a:moveTo>
                  <a:lnTo>
                    <a:pt x="237172" y="55397"/>
                  </a:lnTo>
                  <a:lnTo>
                    <a:pt x="242633" y="61582"/>
                  </a:lnTo>
                  <a:lnTo>
                    <a:pt x="242633" y="76885"/>
                  </a:lnTo>
                  <a:lnTo>
                    <a:pt x="237172" y="83096"/>
                  </a:lnTo>
                  <a:lnTo>
                    <a:pt x="388137" y="83096"/>
                  </a:lnTo>
                  <a:lnTo>
                    <a:pt x="388137" y="69227"/>
                  </a:lnTo>
                  <a:lnTo>
                    <a:pt x="385674" y="55397"/>
                  </a:lnTo>
                  <a:close/>
                </a:path>
              </a:pathLst>
            </a:custGeom>
            <a:solidFill>
              <a:srgbClr val="6C6D6F"/>
            </a:solidFill>
          </p:spPr>
          <p:txBody>
            <a:bodyPr wrap="square" lIns="0" tIns="0" rIns="0" bIns="0" rtlCol="0"/>
            <a:lstStyle>
              <a:defPPr>
                <a:defRPr lang="en-US"/>
              </a:defPPr>
              <a:lvl1pPr marL="0" algn="l" defTabSz="1155664" rtl="0" eaLnBrk="1" latinLnBrk="0" hangingPunct="1">
                <a:defRPr sz="4550" kern="1200">
                  <a:solidFill>
                    <a:schemeClr val="tx1"/>
                  </a:solidFill>
                  <a:latin typeface="+mn-lt"/>
                  <a:ea typeface="+mn-ea"/>
                  <a:cs typeface="+mn-cs"/>
                </a:defRPr>
              </a:lvl1pPr>
              <a:lvl2pPr marL="1155664" algn="l" defTabSz="1155664" rtl="0" eaLnBrk="1" latinLnBrk="0" hangingPunct="1">
                <a:defRPr sz="4550" kern="1200">
                  <a:solidFill>
                    <a:schemeClr val="tx1"/>
                  </a:solidFill>
                  <a:latin typeface="+mn-lt"/>
                  <a:ea typeface="+mn-ea"/>
                  <a:cs typeface="+mn-cs"/>
                </a:defRPr>
              </a:lvl2pPr>
              <a:lvl3pPr marL="2311329" algn="l" defTabSz="1155664" rtl="0" eaLnBrk="1" latinLnBrk="0" hangingPunct="1">
                <a:defRPr sz="4550" kern="1200">
                  <a:solidFill>
                    <a:schemeClr val="tx1"/>
                  </a:solidFill>
                  <a:latin typeface="+mn-lt"/>
                  <a:ea typeface="+mn-ea"/>
                  <a:cs typeface="+mn-cs"/>
                </a:defRPr>
              </a:lvl3pPr>
              <a:lvl4pPr marL="3466993" algn="l" defTabSz="1155664" rtl="0" eaLnBrk="1" latinLnBrk="0" hangingPunct="1">
                <a:defRPr sz="4550" kern="1200">
                  <a:solidFill>
                    <a:schemeClr val="tx1"/>
                  </a:solidFill>
                  <a:latin typeface="+mn-lt"/>
                  <a:ea typeface="+mn-ea"/>
                  <a:cs typeface="+mn-cs"/>
                </a:defRPr>
              </a:lvl4pPr>
              <a:lvl5pPr marL="4622658" algn="l" defTabSz="1155664" rtl="0" eaLnBrk="1" latinLnBrk="0" hangingPunct="1">
                <a:defRPr sz="4550" kern="1200">
                  <a:solidFill>
                    <a:schemeClr val="tx1"/>
                  </a:solidFill>
                  <a:latin typeface="+mn-lt"/>
                  <a:ea typeface="+mn-ea"/>
                  <a:cs typeface="+mn-cs"/>
                </a:defRPr>
              </a:lvl5pPr>
              <a:lvl6pPr marL="5778322" algn="l" defTabSz="1155664" rtl="0" eaLnBrk="1" latinLnBrk="0" hangingPunct="1">
                <a:defRPr sz="4550" kern="1200">
                  <a:solidFill>
                    <a:schemeClr val="tx1"/>
                  </a:solidFill>
                  <a:latin typeface="+mn-lt"/>
                  <a:ea typeface="+mn-ea"/>
                  <a:cs typeface="+mn-cs"/>
                </a:defRPr>
              </a:lvl6pPr>
              <a:lvl7pPr marL="6933987" algn="l" defTabSz="1155664" rtl="0" eaLnBrk="1" latinLnBrk="0" hangingPunct="1">
                <a:defRPr sz="4550" kern="1200">
                  <a:solidFill>
                    <a:schemeClr val="tx1"/>
                  </a:solidFill>
                  <a:latin typeface="+mn-lt"/>
                  <a:ea typeface="+mn-ea"/>
                  <a:cs typeface="+mn-cs"/>
                </a:defRPr>
              </a:lvl7pPr>
              <a:lvl8pPr marL="8089651" algn="l" defTabSz="1155664" rtl="0" eaLnBrk="1" latinLnBrk="0" hangingPunct="1">
                <a:defRPr sz="4550" kern="1200">
                  <a:solidFill>
                    <a:schemeClr val="tx1"/>
                  </a:solidFill>
                  <a:latin typeface="+mn-lt"/>
                  <a:ea typeface="+mn-ea"/>
                  <a:cs typeface="+mn-cs"/>
                </a:defRPr>
              </a:lvl8pPr>
              <a:lvl9pPr marL="9245316" algn="l" defTabSz="1155664" rtl="0" eaLnBrk="1" latinLnBrk="0" hangingPunct="1">
                <a:defRPr sz="4550" kern="1200">
                  <a:solidFill>
                    <a:schemeClr val="tx1"/>
                  </a:solidFill>
                  <a:latin typeface="+mn-lt"/>
                  <a:ea typeface="+mn-ea"/>
                  <a:cs typeface="+mn-cs"/>
                </a:defRPr>
              </a:lvl9pPr>
            </a:lstStyle>
            <a:p>
              <a:pPr defTabSz="1769821"/>
              <a:endParaRPr sz="3484" kern="0">
                <a:solidFill>
                  <a:sysClr val="windowText" lastClr="000000"/>
                </a:solidFill>
              </a:endParaRPr>
            </a:p>
          </p:txBody>
        </p:sp>
        <p:grpSp>
          <p:nvGrpSpPr>
            <p:cNvPr id="75" name="Group 74"/>
            <p:cNvGrpSpPr/>
            <p:nvPr/>
          </p:nvGrpSpPr>
          <p:grpSpPr>
            <a:xfrm>
              <a:off x="1570954" y="3969852"/>
              <a:ext cx="3224258" cy="2477834"/>
              <a:chOff x="3203993" y="1389012"/>
              <a:chExt cx="1131570" cy="1044402"/>
            </a:xfrm>
          </p:grpSpPr>
          <p:sp>
            <p:nvSpPr>
              <p:cNvPr id="76" name="object 13"/>
              <p:cNvSpPr/>
              <p:nvPr/>
            </p:nvSpPr>
            <p:spPr>
              <a:xfrm>
                <a:off x="3705909" y="2235975"/>
                <a:ext cx="133985" cy="98425"/>
              </a:xfrm>
              <a:custGeom>
                <a:avLst/>
                <a:gdLst/>
                <a:ahLst/>
                <a:cxnLst/>
                <a:rect l="l" t="t" r="r" b="b"/>
                <a:pathLst>
                  <a:path w="133985" h="98425">
                    <a:moveTo>
                      <a:pt x="128333" y="0"/>
                    </a:moveTo>
                    <a:lnTo>
                      <a:pt x="5270" y="0"/>
                    </a:lnTo>
                    <a:lnTo>
                      <a:pt x="0" y="5168"/>
                    </a:lnTo>
                    <a:lnTo>
                      <a:pt x="0" y="93141"/>
                    </a:lnTo>
                    <a:lnTo>
                      <a:pt x="5270" y="98298"/>
                    </a:lnTo>
                    <a:lnTo>
                      <a:pt x="128333" y="98298"/>
                    </a:lnTo>
                    <a:lnTo>
                      <a:pt x="133604" y="93141"/>
                    </a:lnTo>
                    <a:lnTo>
                      <a:pt x="133604" y="5168"/>
                    </a:lnTo>
                    <a:lnTo>
                      <a:pt x="128333" y="0"/>
                    </a:lnTo>
                    <a:close/>
                  </a:path>
                </a:pathLst>
              </a:custGeom>
              <a:solidFill>
                <a:srgbClr val="6C6D6F"/>
              </a:solidFill>
            </p:spPr>
            <p:txBody>
              <a:bodyPr wrap="square" lIns="0" tIns="0" rIns="0" bIns="0" rtlCol="0"/>
              <a:lstStyle>
                <a:defPPr>
                  <a:defRPr lang="en-US"/>
                </a:defPPr>
                <a:lvl1pPr marL="0" algn="l" defTabSz="1155664" rtl="0" eaLnBrk="1" latinLnBrk="0" hangingPunct="1">
                  <a:defRPr sz="4550" kern="1200">
                    <a:solidFill>
                      <a:schemeClr val="tx1"/>
                    </a:solidFill>
                    <a:latin typeface="+mn-lt"/>
                    <a:ea typeface="+mn-ea"/>
                    <a:cs typeface="+mn-cs"/>
                  </a:defRPr>
                </a:lvl1pPr>
                <a:lvl2pPr marL="1155664" algn="l" defTabSz="1155664" rtl="0" eaLnBrk="1" latinLnBrk="0" hangingPunct="1">
                  <a:defRPr sz="4550" kern="1200">
                    <a:solidFill>
                      <a:schemeClr val="tx1"/>
                    </a:solidFill>
                    <a:latin typeface="+mn-lt"/>
                    <a:ea typeface="+mn-ea"/>
                    <a:cs typeface="+mn-cs"/>
                  </a:defRPr>
                </a:lvl2pPr>
                <a:lvl3pPr marL="2311329" algn="l" defTabSz="1155664" rtl="0" eaLnBrk="1" latinLnBrk="0" hangingPunct="1">
                  <a:defRPr sz="4550" kern="1200">
                    <a:solidFill>
                      <a:schemeClr val="tx1"/>
                    </a:solidFill>
                    <a:latin typeface="+mn-lt"/>
                    <a:ea typeface="+mn-ea"/>
                    <a:cs typeface="+mn-cs"/>
                  </a:defRPr>
                </a:lvl3pPr>
                <a:lvl4pPr marL="3466993" algn="l" defTabSz="1155664" rtl="0" eaLnBrk="1" latinLnBrk="0" hangingPunct="1">
                  <a:defRPr sz="4550" kern="1200">
                    <a:solidFill>
                      <a:schemeClr val="tx1"/>
                    </a:solidFill>
                    <a:latin typeface="+mn-lt"/>
                    <a:ea typeface="+mn-ea"/>
                    <a:cs typeface="+mn-cs"/>
                  </a:defRPr>
                </a:lvl4pPr>
                <a:lvl5pPr marL="4622658" algn="l" defTabSz="1155664" rtl="0" eaLnBrk="1" latinLnBrk="0" hangingPunct="1">
                  <a:defRPr sz="4550" kern="1200">
                    <a:solidFill>
                      <a:schemeClr val="tx1"/>
                    </a:solidFill>
                    <a:latin typeface="+mn-lt"/>
                    <a:ea typeface="+mn-ea"/>
                    <a:cs typeface="+mn-cs"/>
                  </a:defRPr>
                </a:lvl5pPr>
                <a:lvl6pPr marL="5778322" algn="l" defTabSz="1155664" rtl="0" eaLnBrk="1" latinLnBrk="0" hangingPunct="1">
                  <a:defRPr sz="4550" kern="1200">
                    <a:solidFill>
                      <a:schemeClr val="tx1"/>
                    </a:solidFill>
                    <a:latin typeface="+mn-lt"/>
                    <a:ea typeface="+mn-ea"/>
                    <a:cs typeface="+mn-cs"/>
                  </a:defRPr>
                </a:lvl6pPr>
                <a:lvl7pPr marL="6933987" algn="l" defTabSz="1155664" rtl="0" eaLnBrk="1" latinLnBrk="0" hangingPunct="1">
                  <a:defRPr sz="4550" kern="1200">
                    <a:solidFill>
                      <a:schemeClr val="tx1"/>
                    </a:solidFill>
                    <a:latin typeface="+mn-lt"/>
                    <a:ea typeface="+mn-ea"/>
                    <a:cs typeface="+mn-cs"/>
                  </a:defRPr>
                </a:lvl7pPr>
                <a:lvl8pPr marL="8089651" algn="l" defTabSz="1155664" rtl="0" eaLnBrk="1" latinLnBrk="0" hangingPunct="1">
                  <a:defRPr sz="4550" kern="1200">
                    <a:solidFill>
                      <a:schemeClr val="tx1"/>
                    </a:solidFill>
                    <a:latin typeface="+mn-lt"/>
                    <a:ea typeface="+mn-ea"/>
                    <a:cs typeface="+mn-cs"/>
                  </a:defRPr>
                </a:lvl8pPr>
                <a:lvl9pPr marL="9245316" algn="l" defTabSz="1155664" rtl="0" eaLnBrk="1" latinLnBrk="0" hangingPunct="1">
                  <a:defRPr sz="4550" kern="1200">
                    <a:solidFill>
                      <a:schemeClr val="tx1"/>
                    </a:solidFill>
                    <a:latin typeface="+mn-lt"/>
                    <a:ea typeface="+mn-ea"/>
                    <a:cs typeface="+mn-cs"/>
                  </a:defRPr>
                </a:lvl9pPr>
              </a:lstStyle>
              <a:p>
                <a:pPr defTabSz="1769821"/>
                <a:endParaRPr sz="3484" kern="0">
                  <a:solidFill>
                    <a:sysClr val="windowText" lastClr="000000"/>
                  </a:solidFill>
                </a:endParaRPr>
              </a:p>
            </p:txBody>
          </p:sp>
          <p:grpSp>
            <p:nvGrpSpPr>
              <p:cNvPr id="77" name="Group 76"/>
              <p:cNvGrpSpPr/>
              <p:nvPr/>
            </p:nvGrpSpPr>
            <p:grpSpPr>
              <a:xfrm>
                <a:off x="3203993" y="1389012"/>
                <a:ext cx="1131570" cy="1044402"/>
                <a:chOff x="3203993" y="1389012"/>
                <a:chExt cx="1131570" cy="1044402"/>
              </a:xfrm>
            </p:grpSpPr>
            <p:sp>
              <p:nvSpPr>
                <p:cNvPr id="78" name="object 12"/>
                <p:cNvSpPr/>
                <p:nvPr/>
              </p:nvSpPr>
              <p:spPr>
                <a:xfrm>
                  <a:off x="3203993" y="2059399"/>
                  <a:ext cx="1131570" cy="374015"/>
                </a:xfrm>
                <a:custGeom>
                  <a:avLst/>
                  <a:gdLst/>
                  <a:ahLst/>
                  <a:cxnLst/>
                  <a:rect l="l" t="t" r="r" b="b"/>
                  <a:pathLst>
                    <a:path w="1131570" h="374014">
                      <a:moveTo>
                        <a:pt x="959024" y="0"/>
                      </a:moveTo>
                      <a:lnTo>
                        <a:pt x="172094" y="0"/>
                      </a:lnTo>
                      <a:lnTo>
                        <a:pt x="167407" y="2857"/>
                      </a:lnTo>
                      <a:lnTo>
                        <a:pt x="144550" y="41778"/>
                      </a:lnTo>
                      <a:lnTo>
                        <a:pt x="117930" y="87833"/>
                      </a:lnTo>
                      <a:lnTo>
                        <a:pt x="88032" y="140569"/>
                      </a:lnTo>
                      <a:lnTo>
                        <a:pt x="58181" y="194755"/>
                      </a:lnTo>
                      <a:lnTo>
                        <a:pt x="31708" y="245162"/>
                      </a:lnTo>
                      <a:lnTo>
                        <a:pt x="11940" y="286558"/>
                      </a:lnTo>
                      <a:lnTo>
                        <a:pt x="0" y="325769"/>
                      </a:lnTo>
                      <a:lnTo>
                        <a:pt x="384" y="335868"/>
                      </a:lnTo>
                      <a:lnTo>
                        <a:pt x="29579" y="367939"/>
                      </a:lnTo>
                      <a:lnTo>
                        <a:pt x="74850" y="373456"/>
                      </a:lnTo>
                      <a:lnTo>
                        <a:pt x="1056268" y="373456"/>
                      </a:lnTo>
                      <a:lnTo>
                        <a:pt x="1101542" y="367939"/>
                      </a:lnTo>
                      <a:lnTo>
                        <a:pt x="1129971" y="338810"/>
                      </a:lnTo>
                      <a:lnTo>
                        <a:pt x="74850" y="338810"/>
                      </a:lnTo>
                      <a:lnTo>
                        <a:pt x="51910" y="337588"/>
                      </a:lnTo>
                      <a:lnTo>
                        <a:pt x="29993" y="327786"/>
                      </a:lnTo>
                      <a:lnTo>
                        <a:pt x="31454" y="323075"/>
                      </a:lnTo>
                      <a:lnTo>
                        <a:pt x="31733" y="321563"/>
                      </a:lnTo>
                      <a:lnTo>
                        <a:pt x="61647" y="255236"/>
                      </a:lnTo>
                      <a:lnTo>
                        <a:pt x="91865" y="198748"/>
                      </a:lnTo>
                      <a:lnTo>
                        <a:pt x="128469" y="133057"/>
                      </a:lnTo>
                      <a:lnTo>
                        <a:pt x="1038827" y="133057"/>
                      </a:lnTo>
                      <a:lnTo>
                        <a:pt x="1013187" y="87833"/>
                      </a:lnTo>
                      <a:lnTo>
                        <a:pt x="986567" y="41778"/>
                      </a:lnTo>
                      <a:lnTo>
                        <a:pt x="966555" y="7632"/>
                      </a:lnTo>
                      <a:lnTo>
                        <a:pt x="963723" y="2857"/>
                      </a:lnTo>
                      <a:lnTo>
                        <a:pt x="959024" y="0"/>
                      </a:lnTo>
                      <a:close/>
                    </a:path>
                    <a:path w="1131570" h="374014">
                      <a:moveTo>
                        <a:pt x="1038827" y="133057"/>
                      </a:moveTo>
                      <a:lnTo>
                        <a:pt x="1002661" y="133057"/>
                      </a:lnTo>
                      <a:lnTo>
                        <a:pt x="1039262" y="198753"/>
                      </a:lnTo>
                      <a:lnTo>
                        <a:pt x="1069490" y="255255"/>
                      </a:lnTo>
                      <a:lnTo>
                        <a:pt x="1090447" y="297544"/>
                      </a:lnTo>
                      <a:lnTo>
                        <a:pt x="1099219" y="320522"/>
                      </a:lnTo>
                      <a:lnTo>
                        <a:pt x="1099359" y="321716"/>
                      </a:lnTo>
                      <a:lnTo>
                        <a:pt x="1099600" y="322872"/>
                      </a:lnTo>
                      <a:lnTo>
                        <a:pt x="1101124" y="327786"/>
                      </a:lnTo>
                      <a:lnTo>
                        <a:pt x="1101010" y="329806"/>
                      </a:lnTo>
                      <a:lnTo>
                        <a:pt x="1100794" y="330212"/>
                      </a:lnTo>
                      <a:lnTo>
                        <a:pt x="1098952" y="331920"/>
                      </a:lnTo>
                      <a:lnTo>
                        <a:pt x="1092599" y="334835"/>
                      </a:lnTo>
                      <a:lnTo>
                        <a:pt x="1079213" y="337588"/>
                      </a:lnTo>
                      <a:lnTo>
                        <a:pt x="1056268" y="338810"/>
                      </a:lnTo>
                      <a:lnTo>
                        <a:pt x="1129971" y="338810"/>
                      </a:lnTo>
                      <a:lnTo>
                        <a:pt x="1130744" y="335868"/>
                      </a:lnTo>
                      <a:lnTo>
                        <a:pt x="1131114" y="325769"/>
                      </a:lnTo>
                      <a:lnTo>
                        <a:pt x="1128912" y="313715"/>
                      </a:lnTo>
                      <a:lnTo>
                        <a:pt x="1119177" y="286558"/>
                      </a:lnTo>
                      <a:lnTo>
                        <a:pt x="1099409" y="245162"/>
                      </a:lnTo>
                      <a:lnTo>
                        <a:pt x="1072936" y="194755"/>
                      </a:lnTo>
                      <a:lnTo>
                        <a:pt x="1043086" y="140569"/>
                      </a:lnTo>
                      <a:lnTo>
                        <a:pt x="1038827" y="133057"/>
                      </a:lnTo>
                      <a:close/>
                    </a:path>
                  </a:pathLst>
                </a:custGeom>
                <a:solidFill>
                  <a:srgbClr val="6C6D6F"/>
                </a:solidFill>
              </p:spPr>
              <p:txBody>
                <a:bodyPr wrap="square" lIns="0" tIns="0" rIns="0" bIns="0" rtlCol="0"/>
                <a:lstStyle>
                  <a:defPPr>
                    <a:defRPr lang="en-US"/>
                  </a:defPPr>
                  <a:lvl1pPr marL="0" algn="l" defTabSz="1155664" rtl="0" eaLnBrk="1" latinLnBrk="0" hangingPunct="1">
                    <a:defRPr sz="4550" kern="1200">
                      <a:solidFill>
                        <a:schemeClr val="tx1"/>
                      </a:solidFill>
                      <a:latin typeface="+mn-lt"/>
                      <a:ea typeface="+mn-ea"/>
                      <a:cs typeface="+mn-cs"/>
                    </a:defRPr>
                  </a:lvl1pPr>
                  <a:lvl2pPr marL="1155664" algn="l" defTabSz="1155664" rtl="0" eaLnBrk="1" latinLnBrk="0" hangingPunct="1">
                    <a:defRPr sz="4550" kern="1200">
                      <a:solidFill>
                        <a:schemeClr val="tx1"/>
                      </a:solidFill>
                      <a:latin typeface="+mn-lt"/>
                      <a:ea typeface="+mn-ea"/>
                      <a:cs typeface="+mn-cs"/>
                    </a:defRPr>
                  </a:lvl2pPr>
                  <a:lvl3pPr marL="2311329" algn="l" defTabSz="1155664" rtl="0" eaLnBrk="1" latinLnBrk="0" hangingPunct="1">
                    <a:defRPr sz="4550" kern="1200">
                      <a:solidFill>
                        <a:schemeClr val="tx1"/>
                      </a:solidFill>
                      <a:latin typeface="+mn-lt"/>
                      <a:ea typeface="+mn-ea"/>
                      <a:cs typeface="+mn-cs"/>
                    </a:defRPr>
                  </a:lvl3pPr>
                  <a:lvl4pPr marL="3466993" algn="l" defTabSz="1155664" rtl="0" eaLnBrk="1" latinLnBrk="0" hangingPunct="1">
                    <a:defRPr sz="4550" kern="1200">
                      <a:solidFill>
                        <a:schemeClr val="tx1"/>
                      </a:solidFill>
                      <a:latin typeface="+mn-lt"/>
                      <a:ea typeface="+mn-ea"/>
                      <a:cs typeface="+mn-cs"/>
                    </a:defRPr>
                  </a:lvl4pPr>
                  <a:lvl5pPr marL="4622658" algn="l" defTabSz="1155664" rtl="0" eaLnBrk="1" latinLnBrk="0" hangingPunct="1">
                    <a:defRPr sz="4550" kern="1200">
                      <a:solidFill>
                        <a:schemeClr val="tx1"/>
                      </a:solidFill>
                      <a:latin typeface="+mn-lt"/>
                      <a:ea typeface="+mn-ea"/>
                      <a:cs typeface="+mn-cs"/>
                    </a:defRPr>
                  </a:lvl5pPr>
                  <a:lvl6pPr marL="5778322" algn="l" defTabSz="1155664" rtl="0" eaLnBrk="1" latinLnBrk="0" hangingPunct="1">
                    <a:defRPr sz="4550" kern="1200">
                      <a:solidFill>
                        <a:schemeClr val="tx1"/>
                      </a:solidFill>
                      <a:latin typeface="+mn-lt"/>
                      <a:ea typeface="+mn-ea"/>
                      <a:cs typeface="+mn-cs"/>
                    </a:defRPr>
                  </a:lvl6pPr>
                  <a:lvl7pPr marL="6933987" algn="l" defTabSz="1155664" rtl="0" eaLnBrk="1" latinLnBrk="0" hangingPunct="1">
                    <a:defRPr sz="4550" kern="1200">
                      <a:solidFill>
                        <a:schemeClr val="tx1"/>
                      </a:solidFill>
                      <a:latin typeface="+mn-lt"/>
                      <a:ea typeface="+mn-ea"/>
                      <a:cs typeface="+mn-cs"/>
                    </a:defRPr>
                  </a:lvl7pPr>
                  <a:lvl8pPr marL="8089651" algn="l" defTabSz="1155664" rtl="0" eaLnBrk="1" latinLnBrk="0" hangingPunct="1">
                    <a:defRPr sz="4550" kern="1200">
                      <a:solidFill>
                        <a:schemeClr val="tx1"/>
                      </a:solidFill>
                      <a:latin typeface="+mn-lt"/>
                      <a:ea typeface="+mn-ea"/>
                      <a:cs typeface="+mn-cs"/>
                    </a:defRPr>
                  </a:lvl8pPr>
                  <a:lvl9pPr marL="9245316" algn="l" defTabSz="1155664" rtl="0" eaLnBrk="1" latinLnBrk="0" hangingPunct="1">
                    <a:defRPr sz="4550" kern="1200">
                      <a:solidFill>
                        <a:schemeClr val="tx1"/>
                      </a:solidFill>
                      <a:latin typeface="+mn-lt"/>
                      <a:ea typeface="+mn-ea"/>
                      <a:cs typeface="+mn-cs"/>
                    </a:defRPr>
                  </a:lvl9pPr>
                </a:lstStyle>
                <a:p>
                  <a:pPr defTabSz="1769821"/>
                  <a:endParaRPr sz="3484" kern="0">
                    <a:solidFill>
                      <a:sysClr val="windowText" lastClr="000000"/>
                    </a:solidFill>
                  </a:endParaRPr>
                </a:p>
              </p:txBody>
            </p:sp>
            <p:sp>
              <p:nvSpPr>
                <p:cNvPr id="79" name="object 14"/>
                <p:cNvSpPr/>
                <p:nvPr/>
              </p:nvSpPr>
              <p:spPr>
                <a:xfrm>
                  <a:off x="3375463" y="1389012"/>
                  <a:ext cx="787400" cy="631825"/>
                </a:xfrm>
                <a:custGeom>
                  <a:avLst/>
                  <a:gdLst/>
                  <a:ahLst/>
                  <a:cxnLst/>
                  <a:rect l="l" t="t" r="r" b="b"/>
                  <a:pathLst>
                    <a:path w="787400" h="631825">
                      <a:moveTo>
                        <a:pt x="731088" y="0"/>
                      </a:moveTo>
                      <a:lnTo>
                        <a:pt x="56222" y="0"/>
                      </a:lnTo>
                      <a:lnTo>
                        <a:pt x="34343" y="5045"/>
                      </a:lnTo>
                      <a:lnTo>
                        <a:pt x="16471" y="18805"/>
                      </a:lnTo>
                      <a:lnTo>
                        <a:pt x="4419" y="39219"/>
                      </a:lnTo>
                      <a:lnTo>
                        <a:pt x="0" y="64223"/>
                      </a:lnTo>
                      <a:lnTo>
                        <a:pt x="0" y="631520"/>
                      </a:lnTo>
                      <a:lnTo>
                        <a:pt x="787311" y="631520"/>
                      </a:lnTo>
                      <a:lnTo>
                        <a:pt x="787308" y="567296"/>
                      </a:lnTo>
                      <a:lnTo>
                        <a:pt x="40411" y="567296"/>
                      </a:lnTo>
                      <a:lnTo>
                        <a:pt x="40411" y="42049"/>
                      </a:lnTo>
                      <a:lnTo>
                        <a:pt x="783371" y="42049"/>
                      </a:lnTo>
                      <a:lnTo>
                        <a:pt x="782871" y="39219"/>
                      </a:lnTo>
                      <a:lnTo>
                        <a:pt x="770831" y="18805"/>
                      </a:lnTo>
                      <a:lnTo>
                        <a:pt x="752968" y="5045"/>
                      </a:lnTo>
                      <a:lnTo>
                        <a:pt x="731088" y="0"/>
                      </a:lnTo>
                      <a:close/>
                    </a:path>
                    <a:path w="787400" h="631825">
                      <a:moveTo>
                        <a:pt x="783371" y="42049"/>
                      </a:moveTo>
                      <a:lnTo>
                        <a:pt x="744118" y="42049"/>
                      </a:lnTo>
                      <a:lnTo>
                        <a:pt x="744118" y="567296"/>
                      </a:lnTo>
                      <a:lnTo>
                        <a:pt x="787308" y="567296"/>
                      </a:lnTo>
                      <a:lnTo>
                        <a:pt x="787285" y="64223"/>
                      </a:lnTo>
                      <a:lnTo>
                        <a:pt x="783371" y="42049"/>
                      </a:lnTo>
                      <a:close/>
                    </a:path>
                  </a:pathLst>
                </a:custGeom>
                <a:solidFill>
                  <a:srgbClr val="6C6D6F"/>
                </a:solidFill>
              </p:spPr>
              <p:txBody>
                <a:bodyPr wrap="square" lIns="0" tIns="0" rIns="0" bIns="0" rtlCol="0"/>
                <a:lstStyle>
                  <a:defPPr>
                    <a:defRPr lang="en-US"/>
                  </a:defPPr>
                  <a:lvl1pPr marL="0" algn="l" defTabSz="1155664" rtl="0" eaLnBrk="1" latinLnBrk="0" hangingPunct="1">
                    <a:defRPr sz="4550" kern="1200">
                      <a:solidFill>
                        <a:schemeClr val="tx1"/>
                      </a:solidFill>
                      <a:latin typeface="+mn-lt"/>
                      <a:ea typeface="+mn-ea"/>
                      <a:cs typeface="+mn-cs"/>
                    </a:defRPr>
                  </a:lvl1pPr>
                  <a:lvl2pPr marL="1155664" algn="l" defTabSz="1155664" rtl="0" eaLnBrk="1" latinLnBrk="0" hangingPunct="1">
                    <a:defRPr sz="4550" kern="1200">
                      <a:solidFill>
                        <a:schemeClr val="tx1"/>
                      </a:solidFill>
                      <a:latin typeface="+mn-lt"/>
                      <a:ea typeface="+mn-ea"/>
                      <a:cs typeface="+mn-cs"/>
                    </a:defRPr>
                  </a:lvl2pPr>
                  <a:lvl3pPr marL="2311329" algn="l" defTabSz="1155664" rtl="0" eaLnBrk="1" latinLnBrk="0" hangingPunct="1">
                    <a:defRPr sz="4550" kern="1200">
                      <a:solidFill>
                        <a:schemeClr val="tx1"/>
                      </a:solidFill>
                      <a:latin typeface="+mn-lt"/>
                      <a:ea typeface="+mn-ea"/>
                      <a:cs typeface="+mn-cs"/>
                    </a:defRPr>
                  </a:lvl3pPr>
                  <a:lvl4pPr marL="3466993" algn="l" defTabSz="1155664" rtl="0" eaLnBrk="1" latinLnBrk="0" hangingPunct="1">
                    <a:defRPr sz="4550" kern="1200">
                      <a:solidFill>
                        <a:schemeClr val="tx1"/>
                      </a:solidFill>
                      <a:latin typeface="+mn-lt"/>
                      <a:ea typeface="+mn-ea"/>
                      <a:cs typeface="+mn-cs"/>
                    </a:defRPr>
                  </a:lvl4pPr>
                  <a:lvl5pPr marL="4622658" algn="l" defTabSz="1155664" rtl="0" eaLnBrk="1" latinLnBrk="0" hangingPunct="1">
                    <a:defRPr sz="4550" kern="1200">
                      <a:solidFill>
                        <a:schemeClr val="tx1"/>
                      </a:solidFill>
                      <a:latin typeface="+mn-lt"/>
                      <a:ea typeface="+mn-ea"/>
                      <a:cs typeface="+mn-cs"/>
                    </a:defRPr>
                  </a:lvl5pPr>
                  <a:lvl6pPr marL="5778322" algn="l" defTabSz="1155664" rtl="0" eaLnBrk="1" latinLnBrk="0" hangingPunct="1">
                    <a:defRPr sz="4550" kern="1200">
                      <a:solidFill>
                        <a:schemeClr val="tx1"/>
                      </a:solidFill>
                      <a:latin typeface="+mn-lt"/>
                      <a:ea typeface="+mn-ea"/>
                      <a:cs typeface="+mn-cs"/>
                    </a:defRPr>
                  </a:lvl6pPr>
                  <a:lvl7pPr marL="6933987" algn="l" defTabSz="1155664" rtl="0" eaLnBrk="1" latinLnBrk="0" hangingPunct="1">
                    <a:defRPr sz="4550" kern="1200">
                      <a:solidFill>
                        <a:schemeClr val="tx1"/>
                      </a:solidFill>
                      <a:latin typeface="+mn-lt"/>
                      <a:ea typeface="+mn-ea"/>
                      <a:cs typeface="+mn-cs"/>
                    </a:defRPr>
                  </a:lvl7pPr>
                  <a:lvl8pPr marL="8089651" algn="l" defTabSz="1155664" rtl="0" eaLnBrk="1" latinLnBrk="0" hangingPunct="1">
                    <a:defRPr sz="4550" kern="1200">
                      <a:solidFill>
                        <a:schemeClr val="tx1"/>
                      </a:solidFill>
                      <a:latin typeface="+mn-lt"/>
                      <a:ea typeface="+mn-ea"/>
                      <a:cs typeface="+mn-cs"/>
                    </a:defRPr>
                  </a:lvl8pPr>
                  <a:lvl9pPr marL="9245316" algn="l" defTabSz="1155664" rtl="0" eaLnBrk="1" latinLnBrk="0" hangingPunct="1">
                    <a:defRPr sz="4550" kern="1200">
                      <a:solidFill>
                        <a:schemeClr val="tx1"/>
                      </a:solidFill>
                      <a:latin typeface="+mn-lt"/>
                      <a:ea typeface="+mn-ea"/>
                      <a:cs typeface="+mn-cs"/>
                    </a:defRPr>
                  </a:lvl9pPr>
                </a:lstStyle>
                <a:p>
                  <a:pPr defTabSz="1769821"/>
                  <a:endParaRPr sz="3484" kern="0">
                    <a:solidFill>
                      <a:sysClr val="windowText" lastClr="000000"/>
                    </a:solidFill>
                  </a:endParaRPr>
                </a:p>
              </p:txBody>
            </p:sp>
          </p:grpSp>
        </p:grpSp>
      </p:grpSp>
      <p:grpSp>
        <p:nvGrpSpPr>
          <p:cNvPr id="83" name="Group 82"/>
          <p:cNvGrpSpPr/>
          <p:nvPr/>
        </p:nvGrpSpPr>
        <p:grpSpPr>
          <a:xfrm>
            <a:off x="4825061" y="3173084"/>
            <a:ext cx="1733356" cy="1661566"/>
            <a:chOff x="5745500" y="4414220"/>
            <a:chExt cx="2356067" cy="1915937"/>
          </a:xfrm>
        </p:grpSpPr>
        <p:pic>
          <p:nvPicPr>
            <p:cNvPr id="80" name="Picture 79"/>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
            <a:stretch/>
          </p:blipFill>
          <p:spPr>
            <a:xfrm>
              <a:off x="5758995" y="4590767"/>
              <a:ext cx="2249206" cy="17393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descr="ABO Blood Typing System"/>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32359" y="4989730"/>
              <a:ext cx="869208" cy="869208"/>
            </a:xfrm>
            <a:prstGeom prst="rect">
              <a:avLst/>
            </a:prstGeom>
          </p:spPr>
        </p:pic>
        <p:pic>
          <p:nvPicPr>
            <p:cNvPr id="81" name="Picture 80" descr="... arm span and height and check findings using the graphing calculato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5500" y="5071748"/>
              <a:ext cx="786538" cy="705172"/>
            </a:xfrm>
            <a:prstGeom prst="rect">
              <a:avLst/>
            </a:prstGeom>
          </p:spPr>
        </p:pic>
        <p:sp>
          <p:nvSpPr>
            <p:cNvPr id="82" name="TextBox 81"/>
            <p:cNvSpPr txBox="1"/>
            <p:nvPr/>
          </p:nvSpPr>
          <p:spPr>
            <a:xfrm>
              <a:off x="6555892" y="4414220"/>
              <a:ext cx="686406" cy="369332"/>
            </a:xfrm>
            <a:prstGeom prst="rect">
              <a:avLst/>
            </a:prstGeom>
            <a:noFill/>
          </p:spPr>
          <p:txBody>
            <a:bodyPr wrap="none" rtlCol="0">
              <a:spAutoFit/>
            </a:bodyPr>
            <a:lstStyle/>
            <a:p>
              <a:r>
                <a:rPr lang="en-US" dirty="0"/>
                <a:t>Clinic</a:t>
              </a:r>
            </a:p>
          </p:txBody>
        </p:sp>
      </p:grpSp>
      <p:sp>
        <p:nvSpPr>
          <p:cNvPr id="85" name="Curved Down Arrow 84"/>
          <p:cNvSpPr/>
          <p:nvPr/>
        </p:nvSpPr>
        <p:spPr>
          <a:xfrm>
            <a:off x="2502697" y="2519476"/>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Curved Up Arrow 85"/>
          <p:cNvSpPr/>
          <p:nvPr/>
        </p:nvSpPr>
        <p:spPr>
          <a:xfrm rot="328527">
            <a:off x="3543941" y="4410603"/>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8" name="Group 87"/>
          <p:cNvGrpSpPr/>
          <p:nvPr/>
        </p:nvGrpSpPr>
        <p:grpSpPr>
          <a:xfrm>
            <a:off x="5223997" y="4607160"/>
            <a:ext cx="837689" cy="644613"/>
            <a:chOff x="6366361" y="5679419"/>
            <a:chExt cx="1156161" cy="765975"/>
          </a:xfrm>
        </p:grpSpPr>
        <p:pic>
          <p:nvPicPr>
            <p:cNvPr id="15" name="Picture 14"/>
            <p:cNvPicPr>
              <a:picLocks noChangeAspect="1"/>
            </p:cNvPicPr>
            <p:nvPr/>
          </p:nvPicPr>
          <p:blipFill rotWithShape="1">
            <a:blip r:embed="rId8" cstate="print">
              <a:extLst>
                <a:ext uri="{28A0092B-C50C-407E-A947-70E740481C1C}">
                  <a14:useLocalDpi xmlns:a14="http://schemas.microsoft.com/office/drawing/2010/main" val="0"/>
                </a:ext>
              </a:extLst>
            </a:blip>
            <a:srcRect r="8935"/>
            <a:stretch/>
          </p:blipFill>
          <p:spPr>
            <a:xfrm>
              <a:off x="6366361" y="5679419"/>
              <a:ext cx="776586" cy="765975"/>
            </a:xfrm>
            <a:prstGeom prst="rect">
              <a:avLst/>
            </a:prstGeom>
          </p:spPr>
        </p:pic>
        <p:sp>
          <p:nvSpPr>
            <p:cNvPr id="87" name="TextBox 86"/>
            <p:cNvSpPr txBox="1"/>
            <p:nvPr/>
          </p:nvSpPr>
          <p:spPr>
            <a:xfrm>
              <a:off x="6956341" y="5851811"/>
              <a:ext cx="566181" cy="369332"/>
            </a:xfrm>
            <a:prstGeom prst="rect">
              <a:avLst/>
            </a:prstGeom>
            <a:noFill/>
          </p:spPr>
          <p:txBody>
            <a:bodyPr wrap="none" rtlCol="0">
              <a:spAutoFit/>
            </a:bodyPr>
            <a:lstStyle/>
            <a:p>
              <a:r>
                <a:rPr lang="en-US" dirty="0"/>
                <a:t>EHR</a:t>
              </a:r>
            </a:p>
          </p:txBody>
        </p:sp>
      </p:grpSp>
      <p:graphicFrame>
        <p:nvGraphicFramePr>
          <p:cNvPr id="90" name="Table 89"/>
          <p:cNvGraphicFramePr>
            <a:graphicFrameLocks noGrp="1"/>
          </p:cNvGraphicFramePr>
          <p:nvPr>
            <p:extLst/>
          </p:nvPr>
        </p:nvGraphicFramePr>
        <p:xfrm>
          <a:off x="6061686" y="825818"/>
          <a:ext cx="5956669" cy="1771475"/>
        </p:xfrm>
        <a:graphic>
          <a:graphicData uri="http://schemas.openxmlformats.org/drawingml/2006/table">
            <a:tbl>
              <a:tblPr firstRow="1" bandRow="1">
                <a:tableStyleId>{F5AB1C69-6EDB-4FF4-983F-18BD219EF322}</a:tableStyleId>
              </a:tblPr>
              <a:tblGrid>
                <a:gridCol w="980049">
                  <a:extLst>
                    <a:ext uri="{9D8B030D-6E8A-4147-A177-3AD203B41FA5}">
                      <a16:colId xmlns:a16="http://schemas.microsoft.com/office/drawing/2014/main" xmlns="" val="2887850540"/>
                    </a:ext>
                  </a:extLst>
                </a:gridCol>
                <a:gridCol w="854579">
                  <a:extLst>
                    <a:ext uri="{9D8B030D-6E8A-4147-A177-3AD203B41FA5}">
                      <a16:colId xmlns:a16="http://schemas.microsoft.com/office/drawing/2014/main" xmlns="" val="483169174"/>
                    </a:ext>
                  </a:extLst>
                </a:gridCol>
                <a:gridCol w="769122">
                  <a:extLst>
                    <a:ext uri="{9D8B030D-6E8A-4147-A177-3AD203B41FA5}">
                      <a16:colId xmlns:a16="http://schemas.microsoft.com/office/drawing/2014/main" xmlns="" val="1358344579"/>
                    </a:ext>
                  </a:extLst>
                </a:gridCol>
                <a:gridCol w="1128044">
                  <a:extLst>
                    <a:ext uri="{9D8B030D-6E8A-4147-A177-3AD203B41FA5}">
                      <a16:colId xmlns:a16="http://schemas.microsoft.com/office/drawing/2014/main" xmlns="" val="301547816"/>
                    </a:ext>
                  </a:extLst>
                </a:gridCol>
                <a:gridCol w="999858">
                  <a:extLst>
                    <a:ext uri="{9D8B030D-6E8A-4147-A177-3AD203B41FA5}">
                      <a16:colId xmlns:a16="http://schemas.microsoft.com/office/drawing/2014/main" xmlns="" val="2842807243"/>
                    </a:ext>
                  </a:extLst>
                </a:gridCol>
                <a:gridCol w="1225017">
                  <a:extLst>
                    <a:ext uri="{9D8B030D-6E8A-4147-A177-3AD203B41FA5}">
                      <a16:colId xmlns:a16="http://schemas.microsoft.com/office/drawing/2014/main" xmlns="" val="1189229225"/>
                    </a:ext>
                  </a:extLst>
                </a:gridCol>
              </a:tblGrid>
              <a:tr h="624160">
                <a:tc>
                  <a:txBody>
                    <a:bodyPr/>
                    <a:lstStyle/>
                    <a:p>
                      <a:pPr algn="ctr"/>
                      <a:r>
                        <a:rPr lang="en-US" sz="1800" dirty="0"/>
                        <a:t>Option 1</a:t>
                      </a:r>
                    </a:p>
                  </a:txBody>
                  <a:tcPr/>
                </a:tc>
                <a:tc>
                  <a:txBody>
                    <a:bodyPr/>
                    <a:lstStyle/>
                    <a:p>
                      <a:pPr algn="ctr"/>
                      <a:r>
                        <a:rPr lang="en-US" sz="1200" dirty="0"/>
                        <a:t>Digital</a:t>
                      </a:r>
                      <a:r>
                        <a:rPr lang="en-US" sz="1200" baseline="0" dirty="0"/>
                        <a:t> Use</a:t>
                      </a:r>
                      <a:endParaRPr lang="en-US" sz="1200" dirty="0"/>
                    </a:p>
                  </a:txBody>
                  <a:tcPr/>
                </a:tc>
                <a:tc>
                  <a:txBody>
                    <a:bodyPr/>
                    <a:lstStyle/>
                    <a:p>
                      <a:pPr algn="ctr"/>
                      <a:r>
                        <a:rPr lang="en-US" sz="1200" dirty="0"/>
                        <a:t>Clinic Time</a:t>
                      </a:r>
                    </a:p>
                  </a:txBody>
                  <a:tcPr/>
                </a:tc>
                <a:tc>
                  <a:txBody>
                    <a:bodyPr/>
                    <a:lstStyle/>
                    <a:p>
                      <a:pPr algn="ctr"/>
                      <a:r>
                        <a:rPr lang="en-US" sz="1200" dirty="0"/>
                        <a:t>Time</a:t>
                      </a:r>
                      <a:r>
                        <a:rPr lang="en-US" sz="1200" baseline="0" dirty="0"/>
                        <a:t> to Full Enrollment</a:t>
                      </a:r>
                      <a:endParaRPr lang="en-US" sz="1200" dirty="0"/>
                    </a:p>
                  </a:txBody>
                  <a:tcPr/>
                </a:tc>
                <a:tc>
                  <a:txBody>
                    <a:bodyPr/>
                    <a:lstStyle/>
                    <a:p>
                      <a:pPr algn="ctr"/>
                      <a:r>
                        <a:rPr lang="en-US" sz="1200" dirty="0"/>
                        <a:t>Participant</a:t>
                      </a:r>
                      <a:r>
                        <a:rPr lang="en-US" sz="1200" baseline="0" dirty="0"/>
                        <a:t> Burden</a:t>
                      </a:r>
                      <a:endParaRPr lang="en-US" sz="1200" dirty="0"/>
                    </a:p>
                  </a:txBody>
                  <a:tcPr/>
                </a:tc>
                <a:tc>
                  <a:txBody>
                    <a:bodyPr/>
                    <a:lstStyle/>
                    <a:p>
                      <a:pPr algn="ctr"/>
                      <a:r>
                        <a:rPr lang="en-US" sz="1200" dirty="0"/>
                        <a:t>Control over</a:t>
                      </a:r>
                      <a:r>
                        <a:rPr lang="en-US" sz="1200" baseline="0" dirty="0"/>
                        <a:t> Data completeness</a:t>
                      </a:r>
                      <a:endParaRPr lang="en-US" sz="1200" dirty="0"/>
                    </a:p>
                  </a:txBody>
                  <a:tcPr/>
                </a:tc>
                <a:extLst>
                  <a:ext uri="{0D108BD9-81ED-4DB2-BD59-A6C34878D82A}">
                    <a16:rowId xmlns:a16="http://schemas.microsoft.com/office/drawing/2014/main" xmlns="" val="2915431303"/>
                  </a:ext>
                </a:extLst>
              </a:tr>
              <a:tr h="356663">
                <a:tc>
                  <a:txBody>
                    <a:bodyPr/>
                    <a:lstStyle/>
                    <a:p>
                      <a:r>
                        <a:rPr lang="en-US" dirty="0"/>
                        <a:t>High</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409510425"/>
                  </a:ext>
                </a:extLst>
              </a:tr>
              <a:tr h="356663">
                <a:tc>
                  <a:txBody>
                    <a:bodyPr/>
                    <a:lstStyle/>
                    <a:p>
                      <a:r>
                        <a:rPr lang="en-US" dirty="0"/>
                        <a:t>Medium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355013394"/>
                  </a:ext>
                </a:extLst>
              </a:tr>
              <a:tr h="399875">
                <a:tc>
                  <a:txBody>
                    <a:bodyPr/>
                    <a:lstStyle/>
                    <a:p>
                      <a:pPr marL="0" algn="l" defTabSz="914400" rtl="0" eaLnBrk="1" latinLnBrk="0" hangingPunct="1"/>
                      <a:r>
                        <a:rPr lang="en-US" sz="1800" kern="1200" dirty="0"/>
                        <a:t>Low</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4162509017"/>
                  </a:ext>
                </a:extLst>
              </a:tr>
            </a:tbl>
          </a:graphicData>
        </a:graphic>
      </p:graphicFrame>
      <p:pic>
        <p:nvPicPr>
          <p:cNvPr id="92" name="Picture 91" descr="Original file ‎ (SVG file, nominally 600 × 600 pixels, file size: 1 ..."/>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05545" y="1465701"/>
            <a:ext cx="334286" cy="334286"/>
          </a:xfrm>
          <a:prstGeom prst="rect">
            <a:avLst/>
          </a:prstGeom>
        </p:spPr>
      </p:pic>
      <p:pic>
        <p:nvPicPr>
          <p:cNvPr id="93" name="Picture 92" descr="Original file ‎ (SVG file, nominally 600 × 600 pixels, file size: 1 ..."/>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84112" y="2231733"/>
            <a:ext cx="334286" cy="334286"/>
          </a:xfrm>
          <a:prstGeom prst="rect">
            <a:avLst/>
          </a:prstGeom>
        </p:spPr>
      </p:pic>
      <p:pic>
        <p:nvPicPr>
          <p:cNvPr id="94" name="Picture 93" descr="Original file ‎ (SVG file, nominally 600 × 600 pixels, file size: 1 ..."/>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16547" y="1640436"/>
            <a:ext cx="334286" cy="334286"/>
          </a:xfrm>
          <a:prstGeom prst="rect">
            <a:avLst/>
          </a:prstGeom>
        </p:spPr>
      </p:pic>
      <p:sp>
        <p:nvSpPr>
          <p:cNvPr id="95" name="Right Arrow 94"/>
          <p:cNvSpPr/>
          <p:nvPr/>
        </p:nvSpPr>
        <p:spPr>
          <a:xfrm>
            <a:off x="546335" y="6202286"/>
            <a:ext cx="7055883"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TIME		</a:t>
            </a:r>
            <a:r>
              <a:rPr lang="en-US" sz="1400" dirty="0"/>
              <a:t>	</a:t>
            </a:r>
          </a:p>
        </p:txBody>
      </p:sp>
      <p:sp>
        <p:nvSpPr>
          <p:cNvPr id="96" name="Rectangle 95"/>
          <p:cNvSpPr/>
          <p:nvPr/>
        </p:nvSpPr>
        <p:spPr>
          <a:xfrm rot="654284">
            <a:off x="10972171" y="6153652"/>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rot="654284">
            <a:off x="11060773" y="6252887"/>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C:\Users\jrutter\AppData\Local\Microsoft\Windows\Temporary Internet Files\Content.IE5\W6J5P9QB\large-stick-man-figure-jumping-66.6-11593[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64889" y="4994301"/>
            <a:ext cx="1066800" cy="1102360"/>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Straight Arrow Connector 98"/>
          <p:cNvCxnSpPr/>
          <p:nvPr/>
        </p:nvCxnSpPr>
        <p:spPr>
          <a:xfrm flipV="1">
            <a:off x="9565463" y="4567310"/>
            <a:ext cx="397148" cy="39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9590173" y="5206510"/>
            <a:ext cx="570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9590173" y="5460881"/>
            <a:ext cx="570306" cy="30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9993504" y="4324864"/>
            <a:ext cx="1627561" cy="369332"/>
          </a:xfrm>
          <a:prstGeom prst="rect">
            <a:avLst/>
          </a:prstGeom>
          <a:noFill/>
        </p:spPr>
        <p:txBody>
          <a:bodyPr wrap="none" rtlCol="0">
            <a:spAutoFit/>
          </a:bodyPr>
          <a:lstStyle/>
          <a:p>
            <a:r>
              <a:rPr lang="en-US" dirty="0"/>
              <a:t>More PPI Mods</a:t>
            </a:r>
          </a:p>
        </p:txBody>
      </p:sp>
      <p:sp>
        <p:nvSpPr>
          <p:cNvPr id="105" name="TextBox 104"/>
          <p:cNvSpPr txBox="1"/>
          <p:nvPr/>
        </p:nvSpPr>
        <p:spPr>
          <a:xfrm>
            <a:off x="10093376" y="4808347"/>
            <a:ext cx="2000997" cy="646331"/>
          </a:xfrm>
          <a:prstGeom prst="rect">
            <a:avLst/>
          </a:prstGeom>
          <a:noFill/>
        </p:spPr>
        <p:txBody>
          <a:bodyPr wrap="none" rtlCol="0">
            <a:spAutoFit/>
          </a:bodyPr>
          <a:lstStyle/>
          <a:p>
            <a:r>
              <a:rPr lang="en-US" dirty="0"/>
              <a:t>V2,3… Protocols or </a:t>
            </a:r>
          </a:p>
          <a:p>
            <a:r>
              <a:rPr lang="en-US" dirty="0"/>
              <a:t>Ancillary studies</a:t>
            </a:r>
          </a:p>
        </p:txBody>
      </p:sp>
      <p:sp>
        <p:nvSpPr>
          <p:cNvPr id="106" name="TextBox 105"/>
          <p:cNvSpPr txBox="1"/>
          <p:nvPr/>
        </p:nvSpPr>
        <p:spPr>
          <a:xfrm>
            <a:off x="10069165" y="5692336"/>
            <a:ext cx="1476238" cy="369332"/>
          </a:xfrm>
          <a:prstGeom prst="rect">
            <a:avLst/>
          </a:prstGeom>
          <a:noFill/>
        </p:spPr>
        <p:txBody>
          <a:bodyPr wrap="none" rtlCol="0">
            <a:spAutoFit/>
          </a:bodyPr>
          <a:lstStyle/>
          <a:p>
            <a:r>
              <a:rPr lang="en-US" dirty="0"/>
              <a:t>Access to Info</a:t>
            </a:r>
          </a:p>
        </p:txBody>
      </p:sp>
      <p:sp>
        <p:nvSpPr>
          <p:cNvPr id="107" name="TextBox 106"/>
          <p:cNvSpPr txBox="1"/>
          <p:nvPr/>
        </p:nvSpPr>
        <p:spPr>
          <a:xfrm>
            <a:off x="2392993" y="3565225"/>
            <a:ext cx="1143262" cy="646331"/>
          </a:xfrm>
          <a:prstGeom prst="rect">
            <a:avLst/>
          </a:prstGeom>
          <a:noFill/>
        </p:spPr>
        <p:txBody>
          <a:bodyPr wrap="none" rtlCol="0">
            <a:spAutoFit/>
          </a:bodyPr>
          <a:lstStyle/>
          <a:p>
            <a:r>
              <a:rPr lang="en-US" dirty="0"/>
              <a:t>Schedule </a:t>
            </a:r>
          </a:p>
          <a:p>
            <a:r>
              <a:rPr lang="en-US" dirty="0"/>
              <a:t>Clinic Visit</a:t>
            </a:r>
          </a:p>
        </p:txBody>
      </p:sp>
      <p:pic>
        <p:nvPicPr>
          <p:cNvPr id="109" name="Picture 108" descr="Traffic Light (RYG)"/>
          <p:cNvPicPr>
            <a:picLocks noChangeAspect="1"/>
          </p:cNvPicPr>
          <p:nvPr/>
        </p:nvPicPr>
        <p:blipFill rotWithShape="1">
          <a:blip r:embed="rId11" cstate="print">
            <a:extLst>
              <a:ext uri="{28A0092B-C50C-407E-A947-70E740481C1C}">
                <a14:useLocalDpi xmlns:a14="http://schemas.microsoft.com/office/drawing/2010/main" val="0"/>
              </a:ext>
            </a:extLst>
          </a:blip>
          <a:srcRect r="69293"/>
          <a:stretch/>
        </p:blipFill>
        <p:spPr>
          <a:xfrm>
            <a:off x="12996146" y="1861876"/>
            <a:ext cx="481624" cy="828416"/>
          </a:xfrm>
          <a:prstGeom prst="rect">
            <a:avLst/>
          </a:prstGeom>
        </p:spPr>
      </p:pic>
      <p:pic>
        <p:nvPicPr>
          <p:cNvPr id="110" name="Picture 109" descr="Traffic Light (RYG)"/>
          <p:cNvPicPr>
            <a:picLocks noChangeAspect="1"/>
          </p:cNvPicPr>
          <p:nvPr/>
        </p:nvPicPr>
        <p:blipFill rotWithShape="1">
          <a:blip r:embed="rId12" cstate="print">
            <a:extLst>
              <a:ext uri="{28A0092B-C50C-407E-A947-70E740481C1C}">
                <a14:useLocalDpi xmlns:a14="http://schemas.microsoft.com/office/drawing/2010/main" val="0"/>
              </a:ext>
            </a:extLst>
          </a:blip>
          <a:srcRect l="33997" r="35093"/>
          <a:stretch/>
        </p:blipFill>
        <p:spPr>
          <a:xfrm>
            <a:off x="12464472" y="1861876"/>
            <a:ext cx="502935" cy="760455"/>
          </a:xfrm>
          <a:prstGeom prst="rect">
            <a:avLst/>
          </a:prstGeom>
        </p:spPr>
      </p:pic>
      <p:pic>
        <p:nvPicPr>
          <p:cNvPr id="111" name="Picture 110" descr="Traffic Light (RYG)"/>
          <p:cNvPicPr>
            <a:picLocks noChangeAspect="1"/>
          </p:cNvPicPr>
          <p:nvPr/>
        </p:nvPicPr>
        <p:blipFill rotWithShape="1">
          <a:blip r:embed="rId13" cstate="print">
            <a:extLst>
              <a:ext uri="{28A0092B-C50C-407E-A947-70E740481C1C}">
                <a14:useLocalDpi xmlns:a14="http://schemas.microsoft.com/office/drawing/2010/main" val="0"/>
              </a:ext>
            </a:extLst>
          </a:blip>
          <a:srcRect l="68453"/>
          <a:stretch/>
        </p:blipFill>
        <p:spPr>
          <a:xfrm>
            <a:off x="11232157" y="1588284"/>
            <a:ext cx="601928" cy="773027"/>
          </a:xfrm>
          <a:prstGeom prst="rect">
            <a:avLst/>
          </a:prstGeom>
        </p:spPr>
      </p:pic>
      <p:pic>
        <p:nvPicPr>
          <p:cNvPr id="124" name="Picture 123" descr="Original file ‎ (SVG file, nominally 600 × 600 pixels, file size: 1 ..."/>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04580" y="2194168"/>
            <a:ext cx="334286" cy="334286"/>
          </a:xfrm>
          <a:prstGeom prst="rect">
            <a:avLst/>
          </a:prstGeom>
        </p:spPr>
      </p:pic>
      <p:sp>
        <p:nvSpPr>
          <p:cNvPr id="125" name="TextBox 124"/>
          <p:cNvSpPr txBox="1"/>
          <p:nvPr/>
        </p:nvSpPr>
        <p:spPr>
          <a:xfrm>
            <a:off x="7602218" y="3499004"/>
            <a:ext cx="3865114" cy="369332"/>
          </a:xfrm>
          <a:prstGeom prst="rect">
            <a:avLst/>
          </a:prstGeom>
          <a:noFill/>
        </p:spPr>
        <p:txBody>
          <a:bodyPr wrap="square" rtlCol="0">
            <a:spAutoFit/>
          </a:bodyPr>
          <a:lstStyle/>
          <a:p>
            <a:pPr algn="ctr"/>
            <a:r>
              <a:rPr lang="en-US" u="sng" dirty="0">
                <a:solidFill>
                  <a:srgbClr val="0070C0"/>
                </a:solidFill>
              </a:rPr>
              <a:t>Ongoing Engagement &amp; Retention</a:t>
            </a:r>
          </a:p>
        </p:txBody>
      </p:sp>
      <p:sp>
        <p:nvSpPr>
          <p:cNvPr id="2" name="TextBox 1"/>
          <p:cNvSpPr txBox="1"/>
          <p:nvPr/>
        </p:nvSpPr>
        <p:spPr>
          <a:xfrm>
            <a:off x="6394959" y="5967197"/>
            <a:ext cx="1529073" cy="369332"/>
          </a:xfrm>
          <a:prstGeom prst="rect">
            <a:avLst/>
          </a:prstGeom>
          <a:noFill/>
        </p:spPr>
        <p:txBody>
          <a:bodyPr wrap="none" rtlCol="0">
            <a:spAutoFit/>
          </a:bodyPr>
          <a:lstStyle/>
          <a:p>
            <a:r>
              <a:rPr lang="en-US" dirty="0"/>
              <a:t>Fully enrolled!</a:t>
            </a:r>
          </a:p>
        </p:txBody>
      </p:sp>
      <p:cxnSp>
        <p:nvCxnSpPr>
          <p:cNvPr id="8" name="Straight Arrow Connector 7"/>
          <p:cNvCxnSpPr/>
          <p:nvPr/>
        </p:nvCxnSpPr>
        <p:spPr>
          <a:xfrm>
            <a:off x="7672688" y="5195240"/>
            <a:ext cx="1611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23014" y="4869926"/>
            <a:ext cx="1220206" cy="646331"/>
          </a:xfrm>
          <a:prstGeom prst="rect">
            <a:avLst/>
          </a:prstGeom>
          <a:noFill/>
        </p:spPr>
        <p:txBody>
          <a:bodyPr wrap="none" rtlCol="0">
            <a:spAutoFit/>
          </a:bodyPr>
          <a:lstStyle/>
          <a:p>
            <a:r>
              <a:rPr lang="en-US" dirty="0"/>
              <a:t>Complete </a:t>
            </a:r>
          </a:p>
          <a:p>
            <a:r>
              <a:rPr lang="en-US" dirty="0"/>
              <a:t>4 PPI mods</a:t>
            </a:r>
          </a:p>
        </p:txBody>
      </p:sp>
      <p:sp>
        <p:nvSpPr>
          <p:cNvPr id="50" name="Right Arrow 49"/>
          <p:cNvSpPr/>
          <p:nvPr/>
        </p:nvSpPr>
        <p:spPr>
          <a:xfrm>
            <a:off x="7636141" y="6209540"/>
            <a:ext cx="2154530"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Within 1 year from enrollment?</a:t>
            </a:r>
          </a:p>
        </p:txBody>
      </p:sp>
      <p:sp>
        <p:nvSpPr>
          <p:cNvPr id="51" name="Right Arrow 50"/>
          <p:cNvSpPr/>
          <p:nvPr/>
        </p:nvSpPr>
        <p:spPr>
          <a:xfrm>
            <a:off x="9790671" y="6209540"/>
            <a:ext cx="2154530"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 year and beyond</a:t>
            </a:r>
          </a:p>
        </p:txBody>
      </p:sp>
      <p:sp>
        <p:nvSpPr>
          <p:cNvPr id="52" name="Rectangle 51"/>
          <p:cNvSpPr/>
          <p:nvPr/>
        </p:nvSpPr>
        <p:spPr>
          <a:xfrm rot="654284">
            <a:off x="11543502" y="6191303"/>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654284">
            <a:off x="11437144" y="6201043"/>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847131" y="3273039"/>
            <a:ext cx="6599594" cy="2951639"/>
          </a:xfrm>
          <a:custGeom>
            <a:avLst/>
            <a:gdLst>
              <a:gd name="connsiteX0" fmla="*/ 144039 w 6599594"/>
              <a:gd name="connsiteY0" fmla="*/ 0 h 2951639"/>
              <a:gd name="connsiteX1" fmla="*/ 58581 w 6599594"/>
              <a:gd name="connsiteY1" fmla="*/ 367469 h 2951639"/>
              <a:gd name="connsiteX2" fmla="*/ 913161 w 6599594"/>
              <a:gd name="connsiteY2" fmla="*/ 2102266 h 2951639"/>
              <a:gd name="connsiteX3" fmla="*/ 4023830 w 6599594"/>
              <a:gd name="connsiteY3" fmla="*/ 2888479 h 2951639"/>
              <a:gd name="connsiteX4" fmla="*/ 6348286 w 6599594"/>
              <a:gd name="connsiteY4" fmla="*/ 2837204 h 2951639"/>
              <a:gd name="connsiteX5" fmla="*/ 6561931 w 6599594"/>
              <a:gd name="connsiteY5" fmla="*/ 2307365 h 2951639"/>
              <a:gd name="connsiteX6" fmla="*/ 6579022 w 6599594"/>
              <a:gd name="connsiteY6" fmla="*/ 2333002 h 295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9594" h="2951639">
                <a:moveTo>
                  <a:pt x="144039" y="0"/>
                </a:moveTo>
                <a:cubicBezTo>
                  <a:pt x="37216" y="8545"/>
                  <a:pt x="-69606" y="17091"/>
                  <a:pt x="58581" y="367469"/>
                </a:cubicBezTo>
                <a:cubicBezTo>
                  <a:pt x="186768" y="717847"/>
                  <a:pt x="252286" y="1682098"/>
                  <a:pt x="913161" y="2102266"/>
                </a:cubicBezTo>
                <a:cubicBezTo>
                  <a:pt x="1574036" y="2522434"/>
                  <a:pt x="3117976" y="2765989"/>
                  <a:pt x="4023830" y="2888479"/>
                </a:cubicBezTo>
                <a:cubicBezTo>
                  <a:pt x="4929684" y="3010969"/>
                  <a:pt x="5925269" y="2934056"/>
                  <a:pt x="6348286" y="2837204"/>
                </a:cubicBezTo>
                <a:cubicBezTo>
                  <a:pt x="6771303" y="2740352"/>
                  <a:pt x="6523475" y="2391399"/>
                  <a:pt x="6561931" y="2307365"/>
                </a:cubicBezTo>
                <a:cubicBezTo>
                  <a:pt x="6600387" y="2223331"/>
                  <a:pt x="6589704" y="2278166"/>
                  <a:pt x="6579022" y="233300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8357787" y="5516257"/>
            <a:ext cx="139264" cy="13542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flipH="1">
            <a:off x="1855179" y="3067187"/>
            <a:ext cx="152400" cy="21986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93366" y="5225637"/>
            <a:ext cx="1433854" cy="369332"/>
          </a:xfrm>
          <a:prstGeom prst="rect">
            <a:avLst/>
          </a:prstGeom>
          <a:noFill/>
        </p:spPr>
        <p:txBody>
          <a:bodyPr wrap="none" rtlCol="0">
            <a:spAutoFit/>
          </a:bodyPr>
          <a:lstStyle/>
          <a:p>
            <a:r>
              <a:rPr lang="en-US" dirty="0"/>
              <a:t>“Site pairing”</a:t>
            </a:r>
          </a:p>
        </p:txBody>
      </p:sp>
      <p:sp>
        <p:nvSpPr>
          <p:cNvPr id="3" name="Date Placeholder 2"/>
          <p:cNvSpPr>
            <a:spLocks noGrp="1"/>
          </p:cNvSpPr>
          <p:nvPr>
            <p:ph type="dt" sz="half" idx="10"/>
          </p:nvPr>
        </p:nvSpPr>
        <p:spPr/>
        <p:txBody>
          <a:bodyPr/>
          <a:lstStyle/>
          <a:p>
            <a:fld id="{1AADD979-2B4C-4D6E-BB5C-26B418238EBD}" type="datetime1">
              <a:rPr lang="en-US" smtClean="0"/>
              <a:t>3/13/2017</a:t>
            </a:fld>
            <a:endParaRPr lang="en-US"/>
          </a:p>
        </p:txBody>
      </p:sp>
      <p:sp>
        <p:nvSpPr>
          <p:cNvPr id="5" name="Footer Placeholder 4"/>
          <p:cNvSpPr>
            <a:spLocks noGrp="1"/>
          </p:cNvSpPr>
          <p:nvPr>
            <p:ph type="ftr" sz="quarter" idx="11"/>
          </p:nvPr>
        </p:nvSpPr>
        <p:spPr/>
        <p:txBody>
          <a:bodyPr/>
          <a:lstStyle/>
          <a:p>
            <a:r>
              <a:rPr lang="en-US"/>
              <a:t>DRAFT</a:t>
            </a:r>
          </a:p>
        </p:txBody>
      </p:sp>
      <p:sp>
        <p:nvSpPr>
          <p:cNvPr id="18" name="Slide Number Placeholder 17"/>
          <p:cNvSpPr>
            <a:spLocks noGrp="1"/>
          </p:cNvSpPr>
          <p:nvPr>
            <p:ph type="sldNum" sz="quarter" idx="12"/>
          </p:nvPr>
        </p:nvSpPr>
        <p:spPr/>
        <p:txBody>
          <a:bodyPr/>
          <a:lstStyle/>
          <a:p>
            <a:fld id="{5B02F222-BCED-4024-AD41-2E82489314F9}" type="slidenum">
              <a:rPr lang="en-US" smtClean="0"/>
              <a:t>8</a:t>
            </a:fld>
            <a:endParaRPr lang="en-US"/>
          </a:p>
        </p:txBody>
      </p:sp>
    </p:spTree>
    <p:extLst>
      <p:ext uri="{BB962C8B-B14F-4D97-AF65-F5344CB8AC3E}">
        <p14:creationId xmlns:p14="http://schemas.microsoft.com/office/powerpoint/2010/main" val="414212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rutter\AppData\Local\Microsoft\Windows\Temporary Internet Files\Content.IE5\CROH23FL\large-stick-figure-man-jumping-33.3-11598[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866" y="1487266"/>
            <a:ext cx="499421" cy="63509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September 3 - First Day of School! September 11 - Picture Day ~ Sa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768" y="4383297"/>
            <a:ext cx="1010366" cy="1131610"/>
          </a:xfrm>
          <a:prstGeom prst="rect">
            <a:avLst/>
          </a:prstGeom>
        </p:spPr>
      </p:pic>
      <p:grpSp>
        <p:nvGrpSpPr>
          <p:cNvPr id="16" name="Group 15"/>
          <p:cNvGrpSpPr/>
          <p:nvPr/>
        </p:nvGrpSpPr>
        <p:grpSpPr>
          <a:xfrm>
            <a:off x="4108201" y="3251672"/>
            <a:ext cx="2356067" cy="1915937"/>
            <a:chOff x="5745500" y="4414220"/>
            <a:chExt cx="2356067" cy="1915937"/>
          </a:xfrm>
        </p:grpSpPr>
        <p:pic>
          <p:nvPicPr>
            <p:cNvPr id="17" name="Picture 16"/>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
            <a:stretch/>
          </p:blipFill>
          <p:spPr>
            <a:xfrm>
              <a:off x="5758995" y="4590767"/>
              <a:ext cx="2249206" cy="17393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BO Blood Typing System"/>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2359" y="4989730"/>
              <a:ext cx="869208" cy="869208"/>
            </a:xfrm>
            <a:prstGeom prst="rect">
              <a:avLst/>
            </a:prstGeom>
          </p:spPr>
        </p:pic>
        <p:pic>
          <p:nvPicPr>
            <p:cNvPr id="19" name="Picture 18" descr="... arm span and height and check findings using the graphing calculato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5500" y="5071748"/>
              <a:ext cx="786538" cy="705172"/>
            </a:xfrm>
            <a:prstGeom prst="rect">
              <a:avLst/>
            </a:prstGeom>
          </p:spPr>
        </p:pic>
        <p:sp>
          <p:nvSpPr>
            <p:cNvPr id="20" name="TextBox 19"/>
            <p:cNvSpPr txBox="1"/>
            <p:nvPr/>
          </p:nvSpPr>
          <p:spPr>
            <a:xfrm>
              <a:off x="6555892" y="4414220"/>
              <a:ext cx="686406" cy="369332"/>
            </a:xfrm>
            <a:prstGeom prst="rect">
              <a:avLst/>
            </a:prstGeom>
            <a:noFill/>
          </p:spPr>
          <p:txBody>
            <a:bodyPr wrap="none" rtlCol="0">
              <a:spAutoFit/>
            </a:bodyPr>
            <a:lstStyle/>
            <a:p>
              <a:r>
                <a:rPr lang="en-US" dirty="0"/>
                <a:t>Clinic</a:t>
              </a:r>
            </a:p>
          </p:txBody>
        </p:sp>
      </p:grpSp>
      <p:grpSp>
        <p:nvGrpSpPr>
          <p:cNvPr id="26" name="Group 25"/>
          <p:cNvGrpSpPr/>
          <p:nvPr/>
        </p:nvGrpSpPr>
        <p:grpSpPr>
          <a:xfrm>
            <a:off x="461803" y="2202162"/>
            <a:ext cx="2733139" cy="1915937"/>
            <a:chOff x="1567512" y="4445031"/>
            <a:chExt cx="2733139" cy="1915937"/>
          </a:xfrm>
        </p:grpSpPr>
        <p:grpSp>
          <p:nvGrpSpPr>
            <p:cNvPr id="21" name="Group 20"/>
            <p:cNvGrpSpPr/>
            <p:nvPr/>
          </p:nvGrpSpPr>
          <p:grpSpPr>
            <a:xfrm>
              <a:off x="1716746" y="4445031"/>
              <a:ext cx="2249206" cy="1915937"/>
              <a:chOff x="5758995" y="4414220"/>
              <a:chExt cx="2249206" cy="1915937"/>
            </a:xfrm>
          </p:grpSpPr>
          <p:pic>
            <p:nvPicPr>
              <p:cNvPr id="22" name="Picture 21"/>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
              <a:stretch/>
            </p:blipFill>
            <p:spPr>
              <a:xfrm>
                <a:off x="5758995" y="4590767"/>
                <a:ext cx="2249206" cy="17393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TextBox 24"/>
              <p:cNvSpPr txBox="1"/>
              <p:nvPr/>
            </p:nvSpPr>
            <p:spPr>
              <a:xfrm>
                <a:off x="6555892" y="4414220"/>
                <a:ext cx="686406" cy="369332"/>
              </a:xfrm>
              <a:prstGeom prst="rect">
                <a:avLst/>
              </a:prstGeom>
              <a:noFill/>
            </p:spPr>
            <p:txBody>
              <a:bodyPr wrap="none" rtlCol="0">
                <a:spAutoFit/>
              </a:bodyPr>
              <a:lstStyle/>
              <a:p>
                <a:r>
                  <a:rPr lang="en-US" dirty="0"/>
                  <a:t>Clinic</a:t>
                </a:r>
              </a:p>
            </p:txBody>
          </p:sp>
        </p:grpSp>
        <p:sp>
          <p:nvSpPr>
            <p:cNvPr id="8" name="TextBox 7"/>
            <p:cNvSpPr txBox="1"/>
            <p:nvPr/>
          </p:nvSpPr>
          <p:spPr>
            <a:xfrm>
              <a:off x="1567512" y="4990910"/>
              <a:ext cx="1069011" cy="369332"/>
            </a:xfrm>
            <a:prstGeom prst="rect">
              <a:avLst/>
            </a:prstGeom>
            <a:solidFill>
              <a:schemeClr val="bg1"/>
            </a:solidFill>
          </p:spPr>
          <p:txBody>
            <a:bodyPr wrap="none" rtlCol="0">
              <a:spAutoFit/>
            </a:bodyPr>
            <a:lstStyle/>
            <a:p>
              <a:r>
                <a:rPr lang="en-US" dirty="0" err="1"/>
                <a:t>eConsent</a:t>
              </a:r>
              <a:endParaRPr lang="en-US" dirty="0"/>
            </a:p>
          </p:txBody>
        </p:sp>
        <p:sp>
          <p:nvSpPr>
            <p:cNvPr id="7" name="TextBox 6"/>
            <p:cNvSpPr txBox="1"/>
            <p:nvPr/>
          </p:nvSpPr>
          <p:spPr>
            <a:xfrm>
              <a:off x="2908347" y="4856810"/>
              <a:ext cx="1392304" cy="923330"/>
            </a:xfrm>
            <a:prstGeom prst="rect">
              <a:avLst/>
            </a:prstGeom>
            <a:solidFill>
              <a:schemeClr val="bg1"/>
            </a:solidFill>
          </p:spPr>
          <p:txBody>
            <a:bodyPr wrap="none" rtlCol="0">
              <a:spAutoFit/>
            </a:bodyPr>
            <a:lstStyle/>
            <a:p>
              <a:pPr algn="ctr"/>
              <a:r>
                <a:rPr lang="en-US" dirty="0"/>
                <a:t>PPI </a:t>
              </a:r>
            </a:p>
            <a:p>
              <a:pPr algn="ctr"/>
              <a:r>
                <a:rPr lang="en-US" dirty="0"/>
                <a:t>2 enrollment</a:t>
              </a:r>
            </a:p>
            <a:p>
              <a:pPr algn="ctr"/>
              <a:r>
                <a:rPr lang="en-US" dirty="0"/>
                <a:t>mods</a:t>
              </a:r>
            </a:p>
          </p:txBody>
        </p:sp>
        <p:sp>
          <p:nvSpPr>
            <p:cNvPr id="6" name="TextBox 5"/>
            <p:cNvSpPr txBox="1"/>
            <p:nvPr/>
          </p:nvSpPr>
          <p:spPr>
            <a:xfrm>
              <a:off x="1855750" y="5671088"/>
              <a:ext cx="1090363" cy="646331"/>
            </a:xfrm>
            <a:prstGeom prst="rect">
              <a:avLst/>
            </a:prstGeom>
            <a:solidFill>
              <a:schemeClr val="bg1"/>
            </a:solidFill>
          </p:spPr>
          <p:txBody>
            <a:bodyPr wrap="none" rtlCol="0">
              <a:spAutoFit/>
            </a:bodyPr>
            <a:lstStyle/>
            <a:p>
              <a:pPr algn="ctr"/>
              <a:r>
                <a:rPr lang="en-US" dirty="0"/>
                <a:t>PPI </a:t>
              </a:r>
            </a:p>
            <a:p>
              <a:pPr algn="ctr"/>
              <a:r>
                <a:rPr lang="en-US" dirty="0" err="1"/>
                <a:t>sociodem</a:t>
              </a:r>
              <a:endParaRPr lang="en-US" dirty="0"/>
            </a:p>
          </p:txBody>
        </p:sp>
      </p:grpSp>
      <p:sp>
        <p:nvSpPr>
          <p:cNvPr id="27" name="TextBox 26"/>
          <p:cNvSpPr txBox="1"/>
          <p:nvPr/>
        </p:nvSpPr>
        <p:spPr>
          <a:xfrm>
            <a:off x="1927158" y="4677081"/>
            <a:ext cx="1143262" cy="646331"/>
          </a:xfrm>
          <a:prstGeom prst="rect">
            <a:avLst/>
          </a:prstGeom>
          <a:noFill/>
        </p:spPr>
        <p:txBody>
          <a:bodyPr wrap="none" rtlCol="0">
            <a:spAutoFit/>
          </a:bodyPr>
          <a:lstStyle/>
          <a:p>
            <a:r>
              <a:rPr lang="en-US" dirty="0"/>
              <a:t>Schedule </a:t>
            </a:r>
          </a:p>
          <a:p>
            <a:r>
              <a:rPr lang="en-US" dirty="0"/>
              <a:t>Clinic Visit</a:t>
            </a:r>
          </a:p>
        </p:txBody>
      </p:sp>
      <p:sp>
        <p:nvSpPr>
          <p:cNvPr id="30" name="Rectangle 29"/>
          <p:cNvSpPr/>
          <p:nvPr/>
        </p:nvSpPr>
        <p:spPr>
          <a:xfrm rot="654284">
            <a:off x="10997808" y="6145619"/>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654284">
            <a:off x="11086410" y="6244854"/>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3"/>
          <p:cNvSpPr>
            <a:spLocks noGrp="1"/>
          </p:cNvSpPr>
          <p:nvPr>
            <p:ph type="title"/>
          </p:nvPr>
        </p:nvSpPr>
        <p:spPr>
          <a:xfrm>
            <a:off x="206500" y="-164479"/>
            <a:ext cx="10515600" cy="1325563"/>
          </a:xfrm>
        </p:spPr>
        <p:txBody>
          <a:bodyPr>
            <a:normAutofit/>
          </a:bodyPr>
          <a:lstStyle/>
          <a:p>
            <a:r>
              <a:rPr lang="en-US" sz="3200" b="1" dirty="0"/>
              <a:t>Enrollment Process Options: 2 Clinic Visits</a:t>
            </a:r>
          </a:p>
        </p:txBody>
      </p:sp>
      <p:grpSp>
        <p:nvGrpSpPr>
          <p:cNvPr id="47" name="Group 46"/>
          <p:cNvGrpSpPr/>
          <p:nvPr/>
        </p:nvGrpSpPr>
        <p:grpSpPr>
          <a:xfrm>
            <a:off x="4993745" y="4949102"/>
            <a:ext cx="1156161" cy="765975"/>
            <a:chOff x="6366361" y="5679419"/>
            <a:chExt cx="1156161" cy="765975"/>
          </a:xfrm>
        </p:grpSpPr>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r="8935"/>
            <a:stretch/>
          </p:blipFill>
          <p:spPr>
            <a:xfrm>
              <a:off x="6366361" y="5679419"/>
              <a:ext cx="776586" cy="765975"/>
            </a:xfrm>
            <a:prstGeom prst="rect">
              <a:avLst/>
            </a:prstGeom>
          </p:spPr>
        </p:pic>
        <p:sp>
          <p:nvSpPr>
            <p:cNvPr id="49" name="TextBox 48"/>
            <p:cNvSpPr txBox="1"/>
            <p:nvPr/>
          </p:nvSpPr>
          <p:spPr>
            <a:xfrm>
              <a:off x="6956341" y="5851811"/>
              <a:ext cx="566181" cy="369332"/>
            </a:xfrm>
            <a:prstGeom prst="rect">
              <a:avLst/>
            </a:prstGeom>
            <a:noFill/>
          </p:spPr>
          <p:txBody>
            <a:bodyPr wrap="none" rtlCol="0">
              <a:spAutoFit/>
            </a:bodyPr>
            <a:lstStyle/>
            <a:p>
              <a:r>
                <a:rPr lang="en-US" dirty="0"/>
                <a:t>EHR</a:t>
              </a:r>
            </a:p>
          </p:txBody>
        </p:sp>
      </p:grpSp>
      <p:sp>
        <p:nvSpPr>
          <p:cNvPr id="50" name="Curved Down Arrow 49"/>
          <p:cNvSpPr/>
          <p:nvPr/>
        </p:nvSpPr>
        <p:spPr>
          <a:xfrm rot="1793434">
            <a:off x="2748723" y="3595974"/>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urved Up Arrow 50"/>
          <p:cNvSpPr/>
          <p:nvPr/>
        </p:nvSpPr>
        <p:spPr>
          <a:xfrm>
            <a:off x="3622937" y="5346097"/>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5" name="Picture 64" descr="Traffic Light (RYG)"/>
          <p:cNvPicPr>
            <a:picLocks noChangeAspect="1"/>
          </p:cNvPicPr>
          <p:nvPr/>
        </p:nvPicPr>
        <p:blipFill rotWithShape="1">
          <a:blip r:embed="rId9" cstate="print">
            <a:extLst>
              <a:ext uri="{28A0092B-C50C-407E-A947-70E740481C1C}">
                <a14:useLocalDpi xmlns:a14="http://schemas.microsoft.com/office/drawing/2010/main" val="0"/>
              </a:ext>
            </a:extLst>
          </a:blip>
          <a:srcRect r="69293"/>
          <a:stretch/>
        </p:blipFill>
        <p:spPr>
          <a:xfrm>
            <a:off x="13013847" y="1787954"/>
            <a:ext cx="481624" cy="828416"/>
          </a:xfrm>
          <a:prstGeom prst="rect">
            <a:avLst/>
          </a:prstGeom>
        </p:spPr>
      </p:pic>
      <p:pic>
        <p:nvPicPr>
          <p:cNvPr id="66" name="Picture 65" descr="Traffic Light (RYG)"/>
          <p:cNvPicPr>
            <a:picLocks noChangeAspect="1"/>
          </p:cNvPicPr>
          <p:nvPr/>
        </p:nvPicPr>
        <p:blipFill rotWithShape="1">
          <a:blip r:embed="rId10" cstate="print">
            <a:extLst>
              <a:ext uri="{28A0092B-C50C-407E-A947-70E740481C1C}">
                <a14:useLocalDpi xmlns:a14="http://schemas.microsoft.com/office/drawing/2010/main" val="0"/>
              </a:ext>
            </a:extLst>
          </a:blip>
          <a:srcRect l="33997" r="35093"/>
          <a:stretch/>
        </p:blipFill>
        <p:spPr>
          <a:xfrm>
            <a:off x="12482173" y="1787954"/>
            <a:ext cx="502935" cy="760455"/>
          </a:xfrm>
          <a:prstGeom prst="rect">
            <a:avLst/>
          </a:prstGeom>
        </p:spPr>
      </p:pic>
      <p:graphicFrame>
        <p:nvGraphicFramePr>
          <p:cNvPr id="44" name="Table 43"/>
          <p:cNvGraphicFramePr>
            <a:graphicFrameLocks noGrp="1"/>
          </p:cNvGraphicFramePr>
          <p:nvPr>
            <p:extLst/>
          </p:nvPr>
        </p:nvGraphicFramePr>
        <p:xfrm>
          <a:off x="6061686" y="825818"/>
          <a:ext cx="5956669" cy="1771475"/>
        </p:xfrm>
        <a:graphic>
          <a:graphicData uri="http://schemas.openxmlformats.org/drawingml/2006/table">
            <a:tbl>
              <a:tblPr firstRow="1" bandRow="1">
                <a:tableStyleId>{F5AB1C69-6EDB-4FF4-983F-18BD219EF322}</a:tableStyleId>
              </a:tblPr>
              <a:tblGrid>
                <a:gridCol w="980049">
                  <a:extLst>
                    <a:ext uri="{9D8B030D-6E8A-4147-A177-3AD203B41FA5}">
                      <a16:colId xmlns:a16="http://schemas.microsoft.com/office/drawing/2014/main" xmlns="" val="2887850540"/>
                    </a:ext>
                  </a:extLst>
                </a:gridCol>
                <a:gridCol w="854579">
                  <a:extLst>
                    <a:ext uri="{9D8B030D-6E8A-4147-A177-3AD203B41FA5}">
                      <a16:colId xmlns:a16="http://schemas.microsoft.com/office/drawing/2014/main" xmlns="" val="483169174"/>
                    </a:ext>
                  </a:extLst>
                </a:gridCol>
                <a:gridCol w="769122">
                  <a:extLst>
                    <a:ext uri="{9D8B030D-6E8A-4147-A177-3AD203B41FA5}">
                      <a16:colId xmlns:a16="http://schemas.microsoft.com/office/drawing/2014/main" xmlns="" val="1358344579"/>
                    </a:ext>
                  </a:extLst>
                </a:gridCol>
                <a:gridCol w="1128044">
                  <a:extLst>
                    <a:ext uri="{9D8B030D-6E8A-4147-A177-3AD203B41FA5}">
                      <a16:colId xmlns:a16="http://schemas.microsoft.com/office/drawing/2014/main" xmlns="" val="301547816"/>
                    </a:ext>
                  </a:extLst>
                </a:gridCol>
                <a:gridCol w="999858">
                  <a:extLst>
                    <a:ext uri="{9D8B030D-6E8A-4147-A177-3AD203B41FA5}">
                      <a16:colId xmlns:a16="http://schemas.microsoft.com/office/drawing/2014/main" xmlns="" val="2842807243"/>
                    </a:ext>
                  </a:extLst>
                </a:gridCol>
                <a:gridCol w="1225017">
                  <a:extLst>
                    <a:ext uri="{9D8B030D-6E8A-4147-A177-3AD203B41FA5}">
                      <a16:colId xmlns:a16="http://schemas.microsoft.com/office/drawing/2014/main" xmlns="" val="1189229225"/>
                    </a:ext>
                  </a:extLst>
                </a:gridCol>
              </a:tblGrid>
              <a:tr h="624160">
                <a:tc>
                  <a:txBody>
                    <a:bodyPr/>
                    <a:lstStyle/>
                    <a:p>
                      <a:pPr algn="ctr"/>
                      <a:r>
                        <a:rPr lang="en-US" sz="1800" dirty="0"/>
                        <a:t>Option 2</a:t>
                      </a:r>
                    </a:p>
                  </a:txBody>
                  <a:tcPr/>
                </a:tc>
                <a:tc>
                  <a:txBody>
                    <a:bodyPr/>
                    <a:lstStyle/>
                    <a:p>
                      <a:pPr algn="ctr"/>
                      <a:r>
                        <a:rPr lang="en-US" sz="1200" dirty="0"/>
                        <a:t>Digital</a:t>
                      </a:r>
                      <a:r>
                        <a:rPr lang="en-US" sz="1200" baseline="0" dirty="0"/>
                        <a:t> Use</a:t>
                      </a:r>
                      <a:endParaRPr lang="en-US" sz="1200" dirty="0"/>
                    </a:p>
                  </a:txBody>
                  <a:tcPr/>
                </a:tc>
                <a:tc>
                  <a:txBody>
                    <a:bodyPr/>
                    <a:lstStyle/>
                    <a:p>
                      <a:pPr algn="ctr"/>
                      <a:r>
                        <a:rPr lang="en-US" sz="1200" dirty="0"/>
                        <a:t>Clinic Time</a:t>
                      </a:r>
                    </a:p>
                  </a:txBody>
                  <a:tcPr/>
                </a:tc>
                <a:tc>
                  <a:txBody>
                    <a:bodyPr/>
                    <a:lstStyle/>
                    <a:p>
                      <a:pPr algn="ctr"/>
                      <a:r>
                        <a:rPr lang="en-US" sz="1200" dirty="0"/>
                        <a:t>Time</a:t>
                      </a:r>
                      <a:r>
                        <a:rPr lang="en-US" sz="1200" baseline="0" dirty="0"/>
                        <a:t> to Full Enrollment</a:t>
                      </a:r>
                      <a:endParaRPr lang="en-US" sz="1200" dirty="0"/>
                    </a:p>
                  </a:txBody>
                  <a:tcPr/>
                </a:tc>
                <a:tc>
                  <a:txBody>
                    <a:bodyPr/>
                    <a:lstStyle/>
                    <a:p>
                      <a:pPr algn="ctr"/>
                      <a:r>
                        <a:rPr lang="en-US" sz="1200" dirty="0"/>
                        <a:t>Participant</a:t>
                      </a:r>
                      <a:r>
                        <a:rPr lang="en-US" sz="1200" baseline="0" dirty="0"/>
                        <a:t> Burden</a:t>
                      </a:r>
                      <a:endParaRPr lang="en-US" sz="1200" dirty="0"/>
                    </a:p>
                  </a:txBody>
                  <a:tcPr/>
                </a:tc>
                <a:tc>
                  <a:txBody>
                    <a:bodyPr/>
                    <a:lstStyle/>
                    <a:p>
                      <a:pPr algn="ctr"/>
                      <a:r>
                        <a:rPr lang="en-US" sz="1200" dirty="0"/>
                        <a:t>Control over</a:t>
                      </a:r>
                      <a:r>
                        <a:rPr lang="en-US" sz="1200" baseline="0" dirty="0"/>
                        <a:t> Data completeness</a:t>
                      </a:r>
                      <a:endParaRPr lang="en-US" sz="1200" dirty="0"/>
                    </a:p>
                  </a:txBody>
                  <a:tcPr/>
                </a:tc>
                <a:extLst>
                  <a:ext uri="{0D108BD9-81ED-4DB2-BD59-A6C34878D82A}">
                    <a16:rowId xmlns:a16="http://schemas.microsoft.com/office/drawing/2014/main" xmlns="" val="2915431303"/>
                  </a:ext>
                </a:extLst>
              </a:tr>
              <a:tr h="356663">
                <a:tc>
                  <a:txBody>
                    <a:bodyPr/>
                    <a:lstStyle/>
                    <a:p>
                      <a:r>
                        <a:rPr lang="en-US" dirty="0"/>
                        <a:t>High</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409510425"/>
                  </a:ext>
                </a:extLst>
              </a:tr>
              <a:tr h="356663">
                <a:tc>
                  <a:txBody>
                    <a:bodyPr/>
                    <a:lstStyle/>
                    <a:p>
                      <a:r>
                        <a:rPr lang="en-US" dirty="0"/>
                        <a:t>Medium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355013394"/>
                  </a:ext>
                </a:extLst>
              </a:tr>
              <a:tr h="399875">
                <a:tc>
                  <a:txBody>
                    <a:bodyPr/>
                    <a:lstStyle/>
                    <a:p>
                      <a:pPr marL="0" algn="l" defTabSz="914400" rtl="0" eaLnBrk="1" latinLnBrk="0" hangingPunct="1"/>
                      <a:r>
                        <a:rPr lang="en-US" sz="1800" kern="1200" dirty="0"/>
                        <a:t>Low</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4162509017"/>
                  </a:ext>
                </a:extLst>
              </a:tr>
            </a:tbl>
          </a:graphicData>
        </a:graphic>
      </p:graphicFrame>
      <p:pic>
        <p:nvPicPr>
          <p:cNvPr id="45" name="Picture 44" descr="Original file ‎ (SVG file, nominally 600 × 600 pixels, file size: 1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98998" y="2251938"/>
            <a:ext cx="334286" cy="334286"/>
          </a:xfrm>
          <a:prstGeom prst="rect">
            <a:avLst/>
          </a:prstGeom>
        </p:spPr>
      </p:pic>
      <p:pic>
        <p:nvPicPr>
          <p:cNvPr id="46" name="Picture 45" descr="Original file ‎ (SVG file, nominally 600 × 600 pixels, file size: 1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90269" y="1487266"/>
            <a:ext cx="334286" cy="334286"/>
          </a:xfrm>
          <a:prstGeom prst="rect">
            <a:avLst/>
          </a:prstGeom>
        </p:spPr>
      </p:pic>
      <p:pic>
        <p:nvPicPr>
          <p:cNvPr id="53" name="Picture 52" descr="Original file ‎ (SVG file, nominally 600 × 600 pixels, file size: 1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80172" y="1510483"/>
            <a:ext cx="334286" cy="334286"/>
          </a:xfrm>
          <a:prstGeom prst="rect">
            <a:avLst/>
          </a:prstGeom>
        </p:spPr>
      </p:pic>
      <p:pic>
        <p:nvPicPr>
          <p:cNvPr id="54" name="Picture 53" descr="Traffic Light (RYG)"/>
          <p:cNvPicPr>
            <a:picLocks noChangeAspect="1"/>
          </p:cNvPicPr>
          <p:nvPr/>
        </p:nvPicPr>
        <p:blipFill rotWithShape="1">
          <a:blip r:embed="rId12" cstate="print">
            <a:extLst>
              <a:ext uri="{28A0092B-C50C-407E-A947-70E740481C1C}">
                <a14:useLocalDpi xmlns:a14="http://schemas.microsoft.com/office/drawing/2010/main" val="0"/>
              </a:ext>
            </a:extLst>
          </a:blip>
          <a:srcRect l="68453"/>
          <a:stretch/>
        </p:blipFill>
        <p:spPr>
          <a:xfrm>
            <a:off x="11232157" y="1588284"/>
            <a:ext cx="601928" cy="773027"/>
          </a:xfrm>
          <a:prstGeom prst="rect">
            <a:avLst/>
          </a:prstGeom>
        </p:spPr>
      </p:pic>
      <p:pic>
        <p:nvPicPr>
          <p:cNvPr id="55" name="Picture 54" descr="Original file ‎ (SVG file, nominally 600 × 600 pixels, file size: 1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19013" y="1700185"/>
            <a:ext cx="334286" cy="334286"/>
          </a:xfrm>
          <a:prstGeom prst="rect">
            <a:avLst/>
          </a:prstGeom>
        </p:spPr>
      </p:pic>
      <p:pic>
        <p:nvPicPr>
          <p:cNvPr id="56" name="Picture 3" descr="C:\Users\jrutter\AppData\Local\Microsoft\Windows\Temporary Internet Files\Content.IE5\W6J5P9QB\large-stick-man-figure-jumping-66.6-11593[1].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64889" y="4994301"/>
            <a:ext cx="1066800" cy="1102360"/>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p:cNvCxnSpPr/>
          <p:nvPr/>
        </p:nvCxnSpPr>
        <p:spPr>
          <a:xfrm flipV="1">
            <a:off x="9565463" y="4567310"/>
            <a:ext cx="397148" cy="39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590173" y="5206510"/>
            <a:ext cx="570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590173" y="5460881"/>
            <a:ext cx="570306" cy="30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993504" y="4324864"/>
            <a:ext cx="1627561" cy="369332"/>
          </a:xfrm>
          <a:prstGeom prst="rect">
            <a:avLst/>
          </a:prstGeom>
          <a:noFill/>
        </p:spPr>
        <p:txBody>
          <a:bodyPr wrap="none" rtlCol="0">
            <a:spAutoFit/>
          </a:bodyPr>
          <a:lstStyle/>
          <a:p>
            <a:r>
              <a:rPr lang="en-US" dirty="0"/>
              <a:t>More PPI Mods</a:t>
            </a:r>
          </a:p>
        </p:txBody>
      </p:sp>
      <p:sp>
        <p:nvSpPr>
          <p:cNvPr id="61" name="TextBox 60"/>
          <p:cNvSpPr txBox="1"/>
          <p:nvPr/>
        </p:nvSpPr>
        <p:spPr>
          <a:xfrm>
            <a:off x="10093376" y="4808347"/>
            <a:ext cx="2000997" cy="646331"/>
          </a:xfrm>
          <a:prstGeom prst="rect">
            <a:avLst/>
          </a:prstGeom>
          <a:noFill/>
        </p:spPr>
        <p:txBody>
          <a:bodyPr wrap="none" rtlCol="0">
            <a:spAutoFit/>
          </a:bodyPr>
          <a:lstStyle/>
          <a:p>
            <a:r>
              <a:rPr lang="en-US" dirty="0"/>
              <a:t>V2,3… Protocols or </a:t>
            </a:r>
          </a:p>
          <a:p>
            <a:r>
              <a:rPr lang="en-US" dirty="0"/>
              <a:t>Ancillary studies</a:t>
            </a:r>
          </a:p>
        </p:txBody>
      </p:sp>
      <p:sp>
        <p:nvSpPr>
          <p:cNvPr id="62" name="TextBox 61"/>
          <p:cNvSpPr txBox="1"/>
          <p:nvPr/>
        </p:nvSpPr>
        <p:spPr>
          <a:xfrm>
            <a:off x="10069165" y="5692336"/>
            <a:ext cx="1476238" cy="369332"/>
          </a:xfrm>
          <a:prstGeom prst="rect">
            <a:avLst/>
          </a:prstGeom>
          <a:noFill/>
        </p:spPr>
        <p:txBody>
          <a:bodyPr wrap="none" rtlCol="0">
            <a:spAutoFit/>
          </a:bodyPr>
          <a:lstStyle/>
          <a:p>
            <a:r>
              <a:rPr lang="en-US" dirty="0"/>
              <a:t>Access to Info</a:t>
            </a:r>
          </a:p>
        </p:txBody>
      </p:sp>
      <p:sp>
        <p:nvSpPr>
          <p:cNvPr id="63" name="TextBox 62"/>
          <p:cNvSpPr txBox="1"/>
          <p:nvPr/>
        </p:nvSpPr>
        <p:spPr>
          <a:xfrm>
            <a:off x="7602218" y="3499004"/>
            <a:ext cx="3865114" cy="369332"/>
          </a:xfrm>
          <a:prstGeom prst="rect">
            <a:avLst/>
          </a:prstGeom>
          <a:noFill/>
        </p:spPr>
        <p:txBody>
          <a:bodyPr wrap="square" rtlCol="0">
            <a:spAutoFit/>
          </a:bodyPr>
          <a:lstStyle/>
          <a:p>
            <a:pPr algn="ctr"/>
            <a:r>
              <a:rPr lang="en-US" u="sng" dirty="0">
                <a:solidFill>
                  <a:srgbClr val="0070C0"/>
                </a:solidFill>
              </a:rPr>
              <a:t>Ongoing Engagement &amp; Retention</a:t>
            </a:r>
          </a:p>
        </p:txBody>
      </p:sp>
      <p:sp>
        <p:nvSpPr>
          <p:cNvPr id="64" name="TextBox 63"/>
          <p:cNvSpPr txBox="1"/>
          <p:nvPr/>
        </p:nvSpPr>
        <p:spPr>
          <a:xfrm>
            <a:off x="6394959" y="5967197"/>
            <a:ext cx="1529073" cy="369332"/>
          </a:xfrm>
          <a:prstGeom prst="rect">
            <a:avLst/>
          </a:prstGeom>
          <a:noFill/>
        </p:spPr>
        <p:txBody>
          <a:bodyPr wrap="none" rtlCol="0">
            <a:spAutoFit/>
          </a:bodyPr>
          <a:lstStyle/>
          <a:p>
            <a:r>
              <a:rPr lang="en-US" dirty="0"/>
              <a:t>Fully enrolled!</a:t>
            </a:r>
          </a:p>
        </p:txBody>
      </p:sp>
      <p:cxnSp>
        <p:nvCxnSpPr>
          <p:cNvPr id="70" name="Straight Arrow Connector 69"/>
          <p:cNvCxnSpPr/>
          <p:nvPr/>
        </p:nvCxnSpPr>
        <p:spPr>
          <a:xfrm>
            <a:off x="7672688" y="5195240"/>
            <a:ext cx="1611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723014" y="4869926"/>
            <a:ext cx="1576842" cy="923330"/>
          </a:xfrm>
          <a:prstGeom prst="rect">
            <a:avLst/>
          </a:prstGeom>
          <a:noFill/>
        </p:spPr>
        <p:txBody>
          <a:bodyPr wrap="none" rtlCol="0">
            <a:spAutoFit/>
          </a:bodyPr>
          <a:lstStyle/>
          <a:p>
            <a:r>
              <a:rPr lang="en-US" dirty="0"/>
              <a:t>Complete </a:t>
            </a:r>
          </a:p>
          <a:p>
            <a:r>
              <a:rPr lang="en-US" dirty="0"/>
              <a:t>4 PPI retention</a:t>
            </a:r>
          </a:p>
          <a:p>
            <a:r>
              <a:rPr lang="en-US" dirty="0"/>
              <a:t>mods</a:t>
            </a:r>
          </a:p>
        </p:txBody>
      </p:sp>
      <p:sp>
        <p:nvSpPr>
          <p:cNvPr id="75" name="Right Arrow 74"/>
          <p:cNvSpPr/>
          <p:nvPr/>
        </p:nvSpPr>
        <p:spPr>
          <a:xfrm>
            <a:off x="546335" y="6202286"/>
            <a:ext cx="7055883"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TIME		</a:t>
            </a:r>
            <a:r>
              <a:rPr lang="en-US" sz="1400" dirty="0"/>
              <a:t>	</a:t>
            </a:r>
          </a:p>
        </p:txBody>
      </p:sp>
      <p:sp>
        <p:nvSpPr>
          <p:cNvPr id="76" name="Rectangle 75"/>
          <p:cNvSpPr/>
          <p:nvPr/>
        </p:nvSpPr>
        <p:spPr>
          <a:xfrm rot="654284">
            <a:off x="10972171" y="6153652"/>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rot="654284">
            <a:off x="11060773" y="6252887"/>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a:off x="7636141" y="6209540"/>
            <a:ext cx="2154530"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Within 1 year from enrollment?</a:t>
            </a:r>
          </a:p>
        </p:txBody>
      </p:sp>
      <p:sp>
        <p:nvSpPr>
          <p:cNvPr id="79" name="Right Arrow 78"/>
          <p:cNvSpPr/>
          <p:nvPr/>
        </p:nvSpPr>
        <p:spPr>
          <a:xfrm>
            <a:off x="9790671" y="6209540"/>
            <a:ext cx="2154530"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 year and beyond</a:t>
            </a:r>
          </a:p>
        </p:txBody>
      </p:sp>
      <p:sp>
        <p:nvSpPr>
          <p:cNvPr id="80" name="Rectangle 79"/>
          <p:cNvSpPr/>
          <p:nvPr/>
        </p:nvSpPr>
        <p:spPr>
          <a:xfrm rot="654284">
            <a:off x="11543502" y="6191303"/>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654284">
            <a:off x="11437144" y="6201043"/>
            <a:ext cx="45719" cy="616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9502F0D-3D46-44D5-ACF1-759CC4569C05}" type="datetime1">
              <a:rPr lang="en-US" smtClean="0"/>
              <a:t>3/13/2017</a:t>
            </a:fld>
            <a:endParaRPr lang="en-US"/>
          </a:p>
        </p:txBody>
      </p:sp>
      <p:sp>
        <p:nvSpPr>
          <p:cNvPr id="3" name="Footer Placeholder 2"/>
          <p:cNvSpPr>
            <a:spLocks noGrp="1"/>
          </p:cNvSpPr>
          <p:nvPr>
            <p:ph type="ftr" sz="quarter" idx="11"/>
          </p:nvPr>
        </p:nvSpPr>
        <p:spPr/>
        <p:txBody>
          <a:bodyPr/>
          <a:lstStyle/>
          <a:p>
            <a:r>
              <a:rPr lang="en-US"/>
              <a:t>DRAFT</a:t>
            </a:r>
          </a:p>
        </p:txBody>
      </p:sp>
      <p:sp>
        <p:nvSpPr>
          <p:cNvPr id="5" name="Slide Number Placeholder 4"/>
          <p:cNvSpPr>
            <a:spLocks noGrp="1"/>
          </p:cNvSpPr>
          <p:nvPr>
            <p:ph type="sldNum" sz="quarter" idx="12"/>
          </p:nvPr>
        </p:nvSpPr>
        <p:spPr/>
        <p:txBody>
          <a:bodyPr/>
          <a:lstStyle/>
          <a:p>
            <a:fld id="{5B02F222-BCED-4024-AD41-2E82489314F9}" type="slidenum">
              <a:rPr lang="en-US" smtClean="0"/>
              <a:t>9</a:t>
            </a:fld>
            <a:endParaRPr lang="en-US"/>
          </a:p>
        </p:txBody>
      </p:sp>
    </p:spTree>
    <p:extLst>
      <p:ext uri="{BB962C8B-B14F-4D97-AF65-F5344CB8AC3E}">
        <p14:creationId xmlns:p14="http://schemas.microsoft.com/office/powerpoint/2010/main" val="266769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914</Words>
  <Application>Microsoft Office PowerPoint</Application>
  <PresentationFormat>Widescreen</PresentationFormat>
  <Paragraphs>195</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Century Gothic</vt:lpstr>
      <vt:lpstr>Office Theme</vt:lpstr>
      <vt:lpstr>TACH Trans-America Consortium of the HCSRN for the All of Us PMI Cohort Program  Co-PIs: Christine C. Johnson, PhD  Brian K. Ahmedani, PhD  NIH Award #: OT2OD024610</vt:lpstr>
      <vt:lpstr>Henry Ford Health System (Lead Site)</vt:lpstr>
      <vt:lpstr>Partner Health Systems</vt:lpstr>
      <vt:lpstr>Other Consortia</vt:lpstr>
      <vt:lpstr>PowerPoint Presentation</vt:lpstr>
      <vt:lpstr>Overview</vt:lpstr>
      <vt:lpstr>All of Us: One in a Million</vt:lpstr>
      <vt:lpstr>Enrollment Process Options: Primarily Digital</vt:lpstr>
      <vt:lpstr>Enrollment Process Options: 2 Clinic Visits</vt:lpstr>
      <vt:lpstr>Enrollment Process Options: Clinic visit</vt:lpstr>
      <vt:lpstr>PowerPoint Presentation</vt:lpstr>
      <vt:lpstr>PowerPoint Presentation</vt:lpstr>
      <vt:lpstr>Thank You  Questions?</vt:lpstr>
    </vt:vector>
  </TitlesOfParts>
  <Company>HFHS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Kippen, Karen</dc:creator>
  <cp:lastModifiedBy>Ahmedani, Brian</cp:lastModifiedBy>
  <cp:revision>92</cp:revision>
  <dcterms:created xsi:type="dcterms:W3CDTF">2016-09-09T15:10:19Z</dcterms:created>
  <dcterms:modified xsi:type="dcterms:W3CDTF">2017-03-13T14:24:03Z</dcterms:modified>
</cp:coreProperties>
</file>