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6" r:id="rId6"/>
    <p:sldId id="262"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0" r:id="rId20"/>
    <p:sldId id="265"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3EB4-828B-8D27-FFB3-EED29EBBE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88E27B0-AC3D-2538-5AD7-EF3B2104A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6CCCDBF-E9D5-7FAA-7344-33D03CEAB00F}"/>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5" name="Footer Placeholder 4">
            <a:extLst>
              <a:ext uri="{FF2B5EF4-FFF2-40B4-BE49-F238E27FC236}">
                <a16:creationId xmlns:a16="http://schemas.microsoft.com/office/drawing/2014/main" id="{50CA5A2B-6F40-FE4B-36F9-81DDB62BC66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7325453-8BE4-7676-10F0-ECFA4CCF0DDC}"/>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237590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F1F4-AB7C-CFDE-BDE4-B333B3E07D0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CED26F5-B426-0B10-9259-704F06637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07E4A00-821C-C5E4-3B0E-E2BF9D89F1F0}"/>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5" name="Footer Placeholder 4">
            <a:extLst>
              <a:ext uri="{FF2B5EF4-FFF2-40B4-BE49-F238E27FC236}">
                <a16:creationId xmlns:a16="http://schemas.microsoft.com/office/drawing/2014/main" id="{88430365-34B4-CA3B-A289-2CB1C4053B7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F0DEB4F-83FD-560D-2665-1F894885184C}"/>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212146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3C1CF-7B7C-CB4F-9E1D-96F02F6E4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FC38D09-4363-2750-3A35-D70FEB1547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D67FCE3-3093-B71F-CD68-6046559B0EED}"/>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5" name="Footer Placeholder 4">
            <a:extLst>
              <a:ext uri="{FF2B5EF4-FFF2-40B4-BE49-F238E27FC236}">
                <a16:creationId xmlns:a16="http://schemas.microsoft.com/office/drawing/2014/main" id="{1F674816-7C98-6E4C-2BF7-E667A9E7CAB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F606AB2-BC87-2F05-24FB-A8E912F0E450}"/>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117237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5849-0FD1-1B2B-9A24-E00C463DE48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233EF4D-B2A7-F701-CC31-19FBDDFBB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C531E97-2122-BF33-E542-2E3FB839D5EB}"/>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5" name="Footer Placeholder 4">
            <a:extLst>
              <a:ext uri="{FF2B5EF4-FFF2-40B4-BE49-F238E27FC236}">
                <a16:creationId xmlns:a16="http://schemas.microsoft.com/office/drawing/2014/main" id="{A36388D3-3554-1DCE-3D41-56700902084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D7123AB-F329-F544-887F-1F14A9B166CF}"/>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263057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4DC3-5216-56F6-E0A7-1B38DE3D0F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C4F6FF7-2C62-DC21-A3EF-9F1088A70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FE5D5-AE71-1F21-0838-EAACE131FB04}"/>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5" name="Footer Placeholder 4">
            <a:extLst>
              <a:ext uri="{FF2B5EF4-FFF2-40B4-BE49-F238E27FC236}">
                <a16:creationId xmlns:a16="http://schemas.microsoft.com/office/drawing/2014/main" id="{955695B9-65DD-5549-5224-75E9644B0A0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6683EF7-C502-4A35-1E84-B2DA8530C9BA}"/>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96569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9776-61C2-446C-B048-E3381667D29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6891ADB-2607-553F-67D8-9BDD60944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6C935DF-65F9-CC1A-0244-00EB5B7BB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145B7C6-BE50-BE6D-BACD-7FC8DE0C3E11}"/>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6" name="Footer Placeholder 5">
            <a:extLst>
              <a:ext uri="{FF2B5EF4-FFF2-40B4-BE49-F238E27FC236}">
                <a16:creationId xmlns:a16="http://schemas.microsoft.com/office/drawing/2014/main" id="{2385C8B4-1A37-FBA7-2AA0-767D16D4B77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9C27BB2-67ED-8F8A-B23A-B8DF0C7849F9}"/>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303768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5AE2-4567-6147-C6FA-3E56B528B20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1CF289E-9787-47C6-FC40-6BFF5C01A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7AA85-C363-B3FA-DAAE-F8CAFC00A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601CB3F-939F-E506-CB72-7FABB0E5E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77B95-1886-4E64-99D1-A8E3D7C12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A0118DD-143D-B735-0DFF-19F8EE234ED7}"/>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8" name="Footer Placeholder 7">
            <a:extLst>
              <a:ext uri="{FF2B5EF4-FFF2-40B4-BE49-F238E27FC236}">
                <a16:creationId xmlns:a16="http://schemas.microsoft.com/office/drawing/2014/main" id="{E39FDE21-DBA3-10D6-D201-05876BD6DA5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C84FB32-F7D3-4CB2-61C2-5A895013672D}"/>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421760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3470-CC0C-3788-7C40-A330287E1F1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2334CAE-078C-0A0D-273C-FBCA5DB54371}"/>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4" name="Footer Placeholder 3">
            <a:extLst>
              <a:ext uri="{FF2B5EF4-FFF2-40B4-BE49-F238E27FC236}">
                <a16:creationId xmlns:a16="http://schemas.microsoft.com/office/drawing/2014/main" id="{14E8DF96-49CD-C5F9-B06F-B96CBE80FDB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3881F7A-4C4B-B4AC-561A-FB6866E66D18}"/>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325015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0427DC-788F-E1D8-E829-CDB10325A738}"/>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3" name="Footer Placeholder 2">
            <a:extLst>
              <a:ext uri="{FF2B5EF4-FFF2-40B4-BE49-F238E27FC236}">
                <a16:creationId xmlns:a16="http://schemas.microsoft.com/office/drawing/2014/main" id="{58B5FE40-E987-3D1E-4D7C-75D9A151C25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2137454-08B5-DC68-D2FF-C79E6319123A}"/>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396353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6190-18D0-F45C-7784-D264ABDF2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AA31EE6-4040-63F3-2638-9F8396088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3ED27FF-F2DD-70B3-1E33-666786A23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3C908-B68D-20F4-5227-CF145AA7BB7E}"/>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6" name="Footer Placeholder 5">
            <a:extLst>
              <a:ext uri="{FF2B5EF4-FFF2-40B4-BE49-F238E27FC236}">
                <a16:creationId xmlns:a16="http://schemas.microsoft.com/office/drawing/2014/main" id="{C1423A68-EEA5-2C9D-FAB8-FE1217F7435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64DEE67-7A38-136B-E134-46AC64C65ACC}"/>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52564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014F-1198-8278-D7E2-91518326A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B27160F-FB6A-0FD2-E412-8BABA4F3D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A7CF02F-4BBA-FEB3-32B0-5C559B470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88623-BC9B-21F2-3BDD-3A9FFC4B7915}"/>
              </a:ext>
            </a:extLst>
          </p:cNvPr>
          <p:cNvSpPr>
            <a:spLocks noGrp="1"/>
          </p:cNvSpPr>
          <p:nvPr>
            <p:ph type="dt" sz="half" idx="10"/>
          </p:nvPr>
        </p:nvSpPr>
        <p:spPr/>
        <p:txBody>
          <a:bodyPr/>
          <a:lstStyle/>
          <a:p>
            <a:fld id="{E5C4BE7F-DC92-4ABD-9B5B-3FF49C6CFA72}" type="datetimeFigureOut">
              <a:rPr lang="en-PK" smtClean="0"/>
              <a:t>02/26/2023</a:t>
            </a:fld>
            <a:endParaRPr lang="en-PK"/>
          </a:p>
        </p:txBody>
      </p:sp>
      <p:sp>
        <p:nvSpPr>
          <p:cNvPr id="6" name="Footer Placeholder 5">
            <a:extLst>
              <a:ext uri="{FF2B5EF4-FFF2-40B4-BE49-F238E27FC236}">
                <a16:creationId xmlns:a16="http://schemas.microsoft.com/office/drawing/2014/main" id="{D895B0A4-D8AC-E652-F20E-C748407588B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A8263FD-21E6-E03F-8BD9-3BAF95014FD9}"/>
              </a:ext>
            </a:extLst>
          </p:cNvPr>
          <p:cNvSpPr>
            <a:spLocks noGrp="1"/>
          </p:cNvSpPr>
          <p:nvPr>
            <p:ph type="sldNum" sz="quarter" idx="12"/>
          </p:nvPr>
        </p:nvSpPr>
        <p:spPr/>
        <p:txBody>
          <a:bodyPr/>
          <a:lstStyle/>
          <a:p>
            <a:fld id="{61D3E8E2-6FEF-4578-B96C-B2B9386A4674}" type="slidenum">
              <a:rPr lang="en-PK" smtClean="0"/>
              <a:t>‹#›</a:t>
            </a:fld>
            <a:endParaRPr lang="en-PK"/>
          </a:p>
        </p:txBody>
      </p:sp>
    </p:spTree>
    <p:extLst>
      <p:ext uri="{BB962C8B-B14F-4D97-AF65-F5344CB8AC3E}">
        <p14:creationId xmlns:p14="http://schemas.microsoft.com/office/powerpoint/2010/main" val="327983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49784-878B-87DA-F766-1E07EBC9F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A9E86CB-25DB-5AB8-A40E-39158ACFB9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8D4B349-6CEB-2FCE-C3D6-789DCDDBD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4BE7F-DC92-4ABD-9B5B-3FF49C6CFA72}" type="datetimeFigureOut">
              <a:rPr lang="en-PK" smtClean="0"/>
              <a:t>02/26/2023</a:t>
            </a:fld>
            <a:endParaRPr lang="en-PK"/>
          </a:p>
        </p:txBody>
      </p:sp>
      <p:sp>
        <p:nvSpPr>
          <p:cNvPr id="5" name="Footer Placeholder 4">
            <a:extLst>
              <a:ext uri="{FF2B5EF4-FFF2-40B4-BE49-F238E27FC236}">
                <a16:creationId xmlns:a16="http://schemas.microsoft.com/office/drawing/2014/main" id="{7F74E91A-9ECC-F5E7-9E3B-777421093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4D6A0776-F4BC-18DB-24BD-468A27D4A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3E8E2-6FEF-4578-B96C-B2B9386A4674}" type="slidenum">
              <a:rPr lang="en-PK" smtClean="0"/>
              <a:t>‹#›</a:t>
            </a:fld>
            <a:endParaRPr lang="en-PK"/>
          </a:p>
        </p:txBody>
      </p:sp>
    </p:spTree>
    <p:extLst>
      <p:ext uri="{BB962C8B-B14F-4D97-AF65-F5344CB8AC3E}">
        <p14:creationId xmlns:p14="http://schemas.microsoft.com/office/powerpoint/2010/main" val="126552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C53B6-6263-2CB0-3207-859A859F0BDB}"/>
              </a:ext>
            </a:extLst>
          </p:cNvPr>
          <p:cNvSpPr>
            <a:spLocks noGrp="1"/>
          </p:cNvSpPr>
          <p:nvPr>
            <p:ph type="ctrTitle"/>
          </p:nvPr>
        </p:nvSpPr>
        <p:spPr>
          <a:xfrm>
            <a:off x="6592164" y="1783958"/>
            <a:ext cx="4888636" cy="3316362"/>
          </a:xfrm>
        </p:spPr>
        <p:txBody>
          <a:bodyPr anchor="b">
            <a:normAutofit/>
          </a:bodyPr>
          <a:lstStyle/>
          <a:p>
            <a:pPr algn="l"/>
            <a:br>
              <a:rPr lang="en-DE" sz="2400" b="1" i="1" dirty="0">
                <a:solidFill>
                  <a:schemeClr val="bg1"/>
                </a:solidFill>
              </a:rPr>
            </a:br>
            <a:br>
              <a:rPr lang="en-DE" sz="2400" b="1" i="1" dirty="0">
                <a:solidFill>
                  <a:schemeClr val="bg1"/>
                </a:solidFill>
              </a:rPr>
            </a:br>
            <a:br>
              <a:rPr lang="en-DE" sz="2400" b="1" i="1" dirty="0">
                <a:solidFill>
                  <a:schemeClr val="bg1"/>
                </a:solidFill>
              </a:rPr>
            </a:br>
            <a:br>
              <a:rPr lang="en-DE" sz="2400" b="1" i="1" dirty="0">
                <a:solidFill>
                  <a:schemeClr val="bg1"/>
                </a:solidFill>
              </a:rPr>
            </a:br>
            <a:br>
              <a:rPr lang="en-DE" sz="2400" b="1" i="1" dirty="0">
                <a:solidFill>
                  <a:schemeClr val="bg1"/>
                </a:solidFill>
              </a:rPr>
            </a:br>
            <a:br>
              <a:rPr lang="en-DE" sz="2400" b="1" i="1" dirty="0">
                <a:solidFill>
                  <a:schemeClr val="bg1"/>
                </a:solidFill>
              </a:rPr>
            </a:br>
            <a:br>
              <a:rPr lang="en-DE" sz="2400" b="1" i="1" dirty="0">
                <a:solidFill>
                  <a:schemeClr val="bg1"/>
                </a:solidFill>
              </a:rPr>
            </a:br>
            <a:r>
              <a:rPr lang="en-DE" sz="4400" b="1" i="1" dirty="0">
                <a:solidFill>
                  <a:schemeClr val="bg1"/>
                </a:solidFill>
                <a:latin typeface="Algerian" panose="04020705040A02060702" pitchFamily="82" charset="0"/>
              </a:rPr>
              <a:t>Python Project</a:t>
            </a:r>
            <a:endParaRPr lang="en-PK" sz="2400" b="1" i="1"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C230563D-EA78-8A67-B072-820E2E6BFDA2}"/>
              </a:ext>
            </a:extLst>
          </p:cNvPr>
          <p:cNvSpPr>
            <a:spLocks noGrp="1"/>
          </p:cNvSpPr>
          <p:nvPr>
            <p:ph type="subTitle" idx="1"/>
          </p:nvPr>
        </p:nvSpPr>
        <p:spPr>
          <a:xfrm>
            <a:off x="6878320" y="5100320"/>
            <a:ext cx="4257040" cy="944880"/>
          </a:xfrm>
        </p:spPr>
        <p:txBody>
          <a:bodyPr anchor="t">
            <a:normAutofit/>
          </a:bodyPr>
          <a:lstStyle/>
          <a:p>
            <a:pPr algn="l"/>
            <a:r>
              <a:rPr lang="en-DE" sz="2800" dirty="0">
                <a:solidFill>
                  <a:schemeClr val="bg1">
                    <a:lumMod val="95000"/>
                  </a:schemeClr>
                </a:solidFill>
                <a:latin typeface="Comic Sans MS" panose="030F0702030302020204" pitchFamily="66" charset="0"/>
                <a:ea typeface="STXingkai" panose="02010800040101010101" pitchFamily="2" charset="-122"/>
              </a:rPr>
              <a:t>‘Hangman Game Using Python’</a:t>
            </a:r>
            <a:endParaRPr lang="en-DE" sz="2800" dirty="0">
              <a:solidFill>
                <a:schemeClr val="bg1">
                  <a:lumMod val="95000"/>
                </a:schemeClr>
              </a:solidFill>
              <a:latin typeface="Comic Sans MS" panose="030F0702030302020204" pitchFamily="66" charset="0"/>
            </a:endParaRP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9EF1C9D-7DD9-A61F-3B2B-2196D1CFDC94}"/>
              </a:ext>
            </a:extLst>
          </p:cNvPr>
          <p:cNvSpPr txBox="1"/>
          <p:nvPr/>
        </p:nvSpPr>
        <p:spPr>
          <a:xfrm>
            <a:off x="-123547" y="1532965"/>
            <a:ext cx="6147701" cy="1754326"/>
          </a:xfrm>
          <a:prstGeom prst="rect">
            <a:avLst/>
          </a:prstGeom>
          <a:noFill/>
        </p:spPr>
        <p:txBody>
          <a:bodyPr wrap="square" rtlCol="0">
            <a:spAutoFit/>
          </a:bodyPr>
          <a:lstStyle/>
          <a:p>
            <a:pPr algn="ctr"/>
            <a:r>
              <a:rPr lang="en-US" sz="5400" dirty="0">
                <a:latin typeface="Algerian" panose="04020705040A02060702" pitchFamily="82" charset="0"/>
              </a:rPr>
              <a:t>M. Hasnain</a:t>
            </a:r>
          </a:p>
          <a:p>
            <a:pPr algn="ctr"/>
            <a:r>
              <a:rPr lang="en-US" sz="5400" dirty="0">
                <a:latin typeface="Algerian" panose="04020705040A02060702" pitchFamily="82" charset="0"/>
              </a:rPr>
              <a:t>MHS-4ever</a:t>
            </a:r>
          </a:p>
        </p:txBody>
      </p:sp>
    </p:spTree>
    <p:extLst>
      <p:ext uri="{BB962C8B-B14F-4D97-AF65-F5344CB8AC3E}">
        <p14:creationId xmlns:p14="http://schemas.microsoft.com/office/powerpoint/2010/main" val="1672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Second if condition will check whether the guess made by the player us not present in the word</a:t>
            </a:r>
          </a:p>
          <a:p>
            <a:r>
              <a:rPr lang="en-US" sz="2400" dirty="0"/>
              <a:t>If guess is not present the number of remaining turns is decremented by 1</a:t>
            </a:r>
          </a:p>
          <a:p>
            <a:r>
              <a:rPr lang="en-US" sz="2400" dirty="0"/>
              <a:t>Use nested if in place of </a:t>
            </a:r>
            <a:r>
              <a:rPr lang="en-US" sz="2400" dirty="0" err="1"/>
              <a:t>elif</a:t>
            </a:r>
            <a:endParaRPr lang="en-US" sz="2400" dirty="0"/>
          </a:p>
          <a:p>
            <a:r>
              <a:rPr lang="en-US" sz="2400" dirty="0"/>
              <a:t>The block check if the number of remaining turns is 9. if it is the hangman ASCII art is printed along with the msg “9 turns left”</a:t>
            </a:r>
          </a:p>
        </p:txBody>
      </p:sp>
      <p:pic>
        <p:nvPicPr>
          <p:cNvPr id="5" name="Picture 4">
            <a:extLst>
              <a:ext uri="{FF2B5EF4-FFF2-40B4-BE49-F238E27FC236}">
                <a16:creationId xmlns:a16="http://schemas.microsoft.com/office/drawing/2014/main" id="{F5432F09-0E11-4CC7-AAB6-A191C7200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56" y="1554051"/>
            <a:ext cx="5382376" cy="2167049"/>
          </a:xfrm>
          <a:prstGeom prst="rect">
            <a:avLst/>
          </a:prstGeom>
        </p:spPr>
      </p:pic>
    </p:spTree>
    <p:extLst>
      <p:ext uri="{BB962C8B-B14F-4D97-AF65-F5344CB8AC3E}">
        <p14:creationId xmlns:p14="http://schemas.microsoft.com/office/powerpoint/2010/main" val="18916227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The block check if the number of remaining turns is 8. if it is the hangman ASCII art is printed along with the msg “8 turns left”</a:t>
            </a:r>
          </a:p>
          <a:p>
            <a:endParaRPr lang="en-US" sz="2400" dirty="0"/>
          </a:p>
          <a:p>
            <a:endParaRPr lang="en-US" sz="2400" dirty="0"/>
          </a:p>
          <a:p>
            <a:endParaRPr lang="en-US" sz="2400" dirty="0"/>
          </a:p>
          <a:p>
            <a:endParaRPr lang="en-US" sz="2400" dirty="0"/>
          </a:p>
          <a:p>
            <a:pPr marL="0" indent="0">
              <a:buNone/>
            </a:pPr>
            <a:r>
              <a:rPr lang="en-US" sz="2400" dirty="0"/>
              <a:t>The block check if the number of remaining turns is 7. if it is the hangman ASCII art is printed along with the msg “7 turns left”</a:t>
            </a:r>
          </a:p>
          <a:p>
            <a:pPr marL="0" indent="0">
              <a:buNone/>
            </a:pPr>
            <a:endParaRPr lang="en-US" sz="2400" dirty="0"/>
          </a:p>
        </p:txBody>
      </p:sp>
      <p:pic>
        <p:nvPicPr>
          <p:cNvPr id="3" name="Picture 2">
            <a:extLst>
              <a:ext uri="{FF2B5EF4-FFF2-40B4-BE49-F238E27FC236}">
                <a16:creationId xmlns:a16="http://schemas.microsoft.com/office/drawing/2014/main" id="{645E214D-D75A-4644-A36A-C01819B2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98" y="377370"/>
            <a:ext cx="5325218" cy="1743529"/>
          </a:xfrm>
          <a:prstGeom prst="rect">
            <a:avLst/>
          </a:prstGeom>
        </p:spPr>
      </p:pic>
      <p:pic>
        <p:nvPicPr>
          <p:cNvPr id="5" name="Picture 4">
            <a:extLst>
              <a:ext uri="{FF2B5EF4-FFF2-40B4-BE49-F238E27FC236}">
                <a16:creationId xmlns:a16="http://schemas.microsoft.com/office/drawing/2014/main" id="{CACDB53C-44CA-406E-A8A2-4AD99CFBC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97" y="3578119"/>
            <a:ext cx="5325215" cy="1743529"/>
          </a:xfrm>
          <a:prstGeom prst="rect">
            <a:avLst/>
          </a:prstGeom>
        </p:spPr>
      </p:pic>
    </p:spTree>
    <p:extLst>
      <p:ext uri="{BB962C8B-B14F-4D97-AF65-F5344CB8AC3E}">
        <p14:creationId xmlns:p14="http://schemas.microsoft.com/office/powerpoint/2010/main" val="300009767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The block check if the number of remaining turns is 6. if it is the hangman ASCII art is printed along with the msg “6 turns left”</a:t>
            </a:r>
          </a:p>
          <a:p>
            <a:endParaRPr lang="en-US" sz="2400" dirty="0"/>
          </a:p>
          <a:p>
            <a:endParaRPr lang="en-US" sz="2400" dirty="0"/>
          </a:p>
          <a:p>
            <a:endParaRPr lang="en-US" sz="2400" dirty="0"/>
          </a:p>
          <a:p>
            <a:r>
              <a:rPr lang="en-US" sz="2400" dirty="0"/>
              <a:t>The block check if the number of remaining turns is 5. if it is the hangman ASCII art is printed along with the msg “5 turns left”</a:t>
            </a:r>
          </a:p>
          <a:p>
            <a:endParaRPr lang="en-US" sz="2400" dirty="0"/>
          </a:p>
        </p:txBody>
      </p:sp>
      <p:pic>
        <p:nvPicPr>
          <p:cNvPr id="3" name="Picture 2">
            <a:extLst>
              <a:ext uri="{FF2B5EF4-FFF2-40B4-BE49-F238E27FC236}">
                <a16:creationId xmlns:a16="http://schemas.microsoft.com/office/drawing/2014/main" id="{F7B398C3-6E90-4031-8E04-1B35BA68C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80" y="499967"/>
            <a:ext cx="5428336" cy="1620933"/>
          </a:xfrm>
          <a:prstGeom prst="rect">
            <a:avLst/>
          </a:prstGeom>
        </p:spPr>
      </p:pic>
      <p:pic>
        <p:nvPicPr>
          <p:cNvPr id="5" name="Picture 4">
            <a:extLst>
              <a:ext uri="{FF2B5EF4-FFF2-40B4-BE49-F238E27FC236}">
                <a16:creationId xmlns:a16="http://schemas.microsoft.com/office/drawing/2014/main" id="{F55E826D-10CD-48FD-8300-4418EA6F7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79" y="3130456"/>
            <a:ext cx="5428333" cy="1771743"/>
          </a:xfrm>
          <a:prstGeom prst="rect">
            <a:avLst/>
          </a:prstGeom>
        </p:spPr>
      </p:pic>
    </p:spTree>
    <p:extLst>
      <p:ext uri="{BB962C8B-B14F-4D97-AF65-F5344CB8AC3E}">
        <p14:creationId xmlns:p14="http://schemas.microsoft.com/office/powerpoint/2010/main" val="10920028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The block check if the number of remaining turns is 4. if it is the hangman ASCII art is printed along with the msg “4 turns left”</a:t>
            </a:r>
          </a:p>
          <a:p>
            <a:endParaRPr lang="en-US" sz="2400" dirty="0"/>
          </a:p>
          <a:p>
            <a:endParaRPr lang="en-US" sz="2400" dirty="0"/>
          </a:p>
          <a:p>
            <a:endParaRPr lang="en-US" sz="2400" dirty="0"/>
          </a:p>
          <a:p>
            <a:r>
              <a:rPr lang="en-US" sz="2400" dirty="0"/>
              <a:t>The block check if the number of remaining turns is 3. if it is the hangman ASCII art is printed along with the msg “3 turns left”</a:t>
            </a:r>
          </a:p>
          <a:p>
            <a:endParaRPr lang="en-US" sz="2400" dirty="0"/>
          </a:p>
        </p:txBody>
      </p:sp>
      <p:pic>
        <p:nvPicPr>
          <p:cNvPr id="3" name="Picture 2">
            <a:extLst>
              <a:ext uri="{FF2B5EF4-FFF2-40B4-BE49-F238E27FC236}">
                <a16:creationId xmlns:a16="http://schemas.microsoft.com/office/drawing/2014/main" id="{26D7D0FA-CB03-4558-95A7-9CCEB68FE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80" y="3536867"/>
            <a:ext cx="5344286" cy="1654629"/>
          </a:xfrm>
          <a:prstGeom prst="rect">
            <a:avLst/>
          </a:prstGeom>
        </p:spPr>
      </p:pic>
      <p:pic>
        <p:nvPicPr>
          <p:cNvPr id="5" name="Picture 4">
            <a:extLst>
              <a:ext uri="{FF2B5EF4-FFF2-40B4-BE49-F238E27FC236}">
                <a16:creationId xmlns:a16="http://schemas.microsoft.com/office/drawing/2014/main" id="{DA79B104-5C7B-4590-A464-CCA23F1D8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81" y="590005"/>
            <a:ext cx="5344283" cy="1654629"/>
          </a:xfrm>
          <a:prstGeom prst="rect">
            <a:avLst/>
          </a:prstGeom>
        </p:spPr>
      </p:pic>
    </p:spTree>
    <p:extLst>
      <p:ext uri="{BB962C8B-B14F-4D97-AF65-F5344CB8AC3E}">
        <p14:creationId xmlns:p14="http://schemas.microsoft.com/office/powerpoint/2010/main" val="36680073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The block check if the number of remaining turns is 2. if it is the hangman ASCII art is printed along with the msg “2 turns left”</a:t>
            </a:r>
          </a:p>
          <a:p>
            <a:endParaRPr lang="en-US" sz="2400" dirty="0"/>
          </a:p>
          <a:p>
            <a:endParaRPr lang="en-US" sz="2400" dirty="0"/>
          </a:p>
          <a:p>
            <a:endParaRPr lang="en-US" sz="2400" dirty="0"/>
          </a:p>
          <a:p>
            <a:r>
              <a:rPr lang="en-US" sz="2400" dirty="0"/>
              <a:t>The block check if the number of remaining turns is 1. if it is the hangman ASCII art is printed along with the msg “1 turns left”</a:t>
            </a:r>
          </a:p>
          <a:p>
            <a:endParaRPr lang="en-US" sz="2400" dirty="0"/>
          </a:p>
        </p:txBody>
      </p:sp>
      <p:pic>
        <p:nvPicPr>
          <p:cNvPr id="3" name="Picture 2">
            <a:extLst>
              <a:ext uri="{FF2B5EF4-FFF2-40B4-BE49-F238E27FC236}">
                <a16:creationId xmlns:a16="http://schemas.microsoft.com/office/drawing/2014/main" id="{9C9A9653-2BB4-49F8-932E-6CBD3ABEA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49" y="415470"/>
            <a:ext cx="5572903" cy="1692729"/>
          </a:xfrm>
          <a:prstGeom prst="rect">
            <a:avLst/>
          </a:prstGeom>
        </p:spPr>
      </p:pic>
      <p:pic>
        <p:nvPicPr>
          <p:cNvPr id="5" name="Picture 4">
            <a:extLst>
              <a:ext uri="{FF2B5EF4-FFF2-40B4-BE49-F238E27FC236}">
                <a16:creationId xmlns:a16="http://schemas.microsoft.com/office/drawing/2014/main" id="{4F9C1197-7821-4541-8191-14557A4A8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49" y="3242781"/>
            <a:ext cx="5572901" cy="1692728"/>
          </a:xfrm>
          <a:prstGeom prst="rect">
            <a:avLst/>
          </a:prstGeom>
        </p:spPr>
      </p:pic>
    </p:spTree>
    <p:extLst>
      <p:ext uri="{BB962C8B-B14F-4D97-AF65-F5344CB8AC3E}">
        <p14:creationId xmlns:p14="http://schemas.microsoft.com/office/powerpoint/2010/main" val="7451095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lnSpcReduction="10000"/>
          </a:bodyPr>
          <a:lstStyle/>
          <a:p>
            <a:r>
              <a:rPr lang="en-US" sz="2400" dirty="0"/>
              <a:t>The block check if the number of remaining turns is 0. if it is the hangman ASCII art is printed along with the msg “you loose” and “you let a good man die</a:t>
            </a:r>
          </a:p>
          <a:p>
            <a:endParaRPr lang="en-US" sz="2400" dirty="0"/>
          </a:p>
          <a:p>
            <a:r>
              <a:rPr lang="en-US" sz="2400" dirty="0"/>
              <a:t>Infinite while loop starts</a:t>
            </a:r>
          </a:p>
          <a:p>
            <a:r>
              <a:rPr lang="en-US" sz="2400" dirty="0"/>
              <a:t>Take user name as input</a:t>
            </a:r>
          </a:p>
          <a:p>
            <a:r>
              <a:rPr lang="en-US" sz="2400" dirty="0"/>
              <a:t>Print some statements</a:t>
            </a:r>
          </a:p>
          <a:p>
            <a:r>
              <a:rPr lang="en-US" sz="2400" dirty="0"/>
              <a:t>Call the hangman() function</a:t>
            </a:r>
          </a:p>
          <a:p>
            <a:pPr marL="0" indent="0">
              <a:buNone/>
            </a:pPr>
            <a:endParaRPr lang="en-US" sz="2400" dirty="0"/>
          </a:p>
          <a:p>
            <a:pPr marL="0" indent="0">
              <a:buNone/>
            </a:pPr>
            <a:r>
              <a:rPr lang="en-US" sz="2400" dirty="0"/>
              <a:t>Take </a:t>
            </a:r>
            <a:r>
              <a:rPr lang="en-US" sz="2400" dirty="0" err="1"/>
              <a:t>user_input</a:t>
            </a:r>
            <a:r>
              <a:rPr lang="en-US" sz="2400" dirty="0"/>
              <a:t> whether he wants to play again</a:t>
            </a:r>
          </a:p>
          <a:p>
            <a:pPr marL="0" indent="0">
              <a:buNone/>
            </a:pPr>
            <a:r>
              <a:rPr lang="en-US" sz="2400" dirty="0"/>
              <a:t> if not farewell msg printed </a:t>
            </a:r>
          </a:p>
          <a:p>
            <a:pPr marL="0" indent="0">
              <a:buNone/>
            </a:pPr>
            <a:r>
              <a:rPr lang="en-US" sz="2400" dirty="0"/>
              <a:t>And function breaks</a:t>
            </a:r>
          </a:p>
        </p:txBody>
      </p:sp>
      <p:pic>
        <p:nvPicPr>
          <p:cNvPr id="3" name="Picture 2">
            <a:extLst>
              <a:ext uri="{FF2B5EF4-FFF2-40B4-BE49-F238E27FC236}">
                <a16:creationId xmlns:a16="http://schemas.microsoft.com/office/drawing/2014/main" id="{E7D06D97-6A92-49EF-A5F1-961312AC6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9" y="226898"/>
            <a:ext cx="5344285" cy="1906701"/>
          </a:xfrm>
          <a:prstGeom prst="rect">
            <a:avLst/>
          </a:prstGeom>
        </p:spPr>
      </p:pic>
      <p:pic>
        <p:nvPicPr>
          <p:cNvPr id="5" name="Picture 4">
            <a:extLst>
              <a:ext uri="{FF2B5EF4-FFF2-40B4-BE49-F238E27FC236}">
                <a16:creationId xmlns:a16="http://schemas.microsoft.com/office/drawing/2014/main" id="{5B34F6E5-7F81-443D-B5EC-A46235EA2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1" y="3053617"/>
            <a:ext cx="5727698" cy="2286319"/>
          </a:xfrm>
          <a:prstGeom prst="rect">
            <a:avLst/>
          </a:prstGeom>
        </p:spPr>
      </p:pic>
    </p:spTree>
    <p:extLst>
      <p:ext uri="{BB962C8B-B14F-4D97-AF65-F5344CB8AC3E}">
        <p14:creationId xmlns:p14="http://schemas.microsoft.com/office/powerpoint/2010/main" val="426800811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fontScale="92500" lnSpcReduction="10000"/>
          </a:bodyPr>
          <a:lstStyle/>
          <a:p>
            <a:r>
              <a:rPr lang="en-US" sz="2400" dirty="0"/>
              <a:t>Import openpyxl (python library for reading and writing excel files)</a:t>
            </a:r>
          </a:p>
          <a:p>
            <a:r>
              <a:rPr lang="en-US" sz="2400" dirty="0"/>
              <a:t>Import </a:t>
            </a:r>
            <a:r>
              <a:rPr lang="en-US" sz="2400" dirty="0" err="1"/>
              <a:t>os</a:t>
            </a:r>
            <a:r>
              <a:rPr lang="en-US" sz="2400" dirty="0"/>
              <a:t> (for interaction with operating system)</a:t>
            </a:r>
          </a:p>
          <a:p>
            <a:r>
              <a:rPr lang="en-US" sz="2400" dirty="0"/>
              <a:t>Give a path to make an excel workbook</a:t>
            </a:r>
          </a:p>
          <a:p>
            <a:r>
              <a:rPr lang="en-US" sz="2400" dirty="0"/>
              <a:t>If condition will check whether the file specified by “</a:t>
            </a:r>
            <a:r>
              <a:rPr lang="en-US" sz="2400" dirty="0" err="1"/>
              <a:t>filepath</a:t>
            </a:r>
            <a:r>
              <a:rPr lang="en-US" sz="2400" dirty="0"/>
              <a:t>” exist or not</a:t>
            </a:r>
          </a:p>
          <a:p>
            <a:r>
              <a:rPr lang="en-US" sz="2400" dirty="0"/>
              <a:t>If not than it will make the file using </a:t>
            </a:r>
            <a:r>
              <a:rPr lang="en-US" sz="2400" dirty="0" err="1"/>
              <a:t>openpyxl.Workbook</a:t>
            </a:r>
            <a:r>
              <a:rPr lang="en-US" sz="2400" dirty="0"/>
              <a:t>() function</a:t>
            </a:r>
          </a:p>
          <a:p>
            <a:r>
              <a:rPr lang="en-US" sz="2400" dirty="0"/>
              <a:t>Sheet variable get the active sheet of the workbook</a:t>
            </a:r>
          </a:p>
          <a:p>
            <a:r>
              <a:rPr lang="en-US" sz="2400" dirty="0"/>
              <a:t>Create a list with two strings “Name” and “Status”</a:t>
            </a:r>
          </a:p>
          <a:p>
            <a:r>
              <a:rPr lang="en-US" sz="2400" dirty="0"/>
              <a:t>Add heading list as a new row to the end of active sheet</a:t>
            </a:r>
          </a:p>
          <a:p>
            <a:r>
              <a:rPr lang="en-US" sz="2400" dirty="0"/>
              <a:t>This line save the workbook to the specified </a:t>
            </a:r>
            <a:r>
              <a:rPr lang="en-US" sz="2400" dirty="0" err="1"/>
              <a:t>filepath</a:t>
            </a:r>
            <a:endParaRPr lang="en-US" sz="2400" dirty="0"/>
          </a:p>
        </p:txBody>
      </p:sp>
      <p:pic>
        <p:nvPicPr>
          <p:cNvPr id="3" name="Picture 2">
            <a:extLst>
              <a:ext uri="{FF2B5EF4-FFF2-40B4-BE49-F238E27FC236}">
                <a16:creationId xmlns:a16="http://schemas.microsoft.com/office/drawing/2014/main" id="{12DA387E-3378-4515-9E2B-41AA88175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97" y="1180972"/>
            <a:ext cx="5609316" cy="2095628"/>
          </a:xfrm>
          <a:prstGeom prst="rect">
            <a:avLst/>
          </a:prstGeom>
        </p:spPr>
      </p:pic>
    </p:spTree>
    <p:extLst>
      <p:ext uri="{BB962C8B-B14F-4D97-AF65-F5344CB8AC3E}">
        <p14:creationId xmlns:p14="http://schemas.microsoft.com/office/powerpoint/2010/main" val="36021148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pPr marL="0" indent="0">
              <a:buNone/>
            </a:pPr>
            <a:r>
              <a:rPr lang="en-US" sz="2400" dirty="0"/>
              <a:t>Open excel workbook from the file specified by the path</a:t>
            </a:r>
          </a:p>
          <a:p>
            <a:pPr marL="0" indent="0">
              <a:buNone/>
            </a:pPr>
            <a:r>
              <a:rPr lang="en-US" sz="2400" dirty="0"/>
              <a:t>Get active sheet of the workbook</a:t>
            </a:r>
          </a:p>
          <a:p>
            <a:pPr marL="0" indent="0">
              <a:buNone/>
            </a:pPr>
            <a:r>
              <a:rPr lang="en-US" sz="2400" dirty="0"/>
              <a:t>Create a list (a) contains the player name and string “you won”</a:t>
            </a:r>
          </a:p>
          <a:p>
            <a:pPr marL="0" indent="0">
              <a:buNone/>
            </a:pPr>
            <a:r>
              <a:rPr lang="en-US" sz="2400" dirty="0"/>
              <a:t>Append list a as a new row to the end of the sheet</a:t>
            </a:r>
          </a:p>
          <a:p>
            <a:pPr marL="0" indent="0">
              <a:buNone/>
            </a:pPr>
            <a:r>
              <a:rPr lang="en-US" sz="2400" dirty="0"/>
              <a:t>Save the workbook</a:t>
            </a:r>
          </a:p>
          <a:p>
            <a:endParaRPr lang="en-US" sz="2400" dirty="0"/>
          </a:p>
        </p:txBody>
      </p:sp>
      <p:pic>
        <p:nvPicPr>
          <p:cNvPr id="3" name="Picture 2">
            <a:extLst>
              <a:ext uri="{FF2B5EF4-FFF2-40B4-BE49-F238E27FC236}">
                <a16:creationId xmlns:a16="http://schemas.microsoft.com/office/drawing/2014/main" id="{292D8753-F8CE-4B7C-9BBD-1F5ECE938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12" y="1417320"/>
            <a:ext cx="5699488" cy="2011680"/>
          </a:xfrm>
          <a:prstGeom prst="rect">
            <a:avLst/>
          </a:prstGeom>
        </p:spPr>
      </p:pic>
    </p:spTree>
    <p:extLst>
      <p:ext uri="{BB962C8B-B14F-4D97-AF65-F5344CB8AC3E}">
        <p14:creationId xmlns:p14="http://schemas.microsoft.com/office/powerpoint/2010/main" val="425192507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pPr marL="0" indent="0">
              <a:buNone/>
            </a:pPr>
            <a:r>
              <a:rPr lang="en-US" sz="2400" dirty="0"/>
              <a:t>Open excel workbook from the file specified by the path</a:t>
            </a:r>
          </a:p>
          <a:p>
            <a:pPr marL="0" indent="0">
              <a:buNone/>
            </a:pPr>
            <a:r>
              <a:rPr lang="en-US" sz="2400" dirty="0"/>
              <a:t>Get active sheet of the workbook</a:t>
            </a:r>
          </a:p>
          <a:p>
            <a:pPr marL="0" indent="0">
              <a:buNone/>
            </a:pPr>
            <a:r>
              <a:rPr lang="en-US" sz="2400" dirty="0"/>
              <a:t>Create a list (b) contains the player name and string “you lose”</a:t>
            </a:r>
          </a:p>
          <a:p>
            <a:pPr marL="0" indent="0">
              <a:buNone/>
            </a:pPr>
            <a:r>
              <a:rPr lang="en-US" sz="2400" dirty="0"/>
              <a:t>Append list (b) as a new row to the end of the sheet</a:t>
            </a:r>
          </a:p>
          <a:p>
            <a:pPr marL="0" indent="0">
              <a:buNone/>
            </a:pPr>
            <a:r>
              <a:rPr lang="en-US" sz="2400" dirty="0"/>
              <a:t>Save the workbook</a:t>
            </a:r>
          </a:p>
          <a:p>
            <a:endParaRPr lang="en-US" sz="2400" dirty="0"/>
          </a:p>
        </p:txBody>
      </p:sp>
      <p:pic>
        <p:nvPicPr>
          <p:cNvPr id="3" name="Picture 2">
            <a:extLst>
              <a:ext uri="{FF2B5EF4-FFF2-40B4-BE49-F238E27FC236}">
                <a16:creationId xmlns:a16="http://schemas.microsoft.com/office/drawing/2014/main" id="{394C11C9-C406-47ED-811A-6D1BB7C25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9" y="1538204"/>
            <a:ext cx="5344287" cy="1890796"/>
          </a:xfrm>
          <a:prstGeom prst="rect">
            <a:avLst/>
          </a:prstGeom>
        </p:spPr>
      </p:pic>
    </p:spTree>
    <p:extLst>
      <p:ext uri="{BB962C8B-B14F-4D97-AF65-F5344CB8AC3E}">
        <p14:creationId xmlns:p14="http://schemas.microsoft.com/office/powerpoint/2010/main" val="236191518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48F5C5-B47F-FA0C-25E8-7EA5E15FB3C3}"/>
              </a:ext>
            </a:extLst>
          </p:cNvPr>
          <p:cNvSpPr txBox="1"/>
          <p:nvPr/>
        </p:nvSpPr>
        <p:spPr>
          <a:xfrm>
            <a:off x="243840" y="243840"/>
            <a:ext cx="11948160" cy="6740307"/>
          </a:xfrm>
          <a:prstGeom prst="rect">
            <a:avLst/>
          </a:prstGeom>
          <a:noFill/>
        </p:spPr>
        <p:txBody>
          <a:bodyPr wrap="square">
            <a:spAutoFit/>
          </a:bodyPr>
          <a:lstStyle/>
          <a:p>
            <a:r>
              <a:rPr lang="en-GB" sz="3600" dirty="0">
                <a:latin typeface="Brush Script MT" panose="03060802040406070304" pitchFamily="66" charset="0"/>
              </a:rPr>
              <a:t>Complete Description:</a:t>
            </a:r>
          </a:p>
          <a:p>
            <a:endParaRPr lang="en-GB" dirty="0"/>
          </a:p>
          <a:p>
            <a:pPr marL="285750" indent="-285750">
              <a:buFont typeface="Arial" panose="020B0604020202020204" pitchFamily="34" charset="0"/>
              <a:buChar char="•"/>
            </a:pPr>
            <a:r>
              <a:rPr lang="en-GB" sz="2000" i="1" dirty="0"/>
              <a:t>To develop the Hangman game, we first created a list of words that can be used as the secret word for the game</a:t>
            </a:r>
            <a:r>
              <a:rPr lang="en-DE" sz="2000" i="1" dirty="0"/>
              <a:t>.</a:t>
            </a:r>
          </a:p>
          <a:p>
            <a:endParaRPr lang="en-GB" sz="2000" i="1" dirty="0"/>
          </a:p>
          <a:p>
            <a:pPr marL="285750" indent="-285750">
              <a:buFont typeface="Arial" panose="020B0604020202020204" pitchFamily="34" charset="0"/>
              <a:buChar char="•"/>
            </a:pPr>
            <a:r>
              <a:rPr lang="en-GB" sz="2000" i="1" dirty="0"/>
              <a:t>We then wrote a function to randomly select a word from the list and assign it to a variable</a:t>
            </a:r>
            <a:r>
              <a:rPr lang="en-DE" sz="2000" i="1" dirty="0"/>
              <a:t>.</a:t>
            </a:r>
          </a:p>
          <a:p>
            <a:endParaRPr lang="en-GB" sz="2000" i="1" dirty="0"/>
          </a:p>
          <a:p>
            <a:pPr marL="285750" indent="-285750">
              <a:buFont typeface="Arial" panose="020B0604020202020204" pitchFamily="34" charset="0"/>
              <a:buChar char="•"/>
            </a:pPr>
            <a:r>
              <a:rPr lang="en-GB" sz="2000" i="1" dirty="0"/>
              <a:t>Next, we wrote a loop that continues until either the player has successfully guessed the word or they have run out of turns</a:t>
            </a:r>
            <a:r>
              <a:rPr lang="en-DE" sz="2000" i="1" dirty="0"/>
              <a:t>.</a:t>
            </a:r>
          </a:p>
          <a:p>
            <a:endParaRPr lang="en-GB" sz="2000" i="1" dirty="0"/>
          </a:p>
          <a:p>
            <a:pPr marL="285750" indent="-285750">
              <a:buFont typeface="Arial" panose="020B0604020202020204" pitchFamily="34" charset="0"/>
              <a:buChar char="•"/>
            </a:pPr>
            <a:r>
              <a:rPr lang="en-GB" sz="2000" i="1" dirty="0"/>
              <a:t>Within the loop, we check if the player's guess is correct, and if it is, we update the variable that keeps track of the correct</a:t>
            </a:r>
            <a:endParaRPr lang="en-DE" sz="2000" i="1" dirty="0"/>
          </a:p>
          <a:p>
            <a:r>
              <a:rPr lang="en-GB" sz="2000" i="1" dirty="0"/>
              <a:t> </a:t>
            </a:r>
            <a:r>
              <a:rPr lang="en-DE" sz="2000" i="1" dirty="0"/>
              <a:t>    </a:t>
            </a:r>
            <a:r>
              <a:rPr lang="en-GB" sz="2000" i="1" dirty="0"/>
              <a:t>letters to include the new guess</a:t>
            </a:r>
            <a:r>
              <a:rPr lang="en-DE" sz="2000" i="1" dirty="0"/>
              <a:t>.</a:t>
            </a:r>
          </a:p>
          <a:p>
            <a:endParaRPr lang="en-GB" sz="2000" i="1" dirty="0"/>
          </a:p>
          <a:p>
            <a:pPr marL="285750" indent="-285750">
              <a:buFont typeface="Arial" panose="020B0604020202020204" pitchFamily="34" charset="0"/>
              <a:buChar char="•"/>
            </a:pPr>
            <a:r>
              <a:rPr lang="en-GB" sz="2000" i="1" dirty="0"/>
              <a:t>If the guess is incorrect, we decrease the number of turns left and draw a part of the stick figure</a:t>
            </a:r>
            <a:r>
              <a:rPr lang="en-DE" sz="2000" i="1" dirty="0"/>
              <a:t>.</a:t>
            </a:r>
          </a:p>
          <a:p>
            <a:endParaRPr lang="en-GB" sz="2000" i="1" dirty="0"/>
          </a:p>
          <a:p>
            <a:pPr marL="285750" indent="-285750">
              <a:buFont typeface="Arial" panose="020B0604020202020204" pitchFamily="34" charset="0"/>
              <a:buChar char="•"/>
            </a:pPr>
            <a:r>
              <a:rPr lang="en-GB" sz="2000" i="1" dirty="0"/>
              <a:t>Finally, we added handling for invalid guesses, such as guesses that are not letters or that have already been made</a:t>
            </a:r>
            <a:r>
              <a:rPr lang="en-DE" sz="2000" i="1" dirty="0"/>
              <a:t>.</a:t>
            </a:r>
            <a:endParaRPr lang="en-US" sz="2000" i="1" dirty="0"/>
          </a:p>
          <a:p>
            <a:pPr marL="285750" indent="-285750">
              <a:buFont typeface="Arial" panose="020B0604020202020204" pitchFamily="34" charset="0"/>
              <a:buChar char="•"/>
            </a:pPr>
            <a:endParaRPr lang="en-US" sz="2000" i="1" dirty="0"/>
          </a:p>
          <a:p>
            <a:pPr marL="285750" indent="-285750">
              <a:buFont typeface="Arial" panose="020B0604020202020204" pitchFamily="34" charset="0"/>
              <a:buChar char="•"/>
            </a:pPr>
            <a:r>
              <a:rPr lang="en-US" sz="2000" i="1" dirty="0"/>
              <a:t>We also added excel file to save player name’s with the final result of their play.</a:t>
            </a:r>
            <a:endParaRPr lang="en-DE" sz="2000" i="1" dirty="0"/>
          </a:p>
          <a:p>
            <a:endParaRPr lang="en-PK" dirty="0"/>
          </a:p>
        </p:txBody>
      </p:sp>
    </p:spTree>
    <p:extLst>
      <p:ext uri="{BB962C8B-B14F-4D97-AF65-F5344CB8AC3E}">
        <p14:creationId xmlns:p14="http://schemas.microsoft.com/office/powerpoint/2010/main" val="147188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577E3A-B9DD-E617-6EDE-B8606CD432D4}"/>
              </a:ext>
            </a:extLst>
          </p:cNvPr>
          <p:cNvSpPr txBox="1"/>
          <p:nvPr/>
        </p:nvSpPr>
        <p:spPr>
          <a:xfrm>
            <a:off x="568960" y="193040"/>
            <a:ext cx="11206480" cy="6247864"/>
          </a:xfrm>
          <a:prstGeom prst="rect">
            <a:avLst/>
          </a:prstGeom>
          <a:noFill/>
        </p:spPr>
        <p:txBody>
          <a:bodyPr wrap="square">
            <a:spAutoFit/>
          </a:bodyPr>
          <a:lstStyle/>
          <a:p>
            <a:pPr algn="l"/>
            <a:r>
              <a:rPr lang="en-GB" sz="4000" u="sng" dirty="0">
                <a:effectLst/>
                <a:latin typeface="Brush Script MT" panose="03060802040406070304" pitchFamily="66" charset="0"/>
                <a:ea typeface="STXingkai" panose="02010800040101010101" pitchFamily="2" charset="-122"/>
              </a:rPr>
              <a:t>Game Overview:</a:t>
            </a:r>
          </a:p>
          <a:p>
            <a:pPr algn="l">
              <a:buFont typeface="Arial" panose="020B0604020202020204" pitchFamily="34" charset="0"/>
              <a:buChar char="•"/>
            </a:pPr>
            <a:r>
              <a:rPr lang="en-DE" sz="3200" b="1" i="0" dirty="0">
                <a:effectLst/>
                <a:latin typeface="Söhne"/>
              </a:rPr>
              <a:t> </a:t>
            </a:r>
            <a:r>
              <a:rPr lang="en-GB" sz="3600" i="1" dirty="0">
                <a:effectLst/>
                <a:latin typeface="Söhne"/>
              </a:rPr>
              <a:t>Hangman is a classic word-guessing game where</a:t>
            </a:r>
            <a:r>
              <a:rPr lang="en-DE" sz="3600" i="1" dirty="0">
                <a:effectLst/>
                <a:latin typeface="Söhne"/>
              </a:rPr>
              <a:t> </a:t>
            </a:r>
            <a:r>
              <a:rPr lang="en-GB" sz="3600" i="1" dirty="0">
                <a:effectLst/>
                <a:latin typeface="Söhne"/>
              </a:rPr>
              <a:t>players try to guess a secret word by guessing individual letters</a:t>
            </a:r>
            <a:endParaRPr lang="en-DE" sz="3600" i="1" dirty="0">
              <a:effectLst/>
              <a:latin typeface="Söhne"/>
            </a:endParaRPr>
          </a:p>
          <a:p>
            <a:pPr algn="l"/>
            <a:endParaRPr lang="en-GB" sz="3600" i="1" dirty="0">
              <a:effectLst/>
              <a:latin typeface="Söhne"/>
            </a:endParaRPr>
          </a:p>
          <a:p>
            <a:pPr algn="l">
              <a:buFont typeface="Arial" panose="020B0604020202020204" pitchFamily="34" charset="0"/>
              <a:buChar char="•"/>
            </a:pPr>
            <a:r>
              <a:rPr lang="en-DE" sz="3600" i="1" dirty="0">
                <a:effectLst/>
                <a:latin typeface="Söhne"/>
              </a:rPr>
              <a:t> </a:t>
            </a:r>
            <a:r>
              <a:rPr lang="en-GB" sz="3600" i="1" dirty="0">
                <a:effectLst/>
                <a:latin typeface="Söhne"/>
              </a:rPr>
              <a:t>The player has a certain number of turns (in this case, 10) to guess the word, and for each incorrect guess, a part of a stick</a:t>
            </a:r>
            <a:r>
              <a:rPr lang="en-DE" sz="3600" i="1" dirty="0">
                <a:effectLst/>
                <a:latin typeface="Söhne"/>
              </a:rPr>
              <a:t> </a:t>
            </a:r>
            <a:r>
              <a:rPr lang="en-GB" sz="3600" i="1" dirty="0">
                <a:effectLst/>
                <a:latin typeface="Söhne"/>
              </a:rPr>
              <a:t>figure is drawn</a:t>
            </a:r>
            <a:r>
              <a:rPr lang="en-DE" sz="3600" i="1" dirty="0">
                <a:effectLst/>
                <a:latin typeface="Söhne"/>
              </a:rPr>
              <a:t>.</a:t>
            </a:r>
          </a:p>
          <a:p>
            <a:pPr algn="l"/>
            <a:endParaRPr lang="en-DE" sz="3600" i="1" dirty="0">
              <a:effectLst/>
              <a:latin typeface="Söhne"/>
            </a:endParaRPr>
          </a:p>
          <a:p>
            <a:pPr algn="l">
              <a:buFont typeface="Arial" panose="020B0604020202020204" pitchFamily="34" charset="0"/>
              <a:buChar char="•"/>
            </a:pPr>
            <a:r>
              <a:rPr lang="en-DE" sz="3600" i="1" dirty="0">
                <a:effectLst/>
                <a:latin typeface="Söhne"/>
              </a:rPr>
              <a:t> </a:t>
            </a:r>
            <a:r>
              <a:rPr lang="en-GB" sz="3600" i="1" dirty="0">
                <a:effectLst/>
                <a:latin typeface="Söhne"/>
              </a:rPr>
              <a:t>If the player successfully guesses the word before the stick figure is fully drawn, they win the game. If the stick figure is fully drawn before the word is guessed, the player loses</a:t>
            </a:r>
            <a:r>
              <a:rPr lang="en-DE" sz="3600" i="1" dirty="0">
                <a:effectLst/>
                <a:latin typeface="Söhne"/>
              </a:rPr>
              <a:t>.</a:t>
            </a:r>
            <a:endParaRPr lang="en-GB" sz="3600" i="1" dirty="0">
              <a:effectLst/>
              <a:latin typeface="Söhne"/>
            </a:endParaRPr>
          </a:p>
        </p:txBody>
      </p:sp>
    </p:spTree>
    <p:extLst>
      <p:ext uri="{BB962C8B-B14F-4D97-AF65-F5344CB8AC3E}">
        <p14:creationId xmlns:p14="http://schemas.microsoft.com/office/powerpoint/2010/main" val="3331561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70554A8-C086-7CD7-59C2-E0B125513100}"/>
              </a:ext>
            </a:extLst>
          </p:cNvPr>
          <p:cNvSpPr>
            <a:spLocks noGrp="1"/>
          </p:cNvSpPr>
          <p:nvPr>
            <p:ph type="ctrTitle"/>
          </p:nvPr>
        </p:nvSpPr>
        <p:spPr>
          <a:xfrm>
            <a:off x="3204642" y="2353641"/>
            <a:ext cx="5782716" cy="2150719"/>
          </a:xfrm>
          <a:noFill/>
        </p:spPr>
        <p:txBody>
          <a:bodyPr anchor="ctr">
            <a:normAutofit/>
          </a:bodyPr>
          <a:lstStyle/>
          <a:p>
            <a:r>
              <a:rPr lang="en-DE" sz="11500" dirty="0">
                <a:solidFill>
                  <a:srgbClr val="080808"/>
                </a:solidFill>
                <a:latin typeface="STXingkai" panose="02010800040101010101" pitchFamily="2" charset="-122"/>
                <a:ea typeface="STXingkai" panose="02010800040101010101" pitchFamily="2" charset="-122"/>
              </a:rPr>
              <a:t>Thank You</a:t>
            </a:r>
            <a:endParaRPr lang="en-PK" sz="11500" dirty="0">
              <a:solidFill>
                <a:srgbClr val="080808"/>
              </a:solidFill>
              <a:latin typeface="STXingkai" panose="02010800040101010101" pitchFamily="2" charset="-122"/>
              <a:ea typeface="STXingkai" panose="02010800040101010101" pitchFamily="2" charset="-122"/>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8194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093BC-AA5B-5B9D-D2D7-C2893167F1B3}"/>
              </a:ext>
            </a:extLst>
          </p:cNvPr>
          <p:cNvSpPr>
            <a:spLocks noGrp="1"/>
          </p:cNvSpPr>
          <p:nvPr>
            <p:ph type="title"/>
          </p:nvPr>
        </p:nvSpPr>
        <p:spPr>
          <a:xfrm>
            <a:off x="9093496" y="345441"/>
            <a:ext cx="2605150" cy="6390639"/>
          </a:xfrm>
        </p:spPr>
        <p:txBody>
          <a:bodyPr vert="horz" lIns="91440" tIns="45720" rIns="91440" bIns="45720" rtlCol="0" anchor="ctr">
            <a:normAutofit/>
          </a:bodyPr>
          <a:lstStyle/>
          <a:p>
            <a:r>
              <a:rPr lang="en-DE" sz="4000" dirty="0">
                <a:solidFill>
                  <a:schemeClr val="bg2"/>
                </a:solidFill>
                <a:latin typeface="Fairwater Script" panose="02000507000000020003" pitchFamily="2" charset="0"/>
                <a:ea typeface="STXingkai" panose="02010800040101010101" pitchFamily="2" charset="-122"/>
              </a:rPr>
              <a:t>This is how a Hangman game looks..</a:t>
            </a:r>
            <a:br>
              <a:rPr lang="en-DE" sz="4000" dirty="0">
                <a:solidFill>
                  <a:schemeClr val="bg2"/>
                </a:solidFill>
                <a:latin typeface="Fairwater Script" panose="02000507000000020003" pitchFamily="2" charset="0"/>
                <a:ea typeface="STXingkai" panose="02010800040101010101" pitchFamily="2" charset="-122"/>
              </a:rPr>
            </a:br>
            <a:r>
              <a:rPr lang="en-DE" sz="4000" dirty="0">
                <a:solidFill>
                  <a:schemeClr val="bg2"/>
                </a:solidFill>
                <a:latin typeface="Fairwater Script" panose="02000507000000020003" pitchFamily="2" charset="0"/>
                <a:ea typeface="STXingkai" panose="02010800040101010101" pitchFamily="2" charset="-122"/>
              </a:rPr>
              <a:t>But Let’s Make This Game using Python.</a:t>
            </a:r>
            <a:endParaRPr lang="en-US" sz="4000" dirty="0">
              <a:solidFill>
                <a:schemeClr val="bg2"/>
              </a:solidFill>
              <a:latin typeface="Fairwater Script" panose="02000507000000020003" pitchFamily="2" charset="0"/>
              <a:ea typeface="STXingkai" panose="02010800040101010101" pitchFamily="2" charset="-122"/>
            </a:endParaRP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F5C0047B-10DE-C004-E188-E52C02AACCE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59" r="1" b="1"/>
          <a:stretch/>
        </p:blipFill>
        <p:spPr>
          <a:xfrm>
            <a:off x="976251" y="942538"/>
            <a:ext cx="7163222" cy="4808332"/>
          </a:xfrm>
          <a:prstGeom prst="rect">
            <a:avLst/>
          </a:prstGeom>
          <a:effectLst/>
        </p:spPr>
      </p:pic>
    </p:spTree>
    <p:extLst>
      <p:ext uri="{BB962C8B-B14F-4D97-AF65-F5344CB8AC3E}">
        <p14:creationId xmlns:p14="http://schemas.microsoft.com/office/powerpoint/2010/main" val="170567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4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7B44B-A03D-8F1A-64C3-5E825C65BD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dirty="0">
                <a:solidFill>
                  <a:srgbClr val="FFFFFF"/>
                </a:solidFill>
              </a:rPr>
              <a:t>Basic Components of the program</a:t>
            </a:r>
            <a:endParaRPr lang="en-US" sz="2600" b="1"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BA81F62C-49EC-4B1C-94E0-156FBE10F6CF}"/>
              </a:ext>
            </a:extLst>
          </p:cNvPr>
          <p:cNvSpPr>
            <a:spLocks noGrp="1"/>
          </p:cNvSpPr>
          <p:nvPr>
            <p:ph idx="1"/>
          </p:nvPr>
        </p:nvSpPr>
        <p:spPr>
          <a:xfrm>
            <a:off x="4032514" y="780596"/>
            <a:ext cx="10515600" cy="4763861"/>
          </a:xfrm>
        </p:spPr>
        <p:txBody>
          <a:bodyPr>
            <a:noAutofit/>
          </a:bodyPr>
          <a:lstStyle/>
          <a:p>
            <a:r>
              <a:rPr lang="en-US" sz="4000" dirty="0"/>
              <a:t>Libraries (random, openpyxl)</a:t>
            </a:r>
          </a:p>
          <a:p>
            <a:r>
              <a:rPr lang="en-US" sz="4000" dirty="0"/>
              <a:t>Data Entry</a:t>
            </a:r>
          </a:p>
          <a:p>
            <a:r>
              <a:rPr lang="en-US" sz="4000" dirty="0"/>
              <a:t>Function Declaration</a:t>
            </a:r>
          </a:p>
          <a:p>
            <a:r>
              <a:rPr lang="en-US" sz="4000" dirty="0"/>
              <a:t>For loop</a:t>
            </a:r>
          </a:p>
          <a:p>
            <a:r>
              <a:rPr lang="en-US" sz="4000" dirty="0"/>
              <a:t>While loop</a:t>
            </a:r>
          </a:p>
          <a:p>
            <a:r>
              <a:rPr lang="en-US" sz="4000" dirty="0"/>
              <a:t>List</a:t>
            </a:r>
          </a:p>
          <a:p>
            <a:r>
              <a:rPr lang="en-US" sz="4000" dirty="0"/>
              <a:t>User Input</a:t>
            </a:r>
          </a:p>
          <a:p>
            <a:r>
              <a:rPr lang="en-US" sz="4000" dirty="0"/>
              <a:t>Data Types</a:t>
            </a:r>
          </a:p>
          <a:p>
            <a:endParaRPr lang="en-US" sz="4000" dirty="0"/>
          </a:p>
          <a:p>
            <a:endParaRPr lang="en-US" sz="4000" dirty="0"/>
          </a:p>
        </p:txBody>
      </p:sp>
    </p:spTree>
    <p:extLst>
      <p:ext uri="{BB962C8B-B14F-4D97-AF65-F5344CB8AC3E}">
        <p14:creationId xmlns:p14="http://schemas.microsoft.com/office/powerpoint/2010/main" val="204193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4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7B44B-A03D-8F1A-64C3-5E825C65BD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b="1" kern="1200" dirty="0">
                <a:solidFill>
                  <a:srgbClr val="FFFFFF"/>
                </a:solidFill>
                <a:latin typeface="+mj-lt"/>
                <a:ea typeface="+mj-ea"/>
                <a:cs typeface="+mj-cs"/>
              </a:rPr>
              <a:t>Basic Logic</a:t>
            </a:r>
          </a:p>
        </p:txBody>
      </p:sp>
      <p:sp>
        <p:nvSpPr>
          <p:cNvPr id="4" name="Content Placeholder 3">
            <a:extLst>
              <a:ext uri="{FF2B5EF4-FFF2-40B4-BE49-F238E27FC236}">
                <a16:creationId xmlns:a16="http://schemas.microsoft.com/office/drawing/2014/main" id="{BA81F62C-49EC-4B1C-94E0-156FBE10F6CF}"/>
              </a:ext>
            </a:extLst>
          </p:cNvPr>
          <p:cNvSpPr>
            <a:spLocks noGrp="1"/>
          </p:cNvSpPr>
          <p:nvPr>
            <p:ph idx="1"/>
          </p:nvPr>
        </p:nvSpPr>
        <p:spPr>
          <a:xfrm>
            <a:off x="3539029" y="1047069"/>
            <a:ext cx="8217542" cy="4763861"/>
          </a:xfrm>
        </p:spPr>
        <p:txBody>
          <a:bodyPr>
            <a:noAutofit/>
          </a:bodyPr>
          <a:lstStyle/>
          <a:p>
            <a:pPr marL="0" indent="0">
              <a:buNone/>
            </a:pPr>
            <a:r>
              <a:rPr lang="en-US" sz="4000" b="1" dirty="0"/>
              <a:t>Import two libraries:</a:t>
            </a:r>
          </a:p>
          <a:p>
            <a:pPr marL="0" indent="0">
              <a:buNone/>
            </a:pPr>
            <a:endParaRPr lang="en-US" sz="4000" dirty="0"/>
          </a:p>
          <a:p>
            <a:r>
              <a:rPr lang="en-US" sz="3200" dirty="0"/>
              <a:t>random (to select random word)</a:t>
            </a:r>
          </a:p>
          <a:p>
            <a:r>
              <a:rPr lang="en-US" sz="3200" dirty="0"/>
              <a:t>openpyxl (to make an excel file)</a:t>
            </a:r>
          </a:p>
          <a:p>
            <a:r>
              <a:rPr lang="en-US" sz="3200" dirty="0" err="1"/>
              <a:t>os</a:t>
            </a:r>
            <a:r>
              <a:rPr lang="en-US" sz="3200" dirty="0"/>
              <a:t> (operating system)</a:t>
            </a:r>
          </a:p>
          <a:p>
            <a:pPr marL="0" indent="0">
              <a:buNone/>
            </a:pPr>
            <a:endParaRPr lang="en-US" sz="4000" dirty="0"/>
          </a:p>
        </p:txBody>
      </p:sp>
      <p:pic>
        <p:nvPicPr>
          <p:cNvPr id="10" name="Picture 9">
            <a:extLst>
              <a:ext uri="{FF2B5EF4-FFF2-40B4-BE49-F238E27FC236}">
                <a16:creationId xmlns:a16="http://schemas.microsoft.com/office/drawing/2014/main" id="{7ECA9BA2-2A61-4198-B556-E6DC97751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633" y="4369879"/>
            <a:ext cx="6972582" cy="1309724"/>
          </a:xfrm>
          <a:prstGeom prst="rect">
            <a:avLst/>
          </a:prstGeom>
        </p:spPr>
      </p:pic>
    </p:spTree>
    <p:extLst>
      <p:ext uri="{BB962C8B-B14F-4D97-AF65-F5344CB8AC3E}">
        <p14:creationId xmlns:p14="http://schemas.microsoft.com/office/powerpoint/2010/main" val="106036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Make a function named hangman.</a:t>
            </a:r>
          </a:p>
          <a:p>
            <a:r>
              <a:rPr lang="en-US" sz="2400" dirty="0"/>
              <a:t>Make a list of words</a:t>
            </a:r>
          </a:p>
          <a:p>
            <a:r>
              <a:rPr lang="en-US" sz="2400" dirty="0"/>
              <a:t>A random word from the list is selected using a function </a:t>
            </a:r>
            <a:r>
              <a:rPr lang="en-US" sz="2400" dirty="0" err="1"/>
              <a:t>random.choice</a:t>
            </a:r>
            <a:r>
              <a:rPr lang="en-US" sz="2400" dirty="0"/>
              <a:t>() from random library</a:t>
            </a:r>
          </a:p>
          <a:p>
            <a:r>
              <a:rPr lang="en-US" sz="2400" dirty="0"/>
              <a:t>Store the random word in the variable word</a:t>
            </a:r>
          </a:p>
          <a:p>
            <a:r>
              <a:rPr lang="en-US" sz="2400" dirty="0"/>
              <a:t>Turn variable is used to keep the track of the number of chances the player has to guess the words</a:t>
            </a:r>
          </a:p>
          <a:p>
            <a:r>
              <a:rPr lang="en-US" sz="2400" dirty="0"/>
              <a:t>Initialize empty string to store the letters the player has already guessed</a:t>
            </a:r>
          </a:p>
          <a:p>
            <a:r>
              <a:rPr lang="en-US" sz="2400" dirty="0"/>
              <a:t>Specify a set of valid entries</a:t>
            </a:r>
          </a:p>
        </p:txBody>
      </p:sp>
      <p:pic>
        <p:nvPicPr>
          <p:cNvPr id="3" name="Picture 2">
            <a:extLst>
              <a:ext uri="{FF2B5EF4-FFF2-40B4-BE49-F238E27FC236}">
                <a16:creationId xmlns:a16="http://schemas.microsoft.com/office/drawing/2014/main" id="{0D8B2920-B113-491D-82E6-89E382CDC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55" y="2044700"/>
            <a:ext cx="5896798" cy="1752599"/>
          </a:xfrm>
          <a:prstGeom prst="rect">
            <a:avLst/>
          </a:prstGeom>
        </p:spPr>
      </p:pic>
    </p:spTree>
    <p:extLst>
      <p:ext uri="{BB962C8B-B14F-4D97-AF65-F5344CB8AC3E}">
        <p14:creationId xmlns:p14="http://schemas.microsoft.com/office/powerpoint/2010/main" val="14286419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Start a loop that will continue until the “word” length is greater than 0</a:t>
            </a:r>
          </a:p>
          <a:p>
            <a:r>
              <a:rPr lang="en-US" sz="2400" dirty="0"/>
              <a:t>“</a:t>
            </a:r>
            <a:r>
              <a:rPr lang="en-US" sz="2400" dirty="0" err="1"/>
              <a:t>main_word</a:t>
            </a:r>
            <a:r>
              <a:rPr lang="en-US" sz="2400" dirty="0"/>
              <a:t>” store the word that is displayed to the player, with unguessed letters replaced by underscores</a:t>
            </a:r>
          </a:p>
          <a:p>
            <a:r>
              <a:rPr lang="en-US" sz="2400" dirty="0"/>
              <a:t>Start a for loop that will iterate over each letter in “word” </a:t>
            </a:r>
          </a:p>
          <a:p>
            <a:r>
              <a:rPr lang="en-US" sz="2400" dirty="0"/>
              <a:t>Apply if condition to check whether the letter in loop has already been guessed by the player</a:t>
            </a:r>
          </a:p>
          <a:p>
            <a:r>
              <a:rPr lang="en-US" sz="2400" dirty="0"/>
              <a:t>If letter has </a:t>
            </a:r>
            <a:r>
              <a:rPr lang="en-US" sz="2400" dirty="0" err="1"/>
              <a:t>alredy</a:t>
            </a:r>
            <a:r>
              <a:rPr lang="en-US" sz="2400" dirty="0"/>
              <a:t> been guessed, it is added to the “main _word” string.</a:t>
            </a:r>
          </a:p>
          <a:p>
            <a:r>
              <a:rPr lang="en-US" sz="2400" dirty="0"/>
              <a:t>If not else block execute and add underscore and a space to the “</a:t>
            </a:r>
            <a:r>
              <a:rPr lang="en-US" sz="2400" dirty="0" err="1"/>
              <a:t>main_word</a:t>
            </a:r>
            <a:r>
              <a:rPr lang="en-US" sz="2400" dirty="0"/>
              <a:t>”</a:t>
            </a:r>
          </a:p>
        </p:txBody>
      </p:sp>
      <p:pic>
        <p:nvPicPr>
          <p:cNvPr id="5" name="Picture 4">
            <a:extLst>
              <a:ext uri="{FF2B5EF4-FFF2-40B4-BE49-F238E27FC236}">
                <a16:creationId xmlns:a16="http://schemas.microsoft.com/office/drawing/2014/main" id="{55FC3DCC-D36E-411A-927E-2917FBACA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1985306"/>
            <a:ext cx="5905500" cy="1697694"/>
          </a:xfrm>
          <a:prstGeom prst="rect">
            <a:avLst/>
          </a:prstGeom>
        </p:spPr>
      </p:pic>
    </p:spTree>
    <p:extLst>
      <p:ext uri="{BB962C8B-B14F-4D97-AF65-F5344CB8AC3E}">
        <p14:creationId xmlns:p14="http://schemas.microsoft.com/office/powerpoint/2010/main" val="21607539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This if condition will check whether the “</a:t>
            </a:r>
            <a:r>
              <a:rPr lang="en-US" sz="2400" dirty="0" err="1"/>
              <a:t>main_word</a:t>
            </a:r>
            <a:r>
              <a:rPr lang="en-US" sz="2400" dirty="0"/>
              <a:t>” string is equal </a:t>
            </a:r>
            <a:r>
              <a:rPr lang="en-US" sz="2400" dirty="0" err="1"/>
              <a:t>to”word</a:t>
            </a:r>
            <a:r>
              <a:rPr lang="en-US" sz="2400" dirty="0"/>
              <a:t>”</a:t>
            </a:r>
          </a:p>
          <a:p>
            <a:r>
              <a:rPr lang="en-US" sz="2400" dirty="0"/>
              <a:t>If both are equal print line will print “</a:t>
            </a:r>
            <a:r>
              <a:rPr lang="en-US" sz="2400" dirty="0" err="1"/>
              <a:t>main_word</a:t>
            </a:r>
            <a:r>
              <a:rPr lang="en-US" sz="2400" dirty="0"/>
              <a:t>” and congrats msg</a:t>
            </a:r>
          </a:p>
          <a:p>
            <a:r>
              <a:rPr lang="en-US" sz="2400" dirty="0"/>
              <a:t>Break will cause the exit from the loop</a:t>
            </a:r>
          </a:p>
          <a:p>
            <a:endParaRPr lang="en-US" sz="2400" dirty="0"/>
          </a:p>
          <a:p>
            <a:endParaRPr lang="en-US" sz="2400" dirty="0"/>
          </a:p>
          <a:p>
            <a:endParaRPr lang="en-US" sz="2400" dirty="0"/>
          </a:p>
        </p:txBody>
      </p:sp>
      <p:pic>
        <p:nvPicPr>
          <p:cNvPr id="4" name="Picture 3">
            <a:extLst>
              <a:ext uri="{FF2B5EF4-FFF2-40B4-BE49-F238E27FC236}">
                <a16:creationId xmlns:a16="http://schemas.microsoft.com/office/drawing/2014/main" id="{A865C6EF-9706-4C29-A617-BE5E765E6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42" y="1733948"/>
            <a:ext cx="5552073" cy="1291640"/>
          </a:xfrm>
          <a:prstGeom prst="rect">
            <a:avLst/>
          </a:prstGeom>
        </p:spPr>
      </p:pic>
    </p:spTree>
    <p:extLst>
      <p:ext uri="{BB962C8B-B14F-4D97-AF65-F5344CB8AC3E}">
        <p14:creationId xmlns:p14="http://schemas.microsoft.com/office/powerpoint/2010/main" val="13152218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56" name="Straight Connector 52">
            <a:extLst>
              <a:ext uri="{FF2B5EF4-FFF2-40B4-BE49-F238E27FC236}">
                <a16:creationId xmlns:a16="http://schemas.microsoft.com/office/drawing/2014/main" id="{7AD0F4D2-80E7-4A78-82EE-BEAEE4945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ontent Placeholder 15">
            <a:extLst>
              <a:ext uri="{FF2B5EF4-FFF2-40B4-BE49-F238E27FC236}">
                <a16:creationId xmlns:a16="http://schemas.microsoft.com/office/drawing/2014/main" id="{437526DC-61E1-EFF2-3FAD-E1CC8675CD46}"/>
              </a:ext>
            </a:extLst>
          </p:cNvPr>
          <p:cNvSpPr>
            <a:spLocks noGrp="1"/>
          </p:cNvSpPr>
          <p:nvPr>
            <p:ph idx="1"/>
          </p:nvPr>
        </p:nvSpPr>
        <p:spPr>
          <a:xfrm>
            <a:off x="6386285" y="377371"/>
            <a:ext cx="5428335" cy="5730821"/>
          </a:xfrm>
        </p:spPr>
        <p:txBody>
          <a:bodyPr anchor="t">
            <a:normAutofit/>
          </a:bodyPr>
          <a:lstStyle/>
          <a:p>
            <a:r>
              <a:rPr lang="en-US" sz="2400" dirty="0"/>
              <a:t>Take input from the player and store it in an variable “guess”</a:t>
            </a:r>
          </a:p>
          <a:p>
            <a:r>
              <a:rPr lang="en-US" sz="2400" dirty="0"/>
              <a:t>First if condition will check whether the player made valid entry if yes it is added to the “</a:t>
            </a:r>
            <a:r>
              <a:rPr lang="en-US" sz="2400" dirty="0" err="1"/>
              <a:t>guessmade</a:t>
            </a:r>
            <a:r>
              <a:rPr lang="en-US" sz="2400" dirty="0"/>
              <a:t>” string </a:t>
            </a:r>
          </a:p>
          <a:p>
            <a:r>
              <a:rPr lang="en-US" sz="2400" dirty="0"/>
              <a:t>If not else block will execute and print the statement</a:t>
            </a:r>
          </a:p>
          <a:p>
            <a:r>
              <a:rPr lang="en-US" sz="2400" dirty="0"/>
              <a:t>Second input prompt the player to enter another guess</a:t>
            </a:r>
          </a:p>
          <a:p>
            <a:endParaRPr lang="en-US" sz="2400" dirty="0"/>
          </a:p>
        </p:txBody>
      </p:sp>
      <p:pic>
        <p:nvPicPr>
          <p:cNvPr id="3" name="Picture 2">
            <a:extLst>
              <a:ext uri="{FF2B5EF4-FFF2-40B4-BE49-F238E27FC236}">
                <a16:creationId xmlns:a16="http://schemas.microsoft.com/office/drawing/2014/main" id="{2C759C23-6946-42D3-A62B-E180B7B3F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0" y="1528672"/>
            <a:ext cx="5689915" cy="1900327"/>
          </a:xfrm>
          <a:prstGeom prst="rect">
            <a:avLst/>
          </a:prstGeom>
        </p:spPr>
      </p:pic>
    </p:spTree>
    <p:extLst>
      <p:ext uri="{BB962C8B-B14F-4D97-AF65-F5344CB8AC3E}">
        <p14:creationId xmlns:p14="http://schemas.microsoft.com/office/powerpoint/2010/main" val="21061819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1215</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STXingkai</vt:lpstr>
      <vt:lpstr>Algerian</vt:lpstr>
      <vt:lpstr>Arial</vt:lpstr>
      <vt:lpstr>Brush Script MT</vt:lpstr>
      <vt:lpstr>Calibri</vt:lpstr>
      <vt:lpstr>Calibri Light</vt:lpstr>
      <vt:lpstr>Comic Sans MS</vt:lpstr>
      <vt:lpstr>Fairwater Script</vt:lpstr>
      <vt:lpstr>Söhne</vt:lpstr>
      <vt:lpstr>Tw Cen MT</vt:lpstr>
      <vt:lpstr>Office Theme</vt:lpstr>
      <vt:lpstr>       Python Project</vt:lpstr>
      <vt:lpstr>PowerPoint Presentation</vt:lpstr>
      <vt:lpstr>This is how a Hangman game looks.. But Let’s Make This Game using Python.</vt:lpstr>
      <vt:lpstr>Basic Components of the program</vt:lpstr>
      <vt:lpstr>Basic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Muhammad Riyyan</dc:creator>
  <cp:lastModifiedBy>MUHAMMAD HASNAIN SIDDIQUE</cp:lastModifiedBy>
  <cp:revision>5</cp:revision>
  <dcterms:created xsi:type="dcterms:W3CDTF">2023-01-08T13:21:52Z</dcterms:created>
  <dcterms:modified xsi:type="dcterms:W3CDTF">2023-02-26T07:47:37Z</dcterms:modified>
</cp:coreProperties>
</file>