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0" r:id="rId3"/>
    <p:sldId id="291" r:id="rId4"/>
    <p:sldId id="269" r:id="rId5"/>
    <p:sldId id="271" r:id="rId6"/>
    <p:sldId id="272" r:id="rId7"/>
    <p:sldId id="273" r:id="rId8"/>
    <p:sldId id="274" r:id="rId9"/>
    <p:sldId id="275" r:id="rId10"/>
    <p:sldId id="285" r:id="rId11"/>
    <p:sldId id="284" r:id="rId12"/>
    <p:sldId id="276" r:id="rId13"/>
    <p:sldId id="293" r:id="rId14"/>
    <p:sldId id="294" r:id="rId15"/>
    <p:sldId id="277" r:id="rId16"/>
    <p:sldId id="279" r:id="rId17"/>
    <p:sldId id="280" r:id="rId18"/>
    <p:sldId id="281" r:id="rId19"/>
    <p:sldId id="292" r:id="rId20"/>
    <p:sldId id="286" r:id="rId21"/>
    <p:sldId id="295" r:id="rId22"/>
    <p:sldId id="287" r:id="rId23"/>
    <p:sldId id="288" r:id="rId24"/>
    <p:sldId id="257" r:id="rId25"/>
    <p:sldId id="296" r:id="rId26"/>
    <p:sldId id="261" r:id="rId27"/>
    <p:sldId id="289" r:id="rId28"/>
    <p:sldId id="267"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b Marshall" initials="BM" lastIdx="1" clrIdx="0">
    <p:extLst>
      <p:ext uri="{19B8F6BF-5375-455C-9EA6-DF929625EA0E}">
        <p15:presenceInfo xmlns:p15="http://schemas.microsoft.com/office/powerpoint/2012/main" xmlns="" userId="a28ca7c544d34c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5" autoAdjust="0"/>
    <p:restoredTop sz="86744" autoAdjust="0"/>
  </p:normalViewPr>
  <p:slideViewPr>
    <p:cSldViewPr>
      <p:cViewPr>
        <p:scale>
          <a:sx n="115" d="100"/>
          <a:sy n="115" d="100"/>
        </p:scale>
        <p:origin x="-648"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897BB-0B26-4CD2-9E5F-5F29447D9F51}" type="datetimeFigureOut">
              <a:rPr lang="en-US" smtClean="0"/>
              <a:t>11/13/2018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49AD3-AACE-4238-82ED-3808A0D20237}" type="slidenum">
              <a:rPr lang="en-US" smtClean="0"/>
              <a:t>‹#›</a:t>
            </a:fld>
            <a:endParaRPr lang="en-US"/>
          </a:p>
        </p:txBody>
      </p:sp>
    </p:spTree>
    <p:extLst>
      <p:ext uri="{BB962C8B-B14F-4D97-AF65-F5344CB8AC3E}">
        <p14:creationId xmlns:p14="http://schemas.microsoft.com/office/powerpoint/2010/main" val="842409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everyone,</a:t>
            </a:r>
            <a:r>
              <a:rPr lang="en-US" baseline="0" dirty="0"/>
              <a:t> this is going to be my topic for this month’s journal club.</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1</a:t>
            </a:fld>
            <a:endParaRPr lang="en-US"/>
          </a:p>
        </p:txBody>
      </p:sp>
    </p:spTree>
    <p:extLst>
      <p:ext uri="{BB962C8B-B14F-4D97-AF65-F5344CB8AC3E}">
        <p14:creationId xmlns:p14="http://schemas.microsoft.com/office/powerpoint/2010/main" val="1230414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showing that the study</a:t>
            </a:r>
            <a:r>
              <a:rPr lang="en-US" baseline="0" dirty="0"/>
              <a:t> population was between 19- 32 years of age, similar to our active duty population</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10</a:t>
            </a:fld>
            <a:endParaRPr lang="en-US"/>
          </a:p>
        </p:txBody>
      </p:sp>
    </p:spTree>
    <p:extLst>
      <p:ext uri="{BB962C8B-B14F-4D97-AF65-F5344CB8AC3E}">
        <p14:creationId xmlns:p14="http://schemas.microsoft.com/office/powerpoint/2010/main" val="136012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a:t>
            </a:r>
            <a:r>
              <a:rPr lang="en-US" baseline="0" dirty="0"/>
              <a:t> their inclusion criteria for the number of patients they kept in the analysis</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11</a:t>
            </a:fld>
            <a:endParaRPr lang="en-US"/>
          </a:p>
        </p:txBody>
      </p:sp>
    </p:spTree>
    <p:extLst>
      <p:ext uri="{BB962C8B-B14F-4D97-AF65-F5344CB8AC3E}">
        <p14:creationId xmlns:p14="http://schemas.microsoft.com/office/powerpoint/2010/main" val="2651889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All previous</a:t>
            </a:r>
            <a:r>
              <a:rPr lang="en-US" baseline="0" dirty="0"/>
              <a:t> 10 of the 13 studies have been published, and 3 are pending publications</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12</a:t>
            </a:fld>
            <a:endParaRPr lang="en-US"/>
          </a:p>
        </p:txBody>
      </p:sp>
    </p:spTree>
    <p:extLst>
      <p:ext uri="{BB962C8B-B14F-4D97-AF65-F5344CB8AC3E}">
        <p14:creationId xmlns:p14="http://schemas.microsoft.com/office/powerpoint/2010/main" val="2429421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are the specific protocols used as an example. The temperature</a:t>
            </a:r>
            <a:r>
              <a:rPr lang="en-US" baseline="0" dirty="0"/>
              <a:t> of the water, depth of immersion, continuous vs. intermittent dunking were looking at. Here are the control condition for passive siting. </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13</a:t>
            </a:fld>
            <a:endParaRPr lang="en-US"/>
          </a:p>
        </p:txBody>
      </p:sp>
    </p:spTree>
    <p:extLst>
      <p:ext uri="{BB962C8B-B14F-4D97-AF65-F5344CB8AC3E}">
        <p14:creationId xmlns:p14="http://schemas.microsoft.com/office/powerpoint/2010/main" val="421876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rest of the data</a:t>
            </a:r>
          </a:p>
        </p:txBody>
      </p:sp>
      <p:sp>
        <p:nvSpPr>
          <p:cNvPr id="4" name="Slide Number Placeholder 3"/>
          <p:cNvSpPr>
            <a:spLocks noGrp="1"/>
          </p:cNvSpPr>
          <p:nvPr>
            <p:ph type="sldNum" sz="quarter" idx="10"/>
          </p:nvPr>
        </p:nvSpPr>
        <p:spPr/>
        <p:txBody>
          <a:bodyPr/>
          <a:lstStyle/>
          <a:p>
            <a:fld id="{0F249AD3-AACE-4238-82ED-3808A0D20237}" type="slidenum">
              <a:rPr lang="en-US" smtClean="0"/>
              <a:t>14</a:t>
            </a:fld>
            <a:endParaRPr lang="en-US"/>
          </a:p>
        </p:txBody>
      </p:sp>
    </p:spTree>
    <p:extLst>
      <p:ext uri="{BB962C8B-B14F-4D97-AF65-F5344CB8AC3E}">
        <p14:creationId xmlns:p14="http://schemas.microsoft.com/office/powerpoint/2010/main" val="2191204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point</a:t>
            </a:r>
            <a:r>
              <a:rPr lang="en-US" baseline="0" dirty="0"/>
              <a:t> of this slide is just to show that there was a lot of variability between each of the studies</a:t>
            </a:r>
            <a:endParaRPr lang="en-US" dirty="0"/>
          </a:p>
          <a:p>
            <a:r>
              <a:rPr lang="en-US" dirty="0" smtClean="0"/>
              <a:t>The range of</a:t>
            </a:r>
            <a:r>
              <a:rPr lang="en-US" baseline="0" dirty="0" smtClean="0"/>
              <a:t> temperatures was 8 to 20. </a:t>
            </a:r>
          </a:p>
          <a:p>
            <a:r>
              <a:rPr lang="en-US" baseline="0" dirty="0" smtClean="0"/>
              <a:t>The duration was 5 to 20 minutes, the mode being 15</a:t>
            </a:r>
          </a:p>
          <a:p>
            <a:r>
              <a:rPr lang="en-US" baseline="0" dirty="0" smtClean="0"/>
              <a:t>Neck chest and waist were the depths</a:t>
            </a:r>
          </a:p>
          <a:p>
            <a:r>
              <a:rPr lang="en-US" baseline="0" dirty="0" err="1" smtClean="0"/>
              <a:t>Continous</a:t>
            </a:r>
            <a:r>
              <a:rPr lang="en-US" baseline="0" dirty="0" smtClean="0"/>
              <a:t> </a:t>
            </a:r>
            <a:r>
              <a:rPr lang="en-US" baseline="0" dirty="0" err="1" smtClean="0"/>
              <a:t>vs</a:t>
            </a:r>
            <a:r>
              <a:rPr lang="en-US" baseline="0" dirty="0" smtClean="0"/>
              <a:t> intermittent were the modes of immersion</a:t>
            </a:r>
          </a:p>
          <a:p>
            <a:r>
              <a:rPr lang="en-US" baseline="0" dirty="0" smtClean="0"/>
              <a:t>There were 336 total combinations and permutations total but only 16 types of protocols used in the 13 studies</a:t>
            </a:r>
            <a:endParaRPr lang="en-US" baseline="0" dirty="0"/>
          </a:p>
        </p:txBody>
      </p:sp>
      <p:sp>
        <p:nvSpPr>
          <p:cNvPr id="4" name="Slide Number Placeholder 3"/>
          <p:cNvSpPr>
            <a:spLocks noGrp="1"/>
          </p:cNvSpPr>
          <p:nvPr>
            <p:ph type="sldNum" sz="quarter" idx="10"/>
          </p:nvPr>
        </p:nvSpPr>
        <p:spPr/>
        <p:txBody>
          <a:bodyPr/>
          <a:lstStyle/>
          <a:p>
            <a:fld id="{0F249AD3-AACE-4238-82ED-3808A0D20237}" type="slidenum">
              <a:rPr lang="en-US" smtClean="0"/>
              <a:t>15</a:t>
            </a:fld>
            <a:endParaRPr lang="en-US"/>
          </a:p>
        </p:txBody>
      </p:sp>
    </p:spTree>
    <p:extLst>
      <p:ext uri="{BB962C8B-B14F-4D97-AF65-F5344CB8AC3E}">
        <p14:creationId xmlns:p14="http://schemas.microsoft.com/office/powerpoint/2010/main" val="418693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was a ton of variability</a:t>
            </a:r>
            <a:r>
              <a:rPr lang="en-US" baseline="0" dirty="0" smtClean="0"/>
              <a:t> in the study, the two biggest being offset time and depth of immersion. They did some fancy math by using the average body surface area to water surface area ratio to attempt to normalize the data </a:t>
            </a:r>
            <a:r>
              <a:rPr lang="en-US" baseline="0" dirty="0" err="1" smtClean="0"/>
              <a:t>discrepncies</a:t>
            </a:r>
            <a:r>
              <a:rPr lang="en-US" baseline="0" dirty="0" smtClean="0"/>
              <a:t> between studies. They didn’t really address offset time in any of the </a:t>
            </a:r>
            <a:r>
              <a:rPr lang="en-US" baseline="0" dirty="0" err="1" smtClean="0"/>
              <a:t>studyies</a:t>
            </a:r>
            <a:endParaRPr lang="en-US" baseline="0" dirty="0" smtClean="0"/>
          </a:p>
          <a:p>
            <a:endParaRPr lang="en-US" baseline="0" dirty="0" smtClean="0"/>
          </a:p>
          <a:p>
            <a:r>
              <a:rPr lang="en-US" baseline="0" dirty="0" err="1" smtClean="0"/>
              <a:t>Offest</a:t>
            </a:r>
            <a:r>
              <a:rPr lang="en-US" baseline="0" dirty="0" smtClean="0"/>
              <a:t> time is the </a:t>
            </a:r>
            <a:r>
              <a:rPr lang="en-US" baseline="0" dirty="0" err="1" smtClean="0"/>
              <a:t>amoutn</a:t>
            </a:r>
            <a:r>
              <a:rPr lang="en-US" baseline="0" dirty="0" smtClean="0"/>
              <a:t> of time it took from </a:t>
            </a:r>
            <a:r>
              <a:rPr lang="en-US" baseline="0" dirty="0" err="1" smtClean="0"/>
              <a:t>finsihing</a:t>
            </a:r>
            <a:r>
              <a:rPr lang="en-US" baseline="0" dirty="0" smtClean="0"/>
              <a:t> exercise to starting the cooling</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16</a:t>
            </a:fld>
            <a:endParaRPr lang="en-US"/>
          </a:p>
        </p:txBody>
      </p:sp>
    </p:spTree>
    <p:extLst>
      <p:ext uri="{BB962C8B-B14F-4D97-AF65-F5344CB8AC3E}">
        <p14:creationId xmlns:p14="http://schemas.microsoft.com/office/powerpoint/2010/main" val="908871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I know</a:t>
            </a:r>
            <a:r>
              <a:rPr lang="en-US" baseline="0" dirty="0"/>
              <a:t> that this looks confusing. What they did was have a person run or bike. Then measure their core temp. Then they would dunk them in the water for a set amount of time and then measure the core temp again. That difference they would compare to a control where a person was sitting down in a chair.</a:t>
            </a:r>
            <a:endParaRPr lang="en-US" dirty="0"/>
          </a:p>
          <a:p>
            <a:r>
              <a:rPr lang="en-US" dirty="0" smtClean="0"/>
              <a:t>They</a:t>
            </a:r>
            <a:r>
              <a:rPr lang="en-US" baseline="0" dirty="0" smtClean="0"/>
              <a:t> basically measured at 5 minute intervals then 10 then 30 minutes up to 4 hours </a:t>
            </a:r>
            <a:r>
              <a:rPr lang="en-US" baseline="0" smtClean="0"/>
              <a:t>post cooling</a:t>
            </a:r>
            <a:endParaRPr lang="en-US" smtClean="0"/>
          </a:p>
          <a:p>
            <a:endParaRPr lang="en-US" dirty="0"/>
          </a:p>
          <a:p>
            <a:r>
              <a:rPr lang="en-US" dirty="0"/>
              <a:t>The </a:t>
            </a:r>
            <a:r>
              <a:rPr lang="en-US" baseline="0" dirty="0"/>
              <a:t>T test is part of inferential statistics and looks at differences between 2 populations. Since the control and intervention group is for the same person, there’s literally no </a:t>
            </a:r>
            <a:r>
              <a:rPr lang="en-US" baseline="0" dirty="0" err="1"/>
              <a:t>diffence</a:t>
            </a:r>
            <a:r>
              <a:rPr lang="en-US" baseline="0" dirty="0"/>
              <a:t>.</a:t>
            </a:r>
          </a:p>
          <a:p>
            <a:endParaRPr lang="en-US" baseline="0" dirty="0"/>
          </a:p>
          <a:p>
            <a:r>
              <a:rPr lang="en-US" baseline="0" dirty="0"/>
              <a:t>Temperatures ranged from 11 to 15 degrees which is 50 to 60 degrees </a:t>
            </a:r>
            <a:r>
              <a:rPr lang="en-US" baseline="0" dirty="0" err="1"/>
              <a:t>Farenheit</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17</a:t>
            </a:fld>
            <a:endParaRPr lang="en-US"/>
          </a:p>
        </p:txBody>
      </p:sp>
    </p:spTree>
    <p:extLst>
      <p:ext uri="{BB962C8B-B14F-4D97-AF65-F5344CB8AC3E}">
        <p14:creationId xmlns:p14="http://schemas.microsoft.com/office/powerpoint/2010/main" val="664744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Standard linear</a:t>
            </a:r>
            <a:r>
              <a:rPr lang="en-US" baseline="0" dirty="0"/>
              <a:t> regression was used with standard P values</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18</a:t>
            </a:fld>
            <a:endParaRPr lang="en-US"/>
          </a:p>
        </p:txBody>
      </p:sp>
    </p:spTree>
    <p:extLst>
      <p:ext uri="{BB962C8B-B14F-4D97-AF65-F5344CB8AC3E}">
        <p14:creationId xmlns:p14="http://schemas.microsoft.com/office/powerpoint/2010/main" val="3990787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a:t>
            </a:r>
            <a:r>
              <a:rPr lang="en-US" baseline="0" dirty="0"/>
              <a:t> see that the difference between </a:t>
            </a:r>
            <a:r>
              <a:rPr lang="en-US" baseline="0" dirty="0" err="1"/>
              <a:t>continous</a:t>
            </a:r>
            <a:r>
              <a:rPr lang="en-US" baseline="0" dirty="0"/>
              <a:t> and intermittent is about a </a:t>
            </a:r>
            <a:r>
              <a:rPr lang="en-US" baseline="0" dirty="0" err="1"/>
              <a:t>qaurter</a:t>
            </a:r>
            <a:r>
              <a:rPr lang="en-US" baseline="0" dirty="0"/>
              <a:t> of a degree. As you cool someone longer they get colder. Temperature decreases by 0.2 degrees per minute which is the slope of the line and the linear regression. </a:t>
            </a:r>
          </a:p>
          <a:p>
            <a:r>
              <a:rPr lang="en-US" dirty="0" err="1"/>
              <a:t>Pfiffer</a:t>
            </a:r>
            <a:r>
              <a:rPr lang="en-US" baseline="0" dirty="0"/>
              <a:t> uses 14 twice and Stephens uses 15 twice as the two triangles.</a:t>
            </a:r>
          </a:p>
          <a:p>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20</a:t>
            </a:fld>
            <a:endParaRPr lang="en-US"/>
          </a:p>
        </p:txBody>
      </p:sp>
    </p:spTree>
    <p:extLst>
      <p:ext uri="{BB962C8B-B14F-4D97-AF65-F5344CB8AC3E}">
        <p14:creationId xmlns:p14="http://schemas.microsoft.com/office/powerpoint/2010/main" val="172742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article that we are going to</a:t>
            </a:r>
            <a:r>
              <a:rPr lang="en-US" baseline="0" dirty="0"/>
              <a:t> be </a:t>
            </a:r>
            <a:r>
              <a:rPr lang="en-US" baseline="0" dirty="0" err="1"/>
              <a:t>revieweing</a:t>
            </a:r>
            <a:r>
              <a:rPr lang="en-US" baseline="0" dirty="0"/>
              <a:t>. Core Temperature Response to Cold-Water Immersion Recovery: A Pooled-Data Analysis</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2</a:t>
            </a:fld>
            <a:endParaRPr lang="en-US"/>
          </a:p>
        </p:txBody>
      </p:sp>
    </p:spTree>
    <p:extLst>
      <p:ext uri="{BB962C8B-B14F-4D97-AF65-F5344CB8AC3E}">
        <p14:creationId xmlns:p14="http://schemas.microsoft.com/office/powerpoint/2010/main" val="2280140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a:t>
            </a:r>
            <a:r>
              <a:rPr lang="en-US" baseline="0" dirty="0"/>
              <a:t> this is the cubic regression spline. Basically they are saying that you see the biggest difference in core temp occurs at an hour</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22</a:t>
            </a:fld>
            <a:endParaRPr lang="en-US"/>
          </a:p>
        </p:txBody>
      </p:sp>
    </p:spTree>
    <p:extLst>
      <p:ext uri="{BB962C8B-B14F-4D97-AF65-F5344CB8AC3E}">
        <p14:creationId xmlns:p14="http://schemas.microsoft.com/office/powerpoint/2010/main" val="2705658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Putting</a:t>
            </a:r>
            <a:r>
              <a:rPr lang="en-US" baseline="0" dirty="0"/>
              <a:t> everything together, they found that intermittent cooling was better than </a:t>
            </a:r>
            <a:r>
              <a:rPr lang="en-US" baseline="0" dirty="0" smtClean="0"/>
              <a:t>continuous </a:t>
            </a:r>
            <a:r>
              <a:rPr lang="en-US" baseline="0" dirty="0"/>
              <a:t>cooling which was </a:t>
            </a:r>
            <a:r>
              <a:rPr lang="en-US" baseline="0" dirty="0" smtClean="0"/>
              <a:t>surprising </a:t>
            </a:r>
            <a:r>
              <a:rPr lang="en-US" baseline="0" dirty="0"/>
              <a:t>to me. The </a:t>
            </a:r>
            <a:r>
              <a:rPr lang="en-US" baseline="0" dirty="0" smtClean="0"/>
              <a:t>authorities </a:t>
            </a:r>
            <a:r>
              <a:rPr lang="en-US" baseline="0" dirty="0"/>
              <a:t>think that the </a:t>
            </a:r>
            <a:r>
              <a:rPr lang="en-US" baseline="0" dirty="0" smtClean="0"/>
              <a:t>temperature </a:t>
            </a:r>
            <a:r>
              <a:rPr lang="en-US" baseline="0" dirty="0"/>
              <a:t>gradient is always changing and this shift between </a:t>
            </a:r>
            <a:r>
              <a:rPr lang="en-US" baseline="0" dirty="0" err="1"/>
              <a:t>vasocontriction</a:t>
            </a:r>
            <a:r>
              <a:rPr lang="en-US" baseline="0" dirty="0"/>
              <a:t> in the water and </a:t>
            </a:r>
            <a:r>
              <a:rPr lang="en-US" baseline="0" dirty="0" err="1"/>
              <a:t>vasodialation</a:t>
            </a:r>
            <a:r>
              <a:rPr lang="en-US" baseline="0" dirty="0"/>
              <a:t> out of the water might be responsible for cooling faster. </a:t>
            </a:r>
          </a:p>
          <a:p>
            <a:endParaRPr lang="en-US" baseline="0" dirty="0"/>
          </a:p>
          <a:p>
            <a:r>
              <a:rPr lang="en-US" baseline="0" dirty="0"/>
              <a:t>Cooling someone longer and with colder water makes them cold faster which </a:t>
            </a:r>
            <a:r>
              <a:rPr lang="en-US" baseline="0" dirty="0" err="1"/>
              <a:t>inutitively</a:t>
            </a:r>
            <a:r>
              <a:rPr lang="en-US" baseline="0" dirty="0"/>
              <a:t> makes sense. The longer you wait to cool someone, the less the impact</a:t>
            </a:r>
          </a:p>
          <a:p>
            <a:endParaRPr lang="en-US" baseline="0" dirty="0"/>
          </a:p>
          <a:p>
            <a:r>
              <a:rPr lang="en-US" baseline="0" dirty="0"/>
              <a:t>The time peak at an hour was important because they recommend to their </a:t>
            </a:r>
            <a:r>
              <a:rPr lang="en-US" baseline="0" dirty="0" err="1"/>
              <a:t>athleses</a:t>
            </a:r>
            <a:r>
              <a:rPr lang="en-US" baseline="0" dirty="0"/>
              <a:t> not to take a shower until an hour after cooling because that could </a:t>
            </a:r>
            <a:r>
              <a:rPr lang="en-US" baseline="0" dirty="0" err="1"/>
              <a:t>theortheticall</a:t>
            </a:r>
            <a:r>
              <a:rPr lang="en-US" baseline="0" dirty="0"/>
              <a:t> negate the cooling </a:t>
            </a:r>
            <a:r>
              <a:rPr lang="en-US" baseline="0" dirty="0" err="1"/>
              <a:t>beneftis</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23</a:t>
            </a:fld>
            <a:endParaRPr lang="en-US"/>
          </a:p>
        </p:txBody>
      </p:sp>
    </p:spTree>
    <p:extLst>
      <p:ext uri="{BB962C8B-B14F-4D97-AF65-F5344CB8AC3E}">
        <p14:creationId xmlns:p14="http://schemas.microsoft.com/office/powerpoint/2010/main" val="1729308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They make these</a:t>
            </a:r>
            <a:r>
              <a:rPr lang="en-US" baseline="0" dirty="0"/>
              <a:t> assumptions moving forward which aren’t really addressed. In the beginning they mention that there’s conflicting data whether CWI even works at all</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24</a:t>
            </a:fld>
            <a:endParaRPr lang="en-US"/>
          </a:p>
        </p:txBody>
      </p:sp>
    </p:spTree>
    <p:extLst>
      <p:ext uri="{BB962C8B-B14F-4D97-AF65-F5344CB8AC3E}">
        <p14:creationId xmlns:p14="http://schemas.microsoft.com/office/powerpoint/2010/main" val="4134096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Tremendous amount of intra-study variation in protocols</a:t>
            </a:r>
          </a:p>
          <a:p>
            <a:r>
              <a:rPr lang="en-US" dirty="0"/>
              <a:t>Tremendous variability in protocol design between studies</a:t>
            </a:r>
          </a:p>
          <a:p>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25</a:t>
            </a:fld>
            <a:endParaRPr lang="en-US"/>
          </a:p>
        </p:txBody>
      </p:sp>
    </p:spTree>
    <p:extLst>
      <p:ext uri="{BB962C8B-B14F-4D97-AF65-F5344CB8AC3E}">
        <p14:creationId xmlns:p14="http://schemas.microsoft.com/office/powerpoint/2010/main" val="4050775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Here’s our heat deck again. We normally use a fan for convective cooling which is the best, but here we only had a tub. If you’re treating heat stroke, you could intermittently dunk someone in the tub vs. a continuous infusion. However, usually people have altered sensorium (often delirium) w/ heat stroke, which might make this more challenging.</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27</a:t>
            </a:fld>
            <a:endParaRPr lang="en-US"/>
          </a:p>
        </p:txBody>
      </p:sp>
    </p:spTree>
    <p:extLst>
      <p:ext uri="{BB962C8B-B14F-4D97-AF65-F5344CB8AC3E}">
        <p14:creationId xmlns:p14="http://schemas.microsoft.com/office/powerpoint/2010/main" val="395225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because it’s a well</a:t>
            </a:r>
            <a:r>
              <a:rPr lang="en-US" baseline="0" dirty="0"/>
              <a:t> designed study, but 2 because it may have some actual practical application to the trauma tent. This is what our STP heat deck looked like in Australia. Can this study change management of heat casualties?</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3</a:t>
            </a:fld>
            <a:endParaRPr lang="en-US"/>
          </a:p>
        </p:txBody>
      </p:sp>
    </p:spTree>
    <p:extLst>
      <p:ext uri="{BB962C8B-B14F-4D97-AF65-F5344CB8AC3E}">
        <p14:creationId xmlns:p14="http://schemas.microsoft.com/office/powerpoint/2010/main" val="321054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a:t>
            </a:r>
            <a:r>
              <a:rPr lang="en-US" baseline="0" dirty="0"/>
              <a:t> of what we are going to cover for the talk</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4</a:t>
            </a:fld>
            <a:endParaRPr lang="en-US"/>
          </a:p>
        </p:txBody>
      </p:sp>
    </p:spTree>
    <p:extLst>
      <p:ext uri="{BB962C8B-B14F-4D97-AF65-F5344CB8AC3E}">
        <p14:creationId xmlns:p14="http://schemas.microsoft.com/office/powerpoint/2010/main" val="201413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Cold water immersion</a:t>
            </a:r>
            <a:r>
              <a:rPr lang="en-US" baseline="0" dirty="0"/>
              <a:t> has been used to decrease the amount of fatigue, speed-up recovery and return to play in athletes. There has been conflicting evidence both for and against this assertion. </a:t>
            </a:r>
            <a:r>
              <a:rPr lang="en-US" baseline="0" dirty="0" err="1"/>
              <a:t>Endurdance</a:t>
            </a:r>
            <a:r>
              <a:rPr lang="en-US" baseline="0" dirty="0"/>
              <a:t> sports include running, cycling, and triathlons.</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5</a:t>
            </a:fld>
            <a:endParaRPr lang="en-US"/>
          </a:p>
        </p:txBody>
      </p:sp>
    </p:spTree>
    <p:extLst>
      <p:ext uri="{BB962C8B-B14F-4D97-AF65-F5344CB8AC3E}">
        <p14:creationId xmlns:p14="http://schemas.microsoft.com/office/powerpoint/2010/main" val="425395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Vaile J, </a:t>
            </a:r>
            <a:r>
              <a:rPr lang="en-US" sz="1200" b="0" i="0" u="none" strike="noStrike" kern="1200" baseline="0" dirty="0" err="1">
                <a:solidFill>
                  <a:schemeClr val="tx1"/>
                </a:solidFill>
                <a:latin typeface="+mn-lt"/>
                <a:ea typeface="+mn-ea"/>
                <a:cs typeface="+mn-cs"/>
              </a:rPr>
              <a:t>Halson</a:t>
            </a:r>
            <a:r>
              <a:rPr lang="en-US" sz="1200" b="0" i="0" u="none" strike="noStrike" kern="1200" baseline="0" dirty="0">
                <a:solidFill>
                  <a:schemeClr val="tx1"/>
                </a:solidFill>
                <a:latin typeface="+mn-lt"/>
                <a:ea typeface="+mn-ea"/>
                <a:cs typeface="+mn-cs"/>
              </a:rPr>
              <a:t> S, Gill N, Dawson B. Effect of cold water immersion</a:t>
            </a:r>
          </a:p>
          <a:p>
            <a:r>
              <a:rPr lang="en-US" sz="1200" b="0" i="0" u="none" strike="noStrike" kern="1200" baseline="0" dirty="0">
                <a:solidFill>
                  <a:schemeClr val="tx1"/>
                </a:solidFill>
                <a:latin typeface="+mn-lt"/>
                <a:ea typeface="+mn-ea"/>
                <a:cs typeface="+mn-cs"/>
              </a:rPr>
              <a:t>on repeat cycling performance and thermoregulation in the heat. J</a:t>
            </a:r>
          </a:p>
          <a:p>
            <a:r>
              <a:rPr lang="en-US" sz="1200" b="0" i="0" u="none" strike="noStrike" kern="1200" baseline="0" dirty="0">
                <a:solidFill>
                  <a:schemeClr val="tx1"/>
                </a:solidFill>
                <a:latin typeface="+mn-lt"/>
                <a:ea typeface="+mn-ea"/>
                <a:cs typeface="+mn-cs"/>
              </a:rPr>
              <a:t>Sports Sci. 2008;26(5):431–440.</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Stephens JM, </a:t>
            </a:r>
            <a:r>
              <a:rPr lang="en-US" sz="1200" b="0" i="0" u="none" strike="noStrike" kern="1200" baseline="0" dirty="0" err="1">
                <a:solidFill>
                  <a:schemeClr val="tx1"/>
                </a:solidFill>
                <a:latin typeface="+mn-lt"/>
                <a:ea typeface="+mn-ea"/>
                <a:cs typeface="+mn-cs"/>
              </a:rPr>
              <a:t>Halson</a:t>
            </a:r>
            <a:r>
              <a:rPr lang="en-US" sz="1200" b="0" i="0" u="none" strike="noStrike" kern="1200" baseline="0" dirty="0">
                <a:solidFill>
                  <a:schemeClr val="tx1"/>
                </a:solidFill>
                <a:latin typeface="+mn-lt"/>
                <a:ea typeface="+mn-ea"/>
                <a:cs typeface="+mn-cs"/>
              </a:rPr>
              <a:t> S, Miller J, Slater GJ, Askew CD. Cold-water</a:t>
            </a:r>
          </a:p>
          <a:p>
            <a:r>
              <a:rPr lang="en-US" sz="1200" b="0" i="0" u="none" strike="noStrike" kern="1200" baseline="0" dirty="0">
                <a:solidFill>
                  <a:schemeClr val="tx1"/>
                </a:solidFill>
                <a:latin typeface="+mn-lt"/>
                <a:ea typeface="+mn-ea"/>
                <a:cs typeface="+mn-cs"/>
              </a:rPr>
              <a:t>immersion for athletic recovery: one size does not fit all. </a:t>
            </a:r>
            <a:r>
              <a:rPr lang="en-US" sz="1200" b="0" i="0" u="none" strike="noStrike" kern="1200" baseline="0" dirty="0" err="1">
                <a:solidFill>
                  <a:schemeClr val="tx1"/>
                </a:solidFill>
                <a:latin typeface="+mn-lt"/>
                <a:ea typeface="+mn-ea"/>
                <a:cs typeface="+mn-cs"/>
              </a:rPr>
              <a:t>Int</a:t>
            </a:r>
            <a:r>
              <a:rPr lang="en-US" sz="1200" b="0" i="0" u="none" strike="noStrike" kern="1200" baseline="0" dirty="0">
                <a:solidFill>
                  <a:schemeClr val="tx1"/>
                </a:solidFill>
                <a:latin typeface="+mn-lt"/>
                <a:ea typeface="+mn-ea"/>
                <a:cs typeface="+mn-cs"/>
              </a:rPr>
              <a:t> J Sports</a:t>
            </a:r>
          </a:p>
          <a:p>
            <a:r>
              <a:rPr lang="en-US" sz="1200" b="0" i="0" u="none" strike="noStrike" kern="1200" baseline="0" dirty="0" err="1">
                <a:solidFill>
                  <a:schemeClr val="tx1"/>
                </a:solidFill>
                <a:latin typeface="+mn-lt"/>
                <a:ea typeface="+mn-ea"/>
                <a:cs typeface="+mn-cs"/>
              </a:rPr>
              <a:t>Physiol</a:t>
            </a:r>
            <a:r>
              <a:rPr lang="en-US" sz="1200" b="0" i="0" u="none" strike="noStrike" kern="1200" baseline="0" dirty="0">
                <a:solidFill>
                  <a:schemeClr val="tx1"/>
                </a:solidFill>
                <a:latin typeface="+mn-lt"/>
                <a:ea typeface="+mn-ea"/>
                <a:cs typeface="+mn-cs"/>
              </a:rPr>
              <a:t> Perform. 2017;12(1):2–9.</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6</a:t>
            </a:fld>
            <a:endParaRPr lang="en-US"/>
          </a:p>
        </p:txBody>
      </p:sp>
    </p:spTree>
    <p:extLst>
      <p:ext uri="{BB962C8B-B14F-4D97-AF65-F5344CB8AC3E}">
        <p14:creationId xmlns:p14="http://schemas.microsoft.com/office/powerpoint/2010/main" val="27985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All these studies in question looked</a:t>
            </a:r>
            <a:r>
              <a:rPr lang="en-US" baseline="0" dirty="0"/>
              <a:t> at various parameters in their cooling protocols. All tried to determine the optimal time, length, location of the body part cooled, and whether continuous or intermittent cooling was better. There was a lot of variability in results in all previous studies looking at the </a:t>
            </a:r>
            <a:r>
              <a:rPr lang="en-US" baseline="0" dirty="0" err="1"/>
              <a:t>optized</a:t>
            </a:r>
            <a:r>
              <a:rPr lang="en-US" baseline="0" dirty="0"/>
              <a:t> cooling temperature and duration of cooling. </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7</a:t>
            </a:fld>
            <a:endParaRPr lang="en-US"/>
          </a:p>
        </p:txBody>
      </p:sp>
    </p:spTree>
    <p:extLst>
      <p:ext uri="{BB962C8B-B14F-4D97-AF65-F5344CB8AC3E}">
        <p14:creationId xmlns:p14="http://schemas.microsoft.com/office/powerpoint/2010/main" val="3581087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they did was conduct</a:t>
            </a:r>
            <a:r>
              <a:rPr lang="en-US" baseline="0" dirty="0"/>
              <a:t> a pooled analysis where they looked at a bunch of data from previous articles to find differences and trends and </a:t>
            </a:r>
            <a:r>
              <a:rPr lang="en-US" baseline="0" dirty="0" err="1"/>
              <a:t>variabililty</a:t>
            </a:r>
            <a:r>
              <a:rPr lang="en-US" baseline="0" dirty="0"/>
              <a:t> in cold water protocols. It’s a little different than a systematic review or a meta-analysis in that its not as statistically rigorous. </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8</a:t>
            </a:fld>
            <a:endParaRPr lang="en-US"/>
          </a:p>
        </p:txBody>
      </p:sp>
    </p:spTree>
    <p:extLst>
      <p:ext uri="{BB962C8B-B14F-4D97-AF65-F5344CB8AC3E}">
        <p14:creationId xmlns:p14="http://schemas.microsoft.com/office/powerpoint/2010/main" val="1601009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Retrospective</a:t>
            </a:r>
            <a:r>
              <a:rPr lang="en-US" baseline="0" dirty="0"/>
              <a:t> means that the investigators were looking back at previous studies, pooled means that they were combing data points from different studies, and cross-over controlled means that the same person was used for the control and test group.</a:t>
            </a:r>
            <a:endParaRPr lang="en-US" dirty="0"/>
          </a:p>
        </p:txBody>
      </p:sp>
      <p:sp>
        <p:nvSpPr>
          <p:cNvPr id="4" name="Slide Number Placeholder 3"/>
          <p:cNvSpPr>
            <a:spLocks noGrp="1"/>
          </p:cNvSpPr>
          <p:nvPr>
            <p:ph type="sldNum" sz="quarter" idx="10"/>
          </p:nvPr>
        </p:nvSpPr>
        <p:spPr/>
        <p:txBody>
          <a:bodyPr/>
          <a:lstStyle/>
          <a:p>
            <a:fld id="{0F249AD3-AACE-4238-82ED-3808A0D20237}" type="slidenum">
              <a:rPr lang="en-US" smtClean="0"/>
              <a:t>9</a:t>
            </a:fld>
            <a:endParaRPr lang="en-US"/>
          </a:p>
        </p:txBody>
      </p:sp>
    </p:spTree>
    <p:extLst>
      <p:ext uri="{BB962C8B-B14F-4D97-AF65-F5344CB8AC3E}">
        <p14:creationId xmlns:p14="http://schemas.microsoft.com/office/powerpoint/2010/main" val="145759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358C8150-A8B2-4A3C-91A7-917F313861C9}" type="datetimeFigureOut">
              <a:rPr lang="en-US" smtClean="0"/>
              <a:t>11/13/2018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B12B658-E82E-4A0D-BFA0-1DC5427AB677}" type="slidenum">
              <a:rPr lang="en-US" smtClean="0"/>
              <a:t>‹#›</a:t>
            </a:fld>
            <a:endParaRPr lang="en-US"/>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8C8150-A8B2-4A3C-91A7-917F313861C9}"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8C8150-A8B2-4A3C-91A7-917F313861C9}"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58C8150-A8B2-4A3C-91A7-917F313861C9}"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58C8150-A8B2-4A3C-91A7-917F313861C9}"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4812507"/>
            <a:ext cx="762000" cy="273844"/>
          </a:xfrm>
        </p:spPr>
        <p:txBody>
          <a:bodyPr/>
          <a:lstStyle/>
          <a:p>
            <a:fld id="{8B12B658-E82E-4A0D-BFA0-1DC5427AB67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58C8150-A8B2-4A3C-91A7-917F313861C9}"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58C8150-A8B2-4A3C-91A7-917F313861C9}"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58C8150-A8B2-4A3C-91A7-917F313861C9}"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C8150-A8B2-4A3C-91A7-917F313861C9}" type="datetimeFigureOut">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58C8150-A8B2-4A3C-91A7-917F313861C9}"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58C8150-A8B2-4A3C-91A7-917F313861C9}"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2B658-E82E-4A0D-BFA0-1DC5427AB6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358C8150-A8B2-4A3C-91A7-917F313861C9}" type="datetimeFigureOut">
              <a:rPr lang="en-US" smtClean="0"/>
              <a:t>11/13/2018</a:t>
            </a:fld>
            <a:endParaRPr lang="en-US"/>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B12B658-E82E-4A0D-BFA0-1DC5427AB67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Analytics Journal Club</a:t>
            </a:r>
          </a:p>
        </p:txBody>
      </p:sp>
      <p:sp>
        <p:nvSpPr>
          <p:cNvPr id="3" name="Subtitle 2"/>
          <p:cNvSpPr>
            <a:spLocks noGrp="1"/>
          </p:cNvSpPr>
          <p:nvPr>
            <p:ph type="subTitle" idx="1"/>
          </p:nvPr>
        </p:nvSpPr>
        <p:spPr/>
        <p:txBody>
          <a:bodyPr/>
          <a:lstStyle/>
          <a:p>
            <a:r>
              <a:rPr lang="en-US" dirty="0"/>
              <a:t>15NOV18</a:t>
            </a:r>
          </a:p>
          <a:p>
            <a:r>
              <a:rPr lang="en-US" dirty="0"/>
              <a:t>LCDR </a:t>
            </a:r>
            <a:r>
              <a:rPr lang="en-US" dirty="0" err="1"/>
              <a:t>Thota</a:t>
            </a:r>
            <a:endParaRPr lang="en-US" dirty="0"/>
          </a:p>
        </p:txBody>
      </p:sp>
    </p:spTree>
    <p:extLst>
      <p:ext uri="{BB962C8B-B14F-4D97-AF65-F5344CB8AC3E}">
        <p14:creationId xmlns:p14="http://schemas.microsoft.com/office/powerpoint/2010/main" val="324522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7935"/>
            <a:ext cx="9117400" cy="3096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Rounded Corners 3">
            <a:extLst>
              <a:ext uri="{FF2B5EF4-FFF2-40B4-BE49-F238E27FC236}">
                <a16:creationId xmlns:a16="http://schemas.microsoft.com/office/drawing/2014/main" xmlns="" id="{0C0EEAC9-1493-4214-A729-7B7AD5BA9FA7}"/>
              </a:ext>
            </a:extLst>
          </p:cNvPr>
          <p:cNvSpPr/>
          <p:nvPr/>
        </p:nvSpPr>
        <p:spPr>
          <a:xfrm>
            <a:off x="5867400" y="819150"/>
            <a:ext cx="838200" cy="2743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89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Inclusion Criteria</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8009"/>
            <a:ext cx="9144000" cy="3725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59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Design</a:t>
            </a:r>
          </a:p>
        </p:txBody>
      </p:sp>
      <p:sp>
        <p:nvSpPr>
          <p:cNvPr id="3" name="Content Placeholder 2"/>
          <p:cNvSpPr>
            <a:spLocks noGrp="1"/>
          </p:cNvSpPr>
          <p:nvPr>
            <p:ph idx="1"/>
          </p:nvPr>
        </p:nvSpPr>
        <p:spPr/>
        <p:txBody>
          <a:bodyPr>
            <a:normAutofit/>
          </a:bodyPr>
          <a:lstStyle/>
          <a:p>
            <a:r>
              <a:rPr lang="en-US" dirty="0"/>
              <a:t>Cross over- controlled design</a:t>
            </a:r>
          </a:p>
          <a:p>
            <a:r>
              <a:rPr lang="en-US" dirty="0"/>
              <a:t>“Seated passive” core temp as control variable</a:t>
            </a:r>
          </a:p>
          <a:p>
            <a:r>
              <a:rPr lang="en-US" dirty="0"/>
              <a:t>CWI post exercise</a:t>
            </a:r>
          </a:p>
          <a:p>
            <a:r>
              <a:rPr lang="en-US" dirty="0"/>
              <a:t>Core temp measured by rectal thermistor or telemetry pill</a:t>
            </a:r>
          </a:p>
          <a:p>
            <a:r>
              <a:rPr lang="en-US" dirty="0"/>
              <a:t>Exercise must have resulted in temp &gt;38⁰</a:t>
            </a:r>
          </a:p>
          <a:p>
            <a:r>
              <a:rPr lang="en-US" dirty="0"/>
              <a:t>Exercise was cycling (11) or sprinting (2)</a:t>
            </a:r>
          </a:p>
        </p:txBody>
      </p:sp>
    </p:spTree>
    <p:extLst>
      <p:ext uri="{BB962C8B-B14F-4D97-AF65-F5344CB8AC3E}">
        <p14:creationId xmlns:p14="http://schemas.microsoft.com/office/powerpoint/2010/main" val="399650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070395" cy="28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851109"/>
            <a:ext cx="9070395" cy="1918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Rounded Corners 4">
            <a:extLst>
              <a:ext uri="{FF2B5EF4-FFF2-40B4-BE49-F238E27FC236}">
                <a16:creationId xmlns:a16="http://schemas.microsoft.com/office/drawing/2014/main" xmlns="" id="{8A3DA9E6-B492-4727-8F75-F4B576BFBA6F}"/>
              </a:ext>
            </a:extLst>
          </p:cNvPr>
          <p:cNvSpPr/>
          <p:nvPr/>
        </p:nvSpPr>
        <p:spPr>
          <a:xfrm>
            <a:off x="381000" y="1352550"/>
            <a:ext cx="85344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24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1" y="857250"/>
            <a:ext cx="9018209"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93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Variability in studies</a:t>
            </a:r>
          </a:p>
        </p:txBody>
      </p:sp>
      <p:sp>
        <p:nvSpPr>
          <p:cNvPr id="3" name="Content Placeholder 2"/>
          <p:cNvSpPr>
            <a:spLocks noGrp="1"/>
          </p:cNvSpPr>
          <p:nvPr>
            <p:ph idx="1"/>
          </p:nvPr>
        </p:nvSpPr>
        <p:spPr/>
        <p:txBody>
          <a:bodyPr>
            <a:normAutofit/>
          </a:bodyPr>
          <a:lstStyle/>
          <a:p>
            <a:r>
              <a:rPr lang="en-US" dirty="0"/>
              <a:t>7 different temperatures</a:t>
            </a:r>
          </a:p>
          <a:p>
            <a:r>
              <a:rPr lang="en-US" dirty="0"/>
              <a:t>8 different durations</a:t>
            </a:r>
          </a:p>
          <a:p>
            <a:r>
              <a:rPr lang="en-US" dirty="0"/>
              <a:t>3 different depths</a:t>
            </a:r>
          </a:p>
          <a:p>
            <a:r>
              <a:rPr lang="en-US" dirty="0"/>
              <a:t>2 modes of immersion</a:t>
            </a:r>
          </a:p>
          <a:p>
            <a:r>
              <a:rPr lang="en-US" dirty="0"/>
              <a:t>336 CWI possibilities</a:t>
            </a:r>
          </a:p>
          <a:p>
            <a:r>
              <a:rPr lang="en-US" dirty="0"/>
              <a:t>16 CWI protocols used in the 13 studies</a:t>
            </a:r>
          </a:p>
        </p:txBody>
      </p:sp>
    </p:spTree>
    <p:extLst>
      <p:ext uri="{BB962C8B-B14F-4D97-AF65-F5344CB8AC3E}">
        <p14:creationId xmlns:p14="http://schemas.microsoft.com/office/powerpoint/2010/main" val="111571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order to address this</a:t>
            </a:r>
          </a:p>
        </p:txBody>
      </p:sp>
      <p:sp>
        <p:nvSpPr>
          <p:cNvPr id="3" name="Content Placeholder 2"/>
          <p:cNvSpPr>
            <a:spLocks noGrp="1"/>
          </p:cNvSpPr>
          <p:nvPr>
            <p:ph idx="1"/>
          </p:nvPr>
        </p:nvSpPr>
        <p:spPr/>
        <p:txBody>
          <a:bodyPr>
            <a:normAutofit lnSpcReduction="10000"/>
          </a:bodyPr>
          <a:lstStyle/>
          <a:p>
            <a:r>
              <a:rPr lang="en-US" dirty="0"/>
              <a:t>In order to use the pooled data, the greatest variability was seen in the depth of immersion and the time between exercise and immersion (offset time)</a:t>
            </a:r>
          </a:p>
          <a:p>
            <a:r>
              <a:rPr lang="en-US" dirty="0"/>
              <a:t>Immersion Depth was converted to predefined body to water surface area ratios</a:t>
            </a:r>
          </a:p>
          <a:p>
            <a:r>
              <a:rPr lang="en-US" dirty="0"/>
              <a:t>7 different offset times seen in 13 studies (not addressed)</a:t>
            </a:r>
          </a:p>
        </p:txBody>
      </p:sp>
    </p:spTree>
    <p:extLst>
      <p:ext uri="{BB962C8B-B14F-4D97-AF65-F5344CB8AC3E}">
        <p14:creationId xmlns:p14="http://schemas.microsoft.com/office/powerpoint/2010/main" val="4185505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temp measurement</a:t>
            </a:r>
          </a:p>
        </p:txBody>
      </p:sp>
      <p:sp>
        <p:nvSpPr>
          <p:cNvPr id="3" name="Content Placeholder 2"/>
          <p:cNvSpPr>
            <a:spLocks noGrp="1"/>
          </p:cNvSpPr>
          <p:nvPr>
            <p:ph idx="1"/>
          </p:nvPr>
        </p:nvSpPr>
        <p:spPr/>
        <p:txBody>
          <a:bodyPr>
            <a:normAutofit lnSpcReduction="10000"/>
          </a:bodyPr>
          <a:lstStyle/>
          <a:p>
            <a:r>
              <a:rPr lang="en-US" dirty="0"/>
              <a:t>Measured at the end of exercise</a:t>
            </a:r>
          </a:p>
          <a:p>
            <a:r>
              <a:rPr lang="en-US" dirty="0"/>
              <a:t>Measured 13 times after cooling</a:t>
            </a:r>
          </a:p>
          <a:p>
            <a:r>
              <a:rPr lang="en-US" dirty="0"/>
              <a:t>5, 10, 15, 20, 30, 40, 60, 90, 120, 150, </a:t>
            </a:r>
            <a:r>
              <a:rPr lang="en-US" dirty="0" smtClean="0"/>
              <a:t>180,210</a:t>
            </a:r>
            <a:r>
              <a:rPr lang="en-US" dirty="0"/>
              <a:t>, and 240</a:t>
            </a:r>
          </a:p>
          <a:p>
            <a:r>
              <a:rPr lang="en-US" dirty="0" smtClean="0"/>
              <a:t>Delta-delta gap: Difference in core temp post exercise and cooling - control</a:t>
            </a:r>
          </a:p>
          <a:p>
            <a:r>
              <a:rPr lang="en-US" smtClean="0"/>
              <a:t>T test- found </a:t>
            </a:r>
            <a:r>
              <a:rPr lang="en-US" dirty="0"/>
              <a:t>no difference in control and immersion for each participant</a:t>
            </a:r>
          </a:p>
        </p:txBody>
      </p:sp>
    </p:spTree>
    <p:extLst>
      <p:ext uri="{BB962C8B-B14F-4D97-AF65-F5344CB8AC3E}">
        <p14:creationId xmlns:p14="http://schemas.microsoft.com/office/powerpoint/2010/main" val="67022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a:t>
            </a:r>
          </a:p>
        </p:txBody>
      </p:sp>
      <p:sp>
        <p:nvSpPr>
          <p:cNvPr id="3" name="Content Placeholder 2"/>
          <p:cNvSpPr>
            <a:spLocks noGrp="1"/>
          </p:cNvSpPr>
          <p:nvPr>
            <p:ph idx="1"/>
          </p:nvPr>
        </p:nvSpPr>
        <p:spPr/>
        <p:txBody>
          <a:bodyPr/>
          <a:lstStyle/>
          <a:p>
            <a:r>
              <a:rPr lang="en-US" dirty="0"/>
              <a:t>Delta-Delta T- the change in CWI </a:t>
            </a:r>
            <a:r>
              <a:rPr lang="en-US" dirty="0" err="1"/>
              <a:t>vs</a:t>
            </a:r>
            <a:r>
              <a:rPr lang="en-US" dirty="0"/>
              <a:t> Control</a:t>
            </a:r>
          </a:p>
          <a:p>
            <a:endParaRPr lang="en-US" dirty="0"/>
          </a:p>
          <a:p>
            <a:r>
              <a:rPr lang="en-US" dirty="0"/>
              <a:t>Mixed linear regression using R</a:t>
            </a:r>
          </a:p>
          <a:p>
            <a:endParaRPr lang="en-US" dirty="0"/>
          </a:p>
          <a:p>
            <a:r>
              <a:rPr lang="en-US" dirty="0"/>
              <a:t>SD are reported using P &lt; 0.05</a:t>
            </a:r>
          </a:p>
        </p:txBody>
      </p:sp>
    </p:spTree>
    <p:extLst>
      <p:ext uri="{BB962C8B-B14F-4D97-AF65-F5344CB8AC3E}">
        <p14:creationId xmlns:p14="http://schemas.microsoft.com/office/powerpoint/2010/main" val="340333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Immersion</a:t>
            </a:r>
          </a:p>
        </p:txBody>
      </p:sp>
      <p:sp>
        <p:nvSpPr>
          <p:cNvPr id="3" name="Content Placeholder 2"/>
          <p:cNvSpPr>
            <a:spLocks noGrp="1"/>
          </p:cNvSpPr>
          <p:nvPr>
            <p:ph idx="1"/>
          </p:nvPr>
        </p:nvSpPr>
        <p:spPr/>
        <p:txBody>
          <a:bodyPr>
            <a:normAutofit fontScale="85000" lnSpcReduction="10000"/>
          </a:bodyPr>
          <a:lstStyle/>
          <a:p>
            <a:r>
              <a:rPr lang="en-US" dirty="0"/>
              <a:t>Average post exercise temperature was 38.56 degrees</a:t>
            </a:r>
          </a:p>
          <a:p>
            <a:r>
              <a:rPr lang="en-US" dirty="0"/>
              <a:t>Average post cooling temperature was 37.72 degrees</a:t>
            </a:r>
          </a:p>
          <a:p>
            <a:r>
              <a:rPr lang="en-US" dirty="0"/>
              <a:t>Intermittent cooling was 0.25 degree more effective than continuous cooling</a:t>
            </a:r>
          </a:p>
          <a:p>
            <a:r>
              <a:rPr lang="en-US" dirty="0"/>
              <a:t>Each degree cooler water lower temp by 0.03 degrees</a:t>
            </a:r>
          </a:p>
          <a:p>
            <a:r>
              <a:rPr lang="en-US" dirty="0"/>
              <a:t>Every minute of immersion decrease temp by 0.02 degrees</a:t>
            </a:r>
          </a:p>
          <a:p>
            <a:r>
              <a:rPr lang="en-US" dirty="0"/>
              <a:t>Depth and offset time didn’t effect results</a:t>
            </a:r>
          </a:p>
        </p:txBody>
      </p:sp>
    </p:spTree>
    <p:extLst>
      <p:ext uri="{BB962C8B-B14F-4D97-AF65-F5344CB8AC3E}">
        <p14:creationId xmlns:p14="http://schemas.microsoft.com/office/powerpoint/2010/main" val="249838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to Discuss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2015836"/>
            <a:ext cx="9067800" cy="13179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26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71500"/>
            <a:ext cx="8991600" cy="405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flipV="1">
            <a:off x="2819400" y="2898105"/>
            <a:ext cx="304800" cy="28575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55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post cooling</a:t>
            </a:r>
          </a:p>
        </p:txBody>
      </p:sp>
      <p:sp>
        <p:nvSpPr>
          <p:cNvPr id="3" name="Content Placeholder 2"/>
          <p:cNvSpPr>
            <a:spLocks noGrp="1"/>
          </p:cNvSpPr>
          <p:nvPr>
            <p:ph idx="1"/>
          </p:nvPr>
        </p:nvSpPr>
        <p:spPr/>
        <p:txBody>
          <a:bodyPr/>
          <a:lstStyle/>
          <a:p>
            <a:r>
              <a:rPr lang="en-US" dirty="0"/>
              <a:t>60 minutes was peak difference in CWI vs. control</a:t>
            </a:r>
          </a:p>
          <a:p>
            <a:pPr marL="0" indent="0">
              <a:buNone/>
            </a:pPr>
            <a:endParaRPr lang="en-US" dirty="0"/>
          </a:p>
          <a:p>
            <a:r>
              <a:rPr lang="en-US" dirty="0"/>
              <a:t>Cubic regression spline</a:t>
            </a:r>
          </a:p>
        </p:txBody>
      </p:sp>
    </p:spTree>
    <p:extLst>
      <p:ext uri="{BB962C8B-B14F-4D97-AF65-F5344CB8AC3E}">
        <p14:creationId xmlns:p14="http://schemas.microsoft.com/office/powerpoint/2010/main" val="186904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3114"/>
            <a:ext cx="5938838" cy="503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rot="16200000" flipV="1">
            <a:off x="4479898" y="3136230"/>
            <a:ext cx="228600" cy="3810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64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Intermittent cooling lowers temp faster than continuous</a:t>
            </a:r>
          </a:p>
          <a:p>
            <a:r>
              <a:rPr lang="en-US" dirty="0"/>
              <a:t>Colder water and longer immersion lower temp faster</a:t>
            </a:r>
          </a:p>
          <a:p>
            <a:r>
              <a:rPr lang="en-US" dirty="0"/>
              <a:t>The longer you wait to cool, the less the impact</a:t>
            </a:r>
          </a:p>
          <a:p>
            <a:r>
              <a:rPr lang="en-US" dirty="0"/>
              <a:t>60 minutes is the peak post intervention difference</a:t>
            </a:r>
          </a:p>
        </p:txBody>
      </p:sp>
    </p:spTree>
    <p:extLst>
      <p:ext uri="{BB962C8B-B14F-4D97-AF65-F5344CB8AC3E}">
        <p14:creationId xmlns:p14="http://schemas.microsoft.com/office/powerpoint/2010/main" val="231623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normAutofit/>
          </a:bodyPr>
          <a:lstStyle/>
          <a:p>
            <a:r>
              <a:rPr lang="en-US" dirty="0"/>
              <a:t>Lower temp = better performance</a:t>
            </a:r>
          </a:p>
          <a:p>
            <a:pPr marL="0" indent="0">
              <a:buNone/>
            </a:pPr>
            <a:endParaRPr lang="en-US" dirty="0"/>
          </a:p>
          <a:p>
            <a:r>
              <a:rPr lang="en-US" dirty="0"/>
              <a:t>Ingested thermistor is as accurate as core temp </a:t>
            </a:r>
          </a:p>
        </p:txBody>
      </p:sp>
    </p:spTree>
    <p:extLst>
      <p:ext uri="{BB962C8B-B14F-4D97-AF65-F5344CB8AC3E}">
        <p14:creationId xmlns:p14="http://schemas.microsoft.com/office/powerpoint/2010/main" val="246161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fontScale="92500" lnSpcReduction="10000"/>
          </a:bodyPr>
          <a:lstStyle/>
          <a:p>
            <a:r>
              <a:rPr lang="en-US" dirty="0"/>
              <a:t>Mixed results regarding cooling efficacy</a:t>
            </a:r>
          </a:p>
          <a:p>
            <a:r>
              <a:rPr lang="en-US" dirty="0"/>
              <a:t>Lots of variability - How cold, how long? How deep? What body part? </a:t>
            </a:r>
          </a:p>
          <a:p>
            <a:r>
              <a:rPr lang="en-US" dirty="0"/>
              <a:t>Different protocols are used; can you reliably compare?</a:t>
            </a:r>
          </a:p>
          <a:p>
            <a:r>
              <a:rPr lang="en-US" dirty="0"/>
              <a:t>Variability of lag-time for when timing of cooling was started</a:t>
            </a:r>
          </a:p>
          <a:p>
            <a:r>
              <a:rPr lang="en-US" dirty="0"/>
              <a:t>Homogenous cohort- generalizability?</a:t>
            </a:r>
          </a:p>
        </p:txBody>
      </p:sp>
    </p:spTree>
    <p:extLst>
      <p:ext uri="{BB962C8B-B14F-4D97-AF65-F5344CB8AC3E}">
        <p14:creationId xmlns:p14="http://schemas.microsoft.com/office/powerpoint/2010/main" val="4263387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PICO</a:t>
            </a:r>
          </a:p>
        </p:txBody>
      </p:sp>
      <p:sp>
        <p:nvSpPr>
          <p:cNvPr id="3" name="Content Placeholder 2"/>
          <p:cNvSpPr>
            <a:spLocks noGrp="1"/>
          </p:cNvSpPr>
          <p:nvPr>
            <p:ph idx="1"/>
          </p:nvPr>
        </p:nvSpPr>
        <p:spPr/>
        <p:txBody>
          <a:bodyPr>
            <a:normAutofit lnSpcReduction="10000"/>
          </a:bodyPr>
          <a:lstStyle/>
          <a:p>
            <a:r>
              <a:rPr lang="en-US" dirty="0"/>
              <a:t>Population - males 19 to </a:t>
            </a:r>
            <a:r>
              <a:rPr lang="en-US" dirty="0" smtClean="0"/>
              <a:t>32</a:t>
            </a:r>
          </a:p>
          <a:p>
            <a:endParaRPr lang="en-US" dirty="0"/>
          </a:p>
          <a:p>
            <a:r>
              <a:rPr lang="en-US" dirty="0"/>
              <a:t>Intervention - Cold Water Immersion cooling</a:t>
            </a:r>
          </a:p>
          <a:p>
            <a:endParaRPr lang="en-US" dirty="0" smtClean="0"/>
          </a:p>
          <a:p>
            <a:r>
              <a:rPr lang="en-US" dirty="0" smtClean="0"/>
              <a:t>Control </a:t>
            </a:r>
            <a:r>
              <a:rPr lang="en-US" dirty="0"/>
              <a:t>- no cooling</a:t>
            </a:r>
          </a:p>
          <a:p>
            <a:endParaRPr lang="en-US" dirty="0" smtClean="0"/>
          </a:p>
          <a:p>
            <a:r>
              <a:rPr lang="en-US" dirty="0" smtClean="0"/>
              <a:t>Outcomes </a:t>
            </a:r>
            <a:r>
              <a:rPr lang="en-US" dirty="0"/>
              <a:t>- change in temp, duration of temp </a:t>
            </a:r>
          </a:p>
        </p:txBody>
      </p:sp>
    </p:spTree>
    <p:extLst>
      <p:ext uri="{BB962C8B-B14F-4D97-AF65-F5344CB8AC3E}">
        <p14:creationId xmlns:p14="http://schemas.microsoft.com/office/powerpoint/2010/main" val="122871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Military applications</a:t>
            </a:r>
          </a:p>
        </p:txBody>
      </p:sp>
      <p:pic>
        <p:nvPicPr>
          <p:cNvPr id="7170" name="Picture 2" descr="E:\DCIM backup 04JUL16\MRF D 2016, this folder has been compressed the other have not\STP set up MRF D-1\20160511_073219.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38390" y="1027907"/>
            <a:ext cx="7215010" cy="405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308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8783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are we even talking about this?</a:t>
            </a:r>
          </a:p>
        </p:txBody>
      </p:sp>
      <p:pic>
        <p:nvPicPr>
          <p:cNvPr id="8194" name="Picture 2" descr="E:\DCIM backup 04JUL16\MRF D 2016, this folder has been compressed the other have not\STP set up MRF D-1\20160509_133900.jp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32277" y="1200150"/>
            <a:ext cx="6279445" cy="353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a:t>Background</a:t>
            </a:r>
          </a:p>
          <a:p>
            <a:r>
              <a:rPr lang="en-US" dirty="0"/>
              <a:t>Methods</a:t>
            </a:r>
          </a:p>
          <a:p>
            <a:r>
              <a:rPr lang="en-US" dirty="0"/>
              <a:t>Results</a:t>
            </a:r>
          </a:p>
          <a:p>
            <a:r>
              <a:rPr lang="en-US" dirty="0"/>
              <a:t>Discussion</a:t>
            </a:r>
          </a:p>
          <a:p>
            <a:r>
              <a:rPr lang="en-US" dirty="0"/>
              <a:t>PICO</a:t>
            </a:r>
          </a:p>
          <a:p>
            <a:r>
              <a:rPr lang="en-US" dirty="0"/>
              <a:t>Questions</a:t>
            </a:r>
          </a:p>
        </p:txBody>
      </p:sp>
    </p:spTree>
    <p:extLst>
      <p:ext uri="{BB962C8B-B14F-4D97-AF65-F5344CB8AC3E}">
        <p14:creationId xmlns:p14="http://schemas.microsoft.com/office/powerpoint/2010/main" val="324036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CWI (cold water immersion) is used to reduce fatigue in endurance sports</a:t>
            </a:r>
          </a:p>
          <a:p>
            <a:r>
              <a:rPr lang="en-US" dirty="0"/>
              <a:t>Theory - Cold induced vasoconstriction decreases inflammation and pain</a:t>
            </a:r>
          </a:p>
          <a:p>
            <a:r>
              <a:rPr lang="en-US" dirty="0"/>
              <a:t>Theory - Cooling faster speeds recovery</a:t>
            </a:r>
          </a:p>
          <a:p>
            <a:r>
              <a:rPr lang="en-US" dirty="0"/>
              <a:t>Plus and minus results for this theory</a:t>
            </a:r>
          </a:p>
        </p:txBody>
      </p:sp>
    </p:spTree>
    <p:extLst>
      <p:ext uri="{BB962C8B-B14F-4D97-AF65-F5344CB8AC3E}">
        <p14:creationId xmlns:p14="http://schemas.microsoft.com/office/powerpoint/2010/main" val="272447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Evidence</a:t>
            </a:r>
          </a:p>
        </p:txBody>
      </p:sp>
      <p:sp>
        <p:nvSpPr>
          <p:cNvPr id="5" name="Text Placeholder 4"/>
          <p:cNvSpPr>
            <a:spLocks noGrp="1"/>
          </p:cNvSpPr>
          <p:nvPr>
            <p:ph type="body" idx="1"/>
          </p:nvPr>
        </p:nvSpPr>
        <p:spPr/>
        <p:txBody>
          <a:bodyPr/>
          <a:lstStyle/>
          <a:p>
            <a:r>
              <a:rPr lang="en-US" dirty="0"/>
              <a:t>For</a:t>
            </a:r>
          </a:p>
        </p:txBody>
      </p:sp>
      <p:sp>
        <p:nvSpPr>
          <p:cNvPr id="6" name="Text Placeholder 5"/>
          <p:cNvSpPr>
            <a:spLocks noGrp="1"/>
          </p:cNvSpPr>
          <p:nvPr>
            <p:ph type="body" sz="half" idx="3"/>
          </p:nvPr>
        </p:nvSpPr>
        <p:spPr/>
        <p:txBody>
          <a:bodyPr/>
          <a:lstStyle/>
          <a:p>
            <a:r>
              <a:rPr lang="en-US" dirty="0"/>
              <a:t>Against</a:t>
            </a:r>
          </a:p>
        </p:txBody>
      </p:sp>
      <p:sp>
        <p:nvSpPr>
          <p:cNvPr id="3" name="Content Placeholder 2"/>
          <p:cNvSpPr>
            <a:spLocks noGrp="1"/>
          </p:cNvSpPr>
          <p:nvPr>
            <p:ph sz="quarter" idx="2"/>
          </p:nvPr>
        </p:nvSpPr>
        <p:spPr/>
        <p:txBody>
          <a:bodyPr/>
          <a:lstStyle/>
          <a:p>
            <a:r>
              <a:rPr lang="en-US" dirty="0"/>
              <a:t>Cycling time trial performance increased 40 minutes to 3 days after CWI (Veil 2008)</a:t>
            </a:r>
          </a:p>
        </p:txBody>
      </p:sp>
      <p:sp>
        <p:nvSpPr>
          <p:cNvPr id="7" name="Content Placeholder 6"/>
          <p:cNvSpPr>
            <a:spLocks noGrp="1"/>
          </p:cNvSpPr>
          <p:nvPr>
            <p:ph sz="quarter" idx="4"/>
          </p:nvPr>
        </p:nvSpPr>
        <p:spPr/>
        <p:txBody>
          <a:bodyPr/>
          <a:lstStyle/>
          <a:p>
            <a:r>
              <a:rPr lang="en-US" dirty="0"/>
              <a:t>No benefit to CWI (Stephens 2017)</a:t>
            </a:r>
          </a:p>
        </p:txBody>
      </p:sp>
    </p:spTree>
    <p:extLst>
      <p:ext uri="{BB962C8B-B14F-4D97-AF65-F5344CB8AC3E}">
        <p14:creationId xmlns:p14="http://schemas.microsoft.com/office/powerpoint/2010/main" val="185126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Cooling </a:t>
            </a:r>
            <a:r>
              <a:rPr lang="en-US" dirty="0" err="1"/>
              <a:t>Prototocols</a:t>
            </a:r>
            <a:endParaRPr lang="en-US" dirty="0"/>
          </a:p>
        </p:txBody>
      </p:sp>
      <p:sp>
        <p:nvSpPr>
          <p:cNvPr id="8" name="Content Placeholder 7"/>
          <p:cNvSpPr>
            <a:spLocks noGrp="1"/>
          </p:cNvSpPr>
          <p:nvPr>
            <p:ph idx="1"/>
          </p:nvPr>
        </p:nvSpPr>
        <p:spPr/>
        <p:txBody>
          <a:bodyPr>
            <a:normAutofit lnSpcReduction="10000"/>
          </a:bodyPr>
          <a:lstStyle/>
          <a:p>
            <a:r>
              <a:rPr lang="en-US" dirty="0"/>
              <a:t>How cold?</a:t>
            </a:r>
          </a:p>
          <a:p>
            <a:endParaRPr lang="en-US" dirty="0"/>
          </a:p>
          <a:p>
            <a:r>
              <a:rPr lang="en-US" dirty="0"/>
              <a:t>How long?</a:t>
            </a:r>
          </a:p>
          <a:p>
            <a:pPr marL="0" indent="0">
              <a:buNone/>
            </a:pPr>
            <a:endParaRPr lang="en-US" dirty="0"/>
          </a:p>
          <a:p>
            <a:r>
              <a:rPr lang="en-US" dirty="0"/>
              <a:t>How deep?</a:t>
            </a:r>
          </a:p>
          <a:p>
            <a:endParaRPr lang="en-US" dirty="0"/>
          </a:p>
          <a:p>
            <a:r>
              <a:rPr lang="en-US" dirty="0"/>
              <a:t>How </a:t>
            </a:r>
            <a:r>
              <a:rPr lang="en-US" dirty="0" smtClean="0"/>
              <a:t>much (intermittent </a:t>
            </a:r>
            <a:r>
              <a:rPr lang="en-US" dirty="0" err="1" smtClean="0"/>
              <a:t>vs</a:t>
            </a:r>
            <a:r>
              <a:rPr lang="en-US" dirty="0" smtClean="0"/>
              <a:t> continuous)?</a:t>
            </a:r>
            <a:endParaRPr lang="en-US" dirty="0"/>
          </a:p>
        </p:txBody>
      </p:sp>
    </p:spTree>
    <p:extLst>
      <p:ext uri="{BB962C8B-B14F-4D97-AF65-F5344CB8AC3E}">
        <p14:creationId xmlns:p14="http://schemas.microsoft.com/office/powerpoint/2010/main" val="265928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p>
        </p:txBody>
      </p:sp>
      <p:sp>
        <p:nvSpPr>
          <p:cNvPr id="3" name="Content Placeholder 2"/>
          <p:cNvSpPr>
            <a:spLocks noGrp="1"/>
          </p:cNvSpPr>
          <p:nvPr>
            <p:ph idx="1"/>
          </p:nvPr>
        </p:nvSpPr>
        <p:spPr/>
        <p:txBody>
          <a:bodyPr/>
          <a:lstStyle/>
          <a:p>
            <a:r>
              <a:rPr lang="en-US" dirty="0"/>
              <a:t>Pooled analysis to look at core temp data from various CWI protocols</a:t>
            </a:r>
          </a:p>
          <a:p>
            <a:endParaRPr lang="en-US" dirty="0"/>
          </a:p>
          <a:p>
            <a:r>
              <a:rPr lang="en-US" dirty="0"/>
              <a:t>Look at core temp trends while immersed and post immersion</a:t>
            </a:r>
          </a:p>
        </p:txBody>
      </p:sp>
    </p:spTree>
    <p:extLst>
      <p:ext uri="{BB962C8B-B14F-4D97-AF65-F5344CB8AC3E}">
        <p14:creationId xmlns:p14="http://schemas.microsoft.com/office/powerpoint/2010/main" val="24340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lnSpcReduction="10000"/>
          </a:bodyPr>
          <a:lstStyle/>
          <a:p>
            <a:r>
              <a:rPr lang="en-US" dirty="0"/>
              <a:t>Retrospective, pooled cross-over controlled study</a:t>
            </a:r>
          </a:p>
          <a:p>
            <a:r>
              <a:rPr lang="en-US" dirty="0"/>
              <a:t>13 CWI studies</a:t>
            </a:r>
          </a:p>
          <a:p>
            <a:r>
              <a:rPr lang="en-US" dirty="0"/>
              <a:t>157 male subjects</a:t>
            </a:r>
          </a:p>
          <a:p>
            <a:r>
              <a:rPr lang="en-US" dirty="0"/>
              <a:t>Time component 1 - measures change in core temp from end of exercise to end of CWI</a:t>
            </a:r>
          </a:p>
          <a:p>
            <a:r>
              <a:rPr lang="en-US" dirty="0"/>
              <a:t>Time component 2 - time from end of </a:t>
            </a:r>
            <a:r>
              <a:rPr lang="en-US" dirty="0" smtClean="0"/>
              <a:t>CWI </a:t>
            </a:r>
            <a:r>
              <a:rPr lang="en-US" dirty="0"/>
              <a:t>to 13 different times points up to 3 hours</a:t>
            </a:r>
          </a:p>
        </p:txBody>
      </p:sp>
    </p:spTree>
    <p:extLst>
      <p:ext uri="{BB962C8B-B14F-4D97-AF65-F5344CB8AC3E}">
        <p14:creationId xmlns:p14="http://schemas.microsoft.com/office/powerpoint/2010/main" val="2285096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6382</TotalTime>
  <Words>1681</Words>
  <Application>Microsoft Office PowerPoint</Application>
  <PresentationFormat>On-screen Show (16:9)</PresentationFormat>
  <Paragraphs>179</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Apex</vt:lpstr>
      <vt:lpstr>Data Analytics Journal Club</vt:lpstr>
      <vt:lpstr>Article to Discuss</vt:lpstr>
      <vt:lpstr>Why are we even talking about this?</vt:lpstr>
      <vt:lpstr>Overview</vt:lpstr>
      <vt:lpstr>Background</vt:lpstr>
      <vt:lpstr>Historical Evidence</vt:lpstr>
      <vt:lpstr>Cooling Prototocols</vt:lpstr>
      <vt:lpstr>Purpose of this study</vt:lpstr>
      <vt:lpstr>Methods</vt:lpstr>
      <vt:lpstr>PowerPoint Presentation</vt:lpstr>
      <vt:lpstr>Inclusion Criteria</vt:lpstr>
      <vt:lpstr>Study Design</vt:lpstr>
      <vt:lpstr>PowerPoint Presentation</vt:lpstr>
      <vt:lpstr>PowerPoint Presentation</vt:lpstr>
      <vt:lpstr>Variability in studies</vt:lpstr>
      <vt:lpstr>In order to address this</vt:lpstr>
      <vt:lpstr>Core temp measurement</vt:lpstr>
      <vt:lpstr>Statistical Analysis</vt:lpstr>
      <vt:lpstr>Results for Immersion</vt:lpstr>
      <vt:lpstr>PowerPoint Presentation</vt:lpstr>
      <vt:lpstr>Results for post cooling</vt:lpstr>
      <vt:lpstr>PowerPoint Presentation</vt:lpstr>
      <vt:lpstr>Discussion</vt:lpstr>
      <vt:lpstr>Assumptions</vt:lpstr>
      <vt:lpstr>Limitations</vt:lpstr>
      <vt:lpstr>PICO</vt:lpstr>
      <vt:lpstr>Military applications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Thota</dc:creator>
  <cp:lastModifiedBy>Darshan Thota</cp:lastModifiedBy>
  <cp:revision>60</cp:revision>
  <dcterms:created xsi:type="dcterms:W3CDTF">2018-10-29T02:28:40Z</dcterms:created>
  <dcterms:modified xsi:type="dcterms:W3CDTF">2018-11-13T22:48:46Z</dcterms:modified>
</cp:coreProperties>
</file>