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0" r:id="rId7"/>
    <p:sldId id="282" r:id="rId8"/>
    <p:sldId id="288" r:id="rId9"/>
    <p:sldId id="289" r:id="rId10"/>
    <p:sldId id="261" r:id="rId11"/>
    <p:sldId id="283" r:id="rId12"/>
    <p:sldId id="284" r:id="rId13"/>
    <p:sldId id="262" r:id="rId14"/>
    <p:sldId id="263" r:id="rId15"/>
    <p:sldId id="285" r:id="rId16"/>
    <p:sldId id="286" r:id="rId17"/>
    <p:sldId id="287" r:id="rId18"/>
    <p:sldId id="264" r:id="rId19"/>
    <p:sldId id="265" r:id="rId20"/>
    <p:sldId id="266" r:id="rId21"/>
    <p:sldId id="267" r:id="rId22"/>
    <p:sldId id="269" r:id="rId23"/>
    <p:sldId id="270" r:id="rId24"/>
    <p:sldId id="271" r:id="rId25"/>
    <p:sldId id="273" r:id="rId26"/>
    <p:sldId id="272" r:id="rId27"/>
    <p:sldId id="274" r:id="rId28"/>
    <p:sldId id="275" r:id="rId29"/>
    <p:sldId id="276" r:id="rId30"/>
    <p:sldId id="277" r:id="rId31"/>
    <p:sldId id="278" r:id="rId32"/>
    <p:sldId id="279" r:id="rId33"/>
    <p:sldId id="280" r:id="rId34"/>
    <p:sldId id="28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4" autoAdjust="0"/>
    <p:restoredTop sz="94676" autoAdjust="0"/>
  </p:normalViewPr>
  <p:slideViewPr>
    <p:cSldViewPr snapToGrid="0">
      <p:cViewPr varScale="1">
        <p:scale>
          <a:sx n="108" d="100"/>
          <a:sy n="108" d="100"/>
        </p:scale>
        <p:origin x="42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email">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email">
            <a:extLst>
              <a:ext uri="{28A0092B-C50C-407E-A947-70E740481C1C}">
                <a14:useLocalDpi xmlns:a14="http://schemas.microsoft.com/office/drawing/2010/main"/>
              </a:ext>
            </a:extLst>
          </a:blip>
          <a:src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email">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email">
            <a:extLst>
              <a:ext uri="{28A0092B-C50C-407E-A947-70E740481C1C}">
                <a14:useLocalDpi xmlns:a14="http://schemas.microsoft.com/office/drawing/2010/main"/>
              </a:ext>
            </a:extLst>
          </a:blip>
          <a:src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1" i="0" kern="1200">
          <a:solidFill>
            <a:schemeClr val="tx2"/>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1" i="0" kern="1200">
          <a:solidFill>
            <a:schemeClr val="tx1"/>
          </a:solidFill>
          <a:effectLst>
            <a:outerShdw blurRad="38100" dist="38100" dir="2700000" algn="tl">
              <a:srgbClr val="000000">
                <a:alpha val="43137"/>
              </a:srgbClr>
            </a:outerShdw>
          </a:effectLst>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1" i="0" kern="1200">
          <a:solidFill>
            <a:schemeClr val="tx1"/>
          </a:solidFill>
          <a:effectLst>
            <a:outerShdw blurRad="38100" dist="38100" dir="2700000" algn="tl">
              <a:srgbClr val="000000">
                <a:alpha val="43137"/>
              </a:srgbClr>
            </a:outerShdw>
          </a:effectLst>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1" i="0" kern="1200">
          <a:solidFill>
            <a:schemeClr val="tx1"/>
          </a:solidFill>
          <a:effectLst>
            <a:outerShdw blurRad="38100" dist="38100" dir="2700000" algn="tl">
              <a:srgbClr val="000000">
                <a:alpha val="43137"/>
              </a:srgbClr>
            </a:outerShdw>
          </a:effectLst>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1" i="0" kern="1200">
          <a:solidFill>
            <a:schemeClr val="tx1"/>
          </a:solidFill>
          <a:effectLst>
            <a:outerShdw blurRad="38100" dist="38100" dir="2700000" algn="tl">
              <a:srgbClr val="000000">
                <a:alpha val="43137"/>
              </a:srgbClr>
            </a:outerShdw>
          </a:effectLst>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1" i="0" kern="1200">
          <a:solidFill>
            <a:schemeClr val="tx1"/>
          </a:solidFill>
          <a:effectLst>
            <a:outerShdw blurRad="38100" dist="38100" dir="2700000" algn="tl">
              <a:srgbClr val="000000">
                <a:alpha val="43137"/>
              </a:srgbClr>
            </a:outerShdw>
          </a:effectLst>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Knowledge Management</a:t>
            </a:r>
          </a:p>
        </p:txBody>
      </p:sp>
      <p:sp>
        <p:nvSpPr>
          <p:cNvPr id="3" name="Subtitle 2"/>
          <p:cNvSpPr>
            <a:spLocks noGrp="1"/>
          </p:cNvSpPr>
          <p:nvPr>
            <p:ph type="subTitle" idx="1"/>
          </p:nvPr>
        </p:nvSpPr>
        <p:spPr/>
        <p:txBody>
          <a:bodyPr/>
          <a:lstStyle/>
          <a:p>
            <a:r>
              <a:rPr lang="en-US" dirty="0"/>
              <a:t>Bob Marshall, MD MPH MISM FAAFP</a:t>
            </a:r>
            <a:br>
              <a:rPr lang="en-US" dirty="0"/>
            </a:br>
            <a:r>
              <a:rPr lang="en-US" dirty="0"/>
              <a:t>DoD Clinical Informatics Fellowship</a:t>
            </a:r>
          </a:p>
        </p:txBody>
      </p:sp>
    </p:spTree>
    <p:extLst>
      <p:ext uri="{BB962C8B-B14F-4D97-AF65-F5344CB8AC3E}">
        <p14:creationId xmlns:p14="http://schemas.microsoft.com/office/powerpoint/2010/main" val="2118830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5149"/>
          </a:xfrm>
        </p:spPr>
        <p:txBody>
          <a:bodyPr/>
          <a:lstStyle/>
          <a:p>
            <a:r>
              <a:rPr lang="en-US" dirty="0"/>
              <a:t>What Knowledge to Leverage</a:t>
            </a:r>
          </a:p>
        </p:txBody>
      </p:sp>
      <p:sp>
        <p:nvSpPr>
          <p:cNvPr id="3" name="Content Placeholder 2"/>
          <p:cNvSpPr>
            <a:spLocks noGrp="1"/>
          </p:cNvSpPr>
          <p:nvPr>
            <p:ph idx="1"/>
          </p:nvPr>
        </p:nvSpPr>
        <p:spPr>
          <a:xfrm>
            <a:off x="1103312" y="1794934"/>
            <a:ext cx="8946541" cy="4453466"/>
          </a:xfrm>
        </p:spPr>
        <p:txBody>
          <a:bodyPr>
            <a:normAutofit fontScale="92500" lnSpcReduction="10000"/>
          </a:bodyPr>
          <a:lstStyle/>
          <a:p>
            <a:r>
              <a:rPr lang="en-US" b="1" dirty="0"/>
              <a:t>Customer (Patient) Knowledge </a:t>
            </a:r>
            <a:r>
              <a:rPr lang="en-US" dirty="0"/>
              <a:t>- the most vital knowledge in most organizations</a:t>
            </a:r>
          </a:p>
          <a:p>
            <a:r>
              <a:rPr lang="en-US" b="1" dirty="0"/>
              <a:t>Knowledge in Processes </a:t>
            </a:r>
            <a:r>
              <a:rPr lang="en-US" dirty="0"/>
              <a:t>- applying the best know-how while performing core tasks</a:t>
            </a:r>
          </a:p>
          <a:p>
            <a:r>
              <a:rPr lang="en-US" b="1" dirty="0"/>
              <a:t>Knowledge in Products (and Services) </a:t>
            </a:r>
            <a:r>
              <a:rPr lang="en-US" dirty="0"/>
              <a:t>- smarter solutions, customized to users' needs</a:t>
            </a:r>
          </a:p>
          <a:p>
            <a:r>
              <a:rPr lang="en-US" b="1" dirty="0"/>
              <a:t>Knowledge in People </a:t>
            </a:r>
            <a:r>
              <a:rPr lang="en-US" dirty="0"/>
              <a:t>- nurturing and harnessing brainpower, your most precious asset</a:t>
            </a:r>
          </a:p>
          <a:p>
            <a:r>
              <a:rPr lang="en-US" b="1" dirty="0"/>
              <a:t>Organizational Memory </a:t>
            </a:r>
            <a:r>
              <a:rPr lang="en-US" dirty="0"/>
              <a:t>- drawing on lessons from the past or elsewhere in the organization</a:t>
            </a:r>
          </a:p>
          <a:p>
            <a:r>
              <a:rPr lang="en-US" b="1" dirty="0"/>
              <a:t>Knowledge in Relationships </a:t>
            </a:r>
            <a:r>
              <a:rPr lang="en-US" dirty="0"/>
              <a:t>- deep personal knowledge that underpins successful collaboration</a:t>
            </a:r>
          </a:p>
          <a:p>
            <a:r>
              <a:rPr lang="en-US" b="1" dirty="0"/>
              <a:t>Knowledge Assets </a:t>
            </a:r>
            <a:r>
              <a:rPr lang="en-US" dirty="0"/>
              <a:t>- measuring and managing your intellectual capital</a:t>
            </a:r>
          </a:p>
        </p:txBody>
      </p:sp>
    </p:spTree>
    <p:extLst>
      <p:ext uri="{BB962C8B-B14F-4D97-AF65-F5344CB8AC3E}">
        <p14:creationId xmlns:p14="http://schemas.microsoft.com/office/powerpoint/2010/main" val="3574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Dimensions/Frameworks</a:t>
            </a:r>
          </a:p>
        </p:txBody>
      </p:sp>
      <p:sp>
        <p:nvSpPr>
          <p:cNvPr id="3" name="Content Placeholder 2"/>
          <p:cNvSpPr>
            <a:spLocks noGrp="1"/>
          </p:cNvSpPr>
          <p:nvPr>
            <p:ph idx="1"/>
          </p:nvPr>
        </p:nvSpPr>
        <p:spPr>
          <a:xfrm>
            <a:off x="1103312" y="1656522"/>
            <a:ext cx="8946541" cy="4591877"/>
          </a:xfrm>
        </p:spPr>
        <p:txBody>
          <a:bodyPr>
            <a:normAutofit lnSpcReduction="10000"/>
          </a:bodyPr>
          <a:lstStyle/>
          <a:p>
            <a:r>
              <a:rPr lang="en-US" dirty="0"/>
              <a:t>One proposed framework for categorizing the dimensions of knowledge distinguishes tacit knowledge and explicit knowledge</a:t>
            </a:r>
          </a:p>
          <a:p>
            <a:r>
              <a:rPr lang="en-US" dirty="0"/>
              <a:t>A second proposed framework for categorizing knowledge dimensions distinguishes embedded knowledge of a system outside of a human individual from embodied knowledge representing a learned capability of a human body’s nervous and endocrine systems</a:t>
            </a:r>
          </a:p>
          <a:p>
            <a:r>
              <a:rPr lang="en-US" dirty="0"/>
              <a:t>A third proposed framework distinguishes between the exploratory creation of “new knowledge” (i.e., innovation) vs. the transfer or exploitation of “established knowledge” within a group, organization, or community </a:t>
            </a:r>
          </a:p>
          <a:p>
            <a:r>
              <a:rPr lang="en-US" dirty="0"/>
              <a:t>Collaborative environments such as communities of practice or the use of social computing tools can be used for both knowledge creation and transfer</a:t>
            </a:r>
          </a:p>
        </p:txBody>
      </p:sp>
    </p:spTree>
    <p:extLst>
      <p:ext uri="{BB962C8B-B14F-4D97-AF65-F5344CB8AC3E}">
        <p14:creationId xmlns:p14="http://schemas.microsoft.com/office/powerpoint/2010/main" val="58219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1001624" y="1007165"/>
            <a:ext cx="9331719" cy="495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12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18882"/>
          </a:xfrm>
        </p:spPr>
        <p:txBody>
          <a:bodyPr/>
          <a:lstStyle/>
          <a:p>
            <a:r>
              <a:rPr lang="en-US" dirty="0"/>
              <a:t>KM Practices: 3 Large Categories</a:t>
            </a:r>
          </a:p>
        </p:txBody>
      </p:sp>
      <p:sp>
        <p:nvSpPr>
          <p:cNvPr id="3" name="Content Placeholder 2"/>
          <p:cNvSpPr>
            <a:spLocks noGrp="1"/>
          </p:cNvSpPr>
          <p:nvPr>
            <p:ph idx="1"/>
          </p:nvPr>
        </p:nvSpPr>
        <p:spPr>
          <a:xfrm>
            <a:off x="1103312" y="1524000"/>
            <a:ext cx="8946541" cy="4927600"/>
          </a:xfrm>
        </p:spPr>
        <p:txBody>
          <a:bodyPr>
            <a:normAutofit/>
          </a:bodyPr>
          <a:lstStyle/>
          <a:p>
            <a:r>
              <a:rPr lang="en-US" sz="2200" dirty="0"/>
              <a:t>Creating and Discovering</a:t>
            </a:r>
          </a:p>
          <a:p>
            <a:pPr lvl="1"/>
            <a:r>
              <a:rPr lang="en-US" sz="2000" dirty="0"/>
              <a:t>Environmental Scanning; Knowledge Elicitation; Business Simulation; Content Analysis; Creativity Techniques; Data Mining; Text Mining</a:t>
            </a:r>
          </a:p>
          <a:p>
            <a:r>
              <a:rPr lang="en-US" sz="2200" dirty="0"/>
              <a:t>Sharing and Learning</a:t>
            </a:r>
          </a:p>
          <a:p>
            <a:pPr lvl="1"/>
            <a:r>
              <a:rPr lang="en-US" sz="2000" dirty="0"/>
              <a:t>Communities of Practice; Learning Networks; Sharing Best Practice; After Action Reviews; Structured Dialogue; Share Fairs; Cross Functional Teams; Decision Diaries</a:t>
            </a:r>
          </a:p>
          <a:p>
            <a:r>
              <a:rPr lang="en-US" sz="2200" dirty="0"/>
              <a:t>Organizing and Managing</a:t>
            </a:r>
          </a:p>
          <a:p>
            <a:pPr lvl="1"/>
            <a:r>
              <a:rPr lang="en-US" sz="2000" dirty="0"/>
              <a:t>Knowledge Centers; Expertise Profiling; Knowledge Mapping; Information Audits/Inventory; IRM (Information Resources Management); Measuring Intellectual Capital</a:t>
            </a:r>
          </a:p>
        </p:txBody>
      </p:sp>
    </p:spTree>
    <p:extLst>
      <p:ext uri="{BB962C8B-B14F-4D97-AF65-F5344CB8AC3E}">
        <p14:creationId xmlns:p14="http://schemas.microsoft.com/office/powerpoint/2010/main" val="301274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5015"/>
          </a:xfrm>
        </p:spPr>
        <p:txBody>
          <a:bodyPr/>
          <a:lstStyle/>
          <a:p>
            <a:r>
              <a:rPr lang="en-US" dirty="0"/>
              <a:t>Tools and Techniques</a:t>
            </a:r>
          </a:p>
        </p:txBody>
      </p:sp>
      <p:sp>
        <p:nvSpPr>
          <p:cNvPr id="3" name="Content Placeholder 2"/>
          <p:cNvSpPr>
            <a:spLocks noGrp="1"/>
          </p:cNvSpPr>
          <p:nvPr>
            <p:ph idx="1"/>
          </p:nvPr>
        </p:nvSpPr>
        <p:spPr>
          <a:xfrm>
            <a:off x="1103312" y="1473200"/>
            <a:ext cx="8946541" cy="4978400"/>
          </a:xfrm>
        </p:spPr>
        <p:txBody>
          <a:bodyPr>
            <a:normAutofit/>
          </a:bodyPr>
          <a:lstStyle/>
          <a:p>
            <a:r>
              <a:rPr lang="en-US" dirty="0"/>
              <a:t>Lots of tools in varying categories:</a:t>
            </a:r>
          </a:p>
          <a:p>
            <a:pPr lvl="1"/>
            <a:r>
              <a:rPr lang="fr-FR" sz="2000" b="1" dirty="0"/>
              <a:t>Infrastructure: </a:t>
            </a:r>
            <a:r>
              <a:rPr lang="fr-FR" sz="2000" dirty="0" err="1"/>
              <a:t>groupware</a:t>
            </a:r>
            <a:r>
              <a:rPr lang="fr-FR" sz="2000" dirty="0"/>
              <a:t>, intranets, document management, KM suites</a:t>
            </a:r>
          </a:p>
          <a:p>
            <a:pPr lvl="1"/>
            <a:r>
              <a:rPr lang="en-US" sz="2000" b="1" dirty="0"/>
              <a:t>Thinking: </a:t>
            </a:r>
            <a:r>
              <a:rPr lang="en-US" sz="2000" dirty="0"/>
              <a:t>concept mapping, creativity tools</a:t>
            </a:r>
          </a:p>
          <a:p>
            <a:pPr lvl="1"/>
            <a:r>
              <a:rPr lang="en-US" sz="2000" b="1" dirty="0"/>
              <a:t>Gathering, discovering: </a:t>
            </a:r>
            <a:r>
              <a:rPr lang="en-US" sz="2000" dirty="0"/>
              <a:t>search engines, alerting, push, data mining, intelligent agents</a:t>
            </a:r>
          </a:p>
          <a:p>
            <a:pPr lvl="1"/>
            <a:r>
              <a:rPr lang="en-US" sz="2000" b="1" dirty="0"/>
              <a:t>Organizing, storing: </a:t>
            </a:r>
            <a:r>
              <a:rPr lang="en-US" sz="2000" dirty="0"/>
              <a:t>data warehousing, OLAP, metadata, XML</a:t>
            </a:r>
          </a:p>
          <a:p>
            <a:pPr lvl="1"/>
            <a:r>
              <a:rPr lang="en-US" sz="2000" b="1" dirty="0"/>
              <a:t>Knowledge worker support: </a:t>
            </a:r>
            <a:r>
              <a:rPr lang="en-US" sz="2000" dirty="0"/>
              <a:t>case based reasoning, decision support, workflow, community support, simulation</a:t>
            </a:r>
          </a:p>
          <a:p>
            <a:pPr lvl="1"/>
            <a:r>
              <a:rPr lang="en-US" sz="2000" b="1" dirty="0"/>
              <a:t>Application specific: </a:t>
            </a:r>
            <a:r>
              <a:rPr lang="en-US" sz="2000" dirty="0"/>
              <a:t>CRM, expertise profiling, competitive intelligence</a:t>
            </a:r>
          </a:p>
        </p:txBody>
      </p:sp>
      <p:sp>
        <p:nvSpPr>
          <p:cNvPr id="4" name="TextBox 3"/>
          <p:cNvSpPr txBox="1"/>
          <p:nvPr/>
        </p:nvSpPr>
        <p:spPr>
          <a:xfrm>
            <a:off x="6790765" y="6010834"/>
            <a:ext cx="5177117" cy="646331"/>
          </a:xfrm>
          <a:prstGeom prst="rect">
            <a:avLst/>
          </a:prstGeom>
          <a:noFill/>
        </p:spPr>
        <p:txBody>
          <a:bodyPr wrap="square" rtlCol="0">
            <a:spAutoFit/>
          </a:bodyPr>
          <a:lstStyle/>
          <a:p>
            <a:r>
              <a:rPr lang="en-US" dirty="0"/>
              <a:t>OLAP - Online Analytical Processing</a:t>
            </a:r>
          </a:p>
          <a:p>
            <a:r>
              <a:rPr lang="en-US" dirty="0"/>
              <a:t>CRM – Customer Relationship Management</a:t>
            </a:r>
          </a:p>
        </p:txBody>
      </p:sp>
    </p:spTree>
    <p:extLst>
      <p:ext uri="{BB962C8B-B14F-4D97-AF65-F5344CB8AC3E}">
        <p14:creationId xmlns:p14="http://schemas.microsoft.com/office/powerpoint/2010/main" val="237101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Technologies</a:t>
            </a:r>
          </a:p>
        </p:txBody>
      </p:sp>
      <p:sp>
        <p:nvSpPr>
          <p:cNvPr id="3" name="Content Placeholder 2"/>
          <p:cNvSpPr>
            <a:spLocks noGrp="1"/>
          </p:cNvSpPr>
          <p:nvPr>
            <p:ph idx="1"/>
          </p:nvPr>
        </p:nvSpPr>
        <p:spPr>
          <a:xfrm>
            <a:off x="1103312" y="1669774"/>
            <a:ext cx="8946541" cy="4578625"/>
          </a:xfrm>
        </p:spPr>
        <p:txBody>
          <a:bodyPr/>
          <a:lstStyle/>
          <a:p>
            <a:r>
              <a:rPr lang="en-US" dirty="0"/>
              <a:t>Groupware—Technologies that facilitate collaboration and sharing of organizational information</a:t>
            </a:r>
          </a:p>
          <a:p>
            <a:r>
              <a:rPr lang="en-US" dirty="0"/>
              <a:t>Workflow—Workflow tools allow the representation of processes associated with the creation, use, and maintenance of organizational knowledge</a:t>
            </a:r>
          </a:p>
          <a:p>
            <a:r>
              <a:rPr lang="en-US" dirty="0"/>
              <a:t>Content/Document Management—Systems that automate the process of creating web content and/or documents</a:t>
            </a:r>
          </a:p>
          <a:p>
            <a:r>
              <a:rPr lang="en-US" dirty="0"/>
              <a:t>Enterprise Portals—Web sites that aggregate information across the entire organization or for groups such as project teams</a:t>
            </a:r>
          </a:p>
          <a:p>
            <a:r>
              <a:rPr lang="en-US" dirty="0"/>
              <a:t>eLearning—Enables organizations to create customized training and education software</a:t>
            </a:r>
          </a:p>
        </p:txBody>
      </p:sp>
    </p:spTree>
    <p:extLst>
      <p:ext uri="{BB962C8B-B14F-4D97-AF65-F5344CB8AC3E}">
        <p14:creationId xmlns:p14="http://schemas.microsoft.com/office/powerpoint/2010/main" val="176946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Technologies     </a:t>
            </a:r>
            <a:r>
              <a:rPr lang="en-US" sz="3200" dirty="0" err="1"/>
              <a:t>cont</a:t>
            </a:r>
            <a:endParaRPr lang="en-US" dirty="0"/>
          </a:p>
        </p:txBody>
      </p:sp>
      <p:sp>
        <p:nvSpPr>
          <p:cNvPr id="3" name="Content Placeholder 2"/>
          <p:cNvSpPr>
            <a:spLocks noGrp="1"/>
          </p:cNvSpPr>
          <p:nvPr>
            <p:ph idx="1"/>
          </p:nvPr>
        </p:nvSpPr>
        <p:spPr/>
        <p:txBody>
          <a:bodyPr/>
          <a:lstStyle/>
          <a:p>
            <a:r>
              <a:rPr lang="en-US" dirty="0"/>
              <a:t>Scheduling and planning—Automate schedule creation and maintenance</a:t>
            </a:r>
          </a:p>
          <a:p>
            <a:r>
              <a:rPr lang="en-US" dirty="0"/>
              <a:t>Telepresence—Enables individuals to have virtual “face-to-face” meetings without assembling at one location</a:t>
            </a:r>
          </a:p>
        </p:txBody>
      </p:sp>
    </p:spTree>
    <p:extLst>
      <p:ext uri="{BB962C8B-B14F-4D97-AF65-F5344CB8AC3E}">
        <p14:creationId xmlns:p14="http://schemas.microsoft.com/office/powerpoint/2010/main" val="12086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Motivations for KM</a:t>
            </a:r>
          </a:p>
        </p:txBody>
      </p:sp>
      <p:sp>
        <p:nvSpPr>
          <p:cNvPr id="3" name="Content Placeholder 2"/>
          <p:cNvSpPr>
            <a:spLocks noGrp="1"/>
          </p:cNvSpPr>
          <p:nvPr>
            <p:ph idx="1"/>
          </p:nvPr>
        </p:nvSpPr>
        <p:spPr>
          <a:xfrm>
            <a:off x="1103312" y="1550504"/>
            <a:ext cx="8946541" cy="4697895"/>
          </a:xfrm>
        </p:spPr>
        <p:txBody>
          <a:bodyPr>
            <a:normAutofit/>
          </a:bodyPr>
          <a:lstStyle/>
          <a:p>
            <a:r>
              <a:rPr lang="en-US" dirty="0"/>
              <a:t>Making available increased knowledge content in the development and provision of products and services</a:t>
            </a:r>
          </a:p>
          <a:p>
            <a:r>
              <a:rPr lang="en-US" i="1" dirty="0"/>
              <a:t> </a:t>
            </a:r>
            <a:r>
              <a:rPr lang="en-US" dirty="0"/>
              <a:t>Achieving shorter new product development cycles </a:t>
            </a:r>
            <a:r>
              <a:rPr lang="en-US" i="1" dirty="0"/>
              <a:t> </a:t>
            </a:r>
            <a:r>
              <a:rPr lang="en-US" dirty="0"/>
              <a:t>Facilitating and managing innovation and organizational learning</a:t>
            </a:r>
          </a:p>
          <a:p>
            <a:r>
              <a:rPr lang="en-US" i="1" dirty="0"/>
              <a:t> </a:t>
            </a:r>
            <a:r>
              <a:rPr lang="en-US" dirty="0"/>
              <a:t>Leveraging the expertise of people across the organization</a:t>
            </a:r>
          </a:p>
          <a:p>
            <a:r>
              <a:rPr lang="en-US" i="1" dirty="0"/>
              <a:t> </a:t>
            </a:r>
            <a:r>
              <a:rPr lang="en-US" dirty="0"/>
              <a:t>Increasing network connectivity between internal and external individuals</a:t>
            </a:r>
          </a:p>
          <a:p>
            <a:r>
              <a:rPr lang="en-US" dirty="0"/>
              <a:t>Managing business environments and allowing employees to obtain relevant insights and ideas appropriate to their work</a:t>
            </a:r>
          </a:p>
          <a:p>
            <a:r>
              <a:rPr lang="en-US" i="1" dirty="0"/>
              <a:t> </a:t>
            </a:r>
            <a:r>
              <a:rPr lang="en-US" dirty="0"/>
              <a:t>Solving intractable or wicked problems</a:t>
            </a:r>
          </a:p>
          <a:p>
            <a:r>
              <a:rPr lang="en-US" i="1" dirty="0"/>
              <a:t> </a:t>
            </a:r>
            <a:r>
              <a:rPr lang="en-US" dirty="0"/>
              <a:t>Managing intellectual capital and intellectual assets in the workforce</a:t>
            </a:r>
          </a:p>
        </p:txBody>
      </p:sp>
    </p:spTree>
    <p:extLst>
      <p:ext uri="{BB962C8B-B14F-4D97-AF65-F5344CB8AC3E}">
        <p14:creationId xmlns:p14="http://schemas.microsoft.com/office/powerpoint/2010/main" val="1012727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2749"/>
          </a:xfrm>
        </p:spPr>
        <p:txBody>
          <a:bodyPr/>
          <a:lstStyle/>
          <a:p>
            <a:r>
              <a:rPr lang="en-US" dirty="0"/>
              <a:t>Critical Success Factors</a:t>
            </a:r>
          </a:p>
        </p:txBody>
      </p:sp>
      <p:sp>
        <p:nvSpPr>
          <p:cNvPr id="3" name="Content Placeholder 2"/>
          <p:cNvSpPr>
            <a:spLocks noGrp="1"/>
          </p:cNvSpPr>
          <p:nvPr>
            <p:ph idx="1"/>
          </p:nvPr>
        </p:nvSpPr>
        <p:spPr>
          <a:xfrm>
            <a:off x="1103312" y="1659467"/>
            <a:ext cx="8946541" cy="4588932"/>
          </a:xfrm>
        </p:spPr>
        <p:txBody>
          <a:bodyPr>
            <a:normAutofit/>
          </a:bodyPr>
          <a:lstStyle/>
          <a:p>
            <a:r>
              <a:rPr lang="en-US" b="1" dirty="0"/>
              <a:t>Knowledge Leadership </a:t>
            </a:r>
            <a:r>
              <a:rPr lang="en-US" dirty="0"/>
              <a:t>- a compelling vision actively promoted by senior management</a:t>
            </a:r>
          </a:p>
          <a:p>
            <a:r>
              <a:rPr lang="en-US" b="1" dirty="0"/>
              <a:t>Clear Business Benefits </a:t>
            </a:r>
            <a:r>
              <a:rPr lang="en-US" dirty="0"/>
              <a:t>- tracking success and developing new measures</a:t>
            </a:r>
          </a:p>
          <a:p>
            <a:r>
              <a:rPr lang="en-US" b="1" dirty="0"/>
              <a:t>Systematic Processes </a:t>
            </a:r>
            <a:r>
              <a:rPr lang="en-US" dirty="0"/>
              <a:t>- including knowledge mapping and IRM (Information Resources Management)</a:t>
            </a:r>
          </a:p>
          <a:p>
            <a:r>
              <a:rPr lang="en-US" b="1" dirty="0"/>
              <a:t>Knowledge Sharing Culture </a:t>
            </a:r>
            <a:r>
              <a:rPr lang="en-US" dirty="0"/>
              <a:t>- teams that work across boundaries</a:t>
            </a:r>
          </a:p>
          <a:p>
            <a:r>
              <a:rPr lang="en-US" b="1" dirty="0"/>
              <a:t>Continuous Learning </a:t>
            </a:r>
            <a:r>
              <a:rPr lang="en-US" dirty="0"/>
              <a:t>- though pilots and learning networks</a:t>
            </a:r>
          </a:p>
          <a:p>
            <a:r>
              <a:rPr lang="en-US" b="1" dirty="0"/>
              <a:t>Effective information and communications infrastructure </a:t>
            </a:r>
            <a:r>
              <a:rPr lang="en-US" dirty="0"/>
              <a:t>- groupware and other collaborative technologies, such as an intranet</a:t>
            </a:r>
          </a:p>
        </p:txBody>
      </p:sp>
    </p:spTree>
    <p:extLst>
      <p:ext uri="{BB962C8B-B14F-4D97-AF65-F5344CB8AC3E}">
        <p14:creationId xmlns:p14="http://schemas.microsoft.com/office/powerpoint/2010/main" val="2527579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KM Failure Factors</a:t>
            </a:r>
          </a:p>
        </p:txBody>
      </p:sp>
      <p:sp>
        <p:nvSpPr>
          <p:cNvPr id="3" name="Content Placeholder 2"/>
          <p:cNvSpPr>
            <a:spLocks noGrp="1"/>
          </p:cNvSpPr>
          <p:nvPr>
            <p:ph idx="1"/>
          </p:nvPr>
        </p:nvSpPr>
        <p:spPr/>
        <p:txBody>
          <a:bodyPr/>
          <a:lstStyle/>
          <a:p>
            <a:r>
              <a:rPr lang="en-US" dirty="0"/>
              <a:t>Organized into two broad categories: causal and resultant:</a:t>
            </a:r>
          </a:p>
          <a:p>
            <a:pPr lvl="1"/>
            <a:r>
              <a:rPr lang="en-US" sz="2000" dirty="0"/>
              <a:t>Causal factors refer to the broad organizational and managerial issues that are required to implement KM successfully</a:t>
            </a:r>
          </a:p>
          <a:p>
            <a:pPr lvl="1"/>
            <a:r>
              <a:rPr lang="en-US" sz="2000" dirty="0"/>
              <a:t>Resultant factors on the other hand deal with specific problems and can be regarded more like the symptoms rather than the disease</a:t>
            </a:r>
          </a:p>
        </p:txBody>
      </p:sp>
    </p:spTree>
    <p:extLst>
      <p:ext uri="{BB962C8B-B14F-4D97-AF65-F5344CB8AC3E}">
        <p14:creationId xmlns:p14="http://schemas.microsoft.com/office/powerpoint/2010/main" val="407601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1117942" y="2052918"/>
            <a:ext cx="8946541" cy="4195481"/>
          </a:xfrm>
        </p:spPr>
        <p:txBody>
          <a:bodyPr/>
          <a:lstStyle/>
          <a:p>
            <a:r>
              <a:rPr lang="en-US" dirty="0"/>
              <a:t>Definitions of Knowledge Management (KM)</a:t>
            </a:r>
          </a:p>
          <a:p>
            <a:r>
              <a:rPr lang="en-US" dirty="0"/>
              <a:t>Why KM is important and some basic rules</a:t>
            </a:r>
          </a:p>
          <a:p>
            <a:r>
              <a:rPr lang="en-US" dirty="0"/>
              <a:t>What knowledge to leverage</a:t>
            </a:r>
          </a:p>
          <a:p>
            <a:r>
              <a:rPr lang="en-US" dirty="0"/>
              <a:t>Tools to use</a:t>
            </a:r>
          </a:p>
          <a:p>
            <a:r>
              <a:rPr lang="en-US" dirty="0"/>
              <a:t>Critical success and failure factors</a:t>
            </a:r>
          </a:p>
          <a:p>
            <a:r>
              <a:rPr lang="en-US" dirty="0"/>
              <a:t>Creating and implementing a successful KM program</a:t>
            </a:r>
          </a:p>
          <a:p>
            <a:r>
              <a:rPr lang="en-US" dirty="0"/>
              <a:t>When experts leave</a:t>
            </a:r>
          </a:p>
          <a:p>
            <a:r>
              <a:rPr lang="en-US" dirty="0"/>
              <a:t>Avoiding knowledge hoarding</a:t>
            </a:r>
          </a:p>
          <a:p>
            <a:endParaRPr lang="en-US" dirty="0"/>
          </a:p>
          <a:p>
            <a:endParaRPr lang="en-US" dirty="0"/>
          </a:p>
          <a:p>
            <a:endParaRPr lang="en-US" dirty="0"/>
          </a:p>
        </p:txBody>
      </p:sp>
    </p:spTree>
    <p:extLst>
      <p:ext uri="{BB962C8B-B14F-4D97-AF65-F5344CB8AC3E}">
        <p14:creationId xmlns:p14="http://schemas.microsoft.com/office/powerpoint/2010/main" val="424620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Causal Failure Factors</a:t>
            </a:r>
          </a:p>
        </p:txBody>
      </p:sp>
      <p:sp>
        <p:nvSpPr>
          <p:cNvPr id="3" name="Content Placeholder 2"/>
          <p:cNvSpPr>
            <a:spLocks noGrp="1"/>
          </p:cNvSpPr>
          <p:nvPr>
            <p:ph idx="1"/>
          </p:nvPr>
        </p:nvSpPr>
        <p:spPr/>
        <p:txBody>
          <a:bodyPr/>
          <a:lstStyle/>
          <a:p>
            <a:r>
              <a:rPr lang="en-US" dirty="0"/>
              <a:t>Lack of performance indicators and measurable benefits</a:t>
            </a:r>
          </a:p>
          <a:p>
            <a:r>
              <a:rPr lang="en-US" dirty="0"/>
              <a:t>Inadequate management support</a:t>
            </a:r>
          </a:p>
          <a:p>
            <a:r>
              <a:rPr lang="en-US" dirty="0"/>
              <a:t>Improper planning, design, coordination, and evaluation</a:t>
            </a:r>
          </a:p>
          <a:p>
            <a:r>
              <a:rPr lang="en-US" dirty="0"/>
              <a:t>Inadequate skill of knowledge managers and workers</a:t>
            </a:r>
          </a:p>
          <a:p>
            <a:r>
              <a:rPr lang="en-US" dirty="0"/>
              <a:t>Problems with organizational culture</a:t>
            </a:r>
          </a:p>
          <a:p>
            <a:r>
              <a:rPr lang="en-US" dirty="0"/>
              <a:t>Improper organizational structure</a:t>
            </a:r>
          </a:p>
        </p:txBody>
      </p:sp>
    </p:spTree>
    <p:extLst>
      <p:ext uri="{BB962C8B-B14F-4D97-AF65-F5344CB8AC3E}">
        <p14:creationId xmlns:p14="http://schemas.microsoft.com/office/powerpoint/2010/main" val="274244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Resultant Failure Factors</a:t>
            </a:r>
          </a:p>
        </p:txBody>
      </p:sp>
      <p:sp>
        <p:nvSpPr>
          <p:cNvPr id="3" name="Content Placeholder 2"/>
          <p:cNvSpPr>
            <a:spLocks noGrp="1"/>
          </p:cNvSpPr>
          <p:nvPr>
            <p:ph idx="1"/>
          </p:nvPr>
        </p:nvSpPr>
        <p:spPr/>
        <p:txBody>
          <a:bodyPr/>
          <a:lstStyle/>
          <a:p>
            <a:r>
              <a:rPr lang="en-US" dirty="0"/>
              <a:t>Lack of widespread contribution</a:t>
            </a:r>
          </a:p>
          <a:p>
            <a:r>
              <a:rPr lang="en-US" dirty="0"/>
              <a:t>Lack of relevance, quality, and usability</a:t>
            </a:r>
          </a:p>
          <a:p>
            <a:r>
              <a:rPr lang="en-US" dirty="0"/>
              <a:t>Overemphasis on formal learning, systematization, and determinant needs</a:t>
            </a:r>
          </a:p>
          <a:p>
            <a:r>
              <a:rPr lang="en-US" dirty="0"/>
              <a:t>Improper implementation of technology</a:t>
            </a:r>
          </a:p>
          <a:p>
            <a:r>
              <a:rPr lang="en-US" dirty="0"/>
              <a:t>Improper budgeting and excessive costs</a:t>
            </a:r>
          </a:p>
          <a:p>
            <a:r>
              <a:rPr lang="en-US" dirty="0"/>
              <a:t>Lack of responsibility and ownership</a:t>
            </a:r>
          </a:p>
          <a:p>
            <a:r>
              <a:rPr lang="en-US" dirty="0"/>
              <a:t>Loss of knowledge from staff defection and retirement</a:t>
            </a:r>
          </a:p>
        </p:txBody>
      </p:sp>
    </p:spTree>
    <p:extLst>
      <p:ext uri="{BB962C8B-B14F-4D97-AF65-F5344CB8AC3E}">
        <p14:creationId xmlns:p14="http://schemas.microsoft.com/office/powerpoint/2010/main" val="919223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3549"/>
          </a:xfrm>
        </p:spPr>
        <p:txBody>
          <a:bodyPr/>
          <a:lstStyle/>
          <a:p>
            <a:r>
              <a:rPr lang="en-US" dirty="0"/>
              <a:t>Creating a Successful KM Program</a:t>
            </a:r>
          </a:p>
        </p:txBody>
      </p:sp>
      <p:sp>
        <p:nvSpPr>
          <p:cNvPr id="3" name="Content Placeholder 2"/>
          <p:cNvSpPr>
            <a:spLocks noGrp="1"/>
          </p:cNvSpPr>
          <p:nvPr>
            <p:ph idx="1"/>
          </p:nvPr>
        </p:nvSpPr>
        <p:spPr>
          <a:xfrm>
            <a:off x="1103312" y="1591734"/>
            <a:ext cx="8946541" cy="4910666"/>
          </a:xfrm>
        </p:spPr>
        <p:txBody>
          <a:bodyPr>
            <a:normAutofit/>
          </a:bodyPr>
          <a:lstStyle/>
          <a:p>
            <a:r>
              <a:rPr lang="en-US" dirty="0"/>
              <a:t>The best tool is only that; a tool that enables end users to locate and share knowledge. </a:t>
            </a:r>
          </a:p>
          <a:p>
            <a:pPr lvl="1"/>
            <a:r>
              <a:rPr lang="en-US" sz="2000" dirty="0"/>
              <a:t>Without continuous knowledge management efforts, the content housed within the perfect knowledge management tool will not remain valuable </a:t>
            </a:r>
          </a:p>
          <a:p>
            <a:pPr lvl="1"/>
            <a:r>
              <a:rPr lang="en-US" sz="2000" dirty="0"/>
              <a:t>Anticipate this and follow best practices that will ensure that the amazing knowledge sharing technology continues to wow your customers for a long time to come </a:t>
            </a:r>
          </a:p>
          <a:p>
            <a:r>
              <a:rPr lang="en-US" dirty="0"/>
              <a:t>To manage it properly, the most successful companies form a Knowledge Management Operations team with the mission to deliver the right knowledge to the customer at the right time throughout the customer lifecycle </a:t>
            </a:r>
          </a:p>
        </p:txBody>
      </p:sp>
    </p:spTree>
    <p:extLst>
      <p:ext uri="{BB962C8B-B14F-4D97-AF65-F5344CB8AC3E}">
        <p14:creationId xmlns:p14="http://schemas.microsoft.com/office/powerpoint/2010/main" val="348320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5815"/>
          </a:xfrm>
        </p:spPr>
        <p:txBody>
          <a:bodyPr/>
          <a:lstStyle/>
          <a:p>
            <a:r>
              <a:rPr lang="en-US" dirty="0"/>
              <a:t>Creating a Successful KM Program</a:t>
            </a:r>
          </a:p>
        </p:txBody>
      </p:sp>
      <p:sp>
        <p:nvSpPr>
          <p:cNvPr id="3" name="Content Placeholder 2"/>
          <p:cNvSpPr>
            <a:spLocks noGrp="1"/>
          </p:cNvSpPr>
          <p:nvPr>
            <p:ph idx="1"/>
          </p:nvPr>
        </p:nvSpPr>
        <p:spPr>
          <a:xfrm>
            <a:off x="1103312" y="1524000"/>
            <a:ext cx="8946541" cy="4859867"/>
          </a:xfrm>
        </p:spPr>
        <p:txBody>
          <a:bodyPr/>
          <a:lstStyle/>
          <a:p>
            <a:r>
              <a:rPr lang="en-US" dirty="0"/>
              <a:t>KM Operations needs skills in user experience design, process and workflow design, data analytics and reporting, communication, marketing, and search engine optimization </a:t>
            </a:r>
          </a:p>
          <a:p>
            <a:r>
              <a:rPr lang="en-US" dirty="0"/>
              <a:t>Dotted-line arrangements are created to allow internal resources with specialized skills to be shared and allocated to KM Operations during peak times of need </a:t>
            </a:r>
          </a:p>
          <a:p>
            <a:r>
              <a:rPr lang="en-US" dirty="0"/>
              <a:t>Knowledge Management Steering Committee: should be comprised of 7-10 stakeholders to serve as representatives of their respective lines of business:</a:t>
            </a:r>
          </a:p>
          <a:p>
            <a:pPr lvl="1"/>
            <a:r>
              <a:rPr lang="en-US" sz="2000" dirty="0"/>
              <a:t>Provide critical input when strategic decisions are needed, </a:t>
            </a:r>
          </a:p>
          <a:p>
            <a:pPr lvl="1"/>
            <a:r>
              <a:rPr lang="en-US" sz="2000" dirty="0"/>
              <a:t>Communicate KM messages throughout their organizations, and </a:t>
            </a:r>
          </a:p>
          <a:p>
            <a:pPr lvl="1"/>
            <a:r>
              <a:rPr lang="en-US" sz="2000" dirty="0"/>
              <a:t>Identify opportunities for better knowledge management</a:t>
            </a:r>
          </a:p>
        </p:txBody>
      </p:sp>
    </p:spTree>
    <p:extLst>
      <p:ext uri="{BB962C8B-B14F-4D97-AF65-F5344CB8AC3E}">
        <p14:creationId xmlns:p14="http://schemas.microsoft.com/office/powerpoint/2010/main" val="421430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4349"/>
          </a:xfrm>
        </p:spPr>
        <p:txBody>
          <a:bodyPr/>
          <a:lstStyle/>
          <a:p>
            <a:r>
              <a:rPr lang="en-US" dirty="0"/>
              <a:t>Keep Knowledge Up-To-Date</a:t>
            </a:r>
          </a:p>
        </p:txBody>
      </p:sp>
      <p:sp>
        <p:nvSpPr>
          <p:cNvPr id="3" name="Content Placeholder 2"/>
          <p:cNvSpPr>
            <a:spLocks noGrp="1"/>
          </p:cNvSpPr>
          <p:nvPr>
            <p:ph idx="1"/>
          </p:nvPr>
        </p:nvSpPr>
        <p:spPr>
          <a:xfrm>
            <a:off x="1103312" y="1845734"/>
            <a:ext cx="8946541" cy="4402666"/>
          </a:xfrm>
        </p:spPr>
        <p:txBody>
          <a:bodyPr/>
          <a:lstStyle/>
          <a:p>
            <a:r>
              <a:rPr lang="en-US" dirty="0"/>
              <a:t>Keeping knowledge up-to-date and relevant requires continuous maintenance </a:t>
            </a:r>
          </a:p>
          <a:p>
            <a:r>
              <a:rPr lang="en-US" dirty="0"/>
              <a:t>To hold customer trust, and that of team members who use the knowledge, must be able to find what they need easily, share their knowledge with each other, and flag information that needs to be updated </a:t>
            </a:r>
          </a:p>
          <a:p>
            <a:r>
              <a:rPr lang="en-US" dirty="0"/>
              <a:t>Workflows must include user feedback channels (internal and external) that are monitored and acted upon quickly </a:t>
            </a:r>
          </a:p>
          <a:p>
            <a:r>
              <a:rPr lang="en-US" dirty="0"/>
              <a:t>Processes have to be as lite as possible to minimize long term costs associated with knowledge management activities</a:t>
            </a:r>
          </a:p>
        </p:txBody>
      </p:sp>
    </p:spTree>
    <p:extLst>
      <p:ext uri="{BB962C8B-B14F-4D97-AF65-F5344CB8AC3E}">
        <p14:creationId xmlns:p14="http://schemas.microsoft.com/office/powerpoint/2010/main" val="24390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8082"/>
          </a:xfrm>
        </p:spPr>
        <p:txBody>
          <a:bodyPr/>
          <a:lstStyle/>
          <a:p>
            <a:r>
              <a:rPr lang="en-US" dirty="0"/>
              <a:t>Create Operational Dashboard</a:t>
            </a:r>
          </a:p>
        </p:txBody>
      </p:sp>
      <p:sp>
        <p:nvSpPr>
          <p:cNvPr id="3" name="Content Placeholder 2"/>
          <p:cNvSpPr>
            <a:spLocks noGrp="1"/>
          </p:cNvSpPr>
          <p:nvPr>
            <p:ph idx="1"/>
          </p:nvPr>
        </p:nvSpPr>
        <p:spPr>
          <a:xfrm>
            <a:off x="1103312" y="1473200"/>
            <a:ext cx="8946541" cy="4859867"/>
          </a:xfrm>
        </p:spPr>
        <p:txBody>
          <a:bodyPr>
            <a:normAutofit/>
          </a:bodyPr>
          <a:lstStyle/>
          <a:p>
            <a:r>
              <a:rPr lang="en-US" dirty="0"/>
              <a:t>Knowledge management operations requires continuous monitoring of the program for impact and operational efficiencies </a:t>
            </a:r>
          </a:p>
          <a:p>
            <a:r>
              <a:rPr lang="en-US" dirty="0"/>
              <a:t>Highly visible programs are often very successful because they hold leaders accountable for impact </a:t>
            </a:r>
          </a:p>
          <a:p>
            <a:r>
              <a:rPr lang="en-US" dirty="0"/>
              <a:t>This level of scrutiny brings out the best performance and elevates visibility for those who participate in the hard work of keeping knowledge relevant and current </a:t>
            </a:r>
          </a:p>
          <a:p>
            <a:r>
              <a:rPr lang="en-US" dirty="0"/>
              <a:t>Metrics to monitor can include a few or many in the four major categories (as determined by KM oversight) :</a:t>
            </a:r>
          </a:p>
          <a:p>
            <a:pPr lvl="1"/>
            <a:r>
              <a:rPr lang="en-US" dirty="0"/>
              <a:t>Customer satisfaction</a:t>
            </a:r>
          </a:p>
          <a:p>
            <a:pPr lvl="1"/>
            <a:r>
              <a:rPr lang="en-US" dirty="0"/>
              <a:t>Business processes</a:t>
            </a:r>
          </a:p>
          <a:p>
            <a:pPr lvl="1"/>
            <a:r>
              <a:rPr lang="en-US" dirty="0"/>
              <a:t>Financial performance</a:t>
            </a:r>
          </a:p>
          <a:p>
            <a:pPr lvl="1"/>
            <a:r>
              <a:rPr lang="en-US" dirty="0"/>
              <a:t>Organizational health</a:t>
            </a:r>
          </a:p>
          <a:p>
            <a:endParaRPr lang="en-US" dirty="0"/>
          </a:p>
        </p:txBody>
      </p:sp>
    </p:spTree>
    <p:extLst>
      <p:ext uri="{BB962C8B-B14F-4D97-AF65-F5344CB8AC3E}">
        <p14:creationId xmlns:p14="http://schemas.microsoft.com/office/powerpoint/2010/main" val="179930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KM Program Journey</a:t>
            </a:r>
          </a:p>
        </p:txBody>
      </p:sp>
      <p:sp>
        <p:nvSpPr>
          <p:cNvPr id="3" name="Content Placeholder 2"/>
          <p:cNvSpPr>
            <a:spLocks noGrp="1"/>
          </p:cNvSpPr>
          <p:nvPr>
            <p:ph idx="1"/>
          </p:nvPr>
        </p:nvSpPr>
        <p:spPr/>
        <p:txBody>
          <a:bodyPr>
            <a:normAutofit/>
          </a:bodyPr>
          <a:lstStyle/>
          <a:p>
            <a:r>
              <a:rPr lang="en-US" sz="2400" dirty="0"/>
              <a:t>Establish Executive Sponsorship and Budgetary Constraints </a:t>
            </a:r>
          </a:p>
          <a:p>
            <a:r>
              <a:rPr lang="en-US" sz="2400" dirty="0"/>
              <a:t>Engage Experienced Knowledge Management Experts </a:t>
            </a:r>
          </a:p>
          <a:p>
            <a:r>
              <a:rPr lang="en-US" sz="2400" dirty="0"/>
              <a:t>Establish the Scope and Identify Tactical Solutions </a:t>
            </a:r>
          </a:p>
          <a:p>
            <a:r>
              <a:rPr lang="en-US" sz="2400" dirty="0"/>
              <a:t>Prepare a Budget that Executive Sponsors Support </a:t>
            </a:r>
          </a:p>
          <a:p>
            <a:r>
              <a:rPr lang="en-US" sz="2400" dirty="0"/>
              <a:t>Design the Roadmap to Get There </a:t>
            </a:r>
          </a:p>
        </p:txBody>
      </p:sp>
    </p:spTree>
    <p:extLst>
      <p:ext uri="{BB962C8B-B14F-4D97-AF65-F5344CB8AC3E}">
        <p14:creationId xmlns:p14="http://schemas.microsoft.com/office/powerpoint/2010/main" val="2708528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KM Program</a:t>
            </a:r>
          </a:p>
        </p:txBody>
      </p:sp>
      <p:sp>
        <p:nvSpPr>
          <p:cNvPr id="3" name="Content Placeholder 2"/>
          <p:cNvSpPr>
            <a:spLocks noGrp="1"/>
          </p:cNvSpPr>
          <p:nvPr>
            <p:ph idx="1"/>
          </p:nvPr>
        </p:nvSpPr>
        <p:spPr>
          <a:xfrm>
            <a:off x="1103312" y="1642534"/>
            <a:ext cx="8946541" cy="4605866"/>
          </a:xfrm>
        </p:spPr>
        <p:txBody>
          <a:bodyPr/>
          <a:lstStyle/>
          <a:p>
            <a:r>
              <a:rPr lang="en-US" dirty="0"/>
              <a:t>Map your knowledge assets</a:t>
            </a:r>
          </a:p>
          <a:p>
            <a:pPr lvl="1"/>
            <a:r>
              <a:rPr lang="en-US" dirty="0"/>
              <a:t>Unstructured (tacit) versus structured (explicit or codified)</a:t>
            </a:r>
          </a:p>
          <a:p>
            <a:pPr lvl="1"/>
            <a:r>
              <a:rPr lang="en-US" dirty="0"/>
              <a:t>Undiffused versus diffused</a:t>
            </a:r>
          </a:p>
          <a:p>
            <a:r>
              <a:rPr lang="en-US" dirty="0"/>
              <a:t>Interpret the map</a:t>
            </a:r>
          </a:p>
          <a:p>
            <a:r>
              <a:rPr lang="en-US" dirty="0"/>
              <a:t>Identify new opportunities </a:t>
            </a:r>
          </a:p>
          <a:p>
            <a:pPr lvl="1"/>
            <a:r>
              <a:rPr lang="en-US" sz="2000" dirty="0"/>
              <a:t>Mapping knowledge assets and discussing their implications often leads directly to strategic insights</a:t>
            </a:r>
          </a:p>
          <a:p>
            <a:pPr lvl="1"/>
            <a:r>
              <a:rPr lang="en-US" sz="2000" dirty="0"/>
              <a:t>It is helpful to systematically explore what would happen if knowledge were moved around on the map or different spheres of it were combined</a:t>
            </a:r>
          </a:p>
          <a:p>
            <a:endParaRPr lang="en-US" dirty="0"/>
          </a:p>
        </p:txBody>
      </p:sp>
    </p:spTree>
    <p:extLst>
      <p:ext uri="{BB962C8B-B14F-4D97-AF65-F5344CB8AC3E}">
        <p14:creationId xmlns:p14="http://schemas.microsoft.com/office/powerpoint/2010/main" val="2177707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a:grpSpLocks noChangeAspect="1"/>
          </p:cNvGrpSpPr>
          <p:nvPr/>
        </p:nvGrpSpPr>
        <p:grpSpPr bwMode="auto">
          <a:xfrm>
            <a:off x="164580" y="0"/>
            <a:ext cx="6410325" cy="6858000"/>
            <a:chOff x="1821" y="0"/>
            <a:chExt cx="4038" cy="4320"/>
          </a:xfrm>
        </p:grpSpPr>
        <p:sp>
          <p:nvSpPr>
            <p:cNvPr id="9" name="AutoShape 7"/>
            <p:cNvSpPr>
              <a:spLocks noChangeAspect="1" noChangeArrowheads="1" noTextEdit="1"/>
            </p:cNvSpPr>
            <p:nvPr/>
          </p:nvSpPr>
          <p:spPr bwMode="auto">
            <a:xfrm>
              <a:off x="1821" y="0"/>
              <a:ext cx="4038"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821" y="0"/>
              <a:ext cx="4048" cy="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658018" y="1270000"/>
            <a:ext cx="5410849" cy="4825999"/>
          </a:xfrm>
          <a:prstGeom prst="rect">
            <a:avLst/>
          </a:prstGeom>
        </p:spPr>
      </p:pic>
    </p:spTree>
    <p:extLst>
      <p:ext uri="{BB962C8B-B14F-4D97-AF65-F5344CB8AC3E}">
        <p14:creationId xmlns:p14="http://schemas.microsoft.com/office/powerpoint/2010/main" val="3719847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5815"/>
          </a:xfrm>
        </p:spPr>
        <p:txBody>
          <a:bodyPr/>
          <a:lstStyle/>
          <a:p>
            <a:r>
              <a:rPr lang="en-US" dirty="0"/>
              <a:t>When Experts Leave</a:t>
            </a:r>
          </a:p>
        </p:txBody>
      </p:sp>
      <p:sp>
        <p:nvSpPr>
          <p:cNvPr id="3" name="Content Placeholder 2"/>
          <p:cNvSpPr>
            <a:spLocks noGrp="1"/>
          </p:cNvSpPr>
          <p:nvPr>
            <p:ph idx="1"/>
          </p:nvPr>
        </p:nvSpPr>
        <p:spPr>
          <a:xfrm>
            <a:off x="1103312" y="1524000"/>
            <a:ext cx="9463088" cy="4876800"/>
          </a:xfrm>
        </p:spPr>
        <p:txBody>
          <a:bodyPr>
            <a:normAutofit fontScale="92500" lnSpcReduction="10000"/>
          </a:bodyPr>
          <a:lstStyle/>
          <a:p>
            <a:r>
              <a:rPr lang="en-US" dirty="0"/>
              <a:t>Managers often don’t know what they have lost until after the expert leaves — and by then, it may be difficult to recover</a:t>
            </a:r>
          </a:p>
          <a:p>
            <a:r>
              <a:rPr lang="en-US" dirty="0"/>
              <a:t>Critical losses in four areas in particular: relationships, reputation, re-work and regeneration.</a:t>
            </a:r>
          </a:p>
          <a:p>
            <a:pPr lvl="1"/>
            <a:r>
              <a:rPr lang="en-US" sz="2000" dirty="0"/>
              <a:t>Most expensive knowledge to lose: </a:t>
            </a:r>
            <a:r>
              <a:rPr lang="en-US" sz="2000" b="1" dirty="0"/>
              <a:t>regeneration</a:t>
            </a:r>
            <a:r>
              <a:rPr lang="en-US" sz="2000" dirty="0"/>
              <a:t>, the capability to bring out the next new product</a:t>
            </a:r>
          </a:p>
          <a:p>
            <a:r>
              <a:rPr lang="en-US" dirty="0"/>
              <a:t>Price tag associated with such losses: estimated to be up to 20 times the more visible, tangible costs of recruitment and training</a:t>
            </a:r>
          </a:p>
          <a:p>
            <a:r>
              <a:rPr lang="en-US" dirty="0"/>
              <a:t>Can never extract and transfer all the deep smarts that an expert has accumulated, but it’s important to identify what needs to be captured before it walks out the door </a:t>
            </a:r>
          </a:p>
          <a:p>
            <a:r>
              <a:rPr lang="en-US" dirty="0"/>
              <a:t>In-depth succession planning &amp; knowledge-sharing programs (even just questioning the experts before they leave the organization) are imperative steps to ensure an organization’s deep smarts stay within the walls of the organization</a:t>
            </a:r>
          </a:p>
        </p:txBody>
      </p:sp>
    </p:spTree>
    <p:extLst>
      <p:ext uri="{BB962C8B-B14F-4D97-AF65-F5344CB8AC3E}">
        <p14:creationId xmlns:p14="http://schemas.microsoft.com/office/powerpoint/2010/main" val="404093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KM</a:t>
            </a:r>
          </a:p>
        </p:txBody>
      </p:sp>
      <p:sp>
        <p:nvSpPr>
          <p:cNvPr id="3" name="Content Placeholder 2"/>
          <p:cNvSpPr>
            <a:spLocks noGrp="1"/>
          </p:cNvSpPr>
          <p:nvPr>
            <p:ph idx="1"/>
          </p:nvPr>
        </p:nvSpPr>
        <p:spPr>
          <a:xfrm>
            <a:off x="1103312" y="1524000"/>
            <a:ext cx="8946541" cy="4724399"/>
          </a:xfrm>
        </p:spPr>
        <p:txBody>
          <a:bodyPr>
            <a:normAutofit lnSpcReduction="10000"/>
          </a:bodyPr>
          <a:lstStyle/>
          <a:p>
            <a:r>
              <a:rPr lang="en-US" dirty="0"/>
              <a:t>"Knowledge management is a discipline that promotes an integrated approach to identifying, capturing, evaluating, retrieving, and sharing all of an enterprise's information assets. These assets may include databases, documents, policies, procedures, and previously un-captured expertise and experience in individual workers.“(Duhon, 1998 [Gartner])</a:t>
            </a:r>
          </a:p>
          <a:p>
            <a:endParaRPr lang="en-US" dirty="0"/>
          </a:p>
          <a:p>
            <a:r>
              <a:rPr lang="en-US" dirty="0"/>
              <a:t>Strategies and processes designed to identify, capture, structure, value, leverage, and share an organization's intellectual assets to enhance its performance and competitiveness. </a:t>
            </a:r>
          </a:p>
          <a:p>
            <a:r>
              <a:rPr lang="en-US" dirty="0"/>
              <a:t>Based on two critical activities: </a:t>
            </a:r>
          </a:p>
          <a:p>
            <a:pPr lvl="1"/>
            <a:r>
              <a:rPr lang="en-US" dirty="0"/>
              <a:t>(1) capture and documentation of individual explicit and tacit knowledge, and </a:t>
            </a:r>
          </a:p>
          <a:p>
            <a:pPr lvl="1"/>
            <a:r>
              <a:rPr lang="en-US" dirty="0"/>
              <a:t>(2) dissemination of that knowledge within the organization</a:t>
            </a:r>
          </a:p>
        </p:txBody>
      </p:sp>
    </p:spTree>
    <p:extLst>
      <p:ext uri="{BB962C8B-B14F-4D97-AF65-F5344CB8AC3E}">
        <p14:creationId xmlns:p14="http://schemas.microsoft.com/office/powerpoint/2010/main" val="1037557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Preventing Experts from Hoarding Knowledge</a:t>
            </a:r>
          </a:p>
        </p:txBody>
      </p:sp>
      <p:sp>
        <p:nvSpPr>
          <p:cNvPr id="3" name="Content Placeholder 2"/>
          <p:cNvSpPr>
            <a:spLocks noGrp="1"/>
          </p:cNvSpPr>
          <p:nvPr>
            <p:ph idx="1"/>
          </p:nvPr>
        </p:nvSpPr>
        <p:spPr/>
        <p:txBody>
          <a:bodyPr>
            <a:normAutofit/>
          </a:bodyPr>
          <a:lstStyle/>
          <a:p>
            <a:r>
              <a:rPr lang="en-US" dirty="0"/>
              <a:t>Lack of time or resources can constrain knowledge transfer. </a:t>
            </a:r>
          </a:p>
          <a:p>
            <a:r>
              <a:rPr lang="en-US" dirty="0"/>
              <a:t>One barrier to passing deep smarts along to the next generation, often unaddressed, is expert’s inclination to hoard knowledge. </a:t>
            </a:r>
          </a:p>
          <a:p>
            <a:r>
              <a:rPr lang="en-US" dirty="0"/>
              <a:t>Financial incentives, personal ego, and discontent or frustration with the company are three of the top reasons individuals choose to keep their expertise to themselves </a:t>
            </a:r>
          </a:p>
          <a:p>
            <a:r>
              <a:rPr lang="en-US" dirty="0"/>
              <a:t>But they’re also three issues that managers can actually change</a:t>
            </a:r>
          </a:p>
        </p:txBody>
      </p:sp>
    </p:spTree>
    <p:extLst>
      <p:ext uri="{BB962C8B-B14F-4D97-AF65-F5344CB8AC3E}">
        <p14:creationId xmlns:p14="http://schemas.microsoft.com/office/powerpoint/2010/main" val="2594384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3549"/>
          </a:xfrm>
        </p:spPr>
        <p:txBody>
          <a:bodyPr/>
          <a:lstStyle/>
          <a:p>
            <a:r>
              <a:rPr lang="en-US" dirty="0"/>
              <a:t>Overcoming Knowledge Hoarding</a:t>
            </a:r>
          </a:p>
        </p:txBody>
      </p:sp>
      <p:sp>
        <p:nvSpPr>
          <p:cNvPr id="3" name="Content Placeholder 2"/>
          <p:cNvSpPr>
            <a:spLocks noGrp="1"/>
          </p:cNvSpPr>
          <p:nvPr>
            <p:ph idx="1"/>
          </p:nvPr>
        </p:nvSpPr>
        <p:spPr>
          <a:xfrm>
            <a:off x="1103312" y="1608666"/>
            <a:ext cx="8946541" cy="4639733"/>
          </a:xfrm>
        </p:spPr>
        <p:txBody>
          <a:bodyPr>
            <a:normAutofit/>
          </a:bodyPr>
          <a:lstStyle/>
          <a:p>
            <a:r>
              <a:rPr lang="en-US" dirty="0"/>
              <a:t>Financial Incentives</a:t>
            </a:r>
          </a:p>
          <a:p>
            <a:pPr lvl="1"/>
            <a:r>
              <a:rPr lang="en-US" sz="2000" dirty="0"/>
              <a:t>Hiring back retirees to run critical operations is shortsighted </a:t>
            </a:r>
          </a:p>
          <a:p>
            <a:pPr lvl="1"/>
            <a:r>
              <a:rPr lang="en-US" sz="2000" dirty="0"/>
              <a:t>Not only does it cost the Company more financially, but it also doesn’t guarantee the successful transfer of knowledge </a:t>
            </a:r>
          </a:p>
          <a:p>
            <a:pPr lvl="1"/>
            <a:r>
              <a:rPr lang="en-US" sz="2000" dirty="0"/>
              <a:t>Eventually those deeply smart people will depart for good, leaving the same knowledge gap behind them</a:t>
            </a:r>
          </a:p>
          <a:p>
            <a:r>
              <a:rPr lang="en-US" sz="2200" dirty="0"/>
              <a:t>Potential Solutions</a:t>
            </a:r>
            <a:endParaRPr lang="en-US" dirty="0"/>
          </a:p>
          <a:p>
            <a:pPr lvl="1"/>
            <a:r>
              <a:rPr lang="en-US" sz="2000" dirty="0"/>
              <a:t>Hire back retirees for the explicit purpose of mentoring and sharing knowledge with junior colleagues</a:t>
            </a:r>
          </a:p>
          <a:p>
            <a:pPr lvl="1"/>
            <a:r>
              <a:rPr lang="en-US" sz="2000" dirty="0"/>
              <a:t>Institute a formal knowledge transfer program to institutionalize knowledge sharing</a:t>
            </a:r>
          </a:p>
        </p:txBody>
      </p:sp>
      <p:sp>
        <p:nvSpPr>
          <p:cNvPr id="4" name="TextBox 3"/>
          <p:cNvSpPr txBox="1"/>
          <p:nvPr/>
        </p:nvSpPr>
        <p:spPr>
          <a:xfrm>
            <a:off x="10549467" y="6112933"/>
            <a:ext cx="999066" cy="369332"/>
          </a:xfrm>
          <a:prstGeom prst="rect">
            <a:avLst/>
          </a:prstGeom>
          <a:noFill/>
        </p:spPr>
        <p:txBody>
          <a:bodyPr wrap="square" rtlCol="0">
            <a:spAutoFit/>
          </a:bodyPr>
          <a:lstStyle/>
          <a:p>
            <a:r>
              <a:rPr lang="en-US" dirty="0"/>
              <a:t>1 of 3</a:t>
            </a:r>
          </a:p>
        </p:txBody>
      </p:sp>
    </p:spTree>
    <p:extLst>
      <p:ext uri="{BB962C8B-B14F-4D97-AF65-F5344CB8AC3E}">
        <p14:creationId xmlns:p14="http://schemas.microsoft.com/office/powerpoint/2010/main" val="179600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9682"/>
          </a:xfrm>
        </p:spPr>
        <p:txBody>
          <a:bodyPr/>
          <a:lstStyle/>
          <a:p>
            <a:r>
              <a:rPr lang="en-US" dirty="0"/>
              <a:t>Overcoming Knowledge Hoarding</a:t>
            </a:r>
          </a:p>
        </p:txBody>
      </p:sp>
      <p:sp>
        <p:nvSpPr>
          <p:cNvPr id="3" name="Content Placeholder 2"/>
          <p:cNvSpPr>
            <a:spLocks noGrp="1"/>
          </p:cNvSpPr>
          <p:nvPr>
            <p:ph idx="1"/>
          </p:nvPr>
        </p:nvSpPr>
        <p:spPr>
          <a:xfrm>
            <a:off x="1103312" y="1557867"/>
            <a:ext cx="9547755" cy="4775199"/>
          </a:xfrm>
        </p:spPr>
        <p:txBody>
          <a:bodyPr>
            <a:normAutofit/>
          </a:bodyPr>
          <a:lstStyle/>
          <a:p>
            <a:r>
              <a:rPr lang="en-US" dirty="0"/>
              <a:t>Many experts widely recognized as “go-to” person in some capacity; their deep smarts strongly linked to identity and organizational standing </a:t>
            </a:r>
          </a:p>
          <a:p>
            <a:r>
              <a:rPr lang="en-US" dirty="0"/>
              <a:t>Don’t wait until someone has a monopoly on certain kinds of knowhow — set systems in place to prevent it long before an individual’s retirement date (some options):</a:t>
            </a:r>
          </a:p>
          <a:p>
            <a:pPr lvl="1"/>
            <a:r>
              <a:rPr lang="en-US" sz="2000" dirty="0"/>
              <a:t>Employees cannot be promoted until they can prove that they have mentored a successor </a:t>
            </a:r>
          </a:p>
          <a:p>
            <a:pPr lvl="2"/>
            <a:r>
              <a:rPr lang="en-US" sz="2000" dirty="0"/>
              <a:t>Personal reputation depends not only on how skillfully people do their job, but how good they are at teaching others to do it </a:t>
            </a:r>
          </a:p>
          <a:p>
            <a:pPr lvl="1"/>
            <a:r>
              <a:rPr lang="en-US" sz="2000" dirty="0"/>
              <a:t>Compensation is based on how well the team is performing. That dependency breeds the necessity to help each other and for experienced operators to transfer their expertise to other team members</a:t>
            </a:r>
          </a:p>
        </p:txBody>
      </p:sp>
      <p:sp>
        <p:nvSpPr>
          <p:cNvPr id="4" name="TextBox 3"/>
          <p:cNvSpPr txBox="1"/>
          <p:nvPr/>
        </p:nvSpPr>
        <p:spPr>
          <a:xfrm>
            <a:off x="10549467" y="6112933"/>
            <a:ext cx="999066" cy="369332"/>
          </a:xfrm>
          <a:prstGeom prst="rect">
            <a:avLst/>
          </a:prstGeom>
          <a:noFill/>
        </p:spPr>
        <p:txBody>
          <a:bodyPr wrap="square" rtlCol="0">
            <a:spAutoFit/>
          </a:bodyPr>
          <a:lstStyle/>
          <a:p>
            <a:r>
              <a:rPr lang="en-US" dirty="0"/>
              <a:t>2 of 3</a:t>
            </a:r>
          </a:p>
        </p:txBody>
      </p:sp>
    </p:spTree>
    <p:extLst>
      <p:ext uri="{BB962C8B-B14F-4D97-AF65-F5344CB8AC3E}">
        <p14:creationId xmlns:p14="http://schemas.microsoft.com/office/powerpoint/2010/main" val="41744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524000"/>
            <a:ext cx="8946541" cy="4724399"/>
          </a:xfrm>
        </p:spPr>
        <p:txBody>
          <a:bodyPr/>
          <a:lstStyle/>
          <a:p>
            <a:r>
              <a:rPr lang="en-US" dirty="0"/>
              <a:t>Toughest expert to convince to share knowledge is someone who’s dissatisfied with the company they’re leaving</a:t>
            </a:r>
          </a:p>
          <a:p>
            <a:r>
              <a:rPr lang="en-US" dirty="0"/>
              <a:t>Take notice of those who may be bearing resentment. </a:t>
            </a:r>
          </a:p>
          <a:p>
            <a:r>
              <a:rPr lang="en-US" dirty="0"/>
              <a:t>Individual managers wield an inordinate amount of influence over whether or not experts feel their work is valued.</a:t>
            </a:r>
          </a:p>
          <a:p>
            <a:r>
              <a:rPr lang="en-US" dirty="0"/>
              <a:t>Acknowledging good work is the first step</a:t>
            </a:r>
          </a:p>
          <a:p>
            <a:r>
              <a:rPr lang="en-US" dirty="0"/>
              <a:t>Small acts such as providing frequent positive feedback, celebrating small wins, and removing obstacles to progress, pay huge, immediate dividends in productivity and creativity</a:t>
            </a:r>
          </a:p>
          <a:p>
            <a:r>
              <a:rPr lang="en-US" dirty="0"/>
              <a:t>Much research has shown that people who have been mentored themselves are much more likely to mentor others</a:t>
            </a:r>
          </a:p>
        </p:txBody>
      </p:sp>
      <p:sp>
        <p:nvSpPr>
          <p:cNvPr id="4" name="Title 1"/>
          <p:cNvSpPr>
            <a:spLocks noGrp="1"/>
          </p:cNvSpPr>
          <p:nvPr>
            <p:ph type="title"/>
          </p:nvPr>
        </p:nvSpPr>
        <p:spPr>
          <a:xfrm>
            <a:off x="646111" y="452718"/>
            <a:ext cx="9404723" cy="918882"/>
          </a:xfrm>
        </p:spPr>
        <p:txBody>
          <a:bodyPr/>
          <a:lstStyle/>
          <a:p>
            <a:r>
              <a:rPr lang="en-US" dirty="0"/>
              <a:t>Overcoming Knowledge Hoarding</a:t>
            </a:r>
          </a:p>
        </p:txBody>
      </p:sp>
      <p:sp>
        <p:nvSpPr>
          <p:cNvPr id="5" name="TextBox 4"/>
          <p:cNvSpPr txBox="1"/>
          <p:nvPr/>
        </p:nvSpPr>
        <p:spPr>
          <a:xfrm>
            <a:off x="10549467" y="6112933"/>
            <a:ext cx="999066" cy="369332"/>
          </a:xfrm>
          <a:prstGeom prst="rect">
            <a:avLst/>
          </a:prstGeom>
          <a:noFill/>
        </p:spPr>
        <p:txBody>
          <a:bodyPr wrap="square" rtlCol="0">
            <a:spAutoFit/>
          </a:bodyPr>
          <a:lstStyle/>
          <a:p>
            <a:r>
              <a:rPr lang="en-US" dirty="0"/>
              <a:t>3 of 3</a:t>
            </a:r>
          </a:p>
        </p:txBody>
      </p:sp>
    </p:spTree>
    <p:extLst>
      <p:ext uri="{BB962C8B-B14F-4D97-AF65-F5344CB8AC3E}">
        <p14:creationId xmlns:p14="http://schemas.microsoft.com/office/powerpoint/2010/main" val="1362552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06" y="643467"/>
            <a:ext cx="2861733"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rPr>
              <a:t>Questions</a:t>
            </a:r>
          </a:p>
        </p:txBody>
      </p:sp>
      <p:pic>
        <p:nvPicPr>
          <p:cNvPr id="2" name="Picture 1"/>
          <p:cNvPicPr>
            <a:picLocks noChangeAspect="1"/>
          </p:cNvPicPr>
          <p:nvPr/>
        </p:nvPicPr>
        <p:blipFill>
          <a:blip r:embed="rId2"/>
          <a:stretch>
            <a:fillRect/>
          </a:stretch>
        </p:blipFill>
        <p:spPr>
          <a:xfrm>
            <a:off x="3766867" y="448208"/>
            <a:ext cx="5883220" cy="59994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552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Definition</a:t>
            </a:r>
          </a:p>
        </p:txBody>
      </p:sp>
      <p:sp>
        <p:nvSpPr>
          <p:cNvPr id="3" name="Content Placeholder 2"/>
          <p:cNvSpPr>
            <a:spLocks noGrp="1"/>
          </p:cNvSpPr>
          <p:nvPr>
            <p:ph idx="1"/>
          </p:nvPr>
        </p:nvSpPr>
        <p:spPr>
          <a:xfrm>
            <a:off x="1103312" y="1704110"/>
            <a:ext cx="8946541" cy="4544290"/>
          </a:xfrm>
        </p:spPr>
        <p:txBody>
          <a:bodyPr/>
          <a:lstStyle/>
          <a:p>
            <a:r>
              <a:rPr lang="en-US" b="1" dirty="0"/>
              <a:t>Knowledge Management is the </a:t>
            </a:r>
            <a:r>
              <a:rPr lang="en-US" b="1" i="1" dirty="0"/>
              <a:t>explicit </a:t>
            </a:r>
            <a:r>
              <a:rPr lang="en-US" b="1" dirty="0"/>
              <a:t>and </a:t>
            </a:r>
            <a:r>
              <a:rPr lang="en-US" b="1" i="1" dirty="0"/>
              <a:t>systematic </a:t>
            </a:r>
            <a:r>
              <a:rPr lang="en-US" b="1" dirty="0"/>
              <a:t>management of </a:t>
            </a:r>
            <a:r>
              <a:rPr lang="en-US" b="1" i="1" dirty="0"/>
              <a:t>vital knowledge </a:t>
            </a:r>
            <a:r>
              <a:rPr lang="en-US" b="1" dirty="0"/>
              <a:t>- and its associated </a:t>
            </a:r>
            <a:r>
              <a:rPr lang="en-US" b="1" i="1" dirty="0"/>
              <a:t>processes </a:t>
            </a:r>
            <a:r>
              <a:rPr lang="en-US" b="1" dirty="0"/>
              <a:t>of creation, organization, diffusion, use and exploitation - in pursuit of business objectives</a:t>
            </a:r>
          </a:p>
          <a:p>
            <a:r>
              <a:rPr lang="en-US" b="1" dirty="0"/>
              <a:t>Critical aspects of a successful KM program:</a:t>
            </a:r>
          </a:p>
          <a:p>
            <a:pPr lvl="1"/>
            <a:r>
              <a:rPr lang="en-US" b="1" dirty="0"/>
              <a:t>Explicit </a:t>
            </a:r>
            <a:r>
              <a:rPr lang="en-US" dirty="0"/>
              <a:t>- Surfacing assumptions; codifying that which is known</a:t>
            </a:r>
          </a:p>
          <a:p>
            <a:pPr lvl="1"/>
            <a:r>
              <a:rPr lang="en-US" b="1" dirty="0"/>
              <a:t>Systematic </a:t>
            </a:r>
            <a:r>
              <a:rPr lang="en-US" dirty="0"/>
              <a:t>- Leaving things to serendipity will not achieve the benefits</a:t>
            </a:r>
          </a:p>
          <a:p>
            <a:pPr lvl="1"/>
            <a:r>
              <a:rPr lang="en-US" b="1" dirty="0"/>
              <a:t>Vital Knowledge </a:t>
            </a:r>
            <a:r>
              <a:rPr lang="en-US" dirty="0"/>
              <a:t>- You need to focus; you don't have unlimited resources</a:t>
            </a:r>
          </a:p>
          <a:p>
            <a:pPr lvl="1"/>
            <a:r>
              <a:rPr lang="en-US" b="1" dirty="0"/>
              <a:t>Processes </a:t>
            </a:r>
            <a:r>
              <a:rPr lang="en-US" dirty="0"/>
              <a:t>- Knowledge management is a set of activities with its own tools and techniques</a:t>
            </a:r>
          </a:p>
        </p:txBody>
      </p:sp>
    </p:spTree>
    <p:extLst>
      <p:ext uri="{BB962C8B-B14F-4D97-AF65-F5344CB8AC3E}">
        <p14:creationId xmlns:p14="http://schemas.microsoft.com/office/powerpoint/2010/main" val="332888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8082"/>
          </a:xfrm>
        </p:spPr>
        <p:txBody>
          <a:bodyPr/>
          <a:lstStyle/>
          <a:p>
            <a:r>
              <a:rPr lang="en-US" dirty="0"/>
              <a:t>Why KM is Important</a:t>
            </a:r>
          </a:p>
        </p:txBody>
      </p:sp>
      <p:sp>
        <p:nvSpPr>
          <p:cNvPr id="3" name="Content Placeholder 2"/>
          <p:cNvSpPr>
            <a:spLocks noGrp="1"/>
          </p:cNvSpPr>
          <p:nvPr>
            <p:ph idx="1"/>
          </p:nvPr>
        </p:nvSpPr>
        <p:spPr>
          <a:xfrm>
            <a:off x="1103312" y="1507066"/>
            <a:ext cx="9869488" cy="4893733"/>
          </a:xfrm>
        </p:spPr>
        <p:txBody>
          <a:bodyPr>
            <a:noAutofit/>
          </a:bodyPr>
          <a:lstStyle/>
          <a:p>
            <a:r>
              <a:rPr lang="en-US" dirty="0"/>
              <a:t>Facilitates decision-making capabilities, </a:t>
            </a:r>
          </a:p>
          <a:p>
            <a:pPr lvl="1"/>
            <a:r>
              <a:rPr lang="en-US" sz="2000" dirty="0"/>
              <a:t>While information overload or needing knowledge from people in other parts of the company for decision making can handicap managers, </a:t>
            </a:r>
          </a:p>
          <a:p>
            <a:pPr lvl="1"/>
            <a:r>
              <a:rPr lang="en-US" sz="2000" dirty="0"/>
              <a:t>Putting in place knowledge management systems can facilitate better, more informed decisions</a:t>
            </a:r>
          </a:p>
          <a:p>
            <a:r>
              <a:rPr lang="en-US" dirty="0"/>
              <a:t>Builds learning organizations by making learning routine, and, </a:t>
            </a:r>
          </a:p>
          <a:p>
            <a:pPr lvl="1"/>
            <a:r>
              <a:rPr lang="en-US" sz="2000" dirty="0"/>
              <a:t>After Action Reviews, learning from experience, builds knowledge that can then be used to streamline operations and improve processes</a:t>
            </a:r>
          </a:p>
          <a:p>
            <a:r>
              <a:rPr lang="en-US" dirty="0"/>
              <a:t>Stimulates cultural change and innovation</a:t>
            </a:r>
          </a:p>
          <a:p>
            <a:pPr lvl="1"/>
            <a:r>
              <a:rPr lang="en-US" sz="2000" dirty="0"/>
              <a:t>Actively managing organizational knowledge can also stimulate cultural change and innovation by encouraging the free flow of ideas</a:t>
            </a:r>
          </a:p>
        </p:txBody>
      </p:sp>
    </p:spTree>
    <p:extLst>
      <p:ext uri="{BB962C8B-B14F-4D97-AF65-F5344CB8AC3E}">
        <p14:creationId xmlns:p14="http://schemas.microsoft.com/office/powerpoint/2010/main" val="410060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54349"/>
          </a:xfrm>
        </p:spPr>
        <p:txBody>
          <a:bodyPr/>
          <a:lstStyle/>
          <a:p>
            <a:r>
              <a:rPr lang="en-US" dirty="0"/>
              <a:t>Some Essentials (Basic Rules) </a:t>
            </a:r>
          </a:p>
        </p:txBody>
      </p:sp>
      <p:sp>
        <p:nvSpPr>
          <p:cNvPr id="3" name="Content Placeholder 2"/>
          <p:cNvSpPr>
            <a:spLocks noGrp="1"/>
          </p:cNvSpPr>
          <p:nvPr>
            <p:ph idx="1"/>
          </p:nvPr>
        </p:nvSpPr>
        <p:spPr>
          <a:xfrm>
            <a:off x="1103312" y="1811868"/>
            <a:ext cx="8946541" cy="4436532"/>
          </a:xfrm>
        </p:spPr>
        <p:txBody>
          <a:bodyPr>
            <a:normAutofit/>
          </a:bodyPr>
          <a:lstStyle/>
          <a:p>
            <a:r>
              <a:rPr lang="en-US" dirty="0"/>
              <a:t>It is important to note that knowledge encompasses both tacit knowledge (in people's heads) and explicit knowledge (codified and expressed as information in databases, documents etc.). </a:t>
            </a:r>
          </a:p>
          <a:p>
            <a:r>
              <a:rPr lang="en-US" dirty="0"/>
              <a:t>A good knowledge program will address the processes of knowledge development and transfer for both these basic forms</a:t>
            </a:r>
          </a:p>
          <a:p>
            <a:r>
              <a:rPr lang="en-US" dirty="0"/>
              <a:t>Many programs start by focusing on the thrust of better sharing of </a:t>
            </a:r>
            <a:r>
              <a:rPr lang="en-US" b="1" dirty="0"/>
              <a:t>existing </a:t>
            </a:r>
            <a:r>
              <a:rPr lang="en-US" dirty="0"/>
              <a:t>knowledge e.g. sharing best practices. </a:t>
            </a:r>
          </a:p>
          <a:p>
            <a:r>
              <a:rPr lang="en-US" dirty="0"/>
              <a:t>However, research indicates that it is the second thrust - the </a:t>
            </a:r>
            <a:r>
              <a:rPr lang="en-US" b="1" dirty="0"/>
              <a:t>creation and conversion </a:t>
            </a:r>
            <a:r>
              <a:rPr lang="en-US" dirty="0"/>
              <a:t>of new knowledge through the processes of innovation that gives the best long term pay-off</a:t>
            </a:r>
          </a:p>
        </p:txBody>
      </p:sp>
    </p:spTree>
    <p:extLst>
      <p:ext uri="{BB962C8B-B14F-4D97-AF65-F5344CB8AC3E}">
        <p14:creationId xmlns:p14="http://schemas.microsoft.com/office/powerpoint/2010/main" val="166821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Basic Information</a:t>
            </a:r>
          </a:p>
        </p:txBody>
      </p:sp>
      <p:sp>
        <p:nvSpPr>
          <p:cNvPr id="3" name="Content Placeholder 2"/>
          <p:cNvSpPr>
            <a:spLocks noGrp="1"/>
          </p:cNvSpPr>
          <p:nvPr>
            <p:ph idx="1"/>
          </p:nvPr>
        </p:nvSpPr>
        <p:spPr>
          <a:xfrm>
            <a:off x="1103312" y="1662546"/>
            <a:ext cx="8946541" cy="4585854"/>
          </a:xfrm>
        </p:spPr>
        <p:txBody>
          <a:bodyPr>
            <a:normAutofit/>
          </a:bodyPr>
          <a:lstStyle/>
          <a:p>
            <a:r>
              <a:rPr lang="en-US" dirty="0"/>
              <a:t>Multidisciplinary approach to achieving organizational objectives by making the best use of knowledge</a:t>
            </a:r>
          </a:p>
          <a:p>
            <a:r>
              <a:rPr lang="en-US" dirty="0"/>
              <a:t>Knowledge management efforts typically focus on organizational objectives such as improved performance, competitive advantage, innovation, the sharing of lessons learned, integration, and continuous improvement of the organization. </a:t>
            </a:r>
          </a:p>
          <a:p>
            <a:r>
              <a:rPr lang="en-US" dirty="0"/>
              <a:t>These efforts overlap with organizational learning and may be distinguished from that by a greater focus on the management of knowledge as a strategic asset and a focus on encouraging the sharing of knowledge. </a:t>
            </a:r>
          </a:p>
          <a:p>
            <a:r>
              <a:rPr lang="en-US" dirty="0"/>
              <a:t>KM is an enabler of organizational learning</a:t>
            </a:r>
          </a:p>
        </p:txBody>
      </p:sp>
    </p:spTree>
    <p:extLst>
      <p:ext uri="{BB962C8B-B14F-4D97-AF65-F5344CB8AC3E}">
        <p14:creationId xmlns:p14="http://schemas.microsoft.com/office/powerpoint/2010/main" val="380621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Central Theme</a:t>
            </a:r>
          </a:p>
        </p:txBody>
      </p:sp>
      <p:sp>
        <p:nvSpPr>
          <p:cNvPr id="3" name="Content Placeholder 2"/>
          <p:cNvSpPr>
            <a:spLocks noGrp="1"/>
          </p:cNvSpPr>
          <p:nvPr>
            <p:ph idx="1"/>
          </p:nvPr>
        </p:nvSpPr>
        <p:spPr/>
        <p:txBody>
          <a:bodyPr>
            <a:normAutofit/>
          </a:bodyPr>
          <a:lstStyle/>
          <a:p>
            <a:r>
              <a:rPr lang="en-US" sz="2800" dirty="0"/>
              <a:t>To capture and make available the information and knowledge, that is in people's heads as it were, and that has never been explicitly set down… so it can be used by others in the organization</a:t>
            </a:r>
          </a:p>
        </p:txBody>
      </p:sp>
    </p:spTree>
    <p:extLst>
      <p:ext uri="{BB962C8B-B14F-4D97-AF65-F5344CB8AC3E}">
        <p14:creationId xmlns:p14="http://schemas.microsoft.com/office/powerpoint/2010/main" val="246228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103313" y="4062127"/>
          <a:ext cx="8947149" cy="176784"/>
        </p:xfrm>
        <a:graphic>
          <a:graphicData uri="http://schemas.openxmlformats.org/drawingml/2006/table">
            <a:tbl>
              <a:tblPr firstRow="1" firstCol="1" bandRow="1">
                <a:tableStyleId>{5C22544A-7EE6-4342-B048-85BDC9FD1C3A}</a:tableStyleId>
              </a:tblPr>
              <a:tblGrid>
                <a:gridCol w="2259381">
                  <a:extLst>
                    <a:ext uri="{9D8B030D-6E8A-4147-A177-3AD203B41FA5}">
                      <a16:colId xmlns:a16="http://schemas.microsoft.com/office/drawing/2014/main" val="20000"/>
                    </a:ext>
                  </a:extLst>
                </a:gridCol>
                <a:gridCol w="3343884">
                  <a:extLst>
                    <a:ext uri="{9D8B030D-6E8A-4147-A177-3AD203B41FA5}">
                      <a16:colId xmlns:a16="http://schemas.microsoft.com/office/drawing/2014/main" val="20001"/>
                    </a:ext>
                  </a:extLst>
                </a:gridCol>
                <a:gridCol w="3343884">
                  <a:extLst>
                    <a:ext uri="{9D8B030D-6E8A-4147-A177-3AD203B41FA5}">
                      <a16:colId xmlns:a16="http://schemas.microsoft.com/office/drawing/2014/main" val="20002"/>
                    </a:ext>
                  </a:extLst>
                </a:gridCol>
              </a:tblGrid>
              <a:tr h="176784">
                <a:tc>
                  <a:txBody>
                    <a:bodyPr/>
                    <a:lstStyle/>
                    <a:p>
                      <a:pPr marL="0" marR="0">
                        <a:lnSpc>
                          <a:spcPct val="115000"/>
                        </a:lnSpc>
                        <a:spcBef>
                          <a:spcPts val="0"/>
                        </a:spcBef>
                        <a:spcAft>
                          <a:spcPts val="0"/>
                        </a:spcAft>
                      </a:pPr>
                      <a:r>
                        <a:rPr lang="en-US" sz="900">
                          <a:effectLst/>
                        </a:rPr>
                        <a:t> </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900">
                          <a:effectLst/>
                        </a:rPr>
                        <a:t>COLLECTING (STUFF) &amp; CODIFICATION</a:t>
                      </a:r>
                      <a:endParaRPr lang="en-US" sz="11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900">
                          <a:effectLst/>
                        </a:rPr>
                        <a:t>CONNECTING (PEOPLE) &amp; PERSONALIZATION</a:t>
                      </a:r>
                      <a:endParaRPr lang="en-US" sz="1100">
                        <a:effectLst/>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2514332"/>
              </p:ext>
            </p:extLst>
          </p:nvPr>
        </p:nvGraphicFramePr>
        <p:xfrm>
          <a:off x="706583" y="845119"/>
          <a:ext cx="9343882" cy="5381241"/>
        </p:xfrm>
        <a:graphic>
          <a:graphicData uri="http://schemas.openxmlformats.org/drawingml/2006/table">
            <a:tbl>
              <a:tblPr firstRow="1" firstCol="1" bandRow="1">
                <a:tableStyleId>{5C22544A-7EE6-4342-B048-85BDC9FD1C3A}</a:tableStyleId>
              </a:tblPr>
              <a:tblGrid>
                <a:gridCol w="2335971">
                  <a:extLst>
                    <a:ext uri="{9D8B030D-6E8A-4147-A177-3AD203B41FA5}">
                      <a16:colId xmlns:a16="http://schemas.microsoft.com/office/drawing/2014/main" val="20000"/>
                    </a:ext>
                  </a:extLst>
                </a:gridCol>
                <a:gridCol w="3457236">
                  <a:extLst>
                    <a:ext uri="{9D8B030D-6E8A-4147-A177-3AD203B41FA5}">
                      <a16:colId xmlns:a16="http://schemas.microsoft.com/office/drawing/2014/main" val="20001"/>
                    </a:ext>
                  </a:extLst>
                </a:gridCol>
                <a:gridCol w="3550675">
                  <a:extLst>
                    <a:ext uri="{9D8B030D-6E8A-4147-A177-3AD203B41FA5}">
                      <a16:colId xmlns:a16="http://schemas.microsoft.com/office/drawing/2014/main" val="20002"/>
                    </a:ext>
                  </a:extLst>
                </a:gridCol>
              </a:tblGrid>
              <a:tr h="2815724">
                <a:tc>
                  <a:txBody>
                    <a:bodyPr/>
                    <a:lstStyle/>
                    <a:p>
                      <a:pPr marL="0" marR="0">
                        <a:lnSpc>
                          <a:spcPts val="1350"/>
                        </a:lnSpc>
                        <a:spcBef>
                          <a:spcPts val="0"/>
                        </a:spcBef>
                        <a:spcAft>
                          <a:spcPts val="1000"/>
                        </a:spcAft>
                      </a:pPr>
                      <a:r>
                        <a:rPr lang="en-US" sz="1400" b="1" dirty="0">
                          <a:solidFill>
                            <a:schemeClr val="tx1"/>
                          </a:solidFill>
                          <a:effectLst/>
                        </a:rPr>
                        <a:t>DIRECTED INFORMATION &amp; KNOWLEDGE SEARCH</a:t>
                      </a:r>
                    </a:p>
                    <a:p>
                      <a:pPr marL="0" marR="0">
                        <a:lnSpc>
                          <a:spcPts val="1350"/>
                        </a:lnSpc>
                        <a:spcBef>
                          <a:spcPts val="0"/>
                        </a:spcBef>
                        <a:spcAft>
                          <a:spcPts val="1000"/>
                        </a:spcAft>
                      </a:pPr>
                      <a:endParaRPr lang="en-US" sz="1400" b="1" dirty="0">
                        <a:solidFill>
                          <a:schemeClr val="tx1"/>
                        </a:solidFill>
                        <a:effectLst/>
                      </a:endParaRPr>
                    </a:p>
                    <a:p>
                      <a:pPr marL="0" marR="0">
                        <a:lnSpc>
                          <a:spcPts val="1350"/>
                        </a:lnSpc>
                        <a:spcBef>
                          <a:spcPts val="0"/>
                        </a:spcBef>
                        <a:spcAft>
                          <a:spcPts val="1000"/>
                        </a:spcAft>
                      </a:pPr>
                      <a:r>
                        <a:rPr lang="en-US" sz="1400" b="1" dirty="0">
                          <a:solidFill>
                            <a:schemeClr val="tx1"/>
                          </a:solidFill>
                          <a:effectLst/>
                        </a:rPr>
                        <a:t>EXPLOIT</a:t>
                      </a:r>
                      <a:endParaRPr lang="en-US" sz="1400" b="1" dirty="0">
                        <a:solidFill>
                          <a:schemeClr val="tx1"/>
                        </a:solidFill>
                        <a:effectLst/>
                        <a:latin typeface="Calibri"/>
                        <a:ea typeface="Calibri"/>
                        <a:cs typeface="Times New Roman"/>
                      </a:endParaRPr>
                    </a:p>
                  </a:txBody>
                  <a:tcPr marT="91440" marB="91440">
                    <a:solidFill>
                      <a:schemeClr val="bg2"/>
                    </a:solidFill>
                  </a:tcPr>
                </a:tc>
                <a:tc>
                  <a:txBody>
                    <a:bodyPr/>
                    <a:lstStyle/>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Databases, external &amp; internal</a:t>
                      </a:r>
                    </a:p>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Content Architecture</a:t>
                      </a:r>
                    </a:p>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Information Service Support (training required)</a:t>
                      </a:r>
                    </a:p>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data mining best practices / lessons learned/after action analysis</a:t>
                      </a:r>
                    </a:p>
                    <a:p>
                      <a:pPr marL="0" marR="0">
                        <a:lnSpc>
                          <a:spcPct val="115000"/>
                        </a:lnSpc>
                        <a:spcBef>
                          <a:spcPts val="0"/>
                        </a:spcBef>
                        <a:spcAft>
                          <a:spcPts val="0"/>
                        </a:spcAft>
                      </a:pPr>
                      <a:r>
                        <a:rPr lang="en-US" sz="1400" b="1" dirty="0">
                          <a:solidFill>
                            <a:schemeClr val="tx1"/>
                          </a:solidFill>
                          <a:effectLst/>
                        </a:rPr>
                        <a:t>(HARVEST)</a:t>
                      </a:r>
                      <a:endParaRPr lang="en-US" sz="1400" b="1" dirty="0">
                        <a:solidFill>
                          <a:schemeClr val="tx1"/>
                        </a:solidFill>
                        <a:effectLst/>
                        <a:latin typeface="Calibri"/>
                        <a:ea typeface="Calibri"/>
                        <a:cs typeface="Times New Roman"/>
                      </a:endParaRPr>
                    </a:p>
                  </a:txBody>
                  <a:tcPr marT="91440" marB="91440">
                    <a:solidFill>
                      <a:schemeClr val="bg2"/>
                    </a:solidFill>
                  </a:tcPr>
                </a:tc>
                <a:tc>
                  <a:txBody>
                    <a:bodyPr/>
                    <a:lstStyle/>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community &amp; learning</a:t>
                      </a:r>
                    </a:p>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directories, "yellow pages" (expertise locators)</a:t>
                      </a:r>
                    </a:p>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findings &amp; facilitating tools, groupware</a:t>
                      </a:r>
                    </a:p>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response teams</a:t>
                      </a:r>
                    </a:p>
                    <a:p>
                      <a:pPr marL="0" marR="0">
                        <a:lnSpc>
                          <a:spcPct val="115000"/>
                        </a:lnSpc>
                        <a:spcBef>
                          <a:spcPts val="0"/>
                        </a:spcBef>
                        <a:spcAft>
                          <a:spcPts val="0"/>
                        </a:spcAft>
                      </a:pPr>
                      <a:r>
                        <a:rPr lang="en-US" sz="1400" b="1" dirty="0">
                          <a:solidFill>
                            <a:schemeClr val="tx1"/>
                          </a:solidFill>
                          <a:effectLst/>
                        </a:rPr>
                        <a:t>(HARNESS)</a:t>
                      </a:r>
                      <a:endParaRPr lang="en-US" sz="1400" b="1" dirty="0">
                        <a:solidFill>
                          <a:schemeClr val="tx1"/>
                        </a:solidFill>
                        <a:effectLst/>
                        <a:latin typeface="Calibri"/>
                        <a:ea typeface="Calibri"/>
                        <a:cs typeface="Times New Roman"/>
                      </a:endParaRPr>
                    </a:p>
                  </a:txBody>
                  <a:tcPr marT="91440" marB="91440">
                    <a:solidFill>
                      <a:schemeClr val="bg2"/>
                    </a:solidFill>
                  </a:tcPr>
                </a:tc>
                <a:extLst>
                  <a:ext uri="{0D108BD9-81ED-4DB2-BD59-A6C34878D82A}">
                    <a16:rowId xmlns:a16="http://schemas.microsoft.com/office/drawing/2014/main" val="10000"/>
                  </a:ext>
                </a:extLst>
              </a:tr>
              <a:tr h="2565517">
                <a:tc>
                  <a:txBody>
                    <a:bodyPr/>
                    <a:lstStyle/>
                    <a:p>
                      <a:pPr marL="0" marR="0">
                        <a:lnSpc>
                          <a:spcPts val="1350"/>
                        </a:lnSpc>
                        <a:spcBef>
                          <a:spcPts val="0"/>
                        </a:spcBef>
                        <a:spcAft>
                          <a:spcPts val="1000"/>
                        </a:spcAft>
                      </a:pPr>
                      <a:r>
                        <a:rPr lang="en-US" sz="1400" b="1" dirty="0">
                          <a:solidFill>
                            <a:schemeClr val="tx1"/>
                          </a:solidFill>
                          <a:effectLst/>
                        </a:rPr>
                        <a:t>SERENDIPITY &amp; BROWSING</a:t>
                      </a:r>
                    </a:p>
                    <a:p>
                      <a:pPr marL="0" marR="0">
                        <a:lnSpc>
                          <a:spcPts val="1350"/>
                        </a:lnSpc>
                        <a:spcBef>
                          <a:spcPts val="0"/>
                        </a:spcBef>
                        <a:spcAft>
                          <a:spcPts val="1000"/>
                        </a:spcAft>
                      </a:pPr>
                      <a:endParaRPr lang="en-US" sz="1400" b="1" dirty="0">
                        <a:solidFill>
                          <a:schemeClr val="tx1"/>
                        </a:solidFill>
                        <a:effectLst/>
                      </a:endParaRPr>
                    </a:p>
                    <a:p>
                      <a:pPr marL="0" marR="0">
                        <a:lnSpc>
                          <a:spcPts val="1350"/>
                        </a:lnSpc>
                        <a:spcBef>
                          <a:spcPts val="0"/>
                        </a:spcBef>
                        <a:spcAft>
                          <a:spcPts val="1000"/>
                        </a:spcAft>
                      </a:pPr>
                      <a:r>
                        <a:rPr lang="en-US" sz="1400" b="1" dirty="0">
                          <a:solidFill>
                            <a:schemeClr val="tx1"/>
                          </a:solidFill>
                          <a:effectLst/>
                        </a:rPr>
                        <a:t>EXPLORE</a:t>
                      </a:r>
                      <a:endParaRPr lang="en-US" sz="1400" b="1" dirty="0">
                        <a:solidFill>
                          <a:schemeClr val="tx1"/>
                        </a:solidFill>
                        <a:effectLst/>
                        <a:latin typeface="Calibri"/>
                        <a:ea typeface="Calibri"/>
                        <a:cs typeface="Times New Roman"/>
                      </a:endParaRPr>
                    </a:p>
                  </a:txBody>
                  <a:tcPr marT="91440" marB="91440">
                    <a:solidFill>
                      <a:schemeClr val="bg2"/>
                    </a:solidFill>
                  </a:tcPr>
                </a:tc>
                <a:tc>
                  <a:txBody>
                    <a:bodyPr/>
                    <a:lstStyle/>
                    <a:p>
                      <a:pPr marL="342900" marR="0" lvl="0" indent="-342900">
                        <a:lnSpc>
                          <a:spcPts val="1350"/>
                        </a:lnSpc>
                        <a:spcBef>
                          <a:spcPts val="0"/>
                        </a:spcBef>
                        <a:spcAft>
                          <a:spcPts val="1000"/>
                        </a:spcAft>
                        <a:buSzPts val="1000"/>
                        <a:buFont typeface="Symbol"/>
                        <a:buChar char=""/>
                        <a:tabLst>
                          <a:tab pos="457200" algn="l"/>
                        </a:tabLst>
                      </a:pPr>
                      <a:r>
                        <a:rPr lang="en-US" sz="1400" b="1">
                          <a:solidFill>
                            <a:schemeClr val="tx1"/>
                          </a:solidFill>
                          <a:effectLst/>
                        </a:rPr>
                        <a:t>Cultural support </a:t>
                      </a:r>
                    </a:p>
                    <a:p>
                      <a:pPr marL="342900" marR="0" lvl="0" indent="-342900">
                        <a:lnSpc>
                          <a:spcPts val="1350"/>
                        </a:lnSpc>
                        <a:spcBef>
                          <a:spcPts val="0"/>
                        </a:spcBef>
                        <a:spcAft>
                          <a:spcPts val="1000"/>
                        </a:spcAft>
                        <a:buSzPts val="1000"/>
                        <a:buFont typeface="Symbol"/>
                        <a:buChar char=""/>
                        <a:tabLst>
                          <a:tab pos="457200" algn="l"/>
                        </a:tabLst>
                      </a:pPr>
                      <a:r>
                        <a:rPr lang="en-US" sz="1400" b="1">
                          <a:solidFill>
                            <a:schemeClr val="tx1"/>
                          </a:solidFill>
                          <a:effectLst/>
                        </a:rPr>
                        <a:t>current awareness profiles and databases</a:t>
                      </a:r>
                    </a:p>
                    <a:p>
                      <a:pPr marL="342900" marR="0" lvl="0" indent="-342900">
                        <a:lnSpc>
                          <a:spcPts val="1350"/>
                        </a:lnSpc>
                        <a:spcBef>
                          <a:spcPts val="0"/>
                        </a:spcBef>
                        <a:spcAft>
                          <a:spcPts val="1000"/>
                        </a:spcAft>
                        <a:buSzPts val="1000"/>
                        <a:buFont typeface="Symbol"/>
                        <a:buChar char=""/>
                        <a:tabLst>
                          <a:tab pos="457200" algn="l"/>
                        </a:tabLst>
                      </a:pPr>
                      <a:r>
                        <a:rPr lang="en-US" sz="1400" b="1">
                          <a:solidFill>
                            <a:schemeClr val="tx1"/>
                          </a:solidFill>
                          <a:effectLst/>
                        </a:rPr>
                        <a:t>selection of items for alerting purposes / push</a:t>
                      </a:r>
                    </a:p>
                    <a:p>
                      <a:pPr marL="342900" marR="0" lvl="0" indent="-342900">
                        <a:lnSpc>
                          <a:spcPts val="1350"/>
                        </a:lnSpc>
                        <a:spcBef>
                          <a:spcPts val="0"/>
                        </a:spcBef>
                        <a:spcAft>
                          <a:spcPts val="1000"/>
                        </a:spcAft>
                        <a:buSzPts val="1000"/>
                        <a:buFont typeface="Symbol"/>
                        <a:buChar char=""/>
                        <a:tabLst>
                          <a:tab pos="457200" algn="l"/>
                        </a:tabLst>
                      </a:pPr>
                      <a:r>
                        <a:rPr lang="en-US" sz="1400" b="1">
                          <a:solidFill>
                            <a:schemeClr val="tx1"/>
                          </a:solidFill>
                          <a:effectLst/>
                        </a:rPr>
                        <a:t>data mining best practices</a:t>
                      </a:r>
                    </a:p>
                    <a:p>
                      <a:pPr marL="0" marR="0">
                        <a:lnSpc>
                          <a:spcPct val="115000"/>
                        </a:lnSpc>
                        <a:spcBef>
                          <a:spcPts val="0"/>
                        </a:spcBef>
                        <a:spcAft>
                          <a:spcPts val="0"/>
                        </a:spcAft>
                      </a:pPr>
                      <a:r>
                        <a:rPr lang="en-US" sz="1400" b="1">
                          <a:solidFill>
                            <a:schemeClr val="tx1"/>
                          </a:solidFill>
                          <a:effectLst/>
                        </a:rPr>
                        <a:t>(HUNTING)</a:t>
                      </a:r>
                      <a:endParaRPr lang="en-US" sz="1400" b="1">
                        <a:solidFill>
                          <a:schemeClr val="tx1"/>
                        </a:solidFill>
                        <a:effectLst/>
                        <a:latin typeface="Calibri"/>
                        <a:ea typeface="Calibri"/>
                        <a:cs typeface="Times New Roman"/>
                      </a:endParaRPr>
                    </a:p>
                  </a:txBody>
                  <a:tcPr marT="91440" marB="91440">
                    <a:solidFill>
                      <a:schemeClr val="bg2"/>
                    </a:solidFill>
                  </a:tcPr>
                </a:tc>
                <a:tc>
                  <a:txBody>
                    <a:bodyPr/>
                    <a:lstStyle/>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Cultural support </a:t>
                      </a:r>
                    </a:p>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spaces - libraries &amp; lounges (literal &amp; virtual), cultural support, groupware</a:t>
                      </a:r>
                    </a:p>
                    <a:p>
                      <a:pPr marL="342900" marR="0" lvl="0" indent="-342900">
                        <a:lnSpc>
                          <a:spcPts val="1350"/>
                        </a:lnSpc>
                        <a:spcBef>
                          <a:spcPts val="0"/>
                        </a:spcBef>
                        <a:spcAft>
                          <a:spcPts val="1000"/>
                        </a:spcAft>
                        <a:buSzPts val="1000"/>
                        <a:buFont typeface="Symbol"/>
                        <a:buChar char=""/>
                        <a:tabLst>
                          <a:tab pos="457200" algn="l"/>
                        </a:tabLst>
                      </a:pPr>
                      <a:r>
                        <a:rPr lang="en-US" sz="1400" b="1" dirty="0">
                          <a:solidFill>
                            <a:schemeClr val="tx1"/>
                          </a:solidFill>
                          <a:effectLst/>
                        </a:rPr>
                        <a:t>travel &amp; meeting attendance</a:t>
                      </a:r>
                    </a:p>
                    <a:p>
                      <a:pPr marL="0" marR="0">
                        <a:lnSpc>
                          <a:spcPct val="115000"/>
                        </a:lnSpc>
                        <a:spcBef>
                          <a:spcPts val="0"/>
                        </a:spcBef>
                        <a:spcAft>
                          <a:spcPts val="0"/>
                        </a:spcAft>
                      </a:pPr>
                      <a:r>
                        <a:rPr lang="en-US" sz="1400" b="1" dirty="0">
                          <a:solidFill>
                            <a:schemeClr val="tx1"/>
                          </a:solidFill>
                          <a:effectLst/>
                        </a:rPr>
                        <a:t>(HYPOTHESIZE)</a:t>
                      </a:r>
                      <a:endParaRPr lang="en-US" sz="1400" b="1" dirty="0">
                        <a:solidFill>
                          <a:schemeClr val="tx1"/>
                        </a:solidFill>
                        <a:effectLst/>
                        <a:latin typeface="Calibri"/>
                        <a:ea typeface="Calibri"/>
                        <a:cs typeface="Times New Roman"/>
                      </a:endParaRPr>
                    </a:p>
                  </a:txBody>
                  <a:tcPr marT="91440" marB="91440">
                    <a:solidFill>
                      <a:schemeClr val="bg2"/>
                    </a:solidFill>
                  </a:tcPr>
                </a:tc>
                <a:extLst>
                  <a:ext uri="{0D108BD9-81ED-4DB2-BD59-A6C34878D82A}">
                    <a16:rowId xmlns:a16="http://schemas.microsoft.com/office/drawing/2014/main" val="10001"/>
                  </a:ext>
                </a:extLst>
              </a:tr>
            </a:tbl>
          </a:graphicData>
        </a:graphic>
      </p:graphicFrame>
      <p:sp>
        <p:nvSpPr>
          <p:cNvPr id="6" name="Rectangle 1"/>
          <p:cNvSpPr>
            <a:spLocks noChangeArrowheads="1"/>
          </p:cNvSpPr>
          <p:nvPr/>
        </p:nvSpPr>
        <p:spPr bwMode="auto">
          <a:xfrm>
            <a:off x="2909454" y="6371558"/>
            <a:ext cx="65254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457200" algn="l"/>
              </a:tabLst>
              <a:defRPr>
                <a:solidFill>
                  <a:schemeClr val="tx1"/>
                </a:solidFill>
                <a:latin typeface="Arial" pitchFamily="34" charset="0"/>
                <a:cs typeface="Arial" pitchFamily="34" charset="0"/>
              </a:defRPr>
            </a:lvl1pPr>
            <a:lvl2pPr fontAlgn="base">
              <a:spcBef>
                <a:spcPct val="0"/>
              </a:spcBef>
              <a:spcAft>
                <a:spcPct val="0"/>
              </a:spcAft>
              <a:tabLst>
                <a:tab pos="457200" algn="l"/>
              </a:tabLst>
              <a:defRPr>
                <a:solidFill>
                  <a:schemeClr val="tx1"/>
                </a:solidFill>
                <a:latin typeface="Arial" pitchFamily="34" charset="0"/>
                <a:cs typeface="Arial" pitchFamily="34" charset="0"/>
              </a:defRPr>
            </a:lvl2pPr>
            <a:lvl3pPr fontAlgn="base">
              <a:spcBef>
                <a:spcPct val="0"/>
              </a:spcBef>
              <a:spcAft>
                <a:spcPct val="0"/>
              </a:spcAft>
              <a:tabLst>
                <a:tab pos="457200" algn="l"/>
              </a:tabLst>
              <a:defRPr>
                <a:solidFill>
                  <a:schemeClr val="tx1"/>
                </a:solidFill>
                <a:latin typeface="Arial" pitchFamily="34" charset="0"/>
                <a:cs typeface="Arial" pitchFamily="34" charset="0"/>
              </a:defRPr>
            </a:lvl3pPr>
            <a:lvl4pPr fontAlgn="base">
              <a:spcBef>
                <a:spcPct val="0"/>
              </a:spcBef>
              <a:spcAft>
                <a:spcPct val="0"/>
              </a:spcAft>
              <a:tabLst>
                <a:tab pos="457200" algn="l"/>
              </a:tabLst>
              <a:defRPr>
                <a:solidFill>
                  <a:schemeClr val="tx1"/>
                </a:solidFill>
                <a:latin typeface="Arial" pitchFamily="34" charset="0"/>
                <a:cs typeface="Arial" pitchFamily="34" charset="0"/>
              </a:defRPr>
            </a:lvl4pPr>
            <a:lvl5pPr fontAlgn="base">
              <a:spcBef>
                <a:spcPct val="0"/>
              </a:spcBef>
              <a:spcAft>
                <a:spcPct val="0"/>
              </a:spcAft>
              <a:tabLst>
                <a:tab pos="457200" algn="l"/>
              </a:tabLst>
              <a:defRPr>
                <a:solidFill>
                  <a:schemeClr val="tx1"/>
                </a:solidFill>
                <a:latin typeface="Arial" pitchFamily="34" charset="0"/>
                <a:cs typeface="Arial" pitchFamily="34" charset="0"/>
              </a:defRPr>
            </a:lvl5pPr>
            <a:lvl6pPr fontAlgn="base">
              <a:spcBef>
                <a:spcPct val="0"/>
              </a:spcBef>
              <a:spcAft>
                <a:spcPct val="0"/>
              </a:spcAft>
              <a:tabLst>
                <a:tab pos="457200" algn="l"/>
              </a:tabLst>
              <a:defRPr>
                <a:solidFill>
                  <a:schemeClr val="tx1"/>
                </a:solidFill>
                <a:latin typeface="Arial" pitchFamily="34" charset="0"/>
                <a:cs typeface="Arial" pitchFamily="34" charset="0"/>
              </a:defRPr>
            </a:lvl6pPr>
            <a:lvl7pPr fontAlgn="base">
              <a:spcBef>
                <a:spcPct val="0"/>
              </a:spcBef>
              <a:spcAft>
                <a:spcPct val="0"/>
              </a:spcAft>
              <a:tabLst>
                <a:tab pos="457200" algn="l"/>
              </a:tabLst>
              <a:defRPr>
                <a:solidFill>
                  <a:schemeClr val="tx1"/>
                </a:solidFill>
                <a:latin typeface="Arial" pitchFamily="34" charset="0"/>
                <a:cs typeface="Arial" pitchFamily="34" charset="0"/>
              </a:defRPr>
            </a:lvl7pPr>
            <a:lvl8pPr fontAlgn="base">
              <a:spcBef>
                <a:spcPct val="0"/>
              </a:spcBef>
              <a:spcAft>
                <a:spcPct val="0"/>
              </a:spcAft>
              <a:tabLst>
                <a:tab pos="457200" algn="l"/>
              </a:tabLst>
              <a:defRPr>
                <a:solidFill>
                  <a:schemeClr val="tx1"/>
                </a:solidFill>
                <a:latin typeface="Arial" pitchFamily="34" charset="0"/>
                <a:cs typeface="Arial" pitchFamily="34" charset="0"/>
              </a:defRPr>
            </a:lvl8pPr>
            <a:lvl9pPr fontAlgn="base">
              <a:spcBef>
                <a:spcPct val="0"/>
              </a:spcBef>
              <a:spcAft>
                <a:spcPct val="0"/>
              </a:spcAft>
              <a:tabLst>
                <a:tab pos="4572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altLang="en-US" sz="1200" b="1" i="0" u="none" strike="noStrike" cap="none" normalizeH="0" baseline="0" dirty="0">
                <a:ln>
                  <a:noFill/>
                </a:ln>
                <a:effectLst/>
                <a:latin typeface="Arial" pitchFamily="34" charset="0"/>
                <a:ea typeface="Times New Roman" pitchFamily="18" charset="0"/>
                <a:cs typeface="Arial" pitchFamily="34" charset="0"/>
              </a:rPr>
              <a:t>From: Tom Short, Senior consultant, Knowledge Management, IBM Global Services</a:t>
            </a:r>
            <a:endParaRPr kumimoji="0" lang="en-US" altLang="en-US" sz="1200" b="1" i="0" u="none" strike="noStrike" cap="none" normalizeH="0" baseline="0" dirty="0">
              <a:ln>
                <a:noFill/>
              </a:ln>
              <a:effectLst/>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178597797"/>
              </p:ext>
            </p:extLst>
          </p:nvPr>
        </p:nvGraphicFramePr>
        <p:xfrm>
          <a:off x="720437" y="304801"/>
          <a:ext cx="9310254" cy="401201"/>
        </p:xfrm>
        <a:graphic>
          <a:graphicData uri="http://schemas.openxmlformats.org/drawingml/2006/table">
            <a:tbl>
              <a:tblPr firstRow="1" firstCol="1" bandRow="1">
                <a:tableStyleId>{5C22544A-7EE6-4342-B048-85BDC9FD1C3A}</a:tableStyleId>
              </a:tblPr>
              <a:tblGrid>
                <a:gridCol w="2330082">
                  <a:extLst>
                    <a:ext uri="{9D8B030D-6E8A-4147-A177-3AD203B41FA5}">
                      <a16:colId xmlns:a16="http://schemas.microsoft.com/office/drawing/2014/main" val="20000"/>
                    </a:ext>
                  </a:extLst>
                </a:gridCol>
                <a:gridCol w="3448522">
                  <a:extLst>
                    <a:ext uri="{9D8B030D-6E8A-4147-A177-3AD203B41FA5}">
                      <a16:colId xmlns:a16="http://schemas.microsoft.com/office/drawing/2014/main" val="20001"/>
                    </a:ext>
                  </a:extLst>
                </a:gridCol>
                <a:gridCol w="3531650">
                  <a:extLst>
                    <a:ext uri="{9D8B030D-6E8A-4147-A177-3AD203B41FA5}">
                      <a16:colId xmlns:a16="http://schemas.microsoft.com/office/drawing/2014/main" val="20002"/>
                    </a:ext>
                  </a:extLst>
                </a:gridCol>
              </a:tblGrid>
              <a:tr h="401201">
                <a:tc>
                  <a:txBody>
                    <a:bodyPr/>
                    <a:lstStyle/>
                    <a:p>
                      <a:pPr marL="0" marR="0">
                        <a:lnSpc>
                          <a:spcPct val="115000"/>
                        </a:lnSpc>
                        <a:spcBef>
                          <a:spcPts val="0"/>
                        </a:spcBef>
                        <a:spcAft>
                          <a:spcPts val="0"/>
                        </a:spcAft>
                      </a:pPr>
                      <a:r>
                        <a:rPr lang="en-US" sz="1200">
                          <a:effectLst/>
                        </a:rPr>
                        <a:t> </a:t>
                      </a:r>
                      <a:endParaRPr lang="en-US" sz="1200">
                        <a:effectLst/>
                        <a:latin typeface="Calibri"/>
                        <a:ea typeface="Calibri"/>
                        <a:cs typeface="Times New Roman"/>
                      </a:endParaRPr>
                    </a:p>
                  </a:txBody>
                  <a:tcPr marR="9525" marT="9525" marB="9525" anchor="ctr">
                    <a:solidFill>
                      <a:schemeClr val="bg2"/>
                    </a:solidFill>
                  </a:tcPr>
                </a:tc>
                <a:tc>
                  <a:txBody>
                    <a:bodyPr/>
                    <a:lstStyle/>
                    <a:p>
                      <a:pPr marL="0" marR="0">
                        <a:lnSpc>
                          <a:spcPct val="115000"/>
                        </a:lnSpc>
                        <a:spcBef>
                          <a:spcPts val="0"/>
                        </a:spcBef>
                        <a:spcAft>
                          <a:spcPts val="0"/>
                        </a:spcAft>
                      </a:pPr>
                      <a:r>
                        <a:rPr lang="en-US" sz="1200">
                          <a:effectLst/>
                        </a:rPr>
                        <a:t>COLLECTING (STUFF) &amp; CODIFICATION</a:t>
                      </a:r>
                      <a:endParaRPr lang="en-US" sz="1200">
                        <a:effectLst/>
                        <a:latin typeface="Calibri"/>
                        <a:ea typeface="Calibri"/>
                        <a:cs typeface="Times New Roman"/>
                      </a:endParaRPr>
                    </a:p>
                  </a:txBody>
                  <a:tcPr marR="9525" marT="9525" marB="9525" anchor="ctr">
                    <a:solidFill>
                      <a:schemeClr val="bg2"/>
                    </a:solidFill>
                  </a:tcPr>
                </a:tc>
                <a:tc>
                  <a:txBody>
                    <a:bodyPr/>
                    <a:lstStyle/>
                    <a:p>
                      <a:pPr marL="0" marR="0">
                        <a:lnSpc>
                          <a:spcPct val="115000"/>
                        </a:lnSpc>
                        <a:spcBef>
                          <a:spcPts val="0"/>
                        </a:spcBef>
                        <a:spcAft>
                          <a:spcPts val="0"/>
                        </a:spcAft>
                      </a:pPr>
                      <a:r>
                        <a:rPr lang="en-US" sz="1200" dirty="0">
                          <a:effectLst/>
                        </a:rPr>
                        <a:t>CONNECTING (PEOPLE) &amp; PERSONALIZATION</a:t>
                      </a:r>
                      <a:endParaRPr lang="en-US" sz="1200" dirty="0">
                        <a:effectLst/>
                        <a:latin typeface="Calibri"/>
                        <a:ea typeface="Calibri"/>
                        <a:cs typeface="Times New Roman"/>
                      </a:endParaRPr>
                    </a:p>
                  </a:txBody>
                  <a:tcPr marR="9525" marT="9525" marB="9525" anchor="ctr">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7822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1427</TotalTime>
  <Words>2540</Words>
  <Application>Microsoft Office PowerPoint</Application>
  <PresentationFormat>Widescreen</PresentationFormat>
  <Paragraphs>228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Symbol</vt:lpstr>
      <vt:lpstr>Wingdings 3</vt:lpstr>
      <vt:lpstr>Ion</vt:lpstr>
      <vt:lpstr>Knowledge Management</vt:lpstr>
      <vt:lpstr>Objectives</vt:lpstr>
      <vt:lpstr>Definitions of KM</vt:lpstr>
      <vt:lpstr>Another Definition</vt:lpstr>
      <vt:lpstr>Why KM is Important</vt:lpstr>
      <vt:lpstr>Some Essentials (Basic Rules) </vt:lpstr>
      <vt:lpstr>Additional Basic Information</vt:lpstr>
      <vt:lpstr>Major Central Theme</vt:lpstr>
      <vt:lpstr>PowerPoint Presentation</vt:lpstr>
      <vt:lpstr>What Knowledge to Leverage</vt:lpstr>
      <vt:lpstr>KM Dimensions/Frameworks</vt:lpstr>
      <vt:lpstr>PowerPoint Presentation</vt:lpstr>
      <vt:lpstr>KM Practices: 3 Large Categories</vt:lpstr>
      <vt:lpstr>Tools and Techniques</vt:lpstr>
      <vt:lpstr>KM Technologies</vt:lpstr>
      <vt:lpstr>KM Technologies     cont</vt:lpstr>
      <vt:lpstr>Common  Motivations for KM</vt:lpstr>
      <vt:lpstr>Critical Success Factors</vt:lpstr>
      <vt:lpstr>KM Failure Factors</vt:lpstr>
      <vt:lpstr>Causal Failure Factors</vt:lpstr>
      <vt:lpstr>Resultant Failure Factors</vt:lpstr>
      <vt:lpstr>Creating a Successful KM Program</vt:lpstr>
      <vt:lpstr>Creating a Successful KM Program</vt:lpstr>
      <vt:lpstr>Keep Knowledge Up-To-Date</vt:lpstr>
      <vt:lpstr>Create Operational Dashboard</vt:lpstr>
      <vt:lpstr>Steps in the KM Program Journey</vt:lpstr>
      <vt:lpstr>Implementing a KM Program</vt:lpstr>
      <vt:lpstr>PowerPoint Presentation</vt:lpstr>
      <vt:lpstr>When Experts Leave</vt:lpstr>
      <vt:lpstr>Preventing Experts from Hoarding Knowledge</vt:lpstr>
      <vt:lpstr>Overcoming Knowledge Hoarding</vt:lpstr>
      <vt:lpstr>Overcoming Knowledge Hoarding</vt:lpstr>
      <vt:lpstr>Overcoming Knowledge Hoarding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dc:title>
  <dc:creator>Bob Marshall</dc:creator>
  <cp:lastModifiedBy>Bob Marshall</cp:lastModifiedBy>
  <cp:revision>28</cp:revision>
  <dcterms:created xsi:type="dcterms:W3CDTF">2015-12-24T23:19:56Z</dcterms:created>
  <dcterms:modified xsi:type="dcterms:W3CDTF">2019-01-02T00:06:51Z</dcterms:modified>
</cp:coreProperties>
</file>