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7" r:id="rId14"/>
    <p:sldId id="268" r:id="rId15"/>
    <p:sldId id="269" r:id="rId16"/>
    <p:sldId id="270" r:id="rId17"/>
    <p:sldId id="288"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 id="285" r:id="rId33"/>
    <p:sldId id="284"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52" d="100"/>
          <a:sy n="52" d="100"/>
        </p:scale>
        <p:origin x="84" y="1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7/28/2018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7/28/2018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BAEE-A43D-40DE-82C7-6F6EACCDF05B}"/>
              </a:ext>
            </a:extLst>
          </p:cNvPr>
          <p:cNvSpPr>
            <a:spLocks noGrp="1"/>
          </p:cNvSpPr>
          <p:nvPr>
            <p:ph type="ctrTitle"/>
          </p:nvPr>
        </p:nvSpPr>
        <p:spPr/>
        <p:txBody>
          <a:bodyPr/>
          <a:lstStyle/>
          <a:p>
            <a:r>
              <a:rPr lang="en-US" dirty="0"/>
              <a:t>Journal Club – July 2018</a:t>
            </a:r>
          </a:p>
        </p:txBody>
      </p:sp>
      <p:sp>
        <p:nvSpPr>
          <p:cNvPr id="3" name="Subtitle 2">
            <a:extLst>
              <a:ext uri="{FF2B5EF4-FFF2-40B4-BE49-F238E27FC236}">
                <a16:creationId xmlns:a16="http://schemas.microsoft.com/office/drawing/2014/main" id="{44496BED-218C-4C7C-AF34-3AEF8019382B}"/>
              </a:ext>
            </a:extLst>
          </p:cNvPr>
          <p:cNvSpPr>
            <a:spLocks noGrp="1"/>
          </p:cNvSpPr>
          <p:nvPr>
            <p:ph type="subTitle" idx="1"/>
          </p:nvPr>
        </p:nvSpPr>
        <p:spPr/>
        <p:txBody>
          <a:bodyPr/>
          <a:lstStyle/>
          <a:p>
            <a:r>
              <a:rPr lang="en-US" dirty="0"/>
              <a:t>Bob Marshall, MD MPH MISM FAAFP</a:t>
            </a:r>
          </a:p>
          <a:p>
            <a:r>
              <a:rPr lang="en-US" dirty="0"/>
              <a:t>Program Director, DoD/MAMC Clinical Informatics Fellowship</a:t>
            </a:r>
          </a:p>
        </p:txBody>
      </p:sp>
      <p:pic>
        <p:nvPicPr>
          <p:cNvPr id="5" name="Picture 4" descr="A close up of text on a white background&#10;&#10;Description generated with very high confidence">
            <a:extLst>
              <a:ext uri="{FF2B5EF4-FFF2-40B4-BE49-F238E27FC236}">
                <a16:creationId xmlns:a16="http://schemas.microsoft.com/office/drawing/2014/main" id="{22CF4A80-EB21-4665-AFB4-8FD5069A3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 y="18662"/>
            <a:ext cx="3489649" cy="2381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991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26E-FA4E-47CC-892E-12DA04129E01}"/>
              </a:ext>
            </a:extLst>
          </p:cNvPr>
          <p:cNvSpPr>
            <a:spLocks noGrp="1"/>
          </p:cNvSpPr>
          <p:nvPr>
            <p:ph type="title"/>
          </p:nvPr>
        </p:nvSpPr>
        <p:spPr>
          <a:xfrm>
            <a:off x="1141413" y="609600"/>
            <a:ext cx="9905998" cy="871391"/>
          </a:xfrm>
        </p:spPr>
        <p:txBody>
          <a:bodyPr/>
          <a:lstStyle/>
          <a:p>
            <a:r>
              <a:rPr lang="en-US" dirty="0"/>
              <a:t>Question set #1</a:t>
            </a:r>
          </a:p>
        </p:txBody>
      </p:sp>
      <p:sp>
        <p:nvSpPr>
          <p:cNvPr id="3" name="Content Placeholder 2">
            <a:extLst>
              <a:ext uri="{FF2B5EF4-FFF2-40B4-BE49-F238E27FC236}">
                <a16:creationId xmlns:a16="http://schemas.microsoft.com/office/drawing/2014/main" id="{1DEEC71E-A98D-4874-B466-B82BBDCE18DE}"/>
              </a:ext>
            </a:extLst>
          </p:cNvPr>
          <p:cNvSpPr>
            <a:spLocks noGrp="1"/>
          </p:cNvSpPr>
          <p:nvPr>
            <p:ph idx="1"/>
          </p:nvPr>
        </p:nvSpPr>
        <p:spPr>
          <a:xfrm>
            <a:off x="1141413" y="1632457"/>
            <a:ext cx="9905998" cy="4158744"/>
          </a:xfrm>
        </p:spPr>
        <p:txBody>
          <a:bodyPr/>
          <a:lstStyle/>
          <a:p>
            <a:r>
              <a:rPr lang="en-US" dirty="0"/>
              <a:t>How close have we come to achieving/adequately addressing any of the five focus areas?</a:t>
            </a:r>
          </a:p>
          <a:p>
            <a:r>
              <a:rPr lang="en-US" dirty="0"/>
              <a:t>What technical barriers still exist?</a:t>
            </a:r>
          </a:p>
          <a:p>
            <a:r>
              <a:rPr lang="en-US" dirty="0"/>
              <a:t>What other major barriers exist in this area?</a:t>
            </a:r>
          </a:p>
          <a:p>
            <a:r>
              <a:rPr lang="en-US" dirty="0"/>
              <a:t>What research or activities do we need to overcome those barriers?</a:t>
            </a:r>
          </a:p>
        </p:txBody>
      </p:sp>
    </p:spTree>
    <p:extLst>
      <p:ext uri="{BB962C8B-B14F-4D97-AF65-F5344CB8AC3E}">
        <p14:creationId xmlns:p14="http://schemas.microsoft.com/office/powerpoint/2010/main" val="307209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0C21D104-1735-4B9E-9DC8-09C4E086C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721" y="335901"/>
            <a:ext cx="7398083" cy="6221115"/>
          </a:xfrm>
          <a:prstGeom prst="rect">
            <a:avLst/>
          </a:prstGeom>
          <a:ln>
            <a:noFill/>
          </a:ln>
          <a:effectLst>
            <a:softEdge rad="112500"/>
          </a:effectLst>
        </p:spPr>
      </p:pic>
    </p:spTree>
    <p:extLst>
      <p:ext uri="{BB962C8B-B14F-4D97-AF65-F5344CB8AC3E}">
        <p14:creationId xmlns:p14="http://schemas.microsoft.com/office/powerpoint/2010/main" val="413706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8465-D8EA-4806-83FF-F363D40AFA3B}"/>
              </a:ext>
            </a:extLst>
          </p:cNvPr>
          <p:cNvSpPr>
            <a:spLocks noGrp="1"/>
          </p:cNvSpPr>
          <p:nvPr>
            <p:ph type="title"/>
          </p:nvPr>
        </p:nvSpPr>
        <p:spPr>
          <a:xfrm>
            <a:off x="1141413" y="609600"/>
            <a:ext cx="9905998" cy="1006027"/>
          </a:xfrm>
        </p:spPr>
        <p:txBody>
          <a:bodyPr/>
          <a:lstStyle/>
          <a:p>
            <a:r>
              <a:rPr lang="en-US" dirty="0"/>
              <a:t>E-Health Working Group</a:t>
            </a:r>
          </a:p>
        </p:txBody>
      </p:sp>
      <p:sp>
        <p:nvSpPr>
          <p:cNvPr id="3" name="Content Placeholder 2">
            <a:extLst>
              <a:ext uri="{FF2B5EF4-FFF2-40B4-BE49-F238E27FC236}">
                <a16:creationId xmlns:a16="http://schemas.microsoft.com/office/drawing/2014/main" id="{03D47C15-DAE7-4C7B-8EAB-43FEBE6D149D}"/>
              </a:ext>
            </a:extLst>
          </p:cNvPr>
          <p:cNvSpPr>
            <a:spLocks noGrp="1"/>
          </p:cNvSpPr>
          <p:nvPr>
            <p:ph idx="1"/>
          </p:nvPr>
        </p:nvSpPr>
        <p:spPr>
          <a:xfrm>
            <a:off x="1141413" y="1710995"/>
            <a:ext cx="9905998" cy="4080206"/>
          </a:xfrm>
        </p:spPr>
        <p:txBody>
          <a:bodyPr>
            <a:normAutofit/>
          </a:bodyPr>
          <a:lstStyle/>
          <a:p>
            <a:r>
              <a:rPr lang="en-US" dirty="0"/>
              <a:t>challenges stem from the vast amount of available information whose quality has not been assessed</a:t>
            </a:r>
          </a:p>
          <a:p>
            <a:r>
              <a:rPr lang="en-US" dirty="0"/>
              <a:t>the rapid adoption of Internet-enabled and other </a:t>
            </a:r>
            <a:r>
              <a:rPr lang="fr-FR" dirty="0"/>
              <a:t>information technologies provides significant opportunities to</a:t>
            </a:r>
            <a:r>
              <a:rPr lang="en-US" dirty="0"/>
              <a:t>: </a:t>
            </a:r>
          </a:p>
          <a:p>
            <a:pPr lvl="1"/>
            <a:r>
              <a:rPr lang="en-US" sz="2000" dirty="0"/>
              <a:t>improve the quality of care delivered, </a:t>
            </a:r>
          </a:p>
          <a:p>
            <a:pPr lvl="1"/>
            <a:r>
              <a:rPr lang="en-US" sz="2000" dirty="0"/>
              <a:t>Drive economic efficiencies and reduce costs, </a:t>
            </a:r>
          </a:p>
          <a:p>
            <a:pPr lvl="1"/>
            <a:r>
              <a:rPr lang="en-US" sz="2000" dirty="0"/>
              <a:t>facilitate the linkage of fragmented systems, and </a:t>
            </a:r>
          </a:p>
          <a:p>
            <a:pPr lvl="1"/>
            <a:r>
              <a:rPr lang="en-US" sz="2000" dirty="0"/>
              <a:t>give consumers better access to information </a:t>
            </a:r>
          </a:p>
        </p:txBody>
      </p:sp>
    </p:spTree>
    <p:extLst>
      <p:ext uri="{BB962C8B-B14F-4D97-AF65-F5344CB8AC3E}">
        <p14:creationId xmlns:p14="http://schemas.microsoft.com/office/powerpoint/2010/main" val="187535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04C7-CDD9-4AAE-A6BD-603CF1963CA5}"/>
              </a:ext>
            </a:extLst>
          </p:cNvPr>
          <p:cNvSpPr>
            <a:spLocks noGrp="1"/>
          </p:cNvSpPr>
          <p:nvPr>
            <p:ph type="title"/>
          </p:nvPr>
        </p:nvSpPr>
        <p:spPr>
          <a:xfrm>
            <a:off x="1141413" y="609600"/>
            <a:ext cx="9905998" cy="1006027"/>
          </a:xfrm>
        </p:spPr>
        <p:txBody>
          <a:bodyPr/>
          <a:lstStyle/>
          <a:p>
            <a:r>
              <a:rPr lang="en-US" dirty="0"/>
              <a:t>Goals of the E-Health WG</a:t>
            </a:r>
          </a:p>
        </p:txBody>
      </p:sp>
      <p:sp>
        <p:nvSpPr>
          <p:cNvPr id="3" name="Content Placeholder 2">
            <a:extLst>
              <a:ext uri="{FF2B5EF4-FFF2-40B4-BE49-F238E27FC236}">
                <a16:creationId xmlns:a16="http://schemas.microsoft.com/office/drawing/2014/main" id="{190BE610-D3CA-41F1-AAF3-50BCFB6E0CDA}"/>
              </a:ext>
            </a:extLst>
          </p:cNvPr>
          <p:cNvSpPr>
            <a:spLocks noGrp="1"/>
          </p:cNvSpPr>
          <p:nvPr>
            <p:ph idx="1"/>
          </p:nvPr>
        </p:nvSpPr>
        <p:spPr>
          <a:xfrm>
            <a:off x="1141413" y="1772703"/>
            <a:ext cx="9905998" cy="4018498"/>
          </a:xfrm>
        </p:spPr>
        <p:txBody>
          <a:bodyPr>
            <a:normAutofit/>
          </a:bodyPr>
          <a:lstStyle/>
          <a:p>
            <a:r>
              <a:rPr lang="en-US" dirty="0"/>
              <a:t>Development and adoption of standards</a:t>
            </a:r>
          </a:p>
          <a:p>
            <a:r>
              <a:rPr lang="en-US" dirty="0"/>
              <a:t>Improved man-machine (device) interfaces</a:t>
            </a:r>
          </a:p>
          <a:p>
            <a:r>
              <a:rPr lang="en-US" dirty="0"/>
              <a:t>Identification of technology gaps to bridge various health services support systems</a:t>
            </a:r>
          </a:p>
          <a:p>
            <a:r>
              <a:rPr lang="en-US" dirty="0"/>
              <a:t>Improved interface among various applications and databases</a:t>
            </a:r>
          </a:p>
          <a:p>
            <a:r>
              <a:rPr lang="en-US" dirty="0"/>
              <a:t>Improved information access by patients and providers to enhance decision-making</a:t>
            </a:r>
          </a:p>
          <a:p>
            <a:r>
              <a:rPr lang="en-US" dirty="0"/>
              <a:t>Improved education of patients and providers about existing information technologies</a:t>
            </a:r>
          </a:p>
          <a:p>
            <a:endParaRPr lang="en-US" dirty="0"/>
          </a:p>
        </p:txBody>
      </p:sp>
    </p:spTree>
    <p:extLst>
      <p:ext uri="{BB962C8B-B14F-4D97-AF65-F5344CB8AC3E}">
        <p14:creationId xmlns:p14="http://schemas.microsoft.com/office/powerpoint/2010/main" val="219881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7B64-2A42-41EF-BA9C-66FAEE1D96C2}"/>
              </a:ext>
            </a:extLst>
          </p:cNvPr>
          <p:cNvSpPr>
            <a:spLocks noGrp="1"/>
          </p:cNvSpPr>
          <p:nvPr>
            <p:ph type="title"/>
          </p:nvPr>
        </p:nvSpPr>
        <p:spPr>
          <a:xfrm>
            <a:off x="1141413" y="609600"/>
            <a:ext cx="9905998" cy="927490"/>
          </a:xfrm>
        </p:spPr>
        <p:txBody>
          <a:bodyPr/>
          <a:lstStyle/>
          <a:p>
            <a:r>
              <a:rPr lang="en-US" dirty="0"/>
              <a:t>E-Health WG Identified Barriers</a:t>
            </a:r>
          </a:p>
        </p:txBody>
      </p:sp>
      <p:sp>
        <p:nvSpPr>
          <p:cNvPr id="3" name="Content Placeholder 2">
            <a:extLst>
              <a:ext uri="{FF2B5EF4-FFF2-40B4-BE49-F238E27FC236}">
                <a16:creationId xmlns:a16="http://schemas.microsoft.com/office/drawing/2014/main" id="{F4879FF1-0104-43CC-854F-936CE98EC496}"/>
              </a:ext>
            </a:extLst>
          </p:cNvPr>
          <p:cNvSpPr>
            <a:spLocks noGrp="1"/>
          </p:cNvSpPr>
          <p:nvPr>
            <p:ph idx="1"/>
          </p:nvPr>
        </p:nvSpPr>
        <p:spPr>
          <a:xfrm>
            <a:off x="1141413" y="1688555"/>
            <a:ext cx="9905998" cy="4102645"/>
          </a:xfrm>
        </p:spPr>
        <p:txBody>
          <a:bodyPr>
            <a:normAutofit/>
          </a:bodyPr>
          <a:lstStyle/>
          <a:p>
            <a:r>
              <a:rPr lang="en-US" dirty="0"/>
              <a:t>Need to interface and/or integrate new applications with legacy systems</a:t>
            </a:r>
          </a:p>
          <a:p>
            <a:r>
              <a:rPr lang="en-US" dirty="0"/>
              <a:t>Lack of standards for a core set of quality care measures</a:t>
            </a:r>
          </a:p>
          <a:p>
            <a:r>
              <a:rPr lang="en-US" dirty="0"/>
              <a:t>Need to migrate from proprietary applications to standards-based, open source, generalizable, published applications and architectures to ensure interoperability</a:t>
            </a:r>
          </a:p>
          <a:p>
            <a:r>
              <a:rPr lang="en-US" dirty="0"/>
              <a:t>Need user-friendlier interfaces that provide customizable, quicker, and easier access to desired information</a:t>
            </a:r>
          </a:p>
          <a:p>
            <a:r>
              <a:rPr lang="en-US" dirty="0"/>
              <a:t>Lack of uniform evaluation criteria and automated methods to assess the quality of the ever increasing amount of online health care information</a:t>
            </a:r>
          </a:p>
        </p:txBody>
      </p:sp>
    </p:spTree>
    <p:extLst>
      <p:ext uri="{BB962C8B-B14F-4D97-AF65-F5344CB8AC3E}">
        <p14:creationId xmlns:p14="http://schemas.microsoft.com/office/powerpoint/2010/main" val="138462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BFC4-1556-4F41-ABA0-FB0BB9782D95}"/>
              </a:ext>
            </a:extLst>
          </p:cNvPr>
          <p:cNvSpPr>
            <a:spLocks noGrp="1"/>
          </p:cNvSpPr>
          <p:nvPr>
            <p:ph type="title"/>
          </p:nvPr>
        </p:nvSpPr>
        <p:spPr>
          <a:xfrm>
            <a:off x="1141413" y="609600"/>
            <a:ext cx="9905998" cy="1022856"/>
          </a:xfrm>
        </p:spPr>
        <p:txBody>
          <a:bodyPr/>
          <a:lstStyle/>
          <a:p>
            <a:r>
              <a:rPr lang="en-US" dirty="0"/>
              <a:t>E-Health Research and Informatics Needs</a:t>
            </a:r>
          </a:p>
        </p:txBody>
      </p:sp>
      <p:sp>
        <p:nvSpPr>
          <p:cNvPr id="3" name="Content Placeholder 2">
            <a:extLst>
              <a:ext uri="{FF2B5EF4-FFF2-40B4-BE49-F238E27FC236}">
                <a16:creationId xmlns:a16="http://schemas.microsoft.com/office/drawing/2014/main" id="{892D43BC-8531-43E3-AF25-56B2888CB766}"/>
              </a:ext>
            </a:extLst>
          </p:cNvPr>
          <p:cNvSpPr>
            <a:spLocks noGrp="1"/>
          </p:cNvSpPr>
          <p:nvPr>
            <p:ph idx="1"/>
          </p:nvPr>
        </p:nvSpPr>
        <p:spPr>
          <a:xfrm>
            <a:off x="1141413" y="1632457"/>
            <a:ext cx="9905998" cy="4158744"/>
          </a:xfrm>
        </p:spPr>
        <p:txBody>
          <a:bodyPr>
            <a:normAutofit lnSpcReduction="10000"/>
          </a:bodyPr>
          <a:lstStyle/>
          <a:p>
            <a:r>
              <a:rPr lang="en-US" dirty="0"/>
              <a:t>Research needed to overcome the identified technical barriers falls into two categories: infrastructure and applications</a:t>
            </a:r>
          </a:p>
          <a:p>
            <a:r>
              <a:rPr lang="en-US" dirty="0"/>
              <a:t>Infrastructure research needs:</a:t>
            </a:r>
          </a:p>
          <a:p>
            <a:pPr lvl="1"/>
            <a:r>
              <a:rPr lang="en-US" dirty="0"/>
              <a:t>provide enabling technologies to overcome issues with interoperability, reliability, and technology gaps </a:t>
            </a:r>
          </a:p>
          <a:p>
            <a:pPr lvl="1"/>
            <a:r>
              <a:rPr lang="en-US" dirty="0"/>
              <a:t>provide the foundation for the next-generation of E-Health systems</a:t>
            </a:r>
          </a:p>
          <a:p>
            <a:r>
              <a:rPr lang="en-US" dirty="0"/>
              <a:t>Applications research needs: </a:t>
            </a:r>
          </a:p>
          <a:p>
            <a:pPr lvl="1"/>
            <a:r>
              <a:rPr lang="en-US" dirty="0"/>
              <a:t>support the development and deployment of new systems to reduce errors, and  improve  the effectiveness, timeliness, and efficiency of health care delivered </a:t>
            </a:r>
          </a:p>
          <a:p>
            <a:pPr lvl="1"/>
            <a:r>
              <a:rPr lang="en-US" dirty="0"/>
              <a:t>and that will relieve patients and providers from the painstaking tasks of fusing, sorting, searching, and extracting information from exponentially increasing health-related data sources</a:t>
            </a:r>
          </a:p>
        </p:txBody>
      </p:sp>
    </p:spTree>
    <p:extLst>
      <p:ext uri="{BB962C8B-B14F-4D97-AF65-F5344CB8AC3E}">
        <p14:creationId xmlns:p14="http://schemas.microsoft.com/office/powerpoint/2010/main" val="399387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26E-FA4E-47CC-892E-12DA04129E01}"/>
              </a:ext>
            </a:extLst>
          </p:cNvPr>
          <p:cNvSpPr>
            <a:spLocks noGrp="1"/>
          </p:cNvSpPr>
          <p:nvPr>
            <p:ph type="title"/>
          </p:nvPr>
        </p:nvSpPr>
        <p:spPr>
          <a:xfrm>
            <a:off x="1141413" y="609600"/>
            <a:ext cx="9905998" cy="871391"/>
          </a:xfrm>
        </p:spPr>
        <p:txBody>
          <a:bodyPr/>
          <a:lstStyle/>
          <a:p>
            <a:r>
              <a:rPr lang="en-US" dirty="0"/>
              <a:t>Question set #2</a:t>
            </a:r>
          </a:p>
        </p:txBody>
      </p:sp>
      <p:sp>
        <p:nvSpPr>
          <p:cNvPr id="3" name="Content Placeholder 2">
            <a:extLst>
              <a:ext uri="{FF2B5EF4-FFF2-40B4-BE49-F238E27FC236}">
                <a16:creationId xmlns:a16="http://schemas.microsoft.com/office/drawing/2014/main" id="{1DEEC71E-A98D-4874-B466-B82BBDCE18DE}"/>
              </a:ext>
            </a:extLst>
          </p:cNvPr>
          <p:cNvSpPr>
            <a:spLocks noGrp="1"/>
          </p:cNvSpPr>
          <p:nvPr>
            <p:ph idx="1"/>
          </p:nvPr>
        </p:nvSpPr>
        <p:spPr>
          <a:xfrm>
            <a:off x="1141413" y="1632457"/>
            <a:ext cx="9905998" cy="4158744"/>
          </a:xfrm>
        </p:spPr>
        <p:txBody>
          <a:bodyPr/>
          <a:lstStyle/>
          <a:p>
            <a:r>
              <a:rPr lang="en-US" dirty="0"/>
              <a:t>How close have we come to achieving/adequately addressing any of E-Health focus areas?</a:t>
            </a:r>
          </a:p>
          <a:p>
            <a:r>
              <a:rPr lang="en-US" dirty="0"/>
              <a:t>What technical barriers still exist?</a:t>
            </a:r>
          </a:p>
          <a:p>
            <a:r>
              <a:rPr lang="en-US" dirty="0"/>
              <a:t>What are the other major barriers to success in this area?</a:t>
            </a:r>
          </a:p>
          <a:p>
            <a:r>
              <a:rPr lang="en-US" dirty="0"/>
              <a:t>What research or activities do we need to overcome those barriers?</a:t>
            </a:r>
          </a:p>
        </p:txBody>
      </p:sp>
    </p:spTree>
    <p:extLst>
      <p:ext uri="{BB962C8B-B14F-4D97-AF65-F5344CB8AC3E}">
        <p14:creationId xmlns:p14="http://schemas.microsoft.com/office/powerpoint/2010/main" val="229942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0CA3FE93-01D5-45C9-A179-0EBF6D684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24" y="221147"/>
            <a:ext cx="7856375" cy="6472071"/>
          </a:xfrm>
          <a:prstGeom prst="rect">
            <a:avLst/>
          </a:prstGeom>
          <a:ln>
            <a:noFill/>
          </a:ln>
          <a:effectLst>
            <a:softEdge rad="112500"/>
          </a:effectLst>
        </p:spPr>
      </p:pic>
    </p:spTree>
    <p:extLst>
      <p:ext uri="{BB962C8B-B14F-4D97-AF65-F5344CB8AC3E}">
        <p14:creationId xmlns:p14="http://schemas.microsoft.com/office/powerpoint/2010/main" val="275741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649D-404F-413F-8514-6DEA6D08C004}"/>
              </a:ext>
            </a:extLst>
          </p:cNvPr>
          <p:cNvSpPr>
            <a:spLocks noGrp="1"/>
          </p:cNvSpPr>
          <p:nvPr>
            <p:ph type="title"/>
          </p:nvPr>
        </p:nvSpPr>
        <p:spPr>
          <a:xfrm>
            <a:off x="1141413" y="609600"/>
            <a:ext cx="9905998" cy="1168712"/>
          </a:xfrm>
        </p:spPr>
        <p:txBody>
          <a:bodyPr/>
          <a:lstStyle/>
          <a:p>
            <a:r>
              <a:rPr lang="en-US" dirty="0"/>
              <a:t>Combat Health Informatics Working Group</a:t>
            </a:r>
          </a:p>
        </p:txBody>
      </p:sp>
      <p:sp>
        <p:nvSpPr>
          <p:cNvPr id="3" name="Content Placeholder 2">
            <a:extLst>
              <a:ext uri="{FF2B5EF4-FFF2-40B4-BE49-F238E27FC236}">
                <a16:creationId xmlns:a16="http://schemas.microsoft.com/office/drawing/2014/main" id="{318D2546-A7F2-4880-AE19-130FCB1B7EAE}"/>
              </a:ext>
            </a:extLst>
          </p:cNvPr>
          <p:cNvSpPr>
            <a:spLocks noGrp="1"/>
          </p:cNvSpPr>
          <p:nvPr>
            <p:ph idx="1"/>
          </p:nvPr>
        </p:nvSpPr>
        <p:spPr>
          <a:xfrm>
            <a:off x="1141413" y="1952217"/>
            <a:ext cx="9905998" cy="3838984"/>
          </a:xfrm>
        </p:spPr>
        <p:txBody>
          <a:bodyPr>
            <a:normAutofit/>
          </a:bodyPr>
          <a:lstStyle/>
          <a:p>
            <a:r>
              <a:rPr lang="en-US" dirty="0"/>
              <a:t>Working Group Focus:</a:t>
            </a:r>
          </a:p>
          <a:p>
            <a:pPr lvl="1"/>
            <a:r>
              <a:rPr lang="en-US" sz="2000" dirty="0"/>
              <a:t>On technologies that address environmental stressors - a leading cause of non-battle illness </a:t>
            </a:r>
          </a:p>
          <a:p>
            <a:pPr lvl="1"/>
            <a:r>
              <a:rPr lang="en-US" sz="2000" dirty="0"/>
              <a:t>On battlefield trauma - as the overwhelming majority of American combat deaths since World War II have occurred on the battlefield</a:t>
            </a:r>
          </a:p>
        </p:txBody>
      </p:sp>
    </p:spTree>
    <p:extLst>
      <p:ext uri="{BB962C8B-B14F-4D97-AF65-F5344CB8AC3E}">
        <p14:creationId xmlns:p14="http://schemas.microsoft.com/office/powerpoint/2010/main" val="323828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8BA-11FA-4FFE-9A2A-7747839837E7}"/>
              </a:ext>
            </a:extLst>
          </p:cNvPr>
          <p:cNvSpPr>
            <a:spLocks noGrp="1"/>
          </p:cNvSpPr>
          <p:nvPr>
            <p:ph type="title"/>
          </p:nvPr>
        </p:nvSpPr>
        <p:spPr>
          <a:xfrm>
            <a:off x="1141413" y="609600"/>
            <a:ext cx="9905998" cy="1056515"/>
          </a:xfrm>
        </p:spPr>
        <p:txBody>
          <a:bodyPr/>
          <a:lstStyle/>
          <a:p>
            <a:r>
              <a:rPr lang="en-US" dirty="0"/>
              <a:t>CHI-WG Identified Areas</a:t>
            </a:r>
          </a:p>
        </p:txBody>
      </p:sp>
      <p:sp>
        <p:nvSpPr>
          <p:cNvPr id="3" name="Content Placeholder 2">
            <a:extLst>
              <a:ext uri="{FF2B5EF4-FFF2-40B4-BE49-F238E27FC236}">
                <a16:creationId xmlns:a16="http://schemas.microsoft.com/office/drawing/2014/main" id="{316A6244-6676-455B-B995-08C60F263205}"/>
              </a:ext>
            </a:extLst>
          </p:cNvPr>
          <p:cNvSpPr>
            <a:spLocks noGrp="1"/>
          </p:cNvSpPr>
          <p:nvPr>
            <p:ph idx="1"/>
          </p:nvPr>
        </p:nvSpPr>
        <p:spPr>
          <a:xfrm>
            <a:off x="1141413" y="1789531"/>
            <a:ext cx="9905998" cy="4001669"/>
          </a:xfrm>
        </p:spPr>
        <p:txBody>
          <a:bodyPr/>
          <a:lstStyle/>
          <a:p>
            <a:r>
              <a:rPr lang="en-US" dirty="0"/>
              <a:t>Entire process, starting at the collection of physiologic data at the sensors,</a:t>
            </a:r>
          </a:p>
          <a:p>
            <a:r>
              <a:rPr lang="en-US" dirty="0"/>
              <a:t>To the transmission of information to the medic and hospitals behind the front line of the battlefield (Role 1 to Role 3), </a:t>
            </a:r>
          </a:p>
          <a:p>
            <a:r>
              <a:rPr lang="en-US" dirty="0"/>
              <a:t>Creation of a central data repository system, and </a:t>
            </a:r>
          </a:p>
          <a:p>
            <a:r>
              <a:rPr lang="en-US" dirty="0"/>
              <a:t>Development of mathematical models for decision support</a:t>
            </a:r>
          </a:p>
          <a:p>
            <a:endParaRPr lang="en-US" dirty="0"/>
          </a:p>
          <a:p>
            <a:endParaRPr lang="en-US" dirty="0"/>
          </a:p>
          <a:p>
            <a:endParaRPr lang="en-US" dirty="0"/>
          </a:p>
        </p:txBody>
      </p:sp>
    </p:spTree>
    <p:extLst>
      <p:ext uri="{BB962C8B-B14F-4D97-AF65-F5344CB8AC3E}">
        <p14:creationId xmlns:p14="http://schemas.microsoft.com/office/powerpoint/2010/main" val="255432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3A4B-9856-4564-820B-B269DEA8306E}"/>
              </a:ext>
            </a:extLst>
          </p:cNvPr>
          <p:cNvSpPr>
            <a:spLocks noGrp="1"/>
          </p:cNvSpPr>
          <p:nvPr>
            <p:ph type="title"/>
          </p:nvPr>
        </p:nvSpPr>
        <p:spPr>
          <a:xfrm>
            <a:off x="1141413" y="609600"/>
            <a:ext cx="9905998" cy="1101394"/>
          </a:xfrm>
        </p:spPr>
        <p:txBody>
          <a:bodyPr/>
          <a:lstStyle/>
          <a:p>
            <a:r>
              <a:rPr lang="en-US" dirty="0"/>
              <a:t>Article to Review</a:t>
            </a:r>
          </a:p>
        </p:txBody>
      </p:sp>
      <p:sp>
        <p:nvSpPr>
          <p:cNvPr id="3" name="Content Placeholder 2">
            <a:extLst>
              <a:ext uri="{FF2B5EF4-FFF2-40B4-BE49-F238E27FC236}">
                <a16:creationId xmlns:a16="http://schemas.microsoft.com/office/drawing/2014/main" id="{46665E2C-6A25-4232-8483-E5D5A1455331}"/>
              </a:ext>
            </a:extLst>
          </p:cNvPr>
          <p:cNvSpPr>
            <a:spLocks noGrp="1"/>
          </p:cNvSpPr>
          <p:nvPr>
            <p:ph idx="1"/>
          </p:nvPr>
        </p:nvSpPr>
        <p:spPr>
          <a:xfrm>
            <a:off x="1141413" y="2075633"/>
            <a:ext cx="9905998" cy="3715568"/>
          </a:xfrm>
        </p:spPr>
        <p:txBody>
          <a:bodyPr/>
          <a:lstStyle/>
          <a:p>
            <a:r>
              <a:rPr lang="en-US" dirty="0"/>
              <a:t>Military Research Needs in Biomedical Informatics</a:t>
            </a:r>
          </a:p>
          <a:p>
            <a:r>
              <a:rPr lang="en-US" dirty="0" err="1"/>
              <a:t>Jaques</a:t>
            </a:r>
            <a:r>
              <a:rPr lang="en-US" dirty="0"/>
              <a:t> </a:t>
            </a:r>
            <a:r>
              <a:rPr lang="en-US" dirty="0" err="1"/>
              <a:t>Reifan</a:t>
            </a:r>
            <a:r>
              <a:rPr lang="en-US" dirty="0"/>
              <a:t>, PHD, Gary R. Gilbert, PHD, Lawrence Fagan, MD, PHD, Richard </a:t>
            </a:r>
            <a:r>
              <a:rPr lang="en-US" dirty="0" err="1"/>
              <a:t>Satava</a:t>
            </a:r>
            <a:r>
              <a:rPr lang="en-US" dirty="0"/>
              <a:t>, MD</a:t>
            </a:r>
          </a:p>
          <a:p>
            <a:r>
              <a:rPr lang="en-US" dirty="0"/>
              <a:t>Journal of the American Medical Informatics Association Volume 9 Number 5 Sep / Oct 2002 </a:t>
            </a:r>
          </a:p>
          <a:p>
            <a:endParaRPr lang="en-US" dirty="0"/>
          </a:p>
          <a:p>
            <a:endParaRPr lang="en-US" dirty="0"/>
          </a:p>
          <a:p>
            <a:endParaRPr lang="en-US" dirty="0"/>
          </a:p>
        </p:txBody>
      </p:sp>
    </p:spTree>
    <p:extLst>
      <p:ext uri="{BB962C8B-B14F-4D97-AF65-F5344CB8AC3E}">
        <p14:creationId xmlns:p14="http://schemas.microsoft.com/office/powerpoint/2010/main" val="352669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F32E-B2FB-439B-A2D6-116613172969}"/>
              </a:ext>
            </a:extLst>
          </p:cNvPr>
          <p:cNvSpPr>
            <a:spLocks noGrp="1"/>
          </p:cNvSpPr>
          <p:nvPr>
            <p:ph type="title"/>
          </p:nvPr>
        </p:nvSpPr>
        <p:spPr>
          <a:xfrm>
            <a:off x="1141413" y="609600"/>
            <a:ext cx="9905998" cy="1011637"/>
          </a:xfrm>
        </p:spPr>
        <p:txBody>
          <a:bodyPr/>
          <a:lstStyle/>
          <a:p>
            <a:r>
              <a:rPr lang="en-US" dirty="0"/>
              <a:t>CHI-WG Goals – Overall View</a:t>
            </a:r>
          </a:p>
        </p:txBody>
      </p:sp>
      <p:sp>
        <p:nvSpPr>
          <p:cNvPr id="3" name="Content Placeholder 2">
            <a:extLst>
              <a:ext uri="{FF2B5EF4-FFF2-40B4-BE49-F238E27FC236}">
                <a16:creationId xmlns:a16="http://schemas.microsoft.com/office/drawing/2014/main" id="{684FA2FF-8EED-4E9D-8F6D-4522E3466E92}"/>
              </a:ext>
            </a:extLst>
          </p:cNvPr>
          <p:cNvSpPr>
            <a:spLocks noGrp="1"/>
          </p:cNvSpPr>
          <p:nvPr>
            <p:ph idx="1"/>
          </p:nvPr>
        </p:nvSpPr>
        <p:spPr>
          <a:xfrm>
            <a:off x="1141413" y="1739043"/>
            <a:ext cx="9905998" cy="4052157"/>
          </a:xfrm>
        </p:spPr>
        <p:txBody>
          <a:bodyPr>
            <a:normAutofit/>
          </a:bodyPr>
          <a:lstStyle/>
          <a:p>
            <a:r>
              <a:rPr lang="en-US" dirty="0"/>
              <a:t>for the five years after the conference and beyond:</a:t>
            </a:r>
          </a:p>
          <a:p>
            <a:pPr lvl="1"/>
            <a:r>
              <a:rPr lang="en-US" sz="2000" dirty="0"/>
              <a:t>improve the quality of medical care of the soldier in the battlefield through the use of information and computer-based tools</a:t>
            </a:r>
          </a:p>
          <a:p>
            <a:pPr lvl="1"/>
            <a:endParaRPr lang="en-US" sz="2000" dirty="0"/>
          </a:p>
          <a:p>
            <a:pPr lvl="1"/>
            <a:endParaRPr lang="en-US" sz="2000" dirty="0"/>
          </a:p>
          <a:p>
            <a:pPr lvl="1"/>
            <a:endParaRPr lang="en-US" sz="2000" dirty="0"/>
          </a:p>
          <a:p>
            <a:pPr lvl="1"/>
            <a:endParaRPr lang="en-US" sz="2000" dirty="0"/>
          </a:p>
          <a:p>
            <a:endParaRPr lang="en-US" dirty="0"/>
          </a:p>
        </p:txBody>
      </p:sp>
    </p:spTree>
    <p:extLst>
      <p:ext uri="{BB962C8B-B14F-4D97-AF65-F5344CB8AC3E}">
        <p14:creationId xmlns:p14="http://schemas.microsoft.com/office/powerpoint/2010/main" val="289875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429A-1D95-4111-BE7D-A28749F4FB1D}"/>
              </a:ext>
            </a:extLst>
          </p:cNvPr>
          <p:cNvSpPr>
            <a:spLocks noGrp="1"/>
          </p:cNvSpPr>
          <p:nvPr>
            <p:ph type="title"/>
          </p:nvPr>
        </p:nvSpPr>
        <p:spPr>
          <a:xfrm>
            <a:off x="1141413" y="609600"/>
            <a:ext cx="9905998" cy="927490"/>
          </a:xfrm>
        </p:spPr>
        <p:txBody>
          <a:bodyPr/>
          <a:lstStyle/>
          <a:p>
            <a:r>
              <a:rPr lang="en-US" dirty="0"/>
              <a:t>CHI-WG Specific Goals</a:t>
            </a:r>
          </a:p>
        </p:txBody>
      </p:sp>
      <p:sp>
        <p:nvSpPr>
          <p:cNvPr id="3" name="Content Placeholder 2">
            <a:extLst>
              <a:ext uri="{FF2B5EF4-FFF2-40B4-BE49-F238E27FC236}">
                <a16:creationId xmlns:a16="http://schemas.microsoft.com/office/drawing/2014/main" id="{0828493E-F704-44D8-A511-FAC1316852C0}"/>
              </a:ext>
            </a:extLst>
          </p:cNvPr>
          <p:cNvSpPr>
            <a:spLocks noGrp="1"/>
          </p:cNvSpPr>
          <p:nvPr>
            <p:ph idx="1"/>
          </p:nvPr>
        </p:nvSpPr>
        <p:spPr>
          <a:xfrm>
            <a:off x="1141413" y="1643677"/>
            <a:ext cx="9905998" cy="4147524"/>
          </a:xfrm>
        </p:spPr>
        <p:txBody>
          <a:bodyPr>
            <a:normAutofit/>
          </a:bodyPr>
          <a:lstStyle/>
          <a:p>
            <a:r>
              <a:rPr lang="en-US" dirty="0"/>
              <a:t>Reduce the size and improve the reliability of physiologic sensor data and biosensor networks to effectively manage vast amounts of information in a timely fashion</a:t>
            </a:r>
          </a:p>
          <a:p>
            <a:r>
              <a:rPr lang="en-US" dirty="0"/>
              <a:t>Identify life-saving medical interventions and key physiologic parameters predictive of clinical outcome of trauma casualties</a:t>
            </a:r>
          </a:p>
          <a:p>
            <a:r>
              <a:rPr lang="en-US" dirty="0"/>
              <a:t>Construct trauma databases for knowledge  extraction</a:t>
            </a:r>
          </a:p>
          <a:p>
            <a:r>
              <a:rPr lang="en-US" dirty="0"/>
              <a:t>Develop decision-support systems to aid combat medics in emergency triage, including patient monitoring, diagnostics, treatment, and prognostics</a:t>
            </a:r>
          </a:p>
          <a:p>
            <a:r>
              <a:rPr lang="en-US" dirty="0"/>
              <a:t>Develop computational tools to expedite and improve clinical training for medics, nurses, and doctors</a:t>
            </a:r>
          </a:p>
          <a:p>
            <a:endParaRPr lang="en-US" dirty="0"/>
          </a:p>
        </p:txBody>
      </p:sp>
    </p:spTree>
    <p:extLst>
      <p:ext uri="{BB962C8B-B14F-4D97-AF65-F5344CB8AC3E}">
        <p14:creationId xmlns:p14="http://schemas.microsoft.com/office/powerpoint/2010/main" val="212954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9B2F-2F0C-4B85-B82B-06CBE578A3D8}"/>
              </a:ext>
            </a:extLst>
          </p:cNvPr>
          <p:cNvSpPr>
            <a:spLocks noGrp="1"/>
          </p:cNvSpPr>
          <p:nvPr>
            <p:ph type="title"/>
          </p:nvPr>
        </p:nvSpPr>
        <p:spPr>
          <a:xfrm>
            <a:off x="1141413" y="609600"/>
            <a:ext cx="9905998" cy="1006027"/>
          </a:xfrm>
        </p:spPr>
        <p:txBody>
          <a:bodyPr/>
          <a:lstStyle/>
          <a:p>
            <a:r>
              <a:rPr lang="en-US" dirty="0"/>
              <a:t>Technology Barriers to CHI-WG Goals</a:t>
            </a:r>
          </a:p>
        </p:txBody>
      </p:sp>
      <p:sp>
        <p:nvSpPr>
          <p:cNvPr id="3" name="Content Placeholder 2">
            <a:extLst>
              <a:ext uri="{FF2B5EF4-FFF2-40B4-BE49-F238E27FC236}">
                <a16:creationId xmlns:a16="http://schemas.microsoft.com/office/drawing/2014/main" id="{E714CD7E-F30A-495A-876E-F2EEEF8B9372}"/>
              </a:ext>
            </a:extLst>
          </p:cNvPr>
          <p:cNvSpPr>
            <a:spLocks noGrp="1"/>
          </p:cNvSpPr>
          <p:nvPr>
            <p:ph idx="1"/>
          </p:nvPr>
        </p:nvSpPr>
        <p:spPr>
          <a:xfrm>
            <a:off x="1141413" y="1699775"/>
            <a:ext cx="9905998" cy="4091426"/>
          </a:xfrm>
        </p:spPr>
        <p:txBody>
          <a:bodyPr>
            <a:normAutofit/>
          </a:bodyPr>
          <a:lstStyle/>
          <a:p>
            <a:r>
              <a:rPr lang="en-US" dirty="0"/>
              <a:t>Lack of sensor information redundancy (leads to missing or corrupted data)</a:t>
            </a:r>
          </a:p>
          <a:p>
            <a:r>
              <a:rPr lang="en-US" dirty="0"/>
              <a:t>Not understanding which of the informative physiologic data are needed to develop decision-support systems and more effective training tools</a:t>
            </a:r>
          </a:p>
          <a:p>
            <a:r>
              <a:rPr lang="en-US" dirty="0"/>
              <a:t>Need for database architecture that accommodates disparate data types from diverse sources</a:t>
            </a:r>
          </a:p>
          <a:p>
            <a:r>
              <a:rPr lang="en-US" dirty="0"/>
              <a:t>Divergent information needs and difficulty of moving data through various echelons or from one civilian hospital to another</a:t>
            </a:r>
          </a:p>
          <a:p>
            <a:r>
              <a:rPr lang="en-US" dirty="0"/>
              <a:t>Inadequate hardware and software compatibility for logistics and communications at all levels</a:t>
            </a:r>
          </a:p>
          <a:p>
            <a:r>
              <a:rPr lang="en-US" dirty="0"/>
              <a:t>Need universal yet secure communication systems</a:t>
            </a:r>
          </a:p>
        </p:txBody>
      </p:sp>
    </p:spTree>
    <p:extLst>
      <p:ext uri="{BB962C8B-B14F-4D97-AF65-F5344CB8AC3E}">
        <p14:creationId xmlns:p14="http://schemas.microsoft.com/office/powerpoint/2010/main" val="3155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C497-7F1A-4191-B30D-54AEA24BF5EC}"/>
              </a:ext>
            </a:extLst>
          </p:cNvPr>
          <p:cNvSpPr>
            <a:spLocks noGrp="1"/>
          </p:cNvSpPr>
          <p:nvPr>
            <p:ph type="title"/>
          </p:nvPr>
        </p:nvSpPr>
        <p:spPr>
          <a:xfrm>
            <a:off x="1141413" y="609600"/>
            <a:ext cx="9905998" cy="1056515"/>
          </a:xfrm>
        </p:spPr>
        <p:txBody>
          <a:bodyPr/>
          <a:lstStyle/>
          <a:p>
            <a:r>
              <a:rPr lang="en-US" dirty="0"/>
              <a:t>CHI-WG Research Needs</a:t>
            </a:r>
          </a:p>
        </p:txBody>
      </p:sp>
      <p:sp>
        <p:nvSpPr>
          <p:cNvPr id="3" name="Content Placeholder 2">
            <a:extLst>
              <a:ext uri="{FF2B5EF4-FFF2-40B4-BE49-F238E27FC236}">
                <a16:creationId xmlns:a16="http://schemas.microsoft.com/office/drawing/2014/main" id="{ECBD712A-6EBF-457D-B981-DC7A3CCACE88}"/>
              </a:ext>
            </a:extLst>
          </p:cNvPr>
          <p:cNvSpPr>
            <a:spLocks noGrp="1"/>
          </p:cNvSpPr>
          <p:nvPr>
            <p:ph idx="1"/>
          </p:nvPr>
        </p:nvSpPr>
        <p:spPr>
          <a:xfrm>
            <a:off x="1141413" y="1705385"/>
            <a:ext cx="9905998" cy="4085816"/>
          </a:xfrm>
        </p:spPr>
        <p:txBody>
          <a:bodyPr>
            <a:normAutofit/>
          </a:bodyPr>
          <a:lstStyle/>
          <a:p>
            <a:r>
              <a:rPr lang="en-US" dirty="0"/>
              <a:t>Four fundamental technology areas: </a:t>
            </a:r>
          </a:p>
          <a:p>
            <a:pPr lvl="1"/>
            <a:r>
              <a:rPr lang="en-US" sz="2000" dirty="0"/>
              <a:t>Sensing devices, </a:t>
            </a:r>
          </a:p>
          <a:p>
            <a:pPr lvl="1"/>
            <a:r>
              <a:rPr lang="en-US" sz="2000" dirty="0"/>
              <a:t>Communications and control (such as a central “command center” to coordinate disaster/trauma response), </a:t>
            </a:r>
          </a:p>
          <a:p>
            <a:pPr lvl="1"/>
            <a:r>
              <a:rPr lang="en-US" sz="2000" dirty="0"/>
              <a:t>Data warehousing, and </a:t>
            </a:r>
          </a:p>
          <a:p>
            <a:pPr lvl="1"/>
            <a:r>
              <a:rPr lang="en-US" sz="2000" dirty="0"/>
              <a:t>Modeling and simulation (to predict ongoing consequences of disaster/trauma response)</a:t>
            </a:r>
          </a:p>
        </p:txBody>
      </p:sp>
    </p:spTree>
    <p:extLst>
      <p:ext uri="{BB962C8B-B14F-4D97-AF65-F5344CB8AC3E}">
        <p14:creationId xmlns:p14="http://schemas.microsoft.com/office/powerpoint/2010/main" val="267418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26E-FA4E-47CC-892E-12DA04129E01}"/>
              </a:ext>
            </a:extLst>
          </p:cNvPr>
          <p:cNvSpPr>
            <a:spLocks noGrp="1"/>
          </p:cNvSpPr>
          <p:nvPr>
            <p:ph type="title"/>
          </p:nvPr>
        </p:nvSpPr>
        <p:spPr>
          <a:xfrm>
            <a:off x="1141413" y="609600"/>
            <a:ext cx="9905998" cy="871391"/>
          </a:xfrm>
        </p:spPr>
        <p:txBody>
          <a:bodyPr/>
          <a:lstStyle/>
          <a:p>
            <a:r>
              <a:rPr lang="en-US" dirty="0"/>
              <a:t>Question set #3</a:t>
            </a:r>
          </a:p>
        </p:txBody>
      </p:sp>
      <p:sp>
        <p:nvSpPr>
          <p:cNvPr id="3" name="Content Placeholder 2">
            <a:extLst>
              <a:ext uri="{FF2B5EF4-FFF2-40B4-BE49-F238E27FC236}">
                <a16:creationId xmlns:a16="http://schemas.microsoft.com/office/drawing/2014/main" id="{1DEEC71E-A98D-4874-B466-B82BBDCE18DE}"/>
              </a:ext>
            </a:extLst>
          </p:cNvPr>
          <p:cNvSpPr>
            <a:spLocks noGrp="1"/>
          </p:cNvSpPr>
          <p:nvPr>
            <p:ph idx="1"/>
          </p:nvPr>
        </p:nvSpPr>
        <p:spPr>
          <a:xfrm>
            <a:off x="1141413" y="1632457"/>
            <a:ext cx="9905998" cy="4158744"/>
          </a:xfrm>
        </p:spPr>
        <p:txBody>
          <a:bodyPr/>
          <a:lstStyle/>
          <a:p>
            <a:r>
              <a:rPr lang="en-US" dirty="0"/>
              <a:t>How close have we come to achieving/adequately addressing any of Combat Health Informatics focus areas?</a:t>
            </a:r>
          </a:p>
          <a:p>
            <a:r>
              <a:rPr lang="en-US" dirty="0"/>
              <a:t>What technical barriers still exist?</a:t>
            </a:r>
          </a:p>
          <a:p>
            <a:r>
              <a:rPr lang="en-US" dirty="0"/>
              <a:t>What are the other major barriers to success in this area?</a:t>
            </a:r>
          </a:p>
          <a:p>
            <a:r>
              <a:rPr lang="en-US" dirty="0"/>
              <a:t>What research or activities do we need to overcome those barriers?</a:t>
            </a:r>
          </a:p>
        </p:txBody>
      </p:sp>
    </p:spTree>
    <p:extLst>
      <p:ext uri="{BB962C8B-B14F-4D97-AF65-F5344CB8AC3E}">
        <p14:creationId xmlns:p14="http://schemas.microsoft.com/office/powerpoint/2010/main" val="305483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t sitting on a newspaper&#10;&#10;Description generated with very high confidence">
            <a:extLst>
              <a:ext uri="{FF2B5EF4-FFF2-40B4-BE49-F238E27FC236}">
                <a16:creationId xmlns:a16="http://schemas.microsoft.com/office/drawing/2014/main" id="{2DABC970-EB3D-4D5E-A6BA-989AD0BE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60" y="324298"/>
            <a:ext cx="8733453" cy="6382139"/>
          </a:xfrm>
          <a:prstGeom prst="rect">
            <a:avLst/>
          </a:prstGeom>
          <a:ln>
            <a:noFill/>
          </a:ln>
          <a:effectLst>
            <a:softEdge rad="112500"/>
          </a:effectLst>
        </p:spPr>
      </p:pic>
    </p:spTree>
    <p:extLst>
      <p:ext uri="{BB962C8B-B14F-4D97-AF65-F5344CB8AC3E}">
        <p14:creationId xmlns:p14="http://schemas.microsoft.com/office/powerpoint/2010/main" val="163692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816-02EA-4C31-A44B-AA222FF09FE7}"/>
              </a:ext>
            </a:extLst>
          </p:cNvPr>
          <p:cNvSpPr>
            <a:spLocks noGrp="1"/>
          </p:cNvSpPr>
          <p:nvPr>
            <p:ph type="title"/>
          </p:nvPr>
        </p:nvSpPr>
        <p:spPr>
          <a:xfrm>
            <a:off x="1141413" y="609600"/>
            <a:ext cx="9905998" cy="1125894"/>
          </a:xfrm>
        </p:spPr>
        <p:txBody>
          <a:bodyPr/>
          <a:lstStyle/>
          <a:p>
            <a:r>
              <a:rPr lang="en-US" dirty="0"/>
              <a:t>Bioinformatics and Biomedical Computation Working group</a:t>
            </a:r>
          </a:p>
        </p:txBody>
      </p:sp>
      <p:sp>
        <p:nvSpPr>
          <p:cNvPr id="3" name="Content Placeholder 2">
            <a:extLst>
              <a:ext uri="{FF2B5EF4-FFF2-40B4-BE49-F238E27FC236}">
                <a16:creationId xmlns:a16="http://schemas.microsoft.com/office/drawing/2014/main" id="{0CEFFD16-3171-4E73-9D17-6D381A5D052F}"/>
              </a:ext>
            </a:extLst>
          </p:cNvPr>
          <p:cNvSpPr>
            <a:spLocks noGrp="1"/>
          </p:cNvSpPr>
          <p:nvPr>
            <p:ph idx="1"/>
          </p:nvPr>
        </p:nvSpPr>
        <p:spPr>
          <a:xfrm>
            <a:off x="1141413" y="1978091"/>
            <a:ext cx="9905998" cy="3813110"/>
          </a:xfrm>
        </p:spPr>
        <p:txBody>
          <a:bodyPr/>
          <a:lstStyle/>
          <a:p>
            <a:r>
              <a:rPr lang="en-US" dirty="0"/>
              <a:t>The goal is to speed the progress of bioscience and biomedical research through the power of computing to manage and analyze data that will support rapid scientific progress</a:t>
            </a:r>
          </a:p>
          <a:p>
            <a:endParaRPr lang="en-US" dirty="0"/>
          </a:p>
          <a:p>
            <a:endParaRPr lang="en-US" dirty="0"/>
          </a:p>
          <a:p>
            <a:endParaRPr lang="en-US" dirty="0"/>
          </a:p>
        </p:txBody>
      </p:sp>
    </p:spTree>
    <p:extLst>
      <p:ext uri="{BB962C8B-B14F-4D97-AF65-F5344CB8AC3E}">
        <p14:creationId xmlns:p14="http://schemas.microsoft.com/office/powerpoint/2010/main" val="2972806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E237-1F1B-45A0-80A8-44375143EB65}"/>
              </a:ext>
            </a:extLst>
          </p:cNvPr>
          <p:cNvSpPr>
            <a:spLocks noGrp="1"/>
          </p:cNvSpPr>
          <p:nvPr>
            <p:ph type="title"/>
          </p:nvPr>
        </p:nvSpPr>
        <p:spPr>
          <a:xfrm>
            <a:off x="1141413" y="609600"/>
            <a:ext cx="9905998" cy="957943"/>
          </a:xfrm>
        </p:spPr>
        <p:txBody>
          <a:bodyPr/>
          <a:lstStyle/>
          <a:p>
            <a:r>
              <a:rPr lang="en-US" dirty="0"/>
              <a:t>BI&amp;BC-WG Specific Goals</a:t>
            </a:r>
          </a:p>
        </p:txBody>
      </p:sp>
      <p:sp>
        <p:nvSpPr>
          <p:cNvPr id="3" name="Content Placeholder 2">
            <a:extLst>
              <a:ext uri="{FF2B5EF4-FFF2-40B4-BE49-F238E27FC236}">
                <a16:creationId xmlns:a16="http://schemas.microsoft.com/office/drawing/2014/main" id="{471E999E-94FE-48A0-8435-25CF342DEECB}"/>
              </a:ext>
            </a:extLst>
          </p:cNvPr>
          <p:cNvSpPr>
            <a:spLocks noGrp="1"/>
          </p:cNvSpPr>
          <p:nvPr>
            <p:ph idx="1"/>
          </p:nvPr>
        </p:nvSpPr>
        <p:spPr>
          <a:xfrm>
            <a:off x="1141413" y="1754155"/>
            <a:ext cx="9905998" cy="4037045"/>
          </a:xfrm>
        </p:spPr>
        <p:txBody>
          <a:bodyPr>
            <a:normAutofit/>
          </a:bodyPr>
          <a:lstStyle/>
          <a:p>
            <a:r>
              <a:rPr lang="en-US" dirty="0"/>
              <a:t>Fostering interdisciplinary research involving the collaboration of </a:t>
            </a:r>
            <a:r>
              <a:rPr lang="en-US" dirty="0" err="1"/>
              <a:t>bioscentists</a:t>
            </a:r>
            <a:r>
              <a:rPr lang="en-US" dirty="0"/>
              <a:t> and computer scientists</a:t>
            </a:r>
          </a:p>
          <a:p>
            <a:r>
              <a:rPr lang="en-US" dirty="0"/>
              <a:t>Creating better algorithms and tools to analyze genomic and proteomic data</a:t>
            </a:r>
          </a:p>
          <a:p>
            <a:r>
              <a:rPr lang="en-US" dirty="0"/>
              <a:t>Investigating the use of distributed databases consisting of heterogeneous types of data to identify, prepare for, and respond to emerging biological threats or diseases</a:t>
            </a:r>
          </a:p>
          <a:p>
            <a:r>
              <a:rPr lang="en-US" dirty="0"/>
              <a:t>Identifying specific applications of high-performing computing and communications (HPCC) that would enhance Army medical research</a:t>
            </a:r>
          </a:p>
          <a:p>
            <a:r>
              <a:rPr lang="en-US" dirty="0"/>
              <a:t>Encouraging the development of applications that would benefit from the large bandwidth of the Next-Generation Internet</a:t>
            </a:r>
          </a:p>
        </p:txBody>
      </p:sp>
    </p:spTree>
    <p:extLst>
      <p:ext uri="{BB962C8B-B14F-4D97-AF65-F5344CB8AC3E}">
        <p14:creationId xmlns:p14="http://schemas.microsoft.com/office/powerpoint/2010/main" val="94723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3885-E8CC-4B29-A6D2-BDBB04F0BA11}"/>
              </a:ext>
            </a:extLst>
          </p:cNvPr>
          <p:cNvSpPr>
            <a:spLocks noGrp="1"/>
          </p:cNvSpPr>
          <p:nvPr>
            <p:ph type="title"/>
          </p:nvPr>
        </p:nvSpPr>
        <p:spPr>
          <a:xfrm>
            <a:off x="1141413" y="609600"/>
            <a:ext cx="9905998" cy="901959"/>
          </a:xfrm>
        </p:spPr>
        <p:txBody>
          <a:bodyPr/>
          <a:lstStyle/>
          <a:p>
            <a:r>
              <a:rPr lang="en-US" dirty="0"/>
              <a:t>BI&amp;BC Technology Barriers                 1 of 2</a:t>
            </a:r>
          </a:p>
        </p:txBody>
      </p:sp>
      <p:sp>
        <p:nvSpPr>
          <p:cNvPr id="3" name="Content Placeholder 2">
            <a:extLst>
              <a:ext uri="{FF2B5EF4-FFF2-40B4-BE49-F238E27FC236}">
                <a16:creationId xmlns:a16="http://schemas.microsoft.com/office/drawing/2014/main" id="{1D0639E9-5D99-42AA-AECE-5DD54410B85D}"/>
              </a:ext>
            </a:extLst>
          </p:cNvPr>
          <p:cNvSpPr>
            <a:spLocks noGrp="1"/>
          </p:cNvSpPr>
          <p:nvPr>
            <p:ph idx="1"/>
          </p:nvPr>
        </p:nvSpPr>
        <p:spPr>
          <a:xfrm>
            <a:off x="1141413" y="1679510"/>
            <a:ext cx="9905998" cy="4385387"/>
          </a:xfrm>
        </p:spPr>
        <p:txBody>
          <a:bodyPr>
            <a:normAutofit/>
          </a:bodyPr>
          <a:lstStyle/>
          <a:p>
            <a:r>
              <a:rPr lang="en-US" dirty="0"/>
              <a:t>Some barriers relate to the lack of basic understanding of how genes - and the proteins they instruct the body to make - work</a:t>
            </a:r>
          </a:p>
          <a:p>
            <a:r>
              <a:rPr lang="en-US" dirty="0"/>
              <a:t>Other barriers relate to the lack of standards and methods associated with data acquisition, representation, archival, and retrieval</a:t>
            </a:r>
          </a:p>
          <a:p>
            <a:r>
              <a:rPr lang="en-US" dirty="0"/>
              <a:t>Noted technology barriers include:</a:t>
            </a:r>
          </a:p>
          <a:p>
            <a:pPr lvl="1"/>
            <a:r>
              <a:rPr lang="en-US" sz="2000" dirty="0"/>
              <a:t>Lack of standards for data characterization and storage in databases</a:t>
            </a:r>
          </a:p>
          <a:p>
            <a:pPr lvl="1"/>
            <a:r>
              <a:rPr lang="en-US" sz="2000" dirty="0"/>
              <a:t>Need to store massive amounts of data, which are being generated at exponentially increasing rates</a:t>
            </a:r>
          </a:p>
          <a:p>
            <a:pPr lvl="1"/>
            <a:r>
              <a:rPr lang="en-US" sz="2000" dirty="0"/>
              <a:t>Lack of flexible methods for indexing information and for purging/adding obsolete/new information</a:t>
            </a:r>
          </a:p>
        </p:txBody>
      </p:sp>
    </p:spTree>
    <p:extLst>
      <p:ext uri="{BB962C8B-B14F-4D97-AF65-F5344CB8AC3E}">
        <p14:creationId xmlns:p14="http://schemas.microsoft.com/office/powerpoint/2010/main" val="349672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CAB2-D1AA-4606-895B-586958404C63}"/>
              </a:ext>
            </a:extLst>
          </p:cNvPr>
          <p:cNvSpPr>
            <a:spLocks noGrp="1"/>
          </p:cNvSpPr>
          <p:nvPr>
            <p:ph type="title"/>
          </p:nvPr>
        </p:nvSpPr>
        <p:spPr>
          <a:xfrm>
            <a:off x="1141413" y="609600"/>
            <a:ext cx="9905998" cy="939282"/>
          </a:xfrm>
        </p:spPr>
        <p:txBody>
          <a:bodyPr/>
          <a:lstStyle/>
          <a:p>
            <a:r>
              <a:rPr lang="en-US" dirty="0"/>
              <a:t>BI&amp;BC Technology Barriers                 2 of 2</a:t>
            </a:r>
          </a:p>
        </p:txBody>
      </p:sp>
      <p:sp>
        <p:nvSpPr>
          <p:cNvPr id="3" name="Content Placeholder 2">
            <a:extLst>
              <a:ext uri="{FF2B5EF4-FFF2-40B4-BE49-F238E27FC236}">
                <a16:creationId xmlns:a16="http://schemas.microsoft.com/office/drawing/2014/main" id="{93E86D39-7E0F-48AB-96B1-D136B26D5D55}"/>
              </a:ext>
            </a:extLst>
          </p:cNvPr>
          <p:cNvSpPr>
            <a:spLocks noGrp="1"/>
          </p:cNvSpPr>
          <p:nvPr>
            <p:ph idx="1"/>
          </p:nvPr>
        </p:nvSpPr>
        <p:spPr>
          <a:xfrm>
            <a:off x="1141413" y="1698171"/>
            <a:ext cx="9905998" cy="4093029"/>
          </a:xfrm>
        </p:spPr>
        <p:txBody>
          <a:bodyPr>
            <a:normAutofit/>
          </a:bodyPr>
          <a:lstStyle/>
          <a:p>
            <a:r>
              <a:rPr lang="en-US" dirty="0"/>
              <a:t>Need for new data acquisition, registration and storage methods to accommodate disparate data types from diverse sources collected at different times</a:t>
            </a:r>
          </a:p>
          <a:p>
            <a:r>
              <a:rPr lang="en-US" dirty="0"/>
              <a:t>Inadequate data mining tools and algorithms for information visualization, knowledge extraction, and intelligent ad-hoc query in an ever-increasing data-rich environment</a:t>
            </a:r>
          </a:p>
          <a:p>
            <a:r>
              <a:rPr lang="en-US" dirty="0"/>
              <a:t>Inadequate security systems to protect networked computers and linked databases</a:t>
            </a:r>
          </a:p>
          <a:p>
            <a:r>
              <a:rPr lang="en-US" dirty="0"/>
              <a:t>Need to understand how genes and protein work and identify functional markers</a:t>
            </a:r>
          </a:p>
          <a:p>
            <a:r>
              <a:rPr lang="en-US" dirty="0"/>
              <a:t>Need for multiple data representation schemes to accommodate different user needs</a:t>
            </a:r>
          </a:p>
        </p:txBody>
      </p:sp>
    </p:spTree>
    <p:extLst>
      <p:ext uri="{BB962C8B-B14F-4D97-AF65-F5344CB8AC3E}">
        <p14:creationId xmlns:p14="http://schemas.microsoft.com/office/powerpoint/2010/main" val="88423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4E26-78D0-4248-9372-F739CCD3658C}"/>
              </a:ext>
            </a:extLst>
          </p:cNvPr>
          <p:cNvSpPr>
            <a:spLocks noGrp="1"/>
          </p:cNvSpPr>
          <p:nvPr>
            <p:ph type="title"/>
          </p:nvPr>
        </p:nvSpPr>
        <p:spPr>
          <a:xfrm>
            <a:off x="1141413" y="609600"/>
            <a:ext cx="9905998" cy="1236029"/>
          </a:xfrm>
        </p:spPr>
        <p:txBody>
          <a:bodyPr/>
          <a:lstStyle/>
          <a:p>
            <a:r>
              <a:rPr lang="en-US" dirty="0"/>
              <a:t>Introduction</a:t>
            </a:r>
          </a:p>
        </p:txBody>
      </p:sp>
      <p:sp>
        <p:nvSpPr>
          <p:cNvPr id="3" name="Content Placeholder 2">
            <a:extLst>
              <a:ext uri="{FF2B5EF4-FFF2-40B4-BE49-F238E27FC236}">
                <a16:creationId xmlns:a16="http://schemas.microsoft.com/office/drawing/2014/main" id="{2DD2FC5E-822A-4EE7-8A0A-E9C2E6A069CD}"/>
              </a:ext>
            </a:extLst>
          </p:cNvPr>
          <p:cNvSpPr>
            <a:spLocks noGrp="1"/>
          </p:cNvSpPr>
          <p:nvPr>
            <p:ph idx="1"/>
          </p:nvPr>
        </p:nvSpPr>
        <p:spPr>
          <a:xfrm>
            <a:off x="1141413" y="2193439"/>
            <a:ext cx="9905998" cy="3597762"/>
          </a:xfrm>
        </p:spPr>
        <p:txBody>
          <a:bodyPr>
            <a:noAutofit/>
          </a:bodyPr>
          <a:lstStyle/>
          <a:p>
            <a:r>
              <a:rPr lang="en-US" dirty="0"/>
              <a:t>This review paper identifies research priorities that can form the basis for making new strategic research investments in biomedical informatics by the military in general and by the USAMRMC in particular</a:t>
            </a:r>
          </a:p>
          <a:p>
            <a:r>
              <a:rPr lang="en-US" dirty="0"/>
              <a:t>Areas of focus:</a:t>
            </a:r>
          </a:p>
          <a:p>
            <a:pPr lvl="1"/>
            <a:r>
              <a:rPr lang="en-US" sz="2000" dirty="0"/>
              <a:t>Hospital and Clinical Informatics</a:t>
            </a:r>
          </a:p>
          <a:p>
            <a:pPr lvl="1"/>
            <a:r>
              <a:rPr lang="en-US" sz="2000" dirty="0"/>
              <a:t>E-Health</a:t>
            </a:r>
          </a:p>
          <a:p>
            <a:pPr lvl="1"/>
            <a:r>
              <a:rPr lang="en-US" sz="2000" dirty="0"/>
              <a:t>Combat Health Informatics</a:t>
            </a:r>
          </a:p>
          <a:p>
            <a:pPr lvl="1"/>
            <a:r>
              <a:rPr lang="en-US" sz="2000" dirty="0"/>
              <a:t>Bioinformatics and Biomedical Computation</a:t>
            </a:r>
          </a:p>
          <a:p>
            <a:endParaRPr lang="en-US" dirty="0"/>
          </a:p>
        </p:txBody>
      </p:sp>
    </p:spTree>
    <p:extLst>
      <p:ext uri="{BB962C8B-B14F-4D97-AF65-F5344CB8AC3E}">
        <p14:creationId xmlns:p14="http://schemas.microsoft.com/office/powerpoint/2010/main" val="2170295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20D0-DA5F-47F0-B271-F87911C6B353}"/>
              </a:ext>
            </a:extLst>
          </p:cNvPr>
          <p:cNvSpPr>
            <a:spLocks noGrp="1"/>
          </p:cNvSpPr>
          <p:nvPr>
            <p:ph type="title"/>
          </p:nvPr>
        </p:nvSpPr>
        <p:spPr>
          <a:xfrm>
            <a:off x="1141413" y="609600"/>
            <a:ext cx="9905998" cy="995265"/>
          </a:xfrm>
        </p:spPr>
        <p:txBody>
          <a:bodyPr/>
          <a:lstStyle/>
          <a:p>
            <a:r>
              <a:rPr lang="en-US" dirty="0"/>
              <a:t>BI&amp;BC Research Needs </a:t>
            </a:r>
          </a:p>
        </p:txBody>
      </p:sp>
      <p:sp>
        <p:nvSpPr>
          <p:cNvPr id="3" name="Content Placeholder 2">
            <a:extLst>
              <a:ext uri="{FF2B5EF4-FFF2-40B4-BE49-F238E27FC236}">
                <a16:creationId xmlns:a16="http://schemas.microsoft.com/office/drawing/2014/main" id="{46DED4E2-78AA-4ABC-9393-616363D84B0C}"/>
              </a:ext>
            </a:extLst>
          </p:cNvPr>
          <p:cNvSpPr>
            <a:spLocks noGrp="1"/>
          </p:cNvSpPr>
          <p:nvPr>
            <p:ph idx="1"/>
          </p:nvPr>
        </p:nvSpPr>
        <p:spPr>
          <a:xfrm>
            <a:off x="1141413" y="1604865"/>
            <a:ext cx="9905998" cy="4186335"/>
          </a:xfrm>
        </p:spPr>
        <p:txBody>
          <a:bodyPr>
            <a:normAutofit/>
          </a:bodyPr>
          <a:lstStyle/>
          <a:p>
            <a:r>
              <a:rPr lang="en-US" dirty="0"/>
              <a:t>Research that is needed to overcome technical barriers falls into two broad areas: data management and data analysis</a:t>
            </a:r>
          </a:p>
          <a:p>
            <a:pPr lvl="1"/>
            <a:r>
              <a:rPr lang="en-US" sz="2000" dirty="0"/>
              <a:t>Research in data management addresses the four logical sequential elements (data acquisition, data representation, data archival, and data retrieval) of data processing from the point data are acquired to the point they can be retrieved for mining and analysis</a:t>
            </a:r>
          </a:p>
          <a:p>
            <a:pPr lvl="1"/>
            <a:r>
              <a:rPr lang="en-US" sz="2000" dirty="0"/>
              <a:t>Research needs in data analysis consist of modeling and simulation, knowledge extraction, and visualization algorithms</a:t>
            </a:r>
          </a:p>
        </p:txBody>
      </p:sp>
    </p:spTree>
    <p:extLst>
      <p:ext uri="{BB962C8B-B14F-4D97-AF65-F5344CB8AC3E}">
        <p14:creationId xmlns:p14="http://schemas.microsoft.com/office/powerpoint/2010/main" val="19609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7296A-2E8F-4DE4-AE31-53C111D5B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69" y="299306"/>
            <a:ext cx="9595576" cy="6344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65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26E-FA4E-47CC-892E-12DA04129E01}"/>
              </a:ext>
            </a:extLst>
          </p:cNvPr>
          <p:cNvSpPr>
            <a:spLocks noGrp="1"/>
          </p:cNvSpPr>
          <p:nvPr>
            <p:ph type="title"/>
          </p:nvPr>
        </p:nvSpPr>
        <p:spPr>
          <a:xfrm>
            <a:off x="1141413" y="609600"/>
            <a:ext cx="9905998" cy="871391"/>
          </a:xfrm>
        </p:spPr>
        <p:txBody>
          <a:bodyPr/>
          <a:lstStyle/>
          <a:p>
            <a:r>
              <a:rPr lang="en-US" dirty="0"/>
              <a:t>Question set #4</a:t>
            </a:r>
          </a:p>
        </p:txBody>
      </p:sp>
      <p:sp>
        <p:nvSpPr>
          <p:cNvPr id="3" name="Content Placeholder 2">
            <a:extLst>
              <a:ext uri="{FF2B5EF4-FFF2-40B4-BE49-F238E27FC236}">
                <a16:creationId xmlns:a16="http://schemas.microsoft.com/office/drawing/2014/main" id="{1DEEC71E-A98D-4874-B466-B82BBDCE18DE}"/>
              </a:ext>
            </a:extLst>
          </p:cNvPr>
          <p:cNvSpPr>
            <a:spLocks noGrp="1"/>
          </p:cNvSpPr>
          <p:nvPr>
            <p:ph idx="1"/>
          </p:nvPr>
        </p:nvSpPr>
        <p:spPr>
          <a:xfrm>
            <a:off x="1141413" y="1632457"/>
            <a:ext cx="9905998" cy="4158744"/>
          </a:xfrm>
        </p:spPr>
        <p:txBody>
          <a:bodyPr/>
          <a:lstStyle/>
          <a:p>
            <a:r>
              <a:rPr lang="en-US" dirty="0"/>
              <a:t>How close have we come to achieving/adequately addressing any of BI &amp; BC WG focus areas?</a:t>
            </a:r>
          </a:p>
          <a:p>
            <a:r>
              <a:rPr lang="en-US" dirty="0"/>
              <a:t>What technical barriers still exist?</a:t>
            </a:r>
          </a:p>
          <a:p>
            <a:r>
              <a:rPr lang="en-US" dirty="0"/>
              <a:t>What are the other major barriers to success in this area?</a:t>
            </a:r>
          </a:p>
          <a:p>
            <a:r>
              <a:rPr lang="en-US" dirty="0"/>
              <a:t>What research or activities do we need to overcome those barriers?</a:t>
            </a:r>
          </a:p>
        </p:txBody>
      </p:sp>
    </p:spTree>
    <p:extLst>
      <p:ext uri="{BB962C8B-B14F-4D97-AF65-F5344CB8AC3E}">
        <p14:creationId xmlns:p14="http://schemas.microsoft.com/office/powerpoint/2010/main" val="3757648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B451-E067-4515-8B5B-FD9803F34434}"/>
              </a:ext>
            </a:extLst>
          </p:cNvPr>
          <p:cNvSpPr>
            <a:spLocks noGrp="1"/>
          </p:cNvSpPr>
          <p:nvPr>
            <p:ph type="title"/>
          </p:nvPr>
        </p:nvSpPr>
        <p:spPr>
          <a:xfrm>
            <a:off x="1141413" y="609600"/>
            <a:ext cx="9905998" cy="808653"/>
          </a:xfrm>
        </p:spPr>
        <p:txBody>
          <a:bodyPr/>
          <a:lstStyle/>
          <a:p>
            <a:r>
              <a:rPr lang="en-US" dirty="0"/>
              <a:t>Summary</a:t>
            </a:r>
          </a:p>
        </p:txBody>
      </p:sp>
      <p:sp>
        <p:nvSpPr>
          <p:cNvPr id="3" name="Content Placeholder 2">
            <a:extLst>
              <a:ext uri="{FF2B5EF4-FFF2-40B4-BE49-F238E27FC236}">
                <a16:creationId xmlns:a16="http://schemas.microsoft.com/office/drawing/2014/main" id="{D9403C4F-75AE-4316-87A1-4A8024840CEC}"/>
              </a:ext>
            </a:extLst>
          </p:cNvPr>
          <p:cNvSpPr>
            <a:spLocks noGrp="1"/>
          </p:cNvSpPr>
          <p:nvPr>
            <p:ph idx="1"/>
          </p:nvPr>
        </p:nvSpPr>
        <p:spPr>
          <a:xfrm>
            <a:off x="1141413" y="1660849"/>
            <a:ext cx="9905998" cy="4130351"/>
          </a:xfrm>
        </p:spPr>
        <p:txBody>
          <a:bodyPr/>
          <a:lstStyle/>
          <a:p>
            <a:r>
              <a:rPr lang="en-US" dirty="0"/>
              <a:t>Four major areas identified by this group in 2002 for Biomedical Research</a:t>
            </a:r>
          </a:p>
          <a:p>
            <a:r>
              <a:rPr lang="en-US" dirty="0"/>
              <a:t>Goals and barriers to achieving those goals outlined </a:t>
            </a:r>
          </a:p>
          <a:p>
            <a:r>
              <a:rPr lang="en-US" dirty="0"/>
              <a:t>It has now been 16 years since this group convened</a:t>
            </a:r>
          </a:p>
          <a:p>
            <a:r>
              <a:rPr lang="en-US" dirty="0"/>
              <a:t>What have we accomplished, and what have we learned in the interim?</a:t>
            </a:r>
          </a:p>
          <a:p>
            <a:r>
              <a:rPr lang="en-US" dirty="0"/>
              <a:t>Where do we go from here to identify new goals for Informatics Research, and how can we accomplish those goals within our given resource and Cybersecurity constraints?</a:t>
            </a:r>
          </a:p>
          <a:p>
            <a:r>
              <a:rPr lang="en-US" dirty="0"/>
              <a:t> </a:t>
            </a:r>
          </a:p>
        </p:txBody>
      </p:sp>
    </p:spTree>
    <p:extLst>
      <p:ext uri="{BB962C8B-B14F-4D97-AF65-F5344CB8AC3E}">
        <p14:creationId xmlns:p14="http://schemas.microsoft.com/office/powerpoint/2010/main" val="354586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0B1-223D-43D8-8DBE-F72E02A5C317}"/>
              </a:ext>
            </a:extLst>
          </p:cNvPr>
          <p:cNvSpPr>
            <a:spLocks noGrp="1"/>
          </p:cNvSpPr>
          <p:nvPr>
            <p:ph type="title"/>
          </p:nvPr>
        </p:nvSpPr>
        <p:spPr>
          <a:xfrm>
            <a:off x="1141413" y="273702"/>
            <a:ext cx="9905998" cy="1032588"/>
          </a:xfrm>
        </p:spPr>
        <p:txBody>
          <a:bodyPr/>
          <a:lstStyle/>
          <a:p>
            <a:r>
              <a:rPr lang="en-US" dirty="0"/>
              <a:t>Additional Discussion</a:t>
            </a:r>
          </a:p>
        </p:txBody>
      </p:sp>
      <p:pic>
        <p:nvPicPr>
          <p:cNvPr id="5" name="Content Placeholder 4" descr="A close up of text on a black background&#10;&#10;Description generated with very high confidence">
            <a:extLst>
              <a:ext uri="{FF2B5EF4-FFF2-40B4-BE49-F238E27FC236}">
                <a16:creationId xmlns:a16="http://schemas.microsoft.com/office/drawing/2014/main" id="{10D2C109-18BB-4EE0-AD6A-BF66CCB86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347" y="1306290"/>
            <a:ext cx="5777281" cy="5361255"/>
          </a:xfrm>
          <a:prstGeom prst="rect">
            <a:avLst/>
          </a:prstGeom>
          <a:ln>
            <a:noFill/>
          </a:ln>
          <a:effectLst>
            <a:softEdge rad="112500"/>
          </a:effectLst>
        </p:spPr>
      </p:pic>
    </p:spTree>
    <p:extLst>
      <p:ext uri="{BB962C8B-B14F-4D97-AF65-F5344CB8AC3E}">
        <p14:creationId xmlns:p14="http://schemas.microsoft.com/office/powerpoint/2010/main" val="5159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80F3-710A-406A-9551-39846CC28849}"/>
              </a:ext>
            </a:extLst>
          </p:cNvPr>
          <p:cNvSpPr>
            <a:spLocks noGrp="1"/>
          </p:cNvSpPr>
          <p:nvPr>
            <p:ph type="title"/>
          </p:nvPr>
        </p:nvSpPr>
        <p:spPr>
          <a:xfrm>
            <a:off x="1141413" y="609600"/>
            <a:ext cx="9905998" cy="1073345"/>
          </a:xfrm>
        </p:spPr>
        <p:txBody>
          <a:bodyPr/>
          <a:lstStyle/>
          <a:p>
            <a:r>
              <a:rPr lang="en-US" dirty="0"/>
              <a:t>Timeline and Prioritization</a:t>
            </a:r>
          </a:p>
        </p:txBody>
      </p:sp>
      <p:sp>
        <p:nvSpPr>
          <p:cNvPr id="3" name="Content Placeholder 2">
            <a:extLst>
              <a:ext uri="{FF2B5EF4-FFF2-40B4-BE49-F238E27FC236}">
                <a16:creationId xmlns:a16="http://schemas.microsoft.com/office/drawing/2014/main" id="{A7E71C49-FC36-4A66-BDE0-9B001FF81371}"/>
              </a:ext>
            </a:extLst>
          </p:cNvPr>
          <p:cNvSpPr>
            <a:spLocks noGrp="1"/>
          </p:cNvSpPr>
          <p:nvPr>
            <p:ph idx="1"/>
          </p:nvPr>
        </p:nvSpPr>
        <p:spPr>
          <a:xfrm>
            <a:off x="1141413" y="1969045"/>
            <a:ext cx="9905998" cy="3822155"/>
          </a:xfrm>
        </p:spPr>
        <p:txBody>
          <a:bodyPr/>
          <a:lstStyle/>
          <a:p>
            <a:r>
              <a:rPr lang="en-US" dirty="0"/>
              <a:t>Within the four focus areas, several important areas of research needs were identified and assigned three timelines:</a:t>
            </a:r>
          </a:p>
          <a:p>
            <a:pPr lvl="1"/>
            <a:r>
              <a:rPr lang="en-US" dirty="0"/>
              <a:t>near-term (&lt;2 years), </a:t>
            </a:r>
          </a:p>
          <a:p>
            <a:pPr lvl="1"/>
            <a:r>
              <a:rPr lang="en-US" dirty="0"/>
              <a:t>Midterm (2–5 years), and </a:t>
            </a:r>
          </a:p>
          <a:p>
            <a:pPr lvl="1"/>
            <a:r>
              <a:rPr lang="en-US" dirty="0"/>
              <a:t>long-term (&gt;5 years)</a:t>
            </a:r>
          </a:p>
          <a:p>
            <a:r>
              <a:rPr lang="en-US" dirty="0"/>
              <a:t>The areas were then ranked into top-, high- and medium-priority </a:t>
            </a:r>
          </a:p>
        </p:txBody>
      </p:sp>
    </p:spTree>
    <p:extLst>
      <p:ext uri="{BB962C8B-B14F-4D97-AF65-F5344CB8AC3E}">
        <p14:creationId xmlns:p14="http://schemas.microsoft.com/office/powerpoint/2010/main" val="15623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DCEE-A5B3-41C1-986D-B09718744E60}"/>
              </a:ext>
            </a:extLst>
          </p:cNvPr>
          <p:cNvSpPr>
            <a:spLocks noGrp="1"/>
          </p:cNvSpPr>
          <p:nvPr>
            <p:ph type="title"/>
          </p:nvPr>
        </p:nvSpPr>
        <p:spPr>
          <a:xfrm>
            <a:off x="1141413" y="609600"/>
            <a:ext cx="9905998" cy="1095784"/>
          </a:xfrm>
        </p:spPr>
        <p:txBody>
          <a:bodyPr/>
          <a:lstStyle/>
          <a:p>
            <a:r>
              <a:rPr lang="en-US" dirty="0"/>
              <a:t>Biomedical Informatics Research Needs</a:t>
            </a:r>
          </a:p>
        </p:txBody>
      </p:sp>
      <p:sp>
        <p:nvSpPr>
          <p:cNvPr id="3" name="Content Placeholder 2">
            <a:extLst>
              <a:ext uri="{FF2B5EF4-FFF2-40B4-BE49-F238E27FC236}">
                <a16:creationId xmlns:a16="http://schemas.microsoft.com/office/drawing/2014/main" id="{78048B5D-AB58-4F8F-B1CE-0BD5BDFB313F}"/>
              </a:ext>
            </a:extLst>
          </p:cNvPr>
          <p:cNvSpPr>
            <a:spLocks noGrp="1"/>
          </p:cNvSpPr>
          <p:nvPr>
            <p:ph idx="1"/>
          </p:nvPr>
        </p:nvSpPr>
        <p:spPr>
          <a:xfrm>
            <a:off x="1141413" y="1901728"/>
            <a:ext cx="9905998" cy="4274679"/>
          </a:xfrm>
        </p:spPr>
        <p:txBody>
          <a:bodyPr>
            <a:noAutofit/>
          </a:bodyPr>
          <a:lstStyle/>
          <a:p>
            <a:r>
              <a:rPr lang="en-US" dirty="0"/>
              <a:t>military needs and requirements in biomedical informatics are different than in civilian settings</a:t>
            </a:r>
          </a:p>
          <a:p>
            <a:r>
              <a:rPr lang="en-US" dirty="0"/>
              <a:t>The MHS supports a continuum of care: </a:t>
            </a:r>
          </a:p>
          <a:p>
            <a:pPr lvl="1"/>
            <a:r>
              <a:rPr lang="en-US" sz="2000" dirty="0"/>
              <a:t>starts at the point of injury in the battlefield (Role I) with significant constraints</a:t>
            </a:r>
          </a:p>
          <a:p>
            <a:pPr lvl="2"/>
            <a:r>
              <a:rPr lang="en-US" sz="2000" dirty="0"/>
              <a:t>resources are scarce</a:t>
            </a:r>
          </a:p>
          <a:p>
            <a:pPr lvl="2"/>
            <a:r>
              <a:rPr lang="en-US" sz="2000" dirty="0"/>
              <a:t>The “working” environment is dynamic and unknown in advance</a:t>
            </a:r>
          </a:p>
          <a:p>
            <a:pPr lvl="1"/>
            <a:r>
              <a:rPr lang="en-US" sz="2000" dirty="0"/>
              <a:t>Goes all the way to Continental United States (CONUS)-based military and civilian hospitals (Role V), </a:t>
            </a:r>
          </a:p>
          <a:p>
            <a:r>
              <a:rPr lang="en-US" dirty="0"/>
              <a:t>results in requirements and system functionalities well beyond those in the civilian environment</a:t>
            </a:r>
          </a:p>
        </p:txBody>
      </p:sp>
    </p:spTree>
    <p:extLst>
      <p:ext uri="{BB962C8B-B14F-4D97-AF65-F5344CB8AC3E}">
        <p14:creationId xmlns:p14="http://schemas.microsoft.com/office/powerpoint/2010/main" val="7831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CB79-9FDC-4C51-8852-524823AD6021}"/>
              </a:ext>
            </a:extLst>
          </p:cNvPr>
          <p:cNvSpPr>
            <a:spLocks noGrp="1"/>
          </p:cNvSpPr>
          <p:nvPr>
            <p:ph type="title"/>
          </p:nvPr>
        </p:nvSpPr>
        <p:spPr>
          <a:xfrm>
            <a:off x="1141413" y="609600"/>
            <a:ext cx="9905998" cy="1129443"/>
          </a:xfrm>
        </p:spPr>
        <p:txBody>
          <a:bodyPr/>
          <a:lstStyle/>
          <a:p>
            <a:r>
              <a:rPr lang="en-US" dirty="0"/>
              <a:t>Hospital and Clinical Informatics Working group</a:t>
            </a:r>
          </a:p>
        </p:txBody>
      </p:sp>
      <p:sp>
        <p:nvSpPr>
          <p:cNvPr id="3" name="Content Placeholder 2">
            <a:extLst>
              <a:ext uri="{FF2B5EF4-FFF2-40B4-BE49-F238E27FC236}">
                <a16:creationId xmlns:a16="http://schemas.microsoft.com/office/drawing/2014/main" id="{C0A46A10-B962-4410-9276-8C906C7B7170}"/>
              </a:ext>
            </a:extLst>
          </p:cNvPr>
          <p:cNvSpPr>
            <a:spLocks noGrp="1"/>
          </p:cNvSpPr>
          <p:nvPr>
            <p:ph idx="1"/>
          </p:nvPr>
        </p:nvSpPr>
        <p:spPr>
          <a:xfrm>
            <a:off x="1141413" y="1851239"/>
            <a:ext cx="9905998" cy="3939961"/>
          </a:xfrm>
        </p:spPr>
        <p:txBody>
          <a:bodyPr>
            <a:normAutofit/>
          </a:bodyPr>
          <a:lstStyle/>
          <a:p>
            <a:r>
              <a:rPr lang="en-US" dirty="0"/>
              <a:t>Examined opportunities to enhance the design, facilitate the use, and expedite the deployment of computer systems to optimize inpatient and ambulatory medical care</a:t>
            </a:r>
          </a:p>
          <a:p>
            <a:r>
              <a:rPr lang="en-US" dirty="0"/>
              <a:t>the group also addressed technologies that could potentially improve the access to clinical data and medical knowledge by both patients and providers</a:t>
            </a:r>
          </a:p>
          <a:p>
            <a:endParaRPr lang="en-US" dirty="0"/>
          </a:p>
          <a:p>
            <a:endParaRPr lang="en-US" dirty="0"/>
          </a:p>
          <a:p>
            <a:endParaRPr lang="en-US" dirty="0"/>
          </a:p>
        </p:txBody>
      </p:sp>
    </p:spTree>
    <p:extLst>
      <p:ext uri="{BB962C8B-B14F-4D97-AF65-F5344CB8AC3E}">
        <p14:creationId xmlns:p14="http://schemas.microsoft.com/office/powerpoint/2010/main" val="389119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1CE-402D-40CE-9A69-83474DCE0374}"/>
              </a:ext>
            </a:extLst>
          </p:cNvPr>
          <p:cNvSpPr>
            <a:spLocks noGrp="1"/>
          </p:cNvSpPr>
          <p:nvPr>
            <p:ph type="title"/>
          </p:nvPr>
        </p:nvSpPr>
        <p:spPr>
          <a:xfrm>
            <a:off x="1141413" y="609600"/>
            <a:ext cx="9905998" cy="977978"/>
          </a:xfrm>
        </p:spPr>
        <p:txBody>
          <a:bodyPr/>
          <a:lstStyle/>
          <a:p>
            <a:r>
              <a:rPr lang="en-US" dirty="0"/>
              <a:t>H&amp;CIWG Focus Areas</a:t>
            </a:r>
          </a:p>
        </p:txBody>
      </p:sp>
      <p:sp>
        <p:nvSpPr>
          <p:cNvPr id="3" name="Content Placeholder 2">
            <a:extLst>
              <a:ext uri="{FF2B5EF4-FFF2-40B4-BE49-F238E27FC236}">
                <a16:creationId xmlns:a16="http://schemas.microsoft.com/office/drawing/2014/main" id="{8FA4A1CD-18B8-4682-ACF9-C08AD21020F7}"/>
              </a:ext>
            </a:extLst>
          </p:cNvPr>
          <p:cNvSpPr>
            <a:spLocks noGrp="1"/>
          </p:cNvSpPr>
          <p:nvPr>
            <p:ph idx="1"/>
          </p:nvPr>
        </p:nvSpPr>
        <p:spPr>
          <a:xfrm>
            <a:off x="1141413" y="1727823"/>
            <a:ext cx="9905998" cy="4063377"/>
          </a:xfrm>
        </p:spPr>
        <p:txBody>
          <a:bodyPr>
            <a:normAutofit/>
          </a:bodyPr>
          <a:lstStyle/>
          <a:p>
            <a:r>
              <a:rPr lang="en-US" dirty="0"/>
              <a:t>Improved speed and completeness of data capture</a:t>
            </a:r>
          </a:p>
          <a:p>
            <a:r>
              <a:rPr lang="en-US" dirty="0"/>
              <a:t>Improved integration of data sources and computing services</a:t>
            </a:r>
          </a:p>
          <a:p>
            <a:r>
              <a:rPr lang="en-US" dirty="0"/>
              <a:t>Improved coverage and utility of decision-support systems</a:t>
            </a:r>
          </a:p>
          <a:p>
            <a:r>
              <a:rPr lang="en-US" dirty="0"/>
              <a:t>Improved access by patients and providers to medical data (patient records) and knowledge (medical literature)</a:t>
            </a:r>
          </a:p>
          <a:p>
            <a:r>
              <a:rPr lang="en-US" dirty="0"/>
              <a:t>Facilitation of interaction between patients, providers, and information resources to optimize patient care outcomes</a:t>
            </a:r>
          </a:p>
          <a:p>
            <a:pPr marL="0" indent="0">
              <a:buNone/>
            </a:pPr>
            <a:endParaRPr lang="en-US" dirty="0"/>
          </a:p>
        </p:txBody>
      </p:sp>
    </p:spTree>
    <p:extLst>
      <p:ext uri="{BB962C8B-B14F-4D97-AF65-F5344CB8AC3E}">
        <p14:creationId xmlns:p14="http://schemas.microsoft.com/office/powerpoint/2010/main" val="408248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0874-8E31-4C8D-B79E-75F36056765B}"/>
              </a:ext>
            </a:extLst>
          </p:cNvPr>
          <p:cNvSpPr>
            <a:spLocks noGrp="1"/>
          </p:cNvSpPr>
          <p:nvPr>
            <p:ph type="title"/>
          </p:nvPr>
        </p:nvSpPr>
        <p:spPr>
          <a:xfrm>
            <a:off x="1141413" y="609600"/>
            <a:ext cx="9905998" cy="983588"/>
          </a:xfrm>
        </p:spPr>
        <p:txBody>
          <a:bodyPr/>
          <a:lstStyle/>
          <a:p>
            <a:r>
              <a:rPr lang="en-US" dirty="0"/>
              <a:t>H&amp;CIWG Identified Barriers                     1 of 2</a:t>
            </a:r>
          </a:p>
        </p:txBody>
      </p:sp>
      <p:sp>
        <p:nvSpPr>
          <p:cNvPr id="3" name="Content Placeholder 2">
            <a:extLst>
              <a:ext uri="{FF2B5EF4-FFF2-40B4-BE49-F238E27FC236}">
                <a16:creationId xmlns:a16="http://schemas.microsoft.com/office/drawing/2014/main" id="{30BB0913-C143-4393-B71D-56B85336FBA0}"/>
              </a:ext>
            </a:extLst>
          </p:cNvPr>
          <p:cNvSpPr>
            <a:spLocks noGrp="1"/>
          </p:cNvSpPr>
          <p:nvPr>
            <p:ph idx="1"/>
          </p:nvPr>
        </p:nvSpPr>
        <p:spPr>
          <a:xfrm>
            <a:off x="1141413" y="1699775"/>
            <a:ext cx="9905998" cy="4091426"/>
          </a:xfrm>
        </p:spPr>
        <p:txBody>
          <a:bodyPr>
            <a:normAutofit/>
          </a:bodyPr>
          <a:lstStyle/>
          <a:p>
            <a:r>
              <a:rPr lang="en-US" dirty="0"/>
              <a:t>Data capture techniques are too slow, awkward, or error-prone</a:t>
            </a:r>
          </a:p>
          <a:p>
            <a:r>
              <a:rPr lang="en-US" dirty="0"/>
              <a:t>Need improved data integration technologies</a:t>
            </a:r>
          </a:p>
          <a:p>
            <a:r>
              <a:rPr lang="en-US" dirty="0"/>
              <a:t>Need improved medical terminology mapping</a:t>
            </a:r>
          </a:p>
          <a:p>
            <a:r>
              <a:rPr lang="en-US" dirty="0"/>
              <a:t>Data capture are not always integrated into </a:t>
            </a:r>
            <a:r>
              <a:rPr lang="en-US" dirty="0" err="1"/>
              <a:t>atient</a:t>
            </a:r>
            <a:r>
              <a:rPr lang="en-US" dirty="0"/>
              <a:t> care process</a:t>
            </a:r>
          </a:p>
          <a:p>
            <a:r>
              <a:rPr lang="en-US" dirty="0"/>
              <a:t>Better tools and methods are needed to expedite the guideline-encoding process and integrate encoded guidelines within institutional environments</a:t>
            </a:r>
          </a:p>
          <a:p>
            <a:r>
              <a:rPr lang="en-US" dirty="0"/>
              <a:t>Decision-support systems are not easily adjustable for different medical contexts</a:t>
            </a:r>
          </a:p>
          <a:p>
            <a:endParaRPr lang="en-US" dirty="0"/>
          </a:p>
        </p:txBody>
      </p:sp>
    </p:spTree>
    <p:extLst>
      <p:ext uri="{BB962C8B-B14F-4D97-AF65-F5344CB8AC3E}">
        <p14:creationId xmlns:p14="http://schemas.microsoft.com/office/powerpoint/2010/main" val="339576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091B-678D-43DA-92DF-803CD9D7DDA8}"/>
              </a:ext>
            </a:extLst>
          </p:cNvPr>
          <p:cNvSpPr>
            <a:spLocks noGrp="1"/>
          </p:cNvSpPr>
          <p:nvPr>
            <p:ph type="title"/>
          </p:nvPr>
        </p:nvSpPr>
        <p:spPr>
          <a:xfrm>
            <a:off x="1141413" y="609600"/>
            <a:ext cx="9905998" cy="1062125"/>
          </a:xfrm>
        </p:spPr>
        <p:txBody>
          <a:bodyPr/>
          <a:lstStyle/>
          <a:p>
            <a:r>
              <a:rPr lang="en-US" dirty="0"/>
              <a:t>H&amp;CIWG Identified Barriers                     2 of 2</a:t>
            </a:r>
          </a:p>
        </p:txBody>
      </p:sp>
      <p:sp>
        <p:nvSpPr>
          <p:cNvPr id="3" name="Content Placeholder 2">
            <a:extLst>
              <a:ext uri="{FF2B5EF4-FFF2-40B4-BE49-F238E27FC236}">
                <a16:creationId xmlns:a16="http://schemas.microsoft.com/office/drawing/2014/main" id="{646C2F76-3215-4045-BF25-A7434A1F3040}"/>
              </a:ext>
            </a:extLst>
          </p:cNvPr>
          <p:cNvSpPr>
            <a:spLocks noGrp="1"/>
          </p:cNvSpPr>
          <p:nvPr>
            <p:ph idx="1"/>
          </p:nvPr>
        </p:nvSpPr>
        <p:spPr>
          <a:xfrm>
            <a:off x="1141413" y="1671725"/>
            <a:ext cx="9905998" cy="4119475"/>
          </a:xfrm>
        </p:spPr>
        <p:txBody>
          <a:bodyPr>
            <a:normAutofit/>
          </a:bodyPr>
          <a:lstStyle/>
          <a:p>
            <a:r>
              <a:rPr lang="en-US" dirty="0"/>
              <a:t>Information retrieval systems do not support the precise retrieval of answers to biomedical questions13</a:t>
            </a:r>
          </a:p>
          <a:p>
            <a:r>
              <a:rPr lang="en-US" dirty="0"/>
              <a:t>For patient data to be useful, it often needs to be summarized and put in the appropriate context</a:t>
            </a:r>
          </a:p>
          <a:p>
            <a:r>
              <a:rPr lang="en-US" dirty="0"/>
              <a:t>Need improved mechanisms for sharing information between patients and providers</a:t>
            </a:r>
          </a:p>
          <a:p>
            <a:r>
              <a:rPr lang="en-US" dirty="0"/>
              <a:t>Need to model and understand the medical care process and provider needs in support of successful installation of computer-based tools</a:t>
            </a:r>
          </a:p>
          <a:p>
            <a:endParaRPr lang="en-US" dirty="0"/>
          </a:p>
        </p:txBody>
      </p:sp>
    </p:spTree>
    <p:extLst>
      <p:ext uri="{BB962C8B-B14F-4D97-AF65-F5344CB8AC3E}">
        <p14:creationId xmlns:p14="http://schemas.microsoft.com/office/powerpoint/2010/main" val="400850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117</TotalTime>
  <Words>1833</Words>
  <Application>Microsoft Office PowerPoint</Application>
  <PresentationFormat>Widescreen</PresentationFormat>
  <Paragraphs>168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Century Gothic</vt:lpstr>
      <vt:lpstr>Mesh</vt:lpstr>
      <vt:lpstr>Journal Club – July 2018</vt:lpstr>
      <vt:lpstr>Article to Review</vt:lpstr>
      <vt:lpstr>Introduction</vt:lpstr>
      <vt:lpstr>Timeline and Prioritization</vt:lpstr>
      <vt:lpstr>Biomedical Informatics Research Needs</vt:lpstr>
      <vt:lpstr>Hospital and Clinical Informatics Working group</vt:lpstr>
      <vt:lpstr>H&amp;CIWG Focus Areas</vt:lpstr>
      <vt:lpstr>H&amp;CIWG Identified Barriers                     1 of 2</vt:lpstr>
      <vt:lpstr>H&amp;CIWG Identified Barriers                     2 of 2</vt:lpstr>
      <vt:lpstr>Question set #1</vt:lpstr>
      <vt:lpstr>PowerPoint Presentation</vt:lpstr>
      <vt:lpstr>E-Health Working Group</vt:lpstr>
      <vt:lpstr>Goals of the E-Health WG</vt:lpstr>
      <vt:lpstr>E-Health WG Identified Barriers</vt:lpstr>
      <vt:lpstr>E-Health Research and Informatics Needs</vt:lpstr>
      <vt:lpstr>Question set #2</vt:lpstr>
      <vt:lpstr>PowerPoint Presentation</vt:lpstr>
      <vt:lpstr>Combat Health Informatics Working Group</vt:lpstr>
      <vt:lpstr>CHI-WG Identified Areas</vt:lpstr>
      <vt:lpstr>CHI-WG Goals – Overall View</vt:lpstr>
      <vt:lpstr>CHI-WG Specific Goals</vt:lpstr>
      <vt:lpstr>Technology Barriers to CHI-WG Goals</vt:lpstr>
      <vt:lpstr>CHI-WG Research Needs</vt:lpstr>
      <vt:lpstr>Question set #3</vt:lpstr>
      <vt:lpstr>PowerPoint Presentation</vt:lpstr>
      <vt:lpstr>Bioinformatics and Biomedical Computation Working group</vt:lpstr>
      <vt:lpstr>BI&amp;BC-WG Specific Goals</vt:lpstr>
      <vt:lpstr>BI&amp;BC Technology Barriers                 1 of 2</vt:lpstr>
      <vt:lpstr>BI&amp;BC Technology Barriers                 2 of 2</vt:lpstr>
      <vt:lpstr>BI&amp;BC Research Needs </vt:lpstr>
      <vt:lpstr>PowerPoint Presentation</vt:lpstr>
      <vt:lpstr>Question set #4</vt:lpstr>
      <vt:lpstr>Summary</vt:lpstr>
      <vt:lpstr>Additional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 July 2018</dc:title>
  <dc:creator>Bob Marshall</dc:creator>
  <cp:lastModifiedBy>Bob Marshall</cp:lastModifiedBy>
  <cp:revision>25</cp:revision>
  <dcterms:created xsi:type="dcterms:W3CDTF">2018-07-27T16:08:49Z</dcterms:created>
  <dcterms:modified xsi:type="dcterms:W3CDTF">2018-07-28T18:04:16Z</dcterms:modified>
</cp:coreProperties>
</file>