
<file path=[Content_Types].xml><?xml version="1.0" encoding="utf-8"?>
<Types xmlns="http://schemas.openxmlformats.org/package/2006/content-types">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notesSlides/notesSlide2.xml" ContentType="application/vnd.openxmlformats-officedocument.presentationml.notesSlide+xml"/>
  <Override PartName="/ppt/comments/comment7.xml" ContentType="application/vnd.openxmlformats-officedocument.presentationml.comments+xml"/>
  <Override PartName="/ppt/notesSlides/notesSlide3.xml" ContentType="application/vnd.openxmlformats-officedocument.presentationml.notesSlide+xml"/>
  <Override PartName="/ppt/comments/comment8.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2"/>
  </p:sldMasterIdLst>
  <p:notesMasterIdLst>
    <p:notesMasterId r:id="rId38"/>
  </p:notesMasterIdLst>
  <p:handoutMasterIdLst>
    <p:handoutMasterId r:id="rId39"/>
  </p:handoutMasterIdLst>
  <p:sldIdLst>
    <p:sldId id="256" r:id="rId3"/>
    <p:sldId id="258" r:id="rId4"/>
    <p:sldId id="274" r:id="rId5"/>
    <p:sldId id="275" r:id="rId6"/>
    <p:sldId id="276" r:id="rId7"/>
    <p:sldId id="259" r:id="rId8"/>
    <p:sldId id="277" r:id="rId9"/>
    <p:sldId id="278" r:id="rId10"/>
    <p:sldId id="279" r:id="rId11"/>
    <p:sldId id="285" r:id="rId12"/>
    <p:sldId id="286" r:id="rId13"/>
    <p:sldId id="287" r:id="rId14"/>
    <p:sldId id="288" r:id="rId15"/>
    <p:sldId id="289" r:id="rId16"/>
    <p:sldId id="290" r:id="rId17"/>
    <p:sldId id="280" r:id="rId18"/>
    <p:sldId id="293" r:id="rId19"/>
    <p:sldId id="292" r:id="rId20"/>
    <p:sldId id="291" r:id="rId21"/>
    <p:sldId id="281" r:id="rId22"/>
    <p:sldId id="282" r:id="rId23"/>
    <p:sldId id="294" r:id="rId24"/>
    <p:sldId id="283" r:id="rId25"/>
    <p:sldId id="284" r:id="rId26"/>
    <p:sldId id="295" r:id="rId27"/>
    <p:sldId id="296" r:id="rId28"/>
    <p:sldId id="300" r:id="rId29"/>
    <p:sldId id="301" r:id="rId30"/>
    <p:sldId id="302" r:id="rId31"/>
    <p:sldId id="303" r:id="rId32"/>
    <p:sldId id="297" r:id="rId33"/>
    <p:sldId id="298" r:id="rId34"/>
    <p:sldId id="299" r:id="rId35"/>
    <p:sldId id="304" r:id="rId36"/>
    <p:sldId id="30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6672" userDrawn="1">
          <p15:clr>
            <a:srgbClr val="A4A3A4"/>
          </p15:clr>
        </p15:guide>
        <p15:guide id="4" orient="horz" pos="168" userDrawn="1">
          <p15:clr>
            <a:srgbClr val="A4A3A4"/>
          </p15:clr>
        </p15:guide>
        <p15:guide id="5" pos="705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6"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33" autoAdjust="0"/>
    <p:restoredTop sz="94718" autoAdjust="0"/>
  </p:normalViewPr>
  <p:slideViewPr>
    <p:cSldViewPr snapToGrid="0">
      <p:cViewPr varScale="1">
        <p:scale>
          <a:sx n="69" d="100"/>
          <a:sy n="69" d="100"/>
        </p:scale>
        <p:origin x="72" y="744"/>
      </p:cViewPr>
      <p:guideLst>
        <p:guide orient="horz" pos="2160"/>
        <p:guide pos="3840"/>
        <p:guide pos="6672"/>
        <p:guide orient="horz" pos="168"/>
        <p:guide pos="7056"/>
      </p:guideLst>
    </p:cSldViewPr>
  </p:slideViewPr>
  <p:outlineViewPr>
    <p:cViewPr>
      <p:scale>
        <a:sx n="33" d="100"/>
        <a:sy n="33" d="100"/>
      </p:scale>
      <p:origin x="0" y="-19192"/>
    </p:cViewPr>
  </p:outlineViewPr>
  <p:notesTextViewPr>
    <p:cViewPr>
      <p:scale>
        <a:sx n="3" d="2"/>
        <a:sy n="3" d="2"/>
      </p:scale>
      <p:origin x="0" y="0"/>
    </p:cViewPr>
  </p:notesTextViewPr>
  <p:notesViewPr>
    <p:cSldViewPr snapToGrid="0" showGuides="1">
      <p:cViewPr varScale="1">
        <p:scale>
          <a:sx n="76" d="100"/>
          <a:sy n="76" d="100"/>
        </p:scale>
        <p:origin x="2632"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8-08-27T10:08:54.665" idx="1">
    <p:pos x="10" y="10"/>
    <p:text>The quality of benefit calculations depends on how well the underlying interventions are studied and defined.</p:text>
    <p:extLst>
      <p:ext uri="{C676402C-5697-4E1C-873F-D02D1690AC5C}">
        <p15:threadingInfo xmlns:p15="http://schemas.microsoft.com/office/powerpoint/2012/main" timeZoneBias="420"/>
      </p:ext>
    </p:extLst>
  </p:cm>
  <p:cm authorId="2" dt="2018-08-27T10:10:41.159" idx="2">
    <p:pos x="106" y="106"/>
    <p:text>CMS/Insurers no longer pay for preventable ADEs, so this cost now comes out of hospital budgets.</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8-08-27T10:11:32.191" idx="3">
    <p:pos x="3738" y="2863"/>
    <p:text>Nurses could give drugs more efficiently.</p:text>
    <p:extLst>
      <p:ext uri="{C676402C-5697-4E1C-873F-D02D1690AC5C}">
        <p15:threadingInfo xmlns:p15="http://schemas.microsoft.com/office/powerpoint/2012/main" timeZoneBias="4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18-08-27T10:14:02.099" idx="4">
    <p:pos x="10" y="10"/>
    <p:text>The discounting process helps standardize comparisons in different areas of the country. Basically, all their figures took off 7% to account for depreciation etc.</p:text>
    <p:extLst>
      <p:ext uri="{C676402C-5697-4E1C-873F-D02D1690AC5C}">
        <p15:threadingInfo xmlns:p15="http://schemas.microsoft.com/office/powerpoint/2012/main" timeZoneBias="420"/>
      </p:ext>
    </p:extLst>
  </p:cm>
  <p:cm authorId="2" dt="2018-08-27T10:15:23.994" idx="5">
    <p:pos x="106" y="106"/>
    <p:text>This allows you to generalize results to other sites.</p:text>
    <p:extLst>
      <p:ext uri="{C676402C-5697-4E1C-873F-D02D1690AC5C}">
        <p15:threadingInfo xmlns:p15="http://schemas.microsoft.com/office/powerpoint/2012/main" timeZoneBias="420"/>
      </p:ext>
    </p:extLst>
  </p:cm>
  <p:cm authorId="2" dt="2018-08-27T10:20:48.339" idx="6">
    <p:pos x="202" y="202"/>
    <p:text>"We discounted all costs and benefits at a 7% annual percentage rate in accordance with the recommendations of the U.S. Office of Management and Budget for economic analyses performed for the federal government.29 This represents a societal discount rate rather than a hospital-specific rate. We discounted all costs and benefits on a monthly basis with costs discounted using a ‘‘beginning of period’’ convention, while benefits discounted using an ‘‘end-of-period’’ convention."</p:text>
    <p:extLst>
      <p:ext uri="{C676402C-5697-4E1C-873F-D02D1690AC5C}">
        <p15:threadingInfo xmlns:p15="http://schemas.microsoft.com/office/powerpoint/2012/main" timeZoneBias="4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18-08-27T10:14:52.613" idx="7">
    <p:pos x="10" y="10"/>
    <p:text>You calculate costs and benefits month-by-month and then take an annual average.</p:text>
    <p:extLst>
      <p:ext uri="{C676402C-5697-4E1C-873F-D02D1690AC5C}">
        <p15:threadingInfo xmlns:p15="http://schemas.microsoft.com/office/powerpoint/2012/main" timeZoneBias="420"/>
      </p:ext>
    </p:extLst>
  </p:cm>
  <p:cm authorId="2" dt="2018-08-27T10:15:42.948" idx="8">
    <p:pos x="106" y="106"/>
    <p:text>There's a correction factor each year for inflation, so each year's data can be adjusted for inflation.</p:text>
    <p:extLst>
      <p:ext uri="{C676402C-5697-4E1C-873F-D02D1690AC5C}">
        <p15:threadingInfo xmlns:p15="http://schemas.microsoft.com/office/powerpoint/2012/main" timeZoneBias="4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18-08-27T10:17:20.534" idx="9">
    <p:pos x="10" y="10"/>
    <p:text>By assuming they got back 80% from bills, the statistical analysis is much easier than trying to calculate what each bill paid individually.</p:text>
    <p:extLst>
      <p:ext uri="{C676402C-5697-4E1C-873F-D02D1690AC5C}">
        <p15:threadingInfo xmlns:p15="http://schemas.microsoft.com/office/powerpoint/2012/main" timeZoneBias="420"/>
      </p:ext>
    </p:extLst>
  </p:cm>
  <p:cm authorId="2" dt="2018-08-27T10:18:20.385" idx="10">
    <p:pos x="106" y="106"/>
    <p:text>"Prospective reimbursement rates affect the amount of hospital savings from CPOE. If a patient’s care is not prospectively reimbursed, then savings do not necessarily accrue to the hospital from an avoided ADE or an unnecessary test since the hospital may be reimbursed by the insurance company regardless of whether the utilization was avoidable. For this period of time at BWH, the average prospective reimbursement rate was 80%"</p:text>
    <p:extLst>
      <p:ext uri="{C676402C-5697-4E1C-873F-D02D1690AC5C}">
        <p15:threadingInfo xmlns:p15="http://schemas.microsoft.com/office/powerpoint/2012/main" timeZoneBias="420"/>
      </p:ext>
    </p:extLst>
  </p:cm>
  <p:cm authorId="2" dt="2018-08-27T10:19:37.007" idx="11">
    <p:pos x="202" y="202"/>
    <p:text>So another way of looking at this is that they assume they were not reimbursed for 20% of tests etc.</p:text>
    <p:extLst>
      <p:ext uri="{C676402C-5697-4E1C-873F-D02D1690AC5C}">
        <p15:threadingInfo xmlns:p15="http://schemas.microsoft.com/office/powerpoint/2012/main" timeZoneBias="4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2" dt="2018-08-27T10:20:00.616" idx="12">
    <p:pos x="10" y="10"/>
    <p:text>The ROI did not occur until year 7.</p:text>
    <p:extLst>
      <p:ext uri="{C676402C-5697-4E1C-873F-D02D1690AC5C}">
        <p15:threadingInfo xmlns:p15="http://schemas.microsoft.com/office/powerpoint/2012/main" timeZoneBias="4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2" dt="2018-08-27T10:34:46.512" idx="13">
    <p:pos x="10" y="10"/>
    <p:text>Using ROI to MAKE investments (i.e., estimating ROI before you actually implement it) has so many unknown variables that it is misleading and potentially dangerous. Better suited to analyze your already-implemented investments.</p:text>
    <p:extLst>
      <p:ext uri="{C676402C-5697-4E1C-873F-D02D1690AC5C}">
        <p15:threadingInfo xmlns:p15="http://schemas.microsoft.com/office/powerpoint/2012/main" timeZoneBias="420"/>
      </p:ext>
    </p:extLst>
  </p:cm>
  <p:cm authorId="2" dt="2018-08-27T10:36:54.932" idx="14">
    <p:pos x="10" y="106"/>
    <p:text>TLDR; Don't use ROI for project proposals (unless there's an existing generalizable model)</p:text>
    <p:extLst>
      <p:ext uri="{C676402C-5697-4E1C-873F-D02D1690AC5C}">
        <p15:threadingInfo xmlns:p15="http://schemas.microsoft.com/office/powerpoint/2012/main" timeZoneBias="420">
          <p15:parentCm authorId="2" idx="13"/>
        </p15:threadingInfo>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2" dt="2018-08-27T10:48:50.372" idx="15">
    <p:pos x="10" y="10"/>
    <p:text>This can undervalue your ROI because you can't calculate all those costs.</p:text>
    <p:extLst>
      <p:ext uri="{C676402C-5697-4E1C-873F-D02D1690AC5C}">
        <p15:threadingInfo xmlns:p15="http://schemas.microsoft.com/office/powerpoint/2012/main" timeZoneBias="420"/>
      </p:ext>
    </p:extLst>
  </p:cm>
  <p:cm authorId="2" dt="2018-08-27T10:50:03.252" idx="16">
    <p:pos x="10" y="106"/>
    <p:text>E.g., insurance companies might have gotten the biggest financial benefit from the CPOE system, but none of those benefits are included in the analysis.</p:text>
    <p:extLst>
      <p:ext uri="{C676402C-5697-4E1C-873F-D02D1690AC5C}">
        <p15:threadingInfo xmlns:p15="http://schemas.microsoft.com/office/powerpoint/2012/main" timeZoneBias="420">
          <p15:parentCm authorId="2" idx="15"/>
        </p15:threadingInfo>
      </p:ext>
    </p:extLst>
  </p:cm>
</p:cmLst>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B84C55-34AB-4F04-8C6E-103378987567}" type="datetimeFigureOut">
              <a:rPr lang="en-US" smtClean="0"/>
              <a:t>8/27/2018</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E082C9A-B1C0-4AB3-B851-094A8352B5DB}" type="slidenum">
              <a:rPr lang="en-US" smtClean="0"/>
              <a:t>‹#›</a:t>
            </a:fld>
            <a:endParaRPr lang="en-US" dirty="0"/>
          </a:p>
        </p:txBody>
      </p:sp>
    </p:spTree>
    <p:extLst>
      <p:ext uri="{BB962C8B-B14F-4D97-AF65-F5344CB8AC3E}">
        <p14:creationId xmlns:p14="http://schemas.microsoft.com/office/powerpoint/2010/main" val="23641603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832DD9-7C6A-4C91-8CF1-0788B8213502}" type="datetimeFigureOut">
              <a:rPr lang="en-US" smtClean="0"/>
              <a:t>8/27/2018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A033CE-42BD-48B0-899B-D9D2A3E08DBF}" type="slidenum">
              <a:rPr lang="en-US" smtClean="0"/>
              <a:t>‹#›</a:t>
            </a:fld>
            <a:endParaRPr lang="en-US" dirty="0"/>
          </a:p>
        </p:txBody>
      </p:sp>
    </p:spTree>
    <p:extLst>
      <p:ext uri="{BB962C8B-B14F-4D97-AF65-F5344CB8AC3E}">
        <p14:creationId xmlns:p14="http://schemas.microsoft.com/office/powerpoint/2010/main" val="628559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EA033CE-42BD-48B0-899B-D9D2A3E08DBF}" type="slidenum">
              <a:rPr lang="en-US" smtClean="0"/>
              <a:t>1</a:t>
            </a:fld>
            <a:endParaRPr lang="en-US" dirty="0"/>
          </a:p>
        </p:txBody>
      </p:sp>
    </p:spTree>
    <p:extLst>
      <p:ext uri="{BB962C8B-B14F-4D97-AF65-F5344CB8AC3E}">
        <p14:creationId xmlns:p14="http://schemas.microsoft.com/office/powerpoint/2010/main" val="732350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A033CE-42BD-48B0-899B-D9D2A3E08DBF}" type="slidenum">
              <a:rPr lang="en-US" smtClean="0"/>
              <a:t>22</a:t>
            </a:fld>
            <a:endParaRPr lang="en-US" dirty="0"/>
          </a:p>
        </p:txBody>
      </p:sp>
    </p:spTree>
    <p:extLst>
      <p:ext uri="{BB962C8B-B14F-4D97-AF65-F5344CB8AC3E}">
        <p14:creationId xmlns:p14="http://schemas.microsoft.com/office/powerpoint/2010/main" val="3858037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EA033CE-42BD-48B0-899B-D9D2A3E08DBF}" type="slidenum">
              <a:rPr lang="en-US" smtClean="0"/>
              <a:t>25</a:t>
            </a:fld>
            <a:endParaRPr lang="en-US" dirty="0"/>
          </a:p>
        </p:txBody>
      </p:sp>
    </p:spTree>
    <p:extLst>
      <p:ext uri="{BB962C8B-B14F-4D97-AF65-F5344CB8AC3E}">
        <p14:creationId xmlns:p14="http://schemas.microsoft.com/office/powerpoint/2010/main" val="2090343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 name="Date Placeholder 29"/>
          <p:cNvSpPr>
            <a:spLocks noGrp="1"/>
          </p:cNvSpPr>
          <p:nvPr>
            <p:ph type="dt" sz="half" idx="10"/>
          </p:nvPr>
        </p:nvSpPr>
        <p:spPr/>
        <p:txBody>
          <a:bodyPr/>
          <a:lstStyle/>
          <a:p>
            <a:fld id="{8A57DA2E-A198-42B8-A77A-6063A9DC8646}" type="datetime1">
              <a:rPr lang="en-US" smtClean="0"/>
              <a:t>8/27/2018</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dirty="0"/>
          </a:p>
        </p:txBody>
      </p:sp>
      <p:sp>
        <p:nvSpPr>
          <p:cNvPr id="17" name="Subtitle 16"/>
          <p:cNvSpPr>
            <a:spLocks noGrp="1"/>
          </p:cNvSpPr>
          <p:nvPr>
            <p:ph type="subTitle" idx="1"/>
          </p:nvPr>
        </p:nvSpPr>
        <p:spPr>
          <a:xfrm>
            <a:off x="577400" y="1544812"/>
            <a:ext cx="8640064"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9" name="Title 8"/>
          <p:cNvSpPr>
            <a:spLocks noGrp="1"/>
          </p:cNvSpPr>
          <p:nvPr>
            <p:ph type="ctrTitle"/>
          </p:nvPr>
        </p:nvSpPr>
        <p:spPr>
          <a:xfrm>
            <a:off x="572085" y="3337560"/>
            <a:ext cx="8640064" cy="2301240"/>
          </a:xfrm>
        </p:spPr>
        <p:txBody>
          <a:bodyPr rIns="45720" anchor="t"/>
          <a:lstStyle>
            <a:lvl1pPr algn="r">
              <a:defRPr lang="en-US" b="1" cap="all" baseline="0" dirty="0">
                <a:ln w="5000" cmpd="sng">
                  <a:solidFill>
                    <a:schemeClr val="tx2">
                      <a:lumMod val="90000"/>
                    </a:schemeClr>
                  </a:solidFill>
                  <a:prstDash val="solid"/>
                </a:ln>
                <a:solidFill>
                  <a:schemeClr val="tx2"/>
                </a:solidFill>
                <a:effectLst>
                  <a:outerShdw blurRad="38100" dist="38100" dir="2700000" algn="tl">
                    <a:srgbClr val="000000">
                      <a:alpha val="43137"/>
                    </a:srgbClr>
                  </a:outerShdw>
                </a:effectLst>
              </a:defRPr>
            </a:lvl1pPr>
          </a:lstStyle>
          <a:p>
            <a:r>
              <a:rPr kumimoji="0" lang="en-US"/>
              <a:t>Click to edit Master title style</a:t>
            </a:r>
            <a:endParaRPr kumimoji="0" lang="en-US" dirty="0"/>
          </a:p>
        </p:txBody>
      </p:sp>
      <p:sp>
        <p:nvSpPr>
          <p:cNvPr id="12" name="Freeform 11"/>
          <p:cNvSpPr>
            <a:spLocks/>
          </p:cNvSpPr>
          <p:nvPr userDrawn="1"/>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2">
              <a:lumMod val="75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sz="1800" dirty="0"/>
          </a:p>
        </p:txBody>
      </p:sp>
      <p:sp>
        <p:nvSpPr>
          <p:cNvPr id="13" name="Freeform 12"/>
          <p:cNvSpPr>
            <a:spLocks/>
          </p:cNvSpPr>
          <p:nvPr userDrawn="1"/>
        </p:nvSpPr>
        <p:spPr bwMode="auto">
          <a:xfrm>
            <a:off x="9753600" y="0"/>
            <a:ext cx="24384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2">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sz="1800" dirty="0"/>
          </a:p>
        </p:txBody>
      </p:sp>
    </p:spTree>
    <p:extLst>
      <p:ext uri="{BB962C8B-B14F-4D97-AF65-F5344CB8AC3E}">
        <p14:creationId xmlns:p14="http://schemas.microsoft.com/office/powerpoint/2010/main" val="3007174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D0B467C-85F7-469C-B16D-CF41F04F5F22}" type="datetime1">
              <a:rPr lang="en-US" smtClean="0"/>
              <a:t>8/27/2018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Vertical Text Placeholder 2"/>
          <p:cNvSpPr>
            <a:spLocks noGrp="1"/>
          </p:cNvSpPr>
          <p:nvPr>
            <p:ph type="body" orient="vert" idx="1"/>
          </p:nvPr>
        </p:nvSpPr>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3149181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8E79436-BD82-44D9-9B6F-6D45FC4FB282}" type="datetime1">
              <a:rPr lang="en-US" smtClean="0"/>
              <a:t>8/27/2018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Tree>
    <p:extLst>
      <p:ext uri="{BB962C8B-B14F-4D97-AF65-F5344CB8AC3E}">
        <p14:creationId xmlns:p14="http://schemas.microsoft.com/office/powerpoint/2010/main" val="4050778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955B0D3-E9C4-4790-9AFC-472238E9D978}" type="datetime1">
              <a:rPr lang="en-US" smtClean="0"/>
              <a:t>8/27/2018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Content Placeholder 2"/>
          <p:cNvSpPr>
            <a:spLocks noGrp="1"/>
          </p:cNvSpPr>
          <p:nvPr>
            <p:ph idx="1"/>
          </p:nvPr>
        </p:nvSpPr>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2" name="Title 1"/>
          <p:cNvSpPr>
            <a:spLocks noGrp="1"/>
          </p:cNvSpPr>
          <p:nvPr>
            <p:ph type="title"/>
          </p:nvPr>
        </p:nvSpPr>
        <p:spPr/>
        <p:txBody>
          <a:bodyPr/>
          <a:lstStyle>
            <a:lvl1pPr algn="l">
              <a:defRPr/>
            </a:lvl1pPr>
          </a:lstStyle>
          <a:p>
            <a:r>
              <a:rPr kumimoji="0" lang="en-US"/>
              <a:t>Click to edit Master title style</a:t>
            </a:r>
          </a:p>
        </p:txBody>
      </p:sp>
    </p:spTree>
    <p:extLst>
      <p:ext uri="{BB962C8B-B14F-4D97-AF65-F5344CB8AC3E}">
        <p14:creationId xmlns:p14="http://schemas.microsoft.com/office/powerpoint/2010/main" val="4042230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9EFB39F-05CF-4198-9763-0EA4BE92E0D0}" type="datetime1">
              <a:rPr lang="en-US" smtClean="0"/>
              <a:t>8/27/2018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Text Placeholder 2"/>
          <p:cNvSpPr>
            <a:spLocks noGrp="1"/>
          </p:cNvSpPr>
          <p:nvPr>
            <p:ph type="body" idx="1"/>
          </p:nvPr>
        </p:nvSpPr>
        <p:spPr>
          <a:xfrm>
            <a:off x="914400" y="2485800"/>
            <a:ext cx="88392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Edit Master text styles</a:t>
            </a:r>
          </a:p>
        </p:txBody>
      </p:sp>
      <p:sp>
        <p:nvSpPr>
          <p:cNvPr id="2" name="Title 1"/>
          <p:cNvSpPr>
            <a:spLocks noGrp="1"/>
          </p:cNvSpPr>
          <p:nvPr>
            <p:ph type="title"/>
          </p:nvPr>
        </p:nvSpPr>
        <p:spPr>
          <a:xfrm>
            <a:off x="914400" y="3583838"/>
            <a:ext cx="8839200" cy="1826363"/>
          </a:xfrm>
        </p:spPr>
        <p:txBody>
          <a:bodyPr tIns="0" bIns="0" anchor="t"/>
          <a:lstStyle>
            <a:lvl1pPr algn="l">
              <a:buNone/>
              <a:defRPr sz="4200" b="1" cap="none" baseline="0">
                <a:ln w="5000" cmpd="sng">
                  <a:solidFill>
                    <a:schemeClr val="tx2">
                      <a:lumMod val="90000"/>
                    </a:schemeClr>
                  </a:solidFill>
                  <a:prstDash val="solid"/>
                </a:ln>
                <a:solidFill>
                  <a:schemeClr val="tx2"/>
                </a:solidFill>
                <a:effectLst>
                  <a:outerShdw blurRad="50800" dist="38100" dir="5400000" algn="t" rotWithShape="0">
                    <a:prstClr val="black">
                      <a:alpha val="50000"/>
                    </a:prstClr>
                  </a:outerShdw>
                </a:effectLst>
              </a:defRPr>
            </a:lvl1pPr>
          </a:lstStyle>
          <a:p>
            <a:r>
              <a:rPr kumimoji="0" lang="en-US"/>
              <a:t>Click to edit Master title style</a:t>
            </a:r>
            <a:endParaRPr kumimoji="0" lang="en-US" dirty="0"/>
          </a:p>
        </p:txBody>
      </p:sp>
    </p:spTree>
    <p:extLst>
      <p:ext uri="{BB962C8B-B14F-4D97-AF65-F5344CB8AC3E}">
        <p14:creationId xmlns:p14="http://schemas.microsoft.com/office/powerpoint/2010/main" val="108600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F2491D0-1B86-4F30-8D90-913BBBB0A4F2}" type="datetime1">
              <a:rPr lang="en-US" smtClean="0"/>
              <a:t>8/27/2018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4" name="Content Placeholder 3"/>
          <p:cNvSpPr>
            <a:spLocks noGrp="1"/>
          </p:cNvSpPr>
          <p:nvPr>
            <p:ph sz="half" idx="2"/>
          </p:nvPr>
        </p:nvSpPr>
        <p:spPr>
          <a:xfrm>
            <a:off x="5689600" y="1600201"/>
            <a:ext cx="48768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Content Placeholder 2"/>
          <p:cNvSpPr>
            <a:spLocks noGrp="1"/>
          </p:cNvSpPr>
          <p:nvPr>
            <p:ph sz="half" idx="1"/>
          </p:nvPr>
        </p:nvSpPr>
        <p:spPr>
          <a:xfrm>
            <a:off x="609600" y="1600201"/>
            <a:ext cx="48768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a:xfrm>
            <a:off x="609600" y="274638"/>
            <a:ext cx="9956800" cy="1143000"/>
          </a:xfrm>
        </p:spPr>
        <p:txBody>
          <a:bodyPr/>
          <a:lstStyle/>
          <a:p>
            <a:r>
              <a:rPr kumimoji="0" lang="en-US"/>
              <a:t>Click to edit Master title style</a:t>
            </a:r>
          </a:p>
        </p:txBody>
      </p:sp>
    </p:spTree>
    <p:extLst>
      <p:ext uri="{BB962C8B-B14F-4D97-AF65-F5344CB8AC3E}">
        <p14:creationId xmlns:p14="http://schemas.microsoft.com/office/powerpoint/2010/main" val="2741587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A28FD5D4-22BE-49CA-89DE-DEB7778B4EA0}" type="datetime1">
              <a:rPr lang="en-US" smtClean="0"/>
              <a:t>8/27/2018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dirty="0"/>
          </a:p>
        </p:txBody>
      </p:sp>
      <p:sp>
        <p:nvSpPr>
          <p:cNvPr id="6" name="Content Placeholder 5"/>
          <p:cNvSpPr>
            <a:spLocks noGrp="1"/>
          </p:cNvSpPr>
          <p:nvPr>
            <p:ph sz="quarter" idx="4"/>
          </p:nvPr>
        </p:nvSpPr>
        <p:spPr>
          <a:xfrm>
            <a:off x="6193368" y="1516912"/>
            <a:ext cx="5389033"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5486400"/>
            <a:ext cx="5389033"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5" name="Content Placeholder 4"/>
          <p:cNvSpPr>
            <a:spLocks noGrp="1"/>
          </p:cNvSpPr>
          <p:nvPr>
            <p:ph sz="quarter" idx="2"/>
          </p:nvPr>
        </p:nvSpPr>
        <p:spPr>
          <a:xfrm>
            <a:off x="609600" y="1516912"/>
            <a:ext cx="5386917"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1"/>
          </p:nvPr>
        </p:nvSpPr>
        <p:spPr>
          <a:xfrm>
            <a:off x="609600" y="5486400"/>
            <a:ext cx="5386917"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2" name="Title 1"/>
          <p:cNvSpPr>
            <a:spLocks noGrp="1"/>
          </p:cNvSpPr>
          <p:nvPr>
            <p:ph type="title"/>
          </p:nvPr>
        </p:nvSpPr>
        <p:spPr>
          <a:xfrm>
            <a:off x="609600" y="273050"/>
            <a:ext cx="10972800" cy="1143000"/>
          </a:xfrm>
        </p:spPr>
        <p:txBody>
          <a:bodyPr anchor="ctr"/>
          <a:lstStyle>
            <a:lvl1pPr>
              <a:defRPr/>
            </a:lvl1pPr>
          </a:lstStyle>
          <a:p>
            <a:r>
              <a:rPr kumimoji="0" lang="en-US"/>
              <a:t>Click to edit Master title style</a:t>
            </a:r>
          </a:p>
        </p:txBody>
      </p:sp>
    </p:spTree>
    <p:extLst>
      <p:ext uri="{BB962C8B-B14F-4D97-AF65-F5344CB8AC3E}">
        <p14:creationId xmlns:p14="http://schemas.microsoft.com/office/powerpoint/2010/main" val="1279241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98A942CB-856E-4E4B-8C89-197AEAE66A5F}" type="datetime1">
              <a:rPr lang="en-US" smtClean="0"/>
              <a:t>8/27/2018</a:t>
            </a:fld>
            <a:endParaRPr lang="en-US" dirty="0"/>
          </a:p>
        </p:txBody>
      </p:sp>
      <p:sp>
        <p:nvSpPr>
          <p:cNvPr id="8" name="Slide Number Placeholder 7"/>
          <p:cNvSpPr>
            <a:spLocks noGrp="1"/>
          </p:cNvSpPr>
          <p:nvPr>
            <p:ph type="sldNum" sz="quarter" idx="11"/>
          </p:nvPr>
        </p:nvSpPr>
        <p:spPr/>
        <p:txBody>
          <a:bodyPr/>
          <a:lstStyle/>
          <a:p>
            <a:fld id="{401CF334-2D5C-4859-84A6-CA7E6E43FAEB}" type="slidenum">
              <a:rPr lang="en-US" smtClean="0"/>
              <a:t>‹#›</a:t>
            </a:fld>
            <a:endParaRPr lang="en-US" dirty="0"/>
          </a:p>
        </p:txBody>
      </p:sp>
      <p:sp>
        <p:nvSpPr>
          <p:cNvPr id="9" name="Footer Placeholder 8"/>
          <p:cNvSpPr>
            <a:spLocks noGrp="1"/>
          </p:cNvSpPr>
          <p:nvPr>
            <p:ph type="ftr" sz="quarter" idx="12"/>
          </p:nvPr>
        </p:nvSpPr>
        <p:spPr/>
        <p:txBody>
          <a:bodyPr/>
          <a:lstStyle/>
          <a:p>
            <a:endParaRPr lang="en-US" dirty="0"/>
          </a:p>
        </p:txBody>
      </p:sp>
      <p:sp>
        <p:nvSpPr>
          <p:cNvPr id="2" name="Title 1"/>
          <p:cNvSpPr>
            <a:spLocks noGrp="1"/>
          </p:cNvSpPr>
          <p:nvPr>
            <p:ph type="title"/>
          </p:nvPr>
        </p:nvSpPr>
        <p:spPr>
          <a:xfrm>
            <a:off x="609600" y="274320"/>
            <a:ext cx="9960864" cy="1143000"/>
          </a:xfrm>
        </p:spPr>
        <p:txBody>
          <a:bodyPr anchor="ctr"/>
          <a:lstStyle>
            <a:lvl1pPr algn="l">
              <a:defRPr sz="4600"/>
            </a:lvl1pPr>
          </a:lstStyle>
          <a:p>
            <a:r>
              <a:rPr kumimoji="0" lang="en-US"/>
              <a:t>Click to edit Master title style</a:t>
            </a:r>
          </a:p>
        </p:txBody>
      </p:sp>
    </p:spTree>
    <p:extLst>
      <p:ext uri="{BB962C8B-B14F-4D97-AF65-F5344CB8AC3E}">
        <p14:creationId xmlns:p14="http://schemas.microsoft.com/office/powerpoint/2010/main" val="1654168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C5A565-20AE-4CD1-A4DD-E062216372E9}" type="datetime1">
              <a:rPr lang="en-US" smtClean="0"/>
              <a:t>8/27/2018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613504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609600" y="1981200"/>
            <a:ext cx="94488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3669077-B497-459B-927D-21898BE78E1B}" type="datetime1">
              <a:rPr lang="en-US" smtClean="0"/>
              <a:t>8/27/2018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875264" y="6422065"/>
            <a:ext cx="1016000" cy="365125"/>
          </a:xfrm>
        </p:spPr>
        <p:txBody>
          <a:bodyPr/>
          <a:lstStyle/>
          <a:p>
            <a:fld id="{401CF334-2D5C-4859-84A6-CA7E6E43FAEB}" type="slidenum">
              <a:rPr lang="en-US" smtClean="0"/>
              <a:t>‹#›</a:t>
            </a:fld>
            <a:endParaRPr lang="en-US" dirty="0"/>
          </a:p>
        </p:txBody>
      </p:sp>
      <p:sp>
        <p:nvSpPr>
          <p:cNvPr id="3" name="Text Placeholder 2"/>
          <p:cNvSpPr>
            <a:spLocks noGrp="1"/>
          </p:cNvSpPr>
          <p:nvPr>
            <p:ph type="body" idx="2"/>
          </p:nvPr>
        </p:nvSpPr>
        <p:spPr>
          <a:xfrm>
            <a:off x="609599" y="214424"/>
            <a:ext cx="9448801"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Edit Master text styles</a:t>
            </a:r>
          </a:p>
        </p:txBody>
      </p:sp>
      <p:sp>
        <p:nvSpPr>
          <p:cNvPr id="2" name="Title 1"/>
          <p:cNvSpPr>
            <a:spLocks noGrp="1"/>
          </p:cNvSpPr>
          <p:nvPr>
            <p:ph type="title"/>
          </p:nvPr>
        </p:nvSpPr>
        <p:spPr>
          <a:xfrm>
            <a:off x="609600" y="1185528"/>
            <a:ext cx="9448800" cy="730250"/>
          </a:xfrm>
        </p:spPr>
        <p:txBody>
          <a:bodyPr tIns="0" bIns="0" anchor="t"/>
          <a:lstStyle>
            <a:lvl1pPr algn="l">
              <a:buNone/>
              <a:defRPr sz="1800" b="1">
                <a:solidFill>
                  <a:schemeClr val="accent1"/>
                </a:solidFill>
              </a:defRPr>
            </a:lvl1pPr>
          </a:lstStyle>
          <a:p>
            <a:r>
              <a:rPr kumimoji="0" lang="en-US"/>
              <a:t>Click to edit Master title style</a:t>
            </a:r>
          </a:p>
        </p:txBody>
      </p:sp>
    </p:spTree>
    <p:extLst>
      <p:ext uri="{BB962C8B-B14F-4D97-AF65-F5344CB8AC3E}">
        <p14:creationId xmlns:p14="http://schemas.microsoft.com/office/powerpoint/2010/main" val="274883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420837" y="1019907"/>
            <a:ext cx="54864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a:t>Click icon to add picture</a:t>
            </a:r>
            <a:endParaRPr kumimoji="0" lang="en-US" dirty="0"/>
          </a:p>
        </p:txBody>
      </p:sp>
      <p:sp>
        <p:nvSpPr>
          <p:cNvPr id="5" name="Date Placeholder 4"/>
          <p:cNvSpPr>
            <a:spLocks noGrp="1"/>
          </p:cNvSpPr>
          <p:nvPr>
            <p:ph type="dt" sz="half" idx="10"/>
          </p:nvPr>
        </p:nvSpPr>
        <p:spPr>
          <a:xfrm>
            <a:off x="609600" y="6422065"/>
            <a:ext cx="2844800" cy="365125"/>
          </a:xfrm>
        </p:spPr>
        <p:txBody>
          <a:bodyPr/>
          <a:lstStyle/>
          <a:p>
            <a:fld id="{E5371151-446F-4595-B3D3-21EF3A6E9BFE}" type="datetime1">
              <a:rPr lang="en-US" smtClean="0"/>
              <a:t>8/27/2018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4" name="Text Placeholder 3"/>
          <p:cNvSpPr>
            <a:spLocks noGrp="1"/>
          </p:cNvSpPr>
          <p:nvPr>
            <p:ph type="body" sz="half" idx="2"/>
          </p:nvPr>
        </p:nvSpPr>
        <p:spPr>
          <a:xfrm>
            <a:off x="7408979" y="2998765"/>
            <a:ext cx="4071821"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Edit Master text styles</a:t>
            </a:r>
          </a:p>
        </p:txBody>
      </p:sp>
      <p:sp>
        <p:nvSpPr>
          <p:cNvPr id="2" name="Title 1"/>
          <p:cNvSpPr>
            <a:spLocks noGrp="1"/>
          </p:cNvSpPr>
          <p:nvPr>
            <p:ph type="title"/>
          </p:nvPr>
        </p:nvSpPr>
        <p:spPr>
          <a:xfrm>
            <a:off x="7408976" y="1705709"/>
            <a:ext cx="4071824" cy="1253808"/>
          </a:xfrm>
        </p:spPr>
        <p:txBody>
          <a:bodyPr anchor="b"/>
          <a:lstStyle>
            <a:lvl1pPr algn="l">
              <a:buNone/>
              <a:defRPr sz="2200" b="1">
                <a:solidFill>
                  <a:schemeClr val="accent1"/>
                </a:solidFill>
              </a:defRPr>
            </a:lvl1pPr>
          </a:lstStyle>
          <a:p>
            <a:r>
              <a:rPr kumimoji="0" lang="en-US"/>
              <a:t>Click to edit Master title style</a:t>
            </a:r>
          </a:p>
        </p:txBody>
      </p:sp>
    </p:spTree>
    <p:extLst>
      <p:ext uri="{BB962C8B-B14F-4D97-AF65-F5344CB8AC3E}">
        <p14:creationId xmlns:p14="http://schemas.microsoft.com/office/powerpoint/2010/main" val="1163110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White">
      <p:bgRef idx="1003">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2">
              <a:lumMod val="75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sz="1800" dirty="0"/>
          </a:p>
        </p:txBody>
      </p:sp>
      <p:sp>
        <p:nvSpPr>
          <p:cNvPr id="10" name="Date Placeholder 9"/>
          <p:cNvSpPr>
            <a:spLocks noGrp="1"/>
          </p:cNvSpPr>
          <p:nvPr userDrawn="1">
            <p:ph type="dt" sz="half" idx="2"/>
          </p:nvPr>
        </p:nvSpPr>
        <p:spPr bwMode="invGray">
          <a:xfrm>
            <a:off x="609600" y="6422065"/>
            <a:ext cx="2844800" cy="365125"/>
          </a:xfrm>
          <a:prstGeom prst="rect">
            <a:avLst/>
          </a:prstGeom>
        </p:spPr>
        <p:txBody>
          <a:bodyPr vert="horz" bIns="0" anchor="b"/>
          <a:lstStyle>
            <a:lvl1pPr algn="l" eaLnBrk="1" latinLnBrk="0" hangingPunct="1">
              <a:defRPr kumimoji="0" sz="1000">
                <a:solidFill>
                  <a:schemeClr val="tx2"/>
                </a:solidFill>
              </a:defRPr>
            </a:lvl1pPr>
          </a:lstStyle>
          <a:p>
            <a:fld id="{671E04DB-BE65-47F8-B877-7DBE6DFA71B8}" type="datetime1">
              <a:rPr lang="en-US" smtClean="0"/>
              <a:t>8/27/2018</a:t>
            </a:fld>
            <a:endParaRPr lang="en-US" dirty="0"/>
          </a:p>
        </p:txBody>
      </p:sp>
      <p:sp>
        <p:nvSpPr>
          <p:cNvPr id="22" name="Footer Placeholder 21"/>
          <p:cNvSpPr>
            <a:spLocks noGrp="1"/>
          </p:cNvSpPr>
          <p:nvPr userDrawn="1">
            <p:ph type="ftr" sz="quarter" idx="3"/>
          </p:nvPr>
        </p:nvSpPr>
        <p:spPr bwMode="invGray">
          <a:xfrm>
            <a:off x="4165600" y="6422065"/>
            <a:ext cx="3860800" cy="365125"/>
          </a:xfrm>
          <a:prstGeom prst="rect">
            <a:avLst/>
          </a:prstGeom>
        </p:spPr>
        <p:txBody>
          <a:bodyPr vert="horz" lIns="0" rIns="0" bIns="0" anchor="b"/>
          <a:lstStyle>
            <a:lvl1pPr algn="ctr" eaLnBrk="1" latinLnBrk="0" hangingPunct="1">
              <a:defRPr kumimoji="0" sz="1000">
                <a:solidFill>
                  <a:schemeClr val="tx2"/>
                </a:solidFill>
              </a:defRPr>
            </a:lvl1pPr>
          </a:lstStyle>
          <a:p>
            <a:endParaRPr lang="en-US" dirty="0"/>
          </a:p>
        </p:txBody>
      </p:sp>
      <p:sp>
        <p:nvSpPr>
          <p:cNvPr id="18" name="Slide Number Placeholder 17"/>
          <p:cNvSpPr>
            <a:spLocks noGrp="1"/>
          </p:cNvSpPr>
          <p:nvPr userDrawn="1">
            <p:ph type="sldNum" sz="quarter" idx="4"/>
          </p:nvPr>
        </p:nvSpPr>
        <p:spPr bwMode="invGray">
          <a:xfrm>
            <a:off x="10871200" y="6422065"/>
            <a:ext cx="1016000" cy="365125"/>
          </a:xfrm>
          <a:prstGeom prst="rect">
            <a:avLst/>
          </a:prstGeom>
        </p:spPr>
        <p:txBody>
          <a:bodyPr vert="horz" lIns="0" tIns="0" rIns="0" bIns="0" anchor="b"/>
          <a:lstStyle>
            <a:lvl1pPr algn="r" eaLnBrk="1" latinLnBrk="0" hangingPunct="1">
              <a:defRPr kumimoji="0" sz="1000">
                <a:solidFill>
                  <a:schemeClr val="tx2"/>
                </a:solidFill>
              </a:defRPr>
            </a:lvl1pPr>
          </a:lstStyle>
          <a:p>
            <a:fld id="{401CF334-2D5C-4859-84A6-CA7E6E43FAEB}" type="slidenum">
              <a:rPr lang="en-US" smtClean="0"/>
              <a:pPr/>
              <a:t>‹#›</a:t>
            </a:fld>
            <a:endParaRPr lang="en-US" dirty="0"/>
          </a:p>
        </p:txBody>
      </p:sp>
      <p:sp>
        <p:nvSpPr>
          <p:cNvPr id="30" name="Text Placeholder 29"/>
          <p:cNvSpPr>
            <a:spLocks noGrp="1"/>
          </p:cNvSpPr>
          <p:nvPr userDrawn="1">
            <p:ph type="body" idx="1"/>
          </p:nvPr>
        </p:nvSpPr>
        <p:spPr>
          <a:xfrm>
            <a:off x="609600" y="1600201"/>
            <a:ext cx="9956800" cy="4525963"/>
          </a:xfrm>
          <a:prstGeom prst="rect">
            <a:avLst/>
          </a:prstGeom>
        </p:spPr>
        <p:txBody>
          <a:bodyPr vert="horz">
            <a:normAutofit/>
          </a:bodyPr>
          <a:lstStyle/>
          <a:p>
            <a:pPr lvl="0" eaLnBrk="1" latinLnBrk="0" hangingPunct="1"/>
            <a:r>
              <a:rPr kumimoji="0" lang="en-US"/>
              <a:t>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9" name="Title Placeholder 8"/>
          <p:cNvSpPr>
            <a:spLocks noGrp="1"/>
          </p:cNvSpPr>
          <p:nvPr userDrawn="1">
            <p:ph type="title"/>
          </p:nvPr>
        </p:nvSpPr>
        <p:spPr>
          <a:xfrm>
            <a:off x="609600" y="274638"/>
            <a:ext cx="9956800" cy="1143000"/>
          </a:xfrm>
          <a:prstGeom prst="rect">
            <a:avLst/>
          </a:prstGeom>
        </p:spPr>
        <p:txBody>
          <a:bodyPr vert="horz" lIns="45720" rIns="45720" anchor="ctr">
            <a:normAutofit/>
          </a:bodyPr>
          <a:lstStyle/>
          <a:p>
            <a:r>
              <a:rPr kumimoji="0" lang="en-US"/>
              <a:t>Click to edit Master title style</a:t>
            </a:r>
          </a:p>
        </p:txBody>
      </p:sp>
      <p:sp>
        <p:nvSpPr>
          <p:cNvPr id="16" name="Freeform 15"/>
          <p:cNvSpPr>
            <a:spLocks/>
          </p:cNvSpPr>
          <p:nvPr/>
        </p:nvSpPr>
        <p:spPr bwMode="auto">
          <a:xfrm>
            <a:off x="9753600" y="0"/>
            <a:ext cx="24384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2">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sz="1800" dirty="0"/>
          </a:p>
        </p:txBody>
      </p:sp>
    </p:spTree>
    <p:extLst>
      <p:ext uri="{BB962C8B-B14F-4D97-AF65-F5344CB8AC3E}">
        <p14:creationId xmlns:p14="http://schemas.microsoft.com/office/powerpoint/2010/main" val="3440511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package" Target="../embeddings/Microsoft_Excel_Worksheet.xlsx"/><Relationship Id="rId4" Type="http://schemas.openxmlformats.org/officeDocument/2006/relationships/image" Target="../media/image4.wmf"/></Relationships>
</file>

<file path=ppt/slides/_rels/slide3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ubtitle 17"/>
          <p:cNvSpPr>
            <a:spLocks noGrp="1"/>
          </p:cNvSpPr>
          <p:nvPr>
            <p:ph type="subTitle" idx="1"/>
          </p:nvPr>
        </p:nvSpPr>
        <p:spPr/>
        <p:txBody>
          <a:bodyPr/>
          <a:lstStyle/>
          <a:p>
            <a:r>
              <a:rPr lang="en-US" dirty="0"/>
              <a:t>CI Journal Club – 08-2018</a:t>
            </a:r>
          </a:p>
        </p:txBody>
      </p:sp>
      <p:sp>
        <p:nvSpPr>
          <p:cNvPr id="2" name="Title 1"/>
          <p:cNvSpPr>
            <a:spLocks noGrp="1"/>
          </p:cNvSpPr>
          <p:nvPr>
            <p:ph type="ctrTitle"/>
          </p:nvPr>
        </p:nvSpPr>
        <p:spPr/>
        <p:txBody>
          <a:bodyPr/>
          <a:lstStyle/>
          <a:p>
            <a:r>
              <a:rPr lang="en-US" dirty="0"/>
              <a:t>Return on Investment</a:t>
            </a:r>
            <a:br>
              <a:rPr lang="en-US" dirty="0"/>
            </a:br>
            <a:r>
              <a:rPr lang="en-US" dirty="0"/>
              <a:t>for CPOE</a:t>
            </a:r>
            <a:br>
              <a:rPr lang="en-US" dirty="0"/>
            </a:br>
            <a:endParaRPr lang="en-US" dirty="0"/>
          </a:p>
        </p:txBody>
      </p:sp>
      <p:pic>
        <p:nvPicPr>
          <p:cNvPr id="4" name="Picture 3" descr="A close up of text on a white background&#10;&#10;Description generated with high confidence">
            <a:extLst>
              <a:ext uri="{FF2B5EF4-FFF2-40B4-BE49-F238E27FC236}">
                <a16:creationId xmlns:a16="http://schemas.microsoft.com/office/drawing/2014/main" id="{2A4F0B4E-4F10-4B34-935C-7F381B5E2B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3173506" cy="2895918"/>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4FFD98A4-0AE1-452A-8D69-D659C2364B95}"/>
              </a:ext>
            </a:extLst>
          </p:cNvPr>
          <p:cNvSpPr txBox="1"/>
          <p:nvPr/>
        </p:nvSpPr>
        <p:spPr>
          <a:xfrm>
            <a:off x="4673600" y="5080000"/>
            <a:ext cx="2246449" cy="369332"/>
          </a:xfrm>
          <a:prstGeom prst="rect">
            <a:avLst/>
          </a:prstGeom>
          <a:noFill/>
        </p:spPr>
        <p:txBody>
          <a:bodyPr wrap="none" rtlCol="0">
            <a:spAutoFit/>
          </a:bodyPr>
          <a:lstStyle/>
          <a:p>
            <a:r>
              <a:rPr lang="en-US" dirty="0"/>
              <a:t>Robert Marshall, M.D.</a:t>
            </a:r>
          </a:p>
        </p:txBody>
      </p:sp>
    </p:spTree>
    <p:extLst>
      <p:ext uri="{BB962C8B-B14F-4D97-AF65-F5344CB8AC3E}">
        <p14:creationId xmlns:p14="http://schemas.microsoft.com/office/powerpoint/2010/main" val="3861256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C30004-55DD-4F3E-AAB7-4BDF796A34B0}"/>
              </a:ext>
            </a:extLst>
          </p:cNvPr>
          <p:cNvSpPr>
            <a:spLocks noGrp="1"/>
          </p:cNvSpPr>
          <p:nvPr>
            <p:ph idx="1"/>
          </p:nvPr>
        </p:nvSpPr>
        <p:spPr/>
        <p:txBody>
          <a:bodyPr>
            <a:normAutofit/>
          </a:bodyPr>
          <a:lstStyle/>
          <a:p>
            <a:r>
              <a:rPr lang="en-US" dirty="0"/>
              <a:t>We began to count operational costs starting on January 1, 1993, and running through December 31, 2002</a:t>
            </a:r>
          </a:p>
          <a:p>
            <a:r>
              <a:rPr lang="en-US" dirty="0"/>
              <a:t>We included costs such as hardware including workstations and printers, software, network, leadership, and training costs</a:t>
            </a:r>
          </a:p>
          <a:p>
            <a:r>
              <a:rPr lang="en-US" dirty="0"/>
              <a:t>However, we did not include costs such as those for a pharmacy system, medication administration system, or clinical data repository (these were already part of the existing system)</a:t>
            </a:r>
          </a:p>
        </p:txBody>
      </p:sp>
      <p:sp>
        <p:nvSpPr>
          <p:cNvPr id="3" name="Title 2">
            <a:extLst>
              <a:ext uri="{FF2B5EF4-FFF2-40B4-BE49-F238E27FC236}">
                <a16:creationId xmlns:a16="http://schemas.microsoft.com/office/drawing/2014/main" id="{F52654B6-33BA-4D2A-B3CC-B4A53613F54D}"/>
              </a:ext>
            </a:extLst>
          </p:cNvPr>
          <p:cNvSpPr>
            <a:spLocks noGrp="1"/>
          </p:cNvSpPr>
          <p:nvPr>
            <p:ph type="title"/>
          </p:nvPr>
        </p:nvSpPr>
        <p:spPr/>
        <p:txBody>
          <a:bodyPr/>
          <a:lstStyle/>
          <a:p>
            <a:r>
              <a:rPr lang="en-US" dirty="0"/>
              <a:t>Cost Data</a:t>
            </a:r>
          </a:p>
        </p:txBody>
      </p:sp>
    </p:spTree>
    <p:extLst>
      <p:ext uri="{BB962C8B-B14F-4D97-AF65-F5344CB8AC3E}">
        <p14:creationId xmlns:p14="http://schemas.microsoft.com/office/powerpoint/2010/main" val="1632186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A294A91-4620-4721-A553-FFB2E3CBB893}"/>
              </a:ext>
            </a:extLst>
          </p:cNvPr>
          <p:cNvSpPr>
            <a:spLocks noGrp="1"/>
          </p:cNvSpPr>
          <p:nvPr>
            <p:ph idx="1"/>
          </p:nvPr>
        </p:nvSpPr>
        <p:spPr/>
        <p:txBody>
          <a:bodyPr/>
          <a:lstStyle/>
          <a:p>
            <a:r>
              <a:rPr lang="en-US" dirty="0"/>
              <a:t>To estimate the benefits from CPOE, we identified each intervention and calculated the associated cost savings</a:t>
            </a:r>
          </a:p>
          <a:p>
            <a:r>
              <a:rPr lang="en-US" dirty="0"/>
              <a:t>We obtained actual BWH benefit data from relevant published literature, institutional key informants, and internal documents</a:t>
            </a:r>
          </a:p>
        </p:txBody>
      </p:sp>
      <p:sp>
        <p:nvSpPr>
          <p:cNvPr id="3" name="Title 2">
            <a:extLst>
              <a:ext uri="{FF2B5EF4-FFF2-40B4-BE49-F238E27FC236}">
                <a16:creationId xmlns:a16="http://schemas.microsoft.com/office/drawing/2014/main" id="{667C10BC-D189-41D2-9FA8-102F05697CE7}"/>
              </a:ext>
            </a:extLst>
          </p:cNvPr>
          <p:cNvSpPr>
            <a:spLocks noGrp="1"/>
          </p:cNvSpPr>
          <p:nvPr>
            <p:ph type="title"/>
          </p:nvPr>
        </p:nvSpPr>
        <p:spPr/>
        <p:txBody>
          <a:bodyPr/>
          <a:lstStyle/>
          <a:p>
            <a:r>
              <a:rPr lang="en-US" dirty="0"/>
              <a:t>Benefit Data</a:t>
            </a:r>
          </a:p>
        </p:txBody>
      </p:sp>
    </p:spTree>
    <p:extLst>
      <p:ext uri="{BB962C8B-B14F-4D97-AF65-F5344CB8AC3E}">
        <p14:creationId xmlns:p14="http://schemas.microsoft.com/office/powerpoint/2010/main" val="3031792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219E225-F938-4F78-AC96-7E34EFEE5693}"/>
              </a:ext>
            </a:extLst>
          </p:cNvPr>
          <p:cNvSpPr>
            <a:spLocks noGrp="1"/>
          </p:cNvSpPr>
          <p:nvPr>
            <p:ph idx="1"/>
          </p:nvPr>
        </p:nvSpPr>
        <p:spPr/>
        <p:txBody>
          <a:bodyPr>
            <a:normAutofit lnSpcReduction="10000"/>
          </a:bodyPr>
          <a:lstStyle/>
          <a:p>
            <a:r>
              <a:rPr lang="en-US" dirty="0"/>
              <a:t>The most rigorously studied aspect of the BWH CPOE system is CDSS to reduce adverse drug events</a:t>
            </a:r>
          </a:p>
          <a:p>
            <a:r>
              <a:rPr lang="en-US" dirty="0"/>
              <a:t>Consequently, we calculated many benefits based on the number of averted adverse drug events (ADEs)</a:t>
            </a:r>
          </a:p>
          <a:p>
            <a:r>
              <a:rPr lang="en-US" dirty="0"/>
              <a:t>For example, the BWH system has drug–drug interaction alerts that check and warn for hazardous interactions between drugs</a:t>
            </a:r>
          </a:p>
          <a:p>
            <a:r>
              <a:rPr lang="en-US" dirty="0"/>
              <a:t>We determined cost savings from these alerts by multiplying the number of averted ADEs by the average cost of an ADE ($4,685 in 1997 dollars)</a:t>
            </a:r>
          </a:p>
        </p:txBody>
      </p:sp>
      <p:sp>
        <p:nvSpPr>
          <p:cNvPr id="3" name="Title 2">
            <a:extLst>
              <a:ext uri="{FF2B5EF4-FFF2-40B4-BE49-F238E27FC236}">
                <a16:creationId xmlns:a16="http://schemas.microsoft.com/office/drawing/2014/main" id="{C10AD260-9F04-448A-A536-FC3F2ED5C0A9}"/>
              </a:ext>
            </a:extLst>
          </p:cNvPr>
          <p:cNvSpPr>
            <a:spLocks noGrp="1"/>
          </p:cNvSpPr>
          <p:nvPr>
            <p:ph type="title"/>
          </p:nvPr>
        </p:nvSpPr>
        <p:spPr/>
        <p:txBody>
          <a:bodyPr/>
          <a:lstStyle/>
          <a:p>
            <a:r>
              <a:rPr lang="en-US" dirty="0"/>
              <a:t>Additional Benefit Data - CDS</a:t>
            </a:r>
          </a:p>
        </p:txBody>
      </p:sp>
    </p:spTree>
    <p:extLst>
      <p:ext uri="{BB962C8B-B14F-4D97-AF65-F5344CB8AC3E}">
        <p14:creationId xmlns:p14="http://schemas.microsoft.com/office/powerpoint/2010/main" val="882215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652C3D-CF01-470D-8B86-C70E9633C6FB}"/>
              </a:ext>
            </a:extLst>
          </p:cNvPr>
          <p:cNvSpPr>
            <a:spLocks noGrp="1"/>
          </p:cNvSpPr>
          <p:nvPr>
            <p:ph idx="1"/>
          </p:nvPr>
        </p:nvSpPr>
        <p:spPr/>
        <p:txBody>
          <a:bodyPr>
            <a:normAutofit fontScale="92500"/>
          </a:bodyPr>
          <a:lstStyle/>
          <a:p>
            <a:r>
              <a:rPr lang="en-US" dirty="0"/>
              <a:t>Decreased drug costs generally through decreased use</a:t>
            </a:r>
          </a:p>
          <a:p>
            <a:r>
              <a:rPr lang="en-US" dirty="0"/>
              <a:t>Early conversion of intravenous to oral medications</a:t>
            </a:r>
          </a:p>
          <a:p>
            <a:r>
              <a:rPr lang="en-US" dirty="0"/>
              <a:t>Decreased laboratory test usage such as an alert that warned physicians when redundant laboratory tests were ordered</a:t>
            </a:r>
          </a:p>
          <a:p>
            <a:r>
              <a:rPr lang="en-US" dirty="0"/>
              <a:t>Addressed radiology test overuse and misuse</a:t>
            </a:r>
          </a:p>
          <a:p>
            <a:r>
              <a:rPr lang="en-US" dirty="0"/>
              <a:t>Workflow and efficiency gains</a:t>
            </a:r>
          </a:p>
          <a:p>
            <a:pPr lvl="1"/>
            <a:r>
              <a:rPr lang="en-US" sz="2800" dirty="0"/>
              <a:t>Improved nursing time utilization resulted in staff and resource savings</a:t>
            </a:r>
          </a:p>
          <a:p>
            <a:pPr lvl="1"/>
            <a:r>
              <a:rPr lang="en-US" sz="2800" dirty="0"/>
              <a:t>Savings in physician time utilization</a:t>
            </a:r>
            <a:endParaRPr lang="en-US" dirty="0"/>
          </a:p>
        </p:txBody>
      </p:sp>
      <p:sp>
        <p:nvSpPr>
          <p:cNvPr id="3" name="Title 2">
            <a:extLst>
              <a:ext uri="{FF2B5EF4-FFF2-40B4-BE49-F238E27FC236}">
                <a16:creationId xmlns:a16="http://schemas.microsoft.com/office/drawing/2014/main" id="{87F88114-321D-4BC0-995A-F76DA0AE67E1}"/>
              </a:ext>
            </a:extLst>
          </p:cNvPr>
          <p:cNvSpPr>
            <a:spLocks noGrp="1"/>
          </p:cNvSpPr>
          <p:nvPr>
            <p:ph type="title"/>
          </p:nvPr>
        </p:nvSpPr>
        <p:spPr/>
        <p:txBody>
          <a:bodyPr/>
          <a:lstStyle/>
          <a:p>
            <a:r>
              <a:rPr lang="en-US" dirty="0"/>
              <a:t>Additional Benefit Data - Summary</a:t>
            </a:r>
          </a:p>
        </p:txBody>
      </p:sp>
    </p:spTree>
    <p:extLst>
      <p:ext uri="{BB962C8B-B14F-4D97-AF65-F5344CB8AC3E}">
        <p14:creationId xmlns:p14="http://schemas.microsoft.com/office/powerpoint/2010/main" val="2257116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2BDFF5-F137-43BB-A1FB-B22D27B7CFA8}"/>
              </a:ext>
            </a:extLst>
          </p:cNvPr>
          <p:cNvSpPr>
            <a:spLocks noGrp="1"/>
          </p:cNvSpPr>
          <p:nvPr>
            <p:ph idx="1"/>
          </p:nvPr>
        </p:nvSpPr>
        <p:spPr/>
        <p:txBody>
          <a:bodyPr/>
          <a:lstStyle/>
          <a:p>
            <a:r>
              <a:rPr lang="en-US" dirty="0"/>
              <a:t>All costs and benefits were discounted at a 7% annual percentage rate in accordance with the recommendations of the U.S. Office of Management and Budget for economic analyses performed for the federal government </a:t>
            </a:r>
          </a:p>
          <a:p>
            <a:r>
              <a:rPr lang="en-US" dirty="0"/>
              <a:t>This represents a societal discount rate rather than a hospital-specific rate</a:t>
            </a:r>
          </a:p>
          <a:p>
            <a:r>
              <a:rPr lang="en-US" dirty="0"/>
              <a:t>All costs and benefits were discounted on a monthly basis</a:t>
            </a:r>
          </a:p>
        </p:txBody>
      </p:sp>
      <p:sp>
        <p:nvSpPr>
          <p:cNvPr id="3" name="Title 2">
            <a:extLst>
              <a:ext uri="{FF2B5EF4-FFF2-40B4-BE49-F238E27FC236}">
                <a16:creationId xmlns:a16="http://schemas.microsoft.com/office/drawing/2014/main" id="{9BEC57F1-EAFD-4FE7-AA9F-7B4229B01571}"/>
              </a:ext>
            </a:extLst>
          </p:cNvPr>
          <p:cNvSpPr>
            <a:spLocks noGrp="1"/>
          </p:cNvSpPr>
          <p:nvPr>
            <p:ph type="title"/>
          </p:nvPr>
        </p:nvSpPr>
        <p:spPr/>
        <p:txBody>
          <a:bodyPr/>
          <a:lstStyle/>
          <a:p>
            <a:r>
              <a:rPr lang="en-US" dirty="0"/>
              <a:t>Discounting</a:t>
            </a:r>
          </a:p>
        </p:txBody>
      </p:sp>
    </p:spTree>
    <p:extLst>
      <p:ext uri="{BB962C8B-B14F-4D97-AF65-F5344CB8AC3E}">
        <p14:creationId xmlns:p14="http://schemas.microsoft.com/office/powerpoint/2010/main" val="2677599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9A055A7-35D9-484A-8AB0-B7A4597D6CB9}"/>
              </a:ext>
            </a:extLst>
          </p:cNvPr>
          <p:cNvSpPr>
            <a:spLocks noGrp="1"/>
          </p:cNvSpPr>
          <p:nvPr>
            <p:ph idx="1"/>
          </p:nvPr>
        </p:nvSpPr>
        <p:spPr/>
        <p:txBody>
          <a:bodyPr/>
          <a:lstStyle/>
          <a:p>
            <a:r>
              <a:rPr lang="en-US" dirty="0"/>
              <a:t>Calculated annualized values. </a:t>
            </a:r>
          </a:p>
          <a:p>
            <a:pPr lvl="1"/>
            <a:r>
              <a:rPr lang="en-US" dirty="0"/>
              <a:t>Annualization converts the entire stream of discounted costs and benefits into a series of equal annual payments analogous to mortgage payments on a house</a:t>
            </a:r>
          </a:p>
          <a:p>
            <a:r>
              <a:rPr lang="en-US" dirty="0"/>
              <a:t>All current dollar values for costs and benefits were converted to a constant dollar basis to adjust for inflation</a:t>
            </a:r>
          </a:p>
        </p:txBody>
      </p:sp>
      <p:sp>
        <p:nvSpPr>
          <p:cNvPr id="3" name="Title 2">
            <a:extLst>
              <a:ext uri="{FF2B5EF4-FFF2-40B4-BE49-F238E27FC236}">
                <a16:creationId xmlns:a16="http://schemas.microsoft.com/office/drawing/2014/main" id="{B5B8479B-84F9-45FD-82FF-56095B26E3E3}"/>
              </a:ext>
            </a:extLst>
          </p:cNvPr>
          <p:cNvSpPr>
            <a:spLocks noGrp="1"/>
          </p:cNvSpPr>
          <p:nvPr>
            <p:ph type="title"/>
          </p:nvPr>
        </p:nvSpPr>
        <p:spPr/>
        <p:txBody>
          <a:bodyPr/>
          <a:lstStyle/>
          <a:p>
            <a:r>
              <a:rPr lang="en-US" dirty="0"/>
              <a:t>Annualization and Constant Dollars</a:t>
            </a:r>
          </a:p>
        </p:txBody>
      </p:sp>
    </p:spTree>
    <p:extLst>
      <p:ext uri="{BB962C8B-B14F-4D97-AF65-F5344CB8AC3E}">
        <p14:creationId xmlns:p14="http://schemas.microsoft.com/office/powerpoint/2010/main" val="1373918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67A0CEC-7ED2-4B61-87A3-D0A1585F24FA}"/>
              </a:ext>
            </a:extLst>
          </p:cNvPr>
          <p:cNvSpPr>
            <a:spLocks noGrp="1"/>
          </p:cNvSpPr>
          <p:nvPr>
            <p:ph idx="1"/>
          </p:nvPr>
        </p:nvSpPr>
        <p:spPr/>
        <p:txBody>
          <a:bodyPr>
            <a:normAutofit fontScale="92500" lnSpcReduction="20000"/>
          </a:bodyPr>
          <a:lstStyle/>
          <a:p>
            <a:r>
              <a:rPr lang="en-US" dirty="0"/>
              <a:t>BWH spent approximately $3.7 million in capital costs and between $600,000 to $1.1 million per ensuing year from 1993 to 2002 in operational costs for total costs of $11.8 million to develop, implement, and operate CPOE</a:t>
            </a:r>
          </a:p>
          <a:p>
            <a:r>
              <a:rPr lang="en-US" dirty="0"/>
              <a:t>During these 11 years, the CPOE system saved a total of $28.5 million given the 80% prospective reimbursement rate at BWH</a:t>
            </a:r>
          </a:p>
          <a:p>
            <a:r>
              <a:rPr lang="en-US" dirty="0"/>
              <a:t>This resulted in a net benefit of $16.7 million ($2.2 million annualized)</a:t>
            </a:r>
          </a:p>
          <a:p>
            <a:r>
              <a:rPr lang="en-US" dirty="0"/>
              <a:t>The operating budget benefits totaled $21.3 million for a net cumulative present value of $9.5 million ($1.3 million annualized)</a:t>
            </a:r>
          </a:p>
        </p:txBody>
      </p:sp>
      <p:sp>
        <p:nvSpPr>
          <p:cNvPr id="3" name="Title 2">
            <a:extLst>
              <a:ext uri="{FF2B5EF4-FFF2-40B4-BE49-F238E27FC236}">
                <a16:creationId xmlns:a16="http://schemas.microsoft.com/office/drawing/2014/main" id="{CB3A1B21-0121-4096-BC08-9FCCFA982A3C}"/>
              </a:ext>
            </a:extLst>
          </p:cNvPr>
          <p:cNvSpPr>
            <a:spLocks noGrp="1"/>
          </p:cNvSpPr>
          <p:nvPr>
            <p:ph type="title"/>
          </p:nvPr>
        </p:nvSpPr>
        <p:spPr/>
        <p:txBody>
          <a:bodyPr/>
          <a:lstStyle/>
          <a:p>
            <a:r>
              <a:rPr lang="en-US" dirty="0"/>
              <a:t>Outcomes Summary</a:t>
            </a:r>
          </a:p>
        </p:txBody>
      </p:sp>
    </p:spTree>
    <p:extLst>
      <p:ext uri="{BB962C8B-B14F-4D97-AF65-F5344CB8AC3E}">
        <p14:creationId xmlns:p14="http://schemas.microsoft.com/office/powerpoint/2010/main" val="2908499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D2DD9B4-D23B-4326-9893-9DBE09CE4F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8480" y="-1"/>
            <a:ext cx="7222381" cy="6849969"/>
          </a:xfrm>
          <a:prstGeom prst="rect">
            <a:avLst/>
          </a:prstGeom>
        </p:spPr>
      </p:pic>
    </p:spTree>
    <p:extLst>
      <p:ext uri="{BB962C8B-B14F-4D97-AF65-F5344CB8AC3E}">
        <p14:creationId xmlns:p14="http://schemas.microsoft.com/office/powerpoint/2010/main" val="166600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19BDDD6-548B-45C5-9131-23F556041078}"/>
              </a:ext>
            </a:extLst>
          </p:cNvPr>
          <p:cNvSpPr>
            <a:spLocks noGrp="1"/>
          </p:cNvSpPr>
          <p:nvPr>
            <p:ph idx="1"/>
          </p:nvPr>
        </p:nvSpPr>
        <p:spPr/>
        <p:txBody>
          <a:bodyPr>
            <a:normAutofit lnSpcReduction="10000"/>
          </a:bodyPr>
          <a:lstStyle/>
          <a:p>
            <a:r>
              <a:rPr lang="en-US" dirty="0"/>
              <a:t>The largest cumulative savings were from: </a:t>
            </a:r>
          </a:p>
          <a:p>
            <a:pPr lvl="1"/>
            <a:r>
              <a:rPr lang="en-US" dirty="0"/>
              <a:t>renal dosing guidance ($6.3 million), </a:t>
            </a:r>
          </a:p>
          <a:p>
            <a:pPr lvl="1"/>
            <a:r>
              <a:rPr lang="en-US" dirty="0"/>
              <a:t>improved nursing time utilization ($6.0 million), </a:t>
            </a:r>
          </a:p>
          <a:p>
            <a:pPr lvl="1"/>
            <a:r>
              <a:rPr lang="en-US" dirty="0"/>
              <a:t>specific or expensive drug guidance (human growth hormone, vancomycin, ceftriaxone, ondansetron, and histamine receptor antagonists) ($4.9 million), </a:t>
            </a:r>
          </a:p>
          <a:p>
            <a:pPr lvl="1"/>
            <a:r>
              <a:rPr lang="en-US" dirty="0"/>
              <a:t>ADE prevention ($3.7 million), </a:t>
            </a:r>
          </a:p>
          <a:p>
            <a:pPr lvl="1"/>
            <a:r>
              <a:rPr lang="en-US" dirty="0"/>
              <a:t>laboratory charge display and redundant laboratory warnings ($1.9 million), and </a:t>
            </a:r>
          </a:p>
          <a:p>
            <a:pPr lvl="1"/>
            <a:r>
              <a:rPr lang="en-US" dirty="0"/>
              <a:t>panic laboratory alerting ($1.8 million)</a:t>
            </a:r>
          </a:p>
        </p:txBody>
      </p:sp>
      <p:sp>
        <p:nvSpPr>
          <p:cNvPr id="3" name="Title 2">
            <a:extLst>
              <a:ext uri="{FF2B5EF4-FFF2-40B4-BE49-F238E27FC236}">
                <a16:creationId xmlns:a16="http://schemas.microsoft.com/office/drawing/2014/main" id="{F337A252-5F0A-49CC-BD66-4072DBD36F8C}"/>
              </a:ext>
            </a:extLst>
          </p:cNvPr>
          <p:cNvSpPr>
            <a:spLocks noGrp="1"/>
          </p:cNvSpPr>
          <p:nvPr>
            <p:ph type="title"/>
          </p:nvPr>
        </p:nvSpPr>
        <p:spPr/>
        <p:txBody>
          <a:bodyPr/>
          <a:lstStyle/>
          <a:p>
            <a:r>
              <a:rPr lang="en-US" dirty="0"/>
              <a:t>Granular Effects – Outcome Measures</a:t>
            </a:r>
          </a:p>
        </p:txBody>
      </p:sp>
    </p:spTree>
    <p:extLst>
      <p:ext uri="{BB962C8B-B14F-4D97-AF65-F5344CB8AC3E}">
        <p14:creationId xmlns:p14="http://schemas.microsoft.com/office/powerpoint/2010/main" val="2710402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35D028D-C937-404F-8893-E0D89265E9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6115" y="-1"/>
            <a:ext cx="6939953" cy="6860005"/>
          </a:xfrm>
          <a:prstGeom prst="rect">
            <a:avLst/>
          </a:prstGeom>
        </p:spPr>
      </p:pic>
    </p:spTree>
    <p:extLst>
      <p:ext uri="{BB962C8B-B14F-4D97-AF65-F5344CB8AC3E}">
        <p14:creationId xmlns:p14="http://schemas.microsoft.com/office/powerpoint/2010/main" val="3075768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Objective:</a:t>
            </a:r>
          </a:p>
          <a:p>
            <a:pPr lvl="1"/>
            <a:r>
              <a:rPr lang="en-US" dirty="0"/>
              <a:t>The high costs and limited data on financial benefits of CPOE systems are a major barrier to adoption. </a:t>
            </a:r>
          </a:p>
          <a:p>
            <a:pPr lvl="1"/>
            <a:r>
              <a:rPr lang="en-US" dirty="0"/>
              <a:t>The authors assessed the costs and financial benefits of the CPOE system at Brigham and Women’s Hospital over ten years</a:t>
            </a:r>
          </a:p>
          <a:p>
            <a:r>
              <a:rPr lang="en-US" dirty="0"/>
              <a:t>Design</a:t>
            </a:r>
          </a:p>
          <a:p>
            <a:pPr lvl="1"/>
            <a:r>
              <a:rPr lang="en-US" dirty="0"/>
              <a:t>Cost and benefit estimates of a hospital CPOE system at Brigham and Women’s Hospital (BWH), a 720-adult bed, tertiary care, academic hospital in Boston</a:t>
            </a:r>
          </a:p>
        </p:txBody>
      </p:sp>
      <p:sp>
        <p:nvSpPr>
          <p:cNvPr id="2" name="Title 1"/>
          <p:cNvSpPr>
            <a:spLocks noGrp="1"/>
          </p:cNvSpPr>
          <p:nvPr>
            <p:ph type="title"/>
          </p:nvPr>
        </p:nvSpPr>
        <p:spPr/>
        <p:txBody>
          <a:bodyPr/>
          <a:lstStyle/>
          <a:p>
            <a:r>
              <a:rPr lang="en-US" dirty="0"/>
              <a:t>Objective and Design</a:t>
            </a:r>
          </a:p>
        </p:txBody>
      </p:sp>
    </p:spTree>
    <p:extLst>
      <p:ext uri="{BB962C8B-B14F-4D97-AF65-F5344CB8AC3E}">
        <p14:creationId xmlns:p14="http://schemas.microsoft.com/office/powerpoint/2010/main" val="1677778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0C0C2C7-FF62-4E00-A11C-56EE6E47D621}"/>
              </a:ext>
            </a:extLst>
          </p:cNvPr>
          <p:cNvSpPr>
            <a:spLocks noGrp="1"/>
          </p:cNvSpPr>
          <p:nvPr>
            <p:ph type="body" idx="1"/>
          </p:nvPr>
        </p:nvSpPr>
        <p:spPr/>
        <p:txBody>
          <a:bodyPr/>
          <a:lstStyle/>
          <a:p>
            <a:endParaRPr lang="en-US"/>
          </a:p>
        </p:txBody>
      </p:sp>
      <p:sp>
        <p:nvSpPr>
          <p:cNvPr id="4" name="Title 3">
            <a:extLst>
              <a:ext uri="{FF2B5EF4-FFF2-40B4-BE49-F238E27FC236}">
                <a16:creationId xmlns:a16="http://schemas.microsoft.com/office/drawing/2014/main" id="{E66B1760-16E3-4151-BBE3-E1298EB3A126}"/>
              </a:ext>
            </a:extLst>
          </p:cNvPr>
          <p:cNvSpPr>
            <a:spLocks noGrp="1"/>
          </p:cNvSpPr>
          <p:nvPr>
            <p:ph type="title"/>
          </p:nvPr>
        </p:nvSpPr>
        <p:spPr/>
        <p:txBody>
          <a:bodyPr/>
          <a:lstStyle/>
          <a:p>
            <a:r>
              <a:rPr lang="en-US" dirty="0"/>
              <a:t>Return on Investment </a:t>
            </a:r>
          </a:p>
        </p:txBody>
      </p:sp>
      <p:sp>
        <p:nvSpPr>
          <p:cNvPr id="2" name="TextBox 1">
            <a:extLst>
              <a:ext uri="{FF2B5EF4-FFF2-40B4-BE49-F238E27FC236}">
                <a16:creationId xmlns:a16="http://schemas.microsoft.com/office/drawing/2014/main" id="{EA043E80-4EC9-4D10-8307-3E655261B186}"/>
              </a:ext>
            </a:extLst>
          </p:cNvPr>
          <p:cNvSpPr txBox="1"/>
          <p:nvPr/>
        </p:nvSpPr>
        <p:spPr>
          <a:xfrm>
            <a:off x="4747491" y="4830618"/>
            <a:ext cx="3035703" cy="923330"/>
          </a:xfrm>
          <a:prstGeom prst="rect">
            <a:avLst/>
          </a:prstGeom>
          <a:noFill/>
        </p:spPr>
        <p:txBody>
          <a:bodyPr wrap="none" rtlCol="0">
            <a:spAutoFit/>
          </a:bodyPr>
          <a:lstStyle/>
          <a:p>
            <a:r>
              <a:rPr lang="en-US" dirty="0"/>
              <a:t>Robert Marshall, M.D.</a:t>
            </a:r>
          </a:p>
          <a:p>
            <a:r>
              <a:rPr lang="en-US" dirty="0"/>
              <a:t>Madigan Army Medical Center</a:t>
            </a:r>
          </a:p>
          <a:p>
            <a:r>
              <a:rPr lang="en-US" dirty="0"/>
              <a:t>August 2018</a:t>
            </a:r>
          </a:p>
        </p:txBody>
      </p:sp>
    </p:spTree>
    <p:extLst>
      <p:ext uri="{BB962C8B-B14F-4D97-AF65-F5344CB8AC3E}">
        <p14:creationId xmlns:p14="http://schemas.microsoft.com/office/powerpoint/2010/main" val="1829320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9E6B35D-DC79-44FF-BBA2-647C07F62FA7}"/>
              </a:ext>
            </a:extLst>
          </p:cNvPr>
          <p:cNvSpPr>
            <a:spLocks noGrp="1"/>
          </p:cNvSpPr>
          <p:nvPr>
            <p:ph idx="1"/>
          </p:nvPr>
        </p:nvSpPr>
        <p:spPr/>
        <p:txBody>
          <a:bodyPr>
            <a:normAutofit/>
          </a:bodyPr>
          <a:lstStyle/>
          <a:p>
            <a:r>
              <a:rPr lang="en-US" dirty="0"/>
              <a:t>The ratio (usually as a percentage) between the net profit and cost of investment resulting from an investment of some resources. </a:t>
            </a:r>
          </a:p>
          <a:p>
            <a:r>
              <a:rPr lang="en-US" dirty="0"/>
              <a:t>A high ROI means the investment's gains compare favorably to its cost. </a:t>
            </a:r>
          </a:p>
          <a:p>
            <a:r>
              <a:rPr lang="en-US" dirty="0"/>
              <a:t>As a performance measure, ROI is used to evaluate the efficiency of an investment or to compare the efficiencies of several different investments</a:t>
            </a:r>
          </a:p>
        </p:txBody>
      </p:sp>
      <p:sp>
        <p:nvSpPr>
          <p:cNvPr id="3" name="Title 2">
            <a:extLst>
              <a:ext uri="{FF2B5EF4-FFF2-40B4-BE49-F238E27FC236}">
                <a16:creationId xmlns:a16="http://schemas.microsoft.com/office/drawing/2014/main" id="{FEE83B93-EDDA-4634-995E-E2071AAAAF61}"/>
              </a:ext>
            </a:extLst>
          </p:cNvPr>
          <p:cNvSpPr>
            <a:spLocks noGrp="1"/>
          </p:cNvSpPr>
          <p:nvPr>
            <p:ph type="title"/>
          </p:nvPr>
        </p:nvSpPr>
        <p:spPr/>
        <p:txBody>
          <a:bodyPr/>
          <a:lstStyle/>
          <a:p>
            <a:r>
              <a:rPr lang="en-US" dirty="0"/>
              <a:t>Definition</a:t>
            </a:r>
          </a:p>
        </p:txBody>
      </p:sp>
    </p:spTree>
    <p:extLst>
      <p:ext uri="{BB962C8B-B14F-4D97-AF65-F5344CB8AC3E}">
        <p14:creationId xmlns:p14="http://schemas.microsoft.com/office/powerpoint/2010/main" val="1409745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548DB8-AF2B-458A-ABC3-47DC4FB20D8D}"/>
              </a:ext>
            </a:extLst>
          </p:cNvPr>
          <p:cNvSpPr>
            <a:spLocks noGrp="1"/>
          </p:cNvSpPr>
          <p:nvPr>
            <p:ph idx="1"/>
          </p:nvPr>
        </p:nvSpPr>
        <p:spPr/>
        <p:txBody>
          <a:bodyPr/>
          <a:lstStyle/>
          <a:p>
            <a:r>
              <a:rPr lang="en-US" dirty="0"/>
              <a:t>It is simple to understand</a:t>
            </a:r>
          </a:p>
          <a:p>
            <a:r>
              <a:rPr lang="en-US" dirty="0"/>
              <a:t>The simplicity of the formula allows users to freely choose variables, e.g., length of the calculation time if overhead cost should be included, or details such as what variables are used to calculate income or cost components</a:t>
            </a:r>
          </a:p>
          <a:p>
            <a:r>
              <a:rPr lang="en-US" dirty="0"/>
              <a:t>To use ROI as an indicator for prioritizing investment projects is risky since usually little is defined together with the ROI figure that explains what is making up the figure</a:t>
            </a:r>
          </a:p>
        </p:txBody>
      </p:sp>
      <p:sp>
        <p:nvSpPr>
          <p:cNvPr id="3" name="Title 2">
            <a:extLst>
              <a:ext uri="{FF2B5EF4-FFF2-40B4-BE49-F238E27FC236}">
                <a16:creationId xmlns:a16="http://schemas.microsoft.com/office/drawing/2014/main" id="{303E635D-A932-4E2F-BB3B-D52270068DAE}"/>
              </a:ext>
            </a:extLst>
          </p:cNvPr>
          <p:cNvSpPr>
            <a:spLocks noGrp="1"/>
          </p:cNvSpPr>
          <p:nvPr>
            <p:ph type="title"/>
          </p:nvPr>
        </p:nvSpPr>
        <p:spPr/>
        <p:txBody>
          <a:bodyPr/>
          <a:lstStyle/>
          <a:p>
            <a:r>
              <a:rPr lang="en-US" dirty="0"/>
              <a:t>Risks of Using ROI</a:t>
            </a:r>
          </a:p>
        </p:txBody>
      </p:sp>
    </p:spTree>
    <p:extLst>
      <p:ext uri="{BB962C8B-B14F-4D97-AF65-F5344CB8AC3E}">
        <p14:creationId xmlns:p14="http://schemas.microsoft.com/office/powerpoint/2010/main" val="14873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9C8EFB9-997C-496A-AAD5-CA3ED2EB6BC5}"/>
              </a:ext>
            </a:extLst>
          </p:cNvPr>
          <p:cNvSpPr>
            <a:spLocks noGrp="1"/>
          </p:cNvSpPr>
          <p:nvPr>
            <p:ph type="body" idx="1"/>
          </p:nvPr>
        </p:nvSpPr>
        <p:spPr/>
        <p:txBody>
          <a:bodyPr/>
          <a:lstStyle/>
          <a:p>
            <a:endParaRPr lang="en-US"/>
          </a:p>
        </p:txBody>
      </p:sp>
      <p:sp>
        <p:nvSpPr>
          <p:cNvPr id="4" name="Title 3">
            <a:extLst>
              <a:ext uri="{FF2B5EF4-FFF2-40B4-BE49-F238E27FC236}">
                <a16:creationId xmlns:a16="http://schemas.microsoft.com/office/drawing/2014/main" id="{AB147D47-3A6C-40D3-90A8-5CB53A861E5A}"/>
              </a:ext>
            </a:extLst>
          </p:cNvPr>
          <p:cNvSpPr>
            <a:spLocks noGrp="1"/>
          </p:cNvSpPr>
          <p:nvPr>
            <p:ph type="title"/>
          </p:nvPr>
        </p:nvSpPr>
        <p:spPr/>
        <p:txBody>
          <a:bodyPr/>
          <a:lstStyle/>
          <a:p>
            <a:r>
              <a:rPr lang="en-US" dirty="0"/>
              <a:t>Return on Investment in Health IT</a:t>
            </a:r>
          </a:p>
        </p:txBody>
      </p:sp>
    </p:spTree>
    <p:extLst>
      <p:ext uri="{BB962C8B-B14F-4D97-AF65-F5344CB8AC3E}">
        <p14:creationId xmlns:p14="http://schemas.microsoft.com/office/powerpoint/2010/main" val="1052756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59EDA16-F302-48F5-BCB2-00874099274A}"/>
              </a:ext>
            </a:extLst>
          </p:cNvPr>
          <p:cNvSpPr>
            <a:spLocks noGrp="1"/>
          </p:cNvSpPr>
          <p:nvPr>
            <p:ph idx="1"/>
          </p:nvPr>
        </p:nvSpPr>
        <p:spPr/>
        <p:txBody>
          <a:bodyPr>
            <a:normAutofit/>
          </a:bodyPr>
          <a:lstStyle/>
          <a:p>
            <a:r>
              <a:rPr lang="en-US" dirty="0"/>
              <a:t>Value realization framework that provides an easily understood vocabulary for stakeholders to leverage when formulating strategies related to operating in a value-based business model</a:t>
            </a:r>
          </a:p>
          <a:p>
            <a:r>
              <a:rPr lang="en-US" dirty="0"/>
              <a:t>The STEPS™ value realization framework is built around five major categories of value that can be driven through the use of health IT: Satisfaction, Treatment/Clinical, Electronic Secure Data, Patient Engagement &amp; Population Management, and Savings</a:t>
            </a:r>
          </a:p>
        </p:txBody>
      </p:sp>
      <p:sp>
        <p:nvSpPr>
          <p:cNvPr id="3" name="Title 2">
            <a:extLst>
              <a:ext uri="{FF2B5EF4-FFF2-40B4-BE49-F238E27FC236}">
                <a16:creationId xmlns:a16="http://schemas.microsoft.com/office/drawing/2014/main" id="{DAD2FFAE-BA98-4795-91A1-1CA0BB924F6C}"/>
              </a:ext>
            </a:extLst>
          </p:cNvPr>
          <p:cNvSpPr>
            <a:spLocks noGrp="1"/>
          </p:cNvSpPr>
          <p:nvPr>
            <p:ph type="title"/>
          </p:nvPr>
        </p:nvSpPr>
        <p:spPr/>
        <p:txBody>
          <a:bodyPr/>
          <a:lstStyle/>
          <a:p>
            <a:r>
              <a:rPr lang="en-US" dirty="0"/>
              <a:t>HIMSS HIT Value STEPS™ </a:t>
            </a:r>
          </a:p>
        </p:txBody>
      </p:sp>
    </p:spTree>
    <p:extLst>
      <p:ext uri="{BB962C8B-B14F-4D97-AF65-F5344CB8AC3E}">
        <p14:creationId xmlns:p14="http://schemas.microsoft.com/office/powerpoint/2010/main" val="2169461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364443E-2B60-4D7F-98B0-8F3BA345A948}"/>
              </a:ext>
            </a:extLst>
          </p:cNvPr>
          <p:cNvSpPr>
            <a:spLocks noGrp="1"/>
          </p:cNvSpPr>
          <p:nvPr>
            <p:ph idx="1"/>
          </p:nvPr>
        </p:nvSpPr>
        <p:spPr/>
        <p:txBody>
          <a:bodyPr/>
          <a:lstStyle/>
          <a:p>
            <a:r>
              <a:rPr lang="en-US" dirty="0"/>
              <a:t>Health IT investments often have a ripple effect as the gains from improved healthcare efficiencies are often felt throughout the local healthcare ecosystem</a:t>
            </a:r>
          </a:p>
          <a:p>
            <a:r>
              <a:rPr lang="en-US" dirty="0"/>
              <a:t>This can complicate the process of calculating returns on investments</a:t>
            </a:r>
          </a:p>
          <a:p>
            <a:r>
              <a:rPr lang="en-US" dirty="0"/>
              <a:t>When considering ROI valuation, it's important to ask, 'Whose return, whose bottom line?'</a:t>
            </a:r>
          </a:p>
        </p:txBody>
      </p:sp>
      <p:sp>
        <p:nvSpPr>
          <p:cNvPr id="3" name="Title 2">
            <a:extLst>
              <a:ext uri="{FF2B5EF4-FFF2-40B4-BE49-F238E27FC236}">
                <a16:creationId xmlns:a16="http://schemas.microsoft.com/office/drawing/2014/main" id="{32ECAB92-78C0-448F-BCAF-EF035EE49707}"/>
              </a:ext>
            </a:extLst>
          </p:cNvPr>
          <p:cNvSpPr>
            <a:spLocks noGrp="1"/>
          </p:cNvSpPr>
          <p:nvPr>
            <p:ph type="title"/>
          </p:nvPr>
        </p:nvSpPr>
        <p:spPr/>
        <p:txBody>
          <a:bodyPr/>
          <a:lstStyle/>
          <a:p>
            <a:r>
              <a:rPr lang="en-US" dirty="0"/>
              <a:t>Ripple Effect of Health IT Investments</a:t>
            </a:r>
          </a:p>
        </p:txBody>
      </p:sp>
    </p:spTree>
    <p:extLst>
      <p:ext uri="{BB962C8B-B14F-4D97-AF65-F5344CB8AC3E}">
        <p14:creationId xmlns:p14="http://schemas.microsoft.com/office/powerpoint/2010/main" val="2565375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D6D51C-4275-4B5A-ADEA-736CBB274109}"/>
              </a:ext>
            </a:extLst>
          </p:cNvPr>
          <p:cNvSpPr>
            <a:spLocks noGrp="1"/>
          </p:cNvSpPr>
          <p:nvPr>
            <p:ph idx="1"/>
          </p:nvPr>
        </p:nvSpPr>
        <p:spPr>
          <a:xfrm>
            <a:off x="609600" y="1600201"/>
            <a:ext cx="9956800" cy="4675093"/>
          </a:xfrm>
        </p:spPr>
        <p:txBody>
          <a:bodyPr>
            <a:normAutofit fontScale="85000" lnSpcReduction="20000"/>
          </a:bodyPr>
          <a:lstStyle/>
          <a:p>
            <a:r>
              <a:rPr lang="en-US" dirty="0"/>
              <a:t>IOM developed a universal model for hospitals and health systems to determine the ROI of EHRs</a:t>
            </a:r>
          </a:p>
          <a:p>
            <a:r>
              <a:rPr lang="en-US" dirty="0"/>
              <a:t>Main task: sort out the cost and benefits that could be most directly associated with an EHR system and those that were more secondary</a:t>
            </a:r>
          </a:p>
          <a:p>
            <a:r>
              <a:rPr lang="en-US" dirty="0"/>
              <a:t>The model focuses on costs including </a:t>
            </a:r>
            <a:r>
              <a:rPr lang="en-US" b="1" dirty="0"/>
              <a:t>productivity loss, staffing and consulting costs, technology costs, maintenance, and training</a:t>
            </a:r>
          </a:p>
          <a:p>
            <a:r>
              <a:rPr lang="en-US" dirty="0"/>
              <a:t>EHR benefits in the model include </a:t>
            </a:r>
            <a:r>
              <a:rPr lang="en-US" b="1" dirty="0"/>
              <a:t>improved clinical performance, reduced overhead costs, improved operational performance, improved resource allocation and support of clinical trials </a:t>
            </a:r>
          </a:p>
          <a:p>
            <a:r>
              <a:rPr lang="en-US" dirty="0"/>
              <a:t>Overall, the model seeks to help providers work through the different costs and benefits to arrive at an ROI calculation that gives as accurate picture as possible of the financial implications of their EHR</a:t>
            </a:r>
          </a:p>
        </p:txBody>
      </p:sp>
      <p:sp>
        <p:nvSpPr>
          <p:cNvPr id="3" name="Title 2">
            <a:extLst>
              <a:ext uri="{FF2B5EF4-FFF2-40B4-BE49-F238E27FC236}">
                <a16:creationId xmlns:a16="http://schemas.microsoft.com/office/drawing/2014/main" id="{CD025BE9-9F48-4980-AF6B-A2A4F23C3DA4}"/>
              </a:ext>
            </a:extLst>
          </p:cNvPr>
          <p:cNvSpPr>
            <a:spLocks noGrp="1"/>
          </p:cNvSpPr>
          <p:nvPr>
            <p:ph type="title"/>
          </p:nvPr>
        </p:nvSpPr>
        <p:spPr/>
        <p:txBody>
          <a:bodyPr/>
          <a:lstStyle/>
          <a:p>
            <a:r>
              <a:rPr lang="en-US" dirty="0"/>
              <a:t>IOM Collaborative on EHR ROI</a:t>
            </a:r>
          </a:p>
        </p:txBody>
      </p:sp>
    </p:spTree>
    <p:extLst>
      <p:ext uri="{BB962C8B-B14F-4D97-AF65-F5344CB8AC3E}">
        <p14:creationId xmlns:p14="http://schemas.microsoft.com/office/powerpoint/2010/main" val="109396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0C083A3-496F-47A6-A4E0-DE5B99D4652B}"/>
              </a:ext>
            </a:extLst>
          </p:cNvPr>
          <p:cNvSpPr>
            <a:spLocks noGrp="1"/>
          </p:cNvSpPr>
          <p:nvPr>
            <p:ph idx="1"/>
          </p:nvPr>
        </p:nvSpPr>
        <p:spPr/>
        <p:txBody>
          <a:bodyPr>
            <a:normAutofit fontScale="92500" lnSpcReduction="10000"/>
          </a:bodyPr>
          <a:lstStyle/>
          <a:p>
            <a:r>
              <a:rPr lang="en-US" dirty="0"/>
              <a:t>Suggests some assumptions that may be useful for attributing costs, such as delineating between a basic information infrastructure and the EHR specifically</a:t>
            </a:r>
          </a:p>
          <a:p>
            <a:r>
              <a:rPr lang="en-US" dirty="0"/>
              <a:t>Suggests where certain ledger entries might be found for expenses related to EHR implementation.  </a:t>
            </a:r>
          </a:p>
          <a:p>
            <a:r>
              <a:rPr lang="en-US" b="1" dirty="0"/>
              <a:t>Categorizes potential benefits of EHRs</a:t>
            </a:r>
            <a:r>
              <a:rPr lang="en-US" dirty="0"/>
              <a:t>, including organizational savings that may be directly attributable to the EHR – such as decreases in the cost of managing paper and reducing redundant tests – and benefits that may be less directly attributable, such improved quality</a:t>
            </a:r>
          </a:p>
        </p:txBody>
      </p:sp>
      <p:sp>
        <p:nvSpPr>
          <p:cNvPr id="3" name="Title 2">
            <a:extLst>
              <a:ext uri="{FF2B5EF4-FFF2-40B4-BE49-F238E27FC236}">
                <a16:creationId xmlns:a16="http://schemas.microsoft.com/office/drawing/2014/main" id="{C535C817-BD1F-4E67-AC90-906C33B4BF66}"/>
              </a:ext>
            </a:extLst>
          </p:cNvPr>
          <p:cNvSpPr>
            <a:spLocks noGrp="1"/>
          </p:cNvSpPr>
          <p:nvPr>
            <p:ph type="title"/>
          </p:nvPr>
        </p:nvSpPr>
        <p:spPr/>
        <p:txBody>
          <a:bodyPr>
            <a:normAutofit fontScale="90000"/>
          </a:bodyPr>
          <a:lstStyle/>
          <a:p>
            <a:r>
              <a:rPr lang="en-US" dirty="0"/>
              <a:t>What the Model Does </a:t>
            </a:r>
            <a:br>
              <a:rPr lang="en-US" dirty="0"/>
            </a:br>
            <a:r>
              <a:rPr lang="en-US" dirty="0"/>
              <a:t>(“What can we measure?”)</a:t>
            </a:r>
          </a:p>
        </p:txBody>
      </p:sp>
    </p:spTree>
    <p:extLst>
      <p:ext uri="{BB962C8B-B14F-4D97-AF65-F5344CB8AC3E}">
        <p14:creationId xmlns:p14="http://schemas.microsoft.com/office/powerpoint/2010/main" val="3395226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EB973E0-B358-415A-8960-3098798523A5}"/>
              </a:ext>
            </a:extLst>
          </p:cNvPr>
          <p:cNvSpPr>
            <a:spLocks noGrp="1"/>
          </p:cNvSpPr>
          <p:nvPr>
            <p:ph idx="1"/>
          </p:nvPr>
        </p:nvSpPr>
        <p:spPr/>
        <p:txBody>
          <a:bodyPr/>
          <a:lstStyle/>
          <a:p>
            <a:r>
              <a:rPr lang="en-US" dirty="0"/>
              <a:t>Provides credibility in discussion with other executives, board members, and even in negotiations with EHR vendors.  </a:t>
            </a:r>
          </a:p>
          <a:p>
            <a:r>
              <a:rPr lang="en-US" dirty="0"/>
              <a:t>Comparability the model provides helps identify more efficient approaches to implementation, based on differences in experiences between provider sites, and would accelerate learning about best practices</a:t>
            </a:r>
          </a:p>
        </p:txBody>
      </p:sp>
      <p:sp>
        <p:nvSpPr>
          <p:cNvPr id="3" name="Title 2">
            <a:extLst>
              <a:ext uri="{FF2B5EF4-FFF2-40B4-BE49-F238E27FC236}">
                <a16:creationId xmlns:a16="http://schemas.microsoft.com/office/drawing/2014/main" id="{1EBB4D4D-DADB-4060-B438-49F3C0A78AA3}"/>
              </a:ext>
            </a:extLst>
          </p:cNvPr>
          <p:cNvSpPr>
            <a:spLocks noGrp="1"/>
          </p:cNvSpPr>
          <p:nvPr>
            <p:ph type="title"/>
          </p:nvPr>
        </p:nvSpPr>
        <p:spPr/>
        <p:txBody>
          <a:bodyPr/>
          <a:lstStyle/>
          <a:p>
            <a:r>
              <a:rPr lang="en-US" dirty="0"/>
              <a:t>Benefits of a Standard Model</a:t>
            </a:r>
          </a:p>
        </p:txBody>
      </p:sp>
    </p:spTree>
    <p:extLst>
      <p:ext uri="{BB962C8B-B14F-4D97-AF65-F5344CB8AC3E}">
        <p14:creationId xmlns:p14="http://schemas.microsoft.com/office/powerpoint/2010/main" val="2480414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E724DB6-9FB8-4007-B5B8-8918EFA26FCA}"/>
              </a:ext>
            </a:extLst>
          </p:cNvPr>
          <p:cNvGraphicFramePr>
            <a:graphicFrameLocks noGrp="1"/>
          </p:cNvGraphicFramePr>
          <p:nvPr>
            <p:extLst>
              <p:ext uri="{D42A27DB-BD31-4B8C-83A1-F6EECF244321}">
                <p14:modId xmlns:p14="http://schemas.microsoft.com/office/powerpoint/2010/main" val="3000212052"/>
              </p:ext>
            </p:extLst>
          </p:nvPr>
        </p:nvGraphicFramePr>
        <p:xfrm>
          <a:off x="669928" y="0"/>
          <a:ext cx="10715248" cy="6858000"/>
        </p:xfrm>
        <a:graphic>
          <a:graphicData uri="http://schemas.openxmlformats.org/drawingml/2006/table">
            <a:tbl>
              <a:tblPr/>
              <a:tblGrid>
                <a:gridCol w="946241">
                  <a:extLst>
                    <a:ext uri="{9D8B030D-6E8A-4147-A177-3AD203B41FA5}">
                      <a16:colId xmlns:a16="http://schemas.microsoft.com/office/drawing/2014/main" val="1143266703"/>
                    </a:ext>
                  </a:extLst>
                </a:gridCol>
                <a:gridCol w="979328">
                  <a:extLst>
                    <a:ext uri="{9D8B030D-6E8A-4147-A177-3AD203B41FA5}">
                      <a16:colId xmlns:a16="http://schemas.microsoft.com/office/drawing/2014/main" val="2466985023"/>
                    </a:ext>
                  </a:extLst>
                </a:gridCol>
                <a:gridCol w="4667242">
                  <a:extLst>
                    <a:ext uri="{9D8B030D-6E8A-4147-A177-3AD203B41FA5}">
                      <a16:colId xmlns:a16="http://schemas.microsoft.com/office/drawing/2014/main" val="1635604063"/>
                    </a:ext>
                  </a:extLst>
                </a:gridCol>
                <a:gridCol w="2223336">
                  <a:extLst>
                    <a:ext uri="{9D8B030D-6E8A-4147-A177-3AD203B41FA5}">
                      <a16:colId xmlns:a16="http://schemas.microsoft.com/office/drawing/2014/main" val="2210421189"/>
                    </a:ext>
                  </a:extLst>
                </a:gridCol>
                <a:gridCol w="1899101">
                  <a:extLst>
                    <a:ext uri="{9D8B030D-6E8A-4147-A177-3AD203B41FA5}">
                      <a16:colId xmlns:a16="http://schemas.microsoft.com/office/drawing/2014/main" val="2530874520"/>
                    </a:ext>
                  </a:extLst>
                </a:gridCol>
              </a:tblGrid>
              <a:tr h="2509024">
                <a:tc>
                  <a:txBody>
                    <a:bodyPr/>
                    <a:lstStyle/>
                    <a:p>
                      <a:pPr algn="l" fontAlgn="ctr"/>
                      <a:r>
                        <a:rPr lang="en-US" sz="1200" b="0" i="0" u="none" strike="noStrike">
                          <a:solidFill>
                            <a:srgbClr val="000000"/>
                          </a:solidFill>
                          <a:effectLst/>
                          <a:latin typeface="Calibri" panose="020F0502020204030204" pitchFamily="34" charset="0"/>
                        </a:rPr>
                        <a:t>Initial Implementation</a:t>
                      </a:r>
                    </a:p>
                  </a:txBody>
                  <a:tcPr marL="0" marR="0" marT="0" marB="0" anchor="ctr">
                    <a:lnL>
                      <a:noFill/>
                    </a:lnL>
                    <a:lnR>
                      <a:noFill/>
                    </a:lnR>
                    <a:lnT>
                      <a:noFill/>
                    </a:lnT>
                    <a:lnB>
                      <a:noFill/>
                    </a:lnB>
                    <a:solidFill>
                      <a:srgbClr val="F2F2F2"/>
                    </a:solidFill>
                  </a:tcPr>
                </a:tc>
                <a:tc>
                  <a:txBody>
                    <a:bodyPr/>
                    <a:lstStyle/>
                    <a:p>
                      <a:pPr algn="ctr" fontAlgn="ctr"/>
                      <a:r>
                        <a:rPr lang="en-US" sz="1200" b="0" i="0" u="none" strike="noStrike">
                          <a:solidFill>
                            <a:srgbClr val="000000"/>
                          </a:solidFill>
                          <a:effectLst/>
                          <a:latin typeface="Calibri" panose="020F0502020204030204" pitchFamily="34" charset="0"/>
                        </a:rPr>
                        <a:t>Reduced Productivity</a:t>
                      </a:r>
                    </a:p>
                  </a:txBody>
                  <a:tcPr marL="0" marR="0" marT="0" marB="0" anchor="ctr">
                    <a:lnL>
                      <a:noFill/>
                    </a:lnL>
                    <a:lnR>
                      <a:noFill/>
                    </a:lnR>
                    <a:lnT>
                      <a:noFill/>
                    </a:lnT>
                    <a:lnB>
                      <a:noFill/>
                    </a:lnB>
                    <a:solidFill>
                      <a:srgbClr val="F2F2F2"/>
                    </a:solidFill>
                  </a:tcPr>
                </a:tc>
                <a:tc>
                  <a:txBody>
                    <a:bodyPr/>
                    <a:lstStyle/>
                    <a:p>
                      <a:pPr algn="l" fontAlgn="ctr"/>
                      <a:r>
                        <a:rPr lang="en-US" sz="1200" b="0" i="0" u="none" strike="noStrike" dirty="0">
                          <a:solidFill>
                            <a:srgbClr val="000000"/>
                          </a:solidFill>
                          <a:effectLst/>
                          <a:latin typeface="Calibri" panose="020F0502020204030204" pitchFamily="34" charset="0"/>
                        </a:rPr>
                        <a:t>Implementation of the EHR decreases clinician productivity until they are able to "master" the new system resulting in lost revenue due to lost throughput or increased staffing costs necessary to maintain historical volume during the learning period.</a:t>
                      </a:r>
                    </a:p>
                  </a:txBody>
                  <a:tcPr marL="0" marR="0" marT="0" marB="0" anchor="ctr">
                    <a:lnL>
                      <a:noFill/>
                    </a:lnL>
                    <a:lnR>
                      <a:noFill/>
                    </a:lnR>
                    <a:lnT>
                      <a:noFill/>
                    </a:lnT>
                    <a:lnB>
                      <a:noFill/>
                    </a:lnB>
                    <a:solidFill>
                      <a:srgbClr val="F2F2F2"/>
                    </a:solidFill>
                  </a:tcPr>
                </a:tc>
                <a:tc>
                  <a:txBody>
                    <a:bodyPr/>
                    <a:lstStyle/>
                    <a:p>
                      <a:pPr algn="l" fontAlgn="ctr"/>
                      <a:r>
                        <a:rPr lang="en-US" sz="1050" b="0" i="0" u="none" strike="noStrike">
                          <a:solidFill>
                            <a:srgbClr val="000000"/>
                          </a:solidFill>
                          <a:effectLst/>
                          <a:latin typeface="Calibri" panose="020F0502020204030204" pitchFamily="34" charset="0"/>
                        </a:rPr>
                        <a:t>Increased Staffing Cost Related to Lost Productivity:</a:t>
                      </a:r>
                      <a:br>
                        <a:rPr lang="en-US" sz="1050" b="0" i="0" u="none" strike="noStrike">
                          <a:solidFill>
                            <a:srgbClr val="000000"/>
                          </a:solidFill>
                          <a:effectLst/>
                          <a:latin typeface="Calibri" panose="020F0502020204030204" pitchFamily="34" charset="0"/>
                        </a:rPr>
                      </a:br>
                      <a:r>
                        <a:rPr lang="en-US" sz="1050" b="0" i="0" u="none" strike="noStrike">
                          <a:solidFill>
                            <a:srgbClr val="000000"/>
                          </a:solidFill>
                          <a:effectLst/>
                          <a:latin typeface="Calibri" panose="020F0502020204030204" pitchFamily="34" charset="0"/>
                        </a:rPr>
                        <a:t>•6-0100: Nursing Services General</a:t>
                      </a:r>
                      <a:br>
                        <a:rPr lang="en-US" sz="1050" b="0" i="0" u="none" strike="noStrike">
                          <a:solidFill>
                            <a:srgbClr val="000000"/>
                          </a:solidFill>
                          <a:effectLst/>
                          <a:latin typeface="Calibri" panose="020F0502020204030204" pitchFamily="34" charset="0"/>
                        </a:rPr>
                      </a:br>
                      <a:r>
                        <a:rPr lang="en-US" sz="1050" b="0" i="0" u="none" strike="noStrike">
                          <a:solidFill>
                            <a:srgbClr val="000000"/>
                          </a:solidFill>
                          <a:effectLst/>
                          <a:latin typeface="Calibri" panose="020F0502020204030204" pitchFamily="34" charset="0"/>
                        </a:rPr>
                        <a:t>•6-0200 to 6-0900: General Nursing Units</a:t>
                      </a:r>
                      <a:br>
                        <a:rPr lang="en-US" sz="1050" b="0" i="0" u="none" strike="noStrike">
                          <a:solidFill>
                            <a:srgbClr val="000000"/>
                          </a:solidFill>
                          <a:effectLst/>
                          <a:latin typeface="Calibri" panose="020F0502020204030204" pitchFamily="34" charset="0"/>
                        </a:rPr>
                      </a:br>
                      <a:r>
                        <a:rPr lang="en-US" sz="1050" b="0" i="0" u="none" strike="noStrike">
                          <a:solidFill>
                            <a:srgbClr val="000000"/>
                          </a:solidFill>
                          <a:effectLst/>
                          <a:latin typeface="Calibri" panose="020F0502020204030204" pitchFamily="34" charset="0"/>
                        </a:rPr>
                        <a:t>•6-1200 to 6-1900: Speciality Nursing Units</a:t>
                      </a:r>
                      <a:br>
                        <a:rPr lang="en-US" sz="1050" b="0" i="0" u="none" strike="noStrike">
                          <a:solidFill>
                            <a:srgbClr val="000000"/>
                          </a:solidFill>
                          <a:effectLst/>
                          <a:latin typeface="Calibri" panose="020F0502020204030204" pitchFamily="34" charset="0"/>
                        </a:rPr>
                      </a:br>
                      <a:r>
                        <a:rPr lang="en-US" sz="1050" b="0" i="0" u="none" strike="noStrike">
                          <a:solidFill>
                            <a:srgbClr val="000000"/>
                          </a:solidFill>
                          <a:effectLst/>
                          <a:latin typeface="Calibri" panose="020F0502020204030204" pitchFamily="34" charset="0"/>
                        </a:rPr>
                        <a:t>•6-2100: Surgical Services</a:t>
                      </a:r>
                      <a:br>
                        <a:rPr lang="en-US" sz="1050" b="0" i="0" u="none" strike="noStrike">
                          <a:solidFill>
                            <a:srgbClr val="000000"/>
                          </a:solidFill>
                          <a:effectLst/>
                          <a:latin typeface="Calibri" panose="020F0502020204030204" pitchFamily="34" charset="0"/>
                        </a:rPr>
                      </a:br>
                      <a:r>
                        <a:rPr lang="en-US" sz="1050" b="0" i="0" u="none" strike="noStrike">
                          <a:solidFill>
                            <a:srgbClr val="000000"/>
                          </a:solidFill>
                          <a:effectLst/>
                          <a:latin typeface="Calibri" panose="020F0502020204030204" pitchFamily="34" charset="0"/>
                        </a:rPr>
                        <a:t>•6-2300: Emergency and Ambulance Services</a:t>
                      </a:r>
                      <a:br>
                        <a:rPr lang="en-US" sz="1050" b="0" i="0" u="none" strike="noStrike">
                          <a:solidFill>
                            <a:srgbClr val="000000"/>
                          </a:solidFill>
                          <a:effectLst/>
                          <a:latin typeface="Calibri" panose="020F0502020204030204" pitchFamily="34" charset="0"/>
                        </a:rPr>
                      </a:br>
                      <a:r>
                        <a:rPr lang="en-US" sz="1050" b="0" i="0" u="none" strike="noStrike">
                          <a:solidFill>
                            <a:srgbClr val="000000"/>
                          </a:solidFill>
                          <a:effectLst/>
                          <a:latin typeface="Calibri" panose="020F0502020204030204" pitchFamily="34" charset="0"/>
                        </a:rPr>
                        <a:t>•6-3200 to 6-4700: Ancillary Services </a:t>
                      </a:r>
                      <a:br>
                        <a:rPr lang="en-US" sz="1050" b="0" i="0" u="none" strike="noStrike">
                          <a:solidFill>
                            <a:srgbClr val="000000"/>
                          </a:solidFill>
                          <a:effectLst/>
                          <a:latin typeface="Calibri" panose="020F0502020204030204" pitchFamily="34" charset="0"/>
                        </a:rPr>
                      </a:br>
                      <a:endParaRPr lang="en-US" sz="1050" b="0"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solidFill>
                      <a:srgbClr val="F2F2F2"/>
                    </a:solidFill>
                  </a:tcPr>
                </a:tc>
                <a:tc>
                  <a:txBody>
                    <a:bodyPr/>
                    <a:lstStyle/>
                    <a:p>
                      <a:pPr algn="l" fontAlgn="ctr"/>
                      <a:r>
                        <a:rPr lang="en-US" sz="1050" b="0" i="0" u="none" strike="noStrike">
                          <a:solidFill>
                            <a:srgbClr val="000000"/>
                          </a:solidFill>
                          <a:effectLst/>
                          <a:latin typeface="Calibri" panose="020F0502020204030204" pitchFamily="34" charset="0"/>
                        </a:rPr>
                        <a:t>Decreased Revenue Due to Lost Productivity:</a:t>
                      </a:r>
                      <a:br>
                        <a:rPr lang="en-US" sz="1050" b="0" i="0" u="none" strike="noStrike">
                          <a:solidFill>
                            <a:srgbClr val="000000"/>
                          </a:solidFill>
                          <a:effectLst/>
                          <a:latin typeface="Calibri" panose="020F0502020204030204" pitchFamily="34" charset="0"/>
                        </a:rPr>
                      </a:br>
                      <a:r>
                        <a:rPr lang="en-US" sz="1050" b="0" i="0" u="none" strike="noStrike">
                          <a:solidFill>
                            <a:srgbClr val="000000"/>
                          </a:solidFill>
                          <a:effectLst/>
                          <a:latin typeface="Calibri" panose="020F0502020204030204" pitchFamily="34" charset="0"/>
                        </a:rPr>
                        <a:t>•4-0100: Nursing Services General</a:t>
                      </a:r>
                      <a:br>
                        <a:rPr lang="en-US" sz="1050" b="0" i="0" u="none" strike="noStrike">
                          <a:solidFill>
                            <a:srgbClr val="000000"/>
                          </a:solidFill>
                          <a:effectLst/>
                          <a:latin typeface="Calibri" panose="020F0502020204030204" pitchFamily="34" charset="0"/>
                        </a:rPr>
                      </a:br>
                      <a:r>
                        <a:rPr lang="en-US" sz="1050" b="0" i="0" u="none" strike="noStrike">
                          <a:solidFill>
                            <a:srgbClr val="000000"/>
                          </a:solidFill>
                          <a:effectLst/>
                          <a:latin typeface="Calibri" panose="020F0502020204030204" pitchFamily="34" charset="0"/>
                        </a:rPr>
                        <a:t>•4-0200 to 6-0900: General Nursing Units</a:t>
                      </a:r>
                      <a:br>
                        <a:rPr lang="en-US" sz="1050" b="0" i="0" u="none" strike="noStrike">
                          <a:solidFill>
                            <a:srgbClr val="000000"/>
                          </a:solidFill>
                          <a:effectLst/>
                          <a:latin typeface="Calibri" panose="020F0502020204030204" pitchFamily="34" charset="0"/>
                        </a:rPr>
                      </a:br>
                      <a:r>
                        <a:rPr lang="en-US" sz="1050" b="0" i="0" u="none" strike="noStrike">
                          <a:solidFill>
                            <a:srgbClr val="000000"/>
                          </a:solidFill>
                          <a:effectLst/>
                          <a:latin typeface="Calibri" panose="020F0502020204030204" pitchFamily="34" charset="0"/>
                        </a:rPr>
                        <a:t>•4-1200 to 6-1900: Speciality Nursing Units</a:t>
                      </a:r>
                      <a:br>
                        <a:rPr lang="en-US" sz="1050" b="0" i="0" u="none" strike="noStrike">
                          <a:solidFill>
                            <a:srgbClr val="000000"/>
                          </a:solidFill>
                          <a:effectLst/>
                          <a:latin typeface="Calibri" panose="020F0502020204030204" pitchFamily="34" charset="0"/>
                        </a:rPr>
                      </a:br>
                      <a:r>
                        <a:rPr lang="en-US" sz="1050" b="0" i="0" u="none" strike="noStrike">
                          <a:solidFill>
                            <a:srgbClr val="000000"/>
                          </a:solidFill>
                          <a:effectLst/>
                          <a:latin typeface="Calibri" panose="020F0502020204030204" pitchFamily="34" charset="0"/>
                        </a:rPr>
                        <a:t>•4-2100: Surgical Services</a:t>
                      </a:r>
                      <a:br>
                        <a:rPr lang="en-US" sz="1050" b="0" i="0" u="none" strike="noStrike">
                          <a:solidFill>
                            <a:srgbClr val="000000"/>
                          </a:solidFill>
                          <a:effectLst/>
                          <a:latin typeface="Calibri" panose="020F0502020204030204" pitchFamily="34" charset="0"/>
                        </a:rPr>
                      </a:br>
                      <a:r>
                        <a:rPr lang="en-US" sz="1050" b="0" i="0" u="none" strike="noStrike">
                          <a:solidFill>
                            <a:srgbClr val="000000"/>
                          </a:solidFill>
                          <a:effectLst/>
                          <a:latin typeface="Calibri" panose="020F0502020204030204" pitchFamily="34" charset="0"/>
                        </a:rPr>
                        <a:t>•4-2300: Emergency and Ambulance Services</a:t>
                      </a:r>
                      <a:br>
                        <a:rPr lang="en-US" sz="1050" b="0" i="0" u="none" strike="noStrike">
                          <a:solidFill>
                            <a:srgbClr val="000000"/>
                          </a:solidFill>
                          <a:effectLst/>
                          <a:latin typeface="Calibri" panose="020F0502020204030204" pitchFamily="34" charset="0"/>
                        </a:rPr>
                      </a:br>
                      <a:r>
                        <a:rPr lang="en-US" sz="1050" b="0" i="0" u="none" strike="noStrike">
                          <a:solidFill>
                            <a:srgbClr val="000000"/>
                          </a:solidFill>
                          <a:effectLst/>
                          <a:latin typeface="Calibri" panose="020F0502020204030204" pitchFamily="34" charset="0"/>
                        </a:rPr>
                        <a:t>•4-2500: Central Supply</a:t>
                      </a:r>
                      <a:br>
                        <a:rPr lang="en-US" sz="1050" b="0" i="0" u="none" strike="noStrike">
                          <a:solidFill>
                            <a:srgbClr val="000000"/>
                          </a:solidFill>
                          <a:effectLst/>
                          <a:latin typeface="Calibri" panose="020F0502020204030204" pitchFamily="34" charset="0"/>
                        </a:rPr>
                      </a:br>
                      <a:r>
                        <a:rPr lang="en-US" sz="1050" b="0" i="0" u="none" strike="noStrike">
                          <a:solidFill>
                            <a:srgbClr val="000000"/>
                          </a:solidFill>
                          <a:effectLst/>
                          <a:latin typeface="Calibri" panose="020F0502020204030204" pitchFamily="34" charset="0"/>
                        </a:rPr>
                        <a:t>•4-2700: DME</a:t>
                      </a:r>
                      <a:br>
                        <a:rPr lang="en-US" sz="1050" b="0" i="0" u="none" strike="noStrike">
                          <a:solidFill>
                            <a:srgbClr val="000000"/>
                          </a:solidFill>
                          <a:effectLst/>
                          <a:latin typeface="Calibri" panose="020F0502020204030204" pitchFamily="34" charset="0"/>
                        </a:rPr>
                      </a:br>
                      <a:r>
                        <a:rPr lang="en-US" sz="1050" b="0" i="0" u="none" strike="noStrike">
                          <a:solidFill>
                            <a:srgbClr val="000000"/>
                          </a:solidFill>
                          <a:effectLst/>
                          <a:latin typeface="Calibri" panose="020F0502020204030204" pitchFamily="34" charset="0"/>
                        </a:rPr>
                        <a:t>•4-3100: Lab Services</a:t>
                      </a:r>
                      <a:br>
                        <a:rPr lang="en-US" sz="1050" b="0" i="0" u="none" strike="noStrike">
                          <a:solidFill>
                            <a:srgbClr val="000000"/>
                          </a:solidFill>
                          <a:effectLst/>
                          <a:latin typeface="Calibri" panose="020F0502020204030204" pitchFamily="34" charset="0"/>
                        </a:rPr>
                      </a:br>
                      <a:r>
                        <a:rPr lang="en-US" sz="1050" b="0" i="0" u="none" strike="noStrike">
                          <a:solidFill>
                            <a:srgbClr val="000000"/>
                          </a:solidFill>
                          <a:effectLst/>
                          <a:latin typeface="Calibri" panose="020F0502020204030204" pitchFamily="34" charset="0"/>
                        </a:rPr>
                        <a:t>•4-3200 to 4-4700: Ancillary Services </a:t>
                      </a:r>
                    </a:p>
                  </a:txBody>
                  <a:tcPr marL="0" marR="0" marT="0" marB="0" anchor="ctr">
                    <a:lnL>
                      <a:noFill/>
                    </a:lnL>
                    <a:lnR>
                      <a:noFill/>
                    </a:lnR>
                    <a:lnT>
                      <a:noFill/>
                    </a:lnT>
                    <a:lnB>
                      <a:noFill/>
                    </a:lnB>
                    <a:solidFill>
                      <a:srgbClr val="F2F2F2"/>
                    </a:solidFill>
                  </a:tcPr>
                </a:tc>
                <a:extLst>
                  <a:ext uri="{0D108BD9-81ED-4DB2-BD59-A6C34878D82A}">
                    <a16:rowId xmlns:a16="http://schemas.microsoft.com/office/drawing/2014/main" val="1211078365"/>
                  </a:ext>
                </a:extLst>
              </a:tr>
              <a:tr h="3345366">
                <a:tc>
                  <a:txBody>
                    <a:bodyPr/>
                    <a:lstStyle/>
                    <a:p>
                      <a:pPr algn="l" fontAlgn="ctr"/>
                      <a:r>
                        <a:rPr lang="en-US" sz="1200" b="0" i="0" u="none" strike="noStrike">
                          <a:solidFill>
                            <a:srgbClr val="000000"/>
                          </a:solidFill>
                          <a:effectLst/>
                          <a:latin typeface="Calibri" panose="020F0502020204030204" pitchFamily="34" charset="0"/>
                        </a:rPr>
                        <a:t>Initial Implementation</a:t>
                      </a:r>
                    </a:p>
                  </a:txBody>
                  <a:tcPr marL="0" marR="0" marT="0" marB="0" anchor="ctr">
                    <a:lnL>
                      <a:noFill/>
                    </a:lnL>
                    <a:lnR>
                      <a:noFill/>
                    </a:lnR>
                    <a:lnT>
                      <a:noFill/>
                    </a:lnT>
                    <a:lnB>
                      <a:noFill/>
                    </a:lnB>
                    <a:solidFill>
                      <a:schemeClr val="tx1"/>
                    </a:solidFill>
                  </a:tcPr>
                </a:tc>
                <a:tc>
                  <a:txBody>
                    <a:bodyPr/>
                    <a:lstStyle/>
                    <a:p>
                      <a:pPr algn="ctr" fontAlgn="ctr"/>
                      <a:r>
                        <a:rPr lang="en-US" sz="1200" b="0" i="0" u="none" strike="noStrike">
                          <a:solidFill>
                            <a:srgbClr val="000000"/>
                          </a:solidFill>
                          <a:effectLst/>
                          <a:latin typeface="Calibri" panose="020F0502020204030204" pitchFamily="34" charset="0"/>
                        </a:rPr>
                        <a:t>Staffing Costs Related to Setting up System Configuration</a:t>
                      </a:r>
                    </a:p>
                  </a:txBody>
                  <a:tcPr marL="0" marR="0" marT="0" marB="0" anchor="ctr">
                    <a:lnL>
                      <a:noFill/>
                    </a:lnL>
                    <a:lnR>
                      <a:noFill/>
                    </a:lnR>
                    <a:lnT>
                      <a:noFill/>
                    </a:lnT>
                    <a:lnB>
                      <a:noFill/>
                    </a:lnB>
                    <a:solidFill>
                      <a:schemeClr val="tx1"/>
                    </a:solidFill>
                  </a:tcPr>
                </a:tc>
                <a:tc>
                  <a:txBody>
                    <a:bodyPr/>
                    <a:lstStyle/>
                    <a:p>
                      <a:pPr algn="l" fontAlgn="ctr"/>
                      <a:r>
                        <a:rPr lang="en-US" sz="1200" b="0" i="0" u="none" strike="noStrike" dirty="0">
                          <a:solidFill>
                            <a:srgbClr val="000000"/>
                          </a:solidFill>
                          <a:effectLst/>
                          <a:latin typeface="Calibri" panose="020F0502020204030204" pitchFamily="34" charset="0"/>
                        </a:rPr>
                        <a:t>Upfront staff time (both clinical and administrative) spent optimizing the EHR , incorporating it into clinical work flows and administrative processes (i.e. billing, decision support). Includes staffing costs for data migration and mappings/</a:t>
                      </a:r>
                      <a:r>
                        <a:rPr lang="en-US" sz="1200" b="0" i="0" u="none" strike="noStrike" dirty="0" err="1">
                          <a:solidFill>
                            <a:srgbClr val="000000"/>
                          </a:solidFill>
                          <a:effectLst/>
                          <a:latin typeface="Calibri" panose="020F0502020204030204" pitchFamily="34" charset="0"/>
                        </a:rPr>
                        <a:t>remappings</a:t>
                      </a:r>
                      <a:r>
                        <a:rPr lang="en-US" sz="1200" b="0" i="0" u="none" strike="noStrike" dirty="0">
                          <a:solidFill>
                            <a:srgbClr val="000000"/>
                          </a:solidFill>
                          <a:effectLst/>
                          <a:latin typeface="Calibri" panose="020F0502020204030204" pitchFamily="34" charset="0"/>
                        </a:rPr>
                        <a:t>.</a:t>
                      </a:r>
                    </a:p>
                  </a:txBody>
                  <a:tcPr marL="0" marR="0" marT="0" marB="0" anchor="ctr">
                    <a:lnL>
                      <a:noFill/>
                    </a:lnL>
                    <a:lnR>
                      <a:noFill/>
                    </a:lnR>
                    <a:lnT>
                      <a:noFill/>
                    </a:lnT>
                    <a:lnB>
                      <a:noFill/>
                    </a:lnB>
                    <a:solidFill>
                      <a:schemeClr val="tx1"/>
                    </a:solidFill>
                  </a:tcPr>
                </a:tc>
                <a:tc>
                  <a:txBody>
                    <a:bodyPr/>
                    <a:lstStyle/>
                    <a:p>
                      <a:pPr algn="l" fontAlgn="ctr"/>
                      <a:r>
                        <a:rPr lang="en-US" sz="1050" b="0" i="0" u="none" strike="noStrike">
                          <a:solidFill>
                            <a:srgbClr val="000000"/>
                          </a:solidFill>
                          <a:effectLst/>
                          <a:latin typeface="Calibri" panose="020F0502020204030204" pitchFamily="34" charset="0"/>
                        </a:rPr>
                        <a:t>•6-0100: Nursing Services General</a:t>
                      </a:r>
                      <a:br>
                        <a:rPr lang="en-US" sz="1050" b="0" i="0" u="none" strike="noStrike">
                          <a:solidFill>
                            <a:srgbClr val="000000"/>
                          </a:solidFill>
                          <a:effectLst/>
                          <a:latin typeface="Calibri" panose="020F0502020204030204" pitchFamily="34" charset="0"/>
                        </a:rPr>
                      </a:br>
                      <a:r>
                        <a:rPr lang="en-US" sz="1050" b="0" i="0" u="none" strike="noStrike">
                          <a:solidFill>
                            <a:srgbClr val="000000"/>
                          </a:solidFill>
                          <a:effectLst/>
                          <a:latin typeface="Calibri" panose="020F0502020204030204" pitchFamily="34" charset="0"/>
                        </a:rPr>
                        <a:t>•6-0125: Central Transport</a:t>
                      </a:r>
                      <a:br>
                        <a:rPr lang="en-US" sz="1050" b="0" i="0" u="none" strike="noStrike">
                          <a:solidFill>
                            <a:srgbClr val="000000"/>
                          </a:solidFill>
                          <a:effectLst/>
                          <a:latin typeface="Calibri" panose="020F0502020204030204" pitchFamily="34" charset="0"/>
                        </a:rPr>
                      </a:br>
                      <a:r>
                        <a:rPr lang="en-US" sz="1050" b="0" i="0" u="none" strike="noStrike">
                          <a:solidFill>
                            <a:srgbClr val="000000"/>
                          </a:solidFill>
                          <a:effectLst/>
                          <a:latin typeface="Calibri" panose="020F0502020204030204" pitchFamily="34" charset="0"/>
                        </a:rPr>
                        <a:t>•6-0101: Administration of Nursing</a:t>
                      </a:r>
                      <a:br>
                        <a:rPr lang="en-US" sz="1050" b="0" i="0" u="none" strike="noStrike">
                          <a:solidFill>
                            <a:srgbClr val="000000"/>
                          </a:solidFill>
                          <a:effectLst/>
                          <a:latin typeface="Calibri" panose="020F0502020204030204" pitchFamily="34" charset="0"/>
                        </a:rPr>
                      </a:br>
                      <a:r>
                        <a:rPr lang="en-US" sz="1050" b="0" i="0" u="none" strike="noStrike">
                          <a:solidFill>
                            <a:srgbClr val="000000"/>
                          </a:solidFill>
                          <a:effectLst/>
                          <a:latin typeface="Calibri" panose="020F0502020204030204" pitchFamily="34" charset="0"/>
                        </a:rPr>
                        <a:t>•6-0200 to 6-0900: General Nursing Units</a:t>
                      </a:r>
                      <a:br>
                        <a:rPr lang="en-US" sz="1050" b="0" i="0" u="none" strike="noStrike">
                          <a:solidFill>
                            <a:srgbClr val="000000"/>
                          </a:solidFill>
                          <a:effectLst/>
                          <a:latin typeface="Calibri" panose="020F0502020204030204" pitchFamily="34" charset="0"/>
                        </a:rPr>
                      </a:br>
                      <a:r>
                        <a:rPr lang="en-US" sz="1050" b="0" i="0" u="none" strike="noStrike">
                          <a:solidFill>
                            <a:srgbClr val="000000"/>
                          </a:solidFill>
                          <a:effectLst/>
                          <a:latin typeface="Calibri" panose="020F0502020204030204" pitchFamily="34" charset="0"/>
                        </a:rPr>
                        <a:t>•6-1200 to 6-1900: Speciality Nursing Units</a:t>
                      </a:r>
                      <a:br>
                        <a:rPr lang="en-US" sz="1050" b="0" i="0" u="none" strike="noStrike">
                          <a:solidFill>
                            <a:srgbClr val="000000"/>
                          </a:solidFill>
                          <a:effectLst/>
                          <a:latin typeface="Calibri" panose="020F0502020204030204" pitchFamily="34" charset="0"/>
                        </a:rPr>
                      </a:br>
                      <a:r>
                        <a:rPr lang="en-US" sz="1050" b="0" i="0" u="none" strike="noStrike">
                          <a:solidFill>
                            <a:srgbClr val="000000"/>
                          </a:solidFill>
                          <a:effectLst/>
                          <a:latin typeface="Calibri" panose="020F0502020204030204" pitchFamily="34" charset="0"/>
                        </a:rPr>
                        <a:t>•6-2100: Surgical Services</a:t>
                      </a:r>
                      <a:br>
                        <a:rPr lang="en-US" sz="1050" b="0" i="0" u="none" strike="noStrike">
                          <a:solidFill>
                            <a:srgbClr val="000000"/>
                          </a:solidFill>
                          <a:effectLst/>
                          <a:latin typeface="Calibri" panose="020F0502020204030204" pitchFamily="34" charset="0"/>
                        </a:rPr>
                      </a:br>
                      <a:r>
                        <a:rPr lang="en-US" sz="1050" b="0" i="0" u="none" strike="noStrike">
                          <a:solidFill>
                            <a:srgbClr val="000000"/>
                          </a:solidFill>
                          <a:effectLst/>
                          <a:latin typeface="Calibri" panose="020F0502020204030204" pitchFamily="34" charset="0"/>
                        </a:rPr>
                        <a:t>•6-2300: Emergency and Ambulance Services</a:t>
                      </a:r>
                      <a:br>
                        <a:rPr lang="en-US" sz="1050" b="0" i="0" u="none" strike="noStrike">
                          <a:solidFill>
                            <a:srgbClr val="000000"/>
                          </a:solidFill>
                          <a:effectLst/>
                          <a:latin typeface="Calibri" panose="020F0502020204030204" pitchFamily="34" charset="0"/>
                        </a:rPr>
                      </a:br>
                      <a:r>
                        <a:rPr lang="en-US" sz="1050" b="0" i="0" u="none" strike="noStrike">
                          <a:solidFill>
                            <a:srgbClr val="000000"/>
                          </a:solidFill>
                          <a:effectLst/>
                          <a:latin typeface="Calibri" panose="020F0502020204030204" pitchFamily="34" charset="0"/>
                        </a:rPr>
                        <a:t>•6-2500: Central Supply</a:t>
                      </a:r>
                      <a:br>
                        <a:rPr lang="en-US" sz="1050" b="0" i="0" u="none" strike="noStrike">
                          <a:solidFill>
                            <a:srgbClr val="000000"/>
                          </a:solidFill>
                          <a:effectLst/>
                          <a:latin typeface="Calibri" panose="020F0502020204030204" pitchFamily="34" charset="0"/>
                        </a:rPr>
                      </a:br>
                      <a:r>
                        <a:rPr lang="en-US" sz="1050" b="0" i="0" u="none" strike="noStrike">
                          <a:solidFill>
                            <a:srgbClr val="000000"/>
                          </a:solidFill>
                          <a:effectLst/>
                          <a:latin typeface="Calibri" panose="020F0502020204030204" pitchFamily="34" charset="0"/>
                        </a:rPr>
                        <a:t>•6-2700: DME</a:t>
                      </a:r>
                      <a:br>
                        <a:rPr lang="en-US" sz="1050" b="0" i="0" u="none" strike="noStrike">
                          <a:solidFill>
                            <a:srgbClr val="000000"/>
                          </a:solidFill>
                          <a:effectLst/>
                          <a:latin typeface="Calibri" panose="020F0502020204030204" pitchFamily="34" charset="0"/>
                        </a:rPr>
                      </a:br>
                      <a:r>
                        <a:rPr lang="en-US" sz="1050" b="0" i="0" u="none" strike="noStrike">
                          <a:solidFill>
                            <a:srgbClr val="000000"/>
                          </a:solidFill>
                          <a:effectLst/>
                          <a:latin typeface="Calibri" panose="020F0502020204030204" pitchFamily="34" charset="0"/>
                        </a:rPr>
                        <a:t>•6-3100: Lab Services</a:t>
                      </a:r>
                      <a:br>
                        <a:rPr lang="en-US" sz="1050" b="0" i="0" u="none" strike="noStrike">
                          <a:solidFill>
                            <a:srgbClr val="000000"/>
                          </a:solidFill>
                          <a:effectLst/>
                          <a:latin typeface="Calibri" panose="020F0502020204030204" pitchFamily="34" charset="0"/>
                        </a:rPr>
                      </a:br>
                      <a:r>
                        <a:rPr lang="en-US" sz="1050" b="0" i="0" u="none" strike="noStrike">
                          <a:solidFill>
                            <a:srgbClr val="000000"/>
                          </a:solidFill>
                          <a:effectLst/>
                          <a:latin typeface="Calibri" panose="020F0502020204030204" pitchFamily="34" charset="0"/>
                        </a:rPr>
                        <a:t>•6-3200 to 6-4700: Ancillary Services </a:t>
                      </a:r>
                      <a:br>
                        <a:rPr lang="en-US" sz="1050" b="0" i="0" u="none" strike="noStrike">
                          <a:solidFill>
                            <a:srgbClr val="000000"/>
                          </a:solidFill>
                          <a:effectLst/>
                          <a:latin typeface="Calibri" panose="020F0502020204030204" pitchFamily="34" charset="0"/>
                        </a:rPr>
                      </a:br>
                      <a:r>
                        <a:rPr lang="en-US" sz="1050" b="0" i="0" u="none" strike="noStrike">
                          <a:solidFill>
                            <a:srgbClr val="000000"/>
                          </a:solidFill>
                          <a:effectLst/>
                          <a:latin typeface="Calibri" panose="020F0502020204030204" pitchFamily="34" charset="0"/>
                        </a:rPr>
                        <a:t>•8-3000: Management Information Systems</a:t>
                      </a:r>
                      <a:br>
                        <a:rPr lang="en-US" sz="1050" b="0" i="0" u="none" strike="noStrike">
                          <a:solidFill>
                            <a:srgbClr val="000000"/>
                          </a:solidFill>
                          <a:effectLst/>
                          <a:latin typeface="Calibri" panose="020F0502020204030204" pitchFamily="34" charset="0"/>
                        </a:rPr>
                      </a:br>
                      <a:r>
                        <a:rPr lang="en-US" sz="1050" b="0" i="0" u="none" strike="noStrike">
                          <a:solidFill>
                            <a:srgbClr val="000000"/>
                          </a:solidFill>
                          <a:effectLst/>
                          <a:latin typeface="Calibri" panose="020F0502020204030204" pitchFamily="34" charset="0"/>
                        </a:rPr>
                        <a:t>•6-4800: Health Records</a:t>
                      </a:r>
                      <a:br>
                        <a:rPr lang="en-US" sz="1050" b="0" i="0" u="none" strike="noStrike">
                          <a:solidFill>
                            <a:srgbClr val="000000"/>
                          </a:solidFill>
                          <a:effectLst/>
                          <a:latin typeface="Calibri" panose="020F0502020204030204" pitchFamily="34" charset="0"/>
                        </a:rPr>
                      </a:br>
                      <a:r>
                        <a:rPr lang="en-US" sz="1050" b="0" i="0" u="none" strike="noStrike">
                          <a:solidFill>
                            <a:srgbClr val="000000"/>
                          </a:solidFill>
                          <a:effectLst/>
                          <a:latin typeface="Calibri" panose="020F0502020204030204" pitchFamily="34" charset="0"/>
                        </a:rPr>
                        <a:t>•8-4040: Patient Accounts</a:t>
                      </a:r>
                      <a:br>
                        <a:rPr lang="en-US" sz="1050" b="0" i="0" u="none" strike="noStrike">
                          <a:solidFill>
                            <a:srgbClr val="000000"/>
                          </a:solidFill>
                          <a:effectLst/>
                          <a:latin typeface="Calibri" panose="020F0502020204030204" pitchFamily="34" charset="0"/>
                        </a:rPr>
                      </a:br>
                      <a:r>
                        <a:rPr lang="en-US" sz="1050" b="0" i="0" u="none" strike="noStrike">
                          <a:solidFill>
                            <a:srgbClr val="000000"/>
                          </a:solidFill>
                          <a:effectLst/>
                          <a:latin typeface="Calibri" panose="020F0502020204030204" pitchFamily="34" charset="0"/>
                        </a:rPr>
                        <a:t>•8-4000: Fiscal Services </a:t>
                      </a:r>
                      <a:br>
                        <a:rPr lang="en-US" sz="1050" b="0" i="0" u="none" strike="noStrike">
                          <a:solidFill>
                            <a:srgbClr val="000000"/>
                          </a:solidFill>
                          <a:effectLst/>
                          <a:latin typeface="Calibri" panose="020F0502020204030204" pitchFamily="34" charset="0"/>
                        </a:rPr>
                      </a:br>
                      <a:r>
                        <a:rPr lang="en-US" sz="1050" b="0" i="0" u="none" strike="noStrike">
                          <a:solidFill>
                            <a:srgbClr val="000000"/>
                          </a:solidFill>
                          <a:effectLst/>
                          <a:latin typeface="Calibri" panose="020F0502020204030204" pitchFamily="34" charset="0"/>
                        </a:rPr>
                        <a:t>•8-5000: Administrative Services</a:t>
                      </a:r>
                    </a:p>
                  </a:txBody>
                  <a:tcPr marL="0" marR="0" marT="0" marB="0" anchor="ctr">
                    <a:lnL>
                      <a:noFill/>
                    </a:lnL>
                    <a:lnR>
                      <a:noFill/>
                    </a:lnR>
                    <a:lnT>
                      <a:noFill/>
                    </a:lnT>
                    <a:lnB>
                      <a:noFill/>
                    </a:lnB>
                    <a:solidFill>
                      <a:schemeClr val="tx1"/>
                    </a:solidFill>
                  </a:tcPr>
                </a:tc>
                <a:tc>
                  <a:txBody>
                    <a:bodyPr/>
                    <a:lstStyle/>
                    <a:p>
                      <a:pPr algn="l" fontAlgn="ctr"/>
                      <a:endParaRPr lang="en-US" sz="1050" b="0" i="0" u="none" strike="noStrike" dirty="0">
                        <a:solidFill>
                          <a:srgbClr val="000000"/>
                        </a:solidFill>
                        <a:effectLst/>
                        <a:latin typeface="Calibri" panose="020F0502020204030204" pitchFamily="34" charset="0"/>
                      </a:endParaRPr>
                    </a:p>
                  </a:txBody>
                  <a:tcPr marL="0" marR="0" marT="0" marB="0" anchor="ctr">
                    <a:lnL>
                      <a:noFill/>
                    </a:lnL>
                    <a:lnR>
                      <a:noFill/>
                    </a:lnR>
                    <a:lnT>
                      <a:noFill/>
                    </a:lnT>
                    <a:lnB>
                      <a:noFill/>
                    </a:lnB>
                    <a:solidFill>
                      <a:schemeClr val="tx1"/>
                    </a:solidFill>
                  </a:tcPr>
                </a:tc>
                <a:extLst>
                  <a:ext uri="{0D108BD9-81ED-4DB2-BD59-A6C34878D82A}">
                    <a16:rowId xmlns:a16="http://schemas.microsoft.com/office/drawing/2014/main" val="401854788"/>
                  </a:ext>
                </a:extLst>
              </a:tr>
              <a:tr h="1003610">
                <a:tc>
                  <a:txBody>
                    <a:bodyPr/>
                    <a:lstStyle/>
                    <a:p>
                      <a:pPr algn="l" fontAlgn="ctr"/>
                      <a:r>
                        <a:rPr lang="en-US" sz="1200" b="0" i="0" u="none" strike="noStrike">
                          <a:solidFill>
                            <a:srgbClr val="000000"/>
                          </a:solidFill>
                          <a:effectLst/>
                          <a:latin typeface="Calibri" panose="020F0502020204030204" pitchFamily="34" charset="0"/>
                        </a:rPr>
                        <a:t>Initial Implementation</a:t>
                      </a:r>
                    </a:p>
                  </a:txBody>
                  <a:tcPr marL="0" marR="0" marT="0" marB="0" anchor="ctr">
                    <a:lnL>
                      <a:noFill/>
                    </a:lnL>
                    <a:lnR>
                      <a:noFill/>
                    </a:lnR>
                    <a:lnT>
                      <a:noFill/>
                    </a:lnT>
                    <a:lnB>
                      <a:noFill/>
                    </a:lnB>
                    <a:solidFill>
                      <a:srgbClr val="F2F2F2"/>
                    </a:solidFill>
                  </a:tcPr>
                </a:tc>
                <a:tc>
                  <a:txBody>
                    <a:bodyPr/>
                    <a:lstStyle/>
                    <a:p>
                      <a:pPr algn="ctr" fontAlgn="ctr"/>
                      <a:r>
                        <a:rPr lang="en-US" sz="1200" b="0" i="0" u="none" strike="noStrike">
                          <a:solidFill>
                            <a:srgbClr val="000000"/>
                          </a:solidFill>
                          <a:effectLst/>
                          <a:latin typeface="Calibri" panose="020F0502020204030204" pitchFamily="34" charset="0"/>
                        </a:rPr>
                        <a:t>Consulting Cost</a:t>
                      </a:r>
                    </a:p>
                  </a:txBody>
                  <a:tcPr marL="0" marR="0" marT="0" marB="0" anchor="ctr">
                    <a:lnL>
                      <a:noFill/>
                    </a:lnL>
                    <a:lnR>
                      <a:noFill/>
                    </a:lnR>
                    <a:lnT>
                      <a:noFill/>
                    </a:lnT>
                    <a:lnB>
                      <a:noFill/>
                    </a:lnB>
                    <a:solidFill>
                      <a:srgbClr val="F2F2F2"/>
                    </a:solidFill>
                  </a:tcPr>
                </a:tc>
                <a:tc>
                  <a:txBody>
                    <a:bodyPr/>
                    <a:lstStyle/>
                    <a:p>
                      <a:pPr algn="l" fontAlgn="ctr"/>
                      <a:r>
                        <a:rPr lang="en-US" sz="1200" b="0" i="0" u="none" strike="noStrike" dirty="0">
                          <a:solidFill>
                            <a:srgbClr val="000000"/>
                          </a:solidFill>
                          <a:effectLst/>
                          <a:latin typeface="Calibri" panose="020F0502020204030204" pitchFamily="34" charset="0"/>
                        </a:rPr>
                        <a:t>Expense related to consultant assistance during implementation (if not included in hardware/software costs) or if they are an incremental expense related to integrating EHR into clinical workflows and administrative processes.</a:t>
                      </a:r>
                    </a:p>
                  </a:txBody>
                  <a:tcPr marL="0" marR="0" marT="0" marB="0" anchor="ctr">
                    <a:lnL>
                      <a:noFill/>
                    </a:lnL>
                    <a:lnR>
                      <a:noFill/>
                    </a:lnR>
                    <a:lnT>
                      <a:noFill/>
                    </a:lnT>
                    <a:lnB>
                      <a:noFill/>
                    </a:lnB>
                    <a:solidFill>
                      <a:srgbClr val="F2F2F2"/>
                    </a:solidFill>
                  </a:tcPr>
                </a:tc>
                <a:tc>
                  <a:txBody>
                    <a:bodyPr/>
                    <a:lstStyle/>
                    <a:p>
                      <a:pPr algn="l" fontAlgn="ctr"/>
                      <a:r>
                        <a:rPr lang="en-US" sz="1050" b="0" i="0" u="none" strike="noStrike">
                          <a:solidFill>
                            <a:srgbClr val="000000"/>
                          </a:solidFill>
                          <a:effectLst/>
                          <a:latin typeface="Calibri" panose="020F0502020204030204" pitchFamily="34" charset="0"/>
                        </a:rPr>
                        <a:t>•8-3000: Management Information Systems</a:t>
                      </a:r>
                      <a:br>
                        <a:rPr lang="en-US" sz="1050" b="0" i="0" u="none" strike="noStrike">
                          <a:solidFill>
                            <a:srgbClr val="000000"/>
                          </a:solidFill>
                          <a:effectLst/>
                          <a:latin typeface="Calibri" panose="020F0502020204030204" pitchFamily="34" charset="0"/>
                        </a:rPr>
                      </a:br>
                      <a:r>
                        <a:rPr lang="en-US" sz="1050" b="0" i="0" u="none" strike="noStrike">
                          <a:solidFill>
                            <a:srgbClr val="000000"/>
                          </a:solidFill>
                          <a:effectLst/>
                          <a:latin typeface="Calibri" panose="020F0502020204030204" pitchFamily="34" charset="0"/>
                        </a:rPr>
                        <a:t>•6-4800: Health Records</a:t>
                      </a:r>
                      <a:br>
                        <a:rPr lang="en-US" sz="1050" b="0" i="0" u="none" strike="noStrike">
                          <a:solidFill>
                            <a:srgbClr val="000000"/>
                          </a:solidFill>
                          <a:effectLst/>
                          <a:latin typeface="Calibri" panose="020F0502020204030204" pitchFamily="34" charset="0"/>
                        </a:rPr>
                      </a:br>
                      <a:r>
                        <a:rPr lang="en-US" sz="1050" b="0" i="0" u="none" strike="noStrike">
                          <a:solidFill>
                            <a:srgbClr val="000000"/>
                          </a:solidFill>
                          <a:effectLst/>
                          <a:latin typeface="Calibri" panose="020F0502020204030204" pitchFamily="34" charset="0"/>
                        </a:rPr>
                        <a:t>•8-4040: Patient Accounts</a:t>
                      </a:r>
                      <a:br>
                        <a:rPr lang="en-US" sz="1050" b="0" i="0" u="none" strike="noStrike">
                          <a:solidFill>
                            <a:srgbClr val="000000"/>
                          </a:solidFill>
                          <a:effectLst/>
                          <a:latin typeface="Calibri" panose="020F0502020204030204" pitchFamily="34" charset="0"/>
                        </a:rPr>
                      </a:br>
                      <a:r>
                        <a:rPr lang="en-US" sz="1050" b="0" i="0" u="none" strike="noStrike">
                          <a:solidFill>
                            <a:srgbClr val="000000"/>
                          </a:solidFill>
                          <a:effectLst/>
                          <a:latin typeface="Calibri" panose="020F0502020204030204" pitchFamily="34" charset="0"/>
                        </a:rPr>
                        <a:t>•8-4000: Fiscal Services </a:t>
                      </a:r>
                      <a:br>
                        <a:rPr lang="en-US" sz="1050" b="0" i="0" u="none" strike="noStrike">
                          <a:solidFill>
                            <a:srgbClr val="000000"/>
                          </a:solidFill>
                          <a:effectLst/>
                          <a:latin typeface="Calibri" panose="020F0502020204030204" pitchFamily="34" charset="0"/>
                        </a:rPr>
                      </a:br>
                      <a:r>
                        <a:rPr lang="en-US" sz="1050" b="0" i="0" u="none" strike="noStrike">
                          <a:solidFill>
                            <a:srgbClr val="000000"/>
                          </a:solidFill>
                          <a:effectLst/>
                          <a:latin typeface="Calibri" panose="020F0502020204030204" pitchFamily="34" charset="0"/>
                        </a:rPr>
                        <a:t>•8-5000: Administrative Services</a:t>
                      </a:r>
                    </a:p>
                  </a:txBody>
                  <a:tcPr marL="0" marR="0" marT="0" marB="0" anchor="ctr">
                    <a:lnL>
                      <a:noFill/>
                    </a:lnL>
                    <a:lnR>
                      <a:noFill/>
                    </a:lnR>
                    <a:lnT>
                      <a:noFill/>
                    </a:lnT>
                    <a:lnB>
                      <a:noFill/>
                    </a:lnB>
                    <a:solidFill>
                      <a:srgbClr val="F2F2F2"/>
                    </a:solidFill>
                  </a:tcPr>
                </a:tc>
                <a:tc>
                  <a:txBody>
                    <a:bodyPr/>
                    <a:lstStyle/>
                    <a:p>
                      <a:pPr algn="l" fontAlgn="ctr"/>
                      <a:r>
                        <a:rPr lang="en-US" sz="1050" b="0" i="0" u="none" strike="noStrike" dirty="0">
                          <a:solidFill>
                            <a:srgbClr val="000000"/>
                          </a:solidFill>
                          <a:effectLst/>
                          <a:latin typeface="Calibri" panose="020F0502020204030204" pitchFamily="34" charset="0"/>
                        </a:rPr>
                        <a:t> </a:t>
                      </a:r>
                    </a:p>
                  </a:txBody>
                  <a:tcPr marL="0" marR="0" marT="0" marB="0" anchor="ctr">
                    <a:lnL>
                      <a:noFill/>
                    </a:lnL>
                    <a:lnR>
                      <a:noFill/>
                    </a:lnR>
                    <a:lnT>
                      <a:noFill/>
                    </a:lnT>
                    <a:lnB>
                      <a:noFill/>
                    </a:lnB>
                    <a:solidFill>
                      <a:srgbClr val="F2F2F2"/>
                    </a:solidFill>
                  </a:tcPr>
                </a:tc>
                <a:extLst>
                  <a:ext uri="{0D108BD9-81ED-4DB2-BD59-A6C34878D82A}">
                    <a16:rowId xmlns:a16="http://schemas.microsoft.com/office/drawing/2014/main" val="3541912452"/>
                  </a:ext>
                </a:extLst>
              </a:tr>
            </a:tbl>
          </a:graphicData>
        </a:graphic>
      </p:graphicFrame>
    </p:spTree>
    <p:extLst>
      <p:ext uri="{BB962C8B-B14F-4D97-AF65-F5344CB8AC3E}">
        <p14:creationId xmlns:p14="http://schemas.microsoft.com/office/powerpoint/2010/main" val="3789954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185CFA7-9545-41CA-BDB5-17F914462C91}"/>
              </a:ext>
            </a:extLst>
          </p:cNvPr>
          <p:cNvSpPr>
            <a:spLocks noGrp="1"/>
          </p:cNvSpPr>
          <p:nvPr>
            <p:ph idx="1"/>
          </p:nvPr>
        </p:nvSpPr>
        <p:spPr/>
        <p:txBody>
          <a:bodyPr>
            <a:normAutofit/>
          </a:bodyPr>
          <a:lstStyle/>
          <a:p>
            <a:r>
              <a:rPr lang="en-US" dirty="0"/>
              <a:t>Institutional experts provided data about the costs of the CPOE system</a:t>
            </a:r>
          </a:p>
          <a:p>
            <a:r>
              <a:rPr lang="en-US" dirty="0"/>
              <a:t>Benefits were determined from published studies of the BWH CPOE system, interviews with hospital experts, and relevant internal documents </a:t>
            </a:r>
          </a:p>
          <a:p>
            <a:r>
              <a:rPr lang="en-US" dirty="0"/>
              <a:t>Net overall savings to the institution and operating budget savings were determined</a:t>
            </a:r>
          </a:p>
          <a:p>
            <a:r>
              <a:rPr lang="en-US" dirty="0"/>
              <a:t>All data are presented as value figures represented in 2002 dollars</a:t>
            </a:r>
          </a:p>
        </p:txBody>
      </p:sp>
      <p:sp>
        <p:nvSpPr>
          <p:cNvPr id="3" name="Title 2">
            <a:extLst>
              <a:ext uri="{FF2B5EF4-FFF2-40B4-BE49-F238E27FC236}">
                <a16:creationId xmlns:a16="http://schemas.microsoft.com/office/drawing/2014/main" id="{9A3EE672-995D-47D6-8812-5AB88EDD5681}"/>
              </a:ext>
            </a:extLst>
          </p:cNvPr>
          <p:cNvSpPr>
            <a:spLocks noGrp="1"/>
          </p:cNvSpPr>
          <p:nvPr>
            <p:ph type="title"/>
          </p:nvPr>
        </p:nvSpPr>
        <p:spPr/>
        <p:txBody>
          <a:bodyPr/>
          <a:lstStyle/>
          <a:p>
            <a:r>
              <a:rPr lang="en-US" dirty="0"/>
              <a:t>Measurements</a:t>
            </a:r>
          </a:p>
        </p:txBody>
      </p:sp>
    </p:spTree>
    <p:extLst>
      <p:ext uri="{BB962C8B-B14F-4D97-AF65-F5344CB8AC3E}">
        <p14:creationId xmlns:p14="http://schemas.microsoft.com/office/powerpoint/2010/main" val="3004851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4F31316-DFFE-4058-B346-8424FF23D2C9}"/>
              </a:ext>
            </a:extLst>
          </p:cNvPr>
          <p:cNvGraphicFramePr>
            <a:graphicFrameLocks noGrp="1"/>
          </p:cNvGraphicFramePr>
          <p:nvPr>
            <p:extLst>
              <p:ext uri="{D42A27DB-BD31-4B8C-83A1-F6EECF244321}">
                <p14:modId xmlns:p14="http://schemas.microsoft.com/office/powerpoint/2010/main" val="4270291370"/>
              </p:ext>
            </p:extLst>
          </p:nvPr>
        </p:nvGraphicFramePr>
        <p:xfrm>
          <a:off x="430306" y="1"/>
          <a:ext cx="11313460" cy="6889026"/>
        </p:xfrm>
        <a:graphic>
          <a:graphicData uri="http://schemas.openxmlformats.org/drawingml/2006/table">
            <a:tbl>
              <a:tblPr/>
              <a:tblGrid>
                <a:gridCol w="874725">
                  <a:extLst>
                    <a:ext uri="{9D8B030D-6E8A-4147-A177-3AD203B41FA5}">
                      <a16:colId xmlns:a16="http://schemas.microsoft.com/office/drawing/2014/main" val="3989022104"/>
                    </a:ext>
                  </a:extLst>
                </a:gridCol>
                <a:gridCol w="1003826">
                  <a:extLst>
                    <a:ext uri="{9D8B030D-6E8A-4147-A177-3AD203B41FA5}">
                      <a16:colId xmlns:a16="http://schemas.microsoft.com/office/drawing/2014/main" val="3007147764"/>
                    </a:ext>
                  </a:extLst>
                </a:gridCol>
                <a:gridCol w="2982497">
                  <a:extLst>
                    <a:ext uri="{9D8B030D-6E8A-4147-A177-3AD203B41FA5}">
                      <a16:colId xmlns:a16="http://schemas.microsoft.com/office/drawing/2014/main" val="1238742858"/>
                    </a:ext>
                  </a:extLst>
                </a:gridCol>
                <a:gridCol w="1823223">
                  <a:extLst>
                    <a:ext uri="{9D8B030D-6E8A-4147-A177-3AD203B41FA5}">
                      <a16:colId xmlns:a16="http://schemas.microsoft.com/office/drawing/2014/main" val="3535474427"/>
                    </a:ext>
                  </a:extLst>
                </a:gridCol>
                <a:gridCol w="811492">
                  <a:extLst>
                    <a:ext uri="{9D8B030D-6E8A-4147-A177-3AD203B41FA5}">
                      <a16:colId xmlns:a16="http://schemas.microsoft.com/office/drawing/2014/main" val="2576995837"/>
                    </a:ext>
                  </a:extLst>
                </a:gridCol>
                <a:gridCol w="674485">
                  <a:extLst>
                    <a:ext uri="{9D8B030D-6E8A-4147-A177-3AD203B41FA5}">
                      <a16:colId xmlns:a16="http://schemas.microsoft.com/office/drawing/2014/main" val="505174508"/>
                    </a:ext>
                  </a:extLst>
                </a:gridCol>
                <a:gridCol w="600714">
                  <a:extLst>
                    <a:ext uri="{9D8B030D-6E8A-4147-A177-3AD203B41FA5}">
                      <a16:colId xmlns:a16="http://schemas.microsoft.com/office/drawing/2014/main" val="163639151"/>
                    </a:ext>
                  </a:extLst>
                </a:gridCol>
                <a:gridCol w="495326">
                  <a:extLst>
                    <a:ext uri="{9D8B030D-6E8A-4147-A177-3AD203B41FA5}">
                      <a16:colId xmlns:a16="http://schemas.microsoft.com/office/drawing/2014/main" val="1579595012"/>
                    </a:ext>
                  </a:extLst>
                </a:gridCol>
                <a:gridCol w="495326">
                  <a:extLst>
                    <a:ext uri="{9D8B030D-6E8A-4147-A177-3AD203B41FA5}">
                      <a16:colId xmlns:a16="http://schemas.microsoft.com/office/drawing/2014/main" val="285975433"/>
                    </a:ext>
                  </a:extLst>
                </a:gridCol>
                <a:gridCol w="495326">
                  <a:extLst>
                    <a:ext uri="{9D8B030D-6E8A-4147-A177-3AD203B41FA5}">
                      <a16:colId xmlns:a16="http://schemas.microsoft.com/office/drawing/2014/main" val="961007686"/>
                    </a:ext>
                  </a:extLst>
                </a:gridCol>
                <a:gridCol w="497961">
                  <a:extLst>
                    <a:ext uri="{9D8B030D-6E8A-4147-A177-3AD203B41FA5}">
                      <a16:colId xmlns:a16="http://schemas.microsoft.com/office/drawing/2014/main" val="2802427151"/>
                    </a:ext>
                  </a:extLst>
                </a:gridCol>
                <a:gridCol w="558559">
                  <a:extLst>
                    <a:ext uri="{9D8B030D-6E8A-4147-A177-3AD203B41FA5}">
                      <a16:colId xmlns:a16="http://schemas.microsoft.com/office/drawing/2014/main" val="2982503094"/>
                    </a:ext>
                  </a:extLst>
                </a:gridCol>
              </a:tblGrid>
              <a:tr h="331402">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solidFill>
                      <a:schemeClr val="tx1">
                        <a:lumMod val="95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solidFill>
                      <a:schemeClr val="tx1">
                        <a:lumMod val="95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solidFill>
                      <a:schemeClr val="tx1">
                        <a:lumMod val="95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solidFill>
                      <a:schemeClr val="tx1">
                        <a:lumMod val="95000"/>
                      </a:schemeClr>
                    </a:solidFill>
                  </a:tcPr>
                </a:tc>
                <a:tc gridSpan="2">
                  <a:txBody>
                    <a:bodyPr/>
                    <a:lstStyle/>
                    <a:p>
                      <a:pPr algn="ctr" fontAlgn="b"/>
                      <a:r>
                        <a:rPr lang="en-US" sz="1100" b="1" i="0" u="none" strike="noStrike">
                          <a:solidFill>
                            <a:srgbClr val="000000"/>
                          </a:solidFill>
                          <a:effectLst/>
                          <a:latin typeface="Calibri" panose="020F0502020204030204" pitchFamily="34" charset="0"/>
                        </a:rPr>
                        <a:t>Financial Prioritization</a:t>
                      </a:r>
                    </a:p>
                  </a:txBody>
                  <a:tcPr marL="0" marR="0" marT="0" marB="0" anchor="b">
                    <a:lnL>
                      <a:noFill/>
                    </a:lnL>
                    <a:lnR>
                      <a:noFill/>
                    </a:lnR>
                    <a:lnT>
                      <a:noFill/>
                    </a:lnT>
                    <a:lnB>
                      <a:noFill/>
                    </a:lnB>
                    <a:solidFill>
                      <a:schemeClr val="tx1">
                        <a:lumMod val="95000"/>
                      </a:schemeClr>
                    </a:solidFill>
                  </a:tcPr>
                </a:tc>
                <a:tc hMerge="1">
                  <a:txBody>
                    <a:bodyPr/>
                    <a:lstStyle/>
                    <a:p>
                      <a:endParaRPr lang="en-US"/>
                    </a:p>
                  </a:txBody>
                  <a:tcPr/>
                </a:tc>
                <a:tc gridSpan="6">
                  <a:txBody>
                    <a:bodyPr/>
                    <a:lstStyle/>
                    <a:p>
                      <a:pPr algn="ctr" fontAlgn="b"/>
                      <a:r>
                        <a:rPr lang="en-US" sz="1100" b="1" i="0" u="none" strike="noStrike" dirty="0">
                          <a:solidFill>
                            <a:srgbClr val="000000"/>
                          </a:solidFill>
                          <a:effectLst/>
                          <a:latin typeface="Calibri" panose="020F0502020204030204" pitchFamily="34" charset="0"/>
                        </a:rPr>
                        <a:t>Typically Benefit Accrues to Provider Under Reimbursement Model</a:t>
                      </a:r>
                      <a:r>
                        <a:rPr lang="en-US" sz="1100" b="1" i="0" u="none" strike="noStrike" baseline="30000" dirty="0">
                          <a:solidFill>
                            <a:srgbClr val="000000"/>
                          </a:solidFill>
                          <a:effectLst/>
                          <a:latin typeface="Calibri" panose="020F0502020204030204" pitchFamily="34" charset="0"/>
                        </a:rPr>
                        <a:t>1</a:t>
                      </a:r>
                      <a:r>
                        <a:rPr lang="en-US" sz="1100" b="1" i="0" u="none" strike="noStrike" dirty="0">
                          <a:solidFill>
                            <a:srgbClr val="000000"/>
                          </a:solidFill>
                          <a:effectLst/>
                          <a:latin typeface="Calibri" panose="020F0502020204030204" pitchFamily="34" charset="0"/>
                        </a:rPr>
                        <a:t>:</a:t>
                      </a:r>
                    </a:p>
                  </a:txBody>
                  <a:tcPr marL="0" marR="0" marT="0" marB="0" anchor="b">
                    <a:lnL>
                      <a:noFill/>
                    </a:lnL>
                    <a:lnR>
                      <a:noFill/>
                    </a:lnR>
                    <a:lnT>
                      <a:noFill/>
                    </a:lnT>
                    <a:lnB>
                      <a:noFill/>
                    </a:lnB>
                    <a:solidFill>
                      <a:schemeClr val="tx1">
                        <a:lumMod val="9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29575330"/>
                  </a:ext>
                </a:extLst>
              </a:tr>
              <a:tr h="662803">
                <a:tc>
                  <a:txBody>
                    <a:bodyPr/>
                    <a:lstStyle/>
                    <a:p>
                      <a:pPr algn="ctr" fontAlgn="b"/>
                      <a:r>
                        <a:rPr lang="en-US" sz="1100" b="1" i="0" u="none" strike="noStrike">
                          <a:solidFill>
                            <a:srgbClr val="000000"/>
                          </a:solidFill>
                          <a:effectLst/>
                          <a:latin typeface="Calibri" panose="020F0502020204030204" pitchFamily="34" charset="0"/>
                        </a:rPr>
                        <a:t>Core Strategic Goals</a:t>
                      </a:r>
                    </a:p>
                  </a:txBody>
                  <a:tcPr marL="0" marR="0" marT="0" marB="0" anchor="b">
                    <a:lnL>
                      <a:noFill/>
                    </a:lnL>
                    <a:lnR>
                      <a:noFill/>
                    </a:lnR>
                    <a:lnT>
                      <a:noFill/>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US" sz="1100" b="1" i="0" u="none" strike="noStrike">
                          <a:solidFill>
                            <a:srgbClr val="000000"/>
                          </a:solidFill>
                          <a:effectLst/>
                          <a:latin typeface="Calibri" panose="020F0502020204030204" pitchFamily="34" charset="0"/>
                        </a:rPr>
                        <a:t>Benefit Type</a:t>
                      </a:r>
                    </a:p>
                  </a:txBody>
                  <a:tcPr marL="0" marR="0" marT="0" marB="0" anchor="b">
                    <a:lnL>
                      <a:noFill/>
                    </a:lnL>
                    <a:lnR>
                      <a:noFill/>
                    </a:lnR>
                    <a:lnT>
                      <a:noFill/>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US" sz="1100" b="1" i="0" u="none" strike="noStrike">
                          <a:solidFill>
                            <a:srgbClr val="000000"/>
                          </a:solidFill>
                          <a:effectLst/>
                          <a:latin typeface="Calibri" panose="020F0502020204030204" pitchFamily="34" charset="0"/>
                        </a:rPr>
                        <a:t>Description</a:t>
                      </a:r>
                    </a:p>
                  </a:txBody>
                  <a:tcPr marL="0" marR="0" marT="0" marB="0" anchor="b">
                    <a:lnL>
                      <a:noFill/>
                    </a:lnL>
                    <a:lnR>
                      <a:noFill/>
                    </a:lnR>
                    <a:lnT>
                      <a:noFill/>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US" sz="1100" b="1" i="0" u="none" strike="noStrike">
                          <a:solidFill>
                            <a:srgbClr val="000000"/>
                          </a:solidFill>
                          <a:effectLst/>
                          <a:latin typeface="Calibri" panose="020F0502020204030204" pitchFamily="34" charset="0"/>
                        </a:rPr>
                        <a:t>Aligned with Meaningful Use Goals</a:t>
                      </a:r>
                    </a:p>
                  </a:txBody>
                  <a:tcPr marL="0" marR="0" marT="0" marB="0" anchor="b">
                    <a:lnL>
                      <a:noFill/>
                    </a:lnL>
                    <a:lnR>
                      <a:noFill/>
                    </a:lnR>
                    <a:lnT>
                      <a:noFill/>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US" sz="1100" b="1" i="0" u="none" strike="noStrike">
                          <a:solidFill>
                            <a:srgbClr val="000000"/>
                          </a:solidFill>
                          <a:effectLst/>
                          <a:latin typeface="Calibri" panose="020F0502020204030204" pitchFamily="34" charset="0"/>
                        </a:rPr>
                        <a:t>Ability to Quantify Financial Impact</a:t>
                      </a:r>
                    </a:p>
                  </a:txBody>
                  <a:tcPr marL="0" marR="0" marT="0" marB="0" anchor="b">
                    <a:lnL>
                      <a:noFill/>
                    </a:lnL>
                    <a:lnR>
                      <a:noFill/>
                    </a:lnR>
                    <a:lnT>
                      <a:noFill/>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US" sz="1100" b="1" i="0" u="none" strike="noStrike">
                          <a:solidFill>
                            <a:srgbClr val="000000"/>
                          </a:solidFill>
                          <a:effectLst/>
                          <a:latin typeface="Calibri" panose="020F0502020204030204" pitchFamily="34" charset="0"/>
                        </a:rPr>
                        <a:t>Relative Scale of Financial Impact</a:t>
                      </a:r>
                    </a:p>
                  </a:txBody>
                  <a:tcPr marL="0" marR="0" marT="0" marB="0" anchor="b">
                    <a:lnL>
                      <a:noFill/>
                    </a:lnL>
                    <a:lnR>
                      <a:noFill/>
                    </a:lnR>
                    <a:lnT>
                      <a:noFill/>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US" sz="1100" b="1" i="0" u="none" strike="noStrike">
                          <a:solidFill>
                            <a:srgbClr val="000000"/>
                          </a:solidFill>
                          <a:effectLst/>
                          <a:latin typeface="Calibri" panose="020F0502020204030204" pitchFamily="34" charset="0"/>
                        </a:rPr>
                        <a:t>% of Charges</a:t>
                      </a:r>
                    </a:p>
                  </a:txBody>
                  <a:tcPr marL="0" marR="0" marT="0" marB="0" anchor="b">
                    <a:lnL>
                      <a:noFill/>
                    </a:lnL>
                    <a:lnR>
                      <a:noFill/>
                    </a:lnR>
                    <a:lnT>
                      <a:noFill/>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US" sz="1100" b="1" i="0" u="none" strike="noStrike">
                          <a:solidFill>
                            <a:srgbClr val="000000"/>
                          </a:solidFill>
                          <a:effectLst/>
                          <a:latin typeface="Calibri" panose="020F0502020204030204" pitchFamily="34" charset="0"/>
                        </a:rPr>
                        <a:t>Per Diem</a:t>
                      </a:r>
                    </a:p>
                  </a:txBody>
                  <a:tcPr marL="0" marR="0" marT="0" marB="0" anchor="b">
                    <a:lnL>
                      <a:noFill/>
                    </a:lnL>
                    <a:lnR>
                      <a:noFill/>
                    </a:lnR>
                    <a:lnT>
                      <a:noFill/>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US" sz="1100" b="1" i="0" u="none" strike="noStrike">
                          <a:solidFill>
                            <a:srgbClr val="000000"/>
                          </a:solidFill>
                          <a:effectLst/>
                          <a:latin typeface="Calibri" panose="020F0502020204030204" pitchFamily="34" charset="0"/>
                        </a:rPr>
                        <a:t>DRG</a:t>
                      </a:r>
                    </a:p>
                  </a:txBody>
                  <a:tcPr marL="0" marR="0" marT="0" marB="0" anchor="b">
                    <a:lnL>
                      <a:noFill/>
                    </a:lnL>
                    <a:lnR>
                      <a:noFill/>
                    </a:lnR>
                    <a:lnT>
                      <a:noFill/>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US" sz="1100" b="1" i="0" u="none" strike="noStrike">
                          <a:solidFill>
                            <a:srgbClr val="000000"/>
                          </a:solidFill>
                          <a:effectLst/>
                          <a:latin typeface="Calibri" panose="020F0502020204030204" pitchFamily="34" charset="0"/>
                        </a:rPr>
                        <a:t>APC</a:t>
                      </a:r>
                    </a:p>
                  </a:txBody>
                  <a:tcPr marL="0" marR="0" marT="0" marB="0" anchor="b">
                    <a:lnL>
                      <a:noFill/>
                    </a:lnL>
                    <a:lnR>
                      <a:noFill/>
                    </a:lnR>
                    <a:lnT>
                      <a:noFill/>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US" sz="1100" b="1" i="0" u="none" strike="noStrike">
                          <a:solidFill>
                            <a:srgbClr val="000000"/>
                          </a:solidFill>
                          <a:effectLst/>
                          <a:latin typeface="Calibri" panose="020F0502020204030204" pitchFamily="34" charset="0"/>
                        </a:rPr>
                        <a:t>Shared Savings</a:t>
                      </a:r>
                    </a:p>
                  </a:txBody>
                  <a:tcPr marL="0" marR="0" marT="0" marB="0" anchor="b">
                    <a:lnL>
                      <a:noFill/>
                    </a:lnL>
                    <a:lnR>
                      <a:noFill/>
                    </a:lnR>
                    <a:lnT>
                      <a:noFill/>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r>
                        <a:rPr lang="en-US" sz="1100" b="1" i="0" u="none" strike="noStrike" dirty="0">
                          <a:solidFill>
                            <a:srgbClr val="000000"/>
                          </a:solidFill>
                          <a:effectLst/>
                          <a:latin typeface="Calibri" panose="020F0502020204030204" pitchFamily="34" charset="0"/>
                        </a:rPr>
                        <a:t>Capitation</a:t>
                      </a:r>
                    </a:p>
                  </a:txBody>
                  <a:tcPr marL="0" marR="0" marT="0" marB="0" anchor="b">
                    <a:lnL>
                      <a:noFill/>
                    </a:lnL>
                    <a:lnR>
                      <a:noFill/>
                    </a:lnR>
                    <a:lnT>
                      <a:noFill/>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369751153"/>
                  </a:ext>
                </a:extLst>
              </a:tr>
              <a:tr h="1201939">
                <a:tc>
                  <a:txBody>
                    <a:bodyPr/>
                    <a:lstStyle/>
                    <a:p>
                      <a:pPr algn="ctr" fontAlgn="ctr"/>
                      <a:r>
                        <a:rPr lang="en-US" sz="1100" b="0" i="0" u="none" strike="noStrike">
                          <a:solidFill>
                            <a:srgbClr val="000000"/>
                          </a:solidFill>
                          <a:effectLst/>
                          <a:latin typeface="Calibri" panose="020F0502020204030204" pitchFamily="34" charset="0"/>
                        </a:rPr>
                        <a:t>Improved Clinical Performance</a:t>
                      </a:r>
                    </a:p>
                  </a:txBody>
                  <a:tcPr marL="0" marR="0" marT="0" marB="0" anchor="ctr">
                    <a:lnL>
                      <a:noFill/>
                    </a:lnL>
                    <a:lnR>
                      <a:noFill/>
                    </a:lnR>
                    <a:lnT w="6350" cap="flat" cmpd="sng" algn="ctr">
                      <a:solidFill>
                        <a:srgbClr val="000000"/>
                      </a:solidFill>
                      <a:prstDash val="solid"/>
                      <a:round/>
                      <a:headEnd type="none" w="med" len="med"/>
                      <a:tailEnd type="none" w="med" len="med"/>
                    </a:lnT>
                    <a:lnB>
                      <a:noFill/>
                    </a:lnB>
                    <a:solidFill>
                      <a:srgbClr val="F2F2F2"/>
                    </a:solidFill>
                  </a:tcPr>
                </a:tc>
                <a:tc>
                  <a:txBody>
                    <a:bodyPr/>
                    <a:lstStyle/>
                    <a:p>
                      <a:pPr algn="ctr" fontAlgn="ctr"/>
                      <a:r>
                        <a:rPr lang="en-US" sz="1100" b="0" i="0" u="none" strike="noStrike">
                          <a:solidFill>
                            <a:srgbClr val="000000"/>
                          </a:solidFill>
                          <a:effectLst/>
                          <a:latin typeface="Calibri" panose="020F0502020204030204" pitchFamily="34" charset="0"/>
                        </a:rPr>
                        <a:t>Supply-Chain Management</a:t>
                      </a:r>
                    </a:p>
                  </a:txBody>
                  <a:tcPr marL="0" marR="0" marT="0" marB="0" anchor="ctr">
                    <a:lnL>
                      <a:noFill/>
                    </a:lnL>
                    <a:lnR>
                      <a:noFill/>
                    </a:lnR>
                    <a:lnT w="6350" cap="flat" cmpd="sng" algn="ctr">
                      <a:solidFill>
                        <a:srgbClr val="000000"/>
                      </a:solidFill>
                      <a:prstDash val="solid"/>
                      <a:round/>
                      <a:headEnd type="none" w="med" len="med"/>
                      <a:tailEnd type="none" w="med" len="med"/>
                    </a:lnT>
                    <a:lnB>
                      <a:noFill/>
                    </a:lnB>
                    <a:solidFill>
                      <a:srgbClr val="F2F2F2"/>
                    </a:solidFill>
                  </a:tcPr>
                </a:tc>
                <a:tc>
                  <a:txBody>
                    <a:bodyPr/>
                    <a:lstStyle/>
                    <a:p>
                      <a:pPr algn="l" fontAlgn="ctr"/>
                      <a:r>
                        <a:rPr lang="en-US" sz="1100" b="0" i="0" u="none" strike="noStrike">
                          <a:solidFill>
                            <a:srgbClr val="000000"/>
                          </a:solidFill>
                          <a:effectLst/>
                          <a:latin typeface="Calibri" panose="020F0502020204030204" pitchFamily="34" charset="0"/>
                        </a:rPr>
                        <a:t>EHR facilitates identification of less expensive pharmaceutical alternatives.</a:t>
                      </a:r>
                    </a:p>
                  </a:txBody>
                  <a:tcPr marL="0" marR="0" marT="0" marB="0" anchor="ctr">
                    <a:lnL>
                      <a:noFill/>
                    </a:lnL>
                    <a:lnR>
                      <a:noFill/>
                    </a:lnR>
                    <a:lnT w="6350" cap="flat" cmpd="sng" algn="ctr">
                      <a:solidFill>
                        <a:srgbClr val="000000"/>
                      </a:solidFill>
                      <a:prstDash val="solid"/>
                      <a:round/>
                      <a:headEnd type="none" w="med" len="med"/>
                      <a:tailEnd type="none" w="med" len="med"/>
                    </a:lnT>
                    <a:lnB>
                      <a:noFill/>
                    </a:lnB>
                    <a:solidFill>
                      <a:srgbClr val="F2F2F2"/>
                    </a:solidFill>
                  </a:tcPr>
                </a:tc>
                <a:tc>
                  <a:txBody>
                    <a:bodyPr/>
                    <a:lstStyle/>
                    <a:p>
                      <a:pPr algn="l" fontAlgn="ctr"/>
                      <a:r>
                        <a:rPr lang="en-US" sz="1100" b="0" i="0" u="none" strike="noStrike">
                          <a:solidFill>
                            <a:srgbClr val="000000"/>
                          </a:solidFill>
                          <a:effectLst/>
                          <a:latin typeface="Calibri" panose="020F0502020204030204" pitchFamily="34" charset="0"/>
                        </a:rPr>
                        <a:t>•Improving quality, safety, efficiency, and reducing health disparities</a:t>
                      </a:r>
                    </a:p>
                  </a:txBody>
                  <a:tcPr marL="0" marR="0" marT="0" marB="0" anchor="ctr">
                    <a:lnL>
                      <a:noFill/>
                    </a:lnL>
                    <a:lnR>
                      <a:noFill/>
                    </a:lnR>
                    <a:lnT w="6350" cap="flat" cmpd="sng" algn="ctr">
                      <a:solidFill>
                        <a:srgbClr val="000000"/>
                      </a:solidFill>
                      <a:prstDash val="solid"/>
                      <a:round/>
                      <a:headEnd type="none" w="med" len="med"/>
                      <a:tailEnd type="none" w="med" len="med"/>
                    </a:lnT>
                    <a:lnB>
                      <a:noFill/>
                    </a:lnB>
                    <a:solidFill>
                      <a:srgbClr val="F2F2F2"/>
                    </a:solidFill>
                  </a:tcPr>
                </a:tc>
                <a:tc>
                  <a:txBody>
                    <a:bodyPr/>
                    <a:lstStyle/>
                    <a:p>
                      <a:pPr algn="ctr" fontAlgn="ctr"/>
                      <a:r>
                        <a:rPr lang="en-US" sz="1100" b="0" i="0" u="none" strike="noStrike">
                          <a:solidFill>
                            <a:srgbClr val="000000"/>
                          </a:solidFill>
                          <a:effectLst/>
                          <a:latin typeface="Calibri" panose="020F0502020204030204" pitchFamily="34" charset="0"/>
                        </a:rPr>
                        <a:t>Dark Green</a:t>
                      </a:r>
                    </a:p>
                  </a:txBody>
                  <a:tcPr marL="0" marR="0" marT="0" marB="0" anchor="ctr">
                    <a:lnL>
                      <a:noFill/>
                    </a:lnL>
                    <a:lnR>
                      <a:noFill/>
                    </a:lnR>
                    <a:lnT w="6350" cap="flat" cmpd="sng" algn="ctr">
                      <a:solidFill>
                        <a:srgbClr val="000000"/>
                      </a:solidFill>
                      <a:prstDash val="solid"/>
                      <a:round/>
                      <a:headEnd type="none" w="med" len="med"/>
                      <a:tailEnd type="none" w="med" len="med"/>
                    </a:lnT>
                    <a:lnB>
                      <a:noFill/>
                    </a:lnB>
                    <a:solidFill>
                      <a:srgbClr val="F2F2F2"/>
                    </a:solidFill>
                  </a:tcPr>
                </a:tc>
                <a:tc>
                  <a:txBody>
                    <a:bodyPr/>
                    <a:lstStyle/>
                    <a:p>
                      <a:pPr algn="ctr" fontAlgn="ctr"/>
                      <a:r>
                        <a:rPr lang="en-US" sz="1100" b="0" i="0" u="none" strike="noStrike">
                          <a:solidFill>
                            <a:srgbClr val="000000"/>
                          </a:solidFill>
                          <a:effectLst/>
                          <a:latin typeface="Calibri" panose="020F0502020204030204" pitchFamily="34" charset="0"/>
                        </a:rPr>
                        <a:t>High</a:t>
                      </a:r>
                    </a:p>
                  </a:txBody>
                  <a:tcPr marL="0" marR="0" marT="0" marB="0" anchor="ctr">
                    <a:lnL>
                      <a:noFill/>
                    </a:lnL>
                    <a:lnR>
                      <a:noFill/>
                    </a:lnR>
                    <a:lnT w="6350" cap="flat" cmpd="sng" algn="ctr">
                      <a:solidFill>
                        <a:srgbClr val="000000"/>
                      </a:solidFill>
                      <a:prstDash val="solid"/>
                      <a:round/>
                      <a:headEnd type="none" w="med" len="med"/>
                      <a:tailEnd type="none" w="med" len="med"/>
                    </a:lnT>
                    <a:lnB>
                      <a:noFill/>
                    </a:lnB>
                    <a:solidFill>
                      <a:srgbClr val="F2F2F2"/>
                    </a:solidFill>
                  </a:tcPr>
                </a:tc>
                <a:tc>
                  <a:txBody>
                    <a:bodyPr/>
                    <a:lstStyle/>
                    <a:p>
                      <a:pPr algn="ctr" fontAlgn="ctr"/>
                      <a:r>
                        <a:rPr lang="en-US" sz="1100" b="0" i="0" u="none" strike="noStrike">
                          <a:solidFill>
                            <a:srgbClr val="000000"/>
                          </a:solidFill>
                          <a:effectLst/>
                          <a:latin typeface="Calibri" panose="020F0502020204030204" pitchFamily="34" charset="0"/>
                        </a:rPr>
                        <a:t>no</a:t>
                      </a:r>
                    </a:p>
                  </a:txBody>
                  <a:tcPr marL="0" marR="0" marT="0" marB="0" anchor="ctr">
                    <a:lnL>
                      <a:noFill/>
                    </a:lnL>
                    <a:lnR>
                      <a:noFill/>
                    </a:lnR>
                    <a:lnT w="6350" cap="flat" cmpd="sng" algn="ctr">
                      <a:solidFill>
                        <a:srgbClr val="000000"/>
                      </a:solidFill>
                      <a:prstDash val="solid"/>
                      <a:round/>
                      <a:headEnd type="none" w="med" len="med"/>
                      <a:tailEnd type="none" w="med" len="med"/>
                    </a:lnT>
                    <a:lnB>
                      <a:noFill/>
                    </a:lnB>
                    <a:solidFill>
                      <a:srgbClr val="F2F2F2"/>
                    </a:solidFill>
                  </a:tcPr>
                </a:tc>
                <a:tc>
                  <a:txBody>
                    <a:bodyPr/>
                    <a:lstStyle/>
                    <a:p>
                      <a:pPr algn="ctr" fontAlgn="ctr"/>
                      <a:r>
                        <a:rPr lang="en-US" sz="1100" b="0" i="0" u="none" strike="noStrike">
                          <a:solidFill>
                            <a:srgbClr val="000000"/>
                          </a:solidFill>
                          <a:effectLst/>
                          <a:latin typeface="Calibri" panose="020F0502020204030204" pitchFamily="34" charset="0"/>
                        </a:rPr>
                        <a:t>yes</a:t>
                      </a:r>
                    </a:p>
                  </a:txBody>
                  <a:tcPr marL="0" marR="0" marT="0" marB="0" anchor="ctr">
                    <a:lnL>
                      <a:noFill/>
                    </a:lnL>
                    <a:lnR>
                      <a:noFill/>
                    </a:lnR>
                    <a:lnT w="6350" cap="flat" cmpd="sng" algn="ctr">
                      <a:solidFill>
                        <a:srgbClr val="000000"/>
                      </a:solidFill>
                      <a:prstDash val="solid"/>
                      <a:round/>
                      <a:headEnd type="none" w="med" len="med"/>
                      <a:tailEnd type="none" w="med" len="med"/>
                    </a:lnT>
                    <a:lnB>
                      <a:noFill/>
                    </a:lnB>
                    <a:solidFill>
                      <a:srgbClr val="F2F2F2"/>
                    </a:solidFill>
                  </a:tcPr>
                </a:tc>
                <a:tc>
                  <a:txBody>
                    <a:bodyPr/>
                    <a:lstStyle/>
                    <a:p>
                      <a:pPr algn="ctr" fontAlgn="ctr"/>
                      <a:r>
                        <a:rPr lang="en-US" sz="1100" b="0" i="0" u="none" strike="noStrike">
                          <a:solidFill>
                            <a:srgbClr val="000000"/>
                          </a:solidFill>
                          <a:effectLst/>
                          <a:latin typeface="Calibri" panose="020F0502020204030204" pitchFamily="34" charset="0"/>
                        </a:rPr>
                        <a:t>yes</a:t>
                      </a:r>
                    </a:p>
                  </a:txBody>
                  <a:tcPr marL="0" marR="0" marT="0" marB="0" anchor="ctr">
                    <a:lnL>
                      <a:noFill/>
                    </a:lnL>
                    <a:lnR>
                      <a:noFill/>
                    </a:lnR>
                    <a:lnT w="6350" cap="flat" cmpd="sng" algn="ctr">
                      <a:solidFill>
                        <a:srgbClr val="000000"/>
                      </a:solidFill>
                      <a:prstDash val="solid"/>
                      <a:round/>
                      <a:headEnd type="none" w="med" len="med"/>
                      <a:tailEnd type="none" w="med" len="med"/>
                    </a:lnT>
                    <a:lnB>
                      <a:noFill/>
                    </a:lnB>
                    <a:solidFill>
                      <a:srgbClr val="F2F2F2"/>
                    </a:solidFill>
                  </a:tcPr>
                </a:tc>
                <a:tc>
                  <a:txBody>
                    <a:bodyPr/>
                    <a:lstStyle/>
                    <a:p>
                      <a:pPr algn="ctr" fontAlgn="ctr"/>
                      <a:r>
                        <a:rPr lang="en-US" sz="1100" b="0" i="0" u="none" strike="noStrike">
                          <a:solidFill>
                            <a:srgbClr val="000000"/>
                          </a:solidFill>
                          <a:effectLst/>
                          <a:latin typeface="Calibri" panose="020F0502020204030204" pitchFamily="34" charset="0"/>
                        </a:rPr>
                        <a:t>maybe</a:t>
                      </a:r>
                    </a:p>
                  </a:txBody>
                  <a:tcPr marL="0" marR="0" marT="0" marB="0" anchor="ctr">
                    <a:lnL>
                      <a:noFill/>
                    </a:lnL>
                    <a:lnR>
                      <a:noFill/>
                    </a:lnR>
                    <a:lnT w="6350" cap="flat" cmpd="sng" algn="ctr">
                      <a:solidFill>
                        <a:srgbClr val="000000"/>
                      </a:solidFill>
                      <a:prstDash val="solid"/>
                      <a:round/>
                      <a:headEnd type="none" w="med" len="med"/>
                      <a:tailEnd type="none" w="med" len="med"/>
                    </a:lnT>
                    <a:lnB>
                      <a:noFill/>
                    </a:lnB>
                    <a:solidFill>
                      <a:srgbClr val="F2F2F2"/>
                    </a:solidFill>
                  </a:tcPr>
                </a:tc>
                <a:tc>
                  <a:txBody>
                    <a:bodyPr/>
                    <a:lstStyle/>
                    <a:p>
                      <a:pPr algn="ctr" fontAlgn="ctr"/>
                      <a:r>
                        <a:rPr lang="en-US" sz="1100" b="0" i="0" u="none" strike="noStrike">
                          <a:solidFill>
                            <a:srgbClr val="000000"/>
                          </a:solidFill>
                          <a:effectLst/>
                          <a:latin typeface="Calibri" panose="020F0502020204030204" pitchFamily="34" charset="0"/>
                        </a:rPr>
                        <a:t>yes</a:t>
                      </a:r>
                    </a:p>
                  </a:txBody>
                  <a:tcPr marL="0" marR="0" marT="0" marB="0" anchor="ctr">
                    <a:lnL>
                      <a:noFill/>
                    </a:lnL>
                    <a:lnR>
                      <a:noFill/>
                    </a:lnR>
                    <a:lnT w="6350" cap="flat" cmpd="sng" algn="ctr">
                      <a:solidFill>
                        <a:srgbClr val="000000"/>
                      </a:solidFill>
                      <a:prstDash val="solid"/>
                      <a:round/>
                      <a:headEnd type="none" w="med" len="med"/>
                      <a:tailEnd type="none" w="med" len="med"/>
                    </a:lnT>
                    <a:lnB>
                      <a:noFill/>
                    </a:lnB>
                    <a:solidFill>
                      <a:srgbClr val="F2F2F2"/>
                    </a:solidFill>
                  </a:tcPr>
                </a:tc>
                <a:tc>
                  <a:txBody>
                    <a:bodyPr/>
                    <a:lstStyle/>
                    <a:p>
                      <a:pPr algn="ctr" fontAlgn="ctr"/>
                      <a:r>
                        <a:rPr lang="en-US" sz="1100" b="0" i="0" u="none" strike="noStrike">
                          <a:solidFill>
                            <a:srgbClr val="000000"/>
                          </a:solidFill>
                          <a:effectLst/>
                          <a:latin typeface="Calibri" panose="020F0502020204030204" pitchFamily="34" charset="0"/>
                        </a:rPr>
                        <a:t>yes</a:t>
                      </a:r>
                    </a:p>
                  </a:txBody>
                  <a:tcPr marL="0" marR="0" marT="0" marB="0" anchor="ctr">
                    <a:lnL>
                      <a:noFill/>
                    </a:lnL>
                    <a:lnR>
                      <a:noFill/>
                    </a:lnR>
                    <a:lnT w="6350" cap="flat" cmpd="sng" algn="ctr">
                      <a:solidFill>
                        <a:srgbClr val="000000"/>
                      </a:solidFill>
                      <a:prstDash val="solid"/>
                      <a:round/>
                      <a:headEnd type="none" w="med" len="med"/>
                      <a:tailEnd type="none" w="med" len="med"/>
                    </a:lnT>
                    <a:lnB>
                      <a:noFill/>
                    </a:lnB>
                    <a:solidFill>
                      <a:srgbClr val="F2F2F2"/>
                    </a:solidFill>
                  </a:tcPr>
                </a:tc>
                <a:extLst>
                  <a:ext uri="{0D108BD9-81ED-4DB2-BD59-A6C34878D82A}">
                    <a16:rowId xmlns:a16="http://schemas.microsoft.com/office/drawing/2014/main" val="2838408758"/>
                  </a:ext>
                </a:extLst>
              </a:tr>
              <a:tr h="1652666">
                <a:tc>
                  <a:txBody>
                    <a:bodyPr/>
                    <a:lstStyle/>
                    <a:p>
                      <a:pPr algn="ctr" fontAlgn="ctr"/>
                      <a:r>
                        <a:rPr lang="en-US" sz="1100" b="0" i="0" u="none" strike="noStrike">
                          <a:solidFill>
                            <a:srgbClr val="000000"/>
                          </a:solidFill>
                          <a:effectLst/>
                          <a:latin typeface="Calibri" panose="020F0502020204030204" pitchFamily="34" charset="0"/>
                        </a:rPr>
                        <a:t>Reduce Inappropriate Utilization</a:t>
                      </a:r>
                    </a:p>
                  </a:txBody>
                  <a:tcPr marL="0" marR="0" marT="0" marB="0" anchor="ctr">
                    <a:lnL>
                      <a:noFill/>
                    </a:lnL>
                    <a:lnR>
                      <a:noFill/>
                    </a:lnR>
                    <a:lnT>
                      <a:noFill/>
                    </a:lnT>
                    <a:lnB>
                      <a:noFill/>
                    </a:lnB>
                    <a:solidFill>
                      <a:schemeClr val="tx1"/>
                    </a:solidFill>
                  </a:tcPr>
                </a:tc>
                <a:tc>
                  <a:txBody>
                    <a:bodyPr/>
                    <a:lstStyle/>
                    <a:p>
                      <a:pPr algn="ctr" fontAlgn="ctr"/>
                      <a:r>
                        <a:rPr lang="en-US" sz="1100" b="0" i="0" u="none" strike="noStrike">
                          <a:solidFill>
                            <a:srgbClr val="000000"/>
                          </a:solidFill>
                          <a:effectLst/>
                          <a:latin typeface="Calibri" panose="020F0502020204030204" pitchFamily="34" charset="0"/>
                        </a:rPr>
                        <a:t>Appropriate Site of Care or Therapeutic Pathway</a:t>
                      </a:r>
                    </a:p>
                  </a:txBody>
                  <a:tcPr marL="0" marR="0" marT="0" marB="0" anchor="ctr">
                    <a:lnL>
                      <a:noFill/>
                    </a:lnL>
                    <a:lnR>
                      <a:noFill/>
                    </a:lnR>
                    <a:lnT>
                      <a:noFill/>
                    </a:lnT>
                    <a:lnB>
                      <a:noFill/>
                    </a:lnB>
                    <a:solidFill>
                      <a:schemeClr val="tx1"/>
                    </a:solidFill>
                  </a:tcPr>
                </a:tc>
                <a:tc>
                  <a:txBody>
                    <a:bodyPr/>
                    <a:lstStyle/>
                    <a:p>
                      <a:pPr algn="l" fontAlgn="ctr"/>
                      <a:r>
                        <a:rPr lang="en-US" sz="1100" b="0" i="0" u="none" strike="noStrike" dirty="0">
                          <a:solidFill>
                            <a:srgbClr val="000000"/>
                          </a:solidFill>
                          <a:effectLst/>
                          <a:latin typeface="Calibri" panose="020F0502020204030204" pitchFamily="34" charset="0"/>
                        </a:rPr>
                        <a:t>EHR facilitates ability to suggest therapeutic alternatives (i.e. watchful waiting for lower back pain vs. immediate surgery). </a:t>
                      </a:r>
                    </a:p>
                  </a:txBody>
                  <a:tcPr marL="0" marR="0" marT="0" marB="0" anchor="ctr">
                    <a:lnL>
                      <a:noFill/>
                    </a:lnL>
                    <a:lnR>
                      <a:noFill/>
                    </a:lnR>
                    <a:lnT>
                      <a:noFill/>
                    </a:lnT>
                    <a:lnB>
                      <a:noFill/>
                    </a:lnB>
                    <a:solidFill>
                      <a:schemeClr val="tx1"/>
                    </a:solidFill>
                  </a:tcPr>
                </a:tc>
                <a:tc>
                  <a:txBody>
                    <a:bodyPr/>
                    <a:lstStyle/>
                    <a:p>
                      <a:pPr algn="l" fontAlgn="ctr"/>
                      <a:r>
                        <a:rPr lang="en-US" sz="1100" b="0" i="0" u="none" strike="noStrike">
                          <a:solidFill>
                            <a:srgbClr val="000000"/>
                          </a:solidFill>
                          <a:effectLst/>
                          <a:latin typeface="Calibri" panose="020F0502020204030204" pitchFamily="34" charset="0"/>
                        </a:rPr>
                        <a:t>•Improving quality, safety, efficiency, and reducing health disparities</a:t>
                      </a:r>
                      <a:br>
                        <a:rPr lang="en-US" sz="1100" b="0" i="0" u="none" strike="noStrike">
                          <a:solidFill>
                            <a:srgbClr val="000000"/>
                          </a:solidFill>
                          <a:effectLst/>
                          <a:latin typeface="Calibri" panose="020F0502020204030204" pitchFamily="34" charset="0"/>
                        </a:rPr>
                      </a:br>
                      <a:br>
                        <a:rPr lang="en-US" sz="1100" b="0" i="0" u="none" strike="noStrike">
                          <a:solidFill>
                            <a:srgbClr val="000000"/>
                          </a:solidFill>
                          <a:effectLst/>
                          <a:latin typeface="Calibri" panose="020F0502020204030204" pitchFamily="34" charset="0"/>
                        </a:rPr>
                      </a:br>
                      <a:r>
                        <a:rPr lang="en-US" sz="1100" b="0" i="0" u="none" strike="noStrike">
                          <a:solidFill>
                            <a:srgbClr val="000000"/>
                          </a:solidFill>
                          <a:effectLst/>
                          <a:latin typeface="Calibri" panose="020F0502020204030204" pitchFamily="34" charset="0"/>
                        </a:rPr>
                        <a:t>•Engage patients and families in their health </a:t>
                      </a:r>
                    </a:p>
                  </a:txBody>
                  <a:tcPr marL="0" marR="0" marT="0" marB="0" anchor="ctr">
                    <a:lnL>
                      <a:noFill/>
                    </a:lnL>
                    <a:lnR>
                      <a:noFill/>
                    </a:lnR>
                    <a:lnT>
                      <a:noFill/>
                    </a:lnT>
                    <a:lnB>
                      <a:noFill/>
                    </a:lnB>
                    <a:solidFill>
                      <a:schemeClr val="tx1"/>
                    </a:solidFill>
                  </a:tcPr>
                </a:tc>
                <a:tc>
                  <a:txBody>
                    <a:bodyPr/>
                    <a:lstStyle/>
                    <a:p>
                      <a:pPr algn="ctr" fontAlgn="ctr"/>
                      <a:r>
                        <a:rPr lang="en-US" sz="1100" b="0" i="0" u="none" strike="noStrike">
                          <a:solidFill>
                            <a:srgbClr val="000000"/>
                          </a:solidFill>
                          <a:effectLst/>
                          <a:latin typeface="Calibri" panose="020F0502020204030204" pitchFamily="34" charset="0"/>
                        </a:rPr>
                        <a:t>Light Green</a:t>
                      </a:r>
                    </a:p>
                  </a:txBody>
                  <a:tcPr marL="0" marR="0" marT="0" marB="0" anchor="ctr">
                    <a:lnL>
                      <a:noFill/>
                    </a:lnL>
                    <a:lnR>
                      <a:noFill/>
                    </a:lnR>
                    <a:lnT>
                      <a:noFill/>
                    </a:lnT>
                    <a:lnB>
                      <a:noFill/>
                    </a:lnB>
                    <a:solidFill>
                      <a:schemeClr val="tx1"/>
                    </a:solidFill>
                  </a:tcPr>
                </a:tc>
                <a:tc>
                  <a:txBody>
                    <a:bodyPr/>
                    <a:lstStyle/>
                    <a:p>
                      <a:pPr algn="ctr" fontAlgn="ctr"/>
                      <a:r>
                        <a:rPr lang="en-US" sz="1100" b="0" i="0" u="none" strike="noStrike">
                          <a:solidFill>
                            <a:srgbClr val="000000"/>
                          </a:solidFill>
                          <a:effectLst/>
                          <a:latin typeface="Calibri" panose="020F0502020204030204" pitchFamily="34" charset="0"/>
                        </a:rPr>
                        <a:t>High</a:t>
                      </a:r>
                    </a:p>
                  </a:txBody>
                  <a:tcPr marL="0" marR="0" marT="0" marB="0" anchor="ctr">
                    <a:lnL>
                      <a:noFill/>
                    </a:lnL>
                    <a:lnR>
                      <a:noFill/>
                    </a:lnR>
                    <a:lnT>
                      <a:noFill/>
                    </a:lnT>
                    <a:lnB>
                      <a:noFill/>
                    </a:lnB>
                    <a:solidFill>
                      <a:schemeClr val="tx1"/>
                    </a:solidFill>
                  </a:tcPr>
                </a:tc>
                <a:tc>
                  <a:txBody>
                    <a:bodyPr/>
                    <a:lstStyle/>
                    <a:p>
                      <a:pPr algn="ctr" fontAlgn="ctr"/>
                      <a:r>
                        <a:rPr lang="en-US" sz="1100" b="0" i="0" u="none" strike="noStrike">
                          <a:solidFill>
                            <a:srgbClr val="000000"/>
                          </a:solidFill>
                          <a:effectLst/>
                          <a:latin typeface="Calibri" panose="020F0502020204030204" pitchFamily="34" charset="0"/>
                        </a:rPr>
                        <a:t>no</a:t>
                      </a:r>
                    </a:p>
                  </a:txBody>
                  <a:tcPr marL="0" marR="0" marT="0" marB="0" anchor="ctr">
                    <a:lnL>
                      <a:noFill/>
                    </a:lnL>
                    <a:lnR>
                      <a:noFill/>
                    </a:lnR>
                    <a:lnT>
                      <a:noFill/>
                    </a:lnT>
                    <a:lnB>
                      <a:noFill/>
                    </a:lnB>
                    <a:solidFill>
                      <a:schemeClr val="tx1"/>
                    </a:solidFill>
                  </a:tcPr>
                </a:tc>
                <a:tc>
                  <a:txBody>
                    <a:bodyPr/>
                    <a:lstStyle/>
                    <a:p>
                      <a:pPr algn="ctr" fontAlgn="ctr"/>
                      <a:r>
                        <a:rPr lang="en-US" sz="1100" b="0" i="0" u="none" strike="noStrike">
                          <a:solidFill>
                            <a:srgbClr val="000000"/>
                          </a:solidFill>
                          <a:effectLst/>
                          <a:latin typeface="Calibri" panose="020F0502020204030204" pitchFamily="34" charset="0"/>
                        </a:rPr>
                        <a:t>no</a:t>
                      </a:r>
                    </a:p>
                  </a:txBody>
                  <a:tcPr marL="0" marR="0" marT="0" marB="0" anchor="ctr">
                    <a:lnL>
                      <a:noFill/>
                    </a:lnL>
                    <a:lnR>
                      <a:noFill/>
                    </a:lnR>
                    <a:lnT>
                      <a:noFill/>
                    </a:lnT>
                    <a:lnB>
                      <a:noFill/>
                    </a:lnB>
                    <a:solidFill>
                      <a:schemeClr val="tx1"/>
                    </a:solidFill>
                  </a:tcPr>
                </a:tc>
                <a:tc>
                  <a:txBody>
                    <a:bodyPr/>
                    <a:lstStyle/>
                    <a:p>
                      <a:pPr algn="ctr" fontAlgn="ctr"/>
                      <a:r>
                        <a:rPr lang="en-US" sz="1100" b="0" i="0" u="none" strike="noStrike">
                          <a:solidFill>
                            <a:srgbClr val="000000"/>
                          </a:solidFill>
                          <a:effectLst/>
                          <a:latin typeface="Calibri" panose="020F0502020204030204" pitchFamily="34" charset="0"/>
                        </a:rPr>
                        <a:t>no</a:t>
                      </a:r>
                    </a:p>
                  </a:txBody>
                  <a:tcPr marL="0" marR="0" marT="0" marB="0" anchor="ctr">
                    <a:lnL>
                      <a:noFill/>
                    </a:lnL>
                    <a:lnR>
                      <a:noFill/>
                    </a:lnR>
                    <a:lnT>
                      <a:noFill/>
                    </a:lnT>
                    <a:lnB>
                      <a:noFill/>
                    </a:lnB>
                    <a:solidFill>
                      <a:schemeClr val="tx1"/>
                    </a:solidFill>
                  </a:tcPr>
                </a:tc>
                <a:tc>
                  <a:txBody>
                    <a:bodyPr/>
                    <a:lstStyle/>
                    <a:p>
                      <a:pPr algn="ctr" fontAlgn="ctr"/>
                      <a:r>
                        <a:rPr lang="en-US" sz="1100" b="0" i="0" u="none" strike="noStrike">
                          <a:solidFill>
                            <a:srgbClr val="000000"/>
                          </a:solidFill>
                          <a:effectLst/>
                          <a:latin typeface="Calibri" panose="020F0502020204030204" pitchFamily="34" charset="0"/>
                        </a:rPr>
                        <a:t>no</a:t>
                      </a:r>
                    </a:p>
                  </a:txBody>
                  <a:tcPr marL="0" marR="0" marT="0" marB="0" anchor="ctr">
                    <a:lnL>
                      <a:noFill/>
                    </a:lnL>
                    <a:lnR>
                      <a:noFill/>
                    </a:lnR>
                    <a:lnT>
                      <a:noFill/>
                    </a:lnT>
                    <a:lnB>
                      <a:noFill/>
                    </a:lnB>
                    <a:solidFill>
                      <a:schemeClr val="tx1"/>
                    </a:solidFill>
                  </a:tcPr>
                </a:tc>
                <a:tc>
                  <a:txBody>
                    <a:bodyPr/>
                    <a:lstStyle/>
                    <a:p>
                      <a:pPr algn="ctr" fontAlgn="ctr"/>
                      <a:r>
                        <a:rPr lang="en-US" sz="1100" b="0" i="0" u="none" strike="noStrike">
                          <a:solidFill>
                            <a:srgbClr val="000000"/>
                          </a:solidFill>
                          <a:effectLst/>
                          <a:latin typeface="Calibri" panose="020F0502020204030204" pitchFamily="34" charset="0"/>
                        </a:rPr>
                        <a:t>yes</a:t>
                      </a:r>
                    </a:p>
                  </a:txBody>
                  <a:tcPr marL="0" marR="0" marT="0" marB="0" anchor="ctr">
                    <a:lnL>
                      <a:noFill/>
                    </a:lnL>
                    <a:lnR>
                      <a:noFill/>
                    </a:lnR>
                    <a:lnT>
                      <a:noFill/>
                    </a:lnT>
                    <a:lnB>
                      <a:noFill/>
                    </a:lnB>
                    <a:solidFill>
                      <a:schemeClr val="tx1"/>
                    </a:solidFill>
                  </a:tcPr>
                </a:tc>
                <a:tc>
                  <a:txBody>
                    <a:bodyPr/>
                    <a:lstStyle/>
                    <a:p>
                      <a:pPr algn="ctr" fontAlgn="ctr"/>
                      <a:r>
                        <a:rPr lang="en-US" sz="1100" b="0" i="0" u="none" strike="noStrike" dirty="0">
                          <a:solidFill>
                            <a:srgbClr val="000000"/>
                          </a:solidFill>
                          <a:effectLst/>
                          <a:latin typeface="Calibri" panose="020F0502020204030204" pitchFamily="34" charset="0"/>
                        </a:rPr>
                        <a:t>yes</a:t>
                      </a:r>
                    </a:p>
                  </a:txBody>
                  <a:tcPr marL="0" marR="0" marT="0" marB="0" anchor="ctr">
                    <a:lnL>
                      <a:noFill/>
                    </a:lnL>
                    <a:lnR>
                      <a:noFill/>
                    </a:lnR>
                    <a:lnT>
                      <a:noFill/>
                    </a:lnT>
                    <a:lnB>
                      <a:noFill/>
                    </a:lnB>
                    <a:solidFill>
                      <a:schemeClr val="tx1"/>
                    </a:solidFill>
                  </a:tcPr>
                </a:tc>
                <a:extLst>
                  <a:ext uri="{0D108BD9-81ED-4DB2-BD59-A6C34878D82A}">
                    <a16:rowId xmlns:a16="http://schemas.microsoft.com/office/drawing/2014/main" val="1345328433"/>
                  </a:ext>
                </a:extLst>
              </a:tr>
              <a:tr h="1657008">
                <a:tc>
                  <a:txBody>
                    <a:bodyPr/>
                    <a:lstStyle/>
                    <a:p>
                      <a:pPr algn="ctr" fontAlgn="ctr"/>
                      <a:r>
                        <a:rPr lang="en-US" sz="1100" b="0" i="0" u="none" strike="noStrike">
                          <a:solidFill>
                            <a:srgbClr val="000000"/>
                          </a:solidFill>
                          <a:effectLst/>
                          <a:latin typeface="Calibri" panose="020F0502020204030204" pitchFamily="34" charset="0"/>
                        </a:rPr>
                        <a:t>Reduce Inappropriate Utilization</a:t>
                      </a:r>
                    </a:p>
                  </a:txBody>
                  <a:tcPr marL="0" marR="0" marT="0" marB="0" anchor="ctr">
                    <a:lnL>
                      <a:noFill/>
                    </a:lnL>
                    <a:lnR>
                      <a:noFill/>
                    </a:lnR>
                    <a:lnT>
                      <a:noFill/>
                    </a:lnT>
                    <a:lnB>
                      <a:noFill/>
                    </a:lnB>
                    <a:solidFill>
                      <a:srgbClr val="F2F2F2"/>
                    </a:solidFill>
                  </a:tcPr>
                </a:tc>
                <a:tc>
                  <a:txBody>
                    <a:bodyPr/>
                    <a:lstStyle/>
                    <a:p>
                      <a:pPr algn="ctr" fontAlgn="ctr"/>
                      <a:r>
                        <a:rPr lang="en-US" sz="1100" b="0" i="0" u="none" strike="noStrike">
                          <a:solidFill>
                            <a:srgbClr val="000000"/>
                          </a:solidFill>
                          <a:effectLst/>
                          <a:latin typeface="Calibri" panose="020F0502020204030204" pitchFamily="34" charset="0"/>
                        </a:rPr>
                        <a:t>Appropriate Site of Care or Therapeutic Pathway</a:t>
                      </a:r>
                    </a:p>
                  </a:txBody>
                  <a:tcPr marL="0" marR="0" marT="0" marB="0" anchor="ctr">
                    <a:lnL>
                      <a:noFill/>
                    </a:lnL>
                    <a:lnR>
                      <a:noFill/>
                    </a:lnR>
                    <a:lnT>
                      <a:noFill/>
                    </a:lnT>
                    <a:lnB>
                      <a:noFill/>
                    </a:lnB>
                    <a:solidFill>
                      <a:srgbClr val="F2F2F2"/>
                    </a:solidFill>
                  </a:tcPr>
                </a:tc>
                <a:tc>
                  <a:txBody>
                    <a:bodyPr/>
                    <a:lstStyle/>
                    <a:p>
                      <a:pPr algn="l" fontAlgn="ctr"/>
                      <a:r>
                        <a:rPr lang="en-US" sz="1100" b="0" i="0" u="none" strike="noStrike">
                          <a:solidFill>
                            <a:srgbClr val="000000"/>
                          </a:solidFill>
                          <a:effectLst/>
                          <a:latin typeface="Calibri" panose="020F0502020204030204" pitchFamily="34" charset="0"/>
                        </a:rPr>
                        <a:t>EHR enables the use of phone and email visits to address relatively minor issues that otherwise would have required an office visit.</a:t>
                      </a:r>
                    </a:p>
                  </a:txBody>
                  <a:tcPr marL="0" marR="0" marT="0" marB="0" anchor="ctr">
                    <a:lnL>
                      <a:noFill/>
                    </a:lnL>
                    <a:lnR>
                      <a:noFill/>
                    </a:lnR>
                    <a:lnT>
                      <a:noFill/>
                    </a:lnT>
                    <a:lnB>
                      <a:noFill/>
                    </a:lnB>
                    <a:solidFill>
                      <a:srgbClr val="F2F2F2"/>
                    </a:solidFill>
                  </a:tcPr>
                </a:tc>
                <a:tc>
                  <a:txBody>
                    <a:bodyPr/>
                    <a:lstStyle/>
                    <a:p>
                      <a:pPr algn="l" fontAlgn="ctr"/>
                      <a:r>
                        <a:rPr lang="en-US" sz="1100" b="0" i="0" u="none" strike="noStrike">
                          <a:solidFill>
                            <a:srgbClr val="000000"/>
                          </a:solidFill>
                          <a:effectLst/>
                          <a:latin typeface="Calibri" panose="020F0502020204030204" pitchFamily="34" charset="0"/>
                        </a:rPr>
                        <a:t>•Improving quality, safety, efficiency, and reducing health disparities</a:t>
                      </a:r>
                      <a:br>
                        <a:rPr lang="en-US" sz="1100" b="0" i="0" u="none" strike="noStrike">
                          <a:solidFill>
                            <a:srgbClr val="000000"/>
                          </a:solidFill>
                          <a:effectLst/>
                          <a:latin typeface="Calibri" panose="020F0502020204030204" pitchFamily="34" charset="0"/>
                        </a:rPr>
                      </a:br>
                      <a:br>
                        <a:rPr lang="en-US" sz="1100" b="0" i="0" u="none" strike="noStrike">
                          <a:solidFill>
                            <a:srgbClr val="000000"/>
                          </a:solidFill>
                          <a:effectLst/>
                          <a:latin typeface="Calibri" panose="020F0502020204030204" pitchFamily="34" charset="0"/>
                        </a:rPr>
                      </a:br>
                      <a:r>
                        <a:rPr lang="en-US" sz="1100" b="0" i="0" u="none" strike="noStrike">
                          <a:solidFill>
                            <a:srgbClr val="000000"/>
                          </a:solidFill>
                          <a:effectLst/>
                          <a:latin typeface="Calibri" panose="020F0502020204030204" pitchFamily="34" charset="0"/>
                        </a:rPr>
                        <a:t>•Engage patients and families in their health </a:t>
                      </a:r>
                      <a:br>
                        <a:rPr lang="en-US" sz="1100" b="0" i="0" u="none" strike="noStrike">
                          <a:solidFill>
                            <a:srgbClr val="000000"/>
                          </a:solidFill>
                          <a:effectLst/>
                          <a:latin typeface="Calibri" panose="020F0502020204030204" pitchFamily="34" charset="0"/>
                        </a:rPr>
                      </a:br>
                      <a:br>
                        <a:rPr lang="en-US" sz="1100" b="0" i="0" u="none" strike="noStrike">
                          <a:solidFill>
                            <a:srgbClr val="000000"/>
                          </a:solidFill>
                          <a:effectLst/>
                          <a:latin typeface="Calibri" panose="020F0502020204030204" pitchFamily="34" charset="0"/>
                        </a:rPr>
                      </a:br>
                      <a:r>
                        <a:rPr lang="en-US" sz="1100" b="0" i="0" u="none" strike="noStrike">
                          <a:solidFill>
                            <a:srgbClr val="000000"/>
                          </a:solidFill>
                          <a:effectLst/>
                          <a:latin typeface="Calibri" panose="020F0502020204030204" pitchFamily="34" charset="0"/>
                        </a:rPr>
                        <a:t>•Ensure adequate privacy and security protection for personal health information</a:t>
                      </a:r>
                    </a:p>
                  </a:txBody>
                  <a:tcPr marL="0" marR="0" marT="0" marB="0" anchor="ctr">
                    <a:lnL>
                      <a:noFill/>
                    </a:lnL>
                    <a:lnR>
                      <a:noFill/>
                    </a:lnR>
                    <a:lnT>
                      <a:noFill/>
                    </a:lnT>
                    <a:lnB>
                      <a:noFill/>
                    </a:lnB>
                    <a:solidFill>
                      <a:srgbClr val="F2F2F2"/>
                    </a:solidFill>
                  </a:tcPr>
                </a:tc>
                <a:tc>
                  <a:txBody>
                    <a:bodyPr/>
                    <a:lstStyle/>
                    <a:p>
                      <a:pPr algn="ctr" fontAlgn="ctr"/>
                      <a:r>
                        <a:rPr lang="en-US" sz="1100" b="0" i="0" u="none" strike="noStrike">
                          <a:solidFill>
                            <a:srgbClr val="000000"/>
                          </a:solidFill>
                          <a:effectLst/>
                          <a:latin typeface="Calibri" panose="020F0502020204030204" pitchFamily="34" charset="0"/>
                        </a:rPr>
                        <a:t>Light Green</a:t>
                      </a:r>
                    </a:p>
                  </a:txBody>
                  <a:tcPr marL="0" marR="0" marT="0" marB="0" anchor="ctr">
                    <a:lnL>
                      <a:noFill/>
                    </a:lnL>
                    <a:lnR>
                      <a:noFill/>
                    </a:lnR>
                    <a:lnT>
                      <a:noFill/>
                    </a:lnT>
                    <a:lnB>
                      <a:noFill/>
                    </a:lnB>
                    <a:solidFill>
                      <a:srgbClr val="F2F2F2"/>
                    </a:solidFill>
                  </a:tcPr>
                </a:tc>
                <a:tc>
                  <a:txBody>
                    <a:bodyPr/>
                    <a:lstStyle/>
                    <a:p>
                      <a:pPr algn="ctr" fontAlgn="ctr"/>
                      <a:r>
                        <a:rPr lang="en-US" sz="1100" b="0" i="0" u="none" strike="noStrike">
                          <a:solidFill>
                            <a:srgbClr val="000000"/>
                          </a:solidFill>
                          <a:effectLst/>
                          <a:latin typeface="Calibri" panose="020F0502020204030204" pitchFamily="34" charset="0"/>
                        </a:rPr>
                        <a:t>Low</a:t>
                      </a:r>
                    </a:p>
                  </a:txBody>
                  <a:tcPr marL="0" marR="0" marT="0" marB="0" anchor="ctr">
                    <a:lnL>
                      <a:noFill/>
                    </a:lnL>
                    <a:lnR>
                      <a:noFill/>
                    </a:lnR>
                    <a:lnT>
                      <a:noFill/>
                    </a:lnT>
                    <a:lnB>
                      <a:noFill/>
                    </a:lnB>
                    <a:solidFill>
                      <a:srgbClr val="F2F2F2"/>
                    </a:solidFill>
                  </a:tcPr>
                </a:tc>
                <a:tc>
                  <a:txBody>
                    <a:bodyPr/>
                    <a:lstStyle/>
                    <a:p>
                      <a:pPr algn="ctr" fontAlgn="ctr"/>
                      <a:r>
                        <a:rPr lang="en-US" sz="1100" b="0" i="0" u="none" strike="noStrike">
                          <a:solidFill>
                            <a:srgbClr val="000000"/>
                          </a:solidFill>
                          <a:effectLst/>
                          <a:latin typeface="Calibri" panose="020F0502020204030204" pitchFamily="34" charset="0"/>
                        </a:rPr>
                        <a:t>maybe</a:t>
                      </a:r>
                    </a:p>
                  </a:txBody>
                  <a:tcPr marL="0" marR="0" marT="0" marB="0" anchor="ctr">
                    <a:lnL>
                      <a:noFill/>
                    </a:lnL>
                    <a:lnR>
                      <a:noFill/>
                    </a:lnR>
                    <a:lnT>
                      <a:noFill/>
                    </a:lnT>
                    <a:lnB>
                      <a:noFill/>
                    </a:lnB>
                    <a:solidFill>
                      <a:srgbClr val="F2F2F2"/>
                    </a:solidFill>
                  </a:tcPr>
                </a:tc>
                <a:tc>
                  <a:txBody>
                    <a:bodyPr/>
                    <a:lstStyle/>
                    <a:p>
                      <a:pPr algn="ctr" fontAlgn="ctr"/>
                      <a:r>
                        <a:rPr lang="en-US" sz="1100" b="0" i="0" u="none" strike="noStrike">
                          <a:solidFill>
                            <a:srgbClr val="000000"/>
                          </a:solidFill>
                          <a:effectLst/>
                          <a:latin typeface="Calibri" panose="020F0502020204030204" pitchFamily="34" charset="0"/>
                        </a:rPr>
                        <a:t>n/a</a:t>
                      </a:r>
                    </a:p>
                  </a:txBody>
                  <a:tcPr marL="0" marR="0" marT="0" marB="0" anchor="ctr">
                    <a:lnL>
                      <a:noFill/>
                    </a:lnL>
                    <a:lnR>
                      <a:noFill/>
                    </a:lnR>
                    <a:lnT>
                      <a:noFill/>
                    </a:lnT>
                    <a:lnB>
                      <a:noFill/>
                    </a:lnB>
                    <a:solidFill>
                      <a:srgbClr val="F2F2F2"/>
                    </a:solidFill>
                  </a:tcPr>
                </a:tc>
                <a:tc>
                  <a:txBody>
                    <a:bodyPr/>
                    <a:lstStyle/>
                    <a:p>
                      <a:pPr algn="ctr" fontAlgn="ctr"/>
                      <a:r>
                        <a:rPr lang="en-US" sz="1100" b="0" i="0" u="none" strike="noStrike">
                          <a:solidFill>
                            <a:srgbClr val="000000"/>
                          </a:solidFill>
                          <a:effectLst/>
                          <a:latin typeface="Calibri" panose="020F0502020204030204" pitchFamily="34" charset="0"/>
                        </a:rPr>
                        <a:t>n/a</a:t>
                      </a:r>
                    </a:p>
                  </a:txBody>
                  <a:tcPr marL="0" marR="0" marT="0" marB="0" anchor="ctr">
                    <a:lnL>
                      <a:noFill/>
                    </a:lnL>
                    <a:lnR>
                      <a:noFill/>
                    </a:lnR>
                    <a:lnT>
                      <a:noFill/>
                    </a:lnT>
                    <a:lnB>
                      <a:noFill/>
                    </a:lnB>
                    <a:solidFill>
                      <a:srgbClr val="F2F2F2"/>
                    </a:solidFill>
                  </a:tcPr>
                </a:tc>
                <a:tc>
                  <a:txBody>
                    <a:bodyPr/>
                    <a:lstStyle/>
                    <a:p>
                      <a:pPr algn="ctr" fontAlgn="ctr"/>
                      <a:r>
                        <a:rPr lang="en-US" sz="1100" b="0" i="0" u="none" strike="noStrike">
                          <a:solidFill>
                            <a:srgbClr val="000000"/>
                          </a:solidFill>
                          <a:effectLst/>
                          <a:latin typeface="Calibri" panose="020F0502020204030204" pitchFamily="34" charset="0"/>
                        </a:rPr>
                        <a:t>maybe</a:t>
                      </a:r>
                    </a:p>
                  </a:txBody>
                  <a:tcPr marL="0" marR="0" marT="0" marB="0" anchor="ctr">
                    <a:lnL>
                      <a:noFill/>
                    </a:lnL>
                    <a:lnR>
                      <a:noFill/>
                    </a:lnR>
                    <a:lnT>
                      <a:noFill/>
                    </a:lnT>
                    <a:lnB>
                      <a:noFill/>
                    </a:lnB>
                    <a:solidFill>
                      <a:srgbClr val="F2F2F2"/>
                    </a:solidFill>
                  </a:tcPr>
                </a:tc>
                <a:tc>
                  <a:txBody>
                    <a:bodyPr/>
                    <a:lstStyle/>
                    <a:p>
                      <a:pPr algn="ctr" fontAlgn="ctr"/>
                      <a:r>
                        <a:rPr lang="en-US" sz="1100" b="0" i="0" u="none" strike="noStrike">
                          <a:solidFill>
                            <a:srgbClr val="000000"/>
                          </a:solidFill>
                          <a:effectLst/>
                          <a:latin typeface="Calibri" panose="020F0502020204030204" pitchFamily="34" charset="0"/>
                        </a:rPr>
                        <a:t>yes</a:t>
                      </a:r>
                    </a:p>
                  </a:txBody>
                  <a:tcPr marL="0" marR="0" marT="0" marB="0" anchor="ctr">
                    <a:lnL>
                      <a:noFill/>
                    </a:lnL>
                    <a:lnR>
                      <a:noFill/>
                    </a:lnR>
                    <a:lnT>
                      <a:noFill/>
                    </a:lnT>
                    <a:lnB>
                      <a:noFill/>
                    </a:lnB>
                    <a:solidFill>
                      <a:srgbClr val="F2F2F2"/>
                    </a:solidFill>
                  </a:tcPr>
                </a:tc>
                <a:tc>
                  <a:txBody>
                    <a:bodyPr/>
                    <a:lstStyle/>
                    <a:p>
                      <a:pPr algn="ctr" fontAlgn="ctr"/>
                      <a:r>
                        <a:rPr lang="en-US" sz="1100" b="0" i="0" u="none" strike="noStrike">
                          <a:solidFill>
                            <a:srgbClr val="000000"/>
                          </a:solidFill>
                          <a:effectLst/>
                          <a:latin typeface="Calibri" panose="020F0502020204030204" pitchFamily="34" charset="0"/>
                        </a:rPr>
                        <a:t>yes</a:t>
                      </a:r>
                    </a:p>
                  </a:txBody>
                  <a:tcPr marL="0" marR="0" marT="0" marB="0" anchor="ctr">
                    <a:lnL>
                      <a:noFill/>
                    </a:lnL>
                    <a:lnR>
                      <a:noFill/>
                    </a:lnR>
                    <a:lnT>
                      <a:noFill/>
                    </a:lnT>
                    <a:lnB>
                      <a:noFill/>
                    </a:lnB>
                    <a:solidFill>
                      <a:srgbClr val="F2F2F2"/>
                    </a:solidFill>
                  </a:tcPr>
                </a:tc>
                <a:extLst>
                  <a:ext uri="{0D108BD9-81ED-4DB2-BD59-A6C34878D82A}">
                    <a16:rowId xmlns:a16="http://schemas.microsoft.com/office/drawing/2014/main" val="239491315"/>
                  </a:ext>
                </a:extLst>
              </a:tr>
              <a:tr h="1352181">
                <a:tc>
                  <a:txBody>
                    <a:bodyPr/>
                    <a:lstStyle/>
                    <a:p>
                      <a:pPr algn="ctr" fontAlgn="ctr"/>
                      <a:r>
                        <a:rPr lang="en-US" sz="1100" b="0" i="0" u="none" strike="noStrike">
                          <a:solidFill>
                            <a:srgbClr val="000000"/>
                          </a:solidFill>
                          <a:effectLst/>
                          <a:latin typeface="Calibri" panose="020F0502020204030204" pitchFamily="34" charset="0"/>
                        </a:rPr>
                        <a:t>Overhead Reduction</a:t>
                      </a:r>
                    </a:p>
                  </a:txBody>
                  <a:tcPr marL="0" marR="0" marT="0" marB="0" anchor="ctr">
                    <a:lnL>
                      <a:noFill/>
                    </a:lnL>
                    <a:lnR>
                      <a:noFill/>
                    </a:lnR>
                    <a:lnT>
                      <a:noFill/>
                    </a:lnT>
                    <a:lnB>
                      <a:noFill/>
                    </a:lnB>
                    <a:solidFill>
                      <a:schemeClr val="tx1"/>
                    </a:solidFill>
                  </a:tcPr>
                </a:tc>
                <a:tc>
                  <a:txBody>
                    <a:bodyPr/>
                    <a:lstStyle/>
                    <a:p>
                      <a:pPr algn="ctr" fontAlgn="ctr"/>
                      <a:r>
                        <a:rPr lang="en-US" sz="1100" b="0" i="0" u="none" strike="noStrike">
                          <a:solidFill>
                            <a:srgbClr val="000000"/>
                          </a:solidFill>
                          <a:effectLst/>
                          <a:latin typeface="Calibri" panose="020F0502020204030204" pitchFamily="34" charset="0"/>
                        </a:rPr>
                        <a:t>Reduced Cap-Ex</a:t>
                      </a:r>
                    </a:p>
                  </a:txBody>
                  <a:tcPr marL="0" marR="0" marT="0" marB="0" anchor="ctr">
                    <a:lnL>
                      <a:noFill/>
                    </a:lnL>
                    <a:lnR>
                      <a:noFill/>
                    </a:lnR>
                    <a:lnT>
                      <a:noFill/>
                    </a:lnT>
                    <a:lnB>
                      <a:noFill/>
                    </a:lnB>
                    <a:solidFill>
                      <a:schemeClr val="tx1"/>
                    </a:solidFill>
                  </a:tcPr>
                </a:tc>
                <a:tc>
                  <a:txBody>
                    <a:bodyPr/>
                    <a:lstStyle/>
                    <a:p>
                      <a:pPr algn="l" fontAlgn="ctr"/>
                      <a:r>
                        <a:rPr lang="en-US" sz="1100" b="0" i="0" u="none" strike="noStrike">
                          <a:solidFill>
                            <a:srgbClr val="000000"/>
                          </a:solidFill>
                          <a:effectLst/>
                          <a:latin typeface="Calibri" panose="020F0502020204030204" pitchFamily="34" charset="0"/>
                        </a:rPr>
                        <a:t>EHR reduces need for floor-space related to radiology film library and medical records/chart rooms.</a:t>
                      </a:r>
                    </a:p>
                  </a:txBody>
                  <a:tcPr marL="0" marR="0" marT="0" marB="0" anchor="ctr">
                    <a:lnL>
                      <a:noFill/>
                    </a:lnL>
                    <a:lnR>
                      <a:noFill/>
                    </a:lnR>
                    <a:lnT>
                      <a:noFill/>
                    </a:lnT>
                    <a:lnB>
                      <a:noFill/>
                    </a:lnB>
                    <a:solidFill>
                      <a:schemeClr val="tx1"/>
                    </a:solidFill>
                  </a:tcPr>
                </a:tc>
                <a:tc>
                  <a:txBody>
                    <a:bodyPr/>
                    <a:lstStyle/>
                    <a:p>
                      <a:pPr algn="l" fontAlgn="ctr"/>
                      <a:r>
                        <a:rPr lang="en-US" sz="1100" b="0" i="0" u="none" strike="noStrike">
                          <a:solidFill>
                            <a:srgbClr val="000000"/>
                          </a:solidFill>
                          <a:effectLst/>
                          <a:latin typeface="Calibri" panose="020F0502020204030204" pitchFamily="34" charset="0"/>
                        </a:rPr>
                        <a:t>•Improving quality, safety, efficiency, and reducing health disparities</a:t>
                      </a:r>
                    </a:p>
                  </a:txBody>
                  <a:tcPr marL="0" marR="0" marT="0" marB="0" anchor="ctr">
                    <a:lnL>
                      <a:noFill/>
                    </a:lnL>
                    <a:lnR>
                      <a:noFill/>
                    </a:lnR>
                    <a:lnT>
                      <a:noFill/>
                    </a:lnT>
                    <a:lnB>
                      <a:noFill/>
                    </a:lnB>
                    <a:solidFill>
                      <a:schemeClr val="tx1"/>
                    </a:solidFill>
                  </a:tcPr>
                </a:tc>
                <a:tc>
                  <a:txBody>
                    <a:bodyPr/>
                    <a:lstStyle/>
                    <a:p>
                      <a:pPr algn="ctr" fontAlgn="ctr"/>
                      <a:r>
                        <a:rPr lang="en-US" sz="1100" b="0" i="0" u="none" strike="noStrike">
                          <a:solidFill>
                            <a:srgbClr val="000000"/>
                          </a:solidFill>
                          <a:effectLst/>
                          <a:latin typeface="Calibri" panose="020F0502020204030204" pitchFamily="34" charset="0"/>
                        </a:rPr>
                        <a:t>Dark Green</a:t>
                      </a:r>
                    </a:p>
                  </a:txBody>
                  <a:tcPr marL="0" marR="0" marT="0" marB="0" anchor="ctr">
                    <a:lnL>
                      <a:noFill/>
                    </a:lnL>
                    <a:lnR>
                      <a:noFill/>
                    </a:lnR>
                    <a:lnT>
                      <a:noFill/>
                    </a:lnT>
                    <a:lnB>
                      <a:noFill/>
                    </a:lnB>
                    <a:solidFill>
                      <a:schemeClr val="tx1"/>
                    </a:solidFill>
                  </a:tcPr>
                </a:tc>
                <a:tc>
                  <a:txBody>
                    <a:bodyPr/>
                    <a:lstStyle/>
                    <a:p>
                      <a:pPr algn="ctr" fontAlgn="ctr"/>
                      <a:r>
                        <a:rPr lang="en-US" sz="1100" b="0" i="0" u="none" strike="noStrike">
                          <a:solidFill>
                            <a:srgbClr val="000000"/>
                          </a:solidFill>
                          <a:effectLst/>
                          <a:latin typeface="Calibri" panose="020F0502020204030204" pitchFamily="34" charset="0"/>
                        </a:rPr>
                        <a:t>Low</a:t>
                      </a:r>
                    </a:p>
                  </a:txBody>
                  <a:tcPr marL="0" marR="0" marT="0" marB="0" anchor="ctr">
                    <a:lnL>
                      <a:noFill/>
                    </a:lnL>
                    <a:lnR>
                      <a:noFill/>
                    </a:lnR>
                    <a:lnT>
                      <a:noFill/>
                    </a:lnT>
                    <a:lnB>
                      <a:noFill/>
                    </a:lnB>
                    <a:solidFill>
                      <a:schemeClr val="tx1"/>
                    </a:solidFill>
                  </a:tcPr>
                </a:tc>
                <a:tc>
                  <a:txBody>
                    <a:bodyPr/>
                    <a:lstStyle/>
                    <a:p>
                      <a:pPr algn="ctr" fontAlgn="ctr"/>
                      <a:r>
                        <a:rPr lang="en-US" sz="1100" b="0" i="0" u="none" strike="noStrike">
                          <a:solidFill>
                            <a:srgbClr val="000000"/>
                          </a:solidFill>
                          <a:effectLst/>
                          <a:latin typeface="Calibri" panose="020F0502020204030204" pitchFamily="34" charset="0"/>
                        </a:rPr>
                        <a:t>yes</a:t>
                      </a:r>
                    </a:p>
                  </a:txBody>
                  <a:tcPr marL="0" marR="0" marT="0" marB="0" anchor="ctr">
                    <a:lnL>
                      <a:noFill/>
                    </a:lnL>
                    <a:lnR>
                      <a:noFill/>
                    </a:lnR>
                    <a:lnT>
                      <a:noFill/>
                    </a:lnT>
                    <a:lnB>
                      <a:noFill/>
                    </a:lnB>
                    <a:solidFill>
                      <a:schemeClr val="tx1"/>
                    </a:solidFill>
                  </a:tcPr>
                </a:tc>
                <a:tc>
                  <a:txBody>
                    <a:bodyPr/>
                    <a:lstStyle/>
                    <a:p>
                      <a:pPr algn="ctr" fontAlgn="ctr"/>
                      <a:r>
                        <a:rPr lang="en-US" sz="1100" b="0" i="0" u="none" strike="noStrike">
                          <a:solidFill>
                            <a:srgbClr val="000000"/>
                          </a:solidFill>
                          <a:effectLst/>
                          <a:latin typeface="Calibri" panose="020F0502020204030204" pitchFamily="34" charset="0"/>
                        </a:rPr>
                        <a:t>yes</a:t>
                      </a:r>
                    </a:p>
                  </a:txBody>
                  <a:tcPr marL="0" marR="0" marT="0" marB="0" anchor="ctr">
                    <a:lnL>
                      <a:noFill/>
                    </a:lnL>
                    <a:lnR>
                      <a:noFill/>
                    </a:lnR>
                    <a:lnT>
                      <a:noFill/>
                    </a:lnT>
                    <a:lnB>
                      <a:noFill/>
                    </a:lnB>
                    <a:solidFill>
                      <a:schemeClr val="tx1"/>
                    </a:solidFill>
                  </a:tcPr>
                </a:tc>
                <a:tc>
                  <a:txBody>
                    <a:bodyPr/>
                    <a:lstStyle/>
                    <a:p>
                      <a:pPr algn="ctr" fontAlgn="ctr"/>
                      <a:r>
                        <a:rPr lang="en-US" sz="1100" b="0" i="0" u="none" strike="noStrike">
                          <a:solidFill>
                            <a:srgbClr val="000000"/>
                          </a:solidFill>
                          <a:effectLst/>
                          <a:latin typeface="Calibri" panose="020F0502020204030204" pitchFamily="34" charset="0"/>
                        </a:rPr>
                        <a:t>yes</a:t>
                      </a:r>
                    </a:p>
                  </a:txBody>
                  <a:tcPr marL="0" marR="0" marT="0" marB="0" anchor="ctr">
                    <a:lnL>
                      <a:noFill/>
                    </a:lnL>
                    <a:lnR>
                      <a:noFill/>
                    </a:lnR>
                    <a:lnT>
                      <a:noFill/>
                    </a:lnT>
                    <a:lnB>
                      <a:noFill/>
                    </a:lnB>
                    <a:solidFill>
                      <a:schemeClr val="tx1"/>
                    </a:solidFill>
                  </a:tcPr>
                </a:tc>
                <a:tc>
                  <a:txBody>
                    <a:bodyPr/>
                    <a:lstStyle/>
                    <a:p>
                      <a:pPr algn="ctr" fontAlgn="ctr"/>
                      <a:r>
                        <a:rPr lang="en-US" sz="1100" b="0" i="0" u="none" strike="noStrike">
                          <a:solidFill>
                            <a:srgbClr val="000000"/>
                          </a:solidFill>
                          <a:effectLst/>
                          <a:latin typeface="Calibri" panose="020F0502020204030204" pitchFamily="34" charset="0"/>
                        </a:rPr>
                        <a:t>yes</a:t>
                      </a:r>
                    </a:p>
                  </a:txBody>
                  <a:tcPr marL="0" marR="0" marT="0" marB="0" anchor="ctr">
                    <a:lnL>
                      <a:noFill/>
                    </a:lnL>
                    <a:lnR>
                      <a:noFill/>
                    </a:lnR>
                    <a:lnT>
                      <a:noFill/>
                    </a:lnT>
                    <a:lnB>
                      <a:noFill/>
                    </a:lnB>
                    <a:solidFill>
                      <a:schemeClr val="tx1"/>
                    </a:solidFill>
                  </a:tcPr>
                </a:tc>
                <a:tc>
                  <a:txBody>
                    <a:bodyPr/>
                    <a:lstStyle/>
                    <a:p>
                      <a:pPr algn="ctr" fontAlgn="ctr"/>
                      <a:r>
                        <a:rPr lang="en-US" sz="1100" b="0" i="0" u="none" strike="noStrike">
                          <a:solidFill>
                            <a:srgbClr val="000000"/>
                          </a:solidFill>
                          <a:effectLst/>
                          <a:latin typeface="Calibri" panose="020F0502020204030204" pitchFamily="34" charset="0"/>
                        </a:rPr>
                        <a:t>yes</a:t>
                      </a:r>
                    </a:p>
                  </a:txBody>
                  <a:tcPr marL="0" marR="0" marT="0" marB="0" anchor="ctr">
                    <a:lnL>
                      <a:noFill/>
                    </a:lnL>
                    <a:lnR>
                      <a:noFill/>
                    </a:lnR>
                    <a:lnT>
                      <a:noFill/>
                    </a:lnT>
                    <a:lnB>
                      <a:noFill/>
                    </a:lnB>
                    <a:solidFill>
                      <a:schemeClr val="tx1"/>
                    </a:solidFill>
                  </a:tcPr>
                </a:tc>
                <a:tc>
                  <a:txBody>
                    <a:bodyPr/>
                    <a:lstStyle/>
                    <a:p>
                      <a:pPr algn="ctr" fontAlgn="ctr"/>
                      <a:r>
                        <a:rPr lang="en-US" sz="1100" b="0" i="0" u="none" strike="noStrike" dirty="0">
                          <a:solidFill>
                            <a:srgbClr val="000000"/>
                          </a:solidFill>
                          <a:effectLst/>
                          <a:latin typeface="Calibri" panose="020F0502020204030204" pitchFamily="34" charset="0"/>
                        </a:rPr>
                        <a:t>yes</a:t>
                      </a:r>
                    </a:p>
                  </a:txBody>
                  <a:tcPr marL="0" marR="0" marT="0" marB="0" anchor="ctr">
                    <a:lnL>
                      <a:noFill/>
                    </a:lnL>
                    <a:lnR>
                      <a:noFill/>
                    </a:lnR>
                    <a:lnT>
                      <a:noFill/>
                    </a:lnT>
                    <a:lnB>
                      <a:noFill/>
                    </a:lnB>
                    <a:solidFill>
                      <a:schemeClr val="tx1"/>
                    </a:solidFill>
                  </a:tcPr>
                </a:tc>
                <a:extLst>
                  <a:ext uri="{0D108BD9-81ED-4DB2-BD59-A6C34878D82A}">
                    <a16:rowId xmlns:a16="http://schemas.microsoft.com/office/drawing/2014/main" val="3432256060"/>
                  </a:ext>
                </a:extLst>
              </a:tr>
            </a:tbl>
          </a:graphicData>
        </a:graphic>
      </p:graphicFrame>
    </p:spTree>
    <p:extLst>
      <p:ext uri="{BB962C8B-B14F-4D97-AF65-F5344CB8AC3E}">
        <p14:creationId xmlns:p14="http://schemas.microsoft.com/office/powerpoint/2010/main" val="3525498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229F5FB-8A50-4748-871A-60DF6705A3BE}"/>
              </a:ext>
            </a:extLst>
          </p:cNvPr>
          <p:cNvSpPr>
            <a:spLocks noGrp="1"/>
          </p:cNvSpPr>
          <p:nvPr>
            <p:ph idx="1"/>
          </p:nvPr>
        </p:nvSpPr>
        <p:spPr/>
        <p:txBody>
          <a:bodyPr/>
          <a:lstStyle/>
          <a:p>
            <a:r>
              <a:rPr lang="en-US" dirty="0"/>
              <a:t>Hard ROI:</a:t>
            </a:r>
          </a:p>
          <a:p>
            <a:pPr lvl="1"/>
            <a:r>
              <a:rPr lang="en-US" dirty="0"/>
              <a:t>Eliminate transcription expenses</a:t>
            </a:r>
          </a:p>
          <a:p>
            <a:pPr lvl="1"/>
            <a:r>
              <a:rPr lang="en-US" dirty="0"/>
              <a:t>Cut film costs</a:t>
            </a:r>
          </a:p>
          <a:p>
            <a:pPr lvl="1"/>
            <a:r>
              <a:rPr lang="en-US" dirty="0"/>
              <a:t>Reduce FTEs devoted to chart pulls (people whose job is to go to medical records and physically pull a copy of the paper chart)</a:t>
            </a:r>
          </a:p>
        </p:txBody>
      </p:sp>
      <p:sp>
        <p:nvSpPr>
          <p:cNvPr id="3" name="Title 2">
            <a:extLst>
              <a:ext uri="{FF2B5EF4-FFF2-40B4-BE49-F238E27FC236}">
                <a16:creationId xmlns:a16="http://schemas.microsoft.com/office/drawing/2014/main" id="{43F41400-98A4-4038-A929-81E39A4C43FC}"/>
              </a:ext>
            </a:extLst>
          </p:cNvPr>
          <p:cNvSpPr>
            <a:spLocks noGrp="1"/>
          </p:cNvSpPr>
          <p:nvPr>
            <p:ph type="title"/>
          </p:nvPr>
        </p:nvSpPr>
        <p:spPr/>
        <p:txBody>
          <a:bodyPr/>
          <a:lstStyle/>
          <a:p>
            <a:r>
              <a:rPr lang="en-US" dirty="0"/>
              <a:t>Measuring ROI – Part 1</a:t>
            </a:r>
          </a:p>
        </p:txBody>
      </p:sp>
    </p:spTree>
    <p:extLst>
      <p:ext uri="{BB962C8B-B14F-4D97-AF65-F5344CB8AC3E}">
        <p14:creationId xmlns:p14="http://schemas.microsoft.com/office/powerpoint/2010/main" val="2494125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BC625F0-1A39-4ACA-B2CE-2142F8D1D200}"/>
              </a:ext>
            </a:extLst>
          </p:cNvPr>
          <p:cNvSpPr>
            <a:spLocks noGrp="1"/>
          </p:cNvSpPr>
          <p:nvPr>
            <p:ph idx="1"/>
          </p:nvPr>
        </p:nvSpPr>
        <p:spPr/>
        <p:txBody>
          <a:bodyPr/>
          <a:lstStyle/>
          <a:p>
            <a:r>
              <a:rPr lang="en-US" dirty="0"/>
              <a:t>Soft ROI (much harder to measure):</a:t>
            </a:r>
          </a:p>
          <a:p>
            <a:pPr lvl="1"/>
            <a:r>
              <a:rPr lang="en-US" dirty="0"/>
              <a:t>Improved patient safety</a:t>
            </a:r>
          </a:p>
          <a:p>
            <a:pPr lvl="1"/>
            <a:r>
              <a:rPr lang="en-US" dirty="0"/>
              <a:t>More direct care time</a:t>
            </a:r>
          </a:p>
          <a:p>
            <a:pPr lvl="1"/>
            <a:r>
              <a:rPr lang="en-US" dirty="0"/>
              <a:t>Enhanced clinician communication</a:t>
            </a:r>
          </a:p>
        </p:txBody>
      </p:sp>
      <p:sp>
        <p:nvSpPr>
          <p:cNvPr id="3" name="Title 2">
            <a:extLst>
              <a:ext uri="{FF2B5EF4-FFF2-40B4-BE49-F238E27FC236}">
                <a16:creationId xmlns:a16="http://schemas.microsoft.com/office/drawing/2014/main" id="{D59A541E-0429-4D80-86AC-B12E9A0D36EA}"/>
              </a:ext>
            </a:extLst>
          </p:cNvPr>
          <p:cNvSpPr>
            <a:spLocks noGrp="1"/>
          </p:cNvSpPr>
          <p:nvPr>
            <p:ph type="title"/>
          </p:nvPr>
        </p:nvSpPr>
        <p:spPr/>
        <p:txBody>
          <a:bodyPr/>
          <a:lstStyle/>
          <a:p>
            <a:r>
              <a:rPr lang="en-US" dirty="0"/>
              <a:t>Measuring ROI – Part 2</a:t>
            </a:r>
          </a:p>
        </p:txBody>
      </p:sp>
    </p:spTree>
    <p:extLst>
      <p:ext uri="{BB962C8B-B14F-4D97-AF65-F5344CB8AC3E}">
        <p14:creationId xmlns:p14="http://schemas.microsoft.com/office/powerpoint/2010/main" val="1383353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AEFD12C-13EB-496C-8C69-62A7B57C63FD}"/>
              </a:ext>
            </a:extLst>
          </p:cNvPr>
          <p:cNvSpPr>
            <a:spLocks noGrp="1"/>
          </p:cNvSpPr>
          <p:nvPr>
            <p:ph idx="1"/>
          </p:nvPr>
        </p:nvSpPr>
        <p:spPr/>
        <p:txBody>
          <a:bodyPr/>
          <a:lstStyle/>
          <a:p>
            <a:r>
              <a:rPr lang="en-US" dirty="0"/>
              <a:t>Downright Murky ROI:</a:t>
            </a:r>
          </a:p>
          <a:p>
            <a:pPr lvl="1"/>
            <a:r>
              <a:rPr lang="en-US" dirty="0"/>
              <a:t>Competitive edge</a:t>
            </a:r>
          </a:p>
          <a:p>
            <a:pPr lvl="1"/>
            <a:r>
              <a:rPr lang="en-US" dirty="0"/>
              <a:t>Lawsuit avoidance</a:t>
            </a:r>
          </a:p>
          <a:p>
            <a:pPr lvl="2"/>
            <a:r>
              <a:rPr lang="en-US" i="1" dirty="0"/>
              <a:t>Tripler and San Diego were able to measure this after implementing </a:t>
            </a:r>
            <a:r>
              <a:rPr lang="en-US" i="1" dirty="0" err="1"/>
              <a:t>iMedConsent</a:t>
            </a:r>
            <a:endParaRPr lang="en-US" dirty="0"/>
          </a:p>
          <a:p>
            <a:pPr lvl="1"/>
            <a:r>
              <a:rPr lang="en-US" dirty="0"/>
              <a:t>Clinician recruitment</a:t>
            </a:r>
          </a:p>
        </p:txBody>
      </p:sp>
      <p:sp>
        <p:nvSpPr>
          <p:cNvPr id="3" name="Title 2">
            <a:extLst>
              <a:ext uri="{FF2B5EF4-FFF2-40B4-BE49-F238E27FC236}">
                <a16:creationId xmlns:a16="http://schemas.microsoft.com/office/drawing/2014/main" id="{95E7B0E3-6E0E-48F0-91F0-11EA9938A50F}"/>
              </a:ext>
            </a:extLst>
          </p:cNvPr>
          <p:cNvSpPr>
            <a:spLocks noGrp="1"/>
          </p:cNvSpPr>
          <p:nvPr>
            <p:ph type="title"/>
          </p:nvPr>
        </p:nvSpPr>
        <p:spPr/>
        <p:txBody>
          <a:bodyPr/>
          <a:lstStyle/>
          <a:p>
            <a:r>
              <a:rPr lang="en-US" dirty="0"/>
              <a:t>Measuring ROI – Part 3</a:t>
            </a:r>
          </a:p>
        </p:txBody>
      </p:sp>
    </p:spTree>
    <p:extLst>
      <p:ext uri="{BB962C8B-B14F-4D97-AF65-F5344CB8AC3E}">
        <p14:creationId xmlns:p14="http://schemas.microsoft.com/office/powerpoint/2010/main" val="2184729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C6076CE-2C3C-461E-8651-B3ADF7A54E67}"/>
              </a:ext>
            </a:extLst>
          </p:cNvPr>
          <p:cNvSpPr>
            <a:spLocks noGrp="1"/>
          </p:cNvSpPr>
          <p:nvPr>
            <p:ph type="title"/>
          </p:nvPr>
        </p:nvSpPr>
        <p:spPr/>
        <p:txBody>
          <a:bodyPr/>
          <a:lstStyle/>
          <a:p>
            <a:r>
              <a:rPr lang="en-US" dirty="0"/>
              <a:t>References</a:t>
            </a:r>
          </a:p>
        </p:txBody>
      </p:sp>
      <p:graphicFrame>
        <p:nvGraphicFramePr>
          <p:cNvPr id="4" name="Object 3">
            <a:extLst>
              <a:ext uri="{FF2B5EF4-FFF2-40B4-BE49-F238E27FC236}">
                <a16:creationId xmlns:a16="http://schemas.microsoft.com/office/drawing/2014/main" id="{B6230D11-6427-46D0-AA3F-F9AF022D2C23}"/>
              </a:ext>
            </a:extLst>
          </p:cNvPr>
          <p:cNvGraphicFramePr>
            <a:graphicFrameLocks noChangeAspect="1"/>
          </p:cNvGraphicFramePr>
          <p:nvPr>
            <p:extLst>
              <p:ext uri="{D42A27DB-BD31-4B8C-83A1-F6EECF244321}">
                <p14:modId xmlns:p14="http://schemas.microsoft.com/office/powerpoint/2010/main" val="3763067106"/>
              </p:ext>
            </p:extLst>
          </p:nvPr>
        </p:nvGraphicFramePr>
        <p:xfrm>
          <a:off x="1744663" y="2357438"/>
          <a:ext cx="2500312" cy="1868487"/>
        </p:xfrm>
        <a:graphic>
          <a:graphicData uri="http://schemas.openxmlformats.org/presentationml/2006/ole">
            <mc:AlternateContent xmlns:mc="http://schemas.openxmlformats.org/markup-compatibility/2006">
              <mc:Choice xmlns:v="urn:schemas-microsoft-com:vml" Requires="v">
                <p:oleObj spid="_x0000_s3088" name="Acrobat Document" showAsIcon="1" r:id="rId3" imgW="914400" imgH="771480" progId="Acrobat.Document.11">
                  <p:embed/>
                </p:oleObj>
              </mc:Choice>
              <mc:Fallback>
                <p:oleObj name="Acrobat Document" showAsIcon="1" r:id="rId3" imgW="914400" imgH="771480" progId="Acrobat.Document.11">
                  <p:embed/>
                  <p:pic>
                    <p:nvPicPr>
                      <p:cNvPr id="0" name=""/>
                      <p:cNvPicPr/>
                      <p:nvPr/>
                    </p:nvPicPr>
                    <p:blipFill>
                      <a:blip r:embed="rId4"/>
                      <a:stretch>
                        <a:fillRect/>
                      </a:stretch>
                    </p:blipFill>
                    <p:spPr>
                      <a:xfrm>
                        <a:off x="1744663" y="2357438"/>
                        <a:ext cx="2500312" cy="1868487"/>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F16EDBD3-7DA6-46AE-B177-0099168C43E0}"/>
              </a:ext>
            </a:extLst>
          </p:cNvPr>
          <p:cNvGraphicFramePr>
            <a:graphicFrameLocks noChangeAspect="1"/>
          </p:cNvGraphicFramePr>
          <p:nvPr>
            <p:extLst>
              <p:ext uri="{D42A27DB-BD31-4B8C-83A1-F6EECF244321}">
                <p14:modId xmlns:p14="http://schemas.microsoft.com/office/powerpoint/2010/main" val="3895971321"/>
              </p:ext>
            </p:extLst>
          </p:nvPr>
        </p:nvGraphicFramePr>
        <p:xfrm>
          <a:off x="5414682" y="2357252"/>
          <a:ext cx="2214282" cy="1868300"/>
        </p:xfrm>
        <a:graphic>
          <a:graphicData uri="http://schemas.openxmlformats.org/presentationml/2006/ole">
            <mc:AlternateContent xmlns:mc="http://schemas.openxmlformats.org/markup-compatibility/2006">
              <mc:Choice xmlns:v="urn:schemas-microsoft-com:vml" Requires="v">
                <p:oleObj spid="_x0000_s3089" name="Worksheet" showAsIcon="1" r:id="rId5" imgW="914400" imgH="771480" progId="Excel.Sheet.12">
                  <p:embed/>
                </p:oleObj>
              </mc:Choice>
              <mc:Fallback>
                <p:oleObj name="Worksheet" showAsIcon="1" r:id="rId5" imgW="914400" imgH="771480" progId="Excel.Sheet.12">
                  <p:embed/>
                  <p:pic>
                    <p:nvPicPr>
                      <p:cNvPr id="0" name=""/>
                      <p:cNvPicPr/>
                      <p:nvPr/>
                    </p:nvPicPr>
                    <p:blipFill>
                      <a:blip r:embed="rId6"/>
                      <a:stretch>
                        <a:fillRect/>
                      </a:stretch>
                    </p:blipFill>
                    <p:spPr>
                      <a:xfrm>
                        <a:off x="5414682" y="2357252"/>
                        <a:ext cx="2214282" cy="1868300"/>
                      </a:xfrm>
                      <a:prstGeom prst="rect">
                        <a:avLst/>
                      </a:prstGeom>
                    </p:spPr>
                  </p:pic>
                </p:oleObj>
              </mc:Fallback>
            </mc:AlternateContent>
          </a:graphicData>
        </a:graphic>
      </p:graphicFrame>
      <p:sp>
        <p:nvSpPr>
          <p:cNvPr id="2" name="TextBox 1">
            <a:extLst>
              <a:ext uri="{FF2B5EF4-FFF2-40B4-BE49-F238E27FC236}">
                <a16:creationId xmlns:a16="http://schemas.microsoft.com/office/drawing/2014/main" id="{45BB9E37-6421-439D-BD35-6476DA4C5B79}"/>
              </a:ext>
            </a:extLst>
          </p:cNvPr>
          <p:cNvSpPr txBox="1"/>
          <p:nvPr/>
        </p:nvSpPr>
        <p:spPr>
          <a:xfrm>
            <a:off x="1302327" y="1551709"/>
            <a:ext cx="6284926" cy="369332"/>
          </a:xfrm>
          <a:prstGeom prst="rect">
            <a:avLst/>
          </a:prstGeom>
          <a:noFill/>
        </p:spPr>
        <p:txBody>
          <a:bodyPr wrap="none" rtlCol="0">
            <a:spAutoFit/>
          </a:bodyPr>
          <a:lstStyle/>
          <a:p>
            <a:r>
              <a:rPr lang="en-US" dirty="0"/>
              <a:t>May need to be on a government computer to access file directly.</a:t>
            </a:r>
          </a:p>
        </p:txBody>
      </p:sp>
    </p:spTree>
    <p:extLst>
      <p:ext uri="{BB962C8B-B14F-4D97-AF65-F5344CB8AC3E}">
        <p14:creationId xmlns:p14="http://schemas.microsoft.com/office/powerpoint/2010/main" val="1994038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588F37-EB1C-44F2-8717-9FBC84D1D492}"/>
              </a:ext>
            </a:extLst>
          </p:cNvPr>
          <p:cNvSpPr>
            <a:spLocks noGrp="1"/>
          </p:cNvSpPr>
          <p:nvPr>
            <p:ph type="title"/>
          </p:nvPr>
        </p:nvSpPr>
        <p:spPr/>
        <p:txBody>
          <a:bodyPr/>
          <a:lstStyle/>
          <a:p>
            <a:r>
              <a:rPr lang="en-US" dirty="0"/>
              <a:t>The End – Questions?</a:t>
            </a:r>
          </a:p>
        </p:txBody>
      </p:sp>
      <p:pic>
        <p:nvPicPr>
          <p:cNvPr id="9" name="Content Placeholder 8" descr="A close up of text on a black background&#10;&#10;Description generated with high confidence">
            <a:extLst>
              <a:ext uri="{FF2B5EF4-FFF2-40B4-BE49-F238E27FC236}">
                <a16:creationId xmlns:a16="http://schemas.microsoft.com/office/drawing/2014/main" id="{9218BB4B-6D0C-4DF2-AF9C-BD694A9959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182" y="2008094"/>
            <a:ext cx="11829599" cy="4199507"/>
          </a:xfrm>
        </p:spPr>
      </p:pic>
    </p:spTree>
    <p:extLst>
      <p:ext uri="{BB962C8B-B14F-4D97-AF65-F5344CB8AC3E}">
        <p14:creationId xmlns:p14="http://schemas.microsoft.com/office/powerpoint/2010/main" val="665147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E86A1DF-4C21-407A-836E-ABB8679A594D}"/>
              </a:ext>
            </a:extLst>
          </p:cNvPr>
          <p:cNvSpPr>
            <a:spLocks noGrp="1"/>
          </p:cNvSpPr>
          <p:nvPr>
            <p:ph idx="1"/>
          </p:nvPr>
        </p:nvSpPr>
        <p:spPr/>
        <p:txBody>
          <a:bodyPr>
            <a:normAutofit fontScale="92500" lnSpcReduction="10000"/>
          </a:bodyPr>
          <a:lstStyle/>
          <a:p>
            <a:r>
              <a:rPr lang="en-US" dirty="0"/>
              <a:t>Between 1993 and 2002, the BWH spent $11.8 million to develop, implement, and operate CPOE</a:t>
            </a:r>
          </a:p>
          <a:p>
            <a:r>
              <a:rPr lang="en-US" dirty="0"/>
              <a:t>Over ten years, the system saved BWH $28.5 million for cumulative net savings of $16.7 million and net operating budget savings of $9.5 million given the institutional 80% prospective reimbursement rate</a:t>
            </a:r>
          </a:p>
          <a:p>
            <a:r>
              <a:rPr lang="en-US" dirty="0"/>
              <a:t>The CPOE system elements that resulted in the greatest cumulative savings were renal dosing guidance, nursing time utilization, specific drug guidance, and adverse drug event prevention</a:t>
            </a:r>
          </a:p>
        </p:txBody>
      </p:sp>
      <p:sp>
        <p:nvSpPr>
          <p:cNvPr id="3" name="Title 2">
            <a:extLst>
              <a:ext uri="{FF2B5EF4-FFF2-40B4-BE49-F238E27FC236}">
                <a16:creationId xmlns:a16="http://schemas.microsoft.com/office/drawing/2014/main" id="{732AF3A0-B9DA-4E24-A833-88D159B968A1}"/>
              </a:ext>
            </a:extLst>
          </p:cNvPr>
          <p:cNvSpPr>
            <a:spLocks noGrp="1"/>
          </p:cNvSpPr>
          <p:nvPr>
            <p:ph type="title"/>
          </p:nvPr>
        </p:nvSpPr>
        <p:spPr/>
        <p:txBody>
          <a:bodyPr/>
          <a:lstStyle/>
          <a:p>
            <a:r>
              <a:rPr lang="en-US" dirty="0"/>
              <a:t>Results</a:t>
            </a:r>
          </a:p>
        </p:txBody>
      </p:sp>
    </p:spTree>
    <p:extLst>
      <p:ext uri="{BB962C8B-B14F-4D97-AF65-F5344CB8AC3E}">
        <p14:creationId xmlns:p14="http://schemas.microsoft.com/office/powerpoint/2010/main" val="517842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E2923EB-5F12-42C6-B6B4-CD76DB961307}"/>
              </a:ext>
            </a:extLst>
          </p:cNvPr>
          <p:cNvSpPr>
            <a:spLocks noGrp="1"/>
          </p:cNvSpPr>
          <p:nvPr>
            <p:ph idx="1"/>
          </p:nvPr>
        </p:nvSpPr>
        <p:spPr/>
        <p:txBody>
          <a:bodyPr>
            <a:normAutofit/>
          </a:bodyPr>
          <a:lstStyle/>
          <a:p>
            <a:pPr fontAlgn="t"/>
            <a:r>
              <a:rPr lang="en-US" b="1" dirty="0"/>
              <a:t>PATIENT OR PROBLEM</a:t>
            </a:r>
            <a:br>
              <a:rPr lang="en-US" dirty="0"/>
            </a:br>
            <a:r>
              <a:rPr lang="en-US" dirty="0"/>
              <a:t>What problem were they attempting to address?</a:t>
            </a:r>
          </a:p>
          <a:p>
            <a:pPr fontAlgn="t"/>
            <a:r>
              <a:rPr lang="en-US" b="1" dirty="0"/>
              <a:t>INTERVENTION, EXPOSURE, PROGNOSTIC FACTOR</a:t>
            </a:r>
            <a:br>
              <a:rPr lang="en-US" dirty="0"/>
            </a:br>
            <a:r>
              <a:rPr lang="en-US" dirty="0"/>
              <a:t>What was the main intervention?</a:t>
            </a:r>
          </a:p>
          <a:p>
            <a:pPr fontAlgn="t"/>
            <a:r>
              <a:rPr lang="en-US" b="1" dirty="0"/>
              <a:t>COMPARISON</a:t>
            </a:r>
            <a:br>
              <a:rPr lang="en-US" dirty="0"/>
            </a:br>
            <a:r>
              <a:rPr lang="en-US" dirty="0"/>
              <a:t>What was the main alternative being considered, if any?</a:t>
            </a:r>
          </a:p>
          <a:p>
            <a:r>
              <a:rPr lang="en-US" b="1" dirty="0"/>
              <a:t>OUTCOME</a:t>
            </a:r>
            <a:br>
              <a:rPr lang="en-US" dirty="0"/>
            </a:br>
            <a:r>
              <a:rPr lang="en-US" dirty="0"/>
              <a:t>What were they trying to accomplish, measure, improve or affect? Did they achieve success in doing so?</a:t>
            </a:r>
          </a:p>
        </p:txBody>
      </p:sp>
      <p:sp>
        <p:nvSpPr>
          <p:cNvPr id="3" name="Title 2">
            <a:extLst>
              <a:ext uri="{FF2B5EF4-FFF2-40B4-BE49-F238E27FC236}">
                <a16:creationId xmlns:a16="http://schemas.microsoft.com/office/drawing/2014/main" id="{8DDB5E48-DF8C-453B-912D-0F8AB669D0C5}"/>
              </a:ext>
            </a:extLst>
          </p:cNvPr>
          <p:cNvSpPr>
            <a:spLocks noGrp="1"/>
          </p:cNvSpPr>
          <p:nvPr>
            <p:ph type="title"/>
          </p:nvPr>
        </p:nvSpPr>
        <p:spPr/>
        <p:txBody>
          <a:bodyPr/>
          <a:lstStyle/>
          <a:p>
            <a:r>
              <a:rPr lang="en-US" dirty="0"/>
              <a:t>PICO Format</a:t>
            </a:r>
          </a:p>
        </p:txBody>
      </p:sp>
    </p:spTree>
    <p:extLst>
      <p:ext uri="{BB962C8B-B14F-4D97-AF65-F5344CB8AC3E}">
        <p14:creationId xmlns:p14="http://schemas.microsoft.com/office/powerpoint/2010/main" val="3521425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Between 44,000 to 98,000 Americans die each year due to medical errors, and about 1 million people are injured</a:t>
            </a:r>
          </a:p>
          <a:p>
            <a:r>
              <a:rPr lang="en-US" dirty="0"/>
              <a:t>Medications represent the single most common cause of iatrogenic injuries, accounting for nearly 20% of all such events</a:t>
            </a:r>
          </a:p>
          <a:p>
            <a:r>
              <a:rPr lang="en-US" dirty="0"/>
              <a:t>Reducing medical errors requires a multifaceted approach</a:t>
            </a:r>
          </a:p>
        </p:txBody>
      </p:sp>
      <p:sp>
        <p:nvSpPr>
          <p:cNvPr id="2" name="Title 1"/>
          <p:cNvSpPr>
            <a:spLocks noGrp="1"/>
          </p:cNvSpPr>
          <p:nvPr>
            <p:ph type="title"/>
          </p:nvPr>
        </p:nvSpPr>
        <p:spPr/>
        <p:txBody>
          <a:bodyPr/>
          <a:lstStyle/>
          <a:p>
            <a:r>
              <a:rPr lang="en-US" dirty="0"/>
              <a:t>The Problem/Issue Being Addressed</a:t>
            </a:r>
          </a:p>
        </p:txBody>
      </p:sp>
    </p:spTree>
    <p:extLst>
      <p:ext uri="{BB962C8B-B14F-4D97-AF65-F5344CB8AC3E}">
        <p14:creationId xmlns:p14="http://schemas.microsoft.com/office/powerpoint/2010/main" val="4109401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95DD8B7-40A5-4924-BF21-5A263C185F09}"/>
              </a:ext>
            </a:extLst>
          </p:cNvPr>
          <p:cNvSpPr>
            <a:spLocks noGrp="1"/>
          </p:cNvSpPr>
          <p:nvPr>
            <p:ph idx="1"/>
          </p:nvPr>
        </p:nvSpPr>
        <p:spPr/>
        <p:txBody>
          <a:bodyPr/>
          <a:lstStyle/>
          <a:p>
            <a:r>
              <a:rPr lang="en-US" dirty="0"/>
              <a:t>Given the tension between the clinical benefits of CPOE and the high up-front costs, hospitals deciding whether to implement CPOE need to better understand how and when financial benefits of such systems accrue</a:t>
            </a:r>
          </a:p>
          <a:p>
            <a:r>
              <a:rPr lang="en-US" dirty="0"/>
              <a:t>Brigham and Women’s Hospital (BWH), a 720-adult bed, academic, tertiary care medical center in Boston, MA, implemented a home-grown CPOE system in 1993</a:t>
            </a:r>
          </a:p>
        </p:txBody>
      </p:sp>
      <p:sp>
        <p:nvSpPr>
          <p:cNvPr id="3" name="Title 2">
            <a:extLst>
              <a:ext uri="{FF2B5EF4-FFF2-40B4-BE49-F238E27FC236}">
                <a16:creationId xmlns:a16="http://schemas.microsoft.com/office/drawing/2014/main" id="{89FE6773-A0DA-4285-88F8-70A41A0A7EDC}"/>
              </a:ext>
            </a:extLst>
          </p:cNvPr>
          <p:cNvSpPr>
            <a:spLocks noGrp="1"/>
          </p:cNvSpPr>
          <p:nvPr>
            <p:ph type="title"/>
          </p:nvPr>
        </p:nvSpPr>
        <p:spPr/>
        <p:txBody>
          <a:bodyPr/>
          <a:lstStyle/>
          <a:p>
            <a:r>
              <a:rPr lang="en-US" dirty="0"/>
              <a:t>The Intervention Implemented</a:t>
            </a:r>
          </a:p>
        </p:txBody>
      </p:sp>
    </p:spTree>
    <p:extLst>
      <p:ext uri="{BB962C8B-B14F-4D97-AF65-F5344CB8AC3E}">
        <p14:creationId xmlns:p14="http://schemas.microsoft.com/office/powerpoint/2010/main" val="3897064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7CE4E98-0CFE-4238-939B-7F012EA83968}"/>
              </a:ext>
            </a:extLst>
          </p:cNvPr>
          <p:cNvSpPr>
            <a:spLocks noGrp="1"/>
          </p:cNvSpPr>
          <p:nvPr>
            <p:ph idx="1"/>
          </p:nvPr>
        </p:nvSpPr>
        <p:spPr/>
        <p:txBody>
          <a:bodyPr/>
          <a:lstStyle/>
          <a:p>
            <a:r>
              <a:rPr lang="en-US" dirty="0"/>
              <a:t>Do nothing – continue manual entry orders</a:t>
            </a:r>
          </a:p>
          <a:p>
            <a:r>
              <a:rPr lang="en-US" dirty="0"/>
              <a:t>Purchase a commercial EHR with CPOE</a:t>
            </a:r>
          </a:p>
          <a:p>
            <a:r>
              <a:rPr lang="en-US" dirty="0"/>
              <a:t>Build their own CPOE to go along with their home-built EHR</a:t>
            </a:r>
          </a:p>
        </p:txBody>
      </p:sp>
      <p:sp>
        <p:nvSpPr>
          <p:cNvPr id="3" name="Title 2">
            <a:extLst>
              <a:ext uri="{FF2B5EF4-FFF2-40B4-BE49-F238E27FC236}">
                <a16:creationId xmlns:a16="http://schemas.microsoft.com/office/drawing/2014/main" id="{EFEC0E96-2404-495E-9519-A5170D30F98A}"/>
              </a:ext>
            </a:extLst>
          </p:cNvPr>
          <p:cNvSpPr>
            <a:spLocks noGrp="1"/>
          </p:cNvSpPr>
          <p:nvPr>
            <p:ph type="title"/>
          </p:nvPr>
        </p:nvSpPr>
        <p:spPr/>
        <p:txBody>
          <a:bodyPr/>
          <a:lstStyle/>
          <a:p>
            <a:r>
              <a:rPr lang="en-US" dirty="0"/>
              <a:t>Comparison/Alternatives</a:t>
            </a:r>
          </a:p>
        </p:txBody>
      </p:sp>
    </p:spTree>
    <p:extLst>
      <p:ext uri="{BB962C8B-B14F-4D97-AF65-F5344CB8AC3E}">
        <p14:creationId xmlns:p14="http://schemas.microsoft.com/office/powerpoint/2010/main" val="3242679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78635C4-C578-475D-AF6C-7676C6BAEABF}"/>
              </a:ext>
            </a:extLst>
          </p:cNvPr>
          <p:cNvSpPr>
            <a:spLocks noGrp="1"/>
          </p:cNvSpPr>
          <p:nvPr>
            <p:ph idx="1"/>
          </p:nvPr>
        </p:nvSpPr>
        <p:spPr/>
        <p:txBody>
          <a:bodyPr/>
          <a:lstStyle/>
          <a:p>
            <a:r>
              <a:rPr lang="en-US" dirty="0"/>
              <a:t>We began by calculating the costs and all financial benefits of the BWH CPOE system</a:t>
            </a:r>
          </a:p>
          <a:p>
            <a:r>
              <a:rPr lang="en-US" dirty="0"/>
              <a:t>Since many CPOE savings are not demonstrable in an organization’s operating budget, we then calculated the benefits that are actually reflected in the organization’s operating budget such as decreased drug costs</a:t>
            </a:r>
          </a:p>
        </p:txBody>
      </p:sp>
      <p:sp>
        <p:nvSpPr>
          <p:cNvPr id="3" name="Title 2">
            <a:extLst>
              <a:ext uri="{FF2B5EF4-FFF2-40B4-BE49-F238E27FC236}">
                <a16:creationId xmlns:a16="http://schemas.microsoft.com/office/drawing/2014/main" id="{BFE4882E-60F2-492E-B740-5B8CBB04284C}"/>
              </a:ext>
            </a:extLst>
          </p:cNvPr>
          <p:cNvSpPr>
            <a:spLocks noGrp="1"/>
          </p:cNvSpPr>
          <p:nvPr>
            <p:ph type="title"/>
          </p:nvPr>
        </p:nvSpPr>
        <p:spPr/>
        <p:txBody>
          <a:bodyPr/>
          <a:lstStyle/>
          <a:p>
            <a:r>
              <a:rPr lang="en-US" dirty="0"/>
              <a:t>Measures to Assess Outcomes</a:t>
            </a:r>
          </a:p>
        </p:txBody>
      </p:sp>
    </p:spTree>
    <p:extLst>
      <p:ext uri="{BB962C8B-B14F-4D97-AF65-F5344CB8AC3E}">
        <p14:creationId xmlns:p14="http://schemas.microsoft.com/office/powerpoint/2010/main" val="371039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turn on investment of the recruiting process presentation">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extLst>
    <a:ext uri="{05A4C25C-085E-4340-85A3-A5531E510DB2}">
      <thm15:themeFamily xmlns:thm15="http://schemas.microsoft.com/office/thememl/2012/main" name="Return on investment of the recruiting process presentation" id="{D12A29A8-7F1C-4FA6-AA15-4EA8221E45B5}" vid="{E876C2F9-FA89-45B4-A16A-1449D5D52281}"/>
    </a:ext>
  </a:extLst>
</a:theme>
</file>

<file path=ppt/theme/theme2.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756AA02-1025-42B3-947D-D7D298381D7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Recruiting process return on investment presentation</Template>
  <TotalTime>0</TotalTime>
  <Words>1928</Words>
  <Application>Microsoft Office PowerPoint</Application>
  <PresentationFormat>Widescreen</PresentationFormat>
  <Paragraphs>209</Paragraphs>
  <Slides>35</Slides>
  <Notes>3</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35</vt:i4>
      </vt:variant>
    </vt:vector>
  </HeadingPairs>
  <TitlesOfParts>
    <vt:vector size="41" baseType="lpstr">
      <vt:lpstr>Arial</vt:lpstr>
      <vt:lpstr>Calibri</vt:lpstr>
      <vt:lpstr>Wingdings 2</vt:lpstr>
      <vt:lpstr>Return on investment of the recruiting process presentation</vt:lpstr>
      <vt:lpstr>Microsoft Excel Worksheet</vt:lpstr>
      <vt:lpstr>Acrobat Document</vt:lpstr>
      <vt:lpstr>Return on Investment for CPOE </vt:lpstr>
      <vt:lpstr>Objective and Design</vt:lpstr>
      <vt:lpstr>Measurements</vt:lpstr>
      <vt:lpstr>Results</vt:lpstr>
      <vt:lpstr>PICO Format</vt:lpstr>
      <vt:lpstr>The Problem/Issue Being Addressed</vt:lpstr>
      <vt:lpstr>The Intervention Implemented</vt:lpstr>
      <vt:lpstr>Comparison/Alternatives</vt:lpstr>
      <vt:lpstr>Measures to Assess Outcomes</vt:lpstr>
      <vt:lpstr>Cost Data</vt:lpstr>
      <vt:lpstr>Benefit Data</vt:lpstr>
      <vt:lpstr>Additional Benefit Data - CDS</vt:lpstr>
      <vt:lpstr>Additional Benefit Data - Summary</vt:lpstr>
      <vt:lpstr>Discounting</vt:lpstr>
      <vt:lpstr>Annualization and Constant Dollars</vt:lpstr>
      <vt:lpstr>Outcomes Summary</vt:lpstr>
      <vt:lpstr>PowerPoint Presentation</vt:lpstr>
      <vt:lpstr>Granular Effects – Outcome Measures</vt:lpstr>
      <vt:lpstr>PowerPoint Presentation</vt:lpstr>
      <vt:lpstr>Return on Investment </vt:lpstr>
      <vt:lpstr>Definition</vt:lpstr>
      <vt:lpstr>Risks of Using ROI</vt:lpstr>
      <vt:lpstr>Return on Investment in Health IT</vt:lpstr>
      <vt:lpstr>HIMSS HIT Value STEPS™ </vt:lpstr>
      <vt:lpstr>Ripple Effect of Health IT Investments</vt:lpstr>
      <vt:lpstr>IOM Collaborative on EHR ROI</vt:lpstr>
      <vt:lpstr>What the Model Does  (“What can we measure?”)</vt:lpstr>
      <vt:lpstr>Benefits of a Standard Model</vt:lpstr>
      <vt:lpstr>PowerPoint Presentation</vt:lpstr>
      <vt:lpstr>PowerPoint Presentation</vt:lpstr>
      <vt:lpstr>Measuring ROI – Part 1</vt:lpstr>
      <vt:lpstr>Measuring ROI – Part 2</vt:lpstr>
      <vt:lpstr>Measuring ROI – Part 3</vt:lpstr>
      <vt:lpstr>References</vt:lpstr>
      <vt:lpstr>The End –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2018-08-26T16:57:49Z</dcterms:created>
  <dcterms:modified xsi:type="dcterms:W3CDTF">2018-08-27T18:08:35Z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TC034605479991</vt:lpwstr>
  </property>
</Properties>
</file>