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4"/>
  </p:notesMasterIdLst>
  <p:handoutMasterIdLst>
    <p:handoutMasterId r:id="rId55"/>
  </p:handoutMasterIdLst>
  <p:sldIdLst>
    <p:sldId id="375" r:id="rId5"/>
    <p:sldId id="291" r:id="rId6"/>
    <p:sldId id="429" r:id="rId7"/>
    <p:sldId id="414" r:id="rId8"/>
    <p:sldId id="412" r:id="rId9"/>
    <p:sldId id="333" r:id="rId10"/>
    <p:sldId id="415" r:id="rId11"/>
    <p:sldId id="336" r:id="rId12"/>
    <p:sldId id="332" r:id="rId13"/>
    <p:sldId id="334" r:id="rId14"/>
    <p:sldId id="335" r:id="rId15"/>
    <p:sldId id="376" r:id="rId16"/>
    <p:sldId id="428" r:id="rId17"/>
    <p:sldId id="384" r:id="rId18"/>
    <p:sldId id="385" r:id="rId19"/>
    <p:sldId id="386" r:id="rId20"/>
    <p:sldId id="383" r:id="rId21"/>
    <p:sldId id="387" r:id="rId22"/>
    <p:sldId id="416" r:id="rId23"/>
    <p:sldId id="417" r:id="rId24"/>
    <p:sldId id="418" r:id="rId25"/>
    <p:sldId id="419" r:id="rId26"/>
    <p:sldId id="420" r:id="rId27"/>
    <p:sldId id="388" r:id="rId28"/>
    <p:sldId id="389" r:id="rId29"/>
    <p:sldId id="390" r:id="rId30"/>
    <p:sldId id="391" r:id="rId31"/>
    <p:sldId id="392" r:id="rId32"/>
    <p:sldId id="331" r:id="rId33"/>
    <p:sldId id="337" r:id="rId34"/>
    <p:sldId id="338" r:id="rId35"/>
    <p:sldId id="339" r:id="rId36"/>
    <p:sldId id="343" r:id="rId37"/>
    <p:sldId id="340" r:id="rId38"/>
    <p:sldId id="341" r:id="rId39"/>
    <p:sldId id="344" r:id="rId40"/>
    <p:sldId id="346" r:id="rId41"/>
    <p:sldId id="354" r:id="rId42"/>
    <p:sldId id="372" r:id="rId43"/>
    <p:sldId id="355" r:id="rId44"/>
    <p:sldId id="356" r:id="rId45"/>
    <p:sldId id="422" r:id="rId46"/>
    <p:sldId id="425" r:id="rId47"/>
    <p:sldId id="423" r:id="rId48"/>
    <p:sldId id="424" r:id="rId49"/>
    <p:sldId id="427" r:id="rId50"/>
    <p:sldId id="426" r:id="rId51"/>
    <p:sldId id="421" r:id="rId52"/>
    <p:sldId id="280" r:id="rId5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31800" indent="25400" algn="l" rtl="0" fontAlgn="base">
      <a:spcBef>
        <a:spcPct val="0"/>
      </a:spcBef>
      <a:spcAft>
        <a:spcPct val="0"/>
      </a:spcAft>
      <a:defRPr kern="1200">
        <a:solidFill>
          <a:schemeClr val="tx1"/>
        </a:solidFill>
        <a:latin typeface="Arial" charset="0"/>
        <a:ea typeface="+mn-ea"/>
        <a:cs typeface="+mn-cs"/>
      </a:defRPr>
    </a:lvl2pPr>
    <a:lvl3pPr marL="863600" indent="50800" algn="l" rtl="0" fontAlgn="base">
      <a:spcBef>
        <a:spcPct val="0"/>
      </a:spcBef>
      <a:spcAft>
        <a:spcPct val="0"/>
      </a:spcAft>
      <a:defRPr kern="1200">
        <a:solidFill>
          <a:schemeClr val="tx1"/>
        </a:solidFill>
        <a:latin typeface="Arial" charset="0"/>
        <a:ea typeface="+mn-ea"/>
        <a:cs typeface="+mn-cs"/>
      </a:defRPr>
    </a:lvl3pPr>
    <a:lvl4pPr marL="1296988" indent="74613" algn="l" rtl="0" fontAlgn="base">
      <a:spcBef>
        <a:spcPct val="0"/>
      </a:spcBef>
      <a:spcAft>
        <a:spcPct val="0"/>
      </a:spcAft>
      <a:defRPr kern="1200">
        <a:solidFill>
          <a:schemeClr val="tx1"/>
        </a:solidFill>
        <a:latin typeface="Arial" charset="0"/>
        <a:ea typeface="+mn-ea"/>
        <a:cs typeface="+mn-cs"/>
      </a:defRPr>
    </a:lvl4pPr>
    <a:lvl5pPr marL="1728788" indent="100013"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99"/>
    <a:srgbClr val="660033"/>
    <a:srgbClr val="800000"/>
    <a:srgbClr val="990033"/>
    <a:srgbClr val="FF0000"/>
    <a:srgbClr val="FFCD69"/>
    <a:srgbClr val="5F5F5F"/>
    <a:srgbClr val="96969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54" autoAdjust="0"/>
    <p:restoredTop sz="75144" autoAdjust="0"/>
  </p:normalViewPr>
  <p:slideViewPr>
    <p:cSldViewPr snapToGrid="0">
      <p:cViewPr varScale="1">
        <p:scale>
          <a:sx n="68" d="100"/>
          <a:sy n="68" d="100"/>
        </p:scale>
        <p:origin x="1848" y="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78" d="100"/>
          <a:sy n="78" d="100"/>
        </p:scale>
        <p:origin x="-150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oleObject" Target="https://mitc.amedd.army.mil/sites/G4/G4TAP/Shared%20Documents/TAP%20Execution%20Process%20Statu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https://mitc.amedd.army.mil/sites/G4/G4TAP/Shared%20Documents/TAP%20Execution%20Process%20Statu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Program Workload</a:t>
            </a:r>
            <a:endParaRPr lang="en-US" dirty="0"/>
          </a:p>
        </c:rich>
      </c:tx>
      <c:layout>
        <c:manualLayout>
          <c:xMode val="edge"/>
          <c:yMode val="edge"/>
          <c:x val="0.24328464194279464"/>
          <c:y val="1.0691828664708462E-2"/>
        </c:manualLayout>
      </c:layout>
      <c:overlay val="0"/>
    </c:title>
    <c:autoTitleDeleted val="0"/>
    <c:plotArea>
      <c:layout/>
      <c:pieChart>
        <c:varyColors val="1"/>
        <c:ser>
          <c:idx val="0"/>
          <c:order val="0"/>
          <c:tx>
            <c:strRef>
              <c:f>Sheet1!$B$1</c:f>
              <c:strCache>
                <c:ptCount val="1"/>
                <c:pt idx="0">
                  <c:v>Equipment Volume</c:v>
                </c:pt>
              </c:strCache>
            </c:strRef>
          </c:tx>
          <c:dLbls>
            <c:dLbl>
              <c:idx val="1"/>
              <c:tx>
                <c:rich>
                  <a:bodyPr/>
                  <a:lstStyle/>
                  <a:p>
                    <a:pPr>
                      <a:defRPr sz="1000"/>
                    </a:pPr>
                    <a:r>
                      <a:rPr lang="en-US" sz="1000" dirty="0">
                        <a:solidFill>
                          <a:schemeClr val="bg1"/>
                        </a:solidFill>
                      </a:rPr>
                      <a:t>99.13%</a:t>
                    </a:r>
                  </a:p>
                </c:rich>
              </c:tx>
              <c:spP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Central (TARA)</c:v>
                </c:pt>
                <c:pt idx="1">
                  <c:v>Local (MTF)</c:v>
                </c:pt>
              </c:strCache>
            </c:strRef>
          </c:cat>
          <c:val>
            <c:numRef>
              <c:f>Sheet1!$B$2:$B$3</c:f>
              <c:numCache>
                <c:formatCode>0%</c:formatCode>
                <c:ptCount val="2"/>
                <c:pt idx="0" formatCode="0.00%">
                  <c:v>8.6999999999999994E-3</c:v>
                </c:pt>
                <c:pt idx="1">
                  <c:v>0.99130000000000007</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000" baseline="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Executed </a:t>
            </a:r>
            <a:r>
              <a:rPr lang="en-US" dirty="0"/>
              <a:t>Funding</a:t>
            </a:r>
          </a:p>
        </c:rich>
      </c:tx>
      <c:layout>
        <c:manualLayout>
          <c:xMode val="edge"/>
          <c:yMode val="edge"/>
          <c:x val="0.26888048434782486"/>
          <c:y val="1.6346150545901363E-2"/>
        </c:manualLayout>
      </c:layout>
      <c:overlay val="0"/>
    </c:title>
    <c:autoTitleDeleted val="0"/>
    <c:plotArea>
      <c:layout/>
      <c:pieChart>
        <c:varyColors val="1"/>
        <c:ser>
          <c:idx val="0"/>
          <c:order val="0"/>
          <c:tx>
            <c:strRef>
              <c:f>Sheet1!$B$1</c:f>
              <c:strCache>
                <c:ptCount val="1"/>
                <c:pt idx="0">
                  <c:v>Program Funding</c:v>
                </c:pt>
              </c:strCache>
            </c:strRef>
          </c:tx>
          <c:dLbls>
            <c:spPr>
              <a:noFill/>
              <a:ln>
                <a:noFill/>
              </a:ln>
              <a:effectLst/>
            </c:spPr>
            <c:txPr>
              <a:bodyPr/>
              <a:lstStyle/>
              <a:p>
                <a:pPr>
                  <a:defRPr sz="12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Central (TARA)</c:v>
                </c:pt>
                <c:pt idx="1">
                  <c:v>Local (MTF)</c:v>
                </c:pt>
              </c:strCache>
            </c:strRef>
          </c:cat>
          <c:val>
            <c:numRef>
              <c:f>Sheet1!$B$2:$B$3</c:f>
              <c:numCache>
                <c:formatCode>0%</c:formatCode>
                <c:ptCount val="2"/>
                <c:pt idx="0">
                  <c:v>0.3407</c:v>
                </c:pt>
                <c:pt idx="1">
                  <c:v>0.65909999999999991</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Program Value</c:v>
                </c:pt>
              </c:strCache>
            </c:strRef>
          </c:tx>
          <c:dLbls>
            <c:spPr>
              <a:noFill/>
              <a:ln>
                <a:noFill/>
              </a:ln>
              <a:effectLst/>
            </c:spPr>
            <c:txPr>
              <a:bodyPr/>
              <a:lstStyle/>
              <a:p>
                <a:pPr>
                  <a:defRPr sz="12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Maint Sig</c:v>
                </c:pt>
                <c:pt idx="1">
                  <c:v>Non Maint Sig</c:v>
                </c:pt>
              </c:strCache>
            </c:strRef>
          </c:cat>
          <c:val>
            <c:numRef>
              <c:f>Sheet1!$B$2:$B$3</c:f>
              <c:numCache>
                <c:formatCode>0%</c:formatCode>
                <c:ptCount val="2"/>
                <c:pt idx="0">
                  <c:v>0.32</c:v>
                </c:pt>
                <c:pt idx="1">
                  <c:v>0.68</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Lifecycle</a:t>
            </a:r>
            <a:r>
              <a:rPr lang="en-US" baseline="0" dirty="0" smtClean="0"/>
              <a:t> Replacement Workload</a:t>
            </a:r>
            <a:endParaRPr lang="en-US" dirty="0"/>
          </a:p>
        </c:rich>
      </c:tx>
      <c:overlay val="0"/>
    </c:title>
    <c:autoTitleDeleted val="0"/>
    <c:plotArea>
      <c:layout/>
      <c:pieChart>
        <c:varyColors val="1"/>
        <c:ser>
          <c:idx val="0"/>
          <c:order val="0"/>
          <c:tx>
            <c:strRef>
              <c:f>Sheet1!$B$1</c:f>
              <c:strCache>
                <c:ptCount val="1"/>
                <c:pt idx="0">
                  <c:v>Equipment Replacement</c:v>
                </c:pt>
              </c:strCache>
            </c:strRef>
          </c:tx>
          <c:dLbls>
            <c:spPr>
              <a:noFill/>
              <a:ln>
                <a:noFill/>
              </a:ln>
              <a:effectLst/>
            </c:spPr>
            <c:txPr>
              <a:bodyPr/>
              <a:lstStyle/>
              <a:p>
                <a:pPr>
                  <a:defRPr sz="12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Central (TARA)</c:v>
                </c:pt>
                <c:pt idx="1">
                  <c:v>Local (MTF)</c:v>
                </c:pt>
              </c:strCache>
            </c:strRef>
          </c:cat>
          <c:val>
            <c:numRef>
              <c:f>Sheet1!$B$2:$B$3</c:f>
              <c:numCache>
                <c:formatCode>0%</c:formatCode>
                <c:ptCount val="2"/>
                <c:pt idx="0">
                  <c:v>0.34</c:v>
                </c:pt>
                <c:pt idx="1">
                  <c:v>0.66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2537109675808678"/>
          <c:y val="0.49065922019777758"/>
          <c:w val="0.34097161864906916"/>
          <c:h val="0.20022529604894401"/>
        </c:manualLayout>
      </c:layout>
      <c:overlay val="0"/>
      <c:txPr>
        <a:bodyPr/>
        <a:lstStyle/>
        <a:p>
          <a:pPr>
            <a:defRPr sz="800" baseline="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Programed </a:t>
            </a:r>
            <a:r>
              <a:rPr lang="en-US" dirty="0"/>
              <a:t>Funding</a:t>
            </a:r>
          </a:p>
        </c:rich>
      </c:tx>
      <c:overlay val="0"/>
    </c:title>
    <c:autoTitleDeleted val="0"/>
    <c:plotArea>
      <c:layout/>
      <c:pieChart>
        <c:varyColors val="1"/>
        <c:ser>
          <c:idx val="0"/>
          <c:order val="0"/>
          <c:tx>
            <c:strRef>
              <c:f>Sheet1!$B$1</c:f>
              <c:strCache>
                <c:ptCount val="1"/>
                <c:pt idx="0">
                  <c:v>Program Funding</c:v>
                </c:pt>
              </c:strCache>
            </c:strRef>
          </c:tx>
          <c:explosion val="1"/>
          <c:dLbls>
            <c:spPr>
              <a:noFill/>
              <a:ln>
                <a:noFill/>
              </a:ln>
              <a:effectLst/>
            </c:spPr>
            <c:txPr>
              <a:bodyPr/>
              <a:lstStyle/>
              <a:p>
                <a:pPr>
                  <a:defRPr sz="12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Central (TARA)</c:v>
                </c:pt>
                <c:pt idx="1">
                  <c:v>Local (MTF)</c:v>
                </c:pt>
              </c:strCache>
            </c:strRef>
          </c:cat>
          <c:val>
            <c:numRef>
              <c:f>Sheet1!$B$2:$B$3</c:f>
              <c:numCache>
                <c:formatCode>0%</c:formatCode>
                <c:ptCount val="2"/>
                <c:pt idx="0">
                  <c:v>0.61</c:v>
                </c:pt>
                <c:pt idx="1">
                  <c:v>0.39</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smtClean="0"/>
              <a:t>Lifecycle Replacement</a:t>
            </a:r>
          </a:p>
          <a:p>
            <a:pPr>
              <a:defRPr/>
            </a:pPr>
            <a:r>
              <a:rPr lang="en-US" baseline="0" dirty="0" smtClean="0"/>
              <a:t>Volume</a:t>
            </a:r>
            <a:endParaRPr lang="en-US" dirty="0"/>
          </a:p>
        </c:rich>
      </c:tx>
      <c:overlay val="0"/>
    </c:title>
    <c:autoTitleDeleted val="0"/>
    <c:plotArea>
      <c:layout/>
      <c:pieChart>
        <c:varyColors val="1"/>
        <c:ser>
          <c:idx val="0"/>
          <c:order val="0"/>
          <c:tx>
            <c:strRef>
              <c:f>Sheet1!$B$1</c:f>
              <c:strCache>
                <c:ptCount val="1"/>
                <c:pt idx="0">
                  <c:v>Equipment Breakdown</c:v>
                </c:pt>
              </c:strCache>
            </c:strRef>
          </c:tx>
          <c:dPt>
            <c:idx val="2"/>
            <c:bubble3D val="0"/>
            <c:spPr>
              <a:solidFill>
                <a:schemeClr val="accent2">
                  <a:lumMod val="40000"/>
                  <a:lumOff val="60000"/>
                </a:schemeClr>
              </a:solidFill>
            </c:spPr>
          </c:dPt>
          <c:dLbls>
            <c:dLbl>
              <c:idx val="0"/>
              <c:showLegendKey val="0"/>
              <c:showVal val="1"/>
              <c:showCatName val="0"/>
              <c:showSerName val="0"/>
              <c:showPercent val="0"/>
              <c:showBubbleSize val="0"/>
              <c:extLst>
                <c:ext xmlns:c15="http://schemas.microsoft.com/office/drawing/2012/chart" uri="{CE6537A1-D6FC-4f65-9D91-7224C49458BB}"/>
              </c:extLst>
            </c:dLbl>
            <c:dLbl>
              <c:idx val="1"/>
              <c:showLegendKey val="0"/>
              <c:showVal val="1"/>
              <c:showCatName val="0"/>
              <c:showSerName val="0"/>
              <c:showPercent val="0"/>
              <c:showBubbleSize val="0"/>
              <c:extLst>
                <c:ext xmlns:c15="http://schemas.microsoft.com/office/drawing/2012/chart" uri="{CE6537A1-D6FC-4f65-9D91-7224C49458BB}"/>
              </c:extLst>
            </c:dLbl>
            <c:dLbl>
              <c:idx val="2"/>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000" baseline="0"/>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Advise Replacement ($78M)</c:v>
                </c:pt>
                <c:pt idx="1">
                  <c:v>No Replacement Required</c:v>
                </c:pt>
                <c:pt idx="2">
                  <c:v>Program for Replacement ($567M)</c:v>
                </c:pt>
              </c:strCache>
            </c:strRef>
          </c:cat>
          <c:val>
            <c:numRef>
              <c:f>Sheet1!$B$2:$B$4</c:f>
              <c:numCache>
                <c:formatCode>0.00%</c:formatCode>
                <c:ptCount val="3"/>
                <c:pt idx="0">
                  <c:v>2.5999999999999999E-2</c:v>
                </c:pt>
                <c:pt idx="1">
                  <c:v>0.78490000000000004</c:v>
                </c:pt>
                <c:pt idx="2">
                  <c:v>0.189</c:v>
                </c:pt>
              </c:numCache>
            </c:numRef>
          </c:val>
        </c:ser>
        <c:ser>
          <c:idx val="1"/>
          <c:order val="1"/>
          <c:tx>
            <c:strRef>
              <c:f>Sheet1!$C$1</c:f>
              <c:strCache>
                <c:ptCount val="1"/>
                <c:pt idx="0">
                  <c:v>Column1</c:v>
                </c:pt>
              </c:strCache>
            </c:strRef>
          </c:tx>
          <c:cat>
            <c:strRef>
              <c:f>Sheet1!$A$2:$A$4</c:f>
              <c:strCache>
                <c:ptCount val="3"/>
                <c:pt idx="0">
                  <c:v>Advise Replacement ($78M)</c:v>
                </c:pt>
                <c:pt idx="1">
                  <c:v>No Replacement Required</c:v>
                </c:pt>
                <c:pt idx="2">
                  <c:v>Program for Replacement ($567M)</c:v>
                </c:pt>
              </c:strCache>
            </c:strRef>
          </c:cat>
          <c:val>
            <c:numRef>
              <c:f>Sheet1!$C$2:$C$4</c:f>
              <c:numCache>
                <c:formatCode>General</c:formatCode>
                <c:ptCount val="3"/>
                <c:pt idx="0">
                  <c:v>0.78487173189080506</c:v>
                </c:pt>
                <c:pt idx="1">
                  <c:v>0.78487173189080506</c:v>
                </c:pt>
                <c:pt idx="2">
                  <c:v>0.18904051684250814</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800" baseline="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MEDCASE Status - Total</a:t>
            </a:r>
          </a:p>
        </c:rich>
      </c:tx>
      <c:overlay val="0"/>
    </c:title>
    <c:autoTitleDeleted val="0"/>
    <c:plotArea>
      <c:layout/>
      <c:barChart>
        <c:barDir val="col"/>
        <c:grouping val="clustered"/>
        <c:varyColors val="0"/>
        <c:ser>
          <c:idx val="0"/>
          <c:order val="0"/>
          <c:tx>
            <c:strRef>
              <c:f>MEDCOM!$H$3</c:f>
              <c:strCache>
                <c:ptCount val="1"/>
                <c:pt idx="0">
                  <c:v>Rqmts</c:v>
                </c:pt>
              </c:strCache>
            </c:strRef>
          </c:tx>
          <c:spPr>
            <a:solidFill>
              <a:schemeClr val="accent6"/>
            </a:solidFill>
          </c:spPr>
          <c:invertIfNegative val="0"/>
          <c:cat>
            <c:strRef>
              <c:f>MEDCOM!$G$5:$G$12</c:f>
              <c:strCache>
                <c:ptCount val="8"/>
                <c:pt idx="0">
                  <c:v>P1</c:v>
                </c:pt>
                <c:pt idx="1">
                  <c:v>P2</c:v>
                </c:pt>
                <c:pt idx="2">
                  <c:v>P3</c:v>
                </c:pt>
                <c:pt idx="3">
                  <c:v>P4</c:v>
                </c:pt>
                <c:pt idx="4">
                  <c:v>P5</c:v>
                </c:pt>
                <c:pt idx="5">
                  <c:v>P6</c:v>
                </c:pt>
                <c:pt idx="6">
                  <c:v>P7</c:v>
                </c:pt>
                <c:pt idx="7">
                  <c:v>P8</c:v>
                </c:pt>
              </c:strCache>
            </c:strRef>
          </c:cat>
          <c:val>
            <c:numRef>
              <c:f>MEDCOM!$H$5:$H$12</c:f>
              <c:numCache>
                <c:formatCode>General</c:formatCode>
                <c:ptCount val="8"/>
                <c:pt idx="0">
                  <c:v>24</c:v>
                </c:pt>
                <c:pt idx="1">
                  <c:v>65</c:v>
                </c:pt>
                <c:pt idx="2">
                  <c:v>1</c:v>
                </c:pt>
                <c:pt idx="3">
                  <c:v>6</c:v>
                </c:pt>
                <c:pt idx="4">
                  <c:v>9</c:v>
                </c:pt>
                <c:pt idx="5">
                  <c:v>3</c:v>
                </c:pt>
                <c:pt idx="6">
                  <c:v>16</c:v>
                </c:pt>
                <c:pt idx="7">
                  <c:v>0</c:v>
                </c:pt>
              </c:numCache>
            </c:numRef>
          </c:val>
        </c:ser>
        <c:dLbls>
          <c:showLegendKey val="0"/>
          <c:showVal val="0"/>
          <c:showCatName val="0"/>
          <c:showSerName val="0"/>
          <c:showPercent val="0"/>
          <c:showBubbleSize val="0"/>
        </c:dLbls>
        <c:gapWidth val="150"/>
        <c:axId val="339046992"/>
        <c:axId val="339053656"/>
      </c:barChart>
      <c:catAx>
        <c:axId val="339046992"/>
        <c:scaling>
          <c:orientation val="minMax"/>
        </c:scaling>
        <c:delete val="0"/>
        <c:axPos val="b"/>
        <c:numFmt formatCode="General" sourceLinked="0"/>
        <c:majorTickMark val="out"/>
        <c:minorTickMark val="none"/>
        <c:tickLblPos val="nextTo"/>
        <c:crossAx val="339053656"/>
        <c:crosses val="autoZero"/>
        <c:auto val="1"/>
        <c:lblAlgn val="ctr"/>
        <c:lblOffset val="100"/>
        <c:noMultiLvlLbl val="0"/>
      </c:catAx>
      <c:valAx>
        <c:axId val="339053656"/>
        <c:scaling>
          <c:orientation val="minMax"/>
        </c:scaling>
        <c:delete val="0"/>
        <c:axPos val="l"/>
        <c:majorGridlines/>
        <c:numFmt formatCode="General" sourceLinked="1"/>
        <c:majorTickMark val="out"/>
        <c:minorTickMark val="none"/>
        <c:tickLblPos val="nextTo"/>
        <c:crossAx val="339046992"/>
        <c:crosses val="autoZero"/>
        <c:crossBetween val="between"/>
      </c:valAx>
    </c:plotArea>
    <c:legend>
      <c:legendPos val="r"/>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SuperCEEP</a:t>
            </a:r>
            <a:r>
              <a:rPr lang="en-US" baseline="0"/>
              <a:t> Status - Total</a:t>
            </a:r>
            <a:endParaRPr lang="en-US"/>
          </a:p>
        </c:rich>
      </c:tx>
      <c:overlay val="0"/>
    </c:title>
    <c:autoTitleDeleted val="0"/>
    <c:plotArea>
      <c:layout/>
      <c:barChart>
        <c:barDir val="col"/>
        <c:grouping val="clustered"/>
        <c:varyColors val="0"/>
        <c:ser>
          <c:idx val="0"/>
          <c:order val="0"/>
          <c:tx>
            <c:strRef>
              <c:f>MEDCOM!$T$3</c:f>
              <c:strCache>
                <c:ptCount val="1"/>
                <c:pt idx="0">
                  <c:v>Rqmts</c:v>
                </c:pt>
              </c:strCache>
            </c:strRef>
          </c:tx>
          <c:spPr>
            <a:solidFill>
              <a:schemeClr val="accent6"/>
            </a:solidFill>
          </c:spPr>
          <c:invertIfNegative val="0"/>
          <c:cat>
            <c:strRef>
              <c:f>MEDCOM!$S$5:$S$12</c:f>
              <c:strCache>
                <c:ptCount val="8"/>
                <c:pt idx="0">
                  <c:v>P1</c:v>
                </c:pt>
                <c:pt idx="1">
                  <c:v>P2</c:v>
                </c:pt>
                <c:pt idx="2">
                  <c:v>P3</c:v>
                </c:pt>
                <c:pt idx="3">
                  <c:v>P4</c:v>
                </c:pt>
                <c:pt idx="4">
                  <c:v>P5</c:v>
                </c:pt>
                <c:pt idx="5">
                  <c:v>P6</c:v>
                </c:pt>
                <c:pt idx="6">
                  <c:v>P7</c:v>
                </c:pt>
                <c:pt idx="7">
                  <c:v>P8</c:v>
                </c:pt>
              </c:strCache>
            </c:strRef>
          </c:cat>
          <c:val>
            <c:numRef>
              <c:f>MEDCOM!$T$5:$T$12</c:f>
              <c:numCache>
                <c:formatCode>General</c:formatCode>
                <c:ptCount val="8"/>
                <c:pt idx="0">
                  <c:v>32</c:v>
                </c:pt>
                <c:pt idx="1">
                  <c:v>44</c:v>
                </c:pt>
                <c:pt idx="2">
                  <c:v>2</c:v>
                </c:pt>
                <c:pt idx="3">
                  <c:v>0</c:v>
                </c:pt>
                <c:pt idx="4">
                  <c:v>0</c:v>
                </c:pt>
                <c:pt idx="5">
                  <c:v>5</c:v>
                </c:pt>
                <c:pt idx="6">
                  <c:v>9</c:v>
                </c:pt>
                <c:pt idx="7">
                  <c:v>0</c:v>
                </c:pt>
              </c:numCache>
            </c:numRef>
          </c:val>
        </c:ser>
        <c:dLbls>
          <c:showLegendKey val="0"/>
          <c:showVal val="0"/>
          <c:showCatName val="0"/>
          <c:showSerName val="0"/>
          <c:showPercent val="0"/>
          <c:showBubbleSize val="0"/>
        </c:dLbls>
        <c:gapWidth val="150"/>
        <c:axId val="339047776"/>
        <c:axId val="339046600"/>
      </c:barChart>
      <c:catAx>
        <c:axId val="339047776"/>
        <c:scaling>
          <c:orientation val="minMax"/>
        </c:scaling>
        <c:delete val="0"/>
        <c:axPos val="b"/>
        <c:numFmt formatCode="General" sourceLinked="0"/>
        <c:majorTickMark val="out"/>
        <c:minorTickMark val="none"/>
        <c:tickLblPos val="nextTo"/>
        <c:crossAx val="339046600"/>
        <c:crosses val="autoZero"/>
        <c:auto val="1"/>
        <c:lblAlgn val="ctr"/>
        <c:lblOffset val="100"/>
        <c:noMultiLvlLbl val="0"/>
      </c:catAx>
      <c:valAx>
        <c:axId val="339046600"/>
        <c:scaling>
          <c:orientation val="minMax"/>
        </c:scaling>
        <c:delete val="0"/>
        <c:axPos val="l"/>
        <c:majorGridlines/>
        <c:numFmt formatCode="General" sourceLinked="1"/>
        <c:majorTickMark val="out"/>
        <c:minorTickMark val="none"/>
        <c:tickLblPos val="nextTo"/>
        <c:crossAx val="339047776"/>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drawing1.xml><?xml version="1.0" encoding="utf-8"?>
<c:userShapes xmlns:c="http://schemas.openxmlformats.org/drawingml/2006/chart">
  <cdr:relSizeAnchor xmlns:cdr="http://schemas.openxmlformats.org/drawingml/2006/chartDrawing">
    <cdr:from>
      <cdr:x>0.08413</cdr:x>
      <cdr:y>0.89314</cdr:y>
    </cdr:from>
    <cdr:to>
      <cdr:x>0.90386</cdr:x>
      <cdr:y>0.99275</cdr:y>
    </cdr:to>
    <cdr:sp macro="" textlink="">
      <cdr:nvSpPr>
        <cdr:cNvPr id="2" name="TextBox 1"/>
        <cdr:cNvSpPr txBox="1"/>
      </cdr:nvSpPr>
      <cdr:spPr>
        <a:xfrm xmlns:a="http://schemas.openxmlformats.org/drawingml/2006/main">
          <a:off x="220978" y="2209861"/>
          <a:ext cx="2153151" cy="24646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100" dirty="0" smtClean="0"/>
            <a:t>FY12-16 Equipment Gains</a:t>
          </a:r>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0.16523</cdr:x>
      <cdr:y>0.91606</cdr:y>
    </cdr:from>
    <cdr:to>
      <cdr:x>0.88222</cdr:x>
      <cdr:y>0.98161</cdr:y>
    </cdr:to>
    <cdr:sp macro="" textlink="">
      <cdr:nvSpPr>
        <cdr:cNvPr id="2" name="TextBox 1"/>
        <cdr:cNvSpPr txBox="1"/>
      </cdr:nvSpPr>
      <cdr:spPr>
        <a:xfrm xmlns:a="http://schemas.openxmlformats.org/drawingml/2006/main">
          <a:off x="704197" y="2966269"/>
          <a:ext cx="3055765" cy="21223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50" dirty="0" smtClean="0"/>
            <a:t>FY12-16</a:t>
          </a:r>
          <a:r>
            <a:rPr lang="en-US" sz="1100" dirty="0" smtClean="0"/>
            <a:t> Acquisition Costs (~$170M/</a:t>
          </a:r>
          <a:r>
            <a:rPr lang="en-US" sz="1100" dirty="0" err="1" smtClean="0"/>
            <a:t>Yr</a:t>
          </a:r>
          <a:r>
            <a:rPr lang="en-US" sz="1100" dirty="0" smtClean="0"/>
            <a:t>)</a:t>
          </a:r>
          <a:endParaRPr lang="en-US" sz="1100"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0.14066</cdr:x>
      <cdr:y>0.84588</cdr:y>
    </cdr:from>
    <cdr:to>
      <cdr:x>0.57284</cdr:x>
      <cdr:y>0.89103</cdr:y>
    </cdr:to>
    <cdr:sp macro="" textlink="">
      <cdr:nvSpPr>
        <cdr:cNvPr id="2" name="TextBox 1"/>
        <cdr:cNvSpPr txBox="1"/>
      </cdr:nvSpPr>
      <cdr:spPr>
        <a:xfrm xmlns:a="http://schemas.openxmlformats.org/drawingml/2006/main">
          <a:off x="317776" y="2108093"/>
          <a:ext cx="976341" cy="11252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50" dirty="0" smtClean="0"/>
            <a:t>Total Value: $2.96B</a:t>
          </a:r>
        </a:p>
        <a:p xmlns:a="http://schemas.openxmlformats.org/drawingml/2006/main">
          <a:pPr algn="ctr"/>
          <a:r>
            <a:rPr lang="en-US" sz="1050" dirty="0" smtClean="0"/>
            <a:t>Total Count: 733,239</a:t>
          </a:r>
          <a:endParaRPr lang="en-US" sz="1050" dirty="0"/>
        </a:p>
      </cdr:txBody>
    </cdr:sp>
  </cdr:relSizeAnchor>
</c:userShapes>
</file>

<file path=ppt/drawings/drawing4.xml><?xml version="1.0" encoding="utf-8"?>
<c:userShapes xmlns:c="http://schemas.openxmlformats.org/drawingml/2006/chart">
  <cdr:relSizeAnchor xmlns:cdr="http://schemas.openxmlformats.org/drawingml/2006/chartDrawing">
    <cdr:from>
      <cdr:x>0.09287</cdr:x>
      <cdr:y>0.91488</cdr:y>
    </cdr:from>
    <cdr:to>
      <cdr:x>0.9126</cdr:x>
      <cdr:y>0.98449</cdr:y>
    </cdr:to>
    <cdr:sp macro="" textlink="">
      <cdr:nvSpPr>
        <cdr:cNvPr id="2" name="TextBox 1"/>
        <cdr:cNvSpPr txBox="1"/>
      </cdr:nvSpPr>
      <cdr:spPr>
        <a:xfrm xmlns:a="http://schemas.openxmlformats.org/drawingml/2006/main">
          <a:off x="346216" y="2789345"/>
          <a:ext cx="3055765" cy="21223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900" dirty="0" smtClean="0"/>
            <a:t>FY18-22 Equipment Reaching Life Expectancy</a:t>
          </a:r>
          <a:endParaRPr lang="en-US" sz="900" dirty="0"/>
        </a:p>
      </cdr:txBody>
    </cdr:sp>
  </cdr:relSizeAnchor>
</c:userShapes>
</file>

<file path=ppt/drawings/drawing5.xml><?xml version="1.0" encoding="utf-8"?>
<c:userShapes xmlns:c="http://schemas.openxmlformats.org/drawingml/2006/chart">
  <cdr:relSizeAnchor xmlns:cdr="http://schemas.openxmlformats.org/drawingml/2006/chartDrawing">
    <cdr:from>
      <cdr:x>0.16327</cdr:x>
      <cdr:y>0.91503</cdr:y>
    </cdr:from>
    <cdr:to>
      <cdr:x>0.88026</cdr:x>
      <cdr:y>0.98059</cdr:y>
    </cdr:to>
    <cdr:sp macro="" textlink="">
      <cdr:nvSpPr>
        <cdr:cNvPr id="2" name="TextBox 1"/>
        <cdr:cNvSpPr txBox="1"/>
      </cdr:nvSpPr>
      <cdr:spPr>
        <a:xfrm xmlns:a="http://schemas.openxmlformats.org/drawingml/2006/main">
          <a:off x="372483" y="2223010"/>
          <a:ext cx="1635740" cy="15927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50" dirty="0"/>
            <a:t>FY18-22 </a:t>
          </a:r>
          <a:r>
            <a:rPr lang="en-US" sz="1050" dirty="0" smtClean="0"/>
            <a:t>Program Funding</a:t>
          </a:r>
          <a:endParaRPr lang="en-US" sz="1050" dirty="0"/>
        </a:p>
      </cdr:txBody>
    </cdr:sp>
  </cdr:relSizeAnchor>
</c:userShapes>
</file>

<file path=ppt/drawings/drawing6.xml><?xml version="1.0" encoding="utf-8"?>
<c:userShapes xmlns:c="http://schemas.openxmlformats.org/drawingml/2006/chart">
  <cdr:relSizeAnchor xmlns:cdr="http://schemas.openxmlformats.org/drawingml/2006/chartDrawing">
    <cdr:from>
      <cdr:x>0.02658</cdr:x>
      <cdr:y>0.90624</cdr:y>
    </cdr:from>
    <cdr:to>
      <cdr:x>0.61896</cdr:x>
      <cdr:y>0.98635</cdr:y>
    </cdr:to>
    <cdr:sp macro="" textlink="">
      <cdr:nvSpPr>
        <cdr:cNvPr id="2" name="TextBox 1"/>
        <cdr:cNvSpPr txBox="1"/>
      </cdr:nvSpPr>
      <cdr:spPr>
        <a:xfrm xmlns:a="http://schemas.openxmlformats.org/drawingml/2006/main">
          <a:off x="87158" y="2291336"/>
          <a:ext cx="1942173" cy="20254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dirty="0" smtClean="0"/>
            <a:t>As of JAN FY17</a:t>
          </a:r>
          <a:endParaRPr lang="en-US" sz="1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3315" name="Rectangle 3"/>
          <p:cNvSpPr>
            <a:spLocks noGrp="1" noChangeArrowheads="1"/>
          </p:cNvSpPr>
          <p:nvPr>
            <p:ph type="dt" sz="quarter" idx="1"/>
          </p:nvPr>
        </p:nvSpPr>
        <p:spPr bwMode="auto">
          <a:xfrm>
            <a:off x="397034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3316" name="Rectangle 4"/>
          <p:cNvSpPr>
            <a:spLocks noGrp="1" noChangeArrowheads="1"/>
          </p:cNvSpPr>
          <p:nvPr>
            <p:ph type="ftr" sz="quarter" idx="2"/>
          </p:nvPr>
        </p:nvSpPr>
        <p:spPr bwMode="auto">
          <a:xfrm>
            <a:off x="2"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13317" name="Rectangle 5"/>
          <p:cNvSpPr>
            <a:spLocks noGrp="1" noChangeArrowheads="1"/>
          </p:cNvSpPr>
          <p:nvPr>
            <p:ph type="sldNum" sz="quarter" idx="3"/>
          </p:nvPr>
        </p:nvSpPr>
        <p:spPr bwMode="auto">
          <a:xfrm>
            <a:off x="397034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0C8B1914-8619-4C8F-BE0E-92EDAFB35D17}" type="slidenum">
              <a:rPr lang="en-US"/>
              <a:pPr>
                <a:defRPr/>
              </a:pPr>
              <a:t>‹#›</a:t>
            </a:fld>
            <a:endParaRPr lang="en-US"/>
          </a:p>
        </p:txBody>
      </p:sp>
    </p:spTree>
    <p:extLst>
      <p:ext uri="{BB962C8B-B14F-4D97-AF65-F5344CB8AC3E}">
        <p14:creationId xmlns:p14="http://schemas.microsoft.com/office/powerpoint/2010/main" val="1714273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3075" name="Rectangle 3"/>
          <p:cNvSpPr>
            <a:spLocks noGrp="1" noChangeArrowheads="1"/>
          </p:cNvSpPr>
          <p:nvPr>
            <p:ph type="dt" idx="1"/>
          </p:nvPr>
        </p:nvSpPr>
        <p:spPr bwMode="auto">
          <a:xfrm>
            <a:off x="397034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7"/>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2"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3079" name="Rectangle 7"/>
          <p:cNvSpPr>
            <a:spLocks noGrp="1" noChangeArrowheads="1"/>
          </p:cNvSpPr>
          <p:nvPr>
            <p:ph type="sldNum" sz="quarter" idx="5"/>
          </p:nvPr>
        </p:nvSpPr>
        <p:spPr bwMode="auto">
          <a:xfrm>
            <a:off x="397034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5EB6A84-196E-4E13-9E67-6EFFF2B5EB54}" type="slidenum">
              <a:rPr lang="en-US"/>
              <a:pPr>
                <a:defRPr/>
              </a:pPr>
              <a:t>‹#›</a:t>
            </a:fld>
            <a:endParaRPr lang="en-US"/>
          </a:p>
        </p:txBody>
      </p:sp>
    </p:spTree>
    <p:extLst>
      <p:ext uri="{BB962C8B-B14F-4D97-AF65-F5344CB8AC3E}">
        <p14:creationId xmlns:p14="http://schemas.microsoft.com/office/powerpoint/2010/main" val="630607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31800" algn="l" rtl="0" eaLnBrk="0" fontAlgn="base" hangingPunct="0">
      <a:spcBef>
        <a:spcPct val="30000"/>
      </a:spcBef>
      <a:spcAft>
        <a:spcPct val="0"/>
      </a:spcAft>
      <a:defRPr sz="1100" kern="1200">
        <a:solidFill>
          <a:schemeClr val="tx1"/>
        </a:solidFill>
        <a:latin typeface="Arial" charset="0"/>
        <a:ea typeface="+mn-ea"/>
        <a:cs typeface="+mn-cs"/>
      </a:defRPr>
    </a:lvl2pPr>
    <a:lvl3pPr marL="863600" algn="l" rtl="0" eaLnBrk="0" fontAlgn="base" hangingPunct="0">
      <a:spcBef>
        <a:spcPct val="30000"/>
      </a:spcBef>
      <a:spcAft>
        <a:spcPct val="0"/>
      </a:spcAft>
      <a:defRPr sz="1100" kern="1200">
        <a:solidFill>
          <a:schemeClr val="tx1"/>
        </a:solidFill>
        <a:latin typeface="Arial" charset="0"/>
        <a:ea typeface="+mn-ea"/>
        <a:cs typeface="+mn-cs"/>
      </a:defRPr>
    </a:lvl3pPr>
    <a:lvl4pPr marL="1296988" algn="l" rtl="0" eaLnBrk="0" fontAlgn="base" hangingPunct="0">
      <a:spcBef>
        <a:spcPct val="30000"/>
      </a:spcBef>
      <a:spcAft>
        <a:spcPct val="0"/>
      </a:spcAft>
      <a:defRPr sz="1100" kern="1200">
        <a:solidFill>
          <a:schemeClr val="tx1"/>
        </a:solidFill>
        <a:latin typeface="Arial" charset="0"/>
        <a:ea typeface="+mn-ea"/>
        <a:cs typeface="+mn-cs"/>
      </a:defRPr>
    </a:lvl4pPr>
    <a:lvl5pPr marL="1728788" algn="l" rtl="0" eaLnBrk="0" fontAlgn="base" hangingPunct="0">
      <a:spcBef>
        <a:spcPct val="30000"/>
      </a:spcBef>
      <a:spcAft>
        <a:spcPct val="0"/>
      </a:spcAft>
      <a:defRPr sz="1100" kern="1200">
        <a:solidFill>
          <a:schemeClr val="tx1"/>
        </a:solidFill>
        <a:latin typeface="Arial" charset="0"/>
        <a:ea typeface="+mn-ea"/>
        <a:cs typeface="+mn-cs"/>
      </a:defRPr>
    </a:lvl5pPr>
    <a:lvl6pPr marL="2162327" algn="l" defTabSz="864931" rtl="0" eaLnBrk="1" latinLnBrk="0" hangingPunct="1">
      <a:defRPr sz="1100" kern="1200">
        <a:solidFill>
          <a:schemeClr val="tx1"/>
        </a:solidFill>
        <a:latin typeface="+mn-lt"/>
        <a:ea typeface="+mn-ea"/>
        <a:cs typeface="+mn-cs"/>
      </a:defRPr>
    </a:lvl6pPr>
    <a:lvl7pPr marL="2594793" algn="l" defTabSz="864931" rtl="0" eaLnBrk="1" latinLnBrk="0" hangingPunct="1">
      <a:defRPr sz="1100" kern="1200">
        <a:solidFill>
          <a:schemeClr val="tx1"/>
        </a:solidFill>
        <a:latin typeface="+mn-lt"/>
        <a:ea typeface="+mn-ea"/>
        <a:cs typeface="+mn-cs"/>
      </a:defRPr>
    </a:lvl7pPr>
    <a:lvl8pPr marL="3027258" algn="l" defTabSz="864931" rtl="0" eaLnBrk="1" latinLnBrk="0" hangingPunct="1">
      <a:defRPr sz="1100" kern="1200">
        <a:solidFill>
          <a:schemeClr val="tx1"/>
        </a:solidFill>
        <a:latin typeface="+mn-lt"/>
        <a:ea typeface="+mn-ea"/>
        <a:cs typeface="+mn-cs"/>
      </a:defRPr>
    </a:lvl8pPr>
    <a:lvl9pPr marL="3459724" algn="l" defTabSz="86493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TIGOSC: AMEDD Technology Insertion General Officer Steering Committee OTSG </a:t>
            </a:r>
            <a:r>
              <a:rPr lang="en-US" dirty="0" err="1" smtClean="0"/>
              <a:t>Reg</a:t>
            </a:r>
            <a:r>
              <a:rPr lang="en-US" dirty="0" smtClean="0"/>
              <a:t> 15-88/MEDCOM </a:t>
            </a:r>
            <a:r>
              <a:rPr lang="en-US" dirty="0" err="1" smtClean="0"/>
              <a:t>Reg</a:t>
            </a:r>
            <a:r>
              <a:rPr lang="en-US" dirty="0" smtClean="0"/>
              <a:t> 15-11</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3</a:t>
            </a:fld>
            <a:endParaRPr lang="en-US"/>
          </a:p>
        </p:txBody>
      </p:sp>
    </p:spTree>
    <p:extLst>
      <p:ext uri="{BB962C8B-B14F-4D97-AF65-F5344CB8AC3E}">
        <p14:creationId xmlns:p14="http://schemas.microsoft.com/office/powerpoint/2010/main" val="241308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758E503-CAC8-4BFB-8939-EDE6BAED1475}" type="slidenum">
              <a:rPr lang="en-US" smtClean="0"/>
              <a:pPr>
                <a:defRPr/>
              </a:pPr>
              <a:t>18</a:t>
            </a:fld>
            <a:endParaRPr lang="en-US"/>
          </a:p>
        </p:txBody>
      </p:sp>
    </p:spTree>
    <p:extLst>
      <p:ext uri="{BB962C8B-B14F-4D97-AF65-F5344CB8AC3E}">
        <p14:creationId xmlns:p14="http://schemas.microsoft.com/office/powerpoint/2010/main" val="244056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Low TLCM Process/Systems Integration</a:t>
            </a:r>
          </a:p>
          <a:p>
            <a:pPr marL="717550" lvl="1" indent="-285750">
              <a:buFont typeface="Arial" panose="020B0604020202020204" pitchFamily="34" charset="0"/>
              <a:buChar char="•"/>
            </a:pPr>
            <a:r>
              <a:rPr lang="en-US" dirty="0" smtClean="0"/>
              <a:t>Plan – TARA &lt;1% RMF = 0</a:t>
            </a:r>
          </a:p>
          <a:p>
            <a:pPr marL="717550" lvl="1" indent="-285750">
              <a:buFont typeface="Arial" panose="020B0604020202020204" pitchFamily="34" charset="0"/>
              <a:buChar char="•"/>
            </a:pPr>
            <a:r>
              <a:rPr lang="en-US" dirty="0" smtClean="0"/>
              <a:t>Fund – Largely unrelated to Planning</a:t>
            </a:r>
          </a:p>
          <a:p>
            <a:pPr marL="717550" lvl="1" indent="-285750">
              <a:buFont typeface="Arial" panose="020B0604020202020204" pitchFamily="34" charset="0"/>
              <a:buChar char="•"/>
            </a:pPr>
            <a:r>
              <a:rPr lang="en-US" dirty="0" smtClean="0"/>
              <a:t>Acquisition – Asynchronous</a:t>
            </a:r>
          </a:p>
          <a:p>
            <a:pPr marL="717550" lvl="1" indent="-285750">
              <a:buFont typeface="Arial" panose="020B0604020202020204" pitchFamily="34" charset="0"/>
              <a:buChar char="•"/>
            </a:pPr>
            <a:r>
              <a:rPr lang="en-US" dirty="0" smtClean="0"/>
              <a:t>LCSP – Non Existent (PACS on)</a:t>
            </a:r>
          </a:p>
          <a:p>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19</a:t>
            </a:fld>
            <a:endParaRPr lang="en-US" dirty="0"/>
          </a:p>
        </p:txBody>
      </p:sp>
    </p:spTree>
    <p:extLst>
      <p:ext uri="{BB962C8B-B14F-4D97-AF65-F5344CB8AC3E}">
        <p14:creationId xmlns:p14="http://schemas.microsoft.com/office/powerpoint/2010/main" val="303986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 revision</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28</a:t>
            </a:fld>
            <a:endParaRPr lang="en-US"/>
          </a:p>
        </p:txBody>
      </p:sp>
    </p:spTree>
    <p:extLst>
      <p:ext uri="{BB962C8B-B14F-4D97-AF65-F5344CB8AC3E}">
        <p14:creationId xmlns:p14="http://schemas.microsoft.com/office/powerpoint/2010/main" val="380521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Modernization includes: </a:t>
            </a:r>
            <a:r>
              <a:rPr lang="en-US" sz="1100" dirty="0" smtClean="0">
                <a:solidFill>
                  <a:srgbClr val="003300"/>
                </a:solidFill>
              </a:rPr>
              <a:t>advancements in technology or standards of medical practice.  Lead</a:t>
            </a:r>
            <a:r>
              <a:rPr lang="en-US" sz="1100" baseline="0" dirty="0" smtClean="0">
                <a:solidFill>
                  <a:srgbClr val="003300"/>
                </a:solidFill>
              </a:rPr>
              <a:t> for this activity is STCPC Scientific Officer.</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32</a:t>
            </a:fld>
            <a:endParaRPr lang="en-US"/>
          </a:p>
        </p:txBody>
      </p:sp>
    </p:spTree>
    <p:extLst>
      <p:ext uri="{BB962C8B-B14F-4D97-AF65-F5344CB8AC3E}">
        <p14:creationId xmlns:p14="http://schemas.microsoft.com/office/powerpoint/2010/main" val="324717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solidFill>
                  <a:srgbClr val="003300"/>
                </a:solidFill>
              </a:rPr>
              <a:t>Management: Central </a:t>
            </a:r>
          </a:p>
          <a:p>
            <a:r>
              <a:rPr lang="en-US" sz="2000" dirty="0" smtClean="0">
                <a:solidFill>
                  <a:srgbClr val="003300"/>
                </a:solidFill>
              </a:rPr>
              <a:t>Level: Department of the Army</a:t>
            </a:r>
          </a:p>
          <a:p>
            <a:r>
              <a:rPr lang="en-US" sz="2000" dirty="0" smtClean="0">
                <a:solidFill>
                  <a:srgbClr val="003300"/>
                </a:solidFill>
              </a:rPr>
              <a:t>Funding: DHP Procurement </a:t>
            </a:r>
          </a:p>
          <a:p>
            <a:pPr lvl="1"/>
            <a:r>
              <a:rPr lang="en-US" sz="1800" dirty="0" smtClean="0">
                <a:solidFill>
                  <a:srgbClr val="003300"/>
                </a:solidFill>
              </a:rPr>
              <a:t>3-year appropriation</a:t>
            </a:r>
          </a:p>
          <a:p>
            <a:pPr lvl="1"/>
            <a:r>
              <a:rPr lang="en-US" sz="1800" dirty="0" smtClean="0">
                <a:solidFill>
                  <a:srgbClr val="003300"/>
                </a:solidFill>
              </a:rPr>
              <a:t>$250+ unit/system price</a:t>
            </a:r>
          </a:p>
          <a:p>
            <a:pPr lvl="1"/>
            <a:r>
              <a:rPr lang="en-US" sz="1800" dirty="0" smtClean="0">
                <a:solidFill>
                  <a:srgbClr val="003300"/>
                </a:solidFill>
              </a:rPr>
              <a:t>Eligibility </a:t>
            </a:r>
            <a:r>
              <a:rPr lang="en-US" sz="1800" dirty="0" smtClean="0">
                <a:solidFill>
                  <a:srgbClr val="003300"/>
                </a:solidFill>
                <a:hlinkClick r:id="rId3" action="ppaction://hlinksldjump"/>
              </a:rPr>
              <a:t>criteria</a:t>
            </a:r>
            <a:r>
              <a:rPr lang="en-US" sz="1800" dirty="0" smtClean="0">
                <a:solidFill>
                  <a:srgbClr val="003300"/>
                </a:solidFill>
              </a:rPr>
              <a:t>: SB 8-75-MEDCASE</a:t>
            </a:r>
          </a:p>
          <a:p>
            <a:r>
              <a:rPr lang="en-US" sz="2000" dirty="0" smtClean="0">
                <a:solidFill>
                  <a:srgbClr val="003300"/>
                </a:solidFill>
              </a:rPr>
              <a:t>Purpose: </a:t>
            </a:r>
          </a:p>
          <a:p>
            <a:pPr lvl="1"/>
            <a:r>
              <a:rPr lang="en-US" sz="1800" dirty="0" smtClean="0">
                <a:solidFill>
                  <a:srgbClr val="003300"/>
                </a:solidFill>
              </a:rPr>
              <a:t>Capital investment equipment acquisition for fixed (TDA) AMEDD activities worldwide</a:t>
            </a:r>
          </a:p>
          <a:p>
            <a:pPr lvl="1"/>
            <a:r>
              <a:rPr lang="en-US" sz="1800" dirty="0" smtClean="0">
                <a:solidFill>
                  <a:srgbClr val="003300"/>
                </a:solidFill>
              </a:rPr>
              <a:t>Also supports approval and acquisition of MILCON funded investment equipment for major medical construction projects</a:t>
            </a:r>
          </a:p>
          <a:p>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36</a:t>
            </a:fld>
            <a:endParaRPr lang="en-US"/>
          </a:p>
        </p:txBody>
      </p:sp>
    </p:spTree>
    <p:extLst>
      <p:ext uri="{BB962C8B-B14F-4D97-AF65-F5344CB8AC3E}">
        <p14:creationId xmlns:p14="http://schemas.microsoft.com/office/powerpoint/2010/main" val="179933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sz="2400" dirty="0"/>
              <a:t>Program Management Challenges</a:t>
            </a:r>
            <a:endParaRPr lang="en-US" sz="2400" u="sng" dirty="0"/>
          </a:p>
          <a:p>
            <a:pPr lvl="1">
              <a:buFont typeface="Arial" panose="020B0604020202020204" pitchFamily="34" charset="0"/>
              <a:buChar char="•"/>
            </a:pPr>
            <a:r>
              <a:rPr lang="en-US" sz="2400" dirty="0"/>
              <a:t>Ambiguous “AMEDD Investment Strategy”</a:t>
            </a:r>
          </a:p>
          <a:p>
            <a:pPr lvl="2">
              <a:buFont typeface="Arial" panose="020B0604020202020204" pitchFamily="34" charset="0"/>
              <a:buChar char="‒"/>
            </a:pPr>
            <a:r>
              <a:rPr lang="en-US" sz="2000" dirty="0"/>
              <a:t>No clear alignment with Army Medicine Priorities </a:t>
            </a:r>
          </a:p>
          <a:p>
            <a:pPr lvl="3">
              <a:buFont typeface="Courier New" panose="02070309020205020404" pitchFamily="49" charset="0"/>
              <a:buChar char="o"/>
            </a:pPr>
            <a:r>
              <a:rPr lang="en-US" sz="2000" dirty="0"/>
              <a:t>AMCP IP10 / MEDLOG 2025</a:t>
            </a:r>
          </a:p>
          <a:p>
            <a:pPr lvl="3">
              <a:buFont typeface="Courier New" panose="02070309020205020404" pitchFamily="49" charset="0"/>
              <a:buChar char="o"/>
            </a:pPr>
            <a:r>
              <a:rPr lang="en-US" sz="2000" dirty="0"/>
              <a:t>Readiness – </a:t>
            </a:r>
            <a:r>
              <a:rPr lang="en-US" dirty="0" smtClean="0"/>
              <a:t>Manning / Training / Equipping / Leader Development</a:t>
            </a:r>
            <a:endParaRPr lang="en-US" sz="2000" dirty="0"/>
          </a:p>
          <a:p>
            <a:pPr lvl="1">
              <a:buFont typeface="Arial" panose="020B0604020202020204" pitchFamily="34" charset="0"/>
              <a:buChar char="•"/>
            </a:pPr>
            <a:r>
              <a:rPr lang="en-US" sz="2400" dirty="0"/>
              <a:t>Low Data Quality</a:t>
            </a:r>
          </a:p>
          <a:p>
            <a:pPr lvl="2">
              <a:buFont typeface="Arial" panose="020B0604020202020204" pitchFamily="34" charset="0"/>
              <a:buChar char="‒"/>
            </a:pPr>
            <a:r>
              <a:rPr lang="en-US" sz="2000" dirty="0"/>
              <a:t>Zero Equipment Data Quality Initiatives or Measures</a:t>
            </a:r>
          </a:p>
          <a:p>
            <a:pPr lvl="2">
              <a:buFont typeface="Arial" panose="020B0604020202020204" pitchFamily="34" charset="0"/>
              <a:buChar char="‒"/>
            </a:pPr>
            <a:r>
              <a:rPr lang="en-US" sz="2000" dirty="0"/>
              <a:t>Resides (and overlaps) across multiple systems</a:t>
            </a:r>
          </a:p>
          <a:p>
            <a:pPr lvl="2">
              <a:buFont typeface="Arial" panose="020B0604020202020204" pitchFamily="34" charset="0"/>
              <a:buChar char="‒"/>
            </a:pPr>
            <a:r>
              <a:rPr lang="en-US" sz="2000" dirty="0"/>
              <a:t>Programmatic analytics unavailable</a:t>
            </a:r>
          </a:p>
          <a:p>
            <a:pPr lvl="2">
              <a:buFont typeface="Arial" panose="020B0604020202020204" pitchFamily="34" charset="0"/>
              <a:buChar char="‒"/>
            </a:pPr>
            <a:r>
              <a:rPr lang="en-US" sz="2000" dirty="0"/>
              <a:t>Low Obligation Rates – No Link to Causes</a:t>
            </a:r>
          </a:p>
          <a:p>
            <a:pPr>
              <a:buFont typeface="Wingdings" panose="05000000000000000000" pitchFamily="2" charset="2"/>
              <a:buChar char="Ø"/>
            </a:pPr>
            <a:r>
              <a:rPr lang="en-US" sz="2400" dirty="0"/>
              <a:t>Program Management Opportunities</a:t>
            </a:r>
          </a:p>
          <a:p>
            <a:pPr lvl="1">
              <a:buFont typeface="Arial" panose="020B0604020202020204" pitchFamily="34" charset="0"/>
              <a:buChar char="•"/>
            </a:pPr>
            <a:r>
              <a:rPr lang="en-US" sz="2000" dirty="0"/>
              <a:t>Leverage MEDCOM DSM to document/improve ETM3 processes</a:t>
            </a:r>
          </a:p>
          <a:p>
            <a:pPr lvl="1">
              <a:buFont typeface="Arial" panose="020B0604020202020204" pitchFamily="34" charset="0"/>
              <a:buChar char="•"/>
            </a:pPr>
            <a:r>
              <a:rPr lang="en-US" sz="2000" dirty="0"/>
              <a:t>Leverage MEDCOM ATD to establish ETM3 Project</a:t>
            </a:r>
          </a:p>
          <a:p>
            <a:pPr lvl="2"/>
            <a:r>
              <a:rPr lang="en-US" sz="2000" dirty="0"/>
              <a:t>Resource dependent (CSWG/RAMP)</a:t>
            </a:r>
          </a:p>
          <a:p>
            <a:pPr lvl="1">
              <a:buFont typeface="Arial" panose="020B0604020202020204" pitchFamily="34" charset="0"/>
              <a:buChar char="•"/>
            </a:pPr>
            <a:r>
              <a:rPr lang="en-US" sz="2000" dirty="0"/>
              <a:t>Leverage DHA-HTM to implement a TAP Standardization Program</a:t>
            </a:r>
          </a:p>
          <a:p>
            <a:endParaRPr lang="en-US" dirty="0"/>
          </a:p>
        </p:txBody>
      </p:sp>
      <p:sp>
        <p:nvSpPr>
          <p:cNvPr id="4" name="Slide Number Placeholder 3"/>
          <p:cNvSpPr>
            <a:spLocks noGrp="1"/>
          </p:cNvSpPr>
          <p:nvPr>
            <p:ph type="sldNum" sz="quarter" idx="10"/>
          </p:nvPr>
        </p:nvSpPr>
        <p:spPr/>
        <p:txBody>
          <a:bodyPr/>
          <a:lstStyle/>
          <a:p>
            <a:fld id="{68089C97-CCD2-4376-894A-42E616E1B6C3}" type="slidenum">
              <a:rPr lang="en-US" smtClean="0"/>
              <a:t>42</a:t>
            </a:fld>
            <a:endParaRPr lang="en-US" dirty="0"/>
          </a:p>
        </p:txBody>
      </p:sp>
    </p:spTree>
    <p:extLst>
      <p:ext uri="{BB962C8B-B14F-4D97-AF65-F5344CB8AC3E}">
        <p14:creationId xmlns:p14="http://schemas.microsoft.com/office/powerpoint/2010/main" val="315063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FRP = Funding Risk Profile</a:t>
            </a:r>
          </a:p>
          <a:p>
            <a:pPr marL="171450" indent="-171450">
              <a:buFont typeface="Arial" panose="020B0604020202020204" pitchFamily="34" charset="0"/>
              <a:buChar char="•"/>
            </a:pPr>
            <a:r>
              <a:rPr lang="en-US" sz="1100" baseline="0" dirty="0" smtClean="0"/>
              <a:t>Functional Requirements Document</a:t>
            </a:r>
          </a:p>
          <a:p>
            <a:pPr marL="171450" indent="-171450">
              <a:buFont typeface="Arial" panose="020B0604020202020204" pitchFamily="34" charset="0"/>
              <a:buChar char="•"/>
            </a:pPr>
            <a:r>
              <a:rPr lang="en-US" sz="1100" baseline="0" dirty="0" smtClean="0"/>
              <a:t>Functional Requirements Baseline</a:t>
            </a:r>
          </a:p>
          <a:p>
            <a:pPr marL="171450" indent="-171450">
              <a:buFont typeface="Arial" panose="020B0604020202020204" pitchFamily="34" charset="0"/>
              <a:buChar char="•"/>
            </a:pPr>
            <a:r>
              <a:rPr lang="en-US" sz="1100" baseline="0" dirty="0" smtClean="0"/>
              <a:t>Capability Analysis Matrix</a:t>
            </a:r>
          </a:p>
          <a:p>
            <a:pPr marL="171450" indent="-171450">
              <a:buFont typeface="Arial" panose="020B0604020202020204" pitchFamily="34" charset="0"/>
              <a:buChar char="•"/>
            </a:pPr>
            <a:r>
              <a:rPr lang="en-US" sz="1100" baseline="0" dirty="0" smtClean="0"/>
              <a:t>DOTMLPF-P</a:t>
            </a:r>
          </a:p>
          <a:p>
            <a:pPr marL="171450" indent="-171450">
              <a:buFont typeface="Arial" panose="020B0604020202020204" pitchFamily="34" charset="0"/>
              <a:buChar char="•"/>
            </a:pPr>
            <a:r>
              <a:rPr lang="en-US" sz="1100" baseline="0" dirty="0" smtClean="0"/>
              <a:t>DHA-HIT Submission #735</a:t>
            </a:r>
          </a:p>
          <a:p>
            <a:endParaRPr lang="en-US" dirty="0"/>
          </a:p>
        </p:txBody>
      </p:sp>
      <p:sp>
        <p:nvSpPr>
          <p:cNvPr id="4" name="Slide Number Placeholder 3"/>
          <p:cNvSpPr>
            <a:spLocks noGrp="1"/>
          </p:cNvSpPr>
          <p:nvPr>
            <p:ph type="sldNum" sz="quarter" idx="10"/>
          </p:nvPr>
        </p:nvSpPr>
        <p:spPr/>
        <p:txBody>
          <a:bodyPr/>
          <a:lstStyle/>
          <a:p>
            <a:fld id="{4ACB8A28-F0CC-4D96-95A9-B294B8E68FEA}" type="slidenum">
              <a:rPr lang="en-US" smtClean="0"/>
              <a:t>43</a:t>
            </a:fld>
            <a:endParaRPr lang="en-US"/>
          </a:p>
        </p:txBody>
      </p:sp>
    </p:spTree>
    <p:extLst>
      <p:ext uri="{BB962C8B-B14F-4D97-AF65-F5344CB8AC3E}">
        <p14:creationId xmlns:p14="http://schemas.microsoft.com/office/powerpoint/2010/main" val="24137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60"/>
            <a:r>
              <a:rPr lang="en-US" dirty="0" smtClean="0"/>
              <a:t>DSM: ADCS Strategy Management</a:t>
            </a:r>
          </a:p>
          <a:p>
            <a:pPr defTabSz="931760"/>
            <a:r>
              <a:rPr lang="en-US" dirty="0" smtClean="0"/>
              <a:t>ATD:</a:t>
            </a:r>
            <a:r>
              <a:rPr lang="en-US" baseline="0" dirty="0" smtClean="0"/>
              <a:t> AMEDD Transformation Directorate</a:t>
            </a:r>
          </a:p>
          <a:p>
            <a:pPr defTabSz="931760"/>
            <a:r>
              <a:rPr lang="en-US" baseline="0" dirty="0" smtClean="0"/>
              <a:t>14-03: Standardization of Process for Pt Safety &amp; Quality Management</a:t>
            </a:r>
          </a:p>
          <a:p>
            <a:pPr defTabSz="931760"/>
            <a:r>
              <a:rPr lang="en-US" baseline="0" dirty="0" smtClean="0"/>
              <a:t>PMSC: Program Management Support Committee</a:t>
            </a:r>
          </a:p>
          <a:p>
            <a:pPr defTabSz="931760"/>
            <a:endParaRPr lang="en-US" dirty="0"/>
          </a:p>
        </p:txBody>
      </p:sp>
      <p:sp>
        <p:nvSpPr>
          <p:cNvPr id="4" name="Slide Number Placeholder 3"/>
          <p:cNvSpPr>
            <a:spLocks noGrp="1"/>
          </p:cNvSpPr>
          <p:nvPr>
            <p:ph type="sldNum" sz="quarter" idx="10"/>
          </p:nvPr>
        </p:nvSpPr>
        <p:spPr/>
        <p:txBody>
          <a:bodyPr/>
          <a:lstStyle/>
          <a:p>
            <a:fld id="{24E3FE5D-8895-4E8C-8FDF-932004C4A050}" type="slidenum">
              <a:rPr lang="en-US" smtClean="0"/>
              <a:t>44</a:t>
            </a:fld>
            <a:endParaRPr lang="en-US" dirty="0"/>
          </a:p>
        </p:txBody>
      </p:sp>
    </p:spTree>
    <p:extLst>
      <p:ext uri="{BB962C8B-B14F-4D97-AF65-F5344CB8AC3E}">
        <p14:creationId xmlns:p14="http://schemas.microsoft.com/office/powerpoint/2010/main" val="3821195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60"/>
            <a:r>
              <a:rPr lang="en-US" dirty="0" smtClean="0"/>
              <a:t>ICD:</a:t>
            </a:r>
            <a:r>
              <a:rPr lang="en-US" baseline="0" dirty="0" smtClean="0"/>
              <a:t> Initial Capability Document – G6 Governance uses </a:t>
            </a:r>
            <a:r>
              <a:rPr lang="en-US" dirty="0" smtClean="0"/>
              <a:t>FRD: Functional Requirement Document in lieu of ICD</a:t>
            </a:r>
          </a:p>
          <a:p>
            <a:pPr defTabSz="931760"/>
            <a:r>
              <a:rPr lang="en-US" dirty="0" smtClean="0"/>
              <a:t>I-RA: Investments &amp; Requirement Analysis</a:t>
            </a:r>
          </a:p>
          <a:p>
            <a:pPr defTabSz="931760"/>
            <a:r>
              <a:rPr lang="en-US" dirty="0" smtClean="0"/>
              <a:t>DSM: ADCS Strategy Management</a:t>
            </a:r>
          </a:p>
          <a:p>
            <a:pPr defTabSz="931760"/>
            <a:r>
              <a:rPr lang="en-US" dirty="0" smtClean="0"/>
              <a:t>ATD:</a:t>
            </a:r>
            <a:r>
              <a:rPr lang="en-US" baseline="0" dirty="0" smtClean="0"/>
              <a:t> AMEDD Transformation Directorate</a:t>
            </a:r>
          </a:p>
          <a:p>
            <a:pPr defTabSz="931760"/>
            <a:r>
              <a:rPr lang="en-US" baseline="0" dirty="0" smtClean="0"/>
              <a:t>14-03: Standardization of Process for Pt Safety &amp; Quality Management</a:t>
            </a:r>
          </a:p>
          <a:p>
            <a:pPr defTabSz="931760"/>
            <a:r>
              <a:rPr lang="en-US" baseline="0" dirty="0" smtClean="0"/>
              <a:t>PMSC: Program Management Support Committee</a:t>
            </a:r>
          </a:p>
          <a:p>
            <a:pPr defTabSz="931760"/>
            <a:endParaRPr lang="en-US" dirty="0"/>
          </a:p>
        </p:txBody>
      </p:sp>
      <p:sp>
        <p:nvSpPr>
          <p:cNvPr id="4" name="Slide Number Placeholder 3"/>
          <p:cNvSpPr>
            <a:spLocks noGrp="1"/>
          </p:cNvSpPr>
          <p:nvPr>
            <p:ph type="sldNum" sz="quarter" idx="10"/>
          </p:nvPr>
        </p:nvSpPr>
        <p:spPr/>
        <p:txBody>
          <a:bodyPr/>
          <a:lstStyle/>
          <a:p>
            <a:fld id="{24E3FE5D-8895-4E8C-8FDF-932004C4A050}" type="slidenum">
              <a:rPr lang="en-US" smtClean="0"/>
              <a:t>45</a:t>
            </a:fld>
            <a:endParaRPr lang="en-US" dirty="0"/>
          </a:p>
        </p:txBody>
      </p:sp>
    </p:spTree>
    <p:extLst>
      <p:ext uri="{BB962C8B-B14F-4D97-AF65-F5344CB8AC3E}">
        <p14:creationId xmlns:p14="http://schemas.microsoft.com/office/powerpoint/2010/main" val="3821195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 </a:t>
            </a:r>
            <a:r>
              <a:rPr lang="en-US" sz="1200" u="sng" kern="1200" dirty="0" smtClean="0">
                <a:solidFill>
                  <a:schemeClr val="tx1"/>
                </a:solidFill>
                <a:effectLst/>
                <a:latin typeface="+mn-lt"/>
                <a:ea typeface="+mn-ea"/>
                <a:cs typeface="+mn-cs"/>
              </a:rPr>
              <a:t>AUDIT OF MEDICAL DEVICE LIFE CYCLE REPLACEMENT (MDLCR) (A-2016-MTM-0169.000)</a:t>
            </a:r>
            <a:r>
              <a:rPr lang="en-US" sz="1200" kern="1200" dirty="0" smtClean="0">
                <a:solidFill>
                  <a:schemeClr val="tx1"/>
                </a:solidFill>
                <a:effectLst/>
                <a:latin typeface="+mn-lt"/>
                <a:ea typeface="+mn-ea"/>
                <a:cs typeface="+mn-cs"/>
              </a:rPr>
              <a:t> (U)  (DASG-LOZ) On 19 January 2017, the AAA Deputy Auditor General (DAG) recommended that this audit continue with a focus on addressing Objective 2, including finding ways to verify that the MEDCOM followed standards and correctly procured and replaced medical devices.  On 23 January 2017, the AAA auditors briefed the G4/TAP on their continuing efforts, which included identifying several additional activities and G4/TAP due-outs.  A brief to the MEDCOM G4/DOL is scheduled for 25 January 2017.  Daniel V. Burrhus/DASG-LOZ/210-808-2826.</a:t>
            </a:r>
          </a:p>
          <a:p>
            <a:endParaRPr lang="en-US" dirty="0"/>
          </a:p>
        </p:txBody>
      </p:sp>
      <p:sp>
        <p:nvSpPr>
          <p:cNvPr id="4" name="Slide Number Placeholder 3"/>
          <p:cNvSpPr>
            <a:spLocks noGrp="1"/>
          </p:cNvSpPr>
          <p:nvPr>
            <p:ph type="sldNum" sz="quarter" idx="10"/>
          </p:nvPr>
        </p:nvSpPr>
        <p:spPr/>
        <p:txBody>
          <a:bodyPr/>
          <a:lstStyle/>
          <a:p>
            <a:fld id="{4ACB8A28-F0CC-4D96-95A9-B294B8E68FEA}" type="slidenum">
              <a:rPr lang="en-US" smtClean="0"/>
              <a:t>46</a:t>
            </a:fld>
            <a:endParaRPr lang="en-US"/>
          </a:p>
        </p:txBody>
      </p:sp>
    </p:spTree>
    <p:extLst>
      <p:ext uri="{BB962C8B-B14F-4D97-AF65-F5344CB8AC3E}">
        <p14:creationId xmlns:p14="http://schemas.microsoft.com/office/powerpoint/2010/main" val="24137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Value: ~</a:t>
            </a:r>
            <a:r>
              <a:rPr lang="en-US" baseline="0" dirty="0" smtClean="0"/>
              <a:t> $3B, 32% of which is sustained by our medical maintenance technicians (Scheduled &amp; Unscheduled Services)</a:t>
            </a:r>
          </a:p>
          <a:p>
            <a:r>
              <a:rPr lang="en-US" baseline="0" dirty="0" smtClean="0"/>
              <a:t>-Program Workload: Represents number of equipment gains in this period, only .87% of which were associated with TAP Centrally Managed programs.</a:t>
            </a:r>
          </a:p>
          <a:p>
            <a:r>
              <a:rPr lang="en-US" dirty="0" smtClean="0"/>
              <a:t>-Executed Funds: Massive 34% of TAP funds are applied to only .87%</a:t>
            </a:r>
            <a:r>
              <a:rPr lang="en-US" baseline="0" dirty="0" smtClean="0"/>
              <a:t> of the equipment purchased in TAP.  Is primary reason we centrally manage them.</a:t>
            </a:r>
          </a:p>
          <a:p>
            <a:r>
              <a:rPr lang="en-US" baseline="0" dirty="0" smtClean="0"/>
              <a:t>-Lifecycle Replacement Volume: Represents what’s in the TAP pipeline.  Emphasis on $78M advise replacement and $587M program for replacement in relation to ~ $170M/</a:t>
            </a:r>
            <a:r>
              <a:rPr lang="en-US" baseline="0" dirty="0" err="1" smtClean="0"/>
              <a:t>Yr</a:t>
            </a:r>
            <a:r>
              <a:rPr lang="en-US" baseline="0" dirty="0" smtClean="0"/>
              <a:t> TAP program = critically important to take excellent care of the equipment we have AND to acquire the right equipment at the right time and at the best price.</a:t>
            </a:r>
          </a:p>
          <a:p>
            <a:r>
              <a:rPr lang="en-US" baseline="0" dirty="0" smtClean="0"/>
              <a:t>-Lifecycle Replacement Workload: % of equipment reaching life expectancies broken by central and local program management. Emphasis on parity with executed funding, which indicates that our funding execution is appropriately aligned with life expectancies.  Indication that we are acquiring the right equipment at the right time and at the best price.</a:t>
            </a:r>
          </a:p>
          <a:p>
            <a:r>
              <a:rPr lang="en-US" baseline="0" dirty="0" smtClean="0"/>
              <a:t>-Programed Funding: Shows that MTFs are spending more on local (CEEP) requirements than I am programming for them.  </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4</a:t>
            </a:fld>
            <a:endParaRPr lang="en-US" dirty="0"/>
          </a:p>
        </p:txBody>
      </p:sp>
    </p:spTree>
    <p:extLst>
      <p:ext uri="{BB962C8B-B14F-4D97-AF65-F5344CB8AC3E}">
        <p14:creationId xmlns:p14="http://schemas.microsoft.com/office/powerpoint/2010/main" val="353295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USAAA A-2016-MTM-0169.000 (Audit of Medical Device Life Cycle Replacement)</a:t>
            </a:r>
            <a:endParaRPr lang="en-US" dirty="0"/>
          </a:p>
        </p:txBody>
      </p:sp>
      <p:sp>
        <p:nvSpPr>
          <p:cNvPr id="4" name="Slide Number Placeholder 3"/>
          <p:cNvSpPr>
            <a:spLocks noGrp="1"/>
          </p:cNvSpPr>
          <p:nvPr>
            <p:ph type="sldNum" sz="quarter" idx="10"/>
          </p:nvPr>
        </p:nvSpPr>
        <p:spPr/>
        <p:txBody>
          <a:bodyPr/>
          <a:lstStyle/>
          <a:p>
            <a:fld id="{4ACB8A28-F0CC-4D96-95A9-B294B8E68FEA}" type="slidenum">
              <a:rPr lang="en-US" smtClean="0"/>
              <a:t>47</a:t>
            </a:fld>
            <a:endParaRPr lang="en-US"/>
          </a:p>
        </p:txBody>
      </p:sp>
    </p:spTree>
    <p:extLst>
      <p:ext uri="{BB962C8B-B14F-4D97-AF65-F5344CB8AC3E}">
        <p14:creationId xmlns:p14="http://schemas.microsoft.com/office/powerpoint/2010/main" val="369590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TIGOSC: AMEDD Technology Insertion General Officer Steering Committee OTSG </a:t>
            </a:r>
            <a:r>
              <a:rPr lang="en-US" dirty="0" err="1" smtClean="0"/>
              <a:t>Reg</a:t>
            </a:r>
            <a:r>
              <a:rPr lang="en-US" dirty="0" smtClean="0"/>
              <a:t> 15-88/MEDCOM </a:t>
            </a:r>
            <a:r>
              <a:rPr lang="en-US" dirty="0" err="1" smtClean="0"/>
              <a:t>Reg</a:t>
            </a:r>
            <a:r>
              <a:rPr lang="en-US" dirty="0" smtClean="0"/>
              <a:t> 15-11</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6</a:t>
            </a:fld>
            <a:endParaRPr lang="en-US"/>
          </a:p>
        </p:txBody>
      </p:sp>
    </p:spTree>
    <p:extLst>
      <p:ext uri="{BB962C8B-B14F-4D97-AF65-F5344CB8AC3E}">
        <p14:creationId xmlns:p14="http://schemas.microsoft.com/office/powerpoint/2010/main" val="218260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TIGOSC: AMEDD Technology Insertion General Officer Steering Committee OTSG </a:t>
            </a:r>
            <a:r>
              <a:rPr lang="en-US" dirty="0" err="1" smtClean="0"/>
              <a:t>Reg</a:t>
            </a:r>
            <a:r>
              <a:rPr lang="en-US" dirty="0" smtClean="0"/>
              <a:t> 15-88/MEDCOM </a:t>
            </a:r>
            <a:r>
              <a:rPr lang="en-US" dirty="0" err="1" smtClean="0"/>
              <a:t>Reg</a:t>
            </a:r>
            <a:r>
              <a:rPr lang="en-US" dirty="0" smtClean="0"/>
              <a:t> 15-11</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7</a:t>
            </a:fld>
            <a:endParaRPr lang="en-US"/>
          </a:p>
        </p:txBody>
      </p:sp>
    </p:spTree>
    <p:extLst>
      <p:ext uri="{BB962C8B-B14F-4D97-AF65-F5344CB8AC3E}">
        <p14:creationId xmlns:p14="http://schemas.microsoft.com/office/powerpoint/2010/main" val="218260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solidFill>
                  <a:srgbClr val="003300"/>
                </a:solidFill>
              </a:rPr>
              <a:t>that maintains the database for all MEDCASE and the execution of the program.</a:t>
            </a:r>
            <a:endParaRPr lang="en-US" dirty="0"/>
          </a:p>
        </p:txBody>
      </p:sp>
      <p:sp>
        <p:nvSpPr>
          <p:cNvPr id="4" name="Slide Number Placeholder 3"/>
          <p:cNvSpPr>
            <a:spLocks noGrp="1"/>
          </p:cNvSpPr>
          <p:nvPr>
            <p:ph type="sldNum" sz="quarter" idx="10"/>
          </p:nvPr>
        </p:nvSpPr>
        <p:spPr/>
        <p:txBody>
          <a:bodyPr/>
          <a:lstStyle/>
          <a:p>
            <a:pPr>
              <a:defRPr/>
            </a:pPr>
            <a:fld id="{25EB6A84-196E-4E13-9E67-6EFFF2B5EB54}" type="slidenum">
              <a:rPr lang="en-US" smtClean="0"/>
              <a:pPr>
                <a:defRPr/>
              </a:pPr>
              <a:t>10</a:t>
            </a:fld>
            <a:endParaRPr lang="en-US"/>
          </a:p>
        </p:txBody>
      </p:sp>
    </p:spTree>
    <p:extLst>
      <p:ext uri="{BB962C8B-B14F-4D97-AF65-F5344CB8AC3E}">
        <p14:creationId xmlns:p14="http://schemas.microsoft.com/office/powerpoint/2010/main" val="143142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Gary</a:t>
            </a:r>
            <a:r>
              <a:rPr lang="en-US" baseline="0" dirty="0" smtClean="0"/>
              <a:t> </a:t>
            </a:r>
            <a:r>
              <a:rPr lang="en-US" baseline="0" dirty="0" err="1" smtClean="0"/>
              <a:t>Tacket</a:t>
            </a:r>
            <a:r>
              <a:rPr lang="en-US" baseline="0" dirty="0" smtClean="0"/>
              <a:t> 28 Sept 16: </a:t>
            </a:r>
            <a:r>
              <a:rPr lang="en-US" sz="1100" kern="1200" dirty="0" smtClean="0">
                <a:solidFill>
                  <a:schemeClr val="tx1"/>
                </a:solidFill>
                <a:effectLst/>
                <a:latin typeface="Arial" charset="0"/>
                <a:ea typeface="+mn-ea"/>
                <a:cs typeface="+mn-cs"/>
              </a:rPr>
              <a:t>I need to request a FAD be approved to transfer FY15/17 Procurement Funding, from our IM/IT Set Aside, to the </a:t>
            </a:r>
            <a:r>
              <a:rPr lang="en-US" sz="1100" kern="1200" dirty="0" err="1" smtClean="0">
                <a:solidFill>
                  <a:schemeClr val="tx1"/>
                </a:solidFill>
                <a:effectLst/>
                <a:latin typeface="Arial" charset="0"/>
                <a:ea typeface="+mn-ea"/>
                <a:cs typeface="+mn-cs"/>
              </a:rPr>
              <a:t>Essentris</a:t>
            </a:r>
            <a:r>
              <a:rPr lang="en-US" sz="1100" kern="1200" dirty="0" smtClean="0">
                <a:solidFill>
                  <a:schemeClr val="tx1"/>
                </a:solidFill>
                <a:effectLst/>
                <a:latin typeface="Arial" charset="0"/>
                <a:ea typeface="+mn-ea"/>
                <a:cs typeface="+mn-cs"/>
              </a:rPr>
              <a:t> PMO, within DHA, to support the remaining FY16 Certification for </a:t>
            </a:r>
            <a:r>
              <a:rPr lang="en-US" sz="1100" kern="1200" dirty="0" err="1" smtClean="0">
                <a:solidFill>
                  <a:schemeClr val="tx1"/>
                </a:solidFill>
                <a:effectLst/>
                <a:latin typeface="Arial" charset="0"/>
                <a:ea typeface="+mn-ea"/>
                <a:cs typeface="+mn-cs"/>
              </a:rPr>
              <a:t>Essentris</a:t>
            </a:r>
            <a:r>
              <a:rPr lang="en-US" sz="1100" kern="1200" dirty="0" smtClean="0">
                <a:solidFill>
                  <a:schemeClr val="tx1"/>
                </a:solidFill>
                <a:effectLst/>
                <a:latin typeface="Arial" charset="0"/>
                <a:ea typeface="+mn-ea"/>
                <a:cs typeface="+mn-cs"/>
              </a:rPr>
              <a:t> requirements for the remaining Army Sites, identified within the attached quotes.</a:t>
            </a:r>
          </a:p>
          <a:p>
            <a:r>
              <a:rPr lang="en-US" sz="1100" kern="1200" dirty="0" smtClean="0">
                <a:solidFill>
                  <a:schemeClr val="tx1"/>
                </a:solidFill>
                <a:effectLst/>
                <a:latin typeface="Arial" charset="0"/>
                <a:ea typeface="+mn-ea"/>
                <a:cs typeface="+mn-cs"/>
              </a:rPr>
              <a:t>Walter </a:t>
            </a:r>
            <a:r>
              <a:rPr lang="en-US" sz="1100" kern="1200" dirty="0" err="1" smtClean="0">
                <a:solidFill>
                  <a:schemeClr val="tx1"/>
                </a:solidFill>
                <a:effectLst/>
                <a:latin typeface="Arial" charset="0"/>
                <a:ea typeface="+mn-ea"/>
                <a:cs typeface="+mn-cs"/>
              </a:rPr>
              <a:t>Ruggles</a:t>
            </a:r>
            <a:r>
              <a:rPr lang="en-US" sz="1100" kern="1200" dirty="0" smtClean="0">
                <a:solidFill>
                  <a:schemeClr val="tx1"/>
                </a:solidFill>
                <a:effectLst/>
                <a:latin typeface="Arial" charset="0"/>
                <a:ea typeface="+mn-ea"/>
                <a:cs typeface="+mn-cs"/>
              </a:rPr>
              <a:t> DHA</a:t>
            </a:r>
            <a:r>
              <a:rPr lang="en-US" sz="1100" kern="1200" baseline="0" dirty="0" smtClean="0">
                <a:solidFill>
                  <a:schemeClr val="tx1"/>
                </a:solidFill>
                <a:effectLst/>
                <a:latin typeface="Arial" charset="0"/>
                <a:ea typeface="+mn-ea"/>
                <a:cs typeface="+mn-cs"/>
              </a:rPr>
              <a:t> – Please FAD in FY17</a:t>
            </a:r>
            <a:endParaRPr lang="en-US" sz="11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6C147E5-41F0-42DF-BBE3-F9CFD6C67C1D}" type="slidenum">
              <a:rPr lang="en-US" smtClean="0"/>
              <a:pPr>
                <a:defRPr/>
              </a:pPr>
              <a:t>14</a:t>
            </a:fld>
            <a:endParaRPr lang="en-US" dirty="0"/>
          </a:p>
        </p:txBody>
      </p:sp>
    </p:spTree>
    <p:extLst>
      <p:ext uri="{BB962C8B-B14F-4D97-AF65-F5344CB8AC3E}">
        <p14:creationId xmlns:p14="http://schemas.microsoft.com/office/powerpoint/2010/main" val="306763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Gary</a:t>
            </a:r>
            <a:r>
              <a:rPr lang="en-US" baseline="0" dirty="0" smtClean="0"/>
              <a:t> </a:t>
            </a:r>
            <a:r>
              <a:rPr lang="en-US" baseline="0" dirty="0" err="1" smtClean="0"/>
              <a:t>Tacket</a:t>
            </a:r>
            <a:r>
              <a:rPr lang="en-US" baseline="0" dirty="0" smtClean="0"/>
              <a:t> 28 Sept 16: </a:t>
            </a:r>
            <a:r>
              <a:rPr lang="en-US" sz="1100" kern="1200" dirty="0" smtClean="0">
                <a:solidFill>
                  <a:schemeClr val="tx1"/>
                </a:solidFill>
                <a:effectLst/>
                <a:latin typeface="Arial" charset="0"/>
                <a:ea typeface="+mn-ea"/>
                <a:cs typeface="+mn-cs"/>
              </a:rPr>
              <a:t>I need to request a FAD be approved to transfer FY15/17 Procurement Funding, from our IM/IT Set Aside, to the </a:t>
            </a:r>
            <a:r>
              <a:rPr lang="en-US" sz="1100" kern="1200" dirty="0" err="1" smtClean="0">
                <a:solidFill>
                  <a:schemeClr val="tx1"/>
                </a:solidFill>
                <a:effectLst/>
                <a:latin typeface="Arial" charset="0"/>
                <a:ea typeface="+mn-ea"/>
                <a:cs typeface="+mn-cs"/>
              </a:rPr>
              <a:t>Essentris</a:t>
            </a:r>
            <a:r>
              <a:rPr lang="en-US" sz="1100" kern="1200" dirty="0" smtClean="0">
                <a:solidFill>
                  <a:schemeClr val="tx1"/>
                </a:solidFill>
                <a:effectLst/>
                <a:latin typeface="Arial" charset="0"/>
                <a:ea typeface="+mn-ea"/>
                <a:cs typeface="+mn-cs"/>
              </a:rPr>
              <a:t> PMO, within DHA, to support the remaining FY16 Certification for </a:t>
            </a:r>
            <a:r>
              <a:rPr lang="en-US" sz="1100" kern="1200" dirty="0" err="1" smtClean="0">
                <a:solidFill>
                  <a:schemeClr val="tx1"/>
                </a:solidFill>
                <a:effectLst/>
                <a:latin typeface="Arial" charset="0"/>
                <a:ea typeface="+mn-ea"/>
                <a:cs typeface="+mn-cs"/>
              </a:rPr>
              <a:t>Essentris</a:t>
            </a:r>
            <a:r>
              <a:rPr lang="en-US" sz="1100" kern="1200" dirty="0" smtClean="0">
                <a:solidFill>
                  <a:schemeClr val="tx1"/>
                </a:solidFill>
                <a:effectLst/>
                <a:latin typeface="Arial" charset="0"/>
                <a:ea typeface="+mn-ea"/>
                <a:cs typeface="+mn-cs"/>
              </a:rPr>
              <a:t> requirements for the remaining Army Sites, identified within the attached quotes.</a:t>
            </a:r>
          </a:p>
          <a:p>
            <a:r>
              <a:rPr lang="en-US" sz="1100" kern="1200" dirty="0" smtClean="0">
                <a:solidFill>
                  <a:schemeClr val="tx1"/>
                </a:solidFill>
                <a:effectLst/>
                <a:latin typeface="Arial" charset="0"/>
                <a:ea typeface="+mn-ea"/>
                <a:cs typeface="+mn-cs"/>
              </a:rPr>
              <a:t>Walter </a:t>
            </a:r>
            <a:r>
              <a:rPr lang="en-US" sz="1100" kern="1200" dirty="0" err="1" smtClean="0">
                <a:solidFill>
                  <a:schemeClr val="tx1"/>
                </a:solidFill>
                <a:effectLst/>
                <a:latin typeface="Arial" charset="0"/>
                <a:ea typeface="+mn-ea"/>
                <a:cs typeface="+mn-cs"/>
              </a:rPr>
              <a:t>Ruggles</a:t>
            </a:r>
            <a:r>
              <a:rPr lang="en-US" sz="1100" kern="1200" dirty="0" smtClean="0">
                <a:solidFill>
                  <a:schemeClr val="tx1"/>
                </a:solidFill>
                <a:effectLst/>
                <a:latin typeface="Arial" charset="0"/>
                <a:ea typeface="+mn-ea"/>
                <a:cs typeface="+mn-cs"/>
              </a:rPr>
              <a:t> DHA</a:t>
            </a:r>
            <a:r>
              <a:rPr lang="en-US" sz="1100" kern="1200" baseline="0" dirty="0" smtClean="0">
                <a:solidFill>
                  <a:schemeClr val="tx1"/>
                </a:solidFill>
                <a:effectLst/>
                <a:latin typeface="Arial" charset="0"/>
                <a:ea typeface="+mn-ea"/>
                <a:cs typeface="+mn-cs"/>
              </a:rPr>
              <a:t> – Please FAD in FY17</a:t>
            </a:r>
            <a:endParaRPr lang="en-US" sz="11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6C147E5-41F0-42DF-BBE3-F9CFD6C67C1D}" type="slidenum">
              <a:rPr lang="en-US" smtClean="0"/>
              <a:pPr>
                <a:defRPr/>
              </a:pPr>
              <a:t>15</a:t>
            </a:fld>
            <a:endParaRPr lang="en-US" dirty="0"/>
          </a:p>
        </p:txBody>
      </p:sp>
    </p:spTree>
    <p:extLst>
      <p:ext uri="{BB962C8B-B14F-4D97-AF65-F5344CB8AC3E}">
        <p14:creationId xmlns:p14="http://schemas.microsoft.com/office/powerpoint/2010/main" val="306763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Gary</a:t>
            </a:r>
            <a:r>
              <a:rPr lang="en-US" baseline="0" dirty="0" smtClean="0"/>
              <a:t> </a:t>
            </a:r>
            <a:r>
              <a:rPr lang="en-US" baseline="0" dirty="0" err="1" smtClean="0"/>
              <a:t>Tacket</a:t>
            </a:r>
            <a:r>
              <a:rPr lang="en-US" baseline="0" dirty="0" smtClean="0"/>
              <a:t> 28 Sept 16: </a:t>
            </a:r>
            <a:r>
              <a:rPr lang="en-US" sz="1100" kern="1200" dirty="0" smtClean="0">
                <a:solidFill>
                  <a:schemeClr val="tx1"/>
                </a:solidFill>
                <a:effectLst/>
                <a:latin typeface="Arial" charset="0"/>
                <a:ea typeface="+mn-ea"/>
                <a:cs typeface="+mn-cs"/>
              </a:rPr>
              <a:t>I need to request a FAD be approved to transfer FY15/17 Procurement Funding, from our IM/IT Set Aside, to the </a:t>
            </a:r>
            <a:r>
              <a:rPr lang="en-US" sz="1100" kern="1200" dirty="0" err="1" smtClean="0">
                <a:solidFill>
                  <a:schemeClr val="tx1"/>
                </a:solidFill>
                <a:effectLst/>
                <a:latin typeface="Arial" charset="0"/>
                <a:ea typeface="+mn-ea"/>
                <a:cs typeface="+mn-cs"/>
              </a:rPr>
              <a:t>Essentris</a:t>
            </a:r>
            <a:r>
              <a:rPr lang="en-US" sz="1100" kern="1200" dirty="0" smtClean="0">
                <a:solidFill>
                  <a:schemeClr val="tx1"/>
                </a:solidFill>
                <a:effectLst/>
                <a:latin typeface="Arial" charset="0"/>
                <a:ea typeface="+mn-ea"/>
                <a:cs typeface="+mn-cs"/>
              </a:rPr>
              <a:t> PMO, within DHA, to support the remaining FY16 Certification for </a:t>
            </a:r>
            <a:r>
              <a:rPr lang="en-US" sz="1100" kern="1200" dirty="0" err="1" smtClean="0">
                <a:solidFill>
                  <a:schemeClr val="tx1"/>
                </a:solidFill>
                <a:effectLst/>
                <a:latin typeface="Arial" charset="0"/>
                <a:ea typeface="+mn-ea"/>
                <a:cs typeface="+mn-cs"/>
              </a:rPr>
              <a:t>Essentris</a:t>
            </a:r>
            <a:r>
              <a:rPr lang="en-US" sz="1100" kern="1200" dirty="0" smtClean="0">
                <a:solidFill>
                  <a:schemeClr val="tx1"/>
                </a:solidFill>
                <a:effectLst/>
                <a:latin typeface="Arial" charset="0"/>
                <a:ea typeface="+mn-ea"/>
                <a:cs typeface="+mn-cs"/>
              </a:rPr>
              <a:t> requirements for the remaining Army Sites, identified within the attached quotes.</a:t>
            </a:r>
          </a:p>
          <a:p>
            <a:r>
              <a:rPr lang="en-US" sz="1100" kern="1200" dirty="0" smtClean="0">
                <a:solidFill>
                  <a:schemeClr val="tx1"/>
                </a:solidFill>
                <a:effectLst/>
                <a:latin typeface="Arial" charset="0"/>
                <a:ea typeface="+mn-ea"/>
                <a:cs typeface="+mn-cs"/>
              </a:rPr>
              <a:t>Walter </a:t>
            </a:r>
            <a:r>
              <a:rPr lang="en-US" sz="1100" kern="1200" dirty="0" err="1" smtClean="0">
                <a:solidFill>
                  <a:schemeClr val="tx1"/>
                </a:solidFill>
                <a:effectLst/>
                <a:latin typeface="Arial" charset="0"/>
                <a:ea typeface="+mn-ea"/>
                <a:cs typeface="+mn-cs"/>
              </a:rPr>
              <a:t>Ruggles</a:t>
            </a:r>
            <a:r>
              <a:rPr lang="en-US" sz="1100" kern="1200" dirty="0" smtClean="0">
                <a:solidFill>
                  <a:schemeClr val="tx1"/>
                </a:solidFill>
                <a:effectLst/>
                <a:latin typeface="Arial" charset="0"/>
                <a:ea typeface="+mn-ea"/>
                <a:cs typeface="+mn-cs"/>
              </a:rPr>
              <a:t> DHA</a:t>
            </a:r>
            <a:r>
              <a:rPr lang="en-US" sz="1100" kern="1200" baseline="0" dirty="0" smtClean="0">
                <a:solidFill>
                  <a:schemeClr val="tx1"/>
                </a:solidFill>
                <a:effectLst/>
                <a:latin typeface="Arial" charset="0"/>
                <a:ea typeface="+mn-ea"/>
                <a:cs typeface="+mn-cs"/>
              </a:rPr>
              <a:t> – Please FAD in FY17</a:t>
            </a:r>
            <a:endParaRPr lang="en-US" sz="11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6C147E5-41F0-42DF-BBE3-F9CFD6C67C1D}" type="slidenum">
              <a:rPr lang="en-US" smtClean="0"/>
              <a:pPr>
                <a:defRPr/>
              </a:pPr>
              <a:t>16</a:t>
            </a:fld>
            <a:endParaRPr lang="en-US" dirty="0"/>
          </a:p>
        </p:txBody>
      </p:sp>
    </p:spTree>
    <p:extLst>
      <p:ext uri="{BB962C8B-B14F-4D97-AF65-F5344CB8AC3E}">
        <p14:creationId xmlns:p14="http://schemas.microsoft.com/office/powerpoint/2010/main" val="3067630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758E503-CAC8-4BFB-8939-EDE6BAED1475}" type="slidenum">
              <a:rPr lang="en-US" smtClean="0"/>
              <a:pPr>
                <a:defRPr/>
              </a:pPr>
              <a:t>17</a:t>
            </a:fld>
            <a:endParaRPr lang="en-US"/>
          </a:p>
        </p:txBody>
      </p:sp>
    </p:spTree>
    <p:extLst>
      <p:ext uri="{BB962C8B-B14F-4D97-AF65-F5344CB8AC3E}">
        <p14:creationId xmlns:p14="http://schemas.microsoft.com/office/powerpoint/2010/main" val="11427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6345"/>
            <a:ext cx="8229600" cy="50344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26"/>
          <p:cNvSpPr>
            <a:spLocks noGrp="1" noChangeArrowheads="1"/>
          </p:cNvSpPr>
          <p:nvPr>
            <p:ph type="title"/>
          </p:nvPr>
        </p:nvSpPr>
        <p:spPr bwMode="auto">
          <a:xfrm>
            <a:off x="457200" y="272667"/>
            <a:ext cx="8229600" cy="590550"/>
          </a:xfrm>
          <a:prstGeom prst="rect">
            <a:avLst/>
          </a:prstGeom>
          <a:noFill/>
          <a:ln w="9525">
            <a:noFill/>
            <a:miter lim="800000"/>
            <a:headEnd/>
            <a:tailEnd/>
          </a:ln>
        </p:spPr>
        <p:txBody>
          <a:bodyPr vert="horz" wrap="square" lIns="86493" tIns="43247" rIns="86493" bIns="43247" numCol="1" anchor="ctr" anchorCtr="0" compatLnSpc="1">
            <a:prstTxWarp prst="textNoShape">
              <a:avLst/>
            </a:prstTxWarp>
          </a:bodyPr>
          <a:lstStyle/>
          <a:p>
            <a:pPr lvl="0"/>
            <a:r>
              <a:rPr lang="en-US" smtClean="0"/>
              <a:t>Click to edit Master title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90" y="4406801"/>
            <a:ext cx="7772703" cy="1361777"/>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22690" y="2906613"/>
            <a:ext cx="7772703" cy="1500188"/>
          </a:xfrm>
        </p:spPr>
        <p:txBody>
          <a:bodyPr anchor="b"/>
          <a:lstStyle>
            <a:lvl1pPr marL="0" indent="0">
              <a:buNone/>
              <a:defRPr sz="1900"/>
            </a:lvl1pPr>
            <a:lvl2pPr marL="432465" indent="0">
              <a:buNone/>
              <a:defRPr sz="1700"/>
            </a:lvl2pPr>
            <a:lvl3pPr marL="864931" indent="0">
              <a:buNone/>
              <a:defRPr sz="1500"/>
            </a:lvl3pPr>
            <a:lvl4pPr marL="1297396" indent="0">
              <a:buNone/>
              <a:defRPr sz="1300"/>
            </a:lvl4pPr>
            <a:lvl5pPr marL="1729862" indent="0">
              <a:buNone/>
              <a:defRPr sz="1300"/>
            </a:lvl5pPr>
            <a:lvl6pPr marL="2162327" indent="0">
              <a:buNone/>
              <a:defRPr sz="1300"/>
            </a:lvl6pPr>
            <a:lvl7pPr marL="2594793" indent="0">
              <a:buNone/>
              <a:defRPr sz="1300"/>
            </a:lvl7pPr>
            <a:lvl8pPr marL="3027258" indent="0">
              <a:buNone/>
              <a:defRPr sz="1300"/>
            </a:lvl8pPr>
            <a:lvl9pPr marL="3459724" indent="0">
              <a:buNone/>
              <a:defRPr sz="13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596" y="1366346"/>
            <a:ext cx="4042833" cy="4908330"/>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4572" y="1366346"/>
            <a:ext cx="4042833" cy="4918840"/>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457200" y="285963"/>
            <a:ext cx="8229600" cy="590550"/>
          </a:xfrm>
        </p:spPr>
        <p:txBody>
          <a:body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950060"/>
            <a:ext cx="4563291" cy="2925253"/>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949396"/>
            <a:ext cx="4572000" cy="2926081"/>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bwMode="auto">
          <a:xfrm rot="5400000">
            <a:off x="1723292" y="3791243"/>
            <a:ext cx="56974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userDrawn="1"/>
        </p:nvCxnSpPr>
        <p:spPr bwMode="auto">
          <a:xfrm>
            <a:off x="-1" y="3882693"/>
            <a:ext cx="914400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Content Placeholder 2"/>
          <p:cNvSpPr>
            <a:spLocks noGrp="1"/>
          </p:cNvSpPr>
          <p:nvPr>
            <p:ph sz="half" idx="11"/>
          </p:nvPr>
        </p:nvSpPr>
        <p:spPr>
          <a:xfrm>
            <a:off x="0" y="3882353"/>
            <a:ext cx="4563291" cy="2701327"/>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3"/>
          <p:cNvSpPr>
            <a:spLocks noGrp="1"/>
          </p:cNvSpPr>
          <p:nvPr>
            <p:ph sz="half" idx="12"/>
          </p:nvPr>
        </p:nvSpPr>
        <p:spPr>
          <a:xfrm>
            <a:off x="4576020" y="3882353"/>
            <a:ext cx="4567980" cy="2692617"/>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950060"/>
            <a:ext cx="4563291" cy="5638747"/>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949396"/>
            <a:ext cx="4572000" cy="2926081"/>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bwMode="auto">
          <a:xfrm rot="5400000">
            <a:off x="1723292" y="3791243"/>
            <a:ext cx="56974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userDrawn="1"/>
        </p:nvCxnSpPr>
        <p:spPr bwMode="auto">
          <a:xfrm>
            <a:off x="4563454" y="3882693"/>
            <a:ext cx="458054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Content Placeholder 3"/>
          <p:cNvSpPr>
            <a:spLocks noGrp="1"/>
          </p:cNvSpPr>
          <p:nvPr>
            <p:ph sz="half" idx="12"/>
          </p:nvPr>
        </p:nvSpPr>
        <p:spPr>
          <a:xfrm>
            <a:off x="4576020" y="3882353"/>
            <a:ext cx="4567980" cy="2692617"/>
          </a:xfrm>
        </p:spPr>
        <p:txBody>
          <a:bodyPr/>
          <a:lstStyle>
            <a:lvl1pPr>
              <a:defRPr sz="1600"/>
            </a:lvl1pPr>
            <a:lvl2pPr>
              <a:defRPr sz="1400"/>
            </a:lvl2pPr>
            <a:lvl3pPr>
              <a:defRPr sz="1200"/>
            </a:lvl3pPr>
            <a:lvl4pPr>
              <a:defRPr sz="1100"/>
            </a:lvl4pPr>
            <a:lvl5pPr>
              <a:defRPr sz="1100"/>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6595" y="598289"/>
            <a:ext cx="8230810" cy="59084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6595" y="1570138"/>
            <a:ext cx="8230810" cy="4525863"/>
          </a:xfrm>
        </p:spPr>
        <p:txBody>
          <a:bodyPr/>
          <a:lstStyle/>
          <a:p>
            <a:pPr lvl="0"/>
            <a:endParaRPr lang="en-US" noProof="0" dirty="0" smtClean="0"/>
          </a:p>
        </p:txBody>
      </p:sp>
    </p:spTree>
    <p:extLst>
      <p:ext uri="{BB962C8B-B14F-4D97-AF65-F5344CB8AC3E}">
        <p14:creationId xmlns:p14="http://schemas.microsoft.com/office/powerpoint/2010/main" val="475326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570038"/>
            <a:ext cx="8229600" cy="4525962"/>
          </a:xfrm>
          <a:prstGeom prst="rect">
            <a:avLst/>
          </a:prstGeom>
          <a:noFill/>
          <a:ln w="9525">
            <a:noFill/>
            <a:miter lim="800000"/>
            <a:headEnd/>
            <a:tailEnd/>
          </a:ln>
        </p:spPr>
        <p:txBody>
          <a:bodyPr vert="horz" wrap="square" lIns="91416" tIns="45708" rIns="91416" bIns="4570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49" name="Rectangle 25"/>
          <p:cNvSpPr>
            <a:spLocks noChangeArrowheads="1"/>
          </p:cNvSpPr>
          <p:nvPr/>
        </p:nvSpPr>
        <p:spPr bwMode="auto">
          <a:xfrm>
            <a:off x="1581150" y="80963"/>
            <a:ext cx="5969000" cy="379412"/>
          </a:xfrm>
          <a:prstGeom prst="rect">
            <a:avLst/>
          </a:prstGeom>
          <a:noFill/>
          <a:ln w="9525">
            <a:noFill/>
            <a:miter lim="800000"/>
            <a:headEnd/>
            <a:tailEnd/>
          </a:ln>
          <a:effectLst/>
        </p:spPr>
        <p:txBody>
          <a:bodyPr wrap="none" lIns="86493" tIns="43247" rIns="86493" bIns="43247">
            <a:spAutoFit/>
          </a:bodyPr>
          <a:lstStyle/>
          <a:p>
            <a:pPr algn="ctr" defTabSz="914485">
              <a:defRPr/>
            </a:pPr>
            <a:r>
              <a:rPr lang="en-US" sz="1900" b="1" dirty="0">
                <a:solidFill>
                  <a:srgbClr val="660033"/>
                </a:solidFill>
              </a:rPr>
              <a:t>Select SLIDE MASTER to Insert Briefing Title Here</a:t>
            </a:r>
          </a:p>
        </p:txBody>
      </p:sp>
      <p:sp>
        <p:nvSpPr>
          <p:cNvPr id="1052" name="Rectangle 28"/>
          <p:cNvSpPr>
            <a:spLocks noChangeArrowheads="1"/>
          </p:cNvSpPr>
          <p:nvPr/>
        </p:nvSpPr>
        <p:spPr bwMode="auto">
          <a:xfrm>
            <a:off x="8083550" y="6532563"/>
            <a:ext cx="1000125" cy="338137"/>
          </a:xfrm>
          <a:prstGeom prst="rect">
            <a:avLst/>
          </a:prstGeom>
          <a:noFill/>
          <a:ln w="9525">
            <a:noFill/>
            <a:miter lim="800000"/>
            <a:headEnd/>
            <a:tailEnd/>
          </a:ln>
          <a:effectLst/>
        </p:spPr>
        <p:txBody>
          <a:bodyPr lIns="91365" tIns="45683" rIns="91365" bIns="45683" anchor="ctr"/>
          <a:lstStyle/>
          <a:p>
            <a:pPr algn="r" defTabSz="914485">
              <a:defRPr/>
            </a:pPr>
            <a:fld id="{A4B8ACAB-256A-46BA-9DD2-D9DA2188249D}" type="datetime5">
              <a:rPr lang="en-US" sz="900"/>
              <a:pPr algn="r" defTabSz="914485">
                <a:defRPr/>
              </a:pPr>
              <a:t>13-Sep-18</a:t>
            </a:fld>
            <a:endParaRPr lang="en-US" sz="900" dirty="0"/>
          </a:p>
        </p:txBody>
      </p:sp>
      <p:sp>
        <p:nvSpPr>
          <p:cNvPr id="1053" name="Rectangle 29"/>
          <p:cNvSpPr>
            <a:spLocks noChangeArrowheads="1"/>
          </p:cNvSpPr>
          <p:nvPr/>
        </p:nvSpPr>
        <p:spPr bwMode="auto">
          <a:xfrm>
            <a:off x="1588" y="6637338"/>
            <a:ext cx="3246437" cy="211137"/>
          </a:xfrm>
          <a:prstGeom prst="rect">
            <a:avLst/>
          </a:prstGeom>
          <a:noFill/>
          <a:ln w="9525">
            <a:noFill/>
            <a:miter lim="800000"/>
            <a:headEnd/>
            <a:tailEnd/>
          </a:ln>
          <a:effectLst/>
        </p:spPr>
        <p:txBody>
          <a:bodyPr wrap="none" lIns="86493" tIns="43247" rIns="86493" bIns="43247">
            <a:spAutoFit/>
          </a:bodyPr>
          <a:lstStyle/>
          <a:p>
            <a:pPr defTabSz="914485">
              <a:defRPr/>
            </a:pPr>
            <a:r>
              <a:rPr lang="en-US" sz="800" b="1" dirty="0"/>
              <a:t>Name/Office Symbol/(703) XXX-XXX (DSN XXX) / email address</a:t>
            </a:r>
          </a:p>
        </p:txBody>
      </p:sp>
      <p:pic>
        <p:nvPicPr>
          <p:cNvPr id="1032" name="Picture 2"/>
          <p:cNvPicPr>
            <a:picLocks noChangeAspect="1" noChangeArrowheads="1"/>
          </p:cNvPicPr>
          <p:nvPr/>
        </p:nvPicPr>
        <p:blipFill>
          <a:blip r:embed="rId10" cstate="print"/>
          <a:srcRect r="9091"/>
          <a:stretch>
            <a:fillRect/>
          </a:stretch>
        </p:blipFill>
        <p:spPr bwMode="auto">
          <a:xfrm>
            <a:off x="0" y="6600497"/>
            <a:ext cx="9144000" cy="263853"/>
          </a:xfrm>
          <a:prstGeom prst="rect">
            <a:avLst/>
          </a:prstGeom>
          <a:noFill/>
          <a:ln w="9525">
            <a:noFill/>
            <a:miter lim="800000"/>
            <a:headEnd/>
            <a:tailEnd/>
          </a:ln>
        </p:spPr>
      </p:pic>
      <p:pic>
        <p:nvPicPr>
          <p:cNvPr id="11" name="Picture 20" descr="PowerPoint Subsequent Page Header-02.png"/>
          <p:cNvPicPr>
            <a:picLocks noChangeAspect="1"/>
          </p:cNvPicPr>
          <p:nvPr/>
        </p:nvPicPr>
        <p:blipFill>
          <a:blip r:embed="rId11" cstate="print"/>
          <a:srcRect/>
          <a:stretch>
            <a:fillRect/>
          </a:stretch>
        </p:blipFill>
        <p:spPr bwMode="auto">
          <a:xfrm>
            <a:off x="0" y="0"/>
            <a:ext cx="9144000" cy="947738"/>
          </a:xfrm>
          <a:prstGeom prst="rect">
            <a:avLst/>
          </a:prstGeom>
          <a:noFill/>
          <a:ln w="9525">
            <a:noFill/>
            <a:miter lim="800000"/>
            <a:headEnd/>
            <a:tailEnd/>
          </a:ln>
        </p:spPr>
      </p:pic>
      <p:pic>
        <p:nvPicPr>
          <p:cNvPr id="12" name="Picture 11" descr="Army_Medicine_Logo_Without_Tagline_JPEG.jpg"/>
          <p:cNvPicPr>
            <a:picLocks noChangeAspect="1"/>
          </p:cNvPicPr>
          <p:nvPr/>
        </p:nvPicPr>
        <p:blipFill>
          <a:blip r:embed="rId12" cstate="print">
            <a:clrChange>
              <a:clrFrom>
                <a:srgbClr val="FFFFFF"/>
              </a:clrFrom>
              <a:clrTo>
                <a:srgbClr val="FFFFFF">
                  <a:alpha val="0"/>
                </a:srgbClr>
              </a:clrTo>
            </a:clrChange>
          </a:blip>
          <a:stretch>
            <a:fillRect/>
          </a:stretch>
        </p:blipFill>
        <p:spPr>
          <a:xfrm>
            <a:off x="0" y="1"/>
            <a:ext cx="904352" cy="842816"/>
          </a:xfrm>
          <a:prstGeom prst="rect">
            <a:avLst/>
          </a:prstGeom>
        </p:spPr>
      </p:pic>
      <p:sp>
        <p:nvSpPr>
          <p:cNvPr id="1029" name="Rectangle 26"/>
          <p:cNvSpPr>
            <a:spLocks noGrp="1" noChangeArrowheads="1"/>
          </p:cNvSpPr>
          <p:nvPr>
            <p:ph type="title"/>
          </p:nvPr>
        </p:nvSpPr>
        <p:spPr bwMode="auto">
          <a:xfrm>
            <a:off x="457200" y="272667"/>
            <a:ext cx="8229600" cy="590550"/>
          </a:xfrm>
          <a:prstGeom prst="rect">
            <a:avLst/>
          </a:prstGeom>
          <a:noFill/>
          <a:ln w="9525">
            <a:noFill/>
            <a:miter lim="800000"/>
            <a:headEnd/>
            <a:tailEnd/>
          </a:ln>
        </p:spPr>
        <p:txBody>
          <a:bodyPr vert="horz" wrap="square" lIns="86493" tIns="43247" rIns="86493" bIns="43247" numCol="1" anchor="ctr" anchorCtr="0" compatLnSpc="1">
            <a:prstTxWarp prst="textNoShape">
              <a:avLst/>
            </a:prstTxWarp>
          </a:bodyPr>
          <a:lstStyle/>
          <a:p>
            <a:pPr lvl="0"/>
            <a:r>
              <a:rPr lang="en-US" smtClean="0"/>
              <a:t>Click to edit Master title style</a:t>
            </a:r>
          </a:p>
        </p:txBody>
      </p:sp>
      <p:sp>
        <p:nvSpPr>
          <p:cNvPr id="13" name="Rectangle 6"/>
          <p:cNvSpPr txBox="1">
            <a:spLocks noChangeArrowheads="1"/>
          </p:cNvSpPr>
          <p:nvPr/>
        </p:nvSpPr>
        <p:spPr bwMode="auto">
          <a:xfrm>
            <a:off x="-52550" y="6642263"/>
            <a:ext cx="4635062" cy="215737"/>
          </a:xfrm>
          <a:prstGeom prst="rect">
            <a:avLst/>
          </a:prstGeom>
          <a:noFill/>
          <a:ln w="9525">
            <a:noFill/>
            <a:miter lim="800000"/>
            <a:headEnd/>
            <a:tailEnd/>
          </a:ln>
          <a:effectLst/>
        </p:spPr>
        <p:txBody>
          <a:bodyPr vert="horz" wrap="square" lIns="91416" tIns="45708" rIns="91416" bIns="45708" numCol="1" anchor="t" anchorCtr="0" compatLnSpc="1">
            <a:prstTxWarp prst="textNoShape">
              <a:avLst/>
            </a:prstTxWarp>
          </a:bodyPr>
          <a:lstStyle>
            <a:lvl1pPr algn="r">
              <a:defRPr sz="11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Daniel V. Burrhus/daniel.v.burrhus.ciiv@mail.mil / (210) 808-2826</a:t>
            </a:r>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4" name="Rectangle 6"/>
          <p:cNvSpPr txBox="1">
            <a:spLocks noChangeArrowheads="1"/>
          </p:cNvSpPr>
          <p:nvPr/>
        </p:nvSpPr>
        <p:spPr bwMode="auto">
          <a:xfrm>
            <a:off x="7294179" y="6637013"/>
            <a:ext cx="1843431" cy="220987"/>
          </a:xfrm>
          <a:prstGeom prst="rect">
            <a:avLst/>
          </a:prstGeom>
          <a:noFill/>
          <a:ln w="9525">
            <a:noFill/>
            <a:miter lim="800000"/>
            <a:headEnd/>
            <a:tailEnd/>
          </a:ln>
          <a:effectLst/>
        </p:spPr>
        <p:txBody>
          <a:bodyPr vert="horz" wrap="square" lIns="91416" tIns="45708" rIns="91416" bIns="45708" numCol="1" anchor="t" anchorCtr="0" compatLnSpc="1">
            <a:prstTxWarp prst="textNoShape">
              <a:avLst/>
            </a:prstTxWarp>
          </a:bodyPr>
          <a:lstStyle>
            <a:lvl1pPr algn="r">
              <a:defRPr sz="11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17 September 2018</a:t>
            </a:r>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6" r:id="rId6"/>
    <p:sldLayoutId id="2147483654" r:id="rId7"/>
    <p:sldLayoutId id="2147483657"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rgbClr val="660033"/>
          </a:solidFill>
          <a:latin typeface="+mj-lt"/>
          <a:ea typeface="+mj-ea"/>
          <a:cs typeface="+mj-cs"/>
        </a:defRPr>
      </a:lvl1pPr>
      <a:lvl2pPr algn="ctr" rtl="0" eaLnBrk="0" fontAlgn="base" hangingPunct="0">
        <a:spcBef>
          <a:spcPct val="0"/>
        </a:spcBef>
        <a:spcAft>
          <a:spcPct val="0"/>
        </a:spcAft>
        <a:defRPr sz="3000" b="1">
          <a:solidFill>
            <a:srgbClr val="660033"/>
          </a:solidFill>
          <a:latin typeface="Arial" charset="0"/>
        </a:defRPr>
      </a:lvl2pPr>
      <a:lvl3pPr algn="ctr" rtl="0" eaLnBrk="0" fontAlgn="base" hangingPunct="0">
        <a:spcBef>
          <a:spcPct val="0"/>
        </a:spcBef>
        <a:spcAft>
          <a:spcPct val="0"/>
        </a:spcAft>
        <a:defRPr sz="3000" b="1">
          <a:solidFill>
            <a:srgbClr val="660033"/>
          </a:solidFill>
          <a:latin typeface="Arial" charset="0"/>
        </a:defRPr>
      </a:lvl3pPr>
      <a:lvl4pPr algn="ctr" rtl="0" eaLnBrk="0" fontAlgn="base" hangingPunct="0">
        <a:spcBef>
          <a:spcPct val="0"/>
        </a:spcBef>
        <a:spcAft>
          <a:spcPct val="0"/>
        </a:spcAft>
        <a:defRPr sz="3000" b="1">
          <a:solidFill>
            <a:srgbClr val="660033"/>
          </a:solidFill>
          <a:latin typeface="Arial" charset="0"/>
        </a:defRPr>
      </a:lvl4pPr>
      <a:lvl5pPr algn="ctr" rtl="0" eaLnBrk="0" fontAlgn="base" hangingPunct="0">
        <a:spcBef>
          <a:spcPct val="0"/>
        </a:spcBef>
        <a:spcAft>
          <a:spcPct val="0"/>
        </a:spcAft>
        <a:defRPr sz="3000" b="1">
          <a:solidFill>
            <a:srgbClr val="660033"/>
          </a:solidFill>
          <a:latin typeface="Arial" charset="0"/>
        </a:defRPr>
      </a:lvl5pPr>
      <a:lvl6pPr marL="432465" algn="ctr" defTabSz="914485" rtl="0" fontAlgn="base">
        <a:spcBef>
          <a:spcPct val="0"/>
        </a:spcBef>
        <a:spcAft>
          <a:spcPct val="0"/>
        </a:spcAft>
        <a:defRPr sz="3000" b="1">
          <a:solidFill>
            <a:srgbClr val="660033"/>
          </a:solidFill>
          <a:latin typeface="Arial" charset="0"/>
        </a:defRPr>
      </a:lvl6pPr>
      <a:lvl7pPr marL="864931" algn="ctr" defTabSz="914485" rtl="0" fontAlgn="base">
        <a:spcBef>
          <a:spcPct val="0"/>
        </a:spcBef>
        <a:spcAft>
          <a:spcPct val="0"/>
        </a:spcAft>
        <a:defRPr sz="3000" b="1">
          <a:solidFill>
            <a:srgbClr val="660033"/>
          </a:solidFill>
          <a:latin typeface="Arial" charset="0"/>
        </a:defRPr>
      </a:lvl7pPr>
      <a:lvl8pPr marL="1297396" algn="ctr" defTabSz="914485" rtl="0" fontAlgn="base">
        <a:spcBef>
          <a:spcPct val="0"/>
        </a:spcBef>
        <a:spcAft>
          <a:spcPct val="0"/>
        </a:spcAft>
        <a:defRPr sz="3000" b="1">
          <a:solidFill>
            <a:srgbClr val="660033"/>
          </a:solidFill>
          <a:latin typeface="Arial" charset="0"/>
        </a:defRPr>
      </a:lvl8pPr>
      <a:lvl9pPr marL="1729862" algn="ctr" defTabSz="914485" rtl="0" fontAlgn="base">
        <a:spcBef>
          <a:spcPct val="0"/>
        </a:spcBef>
        <a:spcAft>
          <a:spcPct val="0"/>
        </a:spcAft>
        <a:defRPr sz="3000" b="1">
          <a:solidFill>
            <a:srgbClr val="660033"/>
          </a:solidFill>
          <a:latin typeface="Arial" charset="0"/>
        </a:defRPr>
      </a:lvl9pPr>
    </p:titleStyle>
    <p:bodyStyle>
      <a:lvl1pPr marL="215900" indent="-215900" algn="l" rtl="0" eaLnBrk="0" fontAlgn="base" hangingPunct="0">
        <a:spcBef>
          <a:spcPct val="20000"/>
        </a:spcBef>
        <a:spcAft>
          <a:spcPct val="0"/>
        </a:spcAft>
        <a:buClr>
          <a:srgbClr val="660033"/>
        </a:buClr>
        <a:buSzPct val="125000"/>
        <a:buChar char="•"/>
        <a:defRPr sz="2300">
          <a:solidFill>
            <a:schemeClr val="tx1"/>
          </a:solidFill>
          <a:latin typeface="+mn-lt"/>
          <a:ea typeface="+mn-ea"/>
          <a:cs typeface="+mn-cs"/>
        </a:defRPr>
      </a:lvl1pPr>
      <a:lvl2pPr marL="742950" indent="-285750" algn="l" rtl="0" eaLnBrk="0" fontAlgn="base" hangingPunct="0">
        <a:spcBef>
          <a:spcPct val="20000"/>
        </a:spcBef>
        <a:spcAft>
          <a:spcPct val="0"/>
        </a:spcAft>
        <a:buClr>
          <a:srgbClr val="660033"/>
        </a:buClr>
        <a:buChar char="–"/>
        <a:defRPr sz="2100">
          <a:solidFill>
            <a:schemeClr val="tx1"/>
          </a:solidFill>
          <a:latin typeface="+mn-lt"/>
        </a:defRPr>
      </a:lvl2pPr>
      <a:lvl3pPr marL="1081088" indent="-165100" algn="l" rtl="0" eaLnBrk="0" fontAlgn="base" hangingPunct="0">
        <a:spcBef>
          <a:spcPct val="20000"/>
        </a:spcBef>
        <a:spcAft>
          <a:spcPct val="0"/>
        </a:spcAft>
        <a:buClr>
          <a:srgbClr val="660033"/>
        </a:buClr>
        <a:buChar char="•"/>
        <a:defRPr sz="1900">
          <a:solidFill>
            <a:schemeClr val="tx1"/>
          </a:solidFill>
          <a:latin typeface="+mn-lt"/>
        </a:defRPr>
      </a:lvl3pPr>
      <a:lvl4pPr marL="1600200" indent="-228600" algn="l" rtl="0" eaLnBrk="0" fontAlgn="base" hangingPunct="0">
        <a:spcBef>
          <a:spcPct val="20000"/>
        </a:spcBef>
        <a:spcAft>
          <a:spcPct val="0"/>
        </a:spcAft>
        <a:buClr>
          <a:srgbClr val="660033"/>
        </a:buClr>
        <a:buChar char="–"/>
        <a:defRPr>
          <a:solidFill>
            <a:schemeClr val="tx1"/>
          </a:solidFill>
          <a:latin typeface="+mn-lt"/>
        </a:defRPr>
      </a:lvl4pPr>
      <a:lvl5pPr marL="2001838" indent="-173038" algn="l" rtl="0" eaLnBrk="0" fontAlgn="base" hangingPunct="0">
        <a:spcBef>
          <a:spcPct val="20000"/>
        </a:spcBef>
        <a:spcAft>
          <a:spcPct val="0"/>
        </a:spcAft>
        <a:buClr>
          <a:srgbClr val="660033"/>
        </a:buClr>
        <a:buChar char="»"/>
        <a:defRPr sz="1500">
          <a:solidFill>
            <a:schemeClr val="tx1"/>
          </a:solidFill>
          <a:latin typeface="+mn-lt"/>
        </a:defRPr>
      </a:lvl5pPr>
      <a:lvl6pPr marL="2435622" indent="-174187" algn="l" defTabSz="914485" rtl="0" fontAlgn="base">
        <a:spcBef>
          <a:spcPct val="20000"/>
        </a:spcBef>
        <a:spcAft>
          <a:spcPct val="0"/>
        </a:spcAft>
        <a:buClr>
          <a:srgbClr val="660033"/>
        </a:buClr>
        <a:buChar char="»"/>
        <a:defRPr sz="1500">
          <a:solidFill>
            <a:schemeClr val="tx1"/>
          </a:solidFill>
          <a:latin typeface="+mn-lt"/>
        </a:defRPr>
      </a:lvl6pPr>
      <a:lvl7pPr marL="2868087" indent="-174187" algn="l" defTabSz="914485" rtl="0" fontAlgn="base">
        <a:spcBef>
          <a:spcPct val="20000"/>
        </a:spcBef>
        <a:spcAft>
          <a:spcPct val="0"/>
        </a:spcAft>
        <a:buClr>
          <a:srgbClr val="660033"/>
        </a:buClr>
        <a:buChar char="»"/>
        <a:defRPr sz="1500">
          <a:solidFill>
            <a:schemeClr val="tx1"/>
          </a:solidFill>
          <a:latin typeface="+mn-lt"/>
        </a:defRPr>
      </a:lvl7pPr>
      <a:lvl8pPr marL="3300553" indent="-174187" algn="l" defTabSz="914485" rtl="0" fontAlgn="base">
        <a:spcBef>
          <a:spcPct val="20000"/>
        </a:spcBef>
        <a:spcAft>
          <a:spcPct val="0"/>
        </a:spcAft>
        <a:buClr>
          <a:srgbClr val="660033"/>
        </a:buClr>
        <a:buChar char="»"/>
        <a:defRPr sz="1500">
          <a:solidFill>
            <a:schemeClr val="tx1"/>
          </a:solidFill>
          <a:latin typeface="+mn-lt"/>
        </a:defRPr>
      </a:lvl8pPr>
      <a:lvl9pPr marL="3733018" indent="-174187" algn="l" defTabSz="914485" rtl="0" fontAlgn="base">
        <a:spcBef>
          <a:spcPct val="20000"/>
        </a:spcBef>
        <a:spcAft>
          <a:spcPct val="0"/>
        </a:spcAft>
        <a:buClr>
          <a:srgbClr val="660033"/>
        </a:buClr>
        <a:buChar char="»"/>
        <a:defRPr sz="1500">
          <a:solidFill>
            <a:schemeClr val="tx1"/>
          </a:solidFill>
          <a:latin typeface="+mn-lt"/>
        </a:defRPr>
      </a:lvl9pPr>
    </p:bodyStyle>
    <p:otherStyle>
      <a:defPPr>
        <a:defRPr lang="en-US"/>
      </a:defPPr>
      <a:lvl1pPr marL="0" algn="l" defTabSz="864931" rtl="0" eaLnBrk="1" latinLnBrk="0" hangingPunct="1">
        <a:defRPr sz="1700" kern="1200">
          <a:solidFill>
            <a:schemeClr val="tx1"/>
          </a:solidFill>
          <a:latin typeface="+mn-lt"/>
          <a:ea typeface="+mn-ea"/>
          <a:cs typeface="+mn-cs"/>
        </a:defRPr>
      </a:lvl1pPr>
      <a:lvl2pPr marL="432465" algn="l" defTabSz="864931" rtl="0" eaLnBrk="1" latinLnBrk="0" hangingPunct="1">
        <a:defRPr sz="1700" kern="1200">
          <a:solidFill>
            <a:schemeClr val="tx1"/>
          </a:solidFill>
          <a:latin typeface="+mn-lt"/>
          <a:ea typeface="+mn-ea"/>
          <a:cs typeface="+mn-cs"/>
        </a:defRPr>
      </a:lvl2pPr>
      <a:lvl3pPr marL="864931" algn="l" defTabSz="864931" rtl="0" eaLnBrk="1" latinLnBrk="0" hangingPunct="1">
        <a:defRPr sz="1700" kern="1200">
          <a:solidFill>
            <a:schemeClr val="tx1"/>
          </a:solidFill>
          <a:latin typeface="+mn-lt"/>
          <a:ea typeface="+mn-ea"/>
          <a:cs typeface="+mn-cs"/>
        </a:defRPr>
      </a:lvl3pPr>
      <a:lvl4pPr marL="1297396" algn="l" defTabSz="864931" rtl="0" eaLnBrk="1" latinLnBrk="0" hangingPunct="1">
        <a:defRPr sz="1700" kern="1200">
          <a:solidFill>
            <a:schemeClr val="tx1"/>
          </a:solidFill>
          <a:latin typeface="+mn-lt"/>
          <a:ea typeface="+mn-ea"/>
          <a:cs typeface="+mn-cs"/>
        </a:defRPr>
      </a:lvl4pPr>
      <a:lvl5pPr marL="1729862" algn="l" defTabSz="864931" rtl="0" eaLnBrk="1" latinLnBrk="0" hangingPunct="1">
        <a:defRPr sz="1700" kern="1200">
          <a:solidFill>
            <a:schemeClr val="tx1"/>
          </a:solidFill>
          <a:latin typeface="+mn-lt"/>
          <a:ea typeface="+mn-ea"/>
          <a:cs typeface="+mn-cs"/>
        </a:defRPr>
      </a:lvl5pPr>
      <a:lvl6pPr marL="2162327" algn="l" defTabSz="864931" rtl="0" eaLnBrk="1" latinLnBrk="0" hangingPunct="1">
        <a:defRPr sz="1700" kern="1200">
          <a:solidFill>
            <a:schemeClr val="tx1"/>
          </a:solidFill>
          <a:latin typeface="+mn-lt"/>
          <a:ea typeface="+mn-ea"/>
          <a:cs typeface="+mn-cs"/>
        </a:defRPr>
      </a:lvl6pPr>
      <a:lvl7pPr marL="2594793" algn="l" defTabSz="864931" rtl="0" eaLnBrk="1" latinLnBrk="0" hangingPunct="1">
        <a:defRPr sz="1700" kern="1200">
          <a:solidFill>
            <a:schemeClr val="tx1"/>
          </a:solidFill>
          <a:latin typeface="+mn-lt"/>
          <a:ea typeface="+mn-ea"/>
          <a:cs typeface="+mn-cs"/>
        </a:defRPr>
      </a:lvl7pPr>
      <a:lvl8pPr marL="3027258" algn="l" defTabSz="864931" rtl="0" eaLnBrk="1" latinLnBrk="0" hangingPunct="1">
        <a:defRPr sz="1700" kern="1200">
          <a:solidFill>
            <a:schemeClr val="tx1"/>
          </a:solidFill>
          <a:latin typeface="+mn-lt"/>
          <a:ea typeface="+mn-ea"/>
          <a:cs typeface="+mn-cs"/>
        </a:defRPr>
      </a:lvl8pPr>
      <a:lvl9pPr marL="3459724" algn="l" defTabSz="86493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hcaa.medcom.amedd.army.m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8.emf"/><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2.e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4.emf"/><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 Target="slide3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jpeg"/><Relationship Id="rId3" Type="http://schemas.openxmlformats.org/officeDocument/2006/relationships/image" Target="../media/image34.wmf"/><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7.xml"/><Relationship Id="rId16" Type="http://schemas.openxmlformats.org/officeDocument/2006/relationships/image" Target="../media/image47.jpeg"/><Relationship Id="rId20" Type="http://schemas.openxmlformats.org/officeDocument/2006/relationships/image" Target="../media/image51.jpeg"/><Relationship Id="rId1" Type="http://schemas.openxmlformats.org/officeDocument/2006/relationships/slideLayout" Target="../slideLayouts/slideLayout1.xml"/><Relationship Id="rId6" Type="http://schemas.openxmlformats.org/officeDocument/2006/relationships/image" Target="../media/image37.gif"/><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jpeg"/><Relationship Id="rId10" Type="http://schemas.openxmlformats.org/officeDocument/2006/relationships/image" Target="../media/image41.jpeg"/><Relationship Id="rId19" Type="http://schemas.openxmlformats.org/officeDocument/2006/relationships/image" Target="../media/image50.jpe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jpeg"/><Relationship Id="rId22" Type="http://schemas.openxmlformats.org/officeDocument/2006/relationships/image" Target="../media/image53.png"/></Relationships>
</file>

<file path=ppt/slides/_rels/slide4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hyperlink" Target="CERP_ICDT_Charter_FINAL_20170117.pdf" TargetMode="External"/><Relationship Id="rId3" Type="http://schemas.openxmlformats.org/officeDocument/2006/relationships/image" Target="../media/image34.wmf"/><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hyperlink" Target="CERP_FRD_ICDT_DRAFT_20170124.docx" TargetMode="External"/><Relationship Id="rId2" Type="http://schemas.openxmlformats.org/officeDocument/2006/relationships/notesSlide" Target="../notesSlides/notesSlide18.xml"/><Relationship Id="rId16" Type="http://schemas.openxmlformats.org/officeDocument/2006/relationships/image" Target="../media/image55.emf"/><Relationship Id="rId1" Type="http://schemas.openxmlformats.org/officeDocument/2006/relationships/slideLayout" Target="../slideLayouts/slideLayout1.xml"/><Relationship Id="rId6" Type="http://schemas.openxmlformats.org/officeDocument/2006/relationships/image" Target="../media/image37.gif"/><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54.emf"/><Relationship Id="rId10" Type="http://schemas.openxmlformats.org/officeDocument/2006/relationships/image" Target="../media/image41.jpe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hyperlink" Target="CERP_FRD_ICDT_DRAFT_20170124.doc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hyperlink" Target="CERP_CAM_Centralized_Equipment_Requirements_Program_20170124%20V2%20(Burrhus).xlsx"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mailto:daniel.v.burrhus.civ@mail.mil"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5" descr="Army Medicine PowerPoint Cover Footer.png"/>
          <p:cNvPicPr>
            <a:picLocks noChangeAspect="1"/>
          </p:cNvPicPr>
          <p:nvPr/>
        </p:nvPicPr>
        <p:blipFill>
          <a:blip r:embed="rId2" cstate="print"/>
          <a:stretch>
            <a:fillRect/>
          </a:stretch>
        </p:blipFill>
        <p:spPr bwMode="auto">
          <a:xfrm>
            <a:off x="0" y="5066296"/>
            <a:ext cx="9144000" cy="1804470"/>
          </a:xfrm>
          <a:prstGeom prst="rect">
            <a:avLst/>
          </a:prstGeom>
          <a:noFill/>
          <a:ln w="9525">
            <a:noFill/>
            <a:miter lim="800000"/>
            <a:headEnd/>
            <a:tailEnd/>
          </a:ln>
        </p:spPr>
      </p:pic>
      <p:sp>
        <p:nvSpPr>
          <p:cNvPr id="2051" name="Rectangle 2"/>
          <p:cNvSpPr>
            <a:spLocks noGrp="1" noChangeArrowheads="1"/>
          </p:cNvSpPr>
          <p:nvPr>
            <p:ph type="ctrTitle" idx="4294967295"/>
          </p:nvPr>
        </p:nvSpPr>
        <p:spPr>
          <a:xfrm>
            <a:off x="95003" y="1306480"/>
            <a:ext cx="8953994" cy="1147654"/>
          </a:xfrm>
          <a:noFill/>
        </p:spPr>
        <p:txBody>
          <a:bodyPr lIns="91416" tIns="45708" rIns="91416" bIns="45708"/>
          <a:lstStyle/>
          <a:p>
            <a:pPr eaLnBrk="1" hangingPunct="1"/>
            <a:r>
              <a:rPr lang="en-US" sz="4000" dirty="0" smtClean="0"/>
              <a:t>Army </a:t>
            </a:r>
            <a:br>
              <a:rPr lang="en-US" sz="4000" dirty="0" smtClean="0"/>
            </a:br>
            <a:r>
              <a:rPr lang="en-US" sz="4000" dirty="0" smtClean="0"/>
              <a:t>Technology Acquisition Program</a:t>
            </a:r>
            <a:br>
              <a:rPr lang="en-US" sz="4000" dirty="0" smtClean="0"/>
            </a:br>
            <a:r>
              <a:rPr lang="en-US" sz="4000" dirty="0" smtClean="0"/>
              <a:t>Overview</a:t>
            </a:r>
            <a:endParaRPr lang="en-US" sz="2400" b="0" dirty="0" smtClean="0"/>
          </a:p>
        </p:txBody>
      </p:sp>
      <p:sp>
        <p:nvSpPr>
          <p:cNvPr id="2052" name="Rectangle 3"/>
          <p:cNvSpPr>
            <a:spLocks noGrp="1" noChangeArrowheads="1"/>
          </p:cNvSpPr>
          <p:nvPr>
            <p:ph type="subTitle" idx="4294967295"/>
          </p:nvPr>
        </p:nvSpPr>
        <p:spPr>
          <a:xfrm>
            <a:off x="831850" y="3813375"/>
            <a:ext cx="7510463" cy="557213"/>
          </a:xfrm>
          <a:noFill/>
        </p:spPr>
        <p:txBody>
          <a:bodyPr anchor="ctr"/>
          <a:lstStyle/>
          <a:p>
            <a:pPr marL="0" indent="0" algn="ctr" eaLnBrk="1" hangingPunct="1">
              <a:spcBef>
                <a:spcPct val="0"/>
              </a:spcBef>
              <a:buClrTx/>
              <a:buSzTx/>
              <a:buFontTx/>
              <a:buNone/>
            </a:pPr>
            <a:r>
              <a:rPr lang="en-US" sz="2400" b="1" dirty="0" smtClean="0">
                <a:effectLst>
                  <a:outerShdw blurRad="38100" dist="38100" dir="2700000" algn="tl">
                    <a:srgbClr val="000000">
                      <a:alpha val="43137"/>
                    </a:srgbClr>
                  </a:outerShdw>
                </a:effectLst>
              </a:rPr>
              <a:t>Medical Care Support Equipment </a:t>
            </a:r>
          </a:p>
          <a:p>
            <a:pPr marL="0" indent="0" algn="ctr" eaLnBrk="1" hangingPunct="1">
              <a:spcBef>
                <a:spcPct val="0"/>
              </a:spcBef>
              <a:buClrTx/>
              <a:buSzTx/>
              <a:buFontTx/>
              <a:buNone/>
            </a:pPr>
            <a:r>
              <a:rPr lang="en-US" sz="2400" b="1" dirty="0" smtClean="0">
                <a:effectLst>
                  <a:outerShdw blurRad="38100" dist="38100" dir="2700000" algn="tl">
                    <a:srgbClr val="000000">
                      <a:alpha val="43137"/>
                    </a:srgbClr>
                  </a:outerShdw>
                </a:effectLst>
              </a:rPr>
              <a:t>(MEDCASE)</a:t>
            </a:r>
          </a:p>
          <a:p>
            <a:pPr marL="0" indent="0" algn="ctr" eaLnBrk="1" hangingPunct="1">
              <a:spcBef>
                <a:spcPct val="0"/>
              </a:spcBef>
              <a:buClrTx/>
              <a:buSzTx/>
              <a:buFontTx/>
              <a:buNone/>
            </a:pPr>
            <a:r>
              <a:rPr lang="en-US" sz="2400" b="1" dirty="0" smtClean="0">
                <a:effectLst>
                  <a:outerShdw blurRad="38100" dist="38100" dir="2700000" algn="tl">
                    <a:srgbClr val="000000">
                      <a:alpha val="43137"/>
                    </a:srgbClr>
                  </a:outerShdw>
                </a:effectLst>
              </a:rPr>
              <a:t>Super Capital Expense Equipment Program (SuperCEEP)</a:t>
            </a:r>
          </a:p>
          <a:p>
            <a:pPr marL="0" indent="0" algn="ctr" eaLnBrk="1" hangingPunct="1">
              <a:spcBef>
                <a:spcPct val="0"/>
              </a:spcBef>
              <a:buClrTx/>
              <a:buSzTx/>
              <a:buFontTx/>
              <a:buNone/>
            </a:pPr>
            <a:r>
              <a:rPr lang="en-US" sz="2400" b="1" dirty="0" smtClean="0">
                <a:effectLst>
                  <a:outerShdw blurRad="38100" dist="38100" dir="2700000" algn="tl">
                    <a:srgbClr val="000000">
                      <a:alpha val="43137"/>
                    </a:srgbClr>
                  </a:outerShdw>
                </a:effectLst>
              </a:rPr>
              <a:t>Capital Expense Equipment Program </a:t>
            </a:r>
          </a:p>
          <a:p>
            <a:pPr marL="0" indent="0" algn="ctr" eaLnBrk="1" hangingPunct="1">
              <a:spcBef>
                <a:spcPct val="0"/>
              </a:spcBef>
              <a:buClrTx/>
              <a:buSzTx/>
              <a:buFontTx/>
              <a:buNone/>
            </a:pPr>
            <a:r>
              <a:rPr lang="en-US" sz="2400" b="1" dirty="0" smtClean="0">
                <a:effectLst>
                  <a:outerShdw blurRad="38100" dist="38100" dir="2700000" algn="tl">
                    <a:srgbClr val="000000">
                      <a:alpha val="43137"/>
                    </a:srgbClr>
                  </a:outerShdw>
                </a:effectLst>
              </a:rPr>
              <a:t>(CEEP)</a:t>
            </a:r>
          </a:p>
        </p:txBody>
      </p:sp>
      <p:sp>
        <p:nvSpPr>
          <p:cNvPr id="2054" name="Text Box 5"/>
          <p:cNvSpPr txBox="1">
            <a:spLocks noChangeArrowheads="1"/>
          </p:cNvSpPr>
          <p:nvPr/>
        </p:nvSpPr>
        <p:spPr bwMode="auto">
          <a:xfrm>
            <a:off x="1816100" y="6336485"/>
            <a:ext cx="5613400" cy="518226"/>
          </a:xfrm>
          <a:prstGeom prst="rect">
            <a:avLst/>
          </a:prstGeom>
          <a:noFill/>
          <a:ln w="9525">
            <a:noFill/>
            <a:miter lim="800000"/>
            <a:headEnd/>
            <a:tailEnd/>
          </a:ln>
        </p:spPr>
        <p:txBody>
          <a:bodyPr lIns="86493" tIns="43247" rIns="86493" bIns="43247">
            <a:spAutoFit/>
          </a:bodyPr>
          <a:lstStyle/>
          <a:p>
            <a:pPr algn="ctr"/>
            <a:r>
              <a:rPr lang="en-US" sz="1400" b="1" dirty="0" smtClean="0">
                <a:solidFill>
                  <a:srgbClr val="00B050"/>
                </a:solidFill>
              </a:rPr>
              <a:t>SECURITY </a:t>
            </a:r>
            <a:r>
              <a:rPr lang="en-US" sz="1400" b="1" dirty="0">
                <a:solidFill>
                  <a:srgbClr val="00B050"/>
                </a:solidFill>
              </a:rPr>
              <a:t>CLASSIFICATION:</a:t>
            </a:r>
          </a:p>
          <a:p>
            <a:pPr algn="ctr"/>
            <a:r>
              <a:rPr lang="en-US" sz="1400" b="1" dirty="0" smtClean="0">
                <a:solidFill>
                  <a:srgbClr val="00B050"/>
                </a:solidFill>
              </a:rPr>
              <a:t>Unclassified</a:t>
            </a:r>
            <a:endParaRPr lang="en-US" sz="1400" b="1" dirty="0">
              <a:solidFill>
                <a:srgbClr val="00B050"/>
              </a:solidFill>
            </a:endParaRPr>
          </a:p>
        </p:txBody>
      </p:sp>
      <p:sp>
        <p:nvSpPr>
          <p:cNvPr id="2056" name="Line 18"/>
          <p:cNvSpPr>
            <a:spLocks noChangeShapeType="1"/>
          </p:cNvSpPr>
          <p:nvPr/>
        </p:nvSpPr>
        <p:spPr bwMode="auto">
          <a:xfrm>
            <a:off x="801688" y="2796640"/>
            <a:ext cx="7542212" cy="0"/>
          </a:xfrm>
          <a:prstGeom prst="line">
            <a:avLst/>
          </a:prstGeom>
          <a:noFill/>
          <a:ln w="57150" cmpd="thickThin">
            <a:solidFill>
              <a:srgbClr val="660033"/>
            </a:solidFill>
            <a:round/>
            <a:headEnd/>
            <a:tailEnd/>
          </a:ln>
        </p:spPr>
        <p:txBody>
          <a:bodyPr wrap="none" lIns="86493" tIns="43247" rIns="86493" bIns="43247" anchor="ctr"/>
          <a:lstStyle/>
          <a:p>
            <a:endParaRPr lang="en-US" dirty="0"/>
          </a:p>
        </p:txBody>
      </p:sp>
      <p:pic>
        <p:nvPicPr>
          <p:cNvPr id="10" name="Picture 9" descr="PPT Cover Header-01.png"/>
          <p:cNvPicPr>
            <a:picLocks noChangeAspect="1"/>
          </p:cNvPicPr>
          <p:nvPr/>
        </p:nvPicPr>
        <p:blipFill>
          <a:blip r:embed="rId3" cstate="print"/>
          <a:stretch>
            <a:fillRect/>
          </a:stretch>
        </p:blipFill>
        <p:spPr>
          <a:xfrm>
            <a:off x="0" y="0"/>
            <a:ext cx="9143243" cy="1788011"/>
          </a:xfrm>
          <a:prstGeom prst="rect">
            <a:avLst/>
          </a:prstGeom>
        </p:spPr>
      </p:pic>
      <p:sp>
        <p:nvSpPr>
          <p:cNvPr id="2" name="Rectangle 1"/>
          <p:cNvSpPr/>
          <p:nvPr/>
        </p:nvSpPr>
        <p:spPr>
          <a:xfrm>
            <a:off x="2279538" y="5267019"/>
            <a:ext cx="4634538" cy="369332"/>
          </a:xfrm>
          <a:prstGeom prst="rect">
            <a:avLst/>
          </a:prstGeom>
        </p:spPr>
        <p:txBody>
          <a:bodyPr wrap="none">
            <a:spAutoFit/>
          </a:bodyPr>
          <a:lstStyle/>
          <a:p>
            <a:pPr algn="ctr">
              <a:buNone/>
            </a:pPr>
            <a:r>
              <a:rPr lang="en-US" i="1" dirty="0" smtClean="0">
                <a:solidFill>
                  <a:srgbClr val="003300"/>
                </a:solidFill>
                <a:effectLst>
                  <a:outerShdw blurRad="38100" dist="38100" dir="2700000" algn="tl">
                    <a:srgbClr val="000000">
                      <a:alpha val="43137"/>
                    </a:srgbClr>
                  </a:outerShdw>
                </a:effectLst>
              </a:rPr>
              <a:t>Dan Burrhus, MEDCOM, G-4 TAP Manager</a:t>
            </a:r>
          </a:p>
        </p:txBody>
      </p:sp>
    </p:spTree>
    <p:extLst>
      <p:ext uri="{BB962C8B-B14F-4D97-AF65-F5344CB8AC3E}">
        <p14:creationId xmlns:p14="http://schemas.microsoft.com/office/powerpoint/2010/main" val="182485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5614" y="1040525"/>
            <a:ext cx="9028386" cy="5160586"/>
          </a:xfrm>
        </p:spPr>
        <p:txBody>
          <a:bodyPr/>
          <a:lstStyle/>
          <a:p>
            <a:r>
              <a:rPr lang="en-US" sz="2400" b="1" dirty="0" smtClean="0"/>
              <a:t>United States Army Medical Materiel Agency (USAMMA)</a:t>
            </a:r>
            <a:endParaRPr lang="en-US" sz="2000" b="1" dirty="0" smtClean="0"/>
          </a:p>
          <a:p>
            <a:pPr lvl="1"/>
            <a:r>
              <a:rPr lang="en-US" sz="2400" dirty="0" smtClean="0"/>
              <a:t>Executes Centrally Managed Programs</a:t>
            </a:r>
          </a:p>
          <a:p>
            <a:pPr lvl="2"/>
            <a:r>
              <a:rPr lang="en-US" sz="2200" dirty="0" smtClean="0"/>
              <a:t>Program eligibility </a:t>
            </a:r>
            <a:r>
              <a:rPr lang="en-US" sz="2200" dirty="0"/>
              <a:t>&amp; </a:t>
            </a:r>
            <a:r>
              <a:rPr lang="en-US" sz="2200" dirty="0" smtClean="0"/>
              <a:t>requirements documentation management</a:t>
            </a:r>
          </a:p>
          <a:p>
            <a:pPr lvl="2"/>
            <a:r>
              <a:rPr lang="en-US" sz="2200" dirty="0" smtClean="0"/>
              <a:t>Technology Assessment &amp; Requirements Analysis (TARA)</a:t>
            </a:r>
          </a:p>
          <a:p>
            <a:pPr lvl="2"/>
            <a:r>
              <a:rPr lang="en-US" sz="2200" dirty="0" smtClean="0"/>
              <a:t>Procurement source coordinator (which contract agency)</a:t>
            </a:r>
          </a:p>
          <a:p>
            <a:pPr lvl="2"/>
            <a:r>
              <a:rPr lang="en-US" sz="2200" dirty="0" smtClean="0"/>
              <a:t>Web-based </a:t>
            </a:r>
            <a:r>
              <a:rPr lang="en-US" sz="2200" dirty="0"/>
              <a:t>MEDCASE </a:t>
            </a:r>
            <a:r>
              <a:rPr lang="en-US" sz="2200" dirty="0" smtClean="0"/>
              <a:t>Requirements </a:t>
            </a:r>
            <a:r>
              <a:rPr lang="en-US" sz="2200" dirty="0"/>
              <a:t>and </a:t>
            </a:r>
            <a:r>
              <a:rPr lang="en-US" sz="2200" dirty="0" smtClean="0"/>
              <a:t>Execution (</a:t>
            </a:r>
            <a:r>
              <a:rPr lang="en-US" sz="2200" dirty="0"/>
              <a:t>WebMRE) </a:t>
            </a:r>
            <a:r>
              <a:rPr lang="en-US" sz="2200" dirty="0" smtClean="0"/>
              <a:t>Proponent</a:t>
            </a:r>
            <a:r>
              <a:rPr lang="en-US" sz="2200" b="1" dirty="0" smtClean="0"/>
              <a:t> </a:t>
            </a:r>
          </a:p>
          <a:p>
            <a:pPr lvl="2"/>
            <a:r>
              <a:rPr lang="en-US" sz="2200" dirty="0" smtClean="0"/>
              <a:t>Appropriated </a:t>
            </a:r>
            <a:r>
              <a:rPr lang="en-US" sz="2200" dirty="0"/>
              <a:t>funds </a:t>
            </a:r>
            <a:r>
              <a:rPr lang="en-US" sz="2200" dirty="0" smtClean="0"/>
              <a:t>execution</a:t>
            </a:r>
            <a:endParaRPr lang="en-US" sz="2200" dirty="0"/>
          </a:p>
          <a:p>
            <a:pPr lvl="2"/>
            <a:endParaRPr lang="en-US" sz="2200" dirty="0" smtClean="0">
              <a:solidFill>
                <a:srgbClr val="003300"/>
              </a:solidFill>
            </a:endParaRPr>
          </a:p>
          <a:p>
            <a:pPr lvl="1"/>
            <a:endParaRPr lang="en-US" sz="1800" dirty="0" smtClean="0">
              <a:solidFill>
                <a:srgbClr val="003300"/>
              </a:solidFill>
            </a:endParaRPr>
          </a:p>
          <a:p>
            <a:pPr lvl="1"/>
            <a:endParaRPr lang="en-US" sz="1800" dirty="0">
              <a:solidFill>
                <a:srgbClr val="003300"/>
              </a:solidFill>
            </a:endParaRPr>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9219" name="Picture 3" descr="C:\Users\gary.egmon\Pictures\DLA-HCAA\newsa_DLAImage1_2002130104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508" y="1591928"/>
            <a:ext cx="1180946" cy="7792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46406" y="5287288"/>
            <a:ext cx="5486887" cy="1077218"/>
          </a:xfrm>
          <a:prstGeom prst="rect">
            <a:avLst/>
          </a:prstGeom>
          <a:noFill/>
          <a:ln w="28575">
            <a:solidFill>
              <a:srgbClr val="660033"/>
            </a:solidFill>
          </a:ln>
        </p:spPr>
        <p:txBody>
          <a:bodyPr wrap="none" rtlCol="0">
            <a:spAutoFit/>
          </a:bodyPr>
          <a:lstStyle/>
          <a:p>
            <a:pPr algn="ctr"/>
            <a:r>
              <a:rPr lang="en-US" sz="1600" b="1" dirty="0" smtClean="0">
                <a:solidFill>
                  <a:srgbClr val="660033"/>
                </a:solidFill>
                <a:effectLst>
                  <a:outerShdw blurRad="38100" dist="38100" dir="2700000" algn="tl">
                    <a:srgbClr val="000000">
                      <a:alpha val="43137"/>
                    </a:srgbClr>
                  </a:outerShdw>
                </a:effectLst>
              </a:rPr>
              <a:t>LOCAL PURCHASE via LOAs</a:t>
            </a:r>
          </a:p>
          <a:p>
            <a:r>
              <a:rPr lang="en-US" sz="1600" b="1" dirty="0" smtClean="0">
                <a:solidFill>
                  <a:srgbClr val="660033"/>
                </a:solidFill>
                <a:effectLst>
                  <a:outerShdw blurRad="38100" dist="38100" dir="2700000" algn="tl">
                    <a:srgbClr val="000000">
                      <a:alpha val="43137"/>
                    </a:srgbClr>
                  </a:outerShdw>
                </a:effectLst>
              </a:rPr>
              <a:t>US ARMY HEALTH CONTRACTING ACTIVITY </a:t>
            </a:r>
            <a:r>
              <a:rPr lang="en-US" sz="1600" b="1" dirty="0">
                <a:solidFill>
                  <a:srgbClr val="660033"/>
                </a:solidFill>
                <a:effectLst>
                  <a:outerShdw blurRad="38100" dist="38100" dir="2700000" algn="tl">
                    <a:srgbClr val="000000">
                      <a:alpha val="43137"/>
                    </a:srgbClr>
                  </a:outerShdw>
                </a:effectLst>
              </a:rPr>
              <a:t>(</a:t>
            </a:r>
            <a:r>
              <a:rPr lang="en-US" sz="1600" b="1" dirty="0" smtClean="0">
                <a:solidFill>
                  <a:srgbClr val="660033"/>
                </a:solidFill>
                <a:effectLst>
                  <a:outerShdw blurRad="38100" dist="38100" dir="2700000" algn="tl">
                    <a:srgbClr val="000000">
                      <a:alpha val="43137"/>
                    </a:srgbClr>
                  </a:outerShdw>
                </a:effectLst>
                <a:hlinkClick r:id="rId4"/>
              </a:rPr>
              <a:t>HCA</a:t>
            </a:r>
            <a:r>
              <a:rPr lang="en-US" sz="1600" b="1" dirty="0" smtClean="0">
                <a:solidFill>
                  <a:srgbClr val="660033"/>
                </a:solidFill>
                <a:effectLst>
                  <a:outerShdw blurRad="38100" dist="38100" dir="2700000" algn="tl">
                    <a:srgbClr val="000000">
                      <a:alpha val="43137"/>
                    </a:srgbClr>
                  </a:outerShdw>
                </a:effectLst>
              </a:rPr>
              <a:t>)</a:t>
            </a:r>
          </a:p>
          <a:p>
            <a:r>
              <a:rPr lang="en-US" sz="1600" b="1" dirty="0" smtClean="0">
                <a:solidFill>
                  <a:srgbClr val="660033"/>
                </a:solidFill>
                <a:effectLst>
                  <a:outerShdw blurRad="38100" dist="38100" dir="2700000" algn="tl">
                    <a:srgbClr val="000000">
                      <a:alpha val="43137"/>
                    </a:srgbClr>
                  </a:outerShdw>
                </a:effectLst>
              </a:rPr>
              <a:t>REGIONAL HEALCH CONTRACTING OFFICES (RHCO)</a:t>
            </a:r>
            <a:endParaRPr lang="en-US" sz="1600" dirty="0">
              <a:solidFill>
                <a:srgbClr val="660033"/>
              </a:solidFill>
              <a:effectLst>
                <a:outerShdw blurRad="38100" dist="38100" dir="2700000" algn="tl">
                  <a:srgbClr val="000000">
                    <a:alpha val="43137"/>
                  </a:srgbClr>
                </a:outerShdw>
              </a:effectLst>
            </a:endParaRPr>
          </a:p>
          <a:p>
            <a:endParaRPr lang="en-US" sz="1600" dirty="0">
              <a:solidFill>
                <a:srgbClr val="660033"/>
              </a:solidFill>
              <a:effectLst>
                <a:outerShdw blurRad="38100" dist="38100" dir="2700000" algn="tl">
                  <a:srgbClr val="000000">
                    <a:alpha val="43137"/>
                  </a:srgbClr>
                </a:outerShdw>
              </a:effectLst>
            </a:endParaRPr>
          </a:p>
        </p:txBody>
      </p:sp>
      <p:sp>
        <p:nvSpPr>
          <p:cNvPr id="11" name="Title 3"/>
          <p:cNvSpPr>
            <a:spLocks noGrp="1"/>
          </p:cNvSpPr>
          <p:nvPr>
            <p:ph type="title"/>
          </p:nvPr>
        </p:nvSpPr>
        <p:spPr>
          <a:xfrm>
            <a:off x="457200" y="178077"/>
            <a:ext cx="8229600" cy="590550"/>
          </a:xfrm>
        </p:spPr>
        <p:txBody>
          <a:bodyPr/>
          <a:lstStyle/>
          <a:p>
            <a:r>
              <a:rPr lang="en-US" dirty="0"/>
              <a:t>TAP Responsibilities</a:t>
            </a:r>
          </a:p>
        </p:txBody>
      </p:sp>
    </p:spTree>
    <p:extLst>
      <p:ext uri="{BB962C8B-B14F-4D97-AF65-F5344CB8AC3E}">
        <p14:creationId xmlns:p14="http://schemas.microsoft.com/office/powerpoint/2010/main" val="274190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199" y="987973"/>
            <a:ext cx="8360979" cy="5223648"/>
          </a:xfrm>
        </p:spPr>
        <p:txBody>
          <a:bodyPr/>
          <a:lstStyle/>
          <a:p>
            <a:r>
              <a:rPr lang="en-US" sz="2800" dirty="0" smtClean="0"/>
              <a:t>Regional Health Command (RHC) / Major Subordinate Command (MSC)</a:t>
            </a:r>
          </a:p>
          <a:p>
            <a:pPr lvl="1"/>
            <a:r>
              <a:rPr lang="en-US" sz="2400" dirty="0" smtClean="0"/>
              <a:t>Coordinate all TAP requirement development </a:t>
            </a:r>
            <a:r>
              <a:rPr lang="en-US" sz="2400" dirty="0"/>
              <a:t>and </a:t>
            </a:r>
            <a:r>
              <a:rPr lang="en-US" sz="2400" dirty="0" smtClean="0"/>
              <a:t>execution within their Command</a:t>
            </a:r>
            <a:endParaRPr lang="en-US" sz="2400" dirty="0"/>
          </a:p>
          <a:p>
            <a:pPr lvl="1"/>
            <a:r>
              <a:rPr lang="en-US" sz="2400" dirty="0" smtClean="0"/>
              <a:t>Review </a:t>
            </a:r>
            <a:r>
              <a:rPr lang="en-US" sz="2400" dirty="0"/>
              <a:t>and </a:t>
            </a:r>
            <a:r>
              <a:rPr lang="en-US" sz="2400" dirty="0" smtClean="0"/>
              <a:t>Approve/Disapprove </a:t>
            </a:r>
            <a:r>
              <a:rPr lang="en-US" sz="2400" dirty="0"/>
              <a:t>requirements before </a:t>
            </a:r>
            <a:r>
              <a:rPr lang="en-US" sz="2400" dirty="0" smtClean="0"/>
              <a:t>submission into TAP Centrally Managed Programs</a:t>
            </a:r>
            <a:endParaRPr lang="en-US" sz="2400" dirty="0"/>
          </a:p>
          <a:p>
            <a:pPr lvl="1"/>
            <a:r>
              <a:rPr lang="en-US" sz="2400" dirty="0" smtClean="0"/>
              <a:t>Monitor </a:t>
            </a:r>
            <a:r>
              <a:rPr lang="en-US" sz="2400" dirty="0"/>
              <a:t>and ensure program execution </a:t>
            </a:r>
            <a:r>
              <a:rPr lang="en-US" sz="2400" dirty="0" smtClean="0"/>
              <a:t>IAW MEDCOM </a:t>
            </a:r>
            <a:r>
              <a:rPr lang="en-US" sz="2400" dirty="0"/>
              <a:t>guidance and C</a:t>
            </a:r>
            <a:r>
              <a:rPr lang="en-US" sz="2400" dirty="0" smtClean="0"/>
              <a:t>ommand goals </a:t>
            </a:r>
          </a:p>
          <a:p>
            <a:pPr lvl="2"/>
            <a:r>
              <a:rPr lang="en-US" sz="2200" dirty="0" smtClean="0"/>
              <a:t>SB 8-75-MEDCASE</a:t>
            </a:r>
          </a:p>
          <a:p>
            <a:pPr lvl="2"/>
            <a:r>
              <a:rPr lang="en-US" sz="2200" dirty="0" smtClean="0"/>
              <a:t>OPORD 17-29 (TAP Execution)</a:t>
            </a:r>
            <a:endParaRPr lang="en-US" sz="22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10" name="Title 3"/>
          <p:cNvSpPr>
            <a:spLocks noGrp="1"/>
          </p:cNvSpPr>
          <p:nvPr>
            <p:ph type="title"/>
          </p:nvPr>
        </p:nvSpPr>
        <p:spPr>
          <a:xfrm>
            <a:off x="457200" y="178077"/>
            <a:ext cx="8229600" cy="590550"/>
          </a:xfrm>
        </p:spPr>
        <p:txBody>
          <a:bodyPr/>
          <a:lstStyle/>
          <a:p>
            <a:r>
              <a:rPr lang="en-US" dirty="0"/>
              <a:t>TAP Responsibilities</a:t>
            </a:r>
          </a:p>
        </p:txBody>
      </p:sp>
    </p:spTree>
    <p:extLst>
      <p:ext uri="{BB962C8B-B14F-4D97-AF65-F5344CB8AC3E}">
        <p14:creationId xmlns:p14="http://schemas.microsoft.com/office/powerpoint/2010/main" val="308747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199" y="987973"/>
            <a:ext cx="8360979" cy="5223648"/>
          </a:xfrm>
        </p:spPr>
        <p:txBody>
          <a:bodyPr/>
          <a:lstStyle/>
          <a:p>
            <a:r>
              <a:rPr lang="en-US" sz="2800" dirty="0" smtClean="0"/>
              <a:t>Military Treatment Facilities (MTF)</a:t>
            </a:r>
          </a:p>
          <a:p>
            <a:pPr lvl="1"/>
            <a:r>
              <a:rPr lang="en-US" sz="2600" dirty="0"/>
              <a:t>D</a:t>
            </a:r>
            <a:r>
              <a:rPr lang="en-US" sz="2600" dirty="0" smtClean="0"/>
              <a:t>evelop </a:t>
            </a:r>
            <a:r>
              <a:rPr lang="en-US" sz="2600" dirty="0"/>
              <a:t>equipment requirements consistent with mission </a:t>
            </a:r>
            <a:r>
              <a:rPr lang="en-US" sz="2600" dirty="0" smtClean="0"/>
              <a:t>needs</a:t>
            </a:r>
            <a:endParaRPr lang="en-US" sz="2600" dirty="0"/>
          </a:p>
          <a:p>
            <a:pPr lvl="1"/>
            <a:r>
              <a:rPr lang="en-US" sz="2600" dirty="0" smtClean="0"/>
              <a:t>Commander reviews </a:t>
            </a:r>
            <a:r>
              <a:rPr lang="en-US" sz="2600" dirty="0"/>
              <a:t>and </a:t>
            </a:r>
            <a:r>
              <a:rPr lang="en-US" sz="2600" dirty="0" smtClean="0"/>
              <a:t>Approves/Disapproves </a:t>
            </a:r>
            <a:r>
              <a:rPr lang="en-US" sz="2600" dirty="0"/>
              <a:t>requirements; ensuring the information provided is complete and </a:t>
            </a:r>
            <a:r>
              <a:rPr lang="en-US" sz="2600" dirty="0" smtClean="0"/>
              <a:t>accurate</a:t>
            </a:r>
          </a:p>
          <a:p>
            <a:pPr lvl="1"/>
            <a:r>
              <a:rPr lang="en-US" sz="2400" dirty="0"/>
              <a:t>Monitor and ensure program execution IAW MEDCOM guidance and Command </a:t>
            </a:r>
            <a:r>
              <a:rPr lang="en-US" sz="2400" dirty="0" smtClean="0"/>
              <a:t>goals</a:t>
            </a:r>
          </a:p>
          <a:p>
            <a:pPr lvl="2"/>
            <a:r>
              <a:rPr lang="en-US" sz="2200" dirty="0"/>
              <a:t>SB 8-75-MEDCASE</a:t>
            </a:r>
          </a:p>
          <a:p>
            <a:pPr lvl="2"/>
            <a:r>
              <a:rPr lang="en-US" sz="2200" dirty="0"/>
              <a:t>OPORD 17-29 (TAP Execution</a:t>
            </a:r>
            <a:r>
              <a:rPr lang="en-US" sz="2200" dirty="0" smtClean="0"/>
              <a:t>)</a:t>
            </a:r>
            <a:endParaRPr lang="en-US" sz="22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10" name="Title 3"/>
          <p:cNvSpPr>
            <a:spLocks noGrp="1"/>
          </p:cNvSpPr>
          <p:nvPr>
            <p:ph type="title"/>
          </p:nvPr>
        </p:nvSpPr>
        <p:spPr>
          <a:xfrm>
            <a:off x="457200" y="178077"/>
            <a:ext cx="8229600" cy="590550"/>
          </a:xfrm>
        </p:spPr>
        <p:txBody>
          <a:bodyPr/>
          <a:lstStyle/>
          <a:p>
            <a:r>
              <a:rPr lang="en-US" dirty="0"/>
              <a:t>TAP Responsibilities</a:t>
            </a:r>
          </a:p>
        </p:txBody>
      </p:sp>
    </p:spTree>
    <p:extLst>
      <p:ext uri="{BB962C8B-B14F-4D97-AF65-F5344CB8AC3E}">
        <p14:creationId xmlns:p14="http://schemas.microsoft.com/office/powerpoint/2010/main" val="223733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0627"/>
            <a:ext cx="8686800" cy="590550"/>
          </a:xfrm>
        </p:spPr>
        <p:txBody>
          <a:bodyPr/>
          <a:lstStyle/>
          <a:p>
            <a:r>
              <a:rPr lang="en-US" sz="2800" dirty="0" smtClean="0"/>
              <a:t>TAP Acquisition Strategy (Central)</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12" name="Oval 4"/>
          <p:cNvSpPr>
            <a:spLocks noChangeAspect="1" noChangeArrowheads="1"/>
          </p:cNvSpPr>
          <p:nvPr/>
        </p:nvSpPr>
        <p:spPr bwMode="auto">
          <a:xfrm>
            <a:off x="315912" y="1283115"/>
            <a:ext cx="8534400" cy="4943475"/>
          </a:xfrm>
          <a:prstGeom prst="ellipse">
            <a:avLst/>
          </a:prstGeom>
          <a:solidFill>
            <a:srgbClr val="99CCFF"/>
          </a:solidFill>
          <a:ln w="12700">
            <a:solidFill>
              <a:srgbClr val="000000"/>
            </a:solidFill>
            <a:round/>
            <a:headEnd/>
            <a:tailEnd/>
          </a:ln>
          <a:effectLst>
            <a:outerShdw dist="71842" dir="2700000" algn="ctr" rotWithShape="0">
              <a:srgbClr val="000000"/>
            </a:outerShdw>
          </a:effectLst>
        </p:spPr>
        <p:txBody>
          <a:bodyPr wrap="none" lIns="91424" tIns="45712" rIns="91424" bIns="45712" anchor="ctr"/>
          <a:lstStyle/>
          <a:p>
            <a:pPr algn="ctr">
              <a:lnSpc>
                <a:spcPct val="90000"/>
              </a:lnSpc>
            </a:pPr>
            <a:endParaRPr lang="en-US" sz="1200" b="1">
              <a:solidFill>
                <a:srgbClr val="990000"/>
              </a:solidFill>
              <a:latin typeface="Albertus (W1)" pitchFamily="34" charset="0"/>
            </a:endParaRPr>
          </a:p>
        </p:txBody>
      </p:sp>
      <p:sp>
        <p:nvSpPr>
          <p:cNvPr id="13" name="AutoShape 2"/>
          <p:cNvSpPr>
            <a:spLocks noChangeAspect="1" noChangeArrowheads="1"/>
          </p:cNvSpPr>
          <p:nvPr/>
        </p:nvSpPr>
        <p:spPr bwMode="auto">
          <a:xfrm rot="5400000">
            <a:off x="804863" y="4116803"/>
            <a:ext cx="895350" cy="339725"/>
          </a:xfrm>
          <a:prstGeom prst="rtTriangle">
            <a:avLst/>
          </a:prstGeom>
          <a:solidFill>
            <a:schemeClr val="bg1"/>
          </a:solidFill>
          <a:ln w="9525">
            <a:noFill/>
            <a:miter lim="800000"/>
            <a:headEnd/>
            <a:tailEnd/>
          </a:ln>
          <a:effectLst/>
        </p:spPr>
        <p:txBody>
          <a:bodyPr wrap="none" anchor="ctr"/>
          <a:lstStyle/>
          <a:p>
            <a:endParaRPr lang="en-US"/>
          </a:p>
        </p:txBody>
      </p:sp>
      <p:sp>
        <p:nvSpPr>
          <p:cNvPr id="15" name="Oval 5"/>
          <p:cNvSpPr>
            <a:spLocks noChangeAspect="1" noChangeArrowheads="1"/>
          </p:cNvSpPr>
          <p:nvPr/>
        </p:nvSpPr>
        <p:spPr bwMode="auto">
          <a:xfrm>
            <a:off x="2757488" y="2846803"/>
            <a:ext cx="3660775" cy="2084388"/>
          </a:xfrm>
          <a:prstGeom prst="ellipse">
            <a:avLst/>
          </a:prstGeom>
          <a:solidFill>
            <a:schemeClr val="bg1"/>
          </a:solidFill>
          <a:ln w="12700">
            <a:solidFill>
              <a:srgbClr val="000000"/>
            </a:solidFill>
            <a:round/>
            <a:headEnd/>
            <a:tailEnd/>
          </a:ln>
          <a:effectLst>
            <a:outerShdw dist="71842" dir="13500000" algn="ctr" rotWithShape="0">
              <a:srgbClr val="000000"/>
            </a:outerShdw>
          </a:effectLst>
        </p:spPr>
        <p:txBody>
          <a:bodyPr wrap="none" lIns="92058" tIns="46030" rIns="92058" bIns="46030" anchor="ctr"/>
          <a:lstStyle/>
          <a:p>
            <a:pPr algn="ctr"/>
            <a:r>
              <a:rPr lang="en-US" sz="2800" b="1" i="1" dirty="0" smtClean="0">
                <a:solidFill>
                  <a:srgbClr val="003300"/>
                </a:solidFill>
                <a:effectLst>
                  <a:outerShdw blurRad="38100" dist="38100" dir="2700000" algn="tl">
                    <a:srgbClr val="C0C0C0"/>
                  </a:outerShdw>
                </a:effectLst>
                <a:latin typeface="Arial" charset="0"/>
              </a:rPr>
              <a:t>Technology</a:t>
            </a:r>
          </a:p>
          <a:p>
            <a:pPr algn="ctr"/>
            <a:r>
              <a:rPr lang="en-US" sz="2800" b="1" i="1" dirty="0" smtClean="0">
                <a:solidFill>
                  <a:srgbClr val="003300"/>
                </a:solidFill>
                <a:effectLst>
                  <a:outerShdw blurRad="38100" dist="38100" dir="2700000" algn="tl">
                    <a:srgbClr val="C0C0C0"/>
                  </a:outerShdw>
                </a:effectLst>
                <a:latin typeface="Arial" charset="0"/>
              </a:rPr>
              <a:t>Acquisition</a:t>
            </a:r>
          </a:p>
          <a:p>
            <a:pPr algn="ctr"/>
            <a:r>
              <a:rPr lang="en-US" sz="2800" b="1" i="1" dirty="0" smtClean="0">
                <a:solidFill>
                  <a:srgbClr val="003300"/>
                </a:solidFill>
                <a:effectLst>
                  <a:outerShdw blurRad="38100" dist="38100" dir="2700000" algn="tl">
                    <a:srgbClr val="C0C0C0"/>
                  </a:outerShdw>
                </a:effectLst>
                <a:latin typeface="Arial" charset="0"/>
              </a:rPr>
              <a:t>Strategy</a:t>
            </a:r>
            <a:endParaRPr lang="en-US" sz="2800" b="1" i="1" dirty="0">
              <a:solidFill>
                <a:srgbClr val="003300"/>
              </a:solidFill>
              <a:effectLst>
                <a:outerShdw blurRad="38100" dist="38100" dir="2700000" algn="tl">
                  <a:srgbClr val="C0C0C0"/>
                </a:outerShdw>
              </a:effectLst>
              <a:latin typeface="Arial" charset="0"/>
            </a:endParaRPr>
          </a:p>
        </p:txBody>
      </p:sp>
      <p:sp>
        <p:nvSpPr>
          <p:cNvPr id="16" name="Line 6"/>
          <p:cNvSpPr>
            <a:spLocks noChangeAspect="1" noChangeShapeType="1"/>
          </p:cNvSpPr>
          <p:nvPr/>
        </p:nvSpPr>
        <p:spPr bwMode="auto">
          <a:xfrm flipH="1">
            <a:off x="966788" y="3491328"/>
            <a:ext cx="587375" cy="158750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7" name="Line 7"/>
          <p:cNvSpPr>
            <a:spLocks noChangeAspect="1" noChangeShapeType="1"/>
          </p:cNvSpPr>
          <p:nvPr/>
        </p:nvSpPr>
        <p:spPr bwMode="auto">
          <a:xfrm>
            <a:off x="1554163" y="3491328"/>
            <a:ext cx="1711325" cy="727075"/>
          </a:xfrm>
          <a:prstGeom prst="line">
            <a:avLst/>
          </a:prstGeom>
          <a:noFill/>
          <a:ln w="3175">
            <a:solidFill>
              <a:srgbClr val="000000"/>
            </a:solidFill>
            <a:round/>
            <a:headEnd type="none" w="sm" len="sm"/>
            <a:tailEnd type="none" w="sm" len="sm"/>
          </a:ln>
          <a:effectLst/>
        </p:spPr>
        <p:txBody>
          <a:bodyPr wrap="none" anchor="ctr"/>
          <a:lstStyle/>
          <a:p>
            <a:endParaRPr lang="en-US"/>
          </a:p>
        </p:txBody>
      </p:sp>
      <p:sp>
        <p:nvSpPr>
          <p:cNvPr id="18" name="Line 8"/>
          <p:cNvSpPr>
            <a:spLocks noChangeAspect="1" noChangeShapeType="1"/>
          </p:cNvSpPr>
          <p:nvPr/>
        </p:nvSpPr>
        <p:spPr bwMode="auto">
          <a:xfrm flipH="1">
            <a:off x="966788" y="4943891"/>
            <a:ext cx="338137" cy="134937"/>
          </a:xfrm>
          <a:prstGeom prst="line">
            <a:avLst/>
          </a:prstGeom>
          <a:noFill/>
          <a:ln w="76200">
            <a:solidFill>
              <a:srgbClr val="000000"/>
            </a:solidFill>
            <a:round/>
            <a:headEnd type="none" w="sm" len="sm"/>
            <a:tailEnd type="none" w="sm" len="sm"/>
          </a:ln>
          <a:effectLst/>
        </p:spPr>
        <p:txBody>
          <a:bodyPr wrap="none" anchor="ctr"/>
          <a:lstStyle/>
          <a:p>
            <a:endParaRPr lang="en-US"/>
          </a:p>
        </p:txBody>
      </p:sp>
      <p:sp>
        <p:nvSpPr>
          <p:cNvPr id="19" name="Line 9"/>
          <p:cNvSpPr>
            <a:spLocks noChangeAspect="1" noChangeShapeType="1"/>
          </p:cNvSpPr>
          <p:nvPr/>
        </p:nvSpPr>
        <p:spPr bwMode="auto">
          <a:xfrm flipH="1">
            <a:off x="2941638" y="4204116"/>
            <a:ext cx="249237" cy="120650"/>
          </a:xfrm>
          <a:prstGeom prst="line">
            <a:avLst/>
          </a:prstGeom>
          <a:noFill/>
          <a:ln w="76200">
            <a:solidFill>
              <a:srgbClr val="000000"/>
            </a:solidFill>
            <a:round/>
            <a:headEnd type="none" w="sm" len="sm"/>
            <a:tailEnd type="none" w="sm" len="sm"/>
          </a:ln>
          <a:effectLst/>
        </p:spPr>
        <p:txBody>
          <a:bodyPr wrap="none" anchor="ctr"/>
          <a:lstStyle/>
          <a:p>
            <a:endParaRPr lang="en-US"/>
          </a:p>
        </p:txBody>
      </p:sp>
      <p:sp>
        <p:nvSpPr>
          <p:cNvPr id="20" name="Line 10"/>
          <p:cNvSpPr>
            <a:spLocks noChangeAspect="1" noChangeShapeType="1"/>
          </p:cNvSpPr>
          <p:nvPr/>
        </p:nvSpPr>
        <p:spPr bwMode="auto">
          <a:xfrm flipV="1">
            <a:off x="315913" y="3791366"/>
            <a:ext cx="2441576" cy="24274"/>
          </a:xfrm>
          <a:prstGeom prst="line">
            <a:avLst/>
          </a:prstGeom>
          <a:noFill/>
          <a:ln w="57150">
            <a:solidFill>
              <a:srgbClr val="000000"/>
            </a:solidFill>
            <a:round/>
            <a:headEnd type="none" w="sm" len="sm"/>
            <a:tailEnd type="none" w="sm" len="sm"/>
          </a:ln>
          <a:effectLst/>
        </p:spPr>
        <p:txBody>
          <a:bodyPr wrap="none" anchor="ctr"/>
          <a:lstStyle/>
          <a:p>
            <a:endParaRPr lang="en-US"/>
          </a:p>
        </p:txBody>
      </p:sp>
      <p:sp>
        <p:nvSpPr>
          <p:cNvPr id="21" name="AutoShape 11"/>
          <p:cNvSpPr>
            <a:spLocks noChangeAspect="1" noChangeArrowheads="1"/>
          </p:cNvSpPr>
          <p:nvPr/>
        </p:nvSpPr>
        <p:spPr bwMode="auto">
          <a:xfrm flipH="1">
            <a:off x="2655888" y="4061241"/>
            <a:ext cx="319087" cy="214312"/>
          </a:xfrm>
          <a:prstGeom prst="roundRect">
            <a:avLst>
              <a:gd name="adj" fmla="val 50000"/>
            </a:avLst>
          </a:prstGeom>
          <a:noFill/>
          <a:ln w="9525">
            <a:noFill/>
            <a:round/>
            <a:headEnd/>
            <a:tailEnd/>
          </a:ln>
          <a:effectLst/>
        </p:spPr>
        <p:txBody>
          <a:bodyPr wrap="none" anchor="ctr"/>
          <a:lstStyle/>
          <a:p>
            <a:endParaRPr lang="en-US"/>
          </a:p>
        </p:txBody>
      </p:sp>
      <p:sp>
        <p:nvSpPr>
          <p:cNvPr id="22" name="Line 12"/>
          <p:cNvSpPr>
            <a:spLocks noChangeAspect="1" noChangeShapeType="1"/>
          </p:cNvSpPr>
          <p:nvPr/>
        </p:nvSpPr>
        <p:spPr bwMode="auto">
          <a:xfrm flipH="1">
            <a:off x="2941638" y="4204116"/>
            <a:ext cx="249237" cy="120650"/>
          </a:xfrm>
          <a:prstGeom prst="line">
            <a:avLst/>
          </a:prstGeom>
          <a:noFill/>
          <a:ln w="76200">
            <a:solidFill>
              <a:srgbClr val="000000"/>
            </a:solidFill>
            <a:round/>
            <a:headEnd type="none" w="sm" len="sm"/>
            <a:tailEnd type="none" w="sm" len="sm"/>
          </a:ln>
          <a:effectLst/>
        </p:spPr>
        <p:txBody>
          <a:bodyPr wrap="none" anchor="ctr"/>
          <a:lstStyle/>
          <a:p>
            <a:endParaRPr lang="en-US"/>
          </a:p>
        </p:txBody>
      </p:sp>
      <p:sp>
        <p:nvSpPr>
          <p:cNvPr id="23" name="AutoShape 13"/>
          <p:cNvSpPr>
            <a:spLocks noChangeAspect="1" noChangeArrowheads="1"/>
          </p:cNvSpPr>
          <p:nvPr/>
        </p:nvSpPr>
        <p:spPr bwMode="auto">
          <a:xfrm>
            <a:off x="1917700" y="3654841"/>
            <a:ext cx="747713" cy="317500"/>
          </a:xfrm>
          <a:prstGeom prst="rtTriangle">
            <a:avLst/>
          </a:prstGeom>
          <a:solidFill>
            <a:schemeClr val="accent1"/>
          </a:solidFill>
          <a:ln w="9525">
            <a:noFill/>
            <a:miter lim="800000"/>
            <a:headEnd/>
            <a:tailEnd/>
          </a:ln>
          <a:effectLst/>
        </p:spPr>
        <p:txBody>
          <a:bodyPr wrap="none" anchor="ctr"/>
          <a:lstStyle/>
          <a:p>
            <a:endParaRPr lang="en-US"/>
          </a:p>
        </p:txBody>
      </p:sp>
      <p:sp>
        <p:nvSpPr>
          <p:cNvPr id="24" name="AutoShape 14"/>
          <p:cNvSpPr>
            <a:spLocks noChangeAspect="1" noChangeArrowheads="1"/>
          </p:cNvSpPr>
          <p:nvPr/>
        </p:nvSpPr>
        <p:spPr bwMode="auto">
          <a:xfrm>
            <a:off x="2271713" y="3810416"/>
            <a:ext cx="750887" cy="317500"/>
          </a:xfrm>
          <a:prstGeom prst="rtTriangle">
            <a:avLst/>
          </a:prstGeom>
          <a:solidFill>
            <a:schemeClr val="accent1"/>
          </a:solidFill>
          <a:ln w="9525">
            <a:noFill/>
            <a:miter lim="800000"/>
            <a:headEnd/>
            <a:tailEnd/>
          </a:ln>
          <a:effectLst/>
        </p:spPr>
        <p:txBody>
          <a:bodyPr wrap="none" anchor="ctr"/>
          <a:lstStyle/>
          <a:p>
            <a:endParaRPr lang="en-US"/>
          </a:p>
        </p:txBody>
      </p:sp>
      <p:sp>
        <p:nvSpPr>
          <p:cNvPr id="25" name="AutoShape 15"/>
          <p:cNvSpPr>
            <a:spLocks noChangeAspect="1" noChangeArrowheads="1"/>
          </p:cNvSpPr>
          <p:nvPr/>
        </p:nvSpPr>
        <p:spPr bwMode="auto">
          <a:xfrm rot="11111391">
            <a:off x="2286000" y="3808828"/>
            <a:ext cx="430213" cy="185738"/>
          </a:xfrm>
          <a:prstGeom prst="rtTriangle">
            <a:avLst/>
          </a:prstGeom>
          <a:solidFill>
            <a:srgbClr val="99CCFF"/>
          </a:solidFill>
          <a:ln w="9525">
            <a:noFill/>
            <a:miter lim="800000"/>
            <a:headEnd/>
            <a:tailEnd/>
          </a:ln>
          <a:effectLst/>
        </p:spPr>
        <p:txBody>
          <a:bodyPr wrap="none" anchor="ctr"/>
          <a:lstStyle/>
          <a:p>
            <a:endParaRPr lang="en-US"/>
          </a:p>
        </p:txBody>
      </p:sp>
      <p:sp>
        <p:nvSpPr>
          <p:cNvPr id="26" name="AutoShape 16"/>
          <p:cNvSpPr>
            <a:spLocks noChangeAspect="1" noChangeArrowheads="1"/>
          </p:cNvSpPr>
          <p:nvPr/>
        </p:nvSpPr>
        <p:spPr bwMode="auto">
          <a:xfrm rot="16200000">
            <a:off x="1233487" y="3765966"/>
            <a:ext cx="398463" cy="141288"/>
          </a:xfrm>
          <a:prstGeom prst="rtTriangle">
            <a:avLst/>
          </a:prstGeom>
          <a:solidFill>
            <a:schemeClr val="accent1"/>
          </a:solidFill>
          <a:ln w="9525">
            <a:noFill/>
            <a:miter lim="800000"/>
            <a:headEnd/>
            <a:tailEnd/>
          </a:ln>
          <a:effectLst/>
        </p:spPr>
        <p:txBody>
          <a:bodyPr wrap="none" anchor="ctr"/>
          <a:lstStyle/>
          <a:p>
            <a:endParaRPr lang="en-US"/>
          </a:p>
        </p:txBody>
      </p:sp>
      <p:sp>
        <p:nvSpPr>
          <p:cNvPr id="27" name="Rectangle 17"/>
          <p:cNvSpPr>
            <a:spLocks noChangeAspect="1" noChangeArrowheads="1"/>
          </p:cNvSpPr>
          <p:nvPr/>
        </p:nvSpPr>
        <p:spPr bwMode="auto">
          <a:xfrm>
            <a:off x="1504950" y="3754853"/>
            <a:ext cx="415925" cy="123825"/>
          </a:xfrm>
          <a:prstGeom prst="rect">
            <a:avLst/>
          </a:prstGeom>
          <a:solidFill>
            <a:schemeClr val="accent1"/>
          </a:solidFill>
          <a:ln w="9525">
            <a:noFill/>
            <a:miter lim="800000"/>
            <a:headEnd/>
            <a:tailEnd/>
          </a:ln>
          <a:effectLst/>
        </p:spPr>
        <p:txBody>
          <a:bodyPr wrap="none" anchor="ctr"/>
          <a:lstStyle/>
          <a:p>
            <a:endParaRPr lang="en-US"/>
          </a:p>
        </p:txBody>
      </p:sp>
      <p:sp>
        <p:nvSpPr>
          <p:cNvPr id="28" name="AutoShape 18"/>
          <p:cNvSpPr>
            <a:spLocks noChangeAspect="1" noChangeArrowheads="1"/>
          </p:cNvSpPr>
          <p:nvPr/>
        </p:nvSpPr>
        <p:spPr bwMode="auto">
          <a:xfrm rot="16200000">
            <a:off x="894557" y="4627184"/>
            <a:ext cx="433388" cy="155575"/>
          </a:xfrm>
          <a:prstGeom prst="rtTriangle">
            <a:avLst/>
          </a:prstGeom>
          <a:solidFill>
            <a:srgbClr val="99CCFF"/>
          </a:solidFill>
          <a:ln w="9525">
            <a:noFill/>
            <a:miter lim="800000"/>
            <a:headEnd/>
            <a:tailEnd/>
          </a:ln>
          <a:effectLst/>
        </p:spPr>
        <p:txBody>
          <a:bodyPr wrap="none" anchor="ctr"/>
          <a:lstStyle/>
          <a:p>
            <a:endParaRPr lang="en-US"/>
          </a:p>
        </p:txBody>
      </p:sp>
      <p:sp>
        <p:nvSpPr>
          <p:cNvPr id="29" name="AutoShape 19"/>
          <p:cNvSpPr>
            <a:spLocks noChangeAspect="1" noChangeArrowheads="1"/>
          </p:cNvSpPr>
          <p:nvPr/>
        </p:nvSpPr>
        <p:spPr bwMode="auto">
          <a:xfrm rot="16200000">
            <a:off x="996950" y="4627978"/>
            <a:ext cx="433388" cy="160338"/>
          </a:xfrm>
          <a:prstGeom prst="rtTriangle">
            <a:avLst/>
          </a:prstGeom>
          <a:solidFill>
            <a:schemeClr val="accent1"/>
          </a:solidFill>
          <a:ln w="9525">
            <a:noFill/>
            <a:miter lim="800000"/>
            <a:headEnd/>
            <a:tailEnd/>
          </a:ln>
          <a:effectLst/>
        </p:spPr>
        <p:txBody>
          <a:bodyPr wrap="none" anchor="ctr"/>
          <a:lstStyle/>
          <a:p>
            <a:endParaRPr lang="en-US"/>
          </a:p>
        </p:txBody>
      </p:sp>
      <p:sp>
        <p:nvSpPr>
          <p:cNvPr id="30" name="AutoShape 20"/>
          <p:cNvSpPr>
            <a:spLocks noChangeAspect="1" noChangeArrowheads="1"/>
          </p:cNvSpPr>
          <p:nvPr/>
        </p:nvSpPr>
        <p:spPr bwMode="auto">
          <a:xfrm rot="5400000">
            <a:off x="804863" y="4116803"/>
            <a:ext cx="895350" cy="339725"/>
          </a:xfrm>
          <a:prstGeom prst="rtTriangle">
            <a:avLst/>
          </a:prstGeom>
          <a:solidFill>
            <a:srgbClr val="99CCFF"/>
          </a:solidFill>
          <a:ln w="9525">
            <a:noFill/>
            <a:miter lim="800000"/>
            <a:headEnd/>
            <a:tailEnd/>
          </a:ln>
          <a:effectLst/>
        </p:spPr>
        <p:txBody>
          <a:bodyPr wrap="none" anchor="ctr"/>
          <a:lstStyle/>
          <a:p>
            <a:endParaRPr lang="en-US"/>
          </a:p>
        </p:txBody>
      </p:sp>
      <p:sp>
        <p:nvSpPr>
          <p:cNvPr id="31" name="AutoShape 21"/>
          <p:cNvSpPr>
            <a:spLocks noChangeAspect="1" noChangeArrowheads="1"/>
          </p:cNvSpPr>
          <p:nvPr/>
        </p:nvSpPr>
        <p:spPr bwMode="auto">
          <a:xfrm rot="-743673">
            <a:off x="2105025" y="3569116"/>
            <a:ext cx="1087438" cy="777875"/>
          </a:xfrm>
          <a:prstGeom prst="rtTriangle">
            <a:avLst/>
          </a:prstGeom>
          <a:solidFill>
            <a:srgbClr val="99CCFF"/>
          </a:solidFill>
          <a:ln w="9525">
            <a:noFill/>
            <a:miter lim="800000"/>
            <a:headEnd/>
            <a:tailEnd/>
          </a:ln>
          <a:effectLst/>
        </p:spPr>
        <p:txBody>
          <a:bodyPr wrap="none" anchor="ctr"/>
          <a:lstStyle/>
          <a:p>
            <a:endParaRPr lang="en-US"/>
          </a:p>
        </p:txBody>
      </p:sp>
      <p:sp>
        <p:nvSpPr>
          <p:cNvPr id="32" name="AutoShape 22"/>
          <p:cNvSpPr>
            <a:spLocks noChangeAspect="1" noChangeArrowheads="1"/>
          </p:cNvSpPr>
          <p:nvPr/>
        </p:nvSpPr>
        <p:spPr bwMode="auto">
          <a:xfrm rot="16200000">
            <a:off x="3081338" y="4088228"/>
            <a:ext cx="141287" cy="373063"/>
          </a:xfrm>
          <a:prstGeom prst="rtTriangle">
            <a:avLst/>
          </a:prstGeom>
          <a:noFill/>
          <a:ln w="9525">
            <a:noFill/>
            <a:miter lim="800000"/>
            <a:headEnd/>
            <a:tailEnd/>
          </a:ln>
          <a:effectLst/>
        </p:spPr>
        <p:txBody>
          <a:bodyPr wrap="none" anchor="ctr"/>
          <a:lstStyle/>
          <a:p>
            <a:endParaRPr lang="en-US"/>
          </a:p>
        </p:txBody>
      </p:sp>
      <p:sp>
        <p:nvSpPr>
          <p:cNvPr id="33" name="AutoShape 24"/>
          <p:cNvSpPr>
            <a:spLocks noChangeAspect="1" noChangeArrowheads="1"/>
          </p:cNvSpPr>
          <p:nvPr/>
        </p:nvSpPr>
        <p:spPr bwMode="auto">
          <a:xfrm>
            <a:off x="1917700" y="3654841"/>
            <a:ext cx="747713" cy="317500"/>
          </a:xfrm>
          <a:prstGeom prst="rtTriangle">
            <a:avLst/>
          </a:prstGeom>
          <a:solidFill>
            <a:srgbClr val="99CCFF"/>
          </a:solidFill>
          <a:ln w="9525">
            <a:noFill/>
            <a:miter lim="800000"/>
            <a:headEnd/>
            <a:tailEnd/>
          </a:ln>
          <a:effectLst/>
        </p:spPr>
        <p:txBody>
          <a:bodyPr wrap="none" anchor="ctr"/>
          <a:lstStyle/>
          <a:p>
            <a:endParaRPr lang="en-US"/>
          </a:p>
        </p:txBody>
      </p:sp>
      <p:sp>
        <p:nvSpPr>
          <p:cNvPr id="34" name="AutoShape 25"/>
          <p:cNvSpPr>
            <a:spLocks noChangeAspect="1" noChangeArrowheads="1"/>
          </p:cNvSpPr>
          <p:nvPr/>
        </p:nvSpPr>
        <p:spPr bwMode="auto">
          <a:xfrm>
            <a:off x="2133600" y="3810416"/>
            <a:ext cx="889000" cy="376237"/>
          </a:xfrm>
          <a:prstGeom prst="rtTriangle">
            <a:avLst/>
          </a:prstGeom>
          <a:solidFill>
            <a:srgbClr val="99CCFF"/>
          </a:solidFill>
          <a:ln w="9525">
            <a:noFill/>
            <a:miter lim="800000"/>
            <a:headEnd/>
            <a:tailEnd/>
          </a:ln>
          <a:effectLst/>
        </p:spPr>
        <p:txBody>
          <a:bodyPr wrap="none" anchor="ctr"/>
          <a:lstStyle/>
          <a:p>
            <a:endParaRPr lang="en-US"/>
          </a:p>
        </p:txBody>
      </p:sp>
      <p:sp>
        <p:nvSpPr>
          <p:cNvPr id="35" name="AutoShape 26"/>
          <p:cNvSpPr>
            <a:spLocks noChangeAspect="1" noChangeArrowheads="1"/>
          </p:cNvSpPr>
          <p:nvPr/>
        </p:nvSpPr>
        <p:spPr bwMode="auto">
          <a:xfrm rot="10800000">
            <a:off x="2209800" y="3808828"/>
            <a:ext cx="293688" cy="128588"/>
          </a:xfrm>
          <a:prstGeom prst="rtTriangle">
            <a:avLst/>
          </a:prstGeom>
          <a:solidFill>
            <a:srgbClr val="99CCFF"/>
          </a:solidFill>
          <a:ln w="9525">
            <a:noFill/>
            <a:miter lim="800000"/>
            <a:headEnd/>
            <a:tailEnd/>
          </a:ln>
          <a:effectLst/>
        </p:spPr>
        <p:txBody>
          <a:bodyPr wrap="none" anchor="ctr"/>
          <a:lstStyle/>
          <a:p>
            <a:endParaRPr lang="en-US"/>
          </a:p>
        </p:txBody>
      </p:sp>
      <p:sp>
        <p:nvSpPr>
          <p:cNvPr id="36" name="AutoShape 27"/>
          <p:cNvSpPr>
            <a:spLocks noChangeAspect="1" noChangeArrowheads="1"/>
          </p:cNvSpPr>
          <p:nvPr/>
        </p:nvSpPr>
        <p:spPr bwMode="auto">
          <a:xfrm rot="16200000">
            <a:off x="1233487" y="3765966"/>
            <a:ext cx="398463" cy="141288"/>
          </a:xfrm>
          <a:prstGeom prst="rtTriangle">
            <a:avLst/>
          </a:prstGeom>
          <a:solidFill>
            <a:srgbClr val="99CCFF"/>
          </a:solidFill>
          <a:ln w="9525">
            <a:noFill/>
            <a:miter lim="800000"/>
            <a:headEnd/>
            <a:tailEnd/>
          </a:ln>
          <a:effectLst/>
        </p:spPr>
        <p:txBody>
          <a:bodyPr wrap="none" anchor="ctr"/>
          <a:lstStyle/>
          <a:p>
            <a:endParaRPr lang="en-US"/>
          </a:p>
        </p:txBody>
      </p:sp>
      <p:sp>
        <p:nvSpPr>
          <p:cNvPr id="37" name="Rectangle 28"/>
          <p:cNvSpPr>
            <a:spLocks noChangeAspect="1" noChangeArrowheads="1"/>
          </p:cNvSpPr>
          <p:nvPr/>
        </p:nvSpPr>
        <p:spPr bwMode="auto">
          <a:xfrm>
            <a:off x="1504950" y="3754853"/>
            <a:ext cx="552450" cy="165100"/>
          </a:xfrm>
          <a:prstGeom prst="rect">
            <a:avLst/>
          </a:prstGeom>
          <a:solidFill>
            <a:srgbClr val="99CCFF"/>
          </a:solidFill>
          <a:ln w="9525">
            <a:noFill/>
            <a:miter lim="800000"/>
            <a:headEnd/>
            <a:tailEnd/>
          </a:ln>
          <a:effectLst/>
        </p:spPr>
        <p:txBody>
          <a:bodyPr wrap="none" anchor="ctr"/>
          <a:lstStyle/>
          <a:p>
            <a:endParaRPr lang="en-US"/>
          </a:p>
        </p:txBody>
      </p:sp>
      <p:sp>
        <p:nvSpPr>
          <p:cNvPr id="38" name="AutoShape 29"/>
          <p:cNvSpPr>
            <a:spLocks noChangeAspect="1" noChangeArrowheads="1"/>
          </p:cNvSpPr>
          <p:nvPr/>
        </p:nvSpPr>
        <p:spPr bwMode="auto">
          <a:xfrm rot="37597859">
            <a:off x="996950" y="4627978"/>
            <a:ext cx="433388" cy="160338"/>
          </a:xfrm>
          <a:prstGeom prst="rtTriangle">
            <a:avLst/>
          </a:prstGeom>
          <a:solidFill>
            <a:srgbClr val="99CCFF"/>
          </a:solidFill>
          <a:ln w="9525">
            <a:noFill/>
            <a:miter lim="800000"/>
            <a:headEnd/>
            <a:tailEnd/>
          </a:ln>
          <a:effectLst/>
        </p:spPr>
        <p:txBody>
          <a:bodyPr wrap="none" anchor="ctr"/>
          <a:lstStyle/>
          <a:p>
            <a:endParaRPr lang="en-US"/>
          </a:p>
        </p:txBody>
      </p:sp>
      <p:sp>
        <p:nvSpPr>
          <p:cNvPr id="39" name="AutoShape 30"/>
          <p:cNvSpPr>
            <a:spLocks noChangeAspect="1" noChangeArrowheads="1"/>
          </p:cNvSpPr>
          <p:nvPr/>
        </p:nvSpPr>
        <p:spPr bwMode="auto">
          <a:xfrm rot="12660000">
            <a:off x="2611438" y="4105691"/>
            <a:ext cx="327025" cy="273050"/>
          </a:xfrm>
          <a:prstGeom prst="rtTriangle">
            <a:avLst/>
          </a:prstGeom>
          <a:solidFill>
            <a:srgbClr val="99CCFF"/>
          </a:solidFill>
          <a:ln w="9525">
            <a:noFill/>
            <a:miter lim="800000"/>
            <a:headEnd/>
            <a:tailEnd/>
          </a:ln>
          <a:effectLst/>
        </p:spPr>
        <p:txBody>
          <a:bodyPr wrap="none" anchor="ctr"/>
          <a:lstStyle/>
          <a:p>
            <a:endParaRPr lang="en-US"/>
          </a:p>
        </p:txBody>
      </p:sp>
      <p:sp>
        <p:nvSpPr>
          <p:cNvPr id="40" name="AutoShape 31"/>
          <p:cNvSpPr>
            <a:spLocks noChangeAspect="1" noChangeArrowheads="1"/>
          </p:cNvSpPr>
          <p:nvPr/>
        </p:nvSpPr>
        <p:spPr bwMode="auto">
          <a:xfrm rot="7417180">
            <a:off x="1073944" y="4609722"/>
            <a:ext cx="604837" cy="536575"/>
          </a:xfrm>
          <a:prstGeom prst="rtTriangle">
            <a:avLst/>
          </a:prstGeom>
          <a:solidFill>
            <a:srgbClr val="99CCFF"/>
          </a:solidFill>
          <a:ln w="9525">
            <a:noFill/>
            <a:miter lim="800000"/>
            <a:headEnd/>
            <a:tailEnd/>
          </a:ln>
          <a:effectLst/>
        </p:spPr>
        <p:txBody>
          <a:bodyPr wrap="none" anchor="ctr"/>
          <a:lstStyle/>
          <a:p>
            <a:endParaRPr lang="en-US"/>
          </a:p>
        </p:txBody>
      </p:sp>
      <p:sp>
        <p:nvSpPr>
          <p:cNvPr id="41" name="AutoShape 32"/>
          <p:cNvSpPr>
            <a:spLocks noChangeAspect="1" noChangeArrowheads="1"/>
          </p:cNvSpPr>
          <p:nvPr/>
        </p:nvSpPr>
        <p:spPr bwMode="auto">
          <a:xfrm rot="14880000">
            <a:off x="1042194" y="4679572"/>
            <a:ext cx="211137" cy="403225"/>
          </a:xfrm>
          <a:prstGeom prst="rtTriangle">
            <a:avLst/>
          </a:prstGeom>
          <a:solidFill>
            <a:srgbClr val="99CCFF"/>
          </a:solidFill>
          <a:ln w="9525">
            <a:noFill/>
            <a:miter lim="800000"/>
            <a:headEnd/>
            <a:tailEnd/>
          </a:ln>
          <a:effectLst/>
        </p:spPr>
        <p:txBody>
          <a:bodyPr wrap="none" anchor="ctr"/>
          <a:lstStyle/>
          <a:p>
            <a:endParaRPr lang="en-US"/>
          </a:p>
        </p:txBody>
      </p:sp>
      <p:sp>
        <p:nvSpPr>
          <p:cNvPr id="42" name="AutoShape 33"/>
          <p:cNvSpPr>
            <a:spLocks noChangeAspect="1" noChangeArrowheads="1"/>
          </p:cNvSpPr>
          <p:nvPr/>
        </p:nvSpPr>
        <p:spPr bwMode="auto">
          <a:xfrm rot="13260000">
            <a:off x="2676525" y="4073941"/>
            <a:ext cx="236538" cy="207962"/>
          </a:xfrm>
          <a:prstGeom prst="rtTriangle">
            <a:avLst/>
          </a:prstGeom>
          <a:solidFill>
            <a:srgbClr val="99CCFF"/>
          </a:solidFill>
          <a:ln w="9525">
            <a:noFill/>
            <a:miter lim="800000"/>
            <a:headEnd/>
            <a:tailEnd/>
          </a:ln>
          <a:effectLst/>
        </p:spPr>
        <p:txBody>
          <a:bodyPr wrap="none" anchor="ctr"/>
          <a:lstStyle/>
          <a:p>
            <a:endParaRPr lang="en-US"/>
          </a:p>
        </p:txBody>
      </p:sp>
      <p:sp>
        <p:nvSpPr>
          <p:cNvPr id="43" name="Oval 34"/>
          <p:cNvSpPr>
            <a:spLocks noChangeAspect="1" noChangeArrowheads="1"/>
          </p:cNvSpPr>
          <p:nvPr/>
        </p:nvSpPr>
        <p:spPr bwMode="auto">
          <a:xfrm>
            <a:off x="1428750" y="2492791"/>
            <a:ext cx="792163"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200" b="1" i="1" dirty="0" smtClean="0">
                <a:solidFill>
                  <a:srgbClr val="003300"/>
                </a:solidFill>
                <a:latin typeface="Arial" charset="0"/>
              </a:rPr>
              <a:t>AUG</a:t>
            </a:r>
            <a:endParaRPr lang="en-US" sz="1200" b="1" i="1" dirty="0">
              <a:solidFill>
                <a:srgbClr val="003300"/>
              </a:solidFill>
              <a:latin typeface="Arial" charset="0"/>
            </a:endParaRPr>
          </a:p>
        </p:txBody>
      </p:sp>
      <p:sp>
        <p:nvSpPr>
          <p:cNvPr id="44" name="Oval 36"/>
          <p:cNvSpPr>
            <a:spLocks noChangeAspect="1" noChangeArrowheads="1"/>
          </p:cNvSpPr>
          <p:nvPr/>
        </p:nvSpPr>
        <p:spPr bwMode="auto">
          <a:xfrm>
            <a:off x="6727407" y="2372543"/>
            <a:ext cx="792163"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200" b="1" i="1" dirty="0" smtClean="0">
                <a:solidFill>
                  <a:srgbClr val="003300"/>
                </a:solidFill>
              </a:rPr>
              <a:t>OCT</a:t>
            </a:r>
            <a:endParaRPr lang="en-US" sz="1200" b="1" i="1" dirty="0">
              <a:solidFill>
                <a:srgbClr val="003300"/>
              </a:solidFill>
              <a:latin typeface="Arial" charset="0"/>
            </a:endParaRPr>
          </a:p>
        </p:txBody>
      </p:sp>
      <p:sp>
        <p:nvSpPr>
          <p:cNvPr id="45" name="Oval 37"/>
          <p:cNvSpPr>
            <a:spLocks noChangeAspect="1" noChangeArrowheads="1"/>
          </p:cNvSpPr>
          <p:nvPr/>
        </p:nvSpPr>
        <p:spPr bwMode="auto">
          <a:xfrm>
            <a:off x="6646209" y="3907013"/>
            <a:ext cx="792163"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200" b="1" i="1" dirty="0" smtClean="0">
                <a:solidFill>
                  <a:srgbClr val="003300"/>
                </a:solidFill>
              </a:rPr>
              <a:t>OCT</a:t>
            </a:r>
            <a:r>
              <a:rPr lang="en-US" sz="1200" b="1" i="1" dirty="0" smtClean="0">
                <a:solidFill>
                  <a:srgbClr val="003300"/>
                </a:solidFill>
                <a:latin typeface="Arial" charset="0"/>
              </a:rPr>
              <a:t> </a:t>
            </a:r>
            <a:r>
              <a:rPr lang="en-US" sz="1200" b="1" i="1" dirty="0">
                <a:solidFill>
                  <a:srgbClr val="003300"/>
                </a:solidFill>
                <a:latin typeface="Arial" charset="0"/>
              </a:rPr>
              <a:t>- </a:t>
            </a:r>
            <a:r>
              <a:rPr lang="en-US" sz="1200" b="1" i="1" dirty="0" smtClean="0">
                <a:solidFill>
                  <a:srgbClr val="003300"/>
                </a:solidFill>
                <a:latin typeface="Arial" charset="0"/>
              </a:rPr>
              <a:t>JUL</a:t>
            </a:r>
            <a:endParaRPr lang="en-US" sz="1200" b="1" i="1" dirty="0">
              <a:solidFill>
                <a:srgbClr val="003300"/>
              </a:solidFill>
              <a:latin typeface="Arial" charset="0"/>
            </a:endParaRPr>
          </a:p>
        </p:txBody>
      </p:sp>
      <p:sp>
        <p:nvSpPr>
          <p:cNvPr id="46" name="Oval 38"/>
          <p:cNvSpPr>
            <a:spLocks noChangeAspect="1" noChangeArrowheads="1"/>
          </p:cNvSpPr>
          <p:nvPr/>
        </p:nvSpPr>
        <p:spPr bwMode="auto">
          <a:xfrm>
            <a:off x="1406856" y="3770156"/>
            <a:ext cx="792163"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200" b="1" i="1" dirty="0" smtClean="0">
                <a:solidFill>
                  <a:srgbClr val="003300"/>
                </a:solidFill>
              </a:rPr>
              <a:t>JUL</a:t>
            </a:r>
            <a:endParaRPr lang="en-US" sz="1200" b="1" i="1" dirty="0">
              <a:solidFill>
                <a:srgbClr val="003300"/>
              </a:solidFill>
              <a:latin typeface="Arial" charset="0"/>
            </a:endParaRPr>
          </a:p>
        </p:txBody>
      </p:sp>
      <p:sp>
        <p:nvSpPr>
          <p:cNvPr id="47" name="Oval 39"/>
          <p:cNvSpPr>
            <a:spLocks noChangeAspect="1" noChangeArrowheads="1"/>
          </p:cNvSpPr>
          <p:nvPr/>
        </p:nvSpPr>
        <p:spPr bwMode="auto">
          <a:xfrm>
            <a:off x="5109237" y="1491982"/>
            <a:ext cx="792162"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200" b="1" i="1" dirty="0" smtClean="0">
                <a:solidFill>
                  <a:srgbClr val="003300"/>
                </a:solidFill>
              </a:rPr>
              <a:t>SEPT</a:t>
            </a:r>
            <a:endParaRPr lang="en-US" sz="1200" b="1" i="1" dirty="0">
              <a:solidFill>
                <a:srgbClr val="003300"/>
              </a:solidFill>
              <a:latin typeface="Arial" charset="0"/>
            </a:endParaRPr>
          </a:p>
        </p:txBody>
      </p:sp>
      <p:sp>
        <p:nvSpPr>
          <p:cNvPr id="48" name="Oval 40"/>
          <p:cNvSpPr>
            <a:spLocks noChangeAspect="1" noChangeArrowheads="1"/>
          </p:cNvSpPr>
          <p:nvPr/>
        </p:nvSpPr>
        <p:spPr bwMode="auto">
          <a:xfrm>
            <a:off x="2859984" y="1470220"/>
            <a:ext cx="792162"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100" b="1" i="1" dirty="0" smtClean="0">
                <a:solidFill>
                  <a:srgbClr val="003300"/>
                </a:solidFill>
                <a:latin typeface="Arial" charset="0"/>
              </a:rPr>
              <a:t>AUG/SEPT</a:t>
            </a:r>
            <a:endParaRPr lang="en-US" sz="1100" b="1" i="1" dirty="0">
              <a:solidFill>
                <a:srgbClr val="003300"/>
              </a:solidFill>
              <a:latin typeface="Arial" charset="0"/>
            </a:endParaRPr>
          </a:p>
        </p:txBody>
      </p:sp>
      <p:sp>
        <p:nvSpPr>
          <p:cNvPr id="49" name="Text Box 41"/>
          <p:cNvSpPr txBox="1">
            <a:spLocks noChangeArrowheads="1"/>
          </p:cNvSpPr>
          <p:nvPr/>
        </p:nvSpPr>
        <p:spPr bwMode="auto">
          <a:xfrm>
            <a:off x="917575" y="2903953"/>
            <a:ext cx="1893888" cy="587375"/>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dirty="0">
                <a:solidFill>
                  <a:srgbClr val="990000"/>
                </a:solidFill>
                <a:latin typeface="Albertus (W1)" pitchFamily="34" charset="0"/>
              </a:rPr>
              <a:t>STCPC, MEDCOM, and</a:t>
            </a:r>
          </a:p>
          <a:p>
            <a:pPr algn="ctr">
              <a:lnSpc>
                <a:spcPct val="90000"/>
              </a:lnSpc>
            </a:pPr>
            <a:r>
              <a:rPr lang="en-US" sz="1200" b="1" dirty="0">
                <a:solidFill>
                  <a:srgbClr val="990000"/>
                </a:solidFill>
                <a:latin typeface="Albertus (W1)" pitchFamily="34" charset="0"/>
              </a:rPr>
              <a:t> USAMMA  Meet to</a:t>
            </a:r>
          </a:p>
          <a:p>
            <a:pPr algn="ctr">
              <a:lnSpc>
                <a:spcPct val="90000"/>
              </a:lnSpc>
            </a:pPr>
            <a:r>
              <a:rPr lang="en-US" sz="1200" b="1" dirty="0">
                <a:solidFill>
                  <a:srgbClr val="990000"/>
                </a:solidFill>
                <a:latin typeface="Albertus (W1)" pitchFamily="34" charset="0"/>
              </a:rPr>
              <a:t>Prioritize Requirements</a:t>
            </a:r>
          </a:p>
        </p:txBody>
      </p:sp>
      <p:sp>
        <p:nvSpPr>
          <p:cNvPr id="50" name="Text Box 42"/>
          <p:cNvSpPr txBox="1">
            <a:spLocks noChangeArrowheads="1"/>
          </p:cNvSpPr>
          <p:nvPr/>
        </p:nvSpPr>
        <p:spPr bwMode="auto">
          <a:xfrm>
            <a:off x="2424642" y="1825820"/>
            <a:ext cx="1636582" cy="923314"/>
          </a:xfrm>
          <a:prstGeom prst="rect">
            <a:avLst/>
          </a:prstGeom>
          <a:noFill/>
          <a:ln w="9525">
            <a:noFill/>
            <a:miter lim="800000"/>
            <a:headEnd/>
            <a:tailEnd/>
          </a:ln>
          <a:effectLst/>
        </p:spPr>
        <p:txBody>
          <a:bodyPr wrap="square" lIns="91424" tIns="45712" rIns="91424" bIns="45712">
            <a:spAutoFit/>
          </a:bodyPr>
          <a:lstStyle/>
          <a:p>
            <a:pPr algn="ctr">
              <a:lnSpc>
                <a:spcPct val="90000"/>
              </a:lnSpc>
            </a:pPr>
            <a:r>
              <a:rPr lang="en-US" sz="1200" b="1" dirty="0">
                <a:solidFill>
                  <a:srgbClr val="990000"/>
                </a:solidFill>
                <a:latin typeface="Albertus (W1)" pitchFamily="34" charset="0"/>
              </a:rPr>
              <a:t>STCPC Chairman</a:t>
            </a:r>
          </a:p>
          <a:p>
            <a:pPr algn="ctr">
              <a:lnSpc>
                <a:spcPct val="90000"/>
              </a:lnSpc>
            </a:pPr>
            <a:r>
              <a:rPr lang="en-US" sz="1200" b="1" dirty="0">
                <a:solidFill>
                  <a:srgbClr val="990000"/>
                </a:solidFill>
                <a:latin typeface="Albertus (W1)" pitchFamily="34" charset="0"/>
              </a:rPr>
              <a:t>Briefs </a:t>
            </a:r>
            <a:r>
              <a:rPr lang="en-US" sz="1200" b="1" dirty="0" smtClean="0">
                <a:solidFill>
                  <a:srgbClr val="990000"/>
                </a:solidFill>
                <a:latin typeface="Albertus (W1)" pitchFamily="34" charset="0"/>
              </a:rPr>
              <a:t>Minutes</a:t>
            </a:r>
            <a:endParaRPr lang="en-US" sz="1200" b="1" dirty="0">
              <a:solidFill>
                <a:srgbClr val="990000"/>
              </a:solidFill>
              <a:latin typeface="Albertus (W1)" pitchFamily="34" charset="0"/>
            </a:endParaRPr>
          </a:p>
          <a:p>
            <a:pPr algn="ctr">
              <a:lnSpc>
                <a:spcPct val="90000"/>
              </a:lnSpc>
            </a:pPr>
            <a:r>
              <a:rPr lang="en-US" sz="1200" b="1" dirty="0">
                <a:solidFill>
                  <a:srgbClr val="990000"/>
                </a:solidFill>
                <a:latin typeface="Albertus (W1)" pitchFamily="34" charset="0"/>
              </a:rPr>
              <a:t>and Priority List </a:t>
            </a:r>
            <a:r>
              <a:rPr lang="en-US" sz="1200" b="1" dirty="0" smtClean="0">
                <a:solidFill>
                  <a:srgbClr val="990000"/>
                </a:solidFill>
                <a:latin typeface="Albertus (W1)" pitchFamily="34" charset="0"/>
              </a:rPr>
              <a:t>to </a:t>
            </a:r>
            <a:endParaRPr lang="en-US" sz="1200" b="1" dirty="0">
              <a:solidFill>
                <a:srgbClr val="990000"/>
              </a:solidFill>
              <a:latin typeface="Albertus (W1)" pitchFamily="34" charset="0"/>
            </a:endParaRPr>
          </a:p>
          <a:p>
            <a:pPr algn="ctr">
              <a:lnSpc>
                <a:spcPct val="90000"/>
              </a:lnSpc>
            </a:pPr>
            <a:r>
              <a:rPr lang="en-US" sz="1200" b="1" dirty="0" smtClean="0">
                <a:solidFill>
                  <a:srgbClr val="990000"/>
                </a:solidFill>
                <a:latin typeface="Albertus (W1)" pitchFamily="34" charset="0"/>
              </a:rPr>
              <a:t>MEDCOM Leadership</a:t>
            </a:r>
            <a:endParaRPr lang="en-US" sz="1200" b="1" dirty="0">
              <a:solidFill>
                <a:srgbClr val="990000"/>
              </a:solidFill>
              <a:latin typeface="Albertus (W1)" pitchFamily="34" charset="0"/>
            </a:endParaRPr>
          </a:p>
        </p:txBody>
      </p:sp>
      <p:sp>
        <p:nvSpPr>
          <p:cNvPr id="51" name="Text Box 43"/>
          <p:cNvSpPr txBox="1">
            <a:spLocks noChangeArrowheads="1"/>
          </p:cNvSpPr>
          <p:nvPr/>
        </p:nvSpPr>
        <p:spPr bwMode="auto">
          <a:xfrm>
            <a:off x="4134512" y="1847582"/>
            <a:ext cx="2820987" cy="757114"/>
          </a:xfrm>
          <a:prstGeom prst="rect">
            <a:avLst/>
          </a:prstGeom>
          <a:noFill/>
          <a:ln w="9525">
            <a:noFill/>
            <a:miter lim="800000"/>
            <a:headEnd/>
            <a:tailEnd/>
          </a:ln>
          <a:effectLst/>
        </p:spPr>
        <p:txBody>
          <a:bodyPr lIns="91424" tIns="45712" rIns="91424" bIns="45712">
            <a:spAutoFit/>
          </a:bodyPr>
          <a:lstStyle/>
          <a:p>
            <a:pPr algn="ctr">
              <a:lnSpc>
                <a:spcPct val="90000"/>
              </a:lnSpc>
            </a:pPr>
            <a:r>
              <a:rPr lang="en-US" sz="1200" b="1" dirty="0" smtClean="0">
                <a:solidFill>
                  <a:srgbClr val="990000"/>
                </a:solidFill>
                <a:latin typeface="Albertus (W1)" pitchFamily="34" charset="0"/>
              </a:rPr>
              <a:t>MEDCOM </a:t>
            </a:r>
            <a:r>
              <a:rPr lang="en-US" sz="1200" b="1" dirty="0">
                <a:solidFill>
                  <a:srgbClr val="990000"/>
                </a:solidFill>
                <a:latin typeface="Albertus (W1)" pitchFamily="34" charset="0"/>
              </a:rPr>
              <a:t>notifies MTFs of Approved/Funded requirements </a:t>
            </a:r>
            <a:r>
              <a:rPr lang="en-US" sz="1200" b="1" dirty="0" smtClean="0">
                <a:solidFill>
                  <a:srgbClr val="990000"/>
                </a:solidFill>
                <a:latin typeface="Albertus (W1)" pitchFamily="34" charset="0"/>
              </a:rPr>
              <a:t>via </a:t>
            </a:r>
            <a:r>
              <a:rPr lang="en-US" sz="1200" b="1" dirty="0">
                <a:solidFill>
                  <a:srgbClr val="990000"/>
                </a:solidFill>
                <a:latin typeface="Albertus (W1)" pitchFamily="34" charset="0"/>
              </a:rPr>
              <a:t>TAP Execution OPORD </a:t>
            </a:r>
          </a:p>
          <a:p>
            <a:pPr algn="ctr">
              <a:lnSpc>
                <a:spcPct val="90000"/>
              </a:lnSpc>
            </a:pPr>
            <a:r>
              <a:rPr lang="en-US" sz="1200" b="1" dirty="0">
                <a:solidFill>
                  <a:srgbClr val="990000"/>
                </a:solidFill>
                <a:latin typeface="Albertus (W1)" pitchFamily="34" charset="0"/>
              </a:rPr>
              <a:t>(8 Phases</a:t>
            </a:r>
            <a:r>
              <a:rPr lang="en-US" sz="1200" b="1" dirty="0" smtClean="0">
                <a:solidFill>
                  <a:srgbClr val="990000"/>
                </a:solidFill>
                <a:latin typeface="Albertus (W1)" pitchFamily="34" charset="0"/>
              </a:rPr>
              <a:t>)</a:t>
            </a:r>
            <a:endParaRPr lang="en-US" sz="1200" b="1" dirty="0">
              <a:solidFill>
                <a:srgbClr val="990000"/>
              </a:solidFill>
              <a:latin typeface="Albertus (W1)" pitchFamily="34" charset="0"/>
            </a:endParaRPr>
          </a:p>
        </p:txBody>
      </p:sp>
      <p:sp>
        <p:nvSpPr>
          <p:cNvPr id="52" name="Text Box 44"/>
          <p:cNvSpPr txBox="1">
            <a:spLocks noChangeArrowheads="1"/>
          </p:cNvSpPr>
          <p:nvPr/>
        </p:nvSpPr>
        <p:spPr bwMode="auto">
          <a:xfrm>
            <a:off x="6500395" y="2748781"/>
            <a:ext cx="2041525" cy="410866"/>
          </a:xfrm>
          <a:prstGeom prst="rect">
            <a:avLst/>
          </a:prstGeom>
          <a:noFill/>
          <a:ln w="9525">
            <a:noFill/>
            <a:miter lim="800000"/>
            <a:headEnd/>
            <a:tailEnd/>
          </a:ln>
          <a:effectLst/>
        </p:spPr>
        <p:txBody>
          <a:bodyPr lIns="91424" tIns="45712" rIns="91424" bIns="45712">
            <a:spAutoFit/>
          </a:bodyPr>
          <a:lstStyle/>
          <a:p>
            <a:pPr algn="ctr">
              <a:lnSpc>
                <a:spcPct val="90000"/>
              </a:lnSpc>
            </a:pPr>
            <a:r>
              <a:rPr lang="en-US" sz="1100" b="1" dirty="0" smtClean="0">
                <a:solidFill>
                  <a:srgbClr val="990033"/>
                </a:solidFill>
                <a:latin typeface="Albertus (W1)" pitchFamily="34" charset="0"/>
              </a:rPr>
              <a:t>MEDCOM</a:t>
            </a:r>
            <a:endParaRPr lang="en-US" sz="1200" b="1" dirty="0">
              <a:solidFill>
                <a:srgbClr val="990000"/>
              </a:solidFill>
              <a:latin typeface="Albertus (W1)" pitchFamily="34" charset="0"/>
            </a:endParaRPr>
          </a:p>
          <a:p>
            <a:pPr algn="ctr">
              <a:lnSpc>
                <a:spcPct val="90000"/>
              </a:lnSpc>
            </a:pPr>
            <a:r>
              <a:rPr lang="en-US" sz="1200" b="1" dirty="0" smtClean="0">
                <a:solidFill>
                  <a:srgbClr val="990000"/>
                </a:solidFill>
                <a:latin typeface="Albertus (W1)" pitchFamily="34" charset="0"/>
              </a:rPr>
              <a:t>Releases Funds</a:t>
            </a:r>
            <a:endParaRPr lang="en-US" sz="1200" b="1" dirty="0">
              <a:solidFill>
                <a:srgbClr val="990000"/>
              </a:solidFill>
              <a:latin typeface="Albertus (W1)" pitchFamily="34" charset="0"/>
            </a:endParaRPr>
          </a:p>
        </p:txBody>
      </p:sp>
      <p:sp>
        <p:nvSpPr>
          <p:cNvPr id="53" name="Text Box 45"/>
          <p:cNvSpPr txBox="1">
            <a:spLocks noChangeArrowheads="1"/>
          </p:cNvSpPr>
          <p:nvPr/>
        </p:nvSpPr>
        <p:spPr bwMode="auto">
          <a:xfrm>
            <a:off x="7283450" y="4136072"/>
            <a:ext cx="1368425" cy="257175"/>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dirty="0">
                <a:solidFill>
                  <a:srgbClr val="990000"/>
                </a:solidFill>
                <a:latin typeface="Albertus (W1)" pitchFamily="34" charset="0"/>
              </a:rPr>
              <a:t>TARA Site Visits</a:t>
            </a:r>
          </a:p>
        </p:txBody>
      </p:sp>
      <p:sp>
        <p:nvSpPr>
          <p:cNvPr id="54" name="Text Box 46"/>
          <p:cNvSpPr txBox="1">
            <a:spLocks noChangeArrowheads="1"/>
          </p:cNvSpPr>
          <p:nvPr/>
        </p:nvSpPr>
        <p:spPr bwMode="auto">
          <a:xfrm>
            <a:off x="5845837" y="5107667"/>
            <a:ext cx="1917700" cy="425450"/>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dirty="0">
                <a:solidFill>
                  <a:srgbClr val="990000"/>
                </a:solidFill>
                <a:latin typeface="Albertus (W1)" pitchFamily="34" charset="0"/>
              </a:rPr>
              <a:t>USAMMA Issues LOAs </a:t>
            </a:r>
          </a:p>
          <a:p>
            <a:pPr algn="ctr">
              <a:lnSpc>
                <a:spcPct val="90000"/>
              </a:lnSpc>
            </a:pPr>
            <a:r>
              <a:rPr lang="en-US" sz="1200" b="1" dirty="0">
                <a:solidFill>
                  <a:srgbClr val="990000"/>
                </a:solidFill>
                <a:latin typeface="Albertus (W1)" pitchFamily="34" charset="0"/>
              </a:rPr>
              <a:t>for Procurement</a:t>
            </a:r>
          </a:p>
        </p:txBody>
      </p:sp>
      <p:sp>
        <p:nvSpPr>
          <p:cNvPr id="55" name="Text Box 47"/>
          <p:cNvSpPr txBox="1">
            <a:spLocks noChangeArrowheads="1"/>
          </p:cNvSpPr>
          <p:nvPr/>
        </p:nvSpPr>
        <p:spPr bwMode="auto">
          <a:xfrm>
            <a:off x="2731205" y="5779140"/>
            <a:ext cx="3856216" cy="258516"/>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dirty="0">
                <a:solidFill>
                  <a:srgbClr val="990000"/>
                </a:solidFill>
                <a:latin typeface="Albertus (W1)" pitchFamily="34" charset="0"/>
              </a:rPr>
              <a:t>USAMMA Requisitions Requirements thru </a:t>
            </a:r>
            <a:r>
              <a:rPr lang="en-US" sz="1200" b="1" dirty="0" smtClean="0">
                <a:solidFill>
                  <a:srgbClr val="990000"/>
                </a:solidFill>
                <a:latin typeface="Albertus (W1)" pitchFamily="34" charset="0"/>
              </a:rPr>
              <a:t>DLA-TS</a:t>
            </a:r>
            <a:endParaRPr lang="en-US" sz="1200" b="1" dirty="0">
              <a:solidFill>
                <a:srgbClr val="990000"/>
              </a:solidFill>
              <a:latin typeface="Albertus (W1)" pitchFamily="34" charset="0"/>
            </a:endParaRPr>
          </a:p>
        </p:txBody>
      </p:sp>
      <p:sp>
        <p:nvSpPr>
          <p:cNvPr id="56" name="Text Box 48"/>
          <p:cNvSpPr txBox="1">
            <a:spLocks noChangeArrowheads="1"/>
          </p:cNvSpPr>
          <p:nvPr/>
        </p:nvSpPr>
        <p:spPr bwMode="auto">
          <a:xfrm>
            <a:off x="1136596" y="4167006"/>
            <a:ext cx="2209800" cy="923314"/>
          </a:xfrm>
          <a:prstGeom prst="rect">
            <a:avLst/>
          </a:prstGeom>
          <a:noFill/>
          <a:ln w="9525">
            <a:noFill/>
            <a:miter lim="800000"/>
            <a:headEnd/>
            <a:tailEnd/>
          </a:ln>
          <a:effectLst/>
        </p:spPr>
        <p:txBody>
          <a:bodyPr wrap="square" lIns="91424" tIns="45712" rIns="91424" bIns="45712">
            <a:spAutoFit/>
          </a:bodyPr>
          <a:lstStyle/>
          <a:p>
            <a:pPr algn="ctr">
              <a:lnSpc>
                <a:spcPct val="90000"/>
              </a:lnSpc>
            </a:pPr>
            <a:r>
              <a:rPr lang="en-US" sz="1200" b="1" dirty="0">
                <a:solidFill>
                  <a:srgbClr val="990000"/>
                </a:solidFill>
                <a:latin typeface="Albertus (W1)" pitchFamily="34" charset="0"/>
              </a:rPr>
              <a:t>MEDCOM Monitors </a:t>
            </a:r>
          </a:p>
          <a:p>
            <a:pPr algn="ctr">
              <a:lnSpc>
                <a:spcPct val="90000"/>
              </a:lnSpc>
            </a:pPr>
            <a:r>
              <a:rPr lang="en-US" sz="1200" b="1" dirty="0">
                <a:solidFill>
                  <a:srgbClr val="990000"/>
                </a:solidFill>
                <a:latin typeface="Albertus (W1)" pitchFamily="34" charset="0"/>
              </a:rPr>
              <a:t>Obligations and Program </a:t>
            </a:r>
            <a:r>
              <a:rPr lang="en-US" sz="1200" b="1" dirty="0" smtClean="0">
                <a:solidFill>
                  <a:srgbClr val="990000"/>
                </a:solidFill>
                <a:latin typeface="Albertus (W1)" pitchFamily="34" charset="0"/>
              </a:rPr>
              <a:t>Execution &amp; Develops CEEP Lifecycle Program Funding</a:t>
            </a:r>
            <a:endParaRPr lang="en-US" sz="1200" b="1" dirty="0">
              <a:solidFill>
                <a:srgbClr val="990000"/>
              </a:solidFill>
              <a:latin typeface="Albertus (W1)" pitchFamily="34" charset="0"/>
            </a:endParaRPr>
          </a:p>
        </p:txBody>
      </p:sp>
      <p:sp>
        <p:nvSpPr>
          <p:cNvPr id="57" name="Text Box 49"/>
          <p:cNvSpPr txBox="1">
            <a:spLocks noChangeArrowheads="1"/>
          </p:cNvSpPr>
          <p:nvPr/>
        </p:nvSpPr>
        <p:spPr bwMode="auto">
          <a:xfrm>
            <a:off x="6289675" y="4319318"/>
            <a:ext cx="2387600" cy="257175"/>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a:solidFill>
                  <a:srgbClr val="990000"/>
                </a:solidFill>
                <a:latin typeface="Albertus (W1)" pitchFamily="34" charset="0"/>
              </a:rPr>
              <a:t>TARA Validates Equip. Quotes</a:t>
            </a:r>
          </a:p>
        </p:txBody>
      </p:sp>
      <p:sp>
        <p:nvSpPr>
          <p:cNvPr id="58" name="Text Box 50"/>
          <p:cNvSpPr txBox="1">
            <a:spLocks noChangeArrowheads="1"/>
          </p:cNvSpPr>
          <p:nvPr/>
        </p:nvSpPr>
        <p:spPr bwMode="auto">
          <a:xfrm>
            <a:off x="6062663" y="4503017"/>
            <a:ext cx="2439987" cy="257175"/>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dirty="0">
                <a:solidFill>
                  <a:srgbClr val="990000"/>
                </a:solidFill>
                <a:latin typeface="Albertus (W1)" pitchFamily="34" charset="0"/>
              </a:rPr>
              <a:t>TARA Generates Requirements</a:t>
            </a:r>
          </a:p>
        </p:txBody>
      </p:sp>
      <p:sp>
        <p:nvSpPr>
          <p:cNvPr id="59" name="Text Box 51"/>
          <p:cNvSpPr txBox="1">
            <a:spLocks noChangeArrowheads="1"/>
          </p:cNvSpPr>
          <p:nvPr/>
        </p:nvSpPr>
        <p:spPr bwMode="auto">
          <a:xfrm>
            <a:off x="5767521" y="4686716"/>
            <a:ext cx="2406396" cy="424716"/>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dirty="0">
                <a:solidFill>
                  <a:srgbClr val="990000"/>
                </a:solidFill>
                <a:latin typeface="Albertus (W1)" pitchFamily="34" charset="0"/>
              </a:rPr>
              <a:t>MTFs Generate </a:t>
            </a:r>
            <a:r>
              <a:rPr lang="en-US" sz="1200" b="1" dirty="0" smtClean="0">
                <a:solidFill>
                  <a:srgbClr val="990000"/>
                </a:solidFill>
                <a:latin typeface="Albertus (W1)" pitchFamily="34" charset="0"/>
              </a:rPr>
              <a:t>Requirements </a:t>
            </a:r>
          </a:p>
          <a:p>
            <a:pPr algn="ctr">
              <a:lnSpc>
                <a:spcPct val="90000"/>
              </a:lnSpc>
            </a:pPr>
            <a:r>
              <a:rPr lang="en-US" sz="1200" b="1" dirty="0" smtClean="0">
                <a:solidFill>
                  <a:srgbClr val="990000"/>
                </a:solidFill>
                <a:latin typeface="Albertus (W1)" pitchFamily="34" charset="0"/>
              </a:rPr>
              <a:t>&amp; Locally Executes CEEP</a:t>
            </a:r>
            <a:endParaRPr lang="en-US" sz="1200" b="1" dirty="0">
              <a:solidFill>
                <a:srgbClr val="990000"/>
              </a:solidFill>
              <a:latin typeface="Albertus (W1)" pitchFamily="34" charset="0"/>
            </a:endParaRPr>
          </a:p>
        </p:txBody>
      </p:sp>
      <p:sp>
        <p:nvSpPr>
          <p:cNvPr id="60" name="Text Box 52"/>
          <p:cNvSpPr txBox="1">
            <a:spLocks noChangeArrowheads="1"/>
          </p:cNvSpPr>
          <p:nvPr/>
        </p:nvSpPr>
        <p:spPr bwMode="auto">
          <a:xfrm>
            <a:off x="3505200" y="5942428"/>
            <a:ext cx="2155825" cy="257175"/>
          </a:xfrm>
          <a:prstGeom prst="rect">
            <a:avLst/>
          </a:prstGeom>
          <a:noFill/>
          <a:ln w="9525">
            <a:noFill/>
            <a:miter lim="800000"/>
            <a:headEnd/>
            <a:tailEnd/>
          </a:ln>
          <a:effectLst/>
        </p:spPr>
        <p:txBody>
          <a:bodyPr wrap="none" lIns="91424" tIns="45712" rIns="91424" bIns="45712">
            <a:spAutoFit/>
          </a:bodyPr>
          <a:lstStyle/>
          <a:p>
            <a:pPr algn="ctr">
              <a:lnSpc>
                <a:spcPct val="90000"/>
              </a:lnSpc>
            </a:pPr>
            <a:r>
              <a:rPr lang="en-US" sz="1200" b="1">
                <a:solidFill>
                  <a:srgbClr val="990000"/>
                </a:solidFill>
                <a:latin typeface="Albertus (W1)" pitchFamily="34" charset="0"/>
              </a:rPr>
              <a:t>Work Urgent Requirements</a:t>
            </a:r>
          </a:p>
        </p:txBody>
      </p:sp>
      <p:sp>
        <p:nvSpPr>
          <p:cNvPr id="61" name="Text Box 53"/>
          <p:cNvSpPr txBox="1">
            <a:spLocks noChangeArrowheads="1"/>
          </p:cNvSpPr>
          <p:nvPr/>
        </p:nvSpPr>
        <p:spPr bwMode="auto">
          <a:xfrm>
            <a:off x="2815331" y="4875628"/>
            <a:ext cx="2905125" cy="917575"/>
          </a:xfrm>
          <a:prstGeom prst="rect">
            <a:avLst/>
          </a:prstGeom>
          <a:noFill/>
          <a:ln w="9525">
            <a:noFill/>
            <a:miter lim="800000"/>
            <a:headEnd/>
            <a:tailEnd/>
          </a:ln>
          <a:effectLst/>
        </p:spPr>
        <p:txBody>
          <a:bodyPr wrap="square" lIns="91424" tIns="45712" rIns="91424" bIns="45712">
            <a:spAutoFit/>
          </a:bodyPr>
          <a:lstStyle/>
          <a:p>
            <a:pPr algn="ctr">
              <a:lnSpc>
                <a:spcPct val="90000"/>
              </a:lnSpc>
            </a:pPr>
            <a:r>
              <a:rPr lang="en-US" sz="1200" b="1" dirty="0" smtClean="0">
                <a:solidFill>
                  <a:srgbClr val="990000"/>
                </a:solidFill>
                <a:latin typeface="Albertus (W1)" pitchFamily="34" charset="0"/>
              </a:rPr>
              <a:t>MTFs </a:t>
            </a:r>
            <a:endParaRPr lang="en-US" sz="1200" b="1" dirty="0">
              <a:solidFill>
                <a:srgbClr val="990000"/>
              </a:solidFill>
              <a:latin typeface="Albertus (W1)" pitchFamily="34" charset="0"/>
            </a:endParaRPr>
          </a:p>
          <a:p>
            <a:pPr algn="ctr">
              <a:lnSpc>
                <a:spcPct val="90000"/>
              </a:lnSpc>
            </a:pPr>
            <a:r>
              <a:rPr lang="en-US" sz="1200" b="1" dirty="0">
                <a:solidFill>
                  <a:srgbClr val="990000"/>
                </a:solidFill>
                <a:latin typeface="Albertus (W1)" pitchFamily="34" charset="0"/>
              </a:rPr>
              <a:t>Validate Expiring</a:t>
            </a:r>
          </a:p>
          <a:p>
            <a:pPr algn="ctr">
              <a:lnSpc>
                <a:spcPct val="90000"/>
              </a:lnSpc>
            </a:pPr>
            <a:r>
              <a:rPr lang="en-US" sz="1200" b="1" dirty="0">
                <a:solidFill>
                  <a:srgbClr val="990000"/>
                </a:solidFill>
                <a:latin typeface="Albertus (W1)" pitchFamily="34" charset="0"/>
              </a:rPr>
              <a:t>Requirements and Submit</a:t>
            </a:r>
          </a:p>
          <a:p>
            <a:pPr algn="ctr">
              <a:lnSpc>
                <a:spcPct val="90000"/>
              </a:lnSpc>
            </a:pPr>
            <a:r>
              <a:rPr lang="en-US" sz="1200" b="1" dirty="0">
                <a:solidFill>
                  <a:srgbClr val="990000"/>
                </a:solidFill>
                <a:latin typeface="Albertus (W1)" pitchFamily="34" charset="0"/>
              </a:rPr>
              <a:t>New Requirements for</a:t>
            </a:r>
          </a:p>
          <a:p>
            <a:pPr algn="ctr">
              <a:lnSpc>
                <a:spcPct val="90000"/>
              </a:lnSpc>
            </a:pPr>
            <a:r>
              <a:rPr lang="en-US" sz="1200" b="1" dirty="0">
                <a:solidFill>
                  <a:srgbClr val="990000"/>
                </a:solidFill>
                <a:latin typeface="Albertus (W1)" pitchFamily="34" charset="0"/>
              </a:rPr>
              <a:t> Consideration </a:t>
            </a:r>
            <a:r>
              <a:rPr lang="en-US" sz="1200" b="1" dirty="0" smtClean="0">
                <a:solidFill>
                  <a:srgbClr val="990000"/>
                </a:solidFill>
                <a:latin typeface="Albertus (W1)" pitchFamily="34" charset="0"/>
              </a:rPr>
              <a:t>during </a:t>
            </a:r>
            <a:r>
              <a:rPr lang="en-US" sz="1200" b="1" dirty="0">
                <a:solidFill>
                  <a:srgbClr val="990000"/>
                </a:solidFill>
                <a:latin typeface="Albertus (W1)" pitchFamily="34" charset="0"/>
              </a:rPr>
              <a:t>STCPC</a:t>
            </a:r>
          </a:p>
        </p:txBody>
      </p:sp>
      <p:sp>
        <p:nvSpPr>
          <p:cNvPr id="62" name="Text Box 54"/>
          <p:cNvSpPr txBox="1">
            <a:spLocks noChangeArrowheads="1"/>
          </p:cNvSpPr>
          <p:nvPr/>
        </p:nvSpPr>
        <p:spPr bwMode="auto">
          <a:xfrm>
            <a:off x="1098340" y="5022778"/>
            <a:ext cx="2362200" cy="587375"/>
          </a:xfrm>
          <a:prstGeom prst="rect">
            <a:avLst/>
          </a:prstGeom>
          <a:noFill/>
          <a:ln w="9525">
            <a:noFill/>
            <a:miter lim="800000"/>
            <a:headEnd/>
            <a:tailEnd/>
          </a:ln>
          <a:effectLst/>
        </p:spPr>
        <p:txBody>
          <a:bodyPr lIns="91424" tIns="45712" rIns="91424" bIns="45712">
            <a:spAutoFit/>
          </a:bodyPr>
          <a:lstStyle/>
          <a:p>
            <a:pPr algn="ctr">
              <a:lnSpc>
                <a:spcPct val="90000"/>
              </a:lnSpc>
            </a:pPr>
            <a:r>
              <a:rPr lang="en-US" sz="1200" b="1" dirty="0">
                <a:solidFill>
                  <a:srgbClr val="990000"/>
                </a:solidFill>
                <a:latin typeface="Albertus (W1)" pitchFamily="34" charset="0"/>
              </a:rPr>
              <a:t>USAMMA and MEDCOM </a:t>
            </a:r>
          </a:p>
          <a:p>
            <a:pPr algn="ctr">
              <a:lnSpc>
                <a:spcPct val="90000"/>
              </a:lnSpc>
            </a:pPr>
            <a:r>
              <a:rPr lang="en-US" sz="1200" b="1" dirty="0">
                <a:solidFill>
                  <a:srgbClr val="990000"/>
                </a:solidFill>
                <a:latin typeface="Albertus (W1)" pitchFamily="34" charset="0"/>
              </a:rPr>
              <a:t>Finalizes Information for STCPC</a:t>
            </a:r>
          </a:p>
        </p:txBody>
      </p:sp>
      <p:sp>
        <p:nvSpPr>
          <p:cNvPr id="63" name="Oval 38"/>
          <p:cNvSpPr>
            <a:spLocks noChangeAspect="1" noChangeArrowheads="1"/>
          </p:cNvSpPr>
          <p:nvPr/>
        </p:nvSpPr>
        <p:spPr bwMode="auto">
          <a:xfrm>
            <a:off x="5251799" y="5254553"/>
            <a:ext cx="792163" cy="355600"/>
          </a:xfrm>
          <a:prstGeom prst="ellipse">
            <a:avLst/>
          </a:prstGeom>
          <a:solidFill>
            <a:schemeClr val="bg1"/>
          </a:solidFill>
          <a:ln w="12700">
            <a:solidFill>
              <a:srgbClr val="000000"/>
            </a:solidFill>
            <a:round/>
            <a:headEnd/>
            <a:tailEnd/>
          </a:ln>
          <a:effectLst/>
        </p:spPr>
        <p:txBody>
          <a:bodyPr wrap="none" lIns="92058" tIns="46030" rIns="92058" bIns="46030" anchor="ctr"/>
          <a:lstStyle/>
          <a:p>
            <a:pPr algn="ctr"/>
            <a:r>
              <a:rPr lang="en-US" sz="1200" b="1" i="1" dirty="0" smtClean="0">
                <a:solidFill>
                  <a:srgbClr val="003300"/>
                </a:solidFill>
              </a:rPr>
              <a:t>JUN</a:t>
            </a:r>
            <a:endParaRPr lang="en-US" sz="1200" b="1" i="1" dirty="0">
              <a:solidFill>
                <a:srgbClr val="003300"/>
              </a:solidFill>
              <a:latin typeface="Arial" charset="0"/>
            </a:endParaRPr>
          </a:p>
        </p:txBody>
      </p:sp>
      <p:sp>
        <p:nvSpPr>
          <p:cNvPr id="65" name="Line 10"/>
          <p:cNvSpPr>
            <a:spLocks noChangeAspect="1" noChangeShapeType="1"/>
          </p:cNvSpPr>
          <p:nvPr/>
        </p:nvSpPr>
        <p:spPr bwMode="auto">
          <a:xfrm flipV="1">
            <a:off x="6418263" y="3824336"/>
            <a:ext cx="2432049" cy="24179"/>
          </a:xfrm>
          <a:prstGeom prst="line">
            <a:avLst/>
          </a:prstGeom>
          <a:noFill/>
          <a:ln w="57150">
            <a:solidFill>
              <a:srgbClr val="000000"/>
            </a:solidFill>
            <a:round/>
            <a:headEnd type="none" w="sm" len="sm"/>
            <a:tailEnd type="none" w="sm" len="sm"/>
          </a:ln>
          <a:effectLst/>
        </p:spPr>
        <p:txBody>
          <a:bodyPr wrap="none" anchor="ctr"/>
          <a:lstStyle/>
          <a:p>
            <a:endParaRPr lang="en-US"/>
          </a:p>
        </p:txBody>
      </p:sp>
      <p:sp>
        <p:nvSpPr>
          <p:cNvPr id="2" name="TextBox 1"/>
          <p:cNvSpPr txBox="1"/>
          <p:nvPr/>
        </p:nvSpPr>
        <p:spPr>
          <a:xfrm>
            <a:off x="2192647" y="947058"/>
            <a:ext cx="5181558" cy="369332"/>
          </a:xfrm>
          <a:prstGeom prst="rect">
            <a:avLst/>
          </a:prstGeom>
          <a:noFill/>
        </p:spPr>
        <p:txBody>
          <a:bodyPr wrap="square" rtlCol="0">
            <a:spAutoFit/>
          </a:bodyPr>
          <a:lstStyle/>
          <a:p>
            <a:pPr algn="ctr"/>
            <a:r>
              <a:rPr lang="en-US" dirty="0" smtClean="0"/>
              <a:t>Requirement Prioritization / Program Approvals</a:t>
            </a:r>
            <a:endParaRPr lang="en-US" dirty="0"/>
          </a:p>
        </p:txBody>
      </p:sp>
      <p:sp>
        <p:nvSpPr>
          <p:cNvPr id="3" name="TextBox 2"/>
          <p:cNvSpPr txBox="1"/>
          <p:nvPr/>
        </p:nvSpPr>
        <p:spPr>
          <a:xfrm>
            <a:off x="1147343" y="6226590"/>
            <a:ext cx="7026574" cy="369332"/>
          </a:xfrm>
          <a:prstGeom prst="rect">
            <a:avLst/>
          </a:prstGeom>
          <a:noFill/>
        </p:spPr>
        <p:txBody>
          <a:bodyPr wrap="square" rtlCol="0">
            <a:spAutoFit/>
          </a:bodyPr>
          <a:lstStyle/>
          <a:p>
            <a:pPr algn="ctr"/>
            <a:r>
              <a:rPr lang="en-US" dirty="0" smtClean="0"/>
              <a:t>Requirement Identification / Approved Requirement Acquisition</a:t>
            </a:r>
            <a:endParaRPr lang="en-US" dirty="0"/>
          </a:p>
        </p:txBody>
      </p:sp>
    </p:spTree>
    <p:extLst>
      <p:ext uri="{BB962C8B-B14F-4D97-AF65-F5344CB8AC3E}">
        <p14:creationId xmlns:p14="http://schemas.microsoft.com/office/powerpoint/2010/main" val="2098541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68923" y="164734"/>
            <a:ext cx="8229600" cy="590550"/>
          </a:xfrm>
        </p:spPr>
        <p:txBody>
          <a:bodyPr/>
          <a:lstStyle/>
          <a:p>
            <a:pPr marL="774700" lvl="1" indent="-342900">
              <a:spcBef>
                <a:spcPct val="20000"/>
              </a:spcBef>
              <a:defRPr/>
            </a:pPr>
            <a:r>
              <a:rPr lang="en-US" dirty="0"/>
              <a:t>OPORD </a:t>
            </a:r>
            <a:r>
              <a:rPr lang="en-US" dirty="0" smtClean="0"/>
              <a:t>17-29 </a:t>
            </a:r>
            <a:r>
              <a:rPr lang="en-US" dirty="0"/>
              <a:t>(TAP E) Due-Outs</a:t>
            </a:r>
          </a:p>
        </p:txBody>
      </p:sp>
      <p:sp>
        <p:nvSpPr>
          <p:cNvPr id="6" name="Content Placeholder 5"/>
          <p:cNvSpPr>
            <a:spLocks noGrp="1"/>
          </p:cNvSpPr>
          <p:nvPr>
            <p:ph idx="1"/>
          </p:nvPr>
        </p:nvSpPr>
        <p:spPr>
          <a:xfrm>
            <a:off x="182881" y="1248937"/>
            <a:ext cx="8769530" cy="4847063"/>
          </a:xfrm>
        </p:spPr>
        <p:txBody>
          <a:bodyPr/>
          <a:lstStyle/>
          <a:p>
            <a:r>
              <a:rPr lang="en-US" dirty="0" smtClean="0"/>
              <a:t>RHC</a:t>
            </a:r>
          </a:p>
          <a:p>
            <a:pPr lvl="1"/>
            <a:r>
              <a:rPr lang="en-US" dirty="0"/>
              <a:t>Beginning 20 February &amp; by 20</a:t>
            </a:r>
            <a:r>
              <a:rPr lang="en-US" baseline="30000" dirty="0"/>
              <a:t>th</a:t>
            </a:r>
            <a:r>
              <a:rPr lang="en-US" dirty="0"/>
              <a:t> / month: TAP Execution Progress Reporting </a:t>
            </a:r>
            <a:endParaRPr lang="en-US" dirty="0" smtClean="0"/>
          </a:p>
          <a:p>
            <a:pPr lvl="1"/>
            <a:r>
              <a:rPr lang="en-US" dirty="0" smtClean="0"/>
              <a:t>1 Apr 17: Solicit additional CEEP funds if necessary (internally)</a:t>
            </a:r>
          </a:p>
          <a:p>
            <a:pPr lvl="1"/>
            <a:r>
              <a:rPr lang="en-US" dirty="0"/>
              <a:t>20</a:t>
            </a:r>
            <a:r>
              <a:rPr lang="en-US" baseline="30000" dirty="0"/>
              <a:t>th</a:t>
            </a:r>
            <a:r>
              <a:rPr lang="en-US" dirty="0"/>
              <a:t> of April, August and October 2017: Report FRP to STCPC</a:t>
            </a:r>
          </a:p>
          <a:p>
            <a:pPr lvl="1"/>
            <a:r>
              <a:rPr lang="en-US" dirty="0" smtClean="0"/>
              <a:t>5 May 17</a:t>
            </a:r>
            <a:r>
              <a:rPr lang="en-US" dirty="0"/>
              <a:t>: Submit SuperCEEP/MEDCASE for FY18 STCPC </a:t>
            </a:r>
            <a:endParaRPr lang="en-US" dirty="0" smtClean="0"/>
          </a:p>
          <a:p>
            <a:pPr lvl="1"/>
            <a:r>
              <a:rPr lang="en-US" dirty="0" smtClean="0"/>
              <a:t>22 Jun 17: Submit prioritized FY18 STCPC requirements</a:t>
            </a:r>
          </a:p>
          <a:p>
            <a:pPr lvl="1"/>
            <a:r>
              <a:rPr lang="en-US" dirty="0" smtClean="0"/>
              <a:t>30 </a:t>
            </a:r>
            <a:r>
              <a:rPr lang="en-US" dirty="0"/>
              <a:t>Sept 17: Acquire CEEP to Hard </a:t>
            </a:r>
            <a:r>
              <a:rPr lang="en-US" dirty="0" smtClean="0"/>
              <a:t>Fence</a:t>
            </a:r>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CF8C5EE3-AF04-4250-8706-7FC7712857E1}" type="slidenum">
              <a:rPr lang="en-US" smtClean="0"/>
              <a:pPr/>
              <a:t>14</a:t>
            </a:fld>
            <a:endParaRPr lang="en-US"/>
          </a:p>
        </p:txBody>
      </p:sp>
    </p:spTree>
    <p:extLst>
      <p:ext uri="{BB962C8B-B14F-4D97-AF65-F5344CB8AC3E}">
        <p14:creationId xmlns:p14="http://schemas.microsoft.com/office/powerpoint/2010/main" val="233423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68923" y="164734"/>
            <a:ext cx="8229600" cy="590550"/>
          </a:xfrm>
        </p:spPr>
        <p:txBody>
          <a:bodyPr/>
          <a:lstStyle/>
          <a:p>
            <a:pPr marL="774700" lvl="1" indent="-342900">
              <a:spcBef>
                <a:spcPct val="20000"/>
              </a:spcBef>
              <a:defRPr/>
            </a:pPr>
            <a:r>
              <a:rPr lang="en-US" dirty="0"/>
              <a:t>OPORD </a:t>
            </a:r>
            <a:r>
              <a:rPr lang="en-US" dirty="0" smtClean="0"/>
              <a:t>17-29 </a:t>
            </a:r>
            <a:r>
              <a:rPr lang="en-US" dirty="0"/>
              <a:t>(TAP E) Due-Outs</a:t>
            </a:r>
          </a:p>
        </p:txBody>
      </p:sp>
      <p:sp>
        <p:nvSpPr>
          <p:cNvPr id="6" name="Content Placeholder 5"/>
          <p:cNvSpPr>
            <a:spLocks noGrp="1"/>
          </p:cNvSpPr>
          <p:nvPr>
            <p:ph idx="1"/>
          </p:nvPr>
        </p:nvSpPr>
        <p:spPr>
          <a:xfrm>
            <a:off x="182881" y="1045029"/>
            <a:ext cx="8769530" cy="5050971"/>
          </a:xfrm>
        </p:spPr>
        <p:txBody>
          <a:bodyPr/>
          <a:lstStyle/>
          <a:p>
            <a:r>
              <a:rPr lang="en-US" sz="2000" dirty="0" smtClean="0"/>
              <a:t>G4/TAP</a:t>
            </a:r>
          </a:p>
          <a:p>
            <a:pPr lvl="1"/>
            <a:r>
              <a:rPr lang="en-US" sz="1600" dirty="0" smtClean="0"/>
              <a:t>25 Jan 17: Publish TAP Execution Progress Reporting Mechanism</a:t>
            </a:r>
          </a:p>
          <a:p>
            <a:pPr lvl="1"/>
            <a:r>
              <a:rPr lang="en-US" sz="1600" dirty="0" smtClean="0"/>
              <a:t>20 Feb 16: Receive &amp; analyze 1</a:t>
            </a:r>
            <a:r>
              <a:rPr lang="en-US" sz="1600" baseline="30000" dirty="0" smtClean="0"/>
              <a:t>st</a:t>
            </a:r>
            <a:r>
              <a:rPr lang="en-US" sz="1600" dirty="0" smtClean="0"/>
              <a:t> TAP Execution Progress Report &amp; build summary into TAP Program Status &amp; LPR &amp; CMR</a:t>
            </a:r>
          </a:p>
          <a:p>
            <a:pPr lvl="1"/>
            <a:r>
              <a:rPr lang="en-US" sz="1600" dirty="0" smtClean="0"/>
              <a:t>1 May 17: Start FY18 STCPC Prioritization Schedule</a:t>
            </a:r>
          </a:p>
          <a:p>
            <a:pPr lvl="1"/>
            <a:r>
              <a:rPr lang="en-US" sz="1600" dirty="0"/>
              <a:t>14 May 17: FY18 STCPC Kick-Off Planning Meeting (on calendar)</a:t>
            </a:r>
          </a:p>
          <a:p>
            <a:pPr lvl="1"/>
            <a:r>
              <a:rPr lang="en-US" sz="1600" dirty="0" smtClean="0"/>
              <a:t>2 </a:t>
            </a:r>
            <a:r>
              <a:rPr lang="en-US" sz="1600" dirty="0"/>
              <a:t>Jun 17: Provide MTFs unfunded SuperCEEP/MEDCASE  list for their prioritization for input into FY18 STCPC.</a:t>
            </a:r>
          </a:p>
          <a:p>
            <a:pPr lvl="1"/>
            <a:r>
              <a:rPr lang="en-US" sz="1600" dirty="0" smtClean="0"/>
              <a:t>Coordinate </a:t>
            </a:r>
            <a:r>
              <a:rPr lang="en-US" sz="1600" dirty="0"/>
              <a:t>Technology Acquisition Program Execution training.</a:t>
            </a:r>
            <a:endParaRPr lang="en-US" sz="1200" dirty="0"/>
          </a:p>
          <a:p>
            <a:pPr lvl="1"/>
            <a:r>
              <a:rPr lang="en-US" sz="1600" dirty="0" smtClean="0"/>
              <a:t>Coordinate </a:t>
            </a:r>
            <a:r>
              <a:rPr lang="en-US" sz="1600" dirty="0"/>
              <a:t>with the G6 to integrate Risk Management Framework into Technology Acquisition Program processes.</a:t>
            </a:r>
            <a:endParaRPr lang="en-US" sz="1200" dirty="0"/>
          </a:p>
          <a:p>
            <a:pPr lvl="1"/>
            <a:r>
              <a:rPr lang="en-US" sz="1600" dirty="0" smtClean="0"/>
              <a:t>Coordinate </a:t>
            </a:r>
            <a:r>
              <a:rPr lang="en-US" sz="1600" dirty="0"/>
              <a:t>development of TAP capability via G4 IMPACT #64.</a:t>
            </a:r>
            <a:endParaRPr lang="en-US" sz="1200" dirty="0"/>
          </a:p>
          <a:p>
            <a:pPr lvl="1"/>
            <a:r>
              <a:rPr lang="en-US" sz="1600" dirty="0" smtClean="0"/>
              <a:t>Participate </a:t>
            </a:r>
            <a:r>
              <a:rPr lang="en-US" sz="1600" dirty="0"/>
              <a:t>in quarterly STCPC IPRs (April, August and October of CY2017).</a:t>
            </a:r>
            <a:endParaRPr lang="en-US" sz="1200" dirty="0"/>
          </a:p>
          <a:p>
            <a:pPr lvl="1"/>
            <a:r>
              <a:rPr lang="en-US" sz="1600" dirty="0" smtClean="0"/>
              <a:t>Integrate </a:t>
            </a:r>
            <a:r>
              <a:rPr lang="en-US" sz="1600" dirty="0"/>
              <a:t>Medical Materiel Enterprise Standardization outcomes into Army Technology Acquisition Programming</a:t>
            </a:r>
            <a:r>
              <a:rPr lang="en-US" sz="1600" dirty="0" smtClean="0"/>
              <a:t>.</a:t>
            </a:r>
          </a:p>
          <a:p>
            <a:r>
              <a:rPr lang="en-US" sz="1800" dirty="0" smtClean="0"/>
              <a:t>Set-Aside Projects</a:t>
            </a:r>
          </a:p>
          <a:p>
            <a:pPr lvl="1"/>
            <a:r>
              <a:rPr lang="en-US" sz="1600" dirty="0" smtClean="0"/>
              <a:t>Optical Fabrication – SFC Perez $9.1M</a:t>
            </a:r>
          </a:p>
          <a:p>
            <a:pPr lvl="1"/>
            <a:r>
              <a:rPr lang="en-US" sz="1600" dirty="0" smtClean="0"/>
              <a:t>Secure Enterprise Dictation – COL Oliver $6M</a:t>
            </a:r>
          </a:p>
          <a:p>
            <a:pPr lvl="1"/>
            <a:r>
              <a:rPr lang="en-US" sz="1600" dirty="0" smtClean="0"/>
              <a:t>Surgical Robotics – COL Harnisch $8.509M</a:t>
            </a:r>
            <a:endParaRPr lang="en-US" sz="1200" dirty="0"/>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CF8C5EE3-AF04-4250-8706-7FC7712857E1}" type="slidenum">
              <a:rPr lang="en-US" smtClean="0"/>
              <a:pPr/>
              <a:t>15</a:t>
            </a:fld>
            <a:endParaRPr lang="en-US"/>
          </a:p>
        </p:txBody>
      </p:sp>
    </p:spTree>
    <p:extLst>
      <p:ext uri="{BB962C8B-B14F-4D97-AF65-F5344CB8AC3E}">
        <p14:creationId xmlns:p14="http://schemas.microsoft.com/office/powerpoint/2010/main" val="415101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68923" y="164734"/>
            <a:ext cx="8229600" cy="590550"/>
          </a:xfrm>
        </p:spPr>
        <p:txBody>
          <a:bodyPr/>
          <a:lstStyle/>
          <a:p>
            <a:pPr marL="774700" lvl="1" indent="-342900">
              <a:spcBef>
                <a:spcPct val="20000"/>
              </a:spcBef>
              <a:defRPr/>
            </a:pPr>
            <a:r>
              <a:rPr lang="en-US" dirty="0"/>
              <a:t>OPORD </a:t>
            </a:r>
            <a:r>
              <a:rPr lang="en-US" dirty="0" smtClean="0"/>
              <a:t>17-29 </a:t>
            </a:r>
            <a:r>
              <a:rPr lang="en-US" dirty="0"/>
              <a:t>(TAP E) Due-Outs</a:t>
            </a:r>
          </a:p>
        </p:txBody>
      </p:sp>
      <p:sp>
        <p:nvSpPr>
          <p:cNvPr id="6" name="Content Placeholder 5"/>
          <p:cNvSpPr>
            <a:spLocks noGrp="1"/>
          </p:cNvSpPr>
          <p:nvPr>
            <p:ph idx="1"/>
          </p:nvPr>
        </p:nvSpPr>
        <p:spPr>
          <a:xfrm>
            <a:off x="182881" y="1105989"/>
            <a:ext cx="8769530" cy="4990011"/>
          </a:xfrm>
        </p:spPr>
        <p:txBody>
          <a:bodyPr/>
          <a:lstStyle/>
          <a:p>
            <a:r>
              <a:rPr lang="en-US" dirty="0" smtClean="0"/>
              <a:t>STCPC</a:t>
            </a:r>
          </a:p>
          <a:p>
            <a:pPr lvl="1"/>
            <a:r>
              <a:rPr lang="en-US" sz="1400" dirty="0"/>
              <a:t>26 Apr 17: Host quarterly STCPC IPRs</a:t>
            </a:r>
          </a:p>
          <a:p>
            <a:pPr lvl="1"/>
            <a:r>
              <a:rPr lang="en-US" sz="1400" dirty="0" smtClean="0"/>
              <a:t>28 Aug – 1 Sept: Host </a:t>
            </a:r>
            <a:r>
              <a:rPr lang="en-US" sz="1400" dirty="0"/>
              <a:t>the FY18 </a:t>
            </a:r>
            <a:r>
              <a:rPr lang="en-US" sz="1400" dirty="0" smtClean="0"/>
              <a:t>STCPC</a:t>
            </a:r>
            <a:endParaRPr lang="en-US" sz="1100" dirty="0"/>
          </a:p>
          <a:p>
            <a:pPr lvl="1"/>
            <a:r>
              <a:rPr lang="en-US" sz="1400" dirty="0"/>
              <a:t>30 Aug 17: Host quarterly STCPC IPRs (during STCPC)</a:t>
            </a:r>
          </a:p>
          <a:p>
            <a:pPr lvl="1"/>
            <a:r>
              <a:rPr lang="en-US" sz="1400" dirty="0"/>
              <a:t>25 Oct 17: Host quarterly STCPC IPRs</a:t>
            </a:r>
            <a:endParaRPr lang="en-US" sz="1100" dirty="0"/>
          </a:p>
          <a:p>
            <a:pPr lvl="1"/>
            <a:r>
              <a:rPr lang="en-US" sz="1400" dirty="0" smtClean="0"/>
              <a:t>Provide </a:t>
            </a:r>
            <a:r>
              <a:rPr lang="en-US" sz="1400" dirty="0"/>
              <a:t>technology consultation in support of Technology Acquisition Program Execution.</a:t>
            </a:r>
            <a:endParaRPr lang="en-US" sz="1100" dirty="0"/>
          </a:p>
          <a:p>
            <a:pPr lvl="1"/>
            <a:r>
              <a:rPr lang="en-US" sz="1400" dirty="0" smtClean="0"/>
              <a:t>Provide </a:t>
            </a:r>
            <a:r>
              <a:rPr lang="en-US" sz="1400" dirty="0"/>
              <a:t>technical consultation in support of New Technology Requirement Identification.</a:t>
            </a:r>
            <a:endParaRPr lang="en-US" sz="1100" dirty="0"/>
          </a:p>
          <a:p>
            <a:pPr lvl="1"/>
            <a:r>
              <a:rPr lang="en-US" sz="1400" dirty="0" smtClean="0"/>
              <a:t>Execute </a:t>
            </a:r>
            <a:r>
              <a:rPr lang="en-US" sz="1400" dirty="0"/>
              <a:t>FY17 STCPC Due-Outs IAW Paragraph 16 of the FY17 STCPC Minutes as follows:</a:t>
            </a:r>
            <a:endParaRPr lang="en-US" sz="1100" dirty="0"/>
          </a:p>
          <a:p>
            <a:pPr lvl="2"/>
            <a:r>
              <a:rPr lang="en-US" sz="1200" dirty="0" smtClean="0"/>
              <a:t>Establish </a:t>
            </a:r>
            <a:r>
              <a:rPr lang="en-US" sz="1200" dirty="0"/>
              <a:t>the following STCPC Subcommittees: Surgical Robot Subcommittee, Clinical Technology Subcommittee (CTS</a:t>
            </a:r>
            <a:r>
              <a:rPr lang="en-US" sz="1200" dirty="0" smtClean="0"/>
              <a:t>).</a:t>
            </a:r>
          </a:p>
          <a:p>
            <a:pPr lvl="2"/>
            <a:r>
              <a:rPr lang="en-US" sz="1400" dirty="0" smtClean="0"/>
              <a:t>Redefine </a:t>
            </a:r>
            <a:r>
              <a:rPr lang="en-US" sz="1400" dirty="0"/>
              <a:t>CT siting </a:t>
            </a:r>
            <a:r>
              <a:rPr lang="en-US" sz="1400" dirty="0" smtClean="0"/>
              <a:t>criteria.</a:t>
            </a:r>
          </a:p>
          <a:p>
            <a:pPr lvl="2"/>
            <a:r>
              <a:rPr lang="en-US" sz="1400" dirty="0" smtClean="0"/>
              <a:t>Reengineer </a:t>
            </a:r>
            <a:r>
              <a:rPr lang="en-US" sz="1400" dirty="0"/>
              <a:t>Hybrid OR Working Group prior to fielding additional Hybrid ORs</a:t>
            </a:r>
            <a:r>
              <a:rPr lang="en-US" sz="1400" dirty="0" smtClean="0"/>
              <a:t>.</a:t>
            </a:r>
          </a:p>
          <a:p>
            <a:pPr lvl="2"/>
            <a:r>
              <a:rPr lang="en-US" sz="1400" dirty="0" smtClean="0"/>
              <a:t>Support </a:t>
            </a:r>
            <a:r>
              <a:rPr lang="en-US" sz="1400" dirty="0"/>
              <a:t>Army as Executive Agent of the DHA Joint Requirement Analysis (JRA) initiative</a:t>
            </a:r>
            <a:r>
              <a:rPr lang="en-US" sz="1400" dirty="0" smtClean="0"/>
              <a:t>.</a:t>
            </a:r>
          </a:p>
          <a:p>
            <a:pPr lvl="2"/>
            <a:r>
              <a:rPr lang="en-US" sz="1400" dirty="0" smtClean="0"/>
              <a:t>Report </a:t>
            </a:r>
            <a:r>
              <a:rPr lang="en-US" sz="1400" dirty="0"/>
              <a:t>on effectiveness of:</a:t>
            </a:r>
            <a:endParaRPr lang="en-US" sz="1100" dirty="0"/>
          </a:p>
          <a:p>
            <a:pPr lvl="3"/>
            <a:r>
              <a:rPr lang="en-US" sz="1400" dirty="0"/>
              <a:t>Breast </a:t>
            </a:r>
            <a:r>
              <a:rPr lang="en-US" sz="1400" dirty="0" err="1"/>
              <a:t>Tomosythesis</a:t>
            </a:r>
            <a:r>
              <a:rPr lang="en-US" sz="1400" dirty="0"/>
              <a:t> Integration with PACS at MAMC</a:t>
            </a:r>
            <a:endParaRPr lang="en-US" sz="1050" dirty="0"/>
          </a:p>
          <a:p>
            <a:pPr lvl="3"/>
            <a:r>
              <a:rPr lang="en-US" sz="1400" dirty="0"/>
              <a:t>Radiation Dose Monitoring Capability</a:t>
            </a:r>
            <a:endParaRPr lang="en-US" sz="1050" dirty="0"/>
          </a:p>
          <a:p>
            <a:pPr lvl="3"/>
            <a:r>
              <a:rPr lang="en-US" sz="1400" dirty="0" err="1"/>
              <a:t>Softex</a:t>
            </a:r>
            <a:r>
              <a:rPr lang="en-US" sz="1400" dirty="0"/>
              <a:t> Illuminate Software at SAMMC</a:t>
            </a:r>
            <a:endParaRPr lang="en-US" sz="1050" dirty="0"/>
          </a:p>
          <a:p>
            <a:pPr lvl="3"/>
            <a:r>
              <a:rPr lang="en-US" sz="1400" dirty="0"/>
              <a:t>Redefining CT Minimum Standards below current 64 slice standard</a:t>
            </a:r>
            <a:endParaRPr lang="en-US" sz="1050" dirty="0"/>
          </a:p>
          <a:p>
            <a:pPr lvl="3"/>
            <a:r>
              <a:rPr lang="en-US" sz="1400" dirty="0"/>
              <a:t>Redefining MRI Minimum Standards from 3T to 1.5T for first or only MRI</a:t>
            </a:r>
            <a:endParaRPr lang="en-US" sz="1050" dirty="0"/>
          </a:p>
          <a:p>
            <a:pPr lvl="3"/>
            <a:r>
              <a:rPr lang="en-US" sz="1400" dirty="0"/>
              <a:t>Establishing </a:t>
            </a:r>
            <a:r>
              <a:rPr lang="en-US" sz="1400" dirty="0" err="1"/>
              <a:t>Neuroquant</a:t>
            </a:r>
            <a:r>
              <a:rPr lang="en-US" sz="1400" dirty="0"/>
              <a:t> software volumetric analysis the Minimum Standard for TBI Patients</a:t>
            </a:r>
            <a:endParaRPr lang="en-US" sz="1050" dirty="0"/>
          </a:p>
          <a:p>
            <a:pPr lvl="1"/>
            <a:endParaRPr lang="en-US" sz="1800" dirty="0"/>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CF8C5EE3-AF04-4250-8706-7FC7712857E1}" type="slidenum">
              <a:rPr lang="en-US" smtClean="0"/>
              <a:pPr/>
              <a:t>16</a:t>
            </a:fld>
            <a:endParaRPr lang="en-US" dirty="0"/>
          </a:p>
        </p:txBody>
      </p:sp>
    </p:spTree>
    <p:extLst>
      <p:ext uri="{BB962C8B-B14F-4D97-AF65-F5344CB8AC3E}">
        <p14:creationId xmlns:p14="http://schemas.microsoft.com/office/powerpoint/2010/main" val="88769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Object 2"/>
          <p:cNvPicPr>
            <a:picLocks noChangeAspect="1" noChangeArrowheads="1"/>
          </p:cNvPicPr>
          <p:nvPr/>
        </p:nvPicPr>
        <p:blipFill>
          <a:blip r:embed="rId3" cstate="print"/>
          <a:srcRect/>
          <a:stretch>
            <a:fillRect/>
          </a:stretch>
        </p:blipFill>
        <p:spPr bwMode="auto">
          <a:xfrm>
            <a:off x="3649739" y="5386372"/>
            <a:ext cx="1043214" cy="1126629"/>
          </a:xfrm>
          <a:prstGeom prst="rect">
            <a:avLst/>
          </a:prstGeom>
          <a:solidFill>
            <a:srgbClr val="DDDDDD"/>
          </a:solidFill>
          <a:ln w="9525">
            <a:solidFill>
              <a:schemeClr val="tx1"/>
            </a:solidFill>
            <a:miter lim="800000"/>
            <a:headEnd/>
            <a:tailEnd/>
          </a:ln>
        </p:spPr>
      </p:pic>
      <p:grpSp>
        <p:nvGrpSpPr>
          <p:cNvPr id="2" name="Group 7"/>
          <p:cNvGrpSpPr>
            <a:grpSpLocks/>
          </p:cNvGrpSpPr>
          <p:nvPr/>
        </p:nvGrpSpPr>
        <p:grpSpPr bwMode="auto">
          <a:xfrm>
            <a:off x="7104442" y="5067880"/>
            <a:ext cx="1315357" cy="1482328"/>
            <a:chOff x="3120" y="4512"/>
            <a:chExt cx="1008" cy="1152"/>
          </a:xfrm>
        </p:grpSpPr>
        <p:sp>
          <p:nvSpPr>
            <p:cNvPr id="39986" name="Rectangle 8"/>
            <p:cNvSpPr>
              <a:spLocks noChangeArrowheads="1"/>
            </p:cNvSpPr>
            <p:nvPr/>
          </p:nvSpPr>
          <p:spPr bwMode="auto">
            <a:xfrm>
              <a:off x="3120" y="4512"/>
              <a:ext cx="1008" cy="1152"/>
            </a:xfrm>
            <a:prstGeom prst="rect">
              <a:avLst/>
            </a:prstGeom>
            <a:solidFill>
              <a:srgbClr val="DDDDDD"/>
            </a:solidFill>
            <a:ln w="9525">
              <a:solidFill>
                <a:schemeClr val="tx1"/>
              </a:solidFill>
              <a:miter lim="800000"/>
              <a:headEnd/>
              <a:tailEnd/>
            </a:ln>
          </p:spPr>
          <p:txBody>
            <a:bodyPr wrap="none" anchor="ctr"/>
            <a:lstStyle/>
            <a:p>
              <a:pPr>
                <a:lnSpc>
                  <a:spcPct val="90000"/>
                </a:lnSpc>
                <a:spcBef>
                  <a:spcPct val="20000"/>
                </a:spcBef>
                <a:buClr>
                  <a:srgbClr val="660033"/>
                </a:buClr>
                <a:buSzPct val="125000"/>
              </a:pPr>
              <a:endParaRPr lang="en-US"/>
            </a:p>
          </p:txBody>
        </p:sp>
      </p:grpSp>
      <p:pic>
        <p:nvPicPr>
          <p:cNvPr id="39942" name="Object 3"/>
          <p:cNvPicPr>
            <a:picLocks noChangeAspect="1" noChangeArrowheads="1"/>
          </p:cNvPicPr>
          <p:nvPr/>
        </p:nvPicPr>
        <p:blipFill>
          <a:blip r:embed="rId4" cstate="print"/>
          <a:srcRect/>
          <a:stretch>
            <a:fillRect/>
          </a:stretch>
        </p:blipFill>
        <p:spPr bwMode="auto">
          <a:xfrm>
            <a:off x="1271512" y="2222286"/>
            <a:ext cx="1310821" cy="1193602"/>
          </a:xfrm>
          <a:prstGeom prst="rect">
            <a:avLst/>
          </a:prstGeom>
          <a:solidFill>
            <a:srgbClr val="DDDDDD"/>
          </a:solidFill>
          <a:ln w="9525">
            <a:solidFill>
              <a:schemeClr val="tx1"/>
            </a:solidFill>
            <a:miter lim="800000"/>
            <a:headEnd/>
            <a:tailEnd/>
          </a:ln>
        </p:spPr>
      </p:pic>
      <p:pic>
        <p:nvPicPr>
          <p:cNvPr id="39943" name="Object 4"/>
          <p:cNvPicPr>
            <a:picLocks noChangeAspect="1" noChangeArrowheads="1"/>
          </p:cNvPicPr>
          <p:nvPr/>
        </p:nvPicPr>
        <p:blipFill>
          <a:blip r:embed="rId5" cstate="print"/>
          <a:srcRect/>
          <a:stretch>
            <a:fillRect/>
          </a:stretch>
        </p:blipFill>
        <p:spPr bwMode="auto">
          <a:xfrm>
            <a:off x="5887357" y="2188056"/>
            <a:ext cx="1106714" cy="1184672"/>
          </a:xfrm>
          <a:prstGeom prst="rect">
            <a:avLst/>
          </a:prstGeom>
          <a:solidFill>
            <a:srgbClr val="DDDDDD"/>
          </a:solidFill>
          <a:ln w="9525">
            <a:solidFill>
              <a:schemeClr val="tx1"/>
            </a:solidFill>
            <a:miter lim="800000"/>
            <a:headEnd/>
            <a:tailEnd/>
          </a:ln>
        </p:spPr>
      </p:pic>
      <p:sp>
        <p:nvSpPr>
          <p:cNvPr id="39944" name="AutoShape 13"/>
          <p:cNvSpPr>
            <a:spLocks noChangeArrowheads="1"/>
          </p:cNvSpPr>
          <p:nvPr/>
        </p:nvSpPr>
        <p:spPr bwMode="auto">
          <a:xfrm>
            <a:off x="1756833" y="3764145"/>
            <a:ext cx="322036" cy="370583"/>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a:p>
        </p:txBody>
      </p:sp>
      <p:sp>
        <p:nvSpPr>
          <p:cNvPr id="39945" name="Text Box 14"/>
          <p:cNvSpPr txBox="1">
            <a:spLocks noChangeArrowheads="1"/>
          </p:cNvSpPr>
          <p:nvPr/>
        </p:nvSpPr>
        <p:spPr bwMode="auto">
          <a:xfrm>
            <a:off x="4928809" y="2051135"/>
            <a:ext cx="798286" cy="211988"/>
          </a:xfrm>
          <a:prstGeom prst="rect">
            <a:avLst/>
          </a:prstGeom>
          <a:noFill/>
          <a:ln w="9525">
            <a:noFill/>
            <a:miter lim="800000"/>
            <a:headEnd/>
            <a:tailEnd/>
          </a:ln>
        </p:spPr>
        <p:txBody>
          <a:bodyPr lIns="86493" tIns="43247" rIns="86493" bIns="43247">
            <a:spAutoFit/>
          </a:bodyPr>
          <a:lstStyle/>
          <a:p>
            <a:pPr>
              <a:lnSpc>
                <a:spcPct val="90000"/>
              </a:lnSpc>
              <a:spcBef>
                <a:spcPct val="50000"/>
              </a:spcBef>
              <a:buClr>
                <a:srgbClr val="660033"/>
              </a:buClr>
              <a:buSzPct val="125000"/>
            </a:pPr>
            <a:r>
              <a:rPr lang="en-US" sz="900" dirty="0"/>
              <a:t>Concurred</a:t>
            </a:r>
          </a:p>
        </p:txBody>
      </p:sp>
      <p:sp>
        <p:nvSpPr>
          <p:cNvPr id="39946" name="Text Box 15"/>
          <p:cNvSpPr txBox="1">
            <a:spLocks noChangeArrowheads="1"/>
          </p:cNvSpPr>
          <p:nvPr/>
        </p:nvSpPr>
        <p:spPr bwMode="auto">
          <a:xfrm>
            <a:off x="2824238" y="2051135"/>
            <a:ext cx="798286" cy="211988"/>
          </a:xfrm>
          <a:prstGeom prst="rect">
            <a:avLst/>
          </a:prstGeom>
          <a:noFill/>
          <a:ln w="9525">
            <a:noFill/>
            <a:miter lim="800000"/>
            <a:headEnd/>
            <a:tailEnd/>
          </a:ln>
        </p:spPr>
        <p:txBody>
          <a:bodyPr lIns="86493" tIns="43247" rIns="86493" bIns="43247">
            <a:spAutoFit/>
          </a:bodyPr>
          <a:lstStyle/>
          <a:p>
            <a:pPr>
              <a:lnSpc>
                <a:spcPct val="90000"/>
              </a:lnSpc>
              <a:spcBef>
                <a:spcPct val="50000"/>
              </a:spcBef>
              <a:buClr>
                <a:srgbClr val="660033"/>
              </a:buClr>
              <a:buSzPct val="125000"/>
            </a:pPr>
            <a:r>
              <a:rPr lang="en-US" sz="900" dirty="0"/>
              <a:t>Concurred</a:t>
            </a:r>
          </a:p>
        </p:txBody>
      </p:sp>
      <p:grpSp>
        <p:nvGrpSpPr>
          <p:cNvPr id="3" name="Group 16"/>
          <p:cNvGrpSpPr>
            <a:grpSpLocks/>
          </p:cNvGrpSpPr>
          <p:nvPr/>
        </p:nvGrpSpPr>
        <p:grpSpPr bwMode="auto">
          <a:xfrm>
            <a:off x="1286632" y="4143656"/>
            <a:ext cx="1378857" cy="914103"/>
            <a:chOff x="96" y="2928"/>
            <a:chExt cx="912" cy="630"/>
          </a:xfrm>
        </p:grpSpPr>
        <p:grpSp>
          <p:nvGrpSpPr>
            <p:cNvPr id="4" name="Group 17"/>
            <p:cNvGrpSpPr>
              <a:grpSpLocks/>
            </p:cNvGrpSpPr>
            <p:nvPr/>
          </p:nvGrpSpPr>
          <p:grpSpPr bwMode="auto">
            <a:xfrm>
              <a:off x="384" y="3120"/>
              <a:ext cx="240" cy="240"/>
              <a:chOff x="384" y="3120"/>
              <a:chExt cx="240" cy="240"/>
            </a:xfrm>
          </p:grpSpPr>
          <p:sp>
            <p:nvSpPr>
              <p:cNvPr id="39983" name="Oval 18"/>
              <p:cNvSpPr>
                <a:spLocks noChangeArrowheads="1"/>
              </p:cNvSpPr>
              <p:nvPr/>
            </p:nvSpPr>
            <p:spPr bwMode="auto">
              <a:xfrm>
                <a:off x="384" y="3120"/>
                <a:ext cx="240" cy="240"/>
              </a:xfrm>
              <a:prstGeom prst="ellipse">
                <a:avLst/>
              </a:prstGeom>
              <a:solidFill>
                <a:srgbClr val="FF0000"/>
              </a:solidFill>
              <a:ln w="38100">
                <a:solidFill>
                  <a:schemeClr val="tx1"/>
                </a:solidFill>
                <a:round/>
                <a:headEnd/>
                <a:tailEnd/>
              </a:ln>
            </p:spPr>
            <p:txBody>
              <a:bodyPr wrap="none" anchor="ctr"/>
              <a:lstStyle/>
              <a:p>
                <a:pPr>
                  <a:lnSpc>
                    <a:spcPct val="90000"/>
                  </a:lnSpc>
                  <a:spcBef>
                    <a:spcPct val="20000"/>
                  </a:spcBef>
                  <a:buClr>
                    <a:srgbClr val="660033"/>
                  </a:buClr>
                  <a:buSzPct val="125000"/>
                </a:pPr>
                <a:endParaRPr lang="en-US"/>
              </a:p>
            </p:txBody>
          </p:sp>
          <p:sp>
            <p:nvSpPr>
              <p:cNvPr id="39984" name="Line 19"/>
              <p:cNvSpPr>
                <a:spLocks noChangeShapeType="1"/>
              </p:cNvSpPr>
              <p:nvPr/>
            </p:nvSpPr>
            <p:spPr bwMode="auto">
              <a:xfrm>
                <a:off x="432" y="3168"/>
                <a:ext cx="144" cy="144"/>
              </a:xfrm>
              <a:prstGeom prst="line">
                <a:avLst/>
              </a:prstGeom>
              <a:noFill/>
              <a:ln w="38100">
                <a:solidFill>
                  <a:schemeClr val="tx1"/>
                </a:solidFill>
                <a:round/>
                <a:headEnd/>
                <a:tailEnd/>
              </a:ln>
            </p:spPr>
            <p:txBody>
              <a:bodyPr/>
              <a:lstStyle/>
              <a:p>
                <a:endParaRPr lang="en-US"/>
              </a:p>
            </p:txBody>
          </p:sp>
          <p:sp>
            <p:nvSpPr>
              <p:cNvPr id="39985" name="Line 20"/>
              <p:cNvSpPr>
                <a:spLocks noChangeShapeType="1"/>
              </p:cNvSpPr>
              <p:nvPr/>
            </p:nvSpPr>
            <p:spPr bwMode="auto">
              <a:xfrm flipH="1">
                <a:off x="432" y="3168"/>
                <a:ext cx="144" cy="144"/>
              </a:xfrm>
              <a:prstGeom prst="line">
                <a:avLst/>
              </a:prstGeom>
              <a:noFill/>
              <a:ln w="38100">
                <a:solidFill>
                  <a:schemeClr val="tx1"/>
                </a:solidFill>
                <a:round/>
                <a:headEnd/>
                <a:tailEnd/>
              </a:ln>
            </p:spPr>
            <p:txBody>
              <a:bodyPr/>
              <a:lstStyle/>
              <a:p>
                <a:endParaRPr lang="en-US"/>
              </a:p>
            </p:txBody>
          </p:sp>
        </p:grpSp>
        <p:sp>
          <p:nvSpPr>
            <p:cNvPr id="39981" name="Text Box 21"/>
            <p:cNvSpPr txBox="1">
              <a:spLocks noChangeArrowheads="1"/>
            </p:cNvSpPr>
            <p:nvPr/>
          </p:nvSpPr>
          <p:spPr bwMode="auto">
            <a:xfrm>
              <a:off x="96" y="3408"/>
              <a:ext cx="912" cy="150"/>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dirty="0"/>
                <a:t>Requirement Deleted</a:t>
              </a:r>
            </a:p>
          </p:txBody>
        </p:sp>
        <p:sp>
          <p:nvSpPr>
            <p:cNvPr id="39982" name="Text Box 22"/>
            <p:cNvSpPr txBox="1">
              <a:spLocks noChangeArrowheads="1"/>
            </p:cNvSpPr>
            <p:nvPr/>
          </p:nvSpPr>
          <p:spPr bwMode="auto">
            <a:xfrm>
              <a:off x="192" y="2928"/>
              <a:ext cx="720" cy="150"/>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dirty="0"/>
                <a:t>Non-concurred</a:t>
              </a:r>
            </a:p>
          </p:txBody>
        </p:sp>
      </p:grpSp>
      <p:grpSp>
        <p:nvGrpSpPr>
          <p:cNvPr id="5" name="Group 23"/>
          <p:cNvGrpSpPr>
            <a:grpSpLocks/>
          </p:cNvGrpSpPr>
          <p:nvPr/>
        </p:nvGrpSpPr>
        <p:grpSpPr bwMode="auto">
          <a:xfrm>
            <a:off x="5728608" y="4134727"/>
            <a:ext cx="1378857" cy="914103"/>
            <a:chOff x="96" y="2928"/>
            <a:chExt cx="912" cy="630"/>
          </a:xfrm>
        </p:grpSpPr>
        <p:grpSp>
          <p:nvGrpSpPr>
            <p:cNvPr id="6" name="Group 24"/>
            <p:cNvGrpSpPr>
              <a:grpSpLocks/>
            </p:cNvGrpSpPr>
            <p:nvPr/>
          </p:nvGrpSpPr>
          <p:grpSpPr bwMode="auto">
            <a:xfrm>
              <a:off x="384" y="3120"/>
              <a:ext cx="240" cy="240"/>
              <a:chOff x="384" y="3120"/>
              <a:chExt cx="240" cy="240"/>
            </a:xfrm>
          </p:grpSpPr>
          <p:sp>
            <p:nvSpPr>
              <p:cNvPr id="39977" name="Oval 25"/>
              <p:cNvSpPr>
                <a:spLocks noChangeArrowheads="1"/>
              </p:cNvSpPr>
              <p:nvPr/>
            </p:nvSpPr>
            <p:spPr bwMode="auto">
              <a:xfrm>
                <a:off x="384" y="3120"/>
                <a:ext cx="240" cy="240"/>
              </a:xfrm>
              <a:prstGeom prst="ellipse">
                <a:avLst/>
              </a:prstGeom>
              <a:solidFill>
                <a:srgbClr val="FF0000"/>
              </a:solidFill>
              <a:ln w="38100">
                <a:solidFill>
                  <a:schemeClr val="tx1"/>
                </a:solidFill>
                <a:round/>
                <a:headEnd/>
                <a:tailEnd/>
              </a:ln>
            </p:spPr>
            <p:txBody>
              <a:bodyPr wrap="none" anchor="ctr"/>
              <a:lstStyle/>
              <a:p>
                <a:pPr>
                  <a:lnSpc>
                    <a:spcPct val="90000"/>
                  </a:lnSpc>
                  <a:spcBef>
                    <a:spcPct val="20000"/>
                  </a:spcBef>
                  <a:buClr>
                    <a:srgbClr val="660033"/>
                  </a:buClr>
                  <a:buSzPct val="125000"/>
                </a:pPr>
                <a:endParaRPr lang="en-US"/>
              </a:p>
            </p:txBody>
          </p:sp>
          <p:sp>
            <p:nvSpPr>
              <p:cNvPr id="39978" name="Line 26"/>
              <p:cNvSpPr>
                <a:spLocks noChangeShapeType="1"/>
              </p:cNvSpPr>
              <p:nvPr/>
            </p:nvSpPr>
            <p:spPr bwMode="auto">
              <a:xfrm>
                <a:off x="432" y="3168"/>
                <a:ext cx="144" cy="144"/>
              </a:xfrm>
              <a:prstGeom prst="line">
                <a:avLst/>
              </a:prstGeom>
              <a:noFill/>
              <a:ln w="38100">
                <a:solidFill>
                  <a:schemeClr val="tx1"/>
                </a:solidFill>
                <a:round/>
                <a:headEnd/>
                <a:tailEnd/>
              </a:ln>
            </p:spPr>
            <p:txBody>
              <a:bodyPr/>
              <a:lstStyle/>
              <a:p>
                <a:endParaRPr lang="en-US"/>
              </a:p>
            </p:txBody>
          </p:sp>
          <p:sp>
            <p:nvSpPr>
              <p:cNvPr id="39979" name="Line 27"/>
              <p:cNvSpPr>
                <a:spLocks noChangeShapeType="1"/>
              </p:cNvSpPr>
              <p:nvPr/>
            </p:nvSpPr>
            <p:spPr bwMode="auto">
              <a:xfrm flipH="1">
                <a:off x="432" y="3168"/>
                <a:ext cx="144" cy="144"/>
              </a:xfrm>
              <a:prstGeom prst="line">
                <a:avLst/>
              </a:prstGeom>
              <a:noFill/>
              <a:ln w="38100">
                <a:solidFill>
                  <a:schemeClr val="tx1"/>
                </a:solidFill>
                <a:round/>
                <a:headEnd/>
                <a:tailEnd/>
              </a:ln>
            </p:spPr>
            <p:txBody>
              <a:bodyPr/>
              <a:lstStyle/>
              <a:p>
                <a:endParaRPr lang="en-US"/>
              </a:p>
            </p:txBody>
          </p:sp>
        </p:grpSp>
        <p:sp>
          <p:nvSpPr>
            <p:cNvPr id="39975" name="Text Box 28"/>
            <p:cNvSpPr txBox="1">
              <a:spLocks noChangeArrowheads="1"/>
            </p:cNvSpPr>
            <p:nvPr/>
          </p:nvSpPr>
          <p:spPr bwMode="auto">
            <a:xfrm>
              <a:off x="96" y="3408"/>
              <a:ext cx="912" cy="150"/>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dirty="0"/>
                <a:t>Requirement Deleted</a:t>
              </a:r>
            </a:p>
          </p:txBody>
        </p:sp>
        <p:sp>
          <p:nvSpPr>
            <p:cNvPr id="39976" name="Text Box 29"/>
            <p:cNvSpPr txBox="1">
              <a:spLocks noChangeArrowheads="1"/>
            </p:cNvSpPr>
            <p:nvPr/>
          </p:nvSpPr>
          <p:spPr bwMode="auto">
            <a:xfrm>
              <a:off x="192" y="2928"/>
              <a:ext cx="720" cy="150"/>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dirty="0"/>
                <a:t>Non-concurred</a:t>
              </a:r>
            </a:p>
          </p:txBody>
        </p:sp>
      </p:grpSp>
      <p:pic>
        <p:nvPicPr>
          <p:cNvPr id="39950" name="Object 5"/>
          <p:cNvPicPr>
            <a:picLocks noChangeAspect="1" noChangeArrowheads="1"/>
          </p:cNvPicPr>
          <p:nvPr/>
        </p:nvPicPr>
        <p:blipFill>
          <a:blip r:embed="rId6" cstate="print"/>
          <a:srcRect/>
          <a:stretch>
            <a:fillRect/>
          </a:stretch>
        </p:blipFill>
        <p:spPr bwMode="auto">
          <a:xfrm>
            <a:off x="5199441" y="5372979"/>
            <a:ext cx="922262" cy="1114722"/>
          </a:xfrm>
          <a:prstGeom prst="rect">
            <a:avLst/>
          </a:prstGeom>
          <a:solidFill>
            <a:srgbClr val="DDDDDD"/>
          </a:solidFill>
          <a:ln w="9525">
            <a:solidFill>
              <a:schemeClr val="tx1"/>
            </a:solidFill>
            <a:miter lim="800000"/>
            <a:headEnd/>
            <a:tailEnd/>
          </a:ln>
        </p:spPr>
      </p:pic>
      <p:sp>
        <p:nvSpPr>
          <p:cNvPr id="39951" name="AutoShape 32"/>
          <p:cNvSpPr>
            <a:spLocks noChangeArrowheads="1"/>
          </p:cNvSpPr>
          <p:nvPr/>
        </p:nvSpPr>
        <p:spPr bwMode="auto">
          <a:xfrm rot="16200000">
            <a:off x="3191972" y="5848585"/>
            <a:ext cx="309563" cy="387048"/>
          </a:xfrm>
          <a:prstGeom prst="downArrow">
            <a:avLst>
              <a:gd name="adj1" fmla="val 37500"/>
              <a:gd name="adj2" fmla="val 46473"/>
            </a:avLst>
          </a:prstGeom>
          <a:solidFill>
            <a:schemeClr val="accent1"/>
          </a:solidFill>
          <a:ln w="9525">
            <a:solidFill>
              <a:schemeClr val="tx1"/>
            </a:solidFill>
            <a:miter lim="800000"/>
            <a:headEnd/>
            <a:tailEnd/>
          </a:ln>
        </p:spPr>
        <p:txBody>
          <a:bodyPr rot="10800000" wrap="none" lIns="86493" tIns="43247" rIns="86493" bIns="43247" anchor="ctr"/>
          <a:lstStyle/>
          <a:p>
            <a:pPr algn="ctr">
              <a:lnSpc>
                <a:spcPct val="90000"/>
              </a:lnSpc>
              <a:spcBef>
                <a:spcPct val="20000"/>
              </a:spcBef>
              <a:buClr>
                <a:srgbClr val="660033"/>
              </a:buClr>
              <a:buSzPct val="125000"/>
            </a:pPr>
            <a:endParaRPr lang="en-US" sz="1700" dirty="0"/>
          </a:p>
        </p:txBody>
      </p:sp>
      <p:sp>
        <p:nvSpPr>
          <p:cNvPr id="39952" name="Rectangle 33"/>
          <p:cNvSpPr>
            <a:spLocks noChangeArrowheads="1"/>
          </p:cNvSpPr>
          <p:nvPr/>
        </p:nvSpPr>
        <p:spPr bwMode="auto">
          <a:xfrm>
            <a:off x="1799923" y="5722724"/>
            <a:ext cx="1233714" cy="696516"/>
          </a:xfrm>
          <a:prstGeom prst="rect">
            <a:avLst/>
          </a:prstGeom>
          <a:solidFill>
            <a:srgbClr val="DDDDDD"/>
          </a:solidFill>
          <a:ln w="9525">
            <a:solidFill>
              <a:schemeClr val="tx1"/>
            </a:solidFill>
            <a:miter lim="800000"/>
            <a:headEnd/>
            <a:tailEnd/>
          </a:ln>
        </p:spPr>
        <p:txBody>
          <a:bodyPr wrap="none" lIns="86493" tIns="43247" rIns="86493" bIns="43247" anchor="ctr"/>
          <a:lstStyle/>
          <a:p>
            <a:pPr algn="ctr">
              <a:lnSpc>
                <a:spcPct val="90000"/>
              </a:lnSpc>
              <a:spcBef>
                <a:spcPct val="20000"/>
              </a:spcBef>
              <a:buClr>
                <a:srgbClr val="660033"/>
              </a:buClr>
              <a:buSzPct val="125000"/>
            </a:pPr>
            <a:r>
              <a:rPr lang="en-US" sz="900" dirty="0" smtClean="0"/>
              <a:t>G4 TAP </a:t>
            </a:r>
            <a:endParaRPr lang="en-US" sz="900" dirty="0"/>
          </a:p>
          <a:p>
            <a:pPr algn="ctr">
              <a:lnSpc>
                <a:spcPct val="90000"/>
              </a:lnSpc>
              <a:spcBef>
                <a:spcPct val="20000"/>
              </a:spcBef>
              <a:buClr>
                <a:srgbClr val="660033"/>
              </a:buClr>
              <a:buSzPct val="125000"/>
            </a:pPr>
            <a:r>
              <a:rPr lang="en-US" sz="900" dirty="0"/>
              <a:t>releases funds for</a:t>
            </a:r>
          </a:p>
          <a:p>
            <a:pPr algn="ctr">
              <a:lnSpc>
                <a:spcPct val="90000"/>
              </a:lnSpc>
              <a:spcBef>
                <a:spcPct val="20000"/>
              </a:spcBef>
              <a:buClr>
                <a:srgbClr val="660033"/>
              </a:buClr>
              <a:buSzPct val="125000"/>
            </a:pPr>
            <a:r>
              <a:rPr lang="en-US" sz="900" dirty="0"/>
              <a:t> procurement</a:t>
            </a:r>
          </a:p>
          <a:p>
            <a:pPr algn="ctr">
              <a:lnSpc>
                <a:spcPct val="90000"/>
              </a:lnSpc>
              <a:spcBef>
                <a:spcPct val="20000"/>
              </a:spcBef>
              <a:buClr>
                <a:srgbClr val="660033"/>
              </a:buClr>
              <a:buSzPct val="125000"/>
            </a:pPr>
            <a:r>
              <a:rPr lang="en-US" sz="900" dirty="0"/>
              <a:t> of requirements</a:t>
            </a:r>
          </a:p>
        </p:txBody>
      </p:sp>
      <p:grpSp>
        <p:nvGrpSpPr>
          <p:cNvPr id="7" name="Group 34"/>
          <p:cNvGrpSpPr>
            <a:grpSpLocks/>
          </p:cNvGrpSpPr>
          <p:nvPr/>
        </p:nvGrpSpPr>
        <p:grpSpPr bwMode="auto">
          <a:xfrm>
            <a:off x="5001381" y="2259494"/>
            <a:ext cx="580571" cy="488156"/>
            <a:chOff x="2784" y="1776"/>
            <a:chExt cx="384" cy="336"/>
          </a:xfrm>
        </p:grpSpPr>
        <p:sp>
          <p:nvSpPr>
            <p:cNvPr id="39972" name="AutoShape 35"/>
            <p:cNvSpPr>
              <a:spLocks noChangeArrowheads="1"/>
            </p:cNvSpPr>
            <p:nvPr/>
          </p:nvSpPr>
          <p:spPr bwMode="auto">
            <a:xfrm rot="5400000">
              <a:off x="2808" y="1752"/>
              <a:ext cx="336" cy="384"/>
            </a:xfrm>
            <a:prstGeom prst="downArrow">
              <a:avLst>
                <a:gd name="adj1" fmla="val 37500"/>
                <a:gd name="adj2" fmla="val 43153"/>
              </a:avLst>
            </a:prstGeom>
            <a:solidFill>
              <a:schemeClr val="accent1"/>
            </a:solidFill>
            <a:ln w="9525">
              <a:solidFill>
                <a:schemeClr val="tx1"/>
              </a:solidFill>
              <a:miter lim="800000"/>
              <a:headEnd/>
              <a:tailEnd/>
            </a:ln>
          </p:spPr>
          <p:txBody>
            <a:bodyPr vert="eaVert" wrap="none" anchor="ctr"/>
            <a:lstStyle/>
            <a:p>
              <a:pPr>
                <a:lnSpc>
                  <a:spcPct val="90000"/>
                </a:lnSpc>
                <a:spcBef>
                  <a:spcPct val="20000"/>
                </a:spcBef>
                <a:buClr>
                  <a:srgbClr val="660033"/>
                </a:buClr>
                <a:buSzPct val="125000"/>
              </a:pPr>
              <a:endParaRPr lang="en-US"/>
            </a:p>
          </p:txBody>
        </p:sp>
        <p:sp>
          <p:nvSpPr>
            <p:cNvPr id="39973" name="Text Box 36"/>
            <p:cNvSpPr txBox="1">
              <a:spLocks noChangeArrowheads="1"/>
            </p:cNvSpPr>
            <p:nvPr/>
          </p:nvSpPr>
          <p:spPr bwMode="auto">
            <a:xfrm>
              <a:off x="2880" y="1872"/>
              <a:ext cx="288" cy="149"/>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b="1" dirty="0"/>
                <a:t>(1A)</a:t>
              </a:r>
            </a:p>
          </p:txBody>
        </p:sp>
      </p:grpSp>
      <p:grpSp>
        <p:nvGrpSpPr>
          <p:cNvPr id="8" name="Group 37"/>
          <p:cNvGrpSpPr>
            <a:grpSpLocks/>
          </p:cNvGrpSpPr>
          <p:nvPr/>
        </p:nvGrpSpPr>
        <p:grpSpPr bwMode="auto">
          <a:xfrm>
            <a:off x="2896810" y="2259494"/>
            <a:ext cx="580571" cy="488156"/>
            <a:chOff x="1392" y="1776"/>
            <a:chExt cx="384" cy="336"/>
          </a:xfrm>
        </p:grpSpPr>
        <p:sp>
          <p:nvSpPr>
            <p:cNvPr id="39970" name="AutoShape 38"/>
            <p:cNvSpPr>
              <a:spLocks noChangeArrowheads="1"/>
            </p:cNvSpPr>
            <p:nvPr/>
          </p:nvSpPr>
          <p:spPr bwMode="auto">
            <a:xfrm rot="-5400000">
              <a:off x="1416" y="1752"/>
              <a:ext cx="336" cy="384"/>
            </a:xfrm>
            <a:prstGeom prst="downArrow">
              <a:avLst>
                <a:gd name="adj1" fmla="val 37500"/>
                <a:gd name="adj2" fmla="val 43153"/>
              </a:avLst>
            </a:prstGeom>
            <a:solidFill>
              <a:schemeClr val="accent1"/>
            </a:solidFill>
            <a:ln w="9525">
              <a:solidFill>
                <a:schemeClr val="tx1"/>
              </a:solidFill>
              <a:miter lim="800000"/>
              <a:headEnd/>
              <a:tailEnd/>
            </a:ln>
          </p:spPr>
          <p:txBody>
            <a:bodyPr rot="10800000" wrap="none" anchor="ctr"/>
            <a:lstStyle/>
            <a:p>
              <a:pPr algn="ctr">
                <a:lnSpc>
                  <a:spcPct val="90000"/>
                </a:lnSpc>
                <a:spcBef>
                  <a:spcPct val="20000"/>
                </a:spcBef>
                <a:buClr>
                  <a:srgbClr val="660033"/>
                </a:buClr>
                <a:buSzPct val="125000"/>
              </a:pPr>
              <a:endParaRPr lang="en-US" sz="1700" dirty="0"/>
            </a:p>
          </p:txBody>
        </p:sp>
        <p:sp>
          <p:nvSpPr>
            <p:cNvPr id="39971" name="Text Box 39"/>
            <p:cNvSpPr txBox="1">
              <a:spLocks noChangeArrowheads="1"/>
            </p:cNvSpPr>
            <p:nvPr/>
          </p:nvSpPr>
          <p:spPr bwMode="auto">
            <a:xfrm>
              <a:off x="1392" y="1872"/>
              <a:ext cx="288" cy="149"/>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b="1" dirty="0"/>
                <a:t>(1A)</a:t>
              </a:r>
            </a:p>
          </p:txBody>
        </p:sp>
      </p:grpSp>
      <p:pic>
        <p:nvPicPr>
          <p:cNvPr id="39955" name="Object 6"/>
          <p:cNvPicPr>
            <a:picLocks noChangeAspect="1" noChangeArrowheads="1"/>
          </p:cNvPicPr>
          <p:nvPr/>
        </p:nvPicPr>
        <p:blipFill>
          <a:blip r:embed="rId7" cstate="print"/>
          <a:srcRect/>
          <a:stretch>
            <a:fillRect/>
          </a:stretch>
        </p:blipFill>
        <p:spPr bwMode="auto">
          <a:xfrm>
            <a:off x="3721100" y="1732643"/>
            <a:ext cx="1130905" cy="711398"/>
          </a:xfrm>
          <a:prstGeom prst="rect">
            <a:avLst/>
          </a:prstGeom>
          <a:noFill/>
          <a:ln w="9525">
            <a:noFill/>
            <a:miter lim="800000"/>
            <a:headEnd/>
            <a:tailEnd/>
          </a:ln>
        </p:spPr>
      </p:pic>
      <p:sp>
        <p:nvSpPr>
          <p:cNvPr id="39958" name="Text Box 43"/>
          <p:cNvSpPr txBox="1">
            <a:spLocks noChangeArrowheads="1"/>
          </p:cNvSpPr>
          <p:nvPr/>
        </p:nvSpPr>
        <p:spPr bwMode="auto">
          <a:xfrm>
            <a:off x="5698189" y="940877"/>
            <a:ext cx="1385266" cy="807889"/>
          </a:xfrm>
          <a:prstGeom prst="rect">
            <a:avLst/>
          </a:prstGeom>
          <a:noFill/>
          <a:ln w="9525" algn="ctr">
            <a:solidFill>
              <a:schemeClr val="tx1"/>
            </a:solidFill>
            <a:miter lim="800000"/>
            <a:headEnd/>
            <a:tailEnd/>
          </a:ln>
        </p:spPr>
        <p:txBody>
          <a:bodyPr wrap="none" lIns="91416" tIns="45708" rIns="91416" bIns="45708">
            <a:spAutoFit/>
          </a:bodyPr>
          <a:lstStyle/>
          <a:p>
            <a:pPr marL="216233" indent="-216233" algn="ctr" defTabSz="914485">
              <a:lnSpc>
                <a:spcPct val="90000"/>
              </a:lnSpc>
              <a:spcBef>
                <a:spcPct val="20000"/>
              </a:spcBef>
              <a:buClr>
                <a:srgbClr val="660033"/>
              </a:buClr>
              <a:buSzPct val="125000"/>
            </a:pPr>
            <a:r>
              <a:rPr lang="en-US" sz="1500" dirty="0"/>
              <a:t>MTF</a:t>
            </a:r>
          </a:p>
          <a:p>
            <a:pPr marL="216233" indent="-216233" algn="ctr" defTabSz="914485">
              <a:lnSpc>
                <a:spcPct val="90000"/>
              </a:lnSpc>
              <a:spcBef>
                <a:spcPct val="20000"/>
              </a:spcBef>
              <a:buClr>
                <a:srgbClr val="660033"/>
              </a:buClr>
              <a:buSzPct val="125000"/>
            </a:pPr>
            <a:r>
              <a:rPr lang="en-US" sz="1500" dirty="0"/>
              <a:t>Generates</a:t>
            </a:r>
          </a:p>
          <a:p>
            <a:pPr marL="216233" indent="-216233" algn="ctr" defTabSz="914485">
              <a:lnSpc>
                <a:spcPct val="90000"/>
              </a:lnSpc>
              <a:spcBef>
                <a:spcPct val="20000"/>
              </a:spcBef>
              <a:buClr>
                <a:srgbClr val="660033"/>
              </a:buClr>
              <a:buSzPct val="125000"/>
            </a:pPr>
            <a:r>
              <a:rPr lang="en-US" sz="1500" dirty="0"/>
              <a:t>Requirements</a:t>
            </a:r>
          </a:p>
        </p:txBody>
      </p:sp>
      <p:sp>
        <p:nvSpPr>
          <p:cNvPr id="39959" name="Text Box 44"/>
          <p:cNvSpPr txBox="1">
            <a:spLocks noChangeArrowheads="1"/>
          </p:cNvSpPr>
          <p:nvPr/>
        </p:nvSpPr>
        <p:spPr bwMode="auto">
          <a:xfrm>
            <a:off x="1251857" y="951294"/>
            <a:ext cx="1397000" cy="807889"/>
          </a:xfrm>
          <a:prstGeom prst="rect">
            <a:avLst/>
          </a:prstGeom>
          <a:noFill/>
          <a:ln w="9525" algn="ctr">
            <a:solidFill>
              <a:schemeClr val="tx1"/>
            </a:solidFill>
            <a:miter lim="800000"/>
            <a:headEnd/>
            <a:tailEnd/>
          </a:ln>
        </p:spPr>
        <p:txBody>
          <a:bodyPr lIns="91416" tIns="45708" rIns="91416" bIns="45708">
            <a:spAutoFit/>
          </a:bodyPr>
          <a:lstStyle/>
          <a:p>
            <a:pPr marL="216233" indent="-216233" algn="ctr" defTabSz="914485">
              <a:lnSpc>
                <a:spcPct val="90000"/>
              </a:lnSpc>
              <a:spcBef>
                <a:spcPct val="20000"/>
              </a:spcBef>
              <a:buClr>
                <a:srgbClr val="660033"/>
              </a:buClr>
              <a:buSzPct val="125000"/>
            </a:pPr>
            <a:r>
              <a:rPr lang="en-US" sz="1500" dirty="0"/>
              <a:t>TARA Team</a:t>
            </a:r>
          </a:p>
          <a:p>
            <a:pPr marL="216233" indent="-216233" algn="ctr" defTabSz="914485">
              <a:lnSpc>
                <a:spcPct val="90000"/>
              </a:lnSpc>
              <a:spcBef>
                <a:spcPct val="20000"/>
              </a:spcBef>
              <a:buClr>
                <a:srgbClr val="660033"/>
              </a:buClr>
              <a:buSzPct val="125000"/>
            </a:pPr>
            <a:r>
              <a:rPr lang="en-US" sz="1500" dirty="0"/>
              <a:t>Generates</a:t>
            </a:r>
          </a:p>
          <a:p>
            <a:pPr marL="216233" indent="-216233" algn="ctr" defTabSz="914485">
              <a:lnSpc>
                <a:spcPct val="90000"/>
              </a:lnSpc>
              <a:spcBef>
                <a:spcPct val="20000"/>
              </a:spcBef>
              <a:buClr>
                <a:srgbClr val="660033"/>
              </a:buClr>
              <a:buSzPct val="125000"/>
            </a:pPr>
            <a:r>
              <a:rPr lang="en-US" sz="1500" dirty="0"/>
              <a:t>Requirements</a:t>
            </a:r>
          </a:p>
        </p:txBody>
      </p:sp>
      <p:sp>
        <p:nvSpPr>
          <p:cNvPr id="39960" name="AutoShape 45"/>
          <p:cNvSpPr>
            <a:spLocks noChangeArrowheads="1"/>
          </p:cNvSpPr>
          <p:nvPr/>
        </p:nvSpPr>
        <p:spPr bwMode="auto">
          <a:xfrm>
            <a:off x="1758346" y="1792174"/>
            <a:ext cx="322035" cy="370582"/>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a:p>
        </p:txBody>
      </p:sp>
      <p:sp>
        <p:nvSpPr>
          <p:cNvPr id="39961" name="AutoShape 46"/>
          <p:cNvSpPr>
            <a:spLocks noChangeArrowheads="1"/>
          </p:cNvSpPr>
          <p:nvPr/>
        </p:nvSpPr>
        <p:spPr bwMode="auto">
          <a:xfrm>
            <a:off x="6248703" y="1792174"/>
            <a:ext cx="322035" cy="370582"/>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a:p>
        </p:txBody>
      </p:sp>
      <p:sp>
        <p:nvSpPr>
          <p:cNvPr id="39962" name="AutoShape 47"/>
          <p:cNvSpPr>
            <a:spLocks noChangeArrowheads="1"/>
          </p:cNvSpPr>
          <p:nvPr/>
        </p:nvSpPr>
        <p:spPr bwMode="auto">
          <a:xfrm>
            <a:off x="6198810" y="3755216"/>
            <a:ext cx="322036" cy="370583"/>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a:p>
        </p:txBody>
      </p:sp>
      <p:sp>
        <p:nvSpPr>
          <p:cNvPr id="39963" name="AutoShape 48"/>
          <p:cNvSpPr>
            <a:spLocks noChangeArrowheads="1"/>
          </p:cNvSpPr>
          <p:nvPr/>
        </p:nvSpPr>
        <p:spPr bwMode="auto">
          <a:xfrm rot="16200000">
            <a:off x="4790044" y="5849788"/>
            <a:ext cx="308074" cy="385535"/>
          </a:xfrm>
          <a:prstGeom prst="downArrow">
            <a:avLst>
              <a:gd name="adj1" fmla="val 37500"/>
              <a:gd name="adj2" fmla="val 46515"/>
            </a:avLst>
          </a:prstGeom>
          <a:solidFill>
            <a:schemeClr val="accent1"/>
          </a:solidFill>
          <a:ln w="9525">
            <a:solidFill>
              <a:schemeClr val="tx1"/>
            </a:solidFill>
            <a:miter lim="800000"/>
            <a:headEnd/>
            <a:tailEnd/>
          </a:ln>
        </p:spPr>
        <p:txBody>
          <a:bodyPr rot="10800000" wrap="none" lIns="86493" tIns="43247" rIns="86493" bIns="43247" anchor="ctr"/>
          <a:lstStyle/>
          <a:p>
            <a:pPr algn="ctr">
              <a:lnSpc>
                <a:spcPct val="90000"/>
              </a:lnSpc>
              <a:spcBef>
                <a:spcPct val="20000"/>
              </a:spcBef>
              <a:buClr>
                <a:srgbClr val="660033"/>
              </a:buClr>
              <a:buSzPct val="125000"/>
            </a:pPr>
            <a:endParaRPr lang="en-US" sz="1700" dirty="0"/>
          </a:p>
        </p:txBody>
      </p:sp>
      <p:sp>
        <p:nvSpPr>
          <p:cNvPr id="39964" name="AutoShape 49"/>
          <p:cNvSpPr>
            <a:spLocks noChangeArrowheads="1"/>
          </p:cNvSpPr>
          <p:nvPr/>
        </p:nvSpPr>
        <p:spPr bwMode="auto">
          <a:xfrm rot="-5400000">
            <a:off x="6465850" y="5645830"/>
            <a:ext cx="309563" cy="698500"/>
          </a:xfrm>
          <a:prstGeom prst="downArrow">
            <a:avLst>
              <a:gd name="adj1" fmla="val 37500"/>
              <a:gd name="adj2" fmla="val 83869"/>
            </a:avLst>
          </a:prstGeom>
          <a:solidFill>
            <a:schemeClr val="accent1"/>
          </a:solidFill>
          <a:ln w="9525">
            <a:solidFill>
              <a:schemeClr val="tx1"/>
            </a:solidFill>
            <a:miter lim="800000"/>
            <a:headEnd/>
            <a:tailEnd/>
          </a:ln>
        </p:spPr>
        <p:txBody>
          <a:bodyPr rot="10800000" wrap="none" lIns="86493" tIns="43247" rIns="86493" bIns="43247" anchor="ctr"/>
          <a:lstStyle/>
          <a:p>
            <a:pPr algn="ctr">
              <a:lnSpc>
                <a:spcPct val="90000"/>
              </a:lnSpc>
              <a:spcBef>
                <a:spcPct val="20000"/>
              </a:spcBef>
              <a:buClr>
                <a:srgbClr val="660033"/>
              </a:buClr>
              <a:buSzPct val="125000"/>
            </a:pPr>
            <a:endParaRPr lang="en-US" sz="1700" dirty="0"/>
          </a:p>
        </p:txBody>
      </p:sp>
      <p:pic>
        <p:nvPicPr>
          <p:cNvPr id="39965" name="Picture 49" descr="Colonel.gif"/>
          <p:cNvPicPr>
            <a:picLocks noChangeAspect="1"/>
          </p:cNvPicPr>
          <p:nvPr/>
        </p:nvPicPr>
        <p:blipFill>
          <a:blip r:embed="rId8" cstate="print"/>
          <a:srcRect/>
          <a:stretch>
            <a:fillRect/>
          </a:stretch>
        </p:blipFill>
        <p:spPr bwMode="auto">
          <a:xfrm>
            <a:off x="4156378" y="2011546"/>
            <a:ext cx="482297" cy="235148"/>
          </a:xfrm>
          <a:prstGeom prst="rect">
            <a:avLst/>
          </a:prstGeom>
          <a:noFill/>
          <a:ln w="9525">
            <a:noFill/>
            <a:miter lim="800000"/>
            <a:headEnd/>
            <a:tailEnd/>
          </a:ln>
        </p:spPr>
      </p:pic>
      <p:pic>
        <p:nvPicPr>
          <p:cNvPr id="39968" name="Object 9"/>
          <p:cNvPicPr>
            <a:picLocks noChangeAspect="1" noChangeArrowheads="1"/>
          </p:cNvPicPr>
          <p:nvPr/>
        </p:nvPicPr>
        <p:blipFill>
          <a:blip r:embed="rId9" cstate="print"/>
          <a:srcRect/>
          <a:stretch>
            <a:fillRect/>
          </a:stretch>
        </p:blipFill>
        <p:spPr bwMode="auto">
          <a:xfrm>
            <a:off x="7417405" y="5128901"/>
            <a:ext cx="752929" cy="650378"/>
          </a:xfrm>
          <a:prstGeom prst="rect">
            <a:avLst/>
          </a:prstGeom>
          <a:solidFill>
            <a:srgbClr val="DDDDDD"/>
          </a:solidFill>
          <a:ln w="9525">
            <a:noFill/>
            <a:miter lim="800000"/>
            <a:headEnd/>
            <a:tailEnd/>
          </a:ln>
        </p:spPr>
      </p:pic>
      <p:pic>
        <p:nvPicPr>
          <p:cNvPr id="39969" name="Object 10"/>
          <p:cNvPicPr>
            <a:picLocks noChangeAspect="1" noChangeArrowheads="1"/>
          </p:cNvPicPr>
          <p:nvPr/>
        </p:nvPicPr>
        <p:blipFill>
          <a:blip r:embed="rId10" cstate="print"/>
          <a:srcRect/>
          <a:stretch>
            <a:fillRect/>
          </a:stretch>
        </p:blipFill>
        <p:spPr bwMode="auto">
          <a:xfrm>
            <a:off x="7166429" y="5809044"/>
            <a:ext cx="1208012" cy="720328"/>
          </a:xfrm>
          <a:prstGeom prst="rect">
            <a:avLst/>
          </a:prstGeom>
          <a:solidFill>
            <a:srgbClr val="DDDDDD"/>
          </a:solidFill>
          <a:ln w="9525">
            <a:noFill/>
            <a:miter lim="800000"/>
            <a:headEnd/>
            <a:tailEnd/>
          </a:ln>
        </p:spPr>
      </p:pic>
      <p:sp>
        <p:nvSpPr>
          <p:cNvPr id="49" name="Rectangle 2"/>
          <p:cNvSpPr>
            <a:spLocks noGrp="1" noChangeArrowheads="1"/>
          </p:cNvSpPr>
          <p:nvPr>
            <p:ph type="title"/>
          </p:nvPr>
        </p:nvSpPr>
        <p:spPr>
          <a:xfrm>
            <a:off x="441476" y="145637"/>
            <a:ext cx="8606990" cy="590848"/>
          </a:xfrm>
        </p:spPr>
        <p:txBody>
          <a:bodyPr/>
          <a:lstStyle/>
          <a:p>
            <a:pPr eaLnBrk="1" hangingPunct="1"/>
            <a:r>
              <a:rPr lang="en-US" sz="2800" dirty="0" smtClean="0"/>
              <a:t>TAP Process (Central)</a:t>
            </a:r>
          </a:p>
        </p:txBody>
      </p:sp>
      <p:grpSp>
        <p:nvGrpSpPr>
          <p:cNvPr id="1029" name="Group 5"/>
          <p:cNvGrpSpPr>
            <a:grpSpLocks noChangeAspect="1"/>
          </p:cNvGrpSpPr>
          <p:nvPr/>
        </p:nvGrpSpPr>
        <p:grpSpPr bwMode="auto">
          <a:xfrm>
            <a:off x="3875088" y="4308475"/>
            <a:ext cx="976312" cy="1033463"/>
            <a:chOff x="2443" y="2714"/>
            <a:chExt cx="615" cy="651"/>
          </a:xfrm>
        </p:grpSpPr>
        <p:sp>
          <p:nvSpPr>
            <p:cNvPr id="1028" name="AutoShape 4"/>
            <p:cNvSpPr>
              <a:spLocks noChangeAspect="1" noChangeArrowheads="1" noTextEdit="1"/>
            </p:cNvSpPr>
            <p:nvPr/>
          </p:nvSpPr>
          <p:spPr bwMode="auto">
            <a:xfrm>
              <a:off x="2443" y="2714"/>
              <a:ext cx="615" cy="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2704" y="2723"/>
              <a:ext cx="69" cy="66"/>
            </a:xfrm>
            <a:custGeom>
              <a:avLst/>
              <a:gdLst/>
              <a:ahLst/>
              <a:cxnLst>
                <a:cxn ang="0">
                  <a:pos x="206" y="103"/>
                </a:cxn>
                <a:cxn ang="0">
                  <a:pos x="103" y="0"/>
                </a:cxn>
                <a:cxn ang="0">
                  <a:pos x="0" y="103"/>
                </a:cxn>
                <a:cxn ang="0">
                  <a:pos x="0" y="103"/>
                </a:cxn>
                <a:cxn ang="0">
                  <a:pos x="103" y="206"/>
                </a:cxn>
                <a:cxn ang="0">
                  <a:pos x="206" y="103"/>
                </a:cxn>
              </a:cxnLst>
              <a:rect l="0" t="0" r="r" b="b"/>
              <a:pathLst>
                <a:path w="206" h="206">
                  <a:moveTo>
                    <a:pt x="206" y="103"/>
                  </a:moveTo>
                  <a:cubicBezTo>
                    <a:pt x="206" y="46"/>
                    <a:pt x="160" y="0"/>
                    <a:pt x="103" y="0"/>
                  </a:cubicBezTo>
                  <a:cubicBezTo>
                    <a:pt x="46" y="0"/>
                    <a:pt x="0" y="46"/>
                    <a:pt x="0" y="103"/>
                  </a:cubicBezTo>
                  <a:cubicBezTo>
                    <a:pt x="0" y="103"/>
                    <a:pt x="0" y="103"/>
                    <a:pt x="0" y="103"/>
                  </a:cubicBezTo>
                  <a:cubicBezTo>
                    <a:pt x="0" y="160"/>
                    <a:pt x="46" y="206"/>
                    <a:pt x="103" y="206"/>
                  </a:cubicBezTo>
                  <a:cubicBezTo>
                    <a:pt x="160" y="206"/>
                    <a:pt x="206" y="160"/>
                    <a:pt x="206" y="103"/>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2704" y="2723"/>
              <a:ext cx="69" cy="66"/>
            </a:xfrm>
            <a:custGeom>
              <a:avLst/>
              <a:gdLst/>
              <a:ahLst/>
              <a:cxnLst>
                <a:cxn ang="0">
                  <a:pos x="69" y="33"/>
                </a:cxn>
                <a:cxn ang="0">
                  <a:pos x="35" y="0"/>
                </a:cxn>
                <a:cxn ang="0">
                  <a:pos x="0" y="33"/>
                </a:cxn>
                <a:cxn ang="0">
                  <a:pos x="0" y="33"/>
                </a:cxn>
                <a:cxn ang="0">
                  <a:pos x="35" y="66"/>
                </a:cxn>
                <a:cxn ang="0">
                  <a:pos x="69" y="33"/>
                </a:cxn>
              </a:cxnLst>
              <a:rect l="0" t="0" r="r" b="b"/>
              <a:pathLst>
                <a:path w="69" h="66">
                  <a:moveTo>
                    <a:pt x="69" y="33"/>
                  </a:moveTo>
                  <a:cubicBezTo>
                    <a:pt x="69" y="14"/>
                    <a:pt x="54" y="0"/>
                    <a:pt x="35" y="0"/>
                  </a:cubicBezTo>
                  <a:cubicBezTo>
                    <a:pt x="16" y="0"/>
                    <a:pt x="0" y="14"/>
                    <a:pt x="0" y="33"/>
                  </a:cubicBezTo>
                  <a:cubicBezTo>
                    <a:pt x="0" y="33"/>
                    <a:pt x="0" y="33"/>
                    <a:pt x="0" y="33"/>
                  </a:cubicBezTo>
                  <a:cubicBezTo>
                    <a:pt x="0" y="51"/>
                    <a:pt x="16" y="66"/>
                    <a:pt x="35" y="66"/>
                  </a:cubicBezTo>
                  <a:cubicBezTo>
                    <a:pt x="54" y="66"/>
                    <a:pt x="69" y="51"/>
                    <a:pt x="69" y="33"/>
                  </a:cubicBezTo>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2653" y="2789"/>
              <a:ext cx="172" cy="264"/>
            </a:xfrm>
            <a:custGeom>
              <a:avLst/>
              <a:gdLst/>
              <a:ahLst/>
              <a:cxnLst>
                <a:cxn ang="0">
                  <a:pos x="88" y="136"/>
                </a:cxn>
                <a:cxn ang="0">
                  <a:pos x="128" y="264"/>
                </a:cxn>
                <a:cxn ang="0">
                  <a:pos x="160" y="264"/>
                </a:cxn>
                <a:cxn ang="0">
                  <a:pos x="128" y="116"/>
                </a:cxn>
                <a:cxn ang="0">
                  <a:pos x="128" y="29"/>
                </a:cxn>
                <a:cxn ang="0">
                  <a:pos x="152" y="99"/>
                </a:cxn>
                <a:cxn ang="0">
                  <a:pos x="172" y="87"/>
                </a:cxn>
                <a:cxn ang="0">
                  <a:pos x="144" y="0"/>
                </a:cxn>
                <a:cxn ang="0">
                  <a:pos x="88" y="4"/>
                </a:cxn>
                <a:cxn ang="0">
                  <a:pos x="32" y="0"/>
                </a:cxn>
                <a:cxn ang="0">
                  <a:pos x="0" y="91"/>
                </a:cxn>
                <a:cxn ang="0">
                  <a:pos x="24" y="99"/>
                </a:cxn>
                <a:cxn ang="0">
                  <a:pos x="48" y="29"/>
                </a:cxn>
                <a:cxn ang="0">
                  <a:pos x="48" y="116"/>
                </a:cxn>
                <a:cxn ang="0">
                  <a:pos x="16" y="264"/>
                </a:cxn>
                <a:cxn ang="0">
                  <a:pos x="48" y="264"/>
                </a:cxn>
                <a:cxn ang="0">
                  <a:pos x="88" y="136"/>
                </a:cxn>
              </a:cxnLst>
              <a:rect l="0" t="0" r="r" b="b"/>
              <a:pathLst>
                <a:path w="172" h="264">
                  <a:moveTo>
                    <a:pt x="88" y="136"/>
                  </a:moveTo>
                  <a:lnTo>
                    <a:pt x="128" y="264"/>
                  </a:lnTo>
                  <a:lnTo>
                    <a:pt x="160" y="264"/>
                  </a:lnTo>
                  <a:lnTo>
                    <a:pt x="128" y="116"/>
                  </a:lnTo>
                  <a:lnTo>
                    <a:pt x="128" y="29"/>
                  </a:lnTo>
                  <a:lnTo>
                    <a:pt x="152" y="99"/>
                  </a:lnTo>
                  <a:lnTo>
                    <a:pt x="172" y="87"/>
                  </a:lnTo>
                  <a:lnTo>
                    <a:pt x="144" y="0"/>
                  </a:lnTo>
                  <a:lnTo>
                    <a:pt x="88" y="4"/>
                  </a:lnTo>
                  <a:lnTo>
                    <a:pt x="32" y="0"/>
                  </a:lnTo>
                  <a:lnTo>
                    <a:pt x="0" y="91"/>
                  </a:lnTo>
                  <a:lnTo>
                    <a:pt x="24" y="99"/>
                  </a:lnTo>
                  <a:lnTo>
                    <a:pt x="48" y="29"/>
                  </a:lnTo>
                  <a:lnTo>
                    <a:pt x="48" y="116"/>
                  </a:lnTo>
                  <a:lnTo>
                    <a:pt x="16" y="264"/>
                  </a:lnTo>
                  <a:lnTo>
                    <a:pt x="48" y="264"/>
                  </a:lnTo>
                  <a:lnTo>
                    <a:pt x="88" y="136"/>
                  </a:lnTo>
                  <a:close/>
                </a:path>
              </a:pathLst>
            </a:custGeom>
            <a:solidFill>
              <a:srgbClr val="E8EEF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653" y="2789"/>
              <a:ext cx="172" cy="264"/>
            </a:xfrm>
            <a:custGeom>
              <a:avLst/>
              <a:gdLst/>
              <a:ahLst/>
              <a:cxnLst>
                <a:cxn ang="0">
                  <a:pos x="88" y="136"/>
                </a:cxn>
                <a:cxn ang="0">
                  <a:pos x="128" y="264"/>
                </a:cxn>
                <a:cxn ang="0">
                  <a:pos x="160" y="264"/>
                </a:cxn>
                <a:cxn ang="0">
                  <a:pos x="128" y="116"/>
                </a:cxn>
                <a:cxn ang="0">
                  <a:pos x="128" y="29"/>
                </a:cxn>
                <a:cxn ang="0">
                  <a:pos x="152" y="99"/>
                </a:cxn>
                <a:cxn ang="0">
                  <a:pos x="172" y="87"/>
                </a:cxn>
                <a:cxn ang="0">
                  <a:pos x="144" y="0"/>
                </a:cxn>
                <a:cxn ang="0">
                  <a:pos x="88" y="4"/>
                </a:cxn>
                <a:cxn ang="0">
                  <a:pos x="32" y="0"/>
                </a:cxn>
                <a:cxn ang="0">
                  <a:pos x="0" y="91"/>
                </a:cxn>
                <a:cxn ang="0">
                  <a:pos x="24" y="99"/>
                </a:cxn>
                <a:cxn ang="0">
                  <a:pos x="48" y="29"/>
                </a:cxn>
                <a:cxn ang="0">
                  <a:pos x="48" y="116"/>
                </a:cxn>
                <a:cxn ang="0">
                  <a:pos x="16" y="264"/>
                </a:cxn>
                <a:cxn ang="0">
                  <a:pos x="48" y="264"/>
                </a:cxn>
                <a:cxn ang="0">
                  <a:pos x="88" y="136"/>
                </a:cxn>
              </a:cxnLst>
              <a:rect l="0" t="0" r="r" b="b"/>
              <a:pathLst>
                <a:path w="172" h="264">
                  <a:moveTo>
                    <a:pt x="88" y="136"/>
                  </a:moveTo>
                  <a:lnTo>
                    <a:pt x="128" y="264"/>
                  </a:lnTo>
                  <a:lnTo>
                    <a:pt x="160" y="264"/>
                  </a:lnTo>
                  <a:lnTo>
                    <a:pt x="128" y="116"/>
                  </a:lnTo>
                  <a:lnTo>
                    <a:pt x="128" y="29"/>
                  </a:lnTo>
                  <a:lnTo>
                    <a:pt x="152" y="99"/>
                  </a:lnTo>
                  <a:lnTo>
                    <a:pt x="172" y="87"/>
                  </a:lnTo>
                  <a:lnTo>
                    <a:pt x="144" y="0"/>
                  </a:lnTo>
                  <a:lnTo>
                    <a:pt x="88" y="4"/>
                  </a:lnTo>
                  <a:lnTo>
                    <a:pt x="32" y="0"/>
                  </a:lnTo>
                  <a:lnTo>
                    <a:pt x="0" y="91"/>
                  </a:lnTo>
                  <a:lnTo>
                    <a:pt x="24" y="99"/>
                  </a:lnTo>
                  <a:lnTo>
                    <a:pt x="48" y="29"/>
                  </a:lnTo>
                  <a:lnTo>
                    <a:pt x="48" y="116"/>
                  </a:lnTo>
                  <a:lnTo>
                    <a:pt x="16" y="264"/>
                  </a:lnTo>
                  <a:lnTo>
                    <a:pt x="48" y="264"/>
                  </a:lnTo>
                  <a:lnTo>
                    <a:pt x="88" y="136"/>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2636" y="3059"/>
              <a:ext cx="267"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TSG</a:t>
              </a:r>
              <a:endParaRPr kumimoji="0" lang="en-US" sz="1800" b="0" i="0" u="none" strike="noStrike" cap="none" normalizeH="0" baseline="0" dirty="0" smtClean="0">
                <a:ln>
                  <a:noFill/>
                </a:ln>
                <a:solidFill>
                  <a:schemeClr val="tx1"/>
                </a:solidFill>
                <a:effectLst/>
                <a:latin typeface="Arial" pitchFamily="34" charset="0"/>
              </a:endParaRPr>
            </a:p>
          </p:txBody>
        </p:sp>
        <p:pic>
          <p:nvPicPr>
            <p:cNvPr id="1035" name="Picture 11"/>
            <p:cNvPicPr>
              <a:picLocks noChangeAspect="1" noChangeArrowheads="1"/>
            </p:cNvPicPr>
            <p:nvPr/>
          </p:nvPicPr>
          <p:blipFill>
            <a:blip r:embed="rId11" cstate="print"/>
            <a:srcRect/>
            <a:stretch>
              <a:fillRect/>
            </a:stretch>
          </p:blipFill>
          <p:spPr bwMode="auto">
            <a:xfrm>
              <a:off x="2448" y="3146"/>
              <a:ext cx="599" cy="211"/>
            </a:xfrm>
            <a:prstGeom prst="rect">
              <a:avLst/>
            </a:prstGeom>
            <a:noFill/>
            <a:ln w="9525">
              <a:noFill/>
              <a:miter lim="800000"/>
              <a:headEnd/>
              <a:tailEnd/>
            </a:ln>
          </p:spPr>
        </p:pic>
        <p:pic>
          <p:nvPicPr>
            <p:cNvPr id="1036" name="Picture 12"/>
            <p:cNvPicPr>
              <a:picLocks noChangeAspect="1" noChangeArrowheads="1"/>
            </p:cNvPicPr>
            <p:nvPr/>
          </p:nvPicPr>
          <p:blipFill>
            <a:blip r:embed="rId12" cstate="print"/>
            <a:srcRect/>
            <a:stretch>
              <a:fillRect/>
            </a:stretch>
          </p:blipFill>
          <p:spPr bwMode="auto">
            <a:xfrm>
              <a:off x="2448" y="3146"/>
              <a:ext cx="599" cy="211"/>
            </a:xfrm>
            <a:prstGeom prst="rect">
              <a:avLst/>
            </a:prstGeom>
            <a:noFill/>
            <a:ln w="9525">
              <a:noFill/>
              <a:miter lim="800000"/>
              <a:headEnd/>
              <a:tailEnd/>
            </a:ln>
          </p:spPr>
        </p:pic>
      </p:grpSp>
      <p:grpSp>
        <p:nvGrpSpPr>
          <p:cNvPr id="61" name="Group 5"/>
          <p:cNvGrpSpPr>
            <a:grpSpLocks noChangeAspect="1"/>
          </p:cNvGrpSpPr>
          <p:nvPr/>
        </p:nvGrpSpPr>
        <p:grpSpPr bwMode="auto">
          <a:xfrm>
            <a:off x="3875088" y="2860675"/>
            <a:ext cx="976312" cy="1187449"/>
            <a:chOff x="2443" y="2714"/>
            <a:chExt cx="615" cy="651"/>
          </a:xfrm>
        </p:grpSpPr>
        <p:sp>
          <p:nvSpPr>
            <p:cNvPr id="62" name="AutoShape 4"/>
            <p:cNvSpPr>
              <a:spLocks noChangeAspect="1" noChangeArrowheads="1" noTextEdit="1"/>
            </p:cNvSpPr>
            <p:nvPr/>
          </p:nvSpPr>
          <p:spPr bwMode="auto">
            <a:xfrm>
              <a:off x="2443" y="2714"/>
              <a:ext cx="615" cy="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2704" y="2723"/>
              <a:ext cx="69" cy="66"/>
            </a:xfrm>
            <a:custGeom>
              <a:avLst/>
              <a:gdLst/>
              <a:ahLst/>
              <a:cxnLst>
                <a:cxn ang="0">
                  <a:pos x="206" y="103"/>
                </a:cxn>
                <a:cxn ang="0">
                  <a:pos x="103" y="0"/>
                </a:cxn>
                <a:cxn ang="0">
                  <a:pos x="0" y="103"/>
                </a:cxn>
                <a:cxn ang="0">
                  <a:pos x="0" y="103"/>
                </a:cxn>
                <a:cxn ang="0">
                  <a:pos x="103" y="206"/>
                </a:cxn>
                <a:cxn ang="0">
                  <a:pos x="206" y="103"/>
                </a:cxn>
              </a:cxnLst>
              <a:rect l="0" t="0" r="r" b="b"/>
              <a:pathLst>
                <a:path w="206" h="206">
                  <a:moveTo>
                    <a:pt x="206" y="103"/>
                  </a:moveTo>
                  <a:cubicBezTo>
                    <a:pt x="206" y="46"/>
                    <a:pt x="160" y="0"/>
                    <a:pt x="103" y="0"/>
                  </a:cubicBezTo>
                  <a:cubicBezTo>
                    <a:pt x="46" y="0"/>
                    <a:pt x="0" y="46"/>
                    <a:pt x="0" y="103"/>
                  </a:cubicBezTo>
                  <a:cubicBezTo>
                    <a:pt x="0" y="103"/>
                    <a:pt x="0" y="103"/>
                    <a:pt x="0" y="103"/>
                  </a:cubicBezTo>
                  <a:cubicBezTo>
                    <a:pt x="0" y="160"/>
                    <a:pt x="46" y="206"/>
                    <a:pt x="103" y="206"/>
                  </a:cubicBezTo>
                  <a:cubicBezTo>
                    <a:pt x="160" y="206"/>
                    <a:pt x="206" y="160"/>
                    <a:pt x="206" y="103"/>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2704" y="2723"/>
              <a:ext cx="69" cy="66"/>
            </a:xfrm>
            <a:custGeom>
              <a:avLst/>
              <a:gdLst/>
              <a:ahLst/>
              <a:cxnLst>
                <a:cxn ang="0">
                  <a:pos x="69" y="33"/>
                </a:cxn>
                <a:cxn ang="0">
                  <a:pos x="35" y="0"/>
                </a:cxn>
                <a:cxn ang="0">
                  <a:pos x="0" y="33"/>
                </a:cxn>
                <a:cxn ang="0">
                  <a:pos x="0" y="33"/>
                </a:cxn>
                <a:cxn ang="0">
                  <a:pos x="35" y="66"/>
                </a:cxn>
                <a:cxn ang="0">
                  <a:pos x="69" y="33"/>
                </a:cxn>
              </a:cxnLst>
              <a:rect l="0" t="0" r="r" b="b"/>
              <a:pathLst>
                <a:path w="69" h="66">
                  <a:moveTo>
                    <a:pt x="69" y="33"/>
                  </a:moveTo>
                  <a:cubicBezTo>
                    <a:pt x="69" y="14"/>
                    <a:pt x="54" y="0"/>
                    <a:pt x="35" y="0"/>
                  </a:cubicBezTo>
                  <a:cubicBezTo>
                    <a:pt x="16" y="0"/>
                    <a:pt x="0" y="14"/>
                    <a:pt x="0" y="33"/>
                  </a:cubicBezTo>
                  <a:cubicBezTo>
                    <a:pt x="0" y="33"/>
                    <a:pt x="0" y="33"/>
                    <a:pt x="0" y="33"/>
                  </a:cubicBezTo>
                  <a:cubicBezTo>
                    <a:pt x="0" y="51"/>
                    <a:pt x="16" y="66"/>
                    <a:pt x="35" y="66"/>
                  </a:cubicBezTo>
                  <a:cubicBezTo>
                    <a:pt x="54" y="66"/>
                    <a:pt x="69" y="51"/>
                    <a:pt x="69" y="33"/>
                  </a:cubicBezTo>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653" y="2789"/>
              <a:ext cx="172" cy="264"/>
            </a:xfrm>
            <a:custGeom>
              <a:avLst/>
              <a:gdLst/>
              <a:ahLst/>
              <a:cxnLst>
                <a:cxn ang="0">
                  <a:pos x="88" y="136"/>
                </a:cxn>
                <a:cxn ang="0">
                  <a:pos x="128" y="264"/>
                </a:cxn>
                <a:cxn ang="0">
                  <a:pos x="160" y="264"/>
                </a:cxn>
                <a:cxn ang="0">
                  <a:pos x="128" y="116"/>
                </a:cxn>
                <a:cxn ang="0">
                  <a:pos x="128" y="29"/>
                </a:cxn>
                <a:cxn ang="0">
                  <a:pos x="152" y="99"/>
                </a:cxn>
                <a:cxn ang="0">
                  <a:pos x="172" y="87"/>
                </a:cxn>
                <a:cxn ang="0">
                  <a:pos x="144" y="0"/>
                </a:cxn>
                <a:cxn ang="0">
                  <a:pos x="88" y="4"/>
                </a:cxn>
                <a:cxn ang="0">
                  <a:pos x="32" y="0"/>
                </a:cxn>
                <a:cxn ang="0">
                  <a:pos x="0" y="91"/>
                </a:cxn>
                <a:cxn ang="0">
                  <a:pos x="24" y="99"/>
                </a:cxn>
                <a:cxn ang="0">
                  <a:pos x="48" y="29"/>
                </a:cxn>
                <a:cxn ang="0">
                  <a:pos x="48" y="116"/>
                </a:cxn>
                <a:cxn ang="0">
                  <a:pos x="16" y="264"/>
                </a:cxn>
                <a:cxn ang="0">
                  <a:pos x="48" y="264"/>
                </a:cxn>
                <a:cxn ang="0">
                  <a:pos x="88" y="136"/>
                </a:cxn>
              </a:cxnLst>
              <a:rect l="0" t="0" r="r" b="b"/>
              <a:pathLst>
                <a:path w="172" h="264">
                  <a:moveTo>
                    <a:pt x="88" y="136"/>
                  </a:moveTo>
                  <a:lnTo>
                    <a:pt x="128" y="264"/>
                  </a:lnTo>
                  <a:lnTo>
                    <a:pt x="160" y="264"/>
                  </a:lnTo>
                  <a:lnTo>
                    <a:pt x="128" y="116"/>
                  </a:lnTo>
                  <a:lnTo>
                    <a:pt x="128" y="29"/>
                  </a:lnTo>
                  <a:lnTo>
                    <a:pt x="152" y="99"/>
                  </a:lnTo>
                  <a:lnTo>
                    <a:pt x="172" y="87"/>
                  </a:lnTo>
                  <a:lnTo>
                    <a:pt x="144" y="0"/>
                  </a:lnTo>
                  <a:lnTo>
                    <a:pt x="88" y="4"/>
                  </a:lnTo>
                  <a:lnTo>
                    <a:pt x="32" y="0"/>
                  </a:lnTo>
                  <a:lnTo>
                    <a:pt x="0" y="91"/>
                  </a:lnTo>
                  <a:lnTo>
                    <a:pt x="24" y="99"/>
                  </a:lnTo>
                  <a:lnTo>
                    <a:pt x="48" y="29"/>
                  </a:lnTo>
                  <a:lnTo>
                    <a:pt x="48" y="116"/>
                  </a:lnTo>
                  <a:lnTo>
                    <a:pt x="16" y="264"/>
                  </a:lnTo>
                  <a:lnTo>
                    <a:pt x="48" y="264"/>
                  </a:lnTo>
                  <a:lnTo>
                    <a:pt x="88" y="136"/>
                  </a:lnTo>
                  <a:close/>
                </a:path>
              </a:pathLst>
            </a:custGeom>
            <a:solidFill>
              <a:srgbClr val="E8EEF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2653" y="2789"/>
              <a:ext cx="172" cy="264"/>
            </a:xfrm>
            <a:custGeom>
              <a:avLst/>
              <a:gdLst/>
              <a:ahLst/>
              <a:cxnLst>
                <a:cxn ang="0">
                  <a:pos x="88" y="136"/>
                </a:cxn>
                <a:cxn ang="0">
                  <a:pos x="128" y="264"/>
                </a:cxn>
                <a:cxn ang="0">
                  <a:pos x="160" y="264"/>
                </a:cxn>
                <a:cxn ang="0">
                  <a:pos x="128" y="116"/>
                </a:cxn>
                <a:cxn ang="0">
                  <a:pos x="128" y="29"/>
                </a:cxn>
                <a:cxn ang="0">
                  <a:pos x="152" y="99"/>
                </a:cxn>
                <a:cxn ang="0">
                  <a:pos x="172" y="87"/>
                </a:cxn>
                <a:cxn ang="0">
                  <a:pos x="144" y="0"/>
                </a:cxn>
                <a:cxn ang="0">
                  <a:pos x="88" y="4"/>
                </a:cxn>
                <a:cxn ang="0">
                  <a:pos x="32" y="0"/>
                </a:cxn>
                <a:cxn ang="0">
                  <a:pos x="0" y="91"/>
                </a:cxn>
                <a:cxn ang="0">
                  <a:pos x="24" y="99"/>
                </a:cxn>
                <a:cxn ang="0">
                  <a:pos x="48" y="29"/>
                </a:cxn>
                <a:cxn ang="0">
                  <a:pos x="48" y="116"/>
                </a:cxn>
                <a:cxn ang="0">
                  <a:pos x="16" y="264"/>
                </a:cxn>
                <a:cxn ang="0">
                  <a:pos x="48" y="264"/>
                </a:cxn>
                <a:cxn ang="0">
                  <a:pos x="88" y="136"/>
                </a:cxn>
              </a:cxnLst>
              <a:rect l="0" t="0" r="r" b="b"/>
              <a:pathLst>
                <a:path w="172" h="264">
                  <a:moveTo>
                    <a:pt x="88" y="136"/>
                  </a:moveTo>
                  <a:lnTo>
                    <a:pt x="128" y="264"/>
                  </a:lnTo>
                  <a:lnTo>
                    <a:pt x="160" y="264"/>
                  </a:lnTo>
                  <a:lnTo>
                    <a:pt x="128" y="116"/>
                  </a:lnTo>
                  <a:lnTo>
                    <a:pt x="128" y="29"/>
                  </a:lnTo>
                  <a:lnTo>
                    <a:pt x="152" y="99"/>
                  </a:lnTo>
                  <a:lnTo>
                    <a:pt x="172" y="87"/>
                  </a:lnTo>
                  <a:lnTo>
                    <a:pt x="144" y="0"/>
                  </a:lnTo>
                  <a:lnTo>
                    <a:pt x="88" y="4"/>
                  </a:lnTo>
                  <a:lnTo>
                    <a:pt x="32" y="0"/>
                  </a:lnTo>
                  <a:lnTo>
                    <a:pt x="0" y="91"/>
                  </a:lnTo>
                  <a:lnTo>
                    <a:pt x="24" y="99"/>
                  </a:lnTo>
                  <a:lnTo>
                    <a:pt x="48" y="29"/>
                  </a:lnTo>
                  <a:lnTo>
                    <a:pt x="48" y="116"/>
                  </a:lnTo>
                  <a:lnTo>
                    <a:pt x="16" y="264"/>
                  </a:lnTo>
                  <a:lnTo>
                    <a:pt x="48" y="264"/>
                  </a:lnTo>
                  <a:lnTo>
                    <a:pt x="88" y="136"/>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10"/>
            <p:cNvSpPr>
              <a:spLocks noChangeArrowheads="1"/>
            </p:cNvSpPr>
            <p:nvPr/>
          </p:nvSpPr>
          <p:spPr bwMode="auto">
            <a:xfrm>
              <a:off x="2636" y="3059"/>
              <a:ext cx="210"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Arial" pitchFamily="34" charset="0"/>
                </a:rPr>
                <a:t>COS</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76" name="AutoShape 13"/>
          <p:cNvSpPr>
            <a:spLocks noChangeArrowheads="1"/>
          </p:cNvSpPr>
          <p:nvPr/>
        </p:nvSpPr>
        <p:spPr bwMode="auto">
          <a:xfrm>
            <a:off x="4202226" y="2440170"/>
            <a:ext cx="322036" cy="370583"/>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a:p>
        </p:txBody>
      </p:sp>
      <p:sp>
        <p:nvSpPr>
          <p:cNvPr id="77" name="AutoShape 13"/>
          <p:cNvSpPr>
            <a:spLocks noChangeArrowheads="1"/>
          </p:cNvSpPr>
          <p:nvPr/>
        </p:nvSpPr>
        <p:spPr bwMode="auto">
          <a:xfrm>
            <a:off x="4202226" y="3726045"/>
            <a:ext cx="322036" cy="370583"/>
          </a:xfrm>
          <a:prstGeom prst="downArrow">
            <a:avLst>
              <a:gd name="adj1" fmla="val 37500"/>
              <a:gd name="adj2" fmla="val 44141"/>
            </a:avLst>
          </a:prstGeom>
          <a:solidFill>
            <a:schemeClr val="tx1">
              <a:lumMod val="50000"/>
              <a:lumOff val="50000"/>
            </a:schemeClr>
          </a:solidFill>
          <a:ln w="9525">
            <a:solidFill>
              <a:schemeClr val="tx1"/>
            </a:solidFill>
            <a:prstDash val="sysDash"/>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a:p>
        </p:txBody>
      </p:sp>
      <p:sp>
        <p:nvSpPr>
          <p:cNvPr id="78" name="TextBox 77"/>
          <p:cNvSpPr txBox="1"/>
          <p:nvPr/>
        </p:nvSpPr>
        <p:spPr>
          <a:xfrm>
            <a:off x="3906044" y="4133850"/>
            <a:ext cx="914401" cy="230832"/>
          </a:xfrm>
          <a:prstGeom prst="rect">
            <a:avLst/>
          </a:prstGeom>
          <a:noFill/>
        </p:spPr>
        <p:txBody>
          <a:bodyPr wrap="square" rtlCol="0">
            <a:spAutoFit/>
          </a:bodyPr>
          <a:lstStyle/>
          <a:p>
            <a:r>
              <a:rPr lang="en-US" sz="900" dirty="0" smtClean="0"/>
              <a:t>As Required</a:t>
            </a:r>
            <a:endParaRPr lang="en-US" sz="900" dirty="0"/>
          </a:p>
        </p:txBody>
      </p:sp>
      <p:sp>
        <p:nvSpPr>
          <p:cNvPr id="79" name="Bent Arrow 78"/>
          <p:cNvSpPr/>
          <p:nvPr/>
        </p:nvSpPr>
        <p:spPr bwMode="auto">
          <a:xfrm rot="16200000" flipH="1">
            <a:off x="2103554" y="3530014"/>
            <a:ext cx="2510313" cy="1592966"/>
          </a:xfrm>
          <a:prstGeom prst="bentArrow">
            <a:avLst>
              <a:gd name="adj1" fmla="val 12443"/>
              <a:gd name="adj2" fmla="val 12621"/>
              <a:gd name="adj3" fmla="val 22481"/>
              <a:gd name="adj4" fmla="val 8082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endParaRPr>
          </a:p>
        </p:txBody>
      </p:sp>
      <p:sp>
        <p:nvSpPr>
          <p:cNvPr id="68" name="Text Box 12"/>
          <p:cNvSpPr txBox="1">
            <a:spLocks noChangeArrowheads="1"/>
          </p:cNvSpPr>
          <p:nvPr/>
        </p:nvSpPr>
        <p:spPr bwMode="auto">
          <a:xfrm>
            <a:off x="3883025" y="534"/>
            <a:ext cx="1359598" cy="210417"/>
          </a:xfrm>
          <a:prstGeom prst="rect">
            <a:avLst/>
          </a:prstGeom>
          <a:solidFill>
            <a:srgbClr val="008000"/>
          </a:solidFill>
          <a:ln w="9525">
            <a:noFill/>
            <a:miter lim="800000"/>
            <a:headEnd/>
            <a:tailEnd/>
          </a:ln>
        </p:spPr>
        <p:txBody>
          <a:bodyPr wrap="square" lIns="86462" tIns="43231" rIns="86462" bIns="43231">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31800" indent="25400" algn="l" rtl="0" fontAlgn="base">
              <a:spcBef>
                <a:spcPct val="0"/>
              </a:spcBef>
              <a:spcAft>
                <a:spcPct val="0"/>
              </a:spcAft>
              <a:defRPr kern="1200">
                <a:solidFill>
                  <a:schemeClr val="tx1"/>
                </a:solidFill>
                <a:latin typeface="Arial" charset="0"/>
                <a:ea typeface="+mn-ea"/>
                <a:cs typeface="+mn-cs"/>
              </a:defRPr>
            </a:lvl2pPr>
            <a:lvl3pPr marL="863600" indent="50800" algn="l" rtl="0" fontAlgn="base">
              <a:spcBef>
                <a:spcPct val="0"/>
              </a:spcBef>
              <a:spcAft>
                <a:spcPct val="0"/>
              </a:spcAft>
              <a:defRPr kern="1200">
                <a:solidFill>
                  <a:schemeClr val="tx1"/>
                </a:solidFill>
                <a:latin typeface="Arial" charset="0"/>
                <a:ea typeface="+mn-ea"/>
                <a:cs typeface="+mn-cs"/>
              </a:defRPr>
            </a:lvl3pPr>
            <a:lvl4pPr marL="1296988" indent="74613" algn="l" rtl="0" fontAlgn="base">
              <a:spcBef>
                <a:spcPct val="0"/>
              </a:spcBef>
              <a:spcAft>
                <a:spcPct val="0"/>
              </a:spcAft>
              <a:defRPr kern="1200">
                <a:solidFill>
                  <a:schemeClr val="tx1"/>
                </a:solidFill>
                <a:latin typeface="Arial" charset="0"/>
                <a:ea typeface="+mn-ea"/>
                <a:cs typeface="+mn-cs"/>
              </a:defRPr>
            </a:lvl4pPr>
            <a:lvl5pPr marL="1728788" indent="100013"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69" name="Text Box 12"/>
          <p:cNvSpPr txBox="1">
            <a:spLocks noChangeArrowheads="1"/>
          </p:cNvSpPr>
          <p:nvPr/>
        </p:nvSpPr>
        <p:spPr bwMode="auto">
          <a:xfrm>
            <a:off x="4029474" y="6676591"/>
            <a:ext cx="1359598" cy="210417"/>
          </a:xfrm>
          <a:prstGeom prst="rect">
            <a:avLst/>
          </a:prstGeom>
          <a:solidFill>
            <a:srgbClr val="008000"/>
          </a:solidFill>
          <a:ln w="9525">
            <a:noFill/>
            <a:miter lim="800000"/>
            <a:headEnd/>
            <a:tailEnd/>
          </a:ln>
        </p:spPr>
        <p:txBody>
          <a:bodyPr wrap="square" lIns="86462" tIns="43231" rIns="86462" bIns="43231">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31800" indent="25400" algn="l" rtl="0" fontAlgn="base">
              <a:spcBef>
                <a:spcPct val="0"/>
              </a:spcBef>
              <a:spcAft>
                <a:spcPct val="0"/>
              </a:spcAft>
              <a:defRPr kern="1200">
                <a:solidFill>
                  <a:schemeClr val="tx1"/>
                </a:solidFill>
                <a:latin typeface="Arial" charset="0"/>
                <a:ea typeface="+mn-ea"/>
                <a:cs typeface="+mn-cs"/>
              </a:defRPr>
            </a:lvl2pPr>
            <a:lvl3pPr marL="863600" indent="50800" algn="l" rtl="0" fontAlgn="base">
              <a:spcBef>
                <a:spcPct val="0"/>
              </a:spcBef>
              <a:spcAft>
                <a:spcPct val="0"/>
              </a:spcAft>
              <a:defRPr kern="1200">
                <a:solidFill>
                  <a:schemeClr val="tx1"/>
                </a:solidFill>
                <a:latin typeface="Arial" charset="0"/>
                <a:ea typeface="+mn-ea"/>
                <a:cs typeface="+mn-cs"/>
              </a:defRPr>
            </a:lvl3pPr>
            <a:lvl4pPr marL="1296988" indent="74613" algn="l" rtl="0" fontAlgn="base">
              <a:spcBef>
                <a:spcPct val="0"/>
              </a:spcBef>
              <a:spcAft>
                <a:spcPct val="0"/>
              </a:spcAft>
              <a:defRPr kern="1200">
                <a:solidFill>
                  <a:schemeClr val="tx1"/>
                </a:solidFill>
                <a:latin typeface="Arial" charset="0"/>
                <a:ea typeface="+mn-ea"/>
                <a:cs typeface="+mn-cs"/>
              </a:defRPr>
            </a:lvl4pPr>
            <a:lvl5pPr marL="1728788" indent="100013"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70" name="Rectangle 2"/>
          <p:cNvSpPr txBox="1">
            <a:spLocks noChangeArrowheads="1"/>
          </p:cNvSpPr>
          <p:nvPr/>
        </p:nvSpPr>
        <p:spPr bwMode="auto">
          <a:xfrm>
            <a:off x="29739" y="1006395"/>
            <a:ext cx="8606990" cy="590848"/>
          </a:xfrm>
          <a:prstGeom prst="rect">
            <a:avLst/>
          </a:prstGeom>
          <a:noFill/>
          <a:ln w="9525">
            <a:noFill/>
            <a:miter lim="800000"/>
            <a:headEnd/>
            <a:tailEnd/>
          </a:ln>
        </p:spPr>
        <p:txBody>
          <a:bodyPr vert="horz" wrap="square" lIns="86493" tIns="43247" rIns="86493" bIns="43247" numCol="1" anchor="ctr" anchorCtr="0" compatLnSpc="1">
            <a:prstTxWarp prst="textNoShape">
              <a:avLst/>
            </a:prstTxWarp>
          </a:bodyPr>
          <a:lstStyle>
            <a:lvl1pPr algn="ctr" rtl="0" eaLnBrk="0" fontAlgn="base" hangingPunct="0">
              <a:spcBef>
                <a:spcPct val="0"/>
              </a:spcBef>
              <a:spcAft>
                <a:spcPct val="0"/>
              </a:spcAft>
              <a:defRPr sz="3000" b="1">
                <a:solidFill>
                  <a:srgbClr val="660033"/>
                </a:solidFill>
                <a:latin typeface="+mj-lt"/>
                <a:ea typeface="+mj-ea"/>
                <a:cs typeface="+mj-cs"/>
              </a:defRPr>
            </a:lvl1pPr>
            <a:lvl2pPr algn="ctr" rtl="0" eaLnBrk="0" fontAlgn="base" hangingPunct="0">
              <a:spcBef>
                <a:spcPct val="0"/>
              </a:spcBef>
              <a:spcAft>
                <a:spcPct val="0"/>
              </a:spcAft>
              <a:defRPr sz="3000" b="1">
                <a:solidFill>
                  <a:srgbClr val="660033"/>
                </a:solidFill>
                <a:latin typeface="Arial" charset="0"/>
              </a:defRPr>
            </a:lvl2pPr>
            <a:lvl3pPr algn="ctr" rtl="0" eaLnBrk="0" fontAlgn="base" hangingPunct="0">
              <a:spcBef>
                <a:spcPct val="0"/>
              </a:spcBef>
              <a:spcAft>
                <a:spcPct val="0"/>
              </a:spcAft>
              <a:defRPr sz="3000" b="1">
                <a:solidFill>
                  <a:srgbClr val="660033"/>
                </a:solidFill>
                <a:latin typeface="Arial" charset="0"/>
              </a:defRPr>
            </a:lvl3pPr>
            <a:lvl4pPr algn="ctr" rtl="0" eaLnBrk="0" fontAlgn="base" hangingPunct="0">
              <a:spcBef>
                <a:spcPct val="0"/>
              </a:spcBef>
              <a:spcAft>
                <a:spcPct val="0"/>
              </a:spcAft>
              <a:defRPr sz="3000" b="1">
                <a:solidFill>
                  <a:srgbClr val="660033"/>
                </a:solidFill>
                <a:latin typeface="Arial" charset="0"/>
              </a:defRPr>
            </a:lvl4pPr>
            <a:lvl5pPr algn="ctr" rtl="0" eaLnBrk="0" fontAlgn="base" hangingPunct="0">
              <a:spcBef>
                <a:spcPct val="0"/>
              </a:spcBef>
              <a:spcAft>
                <a:spcPct val="0"/>
              </a:spcAft>
              <a:defRPr sz="3000" b="1">
                <a:solidFill>
                  <a:srgbClr val="660033"/>
                </a:solidFill>
                <a:latin typeface="Arial" charset="0"/>
              </a:defRPr>
            </a:lvl5pPr>
            <a:lvl6pPr marL="432465" algn="ctr" defTabSz="914485" rtl="0" fontAlgn="base">
              <a:spcBef>
                <a:spcPct val="0"/>
              </a:spcBef>
              <a:spcAft>
                <a:spcPct val="0"/>
              </a:spcAft>
              <a:defRPr sz="3000" b="1">
                <a:solidFill>
                  <a:srgbClr val="660033"/>
                </a:solidFill>
                <a:latin typeface="Arial" charset="0"/>
              </a:defRPr>
            </a:lvl6pPr>
            <a:lvl7pPr marL="864931" algn="ctr" defTabSz="914485" rtl="0" fontAlgn="base">
              <a:spcBef>
                <a:spcPct val="0"/>
              </a:spcBef>
              <a:spcAft>
                <a:spcPct val="0"/>
              </a:spcAft>
              <a:defRPr sz="3000" b="1">
                <a:solidFill>
                  <a:srgbClr val="660033"/>
                </a:solidFill>
                <a:latin typeface="Arial" charset="0"/>
              </a:defRPr>
            </a:lvl7pPr>
            <a:lvl8pPr marL="1297396" algn="ctr" defTabSz="914485" rtl="0" fontAlgn="base">
              <a:spcBef>
                <a:spcPct val="0"/>
              </a:spcBef>
              <a:spcAft>
                <a:spcPct val="0"/>
              </a:spcAft>
              <a:defRPr sz="3000" b="1">
                <a:solidFill>
                  <a:srgbClr val="660033"/>
                </a:solidFill>
                <a:latin typeface="Arial" charset="0"/>
              </a:defRPr>
            </a:lvl8pPr>
            <a:lvl9pPr marL="1729862" algn="ctr" defTabSz="914485" rtl="0" fontAlgn="base">
              <a:spcBef>
                <a:spcPct val="0"/>
              </a:spcBef>
              <a:spcAft>
                <a:spcPct val="0"/>
              </a:spcAft>
              <a:defRPr sz="3000" b="1">
                <a:solidFill>
                  <a:srgbClr val="660033"/>
                </a:solidFill>
                <a:latin typeface="Arial" charset="0"/>
              </a:defRPr>
            </a:lvl9pPr>
          </a:lstStyle>
          <a:p>
            <a:pPr eaLnBrk="1" hangingPunct="1"/>
            <a:r>
              <a:rPr lang="en-US" sz="2000" kern="0" dirty="0" smtClean="0"/>
              <a:t>SuperCEEP </a:t>
            </a:r>
          </a:p>
          <a:p>
            <a:pPr eaLnBrk="1" hangingPunct="1"/>
            <a:r>
              <a:rPr lang="en-US" sz="2000" kern="0" dirty="0" smtClean="0"/>
              <a:t>MEDCASE</a:t>
            </a:r>
          </a:p>
        </p:txBody>
      </p:sp>
    </p:spTree>
    <p:extLst>
      <p:ext uri="{BB962C8B-B14F-4D97-AF65-F5344CB8AC3E}">
        <p14:creationId xmlns:p14="http://schemas.microsoft.com/office/powerpoint/2010/main" val="540046788"/>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5" name="Text Box 14"/>
          <p:cNvSpPr txBox="1">
            <a:spLocks noChangeArrowheads="1"/>
          </p:cNvSpPr>
          <p:nvPr/>
        </p:nvSpPr>
        <p:spPr bwMode="auto">
          <a:xfrm>
            <a:off x="3292033" y="2504215"/>
            <a:ext cx="798286" cy="211988"/>
          </a:xfrm>
          <a:prstGeom prst="rect">
            <a:avLst/>
          </a:prstGeom>
          <a:noFill/>
          <a:ln w="9525">
            <a:noFill/>
            <a:miter lim="800000"/>
            <a:headEnd/>
            <a:tailEnd/>
          </a:ln>
        </p:spPr>
        <p:txBody>
          <a:bodyPr lIns="86493" tIns="43247" rIns="86493" bIns="43247">
            <a:spAutoFit/>
          </a:bodyPr>
          <a:lstStyle/>
          <a:p>
            <a:pPr>
              <a:lnSpc>
                <a:spcPct val="90000"/>
              </a:lnSpc>
              <a:spcBef>
                <a:spcPct val="50000"/>
              </a:spcBef>
              <a:buClr>
                <a:srgbClr val="660033"/>
              </a:buClr>
              <a:buSzPct val="125000"/>
            </a:pPr>
            <a:r>
              <a:rPr lang="en-US" sz="900" dirty="0"/>
              <a:t>Concurred</a:t>
            </a:r>
          </a:p>
        </p:txBody>
      </p:sp>
      <p:grpSp>
        <p:nvGrpSpPr>
          <p:cNvPr id="5" name="Group 23"/>
          <p:cNvGrpSpPr>
            <a:grpSpLocks/>
          </p:cNvGrpSpPr>
          <p:nvPr/>
        </p:nvGrpSpPr>
        <p:grpSpPr bwMode="auto">
          <a:xfrm>
            <a:off x="6371419" y="2520900"/>
            <a:ext cx="1378857" cy="914103"/>
            <a:chOff x="96" y="2928"/>
            <a:chExt cx="912" cy="630"/>
          </a:xfrm>
        </p:grpSpPr>
        <p:grpSp>
          <p:nvGrpSpPr>
            <p:cNvPr id="6" name="Group 24"/>
            <p:cNvGrpSpPr>
              <a:grpSpLocks/>
            </p:cNvGrpSpPr>
            <p:nvPr/>
          </p:nvGrpSpPr>
          <p:grpSpPr bwMode="auto">
            <a:xfrm>
              <a:off x="384" y="3120"/>
              <a:ext cx="240" cy="240"/>
              <a:chOff x="384" y="3120"/>
              <a:chExt cx="240" cy="240"/>
            </a:xfrm>
          </p:grpSpPr>
          <p:sp>
            <p:nvSpPr>
              <p:cNvPr id="39977" name="Oval 25"/>
              <p:cNvSpPr>
                <a:spLocks noChangeArrowheads="1"/>
              </p:cNvSpPr>
              <p:nvPr/>
            </p:nvSpPr>
            <p:spPr bwMode="auto">
              <a:xfrm>
                <a:off x="384" y="3120"/>
                <a:ext cx="240" cy="240"/>
              </a:xfrm>
              <a:prstGeom prst="ellipse">
                <a:avLst/>
              </a:prstGeom>
              <a:solidFill>
                <a:srgbClr val="FF0000"/>
              </a:solidFill>
              <a:ln w="38100">
                <a:solidFill>
                  <a:schemeClr val="tx1"/>
                </a:solidFill>
                <a:round/>
                <a:headEnd/>
                <a:tailEnd/>
              </a:ln>
            </p:spPr>
            <p:txBody>
              <a:bodyPr wrap="none" anchor="ctr"/>
              <a:lstStyle/>
              <a:p>
                <a:pPr>
                  <a:lnSpc>
                    <a:spcPct val="90000"/>
                  </a:lnSpc>
                  <a:spcBef>
                    <a:spcPct val="20000"/>
                  </a:spcBef>
                  <a:buClr>
                    <a:srgbClr val="660033"/>
                  </a:buClr>
                  <a:buSzPct val="125000"/>
                </a:pPr>
                <a:endParaRPr lang="en-US" sz="900"/>
              </a:p>
            </p:txBody>
          </p:sp>
          <p:sp>
            <p:nvSpPr>
              <p:cNvPr id="39978" name="Line 26"/>
              <p:cNvSpPr>
                <a:spLocks noChangeShapeType="1"/>
              </p:cNvSpPr>
              <p:nvPr/>
            </p:nvSpPr>
            <p:spPr bwMode="auto">
              <a:xfrm>
                <a:off x="432" y="3168"/>
                <a:ext cx="144" cy="144"/>
              </a:xfrm>
              <a:prstGeom prst="line">
                <a:avLst/>
              </a:prstGeom>
              <a:noFill/>
              <a:ln w="38100">
                <a:solidFill>
                  <a:schemeClr val="tx1"/>
                </a:solidFill>
                <a:round/>
                <a:headEnd/>
                <a:tailEnd/>
              </a:ln>
            </p:spPr>
            <p:txBody>
              <a:bodyPr/>
              <a:lstStyle/>
              <a:p>
                <a:endParaRPr lang="en-US" sz="900"/>
              </a:p>
            </p:txBody>
          </p:sp>
          <p:sp>
            <p:nvSpPr>
              <p:cNvPr id="39979" name="Line 27"/>
              <p:cNvSpPr>
                <a:spLocks noChangeShapeType="1"/>
              </p:cNvSpPr>
              <p:nvPr/>
            </p:nvSpPr>
            <p:spPr bwMode="auto">
              <a:xfrm flipH="1">
                <a:off x="432" y="3168"/>
                <a:ext cx="144" cy="144"/>
              </a:xfrm>
              <a:prstGeom prst="line">
                <a:avLst/>
              </a:prstGeom>
              <a:noFill/>
              <a:ln w="38100">
                <a:solidFill>
                  <a:schemeClr val="tx1"/>
                </a:solidFill>
                <a:round/>
                <a:headEnd/>
                <a:tailEnd/>
              </a:ln>
            </p:spPr>
            <p:txBody>
              <a:bodyPr/>
              <a:lstStyle/>
              <a:p>
                <a:endParaRPr lang="en-US" sz="900"/>
              </a:p>
            </p:txBody>
          </p:sp>
        </p:grpSp>
        <p:sp>
          <p:nvSpPr>
            <p:cNvPr id="39975" name="Text Box 28"/>
            <p:cNvSpPr txBox="1">
              <a:spLocks noChangeArrowheads="1"/>
            </p:cNvSpPr>
            <p:nvPr/>
          </p:nvSpPr>
          <p:spPr bwMode="auto">
            <a:xfrm>
              <a:off x="96" y="3408"/>
              <a:ext cx="912" cy="150"/>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dirty="0"/>
                <a:t>Requirement Deleted</a:t>
              </a:r>
            </a:p>
          </p:txBody>
        </p:sp>
        <p:sp>
          <p:nvSpPr>
            <p:cNvPr id="39976" name="Text Box 29"/>
            <p:cNvSpPr txBox="1">
              <a:spLocks noChangeArrowheads="1"/>
            </p:cNvSpPr>
            <p:nvPr/>
          </p:nvSpPr>
          <p:spPr bwMode="auto">
            <a:xfrm>
              <a:off x="192" y="2928"/>
              <a:ext cx="720" cy="150"/>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dirty="0"/>
                <a:t>Non-concurred</a:t>
              </a:r>
            </a:p>
          </p:txBody>
        </p:sp>
      </p:grpSp>
      <p:sp>
        <p:nvSpPr>
          <p:cNvPr id="39952" name="Rectangle 33"/>
          <p:cNvSpPr>
            <a:spLocks noChangeArrowheads="1"/>
          </p:cNvSpPr>
          <p:nvPr/>
        </p:nvSpPr>
        <p:spPr bwMode="auto">
          <a:xfrm>
            <a:off x="1852718" y="4668701"/>
            <a:ext cx="1233714" cy="696516"/>
          </a:xfrm>
          <a:prstGeom prst="rect">
            <a:avLst/>
          </a:prstGeom>
          <a:solidFill>
            <a:srgbClr val="DDDDDD"/>
          </a:solidFill>
          <a:ln w="9525">
            <a:solidFill>
              <a:schemeClr val="tx1"/>
            </a:solidFill>
            <a:miter lim="800000"/>
            <a:headEnd/>
            <a:tailEnd/>
          </a:ln>
        </p:spPr>
        <p:txBody>
          <a:bodyPr wrap="none" lIns="86493" tIns="43247" rIns="86493" bIns="43247" anchor="ctr"/>
          <a:lstStyle/>
          <a:p>
            <a:pPr algn="ctr">
              <a:lnSpc>
                <a:spcPct val="90000"/>
              </a:lnSpc>
              <a:spcBef>
                <a:spcPct val="20000"/>
              </a:spcBef>
              <a:buClr>
                <a:srgbClr val="660033"/>
              </a:buClr>
              <a:buSzPct val="125000"/>
            </a:pPr>
            <a:r>
              <a:rPr lang="en-US" sz="900" dirty="0" smtClean="0"/>
              <a:t>Local RM Releases </a:t>
            </a:r>
          </a:p>
          <a:p>
            <a:pPr algn="ctr">
              <a:lnSpc>
                <a:spcPct val="90000"/>
              </a:lnSpc>
              <a:spcBef>
                <a:spcPct val="20000"/>
              </a:spcBef>
              <a:buClr>
                <a:srgbClr val="660033"/>
              </a:buClr>
              <a:buSzPct val="125000"/>
            </a:pPr>
            <a:r>
              <a:rPr lang="en-US" sz="900" dirty="0" smtClean="0"/>
              <a:t>Funds</a:t>
            </a:r>
            <a:endParaRPr lang="en-US" sz="900" dirty="0"/>
          </a:p>
        </p:txBody>
      </p:sp>
      <p:grpSp>
        <p:nvGrpSpPr>
          <p:cNvPr id="7" name="Group 34"/>
          <p:cNvGrpSpPr>
            <a:grpSpLocks/>
          </p:cNvGrpSpPr>
          <p:nvPr/>
        </p:nvGrpSpPr>
        <p:grpSpPr bwMode="auto">
          <a:xfrm>
            <a:off x="3364605" y="2712574"/>
            <a:ext cx="580571" cy="488156"/>
            <a:chOff x="2784" y="1776"/>
            <a:chExt cx="384" cy="336"/>
          </a:xfrm>
        </p:grpSpPr>
        <p:sp>
          <p:nvSpPr>
            <p:cNvPr id="39972" name="AutoShape 35"/>
            <p:cNvSpPr>
              <a:spLocks noChangeArrowheads="1"/>
            </p:cNvSpPr>
            <p:nvPr/>
          </p:nvSpPr>
          <p:spPr bwMode="auto">
            <a:xfrm rot="5400000">
              <a:off x="2808" y="1752"/>
              <a:ext cx="336" cy="384"/>
            </a:xfrm>
            <a:prstGeom prst="downArrow">
              <a:avLst>
                <a:gd name="adj1" fmla="val 37500"/>
                <a:gd name="adj2" fmla="val 43153"/>
              </a:avLst>
            </a:prstGeom>
            <a:solidFill>
              <a:schemeClr val="accent1"/>
            </a:solidFill>
            <a:ln w="9525">
              <a:solidFill>
                <a:schemeClr val="tx1"/>
              </a:solidFill>
              <a:miter lim="800000"/>
              <a:headEnd/>
              <a:tailEnd/>
            </a:ln>
          </p:spPr>
          <p:txBody>
            <a:bodyPr vert="eaVert" wrap="none" anchor="ctr"/>
            <a:lstStyle/>
            <a:p>
              <a:pPr>
                <a:lnSpc>
                  <a:spcPct val="90000"/>
                </a:lnSpc>
                <a:spcBef>
                  <a:spcPct val="20000"/>
                </a:spcBef>
                <a:buClr>
                  <a:srgbClr val="660033"/>
                </a:buClr>
                <a:buSzPct val="125000"/>
              </a:pPr>
              <a:endParaRPr lang="en-US" sz="900"/>
            </a:p>
          </p:txBody>
        </p:sp>
        <p:sp>
          <p:nvSpPr>
            <p:cNvPr id="39973" name="Text Box 36"/>
            <p:cNvSpPr txBox="1">
              <a:spLocks noChangeArrowheads="1"/>
            </p:cNvSpPr>
            <p:nvPr/>
          </p:nvSpPr>
          <p:spPr bwMode="auto">
            <a:xfrm>
              <a:off x="2880" y="1872"/>
              <a:ext cx="288" cy="149"/>
            </a:xfrm>
            <a:prstGeom prst="rect">
              <a:avLst/>
            </a:prstGeom>
            <a:noFill/>
            <a:ln w="9525">
              <a:noFill/>
              <a:miter lim="800000"/>
              <a:headEnd/>
              <a:tailEnd/>
            </a:ln>
          </p:spPr>
          <p:txBody>
            <a:bodyPr>
              <a:spAutoFit/>
            </a:bodyPr>
            <a:lstStyle/>
            <a:p>
              <a:pPr>
                <a:lnSpc>
                  <a:spcPct val="90000"/>
                </a:lnSpc>
                <a:spcBef>
                  <a:spcPct val="50000"/>
                </a:spcBef>
                <a:buClr>
                  <a:srgbClr val="660033"/>
                </a:buClr>
                <a:buSzPct val="125000"/>
              </a:pPr>
              <a:r>
                <a:rPr lang="en-US" sz="900" b="1" dirty="0"/>
                <a:t>(1A)</a:t>
              </a:r>
            </a:p>
          </p:txBody>
        </p:sp>
      </p:grpSp>
      <p:sp>
        <p:nvSpPr>
          <p:cNvPr id="39958" name="Text Box 43"/>
          <p:cNvSpPr txBox="1">
            <a:spLocks noChangeArrowheads="1"/>
          </p:cNvSpPr>
          <p:nvPr/>
        </p:nvSpPr>
        <p:spPr bwMode="auto">
          <a:xfrm>
            <a:off x="4286636" y="1476253"/>
            <a:ext cx="934823" cy="521657"/>
          </a:xfrm>
          <a:prstGeom prst="rect">
            <a:avLst/>
          </a:prstGeom>
          <a:noFill/>
          <a:ln w="9525" algn="ctr">
            <a:solidFill>
              <a:schemeClr val="tx1"/>
            </a:solidFill>
            <a:miter lim="800000"/>
            <a:headEnd/>
            <a:tailEnd/>
          </a:ln>
        </p:spPr>
        <p:txBody>
          <a:bodyPr wrap="none" lIns="91416" tIns="45708" rIns="91416" bIns="45708">
            <a:spAutoFit/>
          </a:bodyPr>
          <a:lstStyle/>
          <a:p>
            <a:pPr marL="216233" indent="-216233" algn="ctr" defTabSz="914485">
              <a:lnSpc>
                <a:spcPct val="90000"/>
              </a:lnSpc>
              <a:spcBef>
                <a:spcPct val="20000"/>
              </a:spcBef>
              <a:buClr>
                <a:srgbClr val="660033"/>
              </a:buClr>
              <a:buSzPct val="125000"/>
            </a:pPr>
            <a:r>
              <a:rPr lang="en-US" sz="900" dirty="0"/>
              <a:t>MTF</a:t>
            </a:r>
          </a:p>
          <a:p>
            <a:pPr marL="216233" indent="-216233" algn="ctr" defTabSz="914485">
              <a:lnSpc>
                <a:spcPct val="90000"/>
              </a:lnSpc>
              <a:spcBef>
                <a:spcPct val="20000"/>
              </a:spcBef>
              <a:buClr>
                <a:srgbClr val="660033"/>
              </a:buClr>
              <a:buSzPct val="125000"/>
            </a:pPr>
            <a:r>
              <a:rPr lang="en-US" sz="900" dirty="0"/>
              <a:t>Generates</a:t>
            </a:r>
          </a:p>
          <a:p>
            <a:pPr marL="216233" indent="-216233" algn="ctr" defTabSz="914485">
              <a:lnSpc>
                <a:spcPct val="90000"/>
              </a:lnSpc>
              <a:spcBef>
                <a:spcPct val="20000"/>
              </a:spcBef>
              <a:buClr>
                <a:srgbClr val="660033"/>
              </a:buClr>
              <a:buSzPct val="125000"/>
            </a:pPr>
            <a:r>
              <a:rPr lang="en-US" sz="900" dirty="0" smtClean="0"/>
              <a:t>Requirements</a:t>
            </a:r>
            <a:endParaRPr lang="en-US" sz="1100" dirty="0"/>
          </a:p>
        </p:txBody>
      </p:sp>
      <p:sp>
        <p:nvSpPr>
          <p:cNvPr id="39961" name="AutoShape 46"/>
          <p:cNvSpPr>
            <a:spLocks noChangeArrowheads="1"/>
          </p:cNvSpPr>
          <p:nvPr/>
        </p:nvSpPr>
        <p:spPr bwMode="auto">
          <a:xfrm>
            <a:off x="4611927" y="2126382"/>
            <a:ext cx="322035" cy="370582"/>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sz="900"/>
          </a:p>
        </p:txBody>
      </p:sp>
      <p:sp>
        <p:nvSpPr>
          <p:cNvPr id="39962" name="AutoShape 47"/>
          <p:cNvSpPr>
            <a:spLocks noChangeArrowheads="1"/>
          </p:cNvSpPr>
          <p:nvPr/>
        </p:nvSpPr>
        <p:spPr bwMode="auto">
          <a:xfrm rot="16200000">
            <a:off x="5769043" y="2685502"/>
            <a:ext cx="322036" cy="530037"/>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sz="900"/>
          </a:p>
        </p:txBody>
      </p:sp>
      <p:sp>
        <p:nvSpPr>
          <p:cNvPr id="49" name="Rectangle 2"/>
          <p:cNvSpPr>
            <a:spLocks noGrp="1" noChangeArrowheads="1"/>
          </p:cNvSpPr>
          <p:nvPr>
            <p:ph type="title"/>
          </p:nvPr>
        </p:nvSpPr>
        <p:spPr>
          <a:xfrm>
            <a:off x="441476" y="145637"/>
            <a:ext cx="8606990" cy="590848"/>
          </a:xfrm>
        </p:spPr>
        <p:txBody>
          <a:bodyPr/>
          <a:lstStyle/>
          <a:p>
            <a:pPr eaLnBrk="1" hangingPunct="1"/>
            <a:r>
              <a:rPr lang="en-US" sz="2800" dirty="0" smtClean="0"/>
              <a:t>TAP Process (Local)</a:t>
            </a:r>
          </a:p>
        </p:txBody>
      </p:sp>
      <p:grpSp>
        <p:nvGrpSpPr>
          <p:cNvPr id="61" name="Group 5"/>
          <p:cNvGrpSpPr>
            <a:grpSpLocks noChangeAspect="1"/>
          </p:cNvGrpSpPr>
          <p:nvPr/>
        </p:nvGrpSpPr>
        <p:grpSpPr bwMode="auto">
          <a:xfrm>
            <a:off x="1982277" y="3313755"/>
            <a:ext cx="976311" cy="1187449"/>
            <a:chOff x="2443" y="2714"/>
            <a:chExt cx="615" cy="651"/>
          </a:xfrm>
        </p:grpSpPr>
        <p:sp>
          <p:nvSpPr>
            <p:cNvPr id="62" name="AutoShape 4"/>
            <p:cNvSpPr>
              <a:spLocks noChangeAspect="1" noChangeArrowheads="1" noTextEdit="1"/>
            </p:cNvSpPr>
            <p:nvPr/>
          </p:nvSpPr>
          <p:spPr bwMode="auto">
            <a:xfrm>
              <a:off x="2443" y="2714"/>
              <a:ext cx="615" cy="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900"/>
            </a:p>
          </p:txBody>
        </p:sp>
        <p:sp>
          <p:nvSpPr>
            <p:cNvPr id="63" name="Freeform 6"/>
            <p:cNvSpPr>
              <a:spLocks/>
            </p:cNvSpPr>
            <p:nvPr/>
          </p:nvSpPr>
          <p:spPr bwMode="auto">
            <a:xfrm>
              <a:off x="2704" y="2723"/>
              <a:ext cx="69" cy="66"/>
            </a:xfrm>
            <a:custGeom>
              <a:avLst/>
              <a:gdLst/>
              <a:ahLst/>
              <a:cxnLst>
                <a:cxn ang="0">
                  <a:pos x="206" y="103"/>
                </a:cxn>
                <a:cxn ang="0">
                  <a:pos x="103" y="0"/>
                </a:cxn>
                <a:cxn ang="0">
                  <a:pos x="0" y="103"/>
                </a:cxn>
                <a:cxn ang="0">
                  <a:pos x="0" y="103"/>
                </a:cxn>
                <a:cxn ang="0">
                  <a:pos x="103" y="206"/>
                </a:cxn>
                <a:cxn ang="0">
                  <a:pos x="206" y="103"/>
                </a:cxn>
              </a:cxnLst>
              <a:rect l="0" t="0" r="r" b="b"/>
              <a:pathLst>
                <a:path w="206" h="206">
                  <a:moveTo>
                    <a:pt x="206" y="103"/>
                  </a:moveTo>
                  <a:cubicBezTo>
                    <a:pt x="206" y="46"/>
                    <a:pt x="160" y="0"/>
                    <a:pt x="103" y="0"/>
                  </a:cubicBezTo>
                  <a:cubicBezTo>
                    <a:pt x="46" y="0"/>
                    <a:pt x="0" y="46"/>
                    <a:pt x="0" y="103"/>
                  </a:cubicBezTo>
                  <a:cubicBezTo>
                    <a:pt x="0" y="103"/>
                    <a:pt x="0" y="103"/>
                    <a:pt x="0" y="103"/>
                  </a:cubicBezTo>
                  <a:cubicBezTo>
                    <a:pt x="0" y="160"/>
                    <a:pt x="46" y="206"/>
                    <a:pt x="103" y="206"/>
                  </a:cubicBezTo>
                  <a:cubicBezTo>
                    <a:pt x="160" y="206"/>
                    <a:pt x="206" y="160"/>
                    <a:pt x="206" y="103"/>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64" name="Freeform 7"/>
            <p:cNvSpPr>
              <a:spLocks/>
            </p:cNvSpPr>
            <p:nvPr/>
          </p:nvSpPr>
          <p:spPr bwMode="auto">
            <a:xfrm>
              <a:off x="2704" y="2723"/>
              <a:ext cx="69" cy="66"/>
            </a:xfrm>
            <a:custGeom>
              <a:avLst/>
              <a:gdLst/>
              <a:ahLst/>
              <a:cxnLst>
                <a:cxn ang="0">
                  <a:pos x="69" y="33"/>
                </a:cxn>
                <a:cxn ang="0">
                  <a:pos x="35" y="0"/>
                </a:cxn>
                <a:cxn ang="0">
                  <a:pos x="0" y="33"/>
                </a:cxn>
                <a:cxn ang="0">
                  <a:pos x="0" y="33"/>
                </a:cxn>
                <a:cxn ang="0">
                  <a:pos x="35" y="66"/>
                </a:cxn>
                <a:cxn ang="0">
                  <a:pos x="69" y="33"/>
                </a:cxn>
              </a:cxnLst>
              <a:rect l="0" t="0" r="r" b="b"/>
              <a:pathLst>
                <a:path w="69" h="66">
                  <a:moveTo>
                    <a:pt x="69" y="33"/>
                  </a:moveTo>
                  <a:cubicBezTo>
                    <a:pt x="69" y="14"/>
                    <a:pt x="54" y="0"/>
                    <a:pt x="35" y="0"/>
                  </a:cubicBezTo>
                  <a:cubicBezTo>
                    <a:pt x="16" y="0"/>
                    <a:pt x="0" y="14"/>
                    <a:pt x="0" y="33"/>
                  </a:cubicBezTo>
                  <a:cubicBezTo>
                    <a:pt x="0" y="33"/>
                    <a:pt x="0" y="33"/>
                    <a:pt x="0" y="33"/>
                  </a:cubicBezTo>
                  <a:cubicBezTo>
                    <a:pt x="0" y="51"/>
                    <a:pt x="16" y="66"/>
                    <a:pt x="35" y="66"/>
                  </a:cubicBezTo>
                  <a:cubicBezTo>
                    <a:pt x="54" y="66"/>
                    <a:pt x="69" y="51"/>
                    <a:pt x="69" y="33"/>
                  </a:cubicBezTo>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65" name="Freeform 8"/>
            <p:cNvSpPr>
              <a:spLocks/>
            </p:cNvSpPr>
            <p:nvPr/>
          </p:nvSpPr>
          <p:spPr bwMode="auto">
            <a:xfrm>
              <a:off x="2653" y="2789"/>
              <a:ext cx="172" cy="264"/>
            </a:xfrm>
            <a:custGeom>
              <a:avLst/>
              <a:gdLst/>
              <a:ahLst/>
              <a:cxnLst>
                <a:cxn ang="0">
                  <a:pos x="88" y="136"/>
                </a:cxn>
                <a:cxn ang="0">
                  <a:pos x="128" y="264"/>
                </a:cxn>
                <a:cxn ang="0">
                  <a:pos x="160" y="264"/>
                </a:cxn>
                <a:cxn ang="0">
                  <a:pos x="128" y="116"/>
                </a:cxn>
                <a:cxn ang="0">
                  <a:pos x="128" y="29"/>
                </a:cxn>
                <a:cxn ang="0">
                  <a:pos x="152" y="99"/>
                </a:cxn>
                <a:cxn ang="0">
                  <a:pos x="172" y="87"/>
                </a:cxn>
                <a:cxn ang="0">
                  <a:pos x="144" y="0"/>
                </a:cxn>
                <a:cxn ang="0">
                  <a:pos x="88" y="4"/>
                </a:cxn>
                <a:cxn ang="0">
                  <a:pos x="32" y="0"/>
                </a:cxn>
                <a:cxn ang="0">
                  <a:pos x="0" y="91"/>
                </a:cxn>
                <a:cxn ang="0">
                  <a:pos x="24" y="99"/>
                </a:cxn>
                <a:cxn ang="0">
                  <a:pos x="48" y="29"/>
                </a:cxn>
                <a:cxn ang="0">
                  <a:pos x="48" y="116"/>
                </a:cxn>
                <a:cxn ang="0">
                  <a:pos x="16" y="264"/>
                </a:cxn>
                <a:cxn ang="0">
                  <a:pos x="48" y="264"/>
                </a:cxn>
                <a:cxn ang="0">
                  <a:pos x="88" y="136"/>
                </a:cxn>
              </a:cxnLst>
              <a:rect l="0" t="0" r="r" b="b"/>
              <a:pathLst>
                <a:path w="172" h="264">
                  <a:moveTo>
                    <a:pt x="88" y="136"/>
                  </a:moveTo>
                  <a:lnTo>
                    <a:pt x="128" y="264"/>
                  </a:lnTo>
                  <a:lnTo>
                    <a:pt x="160" y="264"/>
                  </a:lnTo>
                  <a:lnTo>
                    <a:pt x="128" y="116"/>
                  </a:lnTo>
                  <a:lnTo>
                    <a:pt x="128" y="29"/>
                  </a:lnTo>
                  <a:lnTo>
                    <a:pt x="152" y="99"/>
                  </a:lnTo>
                  <a:lnTo>
                    <a:pt x="172" y="87"/>
                  </a:lnTo>
                  <a:lnTo>
                    <a:pt x="144" y="0"/>
                  </a:lnTo>
                  <a:lnTo>
                    <a:pt x="88" y="4"/>
                  </a:lnTo>
                  <a:lnTo>
                    <a:pt x="32" y="0"/>
                  </a:lnTo>
                  <a:lnTo>
                    <a:pt x="0" y="91"/>
                  </a:lnTo>
                  <a:lnTo>
                    <a:pt x="24" y="99"/>
                  </a:lnTo>
                  <a:lnTo>
                    <a:pt x="48" y="29"/>
                  </a:lnTo>
                  <a:lnTo>
                    <a:pt x="48" y="116"/>
                  </a:lnTo>
                  <a:lnTo>
                    <a:pt x="16" y="264"/>
                  </a:lnTo>
                  <a:lnTo>
                    <a:pt x="48" y="264"/>
                  </a:lnTo>
                  <a:lnTo>
                    <a:pt x="88" y="136"/>
                  </a:lnTo>
                  <a:close/>
                </a:path>
              </a:pathLst>
            </a:custGeom>
            <a:solidFill>
              <a:srgbClr val="E8EEF7"/>
            </a:solidFill>
            <a:ln w="9525">
              <a:noFill/>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66" name="Freeform 9"/>
            <p:cNvSpPr>
              <a:spLocks/>
            </p:cNvSpPr>
            <p:nvPr/>
          </p:nvSpPr>
          <p:spPr bwMode="auto">
            <a:xfrm>
              <a:off x="2653" y="2789"/>
              <a:ext cx="172" cy="264"/>
            </a:xfrm>
            <a:custGeom>
              <a:avLst/>
              <a:gdLst/>
              <a:ahLst/>
              <a:cxnLst>
                <a:cxn ang="0">
                  <a:pos x="88" y="136"/>
                </a:cxn>
                <a:cxn ang="0">
                  <a:pos x="128" y="264"/>
                </a:cxn>
                <a:cxn ang="0">
                  <a:pos x="160" y="264"/>
                </a:cxn>
                <a:cxn ang="0">
                  <a:pos x="128" y="116"/>
                </a:cxn>
                <a:cxn ang="0">
                  <a:pos x="128" y="29"/>
                </a:cxn>
                <a:cxn ang="0">
                  <a:pos x="152" y="99"/>
                </a:cxn>
                <a:cxn ang="0">
                  <a:pos x="172" y="87"/>
                </a:cxn>
                <a:cxn ang="0">
                  <a:pos x="144" y="0"/>
                </a:cxn>
                <a:cxn ang="0">
                  <a:pos x="88" y="4"/>
                </a:cxn>
                <a:cxn ang="0">
                  <a:pos x="32" y="0"/>
                </a:cxn>
                <a:cxn ang="0">
                  <a:pos x="0" y="91"/>
                </a:cxn>
                <a:cxn ang="0">
                  <a:pos x="24" y="99"/>
                </a:cxn>
                <a:cxn ang="0">
                  <a:pos x="48" y="29"/>
                </a:cxn>
                <a:cxn ang="0">
                  <a:pos x="48" y="116"/>
                </a:cxn>
                <a:cxn ang="0">
                  <a:pos x="16" y="264"/>
                </a:cxn>
                <a:cxn ang="0">
                  <a:pos x="48" y="264"/>
                </a:cxn>
                <a:cxn ang="0">
                  <a:pos x="88" y="136"/>
                </a:cxn>
              </a:cxnLst>
              <a:rect l="0" t="0" r="r" b="b"/>
              <a:pathLst>
                <a:path w="172" h="264">
                  <a:moveTo>
                    <a:pt x="88" y="136"/>
                  </a:moveTo>
                  <a:lnTo>
                    <a:pt x="128" y="264"/>
                  </a:lnTo>
                  <a:lnTo>
                    <a:pt x="160" y="264"/>
                  </a:lnTo>
                  <a:lnTo>
                    <a:pt x="128" y="116"/>
                  </a:lnTo>
                  <a:lnTo>
                    <a:pt x="128" y="29"/>
                  </a:lnTo>
                  <a:lnTo>
                    <a:pt x="152" y="99"/>
                  </a:lnTo>
                  <a:lnTo>
                    <a:pt x="172" y="87"/>
                  </a:lnTo>
                  <a:lnTo>
                    <a:pt x="144" y="0"/>
                  </a:lnTo>
                  <a:lnTo>
                    <a:pt x="88" y="4"/>
                  </a:lnTo>
                  <a:lnTo>
                    <a:pt x="32" y="0"/>
                  </a:lnTo>
                  <a:lnTo>
                    <a:pt x="0" y="91"/>
                  </a:lnTo>
                  <a:lnTo>
                    <a:pt x="24" y="99"/>
                  </a:lnTo>
                  <a:lnTo>
                    <a:pt x="48" y="29"/>
                  </a:lnTo>
                  <a:lnTo>
                    <a:pt x="48" y="116"/>
                  </a:lnTo>
                  <a:lnTo>
                    <a:pt x="16" y="264"/>
                  </a:lnTo>
                  <a:lnTo>
                    <a:pt x="48" y="264"/>
                  </a:lnTo>
                  <a:lnTo>
                    <a:pt x="88" y="136"/>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67" name="Rectangle 10"/>
            <p:cNvSpPr>
              <a:spLocks noChangeArrowheads="1"/>
            </p:cNvSpPr>
            <p:nvPr/>
          </p:nvSpPr>
          <p:spPr bwMode="auto">
            <a:xfrm>
              <a:off x="2462" y="3079"/>
              <a:ext cx="570" cy="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err="1" smtClean="0">
                  <a:solidFill>
                    <a:srgbClr val="000000"/>
                  </a:solidFill>
                  <a:latin typeface="Arial" pitchFamily="34" charset="0"/>
                </a:rPr>
                <a:t>MTF</a:t>
              </a:r>
              <a:r>
                <a:rPr lang="en-US" sz="900" dirty="0" smtClean="0">
                  <a:solidFill>
                    <a:srgbClr val="000000"/>
                  </a:solidFill>
                  <a:latin typeface="Arial" pitchFamily="34" charset="0"/>
                </a:rPr>
                <a:t> Commander</a:t>
              </a:r>
              <a:endParaRPr kumimoji="0" lang="en-US" sz="900" b="0" i="0" u="none" strike="noStrike" cap="none" normalizeH="0" baseline="0" dirty="0" smtClean="0">
                <a:ln>
                  <a:noFill/>
                </a:ln>
                <a:solidFill>
                  <a:schemeClr val="tx1"/>
                </a:solidFill>
                <a:effectLst/>
                <a:latin typeface="Arial" pitchFamily="34" charset="0"/>
              </a:endParaRPr>
            </a:p>
          </p:txBody>
        </p:sp>
      </p:grpSp>
      <p:sp>
        <p:nvSpPr>
          <p:cNvPr id="76" name="AutoShape 13"/>
          <p:cNvSpPr>
            <a:spLocks noChangeArrowheads="1"/>
          </p:cNvSpPr>
          <p:nvPr/>
        </p:nvSpPr>
        <p:spPr bwMode="auto">
          <a:xfrm>
            <a:off x="2309418" y="2893250"/>
            <a:ext cx="322036" cy="370583"/>
          </a:xfrm>
          <a:prstGeom prst="downArrow">
            <a:avLst>
              <a:gd name="adj1" fmla="val 37500"/>
              <a:gd name="adj2" fmla="val 44141"/>
            </a:avLst>
          </a:prstGeom>
          <a:solidFill>
            <a:schemeClr val="accent1"/>
          </a:solidFill>
          <a:ln w="9525">
            <a:solidFill>
              <a:schemeClr val="tx1"/>
            </a:solidFill>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sz="900"/>
          </a:p>
        </p:txBody>
      </p:sp>
      <p:sp>
        <p:nvSpPr>
          <p:cNvPr id="77" name="AutoShape 13"/>
          <p:cNvSpPr>
            <a:spLocks noChangeArrowheads="1"/>
          </p:cNvSpPr>
          <p:nvPr/>
        </p:nvSpPr>
        <p:spPr bwMode="auto">
          <a:xfrm>
            <a:off x="2309418" y="4179125"/>
            <a:ext cx="322036" cy="370583"/>
          </a:xfrm>
          <a:prstGeom prst="downArrow">
            <a:avLst>
              <a:gd name="adj1" fmla="val 37500"/>
              <a:gd name="adj2" fmla="val 44141"/>
            </a:avLst>
          </a:prstGeom>
          <a:solidFill>
            <a:schemeClr val="tx1">
              <a:lumMod val="50000"/>
              <a:lumOff val="50000"/>
            </a:schemeClr>
          </a:solidFill>
          <a:ln w="9525">
            <a:solidFill>
              <a:schemeClr val="tx1"/>
            </a:solidFill>
            <a:prstDash val="sysDash"/>
            <a:miter lim="800000"/>
            <a:headEnd/>
            <a:tailEnd/>
          </a:ln>
        </p:spPr>
        <p:txBody>
          <a:bodyPr vert="eaVert" wrap="none" lIns="86493" tIns="43247" rIns="86493" bIns="43247" anchor="ctr"/>
          <a:lstStyle/>
          <a:p>
            <a:pPr>
              <a:lnSpc>
                <a:spcPct val="90000"/>
              </a:lnSpc>
              <a:spcBef>
                <a:spcPct val="20000"/>
              </a:spcBef>
              <a:buClr>
                <a:srgbClr val="660033"/>
              </a:buClr>
              <a:buSzPct val="125000"/>
            </a:pPr>
            <a:endParaRPr lang="en-US" sz="900"/>
          </a:p>
        </p:txBody>
      </p:sp>
      <p:sp>
        <p:nvSpPr>
          <p:cNvPr id="68" name="Text Box 12"/>
          <p:cNvSpPr txBox="1">
            <a:spLocks noChangeArrowheads="1"/>
          </p:cNvSpPr>
          <p:nvPr/>
        </p:nvSpPr>
        <p:spPr bwMode="auto">
          <a:xfrm>
            <a:off x="3883025" y="529"/>
            <a:ext cx="1359598" cy="210417"/>
          </a:xfrm>
          <a:prstGeom prst="rect">
            <a:avLst/>
          </a:prstGeom>
          <a:solidFill>
            <a:srgbClr val="008000"/>
          </a:solidFill>
          <a:ln w="9525">
            <a:noFill/>
            <a:miter lim="800000"/>
            <a:headEnd/>
            <a:tailEnd/>
          </a:ln>
        </p:spPr>
        <p:txBody>
          <a:bodyPr wrap="square" lIns="86462" tIns="43231" rIns="86462" bIns="43231">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31800" indent="25400" algn="l" rtl="0" fontAlgn="base">
              <a:spcBef>
                <a:spcPct val="0"/>
              </a:spcBef>
              <a:spcAft>
                <a:spcPct val="0"/>
              </a:spcAft>
              <a:defRPr kern="1200">
                <a:solidFill>
                  <a:schemeClr val="tx1"/>
                </a:solidFill>
                <a:latin typeface="Arial" charset="0"/>
                <a:ea typeface="+mn-ea"/>
                <a:cs typeface="+mn-cs"/>
              </a:defRPr>
            </a:lvl2pPr>
            <a:lvl3pPr marL="863600" indent="50800" algn="l" rtl="0" fontAlgn="base">
              <a:spcBef>
                <a:spcPct val="0"/>
              </a:spcBef>
              <a:spcAft>
                <a:spcPct val="0"/>
              </a:spcAft>
              <a:defRPr kern="1200">
                <a:solidFill>
                  <a:schemeClr val="tx1"/>
                </a:solidFill>
                <a:latin typeface="Arial" charset="0"/>
                <a:ea typeface="+mn-ea"/>
                <a:cs typeface="+mn-cs"/>
              </a:defRPr>
            </a:lvl3pPr>
            <a:lvl4pPr marL="1296988" indent="74613" algn="l" rtl="0" fontAlgn="base">
              <a:spcBef>
                <a:spcPct val="0"/>
              </a:spcBef>
              <a:spcAft>
                <a:spcPct val="0"/>
              </a:spcAft>
              <a:defRPr kern="1200">
                <a:solidFill>
                  <a:schemeClr val="tx1"/>
                </a:solidFill>
                <a:latin typeface="Arial" charset="0"/>
                <a:ea typeface="+mn-ea"/>
                <a:cs typeface="+mn-cs"/>
              </a:defRPr>
            </a:lvl4pPr>
            <a:lvl5pPr marL="1728788" indent="100013"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69" name="Text Box 12"/>
          <p:cNvSpPr txBox="1">
            <a:spLocks noChangeArrowheads="1"/>
          </p:cNvSpPr>
          <p:nvPr/>
        </p:nvSpPr>
        <p:spPr bwMode="auto">
          <a:xfrm>
            <a:off x="4029474" y="6676591"/>
            <a:ext cx="1359598" cy="210417"/>
          </a:xfrm>
          <a:prstGeom prst="rect">
            <a:avLst/>
          </a:prstGeom>
          <a:solidFill>
            <a:srgbClr val="008000"/>
          </a:solidFill>
          <a:ln w="9525">
            <a:noFill/>
            <a:miter lim="800000"/>
            <a:headEnd/>
            <a:tailEnd/>
          </a:ln>
        </p:spPr>
        <p:txBody>
          <a:bodyPr wrap="square" lIns="86462" tIns="43231" rIns="86462" bIns="43231">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31800" indent="25400" algn="l" rtl="0" fontAlgn="base">
              <a:spcBef>
                <a:spcPct val="0"/>
              </a:spcBef>
              <a:spcAft>
                <a:spcPct val="0"/>
              </a:spcAft>
              <a:defRPr kern="1200">
                <a:solidFill>
                  <a:schemeClr val="tx1"/>
                </a:solidFill>
                <a:latin typeface="Arial" charset="0"/>
                <a:ea typeface="+mn-ea"/>
                <a:cs typeface="+mn-cs"/>
              </a:defRPr>
            </a:lvl2pPr>
            <a:lvl3pPr marL="863600" indent="50800" algn="l" rtl="0" fontAlgn="base">
              <a:spcBef>
                <a:spcPct val="0"/>
              </a:spcBef>
              <a:spcAft>
                <a:spcPct val="0"/>
              </a:spcAft>
              <a:defRPr kern="1200">
                <a:solidFill>
                  <a:schemeClr val="tx1"/>
                </a:solidFill>
                <a:latin typeface="Arial" charset="0"/>
                <a:ea typeface="+mn-ea"/>
                <a:cs typeface="+mn-cs"/>
              </a:defRPr>
            </a:lvl3pPr>
            <a:lvl4pPr marL="1296988" indent="74613" algn="l" rtl="0" fontAlgn="base">
              <a:spcBef>
                <a:spcPct val="0"/>
              </a:spcBef>
              <a:spcAft>
                <a:spcPct val="0"/>
              </a:spcAft>
              <a:defRPr kern="1200">
                <a:solidFill>
                  <a:schemeClr val="tx1"/>
                </a:solidFill>
                <a:latin typeface="Arial" charset="0"/>
                <a:ea typeface="+mn-ea"/>
                <a:cs typeface="+mn-cs"/>
              </a:defRPr>
            </a:lvl4pPr>
            <a:lvl5pPr marL="1728788" indent="100013"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grpSp>
        <p:nvGrpSpPr>
          <p:cNvPr id="10" name="Group 4"/>
          <p:cNvGrpSpPr>
            <a:grpSpLocks noChangeAspect="1"/>
          </p:cNvGrpSpPr>
          <p:nvPr/>
        </p:nvGrpSpPr>
        <p:grpSpPr bwMode="auto">
          <a:xfrm>
            <a:off x="4251261" y="2558994"/>
            <a:ext cx="1106487" cy="1184275"/>
            <a:chOff x="3709" y="1436"/>
            <a:chExt cx="697" cy="746"/>
          </a:xfrm>
        </p:grpSpPr>
        <p:sp>
          <p:nvSpPr>
            <p:cNvPr id="11" name="AutoShape 3"/>
            <p:cNvSpPr>
              <a:spLocks noChangeAspect="1" noChangeArrowheads="1" noTextEdit="1"/>
            </p:cNvSpPr>
            <p:nvPr/>
          </p:nvSpPr>
          <p:spPr bwMode="auto">
            <a:xfrm>
              <a:off x="3709" y="1436"/>
              <a:ext cx="697" cy="746"/>
            </a:xfrm>
            <a:prstGeom prst="rect">
              <a:avLst/>
            </a:prstGeom>
            <a:solidFill>
              <a:srgbClr val="DDDDDD"/>
            </a:solidFill>
            <a:ln w="9525" cap="flat" cmpd="sng" algn="ctr">
              <a:solidFill>
                <a:srgbClr val="000000"/>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en-US" sz="900"/>
            </a:p>
          </p:txBody>
        </p:sp>
        <p:sp>
          <p:nvSpPr>
            <p:cNvPr id="12" name="Freeform 5"/>
            <p:cNvSpPr>
              <a:spLocks/>
            </p:cNvSpPr>
            <p:nvPr/>
          </p:nvSpPr>
          <p:spPr bwMode="auto">
            <a:xfrm>
              <a:off x="3927" y="1445"/>
              <a:ext cx="83" cy="81"/>
            </a:xfrm>
            <a:custGeom>
              <a:avLst/>
              <a:gdLst>
                <a:gd name="T0" fmla="*/ 259 w 259"/>
                <a:gd name="T1" fmla="*/ 130 h 261"/>
                <a:gd name="T2" fmla="*/ 129 w 259"/>
                <a:gd name="T3" fmla="*/ 0 h 261"/>
                <a:gd name="T4" fmla="*/ 0 w 259"/>
                <a:gd name="T5" fmla="*/ 130 h 261"/>
                <a:gd name="T6" fmla="*/ 0 w 259"/>
                <a:gd name="T7" fmla="*/ 130 h 261"/>
                <a:gd name="T8" fmla="*/ 129 w 259"/>
                <a:gd name="T9" fmla="*/ 261 h 261"/>
                <a:gd name="T10" fmla="*/ 259 w 259"/>
                <a:gd name="T11" fmla="*/ 130 h 261"/>
              </a:gdLst>
              <a:ahLst/>
              <a:cxnLst>
                <a:cxn ang="0">
                  <a:pos x="T0" y="T1"/>
                </a:cxn>
                <a:cxn ang="0">
                  <a:pos x="T2" y="T3"/>
                </a:cxn>
                <a:cxn ang="0">
                  <a:pos x="T4" y="T5"/>
                </a:cxn>
                <a:cxn ang="0">
                  <a:pos x="T6" y="T7"/>
                </a:cxn>
                <a:cxn ang="0">
                  <a:pos x="T8" y="T9"/>
                </a:cxn>
                <a:cxn ang="0">
                  <a:pos x="T10" y="T11"/>
                </a:cxn>
              </a:cxnLst>
              <a:rect l="0" t="0" r="r" b="b"/>
              <a:pathLst>
                <a:path w="259" h="261">
                  <a:moveTo>
                    <a:pt x="259" y="130"/>
                  </a:moveTo>
                  <a:cubicBezTo>
                    <a:pt x="259" y="58"/>
                    <a:pt x="201" y="0"/>
                    <a:pt x="129" y="0"/>
                  </a:cubicBezTo>
                  <a:cubicBezTo>
                    <a:pt x="58" y="0"/>
                    <a:pt x="0" y="58"/>
                    <a:pt x="0" y="130"/>
                  </a:cubicBezTo>
                  <a:cubicBezTo>
                    <a:pt x="0" y="130"/>
                    <a:pt x="0" y="130"/>
                    <a:pt x="0" y="130"/>
                  </a:cubicBezTo>
                  <a:cubicBezTo>
                    <a:pt x="0" y="202"/>
                    <a:pt x="58" y="261"/>
                    <a:pt x="129" y="261"/>
                  </a:cubicBezTo>
                  <a:cubicBezTo>
                    <a:pt x="201" y="261"/>
                    <a:pt x="259" y="202"/>
                    <a:pt x="259" y="130"/>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3" name="Freeform 6"/>
            <p:cNvSpPr>
              <a:spLocks/>
            </p:cNvSpPr>
            <p:nvPr/>
          </p:nvSpPr>
          <p:spPr bwMode="auto">
            <a:xfrm>
              <a:off x="3927" y="1445"/>
              <a:ext cx="83" cy="81"/>
            </a:xfrm>
            <a:custGeom>
              <a:avLst/>
              <a:gdLst>
                <a:gd name="T0" fmla="*/ 83 w 83"/>
                <a:gd name="T1" fmla="*/ 40 h 81"/>
                <a:gd name="T2" fmla="*/ 42 w 83"/>
                <a:gd name="T3" fmla="*/ 0 h 81"/>
                <a:gd name="T4" fmla="*/ 0 w 83"/>
                <a:gd name="T5" fmla="*/ 40 h 81"/>
                <a:gd name="T6" fmla="*/ 0 w 83"/>
                <a:gd name="T7" fmla="*/ 40 h 81"/>
                <a:gd name="T8" fmla="*/ 42 w 83"/>
                <a:gd name="T9" fmla="*/ 81 h 81"/>
                <a:gd name="T10" fmla="*/ 83 w 83"/>
                <a:gd name="T11" fmla="*/ 40 h 81"/>
              </a:gdLst>
              <a:ahLst/>
              <a:cxnLst>
                <a:cxn ang="0">
                  <a:pos x="T0" y="T1"/>
                </a:cxn>
                <a:cxn ang="0">
                  <a:pos x="T2" y="T3"/>
                </a:cxn>
                <a:cxn ang="0">
                  <a:pos x="T4" y="T5"/>
                </a:cxn>
                <a:cxn ang="0">
                  <a:pos x="T6" y="T7"/>
                </a:cxn>
                <a:cxn ang="0">
                  <a:pos x="T8" y="T9"/>
                </a:cxn>
                <a:cxn ang="0">
                  <a:pos x="T10" y="T11"/>
                </a:cxn>
              </a:cxnLst>
              <a:rect l="0" t="0" r="r" b="b"/>
              <a:pathLst>
                <a:path w="83" h="81">
                  <a:moveTo>
                    <a:pt x="83" y="40"/>
                  </a:moveTo>
                  <a:cubicBezTo>
                    <a:pt x="83" y="18"/>
                    <a:pt x="65" y="0"/>
                    <a:pt x="42" y="0"/>
                  </a:cubicBezTo>
                  <a:cubicBezTo>
                    <a:pt x="19" y="0"/>
                    <a:pt x="0" y="18"/>
                    <a:pt x="0" y="40"/>
                  </a:cubicBezTo>
                  <a:cubicBezTo>
                    <a:pt x="0" y="40"/>
                    <a:pt x="0" y="40"/>
                    <a:pt x="0" y="40"/>
                  </a:cubicBezTo>
                  <a:cubicBezTo>
                    <a:pt x="0" y="63"/>
                    <a:pt x="19" y="81"/>
                    <a:pt x="42" y="81"/>
                  </a:cubicBezTo>
                  <a:cubicBezTo>
                    <a:pt x="65" y="81"/>
                    <a:pt x="83" y="63"/>
                    <a:pt x="83" y="40"/>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14" name="Freeform 7"/>
            <p:cNvSpPr>
              <a:spLocks/>
            </p:cNvSpPr>
            <p:nvPr/>
          </p:nvSpPr>
          <p:spPr bwMode="auto">
            <a:xfrm>
              <a:off x="3855" y="1526"/>
              <a:ext cx="222" cy="322"/>
            </a:xfrm>
            <a:custGeom>
              <a:avLst/>
              <a:gdLst>
                <a:gd name="T0" fmla="*/ 114 w 222"/>
                <a:gd name="T1" fmla="*/ 166 h 322"/>
                <a:gd name="T2" fmla="*/ 165 w 222"/>
                <a:gd name="T3" fmla="*/ 322 h 322"/>
                <a:gd name="T4" fmla="*/ 207 w 222"/>
                <a:gd name="T5" fmla="*/ 322 h 322"/>
                <a:gd name="T6" fmla="*/ 165 w 222"/>
                <a:gd name="T7" fmla="*/ 141 h 322"/>
                <a:gd name="T8" fmla="*/ 165 w 222"/>
                <a:gd name="T9" fmla="*/ 35 h 322"/>
                <a:gd name="T10" fmla="*/ 196 w 222"/>
                <a:gd name="T11" fmla="*/ 121 h 322"/>
                <a:gd name="T12" fmla="*/ 222 w 222"/>
                <a:gd name="T13" fmla="*/ 105 h 322"/>
                <a:gd name="T14" fmla="*/ 186 w 222"/>
                <a:gd name="T15" fmla="*/ 0 h 322"/>
                <a:gd name="T16" fmla="*/ 114 w 222"/>
                <a:gd name="T17" fmla="*/ 5 h 322"/>
                <a:gd name="T18" fmla="*/ 41 w 222"/>
                <a:gd name="T19" fmla="*/ 0 h 322"/>
                <a:gd name="T20" fmla="*/ 0 w 222"/>
                <a:gd name="T21" fmla="*/ 110 h 322"/>
                <a:gd name="T22" fmla="*/ 31 w 222"/>
                <a:gd name="T23" fmla="*/ 121 h 322"/>
                <a:gd name="T24" fmla="*/ 62 w 222"/>
                <a:gd name="T25" fmla="*/ 35 h 322"/>
                <a:gd name="T26" fmla="*/ 62 w 222"/>
                <a:gd name="T27" fmla="*/ 141 h 322"/>
                <a:gd name="T28" fmla="*/ 21 w 222"/>
                <a:gd name="T29" fmla="*/ 322 h 322"/>
                <a:gd name="T30" fmla="*/ 62 w 222"/>
                <a:gd name="T31" fmla="*/ 322 h 322"/>
                <a:gd name="T32" fmla="*/ 114 w 222"/>
                <a:gd name="T33" fmla="*/ 16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322">
                  <a:moveTo>
                    <a:pt x="114" y="166"/>
                  </a:moveTo>
                  <a:lnTo>
                    <a:pt x="165" y="322"/>
                  </a:lnTo>
                  <a:lnTo>
                    <a:pt x="207" y="322"/>
                  </a:lnTo>
                  <a:lnTo>
                    <a:pt x="165" y="141"/>
                  </a:lnTo>
                  <a:lnTo>
                    <a:pt x="165" y="35"/>
                  </a:lnTo>
                  <a:lnTo>
                    <a:pt x="196" y="121"/>
                  </a:lnTo>
                  <a:lnTo>
                    <a:pt x="222" y="105"/>
                  </a:lnTo>
                  <a:lnTo>
                    <a:pt x="186" y="0"/>
                  </a:lnTo>
                  <a:lnTo>
                    <a:pt x="114" y="5"/>
                  </a:lnTo>
                  <a:lnTo>
                    <a:pt x="41" y="0"/>
                  </a:lnTo>
                  <a:lnTo>
                    <a:pt x="0" y="110"/>
                  </a:lnTo>
                  <a:lnTo>
                    <a:pt x="31" y="121"/>
                  </a:lnTo>
                  <a:lnTo>
                    <a:pt x="62" y="35"/>
                  </a:lnTo>
                  <a:lnTo>
                    <a:pt x="62" y="141"/>
                  </a:lnTo>
                  <a:lnTo>
                    <a:pt x="21" y="322"/>
                  </a:lnTo>
                  <a:lnTo>
                    <a:pt x="62" y="322"/>
                  </a:lnTo>
                  <a:lnTo>
                    <a:pt x="114" y="166"/>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5" name="Freeform 8"/>
            <p:cNvSpPr>
              <a:spLocks/>
            </p:cNvSpPr>
            <p:nvPr/>
          </p:nvSpPr>
          <p:spPr bwMode="auto">
            <a:xfrm>
              <a:off x="3855" y="1526"/>
              <a:ext cx="222" cy="322"/>
            </a:xfrm>
            <a:custGeom>
              <a:avLst/>
              <a:gdLst>
                <a:gd name="T0" fmla="*/ 114 w 222"/>
                <a:gd name="T1" fmla="*/ 166 h 322"/>
                <a:gd name="T2" fmla="*/ 165 w 222"/>
                <a:gd name="T3" fmla="*/ 322 h 322"/>
                <a:gd name="T4" fmla="*/ 207 w 222"/>
                <a:gd name="T5" fmla="*/ 322 h 322"/>
                <a:gd name="T6" fmla="*/ 165 w 222"/>
                <a:gd name="T7" fmla="*/ 141 h 322"/>
                <a:gd name="T8" fmla="*/ 165 w 222"/>
                <a:gd name="T9" fmla="*/ 35 h 322"/>
                <a:gd name="T10" fmla="*/ 196 w 222"/>
                <a:gd name="T11" fmla="*/ 121 h 322"/>
                <a:gd name="T12" fmla="*/ 222 w 222"/>
                <a:gd name="T13" fmla="*/ 105 h 322"/>
                <a:gd name="T14" fmla="*/ 186 w 222"/>
                <a:gd name="T15" fmla="*/ 0 h 322"/>
                <a:gd name="T16" fmla="*/ 114 w 222"/>
                <a:gd name="T17" fmla="*/ 5 h 322"/>
                <a:gd name="T18" fmla="*/ 41 w 222"/>
                <a:gd name="T19" fmla="*/ 0 h 322"/>
                <a:gd name="T20" fmla="*/ 0 w 222"/>
                <a:gd name="T21" fmla="*/ 110 h 322"/>
                <a:gd name="T22" fmla="*/ 31 w 222"/>
                <a:gd name="T23" fmla="*/ 121 h 322"/>
                <a:gd name="T24" fmla="*/ 62 w 222"/>
                <a:gd name="T25" fmla="*/ 35 h 322"/>
                <a:gd name="T26" fmla="*/ 62 w 222"/>
                <a:gd name="T27" fmla="*/ 141 h 322"/>
                <a:gd name="T28" fmla="*/ 21 w 222"/>
                <a:gd name="T29" fmla="*/ 322 h 322"/>
                <a:gd name="T30" fmla="*/ 62 w 222"/>
                <a:gd name="T31" fmla="*/ 322 h 322"/>
                <a:gd name="T32" fmla="*/ 114 w 222"/>
                <a:gd name="T33" fmla="*/ 16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322">
                  <a:moveTo>
                    <a:pt x="114" y="166"/>
                  </a:moveTo>
                  <a:lnTo>
                    <a:pt x="165" y="322"/>
                  </a:lnTo>
                  <a:lnTo>
                    <a:pt x="207" y="322"/>
                  </a:lnTo>
                  <a:lnTo>
                    <a:pt x="165" y="141"/>
                  </a:lnTo>
                  <a:lnTo>
                    <a:pt x="165" y="35"/>
                  </a:lnTo>
                  <a:lnTo>
                    <a:pt x="196" y="121"/>
                  </a:lnTo>
                  <a:lnTo>
                    <a:pt x="222" y="105"/>
                  </a:lnTo>
                  <a:lnTo>
                    <a:pt x="186" y="0"/>
                  </a:lnTo>
                  <a:lnTo>
                    <a:pt x="114" y="5"/>
                  </a:lnTo>
                  <a:lnTo>
                    <a:pt x="41" y="0"/>
                  </a:lnTo>
                  <a:lnTo>
                    <a:pt x="0" y="110"/>
                  </a:lnTo>
                  <a:lnTo>
                    <a:pt x="31" y="121"/>
                  </a:lnTo>
                  <a:lnTo>
                    <a:pt x="62" y="35"/>
                  </a:lnTo>
                  <a:lnTo>
                    <a:pt x="62" y="141"/>
                  </a:lnTo>
                  <a:lnTo>
                    <a:pt x="21" y="322"/>
                  </a:lnTo>
                  <a:lnTo>
                    <a:pt x="62" y="322"/>
                  </a:lnTo>
                  <a:lnTo>
                    <a:pt x="114" y="16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16" name="Freeform 9"/>
            <p:cNvSpPr>
              <a:spLocks/>
            </p:cNvSpPr>
            <p:nvPr/>
          </p:nvSpPr>
          <p:spPr bwMode="auto">
            <a:xfrm>
              <a:off x="4121" y="1445"/>
              <a:ext cx="83" cy="81"/>
            </a:xfrm>
            <a:custGeom>
              <a:avLst/>
              <a:gdLst>
                <a:gd name="T0" fmla="*/ 259 w 259"/>
                <a:gd name="T1" fmla="*/ 130 h 261"/>
                <a:gd name="T2" fmla="*/ 129 w 259"/>
                <a:gd name="T3" fmla="*/ 0 h 261"/>
                <a:gd name="T4" fmla="*/ 0 w 259"/>
                <a:gd name="T5" fmla="*/ 130 h 261"/>
                <a:gd name="T6" fmla="*/ 0 w 259"/>
                <a:gd name="T7" fmla="*/ 130 h 261"/>
                <a:gd name="T8" fmla="*/ 129 w 259"/>
                <a:gd name="T9" fmla="*/ 261 h 261"/>
                <a:gd name="T10" fmla="*/ 259 w 259"/>
                <a:gd name="T11" fmla="*/ 130 h 261"/>
              </a:gdLst>
              <a:ahLst/>
              <a:cxnLst>
                <a:cxn ang="0">
                  <a:pos x="T0" y="T1"/>
                </a:cxn>
                <a:cxn ang="0">
                  <a:pos x="T2" y="T3"/>
                </a:cxn>
                <a:cxn ang="0">
                  <a:pos x="T4" y="T5"/>
                </a:cxn>
                <a:cxn ang="0">
                  <a:pos x="T6" y="T7"/>
                </a:cxn>
                <a:cxn ang="0">
                  <a:pos x="T8" y="T9"/>
                </a:cxn>
                <a:cxn ang="0">
                  <a:pos x="T10" y="T11"/>
                </a:cxn>
              </a:cxnLst>
              <a:rect l="0" t="0" r="r" b="b"/>
              <a:pathLst>
                <a:path w="259" h="261">
                  <a:moveTo>
                    <a:pt x="259" y="130"/>
                  </a:moveTo>
                  <a:cubicBezTo>
                    <a:pt x="259" y="58"/>
                    <a:pt x="201" y="0"/>
                    <a:pt x="129" y="0"/>
                  </a:cubicBezTo>
                  <a:cubicBezTo>
                    <a:pt x="58" y="0"/>
                    <a:pt x="0" y="58"/>
                    <a:pt x="0" y="130"/>
                  </a:cubicBezTo>
                  <a:cubicBezTo>
                    <a:pt x="0" y="130"/>
                    <a:pt x="0" y="130"/>
                    <a:pt x="0" y="130"/>
                  </a:cubicBezTo>
                  <a:cubicBezTo>
                    <a:pt x="0" y="202"/>
                    <a:pt x="58" y="261"/>
                    <a:pt x="129" y="261"/>
                  </a:cubicBezTo>
                  <a:cubicBezTo>
                    <a:pt x="201" y="261"/>
                    <a:pt x="259" y="202"/>
                    <a:pt x="259" y="130"/>
                  </a:cubicBezTo>
                </a:path>
              </a:pathLst>
            </a:custGeom>
            <a:solidFill>
              <a:srgbClr val="DADFC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7" name="Freeform 10"/>
            <p:cNvSpPr>
              <a:spLocks/>
            </p:cNvSpPr>
            <p:nvPr/>
          </p:nvSpPr>
          <p:spPr bwMode="auto">
            <a:xfrm>
              <a:off x="4121" y="1445"/>
              <a:ext cx="83" cy="81"/>
            </a:xfrm>
            <a:custGeom>
              <a:avLst/>
              <a:gdLst>
                <a:gd name="T0" fmla="*/ 83 w 83"/>
                <a:gd name="T1" fmla="*/ 40 h 81"/>
                <a:gd name="T2" fmla="*/ 42 w 83"/>
                <a:gd name="T3" fmla="*/ 0 h 81"/>
                <a:gd name="T4" fmla="*/ 0 w 83"/>
                <a:gd name="T5" fmla="*/ 40 h 81"/>
                <a:gd name="T6" fmla="*/ 0 w 83"/>
                <a:gd name="T7" fmla="*/ 40 h 81"/>
                <a:gd name="T8" fmla="*/ 42 w 83"/>
                <a:gd name="T9" fmla="*/ 81 h 81"/>
                <a:gd name="T10" fmla="*/ 83 w 83"/>
                <a:gd name="T11" fmla="*/ 40 h 81"/>
              </a:gdLst>
              <a:ahLst/>
              <a:cxnLst>
                <a:cxn ang="0">
                  <a:pos x="T0" y="T1"/>
                </a:cxn>
                <a:cxn ang="0">
                  <a:pos x="T2" y="T3"/>
                </a:cxn>
                <a:cxn ang="0">
                  <a:pos x="T4" y="T5"/>
                </a:cxn>
                <a:cxn ang="0">
                  <a:pos x="T6" y="T7"/>
                </a:cxn>
                <a:cxn ang="0">
                  <a:pos x="T8" y="T9"/>
                </a:cxn>
                <a:cxn ang="0">
                  <a:pos x="T10" y="T11"/>
                </a:cxn>
              </a:cxnLst>
              <a:rect l="0" t="0" r="r" b="b"/>
              <a:pathLst>
                <a:path w="83" h="81">
                  <a:moveTo>
                    <a:pt x="83" y="40"/>
                  </a:moveTo>
                  <a:cubicBezTo>
                    <a:pt x="83" y="18"/>
                    <a:pt x="65" y="0"/>
                    <a:pt x="42" y="0"/>
                  </a:cubicBezTo>
                  <a:cubicBezTo>
                    <a:pt x="19" y="0"/>
                    <a:pt x="0" y="18"/>
                    <a:pt x="0" y="40"/>
                  </a:cubicBezTo>
                  <a:cubicBezTo>
                    <a:pt x="0" y="40"/>
                    <a:pt x="0" y="40"/>
                    <a:pt x="0" y="40"/>
                  </a:cubicBezTo>
                  <a:cubicBezTo>
                    <a:pt x="0" y="63"/>
                    <a:pt x="19" y="81"/>
                    <a:pt x="42" y="81"/>
                  </a:cubicBezTo>
                  <a:cubicBezTo>
                    <a:pt x="65" y="81"/>
                    <a:pt x="83" y="63"/>
                    <a:pt x="83" y="40"/>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18" name="Freeform 11"/>
            <p:cNvSpPr>
              <a:spLocks/>
            </p:cNvSpPr>
            <p:nvPr/>
          </p:nvSpPr>
          <p:spPr bwMode="auto">
            <a:xfrm>
              <a:off x="4049" y="1526"/>
              <a:ext cx="222" cy="322"/>
            </a:xfrm>
            <a:custGeom>
              <a:avLst/>
              <a:gdLst>
                <a:gd name="T0" fmla="*/ 114 w 222"/>
                <a:gd name="T1" fmla="*/ 166 h 322"/>
                <a:gd name="T2" fmla="*/ 165 w 222"/>
                <a:gd name="T3" fmla="*/ 322 h 322"/>
                <a:gd name="T4" fmla="*/ 207 w 222"/>
                <a:gd name="T5" fmla="*/ 322 h 322"/>
                <a:gd name="T6" fmla="*/ 165 w 222"/>
                <a:gd name="T7" fmla="*/ 141 h 322"/>
                <a:gd name="T8" fmla="*/ 165 w 222"/>
                <a:gd name="T9" fmla="*/ 35 h 322"/>
                <a:gd name="T10" fmla="*/ 196 w 222"/>
                <a:gd name="T11" fmla="*/ 121 h 322"/>
                <a:gd name="T12" fmla="*/ 222 w 222"/>
                <a:gd name="T13" fmla="*/ 105 h 322"/>
                <a:gd name="T14" fmla="*/ 186 w 222"/>
                <a:gd name="T15" fmla="*/ 0 h 322"/>
                <a:gd name="T16" fmla="*/ 114 w 222"/>
                <a:gd name="T17" fmla="*/ 5 h 322"/>
                <a:gd name="T18" fmla="*/ 41 w 222"/>
                <a:gd name="T19" fmla="*/ 0 h 322"/>
                <a:gd name="T20" fmla="*/ 0 w 222"/>
                <a:gd name="T21" fmla="*/ 110 h 322"/>
                <a:gd name="T22" fmla="*/ 31 w 222"/>
                <a:gd name="T23" fmla="*/ 121 h 322"/>
                <a:gd name="T24" fmla="*/ 62 w 222"/>
                <a:gd name="T25" fmla="*/ 35 h 322"/>
                <a:gd name="T26" fmla="*/ 62 w 222"/>
                <a:gd name="T27" fmla="*/ 141 h 322"/>
                <a:gd name="T28" fmla="*/ 21 w 222"/>
                <a:gd name="T29" fmla="*/ 322 h 322"/>
                <a:gd name="T30" fmla="*/ 62 w 222"/>
                <a:gd name="T31" fmla="*/ 322 h 322"/>
                <a:gd name="T32" fmla="*/ 114 w 222"/>
                <a:gd name="T33" fmla="*/ 16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322">
                  <a:moveTo>
                    <a:pt x="114" y="166"/>
                  </a:moveTo>
                  <a:lnTo>
                    <a:pt x="165" y="322"/>
                  </a:lnTo>
                  <a:lnTo>
                    <a:pt x="207" y="322"/>
                  </a:lnTo>
                  <a:lnTo>
                    <a:pt x="165" y="141"/>
                  </a:lnTo>
                  <a:lnTo>
                    <a:pt x="165" y="35"/>
                  </a:lnTo>
                  <a:lnTo>
                    <a:pt x="196" y="121"/>
                  </a:lnTo>
                  <a:lnTo>
                    <a:pt x="222" y="105"/>
                  </a:lnTo>
                  <a:lnTo>
                    <a:pt x="186" y="0"/>
                  </a:lnTo>
                  <a:lnTo>
                    <a:pt x="114" y="5"/>
                  </a:lnTo>
                  <a:lnTo>
                    <a:pt x="41" y="0"/>
                  </a:lnTo>
                  <a:lnTo>
                    <a:pt x="0" y="110"/>
                  </a:lnTo>
                  <a:lnTo>
                    <a:pt x="31" y="121"/>
                  </a:lnTo>
                  <a:lnTo>
                    <a:pt x="62" y="35"/>
                  </a:lnTo>
                  <a:lnTo>
                    <a:pt x="62" y="141"/>
                  </a:lnTo>
                  <a:lnTo>
                    <a:pt x="21" y="322"/>
                  </a:lnTo>
                  <a:lnTo>
                    <a:pt x="62" y="322"/>
                  </a:lnTo>
                  <a:lnTo>
                    <a:pt x="114" y="166"/>
                  </a:lnTo>
                  <a:close/>
                </a:path>
              </a:pathLst>
            </a:custGeom>
            <a:solidFill>
              <a:srgbClr val="DAD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 name="Freeform 12"/>
            <p:cNvSpPr>
              <a:spLocks/>
            </p:cNvSpPr>
            <p:nvPr/>
          </p:nvSpPr>
          <p:spPr bwMode="auto">
            <a:xfrm>
              <a:off x="4049" y="1526"/>
              <a:ext cx="222" cy="322"/>
            </a:xfrm>
            <a:custGeom>
              <a:avLst/>
              <a:gdLst>
                <a:gd name="T0" fmla="*/ 114 w 222"/>
                <a:gd name="T1" fmla="*/ 166 h 322"/>
                <a:gd name="T2" fmla="*/ 165 w 222"/>
                <a:gd name="T3" fmla="*/ 322 h 322"/>
                <a:gd name="T4" fmla="*/ 207 w 222"/>
                <a:gd name="T5" fmla="*/ 322 h 322"/>
                <a:gd name="T6" fmla="*/ 165 w 222"/>
                <a:gd name="T7" fmla="*/ 141 h 322"/>
                <a:gd name="T8" fmla="*/ 165 w 222"/>
                <a:gd name="T9" fmla="*/ 35 h 322"/>
                <a:gd name="T10" fmla="*/ 196 w 222"/>
                <a:gd name="T11" fmla="*/ 121 h 322"/>
                <a:gd name="T12" fmla="*/ 222 w 222"/>
                <a:gd name="T13" fmla="*/ 105 h 322"/>
                <a:gd name="T14" fmla="*/ 186 w 222"/>
                <a:gd name="T15" fmla="*/ 0 h 322"/>
                <a:gd name="T16" fmla="*/ 114 w 222"/>
                <a:gd name="T17" fmla="*/ 5 h 322"/>
                <a:gd name="T18" fmla="*/ 41 w 222"/>
                <a:gd name="T19" fmla="*/ 0 h 322"/>
                <a:gd name="T20" fmla="*/ 0 w 222"/>
                <a:gd name="T21" fmla="*/ 110 h 322"/>
                <a:gd name="T22" fmla="*/ 31 w 222"/>
                <a:gd name="T23" fmla="*/ 121 h 322"/>
                <a:gd name="T24" fmla="*/ 62 w 222"/>
                <a:gd name="T25" fmla="*/ 35 h 322"/>
                <a:gd name="T26" fmla="*/ 62 w 222"/>
                <a:gd name="T27" fmla="*/ 141 h 322"/>
                <a:gd name="T28" fmla="*/ 21 w 222"/>
                <a:gd name="T29" fmla="*/ 322 h 322"/>
                <a:gd name="T30" fmla="*/ 62 w 222"/>
                <a:gd name="T31" fmla="*/ 322 h 322"/>
                <a:gd name="T32" fmla="*/ 114 w 222"/>
                <a:gd name="T33" fmla="*/ 16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322">
                  <a:moveTo>
                    <a:pt x="114" y="166"/>
                  </a:moveTo>
                  <a:lnTo>
                    <a:pt x="165" y="322"/>
                  </a:lnTo>
                  <a:lnTo>
                    <a:pt x="207" y="322"/>
                  </a:lnTo>
                  <a:lnTo>
                    <a:pt x="165" y="141"/>
                  </a:lnTo>
                  <a:lnTo>
                    <a:pt x="165" y="35"/>
                  </a:lnTo>
                  <a:lnTo>
                    <a:pt x="196" y="121"/>
                  </a:lnTo>
                  <a:lnTo>
                    <a:pt x="222" y="105"/>
                  </a:lnTo>
                  <a:lnTo>
                    <a:pt x="186" y="0"/>
                  </a:lnTo>
                  <a:lnTo>
                    <a:pt x="114" y="5"/>
                  </a:lnTo>
                  <a:lnTo>
                    <a:pt x="41" y="0"/>
                  </a:lnTo>
                  <a:lnTo>
                    <a:pt x="0" y="110"/>
                  </a:lnTo>
                  <a:lnTo>
                    <a:pt x="31" y="121"/>
                  </a:lnTo>
                  <a:lnTo>
                    <a:pt x="62" y="35"/>
                  </a:lnTo>
                  <a:lnTo>
                    <a:pt x="62" y="141"/>
                  </a:lnTo>
                  <a:lnTo>
                    <a:pt x="21" y="322"/>
                  </a:lnTo>
                  <a:lnTo>
                    <a:pt x="62" y="322"/>
                  </a:lnTo>
                  <a:lnTo>
                    <a:pt x="114" y="16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20" name="Freeform 13"/>
            <p:cNvSpPr>
              <a:spLocks/>
            </p:cNvSpPr>
            <p:nvPr/>
          </p:nvSpPr>
          <p:spPr bwMode="auto">
            <a:xfrm>
              <a:off x="4025" y="1445"/>
              <a:ext cx="84" cy="81"/>
            </a:xfrm>
            <a:custGeom>
              <a:avLst/>
              <a:gdLst>
                <a:gd name="T0" fmla="*/ 259 w 259"/>
                <a:gd name="T1" fmla="*/ 130 h 261"/>
                <a:gd name="T2" fmla="*/ 130 w 259"/>
                <a:gd name="T3" fmla="*/ 0 h 261"/>
                <a:gd name="T4" fmla="*/ 0 w 259"/>
                <a:gd name="T5" fmla="*/ 130 h 261"/>
                <a:gd name="T6" fmla="*/ 0 w 259"/>
                <a:gd name="T7" fmla="*/ 130 h 261"/>
                <a:gd name="T8" fmla="*/ 130 w 259"/>
                <a:gd name="T9" fmla="*/ 261 h 261"/>
                <a:gd name="T10" fmla="*/ 259 w 259"/>
                <a:gd name="T11" fmla="*/ 130 h 261"/>
              </a:gdLst>
              <a:ahLst/>
              <a:cxnLst>
                <a:cxn ang="0">
                  <a:pos x="T0" y="T1"/>
                </a:cxn>
                <a:cxn ang="0">
                  <a:pos x="T2" y="T3"/>
                </a:cxn>
                <a:cxn ang="0">
                  <a:pos x="T4" y="T5"/>
                </a:cxn>
                <a:cxn ang="0">
                  <a:pos x="T6" y="T7"/>
                </a:cxn>
                <a:cxn ang="0">
                  <a:pos x="T8" y="T9"/>
                </a:cxn>
                <a:cxn ang="0">
                  <a:pos x="T10" y="T11"/>
                </a:cxn>
              </a:cxnLst>
              <a:rect l="0" t="0" r="r" b="b"/>
              <a:pathLst>
                <a:path w="259" h="261">
                  <a:moveTo>
                    <a:pt x="259" y="130"/>
                  </a:moveTo>
                  <a:cubicBezTo>
                    <a:pt x="259" y="58"/>
                    <a:pt x="201" y="0"/>
                    <a:pt x="130" y="0"/>
                  </a:cubicBezTo>
                  <a:cubicBezTo>
                    <a:pt x="58" y="0"/>
                    <a:pt x="0" y="58"/>
                    <a:pt x="0" y="130"/>
                  </a:cubicBezTo>
                  <a:cubicBezTo>
                    <a:pt x="0" y="130"/>
                    <a:pt x="0" y="130"/>
                    <a:pt x="0" y="130"/>
                  </a:cubicBezTo>
                  <a:cubicBezTo>
                    <a:pt x="0" y="202"/>
                    <a:pt x="58" y="261"/>
                    <a:pt x="130" y="261"/>
                  </a:cubicBezTo>
                  <a:cubicBezTo>
                    <a:pt x="201" y="261"/>
                    <a:pt x="259" y="202"/>
                    <a:pt x="259" y="130"/>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21" name="Freeform 14"/>
            <p:cNvSpPr>
              <a:spLocks/>
            </p:cNvSpPr>
            <p:nvPr/>
          </p:nvSpPr>
          <p:spPr bwMode="auto">
            <a:xfrm>
              <a:off x="4025" y="1445"/>
              <a:ext cx="83" cy="81"/>
            </a:xfrm>
            <a:custGeom>
              <a:avLst/>
              <a:gdLst>
                <a:gd name="T0" fmla="*/ 83 w 83"/>
                <a:gd name="T1" fmla="*/ 40 h 81"/>
                <a:gd name="T2" fmla="*/ 42 w 83"/>
                <a:gd name="T3" fmla="*/ 0 h 81"/>
                <a:gd name="T4" fmla="*/ 0 w 83"/>
                <a:gd name="T5" fmla="*/ 40 h 81"/>
                <a:gd name="T6" fmla="*/ 0 w 83"/>
                <a:gd name="T7" fmla="*/ 40 h 81"/>
                <a:gd name="T8" fmla="*/ 42 w 83"/>
                <a:gd name="T9" fmla="*/ 81 h 81"/>
                <a:gd name="T10" fmla="*/ 83 w 83"/>
                <a:gd name="T11" fmla="*/ 40 h 81"/>
              </a:gdLst>
              <a:ahLst/>
              <a:cxnLst>
                <a:cxn ang="0">
                  <a:pos x="T0" y="T1"/>
                </a:cxn>
                <a:cxn ang="0">
                  <a:pos x="T2" y="T3"/>
                </a:cxn>
                <a:cxn ang="0">
                  <a:pos x="T4" y="T5"/>
                </a:cxn>
                <a:cxn ang="0">
                  <a:pos x="T6" y="T7"/>
                </a:cxn>
                <a:cxn ang="0">
                  <a:pos x="T8" y="T9"/>
                </a:cxn>
                <a:cxn ang="0">
                  <a:pos x="T10" y="T11"/>
                </a:cxn>
              </a:cxnLst>
              <a:rect l="0" t="0" r="r" b="b"/>
              <a:pathLst>
                <a:path w="83" h="81">
                  <a:moveTo>
                    <a:pt x="83" y="40"/>
                  </a:moveTo>
                  <a:cubicBezTo>
                    <a:pt x="83" y="18"/>
                    <a:pt x="65" y="0"/>
                    <a:pt x="42" y="0"/>
                  </a:cubicBezTo>
                  <a:cubicBezTo>
                    <a:pt x="19" y="0"/>
                    <a:pt x="0" y="18"/>
                    <a:pt x="0" y="40"/>
                  </a:cubicBezTo>
                  <a:cubicBezTo>
                    <a:pt x="0" y="40"/>
                    <a:pt x="0" y="40"/>
                    <a:pt x="0" y="40"/>
                  </a:cubicBezTo>
                  <a:cubicBezTo>
                    <a:pt x="0" y="63"/>
                    <a:pt x="19" y="81"/>
                    <a:pt x="42" y="81"/>
                  </a:cubicBezTo>
                  <a:cubicBezTo>
                    <a:pt x="65" y="81"/>
                    <a:pt x="83" y="63"/>
                    <a:pt x="83" y="40"/>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22" name="Freeform 15"/>
            <p:cNvSpPr>
              <a:spLocks/>
            </p:cNvSpPr>
            <p:nvPr/>
          </p:nvSpPr>
          <p:spPr bwMode="auto">
            <a:xfrm>
              <a:off x="3953" y="1526"/>
              <a:ext cx="223" cy="322"/>
            </a:xfrm>
            <a:custGeom>
              <a:avLst/>
              <a:gdLst>
                <a:gd name="T0" fmla="*/ 114 w 223"/>
                <a:gd name="T1" fmla="*/ 166 h 322"/>
                <a:gd name="T2" fmla="*/ 166 w 223"/>
                <a:gd name="T3" fmla="*/ 322 h 322"/>
                <a:gd name="T4" fmla="*/ 207 w 223"/>
                <a:gd name="T5" fmla="*/ 322 h 322"/>
                <a:gd name="T6" fmla="*/ 166 w 223"/>
                <a:gd name="T7" fmla="*/ 141 h 322"/>
                <a:gd name="T8" fmla="*/ 166 w 223"/>
                <a:gd name="T9" fmla="*/ 35 h 322"/>
                <a:gd name="T10" fmla="*/ 197 w 223"/>
                <a:gd name="T11" fmla="*/ 121 h 322"/>
                <a:gd name="T12" fmla="*/ 223 w 223"/>
                <a:gd name="T13" fmla="*/ 105 h 322"/>
                <a:gd name="T14" fmla="*/ 186 w 223"/>
                <a:gd name="T15" fmla="*/ 0 h 322"/>
                <a:gd name="T16" fmla="*/ 114 w 223"/>
                <a:gd name="T17" fmla="*/ 5 h 322"/>
                <a:gd name="T18" fmla="*/ 42 w 223"/>
                <a:gd name="T19" fmla="*/ 0 h 322"/>
                <a:gd name="T20" fmla="*/ 0 w 223"/>
                <a:gd name="T21" fmla="*/ 110 h 322"/>
                <a:gd name="T22" fmla="*/ 31 w 223"/>
                <a:gd name="T23" fmla="*/ 121 h 322"/>
                <a:gd name="T24" fmla="*/ 62 w 223"/>
                <a:gd name="T25" fmla="*/ 35 h 322"/>
                <a:gd name="T26" fmla="*/ 62 w 223"/>
                <a:gd name="T27" fmla="*/ 141 h 322"/>
                <a:gd name="T28" fmla="*/ 21 w 223"/>
                <a:gd name="T29" fmla="*/ 322 h 322"/>
                <a:gd name="T30" fmla="*/ 62 w 223"/>
                <a:gd name="T31" fmla="*/ 322 h 322"/>
                <a:gd name="T32" fmla="*/ 114 w 223"/>
                <a:gd name="T33" fmla="*/ 16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3" h="322">
                  <a:moveTo>
                    <a:pt x="114" y="166"/>
                  </a:moveTo>
                  <a:lnTo>
                    <a:pt x="166" y="322"/>
                  </a:lnTo>
                  <a:lnTo>
                    <a:pt x="207" y="322"/>
                  </a:lnTo>
                  <a:lnTo>
                    <a:pt x="166" y="141"/>
                  </a:lnTo>
                  <a:lnTo>
                    <a:pt x="166" y="35"/>
                  </a:lnTo>
                  <a:lnTo>
                    <a:pt x="197" y="121"/>
                  </a:lnTo>
                  <a:lnTo>
                    <a:pt x="223" y="105"/>
                  </a:lnTo>
                  <a:lnTo>
                    <a:pt x="186" y="0"/>
                  </a:lnTo>
                  <a:lnTo>
                    <a:pt x="114" y="5"/>
                  </a:lnTo>
                  <a:lnTo>
                    <a:pt x="42" y="0"/>
                  </a:lnTo>
                  <a:lnTo>
                    <a:pt x="0" y="110"/>
                  </a:lnTo>
                  <a:lnTo>
                    <a:pt x="31" y="121"/>
                  </a:lnTo>
                  <a:lnTo>
                    <a:pt x="62" y="35"/>
                  </a:lnTo>
                  <a:lnTo>
                    <a:pt x="62" y="141"/>
                  </a:lnTo>
                  <a:lnTo>
                    <a:pt x="21" y="322"/>
                  </a:lnTo>
                  <a:lnTo>
                    <a:pt x="62" y="322"/>
                  </a:lnTo>
                  <a:lnTo>
                    <a:pt x="11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3" name="Freeform 16"/>
            <p:cNvSpPr>
              <a:spLocks/>
            </p:cNvSpPr>
            <p:nvPr/>
          </p:nvSpPr>
          <p:spPr bwMode="auto">
            <a:xfrm>
              <a:off x="3953" y="1526"/>
              <a:ext cx="223" cy="322"/>
            </a:xfrm>
            <a:custGeom>
              <a:avLst/>
              <a:gdLst>
                <a:gd name="T0" fmla="*/ 114 w 223"/>
                <a:gd name="T1" fmla="*/ 166 h 322"/>
                <a:gd name="T2" fmla="*/ 166 w 223"/>
                <a:gd name="T3" fmla="*/ 322 h 322"/>
                <a:gd name="T4" fmla="*/ 207 w 223"/>
                <a:gd name="T5" fmla="*/ 322 h 322"/>
                <a:gd name="T6" fmla="*/ 166 w 223"/>
                <a:gd name="T7" fmla="*/ 141 h 322"/>
                <a:gd name="T8" fmla="*/ 166 w 223"/>
                <a:gd name="T9" fmla="*/ 35 h 322"/>
                <a:gd name="T10" fmla="*/ 197 w 223"/>
                <a:gd name="T11" fmla="*/ 121 h 322"/>
                <a:gd name="T12" fmla="*/ 223 w 223"/>
                <a:gd name="T13" fmla="*/ 105 h 322"/>
                <a:gd name="T14" fmla="*/ 186 w 223"/>
                <a:gd name="T15" fmla="*/ 0 h 322"/>
                <a:gd name="T16" fmla="*/ 114 w 223"/>
                <a:gd name="T17" fmla="*/ 5 h 322"/>
                <a:gd name="T18" fmla="*/ 42 w 223"/>
                <a:gd name="T19" fmla="*/ 0 h 322"/>
                <a:gd name="T20" fmla="*/ 0 w 223"/>
                <a:gd name="T21" fmla="*/ 110 h 322"/>
                <a:gd name="T22" fmla="*/ 31 w 223"/>
                <a:gd name="T23" fmla="*/ 121 h 322"/>
                <a:gd name="T24" fmla="*/ 62 w 223"/>
                <a:gd name="T25" fmla="*/ 35 h 322"/>
                <a:gd name="T26" fmla="*/ 62 w 223"/>
                <a:gd name="T27" fmla="*/ 141 h 322"/>
                <a:gd name="T28" fmla="*/ 21 w 223"/>
                <a:gd name="T29" fmla="*/ 322 h 322"/>
                <a:gd name="T30" fmla="*/ 62 w 223"/>
                <a:gd name="T31" fmla="*/ 322 h 322"/>
                <a:gd name="T32" fmla="*/ 114 w 223"/>
                <a:gd name="T33" fmla="*/ 16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3" h="322">
                  <a:moveTo>
                    <a:pt x="114" y="166"/>
                  </a:moveTo>
                  <a:lnTo>
                    <a:pt x="166" y="322"/>
                  </a:lnTo>
                  <a:lnTo>
                    <a:pt x="207" y="322"/>
                  </a:lnTo>
                  <a:lnTo>
                    <a:pt x="166" y="141"/>
                  </a:lnTo>
                  <a:lnTo>
                    <a:pt x="166" y="35"/>
                  </a:lnTo>
                  <a:lnTo>
                    <a:pt x="197" y="121"/>
                  </a:lnTo>
                  <a:lnTo>
                    <a:pt x="223" y="105"/>
                  </a:lnTo>
                  <a:lnTo>
                    <a:pt x="186" y="0"/>
                  </a:lnTo>
                  <a:lnTo>
                    <a:pt x="114" y="5"/>
                  </a:lnTo>
                  <a:lnTo>
                    <a:pt x="42" y="0"/>
                  </a:lnTo>
                  <a:lnTo>
                    <a:pt x="0" y="110"/>
                  </a:lnTo>
                  <a:lnTo>
                    <a:pt x="31" y="121"/>
                  </a:lnTo>
                  <a:lnTo>
                    <a:pt x="62" y="35"/>
                  </a:lnTo>
                  <a:lnTo>
                    <a:pt x="62" y="141"/>
                  </a:lnTo>
                  <a:lnTo>
                    <a:pt x="21" y="322"/>
                  </a:lnTo>
                  <a:lnTo>
                    <a:pt x="62" y="322"/>
                  </a:lnTo>
                  <a:lnTo>
                    <a:pt x="114" y="16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24" name="Rectangle 17"/>
            <p:cNvSpPr>
              <a:spLocks noChangeArrowheads="1"/>
            </p:cNvSpPr>
            <p:nvPr/>
          </p:nvSpPr>
          <p:spPr bwMode="auto">
            <a:xfrm>
              <a:off x="3837" y="1850"/>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itchFamily="34" charset="0"/>
                  <a:cs typeface="Arial" pitchFamily="34" charset="0"/>
                </a:rPr>
                <a:t>Local Staffing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18"/>
            <p:cNvSpPr>
              <a:spLocks noChangeArrowheads="1"/>
            </p:cNvSpPr>
            <p:nvPr/>
          </p:nvSpPr>
          <p:spPr bwMode="auto">
            <a:xfrm>
              <a:off x="3789" y="1944"/>
              <a:ext cx="50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itchFamily="34" charset="0"/>
                  <a:cs typeface="Arial" pitchFamily="34" charset="0"/>
                </a:rPr>
                <a:t> and Review of </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19"/>
            <p:cNvSpPr>
              <a:spLocks noChangeArrowheads="1"/>
            </p:cNvSpPr>
            <p:nvPr/>
          </p:nvSpPr>
          <p:spPr bwMode="auto">
            <a:xfrm>
              <a:off x="3807" y="2038"/>
              <a:ext cx="45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itchFamily="34" charset="0"/>
                  <a:cs typeface="Arial" pitchFamily="34" charset="0"/>
                </a:rPr>
                <a:t>Requirements</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9939" name="Group 58"/>
          <p:cNvGrpSpPr>
            <a:grpSpLocks noChangeAspect="1"/>
          </p:cNvGrpSpPr>
          <p:nvPr/>
        </p:nvGrpSpPr>
        <p:grpSpPr bwMode="auto">
          <a:xfrm>
            <a:off x="1828302" y="2185037"/>
            <a:ext cx="1130303" cy="712785"/>
            <a:chOff x="2344" y="1091"/>
            <a:chExt cx="712" cy="449"/>
          </a:xfrm>
        </p:grpSpPr>
        <p:sp>
          <p:nvSpPr>
            <p:cNvPr id="39940" name="AutoShape 57"/>
            <p:cNvSpPr>
              <a:spLocks noChangeAspect="1" noChangeArrowheads="1" noTextEdit="1"/>
            </p:cNvSpPr>
            <p:nvPr/>
          </p:nvSpPr>
          <p:spPr bwMode="auto">
            <a:xfrm>
              <a:off x="2344" y="1091"/>
              <a:ext cx="712"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39941" name="Rectangle 59"/>
            <p:cNvSpPr>
              <a:spLocks noChangeArrowheads="1"/>
            </p:cNvSpPr>
            <p:nvPr/>
          </p:nvSpPr>
          <p:spPr bwMode="auto">
            <a:xfrm>
              <a:off x="2509" y="1257"/>
              <a:ext cx="538" cy="168"/>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39947" name="Rectangle 60"/>
            <p:cNvSpPr>
              <a:spLocks noChangeArrowheads="1"/>
            </p:cNvSpPr>
            <p:nvPr/>
          </p:nvSpPr>
          <p:spPr bwMode="auto">
            <a:xfrm>
              <a:off x="2509" y="1257"/>
              <a:ext cx="538" cy="168"/>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39948" name="Freeform 61"/>
            <p:cNvSpPr>
              <a:spLocks/>
            </p:cNvSpPr>
            <p:nvPr/>
          </p:nvSpPr>
          <p:spPr bwMode="auto">
            <a:xfrm>
              <a:off x="2453" y="1100"/>
              <a:ext cx="63" cy="72"/>
            </a:xfrm>
            <a:custGeom>
              <a:avLst/>
              <a:gdLst>
                <a:gd name="T0" fmla="*/ 207 w 207"/>
                <a:gd name="T1" fmla="*/ 128 h 256"/>
                <a:gd name="T2" fmla="*/ 104 w 207"/>
                <a:gd name="T3" fmla="*/ 0 h 256"/>
                <a:gd name="T4" fmla="*/ 0 w 207"/>
                <a:gd name="T5" fmla="*/ 128 h 256"/>
                <a:gd name="T6" fmla="*/ 0 w 207"/>
                <a:gd name="T7" fmla="*/ 128 h 256"/>
                <a:gd name="T8" fmla="*/ 104 w 207"/>
                <a:gd name="T9" fmla="*/ 256 h 256"/>
                <a:gd name="T10" fmla="*/ 207 w 207"/>
                <a:gd name="T11" fmla="*/ 128 h 256"/>
              </a:gdLst>
              <a:ahLst/>
              <a:cxnLst>
                <a:cxn ang="0">
                  <a:pos x="T0" y="T1"/>
                </a:cxn>
                <a:cxn ang="0">
                  <a:pos x="T2" y="T3"/>
                </a:cxn>
                <a:cxn ang="0">
                  <a:pos x="T4" y="T5"/>
                </a:cxn>
                <a:cxn ang="0">
                  <a:pos x="T6" y="T7"/>
                </a:cxn>
                <a:cxn ang="0">
                  <a:pos x="T8" y="T9"/>
                </a:cxn>
                <a:cxn ang="0">
                  <a:pos x="T10" y="T11"/>
                </a:cxn>
              </a:cxnLst>
              <a:rect l="0" t="0" r="r" b="b"/>
              <a:pathLst>
                <a:path w="207" h="256">
                  <a:moveTo>
                    <a:pt x="207" y="128"/>
                  </a:moveTo>
                  <a:cubicBezTo>
                    <a:pt x="207" y="57"/>
                    <a:pt x="161" y="0"/>
                    <a:pt x="104" y="0"/>
                  </a:cubicBezTo>
                  <a:cubicBezTo>
                    <a:pt x="47" y="0"/>
                    <a:pt x="0" y="57"/>
                    <a:pt x="0" y="128"/>
                  </a:cubicBezTo>
                  <a:cubicBezTo>
                    <a:pt x="0" y="128"/>
                    <a:pt x="0" y="128"/>
                    <a:pt x="0" y="128"/>
                  </a:cubicBezTo>
                  <a:cubicBezTo>
                    <a:pt x="0" y="198"/>
                    <a:pt x="47" y="256"/>
                    <a:pt x="104" y="256"/>
                  </a:cubicBezTo>
                  <a:cubicBezTo>
                    <a:pt x="161" y="256"/>
                    <a:pt x="207" y="198"/>
                    <a:pt x="207" y="128"/>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39949" name="Freeform 62"/>
            <p:cNvSpPr>
              <a:spLocks/>
            </p:cNvSpPr>
            <p:nvPr/>
          </p:nvSpPr>
          <p:spPr bwMode="auto">
            <a:xfrm>
              <a:off x="2453" y="1099"/>
              <a:ext cx="63" cy="73"/>
            </a:xfrm>
            <a:custGeom>
              <a:avLst/>
              <a:gdLst>
                <a:gd name="T0" fmla="*/ 63 w 63"/>
                <a:gd name="T1" fmla="*/ 37 h 73"/>
                <a:gd name="T2" fmla="*/ 31 w 63"/>
                <a:gd name="T3" fmla="*/ 0 h 73"/>
                <a:gd name="T4" fmla="*/ 0 w 63"/>
                <a:gd name="T5" fmla="*/ 37 h 73"/>
                <a:gd name="T6" fmla="*/ 0 w 63"/>
                <a:gd name="T7" fmla="*/ 37 h 73"/>
                <a:gd name="T8" fmla="*/ 31 w 63"/>
                <a:gd name="T9" fmla="*/ 73 h 73"/>
                <a:gd name="T10" fmla="*/ 63 w 63"/>
                <a:gd name="T11" fmla="*/ 37 h 73"/>
              </a:gdLst>
              <a:ahLst/>
              <a:cxnLst>
                <a:cxn ang="0">
                  <a:pos x="T0" y="T1"/>
                </a:cxn>
                <a:cxn ang="0">
                  <a:pos x="T2" y="T3"/>
                </a:cxn>
                <a:cxn ang="0">
                  <a:pos x="T4" y="T5"/>
                </a:cxn>
                <a:cxn ang="0">
                  <a:pos x="T6" y="T7"/>
                </a:cxn>
                <a:cxn ang="0">
                  <a:pos x="T8" y="T9"/>
                </a:cxn>
                <a:cxn ang="0">
                  <a:pos x="T10" y="T11"/>
                </a:cxn>
              </a:cxnLst>
              <a:rect l="0" t="0" r="r" b="b"/>
              <a:pathLst>
                <a:path w="63" h="73">
                  <a:moveTo>
                    <a:pt x="63" y="37"/>
                  </a:moveTo>
                  <a:cubicBezTo>
                    <a:pt x="63" y="17"/>
                    <a:pt x="49" y="0"/>
                    <a:pt x="31" y="0"/>
                  </a:cubicBezTo>
                  <a:cubicBezTo>
                    <a:pt x="14" y="0"/>
                    <a:pt x="0" y="17"/>
                    <a:pt x="0" y="37"/>
                  </a:cubicBezTo>
                  <a:cubicBezTo>
                    <a:pt x="0" y="37"/>
                    <a:pt x="0" y="37"/>
                    <a:pt x="0" y="37"/>
                  </a:cubicBezTo>
                  <a:cubicBezTo>
                    <a:pt x="0" y="56"/>
                    <a:pt x="14" y="73"/>
                    <a:pt x="31" y="73"/>
                  </a:cubicBezTo>
                  <a:cubicBezTo>
                    <a:pt x="49" y="73"/>
                    <a:pt x="63" y="56"/>
                    <a:pt x="63" y="37"/>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39953" name="Freeform 63"/>
            <p:cNvSpPr>
              <a:spLocks/>
            </p:cNvSpPr>
            <p:nvPr/>
          </p:nvSpPr>
          <p:spPr bwMode="auto">
            <a:xfrm>
              <a:off x="2353" y="1267"/>
              <a:ext cx="62" cy="158"/>
            </a:xfrm>
            <a:custGeom>
              <a:avLst/>
              <a:gdLst>
                <a:gd name="T0" fmla="*/ 62 w 62"/>
                <a:gd name="T1" fmla="*/ 77 h 158"/>
                <a:gd name="T2" fmla="*/ 31 w 62"/>
                <a:gd name="T3" fmla="*/ 158 h 158"/>
                <a:gd name="T4" fmla="*/ 0 w 62"/>
                <a:gd name="T5" fmla="*/ 158 h 158"/>
                <a:gd name="T6" fmla="*/ 31 w 62"/>
                <a:gd name="T7" fmla="*/ 59 h 158"/>
                <a:gd name="T8" fmla="*/ 31 w 62"/>
                <a:gd name="T9" fmla="*/ 0 h 158"/>
                <a:gd name="T10" fmla="*/ 62 w 62"/>
                <a:gd name="T11" fmla="*/ 77 h 158"/>
              </a:gdLst>
              <a:ahLst/>
              <a:cxnLst>
                <a:cxn ang="0">
                  <a:pos x="T0" y="T1"/>
                </a:cxn>
                <a:cxn ang="0">
                  <a:pos x="T2" y="T3"/>
                </a:cxn>
                <a:cxn ang="0">
                  <a:pos x="T4" y="T5"/>
                </a:cxn>
                <a:cxn ang="0">
                  <a:pos x="T6" y="T7"/>
                </a:cxn>
                <a:cxn ang="0">
                  <a:pos x="T8" y="T9"/>
                </a:cxn>
                <a:cxn ang="0">
                  <a:pos x="T10" y="T11"/>
                </a:cxn>
              </a:cxnLst>
              <a:rect l="0" t="0" r="r" b="b"/>
              <a:pathLst>
                <a:path w="62" h="158">
                  <a:moveTo>
                    <a:pt x="62" y="77"/>
                  </a:moveTo>
                  <a:lnTo>
                    <a:pt x="31" y="158"/>
                  </a:lnTo>
                  <a:lnTo>
                    <a:pt x="0" y="158"/>
                  </a:lnTo>
                  <a:lnTo>
                    <a:pt x="31" y="59"/>
                  </a:lnTo>
                  <a:lnTo>
                    <a:pt x="31" y="0"/>
                  </a:lnTo>
                  <a:lnTo>
                    <a:pt x="62" y="77"/>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39954" name="Freeform 64"/>
            <p:cNvSpPr>
              <a:spLocks/>
            </p:cNvSpPr>
            <p:nvPr/>
          </p:nvSpPr>
          <p:spPr bwMode="auto">
            <a:xfrm>
              <a:off x="2353" y="1267"/>
              <a:ext cx="62" cy="158"/>
            </a:xfrm>
            <a:custGeom>
              <a:avLst/>
              <a:gdLst>
                <a:gd name="T0" fmla="*/ 62 w 62"/>
                <a:gd name="T1" fmla="*/ 77 h 158"/>
                <a:gd name="T2" fmla="*/ 31 w 62"/>
                <a:gd name="T3" fmla="*/ 158 h 158"/>
                <a:gd name="T4" fmla="*/ 0 w 62"/>
                <a:gd name="T5" fmla="*/ 158 h 158"/>
                <a:gd name="T6" fmla="*/ 31 w 62"/>
                <a:gd name="T7" fmla="*/ 59 h 158"/>
                <a:gd name="T8" fmla="*/ 31 w 62"/>
                <a:gd name="T9" fmla="*/ 0 h 158"/>
                <a:gd name="T10" fmla="*/ 62 w 62"/>
                <a:gd name="T11" fmla="*/ 77 h 158"/>
              </a:gdLst>
              <a:ahLst/>
              <a:cxnLst>
                <a:cxn ang="0">
                  <a:pos x="T0" y="T1"/>
                </a:cxn>
                <a:cxn ang="0">
                  <a:pos x="T2" y="T3"/>
                </a:cxn>
                <a:cxn ang="0">
                  <a:pos x="T4" y="T5"/>
                </a:cxn>
                <a:cxn ang="0">
                  <a:pos x="T6" y="T7"/>
                </a:cxn>
                <a:cxn ang="0">
                  <a:pos x="T8" y="T9"/>
                </a:cxn>
                <a:cxn ang="0">
                  <a:pos x="T10" y="T11"/>
                </a:cxn>
              </a:cxnLst>
              <a:rect l="0" t="0" r="r" b="b"/>
              <a:pathLst>
                <a:path w="62" h="158">
                  <a:moveTo>
                    <a:pt x="62" y="77"/>
                  </a:moveTo>
                  <a:lnTo>
                    <a:pt x="31" y="158"/>
                  </a:lnTo>
                  <a:lnTo>
                    <a:pt x="0" y="158"/>
                  </a:lnTo>
                  <a:lnTo>
                    <a:pt x="31" y="59"/>
                  </a:lnTo>
                  <a:lnTo>
                    <a:pt x="31" y="0"/>
                  </a:lnTo>
                  <a:lnTo>
                    <a:pt x="62" y="77"/>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39956" name="Freeform 65"/>
            <p:cNvSpPr>
              <a:spLocks/>
            </p:cNvSpPr>
            <p:nvPr/>
          </p:nvSpPr>
          <p:spPr bwMode="auto">
            <a:xfrm>
              <a:off x="2384" y="1161"/>
              <a:ext cx="160" cy="264"/>
            </a:xfrm>
            <a:custGeom>
              <a:avLst/>
              <a:gdLst>
                <a:gd name="T0" fmla="*/ 56 w 160"/>
                <a:gd name="T1" fmla="*/ 0 h 264"/>
                <a:gd name="T2" fmla="*/ 0 w 160"/>
                <a:gd name="T3" fmla="*/ 106 h 264"/>
                <a:gd name="T4" fmla="*/ 60 w 160"/>
                <a:gd name="T5" fmla="*/ 264 h 264"/>
                <a:gd name="T6" fmla="*/ 97 w 160"/>
                <a:gd name="T7" fmla="*/ 264 h 264"/>
                <a:gd name="T8" fmla="*/ 54 w 160"/>
                <a:gd name="T9" fmla="*/ 119 h 264"/>
                <a:gd name="T10" fmla="*/ 85 w 160"/>
                <a:gd name="T11" fmla="*/ 65 h 264"/>
                <a:gd name="T12" fmla="*/ 148 w 160"/>
                <a:gd name="T13" fmla="*/ 88 h 264"/>
                <a:gd name="T14" fmla="*/ 160 w 160"/>
                <a:gd name="T15" fmla="*/ 61 h 264"/>
                <a:gd name="T16" fmla="*/ 56 w 160"/>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64">
                  <a:moveTo>
                    <a:pt x="56" y="0"/>
                  </a:moveTo>
                  <a:lnTo>
                    <a:pt x="0" y="106"/>
                  </a:lnTo>
                  <a:lnTo>
                    <a:pt x="60" y="264"/>
                  </a:lnTo>
                  <a:lnTo>
                    <a:pt x="97" y="264"/>
                  </a:lnTo>
                  <a:lnTo>
                    <a:pt x="54" y="119"/>
                  </a:lnTo>
                  <a:lnTo>
                    <a:pt x="85" y="65"/>
                  </a:lnTo>
                  <a:lnTo>
                    <a:pt x="148" y="88"/>
                  </a:lnTo>
                  <a:lnTo>
                    <a:pt x="160" y="61"/>
                  </a:lnTo>
                  <a:lnTo>
                    <a:pt x="56" y="0"/>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39957" name="Freeform 66"/>
            <p:cNvSpPr>
              <a:spLocks/>
            </p:cNvSpPr>
            <p:nvPr/>
          </p:nvSpPr>
          <p:spPr bwMode="auto">
            <a:xfrm>
              <a:off x="2384" y="1161"/>
              <a:ext cx="160" cy="264"/>
            </a:xfrm>
            <a:custGeom>
              <a:avLst/>
              <a:gdLst>
                <a:gd name="T0" fmla="*/ 56 w 160"/>
                <a:gd name="T1" fmla="*/ 0 h 264"/>
                <a:gd name="T2" fmla="*/ 0 w 160"/>
                <a:gd name="T3" fmla="*/ 106 h 264"/>
                <a:gd name="T4" fmla="*/ 60 w 160"/>
                <a:gd name="T5" fmla="*/ 264 h 264"/>
                <a:gd name="T6" fmla="*/ 97 w 160"/>
                <a:gd name="T7" fmla="*/ 264 h 264"/>
                <a:gd name="T8" fmla="*/ 54 w 160"/>
                <a:gd name="T9" fmla="*/ 119 h 264"/>
                <a:gd name="T10" fmla="*/ 85 w 160"/>
                <a:gd name="T11" fmla="*/ 65 h 264"/>
                <a:gd name="T12" fmla="*/ 148 w 160"/>
                <a:gd name="T13" fmla="*/ 88 h 264"/>
                <a:gd name="T14" fmla="*/ 160 w 160"/>
                <a:gd name="T15" fmla="*/ 61 h 264"/>
                <a:gd name="T16" fmla="*/ 56 w 160"/>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64">
                  <a:moveTo>
                    <a:pt x="56" y="0"/>
                  </a:moveTo>
                  <a:lnTo>
                    <a:pt x="0" y="106"/>
                  </a:lnTo>
                  <a:lnTo>
                    <a:pt x="60" y="264"/>
                  </a:lnTo>
                  <a:lnTo>
                    <a:pt x="97" y="264"/>
                  </a:lnTo>
                  <a:lnTo>
                    <a:pt x="54" y="119"/>
                  </a:lnTo>
                  <a:lnTo>
                    <a:pt x="85" y="65"/>
                  </a:lnTo>
                  <a:lnTo>
                    <a:pt x="148" y="88"/>
                  </a:lnTo>
                  <a:lnTo>
                    <a:pt x="160" y="61"/>
                  </a:lnTo>
                  <a:lnTo>
                    <a:pt x="56"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39966" name="Freeform 67"/>
            <p:cNvSpPr>
              <a:spLocks/>
            </p:cNvSpPr>
            <p:nvPr/>
          </p:nvSpPr>
          <p:spPr bwMode="auto">
            <a:xfrm>
              <a:off x="2556" y="1166"/>
              <a:ext cx="104" cy="91"/>
            </a:xfrm>
            <a:custGeom>
              <a:avLst/>
              <a:gdLst>
                <a:gd name="T0" fmla="*/ 4 w 104"/>
                <a:gd name="T1" fmla="*/ 91 h 91"/>
                <a:gd name="T2" fmla="*/ 100 w 104"/>
                <a:gd name="T3" fmla="*/ 91 h 91"/>
                <a:gd name="T4" fmla="*/ 104 w 104"/>
                <a:gd name="T5" fmla="*/ 10 h 91"/>
                <a:gd name="T6" fmla="*/ 69 w 104"/>
                <a:gd name="T7" fmla="*/ 0 h 91"/>
                <a:gd name="T8" fmla="*/ 35 w 104"/>
                <a:gd name="T9" fmla="*/ 0 h 91"/>
                <a:gd name="T10" fmla="*/ 0 w 104"/>
                <a:gd name="T11" fmla="*/ 10 h 91"/>
                <a:gd name="T12" fmla="*/ 4 w 10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4" h="91">
                  <a:moveTo>
                    <a:pt x="4" y="91"/>
                  </a:moveTo>
                  <a:lnTo>
                    <a:pt x="100" y="91"/>
                  </a:lnTo>
                  <a:lnTo>
                    <a:pt x="104" y="10"/>
                  </a:lnTo>
                  <a:lnTo>
                    <a:pt x="69" y="0"/>
                  </a:lnTo>
                  <a:lnTo>
                    <a:pt x="35" y="0"/>
                  </a:lnTo>
                  <a:lnTo>
                    <a:pt x="0" y="10"/>
                  </a:lnTo>
                  <a:lnTo>
                    <a:pt x="4" y="91"/>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39967" name="Freeform 68"/>
            <p:cNvSpPr>
              <a:spLocks/>
            </p:cNvSpPr>
            <p:nvPr/>
          </p:nvSpPr>
          <p:spPr bwMode="auto">
            <a:xfrm>
              <a:off x="2556" y="1166"/>
              <a:ext cx="104" cy="91"/>
            </a:xfrm>
            <a:custGeom>
              <a:avLst/>
              <a:gdLst>
                <a:gd name="T0" fmla="*/ 4 w 104"/>
                <a:gd name="T1" fmla="*/ 91 h 91"/>
                <a:gd name="T2" fmla="*/ 100 w 104"/>
                <a:gd name="T3" fmla="*/ 91 h 91"/>
                <a:gd name="T4" fmla="*/ 104 w 104"/>
                <a:gd name="T5" fmla="*/ 10 h 91"/>
                <a:gd name="T6" fmla="*/ 69 w 104"/>
                <a:gd name="T7" fmla="*/ 0 h 91"/>
                <a:gd name="T8" fmla="*/ 35 w 104"/>
                <a:gd name="T9" fmla="*/ 0 h 91"/>
                <a:gd name="T10" fmla="*/ 0 w 104"/>
                <a:gd name="T11" fmla="*/ 10 h 91"/>
                <a:gd name="T12" fmla="*/ 4 w 10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4" h="91">
                  <a:moveTo>
                    <a:pt x="4" y="91"/>
                  </a:moveTo>
                  <a:lnTo>
                    <a:pt x="100" y="91"/>
                  </a:lnTo>
                  <a:lnTo>
                    <a:pt x="104" y="10"/>
                  </a:lnTo>
                  <a:lnTo>
                    <a:pt x="69" y="0"/>
                  </a:lnTo>
                  <a:lnTo>
                    <a:pt x="35" y="0"/>
                  </a:lnTo>
                  <a:lnTo>
                    <a:pt x="0" y="10"/>
                  </a:lnTo>
                  <a:lnTo>
                    <a:pt x="4" y="9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70" name="Freeform 69"/>
            <p:cNvSpPr>
              <a:spLocks/>
            </p:cNvSpPr>
            <p:nvPr/>
          </p:nvSpPr>
          <p:spPr bwMode="auto">
            <a:xfrm>
              <a:off x="2581" y="1100"/>
              <a:ext cx="53" cy="61"/>
            </a:xfrm>
            <a:custGeom>
              <a:avLst/>
              <a:gdLst>
                <a:gd name="T0" fmla="*/ 175 w 175"/>
                <a:gd name="T1" fmla="*/ 108 h 216"/>
                <a:gd name="T2" fmla="*/ 87 w 175"/>
                <a:gd name="T3" fmla="*/ 0 h 216"/>
                <a:gd name="T4" fmla="*/ 0 w 175"/>
                <a:gd name="T5" fmla="*/ 108 h 216"/>
                <a:gd name="T6" fmla="*/ 0 w 175"/>
                <a:gd name="T7" fmla="*/ 108 h 216"/>
                <a:gd name="T8" fmla="*/ 87 w 175"/>
                <a:gd name="T9" fmla="*/ 216 h 216"/>
                <a:gd name="T10" fmla="*/ 175 w 175"/>
                <a:gd name="T11" fmla="*/ 108 h 216"/>
              </a:gdLst>
              <a:ahLst/>
              <a:cxnLst>
                <a:cxn ang="0">
                  <a:pos x="T0" y="T1"/>
                </a:cxn>
                <a:cxn ang="0">
                  <a:pos x="T2" y="T3"/>
                </a:cxn>
                <a:cxn ang="0">
                  <a:pos x="T4" y="T5"/>
                </a:cxn>
                <a:cxn ang="0">
                  <a:pos x="T6" y="T7"/>
                </a:cxn>
                <a:cxn ang="0">
                  <a:pos x="T8" y="T9"/>
                </a:cxn>
                <a:cxn ang="0">
                  <a:pos x="T10" y="T11"/>
                </a:cxn>
              </a:cxnLst>
              <a:rect l="0" t="0" r="r" b="b"/>
              <a:pathLst>
                <a:path w="175" h="216">
                  <a:moveTo>
                    <a:pt x="175" y="108"/>
                  </a:moveTo>
                  <a:cubicBezTo>
                    <a:pt x="175" y="48"/>
                    <a:pt x="136" y="0"/>
                    <a:pt x="87" y="0"/>
                  </a:cubicBezTo>
                  <a:cubicBezTo>
                    <a:pt x="39" y="0"/>
                    <a:pt x="0" y="48"/>
                    <a:pt x="0" y="108"/>
                  </a:cubicBezTo>
                  <a:cubicBezTo>
                    <a:pt x="0" y="108"/>
                    <a:pt x="0" y="108"/>
                    <a:pt x="0" y="108"/>
                  </a:cubicBezTo>
                  <a:cubicBezTo>
                    <a:pt x="0" y="168"/>
                    <a:pt x="39" y="216"/>
                    <a:pt x="87" y="216"/>
                  </a:cubicBezTo>
                  <a:cubicBezTo>
                    <a:pt x="136" y="216"/>
                    <a:pt x="175" y="168"/>
                    <a:pt x="175" y="108"/>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71" name="Freeform 70"/>
            <p:cNvSpPr>
              <a:spLocks/>
            </p:cNvSpPr>
            <p:nvPr/>
          </p:nvSpPr>
          <p:spPr bwMode="auto">
            <a:xfrm>
              <a:off x="2581" y="1099"/>
              <a:ext cx="53" cy="62"/>
            </a:xfrm>
            <a:custGeom>
              <a:avLst/>
              <a:gdLst>
                <a:gd name="T0" fmla="*/ 53 w 53"/>
                <a:gd name="T1" fmla="*/ 31 h 62"/>
                <a:gd name="T2" fmla="*/ 26 w 53"/>
                <a:gd name="T3" fmla="*/ 0 h 62"/>
                <a:gd name="T4" fmla="*/ 0 w 53"/>
                <a:gd name="T5" fmla="*/ 31 h 62"/>
                <a:gd name="T6" fmla="*/ 0 w 53"/>
                <a:gd name="T7" fmla="*/ 31 h 62"/>
                <a:gd name="T8" fmla="*/ 26 w 53"/>
                <a:gd name="T9" fmla="*/ 62 h 62"/>
                <a:gd name="T10" fmla="*/ 53 w 53"/>
                <a:gd name="T11" fmla="*/ 31 h 62"/>
              </a:gdLst>
              <a:ahLst/>
              <a:cxnLst>
                <a:cxn ang="0">
                  <a:pos x="T0" y="T1"/>
                </a:cxn>
                <a:cxn ang="0">
                  <a:pos x="T2" y="T3"/>
                </a:cxn>
                <a:cxn ang="0">
                  <a:pos x="T4" y="T5"/>
                </a:cxn>
                <a:cxn ang="0">
                  <a:pos x="T6" y="T7"/>
                </a:cxn>
                <a:cxn ang="0">
                  <a:pos x="T8" y="T9"/>
                </a:cxn>
                <a:cxn ang="0">
                  <a:pos x="T10" y="T11"/>
                </a:cxn>
              </a:cxnLst>
              <a:rect l="0" t="0" r="r" b="b"/>
              <a:pathLst>
                <a:path w="53" h="62">
                  <a:moveTo>
                    <a:pt x="53" y="31"/>
                  </a:moveTo>
                  <a:cubicBezTo>
                    <a:pt x="53" y="14"/>
                    <a:pt x="41" y="0"/>
                    <a:pt x="26" y="0"/>
                  </a:cubicBezTo>
                  <a:cubicBezTo>
                    <a:pt x="12" y="0"/>
                    <a:pt x="0" y="14"/>
                    <a:pt x="0" y="31"/>
                  </a:cubicBezTo>
                  <a:cubicBezTo>
                    <a:pt x="0" y="31"/>
                    <a:pt x="0" y="31"/>
                    <a:pt x="0" y="31"/>
                  </a:cubicBezTo>
                  <a:cubicBezTo>
                    <a:pt x="0" y="48"/>
                    <a:pt x="12" y="62"/>
                    <a:pt x="26" y="62"/>
                  </a:cubicBezTo>
                  <a:cubicBezTo>
                    <a:pt x="41" y="62"/>
                    <a:pt x="53" y="48"/>
                    <a:pt x="53" y="3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72" name="Line 71"/>
            <p:cNvSpPr>
              <a:spLocks noChangeShapeType="1"/>
            </p:cNvSpPr>
            <p:nvPr/>
          </p:nvSpPr>
          <p:spPr bwMode="auto">
            <a:xfrm>
              <a:off x="2582"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73" name="Line 72"/>
            <p:cNvSpPr>
              <a:spLocks noChangeShapeType="1"/>
            </p:cNvSpPr>
            <p:nvPr/>
          </p:nvSpPr>
          <p:spPr bwMode="auto">
            <a:xfrm>
              <a:off x="2634"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74" name="Freeform 73"/>
            <p:cNvSpPr>
              <a:spLocks/>
            </p:cNvSpPr>
            <p:nvPr/>
          </p:nvSpPr>
          <p:spPr bwMode="auto">
            <a:xfrm>
              <a:off x="2670" y="1166"/>
              <a:ext cx="104" cy="91"/>
            </a:xfrm>
            <a:custGeom>
              <a:avLst/>
              <a:gdLst>
                <a:gd name="T0" fmla="*/ 4 w 104"/>
                <a:gd name="T1" fmla="*/ 91 h 91"/>
                <a:gd name="T2" fmla="*/ 99 w 104"/>
                <a:gd name="T3" fmla="*/ 91 h 91"/>
                <a:gd name="T4" fmla="*/ 104 w 104"/>
                <a:gd name="T5" fmla="*/ 10 h 91"/>
                <a:gd name="T6" fmla="*/ 69 w 104"/>
                <a:gd name="T7" fmla="*/ 0 h 91"/>
                <a:gd name="T8" fmla="*/ 34 w 104"/>
                <a:gd name="T9" fmla="*/ 0 h 91"/>
                <a:gd name="T10" fmla="*/ 0 w 104"/>
                <a:gd name="T11" fmla="*/ 10 h 91"/>
                <a:gd name="T12" fmla="*/ 4 w 10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4" h="91">
                  <a:moveTo>
                    <a:pt x="4" y="91"/>
                  </a:moveTo>
                  <a:lnTo>
                    <a:pt x="99" y="91"/>
                  </a:lnTo>
                  <a:lnTo>
                    <a:pt x="104" y="10"/>
                  </a:lnTo>
                  <a:lnTo>
                    <a:pt x="69" y="0"/>
                  </a:lnTo>
                  <a:lnTo>
                    <a:pt x="34" y="0"/>
                  </a:lnTo>
                  <a:lnTo>
                    <a:pt x="0" y="10"/>
                  </a:lnTo>
                  <a:lnTo>
                    <a:pt x="4" y="91"/>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5" name="Freeform 74"/>
            <p:cNvSpPr>
              <a:spLocks/>
            </p:cNvSpPr>
            <p:nvPr/>
          </p:nvSpPr>
          <p:spPr bwMode="auto">
            <a:xfrm>
              <a:off x="2670" y="1166"/>
              <a:ext cx="104" cy="91"/>
            </a:xfrm>
            <a:custGeom>
              <a:avLst/>
              <a:gdLst>
                <a:gd name="T0" fmla="*/ 4 w 104"/>
                <a:gd name="T1" fmla="*/ 91 h 91"/>
                <a:gd name="T2" fmla="*/ 99 w 104"/>
                <a:gd name="T3" fmla="*/ 91 h 91"/>
                <a:gd name="T4" fmla="*/ 104 w 104"/>
                <a:gd name="T5" fmla="*/ 10 h 91"/>
                <a:gd name="T6" fmla="*/ 69 w 104"/>
                <a:gd name="T7" fmla="*/ 0 h 91"/>
                <a:gd name="T8" fmla="*/ 34 w 104"/>
                <a:gd name="T9" fmla="*/ 0 h 91"/>
                <a:gd name="T10" fmla="*/ 0 w 104"/>
                <a:gd name="T11" fmla="*/ 10 h 91"/>
                <a:gd name="T12" fmla="*/ 4 w 10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4" h="91">
                  <a:moveTo>
                    <a:pt x="4" y="91"/>
                  </a:moveTo>
                  <a:lnTo>
                    <a:pt x="99" y="91"/>
                  </a:lnTo>
                  <a:lnTo>
                    <a:pt x="104" y="10"/>
                  </a:lnTo>
                  <a:lnTo>
                    <a:pt x="69" y="0"/>
                  </a:lnTo>
                  <a:lnTo>
                    <a:pt x="34" y="0"/>
                  </a:lnTo>
                  <a:lnTo>
                    <a:pt x="0" y="10"/>
                  </a:lnTo>
                  <a:lnTo>
                    <a:pt x="4" y="9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0" name="Freeform 75"/>
            <p:cNvSpPr>
              <a:spLocks/>
            </p:cNvSpPr>
            <p:nvPr/>
          </p:nvSpPr>
          <p:spPr bwMode="auto">
            <a:xfrm>
              <a:off x="2695" y="1100"/>
              <a:ext cx="53" cy="61"/>
            </a:xfrm>
            <a:custGeom>
              <a:avLst/>
              <a:gdLst>
                <a:gd name="T0" fmla="*/ 175 w 175"/>
                <a:gd name="T1" fmla="*/ 108 h 216"/>
                <a:gd name="T2" fmla="*/ 87 w 175"/>
                <a:gd name="T3" fmla="*/ 0 h 216"/>
                <a:gd name="T4" fmla="*/ 0 w 175"/>
                <a:gd name="T5" fmla="*/ 108 h 216"/>
                <a:gd name="T6" fmla="*/ 0 w 175"/>
                <a:gd name="T7" fmla="*/ 108 h 216"/>
                <a:gd name="T8" fmla="*/ 87 w 175"/>
                <a:gd name="T9" fmla="*/ 216 h 216"/>
                <a:gd name="T10" fmla="*/ 175 w 175"/>
                <a:gd name="T11" fmla="*/ 108 h 216"/>
              </a:gdLst>
              <a:ahLst/>
              <a:cxnLst>
                <a:cxn ang="0">
                  <a:pos x="T0" y="T1"/>
                </a:cxn>
                <a:cxn ang="0">
                  <a:pos x="T2" y="T3"/>
                </a:cxn>
                <a:cxn ang="0">
                  <a:pos x="T4" y="T5"/>
                </a:cxn>
                <a:cxn ang="0">
                  <a:pos x="T6" y="T7"/>
                </a:cxn>
                <a:cxn ang="0">
                  <a:pos x="T8" y="T9"/>
                </a:cxn>
                <a:cxn ang="0">
                  <a:pos x="T10" y="T11"/>
                </a:cxn>
              </a:cxnLst>
              <a:rect l="0" t="0" r="r" b="b"/>
              <a:pathLst>
                <a:path w="175" h="216">
                  <a:moveTo>
                    <a:pt x="175" y="108"/>
                  </a:moveTo>
                  <a:cubicBezTo>
                    <a:pt x="175" y="48"/>
                    <a:pt x="136" y="0"/>
                    <a:pt x="87" y="0"/>
                  </a:cubicBezTo>
                  <a:cubicBezTo>
                    <a:pt x="39" y="0"/>
                    <a:pt x="0" y="48"/>
                    <a:pt x="0" y="108"/>
                  </a:cubicBezTo>
                  <a:cubicBezTo>
                    <a:pt x="0" y="108"/>
                    <a:pt x="0" y="108"/>
                    <a:pt x="0" y="108"/>
                  </a:cubicBezTo>
                  <a:cubicBezTo>
                    <a:pt x="0" y="168"/>
                    <a:pt x="39" y="216"/>
                    <a:pt x="87" y="216"/>
                  </a:cubicBezTo>
                  <a:cubicBezTo>
                    <a:pt x="136" y="216"/>
                    <a:pt x="175" y="168"/>
                    <a:pt x="175" y="108"/>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81" name="Freeform 76"/>
            <p:cNvSpPr>
              <a:spLocks/>
            </p:cNvSpPr>
            <p:nvPr/>
          </p:nvSpPr>
          <p:spPr bwMode="auto">
            <a:xfrm>
              <a:off x="2695" y="1099"/>
              <a:ext cx="53" cy="62"/>
            </a:xfrm>
            <a:custGeom>
              <a:avLst/>
              <a:gdLst>
                <a:gd name="T0" fmla="*/ 53 w 53"/>
                <a:gd name="T1" fmla="*/ 31 h 62"/>
                <a:gd name="T2" fmla="*/ 26 w 53"/>
                <a:gd name="T3" fmla="*/ 0 h 62"/>
                <a:gd name="T4" fmla="*/ 0 w 53"/>
                <a:gd name="T5" fmla="*/ 31 h 62"/>
                <a:gd name="T6" fmla="*/ 0 w 53"/>
                <a:gd name="T7" fmla="*/ 31 h 62"/>
                <a:gd name="T8" fmla="*/ 26 w 53"/>
                <a:gd name="T9" fmla="*/ 62 h 62"/>
                <a:gd name="T10" fmla="*/ 53 w 53"/>
                <a:gd name="T11" fmla="*/ 31 h 62"/>
              </a:gdLst>
              <a:ahLst/>
              <a:cxnLst>
                <a:cxn ang="0">
                  <a:pos x="T0" y="T1"/>
                </a:cxn>
                <a:cxn ang="0">
                  <a:pos x="T2" y="T3"/>
                </a:cxn>
                <a:cxn ang="0">
                  <a:pos x="T4" y="T5"/>
                </a:cxn>
                <a:cxn ang="0">
                  <a:pos x="T6" y="T7"/>
                </a:cxn>
                <a:cxn ang="0">
                  <a:pos x="T8" y="T9"/>
                </a:cxn>
                <a:cxn ang="0">
                  <a:pos x="T10" y="T11"/>
                </a:cxn>
              </a:cxnLst>
              <a:rect l="0" t="0" r="r" b="b"/>
              <a:pathLst>
                <a:path w="53" h="62">
                  <a:moveTo>
                    <a:pt x="53" y="31"/>
                  </a:moveTo>
                  <a:cubicBezTo>
                    <a:pt x="53" y="14"/>
                    <a:pt x="41" y="0"/>
                    <a:pt x="26" y="0"/>
                  </a:cubicBezTo>
                  <a:cubicBezTo>
                    <a:pt x="12" y="0"/>
                    <a:pt x="0" y="14"/>
                    <a:pt x="0" y="31"/>
                  </a:cubicBezTo>
                  <a:cubicBezTo>
                    <a:pt x="0" y="31"/>
                    <a:pt x="0" y="31"/>
                    <a:pt x="0" y="31"/>
                  </a:cubicBezTo>
                  <a:cubicBezTo>
                    <a:pt x="0" y="48"/>
                    <a:pt x="12" y="62"/>
                    <a:pt x="26" y="62"/>
                  </a:cubicBezTo>
                  <a:cubicBezTo>
                    <a:pt x="41" y="62"/>
                    <a:pt x="53" y="48"/>
                    <a:pt x="53" y="3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2" name="Line 77"/>
            <p:cNvSpPr>
              <a:spLocks noChangeShapeType="1"/>
            </p:cNvSpPr>
            <p:nvPr/>
          </p:nvSpPr>
          <p:spPr bwMode="auto">
            <a:xfrm>
              <a:off x="2695"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3" name="Line 78"/>
            <p:cNvSpPr>
              <a:spLocks noChangeShapeType="1"/>
            </p:cNvSpPr>
            <p:nvPr/>
          </p:nvSpPr>
          <p:spPr bwMode="auto">
            <a:xfrm>
              <a:off x="2748"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4" name="Freeform 79"/>
            <p:cNvSpPr>
              <a:spLocks/>
            </p:cNvSpPr>
            <p:nvPr/>
          </p:nvSpPr>
          <p:spPr bwMode="auto">
            <a:xfrm>
              <a:off x="2783" y="1166"/>
              <a:ext cx="104" cy="91"/>
            </a:xfrm>
            <a:custGeom>
              <a:avLst/>
              <a:gdLst>
                <a:gd name="T0" fmla="*/ 4 w 104"/>
                <a:gd name="T1" fmla="*/ 91 h 91"/>
                <a:gd name="T2" fmla="*/ 100 w 104"/>
                <a:gd name="T3" fmla="*/ 91 h 91"/>
                <a:gd name="T4" fmla="*/ 104 w 104"/>
                <a:gd name="T5" fmla="*/ 10 h 91"/>
                <a:gd name="T6" fmla="*/ 69 w 104"/>
                <a:gd name="T7" fmla="*/ 0 h 91"/>
                <a:gd name="T8" fmla="*/ 35 w 104"/>
                <a:gd name="T9" fmla="*/ 0 h 91"/>
                <a:gd name="T10" fmla="*/ 0 w 104"/>
                <a:gd name="T11" fmla="*/ 10 h 91"/>
                <a:gd name="T12" fmla="*/ 4 w 10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4" h="91">
                  <a:moveTo>
                    <a:pt x="4" y="91"/>
                  </a:moveTo>
                  <a:lnTo>
                    <a:pt x="100" y="91"/>
                  </a:lnTo>
                  <a:lnTo>
                    <a:pt x="104" y="10"/>
                  </a:lnTo>
                  <a:lnTo>
                    <a:pt x="69" y="0"/>
                  </a:lnTo>
                  <a:lnTo>
                    <a:pt x="35" y="0"/>
                  </a:lnTo>
                  <a:lnTo>
                    <a:pt x="0" y="10"/>
                  </a:lnTo>
                  <a:lnTo>
                    <a:pt x="4" y="91"/>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5" name="Freeform 80"/>
            <p:cNvSpPr>
              <a:spLocks/>
            </p:cNvSpPr>
            <p:nvPr/>
          </p:nvSpPr>
          <p:spPr bwMode="auto">
            <a:xfrm>
              <a:off x="2783" y="1166"/>
              <a:ext cx="104" cy="91"/>
            </a:xfrm>
            <a:custGeom>
              <a:avLst/>
              <a:gdLst>
                <a:gd name="T0" fmla="*/ 4 w 104"/>
                <a:gd name="T1" fmla="*/ 91 h 91"/>
                <a:gd name="T2" fmla="*/ 100 w 104"/>
                <a:gd name="T3" fmla="*/ 91 h 91"/>
                <a:gd name="T4" fmla="*/ 104 w 104"/>
                <a:gd name="T5" fmla="*/ 10 h 91"/>
                <a:gd name="T6" fmla="*/ 69 w 104"/>
                <a:gd name="T7" fmla="*/ 0 h 91"/>
                <a:gd name="T8" fmla="*/ 35 w 104"/>
                <a:gd name="T9" fmla="*/ 0 h 91"/>
                <a:gd name="T10" fmla="*/ 0 w 104"/>
                <a:gd name="T11" fmla="*/ 10 h 91"/>
                <a:gd name="T12" fmla="*/ 4 w 104"/>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4" h="91">
                  <a:moveTo>
                    <a:pt x="4" y="91"/>
                  </a:moveTo>
                  <a:lnTo>
                    <a:pt x="100" y="91"/>
                  </a:lnTo>
                  <a:lnTo>
                    <a:pt x="104" y="10"/>
                  </a:lnTo>
                  <a:lnTo>
                    <a:pt x="69" y="0"/>
                  </a:lnTo>
                  <a:lnTo>
                    <a:pt x="35" y="0"/>
                  </a:lnTo>
                  <a:lnTo>
                    <a:pt x="0" y="10"/>
                  </a:lnTo>
                  <a:lnTo>
                    <a:pt x="4" y="9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6" name="Freeform 81"/>
            <p:cNvSpPr>
              <a:spLocks/>
            </p:cNvSpPr>
            <p:nvPr/>
          </p:nvSpPr>
          <p:spPr bwMode="auto">
            <a:xfrm>
              <a:off x="2808" y="1100"/>
              <a:ext cx="53" cy="61"/>
            </a:xfrm>
            <a:custGeom>
              <a:avLst/>
              <a:gdLst>
                <a:gd name="T0" fmla="*/ 176 w 176"/>
                <a:gd name="T1" fmla="*/ 108 h 216"/>
                <a:gd name="T2" fmla="*/ 88 w 176"/>
                <a:gd name="T3" fmla="*/ 0 h 216"/>
                <a:gd name="T4" fmla="*/ 0 w 176"/>
                <a:gd name="T5" fmla="*/ 108 h 216"/>
                <a:gd name="T6" fmla="*/ 0 w 176"/>
                <a:gd name="T7" fmla="*/ 108 h 216"/>
                <a:gd name="T8" fmla="*/ 88 w 176"/>
                <a:gd name="T9" fmla="*/ 216 h 216"/>
                <a:gd name="T10" fmla="*/ 176 w 176"/>
                <a:gd name="T11" fmla="*/ 108 h 216"/>
              </a:gdLst>
              <a:ahLst/>
              <a:cxnLst>
                <a:cxn ang="0">
                  <a:pos x="T0" y="T1"/>
                </a:cxn>
                <a:cxn ang="0">
                  <a:pos x="T2" y="T3"/>
                </a:cxn>
                <a:cxn ang="0">
                  <a:pos x="T4" y="T5"/>
                </a:cxn>
                <a:cxn ang="0">
                  <a:pos x="T6" y="T7"/>
                </a:cxn>
                <a:cxn ang="0">
                  <a:pos x="T8" y="T9"/>
                </a:cxn>
                <a:cxn ang="0">
                  <a:pos x="T10" y="T11"/>
                </a:cxn>
              </a:cxnLst>
              <a:rect l="0" t="0" r="r" b="b"/>
              <a:pathLst>
                <a:path w="176" h="216">
                  <a:moveTo>
                    <a:pt x="176" y="108"/>
                  </a:moveTo>
                  <a:cubicBezTo>
                    <a:pt x="176" y="48"/>
                    <a:pt x="136" y="0"/>
                    <a:pt x="88" y="0"/>
                  </a:cubicBezTo>
                  <a:cubicBezTo>
                    <a:pt x="40" y="0"/>
                    <a:pt x="0" y="48"/>
                    <a:pt x="0" y="108"/>
                  </a:cubicBezTo>
                  <a:cubicBezTo>
                    <a:pt x="0" y="108"/>
                    <a:pt x="0" y="108"/>
                    <a:pt x="0" y="108"/>
                  </a:cubicBezTo>
                  <a:cubicBezTo>
                    <a:pt x="0" y="168"/>
                    <a:pt x="40" y="216"/>
                    <a:pt x="88" y="216"/>
                  </a:cubicBezTo>
                  <a:cubicBezTo>
                    <a:pt x="136" y="216"/>
                    <a:pt x="176" y="168"/>
                    <a:pt x="176" y="108"/>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87" name="Freeform 82"/>
            <p:cNvSpPr>
              <a:spLocks/>
            </p:cNvSpPr>
            <p:nvPr/>
          </p:nvSpPr>
          <p:spPr bwMode="auto">
            <a:xfrm>
              <a:off x="2808" y="1099"/>
              <a:ext cx="53" cy="62"/>
            </a:xfrm>
            <a:custGeom>
              <a:avLst/>
              <a:gdLst>
                <a:gd name="T0" fmla="*/ 53 w 53"/>
                <a:gd name="T1" fmla="*/ 31 h 62"/>
                <a:gd name="T2" fmla="*/ 27 w 53"/>
                <a:gd name="T3" fmla="*/ 0 h 62"/>
                <a:gd name="T4" fmla="*/ 0 w 53"/>
                <a:gd name="T5" fmla="*/ 31 h 62"/>
                <a:gd name="T6" fmla="*/ 0 w 53"/>
                <a:gd name="T7" fmla="*/ 31 h 62"/>
                <a:gd name="T8" fmla="*/ 27 w 53"/>
                <a:gd name="T9" fmla="*/ 62 h 62"/>
                <a:gd name="T10" fmla="*/ 53 w 53"/>
                <a:gd name="T11" fmla="*/ 31 h 62"/>
              </a:gdLst>
              <a:ahLst/>
              <a:cxnLst>
                <a:cxn ang="0">
                  <a:pos x="T0" y="T1"/>
                </a:cxn>
                <a:cxn ang="0">
                  <a:pos x="T2" y="T3"/>
                </a:cxn>
                <a:cxn ang="0">
                  <a:pos x="T4" y="T5"/>
                </a:cxn>
                <a:cxn ang="0">
                  <a:pos x="T6" y="T7"/>
                </a:cxn>
                <a:cxn ang="0">
                  <a:pos x="T8" y="T9"/>
                </a:cxn>
                <a:cxn ang="0">
                  <a:pos x="T10" y="T11"/>
                </a:cxn>
              </a:cxnLst>
              <a:rect l="0" t="0" r="r" b="b"/>
              <a:pathLst>
                <a:path w="53" h="62">
                  <a:moveTo>
                    <a:pt x="53" y="31"/>
                  </a:moveTo>
                  <a:cubicBezTo>
                    <a:pt x="53" y="14"/>
                    <a:pt x="41" y="0"/>
                    <a:pt x="27" y="0"/>
                  </a:cubicBezTo>
                  <a:cubicBezTo>
                    <a:pt x="12" y="0"/>
                    <a:pt x="0" y="14"/>
                    <a:pt x="0" y="31"/>
                  </a:cubicBezTo>
                  <a:cubicBezTo>
                    <a:pt x="0" y="31"/>
                    <a:pt x="0" y="31"/>
                    <a:pt x="0" y="31"/>
                  </a:cubicBezTo>
                  <a:cubicBezTo>
                    <a:pt x="0" y="48"/>
                    <a:pt x="12" y="62"/>
                    <a:pt x="27" y="62"/>
                  </a:cubicBezTo>
                  <a:cubicBezTo>
                    <a:pt x="41" y="62"/>
                    <a:pt x="53" y="48"/>
                    <a:pt x="53" y="3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8" name="Line 83"/>
            <p:cNvSpPr>
              <a:spLocks noChangeShapeType="1"/>
            </p:cNvSpPr>
            <p:nvPr/>
          </p:nvSpPr>
          <p:spPr bwMode="auto">
            <a:xfrm>
              <a:off x="2809"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89" name="Line 84"/>
            <p:cNvSpPr>
              <a:spLocks noChangeShapeType="1"/>
            </p:cNvSpPr>
            <p:nvPr/>
          </p:nvSpPr>
          <p:spPr bwMode="auto">
            <a:xfrm>
              <a:off x="2861"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90" name="Freeform 85"/>
            <p:cNvSpPr>
              <a:spLocks/>
            </p:cNvSpPr>
            <p:nvPr/>
          </p:nvSpPr>
          <p:spPr bwMode="auto">
            <a:xfrm>
              <a:off x="2896" y="1166"/>
              <a:ext cx="105" cy="91"/>
            </a:xfrm>
            <a:custGeom>
              <a:avLst/>
              <a:gdLst>
                <a:gd name="T0" fmla="*/ 5 w 105"/>
                <a:gd name="T1" fmla="*/ 91 h 91"/>
                <a:gd name="T2" fmla="*/ 101 w 105"/>
                <a:gd name="T3" fmla="*/ 91 h 91"/>
                <a:gd name="T4" fmla="*/ 105 w 105"/>
                <a:gd name="T5" fmla="*/ 10 h 91"/>
                <a:gd name="T6" fmla="*/ 70 w 105"/>
                <a:gd name="T7" fmla="*/ 0 h 91"/>
                <a:gd name="T8" fmla="*/ 35 w 105"/>
                <a:gd name="T9" fmla="*/ 0 h 91"/>
                <a:gd name="T10" fmla="*/ 0 w 105"/>
                <a:gd name="T11" fmla="*/ 10 h 91"/>
                <a:gd name="T12" fmla="*/ 5 w 105"/>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5" h="91">
                  <a:moveTo>
                    <a:pt x="5" y="91"/>
                  </a:moveTo>
                  <a:lnTo>
                    <a:pt x="101" y="91"/>
                  </a:lnTo>
                  <a:lnTo>
                    <a:pt x="105" y="10"/>
                  </a:lnTo>
                  <a:lnTo>
                    <a:pt x="70" y="0"/>
                  </a:lnTo>
                  <a:lnTo>
                    <a:pt x="35" y="0"/>
                  </a:lnTo>
                  <a:lnTo>
                    <a:pt x="0" y="10"/>
                  </a:lnTo>
                  <a:lnTo>
                    <a:pt x="5" y="91"/>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1" name="Freeform 86"/>
            <p:cNvSpPr>
              <a:spLocks/>
            </p:cNvSpPr>
            <p:nvPr/>
          </p:nvSpPr>
          <p:spPr bwMode="auto">
            <a:xfrm>
              <a:off x="2896" y="1166"/>
              <a:ext cx="105" cy="91"/>
            </a:xfrm>
            <a:custGeom>
              <a:avLst/>
              <a:gdLst>
                <a:gd name="T0" fmla="*/ 5 w 105"/>
                <a:gd name="T1" fmla="*/ 91 h 91"/>
                <a:gd name="T2" fmla="*/ 101 w 105"/>
                <a:gd name="T3" fmla="*/ 91 h 91"/>
                <a:gd name="T4" fmla="*/ 105 w 105"/>
                <a:gd name="T5" fmla="*/ 10 h 91"/>
                <a:gd name="T6" fmla="*/ 70 w 105"/>
                <a:gd name="T7" fmla="*/ 0 h 91"/>
                <a:gd name="T8" fmla="*/ 35 w 105"/>
                <a:gd name="T9" fmla="*/ 0 h 91"/>
                <a:gd name="T10" fmla="*/ 0 w 105"/>
                <a:gd name="T11" fmla="*/ 10 h 91"/>
                <a:gd name="T12" fmla="*/ 5 w 105"/>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05" h="91">
                  <a:moveTo>
                    <a:pt x="5" y="91"/>
                  </a:moveTo>
                  <a:lnTo>
                    <a:pt x="101" y="91"/>
                  </a:lnTo>
                  <a:lnTo>
                    <a:pt x="105" y="10"/>
                  </a:lnTo>
                  <a:lnTo>
                    <a:pt x="70" y="0"/>
                  </a:lnTo>
                  <a:lnTo>
                    <a:pt x="35" y="0"/>
                  </a:lnTo>
                  <a:lnTo>
                    <a:pt x="0" y="10"/>
                  </a:lnTo>
                  <a:lnTo>
                    <a:pt x="5" y="9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92" name="Freeform 87"/>
            <p:cNvSpPr>
              <a:spLocks/>
            </p:cNvSpPr>
            <p:nvPr/>
          </p:nvSpPr>
          <p:spPr bwMode="auto">
            <a:xfrm>
              <a:off x="2922" y="1100"/>
              <a:ext cx="53" cy="61"/>
            </a:xfrm>
            <a:custGeom>
              <a:avLst/>
              <a:gdLst>
                <a:gd name="T0" fmla="*/ 176 w 176"/>
                <a:gd name="T1" fmla="*/ 108 h 216"/>
                <a:gd name="T2" fmla="*/ 88 w 176"/>
                <a:gd name="T3" fmla="*/ 0 h 216"/>
                <a:gd name="T4" fmla="*/ 0 w 176"/>
                <a:gd name="T5" fmla="*/ 108 h 216"/>
                <a:gd name="T6" fmla="*/ 0 w 176"/>
                <a:gd name="T7" fmla="*/ 108 h 216"/>
                <a:gd name="T8" fmla="*/ 88 w 176"/>
                <a:gd name="T9" fmla="*/ 216 h 216"/>
                <a:gd name="T10" fmla="*/ 176 w 176"/>
                <a:gd name="T11" fmla="*/ 108 h 216"/>
              </a:gdLst>
              <a:ahLst/>
              <a:cxnLst>
                <a:cxn ang="0">
                  <a:pos x="T0" y="T1"/>
                </a:cxn>
                <a:cxn ang="0">
                  <a:pos x="T2" y="T3"/>
                </a:cxn>
                <a:cxn ang="0">
                  <a:pos x="T4" y="T5"/>
                </a:cxn>
                <a:cxn ang="0">
                  <a:pos x="T6" y="T7"/>
                </a:cxn>
                <a:cxn ang="0">
                  <a:pos x="T8" y="T9"/>
                </a:cxn>
                <a:cxn ang="0">
                  <a:pos x="T10" y="T11"/>
                </a:cxn>
              </a:cxnLst>
              <a:rect l="0" t="0" r="r" b="b"/>
              <a:pathLst>
                <a:path w="176" h="216">
                  <a:moveTo>
                    <a:pt x="176" y="108"/>
                  </a:moveTo>
                  <a:cubicBezTo>
                    <a:pt x="176" y="48"/>
                    <a:pt x="136" y="0"/>
                    <a:pt x="88" y="0"/>
                  </a:cubicBezTo>
                  <a:cubicBezTo>
                    <a:pt x="40" y="0"/>
                    <a:pt x="0" y="48"/>
                    <a:pt x="0" y="108"/>
                  </a:cubicBezTo>
                  <a:cubicBezTo>
                    <a:pt x="0" y="108"/>
                    <a:pt x="0" y="108"/>
                    <a:pt x="0" y="108"/>
                  </a:cubicBezTo>
                  <a:cubicBezTo>
                    <a:pt x="0" y="168"/>
                    <a:pt x="40" y="216"/>
                    <a:pt x="88" y="216"/>
                  </a:cubicBezTo>
                  <a:cubicBezTo>
                    <a:pt x="136" y="216"/>
                    <a:pt x="176" y="168"/>
                    <a:pt x="176" y="108"/>
                  </a:cubicBezTo>
                </a:path>
              </a:pathLst>
            </a:custGeom>
            <a:solidFill>
              <a:srgbClr val="E8EEF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93" name="Freeform 88"/>
            <p:cNvSpPr>
              <a:spLocks/>
            </p:cNvSpPr>
            <p:nvPr/>
          </p:nvSpPr>
          <p:spPr bwMode="auto">
            <a:xfrm>
              <a:off x="2922" y="1099"/>
              <a:ext cx="53" cy="62"/>
            </a:xfrm>
            <a:custGeom>
              <a:avLst/>
              <a:gdLst>
                <a:gd name="T0" fmla="*/ 53 w 53"/>
                <a:gd name="T1" fmla="*/ 31 h 62"/>
                <a:gd name="T2" fmla="*/ 26 w 53"/>
                <a:gd name="T3" fmla="*/ 0 h 62"/>
                <a:gd name="T4" fmla="*/ 0 w 53"/>
                <a:gd name="T5" fmla="*/ 31 h 62"/>
                <a:gd name="T6" fmla="*/ 0 w 53"/>
                <a:gd name="T7" fmla="*/ 31 h 62"/>
                <a:gd name="T8" fmla="*/ 26 w 53"/>
                <a:gd name="T9" fmla="*/ 62 h 62"/>
                <a:gd name="T10" fmla="*/ 53 w 53"/>
                <a:gd name="T11" fmla="*/ 31 h 62"/>
              </a:gdLst>
              <a:ahLst/>
              <a:cxnLst>
                <a:cxn ang="0">
                  <a:pos x="T0" y="T1"/>
                </a:cxn>
                <a:cxn ang="0">
                  <a:pos x="T2" y="T3"/>
                </a:cxn>
                <a:cxn ang="0">
                  <a:pos x="T4" y="T5"/>
                </a:cxn>
                <a:cxn ang="0">
                  <a:pos x="T6" y="T7"/>
                </a:cxn>
                <a:cxn ang="0">
                  <a:pos x="T8" y="T9"/>
                </a:cxn>
                <a:cxn ang="0">
                  <a:pos x="T10" y="T11"/>
                </a:cxn>
              </a:cxnLst>
              <a:rect l="0" t="0" r="r" b="b"/>
              <a:pathLst>
                <a:path w="53" h="62">
                  <a:moveTo>
                    <a:pt x="53" y="31"/>
                  </a:moveTo>
                  <a:cubicBezTo>
                    <a:pt x="53" y="14"/>
                    <a:pt x="41" y="0"/>
                    <a:pt x="26" y="0"/>
                  </a:cubicBezTo>
                  <a:cubicBezTo>
                    <a:pt x="12" y="0"/>
                    <a:pt x="0" y="14"/>
                    <a:pt x="0" y="31"/>
                  </a:cubicBezTo>
                  <a:cubicBezTo>
                    <a:pt x="0" y="31"/>
                    <a:pt x="0" y="31"/>
                    <a:pt x="0" y="31"/>
                  </a:cubicBezTo>
                  <a:cubicBezTo>
                    <a:pt x="0" y="48"/>
                    <a:pt x="12" y="62"/>
                    <a:pt x="26" y="62"/>
                  </a:cubicBezTo>
                  <a:cubicBezTo>
                    <a:pt x="41" y="62"/>
                    <a:pt x="53" y="48"/>
                    <a:pt x="53" y="3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94" name="Line 89"/>
            <p:cNvSpPr>
              <a:spLocks noChangeShapeType="1"/>
            </p:cNvSpPr>
            <p:nvPr/>
          </p:nvSpPr>
          <p:spPr bwMode="auto">
            <a:xfrm>
              <a:off x="2923"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95" name="Line 90"/>
            <p:cNvSpPr>
              <a:spLocks noChangeShapeType="1"/>
            </p:cNvSpPr>
            <p:nvPr/>
          </p:nvSpPr>
          <p:spPr bwMode="auto">
            <a:xfrm>
              <a:off x="2975" y="1217"/>
              <a:ext cx="0" cy="40"/>
            </a:xfrm>
            <a:prstGeom prst="line">
              <a:avLst/>
            </a:prstGeom>
            <a:noFill/>
            <a:ln w="31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900"/>
            </a:p>
          </p:txBody>
        </p:sp>
        <p:sp>
          <p:nvSpPr>
            <p:cNvPr id="39974" name="Rectangle 91"/>
            <p:cNvSpPr>
              <a:spLocks noChangeArrowheads="1"/>
            </p:cNvSpPr>
            <p:nvPr/>
          </p:nvSpPr>
          <p:spPr bwMode="auto">
            <a:xfrm>
              <a:off x="2643" y="1439"/>
              <a:ext cx="19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Arial" pitchFamily="34" charset="0"/>
                  <a:cs typeface="Arial" pitchFamily="34" charset="0"/>
                </a:rPr>
                <a:t>PBAC</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8286" name="Picture 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474" y="3575443"/>
            <a:ext cx="48101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2" name="Group 7"/>
          <p:cNvGrpSpPr>
            <a:grpSpLocks/>
          </p:cNvGrpSpPr>
          <p:nvPr/>
        </p:nvGrpSpPr>
        <p:grpSpPr bwMode="auto">
          <a:xfrm>
            <a:off x="4226053" y="5059637"/>
            <a:ext cx="1315357" cy="1482328"/>
            <a:chOff x="3127" y="4512"/>
            <a:chExt cx="1008" cy="1152"/>
          </a:xfrm>
        </p:grpSpPr>
        <p:sp>
          <p:nvSpPr>
            <p:cNvPr id="273" name="Rectangle 8"/>
            <p:cNvSpPr>
              <a:spLocks noChangeArrowheads="1"/>
            </p:cNvSpPr>
            <p:nvPr/>
          </p:nvSpPr>
          <p:spPr bwMode="auto">
            <a:xfrm>
              <a:off x="3127" y="4512"/>
              <a:ext cx="1008" cy="1152"/>
            </a:xfrm>
            <a:prstGeom prst="rect">
              <a:avLst/>
            </a:prstGeom>
            <a:solidFill>
              <a:srgbClr val="DDDDDD"/>
            </a:solidFill>
            <a:ln w="9525">
              <a:solidFill>
                <a:schemeClr val="tx1"/>
              </a:solidFill>
              <a:miter lim="800000"/>
              <a:headEnd/>
              <a:tailEnd/>
            </a:ln>
          </p:spPr>
          <p:txBody>
            <a:bodyPr wrap="none" anchor="ctr"/>
            <a:lstStyle/>
            <a:p>
              <a:pPr>
                <a:lnSpc>
                  <a:spcPct val="90000"/>
                </a:lnSpc>
                <a:spcBef>
                  <a:spcPct val="20000"/>
                </a:spcBef>
                <a:buClr>
                  <a:srgbClr val="660033"/>
                </a:buClr>
                <a:buSzPct val="125000"/>
              </a:pPr>
              <a:endParaRPr lang="en-US"/>
            </a:p>
          </p:txBody>
        </p:sp>
      </p:grpSp>
      <p:pic>
        <p:nvPicPr>
          <p:cNvPr id="274" name="Object 9"/>
          <p:cNvPicPr>
            <a:picLocks noChangeAspect="1" noChangeArrowheads="1"/>
          </p:cNvPicPr>
          <p:nvPr/>
        </p:nvPicPr>
        <p:blipFill>
          <a:blip r:embed="rId4" cstate="print"/>
          <a:srcRect/>
          <a:stretch>
            <a:fillRect/>
          </a:stretch>
        </p:blipFill>
        <p:spPr bwMode="auto">
          <a:xfrm>
            <a:off x="4529882" y="5120658"/>
            <a:ext cx="752929" cy="650378"/>
          </a:xfrm>
          <a:prstGeom prst="rect">
            <a:avLst/>
          </a:prstGeom>
          <a:solidFill>
            <a:srgbClr val="DDDDDD"/>
          </a:solidFill>
          <a:ln w="9525">
            <a:noFill/>
            <a:miter lim="800000"/>
            <a:headEnd/>
            <a:tailEnd/>
          </a:ln>
        </p:spPr>
      </p:pic>
      <p:pic>
        <p:nvPicPr>
          <p:cNvPr id="275" name="Object 10"/>
          <p:cNvPicPr>
            <a:picLocks noChangeAspect="1" noChangeArrowheads="1"/>
          </p:cNvPicPr>
          <p:nvPr/>
        </p:nvPicPr>
        <p:blipFill>
          <a:blip r:embed="rId5" cstate="print"/>
          <a:srcRect/>
          <a:stretch>
            <a:fillRect/>
          </a:stretch>
        </p:blipFill>
        <p:spPr bwMode="auto">
          <a:xfrm>
            <a:off x="4278906" y="5800801"/>
            <a:ext cx="1208012" cy="720328"/>
          </a:xfrm>
          <a:prstGeom prst="rect">
            <a:avLst/>
          </a:prstGeom>
          <a:solidFill>
            <a:srgbClr val="DDDDDD"/>
          </a:solidFill>
          <a:ln w="9525">
            <a:noFill/>
            <a:miter lim="800000"/>
            <a:headEnd/>
            <a:tailEnd/>
          </a:ln>
        </p:spPr>
      </p:pic>
      <p:sp>
        <p:nvSpPr>
          <p:cNvPr id="40048" name="Bent-Up Arrow 40047"/>
          <p:cNvSpPr/>
          <p:nvPr/>
        </p:nvSpPr>
        <p:spPr bwMode="auto">
          <a:xfrm rot="5400000">
            <a:off x="2979377" y="4876753"/>
            <a:ext cx="599799" cy="1784567"/>
          </a:xfrm>
          <a:prstGeom prst="bentUpArrow">
            <a:avLst/>
          </a:prstGeom>
          <a:solidFill>
            <a:schemeClr val="bg1">
              <a:lumMod val="50000"/>
            </a:schemeClr>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96" name="Rectangle 2"/>
          <p:cNvSpPr txBox="1">
            <a:spLocks noChangeArrowheads="1"/>
          </p:cNvSpPr>
          <p:nvPr/>
        </p:nvSpPr>
        <p:spPr bwMode="auto">
          <a:xfrm>
            <a:off x="3411268" y="850553"/>
            <a:ext cx="2596009" cy="590848"/>
          </a:xfrm>
          <a:prstGeom prst="rect">
            <a:avLst/>
          </a:prstGeom>
          <a:noFill/>
          <a:ln w="9525">
            <a:noFill/>
            <a:miter lim="800000"/>
            <a:headEnd/>
            <a:tailEnd/>
          </a:ln>
        </p:spPr>
        <p:txBody>
          <a:bodyPr vert="horz" wrap="square" lIns="86493" tIns="43247" rIns="86493" bIns="43247" numCol="1" anchor="ctr" anchorCtr="0" compatLnSpc="1">
            <a:prstTxWarp prst="textNoShape">
              <a:avLst/>
            </a:prstTxWarp>
          </a:bodyPr>
          <a:lstStyle>
            <a:lvl1pPr algn="ctr" rtl="0" eaLnBrk="0" fontAlgn="base" hangingPunct="0">
              <a:spcBef>
                <a:spcPct val="0"/>
              </a:spcBef>
              <a:spcAft>
                <a:spcPct val="0"/>
              </a:spcAft>
              <a:defRPr sz="3000" b="1">
                <a:solidFill>
                  <a:srgbClr val="660033"/>
                </a:solidFill>
                <a:latin typeface="+mj-lt"/>
                <a:ea typeface="+mj-ea"/>
                <a:cs typeface="+mj-cs"/>
              </a:defRPr>
            </a:lvl1pPr>
            <a:lvl2pPr algn="ctr" rtl="0" eaLnBrk="0" fontAlgn="base" hangingPunct="0">
              <a:spcBef>
                <a:spcPct val="0"/>
              </a:spcBef>
              <a:spcAft>
                <a:spcPct val="0"/>
              </a:spcAft>
              <a:defRPr sz="3000" b="1">
                <a:solidFill>
                  <a:srgbClr val="660033"/>
                </a:solidFill>
                <a:latin typeface="Arial" charset="0"/>
              </a:defRPr>
            </a:lvl2pPr>
            <a:lvl3pPr algn="ctr" rtl="0" eaLnBrk="0" fontAlgn="base" hangingPunct="0">
              <a:spcBef>
                <a:spcPct val="0"/>
              </a:spcBef>
              <a:spcAft>
                <a:spcPct val="0"/>
              </a:spcAft>
              <a:defRPr sz="3000" b="1">
                <a:solidFill>
                  <a:srgbClr val="660033"/>
                </a:solidFill>
                <a:latin typeface="Arial" charset="0"/>
              </a:defRPr>
            </a:lvl3pPr>
            <a:lvl4pPr algn="ctr" rtl="0" eaLnBrk="0" fontAlgn="base" hangingPunct="0">
              <a:spcBef>
                <a:spcPct val="0"/>
              </a:spcBef>
              <a:spcAft>
                <a:spcPct val="0"/>
              </a:spcAft>
              <a:defRPr sz="3000" b="1">
                <a:solidFill>
                  <a:srgbClr val="660033"/>
                </a:solidFill>
                <a:latin typeface="Arial" charset="0"/>
              </a:defRPr>
            </a:lvl4pPr>
            <a:lvl5pPr algn="ctr" rtl="0" eaLnBrk="0" fontAlgn="base" hangingPunct="0">
              <a:spcBef>
                <a:spcPct val="0"/>
              </a:spcBef>
              <a:spcAft>
                <a:spcPct val="0"/>
              </a:spcAft>
              <a:defRPr sz="3000" b="1">
                <a:solidFill>
                  <a:srgbClr val="660033"/>
                </a:solidFill>
                <a:latin typeface="Arial" charset="0"/>
              </a:defRPr>
            </a:lvl5pPr>
            <a:lvl6pPr marL="432465" algn="ctr" defTabSz="914485" rtl="0" fontAlgn="base">
              <a:spcBef>
                <a:spcPct val="0"/>
              </a:spcBef>
              <a:spcAft>
                <a:spcPct val="0"/>
              </a:spcAft>
              <a:defRPr sz="3000" b="1">
                <a:solidFill>
                  <a:srgbClr val="660033"/>
                </a:solidFill>
                <a:latin typeface="Arial" charset="0"/>
              </a:defRPr>
            </a:lvl6pPr>
            <a:lvl7pPr marL="864931" algn="ctr" defTabSz="914485" rtl="0" fontAlgn="base">
              <a:spcBef>
                <a:spcPct val="0"/>
              </a:spcBef>
              <a:spcAft>
                <a:spcPct val="0"/>
              </a:spcAft>
              <a:defRPr sz="3000" b="1">
                <a:solidFill>
                  <a:srgbClr val="660033"/>
                </a:solidFill>
                <a:latin typeface="Arial" charset="0"/>
              </a:defRPr>
            </a:lvl7pPr>
            <a:lvl8pPr marL="1297396" algn="ctr" defTabSz="914485" rtl="0" fontAlgn="base">
              <a:spcBef>
                <a:spcPct val="0"/>
              </a:spcBef>
              <a:spcAft>
                <a:spcPct val="0"/>
              </a:spcAft>
              <a:defRPr sz="3000" b="1">
                <a:solidFill>
                  <a:srgbClr val="660033"/>
                </a:solidFill>
                <a:latin typeface="Arial" charset="0"/>
              </a:defRPr>
            </a:lvl8pPr>
            <a:lvl9pPr marL="1729862" algn="ctr" defTabSz="914485" rtl="0" fontAlgn="base">
              <a:spcBef>
                <a:spcPct val="0"/>
              </a:spcBef>
              <a:spcAft>
                <a:spcPct val="0"/>
              </a:spcAft>
              <a:defRPr sz="3000" b="1">
                <a:solidFill>
                  <a:srgbClr val="660033"/>
                </a:solidFill>
                <a:latin typeface="Arial" charset="0"/>
              </a:defRPr>
            </a:lvl9pPr>
          </a:lstStyle>
          <a:p>
            <a:pPr eaLnBrk="1" hangingPunct="1"/>
            <a:r>
              <a:rPr lang="en-US" sz="2000" kern="0" dirty="0" smtClean="0"/>
              <a:t>CEEP </a:t>
            </a:r>
          </a:p>
        </p:txBody>
      </p:sp>
    </p:spTree>
    <p:extLst>
      <p:ext uri="{BB962C8B-B14F-4D97-AF65-F5344CB8AC3E}">
        <p14:creationId xmlns:p14="http://schemas.microsoft.com/office/powerpoint/2010/main" val="1145642163"/>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6477" y="989381"/>
            <a:ext cx="8734568" cy="5034455"/>
          </a:xfrm>
        </p:spPr>
        <p:txBody>
          <a:bodyPr/>
          <a:lstStyle/>
          <a:p>
            <a:r>
              <a:rPr lang="en-US" sz="1200" dirty="0" smtClean="0"/>
              <a:t>3</a:t>
            </a:r>
            <a:r>
              <a:rPr lang="en-US" sz="1200" dirty="0"/>
              <a:t>) Identify Performance Metrics/KPIs utilized throughout the Requirements Planning and Acquisition Management process</a:t>
            </a:r>
          </a:p>
          <a:p>
            <a:pPr>
              <a:buFont typeface="Wingdings" panose="05000000000000000000" pitchFamily="2" charset="2"/>
              <a:buChar char="v"/>
            </a:pPr>
            <a:r>
              <a:rPr lang="en-US" sz="2000" dirty="0" smtClean="0"/>
              <a:t>Requirements Planning Efficiency</a:t>
            </a:r>
          </a:p>
          <a:p>
            <a:pPr lvl="1"/>
            <a:r>
              <a:rPr lang="en-US" sz="1600" dirty="0" smtClean="0"/>
              <a:t>Are </a:t>
            </a:r>
            <a:r>
              <a:rPr lang="en-US" sz="1600" dirty="0"/>
              <a:t>we documenting the </a:t>
            </a:r>
            <a:r>
              <a:rPr lang="en-US" sz="1600" dirty="0" smtClean="0"/>
              <a:t>correct </a:t>
            </a:r>
            <a:r>
              <a:rPr lang="en-US" sz="1600" dirty="0"/>
              <a:t>requirements</a:t>
            </a:r>
            <a:r>
              <a:rPr lang="en-US" sz="1600" dirty="0" smtClean="0"/>
              <a:t>?</a:t>
            </a:r>
          </a:p>
          <a:p>
            <a:pPr lvl="1"/>
            <a:r>
              <a:rPr lang="en-US" sz="1600" dirty="0" smtClean="0"/>
              <a:t>Are we controlling Make/Model Variance?</a:t>
            </a:r>
            <a:endParaRPr lang="en-US" sz="1400" dirty="0"/>
          </a:p>
          <a:p>
            <a:pPr>
              <a:buFont typeface="Wingdings" panose="05000000000000000000" pitchFamily="2" charset="2"/>
              <a:buChar char="v"/>
            </a:pPr>
            <a:r>
              <a:rPr lang="en-US" sz="2000" dirty="0" smtClean="0"/>
              <a:t>Requirements Funding Efficiency</a:t>
            </a:r>
            <a:endParaRPr lang="en-US" sz="2000" dirty="0"/>
          </a:p>
          <a:p>
            <a:pPr lvl="1"/>
            <a:r>
              <a:rPr lang="en-US" sz="1600" dirty="0"/>
              <a:t>Do we have enough funds to accommodate our requirements</a:t>
            </a:r>
            <a:r>
              <a:rPr lang="en-US" sz="1600" dirty="0" smtClean="0"/>
              <a:t>?</a:t>
            </a:r>
            <a:endParaRPr lang="en-US" sz="1600" dirty="0"/>
          </a:p>
          <a:p>
            <a:pPr lvl="1"/>
            <a:r>
              <a:rPr lang="en-US" sz="1600" dirty="0"/>
              <a:t>Are we efficiently obligating the funds we have?</a:t>
            </a:r>
          </a:p>
          <a:p>
            <a:pPr lvl="1"/>
            <a:r>
              <a:rPr lang="en-US" sz="1600" dirty="0" smtClean="0"/>
              <a:t>Are we funding the right requirements?</a:t>
            </a:r>
          </a:p>
          <a:p>
            <a:pPr>
              <a:buFont typeface="Wingdings" panose="05000000000000000000" pitchFamily="2" charset="2"/>
              <a:buChar char="v"/>
            </a:pPr>
            <a:r>
              <a:rPr lang="en-US" sz="2000" dirty="0" smtClean="0"/>
              <a:t>Requirements Acquisition Efficiency</a:t>
            </a:r>
            <a:endParaRPr lang="en-US" sz="2000" dirty="0"/>
          </a:p>
          <a:p>
            <a:pPr lvl="1"/>
            <a:r>
              <a:rPr lang="en-US" sz="1600" dirty="0" smtClean="0"/>
              <a:t>Are we executing our acquisitions efficiently?</a:t>
            </a:r>
            <a:endParaRPr lang="en-US" sz="1600" dirty="0"/>
          </a:p>
          <a:p>
            <a:pPr lvl="1"/>
            <a:r>
              <a:rPr lang="en-US" sz="1600" dirty="0"/>
              <a:t>Are we efficiently On-Boarding what we acquire?</a:t>
            </a:r>
          </a:p>
          <a:p>
            <a:pPr marL="285750" indent="-285750">
              <a:buFont typeface="Wingdings" panose="05000000000000000000" pitchFamily="2" charset="2"/>
              <a:buChar char="v"/>
            </a:pPr>
            <a:r>
              <a:rPr lang="en-US" sz="2000" dirty="0"/>
              <a:t>Risk Management Framework</a:t>
            </a:r>
          </a:p>
          <a:p>
            <a:pPr marL="812800" lvl="1">
              <a:buFont typeface="Arial" panose="020B0604020202020204" pitchFamily="34" charset="0"/>
              <a:buChar char="•"/>
            </a:pPr>
            <a:r>
              <a:rPr lang="en-US" sz="1600" dirty="0"/>
              <a:t>Is RMF synchronized with Acquisition?</a:t>
            </a:r>
          </a:p>
          <a:p>
            <a:pPr marL="812800" lvl="1">
              <a:buFont typeface="Arial" panose="020B0604020202020204" pitchFamily="34" charset="0"/>
              <a:buChar char="•"/>
            </a:pPr>
            <a:r>
              <a:rPr lang="en-US" sz="1600" dirty="0"/>
              <a:t>Are </a:t>
            </a:r>
            <a:r>
              <a:rPr lang="en-US" sz="1600" dirty="0" smtClean="0"/>
              <a:t>we programming </a:t>
            </a:r>
            <a:r>
              <a:rPr lang="en-US" sz="1600" dirty="0"/>
              <a:t>enough funds for RMF</a:t>
            </a:r>
            <a:r>
              <a:rPr lang="en-US" sz="1600" dirty="0" smtClean="0"/>
              <a:t>?</a:t>
            </a:r>
          </a:p>
          <a:p>
            <a:pPr marL="812800" lvl="1">
              <a:buFont typeface="Arial" panose="020B0604020202020204" pitchFamily="34" charset="0"/>
              <a:buChar char="•"/>
            </a:pPr>
            <a:r>
              <a:rPr lang="en-US" sz="1600" dirty="0" smtClean="0"/>
              <a:t>Are we monitoring risk? </a:t>
            </a:r>
            <a:endParaRPr lang="en-US" sz="1600" dirty="0"/>
          </a:p>
          <a:p>
            <a:pPr marL="285750" indent="-285750">
              <a:buFont typeface="Wingdings" panose="05000000000000000000" pitchFamily="2" charset="2"/>
              <a:buChar char="v"/>
            </a:pPr>
            <a:r>
              <a:rPr lang="en-US" sz="2000" dirty="0"/>
              <a:t>Sustainment</a:t>
            </a:r>
          </a:p>
          <a:p>
            <a:pPr marL="812800" lvl="1">
              <a:buFont typeface="Arial" panose="020B0604020202020204" pitchFamily="34" charset="0"/>
              <a:buChar char="•"/>
            </a:pPr>
            <a:r>
              <a:rPr lang="en-US" sz="1600" dirty="0" smtClean="0"/>
              <a:t>Are we delivering efficient, cost effective sustainment?</a:t>
            </a:r>
          </a:p>
          <a:p>
            <a:pPr marL="812800" lvl="1">
              <a:buFont typeface="Arial" panose="020B0604020202020204" pitchFamily="34" charset="0"/>
              <a:buChar char="•"/>
            </a:pPr>
            <a:r>
              <a:rPr lang="en-US" sz="1600" dirty="0" smtClean="0"/>
              <a:t>Are costs controlled?</a:t>
            </a:r>
            <a:endParaRPr lang="en-US" sz="1100" dirty="0"/>
          </a:p>
        </p:txBody>
      </p:sp>
      <p:sp>
        <p:nvSpPr>
          <p:cNvPr id="5" name="Title 4"/>
          <p:cNvSpPr>
            <a:spLocks noGrp="1"/>
          </p:cNvSpPr>
          <p:nvPr>
            <p:ph type="title"/>
          </p:nvPr>
        </p:nvSpPr>
        <p:spPr>
          <a:xfrm>
            <a:off x="567558" y="115012"/>
            <a:ext cx="8229600" cy="590550"/>
          </a:xfrm>
        </p:spPr>
        <p:txBody>
          <a:bodyPr/>
          <a:lstStyle/>
          <a:p>
            <a:r>
              <a:rPr lang="en-US" dirty="0" smtClean="0"/>
              <a:t>TAP Overview - Measures</a:t>
            </a:r>
            <a:endParaRPr lang="en-US" dirty="0"/>
          </a:p>
        </p:txBody>
      </p:sp>
      <p:sp>
        <p:nvSpPr>
          <p:cNvPr id="2" name="TextBox 1"/>
          <p:cNvSpPr txBox="1"/>
          <p:nvPr/>
        </p:nvSpPr>
        <p:spPr>
          <a:xfrm>
            <a:off x="5418160" y="2947503"/>
            <a:ext cx="3616656" cy="1754326"/>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MEASUREMENT CHALLENGES</a:t>
            </a:r>
          </a:p>
          <a:p>
            <a:pPr marL="285750" indent="-285750">
              <a:buFont typeface="Arial" panose="020B0604020202020204" pitchFamily="34" charset="0"/>
              <a:buChar char="•"/>
            </a:pPr>
            <a:r>
              <a:rPr lang="en-US" dirty="0" smtClean="0"/>
              <a:t>Low (no) Authorizations (TDA)</a:t>
            </a:r>
          </a:p>
          <a:p>
            <a:pPr marL="285750" indent="-285750">
              <a:buFont typeface="Arial" panose="020B0604020202020204" pitchFamily="34" charset="0"/>
              <a:buChar char="•"/>
            </a:pPr>
            <a:r>
              <a:rPr lang="en-US" dirty="0" smtClean="0"/>
              <a:t>Multiple Data Sources</a:t>
            </a:r>
          </a:p>
          <a:p>
            <a:pPr marL="717550" lvl="1" indent="-285750">
              <a:buFont typeface="Wingdings" panose="05000000000000000000" pitchFamily="2" charset="2"/>
              <a:buChar char="Ø"/>
            </a:pPr>
            <a:r>
              <a:rPr lang="en-US" dirty="0" smtClean="0"/>
              <a:t>No Enterprise Capability</a:t>
            </a:r>
          </a:p>
          <a:p>
            <a:pPr marL="285750" indent="-285750">
              <a:buFont typeface="Arial" panose="020B0604020202020204" pitchFamily="34" charset="0"/>
              <a:buChar char="•"/>
            </a:pPr>
            <a:r>
              <a:rPr lang="en-US" dirty="0" smtClean="0"/>
              <a:t>Low Data Quality</a:t>
            </a:r>
          </a:p>
          <a:p>
            <a:pPr marL="285750" indent="-285750">
              <a:buFont typeface="Arial" panose="020B0604020202020204" pitchFamily="34" charset="0"/>
              <a:buChar char="•"/>
            </a:pPr>
            <a:r>
              <a:rPr lang="en-US" dirty="0" smtClean="0"/>
              <a:t>No TLCSM Accountability</a:t>
            </a:r>
          </a:p>
        </p:txBody>
      </p:sp>
    </p:spTree>
    <p:extLst>
      <p:ext uri="{BB962C8B-B14F-4D97-AF65-F5344CB8AC3E}">
        <p14:creationId xmlns:p14="http://schemas.microsoft.com/office/powerpoint/2010/main" val="1112563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2451"/>
            <a:ext cx="8229600" cy="590550"/>
          </a:xfrm>
        </p:spPr>
        <p:txBody>
          <a:bodyPr/>
          <a:lstStyle/>
          <a:p>
            <a:r>
              <a:rPr lang="en-US" dirty="0" smtClean="0"/>
              <a:t>Purpose and Outline</a:t>
            </a:r>
            <a:endParaRPr lang="en-US" dirty="0"/>
          </a:p>
        </p:txBody>
      </p:sp>
      <p:sp>
        <p:nvSpPr>
          <p:cNvPr id="6" name="Text Box 5"/>
          <p:cNvSpPr txBox="1">
            <a:spLocks noChangeArrowheads="1"/>
          </p:cNvSpPr>
          <p:nvPr/>
        </p:nvSpPr>
        <p:spPr bwMode="auto">
          <a:xfrm>
            <a:off x="220717" y="1044078"/>
            <a:ext cx="8786649" cy="853027"/>
          </a:xfrm>
          <a:prstGeom prst="rect">
            <a:avLst/>
          </a:prstGeom>
          <a:noFill/>
          <a:ln w="9525">
            <a:noFill/>
            <a:miter lim="800000"/>
            <a:headEnd/>
            <a:tailEnd/>
          </a:ln>
        </p:spPr>
        <p:txBody>
          <a:bodyPr lIns="91432" tIns="45716" rIns="91432" bIns="45716"/>
          <a:lstStyle/>
          <a:p>
            <a:pPr lvl="0" defTabSz="457200" fontAlgn="auto">
              <a:spcBef>
                <a:spcPts val="0"/>
              </a:spcBef>
              <a:spcAft>
                <a:spcPts val="0"/>
              </a:spcAft>
              <a:defRPr/>
            </a:pPr>
            <a:r>
              <a:rPr lang="en-US" sz="2000" b="1" dirty="0" smtClean="0"/>
              <a:t>Purpose:</a:t>
            </a:r>
            <a:r>
              <a:rPr lang="en-US" sz="2000" dirty="0" smtClean="0"/>
              <a:t> To </a:t>
            </a:r>
            <a:r>
              <a:rPr lang="en-US" sz="2000" dirty="0"/>
              <a:t>Provide an </a:t>
            </a:r>
            <a:r>
              <a:rPr lang="en-US" sz="2000" dirty="0" smtClean="0"/>
              <a:t>Overview </a:t>
            </a:r>
            <a:r>
              <a:rPr lang="en-US" sz="2000" dirty="0"/>
              <a:t>of </a:t>
            </a:r>
            <a:r>
              <a:rPr lang="en-US" sz="2000" dirty="0" smtClean="0"/>
              <a:t>Medical Equipment Requirements Development </a:t>
            </a:r>
            <a:r>
              <a:rPr lang="en-US" sz="2000" dirty="0"/>
              <a:t>and Acquisition Management </a:t>
            </a:r>
            <a:r>
              <a:rPr lang="en-US" sz="2000" dirty="0" smtClean="0"/>
              <a:t>processes </a:t>
            </a:r>
            <a:endParaRPr lang="en-US" sz="2000" dirty="0"/>
          </a:p>
        </p:txBody>
      </p:sp>
      <p:sp>
        <p:nvSpPr>
          <p:cNvPr id="7"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8"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9" name="AutoShape 2"/>
          <p:cNvSpPr>
            <a:spLocks noChangeArrowheads="1"/>
          </p:cNvSpPr>
          <p:nvPr/>
        </p:nvSpPr>
        <p:spPr bwMode="auto">
          <a:xfrm>
            <a:off x="1387366" y="2147377"/>
            <a:ext cx="6768662" cy="3569138"/>
          </a:xfrm>
          <a:prstGeom prst="roundRect">
            <a:avLst>
              <a:gd name="adj" fmla="val 10188"/>
            </a:avLst>
          </a:prstGeom>
          <a:solidFill>
            <a:srgbClr val="EAEAEA"/>
          </a:solidFill>
          <a:ln w="9525">
            <a:solidFill>
              <a:schemeClr val="tx1"/>
            </a:solidFill>
            <a:round/>
            <a:headEnd/>
            <a:tailEnd/>
          </a:ln>
        </p:spPr>
        <p:txBody>
          <a:bodyPr wrap="none" lIns="86493" tIns="43247" rIns="86493" bIns="43247" anchor="ctr">
            <a:normAutofit/>
          </a:bodyPr>
          <a:lstStyle/>
          <a:p>
            <a:pPr marL="576263" indent="-460375" defTabSz="863600">
              <a:lnSpc>
                <a:spcPct val="130000"/>
              </a:lnSpc>
              <a:buClr>
                <a:schemeClr val="tx1"/>
              </a:buClr>
            </a:pPr>
            <a:r>
              <a:rPr lang="en-US" b="1" dirty="0" smtClean="0">
                <a:solidFill>
                  <a:srgbClr val="003300"/>
                </a:solidFill>
              </a:rPr>
              <a:t>Outline:</a:t>
            </a:r>
          </a:p>
          <a:p>
            <a:pPr marL="458788" indent="-342900" defTabSz="863600">
              <a:lnSpc>
                <a:spcPct val="130000"/>
              </a:lnSpc>
              <a:buClr>
                <a:schemeClr val="tx1"/>
              </a:buClr>
              <a:buAutoNum type="arabicPeriod"/>
            </a:pPr>
            <a:endParaRPr lang="en-US" dirty="0" smtClean="0"/>
          </a:p>
          <a:p>
            <a:pPr marL="458788" indent="-342900" defTabSz="863600">
              <a:lnSpc>
                <a:spcPct val="130000"/>
              </a:lnSpc>
              <a:buClr>
                <a:schemeClr val="tx1"/>
              </a:buClr>
              <a:buAutoNum type="arabicPeriod"/>
            </a:pPr>
            <a:r>
              <a:rPr lang="en-US" dirty="0" smtClean="0"/>
              <a:t>Highlights</a:t>
            </a:r>
          </a:p>
          <a:p>
            <a:pPr marL="458788" indent="-342900" defTabSz="863600">
              <a:lnSpc>
                <a:spcPct val="130000"/>
              </a:lnSpc>
              <a:buClr>
                <a:schemeClr val="tx1"/>
              </a:buClr>
              <a:buAutoNum type="arabicPeriod"/>
            </a:pPr>
            <a:r>
              <a:rPr lang="en-US" dirty="0" smtClean="0"/>
              <a:t>Scope</a:t>
            </a:r>
          </a:p>
          <a:p>
            <a:pPr marL="458788" indent="-342900" defTabSz="863600">
              <a:lnSpc>
                <a:spcPct val="130000"/>
              </a:lnSpc>
              <a:buClr>
                <a:schemeClr val="tx1"/>
              </a:buClr>
              <a:buFontTx/>
              <a:buAutoNum type="arabicPeriod"/>
            </a:pPr>
            <a:r>
              <a:rPr lang="en-US" dirty="0" smtClean="0"/>
              <a:t>Teamwork</a:t>
            </a:r>
          </a:p>
          <a:p>
            <a:pPr marL="458788" indent="-342900" defTabSz="863600">
              <a:lnSpc>
                <a:spcPct val="130000"/>
              </a:lnSpc>
              <a:buClr>
                <a:schemeClr val="tx1"/>
              </a:buClr>
              <a:buFontTx/>
              <a:buAutoNum type="arabicPeriod"/>
            </a:pPr>
            <a:r>
              <a:rPr lang="en-US" dirty="0" smtClean="0"/>
              <a:t>Strategy</a:t>
            </a:r>
          </a:p>
          <a:p>
            <a:pPr marL="458788" indent="-342900" defTabSz="863600">
              <a:lnSpc>
                <a:spcPct val="130000"/>
              </a:lnSpc>
              <a:buClr>
                <a:schemeClr val="tx1"/>
              </a:buClr>
              <a:buFontTx/>
              <a:buAutoNum type="arabicPeriod"/>
            </a:pPr>
            <a:r>
              <a:rPr lang="en-US" dirty="0" smtClean="0"/>
              <a:t>Process</a:t>
            </a:r>
          </a:p>
          <a:p>
            <a:pPr marL="458788" indent="-342900" defTabSz="863600">
              <a:lnSpc>
                <a:spcPct val="130000"/>
              </a:lnSpc>
              <a:buClr>
                <a:schemeClr val="tx1"/>
              </a:buClr>
              <a:buFontTx/>
              <a:buAutoNum type="arabicPeriod"/>
            </a:pPr>
            <a:r>
              <a:rPr lang="en-US" dirty="0" smtClean="0"/>
              <a:t>Execution</a:t>
            </a:r>
          </a:p>
          <a:p>
            <a:pPr marL="458788" indent="-342900" defTabSz="863600">
              <a:lnSpc>
                <a:spcPct val="130000"/>
              </a:lnSpc>
              <a:buClr>
                <a:schemeClr val="tx1"/>
              </a:buClr>
              <a:buAutoNum type="arabicPeriod"/>
            </a:pPr>
            <a:r>
              <a:rPr lang="en-US" dirty="0" smtClean="0"/>
              <a:t>Questions</a:t>
            </a:r>
          </a:p>
          <a:p>
            <a:pPr marL="576263" indent="-576263" defTabSz="863600">
              <a:lnSpc>
                <a:spcPct val="130000"/>
              </a:lnSpc>
              <a:buClr>
                <a:schemeClr val="tx1"/>
              </a:buClr>
              <a:buFont typeface="Wingdings" pitchFamily="2" charset="2"/>
              <a:buAutoNum type="arabicPeriod"/>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6477" y="989381"/>
            <a:ext cx="8734568" cy="5034455"/>
          </a:xfrm>
        </p:spPr>
        <p:txBody>
          <a:bodyPr/>
          <a:lstStyle/>
          <a:p>
            <a:r>
              <a:rPr lang="en-US" sz="1200" dirty="0" smtClean="0"/>
              <a:t>3</a:t>
            </a:r>
            <a:r>
              <a:rPr lang="en-US" sz="1200" dirty="0"/>
              <a:t>) Identify Performance Metrics/KPIs utilized throughout the Requirements Planning and Acquisition Management process</a:t>
            </a:r>
          </a:p>
          <a:p>
            <a:pPr>
              <a:buFont typeface="Wingdings" panose="05000000000000000000" pitchFamily="2" charset="2"/>
              <a:buChar char="v"/>
            </a:pPr>
            <a:r>
              <a:rPr lang="en-US" sz="1600" dirty="0" smtClean="0"/>
              <a:t>Requirements Planning Efficiency</a:t>
            </a:r>
            <a:endParaRPr lang="en-US" sz="1600" dirty="0"/>
          </a:p>
          <a:p>
            <a:pPr lvl="1">
              <a:buFont typeface="Arial" panose="020B0604020202020204" pitchFamily="34" charset="0"/>
              <a:buChar char="•"/>
            </a:pPr>
            <a:r>
              <a:rPr lang="en-US" sz="1400" dirty="0" smtClean="0"/>
              <a:t>Programming</a:t>
            </a:r>
            <a:endParaRPr lang="en-US" sz="1400" dirty="0"/>
          </a:p>
          <a:p>
            <a:pPr lvl="2">
              <a:buFont typeface="Arial" panose="020B0604020202020204" pitchFamily="34" charset="0"/>
              <a:buChar char="‒"/>
            </a:pPr>
            <a:r>
              <a:rPr lang="en-US" sz="1200" dirty="0"/>
              <a:t>Required vs Authorized </a:t>
            </a:r>
            <a:r>
              <a:rPr lang="en-US" sz="1200" dirty="0" smtClean="0"/>
              <a:t>Rate (Want vs Need vs Have)</a:t>
            </a:r>
            <a:endParaRPr lang="en-US" sz="1200" dirty="0"/>
          </a:p>
          <a:p>
            <a:pPr lvl="2">
              <a:buFont typeface="Arial" panose="020B0604020202020204" pitchFamily="34" charset="0"/>
              <a:buChar char="‒"/>
            </a:pPr>
            <a:r>
              <a:rPr lang="en-US" sz="1200" dirty="0"/>
              <a:t>TARA Program Efficiency</a:t>
            </a:r>
            <a:r>
              <a:rPr lang="en-US" sz="1200" dirty="0" smtClean="0"/>
              <a:t>?</a:t>
            </a:r>
          </a:p>
          <a:p>
            <a:pPr lvl="2">
              <a:buFont typeface="Arial" panose="020B0604020202020204" pitchFamily="34" charset="0"/>
              <a:buChar char="‒"/>
            </a:pPr>
            <a:r>
              <a:rPr lang="en-US" sz="1200" dirty="0" smtClean="0"/>
              <a:t>Make/Model Variance</a:t>
            </a:r>
            <a:endParaRPr lang="en-US" sz="1200" dirty="0"/>
          </a:p>
          <a:p>
            <a:pPr lvl="1">
              <a:buFont typeface="Arial" panose="020B0604020202020204" pitchFamily="34" charset="0"/>
              <a:buChar char="•"/>
            </a:pPr>
            <a:r>
              <a:rPr lang="en-US" sz="1400" dirty="0" smtClean="0"/>
              <a:t>Utilization</a:t>
            </a:r>
            <a:endParaRPr lang="en-US" sz="1400" dirty="0"/>
          </a:p>
          <a:p>
            <a:pPr lvl="2">
              <a:buFont typeface="Arial" panose="020B0604020202020204" pitchFamily="34" charset="0"/>
              <a:buChar char="‒"/>
            </a:pPr>
            <a:r>
              <a:rPr lang="en-US" sz="1200" dirty="0" smtClean="0"/>
              <a:t>Excess Reutilization Rate</a:t>
            </a:r>
          </a:p>
          <a:p>
            <a:pPr lvl="2">
              <a:buFont typeface="Arial" panose="020B0604020202020204" pitchFamily="34" charset="0"/>
              <a:buChar char="‒"/>
            </a:pPr>
            <a:r>
              <a:rPr lang="en-US" sz="1200" dirty="0" smtClean="0"/>
              <a:t>Replacement </a:t>
            </a:r>
            <a:r>
              <a:rPr lang="en-US" sz="1200" dirty="0"/>
              <a:t>Advised Requirement Rate</a:t>
            </a:r>
          </a:p>
          <a:p>
            <a:pPr lvl="1">
              <a:buFont typeface="Arial" panose="020B0604020202020204" pitchFamily="34" charset="0"/>
              <a:buChar char="•"/>
            </a:pPr>
            <a:r>
              <a:rPr lang="en-US" sz="1400" dirty="0" smtClean="0"/>
              <a:t>Growth</a:t>
            </a:r>
          </a:p>
          <a:p>
            <a:pPr lvl="2">
              <a:buFont typeface="Arial" panose="020B0604020202020204" pitchFamily="34" charset="0"/>
              <a:buChar char="‒"/>
            </a:pPr>
            <a:r>
              <a:rPr lang="en-US" sz="1200" dirty="0" smtClean="0"/>
              <a:t>New </a:t>
            </a:r>
            <a:r>
              <a:rPr lang="en-US" sz="1200" dirty="0"/>
              <a:t>Technology Requirement Rate </a:t>
            </a:r>
          </a:p>
          <a:p>
            <a:pPr>
              <a:buFont typeface="Wingdings" panose="05000000000000000000" pitchFamily="2" charset="2"/>
              <a:buChar char="v"/>
            </a:pPr>
            <a:r>
              <a:rPr lang="en-US" sz="1600" dirty="0" smtClean="0"/>
              <a:t>Requirements Funding Efficiency</a:t>
            </a:r>
            <a:endParaRPr lang="en-US" sz="1600" dirty="0"/>
          </a:p>
          <a:p>
            <a:pPr lvl="1">
              <a:buFont typeface="Arial" panose="020B0604020202020204" pitchFamily="34" charset="0"/>
              <a:buChar char="•"/>
            </a:pPr>
            <a:r>
              <a:rPr lang="en-US" sz="1400" dirty="0" smtClean="0"/>
              <a:t>Programming</a:t>
            </a:r>
          </a:p>
          <a:p>
            <a:pPr lvl="2">
              <a:buFont typeface="Wingdings" panose="05000000000000000000" pitchFamily="2" charset="2"/>
              <a:buChar char="ü"/>
            </a:pPr>
            <a:r>
              <a:rPr lang="en-US" sz="1200" dirty="0" smtClean="0"/>
              <a:t>Program Status of Funds (SOF)</a:t>
            </a:r>
          </a:p>
          <a:p>
            <a:pPr lvl="2">
              <a:buFont typeface="Arial" panose="020B0604020202020204" pitchFamily="34" charset="0"/>
              <a:buChar char="•"/>
            </a:pPr>
            <a:r>
              <a:rPr lang="en-US" sz="1200" dirty="0" smtClean="0"/>
              <a:t>Lifecycle Requirement Funding Rate</a:t>
            </a:r>
          </a:p>
          <a:p>
            <a:pPr lvl="2">
              <a:buFont typeface="Arial" panose="020B0604020202020204" pitchFamily="34" charset="0"/>
              <a:buChar char="•"/>
            </a:pPr>
            <a:r>
              <a:rPr lang="en-US" sz="1200" dirty="0" smtClean="0"/>
              <a:t>New Requirement Funding Rate</a:t>
            </a:r>
            <a:endParaRPr lang="en-US" sz="1200" dirty="0"/>
          </a:p>
          <a:p>
            <a:pPr lvl="1">
              <a:buFont typeface="Arial" panose="020B0604020202020204" pitchFamily="34" charset="0"/>
              <a:buChar char="•"/>
            </a:pPr>
            <a:r>
              <a:rPr lang="en-US" sz="1400" dirty="0" smtClean="0"/>
              <a:t>Utilization</a:t>
            </a:r>
          </a:p>
          <a:p>
            <a:pPr lvl="2">
              <a:buFont typeface="Arial" panose="020B0604020202020204" pitchFamily="34" charset="0"/>
              <a:buChar char="‒"/>
            </a:pPr>
            <a:r>
              <a:rPr lang="en-US" sz="1200" dirty="0" smtClean="0"/>
              <a:t>Obligation Rates</a:t>
            </a:r>
          </a:p>
          <a:p>
            <a:pPr lvl="2">
              <a:buFont typeface="Arial" panose="020B0604020202020204" pitchFamily="34" charset="0"/>
              <a:buChar char="‒"/>
            </a:pPr>
            <a:r>
              <a:rPr lang="en-US" sz="1200" dirty="0" smtClean="0"/>
              <a:t>Spend Plan Efficiency Rates</a:t>
            </a:r>
          </a:p>
          <a:p>
            <a:pPr lvl="2">
              <a:buFont typeface="Arial" panose="020B0604020202020204" pitchFamily="34" charset="0"/>
              <a:buChar char="‒"/>
            </a:pPr>
            <a:r>
              <a:rPr lang="en-US" sz="1200" dirty="0" smtClean="0"/>
              <a:t>% applied to “Replacement Advised”</a:t>
            </a:r>
          </a:p>
          <a:p>
            <a:pPr>
              <a:buFont typeface="Wingdings" panose="05000000000000000000" pitchFamily="2" charset="2"/>
              <a:buChar char="v"/>
            </a:pPr>
            <a:r>
              <a:rPr lang="en-US" sz="1600" dirty="0" smtClean="0"/>
              <a:t>Requirements Acquisition Efficiency</a:t>
            </a:r>
            <a:endParaRPr lang="en-US" sz="1600" dirty="0"/>
          </a:p>
          <a:p>
            <a:pPr lvl="1">
              <a:buFont typeface="Wingdings" panose="05000000000000000000" pitchFamily="2" charset="2"/>
              <a:buChar char="ü"/>
            </a:pPr>
            <a:r>
              <a:rPr lang="en-US" sz="1400" dirty="0"/>
              <a:t>Execution Rates (Phases)</a:t>
            </a:r>
          </a:p>
          <a:p>
            <a:pPr lvl="1">
              <a:buFont typeface="Arial" panose="020B0604020202020204" pitchFamily="34" charset="0"/>
              <a:buChar char="•"/>
            </a:pPr>
            <a:r>
              <a:rPr lang="en-US" sz="1400" dirty="0"/>
              <a:t>First Pass </a:t>
            </a:r>
            <a:r>
              <a:rPr lang="en-US" sz="1400" dirty="0" smtClean="0"/>
              <a:t>Rates</a:t>
            </a:r>
          </a:p>
          <a:p>
            <a:pPr>
              <a:buFont typeface="Arial" panose="020B0604020202020204" pitchFamily="34" charset="0"/>
              <a:buChar char="•"/>
            </a:pPr>
            <a:endParaRPr lang="en-US" sz="1600" dirty="0" smtClean="0"/>
          </a:p>
          <a:p>
            <a:endParaRPr lang="en-US" sz="1200" dirty="0"/>
          </a:p>
        </p:txBody>
      </p:sp>
      <p:sp>
        <p:nvSpPr>
          <p:cNvPr id="6" name="Title 4"/>
          <p:cNvSpPr>
            <a:spLocks noGrp="1"/>
          </p:cNvSpPr>
          <p:nvPr>
            <p:ph type="title"/>
          </p:nvPr>
        </p:nvSpPr>
        <p:spPr>
          <a:xfrm>
            <a:off x="567558" y="115012"/>
            <a:ext cx="8229600" cy="590550"/>
          </a:xfrm>
        </p:spPr>
        <p:txBody>
          <a:bodyPr/>
          <a:lstStyle/>
          <a:p>
            <a:r>
              <a:rPr lang="en-US" dirty="0" smtClean="0"/>
              <a:t>TAP Overview - Measures</a:t>
            </a:r>
            <a:endParaRPr lang="en-US" dirty="0"/>
          </a:p>
        </p:txBody>
      </p:sp>
      <p:sp>
        <p:nvSpPr>
          <p:cNvPr id="4" name="TextBox 3"/>
          <p:cNvSpPr txBox="1"/>
          <p:nvPr/>
        </p:nvSpPr>
        <p:spPr>
          <a:xfrm>
            <a:off x="5308985" y="1248350"/>
            <a:ext cx="3283271" cy="2246769"/>
          </a:xfrm>
          <a:prstGeom prst="rect">
            <a:avLst/>
          </a:prstGeom>
          <a:noFill/>
        </p:spPr>
        <p:txBody>
          <a:bodyPr wrap="none" rtlCol="0">
            <a:spAutoFit/>
          </a:bodyPr>
          <a:lstStyle/>
          <a:p>
            <a:pPr marL="285750" indent="-285750">
              <a:buFont typeface="Wingdings" panose="05000000000000000000" pitchFamily="2" charset="2"/>
              <a:buChar char="v"/>
            </a:pPr>
            <a:r>
              <a:rPr lang="en-US" sz="1600" dirty="0" smtClean="0"/>
              <a:t>Risk Management Framework</a:t>
            </a:r>
          </a:p>
          <a:p>
            <a:pPr marL="717550" lvl="1" indent="-285750">
              <a:buFont typeface="Arial" panose="020B0604020202020204" pitchFamily="34" charset="0"/>
              <a:buChar char="•"/>
            </a:pPr>
            <a:r>
              <a:rPr lang="en-US" sz="1200" dirty="0" smtClean="0"/>
              <a:t>RMF Synch Rate / Use Delay Rate</a:t>
            </a:r>
          </a:p>
          <a:p>
            <a:pPr marL="717550" lvl="1" indent="-285750">
              <a:buFont typeface="Arial" panose="020B0604020202020204" pitchFamily="34" charset="0"/>
              <a:buChar char="•"/>
            </a:pPr>
            <a:r>
              <a:rPr lang="en-US" sz="1200" dirty="0" smtClean="0"/>
              <a:t>Reciprocity Rate</a:t>
            </a:r>
          </a:p>
          <a:p>
            <a:pPr marL="717550" lvl="1" indent="-285750">
              <a:buFont typeface="Arial" panose="020B0604020202020204" pitchFamily="34" charset="0"/>
              <a:buChar char="•"/>
            </a:pPr>
            <a:r>
              <a:rPr lang="en-US" sz="1200" dirty="0" smtClean="0"/>
              <a:t>RMF Program </a:t>
            </a:r>
            <a:r>
              <a:rPr lang="en-US" sz="1200" dirty="0"/>
              <a:t>Funding </a:t>
            </a:r>
            <a:r>
              <a:rPr lang="en-US" sz="1200" dirty="0" smtClean="0"/>
              <a:t>Rate</a:t>
            </a:r>
          </a:p>
          <a:p>
            <a:pPr marL="717550" lvl="1" indent="-285750">
              <a:buFont typeface="Arial" panose="020B0604020202020204" pitchFamily="34" charset="0"/>
              <a:buChar char="•"/>
            </a:pPr>
            <a:r>
              <a:rPr lang="en-US" sz="1200" dirty="0" smtClean="0"/>
              <a:t>RMF Cost Controls</a:t>
            </a:r>
          </a:p>
          <a:p>
            <a:pPr marL="717550" lvl="1" indent="-285750">
              <a:buFont typeface="Arial" panose="020B0604020202020204" pitchFamily="34" charset="0"/>
              <a:buChar char="•"/>
            </a:pPr>
            <a:r>
              <a:rPr lang="en-US" sz="1200" dirty="0" smtClean="0"/>
              <a:t>RMF Monitoring Rates</a:t>
            </a:r>
          </a:p>
          <a:p>
            <a:pPr marL="285750" indent="-285750">
              <a:buFont typeface="Wingdings" panose="05000000000000000000" pitchFamily="2" charset="2"/>
              <a:buChar char="v"/>
            </a:pPr>
            <a:r>
              <a:rPr lang="en-US" sz="1600" dirty="0" smtClean="0"/>
              <a:t>Sustainment</a:t>
            </a:r>
          </a:p>
          <a:p>
            <a:pPr marL="717550" lvl="1" indent="-285750">
              <a:buFont typeface="Arial" panose="020B0604020202020204" pitchFamily="34" charset="0"/>
              <a:buChar char="‒"/>
            </a:pPr>
            <a:r>
              <a:rPr lang="en-US" sz="1200" dirty="0" smtClean="0"/>
              <a:t>Reliability</a:t>
            </a:r>
          </a:p>
          <a:p>
            <a:pPr marL="717550" lvl="1" indent="-285750">
              <a:buFont typeface="Arial" panose="020B0604020202020204" pitchFamily="34" charset="0"/>
              <a:buChar char="‒"/>
            </a:pPr>
            <a:r>
              <a:rPr lang="en-US" sz="1200" dirty="0" smtClean="0"/>
              <a:t>Availability</a:t>
            </a:r>
          </a:p>
          <a:p>
            <a:pPr marL="717550" lvl="1" indent="-285750">
              <a:buFont typeface="Arial" panose="020B0604020202020204" pitchFamily="34" charset="0"/>
              <a:buChar char="‒"/>
            </a:pPr>
            <a:r>
              <a:rPr lang="en-US" sz="1200" dirty="0" smtClean="0"/>
              <a:t>Maintainability</a:t>
            </a:r>
          </a:p>
          <a:p>
            <a:pPr marL="717550" lvl="1" indent="-285750">
              <a:buFont typeface="Arial" panose="020B0604020202020204" pitchFamily="34" charset="0"/>
              <a:buChar char="‒"/>
            </a:pPr>
            <a:r>
              <a:rPr lang="en-US" sz="1200" dirty="0" smtClean="0"/>
              <a:t>Cost Controls</a:t>
            </a:r>
            <a:endParaRPr lang="en-US" sz="1400" dirty="0"/>
          </a:p>
        </p:txBody>
      </p:sp>
    </p:spTree>
    <p:extLst>
      <p:ext uri="{BB962C8B-B14F-4D97-AF65-F5344CB8AC3E}">
        <p14:creationId xmlns:p14="http://schemas.microsoft.com/office/powerpoint/2010/main" val="43536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6477" y="989381"/>
            <a:ext cx="8734568" cy="5034455"/>
          </a:xfrm>
        </p:spPr>
        <p:txBody>
          <a:bodyPr/>
          <a:lstStyle/>
          <a:p>
            <a:r>
              <a:rPr lang="en-US" sz="1200" dirty="0" smtClean="0"/>
              <a:t>3</a:t>
            </a:r>
            <a:r>
              <a:rPr lang="en-US" sz="1200" dirty="0"/>
              <a:t>) Identify Performance Metrics/KPIs utilized throughout the Requirements Planning and Acquisition Management process</a:t>
            </a:r>
          </a:p>
          <a:p>
            <a:endParaRPr lang="en-US" sz="1200" dirty="0"/>
          </a:p>
        </p:txBody>
      </p:sp>
      <p:sp>
        <p:nvSpPr>
          <p:cNvPr id="9" name="Rectangle 8"/>
          <p:cNvSpPr/>
          <p:nvPr/>
        </p:nvSpPr>
        <p:spPr>
          <a:xfrm>
            <a:off x="248919" y="1139582"/>
            <a:ext cx="8763000" cy="338554"/>
          </a:xfrm>
          <a:prstGeom prst="rect">
            <a:avLst/>
          </a:prstGeom>
          <a:ln>
            <a:noFill/>
          </a:ln>
        </p:spPr>
        <p:txBody>
          <a:bodyPr wrap="square">
            <a:spAutoFit/>
          </a:bodyPr>
          <a:lstStyle/>
          <a:p>
            <a:pPr>
              <a:spcBef>
                <a:spcPct val="50000"/>
              </a:spcBef>
              <a:defRPr/>
            </a:pPr>
            <a:r>
              <a:rPr lang="en-US" sz="1600" b="1" u="sng" dirty="0" smtClean="0"/>
              <a:t>Mission</a:t>
            </a:r>
            <a:r>
              <a:rPr lang="en-US" sz="1600" b="1" dirty="0" smtClean="0"/>
              <a:t>: Status of Funds </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1078570067"/>
              </p:ext>
            </p:extLst>
          </p:nvPr>
        </p:nvGraphicFramePr>
        <p:xfrm>
          <a:off x="181925" y="4724400"/>
          <a:ext cx="5914075" cy="1802152"/>
        </p:xfrm>
        <a:graphic>
          <a:graphicData uri="http://schemas.openxmlformats.org/drawingml/2006/table">
            <a:tbl>
              <a:tblPr firstRow="1" firstCol="1" bandRow="1">
                <a:tableStyleId>{93296810-A885-4BE3-A3E7-6D5BEEA58F35}</a:tableStyleId>
              </a:tblPr>
              <a:tblGrid>
                <a:gridCol w="5914075"/>
              </a:tblGrid>
              <a:tr h="225269">
                <a:tc>
                  <a:txBody>
                    <a:bodyPr/>
                    <a:lstStyle/>
                    <a:p>
                      <a:pPr marL="0" marR="0">
                        <a:lnSpc>
                          <a:spcPct val="115000"/>
                        </a:lnSpc>
                        <a:spcBef>
                          <a:spcPts val="0"/>
                        </a:spcBef>
                        <a:spcAft>
                          <a:spcPts val="0"/>
                        </a:spcAft>
                      </a:pPr>
                      <a:r>
                        <a:rPr lang="en-US" sz="1100" dirty="0">
                          <a:effectLst/>
                        </a:rPr>
                        <a:t>   Phase I: Document Minimum Essential Characteristics (MEC)</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II: Conduct Market Research</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III: Document Product Selection Decision</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IV: Develop Requisition Packet </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 QA/QC &amp; Approval of Requisition Packet (MTF/RHC)</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VI: Apply Funds</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VII: Contracting</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VIII: New Equipment Onboarding</a:t>
                      </a:r>
                      <a:endParaRPr lang="en-US" sz="1100" dirty="0">
                        <a:effectLst/>
                        <a:latin typeface="Calibri"/>
                        <a:ea typeface="Calibri"/>
                        <a:cs typeface="Times New Roman"/>
                      </a:endParaRPr>
                    </a:p>
                  </a:txBody>
                  <a:tcPr marL="9525" marR="9525" marT="9525" marB="9525" anchor="ct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322642"/>
            <a:ext cx="84582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4"/>
          <p:cNvSpPr>
            <a:spLocks noGrp="1"/>
          </p:cNvSpPr>
          <p:nvPr>
            <p:ph type="title"/>
          </p:nvPr>
        </p:nvSpPr>
        <p:spPr>
          <a:xfrm>
            <a:off x="567558" y="115012"/>
            <a:ext cx="8229600" cy="590550"/>
          </a:xfrm>
        </p:spPr>
        <p:txBody>
          <a:bodyPr/>
          <a:lstStyle/>
          <a:p>
            <a:r>
              <a:rPr lang="en-US" dirty="0" smtClean="0"/>
              <a:t>TAP Execution (Central – MEDCASE)</a:t>
            </a:r>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1180220356"/>
              </p:ext>
            </p:extLst>
          </p:nvPr>
        </p:nvGraphicFramePr>
        <p:xfrm>
          <a:off x="178401" y="2627567"/>
          <a:ext cx="5942312" cy="209871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2669059" y="3411848"/>
            <a:ext cx="1762897" cy="369332"/>
          </a:xfrm>
          <a:prstGeom prst="rect">
            <a:avLst/>
          </a:prstGeom>
          <a:noFill/>
        </p:spPr>
        <p:txBody>
          <a:bodyPr wrap="square" rtlCol="0">
            <a:spAutoFit/>
          </a:bodyPr>
          <a:lstStyle/>
          <a:p>
            <a:r>
              <a:rPr lang="en-US" dirty="0" smtClean="0"/>
              <a:t>As of 13 Apr 17</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737" y="2767656"/>
            <a:ext cx="19050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67730" y="4893274"/>
            <a:ext cx="1255240" cy="523220"/>
          </a:xfrm>
          <a:prstGeom prst="rect">
            <a:avLst/>
          </a:prstGeom>
          <a:noFill/>
        </p:spPr>
        <p:txBody>
          <a:bodyPr wrap="square" rtlCol="0">
            <a:spAutoFit/>
          </a:bodyPr>
          <a:lstStyle/>
          <a:p>
            <a:pPr algn="ctr"/>
            <a:r>
              <a:rPr lang="en-US" sz="1400" dirty="0" smtClean="0">
                <a:solidFill>
                  <a:schemeClr val="bg1"/>
                </a:solidFill>
              </a:rPr>
              <a:t>Acquisition Team Lead</a:t>
            </a:r>
            <a:endParaRPr lang="en-US" sz="1400" dirty="0">
              <a:solidFill>
                <a:schemeClr val="bg1"/>
              </a:solidFill>
            </a:endParaRPr>
          </a:p>
        </p:txBody>
      </p:sp>
      <p:sp>
        <p:nvSpPr>
          <p:cNvPr id="3" name="Right Brace 2"/>
          <p:cNvSpPr/>
          <p:nvPr/>
        </p:nvSpPr>
        <p:spPr bwMode="auto">
          <a:xfrm>
            <a:off x="4503760" y="4724401"/>
            <a:ext cx="529559" cy="692094"/>
          </a:xfrm>
          <a:prstGeom prst="rightBrace">
            <a:avLst>
              <a:gd name="adj1" fmla="val 8333"/>
              <a:gd name="adj2" fmla="val 52638"/>
            </a:avLst>
          </a:prstGeom>
          <a:no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4735587" y="5811763"/>
            <a:ext cx="1255240" cy="307777"/>
          </a:xfrm>
          <a:prstGeom prst="rect">
            <a:avLst/>
          </a:prstGeom>
          <a:noFill/>
        </p:spPr>
        <p:txBody>
          <a:bodyPr wrap="square" rtlCol="0">
            <a:spAutoFit/>
          </a:bodyPr>
          <a:lstStyle/>
          <a:p>
            <a:pPr algn="ctr"/>
            <a:r>
              <a:rPr lang="en-US" sz="1400" dirty="0" smtClean="0">
                <a:solidFill>
                  <a:schemeClr val="bg1"/>
                </a:solidFill>
              </a:rPr>
              <a:t>LOG</a:t>
            </a:r>
            <a:endParaRPr lang="en-US" sz="1400" dirty="0">
              <a:solidFill>
                <a:schemeClr val="bg1"/>
              </a:solidFill>
            </a:endParaRPr>
          </a:p>
        </p:txBody>
      </p:sp>
      <p:sp>
        <p:nvSpPr>
          <p:cNvPr id="13" name="Right Brace 12"/>
          <p:cNvSpPr/>
          <p:nvPr/>
        </p:nvSpPr>
        <p:spPr bwMode="auto">
          <a:xfrm>
            <a:off x="4532590" y="5445214"/>
            <a:ext cx="529559" cy="1081338"/>
          </a:xfrm>
          <a:prstGeom prst="rightBrace">
            <a:avLst>
              <a:gd name="adj1" fmla="val 8333"/>
              <a:gd name="adj2" fmla="val 52638"/>
            </a:avLst>
          </a:prstGeom>
          <a:no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1006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6477" y="989381"/>
            <a:ext cx="8734568" cy="5034455"/>
          </a:xfrm>
        </p:spPr>
        <p:txBody>
          <a:bodyPr/>
          <a:lstStyle/>
          <a:p>
            <a:r>
              <a:rPr lang="en-US" sz="1200" dirty="0" smtClean="0"/>
              <a:t>3</a:t>
            </a:r>
            <a:r>
              <a:rPr lang="en-US" sz="1200" dirty="0"/>
              <a:t>) Identify Performance Metrics/KPIs utilized throughout the Requirements Planning and Acquisition Management process</a:t>
            </a:r>
          </a:p>
          <a:p>
            <a:endParaRPr lang="en-US" sz="1200" dirty="0"/>
          </a:p>
        </p:txBody>
      </p:sp>
      <p:sp>
        <p:nvSpPr>
          <p:cNvPr id="4" name="Rectangle 3"/>
          <p:cNvSpPr/>
          <p:nvPr/>
        </p:nvSpPr>
        <p:spPr>
          <a:xfrm>
            <a:off x="248919" y="1139582"/>
            <a:ext cx="8763000" cy="338554"/>
          </a:xfrm>
          <a:prstGeom prst="rect">
            <a:avLst/>
          </a:prstGeom>
          <a:ln>
            <a:noFill/>
          </a:ln>
        </p:spPr>
        <p:txBody>
          <a:bodyPr wrap="square">
            <a:spAutoFit/>
          </a:bodyPr>
          <a:lstStyle/>
          <a:p>
            <a:pPr>
              <a:spcBef>
                <a:spcPct val="50000"/>
              </a:spcBef>
              <a:defRPr/>
            </a:pPr>
            <a:r>
              <a:rPr lang="en-US" sz="1600" b="1" u="sng" dirty="0" smtClean="0"/>
              <a:t>Mission</a:t>
            </a:r>
            <a:r>
              <a:rPr lang="en-US" sz="1600" b="1" dirty="0" smtClean="0"/>
              <a:t>: Status of Funds</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2539297703"/>
              </p:ext>
            </p:extLst>
          </p:nvPr>
        </p:nvGraphicFramePr>
        <p:xfrm>
          <a:off x="181925" y="4724400"/>
          <a:ext cx="5914075" cy="1802152"/>
        </p:xfrm>
        <a:graphic>
          <a:graphicData uri="http://schemas.openxmlformats.org/drawingml/2006/table">
            <a:tbl>
              <a:tblPr firstRow="1" firstCol="1" bandRow="1">
                <a:tableStyleId>{93296810-A885-4BE3-A3E7-6D5BEEA58F35}</a:tableStyleId>
              </a:tblPr>
              <a:tblGrid>
                <a:gridCol w="5914075"/>
              </a:tblGrid>
              <a:tr h="225269">
                <a:tc>
                  <a:txBody>
                    <a:bodyPr/>
                    <a:lstStyle/>
                    <a:p>
                      <a:pPr marL="0" marR="0">
                        <a:lnSpc>
                          <a:spcPct val="115000"/>
                        </a:lnSpc>
                        <a:spcBef>
                          <a:spcPts val="0"/>
                        </a:spcBef>
                        <a:spcAft>
                          <a:spcPts val="0"/>
                        </a:spcAft>
                      </a:pPr>
                      <a:r>
                        <a:rPr lang="en-US" sz="1100" dirty="0">
                          <a:effectLst/>
                        </a:rPr>
                        <a:t>   Phase I: Document Minimum Essential Characteristics (MEC)</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II: Conduct Market Research</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III: Document Product Selection Decision</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IV: Develop Requisition Packet </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 QA/QC &amp; Approval of Requisition Packet (MTF/RHC)</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VI: Apply Funds</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VII: Contracting</a:t>
                      </a:r>
                      <a:endParaRPr lang="en-US" sz="1100" dirty="0">
                        <a:effectLst/>
                        <a:latin typeface="Calibri"/>
                        <a:ea typeface="Calibri"/>
                        <a:cs typeface="Times New Roman"/>
                      </a:endParaRPr>
                    </a:p>
                  </a:txBody>
                  <a:tcPr marL="9525" marR="9525" marT="9525" marB="9525" anchor="ctr"/>
                </a:tc>
              </a:tr>
              <a:tr h="225269">
                <a:tc>
                  <a:txBody>
                    <a:bodyPr/>
                    <a:lstStyle/>
                    <a:p>
                      <a:pPr marL="0" marR="0">
                        <a:lnSpc>
                          <a:spcPct val="115000"/>
                        </a:lnSpc>
                        <a:spcBef>
                          <a:spcPts val="0"/>
                        </a:spcBef>
                        <a:spcAft>
                          <a:spcPts val="0"/>
                        </a:spcAft>
                      </a:pPr>
                      <a:r>
                        <a:rPr lang="en-US" sz="1100" dirty="0">
                          <a:effectLst/>
                        </a:rPr>
                        <a:t>   Phase VIII: New Equipment Onboarding</a:t>
                      </a:r>
                      <a:endParaRPr lang="en-US" sz="1100" dirty="0">
                        <a:effectLst/>
                        <a:latin typeface="Calibri"/>
                        <a:ea typeface="Calibri"/>
                        <a:cs typeface="Times New Roman"/>
                      </a:endParaRPr>
                    </a:p>
                  </a:txBody>
                  <a:tcPr marL="9525" marR="9525" marT="9525" marB="9525" anchor="ctr"/>
                </a:tc>
              </a:tr>
            </a:tbl>
          </a:graphicData>
        </a:graphic>
      </p:graphicFrame>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219391"/>
            <a:ext cx="8458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4"/>
          <p:cNvSpPr>
            <a:spLocks noGrp="1"/>
          </p:cNvSpPr>
          <p:nvPr>
            <p:ph type="title"/>
          </p:nvPr>
        </p:nvSpPr>
        <p:spPr>
          <a:xfrm>
            <a:off x="567558" y="115012"/>
            <a:ext cx="8229600" cy="590550"/>
          </a:xfrm>
        </p:spPr>
        <p:txBody>
          <a:bodyPr/>
          <a:lstStyle/>
          <a:p>
            <a:r>
              <a:rPr lang="en-US" dirty="0" smtClean="0"/>
              <a:t>TAP Execution (Central – SuperCEEP)</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970935753"/>
              </p:ext>
            </p:extLst>
          </p:nvPr>
        </p:nvGraphicFramePr>
        <p:xfrm>
          <a:off x="186258" y="2265405"/>
          <a:ext cx="5926218" cy="241533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446637" y="3025349"/>
            <a:ext cx="1762897" cy="369332"/>
          </a:xfrm>
          <a:prstGeom prst="rect">
            <a:avLst/>
          </a:prstGeom>
          <a:noFill/>
        </p:spPr>
        <p:txBody>
          <a:bodyPr wrap="square" rtlCol="0">
            <a:spAutoFit/>
          </a:bodyPr>
          <a:lstStyle/>
          <a:p>
            <a:r>
              <a:rPr lang="en-US" dirty="0" smtClean="0"/>
              <a:t>As of 13 Apr 17</a:t>
            </a:r>
            <a:endParaRPr lang="en-US"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0829" y="2644089"/>
            <a:ext cx="19431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7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6477" y="989381"/>
            <a:ext cx="8734568" cy="5034455"/>
          </a:xfrm>
        </p:spPr>
        <p:txBody>
          <a:bodyPr/>
          <a:lstStyle/>
          <a:p>
            <a:r>
              <a:rPr lang="en-US" sz="1200" dirty="0" smtClean="0"/>
              <a:t>3</a:t>
            </a:r>
            <a:r>
              <a:rPr lang="en-US" sz="1200" dirty="0"/>
              <a:t>) Identify Performance Metrics/KPIs utilized throughout the Requirements Planning and Acquisition Management process</a:t>
            </a:r>
          </a:p>
          <a:p>
            <a:endParaRPr lang="en-US" sz="1200" dirty="0"/>
          </a:p>
        </p:txBody>
      </p:sp>
      <p:sp>
        <p:nvSpPr>
          <p:cNvPr id="4" name="TextBox 3"/>
          <p:cNvSpPr txBox="1"/>
          <p:nvPr/>
        </p:nvSpPr>
        <p:spPr>
          <a:xfrm>
            <a:off x="1610019" y="4496375"/>
            <a:ext cx="5824153" cy="646331"/>
          </a:xfrm>
          <a:prstGeom prst="rect">
            <a:avLst/>
          </a:prstGeom>
          <a:noFill/>
          <a:ln>
            <a:solidFill>
              <a:schemeClr val="tx1"/>
            </a:solidFill>
          </a:ln>
        </p:spPr>
        <p:txBody>
          <a:bodyPr wrap="square" rtlCol="0">
            <a:spAutoFit/>
          </a:bodyPr>
          <a:lstStyle/>
          <a:p>
            <a:r>
              <a:rPr lang="en-US" sz="1200" dirty="0" smtClean="0"/>
              <a:t>*Indicates no requirements documented in CERP</a:t>
            </a:r>
          </a:p>
          <a:p>
            <a:r>
              <a:rPr lang="en-US" sz="1200" b="1" dirty="0" smtClean="0">
                <a:solidFill>
                  <a:srgbClr val="FF0000"/>
                </a:solidFill>
              </a:rPr>
              <a:t>Red Font</a:t>
            </a:r>
            <a:r>
              <a:rPr lang="en-US" sz="1200" dirty="0" smtClean="0"/>
              <a:t> indicates under performance or negative trend.</a:t>
            </a:r>
          </a:p>
          <a:p>
            <a:r>
              <a:rPr lang="en-US" sz="1200" b="1" dirty="0" smtClean="0">
                <a:solidFill>
                  <a:srgbClr val="00B050"/>
                </a:solidFill>
              </a:rPr>
              <a:t>Green Font</a:t>
            </a:r>
            <a:r>
              <a:rPr lang="en-US" sz="1200" dirty="0" smtClean="0"/>
              <a:t> indicates above standard performance or positive trend.</a:t>
            </a:r>
          </a:p>
        </p:txBody>
      </p:sp>
      <p:sp>
        <p:nvSpPr>
          <p:cNvPr id="9" name="Title 4"/>
          <p:cNvSpPr>
            <a:spLocks noGrp="1"/>
          </p:cNvSpPr>
          <p:nvPr>
            <p:ph type="title"/>
          </p:nvPr>
        </p:nvSpPr>
        <p:spPr>
          <a:xfrm>
            <a:off x="567558" y="115012"/>
            <a:ext cx="8229600" cy="590550"/>
          </a:xfrm>
        </p:spPr>
        <p:txBody>
          <a:bodyPr/>
          <a:lstStyle/>
          <a:p>
            <a:r>
              <a:rPr lang="en-US" dirty="0" smtClean="0"/>
              <a:t>TAP Execution (Local - CEEP)</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56004518"/>
              </p:ext>
            </p:extLst>
          </p:nvPr>
        </p:nvGraphicFramePr>
        <p:xfrm>
          <a:off x="1420197" y="1574131"/>
          <a:ext cx="6524321" cy="2638425"/>
        </p:xfrm>
        <a:graphic>
          <a:graphicData uri="http://schemas.openxmlformats.org/drawingml/2006/table">
            <a:tbl>
              <a:tblPr/>
              <a:tblGrid>
                <a:gridCol w="700969"/>
                <a:gridCol w="1210802"/>
                <a:gridCol w="1081936"/>
                <a:gridCol w="672271"/>
                <a:gridCol w="1092440"/>
                <a:gridCol w="1765903"/>
              </a:tblGrid>
              <a:tr h="304800">
                <a:tc gridSpan="6">
                  <a:txBody>
                    <a:bodyPr/>
                    <a:lstStyle/>
                    <a:p>
                      <a:pPr algn="ctr" fontAlgn="b"/>
                      <a:r>
                        <a:rPr lang="en-US" sz="1800" b="0" i="0" u="none" strike="noStrike">
                          <a:solidFill>
                            <a:srgbClr val="000000"/>
                          </a:solidFill>
                          <a:effectLst/>
                          <a:latin typeface="Calibri" panose="020F0502020204030204" pitchFamily="34" charset="0"/>
                        </a:rPr>
                        <a:t>CEEP AUGUST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rowSpan="2">
                  <a:txBody>
                    <a:bodyPr/>
                    <a:lstStyle/>
                    <a:p>
                      <a:pPr algn="ctr" fontAlgn="ctr"/>
                      <a:r>
                        <a:rPr lang="en-US" sz="1100" b="1" i="0" u="none" strike="noStrike">
                          <a:solidFill>
                            <a:srgbClr val="000000"/>
                          </a:solidFill>
                          <a:effectLst/>
                          <a:latin typeface="Calibri" panose="020F0502020204030204" pitchFamily="34" charset="0"/>
                        </a:rPr>
                        <a:t>FY18 CEEP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1" i="0" u="none" strike="noStrike">
                          <a:solidFill>
                            <a:srgbClr val="000000"/>
                          </a:solidFill>
                          <a:effectLst/>
                          <a:latin typeface="Calibri" panose="020F0502020204030204" pitchFamily="34" charset="0"/>
                        </a:rPr>
                        <a:t>CERP UTILIZATION RATE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lang="en-US"/>
                    </a:p>
                  </a:txBody>
                  <a:tcPr/>
                </a:tc>
                <a:tc hMerge="1">
                  <a:txBody>
                    <a:bodyPr/>
                    <a:lstStyle/>
                    <a:p>
                      <a:endParaRPr lang="en-US"/>
                    </a:p>
                  </a:txBody>
                  <a:tcPr/>
                </a:tc>
                <a:tc rowSpan="2">
                  <a:txBody>
                    <a:bodyPr/>
                    <a:lstStyle/>
                    <a:p>
                      <a:pPr algn="ctr" fontAlgn="b"/>
                      <a:r>
                        <a:rPr lang="en-US" sz="1100" b="1" i="0" u="none" strike="noStrike">
                          <a:solidFill>
                            <a:srgbClr val="000000"/>
                          </a:solidFill>
                          <a:effectLst/>
                          <a:latin typeface="Calibri" panose="020F0502020204030204" pitchFamily="34" charset="0"/>
                        </a:rPr>
                        <a:t>EXECUTION RATE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rowSpan="2">
                  <a:txBody>
                    <a:bodyPr/>
                    <a:lstStyle/>
                    <a:p>
                      <a:pPr algn="ctr" fontAlgn="ctr"/>
                      <a:r>
                        <a:rPr lang="en-US" sz="1100" b="1" i="0" u="none" strike="noStrike">
                          <a:solidFill>
                            <a:srgbClr val="000000"/>
                          </a:solidFill>
                          <a:effectLst/>
                          <a:latin typeface="Calibri" panose="020F0502020204030204" pitchFamily="34" charset="0"/>
                        </a:rPr>
                        <a:t>FUNDING DELTA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r>
              <a:tr h="190500">
                <a:tc vMerge="1">
                  <a:txBody>
                    <a:bodyPr/>
                    <a:lstStyle/>
                    <a:p>
                      <a:endParaRPr lang="en-US"/>
                    </a:p>
                  </a:txBody>
                  <a:tcPr/>
                </a:tc>
                <a:tc gridSpan="3">
                  <a:txBody>
                    <a:bodyPr/>
                    <a:lstStyle/>
                    <a:p>
                      <a:pPr algn="ctr" fontAlgn="b"/>
                      <a:r>
                        <a:rPr lang="en-US" sz="1100" b="1" i="0" u="none" strike="noStrike">
                          <a:solidFill>
                            <a:srgbClr val="000000"/>
                          </a:solidFill>
                          <a:effectLst/>
                          <a:latin typeface="Calibri" panose="020F0502020204030204" pitchFamily="34" charset="0"/>
                        </a:rPr>
                        <a:t>(EXECUTED REQUIREMENTS)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DE9D9"/>
                    </a:solidFill>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tr>
              <a:tr h="190500">
                <a:tc rowSpan="3">
                  <a:txBody>
                    <a:bodyPr/>
                    <a:lstStyle/>
                    <a:p>
                      <a:pPr algn="ctr" fontAlgn="ctr"/>
                      <a:r>
                        <a:rPr lang="en-US" sz="1100" b="1" i="0" u="none" strike="noStrike">
                          <a:solidFill>
                            <a:srgbClr val="000000"/>
                          </a:solidFill>
                          <a:effectLst/>
                          <a:latin typeface="Calibri" panose="020F0502020204030204" pitchFamily="34" charset="0"/>
                        </a:rPr>
                        <a:t>STANDARD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1" i="0" u="none" strike="noStrike">
                          <a:solidFill>
                            <a:srgbClr val="000000"/>
                          </a:solidFill>
                          <a:effectLst/>
                          <a:latin typeface="Calibri" panose="020F0502020204030204" pitchFamily="34" charset="0"/>
                        </a:rPr>
                        <a:t>% Rating Scale is NOTIONAL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lang="en-US"/>
                    </a:p>
                  </a:txBody>
                  <a:tcPr/>
                </a:tc>
                <a:tc hMerge="1">
                  <a:txBody>
                    <a:bodyPr/>
                    <a:lstStyle/>
                    <a:p>
                      <a:endParaRPr lang="en-US"/>
                    </a:p>
                  </a:txBody>
                  <a:tcPr/>
                </a:tc>
                <a:tc>
                  <a:txBody>
                    <a:bodyPr/>
                    <a:lstStyle/>
                    <a:p>
                      <a:pPr algn="ctr" fontAlgn="b"/>
                      <a:r>
                        <a:rPr lang="en-US" sz="1100" b="1" i="0" u="none" strike="noStrike">
                          <a:solidFill>
                            <a:srgbClr val="000000"/>
                          </a:solidFill>
                          <a:effectLst/>
                          <a:latin typeface="Calibri" panose="020F0502020204030204" pitchFamily="34" charset="0"/>
                        </a:rPr>
                        <a:t>8% by 31 Oct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rowSpan="3">
                  <a:txBody>
                    <a:bodyPr/>
                    <a:lstStyle/>
                    <a:p>
                      <a:pPr algn="ctr" fontAlgn="t"/>
                      <a:r>
                        <a:rPr lang="en-US" sz="800" b="1" i="0" u="none" strike="noStrike">
                          <a:solidFill>
                            <a:srgbClr val="000000"/>
                          </a:solidFill>
                          <a:effectLst/>
                          <a:latin typeface="Calibri" panose="020F0502020204030204" pitchFamily="34" charset="0"/>
                        </a:rPr>
                        <a:t>Hard Fence Balance (minus) CERP Unexecuted Requirements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r>
              <a:tr h="190500">
                <a:tc vMerge="1">
                  <a:txBody>
                    <a:bodyPr/>
                    <a:lstStyle/>
                    <a:p>
                      <a:endParaRPr lang="en-US"/>
                    </a:p>
                  </a:txBody>
                  <a:tcPr/>
                </a:tc>
                <a:tc gridSpan="3">
                  <a:txBody>
                    <a:bodyPr/>
                    <a:lstStyle/>
                    <a:p>
                      <a:pPr algn="ctr" fontAlgn="b"/>
                      <a:r>
                        <a:rPr lang="en-US" sz="1100" b="1" i="0" u="none" strike="noStrike">
                          <a:solidFill>
                            <a:srgbClr val="000000"/>
                          </a:solidFill>
                          <a:effectLst/>
                          <a:latin typeface="Calibri" panose="020F0502020204030204" pitchFamily="34" charset="0"/>
                        </a:rPr>
                        <a:t>RED (0-50 or 151+)%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hMerge="1">
                  <a:txBody>
                    <a:bodyPr/>
                    <a:lstStyle/>
                    <a:p>
                      <a:endParaRPr lang="en-US"/>
                    </a:p>
                  </a:txBody>
                  <a:tcPr/>
                </a:tc>
                <a:tc hMerge="1">
                  <a:txBody>
                    <a:bodyPr/>
                    <a:lstStyle/>
                    <a:p>
                      <a:endParaRPr lang="en-US"/>
                    </a:p>
                  </a:txBody>
                  <a:tcPr/>
                </a:tc>
                <a:tc>
                  <a:txBody>
                    <a:bodyPr/>
                    <a:lstStyle/>
                    <a:p>
                      <a:pPr algn="ctr" fontAlgn="b"/>
                      <a:r>
                        <a:rPr lang="en-US" sz="1100" b="1" i="0" u="none" strike="noStrike">
                          <a:solidFill>
                            <a:srgbClr val="000000"/>
                          </a:solidFill>
                          <a:effectLst/>
                          <a:latin typeface="Calibri" panose="020F0502020204030204" pitchFamily="34" charset="0"/>
                        </a:rPr>
                        <a:t>75% by 31 Mar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6F1"/>
                    </a:solidFill>
                  </a:tcPr>
                </a:tc>
                <a:tc vMerge="1">
                  <a:txBody>
                    <a:bodyPr/>
                    <a:lstStyle/>
                    <a:p>
                      <a:endParaRPr lang="en-US"/>
                    </a:p>
                  </a:txBody>
                  <a:tcPr/>
                </a:tc>
              </a:tr>
              <a:tr h="200025">
                <a:tc vMerge="1">
                  <a:txBody>
                    <a:bodyPr/>
                    <a:lstStyle/>
                    <a:p>
                      <a:endParaRPr lang="en-US"/>
                    </a:p>
                  </a:txBody>
                  <a:tcPr/>
                </a:tc>
                <a:tc gridSpan="3">
                  <a:txBody>
                    <a:bodyPr/>
                    <a:lstStyle/>
                    <a:p>
                      <a:pPr algn="ctr" fontAlgn="b"/>
                      <a:r>
                        <a:rPr lang="en-US" sz="1100" b="1" i="0" u="none" strike="noStrike">
                          <a:solidFill>
                            <a:srgbClr val="000000"/>
                          </a:solidFill>
                          <a:effectLst/>
                          <a:latin typeface="Calibri" panose="020F0502020204030204" pitchFamily="34" charset="0"/>
                        </a:rPr>
                        <a:t>BLUE (51-75)%         GREEN (76-125)%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DE9D9"/>
                    </a:solidFill>
                  </a:tcPr>
                </a:tc>
                <a:tc hMerge="1">
                  <a:txBody>
                    <a:bodyPr/>
                    <a:lstStyle/>
                    <a:p>
                      <a:endParaRPr lang="en-US"/>
                    </a:p>
                  </a:txBody>
                  <a:tcPr/>
                </a:tc>
                <a:tc hMerge="1">
                  <a:txBody>
                    <a:bodyPr/>
                    <a:lstStyle/>
                    <a:p>
                      <a:endParaRPr lang="en-US"/>
                    </a:p>
                  </a:txBody>
                  <a:tcPr/>
                </a:tc>
                <a:tc>
                  <a:txBody>
                    <a:bodyPr/>
                    <a:lstStyle/>
                    <a:p>
                      <a:pPr algn="ctr" fontAlgn="b"/>
                      <a:r>
                        <a:rPr lang="en-US" sz="1100" b="1" i="0" u="none" strike="noStrike">
                          <a:solidFill>
                            <a:srgbClr val="000000"/>
                          </a:solidFill>
                          <a:effectLst/>
                          <a:latin typeface="Calibri" panose="020F0502020204030204" pitchFamily="34" charset="0"/>
                        </a:rPr>
                        <a:t>100% by 31 Jun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vMerge="1">
                  <a:txBody>
                    <a:bodyPr/>
                    <a:lstStyle/>
                    <a:p>
                      <a:endParaRPr lang="en-US"/>
                    </a:p>
                  </a:txBody>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CERP</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100" b="1" i="0" u="none" strike="noStrike">
                          <a:solidFill>
                            <a:srgbClr val="000000"/>
                          </a:solidFill>
                          <a:effectLst/>
                          <a:latin typeface="Calibri" panose="020F0502020204030204" pitchFamily="34" charset="0"/>
                        </a:rPr>
                        <a:t>GFEBS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100" b="1" i="0" u="none" strike="noStrike">
                          <a:solidFill>
                            <a:srgbClr val="000000"/>
                          </a:solidFill>
                          <a:effectLst/>
                          <a:latin typeface="Calibri" panose="020F0502020204030204" pitchFamily="34" charset="0"/>
                        </a:rPr>
                        <a:t>% DIFF</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100" b="1" i="0" u="none" strike="noStrike">
                          <a:solidFill>
                            <a:srgbClr val="000000"/>
                          </a:solidFill>
                          <a:effectLst/>
                          <a:latin typeface="Calibri" panose="020F0502020204030204" pitchFamily="34" charset="0"/>
                        </a:rPr>
                        <a:t>JULY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panose="020F0502020204030204" pitchFamily="34" charset="0"/>
                        </a:rPr>
                        <a:t>FUNDS AVAIL.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r>
              <a:tr h="190500">
                <a:tc>
                  <a:txBody>
                    <a:bodyPr/>
                    <a:lstStyle/>
                    <a:p>
                      <a:pPr algn="l" fontAlgn="b"/>
                      <a:r>
                        <a:rPr lang="en-US" sz="1100" b="1" i="0" u="none" strike="noStrike">
                          <a:solidFill>
                            <a:srgbClr val="000000"/>
                          </a:solidFill>
                          <a:effectLst/>
                          <a:latin typeface="Calibri" panose="020F0502020204030204" pitchFamily="34" charset="0"/>
                        </a:rPr>
                        <a:t>RHC-A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a:solidFill>
                            <a:srgbClr val="000000"/>
                          </a:solidFill>
                          <a:effectLst/>
                          <a:latin typeface="Calibri" panose="020F0502020204030204" pitchFamily="34" charset="0"/>
                        </a:rPr>
                        <a:t> $       23,814,190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DE9D9"/>
                    </a:solidFill>
                  </a:tcPr>
                </a:tc>
                <a:tc>
                  <a:txBody>
                    <a:bodyPr/>
                    <a:lstStyle/>
                    <a:p>
                      <a:pPr algn="l" fontAlgn="b"/>
                      <a:r>
                        <a:rPr lang="en-US" sz="1100" b="1" i="0" u="none" strike="noStrike">
                          <a:solidFill>
                            <a:srgbClr val="000000"/>
                          </a:solidFill>
                          <a:effectLst/>
                          <a:latin typeface="Calibri" panose="020F0502020204030204" pitchFamily="34" charset="0"/>
                        </a:rPr>
                        <a:t> $       45,760,200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DE9D9"/>
                    </a:solidFill>
                  </a:tcPr>
                </a:tc>
                <a:tc>
                  <a:txBody>
                    <a:bodyPr/>
                    <a:lstStyle/>
                    <a:p>
                      <a:pPr algn="r" fontAlgn="b"/>
                      <a:r>
                        <a:rPr lang="en-US" sz="1100" b="1" i="0" u="none" strike="noStrike">
                          <a:solidFill>
                            <a:srgbClr val="FF0000"/>
                          </a:solidFill>
                          <a:effectLst/>
                          <a:latin typeface="Calibri" panose="020F0502020204030204" pitchFamily="34" charset="0"/>
                        </a:rPr>
                        <a:t>52%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DE9D9"/>
                    </a:solidFill>
                  </a:tcPr>
                </a:tc>
                <a:tc>
                  <a:txBody>
                    <a:bodyPr/>
                    <a:lstStyle/>
                    <a:p>
                      <a:pPr algn="ctr" fontAlgn="b"/>
                      <a:r>
                        <a:rPr lang="en-US" sz="1100" b="1" i="0" u="none" strike="noStrike">
                          <a:solidFill>
                            <a:srgbClr val="00B050"/>
                          </a:solidFill>
                          <a:effectLst/>
                          <a:latin typeface="Calibri" panose="020F0502020204030204" pitchFamily="34" charset="0"/>
                        </a:rPr>
                        <a:t>218.6%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   (50,254,962.75)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r>
              <a:tr h="190500">
                <a:tc>
                  <a:txBody>
                    <a:bodyPr/>
                    <a:lstStyle/>
                    <a:p>
                      <a:pPr algn="l" fontAlgn="b"/>
                      <a:r>
                        <a:rPr lang="en-US" sz="1100" b="1" i="0" u="none" strike="noStrike">
                          <a:solidFill>
                            <a:srgbClr val="000000"/>
                          </a:solidFill>
                          <a:effectLst/>
                          <a:latin typeface="Calibri" panose="020F0502020204030204" pitchFamily="34" charset="0"/>
                        </a:rPr>
                        <a:t>RHC-C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 $       17,450,929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l" fontAlgn="b"/>
                      <a:r>
                        <a:rPr lang="en-US" sz="1100" b="1" i="0" u="none" strike="noStrike">
                          <a:solidFill>
                            <a:srgbClr val="000000"/>
                          </a:solidFill>
                          <a:effectLst/>
                          <a:latin typeface="Calibri" panose="020F0502020204030204" pitchFamily="34" charset="0"/>
                        </a:rPr>
                        <a:t> $       30,811,600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r" fontAlgn="b"/>
                      <a:r>
                        <a:rPr lang="en-US" sz="1100" b="1" i="0" u="none" strike="noStrike">
                          <a:solidFill>
                            <a:srgbClr val="FF0000"/>
                          </a:solidFill>
                          <a:effectLst/>
                          <a:latin typeface="Calibri" panose="020F0502020204030204" pitchFamily="34" charset="0"/>
                        </a:rPr>
                        <a:t>57%</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ctr" fontAlgn="b"/>
                      <a:r>
                        <a:rPr lang="en-US" sz="1100" b="1" i="0" u="none" strike="noStrike">
                          <a:solidFill>
                            <a:srgbClr val="00B050"/>
                          </a:solidFill>
                          <a:effectLst/>
                          <a:latin typeface="Calibri" panose="020F0502020204030204" pitchFamily="34" charset="0"/>
                        </a:rPr>
                        <a:t>119.5%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         (42,355,934)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DCDB"/>
                    </a:solidFill>
                  </a:tcPr>
                </a:tc>
              </a:tr>
              <a:tr h="190500">
                <a:tc>
                  <a:txBody>
                    <a:bodyPr/>
                    <a:lstStyle/>
                    <a:p>
                      <a:pPr algn="l" fontAlgn="b"/>
                      <a:r>
                        <a:rPr lang="en-US" sz="1100" b="1" i="0" u="none" strike="noStrike">
                          <a:solidFill>
                            <a:srgbClr val="000000"/>
                          </a:solidFill>
                          <a:effectLst/>
                          <a:latin typeface="Calibri" panose="020F0502020204030204" pitchFamily="34" charset="0"/>
                        </a:rPr>
                        <a:t>RHC-E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 $             453,340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l" fontAlgn="b"/>
                      <a:r>
                        <a:rPr lang="en-US" sz="1100" b="1" i="0" u="none" strike="noStrike">
                          <a:solidFill>
                            <a:srgbClr val="000000"/>
                          </a:solidFill>
                          <a:effectLst/>
                          <a:latin typeface="Calibri" panose="020F0502020204030204" pitchFamily="34" charset="0"/>
                        </a:rPr>
                        <a:t> $       11,359,600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r" fontAlgn="b"/>
                      <a:r>
                        <a:rPr lang="en-US" sz="1100" b="1" i="0" u="none" strike="noStrike">
                          <a:solidFill>
                            <a:srgbClr val="1F497D"/>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ctr" fontAlgn="b"/>
                      <a:r>
                        <a:rPr lang="en-US" sz="1100" b="1" i="0" u="none" strike="noStrike">
                          <a:solidFill>
                            <a:srgbClr val="00B050"/>
                          </a:solidFill>
                          <a:effectLst/>
                          <a:latin typeface="Calibri" panose="020F0502020204030204" pitchFamily="34" charset="0"/>
                        </a:rPr>
                        <a:t>206.7%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            (8,481,862)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DCDB"/>
                    </a:solidFill>
                  </a:tcPr>
                </a:tc>
              </a:tr>
              <a:tr h="200025">
                <a:tc>
                  <a:txBody>
                    <a:bodyPr/>
                    <a:lstStyle/>
                    <a:p>
                      <a:pPr algn="l" fontAlgn="b"/>
                      <a:r>
                        <a:rPr lang="en-US" sz="1100" b="1" i="0" u="none" strike="noStrike">
                          <a:solidFill>
                            <a:srgbClr val="000000"/>
                          </a:solidFill>
                          <a:effectLst/>
                          <a:latin typeface="Calibri" panose="020F0502020204030204" pitchFamily="34" charset="0"/>
                        </a:rPr>
                        <a:t>RHC-P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 $       19,061,986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l" fontAlgn="b"/>
                      <a:r>
                        <a:rPr lang="en-US" sz="1100" b="1" i="0" u="none" strike="noStrike">
                          <a:solidFill>
                            <a:srgbClr val="000000"/>
                          </a:solidFill>
                          <a:effectLst/>
                          <a:latin typeface="Calibri" panose="020F0502020204030204" pitchFamily="34" charset="0"/>
                        </a:rPr>
                        <a:t> $       20,964,200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r" fontAlgn="b"/>
                      <a:r>
                        <a:rPr lang="en-US" sz="1100" b="1" i="0" u="none" strike="noStrike">
                          <a:solidFill>
                            <a:srgbClr val="00B050"/>
                          </a:solidFill>
                          <a:effectLst/>
                          <a:latin typeface="Calibri" panose="020F0502020204030204" pitchFamily="34" charset="0"/>
                        </a:rPr>
                        <a:t>91%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ctr" fontAlgn="b"/>
                      <a:r>
                        <a:rPr lang="en-US" sz="1100" b="1" i="0" u="none" strike="noStrike">
                          <a:solidFill>
                            <a:srgbClr val="00B050"/>
                          </a:solidFill>
                          <a:effectLst/>
                          <a:latin typeface="Calibri" panose="020F0502020204030204" pitchFamily="34" charset="0"/>
                        </a:rPr>
                        <a:t>123.6%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         (35,615,050)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DCDB"/>
                    </a:solidFill>
                  </a:tcPr>
                </a:tc>
              </a:tr>
              <a:tr h="209550">
                <a:tc>
                  <a:txBody>
                    <a:bodyPr/>
                    <a:lstStyle/>
                    <a:p>
                      <a:pPr algn="l" fontAlgn="b"/>
                      <a:r>
                        <a:rPr lang="en-US" sz="1100" b="1" i="0" u="none" strike="noStrike">
                          <a:solidFill>
                            <a:srgbClr val="000000"/>
                          </a:solidFill>
                          <a:effectLst/>
                          <a:latin typeface="Calibri" panose="020F0502020204030204" pitchFamily="34" charset="0"/>
                        </a:rPr>
                        <a:t>AMEDDC&amp;S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             300,982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100" b="1" i="0" u="none" strike="noStrike">
                          <a:solidFill>
                            <a:srgbClr val="000000"/>
                          </a:solidFill>
                          <a:effectLst/>
                          <a:latin typeface="Calibri" panose="020F0502020204030204" pitchFamily="34" charset="0"/>
                        </a:rPr>
                        <a:t> $         3,797,500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100" b="1" i="0" u="none" strike="noStrike">
                          <a:solidFill>
                            <a:srgbClr val="C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100" b="1" i="0" u="none" strike="noStrike">
                          <a:solidFill>
                            <a:srgbClr val="00B050"/>
                          </a:solidFill>
                          <a:effectLst/>
                          <a:latin typeface="Calibri" panose="020F0502020204030204" pitchFamily="34" charset="0"/>
                        </a:rPr>
                        <a:t>415%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            (3,813,667)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DCDB"/>
                    </a:solidFill>
                  </a:tcPr>
                </a:tc>
              </a:tr>
              <a:tr h="200025">
                <a:tc>
                  <a:txBody>
                    <a:bodyPr/>
                    <a:lstStyle/>
                    <a:p>
                      <a:pPr algn="l" fontAlgn="b"/>
                      <a:r>
                        <a:rPr lang="en-US" sz="1100" b="1" i="0" u="none" strike="noStrike">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       61,081,427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100" b="1" i="0" u="none" strike="noStrike">
                          <a:solidFill>
                            <a:srgbClr val="000000"/>
                          </a:solidFill>
                          <a:effectLst/>
                          <a:latin typeface="Calibri" panose="020F0502020204030204" pitchFamily="34" charset="0"/>
                        </a:rPr>
                        <a:t> $    112,693,100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100" b="1" i="0" u="none" strike="noStrike">
                          <a:solidFill>
                            <a:srgbClr val="1F497D"/>
                          </a:solidFill>
                          <a:effectLst/>
                          <a:latin typeface="Calibri" panose="020F0502020204030204" pitchFamily="34" charset="0"/>
                        </a:rPr>
                        <a:t>54%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100" b="1" i="0" u="none" strike="noStrike">
                          <a:solidFill>
                            <a:srgbClr val="00B050"/>
                          </a:solidFill>
                          <a:effectLst/>
                          <a:latin typeface="Calibri" panose="020F0502020204030204" pitchFamily="34" charset="0"/>
                        </a:rPr>
                        <a:t>160.8%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dirty="0">
                          <a:solidFill>
                            <a:srgbClr val="000000"/>
                          </a:solidFill>
                          <a:effectLst/>
                          <a:latin typeface="Calibri" panose="020F0502020204030204" pitchFamily="34" charset="0"/>
                        </a:rPr>
                        <a:t> $       (140,521,475)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r>
            </a:tbl>
          </a:graphicData>
        </a:graphic>
      </p:graphicFrame>
    </p:spTree>
    <p:extLst>
      <p:ext uri="{BB962C8B-B14F-4D97-AF65-F5344CB8AC3E}">
        <p14:creationId xmlns:p14="http://schemas.microsoft.com/office/powerpoint/2010/main" val="3813008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93421"/>
            <a:ext cx="8229600" cy="5034455"/>
          </a:xfrm>
          <a:effectLst>
            <a:innerShdw blurRad="63500" dist="50800" dir="2700000">
              <a:prstClr val="black">
                <a:alpha val="50000"/>
              </a:prstClr>
            </a:innerShdw>
          </a:effectLst>
        </p:spPr>
        <p:txBody>
          <a:bodyPr/>
          <a:lstStyle/>
          <a:p>
            <a:r>
              <a:rPr lang="en-US" sz="2000" dirty="0" smtClean="0"/>
              <a:t>TARA </a:t>
            </a:r>
            <a:r>
              <a:rPr lang="en-US" sz="2000" dirty="0"/>
              <a:t>is a management tool that provides unbiased review of clinical requirements and operations for medical treatment </a:t>
            </a:r>
            <a:r>
              <a:rPr lang="en-US" sz="2000" dirty="0" smtClean="0"/>
              <a:t>facilities.</a:t>
            </a:r>
          </a:p>
          <a:p>
            <a:pPr lvl="1"/>
            <a:r>
              <a:rPr lang="en-US" sz="1600" dirty="0" smtClean="0"/>
              <a:t>Assist </a:t>
            </a:r>
            <a:r>
              <a:rPr lang="en-US" sz="1600" dirty="0"/>
              <a:t>MTF Commanders with management information necessary to make informed decisions on the clinical and technological resources required to accomplish business plan missions.</a:t>
            </a:r>
          </a:p>
          <a:p>
            <a:r>
              <a:rPr lang="en-US" sz="2000" dirty="0" smtClean="0"/>
              <a:t>Recommends </a:t>
            </a:r>
            <a:r>
              <a:rPr lang="en-US" sz="2000" dirty="0"/>
              <a:t>replacement of equipment/technology and </a:t>
            </a:r>
            <a:r>
              <a:rPr lang="en-US" sz="2000" dirty="0" smtClean="0"/>
              <a:t>provides </a:t>
            </a:r>
            <a:r>
              <a:rPr lang="en-US" sz="2000" dirty="0"/>
              <a:t>capital asset management through the MEDCASE program.</a:t>
            </a:r>
          </a:p>
          <a:p>
            <a:r>
              <a:rPr lang="en-US" sz="2000" dirty="0" smtClean="0"/>
              <a:t>Focus </a:t>
            </a:r>
            <a:r>
              <a:rPr lang="en-US" sz="2000" dirty="0"/>
              <a:t>is assistance NOT </a:t>
            </a:r>
            <a:r>
              <a:rPr lang="en-US" sz="2000" dirty="0" smtClean="0"/>
              <a:t>inspection</a:t>
            </a:r>
            <a:r>
              <a:rPr lang="en-US" sz="1800" dirty="0" smtClean="0"/>
              <a:t>.</a:t>
            </a:r>
          </a:p>
          <a:p>
            <a:pPr lvl="1"/>
            <a:r>
              <a:rPr lang="en-US" sz="1600" dirty="0" smtClean="0"/>
              <a:t>Regionally based.</a:t>
            </a:r>
            <a:endParaRPr lang="en-US" sz="1600" dirty="0"/>
          </a:p>
          <a:p>
            <a:pPr lvl="1"/>
            <a:r>
              <a:rPr lang="en-US" sz="1600" dirty="0" smtClean="0"/>
              <a:t>Addresses </a:t>
            </a:r>
            <a:r>
              <a:rPr lang="en-US" sz="1600" dirty="0"/>
              <a:t>standards of </a:t>
            </a:r>
            <a:r>
              <a:rPr lang="en-US" sz="1600" dirty="0" smtClean="0"/>
              <a:t>care.</a:t>
            </a:r>
            <a:endParaRPr lang="en-US" sz="1600" dirty="0"/>
          </a:p>
          <a:p>
            <a:r>
              <a:rPr lang="en-US" sz="2000" dirty="0" smtClean="0"/>
              <a:t>Areas </a:t>
            </a:r>
            <a:r>
              <a:rPr lang="en-US" sz="2000" dirty="0"/>
              <a:t>reviewed are radiology, nuclear </a:t>
            </a:r>
            <a:r>
              <a:rPr lang="en-US" sz="2000" dirty="0" smtClean="0"/>
              <a:t>medicine, general surgery, internal medicine, laboratory, nursing, and pharmacy.</a:t>
            </a:r>
            <a:endParaRPr lang="en-US" sz="2000" dirty="0"/>
          </a:p>
        </p:txBody>
      </p:sp>
      <p:sp>
        <p:nvSpPr>
          <p:cNvPr id="5" name="Title 4"/>
          <p:cNvSpPr>
            <a:spLocks noGrp="1"/>
          </p:cNvSpPr>
          <p:nvPr>
            <p:ph type="title"/>
          </p:nvPr>
        </p:nvSpPr>
        <p:spPr>
          <a:xfrm>
            <a:off x="457200" y="230627"/>
            <a:ext cx="8591266" cy="590550"/>
          </a:xfrm>
        </p:spPr>
        <p:txBody>
          <a:bodyPr/>
          <a:lstStyle/>
          <a:p>
            <a:r>
              <a:rPr lang="en-US" sz="2400" dirty="0" smtClean="0"/>
              <a:t>Technology Assessment &amp; Requirements Analysis </a:t>
            </a:r>
            <a:r>
              <a:rPr lang="en-US" sz="2800" dirty="0" smtClean="0"/>
              <a:t/>
            </a:r>
            <a:br>
              <a:rPr lang="en-US" sz="2800" dirty="0" smtClean="0"/>
            </a:br>
            <a:r>
              <a:rPr lang="en-US" sz="2800" dirty="0" smtClean="0"/>
              <a:t>(TARA)</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grpSp>
        <p:nvGrpSpPr>
          <p:cNvPr id="4" name="Group 3"/>
          <p:cNvGrpSpPr/>
          <p:nvPr/>
        </p:nvGrpSpPr>
        <p:grpSpPr>
          <a:xfrm>
            <a:off x="6896577" y="3111049"/>
            <a:ext cx="2014408" cy="1355834"/>
            <a:chOff x="5759966" y="4246180"/>
            <a:chExt cx="2480441" cy="1355834"/>
          </a:xfrm>
        </p:grpSpPr>
        <p:sp>
          <p:nvSpPr>
            <p:cNvPr id="2" name="6-Point Star 1"/>
            <p:cNvSpPr/>
            <p:nvPr/>
          </p:nvSpPr>
          <p:spPr bwMode="auto">
            <a:xfrm>
              <a:off x="5759966" y="4246180"/>
              <a:ext cx="2480441" cy="1355834"/>
            </a:xfrm>
            <a:prstGeom prst="star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endParaRPr>
            </a:p>
          </p:txBody>
        </p:sp>
        <p:sp>
          <p:nvSpPr>
            <p:cNvPr id="3" name="TextBox 2"/>
            <p:cNvSpPr txBox="1"/>
            <p:nvPr/>
          </p:nvSpPr>
          <p:spPr>
            <a:xfrm>
              <a:off x="6226001" y="4739431"/>
              <a:ext cx="1715993" cy="338554"/>
            </a:xfrm>
            <a:prstGeom prst="rect">
              <a:avLst/>
            </a:prstGeom>
            <a:noFill/>
          </p:spPr>
          <p:txBody>
            <a:bodyPr wrap="none" rtlCol="0">
              <a:spAutoFit/>
            </a:bodyPr>
            <a:lstStyle/>
            <a:p>
              <a:pPr algn="ctr"/>
              <a:r>
                <a:rPr lang="en-US" sz="1600" b="1" i="1" dirty="0" smtClean="0">
                  <a:effectLst>
                    <a:outerShdw blurRad="38100" dist="38100" dir="2700000" algn="tl">
                      <a:srgbClr val="000000">
                        <a:alpha val="43137"/>
                      </a:srgbClr>
                    </a:outerShdw>
                  </a:effectLst>
                </a:rPr>
                <a:t>WHY TARA?</a:t>
              </a:r>
              <a:endParaRPr lang="en-US" sz="1600" b="1" i="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544803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8587"/>
            <a:ext cx="8229600" cy="590550"/>
          </a:xfrm>
        </p:spPr>
        <p:txBody>
          <a:bodyPr/>
          <a:lstStyle/>
          <a:p>
            <a:r>
              <a:rPr lang="en-US" sz="2800" dirty="0" smtClean="0"/>
              <a:t>TARA Modalities</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11" name="Rectangle 5"/>
          <p:cNvSpPr txBox="1">
            <a:spLocks noChangeArrowheads="1"/>
          </p:cNvSpPr>
          <p:nvPr/>
        </p:nvSpPr>
        <p:spPr bwMode="auto">
          <a:xfrm>
            <a:off x="456596" y="1570138"/>
            <a:ext cx="4042833" cy="4525863"/>
          </a:xfrm>
          <a:prstGeom prst="rect">
            <a:avLst/>
          </a:prstGeom>
          <a:noFill/>
          <a:ln w="9525">
            <a:noFill/>
            <a:miter lim="800000"/>
            <a:headEnd/>
            <a:tailEnd/>
          </a:ln>
        </p:spPr>
        <p:txBody>
          <a:bodyPr vert="horz" wrap="square" lIns="91416" tIns="45708" rIns="91416" bIns="45708" numCol="1" anchor="t" anchorCtr="0" compatLnSpc="1">
            <a:prstTxWarp prst="textNoShape">
              <a:avLst/>
            </a:prstTxWarp>
          </a:bodyPr>
          <a:lstStyle>
            <a:lvl1pPr marL="215900" indent="-215900" algn="l" rtl="0" eaLnBrk="0" fontAlgn="base" hangingPunct="0">
              <a:spcBef>
                <a:spcPct val="20000"/>
              </a:spcBef>
              <a:spcAft>
                <a:spcPct val="0"/>
              </a:spcAft>
              <a:buClr>
                <a:srgbClr val="660033"/>
              </a:buClr>
              <a:buSzPct val="125000"/>
              <a:buChar char="•"/>
              <a:defRPr sz="2300">
                <a:solidFill>
                  <a:schemeClr val="tx1"/>
                </a:solidFill>
                <a:latin typeface="+mn-lt"/>
                <a:ea typeface="+mn-ea"/>
                <a:cs typeface="+mn-cs"/>
              </a:defRPr>
            </a:lvl1pPr>
            <a:lvl2pPr marL="742950" indent="-285750" algn="l" rtl="0" eaLnBrk="0" fontAlgn="base" hangingPunct="0">
              <a:spcBef>
                <a:spcPct val="20000"/>
              </a:spcBef>
              <a:spcAft>
                <a:spcPct val="0"/>
              </a:spcAft>
              <a:buClr>
                <a:srgbClr val="660033"/>
              </a:buClr>
              <a:buChar char="–"/>
              <a:defRPr sz="2100">
                <a:solidFill>
                  <a:schemeClr val="tx1"/>
                </a:solidFill>
                <a:latin typeface="+mn-lt"/>
              </a:defRPr>
            </a:lvl2pPr>
            <a:lvl3pPr marL="1081088" indent="-165100" algn="l" rtl="0" eaLnBrk="0" fontAlgn="base" hangingPunct="0">
              <a:spcBef>
                <a:spcPct val="20000"/>
              </a:spcBef>
              <a:spcAft>
                <a:spcPct val="0"/>
              </a:spcAft>
              <a:buClr>
                <a:srgbClr val="660033"/>
              </a:buClr>
              <a:buChar char="•"/>
              <a:defRPr sz="1900">
                <a:solidFill>
                  <a:schemeClr val="tx1"/>
                </a:solidFill>
                <a:latin typeface="+mn-lt"/>
              </a:defRPr>
            </a:lvl3pPr>
            <a:lvl4pPr marL="1600200" indent="-228600" algn="l" rtl="0" eaLnBrk="0" fontAlgn="base" hangingPunct="0">
              <a:spcBef>
                <a:spcPct val="20000"/>
              </a:spcBef>
              <a:spcAft>
                <a:spcPct val="0"/>
              </a:spcAft>
              <a:buClr>
                <a:srgbClr val="660033"/>
              </a:buClr>
              <a:buChar char="–"/>
              <a:defRPr>
                <a:solidFill>
                  <a:schemeClr val="tx1"/>
                </a:solidFill>
                <a:latin typeface="+mn-lt"/>
              </a:defRPr>
            </a:lvl4pPr>
            <a:lvl5pPr marL="2001838" indent="-173038" algn="l" rtl="0" eaLnBrk="0" fontAlgn="base" hangingPunct="0">
              <a:spcBef>
                <a:spcPct val="20000"/>
              </a:spcBef>
              <a:spcAft>
                <a:spcPct val="0"/>
              </a:spcAft>
              <a:buClr>
                <a:srgbClr val="660033"/>
              </a:buClr>
              <a:buChar char="»"/>
              <a:defRPr sz="1500">
                <a:solidFill>
                  <a:schemeClr val="tx1"/>
                </a:solidFill>
                <a:latin typeface="+mn-lt"/>
              </a:defRPr>
            </a:lvl5pPr>
            <a:lvl6pPr marL="2435622" indent="-174187" algn="l" defTabSz="914485" rtl="0" fontAlgn="base">
              <a:spcBef>
                <a:spcPct val="20000"/>
              </a:spcBef>
              <a:spcAft>
                <a:spcPct val="0"/>
              </a:spcAft>
              <a:buClr>
                <a:srgbClr val="660033"/>
              </a:buClr>
              <a:buChar char="»"/>
              <a:defRPr sz="1500">
                <a:solidFill>
                  <a:schemeClr val="tx1"/>
                </a:solidFill>
                <a:latin typeface="+mn-lt"/>
              </a:defRPr>
            </a:lvl6pPr>
            <a:lvl7pPr marL="2868087" indent="-174187" algn="l" defTabSz="914485" rtl="0" fontAlgn="base">
              <a:spcBef>
                <a:spcPct val="20000"/>
              </a:spcBef>
              <a:spcAft>
                <a:spcPct val="0"/>
              </a:spcAft>
              <a:buClr>
                <a:srgbClr val="660033"/>
              </a:buClr>
              <a:buChar char="»"/>
              <a:defRPr sz="1500">
                <a:solidFill>
                  <a:schemeClr val="tx1"/>
                </a:solidFill>
                <a:latin typeface="+mn-lt"/>
              </a:defRPr>
            </a:lvl7pPr>
            <a:lvl8pPr marL="3300553" indent="-174187" algn="l" defTabSz="914485" rtl="0" fontAlgn="base">
              <a:spcBef>
                <a:spcPct val="20000"/>
              </a:spcBef>
              <a:spcAft>
                <a:spcPct val="0"/>
              </a:spcAft>
              <a:buClr>
                <a:srgbClr val="660033"/>
              </a:buClr>
              <a:buChar char="»"/>
              <a:defRPr sz="1500">
                <a:solidFill>
                  <a:schemeClr val="tx1"/>
                </a:solidFill>
                <a:latin typeface="+mn-lt"/>
              </a:defRPr>
            </a:lvl8pPr>
            <a:lvl9pPr marL="3733018" indent="-174187" algn="l" defTabSz="914485" rtl="0" fontAlgn="base">
              <a:spcBef>
                <a:spcPct val="20000"/>
              </a:spcBef>
              <a:spcAft>
                <a:spcPct val="0"/>
              </a:spcAft>
              <a:buClr>
                <a:srgbClr val="660033"/>
              </a:buClr>
              <a:buChar char="»"/>
              <a:defRPr sz="1500">
                <a:solidFill>
                  <a:schemeClr val="tx1"/>
                </a:solidFill>
                <a:latin typeface="+mn-lt"/>
              </a:defRPr>
            </a:lvl9pPr>
          </a:lstStyle>
          <a:p>
            <a:r>
              <a:rPr lang="en-US" sz="1600" kern="0" dirty="0" smtClean="0"/>
              <a:t>Angiography</a:t>
            </a:r>
          </a:p>
          <a:p>
            <a:r>
              <a:rPr lang="en-US" sz="1600" kern="0" dirty="0" smtClean="0"/>
              <a:t>C-Arms (mobile)</a:t>
            </a:r>
          </a:p>
          <a:p>
            <a:r>
              <a:rPr lang="en-US" sz="1600" kern="0" dirty="0" smtClean="0"/>
              <a:t>Cardiac </a:t>
            </a:r>
            <a:r>
              <a:rPr lang="en-US" sz="1600" kern="0" dirty="0" err="1" smtClean="0"/>
              <a:t>Cath</a:t>
            </a:r>
            <a:r>
              <a:rPr lang="en-US" sz="1600" kern="0" dirty="0" smtClean="0"/>
              <a:t> Labs</a:t>
            </a:r>
          </a:p>
          <a:p>
            <a:r>
              <a:rPr lang="en-US" sz="1600" kern="0" dirty="0" smtClean="0"/>
              <a:t>Computerized Tomography (CT)</a:t>
            </a:r>
          </a:p>
          <a:p>
            <a:r>
              <a:rPr lang="en-US" sz="1600" kern="0" dirty="0" smtClean="0"/>
              <a:t>Radiographic</a:t>
            </a:r>
          </a:p>
          <a:p>
            <a:pPr lvl="1"/>
            <a:r>
              <a:rPr lang="en-US" sz="1600" kern="0" dirty="0" smtClean="0"/>
              <a:t>Computed Radiology (CR) </a:t>
            </a:r>
          </a:p>
          <a:p>
            <a:pPr lvl="1"/>
            <a:r>
              <a:rPr lang="en-US" sz="1600" kern="0" dirty="0" smtClean="0"/>
              <a:t>Diagnostic Rad &amp; Rad/</a:t>
            </a:r>
            <a:r>
              <a:rPr lang="en-US" sz="1600" kern="0" dirty="0" err="1" smtClean="0"/>
              <a:t>Fluoro</a:t>
            </a:r>
            <a:endParaRPr lang="en-US" sz="1600" kern="0" dirty="0" smtClean="0"/>
          </a:p>
          <a:p>
            <a:pPr lvl="1"/>
            <a:r>
              <a:rPr lang="en-US" sz="1600" kern="0" dirty="0" smtClean="0"/>
              <a:t>Direct Digital Radiology </a:t>
            </a:r>
          </a:p>
          <a:p>
            <a:r>
              <a:rPr lang="en-US" sz="1600" kern="0" dirty="0" smtClean="0"/>
              <a:t>Gamma Cameras (</a:t>
            </a:r>
            <a:r>
              <a:rPr lang="en-US" sz="1600" kern="0" dirty="0" err="1" smtClean="0"/>
              <a:t>Nuc</a:t>
            </a:r>
            <a:r>
              <a:rPr lang="en-US" sz="1600" kern="0" dirty="0" smtClean="0"/>
              <a:t> Med)</a:t>
            </a:r>
          </a:p>
          <a:p>
            <a:r>
              <a:rPr lang="en-US" sz="1600" kern="0" dirty="0" smtClean="0"/>
              <a:t>Interventional Radiology</a:t>
            </a:r>
          </a:p>
          <a:p>
            <a:r>
              <a:rPr lang="en-US" sz="1600" kern="0" dirty="0" smtClean="0"/>
              <a:t>Linear accelerators</a:t>
            </a:r>
          </a:p>
          <a:p>
            <a:r>
              <a:rPr lang="en-US" sz="1600" kern="0" dirty="0" smtClean="0"/>
              <a:t>Magnetic Resonance                     Imaging (MRI)</a:t>
            </a:r>
          </a:p>
          <a:p>
            <a:r>
              <a:rPr lang="en-US" sz="1600" kern="0" dirty="0" smtClean="0"/>
              <a:t>Mammography</a:t>
            </a:r>
          </a:p>
          <a:p>
            <a:r>
              <a:rPr lang="en-US" sz="1600" kern="0" dirty="0" smtClean="0"/>
              <a:t>Ultrasound</a:t>
            </a:r>
          </a:p>
          <a:p>
            <a:endParaRPr lang="en-US" kern="0" dirty="0" smtClean="0"/>
          </a:p>
        </p:txBody>
      </p:sp>
      <p:sp>
        <p:nvSpPr>
          <p:cNvPr id="12" name="Rectangle 6"/>
          <p:cNvSpPr txBox="1">
            <a:spLocks noChangeArrowheads="1"/>
          </p:cNvSpPr>
          <p:nvPr/>
        </p:nvSpPr>
        <p:spPr>
          <a:xfrm>
            <a:off x="4644572" y="1570138"/>
            <a:ext cx="4042833" cy="4525863"/>
          </a:xfrm>
          <a:prstGeom prst="rect">
            <a:avLst/>
          </a:prstGeom>
        </p:spPr>
        <p:txBody>
          <a:bodyPr/>
          <a:lstStyle>
            <a:lvl1pPr marL="215900" indent="-215900" algn="l" rtl="0" eaLnBrk="0" fontAlgn="base" hangingPunct="0">
              <a:spcBef>
                <a:spcPct val="20000"/>
              </a:spcBef>
              <a:spcAft>
                <a:spcPct val="0"/>
              </a:spcAft>
              <a:buClr>
                <a:srgbClr val="660033"/>
              </a:buClr>
              <a:buSzPct val="125000"/>
              <a:buChar char="•"/>
              <a:defRPr sz="2300">
                <a:solidFill>
                  <a:schemeClr val="tx1"/>
                </a:solidFill>
                <a:latin typeface="+mn-lt"/>
                <a:ea typeface="+mn-ea"/>
                <a:cs typeface="+mn-cs"/>
              </a:defRPr>
            </a:lvl1pPr>
            <a:lvl2pPr marL="742950" indent="-285750" algn="l" rtl="0" eaLnBrk="0" fontAlgn="base" hangingPunct="0">
              <a:spcBef>
                <a:spcPct val="20000"/>
              </a:spcBef>
              <a:spcAft>
                <a:spcPct val="0"/>
              </a:spcAft>
              <a:buClr>
                <a:srgbClr val="660033"/>
              </a:buClr>
              <a:buChar char="–"/>
              <a:defRPr sz="2100">
                <a:solidFill>
                  <a:schemeClr val="tx1"/>
                </a:solidFill>
                <a:latin typeface="+mn-lt"/>
              </a:defRPr>
            </a:lvl2pPr>
            <a:lvl3pPr marL="1081088" indent="-165100" algn="l" rtl="0" eaLnBrk="0" fontAlgn="base" hangingPunct="0">
              <a:spcBef>
                <a:spcPct val="20000"/>
              </a:spcBef>
              <a:spcAft>
                <a:spcPct val="0"/>
              </a:spcAft>
              <a:buClr>
                <a:srgbClr val="660033"/>
              </a:buClr>
              <a:buChar char="•"/>
              <a:defRPr sz="1900">
                <a:solidFill>
                  <a:schemeClr val="tx1"/>
                </a:solidFill>
                <a:latin typeface="+mn-lt"/>
              </a:defRPr>
            </a:lvl3pPr>
            <a:lvl4pPr marL="1600200" indent="-228600" algn="l" rtl="0" eaLnBrk="0" fontAlgn="base" hangingPunct="0">
              <a:spcBef>
                <a:spcPct val="20000"/>
              </a:spcBef>
              <a:spcAft>
                <a:spcPct val="0"/>
              </a:spcAft>
              <a:buClr>
                <a:srgbClr val="660033"/>
              </a:buClr>
              <a:buChar char="–"/>
              <a:defRPr>
                <a:solidFill>
                  <a:schemeClr val="tx1"/>
                </a:solidFill>
                <a:latin typeface="+mn-lt"/>
              </a:defRPr>
            </a:lvl4pPr>
            <a:lvl5pPr marL="2001838" indent="-173038" algn="l" rtl="0" eaLnBrk="0" fontAlgn="base" hangingPunct="0">
              <a:spcBef>
                <a:spcPct val="20000"/>
              </a:spcBef>
              <a:spcAft>
                <a:spcPct val="0"/>
              </a:spcAft>
              <a:buClr>
                <a:srgbClr val="660033"/>
              </a:buClr>
              <a:buChar char="»"/>
              <a:defRPr sz="1500">
                <a:solidFill>
                  <a:schemeClr val="tx1"/>
                </a:solidFill>
                <a:latin typeface="+mn-lt"/>
              </a:defRPr>
            </a:lvl5pPr>
            <a:lvl6pPr marL="2435622" indent="-174187" algn="l" defTabSz="914485" rtl="0" fontAlgn="base">
              <a:spcBef>
                <a:spcPct val="20000"/>
              </a:spcBef>
              <a:spcAft>
                <a:spcPct val="0"/>
              </a:spcAft>
              <a:buClr>
                <a:srgbClr val="660033"/>
              </a:buClr>
              <a:buChar char="»"/>
              <a:defRPr sz="1500">
                <a:solidFill>
                  <a:schemeClr val="tx1"/>
                </a:solidFill>
                <a:latin typeface="+mn-lt"/>
              </a:defRPr>
            </a:lvl6pPr>
            <a:lvl7pPr marL="2868087" indent="-174187" algn="l" defTabSz="914485" rtl="0" fontAlgn="base">
              <a:spcBef>
                <a:spcPct val="20000"/>
              </a:spcBef>
              <a:spcAft>
                <a:spcPct val="0"/>
              </a:spcAft>
              <a:buClr>
                <a:srgbClr val="660033"/>
              </a:buClr>
              <a:buChar char="»"/>
              <a:defRPr sz="1500">
                <a:solidFill>
                  <a:schemeClr val="tx1"/>
                </a:solidFill>
                <a:latin typeface="+mn-lt"/>
              </a:defRPr>
            </a:lvl7pPr>
            <a:lvl8pPr marL="3300553" indent="-174187" algn="l" defTabSz="914485" rtl="0" fontAlgn="base">
              <a:spcBef>
                <a:spcPct val="20000"/>
              </a:spcBef>
              <a:spcAft>
                <a:spcPct val="0"/>
              </a:spcAft>
              <a:buClr>
                <a:srgbClr val="660033"/>
              </a:buClr>
              <a:buChar char="»"/>
              <a:defRPr sz="1500">
                <a:solidFill>
                  <a:schemeClr val="tx1"/>
                </a:solidFill>
                <a:latin typeface="+mn-lt"/>
              </a:defRPr>
            </a:lvl8pPr>
            <a:lvl9pPr marL="3733018" indent="-174187" algn="l" defTabSz="914485" rtl="0" fontAlgn="base">
              <a:spcBef>
                <a:spcPct val="20000"/>
              </a:spcBef>
              <a:spcAft>
                <a:spcPct val="0"/>
              </a:spcAft>
              <a:buClr>
                <a:srgbClr val="660033"/>
              </a:buClr>
              <a:buChar char="»"/>
              <a:defRPr sz="1500">
                <a:solidFill>
                  <a:schemeClr val="tx1"/>
                </a:solidFill>
                <a:latin typeface="+mn-lt"/>
              </a:defRPr>
            </a:lvl9pPr>
          </a:lstStyle>
          <a:p>
            <a:r>
              <a:rPr lang="en-US" sz="1600" kern="0" dirty="0" smtClean="0"/>
              <a:t>Cart Washers</a:t>
            </a:r>
          </a:p>
          <a:p>
            <a:r>
              <a:rPr lang="en-US" sz="1600" kern="0" dirty="0" smtClean="0"/>
              <a:t>Clinical Information Systems </a:t>
            </a:r>
          </a:p>
          <a:p>
            <a:r>
              <a:rPr lang="en-US" sz="1600" kern="0" dirty="0" smtClean="0"/>
              <a:t>Endoscopes/Video Towers </a:t>
            </a:r>
          </a:p>
          <a:p>
            <a:r>
              <a:rPr lang="en-US" sz="1600" kern="0" dirty="0" smtClean="0"/>
              <a:t>Monitoring systems</a:t>
            </a:r>
          </a:p>
          <a:p>
            <a:pPr lvl="1"/>
            <a:r>
              <a:rPr lang="en-US" sz="1600" kern="0" dirty="0" smtClean="0"/>
              <a:t>Physiological Monitoring </a:t>
            </a:r>
          </a:p>
          <a:p>
            <a:pPr lvl="1"/>
            <a:r>
              <a:rPr lang="en-US" sz="1600" kern="0" dirty="0" smtClean="0"/>
              <a:t>Fetal Monitoring Systems</a:t>
            </a:r>
          </a:p>
          <a:p>
            <a:pPr lvl="1"/>
            <a:r>
              <a:rPr lang="en-US" sz="1600" kern="0" dirty="0" smtClean="0"/>
              <a:t>Nurse Call Systems</a:t>
            </a:r>
          </a:p>
          <a:p>
            <a:r>
              <a:rPr lang="en-US" sz="1600" kern="0" dirty="0" smtClean="0"/>
              <a:t>Point of Use (POU) Systems</a:t>
            </a:r>
          </a:p>
          <a:p>
            <a:r>
              <a:rPr lang="en-US" sz="1600" kern="0" dirty="0" smtClean="0"/>
              <a:t>Robotic Pharmacy Systems</a:t>
            </a:r>
          </a:p>
          <a:p>
            <a:r>
              <a:rPr lang="en-US" sz="1600" kern="0" dirty="0" smtClean="0"/>
              <a:t>Sterilizers</a:t>
            </a:r>
          </a:p>
          <a:p>
            <a:r>
              <a:rPr lang="en-US" sz="1600" kern="0" dirty="0" smtClean="0"/>
              <a:t>Surgical Lasers</a:t>
            </a:r>
          </a:p>
          <a:p>
            <a:r>
              <a:rPr lang="en-US" sz="1600" kern="0" dirty="0" smtClean="0"/>
              <a:t>Surgical Microscopes</a:t>
            </a:r>
          </a:p>
          <a:p>
            <a:endParaRPr lang="en-US" kern="0" dirty="0" smtClean="0"/>
          </a:p>
        </p:txBody>
      </p:sp>
      <p:graphicFrame>
        <p:nvGraphicFramePr>
          <p:cNvPr id="3" name="Object 2"/>
          <p:cNvGraphicFramePr>
            <a:graphicFrameLocks noChangeAspect="1"/>
          </p:cNvGraphicFramePr>
          <p:nvPr/>
        </p:nvGraphicFramePr>
        <p:xfrm>
          <a:off x="52388" y="1263650"/>
          <a:ext cx="4519612" cy="5241925"/>
        </p:xfrm>
        <a:graphic>
          <a:graphicData uri="http://schemas.openxmlformats.org/presentationml/2006/ole">
            <mc:AlternateContent xmlns:mc="http://schemas.openxmlformats.org/markup-compatibility/2006">
              <mc:Choice xmlns:v="urn:schemas-microsoft-com:vml" Requires="v">
                <p:oleObj spid="_x0000_s2136" name="Visio" r:id="rId3" imgW="3151779" imgH="4866454" progId="">
                  <p:embed/>
                </p:oleObj>
              </mc:Choice>
              <mc:Fallback>
                <p:oleObj name="Visio" r:id="rId3" imgW="3151779" imgH="486645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1263650"/>
                        <a:ext cx="4519612"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4464050" y="1257300"/>
          <a:ext cx="4679950" cy="5214938"/>
        </p:xfrm>
        <a:graphic>
          <a:graphicData uri="http://schemas.openxmlformats.org/presentationml/2006/ole">
            <mc:AlternateContent xmlns:mc="http://schemas.openxmlformats.org/markup-compatibility/2006">
              <mc:Choice xmlns:v="urn:schemas-microsoft-com:vml" Requires="v">
                <p:oleObj spid="_x0000_s2137" name="Visio" r:id="rId5" imgW="3151779" imgH="4866454" progId="">
                  <p:embed/>
                </p:oleObj>
              </mc:Choice>
              <mc:Fallback>
                <p:oleObj name="Visio" r:id="rId5" imgW="3151779" imgH="486645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1257300"/>
                        <a:ext cx="4679950" cy="52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3075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1555"/>
            <a:ext cx="8229600" cy="5034455"/>
          </a:xfrm>
        </p:spPr>
        <p:txBody>
          <a:bodyPr/>
          <a:lstStyle/>
          <a:p>
            <a:r>
              <a:rPr lang="en-US" dirty="0"/>
              <a:t>List all </a:t>
            </a:r>
            <a:r>
              <a:rPr lang="en-US" dirty="0" smtClean="0"/>
              <a:t>equipment assessed in visit (˃$100,000)</a:t>
            </a:r>
          </a:p>
          <a:p>
            <a:pPr lvl="1"/>
            <a:r>
              <a:rPr lang="en-US" dirty="0" smtClean="0"/>
              <a:t>SuperCEEP</a:t>
            </a:r>
          </a:p>
          <a:p>
            <a:pPr lvl="1"/>
            <a:r>
              <a:rPr lang="en-US" dirty="0" smtClean="0"/>
              <a:t>MEDCASE</a:t>
            </a:r>
            <a:endParaRPr lang="en-US" dirty="0"/>
          </a:p>
          <a:p>
            <a:r>
              <a:rPr lang="en-US" dirty="0"/>
              <a:t>Recommend for </a:t>
            </a:r>
            <a:r>
              <a:rPr lang="en-US" dirty="0" smtClean="0"/>
              <a:t>upgrade/replacement.</a:t>
            </a:r>
            <a:endParaRPr lang="en-US" dirty="0"/>
          </a:p>
          <a:p>
            <a:endParaRPr lang="en-US" dirty="0"/>
          </a:p>
          <a:p>
            <a:r>
              <a:rPr lang="en-US" dirty="0"/>
              <a:t>Develop 5-year </a:t>
            </a:r>
            <a:r>
              <a:rPr lang="en-US" dirty="0" smtClean="0"/>
              <a:t>MEDCASE/</a:t>
            </a:r>
            <a:r>
              <a:rPr lang="en-US" dirty="0" err="1" smtClean="0"/>
              <a:t>SuperCEEP</a:t>
            </a:r>
            <a:r>
              <a:rPr lang="en-US" dirty="0" smtClean="0"/>
              <a:t> plan.</a:t>
            </a:r>
            <a:endParaRPr lang="en-US" dirty="0"/>
          </a:p>
          <a:p>
            <a:endParaRPr lang="en-US" dirty="0"/>
          </a:p>
          <a:p>
            <a:r>
              <a:rPr lang="en-US" dirty="0" smtClean="0"/>
              <a:t>Development </a:t>
            </a:r>
            <a:r>
              <a:rPr lang="en-US" dirty="0"/>
              <a:t>asset control </a:t>
            </a:r>
            <a:r>
              <a:rPr lang="en-US" dirty="0" smtClean="0"/>
              <a:t>number and enters </a:t>
            </a:r>
            <a:r>
              <a:rPr lang="en-US" dirty="0"/>
              <a:t>in </a:t>
            </a:r>
            <a:r>
              <a:rPr lang="en-US" dirty="0" smtClean="0"/>
              <a:t>WebMRE.</a:t>
            </a:r>
            <a:endParaRPr lang="en-US" dirty="0"/>
          </a:p>
          <a:p>
            <a:endParaRPr lang="en-US" dirty="0"/>
          </a:p>
          <a:p>
            <a:r>
              <a:rPr lang="en-US" dirty="0"/>
              <a:t>Estimate cost </a:t>
            </a:r>
            <a:r>
              <a:rPr lang="en-US" dirty="0" smtClean="0"/>
              <a:t>replacement/upgrade/new</a:t>
            </a:r>
            <a:r>
              <a:rPr lang="en-US" dirty="0" smtClean="0">
                <a:solidFill>
                  <a:srgbClr val="003300"/>
                </a:solidFill>
              </a:rPr>
              <a:t>. </a:t>
            </a:r>
            <a:endParaRPr lang="en-US" dirty="0">
              <a:solidFill>
                <a:srgbClr val="003300"/>
              </a:solidFill>
            </a:endParaRPr>
          </a:p>
        </p:txBody>
      </p:sp>
      <p:sp>
        <p:nvSpPr>
          <p:cNvPr id="5" name="Title 4"/>
          <p:cNvSpPr>
            <a:spLocks noGrp="1"/>
          </p:cNvSpPr>
          <p:nvPr>
            <p:ph type="title"/>
          </p:nvPr>
        </p:nvSpPr>
        <p:spPr>
          <a:xfrm>
            <a:off x="457200" y="188587"/>
            <a:ext cx="8229600" cy="590550"/>
          </a:xfrm>
        </p:spPr>
        <p:txBody>
          <a:bodyPr/>
          <a:lstStyle/>
          <a:p>
            <a:r>
              <a:rPr lang="en-US" sz="2800" dirty="0" smtClean="0"/>
              <a:t>TARA Site Visit Process</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1213" y="4361796"/>
            <a:ext cx="1818290" cy="2070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81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893395"/>
            <a:ext cx="8229600" cy="5034455"/>
          </a:xfrm>
        </p:spPr>
        <p:txBody>
          <a:bodyPr/>
          <a:lstStyle/>
          <a:p>
            <a:r>
              <a:rPr lang="en-US" sz="2000" dirty="0" smtClean="0"/>
              <a:t>TARA </a:t>
            </a:r>
            <a:r>
              <a:rPr lang="en-US" sz="2000" dirty="0"/>
              <a:t>Group and Volume Buys</a:t>
            </a:r>
            <a:r>
              <a:rPr lang="en-US" sz="2000" dirty="0" smtClean="0"/>
              <a:t>:</a:t>
            </a:r>
          </a:p>
          <a:p>
            <a:endParaRPr lang="en-US" sz="1800" dirty="0"/>
          </a:p>
          <a:p>
            <a:pPr lvl="1"/>
            <a:r>
              <a:rPr lang="en-US" sz="1800" dirty="0"/>
              <a:t>Group:  Performs Full and Open Competition and convenes a source selection board (SSB) to select a single vendor</a:t>
            </a:r>
            <a:r>
              <a:rPr lang="en-US" sz="1800" dirty="0" smtClean="0"/>
              <a:t>.</a:t>
            </a:r>
          </a:p>
          <a:p>
            <a:pPr lvl="1"/>
            <a:endParaRPr lang="en-US" sz="1800" dirty="0"/>
          </a:p>
          <a:p>
            <a:pPr lvl="1"/>
            <a:r>
              <a:rPr lang="en-US" sz="1800" dirty="0"/>
              <a:t>Volume:  Assists sites by requesting a "Volume" discount for a product/vendor chosen by multiple sites.</a:t>
            </a:r>
          </a:p>
          <a:p>
            <a:endParaRPr lang="en-US" sz="1800" dirty="0"/>
          </a:p>
          <a:p>
            <a:r>
              <a:rPr lang="en-US" sz="2000" dirty="0" smtClean="0"/>
              <a:t>Access </a:t>
            </a:r>
            <a:r>
              <a:rPr lang="en-US" sz="2000" dirty="0"/>
              <a:t>to MEDCOM Consultants and the STCPC for decisions on way forward with technology. </a:t>
            </a:r>
          </a:p>
          <a:p>
            <a:pPr marL="0" indent="0" algn="ctr">
              <a:buNone/>
            </a:pPr>
            <a:r>
              <a:rPr lang="en-US" sz="2400" b="1" i="1" dirty="0" smtClean="0"/>
              <a:t>Promotes </a:t>
            </a:r>
            <a:r>
              <a:rPr lang="en-US" sz="2400" b="1" i="1" dirty="0"/>
              <a:t>standardization efforts!</a:t>
            </a:r>
            <a:endParaRPr lang="en-US" sz="2400" dirty="0"/>
          </a:p>
          <a:p>
            <a:endParaRPr lang="en-US" sz="1800" dirty="0"/>
          </a:p>
        </p:txBody>
      </p:sp>
      <p:sp>
        <p:nvSpPr>
          <p:cNvPr id="5" name="Title 4"/>
          <p:cNvSpPr>
            <a:spLocks noGrp="1"/>
          </p:cNvSpPr>
          <p:nvPr>
            <p:ph type="title"/>
          </p:nvPr>
        </p:nvSpPr>
        <p:spPr>
          <a:xfrm>
            <a:off x="457200" y="188587"/>
            <a:ext cx="8229600" cy="590550"/>
          </a:xfrm>
        </p:spPr>
        <p:txBody>
          <a:bodyPr/>
          <a:lstStyle/>
          <a:p>
            <a:r>
              <a:rPr lang="en-US" sz="2800" dirty="0" smtClean="0"/>
              <a:t>TARA Tools</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282866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8" name="Text Box 5"/>
          <p:cNvSpPr txBox="1">
            <a:spLocks noChangeArrowheads="1"/>
          </p:cNvSpPr>
          <p:nvPr/>
        </p:nvSpPr>
        <p:spPr bwMode="auto">
          <a:xfrm>
            <a:off x="191171" y="4024974"/>
            <a:ext cx="3166884" cy="1205583"/>
          </a:xfrm>
          <a:prstGeom prst="rect">
            <a:avLst/>
          </a:prstGeom>
          <a:noFill/>
          <a:ln w="9525" algn="ctr">
            <a:noFill/>
            <a:miter lim="800000"/>
            <a:headEnd/>
            <a:tailEnd/>
          </a:ln>
        </p:spPr>
        <p:txBody>
          <a:bodyPr wrap="square" lIns="96644" tIns="48322" rIns="96644" bIns="48322">
            <a:spAutoFit/>
          </a:bodyPr>
          <a:lstStyle/>
          <a:p>
            <a:pPr marL="285750" indent="-285750" defTabSz="966788">
              <a:buFont typeface="Arial" panose="020B0604020202020204" pitchFamily="34" charset="0"/>
              <a:buChar char="•"/>
            </a:pPr>
            <a:r>
              <a:rPr lang="en-US" dirty="0" smtClean="0"/>
              <a:t>7 </a:t>
            </a:r>
            <a:r>
              <a:rPr lang="en-US" dirty="0"/>
              <a:t>to 10 sites per FY</a:t>
            </a:r>
          </a:p>
          <a:p>
            <a:pPr lvl="1" defTabSz="966788">
              <a:buFontTx/>
              <a:buChar char="-"/>
            </a:pPr>
            <a:r>
              <a:rPr lang="en-US" dirty="0" smtClean="0"/>
              <a:t>MEDCENs: </a:t>
            </a:r>
            <a:r>
              <a:rPr lang="en-US" dirty="0"/>
              <a:t>3 years</a:t>
            </a:r>
          </a:p>
          <a:p>
            <a:pPr lvl="1" defTabSz="966788">
              <a:buFontTx/>
              <a:buChar char="-"/>
            </a:pPr>
            <a:r>
              <a:rPr lang="en-US" dirty="0"/>
              <a:t>Community Hospitals: </a:t>
            </a:r>
            <a:r>
              <a:rPr lang="en-US" dirty="0" smtClean="0"/>
              <a:t>4-5 years</a:t>
            </a:r>
          </a:p>
        </p:txBody>
      </p:sp>
      <p:sp>
        <p:nvSpPr>
          <p:cNvPr id="7" name="Rectangle 7"/>
          <p:cNvSpPr txBox="1">
            <a:spLocks noChangeArrowheads="1"/>
          </p:cNvSpPr>
          <p:nvPr/>
        </p:nvSpPr>
        <p:spPr bwMode="auto">
          <a:xfrm>
            <a:off x="457200" y="207963"/>
            <a:ext cx="8229600" cy="592137"/>
          </a:xfrm>
          <a:prstGeom prst="rect">
            <a:avLst/>
          </a:prstGeom>
          <a:noFill/>
          <a:ln w="9525">
            <a:noFill/>
            <a:miter lim="800000"/>
            <a:headEnd/>
            <a:tailEnd/>
          </a:ln>
        </p:spPr>
        <p:txBody>
          <a:bodyPr vert="horz" wrap="square" lIns="86493" tIns="43247" rIns="86493" bIns="43247"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660033"/>
                </a:solidFill>
                <a:effectLst/>
                <a:uLnTx/>
                <a:uFillTx/>
                <a:latin typeface="Arial" panose="020B0604020202020204" pitchFamily="34" charset="0"/>
                <a:ea typeface="+mj-ea"/>
                <a:cs typeface="Arial" panose="020B0604020202020204" pitchFamily="34" charset="0"/>
              </a:rPr>
              <a:t>FY 2017 </a:t>
            </a:r>
            <a:r>
              <a:rPr lang="en-US" sz="2800" b="1" kern="0" dirty="0" smtClean="0">
                <a:solidFill>
                  <a:srgbClr val="660033"/>
                </a:solidFill>
                <a:latin typeface="Arial" panose="020B0604020202020204" pitchFamily="34" charset="0"/>
                <a:ea typeface="+mj-ea"/>
                <a:cs typeface="Arial" panose="020B0604020202020204" pitchFamily="34" charset="0"/>
              </a:rPr>
              <a:t>TARA </a:t>
            </a:r>
            <a:r>
              <a:rPr kumimoji="0" lang="en-US" sz="2800" b="1" i="0" u="none" strike="noStrike" kern="0" cap="none" spc="0" normalizeH="0" baseline="0" noProof="0" dirty="0" smtClean="0">
                <a:ln>
                  <a:noFill/>
                </a:ln>
                <a:solidFill>
                  <a:srgbClr val="660033"/>
                </a:solidFill>
                <a:effectLst/>
                <a:uLnTx/>
                <a:uFillTx/>
                <a:latin typeface="Arial" panose="020B0604020202020204" pitchFamily="34" charset="0"/>
                <a:ea typeface="+mj-ea"/>
                <a:cs typeface="Arial" panose="020B0604020202020204" pitchFamily="34" charset="0"/>
              </a:rPr>
              <a:t>Schedule</a:t>
            </a:r>
          </a:p>
        </p:txBody>
      </p:sp>
      <p:graphicFrame>
        <p:nvGraphicFramePr>
          <p:cNvPr id="5" name="Table 4"/>
          <p:cNvGraphicFramePr>
            <a:graphicFrameLocks noGrp="1"/>
          </p:cNvGraphicFramePr>
          <p:nvPr>
            <p:extLst>
              <p:ext uri="{D42A27DB-BD31-4B8C-83A1-F6EECF244321}">
                <p14:modId xmlns:p14="http://schemas.microsoft.com/office/powerpoint/2010/main" val="2581209251"/>
              </p:ext>
            </p:extLst>
          </p:nvPr>
        </p:nvGraphicFramePr>
        <p:xfrm>
          <a:off x="3500868" y="3956363"/>
          <a:ext cx="5232400" cy="2245360"/>
        </p:xfrm>
        <a:graphic>
          <a:graphicData uri="http://schemas.openxmlformats.org/drawingml/2006/table">
            <a:tbl>
              <a:tblPr firstRow="1" firstCol="1" bandRow="1"/>
              <a:tblGrid>
                <a:gridCol w="1612900"/>
                <a:gridCol w="749300"/>
                <a:gridCol w="1511300"/>
                <a:gridCol w="1358900"/>
              </a:tblGrid>
              <a:tr h="200025">
                <a:tc gridSpan="4">
                  <a:txBody>
                    <a:bodyPr/>
                    <a:lstStyle/>
                    <a:p>
                      <a:pPr marL="0" marR="0" algn="ctr">
                        <a:lnSpc>
                          <a:spcPct val="115000"/>
                        </a:lnSpc>
                        <a:spcBef>
                          <a:spcPts val="0"/>
                        </a:spcBef>
                        <a:spcAft>
                          <a:spcPts val="0"/>
                        </a:spcAft>
                      </a:pPr>
                      <a:r>
                        <a:rPr lang="en-US" sz="1000" b="1" dirty="0" smtClean="0">
                          <a:solidFill>
                            <a:srgbClr val="000000"/>
                          </a:solidFill>
                          <a:effectLst/>
                          <a:latin typeface="Times New Roman"/>
                          <a:ea typeface="Times New Roman"/>
                          <a:cs typeface="Times New Roman"/>
                        </a:rPr>
                        <a:t>Proposed FY18</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Site </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Type </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Region</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Forecasted </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Benning / Redstone Arsenal</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Oct-17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Leonard Wood</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Nov-17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RSNA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Meeting</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Industry &amp; Academia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Nov-17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10">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Joint Base Lewis McChord</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MEDCEN</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RHC-P</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Jan-18 (2 weeks)</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West Point / Fort Drum</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Mar-18</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Huachuca/ Fort Leavenworth</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Jun-18</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STCPC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Meeting</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 </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Aug-18</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446680"/>
              </p:ext>
            </p:extLst>
          </p:nvPr>
        </p:nvGraphicFramePr>
        <p:xfrm>
          <a:off x="141880" y="1037229"/>
          <a:ext cx="5232400" cy="2400300"/>
        </p:xfrm>
        <a:graphic>
          <a:graphicData uri="http://schemas.openxmlformats.org/drawingml/2006/table">
            <a:tbl>
              <a:tblPr firstRow="1" firstCol="1" bandRow="1"/>
              <a:tblGrid>
                <a:gridCol w="1612900"/>
                <a:gridCol w="749300"/>
                <a:gridCol w="1511300"/>
                <a:gridCol w="1358900"/>
              </a:tblGrid>
              <a:tr h="200025">
                <a:tc gridSpan="4">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FY17</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Site </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Type </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Region</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Times New Roman"/>
                          <a:ea typeface="Times New Roman"/>
                          <a:cs typeface="Times New Roman"/>
                        </a:rPr>
                        <a:t>Forecasted </a:t>
                      </a:r>
                      <a:endParaRPr lang="en-US" sz="1100" dirty="0">
                        <a:effectLst/>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STCPC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Meeting</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 </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24-28 Oct 2016</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Bragg</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MEDCEN</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31 Oct - 9 Nov 2016</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RSNA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Meeting</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Industry &amp; Academia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27 Nov - 2 Dec 2016</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Lee</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12-13 Dec 2016</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Eustis</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14-16 Dec 2016</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TAMC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MEDCEN</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RHC-P</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9-20 Jan 2017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Landstuhl/ERMC Clinics</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MEDCEN</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RHC-E</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6-31 Mar 2017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Polk</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8-12 May 2017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Fort Stewart</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MEDDAC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RHC-A</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12-16 Jun 2017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STCPC</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Times New Roman"/>
                          <a:ea typeface="Times New Roman"/>
                          <a:cs typeface="Times New Roman"/>
                        </a:rPr>
                        <a:t>Meeting</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 </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Times New Roman"/>
                          <a:ea typeface="Times New Roman"/>
                          <a:cs typeface="Times New Roman"/>
                        </a:rPr>
                        <a:t>August 2017</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 Box 5"/>
          <p:cNvSpPr txBox="1">
            <a:spLocks noChangeArrowheads="1"/>
          </p:cNvSpPr>
          <p:nvPr/>
        </p:nvSpPr>
        <p:spPr bwMode="auto">
          <a:xfrm>
            <a:off x="5467378" y="1859259"/>
            <a:ext cx="3361312" cy="651586"/>
          </a:xfrm>
          <a:prstGeom prst="rect">
            <a:avLst/>
          </a:prstGeom>
          <a:noFill/>
          <a:ln w="9525" algn="ctr">
            <a:noFill/>
            <a:miter lim="800000"/>
            <a:headEnd/>
            <a:tailEnd/>
          </a:ln>
        </p:spPr>
        <p:txBody>
          <a:bodyPr wrap="square" lIns="96644" tIns="48322" rIns="96644" bIns="48322">
            <a:spAutoFit/>
          </a:bodyPr>
          <a:lstStyle/>
          <a:p>
            <a:pPr marL="228600" indent="-228600" defTabSz="966788"/>
            <a:r>
              <a:rPr lang="en-US" dirty="0"/>
              <a:t>TARA visits are performed on an iterative </a:t>
            </a:r>
            <a:r>
              <a:rPr lang="en-US" dirty="0" smtClean="0"/>
              <a:t>cycle</a:t>
            </a:r>
            <a:endParaRPr lang="en-US" dirty="0"/>
          </a:p>
        </p:txBody>
      </p:sp>
    </p:spTree>
    <p:extLst>
      <p:ext uri="{BB962C8B-B14F-4D97-AF65-F5344CB8AC3E}">
        <p14:creationId xmlns:p14="http://schemas.microsoft.com/office/powerpoint/2010/main" val="374675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07014"/>
            <a:ext cx="8229600" cy="4704916"/>
          </a:xfrm>
        </p:spPr>
        <p:txBody>
          <a:bodyPr/>
          <a:lstStyle/>
          <a:p>
            <a:r>
              <a:rPr lang="en-US" sz="2000" dirty="0" smtClean="0">
                <a:solidFill>
                  <a:srgbClr val="003300"/>
                </a:solidFill>
              </a:rPr>
              <a:t>Management: Central </a:t>
            </a:r>
          </a:p>
          <a:p>
            <a:r>
              <a:rPr lang="en-US" sz="2000" dirty="0" smtClean="0">
                <a:solidFill>
                  <a:srgbClr val="003300"/>
                </a:solidFill>
              </a:rPr>
              <a:t>Level: Department of the Army</a:t>
            </a:r>
          </a:p>
          <a:p>
            <a:r>
              <a:rPr lang="en-US" sz="2000" dirty="0" smtClean="0">
                <a:solidFill>
                  <a:srgbClr val="003300"/>
                </a:solidFill>
              </a:rPr>
              <a:t>Funding: DHP </a:t>
            </a:r>
            <a:r>
              <a:rPr lang="en-US" sz="2000" dirty="0">
                <a:solidFill>
                  <a:srgbClr val="003300"/>
                </a:solidFill>
              </a:rPr>
              <a:t>Procurement </a:t>
            </a:r>
            <a:endParaRPr lang="en-US" sz="2000" dirty="0" smtClean="0">
              <a:solidFill>
                <a:srgbClr val="003300"/>
              </a:solidFill>
            </a:endParaRPr>
          </a:p>
          <a:p>
            <a:pPr lvl="1"/>
            <a:r>
              <a:rPr lang="en-US" sz="1800" dirty="0" smtClean="0">
                <a:solidFill>
                  <a:srgbClr val="003300"/>
                </a:solidFill>
              </a:rPr>
              <a:t>3-year appropriation</a:t>
            </a:r>
          </a:p>
          <a:p>
            <a:pPr lvl="1"/>
            <a:r>
              <a:rPr lang="en-US" sz="1800" dirty="0" smtClean="0">
                <a:solidFill>
                  <a:srgbClr val="003300"/>
                </a:solidFill>
              </a:rPr>
              <a:t>$250+ unit/system price</a:t>
            </a:r>
          </a:p>
          <a:p>
            <a:pPr lvl="1"/>
            <a:r>
              <a:rPr lang="en-US" sz="1800" dirty="0" smtClean="0">
                <a:solidFill>
                  <a:srgbClr val="003300"/>
                </a:solidFill>
              </a:rPr>
              <a:t>Eligibility </a:t>
            </a:r>
            <a:r>
              <a:rPr lang="en-US" sz="1800" dirty="0" smtClean="0">
                <a:solidFill>
                  <a:srgbClr val="003300"/>
                </a:solidFill>
                <a:hlinkClick r:id="rId2" action="ppaction://hlinksldjump"/>
              </a:rPr>
              <a:t>criteria</a:t>
            </a:r>
            <a:r>
              <a:rPr lang="en-US" sz="1800" dirty="0" smtClean="0">
                <a:solidFill>
                  <a:srgbClr val="003300"/>
                </a:solidFill>
              </a:rPr>
              <a:t>: SB 8-75-MEDCASE</a:t>
            </a:r>
          </a:p>
          <a:p>
            <a:r>
              <a:rPr lang="en-US" sz="2000" dirty="0" smtClean="0"/>
              <a:t>Purpose: </a:t>
            </a:r>
          </a:p>
          <a:p>
            <a:pPr lvl="1"/>
            <a:r>
              <a:rPr lang="en-US" sz="1800" dirty="0" smtClean="0"/>
              <a:t>Capital </a:t>
            </a:r>
            <a:r>
              <a:rPr lang="en-US" sz="1800" dirty="0"/>
              <a:t>investment equipment </a:t>
            </a:r>
            <a:r>
              <a:rPr lang="en-US" sz="1800" dirty="0" smtClean="0"/>
              <a:t>acquisition </a:t>
            </a:r>
            <a:r>
              <a:rPr lang="en-US" sz="1800" dirty="0"/>
              <a:t>for fixed </a:t>
            </a:r>
            <a:r>
              <a:rPr lang="en-US" sz="1800" dirty="0" smtClean="0"/>
              <a:t>(TDA) AMEDD </a:t>
            </a:r>
            <a:r>
              <a:rPr lang="en-US" sz="1800" dirty="0"/>
              <a:t>activities </a:t>
            </a:r>
            <a:r>
              <a:rPr lang="en-US" sz="1800" dirty="0" smtClean="0"/>
              <a:t>worldwide</a:t>
            </a:r>
          </a:p>
          <a:p>
            <a:pPr lvl="1"/>
            <a:r>
              <a:rPr lang="en-US" sz="1800" dirty="0" smtClean="0"/>
              <a:t>Also supports approval </a:t>
            </a:r>
            <a:r>
              <a:rPr lang="en-US" sz="1800" dirty="0"/>
              <a:t>and acquisition of MILCON </a:t>
            </a:r>
            <a:r>
              <a:rPr lang="en-US" sz="1800" dirty="0" smtClean="0"/>
              <a:t>funded </a:t>
            </a:r>
            <a:r>
              <a:rPr lang="en-US" sz="1800" dirty="0"/>
              <a:t>investment equipment </a:t>
            </a:r>
            <a:r>
              <a:rPr lang="en-US" sz="1800" dirty="0" smtClean="0"/>
              <a:t>for </a:t>
            </a:r>
            <a:r>
              <a:rPr lang="en-US" sz="1800" dirty="0"/>
              <a:t>major medical construction </a:t>
            </a:r>
            <a:r>
              <a:rPr lang="en-US" sz="1800" dirty="0" smtClean="0"/>
              <a:t>projects</a:t>
            </a:r>
            <a:endParaRPr lang="en-US" sz="1800" dirty="0"/>
          </a:p>
        </p:txBody>
      </p:sp>
      <p:sp>
        <p:nvSpPr>
          <p:cNvPr id="5" name="Title 4"/>
          <p:cNvSpPr>
            <a:spLocks noGrp="1"/>
          </p:cNvSpPr>
          <p:nvPr>
            <p:ph type="title"/>
          </p:nvPr>
        </p:nvSpPr>
        <p:spPr>
          <a:xfrm>
            <a:off x="457200" y="199097"/>
            <a:ext cx="8229600" cy="590550"/>
          </a:xfrm>
        </p:spPr>
        <p:txBody>
          <a:bodyPr/>
          <a:lstStyle/>
          <a:p>
            <a:r>
              <a:rPr lang="en-US" sz="2800" dirty="0" smtClean="0"/>
              <a:t>MEDCASE Overview</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5122" name="Picture 2" descr="C:\Users\gary.egmon\Pictures\Fort Riley\Irwin-Army-Community-Hospital.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6390" y="1307014"/>
            <a:ext cx="3058510" cy="191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8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31228" y="1030015"/>
            <a:ext cx="8681544" cy="5150076"/>
          </a:xfrm>
        </p:spPr>
        <p:txBody>
          <a:bodyPr/>
          <a:lstStyle/>
          <a:p>
            <a:r>
              <a:rPr lang="en-US" sz="1600" b="1" dirty="0"/>
              <a:t>MISSION</a:t>
            </a:r>
            <a:r>
              <a:rPr lang="en-US" sz="1600" dirty="0"/>
              <a:t>: Align </a:t>
            </a:r>
            <a:r>
              <a:rPr lang="en-US" sz="1600" dirty="0">
                <a:latin typeface="Arial" panose="020B0604020202020204" pitchFamily="34" charset="0"/>
                <a:cs typeface="Arial" panose="020B0604020202020204" pitchFamily="34" charset="0"/>
              </a:rPr>
              <a:t>technology acquisition programs with Army Medicine Priorities IAW TSLCM principles.</a:t>
            </a:r>
          </a:p>
          <a:p>
            <a:r>
              <a:rPr lang="en-US" sz="1600" b="1" dirty="0" smtClean="0"/>
              <a:t>RESPONSIBILITIES</a:t>
            </a:r>
            <a:r>
              <a:rPr lang="en-US" sz="1600" dirty="0"/>
              <a:t>: Proponent </a:t>
            </a:r>
            <a:r>
              <a:rPr lang="en-US" sz="1600" dirty="0" smtClean="0"/>
              <a:t>for and </a:t>
            </a:r>
            <a:r>
              <a:rPr lang="en-US" sz="1600" dirty="0"/>
              <a:t>Program Management </a:t>
            </a:r>
            <a:r>
              <a:rPr lang="en-US" sz="1600" dirty="0" smtClean="0"/>
              <a:t>of the </a:t>
            </a:r>
            <a:r>
              <a:rPr lang="en-US" sz="1600" dirty="0"/>
              <a:t>AMEDD </a:t>
            </a:r>
            <a:r>
              <a:rPr lang="en-US" sz="1600" dirty="0" smtClean="0"/>
              <a:t>Capital Equipment Programs including:</a:t>
            </a:r>
          </a:p>
          <a:p>
            <a:pPr lvl="1"/>
            <a:r>
              <a:rPr lang="en-US" sz="1400" dirty="0" smtClean="0"/>
              <a:t>Medical </a:t>
            </a:r>
            <a:r>
              <a:rPr lang="en-US" sz="1400" dirty="0"/>
              <a:t>Care support Equipment (MEDCASE) </a:t>
            </a:r>
            <a:endParaRPr lang="en-US" sz="1400" dirty="0" smtClean="0"/>
          </a:p>
          <a:p>
            <a:pPr lvl="1"/>
            <a:r>
              <a:rPr lang="en-US" sz="1400" dirty="0" smtClean="0"/>
              <a:t>Super </a:t>
            </a:r>
            <a:r>
              <a:rPr lang="en-US" sz="1400" dirty="0"/>
              <a:t>Capital Equipment Expense Program (SCEEP) </a:t>
            </a:r>
            <a:endParaRPr lang="en-US" sz="1400" dirty="0" smtClean="0"/>
          </a:p>
          <a:p>
            <a:pPr lvl="1"/>
            <a:r>
              <a:rPr lang="en-US" sz="1400" dirty="0" smtClean="0"/>
              <a:t>Capital Expense Equipment Program (CEEP)  </a:t>
            </a:r>
          </a:p>
          <a:p>
            <a:pPr lvl="1"/>
            <a:r>
              <a:rPr lang="en-US" sz="1400" dirty="0" smtClean="0"/>
              <a:t>Equipment Standardization</a:t>
            </a:r>
          </a:p>
          <a:p>
            <a:r>
              <a:rPr lang="en-US" sz="1600" b="1" dirty="0" smtClean="0"/>
              <a:t>ELIGIBILITY</a:t>
            </a:r>
            <a:endParaRPr lang="en-US" sz="1600" dirty="0"/>
          </a:p>
          <a:p>
            <a:pPr lvl="1"/>
            <a:r>
              <a:rPr lang="en-US" sz="1400" dirty="0" smtClean="0"/>
              <a:t>Generating </a:t>
            </a:r>
            <a:r>
              <a:rPr lang="en-US" sz="1400" dirty="0"/>
              <a:t>Force (TDA) Equipment Requirements</a:t>
            </a:r>
          </a:p>
          <a:p>
            <a:pPr lvl="1"/>
            <a:r>
              <a:rPr lang="en-US" sz="1400" dirty="0" smtClean="0"/>
              <a:t>Non Expendable</a:t>
            </a:r>
          </a:p>
          <a:p>
            <a:pPr lvl="1"/>
            <a:r>
              <a:rPr lang="en-US" sz="1400" dirty="0" smtClean="0"/>
              <a:t>Accountable (Property Book – Hand Receipted)</a:t>
            </a:r>
            <a:endParaRPr lang="en-US" sz="1400" dirty="0"/>
          </a:p>
          <a:p>
            <a:r>
              <a:rPr lang="en-US" sz="1600" b="1" dirty="0" smtClean="0"/>
              <a:t>FUNDING</a:t>
            </a:r>
            <a:endParaRPr lang="en-US" sz="1600" dirty="0"/>
          </a:p>
          <a:p>
            <a:pPr lvl="1"/>
            <a:r>
              <a:rPr lang="en-US" sz="1400" dirty="0" smtClean="0"/>
              <a:t>Defense </a:t>
            </a:r>
            <a:r>
              <a:rPr lang="en-US" sz="1400" dirty="0"/>
              <a:t>Health Procurement (DHP) dollars</a:t>
            </a:r>
          </a:p>
          <a:p>
            <a:pPr lvl="1"/>
            <a:r>
              <a:rPr lang="en-US" sz="1400" dirty="0"/>
              <a:t>TAP is executed based on DoD Appropriations authorities</a:t>
            </a:r>
          </a:p>
          <a:p>
            <a:pPr marL="285750" indent="-285750">
              <a:buFont typeface="Arial" panose="020B0604020202020204" pitchFamily="34" charset="0"/>
              <a:buChar char="•"/>
            </a:pPr>
            <a:endParaRPr lang="en-US" sz="16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12" name="Title 3"/>
          <p:cNvSpPr>
            <a:spLocks noGrp="1"/>
          </p:cNvSpPr>
          <p:nvPr>
            <p:ph type="title"/>
          </p:nvPr>
        </p:nvSpPr>
        <p:spPr>
          <a:xfrm>
            <a:off x="457200" y="178077"/>
            <a:ext cx="8229600" cy="590550"/>
          </a:xfrm>
        </p:spPr>
        <p:txBody>
          <a:bodyPr/>
          <a:lstStyle/>
          <a:p>
            <a:r>
              <a:rPr lang="en-US" dirty="0" smtClean="0"/>
              <a:t>TAP HIGHLIGHTS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599986830"/>
              </p:ext>
            </p:extLst>
          </p:nvPr>
        </p:nvGraphicFramePr>
        <p:xfrm>
          <a:off x="346486" y="5094178"/>
          <a:ext cx="8434551" cy="1295400"/>
        </p:xfrm>
        <a:graphic>
          <a:graphicData uri="http://schemas.openxmlformats.org/drawingml/2006/table">
            <a:tbl>
              <a:tblPr firstRow="1" bandRow="1">
                <a:tableStyleId>{8A107856-5554-42FB-B03E-39F5DBC370BA}</a:tableStyleId>
              </a:tblPr>
              <a:tblGrid>
                <a:gridCol w="2079838"/>
                <a:gridCol w="1539698"/>
                <a:gridCol w="1688757"/>
                <a:gridCol w="1351005"/>
                <a:gridCol w="1775253"/>
              </a:tblGrid>
              <a:tr h="217034">
                <a:tc>
                  <a:txBody>
                    <a:bodyPr/>
                    <a:lstStyle/>
                    <a:p>
                      <a:pPr algn="ctr"/>
                      <a:r>
                        <a:rPr lang="en-US" sz="1100" dirty="0" smtClean="0"/>
                        <a:t>APPROPRIATION</a:t>
                      </a:r>
                      <a:endParaRPr lang="en-US" sz="1100" dirty="0"/>
                    </a:p>
                  </a:txBody>
                  <a:tcPr anchor="ctr"/>
                </a:tc>
                <a:tc>
                  <a:txBody>
                    <a:bodyPr/>
                    <a:lstStyle/>
                    <a:p>
                      <a:pPr algn="ctr"/>
                      <a:r>
                        <a:rPr lang="en-US" sz="1100" dirty="0" smtClean="0"/>
                        <a:t>FUND</a:t>
                      </a:r>
                      <a:r>
                        <a:rPr lang="en-US" sz="1100" baseline="0" dirty="0" smtClean="0"/>
                        <a:t> EXPIRATION</a:t>
                      </a:r>
                      <a:endParaRPr lang="en-US" sz="1100" dirty="0"/>
                    </a:p>
                  </a:txBody>
                  <a:tcPr anchor="ctr"/>
                </a:tc>
                <a:tc>
                  <a:txBody>
                    <a:bodyPr/>
                    <a:lstStyle/>
                    <a:p>
                      <a:pPr algn="ctr"/>
                      <a:r>
                        <a:rPr lang="en-US" sz="1100" dirty="0" smtClean="0"/>
                        <a:t>THRESHOLDS</a:t>
                      </a:r>
                      <a:endParaRPr lang="en-US" sz="1100" dirty="0"/>
                    </a:p>
                  </a:txBody>
                  <a:tcPr anchor="ctr"/>
                </a:tc>
                <a:tc>
                  <a:txBody>
                    <a:bodyPr/>
                    <a:lstStyle/>
                    <a:p>
                      <a:pPr algn="ctr"/>
                      <a:r>
                        <a:rPr lang="en-US" sz="1100" dirty="0" smtClean="0"/>
                        <a:t>TAP Program</a:t>
                      </a:r>
                      <a:endParaRPr lang="en-US" sz="1100" dirty="0"/>
                    </a:p>
                  </a:txBody>
                  <a:tcPr anchor="ctr"/>
                </a:tc>
                <a:tc>
                  <a:txBody>
                    <a:bodyPr/>
                    <a:lstStyle/>
                    <a:p>
                      <a:pPr algn="ctr"/>
                      <a:r>
                        <a:rPr lang="en-US" sz="1100" dirty="0" smtClean="0"/>
                        <a:t>MANAGEMENT</a:t>
                      </a:r>
                      <a:endParaRPr lang="en-US" sz="1100" dirty="0"/>
                    </a:p>
                  </a:txBody>
                  <a:tcPr anchor="ctr"/>
                </a:tc>
              </a:tr>
              <a:tr h="142757">
                <a:tc>
                  <a:txBody>
                    <a:bodyPr/>
                    <a:lstStyle/>
                    <a:p>
                      <a:r>
                        <a:rPr lang="en-US" sz="1100" dirty="0" smtClean="0"/>
                        <a:t>Procurement</a:t>
                      </a:r>
                      <a:endParaRPr lang="en-US" sz="1100" dirty="0"/>
                    </a:p>
                  </a:txBody>
                  <a:tcPr anchor="ctr"/>
                </a:tc>
                <a:tc>
                  <a:txBody>
                    <a:bodyPr/>
                    <a:lstStyle/>
                    <a:p>
                      <a:pPr algn="ctr"/>
                      <a:r>
                        <a:rPr lang="en-US" sz="1100" dirty="0" smtClean="0"/>
                        <a:t>3 </a:t>
                      </a:r>
                      <a:r>
                        <a:rPr lang="en-US" sz="1100" dirty="0" err="1" smtClean="0"/>
                        <a:t>yr</a:t>
                      </a:r>
                      <a:endParaRPr lang="en-US" sz="1100" dirty="0"/>
                    </a:p>
                  </a:txBody>
                  <a:tcPr anchor="ctr"/>
                </a:tc>
                <a:tc>
                  <a:txBody>
                    <a:bodyPr/>
                    <a:lstStyle/>
                    <a:p>
                      <a:r>
                        <a:rPr lang="en-US" sz="1100" dirty="0" smtClean="0"/>
                        <a:t>$250K+</a:t>
                      </a:r>
                      <a:endParaRPr lang="en-US" sz="1100" dirty="0"/>
                    </a:p>
                  </a:txBody>
                  <a:tcPr anchor="ctr"/>
                </a:tc>
                <a:tc>
                  <a:txBody>
                    <a:bodyPr/>
                    <a:lstStyle/>
                    <a:p>
                      <a:r>
                        <a:rPr lang="en-US" sz="1100" dirty="0" smtClean="0"/>
                        <a:t>MEDCASE</a:t>
                      </a:r>
                      <a:endParaRPr lang="en-US" sz="1100" dirty="0"/>
                    </a:p>
                  </a:txBody>
                  <a:tcPr anchor="ctr"/>
                </a:tc>
                <a:tc>
                  <a:txBody>
                    <a:bodyPr/>
                    <a:lstStyle/>
                    <a:p>
                      <a:r>
                        <a:rPr lang="en-US" sz="1100" dirty="0" smtClean="0"/>
                        <a:t>Central</a:t>
                      </a:r>
                      <a:endParaRPr lang="en-US" sz="1100" dirty="0"/>
                    </a:p>
                  </a:txBody>
                  <a:tcPr anchor="ctr"/>
                </a:tc>
              </a:tr>
              <a:tr h="127242">
                <a:tc>
                  <a:txBody>
                    <a:bodyPr/>
                    <a:lstStyle/>
                    <a:p>
                      <a:r>
                        <a:rPr lang="en-US" sz="1100" dirty="0" smtClean="0"/>
                        <a:t>Operations &amp; Maintenance</a:t>
                      </a:r>
                      <a:endParaRPr lang="en-US" sz="1100" dirty="0"/>
                    </a:p>
                  </a:txBody>
                  <a:tcPr anchor="ctr"/>
                </a:tc>
                <a:tc>
                  <a:txBody>
                    <a:bodyPr/>
                    <a:lstStyle/>
                    <a:p>
                      <a:pPr algn="ctr"/>
                      <a:r>
                        <a:rPr lang="en-US" sz="1100" dirty="0" smtClean="0"/>
                        <a:t>1 </a:t>
                      </a:r>
                      <a:r>
                        <a:rPr lang="en-US" sz="1100" dirty="0" err="1" smtClean="0"/>
                        <a:t>yr</a:t>
                      </a:r>
                      <a:endParaRPr lang="en-US" sz="1100" dirty="0"/>
                    </a:p>
                  </a:txBody>
                  <a:tcPr anchor="ctr"/>
                </a:tc>
                <a:tc>
                  <a:txBody>
                    <a:bodyPr/>
                    <a:lstStyle/>
                    <a:p>
                      <a:r>
                        <a:rPr lang="en-US" sz="1100" dirty="0" smtClean="0"/>
                        <a:t>$100K-$250K</a:t>
                      </a:r>
                      <a:endParaRPr lang="en-US" sz="1100" dirty="0"/>
                    </a:p>
                  </a:txBody>
                  <a:tcPr anchor="ctr"/>
                </a:tc>
                <a:tc>
                  <a:txBody>
                    <a:bodyPr/>
                    <a:lstStyle/>
                    <a:p>
                      <a:r>
                        <a:rPr lang="en-US" sz="1100" dirty="0" smtClean="0"/>
                        <a:t>SuperCEEP</a:t>
                      </a:r>
                      <a:endParaRPr lang="en-US" sz="1100" dirty="0"/>
                    </a:p>
                  </a:txBody>
                  <a:tcPr anchor="ctr"/>
                </a:tc>
                <a:tc>
                  <a:txBody>
                    <a:bodyPr/>
                    <a:lstStyle/>
                    <a:p>
                      <a:r>
                        <a:rPr lang="en-US" sz="1100" dirty="0" smtClean="0"/>
                        <a:t>Central</a:t>
                      </a:r>
                      <a:endParaRPr lang="en-US" sz="1100" dirty="0"/>
                    </a:p>
                  </a:txBody>
                  <a:tcPr anchor="ctr"/>
                </a:tc>
              </a:tr>
              <a:tr h="0">
                <a:tc>
                  <a:txBody>
                    <a:bodyPr/>
                    <a:lstStyle/>
                    <a:p>
                      <a:r>
                        <a:rPr lang="en-US" sz="1100" dirty="0" smtClean="0"/>
                        <a:t>Operations &amp; Maintenance</a:t>
                      </a:r>
                      <a:endParaRPr lang="en-US" sz="1100" dirty="0"/>
                    </a:p>
                  </a:txBody>
                  <a:tcPr anchor="ctr"/>
                </a:tc>
                <a:tc>
                  <a:txBody>
                    <a:bodyPr/>
                    <a:lstStyle/>
                    <a:p>
                      <a:pPr algn="ctr"/>
                      <a:r>
                        <a:rPr lang="en-US" sz="1100" dirty="0" smtClean="0"/>
                        <a:t>1 </a:t>
                      </a:r>
                      <a:r>
                        <a:rPr lang="en-US" sz="1100" dirty="0" err="1" smtClean="0"/>
                        <a:t>yr</a:t>
                      </a:r>
                      <a:endParaRPr lang="en-US" sz="1100" dirty="0"/>
                    </a:p>
                  </a:txBody>
                  <a:tcPr anchor="ctr"/>
                </a:tc>
                <a:tc>
                  <a:txBody>
                    <a:bodyPr/>
                    <a:lstStyle/>
                    <a:p>
                      <a:r>
                        <a:rPr lang="en-US" sz="1100" dirty="0" smtClean="0"/>
                        <a:t>$1-$100K</a:t>
                      </a:r>
                      <a:endParaRPr lang="en-US" sz="1100" dirty="0"/>
                    </a:p>
                  </a:txBody>
                  <a:tcPr anchor="ctr"/>
                </a:tc>
                <a:tc>
                  <a:txBody>
                    <a:bodyPr/>
                    <a:lstStyle/>
                    <a:p>
                      <a:r>
                        <a:rPr lang="en-US" sz="1100" dirty="0" smtClean="0"/>
                        <a:t>CEEP</a:t>
                      </a:r>
                      <a:endParaRPr lang="en-US" sz="1100" dirty="0"/>
                    </a:p>
                  </a:txBody>
                  <a:tcPr anchor="ctr"/>
                </a:tc>
                <a:tc>
                  <a:txBody>
                    <a:bodyPr/>
                    <a:lstStyle/>
                    <a:p>
                      <a:r>
                        <a:rPr lang="en-US" sz="1100" dirty="0" smtClean="0"/>
                        <a:t>Local (Hard Fence)</a:t>
                      </a:r>
                      <a:endParaRPr lang="en-US" sz="1100" dirty="0"/>
                    </a:p>
                  </a:txBody>
                  <a:tcPr anchor="ctr"/>
                </a:tc>
              </a:tr>
              <a:tr h="0">
                <a:tc>
                  <a:txBody>
                    <a:bodyPr/>
                    <a:lstStyle/>
                    <a:p>
                      <a:r>
                        <a:rPr lang="en-US" sz="1100" dirty="0" smtClean="0"/>
                        <a:t>Medical MILCON</a:t>
                      </a:r>
                      <a:endParaRPr lang="en-US" sz="1100" dirty="0"/>
                    </a:p>
                  </a:txBody>
                  <a:tcPr anchor="ctr"/>
                </a:tc>
                <a:tc>
                  <a:txBody>
                    <a:bodyPr/>
                    <a:lstStyle/>
                    <a:p>
                      <a:pPr algn="ctr"/>
                      <a:r>
                        <a:rPr lang="en-US" sz="1100" dirty="0" smtClean="0"/>
                        <a:t>5</a:t>
                      </a:r>
                      <a:r>
                        <a:rPr lang="en-US" sz="1100" baseline="0" dirty="0" smtClean="0"/>
                        <a:t> </a:t>
                      </a:r>
                      <a:r>
                        <a:rPr lang="en-US" sz="1100" baseline="0" dirty="0" err="1" smtClean="0"/>
                        <a:t>yr</a:t>
                      </a:r>
                      <a:endParaRPr lang="en-US" sz="1100" dirty="0"/>
                    </a:p>
                  </a:txBody>
                  <a:tcPr anchor="ctr"/>
                </a:tc>
                <a:tc>
                  <a:txBody>
                    <a:bodyPr/>
                    <a:lstStyle/>
                    <a:p>
                      <a:r>
                        <a:rPr lang="en-US" sz="1100" dirty="0" smtClean="0"/>
                        <a:t>N/A</a:t>
                      </a:r>
                      <a:endParaRPr lang="en-US" sz="1100" dirty="0"/>
                    </a:p>
                  </a:txBody>
                  <a:tcPr anchor="ctr"/>
                </a:tc>
                <a:tc>
                  <a:txBody>
                    <a:bodyPr/>
                    <a:lstStyle/>
                    <a:p>
                      <a:r>
                        <a:rPr lang="en-US" sz="1100" dirty="0" smtClean="0"/>
                        <a:t>Varies</a:t>
                      </a:r>
                      <a:endParaRPr lang="en-US" sz="1100" dirty="0"/>
                    </a:p>
                  </a:txBody>
                  <a:tcPr anchor="ctr"/>
                </a:tc>
                <a:tc>
                  <a:txBody>
                    <a:bodyPr/>
                    <a:lstStyle/>
                    <a:p>
                      <a:r>
                        <a:rPr lang="en-US" sz="1100" dirty="0" smtClean="0"/>
                        <a:t>Central (HFPA)</a:t>
                      </a:r>
                      <a:endParaRPr lang="en-US" sz="1100" dirty="0"/>
                    </a:p>
                  </a:txBody>
                  <a:tcPr anchor="ctr"/>
                </a:tc>
              </a:tr>
            </a:tbl>
          </a:graphicData>
        </a:graphic>
      </p:graphicFrame>
    </p:spTree>
    <p:extLst>
      <p:ext uri="{BB962C8B-B14F-4D97-AF65-F5344CB8AC3E}">
        <p14:creationId xmlns:p14="http://schemas.microsoft.com/office/powerpoint/2010/main" val="320328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77165"/>
            <a:ext cx="8229600" cy="5034455"/>
          </a:xfrm>
        </p:spPr>
        <p:txBody>
          <a:bodyPr/>
          <a:lstStyle/>
          <a:p>
            <a:r>
              <a:rPr lang="en-US" dirty="0"/>
              <a:t>Must be classified as capital investment type equipment with a unit/system price $250K</a:t>
            </a:r>
            <a:r>
              <a:rPr lang="en-US" dirty="0" smtClean="0"/>
              <a:t>+</a:t>
            </a:r>
            <a:endParaRPr lang="en-US" dirty="0"/>
          </a:p>
          <a:p>
            <a:endParaRPr lang="en-US" dirty="0"/>
          </a:p>
          <a:p>
            <a:r>
              <a:rPr lang="en-US" dirty="0"/>
              <a:t>Required to accomplish or support a health care mission at a fixed (TDA) </a:t>
            </a:r>
            <a:r>
              <a:rPr lang="en-US" dirty="0" smtClean="0"/>
              <a:t>activity</a:t>
            </a:r>
            <a:endParaRPr lang="en-US" dirty="0"/>
          </a:p>
          <a:p>
            <a:endParaRPr lang="en-US" dirty="0"/>
          </a:p>
          <a:p>
            <a:r>
              <a:rPr lang="en-US" dirty="0"/>
              <a:t>Not centrally managed or funded through another DA-level </a:t>
            </a:r>
            <a:r>
              <a:rPr lang="en-US" dirty="0" smtClean="0"/>
              <a:t>program</a:t>
            </a:r>
            <a:endParaRPr lang="en-US" dirty="0"/>
          </a:p>
          <a:p>
            <a:endParaRPr lang="en-US" dirty="0"/>
          </a:p>
          <a:p>
            <a:r>
              <a:rPr lang="en-US" dirty="0"/>
              <a:t>Major end-item or system</a:t>
            </a:r>
          </a:p>
          <a:p>
            <a:endParaRPr lang="en-US" dirty="0"/>
          </a:p>
          <a:p>
            <a:r>
              <a:rPr lang="en-US" dirty="0" smtClean="0"/>
              <a:t>Not </a:t>
            </a:r>
            <a:r>
              <a:rPr lang="en-US" dirty="0"/>
              <a:t>required to </a:t>
            </a:r>
            <a:r>
              <a:rPr lang="en-US" dirty="0" smtClean="0"/>
              <a:t>provide </a:t>
            </a:r>
            <a:r>
              <a:rPr lang="en-US" dirty="0"/>
              <a:t>back-up to existing </a:t>
            </a:r>
            <a:r>
              <a:rPr lang="en-US" dirty="0" smtClean="0"/>
              <a:t>equipment</a:t>
            </a:r>
          </a:p>
          <a:p>
            <a:endParaRPr lang="en-US" dirty="0"/>
          </a:p>
        </p:txBody>
      </p:sp>
      <p:sp>
        <p:nvSpPr>
          <p:cNvPr id="5" name="Title 4"/>
          <p:cNvSpPr>
            <a:spLocks noGrp="1"/>
          </p:cNvSpPr>
          <p:nvPr>
            <p:ph type="title"/>
          </p:nvPr>
        </p:nvSpPr>
        <p:spPr/>
        <p:txBody>
          <a:bodyPr/>
          <a:lstStyle/>
          <a:p>
            <a:r>
              <a:rPr lang="en-US" sz="2800" dirty="0" smtClean="0"/>
              <a:t>MEDCASE Program Eligibility</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422916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77165"/>
            <a:ext cx="8229600" cy="5034455"/>
          </a:xfrm>
        </p:spPr>
        <p:txBody>
          <a:bodyPr/>
          <a:lstStyle/>
          <a:p>
            <a:r>
              <a:rPr lang="en-US" dirty="0" smtClean="0"/>
              <a:t>There are two ways a requirement can be developed:</a:t>
            </a:r>
          </a:p>
          <a:p>
            <a:endParaRPr lang="en-US" sz="1800" dirty="0"/>
          </a:p>
          <a:p>
            <a:pPr lvl="1"/>
            <a:r>
              <a:rPr lang="en-US" sz="2000" dirty="0" smtClean="0"/>
              <a:t>Site (MTF) generated</a:t>
            </a:r>
          </a:p>
          <a:p>
            <a:pPr lvl="1"/>
            <a:endParaRPr lang="en-US" sz="2000" dirty="0"/>
          </a:p>
          <a:p>
            <a:pPr lvl="1"/>
            <a:r>
              <a:rPr lang="en-US" sz="2000" dirty="0" smtClean="0"/>
              <a:t>Technology Assessment Requirements Analysis (TARA) generated</a:t>
            </a:r>
            <a:r>
              <a:rPr lang="en-US" sz="1600" dirty="0" smtClean="0"/>
              <a:t>.</a:t>
            </a:r>
          </a:p>
          <a:p>
            <a:pPr lvl="1"/>
            <a:endParaRPr lang="en-US" sz="1600" dirty="0"/>
          </a:p>
        </p:txBody>
      </p:sp>
      <p:sp>
        <p:nvSpPr>
          <p:cNvPr id="5" name="Title 4"/>
          <p:cNvSpPr>
            <a:spLocks noGrp="1"/>
          </p:cNvSpPr>
          <p:nvPr>
            <p:ph type="title"/>
          </p:nvPr>
        </p:nvSpPr>
        <p:spPr>
          <a:xfrm>
            <a:off x="457200" y="199097"/>
            <a:ext cx="8229600" cy="590550"/>
          </a:xfrm>
        </p:spPr>
        <p:txBody>
          <a:bodyPr/>
          <a:lstStyle/>
          <a:p>
            <a:r>
              <a:rPr lang="en-US" sz="2800" dirty="0" smtClean="0"/>
              <a:t>Requirement Development</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13315" name="Picture 3" descr="C:\Users\gary.egmon\Pictures\USAMMA\USAMMA_Cr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732" y="3725554"/>
            <a:ext cx="1740453" cy="1670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534584" y="5363088"/>
            <a:ext cx="808748" cy="369332"/>
          </a:xfrm>
          <a:prstGeom prst="rect">
            <a:avLst/>
          </a:prstGeom>
          <a:noFill/>
        </p:spPr>
        <p:txBody>
          <a:bodyPr wrap="none" rtlCol="0">
            <a:spAutoFit/>
          </a:bodyPr>
          <a:lstStyle/>
          <a:p>
            <a:r>
              <a:rPr lang="en-US" b="1" i="1" dirty="0" smtClean="0">
                <a:solidFill>
                  <a:srgbClr val="003300"/>
                </a:solidFill>
                <a:effectLst>
                  <a:outerShdw blurRad="38100" dist="38100" dir="2700000" algn="tl">
                    <a:srgbClr val="000000">
                      <a:alpha val="43137"/>
                    </a:srgbClr>
                  </a:outerShdw>
                </a:effectLst>
              </a:rPr>
              <a:t>TARA</a:t>
            </a:r>
            <a:endParaRPr lang="en-US" b="1" i="1" dirty="0">
              <a:solidFill>
                <a:srgbClr val="003300"/>
              </a:solidFill>
              <a:effectLst>
                <a:outerShdw blurRad="38100" dist="38100" dir="2700000" algn="tl">
                  <a:srgbClr val="000000">
                    <a:alpha val="43137"/>
                  </a:srgbClr>
                </a:outerShdw>
              </a:effectLst>
            </a:endParaRPr>
          </a:p>
        </p:txBody>
      </p:sp>
      <p:pic>
        <p:nvPicPr>
          <p:cNvPr id="10" name="Picture 9" descr="womack.jpg"/>
          <p:cNvPicPr>
            <a:picLocks noChangeAspect="1"/>
          </p:cNvPicPr>
          <p:nvPr/>
        </p:nvPicPr>
        <p:blipFill>
          <a:blip r:embed="rId3" cstate="print"/>
          <a:stretch>
            <a:fillRect/>
          </a:stretch>
        </p:blipFill>
        <p:spPr>
          <a:xfrm>
            <a:off x="700435" y="3825557"/>
            <a:ext cx="4132926" cy="1785257"/>
          </a:xfrm>
          <a:prstGeom prst="rect">
            <a:avLst/>
          </a:prstGeom>
        </p:spPr>
      </p:pic>
    </p:spTree>
    <p:extLst>
      <p:ext uri="{BB962C8B-B14F-4D97-AF65-F5344CB8AC3E}">
        <p14:creationId xmlns:p14="http://schemas.microsoft.com/office/powerpoint/2010/main" val="3527017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36331" y="966965"/>
            <a:ext cx="8607971" cy="5034455"/>
          </a:xfrm>
        </p:spPr>
        <p:txBody>
          <a:bodyPr/>
          <a:lstStyle/>
          <a:p>
            <a:r>
              <a:rPr lang="en-US" sz="2000" dirty="0"/>
              <a:t>R</a:t>
            </a:r>
            <a:r>
              <a:rPr lang="en-US" sz="2000" dirty="0" smtClean="0"/>
              <a:t>equestor </a:t>
            </a:r>
            <a:r>
              <a:rPr lang="en-US" sz="2000" dirty="0"/>
              <a:t>forecasts </a:t>
            </a:r>
            <a:r>
              <a:rPr lang="en-US" sz="2000" dirty="0" smtClean="0"/>
              <a:t>replacement, modernization or new mission requirements</a:t>
            </a:r>
            <a:endParaRPr lang="en-US" sz="2000" dirty="0"/>
          </a:p>
          <a:p>
            <a:endParaRPr lang="en-US" sz="1800" dirty="0"/>
          </a:p>
          <a:p>
            <a:r>
              <a:rPr lang="en-US" sz="2000" dirty="0"/>
              <a:t>R</a:t>
            </a:r>
            <a:r>
              <a:rPr lang="en-US" sz="2000" dirty="0" smtClean="0"/>
              <a:t>equestor </a:t>
            </a:r>
            <a:r>
              <a:rPr lang="en-US" sz="2000" dirty="0"/>
              <a:t>initiates </a:t>
            </a:r>
            <a:r>
              <a:rPr lang="en-US" sz="2000" dirty="0" smtClean="0"/>
              <a:t>DA </a:t>
            </a:r>
            <a:r>
              <a:rPr lang="en-US" sz="2000" dirty="0"/>
              <a:t>Form </a:t>
            </a:r>
            <a:r>
              <a:rPr lang="en-US" sz="2000" dirty="0" smtClean="0"/>
              <a:t>5027/5028 and modified purchase analysis</a:t>
            </a:r>
          </a:p>
          <a:p>
            <a:pPr lvl="1"/>
            <a:r>
              <a:rPr lang="en-US" sz="1800" dirty="0" smtClean="0"/>
              <a:t>Justification is a user (clinical) responsibility</a:t>
            </a:r>
          </a:p>
          <a:p>
            <a:pPr lvl="2"/>
            <a:r>
              <a:rPr lang="en-US" sz="1600" dirty="0" smtClean="0"/>
              <a:t>Should </a:t>
            </a:r>
            <a:r>
              <a:rPr lang="en-US" sz="1600" dirty="0"/>
              <a:t>state the minimum essential characteristics of the item and provide a clinical or functional </a:t>
            </a:r>
            <a:r>
              <a:rPr lang="en-US" sz="1600" dirty="0" smtClean="0"/>
              <a:t>need (mission)</a:t>
            </a:r>
          </a:p>
          <a:p>
            <a:pPr lvl="2"/>
            <a:endParaRPr lang="en-US" sz="1600" dirty="0"/>
          </a:p>
          <a:p>
            <a:pPr lvl="2"/>
            <a:r>
              <a:rPr lang="en-US" sz="1600" dirty="0"/>
              <a:t>Must be supported by facts, not general statements to workload increase, </a:t>
            </a:r>
            <a:r>
              <a:rPr lang="en-US" sz="1600" dirty="0" err="1" smtClean="0"/>
              <a:t>etc</a:t>
            </a:r>
            <a:endParaRPr lang="en-US" sz="1600" dirty="0" smtClean="0"/>
          </a:p>
          <a:p>
            <a:pPr lvl="2"/>
            <a:endParaRPr lang="en-US" sz="1600" dirty="0"/>
          </a:p>
          <a:p>
            <a:pPr lvl="2"/>
            <a:r>
              <a:rPr lang="en-US" sz="1600" dirty="0"/>
              <a:t>Must relate the capabilities requested to the actual requirements of the activity – not what the equipment does but what it can do for </a:t>
            </a:r>
            <a:r>
              <a:rPr lang="en-US" sz="1600" dirty="0" smtClean="0"/>
              <a:t>you</a:t>
            </a:r>
          </a:p>
          <a:p>
            <a:pPr lvl="2"/>
            <a:endParaRPr lang="en-US" sz="1600" dirty="0"/>
          </a:p>
          <a:p>
            <a:pPr lvl="2"/>
            <a:r>
              <a:rPr lang="en-US" sz="1600" dirty="0" smtClean="0">
                <a:effectLst>
                  <a:outerShdw blurRad="38100" dist="38100" dir="2700000" algn="tl">
                    <a:srgbClr val="000000">
                      <a:alpha val="43137"/>
                    </a:srgbClr>
                  </a:outerShdw>
                </a:effectLst>
              </a:rPr>
              <a:t>Urgent</a:t>
            </a:r>
            <a:r>
              <a:rPr lang="en-US" sz="1600" dirty="0" smtClean="0"/>
              <a:t> requirements require additional justification and approvals</a:t>
            </a:r>
            <a:r>
              <a:rPr lang="en-US" sz="1800" b="1" dirty="0" smtClean="0"/>
              <a:t>.</a:t>
            </a:r>
            <a:endParaRPr lang="en-US" sz="1800" b="1" dirty="0"/>
          </a:p>
          <a:p>
            <a:pPr lvl="2"/>
            <a:endParaRPr lang="en-US" sz="1600" dirty="0"/>
          </a:p>
          <a:p>
            <a:r>
              <a:rPr lang="en-US" sz="2000" dirty="0" smtClean="0"/>
              <a:t>The </a:t>
            </a:r>
            <a:r>
              <a:rPr lang="en-US" sz="2000" dirty="0"/>
              <a:t>requestor assembles and submits the complete packet with all attachments and supporting documentation through applicable </a:t>
            </a:r>
            <a:r>
              <a:rPr lang="en-US" sz="2000" dirty="0" smtClean="0"/>
              <a:t>channels</a:t>
            </a:r>
            <a:endParaRPr lang="en-US" sz="1800" dirty="0"/>
          </a:p>
          <a:p>
            <a:pPr marL="0" indent="0">
              <a:buNone/>
            </a:pPr>
            <a:endParaRPr lang="en-US" sz="1800" dirty="0">
              <a:solidFill>
                <a:srgbClr val="003300"/>
              </a:solidFill>
            </a:endParaRPr>
          </a:p>
        </p:txBody>
      </p:sp>
      <p:sp>
        <p:nvSpPr>
          <p:cNvPr id="5" name="Title 4"/>
          <p:cNvSpPr>
            <a:spLocks noGrp="1"/>
          </p:cNvSpPr>
          <p:nvPr>
            <p:ph type="title"/>
          </p:nvPr>
        </p:nvSpPr>
        <p:spPr>
          <a:xfrm>
            <a:off x="562300" y="220117"/>
            <a:ext cx="8581700" cy="590550"/>
          </a:xfrm>
        </p:spPr>
        <p:txBody>
          <a:bodyPr/>
          <a:lstStyle/>
          <a:p>
            <a:r>
              <a:rPr lang="en-US" sz="2800" dirty="0" smtClean="0"/>
              <a:t>Requirement Development – Site Generated </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3846146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956455"/>
            <a:ext cx="8229600" cy="5034455"/>
          </a:xfrm>
        </p:spPr>
        <p:txBody>
          <a:bodyPr/>
          <a:lstStyle/>
          <a:p>
            <a:r>
              <a:rPr lang="en-US" sz="2000" dirty="0"/>
              <a:t>Must include responses to 7 </a:t>
            </a:r>
            <a:r>
              <a:rPr lang="en-US" sz="2000" dirty="0" smtClean="0"/>
              <a:t>questions:</a:t>
            </a:r>
          </a:p>
          <a:p>
            <a:pPr lvl="1"/>
            <a:r>
              <a:rPr lang="en-US" sz="1600" dirty="0" smtClean="0"/>
              <a:t>Equipment use and why needed.</a:t>
            </a:r>
          </a:p>
          <a:p>
            <a:pPr lvl="1"/>
            <a:endParaRPr lang="en-US" sz="1600" dirty="0" smtClean="0"/>
          </a:p>
          <a:p>
            <a:pPr lvl="1"/>
            <a:r>
              <a:rPr lang="en-US" sz="1600" dirty="0" smtClean="0"/>
              <a:t>Interoperability.</a:t>
            </a:r>
            <a:endParaRPr lang="en-US" sz="1600" dirty="0"/>
          </a:p>
          <a:p>
            <a:pPr lvl="1"/>
            <a:endParaRPr lang="en-US" sz="1600" dirty="0" smtClean="0"/>
          </a:p>
          <a:p>
            <a:pPr lvl="1"/>
            <a:r>
              <a:rPr lang="en-US" sz="1600" dirty="0" smtClean="0"/>
              <a:t>What </a:t>
            </a:r>
            <a:r>
              <a:rPr lang="en-US" sz="1600" dirty="0"/>
              <a:t>are the advantages of the requested item over equipment currently in use or available on the market?  Why are these advantages needed</a:t>
            </a:r>
            <a:r>
              <a:rPr lang="en-US" sz="1600" dirty="0" smtClean="0"/>
              <a:t>?</a:t>
            </a:r>
          </a:p>
          <a:p>
            <a:pPr lvl="1"/>
            <a:endParaRPr lang="en-US" sz="1600" dirty="0" smtClean="0"/>
          </a:p>
          <a:p>
            <a:pPr lvl="1"/>
            <a:r>
              <a:rPr lang="en-US" sz="1600" dirty="0" smtClean="0"/>
              <a:t>Have </a:t>
            </a:r>
            <a:r>
              <a:rPr lang="en-US" sz="1600" dirty="0"/>
              <a:t>specific details been presented regarding cost-benefit, personnel savings, or productivity, the enhancement or curtailment of services, frequency or duration of breakdown, or other specific factors that may be relevant</a:t>
            </a:r>
            <a:r>
              <a:rPr lang="en-US" sz="1600" dirty="0" smtClean="0"/>
              <a:t>?</a:t>
            </a:r>
          </a:p>
          <a:p>
            <a:pPr lvl="1"/>
            <a:endParaRPr lang="en-US" sz="1600" dirty="0" smtClean="0"/>
          </a:p>
          <a:p>
            <a:pPr lvl="1"/>
            <a:r>
              <a:rPr lang="en-US" sz="1600" dirty="0" smtClean="0"/>
              <a:t>What </a:t>
            </a:r>
            <a:r>
              <a:rPr lang="en-US" sz="1600" dirty="0"/>
              <a:t>will be the impact upon mission accomplishment if the requested item is not acquired</a:t>
            </a:r>
            <a:r>
              <a:rPr lang="en-US" sz="1600" dirty="0" smtClean="0"/>
              <a:t>?</a:t>
            </a:r>
          </a:p>
          <a:p>
            <a:pPr lvl="1"/>
            <a:endParaRPr lang="en-US" sz="1600" dirty="0" smtClean="0"/>
          </a:p>
          <a:p>
            <a:pPr lvl="1"/>
            <a:r>
              <a:rPr lang="en-US" sz="1600" dirty="0" smtClean="0"/>
              <a:t>Anticipated workload.</a:t>
            </a:r>
          </a:p>
          <a:p>
            <a:pPr lvl="1"/>
            <a:endParaRPr lang="en-US" sz="1600" dirty="0" smtClean="0"/>
          </a:p>
          <a:p>
            <a:pPr lvl="1"/>
            <a:r>
              <a:rPr lang="en-US" sz="1600" dirty="0" smtClean="0"/>
              <a:t>Has </a:t>
            </a:r>
            <a:r>
              <a:rPr lang="en-US" sz="1600" dirty="0"/>
              <a:t>consideration been given to the use of available excess assets to satisfy this requirement?</a:t>
            </a:r>
          </a:p>
          <a:p>
            <a:endParaRPr lang="en-US" sz="1800" dirty="0">
              <a:solidFill>
                <a:srgbClr val="003300"/>
              </a:solidFill>
            </a:endParaRPr>
          </a:p>
        </p:txBody>
      </p:sp>
      <p:sp>
        <p:nvSpPr>
          <p:cNvPr id="5" name="Title 4"/>
          <p:cNvSpPr>
            <a:spLocks noGrp="1"/>
          </p:cNvSpPr>
          <p:nvPr>
            <p:ph type="title"/>
          </p:nvPr>
        </p:nvSpPr>
        <p:spPr>
          <a:xfrm>
            <a:off x="457200" y="199097"/>
            <a:ext cx="8229600" cy="590550"/>
          </a:xfrm>
        </p:spPr>
        <p:txBody>
          <a:bodyPr/>
          <a:lstStyle/>
          <a:p>
            <a:r>
              <a:rPr lang="en-US" sz="2800" dirty="0" smtClean="0"/>
              <a:t>Justification of Requirements</a:t>
            </a:r>
            <a:endParaRPr lang="en-US" sz="2800" dirty="0"/>
          </a:p>
        </p:txBody>
      </p:sp>
      <p:sp>
        <p:nvSpPr>
          <p:cNvPr id="8" name="Text Box 12"/>
          <p:cNvSpPr txBox="1">
            <a:spLocks noChangeArrowheads="1"/>
          </p:cNvSpPr>
          <p:nvPr/>
        </p:nvSpPr>
        <p:spPr bwMode="auto">
          <a:xfrm>
            <a:off x="3997301" y="665809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399298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72065"/>
            <a:ext cx="8229600" cy="5034455"/>
          </a:xfrm>
        </p:spPr>
        <p:txBody>
          <a:bodyPr/>
          <a:lstStyle/>
          <a:p>
            <a:r>
              <a:rPr lang="en-US" sz="2000" dirty="0" smtClean="0"/>
              <a:t>MTF </a:t>
            </a:r>
            <a:r>
              <a:rPr lang="en-US" sz="2000" dirty="0"/>
              <a:t>submits locally approved MEDCASE to </a:t>
            </a:r>
            <a:r>
              <a:rPr lang="en-US" sz="2000" dirty="0" smtClean="0"/>
              <a:t>RHC/MSC.</a:t>
            </a:r>
          </a:p>
          <a:p>
            <a:pPr lvl="2"/>
            <a:r>
              <a:rPr lang="en-US" sz="1600" u="sng" dirty="0" smtClean="0"/>
              <a:t>Activity </a:t>
            </a:r>
            <a:r>
              <a:rPr lang="en-US" sz="1600" u="sng" dirty="0"/>
              <a:t>should submit as the commander approves them</a:t>
            </a:r>
            <a:r>
              <a:rPr lang="en-US" sz="1600" dirty="0"/>
              <a:t>.  They are not to be held at the activity and submitted in batches.  Routine requirements are submitted during the budget year – during </a:t>
            </a:r>
            <a:r>
              <a:rPr lang="en-US" sz="1600" dirty="0" smtClean="0"/>
              <a:t>FY17 </a:t>
            </a:r>
            <a:r>
              <a:rPr lang="en-US" sz="1600" dirty="0"/>
              <a:t>submission should be for </a:t>
            </a:r>
            <a:r>
              <a:rPr lang="en-US" sz="1600" dirty="0" smtClean="0"/>
              <a:t>FY18 </a:t>
            </a:r>
            <a:r>
              <a:rPr lang="en-US" sz="1600" dirty="0"/>
              <a:t>and </a:t>
            </a:r>
            <a:r>
              <a:rPr lang="en-US" sz="1600" dirty="0" smtClean="0"/>
              <a:t>beyond.  </a:t>
            </a:r>
            <a:endParaRPr lang="en-US" sz="1600" dirty="0"/>
          </a:p>
          <a:p>
            <a:pPr marL="457200" lvl="1" indent="0">
              <a:buNone/>
            </a:pPr>
            <a:endParaRPr lang="en-US" sz="1600" dirty="0"/>
          </a:p>
          <a:p>
            <a:r>
              <a:rPr lang="en-US" sz="2000" dirty="0" smtClean="0"/>
              <a:t>RHC/MSC </a:t>
            </a:r>
            <a:r>
              <a:rPr lang="en-US" sz="2000" dirty="0"/>
              <a:t>Commander reviews and </a:t>
            </a:r>
            <a:r>
              <a:rPr lang="en-US" sz="2000" dirty="0" smtClean="0"/>
              <a:t>Approves/Disapproves.  Approved requirements are forwarded </a:t>
            </a:r>
            <a:r>
              <a:rPr lang="en-US" sz="2000" dirty="0"/>
              <a:t>to </a:t>
            </a:r>
            <a:r>
              <a:rPr lang="en-US" sz="2000" dirty="0" smtClean="0"/>
              <a:t>USAMMA.</a:t>
            </a:r>
          </a:p>
          <a:p>
            <a:pPr lvl="1"/>
            <a:endParaRPr lang="en-US" sz="2000" dirty="0"/>
          </a:p>
          <a:p>
            <a:r>
              <a:rPr lang="en-US" sz="2000" dirty="0" smtClean="0"/>
              <a:t>USAMMA </a:t>
            </a:r>
            <a:r>
              <a:rPr lang="en-US" sz="2000" dirty="0"/>
              <a:t>reviews for administrative errors and eligibility.  USAMMA forwards to TSG consultant for review and </a:t>
            </a:r>
            <a:r>
              <a:rPr lang="en-US" sz="2000" dirty="0" smtClean="0"/>
              <a:t>Approval/Disapproval.</a:t>
            </a:r>
          </a:p>
          <a:p>
            <a:pPr lvl="1"/>
            <a:endParaRPr lang="en-US" sz="1600" dirty="0"/>
          </a:p>
          <a:p>
            <a:r>
              <a:rPr lang="en-US" sz="2000" dirty="0" smtClean="0"/>
              <a:t>Approval </a:t>
            </a:r>
            <a:r>
              <a:rPr lang="en-US" sz="2000" dirty="0"/>
              <a:t>is based upon </a:t>
            </a:r>
            <a:r>
              <a:rPr lang="en-US" sz="2000" dirty="0" smtClean="0"/>
              <a:t>priority </a:t>
            </a:r>
            <a:r>
              <a:rPr lang="en-US" sz="2000" dirty="0"/>
              <a:t>of need, and not related to the present or the anticipated availability of funding</a:t>
            </a:r>
            <a:r>
              <a:rPr lang="en-US" sz="2200" dirty="0"/>
              <a:t>.</a:t>
            </a:r>
          </a:p>
          <a:p>
            <a:endParaRPr lang="en-US" sz="1800" dirty="0">
              <a:solidFill>
                <a:srgbClr val="003300"/>
              </a:solidFill>
            </a:endParaRPr>
          </a:p>
        </p:txBody>
      </p:sp>
      <p:sp>
        <p:nvSpPr>
          <p:cNvPr id="5" name="Title 4"/>
          <p:cNvSpPr>
            <a:spLocks noGrp="1"/>
          </p:cNvSpPr>
          <p:nvPr>
            <p:ph type="title"/>
          </p:nvPr>
        </p:nvSpPr>
        <p:spPr>
          <a:xfrm>
            <a:off x="457200" y="188587"/>
            <a:ext cx="8229600" cy="590550"/>
          </a:xfrm>
        </p:spPr>
        <p:txBody>
          <a:bodyPr/>
          <a:lstStyle/>
          <a:p>
            <a:r>
              <a:rPr lang="en-US" sz="2800" dirty="0" smtClean="0"/>
              <a:t>Approval Process – Site Generated </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74422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98786" y="1177165"/>
            <a:ext cx="7704083" cy="5034455"/>
          </a:xfrm>
        </p:spPr>
        <p:txBody>
          <a:bodyPr/>
          <a:lstStyle/>
          <a:p>
            <a:r>
              <a:rPr lang="en-US" sz="2400" dirty="0" smtClean="0"/>
              <a:t>STCPC convenes in August to review and prioritize for funding all MEDCASE submissions.</a:t>
            </a:r>
          </a:p>
          <a:p>
            <a:pPr lvl="1"/>
            <a:endParaRPr lang="en-US" sz="1600" dirty="0"/>
          </a:p>
          <a:p>
            <a:r>
              <a:rPr lang="en-US" sz="2400" dirty="0" smtClean="0"/>
              <a:t>STCPC Chairperson coordinates MEDCOM leadership review/approval.</a:t>
            </a:r>
          </a:p>
          <a:p>
            <a:pPr lvl="1"/>
            <a:endParaRPr lang="en-US" sz="1600" dirty="0"/>
          </a:p>
          <a:p>
            <a:r>
              <a:rPr lang="en-US" sz="2400" dirty="0" smtClean="0"/>
              <a:t>MEDCOM G4 coordinates acquisition activities for all approved requirements up to available funding</a:t>
            </a:r>
          </a:p>
          <a:p>
            <a:endParaRPr lang="en-US" sz="2400" dirty="0"/>
          </a:p>
          <a:p>
            <a:endParaRPr lang="en-US" sz="1800" dirty="0">
              <a:solidFill>
                <a:srgbClr val="003300"/>
              </a:solidFill>
            </a:endParaRPr>
          </a:p>
        </p:txBody>
      </p:sp>
      <p:sp>
        <p:nvSpPr>
          <p:cNvPr id="5" name="Title 4"/>
          <p:cNvSpPr>
            <a:spLocks noGrp="1"/>
          </p:cNvSpPr>
          <p:nvPr>
            <p:ph type="title"/>
          </p:nvPr>
        </p:nvSpPr>
        <p:spPr>
          <a:xfrm>
            <a:off x="457200" y="178077"/>
            <a:ext cx="8229600" cy="590550"/>
          </a:xfrm>
        </p:spPr>
        <p:txBody>
          <a:bodyPr/>
          <a:lstStyle/>
          <a:p>
            <a:r>
              <a:rPr lang="en-US" sz="2800" dirty="0" smtClean="0"/>
              <a:t>Approval Process – Site Generated </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11266" name="Picture 2" descr="C:\Users\gary.egmon\Pictures\Meeting\meeting_roo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4175235"/>
            <a:ext cx="3041650" cy="227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7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77165"/>
            <a:ext cx="8229600" cy="5034455"/>
          </a:xfrm>
        </p:spPr>
        <p:txBody>
          <a:bodyPr/>
          <a:lstStyle/>
          <a:p>
            <a:r>
              <a:rPr lang="en-US" sz="2000" dirty="0" smtClean="0"/>
              <a:t>Management: Central</a:t>
            </a:r>
          </a:p>
          <a:p>
            <a:r>
              <a:rPr lang="en-US" sz="2000" dirty="0" smtClean="0"/>
              <a:t>Level: Army Medical Department</a:t>
            </a:r>
          </a:p>
          <a:p>
            <a:r>
              <a:rPr lang="en-US" sz="2000" dirty="0" smtClean="0"/>
              <a:t>Funding: DHP O&amp;M</a:t>
            </a:r>
          </a:p>
          <a:p>
            <a:pPr lvl="1"/>
            <a:r>
              <a:rPr lang="en-US" sz="1800" dirty="0" smtClean="0"/>
              <a:t>1-year</a:t>
            </a:r>
          </a:p>
          <a:p>
            <a:pPr lvl="1"/>
            <a:r>
              <a:rPr lang="en-US" sz="1800" dirty="0" smtClean="0"/>
              <a:t>$100K-$250K (EOR 31xx)</a:t>
            </a:r>
          </a:p>
          <a:p>
            <a:pPr lvl="1"/>
            <a:r>
              <a:rPr lang="en-US" sz="1800" dirty="0" smtClean="0"/>
              <a:t>Eligibility criteria: SB 8-75-MEDCASE</a:t>
            </a:r>
          </a:p>
          <a:p>
            <a:r>
              <a:rPr lang="en-US" sz="2000" dirty="0" smtClean="0"/>
              <a:t>Purpose: </a:t>
            </a:r>
          </a:p>
          <a:p>
            <a:pPr lvl="1"/>
            <a:r>
              <a:rPr lang="en-US" sz="1800" dirty="0"/>
              <a:t>Capital investment equipment acquisition for fixed (TDA) AMEDD activities </a:t>
            </a:r>
            <a:r>
              <a:rPr lang="en-US" sz="1800" dirty="0" smtClean="0"/>
              <a:t>worldwide</a:t>
            </a:r>
            <a:endParaRPr lang="en-US" sz="1800" dirty="0"/>
          </a:p>
          <a:p>
            <a:endParaRPr lang="en-US" sz="2000" dirty="0"/>
          </a:p>
          <a:p>
            <a:r>
              <a:rPr lang="en-US" sz="2000" dirty="0" smtClean="0"/>
              <a:t>Eligibility, Development, Justification &amp; Approval mirror MEDCASE.</a:t>
            </a:r>
          </a:p>
          <a:p>
            <a:endParaRPr lang="en-US" sz="2000" dirty="0">
              <a:solidFill>
                <a:srgbClr val="003300"/>
              </a:solidFill>
            </a:endParaRPr>
          </a:p>
          <a:p>
            <a:endParaRPr lang="en-US" sz="2000" dirty="0">
              <a:solidFill>
                <a:srgbClr val="003300"/>
              </a:solidFill>
            </a:endParaRPr>
          </a:p>
        </p:txBody>
      </p:sp>
      <p:sp>
        <p:nvSpPr>
          <p:cNvPr id="5" name="Title 4"/>
          <p:cNvSpPr>
            <a:spLocks noGrp="1"/>
          </p:cNvSpPr>
          <p:nvPr>
            <p:ph type="title"/>
          </p:nvPr>
        </p:nvSpPr>
        <p:spPr>
          <a:xfrm>
            <a:off x="457200" y="188587"/>
            <a:ext cx="8229600" cy="590550"/>
          </a:xfrm>
        </p:spPr>
        <p:txBody>
          <a:bodyPr/>
          <a:lstStyle/>
          <a:p>
            <a:r>
              <a:rPr lang="en-US" sz="2800" dirty="0" smtClean="0"/>
              <a:t>SuperCEEP Overview</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7" name="Picture 6" descr="operating-microscopes-welcome.jpg"/>
          <p:cNvPicPr>
            <a:picLocks noChangeAspect="1"/>
          </p:cNvPicPr>
          <p:nvPr/>
        </p:nvPicPr>
        <p:blipFill>
          <a:blip r:embed="rId3" cstate="print"/>
          <a:stretch>
            <a:fillRect/>
          </a:stretch>
        </p:blipFill>
        <p:spPr>
          <a:xfrm>
            <a:off x="6776557" y="1035485"/>
            <a:ext cx="2099451" cy="2139850"/>
          </a:xfrm>
          <a:prstGeom prst="rect">
            <a:avLst/>
          </a:prstGeom>
        </p:spPr>
      </p:pic>
    </p:spTree>
    <p:extLst>
      <p:ext uri="{BB962C8B-B14F-4D97-AF65-F5344CB8AC3E}">
        <p14:creationId xmlns:p14="http://schemas.microsoft.com/office/powerpoint/2010/main" val="366683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77165"/>
            <a:ext cx="8229600" cy="5034455"/>
          </a:xfrm>
        </p:spPr>
        <p:txBody>
          <a:bodyPr/>
          <a:lstStyle/>
          <a:p>
            <a:r>
              <a:rPr lang="en-US" b="1" dirty="0">
                <a:effectLst>
                  <a:outerShdw blurRad="38100" dist="38100" dir="2700000" algn="tl">
                    <a:srgbClr val="000000">
                      <a:alpha val="43137"/>
                    </a:srgbClr>
                  </a:outerShdw>
                </a:effectLst>
              </a:rPr>
              <a:t>Urgent </a:t>
            </a:r>
            <a:r>
              <a:rPr lang="en-US" dirty="0"/>
              <a:t>or unfunded SuperCEEP requirements may be locally funded if central funding is not available.</a:t>
            </a:r>
          </a:p>
          <a:p>
            <a:endParaRPr lang="en-US" dirty="0"/>
          </a:p>
          <a:p>
            <a:r>
              <a:rPr lang="en-US" dirty="0"/>
              <a:t>Activities will seek MEDCOM approval to locally fund SuperCEEP items. </a:t>
            </a:r>
          </a:p>
          <a:p>
            <a:endParaRPr lang="en-US" dirty="0"/>
          </a:p>
          <a:p>
            <a:r>
              <a:rPr lang="en-US" dirty="0"/>
              <a:t>Locally funded SuperCEEP requirements will have established, staffed and approved SuperCEEP packets and will be entered into the web MRE. </a:t>
            </a:r>
          </a:p>
          <a:p>
            <a:endParaRPr lang="en-US" dirty="0"/>
          </a:p>
          <a:p>
            <a:r>
              <a:rPr lang="en-US" dirty="0"/>
              <a:t>Locally funded SuperCEEP requirements are not eligible for central site-prep funding.</a:t>
            </a:r>
          </a:p>
          <a:p>
            <a:endParaRPr lang="en-US" dirty="0">
              <a:solidFill>
                <a:srgbClr val="003300"/>
              </a:solidFill>
            </a:endParaRPr>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10" name="Title 4"/>
          <p:cNvSpPr>
            <a:spLocks noGrp="1"/>
          </p:cNvSpPr>
          <p:nvPr>
            <p:ph type="title"/>
          </p:nvPr>
        </p:nvSpPr>
        <p:spPr>
          <a:xfrm>
            <a:off x="457200" y="188587"/>
            <a:ext cx="8229600" cy="590550"/>
          </a:xfrm>
        </p:spPr>
        <p:txBody>
          <a:bodyPr/>
          <a:lstStyle/>
          <a:p>
            <a:r>
              <a:rPr lang="en-US" sz="2800" dirty="0" smtClean="0"/>
              <a:t>SuperCEEP Overview</a:t>
            </a:r>
            <a:endParaRPr lang="en-US" sz="2800" dirty="0"/>
          </a:p>
        </p:txBody>
      </p:sp>
    </p:spTree>
    <p:extLst>
      <p:ext uri="{BB962C8B-B14F-4D97-AF65-F5344CB8AC3E}">
        <p14:creationId xmlns:p14="http://schemas.microsoft.com/office/powerpoint/2010/main" val="267418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1555"/>
            <a:ext cx="8229600" cy="5034455"/>
          </a:xfrm>
        </p:spPr>
        <p:txBody>
          <a:bodyPr/>
          <a:lstStyle/>
          <a:p>
            <a:r>
              <a:rPr lang="en-US" sz="1800" dirty="0" smtClean="0"/>
              <a:t>CEEP is non-expendable and durable equipment items that are under $100K each utilizing DHP OM funds for fixed facilities.</a:t>
            </a:r>
          </a:p>
          <a:p>
            <a:endParaRPr lang="en-US" sz="1800" dirty="0"/>
          </a:p>
          <a:p>
            <a:r>
              <a:rPr lang="en-US" sz="1800" dirty="0" smtClean="0"/>
              <a:t>MEDCOM has developed guidance for the local CEEP program.  Guidance is published in SB 8-75-11, chapter 5.</a:t>
            </a:r>
          </a:p>
          <a:p>
            <a:pPr lvl="1"/>
            <a:endParaRPr lang="en-US" sz="1600" dirty="0"/>
          </a:p>
          <a:p>
            <a:r>
              <a:rPr lang="en-US" sz="1800" dirty="0" smtClean="0"/>
              <a:t>G-4 and G-8 established a ‘Hard-Fence’ target for each MTF.</a:t>
            </a:r>
          </a:p>
          <a:p>
            <a:endParaRPr lang="en-US" sz="1800" dirty="0" smtClean="0"/>
          </a:p>
          <a:p>
            <a:pPr lvl="1"/>
            <a:r>
              <a:rPr lang="en-US" sz="1600" dirty="0"/>
              <a:t>Uses 3-year average of equipment that has </a:t>
            </a:r>
            <a:endParaRPr lang="en-US" sz="1600" dirty="0" smtClean="0"/>
          </a:p>
          <a:p>
            <a:pPr marL="457200" lvl="1" indent="0">
              <a:buNone/>
            </a:pPr>
            <a:r>
              <a:rPr lang="en-US" sz="1600" dirty="0"/>
              <a:t> </a:t>
            </a:r>
            <a:r>
              <a:rPr lang="en-US" sz="1600" dirty="0" smtClean="0"/>
              <a:t>    met </a:t>
            </a:r>
            <a:r>
              <a:rPr lang="en-US" sz="1600" dirty="0"/>
              <a:t>life expectancy (current and two out years</a:t>
            </a:r>
            <a:r>
              <a:rPr lang="en-US" sz="1600" dirty="0" smtClean="0"/>
              <a:t>).</a:t>
            </a:r>
          </a:p>
          <a:p>
            <a:pPr marL="457200" lvl="1" indent="0">
              <a:buNone/>
            </a:pPr>
            <a:endParaRPr lang="en-US" sz="1600" dirty="0"/>
          </a:p>
          <a:p>
            <a:pPr lvl="1"/>
            <a:r>
              <a:rPr lang="en-US" sz="1600" dirty="0"/>
              <a:t> Developed from JMAR</a:t>
            </a:r>
            <a:r>
              <a:rPr lang="en-US" sz="1600" dirty="0" smtClean="0"/>
              <a:t>.</a:t>
            </a:r>
          </a:p>
          <a:p>
            <a:pPr marL="457200" lvl="1" indent="0">
              <a:buNone/>
            </a:pPr>
            <a:endParaRPr lang="en-US" sz="1600" dirty="0"/>
          </a:p>
          <a:p>
            <a:pPr lvl="1"/>
            <a:r>
              <a:rPr lang="en-US" sz="1600" dirty="0"/>
              <a:t> </a:t>
            </a:r>
            <a:r>
              <a:rPr lang="en-US" sz="1600" dirty="0" smtClean="0"/>
              <a:t>FY17 ‘Hard-Fence’ </a:t>
            </a:r>
            <a:r>
              <a:rPr lang="en-US" sz="1600" dirty="0"/>
              <a:t>is </a:t>
            </a:r>
            <a:r>
              <a:rPr lang="en-US" sz="1600" u="sng" dirty="0" smtClean="0"/>
              <a:t>IN ADDDITION TO</a:t>
            </a:r>
            <a:r>
              <a:rPr lang="en-US" sz="1600" dirty="0" smtClean="0"/>
              <a:t> core budget.  </a:t>
            </a:r>
            <a:endParaRPr lang="en-US" sz="1600" dirty="0"/>
          </a:p>
          <a:p>
            <a:pPr lvl="1"/>
            <a:endParaRPr lang="en-US" sz="1600" dirty="0" smtClean="0"/>
          </a:p>
          <a:p>
            <a:endParaRPr lang="en-US" sz="1800" b="1" i="1" dirty="0"/>
          </a:p>
          <a:p>
            <a:pPr marL="0" indent="0">
              <a:buNone/>
            </a:pPr>
            <a:endParaRPr lang="en-US" sz="1800" dirty="0">
              <a:solidFill>
                <a:srgbClr val="003300"/>
              </a:solidFill>
            </a:endParaRPr>
          </a:p>
        </p:txBody>
      </p:sp>
      <p:sp>
        <p:nvSpPr>
          <p:cNvPr id="5" name="Title 4"/>
          <p:cNvSpPr>
            <a:spLocks noGrp="1"/>
          </p:cNvSpPr>
          <p:nvPr>
            <p:ph type="title"/>
          </p:nvPr>
        </p:nvSpPr>
        <p:spPr>
          <a:xfrm>
            <a:off x="457200" y="167567"/>
            <a:ext cx="8229600" cy="590550"/>
          </a:xfrm>
        </p:spPr>
        <p:txBody>
          <a:bodyPr/>
          <a:lstStyle/>
          <a:p>
            <a:r>
              <a:rPr lang="en-US" sz="2800" dirty="0" smtClean="0"/>
              <a:t>CEEP Overview</a:t>
            </a:r>
            <a:endParaRPr lang="en-US" sz="28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7" name="Picture 6" descr="Typical Inpatient Room.JPG"/>
          <p:cNvPicPr>
            <a:picLocks noChangeAspect="1"/>
          </p:cNvPicPr>
          <p:nvPr/>
        </p:nvPicPr>
        <p:blipFill>
          <a:blip r:embed="rId2" cstate="print"/>
          <a:stretch>
            <a:fillRect/>
          </a:stretch>
        </p:blipFill>
        <p:spPr>
          <a:xfrm>
            <a:off x="9616965" y="1246944"/>
            <a:ext cx="2932386" cy="2967277"/>
          </a:xfrm>
          <a:prstGeom prst="rect">
            <a:avLst/>
          </a:prstGeom>
        </p:spPr>
      </p:pic>
    </p:spTree>
    <p:extLst>
      <p:ext uri="{BB962C8B-B14F-4D97-AF65-F5344CB8AC3E}">
        <p14:creationId xmlns:p14="http://schemas.microsoft.com/office/powerpoint/2010/main" val="19036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648" y="878120"/>
            <a:ext cx="7772703" cy="456697"/>
          </a:xfrm>
        </p:spPr>
        <p:txBody>
          <a:bodyPr/>
          <a:lstStyle/>
          <a:p>
            <a:pPr algn="ctr"/>
            <a:r>
              <a:rPr lang="en-US" b="1" dirty="0"/>
              <a:t>Centralized Equipment Program Requirements (CERP) </a:t>
            </a:r>
          </a:p>
        </p:txBody>
      </p:sp>
      <p:sp>
        <p:nvSpPr>
          <p:cNvPr id="7" name="Rectangle 6"/>
          <p:cNvSpPr/>
          <p:nvPr/>
        </p:nvSpPr>
        <p:spPr>
          <a:xfrm>
            <a:off x="609600" y="1402964"/>
            <a:ext cx="7924800" cy="5078313"/>
          </a:xfrm>
          <a:prstGeom prst="rect">
            <a:avLst/>
          </a:prstGeom>
        </p:spPr>
        <p:txBody>
          <a:bodyPr wrap="square">
            <a:spAutoFit/>
          </a:bodyPr>
          <a:lstStyle/>
          <a:p>
            <a:pPr marL="285750" indent="-285750">
              <a:buFont typeface="Arial" panose="020B0604020202020204" pitchFamily="34" charset="0"/>
              <a:buChar char="•"/>
            </a:pPr>
            <a:r>
              <a:rPr lang="en-US" dirty="0"/>
              <a:t>The requestor initiates CEEP </a:t>
            </a:r>
            <a:r>
              <a:rPr lang="en-US" dirty="0" smtClean="0"/>
              <a:t>request in the automated CERP </a:t>
            </a:r>
            <a:r>
              <a:rPr lang="en-US" dirty="0"/>
              <a:t>application.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MEDCOM </a:t>
            </a:r>
            <a:r>
              <a:rPr lang="en-US" dirty="0"/>
              <a:t>G-4 is the proponent for the web-based Centralized Equipment Program Requirements (CERP) SharePoint application.</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SharePoint </a:t>
            </a:r>
            <a:r>
              <a:rPr lang="en-US" dirty="0"/>
              <a:t>“wizard” builds comprehensive Capital Expense Equipment Program (CEEP) </a:t>
            </a:r>
            <a:r>
              <a:rPr lang="en-US" dirty="0" smtClean="0"/>
              <a:t>packets and automates the routing and approval workflow process.</a:t>
            </a:r>
            <a:endParaRPr lang="en-US" dirty="0"/>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Accessible </a:t>
            </a:r>
            <a:r>
              <a:rPr lang="en-US" dirty="0"/>
              <a:t>through Army Medicine Portal.</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Provides </a:t>
            </a:r>
            <a:r>
              <a:rPr lang="en-US" dirty="0"/>
              <a:t>enterprise visibility of requirements and data.</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CEEP </a:t>
            </a:r>
            <a:r>
              <a:rPr lang="en-US" dirty="0"/>
              <a:t>approval authority </a:t>
            </a:r>
            <a:r>
              <a:rPr lang="en-US" dirty="0" smtClean="0"/>
              <a:t>remains </a:t>
            </a:r>
            <a:r>
              <a:rPr lang="en-US" dirty="0"/>
              <a:t>with RHC and </a:t>
            </a:r>
            <a:r>
              <a:rPr lang="en-US" dirty="0" smtClean="0"/>
              <a:t>MTF </a:t>
            </a:r>
            <a:r>
              <a:rPr lang="en-US" dirty="0"/>
              <a:t>per SB 8-75-MEDCASE</a:t>
            </a:r>
          </a:p>
          <a:p>
            <a:pPr marL="285750" lvl="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OPORD </a:t>
            </a:r>
            <a:r>
              <a:rPr lang="en-US" dirty="0"/>
              <a:t>16-14, Centralized Equipment Program Requirements Program (CERP)</a:t>
            </a:r>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itle 4"/>
          <p:cNvSpPr>
            <a:spLocks noGrp="1"/>
          </p:cNvSpPr>
          <p:nvPr>
            <p:ph type="title"/>
          </p:nvPr>
        </p:nvSpPr>
        <p:spPr>
          <a:xfrm>
            <a:off x="457200" y="167567"/>
            <a:ext cx="8229600" cy="590550"/>
          </a:xfrm>
        </p:spPr>
        <p:txBody>
          <a:bodyPr/>
          <a:lstStyle/>
          <a:p>
            <a:pPr algn="ctr"/>
            <a:r>
              <a:rPr lang="en-US" sz="2800" dirty="0" smtClean="0"/>
              <a:t>CEEP Overview</a:t>
            </a:r>
            <a:endParaRPr lang="en-US" sz="2800" dirty="0"/>
          </a:p>
        </p:txBody>
      </p:sp>
    </p:spTree>
    <p:extLst>
      <p:ext uri="{BB962C8B-B14F-4D97-AF65-F5344CB8AC3E}">
        <p14:creationId xmlns:p14="http://schemas.microsoft.com/office/powerpoint/2010/main" val="2794872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3269" y="1177159"/>
            <a:ext cx="8597462" cy="4771711"/>
          </a:xfrm>
        </p:spPr>
        <p:txBody>
          <a:bodyPr/>
          <a:lstStyle/>
          <a:p>
            <a:pPr marL="0" indent="0">
              <a:buNone/>
            </a:pPr>
            <a:endParaRPr lang="en-US" sz="2000" dirty="0" smtClean="0">
              <a:solidFill>
                <a:srgbClr val="003300"/>
              </a:solidFill>
            </a:endParaRPr>
          </a:p>
          <a:p>
            <a:endParaRPr lang="en-US" sz="1800" dirty="0">
              <a:solidFill>
                <a:srgbClr val="003300"/>
              </a:solidFill>
            </a:endParaRPr>
          </a:p>
        </p:txBody>
      </p:sp>
      <p:sp>
        <p:nvSpPr>
          <p:cNvPr id="4" name="Title 3"/>
          <p:cNvSpPr>
            <a:spLocks noGrp="1"/>
          </p:cNvSpPr>
          <p:nvPr>
            <p:ph type="title"/>
          </p:nvPr>
        </p:nvSpPr>
        <p:spPr>
          <a:xfrm>
            <a:off x="457200" y="178077"/>
            <a:ext cx="8229600" cy="590550"/>
          </a:xfrm>
        </p:spPr>
        <p:txBody>
          <a:bodyPr/>
          <a:lstStyle/>
          <a:p>
            <a:r>
              <a:rPr lang="en-US" dirty="0" smtClean="0"/>
              <a:t>TAP SCOPE</a:t>
            </a:r>
            <a:endParaRPr lang="en-US" dirty="0"/>
          </a:p>
        </p:txBody>
      </p:sp>
      <p:sp>
        <p:nvSpPr>
          <p:cNvPr id="6"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7"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graphicFrame>
        <p:nvGraphicFramePr>
          <p:cNvPr id="2" name="Chart 1"/>
          <p:cNvGraphicFramePr/>
          <p:nvPr>
            <p:extLst>
              <p:ext uri="{D42A27DB-BD31-4B8C-83A1-F6EECF244321}">
                <p14:modId xmlns:p14="http://schemas.microsoft.com/office/powerpoint/2010/main" val="869214388"/>
              </p:ext>
            </p:extLst>
          </p:nvPr>
        </p:nvGraphicFramePr>
        <p:xfrm>
          <a:off x="3209364" y="1044389"/>
          <a:ext cx="2572871" cy="23756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187078252"/>
              </p:ext>
            </p:extLst>
          </p:nvPr>
        </p:nvGraphicFramePr>
        <p:xfrm>
          <a:off x="6168687" y="1075764"/>
          <a:ext cx="2858772" cy="23308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60258341"/>
              </p:ext>
            </p:extLst>
          </p:nvPr>
        </p:nvGraphicFramePr>
        <p:xfrm>
          <a:off x="143436" y="927847"/>
          <a:ext cx="2420470" cy="26087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extLst>
              <p:ext uri="{D42A27DB-BD31-4B8C-83A1-F6EECF244321}">
                <p14:modId xmlns:p14="http://schemas.microsoft.com/office/powerpoint/2010/main" val="949717556"/>
              </p:ext>
            </p:extLst>
          </p:nvPr>
        </p:nvGraphicFramePr>
        <p:xfrm>
          <a:off x="3213367" y="3827930"/>
          <a:ext cx="2573829" cy="25280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p:cNvGraphicFramePr/>
          <p:nvPr>
            <p:extLst>
              <p:ext uri="{D42A27DB-BD31-4B8C-83A1-F6EECF244321}">
                <p14:modId xmlns:p14="http://schemas.microsoft.com/office/powerpoint/2010/main" val="3679434875"/>
              </p:ext>
            </p:extLst>
          </p:nvPr>
        </p:nvGraphicFramePr>
        <p:xfrm>
          <a:off x="6526306" y="3836894"/>
          <a:ext cx="2115670" cy="235771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Chart 16"/>
          <p:cNvGraphicFramePr/>
          <p:nvPr>
            <p:extLst>
              <p:ext uri="{D42A27DB-BD31-4B8C-83A1-F6EECF244321}">
                <p14:modId xmlns:p14="http://schemas.microsoft.com/office/powerpoint/2010/main" val="3062973806"/>
              </p:ext>
            </p:extLst>
          </p:nvPr>
        </p:nvGraphicFramePr>
        <p:xfrm>
          <a:off x="-87158" y="3863788"/>
          <a:ext cx="3278593" cy="252838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39918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1555"/>
            <a:ext cx="8229600" cy="5475879"/>
          </a:xfrm>
        </p:spPr>
        <p:txBody>
          <a:bodyPr/>
          <a:lstStyle/>
          <a:p>
            <a:r>
              <a:rPr lang="en-US" sz="1800" dirty="0" smtClean="0"/>
              <a:t>Prioritization and Reporting IAW SB 8-75-11:</a:t>
            </a:r>
          </a:p>
          <a:p>
            <a:endParaRPr lang="en-US" sz="1800" dirty="0" smtClean="0"/>
          </a:p>
          <a:p>
            <a:pPr lvl="1"/>
            <a:r>
              <a:rPr lang="en-US" sz="1600" dirty="0"/>
              <a:t>Develop an end-to-end prioritized CEEP list</a:t>
            </a:r>
            <a:r>
              <a:rPr lang="en-US" sz="1600" dirty="0" smtClean="0"/>
              <a:t>.</a:t>
            </a:r>
          </a:p>
          <a:p>
            <a:pPr lvl="1"/>
            <a:endParaRPr lang="en-US" sz="1600" dirty="0"/>
          </a:p>
          <a:p>
            <a:pPr lvl="1"/>
            <a:r>
              <a:rPr lang="en-US" sz="1600" dirty="0" smtClean="0"/>
              <a:t>Prioritize </a:t>
            </a:r>
            <a:r>
              <a:rPr lang="en-US" sz="1600" dirty="0"/>
              <a:t>through PBAC or other local committee</a:t>
            </a:r>
            <a:r>
              <a:rPr lang="en-US" sz="1600" dirty="0" smtClean="0"/>
              <a:t>.</a:t>
            </a:r>
          </a:p>
          <a:p>
            <a:pPr lvl="1"/>
            <a:endParaRPr lang="en-US" sz="1600" dirty="0"/>
          </a:p>
          <a:p>
            <a:pPr lvl="1"/>
            <a:r>
              <a:rPr lang="en-US" sz="1600" dirty="0" smtClean="0"/>
              <a:t>Report </a:t>
            </a:r>
            <a:r>
              <a:rPr lang="en-US" sz="1600" dirty="0"/>
              <a:t>execution against </a:t>
            </a:r>
            <a:r>
              <a:rPr lang="en-US" sz="1600" dirty="0" smtClean="0"/>
              <a:t>‘Hard-Fence</a:t>
            </a:r>
            <a:r>
              <a:rPr lang="en-US" sz="1600" dirty="0"/>
              <a:t>’ and prioritized requirement list quarterly to MEDCOM (included in MEDCOM quarterly Command Management </a:t>
            </a:r>
            <a:r>
              <a:rPr lang="en-US" sz="1600" dirty="0" smtClean="0"/>
              <a:t>Review).</a:t>
            </a:r>
          </a:p>
          <a:p>
            <a:pPr lvl="1"/>
            <a:endParaRPr lang="en-US" sz="1600" dirty="0"/>
          </a:p>
          <a:p>
            <a:pPr lvl="1"/>
            <a:r>
              <a:rPr lang="en-US" sz="1600" dirty="0" smtClean="0"/>
              <a:t>Through the MEDCOM standardization effort, approved unfunded requirements on the PBAC list will be analyzed on a regional and MEDCOM level for potential grouping to leverage better pricing and increase standardization. </a:t>
            </a:r>
          </a:p>
          <a:p>
            <a:pPr lvl="1"/>
            <a:endParaRPr lang="en-US" sz="1600" dirty="0"/>
          </a:p>
          <a:p>
            <a:r>
              <a:rPr lang="en-US" sz="1800" dirty="0" smtClean="0"/>
              <a:t>Items must be input into DMLSS and a due-in established.</a:t>
            </a:r>
          </a:p>
          <a:p>
            <a:endParaRPr lang="en-US" sz="1800" dirty="0"/>
          </a:p>
          <a:p>
            <a:r>
              <a:rPr lang="en-US" sz="1800" dirty="0" smtClean="0"/>
              <a:t>Unused ‘Hard-Fenced” dollars will be swept by Fiscal Year End.</a:t>
            </a:r>
          </a:p>
          <a:p>
            <a:pPr lvl="1"/>
            <a:endParaRPr lang="en-US" sz="1400" dirty="0" smtClean="0"/>
          </a:p>
          <a:p>
            <a:pPr lvl="1"/>
            <a:endParaRPr lang="en-US" sz="1600" dirty="0" smtClean="0"/>
          </a:p>
          <a:p>
            <a:endParaRPr lang="en-US" sz="1800" b="1" i="1" dirty="0"/>
          </a:p>
          <a:p>
            <a:pPr marL="0" indent="0">
              <a:buNone/>
            </a:pPr>
            <a:endParaRPr lang="en-US" sz="1800" dirty="0"/>
          </a:p>
        </p:txBody>
      </p:sp>
      <p:sp>
        <p:nvSpPr>
          <p:cNvPr id="5" name="Title 4"/>
          <p:cNvSpPr>
            <a:spLocks noGrp="1"/>
          </p:cNvSpPr>
          <p:nvPr>
            <p:ph type="title"/>
          </p:nvPr>
        </p:nvSpPr>
        <p:spPr>
          <a:xfrm>
            <a:off x="457200" y="230627"/>
            <a:ext cx="8497614" cy="590550"/>
          </a:xfrm>
        </p:spPr>
        <p:txBody>
          <a:bodyPr/>
          <a:lstStyle/>
          <a:p>
            <a:r>
              <a:rPr lang="en-US" sz="2800" dirty="0" smtClean="0"/>
              <a:t>CEEP Overview</a:t>
            </a:r>
            <a:endParaRPr lang="en-US" sz="2400" i="1"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21574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199" y="1061555"/>
            <a:ext cx="8360979" cy="5034455"/>
          </a:xfrm>
        </p:spPr>
        <p:txBody>
          <a:bodyPr/>
          <a:lstStyle/>
          <a:p>
            <a:r>
              <a:rPr lang="en-US" sz="1800" dirty="0"/>
              <a:t>Services performed in connection with the initial installation of equipment are also EOR 31** the same as MEDCASE</a:t>
            </a:r>
            <a:r>
              <a:rPr lang="en-US" sz="1800" dirty="0" smtClean="0"/>
              <a:t>.</a:t>
            </a:r>
          </a:p>
          <a:p>
            <a:endParaRPr lang="en-US" sz="1800" dirty="0"/>
          </a:p>
          <a:p>
            <a:pPr lvl="1"/>
            <a:r>
              <a:rPr lang="en-US" sz="1800" dirty="0"/>
              <a:t> </a:t>
            </a:r>
            <a:r>
              <a:rPr lang="en-US" sz="1600" dirty="0"/>
              <a:t>A separate CLIN, line item or contract shall not be written for installation and charged to a different EOR</a:t>
            </a:r>
            <a:r>
              <a:rPr lang="en-US" sz="1600" dirty="0" smtClean="0"/>
              <a:t>.</a:t>
            </a:r>
          </a:p>
          <a:p>
            <a:pPr lvl="1"/>
            <a:endParaRPr lang="en-US" sz="1600" dirty="0"/>
          </a:p>
          <a:p>
            <a:r>
              <a:rPr lang="en-US" sz="1800" dirty="0"/>
              <a:t>Only Property Management is authorized to purchase equipment to include CEEP, furniture, and furnishings.</a:t>
            </a:r>
          </a:p>
          <a:p>
            <a:endParaRPr lang="en-US" sz="1800" dirty="0"/>
          </a:p>
          <a:p>
            <a:r>
              <a:rPr lang="en-US" sz="1800" dirty="0"/>
              <a:t>MEDCOM established CEEP floor is $200 – if it is personal property of a durable nature, period of service of 1-year or more it is </a:t>
            </a:r>
            <a:r>
              <a:rPr lang="en-US" sz="1800" dirty="0" smtClean="0"/>
              <a:t>CEEP.</a:t>
            </a:r>
            <a:endParaRPr lang="en-US" sz="1800" dirty="0"/>
          </a:p>
          <a:p>
            <a:endParaRPr lang="en-US" sz="1800" dirty="0"/>
          </a:p>
          <a:p>
            <a:r>
              <a:rPr lang="en-US" sz="1800" dirty="0"/>
              <a:t>Replacement item must be turned in prior to receipt of new </a:t>
            </a:r>
            <a:r>
              <a:rPr lang="en-US" sz="1800" dirty="0" smtClean="0"/>
              <a:t>item.</a:t>
            </a:r>
          </a:p>
          <a:p>
            <a:endParaRPr lang="en-US" sz="1800" dirty="0"/>
          </a:p>
          <a:p>
            <a:pPr marL="0" indent="0">
              <a:buNone/>
            </a:pPr>
            <a:endParaRPr lang="en-US" sz="1800" dirty="0"/>
          </a:p>
          <a:p>
            <a:endParaRPr lang="en-US" sz="1800" dirty="0" smtClean="0"/>
          </a:p>
          <a:p>
            <a:pPr lvl="1"/>
            <a:endParaRPr lang="en-US" sz="1400" dirty="0" smtClean="0"/>
          </a:p>
          <a:p>
            <a:pPr lvl="1"/>
            <a:endParaRPr lang="en-US" sz="1600" dirty="0" smtClean="0"/>
          </a:p>
          <a:p>
            <a:endParaRPr lang="en-US" sz="1800" b="1" i="1" dirty="0"/>
          </a:p>
          <a:p>
            <a:pPr marL="0" indent="0">
              <a:buNone/>
            </a:pPr>
            <a:endParaRPr lang="en-US" sz="1800" dirty="0"/>
          </a:p>
        </p:txBody>
      </p:sp>
      <p:sp>
        <p:nvSpPr>
          <p:cNvPr id="5" name="Title 4"/>
          <p:cNvSpPr>
            <a:spLocks noGrp="1"/>
          </p:cNvSpPr>
          <p:nvPr>
            <p:ph type="title"/>
          </p:nvPr>
        </p:nvSpPr>
        <p:spPr>
          <a:xfrm>
            <a:off x="373119" y="199097"/>
            <a:ext cx="8487101" cy="590550"/>
          </a:xfrm>
        </p:spPr>
        <p:txBody>
          <a:bodyPr/>
          <a:lstStyle/>
          <a:p>
            <a:r>
              <a:rPr lang="en-US" sz="2800" dirty="0" smtClean="0"/>
              <a:t>CEEP Overview</a:t>
            </a:r>
            <a:endParaRPr lang="en-US" sz="2400" i="1"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306049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marL="0" indent="0" algn="ctr">
              <a:buNone/>
            </a:pPr>
            <a:r>
              <a:rPr lang="en-US" sz="2400" dirty="0" smtClean="0"/>
              <a:t>Strengths</a:t>
            </a:r>
            <a:endParaRPr lang="en-US" dirty="0" smtClean="0"/>
          </a:p>
          <a:p>
            <a:pPr>
              <a:buAutoNum type="arabicPeriod"/>
            </a:pPr>
            <a:r>
              <a:rPr lang="en-US" sz="1400" dirty="0" smtClean="0"/>
              <a:t>   TAP </a:t>
            </a:r>
            <a:r>
              <a:rPr lang="en-US" sz="1400" dirty="0"/>
              <a:t>Campaign Plan</a:t>
            </a:r>
          </a:p>
          <a:p>
            <a:pPr marL="342900" indent="-342900">
              <a:buAutoNum type="arabicPeriod"/>
            </a:pPr>
            <a:r>
              <a:rPr lang="en-US" sz="1400" dirty="0" smtClean="0"/>
              <a:t>Knowledgeable TAP Staff</a:t>
            </a:r>
          </a:p>
          <a:p>
            <a:pPr marL="342900" indent="-342900">
              <a:buAutoNum type="arabicPeriod"/>
            </a:pPr>
            <a:r>
              <a:rPr lang="en-US" sz="1400" dirty="0" smtClean="0"/>
              <a:t>Cross Organizational Synergy</a:t>
            </a:r>
          </a:p>
          <a:p>
            <a:pPr marL="342900" indent="-342900">
              <a:buAutoNum type="arabicPeriod"/>
            </a:pPr>
            <a:r>
              <a:rPr lang="en-US" sz="1400" dirty="0" smtClean="0"/>
              <a:t>STCPC + DIRS</a:t>
            </a:r>
          </a:p>
          <a:p>
            <a:pPr marL="342900" indent="-342900">
              <a:buAutoNum type="arabicPeriod"/>
            </a:pPr>
            <a:r>
              <a:rPr lang="en-US" sz="1400" dirty="0" smtClean="0"/>
              <a:t>DLA-TS IDIQ Contracts</a:t>
            </a:r>
          </a:p>
          <a:p>
            <a:pPr marL="342900" indent="-342900">
              <a:buAutoNum type="arabicPeriod"/>
            </a:pPr>
            <a:endParaRPr lang="en-US" dirty="0"/>
          </a:p>
        </p:txBody>
      </p:sp>
      <p:sp>
        <p:nvSpPr>
          <p:cNvPr id="7" name="Content Placeholder 6"/>
          <p:cNvSpPr>
            <a:spLocks noGrp="1"/>
          </p:cNvSpPr>
          <p:nvPr>
            <p:ph sz="half" idx="2"/>
          </p:nvPr>
        </p:nvSpPr>
        <p:spPr/>
        <p:txBody>
          <a:bodyPr/>
          <a:lstStyle/>
          <a:p>
            <a:pPr marL="0" indent="0" algn="ctr">
              <a:buNone/>
            </a:pPr>
            <a:r>
              <a:rPr lang="en-US" sz="2400" dirty="0" smtClean="0"/>
              <a:t>Weaknesses</a:t>
            </a:r>
          </a:p>
          <a:p>
            <a:pPr marL="342900" indent="-342900">
              <a:buAutoNum type="arabicPeriod"/>
            </a:pPr>
            <a:r>
              <a:rPr lang="en-US" sz="1400" dirty="0" smtClean="0"/>
              <a:t>No “AMEDD Investment Strategy”</a:t>
            </a:r>
          </a:p>
          <a:p>
            <a:pPr marL="342900" indent="-342900">
              <a:buAutoNum type="arabicPeriod"/>
            </a:pPr>
            <a:r>
              <a:rPr lang="en-US" sz="1400" dirty="0" smtClean="0"/>
              <a:t>Complex TAP Acquisition Strategy</a:t>
            </a:r>
          </a:p>
          <a:p>
            <a:pPr marL="869950" lvl="1" indent="-342900"/>
            <a:r>
              <a:rPr lang="en-US" sz="1200" dirty="0"/>
              <a:t>Not Defense Acquisition System (DAS) </a:t>
            </a:r>
            <a:r>
              <a:rPr lang="en-US" sz="1200" dirty="0" smtClean="0"/>
              <a:t>Modeled</a:t>
            </a:r>
          </a:p>
          <a:p>
            <a:pPr marL="869950" lvl="1" indent="-342900"/>
            <a:r>
              <a:rPr lang="en-US" sz="1200" dirty="0"/>
              <a:t>No IPPD Shared Service Structure</a:t>
            </a:r>
            <a:endParaRPr lang="en-US" sz="1200" dirty="0" smtClean="0"/>
          </a:p>
          <a:p>
            <a:pPr marL="869950" lvl="1" indent="-342900"/>
            <a:r>
              <a:rPr lang="en-US" sz="1200" dirty="0" smtClean="0"/>
              <a:t>Lacks TLCSM structure/resources/responsibility</a:t>
            </a:r>
          </a:p>
          <a:p>
            <a:pPr marL="869950" lvl="1" indent="-342900"/>
            <a:r>
              <a:rPr lang="en-US" sz="1200" dirty="0" smtClean="0"/>
              <a:t>Low Process Category Integration (ID/Fund/</a:t>
            </a:r>
            <a:r>
              <a:rPr lang="en-US" sz="1200" dirty="0" err="1" smtClean="0"/>
              <a:t>Acq</a:t>
            </a:r>
            <a:r>
              <a:rPr lang="en-US" sz="1200" dirty="0" smtClean="0"/>
              <a:t>)</a:t>
            </a:r>
          </a:p>
          <a:p>
            <a:pPr marL="869950" lvl="1" indent="-342900"/>
            <a:r>
              <a:rPr lang="en-US" sz="1200" dirty="0" smtClean="0"/>
              <a:t>No Enterprise Capability</a:t>
            </a:r>
          </a:p>
          <a:p>
            <a:pPr marL="342900" indent="-342900">
              <a:buAutoNum type="arabicPeriod"/>
            </a:pPr>
            <a:r>
              <a:rPr lang="en-US" sz="1400" dirty="0" smtClean="0"/>
              <a:t>Inactive STCPC </a:t>
            </a:r>
          </a:p>
          <a:p>
            <a:pPr marL="342900" indent="-342900">
              <a:buAutoNum type="arabicPeriod"/>
            </a:pPr>
            <a:r>
              <a:rPr lang="en-US" sz="1400" dirty="0" smtClean="0"/>
              <a:t>Low Data Quality</a:t>
            </a:r>
          </a:p>
          <a:p>
            <a:pPr marL="342900" indent="-342900">
              <a:buAutoNum type="arabicPeriod"/>
            </a:pPr>
            <a:r>
              <a:rPr lang="en-US" sz="1400" dirty="0" smtClean="0"/>
              <a:t>Low Standardization</a:t>
            </a:r>
          </a:p>
          <a:p>
            <a:pPr marL="342900" indent="-342900">
              <a:buAutoNum type="arabicPeriod"/>
            </a:pPr>
            <a:endParaRPr lang="en-US" sz="1400" dirty="0" smtClean="0"/>
          </a:p>
          <a:p>
            <a:pPr marL="342900" indent="-342900">
              <a:buAutoNum type="arabicPeriod"/>
            </a:pPr>
            <a:endParaRPr lang="en-US" sz="1400" dirty="0"/>
          </a:p>
        </p:txBody>
      </p:sp>
      <p:sp>
        <p:nvSpPr>
          <p:cNvPr id="8" name="Content Placeholder 7"/>
          <p:cNvSpPr>
            <a:spLocks noGrp="1"/>
          </p:cNvSpPr>
          <p:nvPr>
            <p:ph sz="half" idx="11"/>
          </p:nvPr>
        </p:nvSpPr>
        <p:spPr/>
        <p:txBody>
          <a:bodyPr/>
          <a:lstStyle/>
          <a:p>
            <a:pPr marL="0" indent="0" algn="ctr">
              <a:buNone/>
            </a:pPr>
            <a:r>
              <a:rPr lang="en-US" sz="2400" dirty="0" smtClean="0"/>
              <a:t>Opportunities</a:t>
            </a:r>
          </a:p>
          <a:p>
            <a:pPr>
              <a:buFont typeface="+mj-lt"/>
              <a:buAutoNum type="arabicPeriod"/>
            </a:pPr>
            <a:r>
              <a:rPr lang="en-US" sz="1400" dirty="0" smtClean="0"/>
              <a:t>MEDLOG 2025 – CERP (IMPACT Issue #64)</a:t>
            </a:r>
          </a:p>
          <a:p>
            <a:pPr>
              <a:buFont typeface="+mj-lt"/>
              <a:buAutoNum type="arabicPeriod"/>
            </a:pPr>
            <a:r>
              <a:rPr lang="en-US" sz="1400" dirty="0" smtClean="0"/>
              <a:t>CERP (SharePoint Capability)</a:t>
            </a:r>
          </a:p>
          <a:p>
            <a:pPr>
              <a:buFont typeface="+mj-lt"/>
              <a:buAutoNum type="arabicPeriod"/>
            </a:pPr>
            <a:r>
              <a:rPr lang="en-US" sz="1400" dirty="0" smtClean="0"/>
              <a:t>DML-ES (Enterprise Equipment Capability)</a:t>
            </a:r>
          </a:p>
          <a:p>
            <a:pPr>
              <a:buFont typeface="+mj-lt"/>
              <a:buAutoNum type="arabicPeriod"/>
            </a:pPr>
            <a:r>
              <a:rPr lang="en-US" sz="1400" dirty="0" smtClean="0"/>
              <a:t>TLCM Integration Synergy (G4M + G4TAP + ICS)</a:t>
            </a:r>
          </a:p>
          <a:p>
            <a:pPr>
              <a:buFont typeface="+mj-lt"/>
              <a:buAutoNum type="arabicPeriod"/>
            </a:pPr>
            <a:r>
              <a:rPr lang="en-US" sz="1400" dirty="0" smtClean="0"/>
              <a:t>DHA Collaboration (SPI, JRA)</a:t>
            </a:r>
          </a:p>
          <a:p>
            <a:pPr>
              <a:buFont typeface="+mj-lt"/>
              <a:buAutoNum type="arabicPeriod"/>
            </a:pPr>
            <a:r>
              <a:rPr lang="en-US" sz="1400" dirty="0"/>
              <a:t>CEEP Hard </a:t>
            </a:r>
            <a:r>
              <a:rPr lang="en-US" sz="1400" dirty="0" smtClean="0"/>
              <a:t>Fence</a:t>
            </a:r>
          </a:p>
          <a:p>
            <a:pPr>
              <a:buFont typeface="+mj-lt"/>
              <a:buAutoNum type="arabicPeriod"/>
            </a:pPr>
            <a:r>
              <a:rPr lang="en-US" sz="1400" dirty="0" smtClean="0"/>
              <a:t>DHA-BCA</a:t>
            </a:r>
          </a:p>
        </p:txBody>
      </p:sp>
      <p:sp>
        <p:nvSpPr>
          <p:cNvPr id="9" name="Content Placeholder 8"/>
          <p:cNvSpPr>
            <a:spLocks noGrp="1"/>
          </p:cNvSpPr>
          <p:nvPr>
            <p:ph sz="half" idx="12"/>
          </p:nvPr>
        </p:nvSpPr>
        <p:spPr/>
        <p:txBody>
          <a:bodyPr>
            <a:normAutofit/>
          </a:bodyPr>
          <a:lstStyle/>
          <a:p>
            <a:pPr marL="0" indent="0" algn="ctr">
              <a:buNone/>
            </a:pPr>
            <a:r>
              <a:rPr lang="en-US" sz="2400" dirty="0" smtClean="0"/>
              <a:t>Threats</a:t>
            </a:r>
            <a:endParaRPr lang="en-US" dirty="0" smtClean="0"/>
          </a:p>
          <a:p>
            <a:pPr>
              <a:buFont typeface="Arial" panose="020B0604020202020204" pitchFamily="34" charset="0"/>
              <a:buAutoNum type="arabicPeriod"/>
            </a:pPr>
            <a:r>
              <a:rPr lang="en-US" dirty="0" smtClean="0"/>
              <a:t>  Cybersecurity (RMF) </a:t>
            </a:r>
          </a:p>
          <a:p>
            <a:pPr>
              <a:buFont typeface="Arial" panose="020B0604020202020204" pitchFamily="34" charset="0"/>
              <a:buAutoNum type="arabicPeriod"/>
            </a:pPr>
            <a:r>
              <a:rPr lang="en-US" dirty="0"/>
              <a:t> </a:t>
            </a:r>
            <a:r>
              <a:rPr lang="en-US" dirty="0" smtClean="0"/>
              <a:t> Lack of Requirements for MHS-GENESIS</a:t>
            </a:r>
          </a:p>
          <a:p>
            <a:pPr>
              <a:buFont typeface="Arial" panose="020B0604020202020204" pitchFamily="34" charset="0"/>
              <a:buAutoNum type="arabicPeriod"/>
            </a:pPr>
            <a:r>
              <a:rPr lang="en-US" dirty="0" smtClean="0"/>
              <a:t>  Loss of WebMRE Capability </a:t>
            </a:r>
            <a:endParaRPr lang="en-US" dirty="0"/>
          </a:p>
          <a:p>
            <a:pPr marL="342900" indent="-342900">
              <a:buAutoNum type="arabicPeriod"/>
            </a:pPr>
            <a:r>
              <a:rPr lang="en-US" dirty="0" smtClean="0"/>
              <a:t>DLA-TS RFO Requirement Changes</a:t>
            </a:r>
          </a:p>
          <a:p>
            <a:pPr marL="342900" indent="-342900">
              <a:buAutoNum type="arabicPeriod"/>
            </a:pPr>
            <a:r>
              <a:rPr lang="en-US" dirty="0" smtClean="0"/>
              <a:t>AAA Audit</a:t>
            </a:r>
          </a:p>
          <a:p>
            <a:pPr marL="342900" indent="-342900">
              <a:buAutoNum type="arabicPeriod"/>
            </a:pPr>
            <a:endParaRPr lang="en-US" dirty="0" smtClean="0"/>
          </a:p>
          <a:p>
            <a:pPr marL="0" indent="0">
              <a:buNone/>
            </a:pPr>
            <a:endParaRPr lang="en-US" dirty="0" smtClean="0"/>
          </a:p>
          <a:p>
            <a:pPr marL="342900" indent="-342900">
              <a:buAutoNum type="arabicPeriod"/>
            </a:pPr>
            <a:endParaRPr lang="en-US" dirty="0"/>
          </a:p>
        </p:txBody>
      </p:sp>
      <p:sp>
        <p:nvSpPr>
          <p:cNvPr id="12" name="Rectangle 2"/>
          <p:cNvSpPr>
            <a:spLocks noGrp="1" noChangeArrowheads="1"/>
          </p:cNvSpPr>
          <p:nvPr>
            <p:ph type="title"/>
          </p:nvPr>
        </p:nvSpPr>
        <p:spPr>
          <a:xfrm>
            <a:off x="479425" y="134020"/>
            <a:ext cx="8642350" cy="630238"/>
          </a:xfrm>
        </p:spPr>
        <p:txBody>
          <a:bodyPr/>
          <a:lstStyle/>
          <a:p>
            <a:r>
              <a:rPr lang="en-US" sz="2800" dirty="0" smtClean="0"/>
              <a:t>TAP Process Improvement</a:t>
            </a:r>
            <a:endParaRPr lang="en-US" sz="2800" dirty="0"/>
          </a:p>
        </p:txBody>
      </p:sp>
    </p:spTree>
    <p:extLst>
      <p:ext uri="{BB962C8B-B14F-4D97-AF65-F5344CB8AC3E}">
        <p14:creationId xmlns:p14="http://schemas.microsoft.com/office/powerpoint/2010/main" val="71840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79425" y="134020"/>
            <a:ext cx="8642350" cy="630238"/>
          </a:xfrm>
        </p:spPr>
        <p:txBody>
          <a:bodyPr/>
          <a:lstStyle/>
          <a:p>
            <a:pPr algn="ctr"/>
            <a:r>
              <a:rPr lang="en-US" sz="2800" dirty="0" smtClean="0"/>
              <a:t>TAP Process Improvement</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1123737847"/>
              </p:ext>
            </p:extLst>
          </p:nvPr>
        </p:nvGraphicFramePr>
        <p:xfrm>
          <a:off x="0" y="908003"/>
          <a:ext cx="9144000" cy="5658066"/>
        </p:xfrm>
        <a:graphic>
          <a:graphicData uri="http://schemas.openxmlformats.org/drawingml/2006/table">
            <a:tbl>
              <a:tblPr firstRow="1" firstCol="1" bandRow="1">
                <a:tableStyleId>{08FB837D-C827-4EFA-A057-4D05807E0F7C}</a:tableStyleId>
              </a:tblPr>
              <a:tblGrid>
                <a:gridCol w="3048000"/>
                <a:gridCol w="2743201"/>
                <a:gridCol w="3352799"/>
              </a:tblGrid>
              <a:tr h="478191">
                <a:tc>
                  <a:txBody>
                    <a:bodyPr/>
                    <a:lstStyle/>
                    <a:p>
                      <a:pPr algn="ctr"/>
                      <a:r>
                        <a:rPr lang="en-US" sz="1200" dirty="0" smtClean="0"/>
                        <a:t>PROCESS</a:t>
                      </a:r>
                      <a:endParaRPr lang="en-US" sz="1200" dirty="0"/>
                    </a:p>
                  </a:txBody>
                  <a:tcPr anchor="ctr"/>
                </a:tc>
                <a:tc>
                  <a:txBody>
                    <a:bodyPr/>
                    <a:lstStyle/>
                    <a:p>
                      <a:pPr algn="ctr"/>
                      <a:r>
                        <a:rPr lang="en-US" sz="1200" dirty="0" smtClean="0"/>
                        <a:t>IMPROVEMENT</a:t>
                      </a:r>
                      <a:endParaRPr lang="en-US" sz="1200" dirty="0"/>
                    </a:p>
                  </a:txBody>
                  <a:tcPr anchor="ctr"/>
                </a:tc>
                <a:tc>
                  <a:txBody>
                    <a:bodyPr/>
                    <a:lstStyle/>
                    <a:p>
                      <a:pPr algn="ctr"/>
                      <a:r>
                        <a:rPr lang="en-US" sz="1200" dirty="0" smtClean="0"/>
                        <a:t>RESULT</a:t>
                      </a:r>
                      <a:endParaRPr lang="en-US" sz="1200" dirty="0"/>
                    </a:p>
                  </a:txBody>
                  <a:tcPr anchor="ctr"/>
                </a:tc>
              </a:tr>
              <a:tr h="434340">
                <a:tc rowSpan="6">
                  <a:txBody>
                    <a:bodyPr/>
                    <a:lstStyle/>
                    <a:p>
                      <a:r>
                        <a:rPr lang="en-US" sz="1050" dirty="0" smtClean="0"/>
                        <a:t>Complex TAP Acquisition Strategy</a:t>
                      </a:r>
                      <a:endParaRPr lang="en-US" sz="1050" dirty="0"/>
                    </a:p>
                  </a:txBody>
                  <a:tcPr anchor="ctr"/>
                </a:tc>
                <a:tc>
                  <a:txBody>
                    <a:bodyPr/>
                    <a:lstStyle/>
                    <a:p>
                      <a:r>
                        <a:rPr lang="en-US" sz="1050" dirty="0" smtClean="0"/>
                        <a:t>Develop/Implement</a:t>
                      </a:r>
                      <a:r>
                        <a:rPr lang="en-US" sz="1050" baseline="0" dirty="0" smtClean="0"/>
                        <a:t> TAP Campaign Plan (next slide)</a:t>
                      </a:r>
                      <a:endParaRPr lang="en-US" sz="1050" dirty="0"/>
                    </a:p>
                  </a:txBody>
                  <a:tcPr anchor="ctr"/>
                </a:tc>
                <a:tc>
                  <a:txBody>
                    <a:bodyPr/>
                    <a:lstStyle/>
                    <a:p>
                      <a:pPr marL="171450" indent="-171450">
                        <a:buFont typeface="Arial" panose="020B0604020202020204" pitchFamily="34" charset="0"/>
                        <a:buChar char="•"/>
                      </a:pPr>
                      <a:r>
                        <a:rPr lang="en-US" sz="1050" dirty="0" smtClean="0"/>
                        <a:t>Current</a:t>
                      </a:r>
                      <a:r>
                        <a:rPr lang="en-US" sz="1050" baseline="0" dirty="0" smtClean="0"/>
                        <a:t> State </a:t>
                      </a:r>
                      <a:r>
                        <a:rPr lang="en-US" sz="1050" dirty="0" smtClean="0"/>
                        <a:t>Process Mapping</a:t>
                      </a:r>
                    </a:p>
                    <a:p>
                      <a:pPr marL="171450" indent="-171450">
                        <a:buFont typeface="Arial" panose="020B0604020202020204" pitchFamily="34" charset="0"/>
                        <a:buChar char="•"/>
                      </a:pPr>
                      <a:r>
                        <a:rPr lang="en-US" sz="1050" dirty="0" smtClean="0"/>
                        <a:t>Measurement</a:t>
                      </a:r>
                      <a:r>
                        <a:rPr lang="en-US" sz="1050" baseline="0" dirty="0" smtClean="0"/>
                        <a:t> Development/Assessment</a:t>
                      </a:r>
                    </a:p>
                    <a:p>
                      <a:pPr marL="171450" indent="-171450">
                        <a:buFont typeface="Arial" panose="020B0604020202020204" pitchFamily="34" charset="0"/>
                        <a:buChar char="•"/>
                      </a:pPr>
                      <a:r>
                        <a:rPr lang="en-US" sz="1050" baseline="0" dirty="0" smtClean="0"/>
                        <a:t>Opportunity Identification/Implementation</a:t>
                      </a:r>
                      <a:endParaRPr lang="en-US" sz="1050" dirty="0" smtClean="0"/>
                    </a:p>
                    <a:p>
                      <a:pPr marL="171450" indent="-171450">
                        <a:buFont typeface="Arial" panose="020B0604020202020204" pitchFamily="34" charset="0"/>
                        <a:buChar char="•"/>
                      </a:pPr>
                      <a:r>
                        <a:rPr lang="en-US" sz="1050" dirty="0" smtClean="0"/>
                        <a:t>TAP Enterprise Capability Documentation</a:t>
                      </a:r>
                    </a:p>
                    <a:p>
                      <a:pPr marL="171450" indent="-171450">
                        <a:buFont typeface="Arial" panose="020B0604020202020204" pitchFamily="34" charset="0"/>
                        <a:buChar char="•"/>
                      </a:pPr>
                      <a:r>
                        <a:rPr lang="en-US" sz="1050" baseline="0" dirty="0" smtClean="0"/>
                        <a:t>Future State – See DOTMLPF-P &amp; Doctrine</a:t>
                      </a:r>
                      <a:endParaRPr lang="en-US" sz="1050" dirty="0"/>
                    </a:p>
                  </a:txBody>
                  <a:tcPr anchor="ctr"/>
                </a:tc>
              </a:tr>
              <a:tr h="434340">
                <a:tc vMerge="1">
                  <a:txBody>
                    <a:bodyPr/>
                    <a:lstStyle/>
                    <a:p>
                      <a:endParaRPr lang="en-US" sz="1200" dirty="0"/>
                    </a:p>
                  </a:txBody>
                  <a:tcPr anchor="ctr"/>
                </a:tc>
                <a:tc>
                  <a:txBody>
                    <a:bodyPr/>
                    <a:lstStyle/>
                    <a:p>
                      <a:r>
                        <a:rPr lang="en-US" sz="1050" dirty="0" smtClean="0"/>
                        <a:t>Improve Process Category Integration</a:t>
                      </a:r>
                      <a:endParaRPr lang="en-US" sz="1050" dirty="0"/>
                    </a:p>
                  </a:txBody>
                  <a:tcPr anchor="ctr"/>
                </a:tc>
                <a:tc>
                  <a:txBody>
                    <a:bodyPr/>
                    <a:lstStyle/>
                    <a:p>
                      <a:pPr marL="171450" indent="-171450">
                        <a:buFont typeface="Arial" panose="020B0604020202020204" pitchFamily="34" charset="0"/>
                        <a:buChar char="•"/>
                      </a:pPr>
                      <a:r>
                        <a:rPr lang="en-US" sz="1050" dirty="0" smtClean="0"/>
                        <a:t>Synchronize</a:t>
                      </a:r>
                      <a:r>
                        <a:rPr lang="en-US" sz="1050" baseline="0" dirty="0" smtClean="0"/>
                        <a:t> Requirements Planning, Funding and Acquisition timelines</a:t>
                      </a:r>
                    </a:p>
                    <a:p>
                      <a:pPr marL="171450" indent="-171450">
                        <a:buFont typeface="Arial" panose="020B0604020202020204" pitchFamily="34" charset="0"/>
                        <a:buChar char="•"/>
                      </a:pPr>
                      <a:r>
                        <a:rPr lang="en-US" sz="1050" baseline="0" dirty="0" smtClean="0"/>
                        <a:t>Increase execution timeline 3-4 months</a:t>
                      </a:r>
                    </a:p>
                    <a:p>
                      <a:pPr marL="171450" indent="-171450">
                        <a:buFont typeface="Arial" panose="020B0604020202020204" pitchFamily="34" charset="0"/>
                        <a:buChar char="•"/>
                      </a:pPr>
                      <a:r>
                        <a:rPr lang="en-US" sz="1050" baseline="0" dirty="0" smtClean="0"/>
                        <a:t>Reduce funding loss risk</a:t>
                      </a:r>
                      <a:endParaRPr lang="en-US" sz="1050" dirty="0"/>
                    </a:p>
                  </a:txBody>
                  <a:tcPr anchor="ctr"/>
                </a:tc>
              </a:tr>
              <a:tr h="434340">
                <a:tc vMerge="1">
                  <a:txBody>
                    <a:bodyPr/>
                    <a:lstStyle/>
                    <a:p>
                      <a:endParaRPr lang="en-US"/>
                    </a:p>
                  </a:txBody>
                  <a:tcPr/>
                </a:tc>
                <a:tc>
                  <a:txBody>
                    <a:bodyPr/>
                    <a:lstStyle/>
                    <a:p>
                      <a:r>
                        <a:rPr lang="en-US" sz="1050" dirty="0" smtClean="0"/>
                        <a:t>Operationalized Acquisition Strategy</a:t>
                      </a:r>
                      <a:endParaRPr lang="en-US" sz="1050" dirty="0"/>
                    </a:p>
                  </a:txBody>
                  <a:tcPr anchor="ctr"/>
                </a:tc>
                <a:tc>
                  <a:txBody>
                    <a:bodyPr/>
                    <a:lstStyle/>
                    <a:p>
                      <a:pPr marL="285750" indent="-285750">
                        <a:buFont typeface="Arial" panose="020B0604020202020204" pitchFamily="34" charset="0"/>
                        <a:buChar char="•"/>
                      </a:pPr>
                      <a:r>
                        <a:rPr lang="en-US" sz="1050" dirty="0" smtClean="0"/>
                        <a:t>OPORD 17-29 (TAP Execution)</a:t>
                      </a:r>
                    </a:p>
                    <a:p>
                      <a:pPr marL="285750" indent="-285750">
                        <a:buFont typeface="Arial" panose="020B0604020202020204" pitchFamily="34" charset="0"/>
                        <a:buChar char="•"/>
                      </a:pPr>
                      <a:r>
                        <a:rPr lang="en-US" sz="1050" dirty="0" smtClean="0"/>
                        <a:t>Synchronize Stakeholder</a:t>
                      </a:r>
                      <a:r>
                        <a:rPr lang="en-US" sz="1050" baseline="0" dirty="0" smtClean="0"/>
                        <a:t> Activities</a:t>
                      </a:r>
                      <a:endParaRPr lang="en-US" sz="1050" dirty="0" smtClean="0"/>
                    </a:p>
                    <a:p>
                      <a:pPr marL="285750" indent="-285750">
                        <a:buFont typeface="Arial" panose="020B0604020202020204" pitchFamily="34" charset="0"/>
                        <a:buChar char="•"/>
                      </a:pPr>
                      <a:r>
                        <a:rPr lang="en-US" sz="1050" dirty="0" smtClean="0"/>
                        <a:t>Traceable</a:t>
                      </a:r>
                      <a:r>
                        <a:rPr lang="en-US" sz="1050" baseline="0" dirty="0" smtClean="0"/>
                        <a:t> Suspenses (Measures)</a:t>
                      </a:r>
                    </a:p>
                    <a:p>
                      <a:pPr marL="285750" indent="-285750">
                        <a:buFont typeface="Arial" panose="020B0604020202020204" pitchFamily="34" charset="0"/>
                        <a:buChar char="•"/>
                      </a:pPr>
                      <a:r>
                        <a:rPr lang="en-US" sz="1050" baseline="0" dirty="0" smtClean="0"/>
                        <a:t>Risk Management (FRP)</a:t>
                      </a:r>
                      <a:endParaRPr lang="en-US" sz="1050" dirty="0"/>
                    </a:p>
                  </a:txBody>
                  <a:tcPr anchor="ctr"/>
                </a:tc>
              </a:tr>
              <a:tr h="434340">
                <a:tc vMerge="1">
                  <a:txBody>
                    <a:bodyPr/>
                    <a:lstStyle/>
                    <a:p>
                      <a:endParaRPr lang="en-US" sz="1200" dirty="0"/>
                    </a:p>
                  </a:txBody>
                  <a:tcPr/>
                </a:tc>
                <a:tc>
                  <a:txBody>
                    <a:bodyPr/>
                    <a:lstStyle/>
                    <a:p>
                      <a:r>
                        <a:rPr lang="en-US" sz="1050" dirty="0" smtClean="0"/>
                        <a:t>Synchronized</a:t>
                      </a:r>
                      <a:r>
                        <a:rPr lang="en-US" sz="1050" baseline="0" dirty="0" smtClean="0"/>
                        <a:t> </a:t>
                      </a:r>
                      <a:r>
                        <a:rPr lang="en-US" sz="1050" dirty="0" smtClean="0"/>
                        <a:t>RFO Processes</a:t>
                      </a:r>
                      <a:endParaRPr lang="en-US" sz="1050" dirty="0"/>
                    </a:p>
                  </a:txBody>
                  <a:tcPr anchor="ctr"/>
                </a:tc>
                <a:tc>
                  <a:txBody>
                    <a:bodyPr/>
                    <a:lstStyle/>
                    <a:p>
                      <a:pPr marL="285750" indent="-285750">
                        <a:buFont typeface="Arial" panose="020B0604020202020204" pitchFamily="34" charset="0"/>
                        <a:buChar char="•"/>
                      </a:pPr>
                      <a:r>
                        <a:rPr lang="en-US" sz="1050" dirty="0" smtClean="0"/>
                        <a:t>FRAGO 1 to OPORD 17-29 (TAP Execution)</a:t>
                      </a:r>
                      <a:endParaRPr lang="en-US" sz="1050" dirty="0"/>
                    </a:p>
                  </a:txBody>
                  <a:tcPr anchor="ctr"/>
                </a:tc>
              </a:tr>
              <a:tr h="478191">
                <a:tc vMerge="1">
                  <a:txBody>
                    <a:bodyPr/>
                    <a:lstStyle/>
                    <a:p>
                      <a:endParaRPr lang="en-US" sz="1200" dirty="0"/>
                    </a:p>
                  </a:txBody>
                  <a:tcPr/>
                </a:tc>
                <a:tc>
                  <a:txBody>
                    <a:bodyPr/>
                    <a:lstStyle/>
                    <a:p>
                      <a:r>
                        <a:rPr lang="en-US" sz="1050" dirty="0" smtClean="0"/>
                        <a:t>Integrate RMF into RFO Process</a:t>
                      </a:r>
                      <a:endParaRPr lang="en-US" sz="1050" dirty="0"/>
                    </a:p>
                  </a:txBody>
                  <a:tcPr anchor="ctr"/>
                </a:tc>
                <a:tc>
                  <a:txBody>
                    <a:bodyPr/>
                    <a:lstStyle/>
                    <a:p>
                      <a:pPr marL="285750" indent="-285750">
                        <a:buFont typeface="Arial" panose="020B0604020202020204" pitchFamily="34" charset="0"/>
                        <a:buChar char="•"/>
                      </a:pPr>
                      <a:r>
                        <a:rPr lang="en-US" sz="1050" dirty="0" smtClean="0"/>
                        <a:t>FRAGO 2 Pending</a:t>
                      </a:r>
                      <a:endParaRPr lang="en-US" sz="1050" dirty="0"/>
                    </a:p>
                  </a:txBody>
                  <a:tcPr anchor="ctr"/>
                </a:tc>
              </a:tr>
              <a:tr h="478191">
                <a:tc vMerge="1">
                  <a:txBody>
                    <a:bodyPr/>
                    <a:lstStyle/>
                    <a:p>
                      <a:endParaRPr lang="en-US" sz="1200" dirty="0"/>
                    </a:p>
                  </a:txBody>
                  <a:tcPr/>
                </a:tc>
                <a:tc>
                  <a:txBody>
                    <a:bodyPr/>
                    <a:lstStyle/>
                    <a:p>
                      <a:r>
                        <a:rPr lang="en-US" sz="1050" dirty="0" smtClean="0"/>
                        <a:t>Establish RMF as a Product Selection</a:t>
                      </a:r>
                      <a:r>
                        <a:rPr lang="en-US" sz="1050" baseline="0" dirty="0" smtClean="0"/>
                        <a:t> Criteria</a:t>
                      </a:r>
                      <a:endParaRPr lang="en-US" sz="1050" dirty="0"/>
                    </a:p>
                  </a:txBody>
                  <a:tcPr anchor="ctr"/>
                </a:tc>
                <a:tc>
                  <a:txBody>
                    <a:bodyPr/>
                    <a:lstStyle/>
                    <a:p>
                      <a:pPr marL="285750" indent="-285750">
                        <a:buFont typeface="Arial" panose="020B0604020202020204" pitchFamily="34" charset="0"/>
                        <a:buChar char="•"/>
                      </a:pPr>
                      <a:r>
                        <a:rPr lang="en-US" sz="1050" dirty="0" smtClean="0"/>
                        <a:t>FRAGO</a:t>
                      </a:r>
                      <a:r>
                        <a:rPr lang="en-US" sz="1050" baseline="0" dirty="0" smtClean="0"/>
                        <a:t> 3 Pending</a:t>
                      </a:r>
                      <a:endParaRPr lang="en-US" sz="1050" dirty="0"/>
                    </a:p>
                  </a:txBody>
                  <a:tcPr anchor="ctr"/>
                </a:tc>
              </a:tr>
              <a:tr h="478191">
                <a:tc rowSpan="3">
                  <a:txBody>
                    <a:bodyPr/>
                    <a:lstStyle/>
                    <a:p>
                      <a:r>
                        <a:rPr lang="en-US" sz="1050" dirty="0" smtClean="0"/>
                        <a:t>MHS-GENESIS</a:t>
                      </a:r>
                      <a:endParaRPr lang="en-US" sz="1050" dirty="0"/>
                    </a:p>
                  </a:txBody>
                  <a:tcPr anchor="ctr"/>
                </a:tc>
                <a:tc>
                  <a:txBody>
                    <a:bodyPr/>
                    <a:lstStyle/>
                    <a:p>
                      <a:r>
                        <a:rPr lang="en-US" sz="1050" dirty="0" smtClean="0"/>
                        <a:t>Seek FY18 STCPC support for Wave 2 Programing</a:t>
                      </a:r>
                      <a:endParaRPr lang="en-US" sz="1050" dirty="0"/>
                    </a:p>
                  </a:txBody>
                  <a:tcPr anchor="ctr"/>
                </a:tc>
                <a:tc>
                  <a:txBody>
                    <a:bodyPr/>
                    <a:lstStyle/>
                    <a:p>
                      <a:pPr marL="285750" indent="-285750">
                        <a:buFont typeface="Arial" panose="020B0604020202020204" pitchFamily="34" charset="0"/>
                        <a:buChar char="•"/>
                      </a:pPr>
                      <a:r>
                        <a:rPr lang="en-US" sz="1050" dirty="0" smtClean="0"/>
                        <a:t>STCPC disapproved funding recommendation</a:t>
                      </a:r>
                      <a:endParaRPr lang="en-US" sz="1050" dirty="0"/>
                    </a:p>
                  </a:txBody>
                  <a:tcPr anchor="ctr"/>
                </a:tc>
              </a:tr>
              <a:tr h="478191">
                <a:tc vMerge="1">
                  <a:txBody>
                    <a:bodyPr/>
                    <a:lstStyle/>
                    <a:p>
                      <a:endParaRPr lang="en-US" sz="1200" dirty="0"/>
                    </a:p>
                  </a:txBody>
                  <a:tcPr anchor="ctr"/>
                </a:tc>
                <a:tc>
                  <a:txBody>
                    <a:bodyPr/>
                    <a:lstStyle/>
                    <a:p>
                      <a:r>
                        <a:rPr lang="en-US" sz="1050" dirty="0" smtClean="0"/>
                        <a:t>Programmed</a:t>
                      </a:r>
                      <a:r>
                        <a:rPr lang="en-US" sz="1050" baseline="0" dirty="0" smtClean="0"/>
                        <a:t> / Executed</a:t>
                      </a:r>
                      <a:r>
                        <a:rPr lang="en-US" sz="1050" dirty="0" smtClean="0"/>
                        <a:t> MAMC IOC requirements</a:t>
                      </a:r>
                      <a:endParaRPr lang="en-US" sz="1050" dirty="0"/>
                    </a:p>
                  </a:txBody>
                  <a:tcPr anchor="ctr"/>
                </a:tc>
                <a:tc>
                  <a:txBody>
                    <a:bodyPr/>
                    <a:lstStyle/>
                    <a:p>
                      <a:pPr marL="285750" indent="-285750">
                        <a:buFont typeface="Arial" panose="020B0604020202020204" pitchFamily="34" charset="0"/>
                        <a:buChar char="•"/>
                      </a:pPr>
                      <a:r>
                        <a:rPr lang="en-US" sz="1050" dirty="0" smtClean="0"/>
                        <a:t>$11.2M</a:t>
                      </a:r>
                      <a:r>
                        <a:rPr lang="en-US" sz="1050" baseline="0" dirty="0" smtClean="0"/>
                        <a:t> reprogrammed</a:t>
                      </a:r>
                    </a:p>
                    <a:p>
                      <a:pPr marL="285750" indent="-285750">
                        <a:buFont typeface="Arial" panose="020B0604020202020204" pitchFamily="34" charset="0"/>
                        <a:buChar char="•"/>
                      </a:pPr>
                      <a:r>
                        <a:rPr lang="en-US" sz="1050" baseline="0" dirty="0" smtClean="0"/>
                        <a:t>Averted loss of $8.5M in O&amp;M (FY16)</a:t>
                      </a:r>
                      <a:endParaRPr lang="en-US" sz="1050" dirty="0"/>
                    </a:p>
                  </a:txBody>
                  <a:tcPr anchor="ctr"/>
                </a:tc>
              </a:tr>
              <a:tr h="478191">
                <a:tc vMerge="1">
                  <a:txBody>
                    <a:bodyPr/>
                    <a:lstStyle/>
                    <a:p>
                      <a:endParaRPr lang="en-US" sz="1200" dirty="0"/>
                    </a:p>
                  </a:txBody>
                  <a:tcPr anchor="ctr"/>
                </a:tc>
                <a:tc>
                  <a:txBody>
                    <a:bodyPr/>
                    <a:lstStyle/>
                    <a:p>
                      <a:r>
                        <a:rPr lang="en-US" sz="1050" dirty="0" smtClean="0"/>
                        <a:t>Establish Army MHS-GENESIS MDI</a:t>
                      </a:r>
                      <a:r>
                        <a:rPr lang="en-US" sz="1050" baseline="0" dirty="0" smtClean="0"/>
                        <a:t> PMO</a:t>
                      </a:r>
                      <a:endParaRPr lang="en-US" sz="1050" dirty="0"/>
                    </a:p>
                  </a:txBody>
                  <a:tcPr anchor="ctr"/>
                </a:tc>
                <a:tc>
                  <a:txBody>
                    <a:bodyPr/>
                    <a:lstStyle/>
                    <a:p>
                      <a:pPr marL="285750" indent="-285750">
                        <a:buFont typeface="Arial" panose="020B0604020202020204" pitchFamily="34" charset="0"/>
                        <a:buChar char="•"/>
                      </a:pPr>
                      <a:r>
                        <a:rPr lang="en-US" sz="1050" dirty="0" smtClean="0"/>
                        <a:t>In coordination</a:t>
                      </a:r>
                      <a:r>
                        <a:rPr lang="en-US" sz="1050" baseline="0" dirty="0" smtClean="0"/>
                        <a:t> with MEDCOM G6 CMIO &amp; Capability Manager</a:t>
                      </a:r>
                      <a:endParaRPr lang="en-US" sz="1050" dirty="0"/>
                    </a:p>
                  </a:txBody>
                  <a:tcPr anchor="ctr"/>
                </a:tc>
              </a:tr>
            </a:tbl>
          </a:graphicData>
        </a:graphic>
      </p:graphicFrame>
    </p:spTree>
    <p:extLst>
      <p:ext uri="{BB962C8B-B14F-4D97-AF65-F5344CB8AC3E}">
        <p14:creationId xmlns:p14="http://schemas.microsoft.com/office/powerpoint/2010/main" val="345578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Down Arrow 10"/>
          <p:cNvSpPr/>
          <p:nvPr/>
        </p:nvSpPr>
        <p:spPr bwMode="auto">
          <a:xfrm rot="16200000">
            <a:off x="2177429" y="-334759"/>
            <a:ext cx="1565277" cy="4853755"/>
          </a:xfrm>
          <a:prstGeom prst="downArrow">
            <a:avLst>
              <a:gd name="adj1" fmla="val 63209"/>
              <a:gd name="adj2" fmla="val 500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noFill/>
            <a:prstDash val="solid"/>
            <a:round/>
            <a:headEnd type="none" w="med" len="med"/>
            <a:tailEnd type="none" w="med" len="med"/>
          </a:ln>
          <a:effectLst/>
        </p:spPr>
        <p:txBody>
          <a:bodyPr/>
          <a:lstStyle/>
          <a:p>
            <a:pPr defTabSz="966788" eaLnBrk="1" hangingPunct="1">
              <a:defRPr/>
            </a:pPr>
            <a:endParaRPr lang="en-US" sz="1900" dirty="0">
              <a:ea typeface="ＭＳ Ｐゴシック" pitchFamily="34" charset="-128"/>
            </a:endParaRPr>
          </a:p>
        </p:txBody>
      </p:sp>
      <p:grpSp>
        <p:nvGrpSpPr>
          <p:cNvPr id="12" name="Group 11"/>
          <p:cNvGrpSpPr>
            <a:grpSpLocks/>
          </p:cNvGrpSpPr>
          <p:nvPr/>
        </p:nvGrpSpPr>
        <p:grpSpPr bwMode="auto">
          <a:xfrm>
            <a:off x="447629" y="1788239"/>
            <a:ext cx="1162100" cy="897674"/>
            <a:chOff x="166696" y="1383112"/>
            <a:chExt cx="1524000" cy="1335920"/>
          </a:xfrm>
        </p:grpSpPr>
        <p:pic>
          <p:nvPicPr>
            <p:cNvPr id="85" name="Picture 2" descr="C:\Users\Jonathan.Kissane\AppData\Local\Microsoft\Windows\Temporary Internet Files\Content.IE5\79BJHMWT\MC900412406[1].wmf"/>
            <p:cNvPicPr>
              <a:picLocks noChangeAspect="1" noChangeArrowheads="1"/>
            </p:cNvPicPr>
            <p:nvPr/>
          </p:nvPicPr>
          <p:blipFill>
            <a:blip r:embed="rId3"/>
            <a:srcRect/>
            <a:stretch>
              <a:fillRect/>
            </a:stretch>
          </p:blipFill>
          <p:spPr bwMode="auto">
            <a:xfrm>
              <a:off x="433957" y="1383112"/>
              <a:ext cx="989479" cy="76196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6" name="Rounded Rectangle 85"/>
            <p:cNvSpPr/>
            <p:nvPr/>
          </p:nvSpPr>
          <p:spPr>
            <a:xfrm>
              <a:off x="166696" y="2147546"/>
              <a:ext cx="1524000" cy="571486"/>
            </a:xfrm>
            <a:prstGeom prst="roundRect">
              <a:avLst/>
            </a:prstGeom>
            <a:no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sz="900" b="1" dirty="0">
                  <a:solidFill>
                    <a:schemeClr val="bg1"/>
                  </a:solidFill>
                </a:rPr>
                <a:t>MEDLOG Seminar</a:t>
              </a:r>
              <a:br>
                <a:rPr lang="en-US" sz="900" b="1" dirty="0">
                  <a:solidFill>
                    <a:schemeClr val="bg1"/>
                  </a:solidFill>
                </a:rPr>
              </a:br>
              <a:r>
                <a:rPr lang="en-US" sz="700" b="1" dirty="0">
                  <a:solidFill>
                    <a:schemeClr val="bg1"/>
                  </a:solidFill>
                </a:rPr>
                <a:t>(AMEDDC&amp;S)</a:t>
              </a:r>
              <a:r>
                <a:rPr lang="en-US" sz="900" b="1" dirty="0">
                  <a:solidFill>
                    <a:schemeClr val="bg1"/>
                  </a:solidFill>
                </a:rPr>
                <a:t/>
              </a:r>
              <a:br>
                <a:rPr lang="en-US" sz="900" b="1" dirty="0">
                  <a:solidFill>
                    <a:schemeClr val="bg1"/>
                  </a:solidFill>
                </a:rPr>
              </a:br>
              <a:r>
                <a:rPr lang="en-US" sz="900" b="1" dirty="0">
                  <a:solidFill>
                    <a:schemeClr val="bg1"/>
                  </a:solidFill>
                </a:rPr>
                <a:t>19-23 Apr 10</a:t>
              </a:r>
            </a:p>
            <a:p>
              <a:pPr algn="ctr" eaLnBrk="1" hangingPunct="1">
                <a:defRPr/>
              </a:pPr>
              <a:endParaRPr lang="en-US" sz="900" b="1" dirty="0">
                <a:solidFill>
                  <a:schemeClr val="bg1"/>
                </a:solidFill>
              </a:endParaRPr>
            </a:p>
          </p:txBody>
        </p:sp>
      </p:grpSp>
      <p:grpSp>
        <p:nvGrpSpPr>
          <p:cNvPr id="13" name="Group 2"/>
          <p:cNvGrpSpPr>
            <a:grpSpLocks/>
          </p:cNvGrpSpPr>
          <p:nvPr/>
        </p:nvGrpSpPr>
        <p:grpSpPr bwMode="auto">
          <a:xfrm>
            <a:off x="1584838" y="1978413"/>
            <a:ext cx="1162101" cy="922942"/>
            <a:chOff x="1423996" y="2020429"/>
            <a:chExt cx="1524000" cy="1374618"/>
          </a:xfrm>
        </p:grpSpPr>
        <p:pic>
          <p:nvPicPr>
            <p:cNvPr id="83" name="Picture 2"/>
            <p:cNvPicPr>
              <a:picLocks noChangeAspect="1" noChangeArrowheads="1"/>
            </p:cNvPicPr>
            <p:nvPr/>
          </p:nvPicPr>
          <p:blipFill>
            <a:blip r:embed="rId4"/>
            <a:srcRect/>
            <a:stretch>
              <a:fillRect/>
            </a:stretch>
          </p:blipFill>
          <p:spPr bwMode="auto">
            <a:xfrm>
              <a:off x="1817747" y="2020429"/>
              <a:ext cx="736497" cy="948764"/>
            </a:xfrm>
            <a:prstGeom prst="rect">
              <a:avLst/>
            </a:prstGeom>
            <a:noFill/>
            <a:ln w="9525">
              <a:solidFill>
                <a:sysClr val="windowText" lastClr="000000"/>
              </a:solidFill>
              <a:miter lim="800000"/>
              <a:headEnd/>
              <a:tailEnd/>
            </a:ln>
            <a:effectLst>
              <a:outerShdw blurRad="50800" dist="38100" dir="2700000" algn="tl" rotWithShape="0">
                <a:prstClr val="black">
                  <a:alpha val="40000"/>
                </a:prstClr>
              </a:outerShdw>
            </a:effectLst>
          </p:spPr>
        </p:pic>
        <p:sp>
          <p:nvSpPr>
            <p:cNvPr id="84" name="TextBox 8"/>
            <p:cNvSpPr txBox="1">
              <a:spLocks noChangeArrowheads="1"/>
            </p:cNvSpPr>
            <p:nvPr/>
          </p:nvSpPr>
          <p:spPr bwMode="auto">
            <a:xfrm>
              <a:off x="1423996" y="2953758"/>
              <a:ext cx="1524000" cy="44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rgbClr val="221F39"/>
                  </a:solidFill>
                </a:rPr>
                <a:t>AMLE CONOPS</a:t>
              </a:r>
              <a:br>
                <a:rPr lang="en-US" altLang="en-US" sz="900" b="1" dirty="0">
                  <a:solidFill>
                    <a:srgbClr val="221F39"/>
                  </a:solidFill>
                </a:rPr>
              </a:br>
              <a:r>
                <a:rPr lang="en-US" altLang="en-US" sz="800" b="1" dirty="0">
                  <a:solidFill>
                    <a:srgbClr val="221F39"/>
                  </a:solidFill>
                </a:rPr>
                <a:t>(ST 4-02.1, 7 Feb 12</a:t>
              </a:r>
            </a:p>
          </p:txBody>
        </p:sp>
      </p:grpSp>
      <p:grpSp>
        <p:nvGrpSpPr>
          <p:cNvPr id="16" name="Group 1"/>
          <p:cNvGrpSpPr>
            <a:grpSpLocks/>
          </p:cNvGrpSpPr>
          <p:nvPr/>
        </p:nvGrpSpPr>
        <p:grpSpPr bwMode="auto">
          <a:xfrm>
            <a:off x="2555589" y="1272243"/>
            <a:ext cx="1162101" cy="928261"/>
            <a:chOff x="3505200" y="1246526"/>
            <a:chExt cx="1524000" cy="1382181"/>
          </a:xfrm>
        </p:grpSpPr>
        <p:pic>
          <p:nvPicPr>
            <p:cNvPr id="79" name="Picture 1"/>
            <p:cNvPicPr>
              <a:picLocks noChangeAspect="1" noChangeArrowheads="1"/>
            </p:cNvPicPr>
            <p:nvPr/>
          </p:nvPicPr>
          <p:blipFill>
            <a:blip r:embed="rId5"/>
            <a:srcRect/>
            <a:stretch>
              <a:fillRect/>
            </a:stretch>
          </p:blipFill>
          <p:spPr bwMode="auto">
            <a:xfrm>
              <a:off x="3909152" y="1680190"/>
              <a:ext cx="716097" cy="948517"/>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0" name="TextBox 14"/>
            <p:cNvSpPr txBox="1">
              <a:spLocks noChangeArrowheads="1"/>
            </p:cNvSpPr>
            <p:nvPr/>
          </p:nvSpPr>
          <p:spPr bwMode="auto">
            <a:xfrm>
              <a:off x="3505200" y="1246526"/>
              <a:ext cx="1524000" cy="42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a:solidFill>
                    <a:srgbClr val="221F39"/>
                  </a:solidFill>
                </a:rPr>
                <a:t>Army Medicine Campaign Plan</a:t>
              </a:r>
            </a:p>
          </p:txBody>
        </p:sp>
      </p:grpSp>
      <p:grpSp>
        <p:nvGrpSpPr>
          <p:cNvPr id="17" name="Group 16"/>
          <p:cNvGrpSpPr>
            <a:grpSpLocks/>
          </p:cNvGrpSpPr>
          <p:nvPr/>
        </p:nvGrpSpPr>
        <p:grpSpPr bwMode="auto">
          <a:xfrm>
            <a:off x="3814143" y="1560512"/>
            <a:ext cx="1162100" cy="1061829"/>
            <a:chOff x="3902556" y="2847396"/>
            <a:chExt cx="1524000" cy="1580551"/>
          </a:xfrm>
        </p:grpSpPr>
        <p:pic>
          <p:nvPicPr>
            <p:cNvPr id="77" name="Picture 5" descr="C:\Users\Jonathan.Kissane\AppData\Local\Microsoft\Windows\Temporary Internet Files\Content.IE5\L2PIAE2T\checklist_lg_blk[1].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288172" y="3289778"/>
              <a:ext cx="758848" cy="758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8" name="TextBox 19"/>
            <p:cNvSpPr txBox="1">
              <a:spLocks noChangeArrowheads="1"/>
            </p:cNvSpPr>
            <p:nvPr/>
          </p:nvSpPr>
          <p:spPr bwMode="auto">
            <a:xfrm>
              <a:off x="3902556" y="2847396"/>
              <a:ext cx="1524000" cy="158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chemeClr val="bg1"/>
                  </a:solidFill>
                </a:rPr>
                <a:t>AMLE</a:t>
              </a:r>
              <a:br>
                <a:rPr lang="en-US" altLang="en-US" sz="900" b="1" dirty="0">
                  <a:solidFill>
                    <a:schemeClr val="bg1"/>
                  </a:solidFill>
                </a:rPr>
              </a:br>
              <a:r>
                <a:rPr lang="en-US" altLang="en-US" sz="900" b="1" dirty="0">
                  <a:solidFill>
                    <a:schemeClr val="bg1"/>
                  </a:solidFill>
                </a:rPr>
                <a:t>Implementation</a:t>
              </a:r>
              <a:br>
                <a:rPr lang="en-US" altLang="en-US" sz="900" b="1" dirty="0">
                  <a:solidFill>
                    <a:schemeClr val="bg1"/>
                  </a:solidFill>
                </a:rPr>
              </a:br>
              <a:endParaRPr lang="en-US" altLang="en-US" sz="900" b="1" dirty="0">
                <a:solidFill>
                  <a:schemeClr val="bg1"/>
                </a:solidFill>
              </a:endParaRPr>
            </a:p>
            <a:p>
              <a:pPr algn="ctr" eaLnBrk="1" hangingPunct="1">
                <a:spcBef>
                  <a:spcPct val="0"/>
                </a:spcBef>
                <a:buFontTx/>
                <a:buNone/>
              </a:pPr>
              <a:r>
                <a:rPr lang="en-US" altLang="en-US" sz="900" b="1" dirty="0">
                  <a:solidFill>
                    <a:schemeClr val="bg1"/>
                  </a:solidFill>
                </a:rPr>
                <a:t/>
              </a:r>
              <a:br>
                <a:rPr lang="en-US" altLang="en-US" sz="900" b="1" dirty="0">
                  <a:solidFill>
                    <a:schemeClr val="bg1"/>
                  </a:solidFill>
                </a:rPr>
              </a:br>
              <a:endParaRPr lang="en-US" altLang="en-US" sz="900" b="1" dirty="0">
                <a:solidFill>
                  <a:schemeClr val="bg1"/>
                </a:solidFill>
              </a:endParaRPr>
            </a:p>
            <a:p>
              <a:pPr algn="ctr" eaLnBrk="1" hangingPunct="1">
                <a:spcBef>
                  <a:spcPct val="0"/>
                </a:spcBef>
                <a:buFontTx/>
                <a:buNone/>
              </a:pPr>
              <a:r>
                <a:rPr lang="en-US" altLang="en-US" sz="900" b="1" dirty="0">
                  <a:solidFill>
                    <a:schemeClr val="bg1"/>
                  </a:solidFill>
                </a:rPr>
                <a:t>Planning &amp; Priorities</a:t>
              </a:r>
            </a:p>
          </p:txBody>
        </p:sp>
      </p:grpSp>
      <p:pic>
        <p:nvPicPr>
          <p:cNvPr id="26"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5746" y="1314799"/>
            <a:ext cx="600497" cy="22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Curved Connector 35"/>
          <p:cNvCxnSpPr>
            <a:cxnSpLocks noChangeShapeType="1"/>
            <a:stCxn id="40" idx="4"/>
            <a:endCxn id="83" idx="0"/>
          </p:cNvCxnSpPr>
          <p:nvPr/>
        </p:nvCxnSpPr>
        <p:spPr bwMode="auto">
          <a:xfrm rot="16200000" flipH="1">
            <a:off x="1810798" y="1624101"/>
            <a:ext cx="453491" cy="255133"/>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Curved Connector 54"/>
          <p:cNvCxnSpPr>
            <a:cxnSpLocks noChangeShapeType="1"/>
            <a:stCxn id="85" idx="3"/>
            <a:endCxn id="83" idx="1"/>
          </p:cNvCxnSpPr>
          <p:nvPr/>
        </p:nvCxnSpPr>
        <p:spPr bwMode="auto">
          <a:xfrm>
            <a:off x="1405934" y="2044907"/>
            <a:ext cx="479153" cy="252679"/>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Oval 29"/>
          <p:cNvSpPr>
            <a:spLocks noChangeArrowheads="1"/>
          </p:cNvSpPr>
          <p:nvPr/>
        </p:nvSpPr>
        <p:spPr bwMode="auto">
          <a:xfrm>
            <a:off x="1777744" y="1336077"/>
            <a:ext cx="264467" cy="1888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grpSp>
        <p:nvGrpSpPr>
          <p:cNvPr id="42" name="Group 41"/>
          <p:cNvGrpSpPr>
            <a:grpSpLocks/>
          </p:cNvGrpSpPr>
          <p:nvPr/>
        </p:nvGrpSpPr>
        <p:grpSpPr bwMode="auto">
          <a:xfrm>
            <a:off x="240721" y="1161862"/>
            <a:ext cx="925636" cy="412265"/>
            <a:chOff x="426570" y="1025054"/>
            <a:chExt cx="945030" cy="492771"/>
          </a:xfrm>
        </p:grpSpPr>
        <p:pic>
          <p:nvPicPr>
            <p:cNvPr id="59" name="Picture 43" descr="Arsta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600" y="1025054"/>
              <a:ext cx="262122" cy="26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8"/>
            <p:cNvPicPr>
              <a:picLocks noChangeAspect="1" noChangeArrowheads="1"/>
            </p:cNvPicPr>
            <p:nvPr/>
          </p:nvPicPr>
          <p:blipFill>
            <a:blip r:embed="rId9" cstate="print">
              <a:extLst>
                <a:ext uri="{28A0092B-C50C-407E-A947-70E740481C1C}">
                  <a14:useLocalDpi xmlns:a14="http://schemas.microsoft.com/office/drawing/2010/main" val="0"/>
                </a:ext>
              </a:extLst>
            </a:blip>
            <a:srcRect l="9045" t="6784" r="8260" b="7986"/>
            <a:stretch>
              <a:fillRect/>
            </a:stretch>
          </p:blipFill>
          <p:spPr bwMode="auto">
            <a:xfrm>
              <a:off x="426570" y="1253866"/>
              <a:ext cx="272717" cy="2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78"/>
            <p:cNvSpPr txBox="1">
              <a:spLocks noChangeArrowheads="1"/>
            </p:cNvSpPr>
            <p:nvPr/>
          </p:nvSpPr>
          <p:spPr bwMode="auto">
            <a:xfrm>
              <a:off x="530589" y="1240826"/>
              <a:ext cx="841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600" b="1" dirty="0">
                  <a:solidFill>
                    <a:srgbClr val="221F39"/>
                  </a:solidFill>
                </a:rPr>
                <a:t>Army &amp; Joint Concepts</a:t>
              </a:r>
            </a:p>
          </p:txBody>
        </p:sp>
      </p:grpSp>
      <p:grpSp>
        <p:nvGrpSpPr>
          <p:cNvPr id="43" name="Group 36"/>
          <p:cNvGrpSpPr>
            <a:grpSpLocks/>
          </p:cNvGrpSpPr>
          <p:nvPr/>
        </p:nvGrpSpPr>
        <p:grpSpPr bwMode="auto">
          <a:xfrm>
            <a:off x="817883" y="1046162"/>
            <a:ext cx="1060981" cy="323162"/>
            <a:chOff x="9055603" y="1383353"/>
            <a:chExt cx="1081808" cy="385548"/>
          </a:xfrm>
        </p:grpSpPr>
        <p:pic>
          <p:nvPicPr>
            <p:cNvPr id="57" name="Picture 21" descr="Centcom Unit Badge -cookie jpg"/>
            <p:cNvPicPr>
              <a:picLocks noChangeAspect="1" noChangeArrowheads="1"/>
            </p:cNvPicPr>
            <p:nvPr/>
          </p:nvPicPr>
          <p:blipFill>
            <a:blip r:embed="rId10" cstate="print">
              <a:clrChange>
                <a:clrFrom>
                  <a:srgbClr val="FFFFFF"/>
                </a:clrFrom>
                <a:clrTo>
                  <a:srgbClr val="FFFFFF">
                    <a:alpha val="0"/>
                  </a:srgbClr>
                </a:clrTo>
              </a:clrChange>
              <a:lum bright="12000" contrast="36000"/>
              <a:extLst>
                <a:ext uri="{28A0092B-C50C-407E-A947-70E740481C1C}">
                  <a14:useLocalDpi xmlns:a14="http://schemas.microsoft.com/office/drawing/2010/main" val="0"/>
                </a:ext>
              </a:extLst>
            </a:blip>
            <a:srcRect/>
            <a:stretch>
              <a:fillRect/>
            </a:stretch>
          </p:blipFill>
          <p:spPr bwMode="auto">
            <a:xfrm>
              <a:off x="9055603" y="1383353"/>
              <a:ext cx="390978" cy="38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79"/>
            <p:cNvSpPr txBox="1">
              <a:spLocks noChangeArrowheads="1"/>
            </p:cNvSpPr>
            <p:nvPr/>
          </p:nvSpPr>
          <p:spPr bwMode="auto">
            <a:xfrm>
              <a:off x="9296400" y="1480942"/>
              <a:ext cx="8410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600" b="1" dirty="0">
                  <a:solidFill>
                    <a:srgbClr val="221F39"/>
                  </a:solidFill>
                </a:rPr>
                <a:t>Lessons Learned</a:t>
              </a:r>
            </a:p>
          </p:txBody>
        </p:sp>
      </p:grpSp>
      <p:grpSp>
        <p:nvGrpSpPr>
          <p:cNvPr id="44" name="Group 38"/>
          <p:cNvGrpSpPr>
            <a:grpSpLocks/>
          </p:cNvGrpSpPr>
          <p:nvPr/>
        </p:nvGrpSpPr>
        <p:grpSpPr bwMode="auto">
          <a:xfrm>
            <a:off x="1104130" y="1286871"/>
            <a:ext cx="700061" cy="309864"/>
            <a:chOff x="165327" y="3837445"/>
            <a:chExt cx="714528" cy="369621"/>
          </a:xfrm>
        </p:grpSpPr>
        <p:pic>
          <p:nvPicPr>
            <p:cNvPr id="54" name="Picture 5" descr="armylogovector_black copy.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0291" y="3837445"/>
              <a:ext cx="179133" cy="22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6" descr="Logo_notag.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5327" y="3936703"/>
              <a:ext cx="236475" cy="22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82"/>
            <p:cNvSpPr txBox="1">
              <a:spLocks noChangeArrowheads="1"/>
            </p:cNvSpPr>
            <p:nvPr/>
          </p:nvSpPr>
          <p:spPr bwMode="auto">
            <a:xfrm>
              <a:off x="343983" y="4022400"/>
              <a:ext cx="5358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600" b="1" dirty="0">
                  <a:solidFill>
                    <a:srgbClr val="221F39"/>
                  </a:solidFill>
                </a:rPr>
                <a:t>Doctrine</a:t>
              </a:r>
            </a:p>
          </p:txBody>
        </p:sp>
      </p:grpSp>
      <p:cxnSp>
        <p:nvCxnSpPr>
          <p:cNvPr id="45" name="Curved Connector 83"/>
          <p:cNvCxnSpPr>
            <a:cxnSpLocks noChangeShapeType="1"/>
            <a:stCxn id="46" idx="4"/>
            <a:endCxn id="83" idx="0"/>
          </p:cNvCxnSpPr>
          <p:nvPr/>
        </p:nvCxnSpPr>
        <p:spPr bwMode="auto">
          <a:xfrm rot="16200000" flipH="1">
            <a:off x="1618483" y="1431785"/>
            <a:ext cx="396306" cy="696949"/>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Oval 84"/>
          <p:cNvSpPr>
            <a:spLocks noChangeArrowheads="1"/>
          </p:cNvSpPr>
          <p:nvPr/>
        </p:nvSpPr>
        <p:spPr bwMode="auto">
          <a:xfrm>
            <a:off x="1335927" y="1393262"/>
            <a:ext cx="264467" cy="1888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cxnSp>
        <p:nvCxnSpPr>
          <p:cNvPr id="47" name="Curved Connector 85"/>
          <p:cNvCxnSpPr>
            <a:cxnSpLocks noChangeShapeType="1"/>
            <a:stCxn id="48" idx="4"/>
            <a:endCxn id="83" idx="0"/>
          </p:cNvCxnSpPr>
          <p:nvPr/>
        </p:nvCxnSpPr>
        <p:spPr bwMode="auto">
          <a:xfrm rot="16200000" flipH="1">
            <a:off x="1238492" y="1051795"/>
            <a:ext cx="428224" cy="1425013"/>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 name="Oval 86"/>
          <p:cNvSpPr>
            <a:spLocks noChangeArrowheads="1"/>
          </p:cNvSpPr>
          <p:nvPr/>
        </p:nvSpPr>
        <p:spPr bwMode="auto">
          <a:xfrm>
            <a:off x="607864" y="1361345"/>
            <a:ext cx="264467" cy="1888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grpSp>
        <p:nvGrpSpPr>
          <p:cNvPr id="50" name="Group 26"/>
          <p:cNvGrpSpPr>
            <a:grpSpLocks/>
          </p:cNvGrpSpPr>
          <p:nvPr/>
        </p:nvGrpSpPr>
        <p:grpSpPr bwMode="auto">
          <a:xfrm>
            <a:off x="166048" y="6356377"/>
            <a:ext cx="1148100" cy="196823"/>
            <a:chOff x="1114337" y="6358392"/>
            <a:chExt cx="1171663" cy="233789"/>
          </a:xfrm>
        </p:grpSpPr>
        <p:pic>
          <p:nvPicPr>
            <p:cNvPr id="5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4337" y="6358392"/>
              <a:ext cx="247249" cy="23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88"/>
            <p:cNvSpPr txBox="1">
              <a:spLocks noChangeArrowheads="1"/>
            </p:cNvSpPr>
            <p:nvPr/>
          </p:nvSpPr>
          <p:spPr bwMode="auto">
            <a:xfrm>
              <a:off x="1312156" y="6367564"/>
              <a:ext cx="97384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700" b="1" dirty="0">
                  <a:solidFill>
                    <a:srgbClr val="221F39"/>
                  </a:solidFill>
                </a:rPr>
                <a:t>Decision Point</a:t>
              </a:r>
            </a:p>
          </p:txBody>
        </p:sp>
      </p:grpSp>
      <p:sp>
        <p:nvSpPr>
          <p:cNvPr id="4101" name="Left Brace 4100"/>
          <p:cNvSpPr/>
          <p:nvPr/>
        </p:nvSpPr>
        <p:spPr>
          <a:xfrm rot="5400000">
            <a:off x="2057520" y="1017285"/>
            <a:ext cx="1072347" cy="4025591"/>
          </a:xfrm>
          <a:prstGeom prst="leftBrace">
            <a:avLst>
              <a:gd name="adj1" fmla="val 9837"/>
              <a:gd name="adj2" fmla="val 524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14"/>
          <p:cNvSpPr txBox="1">
            <a:spLocks noChangeArrowheads="1"/>
          </p:cNvSpPr>
          <p:nvPr/>
        </p:nvSpPr>
        <p:spPr bwMode="auto">
          <a:xfrm>
            <a:off x="750071" y="3452002"/>
            <a:ext cx="1297856" cy="46628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smtClean="0">
                <a:solidFill>
                  <a:srgbClr val="221F39"/>
                </a:solidFill>
              </a:rPr>
              <a:t>TAP Business Process Mapping (LSS)</a:t>
            </a:r>
            <a:endParaRPr lang="en-US" altLang="en-US" sz="900" b="1" dirty="0">
              <a:solidFill>
                <a:srgbClr val="221F39"/>
              </a:solidFill>
            </a:endParaRPr>
          </a:p>
        </p:txBody>
      </p:sp>
      <p:sp>
        <p:nvSpPr>
          <p:cNvPr id="96" name="TextBox 14"/>
          <p:cNvSpPr txBox="1">
            <a:spLocks noChangeArrowheads="1"/>
          </p:cNvSpPr>
          <p:nvPr/>
        </p:nvSpPr>
        <p:spPr bwMode="auto">
          <a:xfrm>
            <a:off x="753283" y="3129579"/>
            <a:ext cx="1297856" cy="258532"/>
          </a:xfrm>
          <a:prstGeom prst="rect">
            <a:avLst/>
          </a:prstGeom>
          <a:ln/>
          <a:extLst/>
        </p:spPr>
        <p:style>
          <a:lnRef idx="0">
            <a:schemeClr val="accent3"/>
          </a:lnRef>
          <a:fillRef idx="3">
            <a:schemeClr val="accent3"/>
          </a:fillRef>
          <a:effectRef idx="3">
            <a:schemeClr val="accent3"/>
          </a:effectRef>
          <a:fontRef idx="minor">
            <a:schemeClr val="lt1"/>
          </a:fontRef>
        </p:style>
        <p:txBody>
          <a:bodyPr wrap="square" anchor="ct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1200" b="1" dirty="0" smtClean="0">
                <a:solidFill>
                  <a:srgbClr val="221F39"/>
                </a:solidFill>
              </a:rPr>
              <a:t>-DSM-</a:t>
            </a:r>
            <a:endParaRPr lang="en-US" altLang="en-US" sz="1200" b="1" dirty="0">
              <a:solidFill>
                <a:srgbClr val="221F39"/>
              </a:solidFill>
            </a:endParaRPr>
          </a:p>
        </p:txBody>
      </p:sp>
      <p:sp>
        <p:nvSpPr>
          <p:cNvPr id="97" name="TextBox 14"/>
          <p:cNvSpPr txBox="1">
            <a:spLocks noChangeArrowheads="1"/>
          </p:cNvSpPr>
          <p:nvPr/>
        </p:nvSpPr>
        <p:spPr bwMode="auto">
          <a:xfrm>
            <a:off x="2312689" y="4932297"/>
            <a:ext cx="1245656" cy="46628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nchor="ct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smtClean="0">
                <a:solidFill>
                  <a:srgbClr val="221F39"/>
                </a:solidFill>
              </a:rPr>
              <a:t>TAP Capability Project/Initiative</a:t>
            </a:r>
          </a:p>
          <a:p>
            <a:pPr algn="ctr" eaLnBrk="1" hangingPunct="1">
              <a:lnSpc>
                <a:spcPct val="90000"/>
              </a:lnSpc>
              <a:spcBef>
                <a:spcPct val="0"/>
              </a:spcBef>
              <a:buFontTx/>
              <a:buNone/>
            </a:pPr>
            <a:r>
              <a:rPr lang="en-US" altLang="en-US" sz="900" b="1" dirty="0" smtClean="0">
                <a:solidFill>
                  <a:srgbClr val="221F39"/>
                </a:solidFill>
              </a:rPr>
              <a:t>(Interim Capability) </a:t>
            </a:r>
          </a:p>
        </p:txBody>
      </p:sp>
      <p:sp>
        <p:nvSpPr>
          <p:cNvPr id="98" name="TextBox 14"/>
          <p:cNvSpPr txBox="1">
            <a:spLocks noChangeArrowheads="1"/>
          </p:cNvSpPr>
          <p:nvPr/>
        </p:nvSpPr>
        <p:spPr bwMode="auto">
          <a:xfrm>
            <a:off x="2582083" y="3124200"/>
            <a:ext cx="1162101" cy="258532"/>
          </a:xfrm>
          <a:prstGeom prst="rect">
            <a:avLst/>
          </a:prstGeom>
          <a:ln/>
          <a:extLst/>
        </p:spPr>
        <p:style>
          <a:lnRef idx="0">
            <a:schemeClr val="accent3"/>
          </a:lnRef>
          <a:fillRef idx="3">
            <a:schemeClr val="accent3"/>
          </a:fillRef>
          <a:effectRef idx="3">
            <a:schemeClr val="accent3"/>
          </a:effectRef>
          <a:fontRef idx="minor">
            <a:schemeClr val="lt1"/>
          </a:fontRef>
        </p:style>
        <p:txBody>
          <a:bodyPr anchor="ct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1200" b="1" dirty="0" smtClean="0">
                <a:solidFill>
                  <a:srgbClr val="221F39"/>
                </a:solidFill>
              </a:rPr>
              <a:t>-ATD-</a:t>
            </a:r>
            <a:endParaRPr lang="en-US" altLang="en-US" sz="1200" b="1" dirty="0">
              <a:solidFill>
                <a:srgbClr val="221F39"/>
              </a:solidFill>
            </a:endParaRPr>
          </a:p>
        </p:txBody>
      </p:sp>
      <p:cxnSp>
        <p:nvCxnSpPr>
          <p:cNvPr id="99" name="Straight Connector 98"/>
          <p:cNvCxnSpPr/>
          <p:nvPr/>
        </p:nvCxnSpPr>
        <p:spPr>
          <a:xfrm>
            <a:off x="3721925" y="1583254"/>
            <a:ext cx="14989" cy="986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TextBox 14"/>
          <p:cNvSpPr txBox="1">
            <a:spLocks noChangeArrowheads="1"/>
          </p:cNvSpPr>
          <p:nvPr/>
        </p:nvSpPr>
        <p:spPr bwMode="auto">
          <a:xfrm>
            <a:off x="715399" y="4047681"/>
            <a:ext cx="1332527" cy="59093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smtClean="0">
                <a:solidFill>
                  <a:srgbClr val="221F39"/>
                </a:solidFill>
              </a:rPr>
              <a:t>TAP Capability Requirement Documentation &amp; Delivery Strategy ($)</a:t>
            </a:r>
            <a:endParaRPr lang="en-US" altLang="en-US" sz="900" b="1" dirty="0">
              <a:solidFill>
                <a:srgbClr val="221F39"/>
              </a:solidFill>
            </a:endParaRPr>
          </a:p>
        </p:txBody>
      </p:sp>
      <p:sp>
        <p:nvSpPr>
          <p:cNvPr id="102" name="Right Arrow 101"/>
          <p:cNvSpPr/>
          <p:nvPr/>
        </p:nvSpPr>
        <p:spPr>
          <a:xfrm rot="5400000">
            <a:off x="1297384" y="4640967"/>
            <a:ext cx="194852" cy="209319"/>
          </a:xfrm>
          <a:prstGeom prst="rightArrow">
            <a:avLst/>
          </a:prstGeom>
          <a:solidFill>
            <a:srgbClr val="80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03" name="TextBox 14"/>
          <p:cNvSpPr txBox="1">
            <a:spLocks noChangeArrowheads="1"/>
          </p:cNvSpPr>
          <p:nvPr/>
        </p:nvSpPr>
        <p:spPr bwMode="auto">
          <a:xfrm>
            <a:off x="732017" y="4864925"/>
            <a:ext cx="1315910" cy="59093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smtClean="0">
                <a:solidFill>
                  <a:srgbClr val="221F39"/>
                </a:solidFill>
              </a:rPr>
              <a:t>OMB &amp; AR 40-61 &amp; </a:t>
            </a:r>
          </a:p>
          <a:p>
            <a:pPr algn="ctr" eaLnBrk="1" hangingPunct="1">
              <a:lnSpc>
                <a:spcPct val="90000"/>
              </a:lnSpc>
              <a:spcBef>
                <a:spcPct val="0"/>
              </a:spcBef>
              <a:buFontTx/>
              <a:buNone/>
            </a:pPr>
            <a:r>
              <a:rPr lang="en-US" altLang="en-US" sz="900" b="1" dirty="0" smtClean="0">
                <a:solidFill>
                  <a:srgbClr val="221F39"/>
                </a:solidFill>
              </a:rPr>
              <a:t>SB 8-75-11 &amp; MEDCASE </a:t>
            </a:r>
          </a:p>
          <a:p>
            <a:pPr algn="ctr" eaLnBrk="1" hangingPunct="1">
              <a:lnSpc>
                <a:spcPct val="90000"/>
              </a:lnSpc>
              <a:spcBef>
                <a:spcPct val="0"/>
              </a:spcBef>
              <a:buFontTx/>
              <a:buNone/>
            </a:pPr>
            <a:r>
              <a:rPr lang="en-US" altLang="en-US" sz="900" b="1" dirty="0" smtClean="0">
                <a:solidFill>
                  <a:srgbClr val="221F39"/>
                </a:solidFill>
              </a:rPr>
              <a:t>Updates</a:t>
            </a:r>
            <a:endParaRPr lang="en-US" altLang="en-US" sz="900" b="1" dirty="0">
              <a:solidFill>
                <a:srgbClr val="221F39"/>
              </a:solidFill>
            </a:endParaRPr>
          </a:p>
        </p:txBody>
      </p:sp>
      <p:sp>
        <p:nvSpPr>
          <p:cNvPr id="104" name="Right Arrow 103"/>
          <p:cNvSpPr/>
          <p:nvPr/>
        </p:nvSpPr>
        <p:spPr>
          <a:xfrm>
            <a:off x="1905000" y="5074484"/>
            <a:ext cx="389700" cy="209319"/>
          </a:xfrm>
          <a:prstGeom prst="rightArrow">
            <a:avLst/>
          </a:prstGeom>
          <a:solidFill>
            <a:srgbClr val="80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05" name="TextBox 14"/>
          <p:cNvSpPr txBox="1">
            <a:spLocks noChangeArrowheads="1"/>
          </p:cNvSpPr>
          <p:nvPr/>
        </p:nvSpPr>
        <p:spPr bwMode="auto">
          <a:xfrm>
            <a:off x="121088" y="4116234"/>
            <a:ext cx="498487" cy="216982"/>
          </a:xfrm>
          <a:prstGeom prst="rect">
            <a:avLst/>
          </a:prstGeom>
          <a:ln/>
          <a:extLst/>
        </p:spPr>
        <p:style>
          <a:lnRef idx="0">
            <a:schemeClr val="accent3"/>
          </a:lnRef>
          <a:fillRef idx="3">
            <a:schemeClr val="accent3"/>
          </a:fillRef>
          <a:effectRef idx="3">
            <a:schemeClr val="accent3"/>
          </a:effectRef>
          <a:fontRef idx="minor">
            <a:schemeClr val="lt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smtClean="0">
                <a:solidFill>
                  <a:srgbClr val="221F39"/>
                </a:solidFill>
              </a:rPr>
              <a:t>G4/6</a:t>
            </a:r>
            <a:endParaRPr lang="en-US" altLang="en-US" sz="900" b="1" dirty="0">
              <a:solidFill>
                <a:srgbClr val="221F39"/>
              </a:solidFill>
            </a:endParaRPr>
          </a:p>
        </p:txBody>
      </p:sp>
      <p:sp>
        <p:nvSpPr>
          <p:cNvPr id="106" name="TextBox 14"/>
          <p:cNvSpPr txBox="1">
            <a:spLocks noChangeArrowheads="1"/>
          </p:cNvSpPr>
          <p:nvPr/>
        </p:nvSpPr>
        <p:spPr bwMode="auto">
          <a:xfrm>
            <a:off x="76200" y="5016914"/>
            <a:ext cx="585072" cy="203133"/>
          </a:xfrm>
          <a:prstGeom prst="rect">
            <a:avLst/>
          </a:prstGeom>
          <a:ln/>
          <a:extLst/>
        </p:spPr>
        <p:style>
          <a:lnRef idx="0">
            <a:schemeClr val="accent3"/>
          </a:lnRef>
          <a:fillRef idx="3">
            <a:schemeClr val="accent3"/>
          </a:fillRef>
          <a:effectRef idx="3">
            <a:schemeClr val="accent3"/>
          </a:effectRef>
          <a:fontRef idx="minor">
            <a:schemeClr val="lt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800" b="1" dirty="0" smtClean="0">
                <a:solidFill>
                  <a:srgbClr val="221F39"/>
                </a:solidFill>
              </a:rPr>
              <a:t>G4/TAP</a:t>
            </a:r>
            <a:endParaRPr lang="en-US" altLang="en-US" sz="800" b="1" dirty="0">
              <a:solidFill>
                <a:srgbClr val="221F39"/>
              </a:solidFill>
            </a:endParaRPr>
          </a:p>
        </p:txBody>
      </p:sp>
      <p:sp>
        <p:nvSpPr>
          <p:cNvPr id="90" name="TextBox 14"/>
          <p:cNvSpPr txBox="1">
            <a:spLocks noChangeArrowheads="1"/>
          </p:cNvSpPr>
          <p:nvPr/>
        </p:nvSpPr>
        <p:spPr bwMode="auto">
          <a:xfrm>
            <a:off x="2286000" y="5562600"/>
            <a:ext cx="1332527" cy="59093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smtClean="0">
                <a:solidFill>
                  <a:srgbClr val="221F39"/>
                </a:solidFill>
              </a:rPr>
              <a:t>Other Capability Requirement Documentation</a:t>
            </a:r>
          </a:p>
          <a:p>
            <a:pPr algn="ctr" eaLnBrk="1" hangingPunct="1">
              <a:lnSpc>
                <a:spcPct val="90000"/>
              </a:lnSpc>
              <a:spcBef>
                <a:spcPct val="0"/>
              </a:spcBef>
              <a:buFontTx/>
              <a:buNone/>
            </a:pPr>
            <a:r>
              <a:rPr lang="en-US" altLang="en-US" sz="900" b="1" dirty="0" smtClean="0">
                <a:solidFill>
                  <a:srgbClr val="221F39"/>
                </a:solidFill>
              </a:rPr>
              <a:t>(DML-ES)</a:t>
            </a:r>
            <a:endParaRPr lang="en-US" altLang="en-US" sz="900" b="1" dirty="0">
              <a:solidFill>
                <a:srgbClr val="221F39"/>
              </a:solidFill>
            </a:endParaRPr>
          </a:p>
        </p:txBody>
      </p:sp>
      <p:sp>
        <p:nvSpPr>
          <p:cNvPr id="92" name="TextBox 14"/>
          <p:cNvSpPr txBox="1">
            <a:spLocks noChangeArrowheads="1"/>
          </p:cNvSpPr>
          <p:nvPr/>
        </p:nvSpPr>
        <p:spPr bwMode="auto">
          <a:xfrm>
            <a:off x="86584" y="5883873"/>
            <a:ext cx="663487" cy="203133"/>
          </a:xfrm>
          <a:prstGeom prst="rect">
            <a:avLst/>
          </a:prstGeom>
          <a:ln/>
          <a:extLst/>
        </p:spPr>
        <p:style>
          <a:lnRef idx="0">
            <a:schemeClr val="accent3"/>
          </a:lnRef>
          <a:fillRef idx="3">
            <a:schemeClr val="accent3"/>
          </a:fillRef>
          <a:effectRef idx="3">
            <a:schemeClr val="accent3"/>
          </a:effectRef>
          <a:fontRef idx="minor">
            <a:schemeClr val="lt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800" b="1" dirty="0" smtClean="0">
                <a:solidFill>
                  <a:srgbClr val="221F39"/>
                </a:solidFill>
              </a:rPr>
              <a:t>JMLFDC</a:t>
            </a:r>
            <a:endParaRPr lang="en-US" altLang="en-US" sz="800" b="1" dirty="0">
              <a:solidFill>
                <a:srgbClr val="221F39"/>
              </a:solidFill>
            </a:endParaRPr>
          </a:p>
        </p:txBody>
      </p:sp>
      <p:sp>
        <p:nvSpPr>
          <p:cNvPr id="94" name="TextBox 14"/>
          <p:cNvSpPr txBox="1">
            <a:spLocks noChangeArrowheads="1"/>
          </p:cNvSpPr>
          <p:nvPr/>
        </p:nvSpPr>
        <p:spPr bwMode="auto">
          <a:xfrm>
            <a:off x="86584" y="4367097"/>
            <a:ext cx="574687" cy="203133"/>
          </a:xfrm>
          <a:prstGeom prst="rect">
            <a:avLst/>
          </a:prstGeom>
          <a:ln/>
          <a:extLst/>
        </p:spPr>
        <p:style>
          <a:lnRef idx="0">
            <a:schemeClr val="accent3"/>
          </a:lnRef>
          <a:fillRef idx="3">
            <a:schemeClr val="accent3"/>
          </a:fillRef>
          <a:effectRef idx="3">
            <a:schemeClr val="accent3"/>
          </a:effectRef>
          <a:fontRef idx="minor">
            <a:schemeClr val="lt1"/>
          </a:fontRef>
        </p:style>
        <p:txBody>
          <a:bodyPr wrap="square">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800" b="1" dirty="0" smtClean="0">
                <a:solidFill>
                  <a:srgbClr val="221F39"/>
                </a:solidFill>
              </a:rPr>
              <a:t>G6/CIO</a:t>
            </a:r>
            <a:endParaRPr lang="en-US" altLang="en-US" sz="800" b="1" dirty="0">
              <a:solidFill>
                <a:srgbClr val="221F39"/>
              </a:solidFill>
            </a:endParaRPr>
          </a:p>
        </p:txBody>
      </p:sp>
      <p:sp>
        <p:nvSpPr>
          <p:cNvPr id="110" name="Right Arrow 109"/>
          <p:cNvSpPr/>
          <p:nvPr/>
        </p:nvSpPr>
        <p:spPr>
          <a:xfrm rot="5400000">
            <a:off x="2894916" y="5402967"/>
            <a:ext cx="194852" cy="209319"/>
          </a:xfrm>
          <a:prstGeom prst="rightArrow">
            <a:avLst/>
          </a:prstGeom>
          <a:solidFill>
            <a:srgbClr val="80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00" name="Right Arrow 99"/>
          <p:cNvSpPr/>
          <p:nvPr/>
        </p:nvSpPr>
        <p:spPr>
          <a:xfrm rot="5400000">
            <a:off x="1296248" y="3883588"/>
            <a:ext cx="200609" cy="205834"/>
          </a:xfrm>
          <a:prstGeom prst="rightArrow">
            <a:avLst/>
          </a:prstGeom>
          <a:solidFill>
            <a:srgbClr val="80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62" name="Oval 61"/>
          <p:cNvSpPr/>
          <p:nvPr/>
        </p:nvSpPr>
        <p:spPr>
          <a:xfrm>
            <a:off x="3927909" y="4800600"/>
            <a:ext cx="872691" cy="342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WebMRE RISK</a:t>
            </a:r>
            <a:endParaRPr lang="en-US" sz="1050" dirty="0">
              <a:solidFill>
                <a:schemeClr val="tx1"/>
              </a:solidFill>
            </a:endParaRPr>
          </a:p>
        </p:txBody>
      </p:sp>
      <p:sp>
        <p:nvSpPr>
          <p:cNvPr id="63" name="Curved Left Arrow 23"/>
          <p:cNvSpPr>
            <a:spLocks noChangeArrowheads="1"/>
          </p:cNvSpPr>
          <p:nvPr/>
        </p:nvSpPr>
        <p:spPr bwMode="auto">
          <a:xfrm>
            <a:off x="6381093" y="1822035"/>
            <a:ext cx="2464214" cy="2292726"/>
          </a:xfrm>
          <a:prstGeom prst="curvedLeftArrow">
            <a:avLst>
              <a:gd name="adj1" fmla="val 25003"/>
              <a:gd name="adj2" fmla="val 50015"/>
              <a:gd name="adj3" fmla="val 25000"/>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grpSp>
        <p:nvGrpSpPr>
          <p:cNvPr id="64" name="Group 17"/>
          <p:cNvGrpSpPr>
            <a:grpSpLocks/>
          </p:cNvGrpSpPr>
          <p:nvPr/>
        </p:nvGrpSpPr>
        <p:grpSpPr bwMode="auto">
          <a:xfrm>
            <a:off x="6978479" y="1295400"/>
            <a:ext cx="1493463" cy="930921"/>
            <a:chOff x="6554278" y="3941517"/>
            <a:chExt cx="1524000" cy="1111495"/>
          </a:xfrm>
        </p:grpSpPr>
        <p:pic>
          <p:nvPicPr>
            <p:cNvPr id="65" name="Picture 4" descr="C:\Users\Jonathan.Kissane\AppData\Local\Microsoft\Windows\Temporary Internet Files\Content.IE5\9U7IL4T7\parents-meeting[1].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42409" y="4316842"/>
              <a:ext cx="947738" cy="73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12"/>
            <p:cNvSpPr txBox="1">
              <a:spLocks noChangeArrowheads="1"/>
            </p:cNvSpPr>
            <p:nvPr/>
          </p:nvSpPr>
          <p:spPr bwMode="auto">
            <a:xfrm>
              <a:off x="6554278" y="3941517"/>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rgbClr val="221F39"/>
                  </a:solidFill>
                </a:rPr>
                <a:t>Business Case Analysis (BCA)</a:t>
              </a:r>
            </a:p>
          </p:txBody>
        </p:sp>
      </p:grpSp>
      <p:grpSp>
        <p:nvGrpSpPr>
          <p:cNvPr id="67" name="Group 15"/>
          <p:cNvGrpSpPr>
            <a:grpSpLocks/>
          </p:cNvGrpSpPr>
          <p:nvPr/>
        </p:nvGrpSpPr>
        <p:grpSpPr bwMode="auto">
          <a:xfrm>
            <a:off x="5162988" y="1714315"/>
            <a:ext cx="1493463" cy="985446"/>
            <a:chOff x="5185569" y="2242587"/>
            <a:chExt cx="1524000" cy="1176938"/>
          </a:xfrm>
        </p:grpSpPr>
        <p:pic>
          <p:nvPicPr>
            <p:cNvPr id="68" name="Picture 44" descr="medcom patch"/>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42769" y="2242587"/>
              <a:ext cx="609600" cy="84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21"/>
            <p:cNvSpPr txBox="1">
              <a:spLocks noChangeArrowheads="1"/>
            </p:cNvSpPr>
            <p:nvPr/>
          </p:nvSpPr>
          <p:spPr bwMode="auto">
            <a:xfrm>
              <a:off x="5185569" y="3050193"/>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rgbClr val="221F39"/>
                  </a:solidFill>
                </a:rPr>
                <a:t>MEDCOM Leadership</a:t>
              </a:r>
              <a:br>
                <a:rPr lang="en-US" altLang="en-US" sz="900" b="1" dirty="0">
                  <a:solidFill>
                    <a:srgbClr val="221F39"/>
                  </a:solidFill>
                </a:rPr>
              </a:br>
              <a:r>
                <a:rPr lang="en-US" altLang="en-US" sz="900" b="1" dirty="0">
                  <a:solidFill>
                    <a:srgbClr val="221F39"/>
                  </a:solidFill>
                </a:rPr>
                <a:t>Briefing and Guidance</a:t>
              </a:r>
            </a:p>
          </p:txBody>
        </p:sp>
      </p:grpSp>
      <p:grpSp>
        <p:nvGrpSpPr>
          <p:cNvPr id="70" name="Group 18"/>
          <p:cNvGrpSpPr>
            <a:grpSpLocks/>
          </p:cNvGrpSpPr>
          <p:nvPr/>
        </p:nvGrpSpPr>
        <p:grpSpPr bwMode="auto">
          <a:xfrm>
            <a:off x="7650537" y="3338107"/>
            <a:ext cx="1493463" cy="930921"/>
            <a:chOff x="7121573" y="2563461"/>
            <a:chExt cx="1524000" cy="1111795"/>
          </a:xfrm>
        </p:grpSpPr>
        <p:pic>
          <p:nvPicPr>
            <p:cNvPr id="71" name="Picture 2" descr="C:\Users\Jonathan.Kissane\AppData\Local\Microsoft\Windows\Temporary Internet Files\Content.IE5\L2PIAE2T\Group_Co_Workers_At_a_Conference_Meeting_Royalty_Free_Clipart_Picture_090529-180316-135042[1].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7460" y="2563461"/>
              <a:ext cx="1172227" cy="75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13"/>
            <p:cNvSpPr txBox="1">
              <a:spLocks noChangeArrowheads="1"/>
            </p:cNvSpPr>
            <p:nvPr/>
          </p:nvSpPr>
          <p:spPr bwMode="auto">
            <a:xfrm>
              <a:off x="7121573" y="3305924"/>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rgbClr val="221F39"/>
                  </a:solidFill>
                </a:rPr>
                <a:t>Business Process Reengineering (BPR)</a:t>
              </a:r>
            </a:p>
          </p:txBody>
        </p:sp>
      </p:grpSp>
      <p:pic>
        <p:nvPicPr>
          <p:cNvPr id="73"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05924" y="4448563"/>
            <a:ext cx="3128494" cy="124610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4" name="Group 28"/>
          <p:cNvGrpSpPr>
            <a:grpSpLocks/>
          </p:cNvGrpSpPr>
          <p:nvPr/>
        </p:nvGrpSpPr>
        <p:grpSpPr bwMode="auto">
          <a:xfrm>
            <a:off x="5452347" y="3173201"/>
            <a:ext cx="1023644" cy="981476"/>
            <a:chOff x="6443133" y="5094240"/>
            <a:chExt cx="1045007" cy="1170548"/>
          </a:xfrm>
        </p:grpSpPr>
        <p:grpSp>
          <p:nvGrpSpPr>
            <p:cNvPr id="75" name="Group 24"/>
            <p:cNvGrpSpPr>
              <a:grpSpLocks/>
            </p:cNvGrpSpPr>
            <p:nvPr/>
          </p:nvGrpSpPr>
          <p:grpSpPr bwMode="auto">
            <a:xfrm>
              <a:off x="6443133" y="5198535"/>
              <a:ext cx="1045007" cy="1066253"/>
              <a:chOff x="6477000" y="5015228"/>
              <a:chExt cx="1524000" cy="1066253"/>
            </a:xfrm>
          </p:grpSpPr>
          <p:pic>
            <p:nvPicPr>
              <p:cNvPr id="81" name="Picture 7" descr="C:\Users\Jonathan.Kissane\AppData\Local\Microsoft\Windows\Temporary Internet Files\Content.IE5\9U7IL4T7\432255374_640[1].jpg"/>
              <p:cNvPicPr>
                <a:picLocks noChangeAspect="1" noChangeArrowheads="1"/>
              </p:cNvPicPr>
              <p:nvPr/>
            </p:nvPicPr>
            <p:blipFill>
              <a:blip r:embed="rId18" cstate="print">
                <a:extLst>
                  <a:ext uri="{28A0092B-C50C-407E-A947-70E740481C1C}">
                    <a14:useLocalDpi xmlns:a14="http://schemas.microsoft.com/office/drawing/2010/main" val="0"/>
                  </a:ext>
                </a:extLst>
              </a:blip>
              <a:srcRect l="16606" r="18414"/>
              <a:stretch>
                <a:fillRect/>
              </a:stretch>
            </p:blipFill>
            <p:spPr bwMode="auto">
              <a:xfrm>
                <a:off x="6809873" y="5015228"/>
                <a:ext cx="858254"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pic>
          <p:sp>
            <p:nvSpPr>
              <p:cNvPr id="82" name="TextBox 31"/>
              <p:cNvSpPr txBox="1">
                <a:spLocks noChangeArrowheads="1"/>
              </p:cNvSpPr>
              <p:nvPr/>
            </p:nvSpPr>
            <p:spPr bwMode="auto">
              <a:xfrm>
                <a:off x="6477000" y="5641001"/>
                <a:ext cx="1524000" cy="44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rgbClr val="221F39"/>
                    </a:solidFill>
                  </a:rPr>
                  <a:t>Project Team</a:t>
                </a:r>
                <a:br>
                  <a:rPr lang="en-US" altLang="en-US" sz="900" b="1" dirty="0">
                    <a:solidFill>
                      <a:srgbClr val="221F39"/>
                    </a:solidFill>
                  </a:rPr>
                </a:br>
                <a:r>
                  <a:rPr lang="en-US" altLang="en-US" sz="900" b="1" dirty="0">
                    <a:solidFill>
                      <a:srgbClr val="221F39"/>
                    </a:solidFill>
                  </a:rPr>
                  <a:t>Team</a:t>
                </a:r>
              </a:p>
            </p:txBody>
          </p:sp>
        </p:grpSp>
        <p:sp>
          <p:nvSpPr>
            <p:cNvPr id="76" name="Rectangle 25"/>
            <p:cNvSpPr>
              <a:spLocks noChangeArrowheads="1"/>
            </p:cNvSpPr>
            <p:nvPr/>
          </p:nvSpPr>
          <p:spPr bwMode="auto">
            <a:xfrm>
              <a:off x="6468980" y="5094240"/>
              <a:ext cx="993983" cy="1059978"/>
            </a:xfrm>
            <a:prstGeom prst="rect">
              <a:avLst/>
            </a:prstGeom>
            <a:noFill/>
            <a:ln w="9525" algn="ctr">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grpSp>
      <p:sp>
        <p:nvSpPr>
          <p:cNvPr id="87" name="TextBox 46"/>
          <p:cNvSpPr txBox="1">
            <a:spLocks noChangeArrowheads="1"/>
          </p:cNvSpPr>
          <p:nvPr/>
        </p:nvSpPr>
        <p:spPr bwMode="auto">
          <a:xfrm>
            <a:off x="6983146" y="2191744"/>
            <a:ext cx="1493463" cy="19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chemeClr val="bg1"/>
                </a:solidFill>
              </a:rPr>
              <a:t>Sep 14 – Apr 15</a:t>
            </a:r>
          </a:p>
        </p:txBody>
      </p:sp>
      <p:sp>
        <p:nvSpPr>
          <p:cNvPr id="88" name="TextBox 47"/>
          <p:cNvSpPr txBox="1">
            <a:spLocks noChangeArrowheads="1"/>
          </p:cNvSpPr>
          <p:nvPr/>
        </p:nvSpPr>
        <p:spPr bwMode="auto">
          <a:xfrm>
            <a:off x="7620979" y="3169212"/>
            <a:ext cx="1493463" cy="19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chemeClr val="bg1"/>
                </a:solidFill>
              </a:rPr>
              <a:t>Apr 15 – Jul 15</a:t>
            </a:r>
          </a:p>
        </p:txBody>
      </p:sp>
      <p:grpSp>
        <p:nvGrpSpPr>
          <p:cNvPr id="89" name="Group 4"/>
          <p:cNvGrpSpPr>
            <a:grpSpLocks/>
          </p:cNvGrpSpPr>
          <p:nvPr/>
        </p:nvGrpSpPr>
        <p:grpSpPr bwMode="auto">
          <a:xfrm>
            <a:off x="8527946" y="2596030"/>
            <a:ext cx="546048" cy="438863"/>
            <a:chOff x="8490581" y="2692863"/>
            <a:chExt cx="557464" cy="523819"/>
          </a:xfrm>
        </p:grpSpPr>
        <p:sp>
          <p:nvSpPr>
            <p:cNvPr id="91" name="Flowchart: Sort 32"/>
            <p:cNvSpPr>
              <a:spLocks noChangeArrowheads="1"/>
            </p:cNvSpPr>
            <p:nvPr/>
          </p:nvSpPr>
          <p:spPr bwMode="auto">
            <a:xfrm>
              <a:off x="8572500" y="2692863"/>
              <a:ext cx="381000" cy="523819"/>
            </a:xfrm>
            <a:prstGeom prst="flowChartSort">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sp>
          <p:nvSpPr>
            <p:cNvPr id="93" name="TextBox 92"/>
            <p:cNvSpPr txBox="1"/>
            <p:nvPr/>
          </p:nvSpPr>
          <p:spPr>
            <a:xfrm>
              <a:off x="8490581" y="2829373"/>
              <a:ext cx="557464" cy="261910"/>
            </a:xfrm>
            <a:prstGeom prst="rect">
              <a:avLst/>
            </a:prstGeom>
            <a:noFill/>
          </p:spPr>
          <p:txBody>
            <a:bodyPr>
              <a:spAutoFit/>
            </a:bodyPr>
            <a:lstStyle/>
            <a:p>
              <a:pPr algn="ctr" eaLnBrk="1" hangingPunct="1">
                <a:defRPr/>
              </a:pPr>
              <a:r>
                <a:rPr lang="en-US" sz="1100" b="1" dirty="0">
                  <a:effectLst>
                    <a:outerShdw blurRad="38100" dist="38100" dir="2700000" algn="tl">
                      <a:srgbClr val="000000">
                        <a:alpha val="43137"/>
                      </a:srgbClr>
                    </a:outerShdw>
                  </a:effectLst>
                  <a:ea typeface="ＭＳ Ｐゴシック" pitchFamily="34" charset="-128"/>
                </a:rPr>
                <a:t>DP</a:t>
              </a:r>
            </a:p>
          </p:txBody>
        </p:sp>
      </p:grpSp>
      <p:sp>
        <p:nvSpPr>
          <p:cNvPr id="107" name="Curved Left Arrow 49"/>
          <p:cNvSpPr>
            <a:spLocks noChangeArrowheads="1"/>
          </p:cNvSpPr>
          <p:nvPr/>
        </p:nvSpPr>
        <p:spPr bwMode="auto">
          <a:xfrm flipH="1">
            <a:off x="3988441" y="3423220"/>
            <a:ext cx="1449904" cy="2014780"/>
          </a:xfrm>
          <a:prstGeom prst="curvedLeftArrow">
            <a:avLst>
              <a:gd name="adj1" fmla="val 24993"/>
              <a:gd name="adj2" fmla="val 49993"/>
              <a:gd name="adj3" fmla="val 25000"/>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sp>
        <p:nvSpPr>
          <p:cNvPr id="108" name="Flowchart: Multidocument 107"/>
          <p:cNvSpPr/>
          <p:nvPr/>
        </p:nvSpPr>
        <p:spPr bwMode="auto">
          <a:xfrm>
            <a:off x="3958883" y="4996477"/>
            <a:ext cx="538269" cy="546583"/>
          </a:xfrm>
          <a:prstGeom prst="flowChartMultidocumen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lIns="0" rIns="0"/>
          <a:lstStyle/>
          <a:p>
            <a:pPr algn="ctr" defTabSz="966788" eaLnBrk="1" hangingPunct="1">
              <a:defRPr/>
            </a:pPr>
            <a:r>
              <a:rPr lang="en-US" sz="800" b="1" dirty="0">
                <a:ea typeface="ＭＳ Ｐゴシック" pitchFamily="34" charset="-128"/>
              </a:rPr>
              <a:t>Policies</a:t>
            </a:r>
          </a:p>
          <a:p>
            <a:pPr algn="ctr" defTabSz="966788" eaLnBrk="1" hangingPunct="1">
              <a:defRPr/>
            </a:pPr>
            <a:r>
              <a:rPr lang="en-US" sz="800" b="1" dirty="0">
                <a:ea typeface="ＭＳ Ｐゴシック" pitchFamily="34" charset="-128"/>
              </a:rPr>
              <a:t>~</a:t>
            </a:r>
            <a:br>
              <a:rPr lang="en-US" sz="800" b="1" dirty="0">
                <a:ea typeface="ＭＳ Ｐゴシック" pitchFamily="34" charset="-128"/>
              </a:rPr>
            </a:br>
            <a:r>
              <a:rPr lang="en-US" sz="800" b="1" dirty="0">
                <a:ea typeface="ＭＳ Ｐゴシック" pitchFamily="34" charset="-128"/>
              </a:rPr>
              <a:t>TTP</a:t>
            </a:r>
            <a:endParaRPr lang="en-US" sz="1000" b="1" dirty="0">
              <a:ea typeface="ＭＳ Ｐゴシック" pitchFamily="34" charset="-128"/>
            </a:endParaRPr>
          </a:p>
        </p:txBody>
      </p:sp>
      <p:sp>
        <p:nvSpPr>
          <p:cNvPr id="109" name="Flowchart: Multidocument 108"/>
          <p:cNvSpPr/>
          <p:nvPr/>
        </p:nvSpPr>
        <p:spPr bwMode="auto">
          <a:xfrm>
            <a:off x="4556269" y="5164043"/>
            <a:ext cx="539824" cy="547914"/>
          </a:xfrm>
          <a:prstGeom prst="flowChartMultidocumen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lIns="0" rIns="0"/>
          <a:lstStyle/>
          <a:p>
            <a:pPr algn="ctr" defTabSz="966788" eaLnBrk="1" hangingPunct="1">
              <a:defRPr/>
            </a:pPr>
            <a:r>
              <a:rPr lang="en-US" sz="800" b="1" dirty="0">
                <a:ea typeface="ＭＳ Ｐゴシック" pitchFamily="34" charset="-128"/>
              </a:rPr>
              <a:t>OPORD</a:t>
            </a:r>
          </a:p>
          <a:p>
            <a:pPr algn="ctr" defTabSz="966788" eaLnBrk="1" hangingPunct="1">
              <a:defRPr/>
            </a:pPr>
            <a:r>
              <a:rPr lang="en-US" sz="800" b="1" dirty="0">
                <a:ea typeface="ＭＳ Ｐゴシック" pitchFamily="34" charset="-128"/>
              </a:rPr>
              <a:t>~</a:t>
            </a:r>
          </a:p>
          <a:p>
            <a:pPr algn="ctr" defTabSz="966788" eaLnBrk="1" hangingPunct="1">
              <a:defRPr/>
            </a:pPr>
            <a:r>
              <a:rPr lang="en-US" sz="800" b="1" dirty="0">
                <a:ea typeface="ＭＳ Ｐゴシック" pitchFamily="34" charset="-128"/>
              </a:rPr>
              <a:t> EXORD</a:t>
            </a:r>
            <a:endParaRPr lang="en-US" sz="1000" b="1" dirty="0">
              <a:ea typeface="ＭＳ Ｐゴシック" pitchFamily="34" charset="-128"/>
            </a:endParaRPr>
          </a:p>
        </p:txBody>
      </p:sp>
      <p:sp>
        <p:nvSpPr>
          <p:cNvPr id="111" name="TextBox 53"/>
          <p:cNvSpPr txBox="1">
            <a:spLocks noChangeArrowheads="1"/>
          </p:cNvSpPr>
          <p:nvPr/>
        </p:nvSpPr>
        <p:spPr bwMode="auto">
          <a:xfrm>
            <a:off x="4022666" y="5509813"/>
            <a:ext cx="597385" cy="25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700" b="1" dirty="0">
                <a:solidFill>
                  <a:srgbClr val="221F39"/>
                </a:solidFill>
              </a:rPr>
              <a:t>MEDCOM</a:t>
            </a:r>
            <a:br>
              <a:rPr lang="en-US" altLang="en-US" sz="700" b="1" dirty="0">
                <a:solidFill>
                  <a:srgbClr val="221F39"/>
                </a:solidFill>
              </a:rPr>
            </a:br>
            <a:r>
              <a:rPr lang="en-US" altLang="en-US" sz="700" b="1" dirty="0">
                <a:solidFill>
                  <a:srgbClr val="221F39"/>
                </a:solidFill>
              </a:rPr>
              <a:t>RHC</a:t>
            </a:r>
          </a:p>
        </p:txBody>
      </p:sp>
      <p:sp>
        <p:nvSpPr>
          <p:cNvPr id="112" name="TextBox 55"/>
          <p:cNvSpPr txBox="1">
            <a:spLocks noChangeArrowheads="1"/>
          </p:cNvSpPr>
          <p:nvPr/>
        </p:nvSpPr>
        <p:spPr bwMode="auto">
          <a:xfrm>
            <a:off x="4707170" y="3757022"/>
            <a:ext cx="777845" cy="17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800" b="1" dirty="0">
                <a:solidFill>
                  <a:srgbClr val="221F39"/>
                </a:solidFill>
              </a:rPr>
              <a:t>Roles</a:t>
            </a:r>
          </a:p>
        </p:txBody>
      </p:sp>
      <p:sp>
        <p:nvSpPr>
          <p:cNvPr id="113" name="TextBox 56"/>
          <p:cNvSpPr txBox="1">
            <a:spLocks noChangeArrowheads="1"/>
          </p:cNvSpPr>
          <p:nvPr/>
        </p:nvSpPr>
        <p:spPr bwMode="auto">
          <a:xfrm>
            <a:off x="4408478" y="3686537"/>
            <a:ext cx="388923" cy="1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800" b="1" dirty="0">
                <a:solidFill>
                  <a:schemeClr val="bg1"/>
                </a:solidFill>
              </a:rPr>
              <a:t>IT</a:t>
            </a:r>
          </a:p>
        </p:txBody>
      </p:sp>
      <p:sp>
        <p:nvSpPr>
          <p:cNvPr id="114" name="TextBox 57"/>
          <p:cNvSpPr txBox="1">
            <a:spLocks noChangeArrowheads="1"/>
          </p:cNvSpPr>
          <p:nvPr/>
        </p:nvSpPr>
        <p:spPr bwMode="auto">
          <a:xfrm>
            <a:off x="4472261" y="3538920"/>
            <a:ext cx="777845" cy="17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800" b="1" dirty="0">
                <a:solidFill>
                  <a:schemeClr val="bg1"/>
                </a:solidFill>
              </a:rPr>
              <a:t>Staffing</a:t>
            </a:r>
          </a:p>
        </p:txBody>
      </p:sp>
      <p:pic>
        <p:nvPicPr>
          <p:cNvPr id="115" name="Picture 2" descr="C:\Users\Jonathan.Kissane\AppData\Local\Microsoft\Windows\Temporary Internet Files\Content.IE5\9U7IL4T7\3842006065_aa9e505c3f[1].jp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5443" t="4161" r="12201" b="6844"/>
          <a:stretch/>
        </p:blipFill>
        <p:spPr bwMode="auto">
          <a:xfrm>
            <a:off x="3689464" y="3931088"/>
            <a:ext cx="608978" cy="6198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6" name="TextBox 65"/>
          <p:cNvSpPr txBox="1">
            <a:spLocks noChangeArrowheads="1"/>
          </p:cNvSpPr>
          <p:nvPr/>
        </p:nvSpPr>
        <p:spPr bwMode="auto">
          <a:xfrm>
            <a:off x="3786201" y="3335447"/>
            <a:ext cx="1032979" cy="28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800" b="1" dirty="0">
                <a:solidFill>
                  <a:srgbClr val="221F39"/>
                </a:solidFill>
              </a:rPr>
              <a:t>Operational Relationships</a:t>
            </a:r>
          </a:p>
        </p:txBody>
      </p:sp>
      <p:sp>
        <p:nvSpPr>
          <p:cNvPr id="117" name="TextBox 66"/>
          <p:cNvSpPr txBox="1">
            <a:spLocks noChangeArrowheads="1"/>
          </p:cNvSpPr>
          <p:nvPr/>
        </p:nvSpPr>
        <p:spPr bwMode="auto">
          <a:xfrm>
            <a:off x="4238908" y="3888680"/>
            <a:ext cx="1034534" cy="1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800" b="1" dirty="0">
                <a:solidFill>
                  <a:srgbClr val="221F39"/>
                </a:solidFill>
              </a:rPr>
              <a:t>STRATCOM</a:t>
            </a:r>
          </a:p>
        </p:txBody>
      </p:sp>
      <p:grpSp>
        <p:nvGrpSpPr>
          <p:cNvPr id="118" name="Group 22"/>
          <p:cNvGrpSpPr>
            <a:grpSpLocks/>
          </p:cNvGrpSpPr>
          <p:nvPr/>
        </p:nvGrpSpPr>
        <p:grpSpPr bwMode="auto">
          <a:xfrm>
            <a:off x="3378610" y="4439254"/>
            <a:ext cx="721840" cy="594460"/>
            <a:chOff x="2663062" y="4554287"/>
            <a:chExt cx="736364" cy="709295"/>
          </a:xfrm>
        </p:grpSpPr>
        <p:pic>
          <p:nvPicPr>
            <p:cNvPr id="119" name="Picture 44" descr="medcom patch"/>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89874" y="4554287"/>
              <a:ext cx="282739"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 name="Group 68"/>
            <p:cNvGrpSpPr>
              <a:grpSpLocks/>
            </p:cNvGrpSpPr>
            <p:nvPr/>
          </p:nvGrpSpPr>
          <p:grpSpPr bwMode="auto">
            <a:xfrm>
              <a:off x="2663062" y="4879146"/>
              <a:ext cx="736364" cy="384436"/>
              <a:chOff x="3422438" y="5071998"/>
              <a:chExt cx="736364" cy="384436"/>
            </a:xfrm>
          </p:grpSpPr>
          <p:pic>
            <p:nvPicPr>
              <p:cNvPr id="121"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422438" y="5071998"/>
                <a:ext cx="319411" cy="30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32108" y="5154412"/>
                <a:ext cx="319411" cy="30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839391" y="5071998"/>
                <a:ext cx="319411" cy="30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24"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223969" y="1940396"/>
            <a:ext cx="359364" cy="28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TextBox 124"/>
          <p:cNvSpPr txBox="1"/>
          <p:nvPr/>
        </p:nvSpPr>
        <p:spPr>
          <a:xfrm>
            <a:off x="4092673" y="4167957"/>
            <a:ext cx="644056" cy="207462"/>
          </a:xfrm>
          <a:prstGeom prst="rect">
            <a:avLst/>
          </a:prstGeom>
          <a:noFill/>
        </p:spPr>
        <p:txBody>
          <a:bodyPr>
            <a:spAutoFit/>
          </a:bodyPr>
          <a:lstStyle/>
          <a:p>
            <a:pPr eaLnBrk="1" hangingPunct="1">
              <a:defRPr/>
            </a:pPr>
            <a:r>
              <a:rPr lang="en-US" sz="1000" b="1" dirty="0">
                <a:solidFill>
                  <a:srgbClr val="221F39"/>
                </a:solidFill>
                <a:effectLst>
                  <a:outerShdw blurRad="38100" dist="38100" dir="2700000" algn="tl">
                    <a:srgbClr val="000000">
                      <a:alpha val="43137"/>
                    </a:srgbClr>
                  </a:outerShdw>
                </a:effectLst>
                <a:ea typeface="ＭＳ Ｐゴシック" pitchFamily="34" charset="-128"/>
              </a:rPr>
              <a:t>Pilots</a:t>
            </a:r>
          </a:p>
        </p:txBody>
      </p:sp>
      <p:sp>
        <p:nvSpPr>
          <p:cNvPr id="126" name="5-Point Star 125"/>
          <p:cNvSpPr/>
          <p:nvPr/>
        </p:nvSpPr>
        <p:spPr>
          <a:xfrm>
            <a:off x="4962303" y="3210438"/>
            <a:ext cx="395095" cy="383008"/>
          </a:xfrm>
          <a:prstGeom prst="star5">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2"/>
          <p:cNvSpPr>
            <a:spLocks noGrp="1" noChangeArrowheads="1"/>
          </p:cNvSpPr>
          <p:nvPr>
            <p:ph type="title"/>
          </p:nvPr>
        </p:nvSpPr>
        <p:spPr>
          <a:xfrm>
            <a:off x="479425" y="134020"/>
            <a:ext cx="8642350" cy="630238"/>
          </a:xfrm>
        </p:spPr>
        <p:txBody>
          <a:bodyPr/>
          <a:lstStyle/>
          <a:p>
            <a:r>
              <a:rPr lang="en-US" sz="2800" dirty="0" smtClean="0"/>
              <a:t>TAP Process Improvement</a:t>
            </a:r>
            <a:endParaRPr lang="en-US" sz="2800" dirty="0"/>
          </a:p>
        </p:txBody>
      </p:sp>
    </p:spTree>
    <p:extLst>
      <p:ext uri="{BB962C8B-B14F-4D97-AF65-F5344CB8AC3E}">
        <p14:creationId xmlns:p14="http://schemas.microsoft.com/office/powerpoint/2010/main" val="141396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Down Arrow 10"/>
          <p:cNvSpPr/>
          <p:nvPr/>
        </p:nvSpPr>
        <p:spPr bwMode="auto">
          <a:xfrm rot="16200000">
            <a:off x="2177429" y="-569114"/>
            <a:ext cx="1565277" cy="4853755"/>
          </a:xfrm>
          <a:prstGeom prst="downArrow">
            <a:avLst>
              <a:gd name="adj1" fmla="val 63209"/>
              <a:gd name="adj2" fmla="val 500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noFill/>
            <a:prstDash val="solid"/>
            <a:round/>
            <a:headEnd type="none" w="med" len="med"/>
            <a:tailEnd type="none" w="med" len="med"/>
          </a:ln>
          <a:effectLst/>
        </p:spPr>
        <p:txBody>
          <a:bodyPr/>
          <a:lstStyle/>
          <a:p>
            <a:pPr defTabSz="966788" eaLnBrk="1" hangingPunct="1">
              <a:defRPr/>
            </a:pPr>
            <a:endParaRPr lang="en-US" sz="1900" dirty="0">
              <a:ea typeface="ＭＳ Ｐゴシック" pitchFamily="34" charset="-128"/>
            </a:endParaRPr>
          </a:p>
        </p:txBody>
      </p:sp>
      <p:grpSp>
        <p:nvGrpSpPr>
          <p:cNvPr id="12" name="Group 11"/>
          <p:cNvGrpSpPr>
            <a:grpSpLocks/>
          </p:cNvGrpSpPr>
          <p:nvPr/>
        </p:nvGrpSpPr>
        <p:grpSpPr bwMode="auto">
          <a:xfrm>
            <a:off x="447629" y="1553884"/>
            <a:ext cx="1162100" cy="897674"/>
            <a:chOff x="166696" y="1383112"/>
            <a:chExt cx="1524000" cy="1335920"/>
          </a:xfrm>
        </p:grpSpPr>
        <p:pic>
          <p:nvPicPr>
            <p:cNvPr id="85" name="Picture 2" descr="C:\Users\Jonathan.Kissane\AppData\Local\Microsoft\Windows\Temporary Internet Files\Content.IE5\79BJHMWT\MC900412406[1].wmf"/>
            <p:cNvPicPr>
              <a:picLocks noChangeAspect="1" noChangeArrowheads="1"/>
            </p:cNvPicPr>
            <p:nvPr/>
          </p:nvPicPr>
          <p:blipFill>
            <a:blip r:embed="rId3"/>
            <a:srcRect/>
            <a:stretch>
              <a:fillRect/>
            </a:stretch>
          </p:blipFill>
          <p:spPr bwMode="auto">
            <a:xfrm>
              <a:off x="433957" y="1383112"/>
              <a:ext cx="989479" cy="76196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6" name="Rounded Rectangle 85"/>
            <p:cNvSpPr/>
            <p:nvPr/>
          </p:nvSpPr>
          <p:spPr>
            <a:xfrm>
              <a:off x="166696" y="2147546"/>
              <a:ext cx="1524000" cy="571486"/>
            </a:xfrm>
            <a:prstGeom prst="roundRect">
              <a:avLst/>
            </a:prstGeom>
            <a:no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sz="900" b="1" dirty="0">
                  <a:solidFill>
                    <a:schemeClr val="bg1"/>
                  </a:solidFill>
                </a:rPr>
                <a:t>MEDLOG Seminar</a:t>
              </a:r>
              <a:br>
                <a:rPr lang="en-US" sz="900" b="1" dirty="0">
                  <a:solidFill>
                    <a:schemeClr val="bg1"/>
                  </a:solidFill>
                </a:rPr>
              </a:br>
              <a:r>
                <a:rPr lang="en-US" sz="700" b="1" dirty="0">
                  <a:solidFill>
                    <a:schemeClr val="bg1"/>
                  </a:solidFill>
                </a:rPr>
                <a:t>(AMEDDC&amp;S)</a:t>
              </a:r>
              <a:r>
                <a:rPr lang="en-US" sz="900" b="1" dirty="0">
                  <a:solidFill>
                    <a:schemeClr val="bg1"/>
                  </a:solidFill>
                </a:rPr>
                <a:t/>
              </a:r>
              <a:br>
                <a:rPr lang="en-US" sz="900" b="1" dirty="0">
                  <a:solidFill>
                    <a:schemeClr val="bg1"/>
                  </a:solidFill>
                </a:rPr>
              </a:br>
              <a:r>
                <a:rPr lang="en-US" sz="900" b="1" dirty="0">
                  <a:solidFill>
                    <a:schemeClr val="bg1"/>
                  </a:solidFill>
                </a:rPr>
                <a:t>19-23 Apr 10</a:t>
              </a:r>
            </a:p>
            <a:p>
              <a:pPr algn="ctr" eaLnBrk="1" hangingPunct="1">
                <a:defRPr/>
              </a:pPr>
              <a:endParaRPr lang="en-US" sz="900" b="1" dirty="0">
                <a:solidFill>
                  <a:schemeClr val="bg1"/>
                </a:solidFill>
              </a:endParaRPr>
            </a:p>
          </p:txBody>
        </p:sp>
      </p:grpSp>
      <p:grpSp>
        <p:nvGrpSpPr>
          <p:cNvPr id="13" name="Group 2"/>
          <p:cNvGrpSpPr>
            <a:grpSpLocks/>
          </p:cNvGrpSpPr>
          <p:nvPr/>
        </p:nvGrpSpPr>
        <p:grpSpPr bwMode="auto">
          <a:xfrm>
            <a:off x="1584838" y="1744058"/>
            <a:ext cx="1162101" cy="922942"/>
            <a:chOff x="1423996" y="2020429"/>
            <a:chExt cx="1524000" cy="1374618"/>
          </a:xfrm>
        </p:grpSpPr>
        <p:pic>
          <p:nvPicPr>
            <p:cNvPr id="83" name="Picture 2"/>
            <p:cNvPicPr>
              <a:picLocks noChangeAspect="1" noChangeArrowheads="1"/>
            </p:cNvPicPr>
            <p:nvPr/>
          </p:nvPicPr>
          <p:blipFill>
            <a:blip r:embed="rId4"/>
            <a:srcRect/>
            <a:stretch>
              <a:fillRect/>
            </a:stretch>
          </p:blipFill>
          <p:spPr bwMode="auto">
            <a:xfrm>
              <a:off x="1817747" y="2020429"/>
              <a:ext cx="736497" cy="948764"/>
            </a:xfrm>
            <a:prstGeom prst="rect">
              <a:avLst/>
            </a:prstGeom>
            <a:noFill/>
            <a:ln w="9525">
              <a:solidFill>
                <a:sysClr val="windowText" lastClr="000000"/>
              </a:solidFill>
              <a:miter lim="800000"/>
              <a:headEnd/>
              <a:tailEnd/>
            </a:ln>
            <a:effectLst>
              <a:outerShdw blurRad="50800" dist="38100" dir="2700000" algn="tl" rotWithShape="0">
                <a:prstClr val="black">
                  <a:alpha val="40000"/>
                </a:prstClr>
              </a:outerShdw>
            </a:effectLst>
          </p:spPr>
        </p:pic>
        <p:sp>
          <p:nvSpPr>
            <p:cNvPr id="84" name="TextBox 8"/>
            <p:cNvSpPr txBox="1">
              <a:spLocks noChangeArrowheads="1"/>
            </p:cNvSpPr>
            <p:nvPr/>
          </p:nvSpPr>
          <p:spPr bwMode="auto">
            <a:xfrm>
              <a:off x="1423996" y="2953758"/>
              <a:ext cx="1524000" cy="44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rgbClr val="221F39"/>
                  </a:solidFill>
                </a:rPr>
                <a:t>AMLE CONOPS</a:t>
              </a:r>
              <a:br>
                <a:rPr lang="en-US" altLang="en-US" sz="900" b="1" dirty="0">
                  <a:solidFill>
                    <a:srgbClr val="221F39"/>
                  </a:solidFill>
                </a:rPr>
              </a:br>
              <a:r>
                <a:rPr lang="en-US" altLang="en-US" sz="800" b="1" dirty="0">
                  <a:solidFill>
                    <a:srgbClr val="221F39"/>
                  </a:solidFill>
                </a:rPr>
                <a:t>(ST 4-02.1, 7 Feb 12</a:t>
              </a:r>
            </a:p>
          </p:txBody>
        </p:sp>
      </p:grpSp>
      <p:grpSp>
        <p:nvGrpSpPr>
          <p:cNvPr id="16" name="Group 1"/>
          <p:cNvGrpSpPr>
            <a:grpSpLocks/>
          </p:cNvGrpSpPr>
          <p:nvPr/>
        </p:nvGrpSpPr>
        <p:grpSpPr bwMode="auto">
          <a:xfrm>
            <a:off x="2555589" y="1037888"/>
            <a:ext cx="1162101" cy="928261"/>
            <a:chOff x="3505200" y="1246526"/>
            <a:chExt cx="1524000" cy="1382181"/>
          </a:xfrm>
        </p:grpSpPr>
        <p:pic>
          <p:nvPicPr>
            <p:cNvPr id="79" name="Picture 1"/>
            <p:cNvPicPr>
              <a:picLocks noChangeAspect="1" noChangeArrowheads="1"/>
            </p:cNvPicPr>
            <p:nvPr/>
          </p:nvPicPr>
          <p:blipFill>
            <a:blip r:embed="rId5"/>
            <a:srcRect/>
            <a:stretch>
              <a:fillRect/>
            </a:stretch>
          </p:blipFill>
          <p:spPr bwMode="auto">
            <a:xfrm>
              <a:off x="3909152" y="1680190"/>
              <a:ext cx="716097" cy="948517"/>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0" name="TextBox 14"/>
            <p:cNvSpPr txBox="1">
              <a:spLocks noChangeArrowheads="1"/>
            </p:cNvSpPr>
            <p:nvPr/>
          </p:nvSpPr>
          <p:spPr bwMode="auto">
            <a:xfrm>
              <a:off x="3505200" y="1246526"/>
              <a:ext cx="1524000" cy="42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900" b="1" dirty="0">
                  <a:solidFill>
                    <a:srgbClr val="221F39"/>
                  </a:solidFill>
                </a:rPr>
                <a:t>Army Medicine Campaign Plan</a:t>
              </a:r>
            </a:p>
          </p:txBody>
        </p:sp>
      </p:grpSp>
      <p:grpSp>
        <p:nvGrpSpPr>
          <p:cNvPr id="17" name="Group 16"/>
          <p:cNvGrpSpPr>
            <a:grpSpLocks/>
          </p:cNvGrpSpPr>
          <p:nvPr/>
        </p:nvGrpSpPr>
        <p:grpSpPr bwMode="auto">
          <a:xfrm>
            <a:off x="3814143" y="1298861"/>
            <a:ext cx="1162100" cy="1138773"/>
            <a:chOff x="3902556" y="2806766"/>
            <a:chExt cx="1524000" cy="1695085"/>
          </a:xfrm>
        </p:grpSpPr>
        <p:pic>
          <p:nvPicPr>
            <p:cNvPr id="77" name="Picture 5" descr="C:\Users\Jonathan.Kissane\AppData\Local\Microsoft\Windows\Temporary Internet Files\Content.IE5\L2PIAE2T\checklist_lg_blk[1].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288172" y="3289778"/>
              <a:ext cx="758848" cy="758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8" name="TextBox 19"/>
            <p:cNvSpPr txBox="1">
              <a:spLocks noChangeArrowheads="1"/>
            </p:cNvSpPr>
            <p:nvPr/>
          </p:nvSpPr>
          <p:spPr bwMode="auto">
            <a:xfrm>
              <a:off x="3902556" y="2806766"/>
              <a:ext cx="1524000" cy="169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900" b="1" dirty="0">
                  <a:solidFill>
                    <a:schemeClr val="bg1"/>
                  </a:solidFill>
                </a:rPr>
                <a:t>AMLE</a:t>
              </a:r>
              <a:br>
                <a:rPr lang="en-US" altLang="en-US" sz="900" b="1" dirty="0">
                  <a:solidFill>
                    <a:schemeClr val="bg1"/>
                  </a:solidFill>
                </a:rPr>
              </a:br>
              <a:r>
                <a:rPr lang="en-US" altLang="en-US" sz="900" b="1" dirty="0">
                  <a:solidFill>
                    <a:schemeClr val="bg1"/>
                  </a:solidFill>
                </a:rPr>
                <a:t>Implementation</a:t>
              </a:r>
              <a:br>
                <a:rPr lang="en-US" altLang="en-US" sz="900" b="1" dirty="0">
                  <a:solidFill>
                    <a:schemeClr val="bg1"/>
                  </a:solidFill>
                </a:rPr>
              </a:br>
              <a:r>
                <a:rPr lang="en-US" altLang="en-US" sz="1600" b="1" dirty="0" smtClean="0"/>
                <a:t>DOL</a:t>
              </a:r>
            </a:p>
            <a:p>
              <a:pPr algn="ctr" eaLnBrk="1" hangingPunct="1">
                <a:spcBef>
                  <a:spcPct val="0"/>
                </a:spcBef>
                <a:buFontTx/>
                <a:buNone/>
              </a:pPr>
              <a:r>
                <a:rPr lang="en-US" altLang="en-US" sz="1600" b="1" dirty="0" smtClean="0"/>
                <a:t>8 AUG 16</a:t>
              </a:r>
              <a:endParaRPr lang="en-US" altLang="en-US" sz="900" b="1" dirty="0" smtClean="0">
                <a:solidFill>
                  <a:schemeClr val="bg1"/>
                </a:solidFill>
              </a:endParaRPr>
            </a:p>
            <a:p>
              <a:pPr algn="ctr" eaLnBrk="1" hangingPunct="1">
                <a:spcBef>
                  <a:spcPct val="0"/>
                </a:spcBef>
                <a:buFontTx/>
                <a:buNone/>
              </a:pPr>
              <a:r>
                <a:rPr lang="en-US" altLang="en-US" sz="900" b="1" dirty="0" smtClean="0">
                  <a:solidFill>
                    <a:schemeClr val="bg1"/>
                  </a:solidFill>
                </a:rPr>
                <a:t>Planning &amp; Priorities</a:t>
              </a:r>
              <a:endParaRPr lang="en-US" altLang="en-US" sz="900" b="1" dirty="0">
                <a:solidFill>
                  <a:schemeClr val="bg1"/>
                </a:solidFill>
              </a:endParaRPr>
            </a:p>
          </p:txBody>
        </p:sp>
      </p:grpSp>
      <p:pic>
        <p:nvPicPr>
          <p:cNvPr id="26"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5746" y="1080444"/>
            <a:ext cx="600497" cy="22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Curved Connector 35"/>
          <p:cNvCxnSpPr>
            <a:cxnSpLocks noChangeShapeType="1"/>
            <a:stCxn id="40" idx="4"/>
            <a:endCxn id="83" idx="0"/>
          </p:cNvCxnSpPr>
          <p:nvPr/>
        </p:nvCxnSpPr>
        <p:spPr bwMode="auto">
          <a:xfrm rot="16200000" flipH="1">
            <a:off x="1810798" y="1389746"/>
            <a:ext cx="453491" cy="255133"/>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Curved Connector 54"/>
          <p:cNvCxnSpPr>
            <a:cxnSpLocks noChangeShapeType="1"/>
            <a:stCxn id="85" idx="3"/>
            <a:endCxn id="83" idx="1"/>
          </p:cNvCxnSpPr>
          <p:nvPr/>
        </p:nvCxnSpPr>
        <p:spPr bwMode="auto">
          <a:xfrm>
            <a:off x="1405934" y="1810552"/>
            <a:ext cx="479153" cy="252679"/>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Oval 29"/>
          <p:cNvSpPr>
            <a:spLocks noChangeArrowheads="1"/>
          </p:cNvSpPr>
          <p:nvPr/>
        </p:nvSpPr>
        <p:spPr bwMode="auto">
          <a:xfrm>
            <a:off x="1777744" y="1101722"/>
            <a:ext cx="264467" cy="1888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grpSp>
        <p:nvGrpSpPr>
          <p:cNvPr id="42" name="Group 41"/>
          <p:cNvGrpSpPr>
            <a:grpSpLocks/>
          </p:cNvGrpSpPr>
          <p:nvPr/>
        </p:nvGrpSpPr>
        <p:grpSpPr bwMode="auto">
          <a:xfrm>
            <a:off x="240721" y="927507"/>
            <a:ext cx="925636" cy="412265"/>
            <a:chOff x="426570" y="1025054"/>
            <a:chExt cx="945030" cy="492771"/>
          </a:xfrm>
        </p:grpSpPr>
        <p:pic>
          <p:nvPicPr>
            <p:cNvPr id="59" name="Picture 43" descr="Arsta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600" y="1025054"/>
              <a:ext cx="262122" cy="26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8"/>
            <p:cNvPicPr>
              <a:picLocks noChangeAspect="1" noChangeArrowheads="1"/>
            </p:cNvPicPr>
            <p:nvPr/>
          </p:nvPicPr>
          <p:blipFill>
            <a:blip r:embed="rId9" cstate="print">
              <a:extLst>
                <a:ext uri="{28A0092B-C50C-407E-A947-70E740481C1C}">
                  <a14:useLocalDpi xmlns:a14="http://schemas.microsoft.com/office/drawing/2010/main" val="0"/>
                </a:ext>
              </a:extLst>
            </a:blip>
            <a:srcRect l="9045" t="6784" r="8260" b="7986"/>
            <a:stretch>
              <a:fillRect/>
            </a:stretch>
          </p:blipFill>
          <p:spPr bwMode="auto">
            <a:xfrm>
              <a:off x="426570" y="1253866"/>
              <a:ext cx="272717" cy="2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78"/>
            <p:cNvSpPr txBox="1">
              <a:spLocks noChangeArrowheads="1"/>
            </p:cNvSpPr>
            <p:nvPr/>
          </p:nvSpPr>
          <p:spPr bwMode="auto">
            <a:xfrm>
              <a:off x="530589" y="1240826"/>
              <a:ext cx="841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600" b="1" dirty="0">
                  <a:solidFill>
                    <a:srgbClr val="221F39"/>
                  </a:solidFill>
                </a:rPr>
                <a:t>Army &amp; Joint Concepts</a:t>
              </a:r>
            </a:p>
          </p:txBody>
        </p:sp>
      </p:grpSp>
      <p:grpSp>
        <p:nvGrpSpPr>
          <p:cNvPr id="43" name="Group 36"/>
          <p:cNvGrpSpPr>
            <a:grpSpLocks/>
          </p:cNvGrpSpPr>
          <p:nvPr/>
        </p:nvGrpSpPr>
        <p:grpSpPr bwMode="auto">
          <a:xfrm>
            <a:off x="817883" y="811807"/>
            <a:ext cx="1060981" cy="323162"/>
            <a:chOff x="9055603" y="1383353"/>
            <a:chExt cx="1081808" cy="385548"/>
          </a:xfrm>
        </p:grpSpPr>
        <p:pic>
          <p:nvPicPr>
            <p:cNvPr id="57" name="Picture 21" descr="Centcom Unit Badge -cookie jpg"/>
            <p:cNvPicPr>
              <a:picLocks noChangeAspect="1" noChangeArrowheads="1"/>
            </p:cNvPicPr>
            <p:nvPr/>
          </p:nvPicPr>
          <p:blipFill>
            <a:blip r:embed="rId10" cstate="print">
              <a:clrChange>
                <a:clrFrom>
                  <a:srgbClr val="FFFFFF"/>
                </a:clrFrom>
                <a:clrTo>
                  <a:srgbClr val="FFFFFF">
                    <a:alpha val="0"/>
                  </a:srgbClr>
                </a:clrTo>
              </a:clrChange>
              <a:lum bright="12000" contrast="36000"/>
              <a:extLst>
                <a:ext uri="{28A0092B-C50C-407E-A947-70E740481C1C}">
                  <a14:useLocalDpi xmlns:a14="http://schemas.microsoft.com/office/drawing/2010/main" val="0"/>
                </a:ext>
              </a:extLst>
            </a:blip>
            <a:srcRect/>
            <a:stretch>
              <a:fillRect/>
            </a:stretch>
          </p:blipFill>
          <p:spPr bwMode="auto">
            <a:xfrm>
              <a:off x="9055603" y="1383353"/>
              <a:ext cx="390978" cy="38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79"/>
            <p:cNvSpPr txBox="1">
              <a:spLocks noChangeArrowheads="1"/>
            </p:cNvSpPr>
            <p:nvPr/>
          </p:nvSpPr>
          <p:spPr bwMode="auto">
            <a:xfrm>
              <a:off x="9296400" y="1480942"/>
              <a:ext cx="8410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600" b="1" dirty="0">
                  <a:solidFill>
                    <a:srgbClr val="221F39"/>
                  </a:solidFill>
                </a:rPr>
                <a:t>Lessons Learned</a:t>
              </a:r>
            </a:p>
          </p:txBody>
        </p:sp>
      </p:grpSp>
      <p:grpSp>
        <p:nvGrpSpPr>
          <p:cNvPr id="44" name="Group 38"/>
          <p:cNvGrpSpPr>
            <a:grpSpLocks/>
          </p:cNvGrpSpPr>
          <p:nvPr/>
        </p:nvGrpSpPr>
        <p:grpSpPr bwMode="auto">
          <a:xfrm>
            <a:off x="1104130" y="1052516"/>
            <a:ext cx="700061" cy="309864"/>
            <a:chOff x="165327" y="3837445"/>
            <a:chExt cx="714528" cy="369621"/>
          </a:xfrm>
        </p:grpSpPr>
        <p:pic>
          <p:nvPicPr>
            <p:cNvPr id="54" name="Picture 5" descr="armylogovector_black copy.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0291" y="3837445"/>
              <a:ext cx="179133" cy="22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6" descr="Logo_notag.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5327" y="3936703"/>
              <a:ext cx="236475" cy="22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82"/>
            <p:cNvSpPr txBox="1">
              <a:spLocks noChangeArrowheads="1"/>
            </p:cNvSpPr>
            <p:nvPr/>
          </p:nvSpPr>
          <p:spPr bwMode="auto">
            <a:xfrm>
              <a:off x="343983" y="4022400"/>
              <a:ext cx="5358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600" b="1" dirty="0">
                  <a:solidFill>
                    <a:srgbClr val="221F39"/>
                  </a:solidFill>
                </a:rPr>
                <a:t>Doctrine</a:t>
              </a:r>
            </a:p>
          </p:txBody>
        </p:sp>
      </p:grpSp>
      <p:cxnSp>
        <p:nvCxnSpPr>
          <p:cNvPr id="45" name="Curved Connector 83"/>
          <p:cNvCxnSpPr>
            <a:cxnSpLocks noChangeShapeType="1"/>
            <a:stCxn id="46" idx="4"/>
            <a:endCxn id="83" idx="0"/>
          </p:cNvCxnSpPr>
          <p:nvPr/>
        </p:nvCxnSpPr>
        <p:spPr bwMode="auto">
          <a:xfrm rot="16200000" flipH="1">
            <a:off x="1618483" y="1197430"/>
            <a:ext cx="396306" cy="696949"/>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Oval 84"/>
          <p:cNvSpPr>
            <a:spLocks noChangeArrowheads="1"/>
          </p:cNvSpPr>
          <p:nvPr/>
        </p:nvSpPr>
        <p:spPr bwMode="auto">
          <a:xfrm>
            <a:off x="1335927" y="1158907"/>
            <a:ext cx="264467" cy="1888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cxnSp>
        <p:nvCxnSpPr>
          <p:cNvPr id="47" name="Curved Connector 85"/>
          <p:cNvCxnSpPr>
            <a:cxnSpLocks noChangeShapeType="1"/>
            <a:stCxn id="48" idx="4"/>
            <a:endCxn id="83" idx="0"/>
          </p:cNvCxnSpPr>
          <p:nvPr/>
        </p:nvCxnSpPr>
        <p:spPr bwMode="auto">
          <a:xfrm rot="16200000" flipH="1">
            <a:off x="1238492" y="817440"/>
            <a:ext cx="428224" cy="1425013"/>
          </a:xfrm>
          <a:prstGeom prst="curved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 name="Oval 86"/>
          <p:cNvSpPr>
            <a:spLocks noChangeArrowheads="1"/>
          </p:cNvSpPr>
          <p:nvPr/>
        </p:nvSpPr>
        <p:spPr bwMode="auto">
          <a:xfrm>
            <a:off x="607864" y="1126990"/>
            <a:ext cx="264467" cy="1888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defTabSz="966788">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defTabSz="966788">
              <a:spcBef>
                <a:spcPct val="20000"/>
              </a:spcBef>
              <a:buFont typeface="Arial" charset="0"/>
              <a:buChar char="–"/>
              <a:defRPr sz="2800">
                <a:solidFill>
                  <a:schemeClr val="tx1"/>
                </a:solidFill>
                <a:latin typeface="Arial" charset="0"/>
                <a:ea typeface="Arial" charset="0"/>
                <a:cs typeface="Arial" charset="0"/>
              </a:defRPr>
            </a:lvl2pPr>
            <a:lvl3pPr marL="1143000" indent="-228600" defTabSz="966788">
              <a:spcBef>
                <a:spcPct val="20000"/>
              </a:spcBef>
              <a:buFont typeface="Arial" charset="0"/>
              <a:buChar char="•"/>
              <a:defRPr sz="2400">
                <a:solidFill>
                  <a:schemeClr val="tx1"/>
                </a:solidFill>
                <a:latin typeface="Arial" charset="0"/>
                <a:ea typeface="Arial" charset="0"/>
                <a:cs typeface="Arial" charset="0"/>
              </a:defRPr>
            </a:lvl3pPr>
            <a:lvl4pPr marL="1600200" indent="-228600" defTabSz="966788">
              <a:spcBef>
                <a:spcPct val="20000"/>
              </a:spcBef>
              <a:buFont typeface="Arial" charset="0"/>
              <a:buChar char="–"/>
              <a:defRPr sz="2000">
                <a:solidFill>
                  <a:schemeClr val="tx1"/>
                </a:solidFill>
                <a:latin typeface="Arial" charset="0"/>
                <a:ea typeface="Arial" charset="0"/>
                <a:cs typeface="Arial" charset="0"/>
              </a:defRPr>
            </a:lvl4pPr>
            <a:lvl5pPr marL="2057400" indent="-228600" defTabSz="966788">
              <a:spcBef>
                <a:spcPct val="20000"/>
              </a:spcBef>
              <a:buFont typeface="Arial" charset="0"/>
              <a:buChar char="»"/>
              <a:defRPr sz="2000">
                <a:solidFill>
                  <a:schemeClr val="tx1"/>
                </a:solidFill>
                <a:latin typeface="Arial" charset="0"/>
                <a:ea typeface="Arial" charset="0"/>
                <a:cs typeface="Arial" charset="0"/>
              </a:defRPr>
            </a:lvl5pPr>
            <a:lvl6pPr marL="25146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defTabSz="966788"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900" dirty="0"/>
          </a:p>
        </p:txBody>
      </p:sp>
      <p:grpSp>
        <p:nvGrpSpPr>
          <p:cNvPr id="50" name="Group 26"/>
          <p:cNvGrpSpPr>
            <a:grpSpLocks/>
          </p:cNvGrpSpPr>
          <p:nvPr/>
        </p:nvGrpSpPr>
        <p:grpSpPr bwMode="auto">
          <a:xfrm>
            <a:off x="166048" y="6356377"/>
            <a:ext cx="1148100" cy="196823"/>
            <a:chOff x="1114337" y="6358392"/>
            <a:chExt cx="1171663" cy="233789"/>
          </a:xfrm>
        </p:grpSpPr>
        <p:pic>
          <p:nvPicPr>
            <p:cNvPr id="5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4337" y="6358392"/>
              <a:ext cx="247249" cy="233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88"/>
            <p:cNvSpPr txBox="1">
              <a:spLocks noChangeArrowheads="1"/>
            </p:cNvSpPr>
            <p:nvPr/>
          </p:nvSpPr>
          <p:spPr bwMode="auto">
            <a:xfrm>
              <a:off x="1312156" y="6367564"/>
              <a:ext cx="97384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700" b="1" dirty="0">
                  <a:solidFill>
                    <a:srgbClr val="221F39"/>
                  </a:solidFill>
                </a:rPr>
                <a:t>Decision Point</a:t>
              </a:r>
            </a:p>
          </p:txBody>
        </p:sp>
      </p:grpSp>
      <p:sp>
        <p:nvSpPr>
          <p:cNvPr id="96" name="TextBox 14"/>
          <p:cNvSpPr txBox="1">
            <a:spLocks noChangeArrowheads="1"/>
          </p:cNvSpPr>
          <p:nvPr/>
        </p:nvSpPr>
        <p:spPr bwMode="auto">
          <a:xfrm>
            <a:off x="342605" y="2667000"/>
            <a:ext cx="8496595" cy="258532"/>
          </a:xfrm>
          <a:prstGeom prst="rect">
            <a:avLst/>
          </a:prstGeom>
          <a:solidFill>
            <a:srgbClr val="92D050"/>
          </a:solidFill>
          <a:ln/>
          <a:extLst/>
        </p:spPr>
        <p:style>
          <a:lnRef idx="0">
            <a:schemeClr val="accent3"/>
          </a:lnRef>
          <a:fillRef idx="3">
            <a:schemeClr val="accent3"/>
          </a:fillRef>
          <a:effectRef idx="3">
            <a:schemeClr val="accent3"/>
          </a:effectRef>
          <a:fontRef idx="minor">
            <a:schemeClr val="lt1"/>
          </a:fontRef>
        </p:style>
        <p:txBody>
          <a:bodyPr wrap="square" anchor="ctr">
            <a:spAutoFit/>
          </a:bodyPr>
          <a:lstStyle>
            <a:lvl1pPr>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400">
                <a:solidFill>
                  <a:schemeClr val="tx1"/>
                </a:solidFill>
                <a:latin typeface="Arial" charset="0"/>
                <a:ea typeface="Arial" charset="0"/>
                <a:cs typeface="Arial" charset="0"/>
              </a:defRPr>
            </a:lvl3pPr>
            <a:lvl4pPr marL="1600200" indent="-228600">
              <a:spcBef>
                <a:spcPct val="20000"/>
              </a:spcBef>
              <a:buFont typeface="Arial" charset="0"/>
              <a:buChar char="–"/>
              <a:defRPr sz="20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lgn="ctr" eaLnBrk="1" hangingPunct="1">
              <a:lnSpc>
                <a:spcPct val="90000"/>
              </a:lnSpc>
              <a:spcBef>
                <a:spcPct val="0"/>
              </a:spcBef>
              <a:buFontTx/>
              <a:buNone/>
            </a:pPr>
            <a:r>
              <a:rPr lang="en-US" altLang="en-US" sz="1200" b="1" dirty="0" smtClean="0">
                <a:solidFill>
                  <a:srgbClr val="221F39"/>
                </a:solidFill>
              </a:rPr>
              <a:t>MEDCOM G6 Investment &amp; Requirements Analysis</a:t>
            </a:r>
            <a:endParaRPr lang="en-US" altLang="en-US" sz="1200" b="1" dirty="0">
              <a:solidFill>
                <a:srgbClr val="221F39"/>
              </a:solidFill>
            </a:endParaRPr>
          </a:p>
        </p:txBody>
      </p:sp>
      <p:cxnSp>
        <p:nvCxnSpPr>
          <p:cNvPr id="99" name="Straight Connector 98"/>
          <p:cNvCxnSpPr/>
          <p:nvPr/>
        </p:nvCxnSpPr>
        <p:spPr>
          <a:xfrm>
            <a:off x="3721925" y="1348899"/>
            <a:ext cx="14989" cy="986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3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07263" y="1695608"/>
            <a:ext cx="359364" cy="28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8772" y="3021638"/>
            <a:ext cx="4297120" cy="286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22172" y="3047999"/>
            <a:ext cx="4217028" cy="284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ent Arrow 2"/>
          <p:cNvSpPr/>
          <p:nvPr/>
        </p:nvSpPr>
        <p:spPr>
          <a:xfrm rot="5400000">
            <a:off x="5845161" y="1295331"/>
            <a:ext cx="986310" cy="1703832"/>
          </a:xfrm>
          <a:prstGeom prst="bentArrow">
            <a:avLst>
              <a:gd name="adj1" fmla="val 25000"/>
              <a:gd name="adj2" fmla="val 50000"/>
              <a:gd name="adj3" fmla="val 39448"/>
              <a:gd name="adj4" fmla="val 20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ight Arrow 3"/>
          <p:cNvSpPr/>
          <p:nvPr/>
        </p:nvSpPr>
        <p:spPr>
          <a:xfrm>
            <a:off x="287187" y="4114800"/>
            <a:ext cx="2849452" cy="484632"/>
          </a:xfrm>
          <a:prstGeom prst="rightArrow">
            <a:avLst/>
          </a:prstGeom>
          <a:solidFill>
            <a:srgbClr val="92D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solidFill>
                  <a:schemeClr val="tx1"/>
                </a:solidFill>
              </a:rPr>
              <a:t>       Requirements Analysis/Validation</a:t>
            </a:r>
            <a:endParaRPr lang="en-US" sz="1200" dirty="0">
              <a:solidFill>
                <a:schemeClr val="tx1"/>
              </a:solidFill>
            </a:endParaRPr>
          </a:p>
        </p:txBody>
      </p:sp>
      <p:sp>
        <p:nvSpPr>
          <p:cNvPr id="5" name="TextBox 4"/>
          <p:cNvSpPr txBox="1"/>
          <p:nvPr/>
        </p:nvSpPr>
        <p:spPr>
          <a:xfrm>
            <a:off x="3136954" y="4507468"/>
            <a:ext cx="684803" cy="369332"/>
          </a:xfrm>
          <a:prstGeom prst="rect">
            <a:avLst/>
          </a:prstGeom>
          <a:noFill/>
        </p:spPr>
        <p:txBody>
          <a:bodyPr wrap="none" rtlCol="0">
            <a:spAutoFit/>
          </a:bodyPr>
          <a:lstStyle/>
          <a:p>
            <a:r>
              <a:rPr lang="en-US" b="1" dirty="0" smtClean="0">
                <a:solidFill>
                  <a:schemeClr val="bg1"/>
                </a:solidFill>
              </a:rPr>
              <a:t>DHA</a:t>
            </a:r>
            <a:endParaRPr lang="en-US" b="1" dirty="0">
              <a:solidFill>
                <a:schemeClr val="bg1"/>
              </a:solidFill>
            </a:endParaRPr>
          </a:p>
        </p:txBody>
      </p:sp>
      <p:sp>
        <p:nvSpPr>
          <p:cNvPr id="134" name="Right Arrow 133"/>
          <p:cNvSpPr/>
          <p:nvPr/>
        </p:nvSpPr>
        <p:spPr>
          <a:xfrm>
            <a:off x="3814143" y="4151245"/>
            <a:ext cx="986457" cy="449716"/>
          </a:xfrm>
          <a:prstGeom prst="rightArrow">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b="1" dirty="0" smtClean="0">
                <a:solidFill>
                  <a:schemeClr val="bg1"/>
                </a:solidFill>
              </a:rPr>
              <a:t>DOTMLPF-P</a:t>
            </a:r>
            <a:endParaRPr lang="en-US" sz="1200" b="1" dirty="0">
              <a:solidFill>
                <a:schemeClr val="bg1"/>
              </a:solidFill>
            </a:endParaRPr>
          </a:p>
        </p:txBody>
      </p:sp>
      <p:sp>
        <p:nvSpPr>
          <p:cNvPr id="6" name="Left-Right Arrow 5"/>
          <p:cNvSpPr/>
          <p:nvPr/>
        </p:nvSpPr>
        <p:spPr>
          <a:xfrm>
            <a:off x="3606002" y="2971800"/>
            <a:ext cx="994492" cy="332232"/>
          </a:xfrm>
          <a:prstGeom prst="leftRightArrow">
            <a:avLst>
              <a:gd name="adj1" fmla="val 30312"/>
              <a:gd name="adj2" fmla="val 27030"/>
            </a:avLst>
          </a:prstGeom>
          <a:solidFill>
            <a:srgbClr val="00B050"/>
          </a:solidFill>
          <a:ln w="6350">
            <a:solidFill>
              <a:schemeClr val="tx1"/>
            </a:solidFill>
          </a:ln>
          <a:effectLst>
            <a:glow rad="635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RESOURCE?</a:t>
            </a:r>
            <a:endParaRPr lang="en-US" sz="900" dirty="0">
              <a:solidFill>
                <a:schemeClr val="bg1"/>
              </a:solidFill>
            </a:endParaRPr>
          </a:p>
        </p:txBody>
      </p:sp>
      <p:sp>
        <p:nvSpPr>
          <p:cNvPr id="135" name="Right Arrow 134"/>
          <p:cNvSpPr/>
          <p:nvPr/>
        </p:nvSpPr>
        <p:spPr>
          <a:xfrm>
            <a:off x="5867400" y="4267200"/>
            <a:ext cx="2950370" cy="449716"/>
          </a:xfrm>
          <a:prstGeom prst="rightArrow">
            <a:avLst/>
          </a:prstGeom>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800" b="1" u="sng" dirty="0" smtClean="0">
                <a:solidFill>
                  <a:schemeClr val="tx1"/>
                </a:solidFill>
              </a:rPr>
              <a:t>WebMRE</a:t>
            </a:r>
            <a:r>
              <a:rPr lang="en-US" sz="800" dirty="0" smtClean="0">
                <a:solidFill>
                  <a:schemeClr val="tx1"/>
                </a:solidFill>
              </a:rPr>
              <a:t> INV MGT &amp; DECISION (COTS/GOTS 6-18MO)</a:t>
            </a:r>
            <a:endParaRPr lang="en-US" sz="1100" dirty="0">
              <a:solidFill>
                <a:schemeClr val="tx1"/>
              </a:solidFill>
            </a:endParaRPr>
          </a:p>
        </p:txBody>
      </p:sp>
      <p:sp>
        <p:nvSpPr>
          <p:cNvPr id="136" name="Right Arrow 135"/>
          <p:cNvSpPr/>
          <p:nvPr/>
        </p:nvSpPr>
        <p:spPr>
          <a:xfrm>
            <a:off x="5867400" y="3200400"/>
            <a:ext cx="2950370" cy="449716"/>
          </a:xfrm>
          <a:prstGeom prst="rightArrow">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800" dirty="0" smtClean="0">
                <a:solidFill>
                  <a:schemeClr val="bg1"/>
                </a:solidFill>
              </a:rPr>
              <a:t>TAP CP INV MGT &amp; DECISION  (DML-ES 7-10 YRS)</a:t>
            </a:r>
            <a:endParaRPr lang="en-US" sz="1100" dirty="0">
              <a:solidFill>
                <a:schemeClr val="bg1"/>
              </a:solidFill>
            </a:endParaRPr>
          </a:p>
        </p:txBody>
      </p:sp>
      <p:sp>
        <p:nvSpPr>
          <p:cNvPr id="7" name="Flowchart: Document 6">
            <a:hlinkClick r:id="rId17" action="ppaction://hlinkfile"/>
          </p:cNvPr>
          <p:cNvSpPr/>
          <p:nvPr/>
        </p:nvSpPr>
        <p:spPr>
          <a:xfrm>
            <a:off x="3029200" y="4182309"/>
            <a:ext cx="481802" cy="35488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FRD</a:t>
            </a:r>
            <a:endParaRPr lang="en-US" sz="900" b="1" dirty="0">
              <a:solidFill>
                <a:schemeClr val="tx1"/>
              </a:solidFill>
            </a:endParaRPr>
          </a:p>
        </p:txBody>
      </p:sp>
      <p:sp>
        <p:nvSpPr>
          <p:cNvPr id="137" name="Flowchart: Document 136">
            <a:hlinkClick r:id="rId18" action="ppaction://hlinkfile"/>
          </p:cNvPr>
          <p:cNvSpPr/>
          <p:nvPr/>
        </p:nvSpPr>
        <p:spPr>
          <a:xfrm>
            <a:off x="131289" y="4194184"/>
            <a:ext cx="457200" cy="40677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ICDT</a:t>
            </a:r>
            <a:endParaRPr lang="en-US" sz="1100" b="1" dirty="0">
              <a:solidFill>
                <a:schemeClr val="tx1"/>
              </a:solidFill>
            </a:endParaRPr>
          </a:p>
        </p:txBody>
      </p:sp>
      <p:sp>
        <p:nvSpPr>
          <p:cNvPr id="62" name="TextBox 61"/>
          <p:cNvSpPr txBox="1"/>
          <p:nvPr/>
        </p:nvSpPr>
        <p:spPr>
          <a:xfrm>
            <a:off x="5845792" y="3583646"/>
            <a:ext cx="506870" cy="261610"/>
          </a:xfrm>
          <a:prstGeom prst="rect">
            <a:avLst/>
          </a:prstGeom>
          <a:noFill/>
        </p:spPr>
        <p:txBody>
          <a:bodyPr wrap="none" rtlCol="0">
            <a:spAutoFit/>
          </a:bodyPr>
          <a:lstStyle/>
          <a:p>
            <a:r>
              <a:rPr lang="en-US" sz="1050" b="1" dirty="0" smtClean="0"/>
              <a:t>MDD</a:t>
            </a:r>
            <a:endParaRPr lang="en-US" b="1" dirty="0"/>
          </a:p>
        </p:txBody>
      </p:sp>
      <p:sp>
        <p:nvSpPr>
          <p:cNvPr id="63" name="TextBox 62"/>
          <p:cNvSpPr txBox="1"/>
          <p:nvPr/>
        </p:nvSpPr>
        <p:spPr>
          <a:xfrm>
            <a:off x="6952770" y="3581400"/>
            <a:ext cx="478016" cy="253916"/>
          </a:xfrm>
          <a:prstGeom prst="rect">
            <a:avLst/>
          </a:prstGeom>
          <a:noFill/>
        </p:spPr>
        <p:txBody>
          <a:bodyPr wrap="none" rtlCol="0">
            <a:spAutoFit/>
          </a:bodyPr>
          <a:lstStyle/>
          <a:p>
            <a:r>
              <a:rPr lang="en-US" sz="1050" b="1" dirty="0" smtClean="0"/>
              <a:t>BCA</a:t>
            </a:r>
            <a:endParaRPr lang="en-US" b="1" dirty="0"/>
          </a:p>
        </p:txBody>
      </p:sp>
      <p:sp>
        <p:nvSpPr>
          <p:cNvPr id="64" name="TextBox 63"/>
          <p:cNvSpPr txBox="1"/>
          <p:nvPr/>
        </p:nvSpPr>
        <p:spPr>
          <a:xfrm>
            <a:off x="7696200" y="3581400"/>
            <a:ext cx="478016" cy="253916"/>
          </a:xfrm>
          <a:prstGeom prst="rect">
            <a:avLst/>
          </a:prstGeom>
          <a:noFill/>
        </p:spPr>
        <p:txBody>
          <a:bodyPr wrap="none" rtlCol="0">
            <a:spAutoFit/>
          </a:bodyPr>
          <a:lstStyle/>
          <a:p>
            <a:r>
              <a:rPr lang="en-US" sz="1050" b="1" dirty="0" smtClean="0"/>
              <a:t>CDD</a:t>
            </a:r>
            <a:endParaRPr lang="en-US" b="1" dirty="0"/>
          </a:p>
        </p:txBody>
      </p:sp>
      <p:sp>
        <p:nvSpPr>
          <p:cNvPr id="65" name="TextBox 64"/>
          <p:cNvSpPr txBox="1"/>
          <p:nvPr/>
        </p:nvSpPr>
        <p:spPr>
          <a:xfrm>
            <a:off x="8387062" y="3598652"/>
            <a:ext cx="543739" cy="253916"/>
          </a:xfrm>
          <a:prstGeom prst="rect">
            <a:avLst/>
          </a:prstGeom>
          <a:noFill/>
        </p:spPr>
        <p:txBody>
          <a:bodyPr wrap="none" rtlCol="0">
            <a:spAutoFit/>
          </a:bodyPr>
          <a:lstStyle/>
          <a:p>
            <a:r>
              <a:rPr lang="en-US" sz="1050" b="1" dirty="0" smtClean="0"/>
              <a:t>SUST</a:t>
            </a:r>
            <a:endParaRPr lang="en-US" b="1" dirty="0"/>
          </a:p>
        </p:txBody>
      </p:sp>
      <p:sp>
        <p:nvSpPr>
          <p:cNvPr id="66" name="TextBox 65"/>
          <p:cNvSpPr txBox="1"/>
          <p:nvPr/>
        </p:nvSpPr>
        <p:spPr>
          <a:xfrm>
            <a:off x="5566627" y="3994562"/>
            <a:ext cx="429962" cy="369332"/>
          </a:xfrm>
          <a:prstGeom prst="rect">
            <a:avLst/>
          </a:prstGeom>
          <a:noFill/>
        </p:spPr>
        <p:txBody>
          <a:bodyPr wrap="square" rtlCol="0">
            <a:spAutoFit/>
          </a:bodyPr>
          <a:lstStyle/>
          <a:p>
            <a:r>
              <a:rPr lang="en-US" sz="900" b="1" dirty="0" smtClean="0"/>
              <a:t>To Be</a:t>
            </a:r>
            <a:endParaRPr lang="en-US" sz="1400" b="1" dirty="0"/>
          </a:p>
        </p:txBody>
      </p:sp>
      <p:sp>
        <p:nvSpPr>
          <p:cNvPr id="67" name="TextBox 66"/>
          <p:cNvSpPr txBox="1"/>
          <p:nvPr/>
        </p:nvSpPr>
        <p:spPr>
          <a:xfrm>
            <a:off x="6231148" y="4029308"/>
            <a:ext cx="429962" cy="230832"/>
          </a:xfrm>
          <a:prstGeom prst="rect">
            <a:avLst/>
          </a:prstGeom>
          <a:noFill/>
        </p:spPr>
        <p:txBody>
          <a:bodyPr wrap="square" rtlCol="0">
            <a:spAutoFit/>
          </a:bodyPr>
          <a:lstStyle/>
          <a:p>
            <a:r>
              <a:rPr lang="en-US" sz="900" b="1" dirty="0" err="1" smtClean="0"/>
              <a:t>AoA</a:t>
            </a:r>
            <a:endParaRPr lang="en-US" sz="1400" b="1" dirty="0"/>
          </a:p>
        </p:txBody>
      </p:sp>
      <p:sp>
        <p:nvSpPr>
          <p:cNvPr id="68" name="TextBox 67"/>
          <p:cNvSpPr txBox="1"/>
          <p:nvPr/>
        </p:nvSpPr>
        <p:spPr>
          <a:xfrm>
            <a:off x="6606316" y="4047226"/>
            <a:ext cx="429962" cy="215444"/>
          </a:xfrm>
          <a:prstGeom prst="rect">
            <a:avLst/>
          </a:prstGeom>
          <a:noFill/>
        </p:spPr>
        <p:txBody>
          <a:bodyPr wrap="square" rtlCol="0">
            <a:spAutoFit/>
          </a:bodyPr>
          <a:lstStyle/>
          <a:p>
            <a:pPr algn="ctr"/>
            <a:r>
              <a:rPr lang="en-US" sz="800" b="1" dirty="0" smtClean="0"/>
              <a:t>ROM</a:t>
            </a:r>
            <a:endParaRPr lang="en-US" sz="1200" b="1" dirty="0"/>
          </a:p>
        </p:txBody>
      </p:sp>
      <p:sp>
        <p:nvSpPr>
          <p:cNvPr id="69" name="TextBox 68"/>
          <p:cNvSpPr txBox="1"/>
          <p:nvPr/>
        </p:nvSpPr>
        <p:spPr>
          <a:xfrm>
            <a:off x="7342438" y="4038600"/>
            <a:ext cx="429962" cy="215444"/>
          </a:xfrm>
          <a:prstGeom prst="rect">
            <a:avLst/>
          </a:prstGeom>
          <a:noFill/>
        </p:spPr>
        <p:txBody>
          <a:bodyPr wrap="square" rtlCol="0">
            <a:spAutoFit/>
          </a:bodyPr>
          <a:lstStyle/>
          <a:p>
            <a:pPr algn="ctr"/>
            <a:r>
              <a:rPr lang="en-US" sz="800" b="1" dirty="0" smtClean="0"/>
              <a:t>$$</a:t>
            </a:r>
            <a:endParaRPr lang="en-US" sz="1200" b="1" dirty="0"/>
          </a:p>
        </p:txBody>
      </p:sp>
      <p:cxnSp>
        <p:nvCxnSpPr>
          <p:cNvPr id="10" name="Straight Arrow Connector 9"/>
          <p:cNvCxnSpPr/>
          <p:nvPr/>
        </p:nvCxnSpPr>
        <p:spPr bwMode="auto">
          <a:xfrm flipV="1">
            <a:off x="5514450" y="3395340"/>
            <a:ext cx="381000" cy="3847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5514450" y="3780082"/>
            <a:ext cx="381000" cy="6820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0" name="Rectangle 2"/>
          <p:cNvSpPr>
            <a:spLocks noGrp="1" noChangeArrowheads="1"/>
          </p:cNvSpPr>
          <p:nvPr>
            <p:ph type="title"/>
          </p:nvPr>
        </p:nvSpPr>
        <p:spPr>
          <a:xfrm>
            <a:off x="479425" y="134020"/>
            <a:ext cx="8642350" cy="630238"/>
          </a:xfrm>
        </p:spPr>
        <p:txBody>
          <a:bodyPr/>
          <a:lstStyle/>
          <a:p>
            <a:r>
              <a:rPr lang="en-US" sz="2800" dirty="0" smtClean="0"/>
              <a:t>TAP Process Improvement</a:t>
            </a:r>
            <a:endParaRPr lang="en-US" sz="2800" dirty="0"/>
          </a:p>
        </p:txBody>
      </p:sp>
      <p:sp>
        <p:nvSpPr>
          <p:cNvPr id="9" name="Donut 8"/>
          <p:cNvSpPr/>
          <p:nvPr/>
        </p:nvSpPr>
        <p:spPr bwMode="auto">
          <a:xfrm>
            <a:off x="3089214" y="4354705"/>
            <a:ext cx="777936" cy="776968"/>
          </a:xfrm>
          <a:prstGeom prst="donut">
            <a:avLst>
              <a:gd name="adj" fmla="val 5729"/>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endParaRPr>
          </a:p>
        </p:txBody>
      </p:sp>
      <p:sp>
        <p:nvSpPr>
          <p:cNvPr id="71" name="Donut 70"/>
          <p:cNvSpPr/>
          <p:nvPr/>
        </p:nvSpPr>
        <p:spPr bwMode="auto">
          <a:xfrm>
            <a:off x="5401234" y="3661998"/>
            <a:ext cx="261463" cy="270925"/>
          </a:xfrm>
          <a:prstGeom prst="donut">
            <a:avLst>
              <a:gd name="adj" fmla="val 5729"/>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456918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76200" y="990600"/>
            <a:ext cx="9144000" cy="5047536"/>
          </a:xfrm>
          <a:prstGeom prst="rect">
            <a:avLst/>
          </a:prstGeom>
          <a:noFill/>
        </p:spPr>
        <p:txBody>
          <a:bodyPr wrap="square" rtlCol="0">
            <a:spAutoFit/>
          </a:bodyPr>
          <a:lstStyle/>
          <a:p>
            <a:r>
              <a:rPr lang="en-US" sz="1400" b="1" dirty="0" smtClean="0"/>
              <a:t>BLUF:  Army Requirement to cover numerous Technology Acquisition Program (TAP) capability gaps; requesting review to determine if this is an Army specific or if tri-service requirement gap.</a:t>
            </a:r>
          </a:p>
          <a:p>
            <a:endParaRPr lang="en-US" sz="1400" dirty="0"/>
          </a:p>
          <a:p>
            <a:pPr marL="285750" indent="-285750">
              <a:buFont typeface="Arial" panose="020B0604020202020204" pitchFamily="34" charset="0"/>
              <a:buChar char="•"/>
            </a:pPr>
            <a:r>
              <a:rPr lang="en-US" sz="1400" b="1" dirty="0" smtClean="0"/>
              <a:t>To </a:t>
            </a:r>
            <a:r>
              <a:rPr lang="en-US" sz="1400" b="1" dirty="0"/>
              <a:t>Be TAP Capability</a:t>
            </a:r>
            <a:r>
              <a:rPr lang="en-US" sz="1400" dirty="0"/>
              <a:t>:  </a:t>
            </a:r>
            <a:r>
              <a:rPr lang="en-US" sz="1400" dirty="0" smtClean="0"/>
              <a:t>Defense Acquisition System (DAS) IPPD/PM based enterprise capability that synchronizes/automates DHA Technology </a:t>
            </a:r>
            <a:r>
              <a:rPr lang="en-US" sz="1400" dirty="0"/>
              <a:t>Acquisition Programming (TAP) from Requirement Identification </a:t>
            </a:r>
            <a:r>
              <a:rPr lang="en-US" sz="1400" dirty="0" smtClean="0"/>
              <a:t>to Funding </a:t>
            </a:r>
            <a:r>
              <a:rPr lang="en-US" sz="1400" dirty="0"/>
              <a:t>to Acquisition to include integration of Risk Management </a:t>
            </a:r>
            <a:r>
              <a:rPr lang="en-US" sz="1400" dirty="0" smtClean="0"/>
              <a:t>Framework (RMF</a:t>
            </a:r>
            <a:r>
              <a:rPr lang="en-US" sz="1400" dirty="0"/>
              <a:t>) certification processes.  Include Lifecycle Sustainment Planning </a:t>
            </a:r>
            <a:r>
              <a:rPr lang="en-US" sz="1400" dirty="0" smtClean="0"/>
              <a:t>and Execution </a:t>
            </a:r>
            <a:r>
              <a:rPr lang="en-US" sz="1400" dirty="0"/>
              <a:t>in order to successfully integrate TAP into a Total </a:t>
            </a:r>
            <a:r>
              <a:rPr lang="en-US" sz="1400" dirty="0" smtClean="0"/>
              <a:t>Lifecycle Systems Management </a:t>
            </a:r>
            <a:r>
              <a:rPr lang="en-US" sz="1400" dirty="0"/>
              <a:t>(</a:t>
            </a:r>
            <a:r>
              <a:rPr lang="en-US" sz="1400" dirty="0" smtClean="0"/>
              <a:t>TLCSM</a:t>
            </a:r>
            <a:r>
              <a:rPr lang="en-US" sz="1400" dirty="0"/>
              <a:t>) framework with Property Accounting, Medical </a:t>
            </a:r>
            <a:r>
              <a:rPr lang="en-US" sz="1400" dirty="0" smtClean="0"/>
              <a:t>Maintenance, Contracting </a:t>
            </a:r>
            <a:r>
              <a:rPr lang="en-US" sz="1400" dirty="0"/>
              <a:t>and Supplies</a:t>
            </a:r>
            <a:r>
              <a:rPr lang="en-US" sz="1400" dirty="0" smtClean="0"/>
              <a:t>. (See </a:t>
            </a:r>
            <a:r>
              <a:rPr lang="en-US" sz="1400" dirty="0" smtClean="0">
                <a:hlinkClick r:id="rId3" action="ppaction://hlinkfile"/>
              </a:rPr>
              <a:t>FRD</a:t>
            </a:r>
            <a:r>
              <a:rPr lang="en-US" sz="1400" dirty="0" smtClean="0"/>
              <a:t> &amp; </a:t>
            </a:r>
            <a:r>
              <a:rPr lang="en-US" sz="1400" dirty="0" smtClean="0">
                <a:hlinkClick r:id="rId4" action="ppaction://hlinkfile"/>
              </a:rPr>
              <a:t>CAM</a:t>
            </a:r>
            <a:r>
              <a:rPr lang="en-US" sz="1400" dirty="0" smtClean="0"/>
              <a:t>s)</a:t>
            </a:r>
            <a:endParaRPr lang="en-US" sz="1400" dirty="0"/>
          </a:p>
          <a:p>
            <a:endParaRPr lang="en-US" sz="1400" dirty="0"/>
          </a:p>
          <a:p>
            <a:pPr marL="285750" indent="-285750">
              <a:buFont typeface="Arial" panose="020B0604020202020204" pitchFamily="34" charset="0"/>
              <a:buChar char="•"/>
            </a:pPr>
            <a:r>
              <a:rPr lang="en-US" sz="1400" b="1" dirty="0" smtClean="0"/>
              <a:t>As Is TAP Capability</a:t>
            </a:r>
            <a:r>
              <a:rPr lang="en-US" sz="1400" dirty="0" smtClean="0"/>
              <a:t>: TAP process data spread across four systems (WebMRE, CERP, DMLSS, GFEBS). Manual intervention necessary to approximate an enterprise capability.  No TLCM capability exists which hinders our ability to affect utilization studies for effective enterprise level programming, including inability to effectively program for and manage Sustainment operations. (See </a:t>
            </a:r>
            <a:r>
              <a:rPr lang="en-US" sz="1400" dirty="0" smtClean="0">
                <a:hlinkClick r:id="" action="ppaction://noaction"/>
              </a:rPr>
              <a:t>SWOT</a:t>
            </a:r>
            <a:r>
              <a:rPr lang="en-US" sz="1400" dirty="0" smtClean="0"/>
              <a:t> &amp; </a:t>
            </a:r>
            <a:r>
              <a:rPr lang="en-US" sz="1400" dirty="0" smtClean="0">
                <a:hlinkClick r:id="rId5" action="ppaction://hlinksldjump"/>
              </a:rPr>
              <a:t>USAAA</a:t>
            </a:r>
            <a:r>
              <a:rPr lang="en-US" sz="1400" dirty="0" smtClean="0"/>
              <a:t> Finding)</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smtClean="0"/>
              <a:t>Current </a:t>
            </a:r>
            <a:r>
              <a:rPr lang="en-US" sz="1400" b="1" dirty="0"/>
              <a:t>WebMRE </a:t>
            </a:r>
            <a:r>
              <a:rPr lang="en-US" sz="1400" b="1" dirty="0" smtClean="0"/>
              <a:t>Capability: </a:t>
            </a:r>
            <a:r>
              <a:rPr lang="en-US" sz="1400" dirty="0" smtClean="0"/>
              <a:t>Requirement ID </a:t>
            </a:r>
            <a:r>
              <a:rPr lang="en-US" sz="1400" dirty="0"/>
              <a:t>for equipment with </a:t>
            </a:r>
            <a:r>
              <a:rPr lang="en-US" sz="1400" dirty="0" smtClean="0"/>
              <a:t>an acquisition </a:t>
            </a:r>
            <a:r>
              <a:rPr lang="en-US" sz="1400" dirty="0"/>
              <a:t>cost over $100K.  </a:t>
            </a:r>
            <a:r>
              <a:rPr lang="en-US" sz="1400" dirty="0" smtClean="0"/>
              <a:t>No </a:t>
            </a:r>
            <a:r>
              <a:rPr lang="en-US" sz="1400" dirty="0"/>
              <a:t>interoperability </a:t>
            </a:r>
            <a:r>
              <a:rPr lang="en-US" sz="1400" dirty="0" smtClean="0"/>
              <a:t>(with anything)  No collaboration capability</a:t>
            </a:r>
            <a:endParaRPr lang="en-US" sz="1400" dirty="0"/>
          </a:p>
          <a:p>
            <a:endParaRPr lang="en-US" sz="1400" dirty="0"/>
          </a:p>
          <a:p>
            <a:pPr marL="285750" indent="-285750">
              <a:buFont typeface="Arial" panose="020B0604020202020204" pitchFamily="34" charset="0"/>
              <a:buChar char="•"/>
            </a:pPr>
            <a:r>
              <a:rPr lang="en-US" sz="1400" b="1" dirty="0"/>
              <a:t>Current CERP Capability</a:t>
            </a:r>
            <a:r>
              <a:rPr lang="en-US" sz="1400" dirty="0"/>
              <a:t>: Requirement Identification for equipment with </a:t>
            </a:r>
            <a:r>
              <a:rPr lang="en-US" sz="1400" dirty="0" smtClean="0"/>
              <a:t>an acquisition </a:t>
            </a:r>
            <a:r>
              <a:rPr lang="en-US" sz="1400" dirty="0"/>
              <a:t>cost under $100K.  No interoperability with </a:t>
            </a:r>
            <a:r>
              <a:rPr lang="en-US" sz="1400" dirty="0" smtClean="0"/>
              <a:t>anything. Collaboration </a:t>
            </a:r>
            <a:r>
              <a:rPr lang="en-US" sz="1400" dirty="0"/>
              <a:t>capability based (SharePoint</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smtClean="0"/>
              <a:t>Current DMLSS Capability</a:t>
            </a:r>
            <a:r>
              <a:rPr lang="en-US" sz="1400" dirty="0" smtClean="0"/>
              <a:t>: Army does not use for TAP due to onerous TAP capability gaps.  Programmed DML-ES capability does not accommodate documented TAP capability gaps.</a:t>
            </a:r>
            <a:endParaRPr lang="en-US" sz="1600" dirty="0"/>
          </a:p>
        </p:txBody>
      </p:sp>
      <p:sp>
        <p:nvSpPr>
          <p:cNvPr id="7" name="Rectangle 2"/>
          <p:cNvSpPr>
            <a:spLocks noGrp="1" noChangeArrowheads="1"/>
          </p:cNvSpPr>
          <p:nvPr>
            <p:ph type="title"/>
          </p:nvPr>
        </p:nvSpPr>
        <p:spPr>
          <a:xfrm>
            <a:off x="479425" y="134020"/>
            <a:ext cx="8642350" cy="630238"/>
          </a:xfrm>
        </p:spPr>
        <p:txBody>
          <a:bodyPr/>
          <a:lstStyle/>
          <a:p>
            <a:pPr algn="ctr"/>
            <a:r>
              <a:rPr lang="en-US" sz="2800" dirty="0" smtClean="0"/>
              <a:t>TAP Process Improvement</a:t>
            </a:r>
            <a:endParaRPr lang="en-US" sz="2800" dirty="0"/>
          </a:p>
        </p:txBody>
      </p:sp>
    </p:spTree>
    <p:extLst>
      <p:ext uri="{BB962C8B-B14F-4D97-AF65-F5344CB8AC3E}">
        <p14:creationId xmlns:p14="http://schemas.microsoft.com/office/powerpoint/2010/main" val="145742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9755" y="1143000"/>
            <a:ext cx="7084490" cy="548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479425" y="134020"/>
            <a:ext cx="8642350" cy="630238"/>
          </a:xfrm>
        </p:spPr>
        <p:txBody>
          <a:bodyPr/>
          <a:lstStyle/>
          <a:p>
            <a:pPr algn="ctr"/>
            <a:r>
              <a:rPr lang="en-US" sz="2800" dirty="0" smtClean="0"/>
              <a:t>TAP Process Improvement</a:t>
            </a:r>
            <a:endParaRPr lang="en-US" sz="2800" dirty="0"/>
          </a:p>
        </p:txBody>
      </p:sp>
    </p:spTree>
    <p:extLst>
      <p:ext uri="{BB962C8B-B14F-4D97-AF65-F5344CB8AC3E}">
        <p14:creationId xmlns:p14="http://schemas.microsoft.com/office/powerpoint/2010/main" val="105481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79425" y="134020"/>
            <a:ext cx="8642350" cy="630238"/>
          </a:xfrm>
        </p:spPr>
        <p:txBody>
          <a:bodyPr/>
          <a:lstStyle/>
          <a:p>
            <a:r>
              <a:rPr lang="en-US" sz="2800" dirty="0" smtClean="0"/>
              <a:t>Program Point of Contact</a:t>
            </a:r>
            <a:endParaRPr lang="en-US" sz="2800" dirty="0"/>
          </a:p>
        </p:txBody>
      </p:sp>
      <p:sp>
        <p:nvSpPr>
          <p:cNvPr id="143363" name="Rectangle 3"/>
          <p:cNvSpPr>
            <a:spLocks noGrp="1" noChangeArrowheads="1"/>
          </p:cNvSpPr>
          <p:nvPr>
            <p:ph type="body" idx="1"/>
          </p:nvPr>
        </p:nvSpPr>
        <p:spPr>
          <a:xfrm>
            <a:off x="1981200" y="1676400"/>
            <a:ext cx="5562600" cy="4525963"/>
          </a:xfrm>
        </p:spPr>
        <p:txBody>
          <a:bodyPr/>
          <a:lstStyle/>
          <a:p>
            <a:pPr algn="ctr">
              <a:buNone/>
            </a:pPr>
            <a:r>
              <a:rPr lang="en-US" sz="2800" b="1" i="1" dirty="0" smtClean="0">
                <a:effectLst>
                  <a:outerShdw blurRad="38100" dist="38100" dir="2700000" algn="tl">
                    <a:srgbClr val="000000">
                      <a:alpha val="43137"/>
                    </a:srgbClr>
                  </a:outerShdw>
                </a:effectLst>
              </a:rPr>
              <a:t>Daniel V. Burrhus</a:t>
            </a:r>
          </a:p>
          <a:p>
            <a:pPr algn="ctr">
              <a:buNone/>
            </a:pPr>
            <a:r>
              <a:rPr lang="en-US" sz="2800" dirty="0" smtClean="0">
                <a:effectLst>
                  <a:outerShdw blurRad="38100" dist="38100" dir="2700000" algn="tl">
                    <a:srgbClr val="000000">
                      <a:alpha val="43137"/>
                    </a:srgbClr>
                  </a:outerShdw>
                </a:effectLst>
              </a:rPr>
              <a:t>Technology Acquisition Program </a:t>
            </a:r>
          </a:p>
          <a:p>
            <a:pPr algn="ctr">
              <a:buNone/>
            </a:pPr>
            <a:r>
              <a:rPr lang="en-US" sz="2800" dirty="0" smtClean="0">
                <a:effectLst>
                  <a:outerShdw blurRad="38100" dist="38100" dir="2700000" algn="tl">
                    <a:srgbClr val="000000">
                      <a:alpha val="43137"/>
                    </a:srgbClr>
                  </a:outerShdw>
                </a:effectLst>
              </a:rPr>
              <a:t>OACSLOG MEDCOM</a:t>
            </a:r>
          </a:p>
          <a:p>
            <a:pPr algn="ctr">
              <a:buNone/>
            </a:pPr>
            <a:r>
              <a:rPr lang="en-US" sz="2800" dirty="0" smtClean="0">
                <a:effectLst>
                  <a:outerShdw blurRad="38100" dist="38100" dir="2700000" algn="tl">
                    <a:srgbClr val="000000">
                      <a:alpha val="43137"/>
                    </a:srgbClr>
                  </a:outerShdw>
                </a:effectLst>
              </a:rPr>
              <a:t>G4/TAP</a:t>
            </a:r>
          </a:p>
          <a:p>
            <a:pPr algn="ctr">
              <a:buNone/>
            </a:pPr>
            <a:r>
              <a:rPr lang="en-US" sz="2800" dirty="0" smtClean="0">
                <a:effectLst>
                  <a:outerShdw blurRad="38100" dist="38100" dir="2700000" algn="tl">
                    <a:srgbClr val="000000">
                      <a:alpha val="43137"/>
                    </a:srgbClr>
                  </a:outerShdw>
                </a:effectLst>
              </a:rPr>
              <a:t>(210) 808-2826</a:t>
            </a:r>
          </a:p>
          <a:p>
            <a:pPr algn="ctr">
              <a:buNone/>
            </a:pPr>
            <a:r>
              <a:rPr lang="en-US" sz="2800" dirty="0" smtClean="0">
                <a:effectLst>
                  <a:outerShdw blurRad="38100" dist="38100" dir="2700000" algn="tl">
                    <a:srgbClr val="000000">
                      <a:alpha val="43137"/>
                    </a:srgbClr>
                  </a:outerShdw>
                </a:effectLst>
              </a:rPr>
              <a:t>DSN 471-2826</a:t>
            </a:r>
          </a:p>
          <a:p>
            <a:pPr algn="ctr">
              <a:buNone/>
            </a:pPr>
            <a:r>
              <a:rPr lang="en-US" sz="1400" dirty="0" smtClean="0">
                <a:effectLst>
                  <a:outerShdw blurRad="38100" dist="38100" dir="2700000" algn="tl">
                    <a:srgbClr val="000000">
                      <a:alpha val="43137"/>
                    </a:srgbClr>
                  </a:outerShdw>
                </a:effectLst>
                <a:hlinkClick r:id="rId2"/>
              </a:rPr>
              <a:t>daniel.v.burrhus.civ@mail.mil</a:t>
            </a:r>
            <a:r>
              <a:rPr lang="en-US" sz="1400" dirty="0" smtClean="0">
                <a:effectLst>
                  <a:outerShdw blurRad="38100" dist="38100" dir="2700000" algn="tl">
                    <a:srgbClr val="000000">
                      <a:alpha val="43137"/>
                    </a:srgbClr>
                  </a:outerShdw>
                </a:effectLst>
              </a:rPr>
              <a:t> </a:t>
            </a:r>
          </a:p>
          <a:p>
            <a:pPr algn="ctr">
              <a:buNone/>
            </a:pPr>
            <a:endParaRPr lang="en-US" sz="2800" dirty="0">
              <a:solidFill>
                <a:srgbClr val="003300"/>
              </a:solidFill>
              <a:effectLst>
                <a:outerShdw blurRad="38100" dist="38100" dir="2700000" algn="tl">
                  <a:srgbClr val="000000">
                    <a:alpha val="43137"/>
                  </a:srgbClr>
                </a:outerShdw>
              </a:effectLst>
            </a:endParaRPr>
          </a:p>
        </p:txBody>
      </p:sp>
      <p:sp>
        <p:nvSpPr>
          <p:cNvPr id="4"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
        <p:nvSpPr>
          <p:cNvPr id="5" name="Text Box 12"/>
          <p:cNvSpPr txBox="1">
            <a:spLocks noChangeArrowheads="1"/>
          </p:cNvSpPr>
          <p:nvPr/>
        </p:nvSpPr>
        <p:spPr bwMode="auto">
          <a:xfrm>
            <a:off x="4013076" y="6658304"/>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spTree>
    <p:extLst>
      <p:ext uri="{BB962C8B-B14F-4D97-AF65-F5344CB8AC3E}">
        <p14:creationId xmlns:p14="http://schemas.microsoft.com/office/powerpoint/2010/main" val="2975443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half" idx="2"/>
          </p:nvPr>
        </p:nvSpPr>
        <p:spPr/>
        <p:txBody>
          <a:bodyPr/>
          <a:lstStyle/>
          <a:p>
            <a:endParaRPr lang="en-US"/>
          </a:p>
        </p:txBody>
      </p:sp>
      <p:sp>
        <p:nvSpPr>
          <p:cNvPr id="8" name="Content Placeholder 7"/>
          <p:cNvSpPr>
            <a:spLocks noGrp="1"/>
          </p:cNvSpPr>
          <p:nvPr>
            <p:ph sz="half" idx="1"/>
          </p:nvPr>
        </p:nvSpPr>
        <p:spPr/>
        <p:txBody>
          <a:bodyPr/>
          <a:lstStyle/>
          <a:p>
            <a:endParaRPr lang="en-US"/>
          </a:p>
        </p:txBody>
      </p:sp>
      <p:pic>
        <p:nvPicPr>
          <p:cNvPr id="9" name="Picture 4" descr="PowePoint-Home-for-Health-slide.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0" name="Picture 9" descr="Army_Medicine_Logo_Without_Tagline_JPEG.jpg"/>
          <p:cNvPicPr>
            <a:picLocks noChangeAspect="1"/>
          </p:cNvPicPr>
          <p:nvPr/>
        </p:nvPicPr>
        <p:blipFill>
          <a:blip r:embed="rId3" cstate="print">
            <a:clrChange>
              <a:clrFrom>
                <a:srgbClr val="FFFFFF"/>
              </a:clrFrom>
              <a:clrTo>
                <a:srgbClr val="FFFFFF">
                  <a:alpha val="0"/>
                </a:srgbClr>
              </a:clrTo>
            </a:clrChange>
          </a:blip>
          <a:stretch>
            <a:fillRect/>
          </a:stretch>
        </p:blipFill>
        <p:spPr>
          <a:xfrm>
            <a:off x="2671703" y="945927"/>
            <a:ext cx="3800595" cy="3541986"/>
          </a:xfrm>
          <a:prstGeom prst="rect">
            <a:avLst/>
          </a:prstGeom>
        </p:spPr>
      </p:pic>
      <p:sp>
        <p:nvSpPr>
          <p:cNvPr id="12" name="Rectangle 2"/>
          <p:cNvSpPr txBox="1">
            <a:spLocks noChangeArrowheads="1"/>
          </p:cNvSpPr>
          <p:nvPr/>
        </p:nvSpPr>
        <p:spPr bwMode="auto">
          <a:xfrm>
            <a:off x="2103383" y="4659533"/>
            <a:ext cx="4937234" cy="700744"/>
          </a:xfrm>
          <a:prstGeom prst="rect">
            <a:avLst/>
          </a:prstGeom>
          <a:noFill/>
          <a:ln w="9525">
            <a:noFill/>
            <a:miter lim="800000"/>
            <a:headEnd/>
            <a:tailEnd/>
          </a:ln>
        </p:spPr>
        <p:txBody>
          <a:bodyPr vert="horz" wrap="square" lIns="91416" tIns="45708" rIns="91416" bIns="4570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500" b="1" i="0" u="none" strike="noStrike" kern="0" cap="none" spc="0" normalizeH="0" noProof="0" dirty="0" smtClean="0">
                <a:ln>
                  <a:noFill/>
                </a:ln>
                <a:solidFill>
                  <a:srgbClr val="660033"/>
                </a:solidFill>
                <a:effectLst/>
                <a:uLnTx/>
                <a:uFillTx/>
                <a:latin typeface="+mj-lt"/>
                <a:ea typeface="+mj-ea"/>
                <a:cs typeface="+mj-cs"/>
              </a:rPr>
              <a:t>Questions</a:t>
            </a:r>
            <a:endParaRPr kumimoji="0" lang="en-US" sz="3000" b="0" i="0" u="none" strike="noStrike" kern="0" cap="none" spc="0" normalizeH="0" baseline="0" noProof="0" dirty="0" smtClean="0">
              <a:ln>
                <a:noFill/>
              </a:ln>
              <a:solidFill>
                <a:srgbClr val="660033"/>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3269" y="1177159"/>
            <a:ext cx="8597462" cy="4771711"/>
          </a:xfrm>
        </p:spPr>
        <p:txBody>
          <a:bodyPr/>
          <a:lstStyle/>
          <a:p>
            <a:r>
              <a:rPr lang="en-US" sz="2000" dirty="0">
                <a:solidFill>
                  <a:srgbClr val="003300"/>
                </a:solidFill>
              </a:rPr>
              <a:t>R</a:t>
            </a:r>
            <a:r>
              <a:rPr lang="en-US" sz="2000" dirty="0" smtClean="0">
                <a:solidFill>
                  <a:srgbClr val="003300"/>
                </a:solidFill>
              </a:rPr>
              <a:t>outine modernization/replacement equipment</a:t>
            </a:r>
            <a:endParaRPr lang="en-US" sz="2000" dirty="0">
              <a:solidFill>
                <a:srgbClr val="003300"/>
              </a:solidFill>
            </a:endParaRPr>
          </a:p>
          <a:p>
            <a:endParaRPr lang="en-US" sz="2000" dirty="0">
              <a:solidFill>
                <a:srgbClr val="003300"/>
              </a:solidFill>
            </a:endParaRPr>
          </a:p>
          <a:p>
            <a:r>
              <a:rPr lang="en-US" sz="2000" dirty="0">
                <a:solidFill>
                  <a:srgbClr val="003300"/>
                </a:solidFill>
              </a:rPr>
              <a:t>M</a:t>
            </a:r>
            <a:r>
              <a:rPr lang="en-US" sz="2000" dirty="0" smtClean="0">
                <a:solidFill>
                  <a:srgbClr val="003300"/>
                </a:solidFill>
              </a:rPr>
              <a:t>ay </a:t>
            </a:r>
            <a:r>
              <a:rPr lang="en-US" sz="2000" dirty="0">
                <a:solidFill>
                  <a:srgbClr val="003300"/>
                </a:solidFill>
              </a:rPr>
              <a:t>fund MEDCOM-wide central procurements and new initiatives, such as Digital </a:t>
            </a:r>
            <a:r>
              <a:rPr lang="en-US" sz="2000" dirty="0" smtClean="0">
                <a:solidFill>
                  <a:srgbClr val="003300"/>
                </a:solidFill>
              </a:rPr>
              <a:t>Mammography, Surgical Robotics</a:t>
            </a:r>
            <a:r>
              <a:rPr lang="en-US" sz="2000" dirty="0">
                <a:solidFill>
                  <a:srgbClr val="003300"/>
                </a:solidFill>
              </a:rPr>
              <a:t> </a:t>
            </a:r>
            <a:r>
              <a:rPr lang="en-US" sz="2000" dirty="0" smtClean="0">
                <a:solidFill>
                  <a:srgbClr val="003300"/>
                </a:solidFill>
              </a:rPr>
              <a:t>and Tele-Health Carts</a:t>
            </a:r>
            <a:endParaRPr lang="en-US" sz="2000" dirty="0">
              <a:solidFill>
                <a:srgbClr val="003300"/>
              </a:solidFill>
            </a:endParaRPr>
          </a:p>
          <a:p>
            <a:endParaRPr lang="en-US" sz="2000" dirty="0">
              <a:solidFill>
                <a:srgbClr val="003300"/>
              </a:solidFill>
            </a:endParaRPr>
          </a:p>
          <a:p>
            <a:r>
              <a:rPr lang="en-US" sz="2000" dirty="0" smtClean="0">
                <a:solidFill>
                  <a:srgbClr val="003300"/>
                </a:solidFill>
              </a:rPr>
              <a:t>Requirement Approval does </a:t>
            </a:r>
            <a:r>
              <a:rPr lang="en-US" sz="2000" dirty="0">
                <a:solidFill>
                  <a:srgbClr val="003300"/>
                </a:solidFill>
              </a:rPr>
              <a:t>not guarantee </a:t>
            </a:r>
            <a:r>
              <a:rPr lang="en-US" sz="2000" dirty="0" smtClean="0">
                <a:solidFill>
                  <a:srgbClr val="003300"/>
                </a:solidFill>
              </a:rPr>
              <a:t>funding</a:t>
            </a:r>
            <a:endParaRPr lang="en-US" sz="2000" dirty="0">
              <a:solidFill>
                <a:srgbClr val="003300"/>
              </a:solidFill>
            </a:endParaRPr>
          </a:p>
          <a:p>
            <a:pPr marL="0" indent="0">
              <a:buNone/>
            </a:pPr>
            <a:endParaRPr lang="en-US" sz="2000" dirty="0" smtClean="0">
              <a:solidFill>
                <a:srgbClr val="003300"/>
              </a:solidFill>
            </a:endParaRPr>
          </a:p>
          <a:p>
            <a:endParaRPr lang="en-US" sz="1800" dirty="0">
              <a:solidFill>
                <a:srgbClr val="003300"/>
              </a:solidFill>
            </a:endParaRPr>
          </a:p>
        </p:txBody>
      </p:sp>
      <p:sp>
        <p:nvSpPr>
          <p:cNvPr id="4" name="Title 3"/>
          <p:cNvSpPr>
            <a:spLocks noGrp="1"/>
          </p:cNvSpPr>
          <p:nvPr>
            <p:ph type="title"/>
          </p:nvPr>
        </p:nvSpPr>
        <p:spPr>
          <a:xfrm>
            <a:off x="457200" y="178077"/>
            <a:ext cx="8229600" cy="590550"/>
          </a:xfrm>
        </p:spPr>
        <p:txBody>
          <a:bodyPr/>
          <a:lstStyle/>
          <a:p>
            <a:r>
              <a:rPr lang="en-US" dirty="0" smtClean="0"/>
              <a:t>TAP Overview</a:t>
            </a:r>
            <a:endParaRPr lang="en-US" dirty="0"/>
          </a:p>
        </p:txBody>
      </p:sp>
      <p:sp>
        <p:nvSpPr>
          <p:cNvPr id="6"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7"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4098" name="Picture 2" descr="C:\Users\gary.egmon\Pictures\da Vinci\davinci-robot-operacion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005" y="4141071"/>
            <a:ext cx="4257346" cy="244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6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31228" y="961007"/>
            <a:ext cx="8681544" cy="5150076"/>
          </a:xfrm>
        </p:spPr>
        <p:txBody>
          <a:bodyPr/>
          <a:lstStyle/>
          <a:p>
            <a:r>
              <a:rPr lang="en-US" sz="2000" dirty="0">
                <a:solidFill>
                  <a:srgbClr val="003300"/>
                </a:solidFill>
              </a:rPr>
              <a:t>Strategic Technology Clinical Policies Council (STCPC) </a:t>
            </a:r>
            <a:r>
              <a:rPr lang="en-US" sz="2000" dirty="0" smtClean="0">
                <a:solidFill>
                  <a:srgbClr val="003300"/>
                </a:solidFill>
              </a:rPr>
              <a:t>+ OTSG Clinical Consultants</a:t>
            </a:r>
          </a:p>
          <a:p>
            <a:pPr lvl="1"/>
            <a:r>
              <a:rPr lang="en-US" sz="1800" dirty="0" smtClean="0">
                <a:solidFill>
                  <a:srgbClr val="003300"/>
                </a:solidFill>
              </a:rPr>
              <a:t>Oversee Centrally Managed Programs (MEDCASE/SuperCEEP)</a:t>
            </a:r>
            <a:endParaRPr lang="en-US" sz="1800" dirty="0">
              <a:solidFill>
                <a:srgbClr val="003300"/>
              </a:solidFill>
            </a:endParaRPr>
          </a:p>
          <a:p>
            <a:pPr lvl="1"/>
            <a:r>
              <a:rPr lang="en-US" sz="1800" dirty="0">
                <a:solidFill>
                  <a:srgbClr val="003300"/>
                </a:solidFill>
              </a:rPr>
              <a:t>Designates candidates for central procurement, i.e., </a:t>
            </a:r>
            <a:r>
              <a:rPr lang="en-US" sz="1800" dirty="0" smtClean="0">
                <a:solidFill>
                  <a:srgbClr val="003300"/>
                </a:solidFill>
              </a:rPr>
              <a:t>DIN-PACS </a:t>
            </a:r>
          </a:p>
          <a:p>
            <a:r>
              <a:rPr lang="en-US" sz="2000" dirty="0" smtClean="0">
                <a:solidFill>
                  <a:srgbClr val="003300"/>
                </a:solidFill>
              </a:rPr>
              <a:t>Medical </a:t>
            </a:r>
            <a:r>
              <a:rPr lang="en-US" sz="2000" dirty="0">
                <a:solidFill>
                  <a:srgbClr val="003300"/>
                </a:solidFill>
              </a:rPr>
              <a:t>Command (MEDCOM) DOL/G4/TAP</a:t>
            </a:r>
          </a:p>
          <a:p>
            <a:pPr lvl="1"/>
            <a:r>
              <a:rPr lang="en-US" sz="1800" dirty="0">
                <a:solidFill>
                  <a:srgbClr val="003300"/>
                </a:solidFill>
              </a:rPr>
              <a:t>Program Manager </a:t>
            </a:r>
            <a:r>
              <a:rPr lang="en-US" sz="1800" dirty="0" smtClean="0">
                <a:solidFill>
                  <a:srgbClr val="003300"/>
                </a:solidFill>
              </a:rPr>
              <a:t>/ Proponent </a:t>
            </a:r>
            <a:r>
              <a:rPr lang="en-US" sz="1800" dirty="0">
                <a:solidFill>
                  <a:srgbClr val="003300"/>
                </a:solidFill>
              </a:rPr>
              <a:t>(</a:t>
            </a:r>
            <a:r>
              <a:rPr lang="en-US" sz="1800" dirty="0" smtClean="0">
                <a:solidFill>
                  <a:srgbClr val="003300"/>
                </a:solidFill>
              </a:rPr>
              <a:t>policy) SB </a:t>
            </a:r>
            <a:r>
              <a:rPr lang="en-US" sz="1800" dirty="0">
                <a:solidFill>
                  <a:srgbClr val="003300"/>
                </a:solidFill>
              </a:rPr>
              <a:t>8-75-MEDCASE </a:t>
            </a:r>
            <a:endParaRPr lang="en-US" sz="1800" dirty="0" smtClean="0">
              <a:solidFill>
                <a:srgbClr val="003300"/>
              </a:solidFill>
            </a:endParaRPr>
          </a:p>
          <a:p>
            <a:pPr lvl="1"/>
            <a:r>
              <a:rPr lang="en-US" sz="1800" dirty="0" smtClean="0">
                <a:solidFill>
                  <a:srgbClr val="003300"/>
                </a:solidFill>
              </a:rPr>
              <a:t>Budget </a:t>
            </a:r>
            <a:r>
              <a:rPr lang="en-US" sz="1800" dirty="0">
                <a:solidFill>
                  <a:srgbClr val="003300"/>
                </a:solidFill>
              </a:rPr>
              <a:t>Development and Defense </a:t>
            </a:r>
          </a:p>
          <a:p>
            <a:r>
              <a:rPr lang="en-US" sz="2000" dirty="0">
                <a:solidFill>
                  <a:srgbClr val="003300"/>
                </a:solidFill>
              </a:rPr>
              <a:t>United States Army Medical Materiel Agency (USAMMA)</a:t>
            </a:r>
          </a:p>
          <a:p>
            <a:pPr lvl="1"/>
            <a:r>
              <a:rPr lang="en-US" sz="1800" dirty="0" smtClean="0">
                <a:solidFill>
                  <a:srgbClr val="003300"/>
                </a:solidFill>
              </a:rPr>
              <a:t>Develop equipment requirements consistent with mission needs (TARA)</a:t>
            </a:r>
          </a:p>
          <a:p>
            <a:pPr lvl="1"/>
            <a:r>
              <a:rPr lang="en-US" sz="1800" dirty="0" smtClean="0">
                <a:solidFill>
                  <a:srgbClr val="003300"/>
                </a:solidFill>
              </a:rPr>
              <a:t>Execute </a:t>
            </a:r>
            <a:r>
              <a:rPr lang="en-US" sz="1800" dirty="0">
                <a:solidFill>
                  <a:srgbClr val="003300"/>
                </a:solidFill>
              </a:rPr>
              <a:t>Centrally Managed Programs</a:t>
            </a:r>
          </a:p>
          <a:p>
            <a:r>
              <a:rPr lang="en-US" sz="2000" dirty="0">
                <a:solidFill>
                  <a:srgbClr val="003300"/>
                </a:solidFill>
              </a:rPr>
              <a:t>Regional Health Command (RHC) / Major Subordinate Command (MSC)</a:t>
            </a:r>
          </a:p>
          <a:p>
            <a:pPr lvl="1"/>
            <a:r>
              <a:rPr lang="en-US" sz="1800" dirty="0" smtClean="0">
                <a:solidFill>
                  <a:srgbClr val="003300"/>
                </a:solidFill>
              </a:rPr>
              <a:t>Monitor </a:t>
            </a:r>
            <a:r>
              <a:rPr lang="en-US" sz="1800" dirty="0">
                <a:solidFill>
                  <a:srgbClr val="003300"/>
                </a:solidFill>
              </a:rPr>
              <a:t>and ensure program execution IAW MEDCOM guidance and Command goals </a:t>
            </a:r>
            <a:endParaRPr lang="en-US" sz="1800" dirty="0" smtClean="0">
              <a:solidFill>
                <a:srgbClr val="003300"/>
              </a:solidFill>
            </a:endParaRPr>
          </a:p>
          <a:p>
            <a:r>
              <a:rPr lang="en-US" sz="2000" dirty="0">
                <a:solidFill>
                  <a:srgbClr val="003300"/>
                </a:solidFill>
              </a:rPr>
              <a:t>Military Treatment Facilities (MTF)</a:t>
            </a:r>
          </a:p>
          <a:p>
            <a:pPr lvl="1"/>
            <a:r>
              <a:rPr lang="en-US" sz="1800" dirty="0">
                <a:solidFill>
                  <a:srgbClr val="003300"/>
                </a:solidFill>
              </a:rPr>
              <a:t>Develop equipment requirements consistent with mission needs</a:t>
            </a:r>
          </a:p>
          <a:p>
            <a:pPr lvl="1"/>
            <a:r>
              <a:rPr lang="en-US" sz="1800" dirty="0" smtClean="0">
                <a:solidFill>
                  <a:srgbClr val="003300"/>
                </a:solidFill>
              </a:rPr>
              <a:t>Monitor </a:t>
            </a:r>
            <a:r>
              <a:rPr lang="en-US" sz="1800" dirty="0">
                <a:solidFill>
                  <a:srgbClr val="003300"/>
                </a:solidFill>
              </a:rPr>
              <a:t>and ensure program execution IAW MEDCOM guidance and Command </a:t>
            </a:r>
            <a:r>
              <a:rPr lang="en-US" sz="1800" dirty="0" smtClean="0">
                <a:solidFill>
                  <a:srgbClr val="003300"/>
                </a:solidFill>
              </a:rPr>
              <a:t>goals</a:t>
            </a:r>
            <a:endParaRPr lang="en-US" sz="1800" dirty="0">
              <a:solidFill>
                <a:srgbClr val="003300"/>
              </a:solidFill>
            </a:endParaRPr>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441" y="2191975"/>
            <a:ext cx="939141" cy="122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3"/>
          <p:cNvSpPr>
            <a:spLocks noGrp="1"/>
          </p:cNvSpPr>
          <p:nvPr>
            <p:ph type="title"/>
          </p:nvPr>
        </p:nvSpPr>
        <p:spPr>
          <a:xfrm>
            <a:off x="457200" y="178077"/>
            <a:ext cx="8229600" cy="590550"/>
          </a:xfrm>
        </p:spPr>
        <p:txBody>
          <a:bodyPr/>
          <a:lstStyle/>
          <a:p>
            <a:r>
              <a:rPr lang="en-US" dirty="0" smtClean="0"/>
              <a:t>TAP Teamwork</a:t>
            </a:r>
            <a:endParaRPr lang="en-US" dirty="0"/>
          </a:p>
        </p:txBody>
      </p:sp>
    </p:spTree>
    <p:extLst>
      <p:ext uri="{BB962C8B-B14F-4D97-AF65-F5344CB8AC3E}">
        <p14:creationId xmlns:p14="http://schemas.microsoft.com/office/powerpoint/2010/main" val="179157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31228" y="1030015"/>
            <a:ext cx="8681544" cy="5150076"/>
          </a:xfrm>
        </p:spPr>
        <p:txBody>
          <a:bodyPr/>
          <a:lstStyle/>
          <a:p>
            <a:r>
              <a:rPr lang="en-US" sz="2400" b="1" dirty="0"/>
              <a:t>Strategic Technology Clinical Policies Council (STCPC) </a:t>
            </a:r>
            <a:endParaRPr lang="en-US" sz="2400" b="1" dirty="0" smtClean="0"/>
          </a:p>
          <a:p>
            <a:pPr lvl="1"/>
            <a:r>
              <a:rPr lang="en-US" sz="2400" dirty="0" smtClean="0"/>
              <a:t>Established </a:t>
            </a:r>
            <a:r>
              <a:rPr lang="en-US" sz="2400" dirty="0"/>
              <a:t>under MEDCOM Memorandum </a:t>
            </a:r>
            <a:r>
              <a:rPr lang="en-US" sz="2400" dirty="0" smtClean="0"/>
              <a:t>15-25 (2003)</a:t>
            </a:r>
          </a:p>
          <a:p>
            <a:pPr lvl="2"/>
            <a:r>
              <a:rPr lang="en-US" sz="2200" dirty="0" smtClean="0"/>
              <a:t>TAP Connection to TIGOSC (</a:t>
            </a:r>
            <a:r>
              <a:rPr lang="en-US" sz="2200" dirty="0" err="1" smtClean="0"/>
              <a:t>Reg</a:t>
            </a:r>
            <a:r>
              <a:rPr lang="en-US" sz="2200" dirty="0" smtClean="0"/>
              <a:t> 15-11)</a:t>
            </a:r>
            <a:endParaRPr lang="en-US" sz="2200" dirty="0"/>
          </a:p>
          <a:p>
            <a:pPr lvl="1"/>
            <a:r>
              <a:rPr lang="en-US" sz="2400" dirty="0" smtClean="0"/>
              <a:t>G3/5/7 Clinical Chairperson w/ Consultant support</a:t>
            </a:r>
          </a:p>
          <a:p>
            <a:pPr lvl="1"/>
            <a:r>
              <a:rPr lang="en-US" sz="2400" dirty="0" smtClean="0"/>
              <a:t>Oversees Centrally Managed Programs (MEDCASE/SuperCEEP)</a:t>
            </a:r>
            <a:endParaRPr lang="en-US" sz="2400" dirty="0"/>
          </a:p>
          <a:p>
            <a:pPr lvl="1"/>
            <a:r>
              <a:rPr lang="en-US" sz="2400" dirty="0"/>
              <a:t>Designates candidates for central procurement, i.e., DIN-PACS, direct digital radiography, and POU</a:t>
            </a:r>
          </a:p>
          <a:p>
            <a:pPr lvl="1"/>
            <a:r>
              <a:rPr lang="en-US" sz="2400" dirty="0" smtClean="0"/>
              <a:t>Evaluates/Recommends </a:t>
            </a:r>
            <a:r>
              <a:rPr lang="en-US" sz="2400" dirty="0"/>
              <a:t>approval/disapproval of </a:t>
            </a:r>
            <a:r>
              <a:rPr lang="en-US" sz="2400" dirty="0" smtClean="0"/>
              <a:t>centrally managed program requirements and funding annually (August)</a:t>
            </a:r>
          </a:p>
          <a:p>
            <a:pPr lvl="1"/>
            <a:endParaRPr lang="en-US" sz="2400" dirty="0">
              <a:solidFill>
                <a:srgbClr val="003300"/>
              </a:solidFill>
            </a:endParaRPr>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441" y="2191975"/>
            <a:ext cx="939141" cy="122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3"/>
          <p:cNvSpPr>
            <a:spLocks noGrp="1"/>
          </p:cNvSpPr>
          <p:nvPr>
            <p:ph type="title"/>
          </p:nvPr>
        </p:nvSpPr>
        <p:spPr>
          <a:xfrm>
            <a:off x="457200" y="178077"/>
            <a:ext cx="8229600" cy="590550"/>
          </a:xfrm>
        </p:spPr>
        <p:txBody>
          <a:bodyPr/>
          <a:lstStyle/>
          <a:p>
            <a:r>
              <a:rPr lang="en-US" dirty="0"/>
              <a:t>TAP Responsibilities</a:t>
            </a:r>
          </a:p>
        </p:txBody>
      </p:sp>
    </p:spTree>
    <p:extLst>
      <p:ext uri="{BB962C8B-B14F-4D97-AF65-F5344CB8AC3E}">
        <p14:creationId xmlns:p14="http://schemas.microsoft.com/office/powerpoint/2010/main" val="4114625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35125"/>
            <a:ext cx="8229600" cy="5034455"/>
          </a:xfrm>
        </p:spPr>
        <p:txBody>
          <a:bodyPr/>
          <a:lstStyle/>
          <a:p>
            <a:r>
              <a:rPr lang="en-US" sz="2800" dirty="0"/>
              <a:t>OTSG Clinical </a:t>
            </a:r>
            <a:r>
              <a:rPr lang="en-US" sz="2800" dirty="0" smtClean="0"/>
              <a:t>Consultants</a:t>
            </a:r>
          </a:p>
          <a:p>
            <a:pPr lvl="1"/>
            <a:r>
              <a:rPr lang="en-US" sz="2400" dirty="0" smtClean="0"/>
              <a:t>Review and Approve/Disapprove Central Program Requirements</a:t>
            </a:r>
          </a:p>
          <a:p>
            <a:pPr lvl="1"/>
            <a:r>
              <a:rPr lang="en-US" sz="2400" dirty="0" smtClean="0"/>
              <a:t>STCPC Panel Members</a:t>
            </a:r>
          </a:p>
          <a:p>
            <a:pPr lvl="1"/>
            <a:r>
              <a:rPr lang="en-US" sz="2400" dirty="0" smtClean="0"/>
              <a:t>Consultants </a:t>
            </a:r>
            <a:r>
              <a:rPr lang="en-US" sz="2400" dirty="0"/>
              <a:t>Handbook made available to all consultants</a:t>
            </a:r>
          </a:p>
          <a:p>
            <a:pPr lvl="2"/>
            <a:r>
              <a:rPr lang="en-US" sz="1800" dirty="0"/>
              <a:t>6th edition, dated October 2005.</a:t>
            </a:r>
            <a:endParaRPr lang="en-US" sz="1600" dirty="0" smtClean="0"/>
          </a:p>
          <a:p>
            <a:pPr lvl="2"/>
            <a:endParaRPr lang="en-US" sz="14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10241" name="Picture 1" descr="C:\Users\gary.egmon\Pictures\Consultants\new_ro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611" y="3451006"/>
            <a:ext cx="1518646" cy="10894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63933" y="4624556"/>
            <a:ext cx="3338350" cy="1600438"/>
          </a:xfrm>
          <a:prstGeom prst="rect">
            <a:avLst/>
          </a:prstGeom>
          <a:noFill/>
          <a:ln w="12700">
            <a:solidFill>
              <a:srgbClr val="660033"/>
            </a:solidFill>
          </a:ln>
        </p:spPr>
        <p:txBody>
          <a:bodyPr wrap="none" rtlCol="0">
            <a:spAutoFit/>
          </a:bodyPr>
          <a:lstStyle/>
          <a:p>
            <a:r>
              <a:rPr lang="en-US" sz="1400" b="1" dirty="0" smtClean="0">
                <a:solidFill>
                  <a:srgbClr val="660033"/>
                </a:solidFill>
                <a:effectLst>
                  <a:outerShdw blurRad="38100" dist="38100" dir="2700000" algn="tl">
                    <a:srgbClr val="000000">
                      <a:alpha val="43137"/>
                    </a:srgbClr>
                  </a:outerShdw>
                </a:effectLst>
              </a:rPr>
              <a:t>*CHIEF CONSULTANT (STCPC Chair)</a:t>
            </a:r>
          </a:p>
          <a:p>
            <a:r>
              <a:rPr lang="en-US" sz="1400" b="1" dirty="0" smtClean="0">
                <a:solidFill>
                  <a:srgbClr val="660033"/>
                </a:solidFill>
              </a:rPr>
              <a:t>MEDICAL CORPS</a:t>
            </a:r>
          </a:p>
          <a:p>
            <a:r>
              <a:rPr lang="en-US" sz="1400" b="1" dirty="0" smtClean="0">
                <a:solidFill>
                  <a:srgbClr val="660033"/>
                </a:solidFill>
              </a:rPr>
              <a:t>NURSE CORPS</a:t>
            </a:r>
          </a:p>
          <a:p>
            <a:r>
              <a:rPr lang="en-US" sz="1400" b="1" dirty="0" smtClean="0">
                <a:solidFill>
                  <a:srgbClr val="660033"/>
                </a:solidFill>
              </a:rPr>
              <a:t>DENTAL CORPS</a:t>
            </a:r>
          </a:p>
          <a:p>
            <a:r>
              <a:rPr lang="en-US" sz="1400" b="1" dirty="0" smtClean="0">
                <a:solidFill>
                  <a:srgbClr val="660033"/>
                </a:solidFill>
              </a:rPr>
              <a:t>MEDICAL SPECIALIST CORPS</a:t>
            </a:r>
          </a:p>
          <a:p>
            <a:r>
              <a:rPr lang="en-US" sz="1400" b="1" dirty="0" smtClean="0">
                <a:solidFill>
                  <a:srgbClr val="660033"/>
                </a:solidFill>
              </a:rPr>
              <a:t>MEDICAL SERVICE CORPS</a:t>
            </a:r>
          </a:p>
          <a:p>
            <a:r>
              <a:rPr lang="en-US" sz="1400" b="1" dirty="0" smtClean="0">
                <a:solidFill>
                  <a:srgbClr val="660033"/>
                </a:solidFill>
              </a:rPr>
              <a:t>VETERINARY CORPS</a:t>
            </a:r>
            <a:endParaRPr lang="en-US" sz="1400" b="1" dirty="0">
              <a:solidFill>
                <a:srgbClr val="660033"/>
              </a:solidFill>
            </a:endParaRPr>
          </a:p>
        </p:txBody>
      </p:sp>
      <p:sp>
        <p:nvSpPr>
          <p:cNvPr id="14" name="Title 3"/>
          <p:cNvSpPr>
            <a:spLocks noGrp="1"/>
          </p:cNvSpPr>
          <p:nvPr>
            <p:ph type="title"/>
          </p:nvPr>
        </p:nvSpPr>
        <p:spPr>
          <a:xfrm>
            <a:off x="457200" y="178077"/>
            <a:ext cx="8229600" cy="590550"/>
          </a:xfrm>
        </p:spPr>
        <p:txBody>
          <a:bodyPr/>
          <a:lstStyle/>
          <a:p>
            <a:r>
              <a:rPr lang="en-US" dirty="0"/>
              <a:t>TAP Responsibilities</a:t>
            </a:r>
          </a:p>
        </p:txBody>
      </p:sp>
    </p:spTree>
    <p:extLst>
      <p:ext uri="{BB962C8B-B14F-4D97-AF65-F5344CB8AC3E}">
        <p14:creationId xmlns:p14="http://schemas.microsoft.com/office/powerpoint/2010/main" val="68621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09000"/>
            <a:ext cx="8229600" cy="5034455"/>
          </a:xfrm>
        </p:spPr>
        <p:txBody>
          <a:bodyPr/>
          <a:lstStyle/>
          <a:p>
            <a:r>
              <a:rPr lang="en-US" sz="2800" dirty="0" smtClean="0"/>
              <a:t>Medical Command (MEDCOM) DOL/G4/TAP</a:t>
            </a:r>
          </a:p>
          <a:p>
            <a:pPr lvl="1"/>
            <a:r>
              <a:rPr lang="en-US" sz="2400" dirty="0" smtClean="0"/>
              <a:t>Program Manager </a:t>
            </a:r>
          </a:p>
          <a:p>
            <a:pPr lvl="1"/>
            <a:r>
              <a:rPr lang="en-US" sz="2400" dirty="0" smtClean="0"/>
              <a:t>Proponent (policy)</a:t>
            </a:r>
          </a:p>
          <a:p>
            <a:pPr lvl="2"/>
            <a:r>
              <a:rPr lang="en-US" sz="2000" dirty="0" smtClean="0"/>
              <a:t>SB </a:t>
            </a:r>
            <a:r>
              <a:rPr lang="en-US" sz="2000" dirty="0"/>
              <a:t>8-75-MEDCASE dated </a:t>
            </a:r>
            <a:r>
              <a:rPr lang="en-US" sz="2000" dirty="0" smtClean="0"/>
              <a:t>20 </a:t>
            </a:r>
            <a:r>
              <a:rPr lang="en-US" sz="2000" dirty="0"/>
              <a:t>July </a:t>
            </a:r>
            <a:r>
              <a:rPr lang="en-US" sz="2000" dirty="0" smtClean="0"/>
              <a:t>2014</a:t>
            </a:r>
            <a:endParaRPr lang="en-US" sz="2000" dirty="0"/>
          </a:p>
          <a:p>
            <a:pPr lvl="1"/>
            <a:r>
              <a:rPr lang="en-US" sz="2400" dirty="0" smtClean="0"/>
              <a:t>Budget Development and Defense </a:t>
            </a:r>
            <a:endParaRPr lang="en-US" sz="2400" dirty="0"/>
          </a:p>
        </p:txBody>
      </p:sp>
      <p:sp>
        <p:nvSpPr>
          <p:cNvPr id="8" name="Text Box 12"/>
          <p:cNvSpPr txBox="1">
            <a:spLocks noChangeArrowheads="1"/>
          </p:cNvSpPr>
          <p:nvPr/>
        </p:nvSpPr>
        <p:spPr bwMode="auto">
          <a:xfrm>
            <a:off x="3997301" y="6647583"/>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cap="none" dirty="0" smtClean="0">
                <a:solidFill>
                  <a:schemeClr val="bg1"/>
                </a:solidFill>
              </a:rPr>
              <a:t>//</a:t>
            </a:r>
            <a:r>
              <a:rPr lang="en-US" sz="800" b="1" dirty="0" smtClean="0">
                <a:solidFill>
                  <a:schemeClr val="bg1"/>
                </a:solidFill>
              </a:rPr>
              <a:t>FOUO </a:t>
            </a:r>
            <a:endParaRPr lang="en-US" sz="800" b="1" dirty="0">
              <a:solidFill>
                <a:schemeClr val="bg1"/>
              </a:solidFill>
            </a:endParaRPr>
          </a:p>
        </p:txBody>
      </p:sp>
      <p:sp>
        <p:nvSpPr>
          <p:cNvPr id="9" name="Text Box 12"/>
          <p:cNvSpPr txBox="1">
            <a:spLocks noChangeArrowheads="1"/>
          </p:cNvSpPr>
          <p:nvPr/>
        </p:nvSpPr>
        <p:spPr bwMode="auto">
          <a:xfrm>
            <a:off x="3892201" y="0"/>
            <a:ext cx="1359598" cy="210417"/>
          </a:xfrm>
          <a:prstGeom prst="rect">
            <a:avLst/>
          </a:prstGeom>
          <a:solidFill>
            <a:srgbClr val="008000"/>
          </a:solidFill>
          <a:ln w="9525">
            <a:noFill/>
            <a:miter lim="800000"/>
            <a:headEnd/>
            <a:tailEnd/>
          </a:ln>
        </p:spPr>
        <p:txBody>
          <a:bodyPr wrap="square" lIns="86462" tIns="43231" rIns="86462" bIns="43231">
            <a:spAutoFit/>
          </a:bodyPr>
          <a:lstStyle/>
          <a:p>
            <a:pPr algn="ctr">
              <a:defRPr/>
            </a:pPr>
            <a:r>
              <a:rPr lang="en-US" sz="800" b="1" cap="all" dirty="0" smtClean="0">
                <a:solidFill>
                  <a:schemeClr val="bg1"/>
                </a:solidFill>
              </a:rPr>
              <a:t>Unclassified</a:t>
            </a:r>
            <a:r>
              <a:rPr lang="en-US" sz="800" b="1" dirty="0" smtClean="0">
                <a:solidFill>
                  <a:schemeClr val="bg1"/>
                </a:solidFill>
              </a:rPr>
              <a:t>//FOUO </a:t>
            </a:r>
            <a:endParaRPr lang="en-US" sz="800" b="1" dirty="0">
              <a:solidFill>
                <a:schemeClr val="bg1"/>
              </a:solidFill>
            </a:endParaRPr>
          </a:p>
        </p:txBody>
      </p:sp>
      <p:pic>
        <p:nvPicPr>
          <p:cNvPr id="614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9000"/>
                    </a14:imgEffect>
                  </a14:imgLayer>
                </a14:imgProps>
              </a:ext>
              <a:ext uri="{28A0092B-C50C-407E-A947-70E740481C1C}">
                <a14:useLocalDpi xmlns:a14="http://schemas.microsoft.com/office/drawing/2010/main" val="0"/>
              </a:ext>
            </a:extLst>
          </a:blip>
          <a:srcRect/>
          <a:stretch>
            <a:fillRect/>
          </a:stretch>
        </p:blipFill>
        <p:spPr bwMode="auto">
          <a:xfrm>
            <a:off x="6064469" y="3363310"/>
            <a:ext cx="2669628" cy="32123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3"/>
          <p:cNvSpPr>
            <a:spLocks noGrp="1"/>
          </p:cNvSpPr>
          <p:nvPr>
            <p:ph type="title"/>
          </p:nvPr>
        </p:nvSpPr>
        <p:spPr>
          <a:xfrm>
            <a:off x="457200" y="178077"/>
            <a:ext cx="8229600" cy="590550"/>
          </a:xfrm>
        </p:spPr>
        <p:txBody>
          <a:bodyPr/>
          <a:lstStyle/>
          <a:p>
            <a:r>
              <a:rPr lang="en-US" dirty="0"/>
              <a:t>TAP Responsibilities</a:t>
            </a:r>
          </a:p>
        </p:txBody>
      </p:sp>
    </p:spTree>
    <p:extLst>
      <p:ext uri="{BB962C8B-B14F-4D97-AF65-F5344CB8AC3E}">
        <p14:creationId xmlns:p14="http://schemas.microsoft.com/office/powerpoint/2010/main" val="461177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B773F6012E7E4AB56360C3210AB5E7" ma:contentTypeVersion="2" ma:contentTypeDescription="Create a new document." ma:contentTypeScope="" ma:versionID="92c41515fa50ce19289e39ca1cf9227d">
  <xsd:schema xmlns:xsd="http://www.w3.org/2001/XMLSchema" xmlns:xs="http://www.w3.org/2001/XMLSchema" xmlns:p="http://schemas.microsoft.com/office/2006/metadata/properties" xmlns:ns2="07921d63-2a0b-415a-871c-34521afebf51" targetNamespace="http://schemas.microsoft.com/office/2006/metadata/properties" ma:root="true" ma:fieldsID="9eb597cdb9c0138b641fb4f3d130fb61" ns2:_="">
    <xsd:import namespace="07921d63-2a0b-415a-871c-34521afebf51"/>
    <xsd:element name="properties">
      <xsd:complexType>
        <xsd:sequence>
          <xsd:element name="documentManagement">
            <xsd:complexType>
              <xsd:all>
                <xsd:element ref="ns2:TAP_x0020_Docum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921d63-2a0b-415a-871c-34521afebf51" elementFormDefault="qualified">
    <xsd:import namespace="http://schemas.microsoft.com/office/2006/documentManagement/types"/>
    <xsd:import namespace="http://schemas.microsoft.com/office/infopath/2007/PartnerControls"/>
    <xsd:element name="TAP_x0020_Document_x0020_Category" ma:index="8" nillable="true" ma:displayName="TAP Categories" ma:default="NONE" ma:format="Dropdown" ma:internalName="TAP_x0020_Document_x0020_Category">
      <xsd:simpleType>
        <xsd:restriction base="dms:Choice">
          <xsd:enumeration value="NONE"/>
          <xsd:enumeration value="ASAMAA Study"/>
          <xsd:enumeration value="CERP"/>
          <xsd:enumeration value="EHR"/>
          <xsd:enumeration value="EXSUM"/>
          <xsd:enumeration value="FUNDS"/>
          <xsd:enumeration value="RMF"/>
          <xsd:enumeration value="STCPC"/>
          <xsd:enumeration value="STRATEGY"/>
          <xsd:enumeration value="TD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TAP_x0020_Document_x0020_Category xmlns="07921d63-2a0b-415a-871c-34521afebf51">STRATEGY</TAP_x0020_Document_x0020_Category>
  </documentManagement>
</p:properties>
</file>

<file path=customXml/itemProps1.xml><?xml version="1.0" encoding="utf-8"?>
<ds:datastoreItem xmlns:ds="http://schemas.openxmlformats.org/officeDocument/2006/customXml" ds:itemID="{BD4D7570-E09D-4AF4-9D33-4F5183F8CD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921d63-2a0b-415a-871c-34521afebf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88DC47-BC43-406D-BD28-58E0816C5AD4}">
  <ds:schemaRefs>
    <ds:schemaRef ds:uri="http://schemas.microsoft.com/sharepoint/v3/contenttype/forms"/>
  </ds:schemaRefs>
</ds:datastoreItem>
</file>

<file path=customXml/itemProps3.xml><?xml version="1.0" encoding="utf-8"?>
<ds:datastoreItem xmlns:ds="http://schemas.openxmlformats.org/officeDocument/2006/customXml" ds:itemID="{54EC7952-6511-488A-BDEF-AEB07B9C240C}">
  <ds:schemaRefs>
    <ds:schemaRef ds:uri="07921d63-2a0b-415a-871c-34521afebf51"/>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14910</TotalTime>
  <Words>5326</Words>
  <Application>Microsoft Office PowerPoint</Application>
  <PresentationFormat>On-screen Show (4:3)</PresentationFormat>
  <Paragraphs>1027</Paragraphs>
  <Slides>49</Slides>
  <Notes>20</Notes>
  <HiddenSlides>36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MS PGothic</vt:lpstr>
      <vt:lpstr>MS PGothic</vt:lpstr>
      <vt:lpstr>Albertus (W1)</vt:lpstr>
      <vt:lpstr>Arial</vt:lpstr>
      <vt:lpstr>Calibri</vt:lpstr>
      <vt:lpstr>Courier New</vt:lpstr>
      <vt:lpstr>Times New Roman</vt:lpstr>
      <vt:lpstr>Wingdings</vt:lpstr>
      <vt:lpstr>Default Design</vt:lpstr>
      <vt:lpstr>Visio</vt:lpstr>
      <vt:lpstr>Army  Technology Acquisition Program Overview</vt:lpstr>
      <vt:lpstr>Purpose and Outline</vt:lpstr>
      <vt:lpstr>TAP HIGHLIGHTS</vt:lpstr>
      <vt:lpstr>TAP SCOPE</vt:lpstr>
      <vt:lpstr>TAP Overview</vt:lpstr>
      <vt:lpstr>TAP Teamwork</vt:lpstr>
      <vt:lpstr>TAP Responsibilities</vt:lpstr>
      <vt:lpstr>TAP Responsibilities</vt:lpstr>
      <vt:lpstr>TAP Responsibilities</vt:lpstr>
      <vt:lpstr>TAP Responsibilities</vt:lpstr>
      <vt:lpstr>TAP Responsibilities</vt:lpstr>
      <vt:lpstr>TAP Responsibilities</vt:lpstr>
      <vt:lpstr>TAP Acquisition Strategy (Central)</vt:lpstr>
      <vt:lpstr>OPORD 17-29 (TAP E) Due-Outs</vt:lpstr>
      <vt:lpstr>OPORD 17-29 (TAP E) Due-Outs</vt:lpstr>
      <vt:lpstr>OPORD 17-29 (TAP E) Due-Outs</vt:lpstr>
      <vt:lpstr>TAP Process (Central)</vt:lpstr>
      <vt:lpstr>TAP Process (Local)</vt:lpstr>
      <vt:lpstr>TAP Overview - Measures</vt:lpstr>
      <vt:lpstr>TAP Overview - Measures</vt:lpstr>
      <vt:lpstr>TAP Execution (Central – MEDCASE)</vt:lpstr>
      <vt:lpstr>TAP Execution (Central – SuperCEEP)</vt:lpstr>
      <vt:lpstr>TAP Execution (Local - CEEP)</vt:lpstr>
      <vt:lpstr>Technology Assessment &amp; Requirements Analysis  (TARA)</vt:lpstr>
      <vt:lpstr>TARA Modalities</vt:lpstr>
      <vt:lpstr>TARA Site Visit Process</vt:lpstr>
      <vt:lpstr>TARA Tools</vt:lpstr>
      <vt:lpstr>PowerPoint Presentation</vt:lpstr>
      <vt:lpstr>MEDCASE Overview</vt:lpstr>
      <vt:lpstr>MEDCASE Program Eligibility</vt:lpstr>
      <vt:lpstr>Requirement Development</vt:lpstr>
      <vt:lpstr>Requirement Development – Site Generated </vt:lpstr>
      <vt:lpstr>Justification of Requirements</vt:lpstr>
      <vt:lpstr>Approval Process – Site Generated </vt:lpstr>
      <vt:lpstr>Approval Process – Site Generated </vt:lpstr>
      <vt:lpstr>SuperCEEP Overview</vt:lpstr>
      <vt:lpstr>SuperCEEP Overview</vt:lpstr>
      <vt:lpstr>CEEP Overview</vt:lpstr>
      <vt:lpstr>CEEP Overview</vt:lpstr>
      <vt:lpstr>CEEP Overview</vt:lpstr>
      <vt:lpstr>CEEP Overview</vt:lpstr>
      <vt:lpstr>TAP Process Improvement</vt:lpstr>
      <vt:lpstr>TAP Process Improvement</vt:lpstr>
      <vt:lpstr>TAP Process Improvement</vt:lpstr>
      <vt:lpstr>TAP Process Improvement</vt:lpstr>
      <vt:lpstr>TAP Process Improvement</vt:lpstr>
      <vt:lpstr>TAP Process Improvement</vt:lpstr>
      <vt:lpstr>Program Point of Contact</vt:lpstr>
      <vt:lpstr>PowerPoint Presentation</vt:lpstr>
    </vt:vector>
  </TitlesOfParts>
  <Company>OTSG, U.S.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Army Medical Device BCA Army TAP Overview</dc:title>
  <dc:creator>Heidi A. Pampel</dc:creator>
  <cp:lastModifiedBy>ALT.DAVID.A.MIL.1367819304</cp:lastModifiedBy>
  <cp:revision>459</cp:revision>
  <cp:lastPrinted>2017-04-21T13:35:13Z</cp:lastPrinted>
  <dcterms:created xsi:type="dcterms:W3CDTF">2006-01-23T14:59:19Z</dcterms:created>
  <dcterms:modified xsi:type="dcterms:W3CDTF">2018-09-13T19:19:07Z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0x01010034B773F6012E7E4AB56360C3210AB5E7</vt:lpwstr>
  </property>
</Properties>
</file>