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9"/>
  </p:notesMasterIdLst>
  <p:handoutMasterIdLst>
    <p:handoutMasterId r:id="rId30"/>
  </p:handoutMasterIdLst>
  <p:sldIdLst>
    <p:sldId id="256" r:id="rId3"/>
    <p:sldId id="265" r:id="rId4"/>
    <p:sldId id="266" r:id="rId5"/>
    <p:sldId id="267" r:id="rId6"/>
    <p:sldId id="268" r:id="rId7"/>
    <p:sldId id="269" r:id="rId8"/>
    <p:sldId id="289" r:id="rId9"/>
    <p:sldId id="288" r:id="rId10"/>
    <p:sldId id="272" r:id="rId11"/>
    <p:sldId id="290" r:id="rId12"/>
    <p:sldId id="275" r:id="rId13"/>
    <p:sldId id="276" r:id="rId14"/>
    <p:sldId id="274" r:id="rId15"/>
    <p:sldId id="277" r:id="rId16"/>
    <p:sldId id="278" r:id="rId17"/>
    <p:sldId id="279" r:id="rId18"/>
    <p:sldId id="280" r:id="rId19"/>
    <p:sldId id="281" r:id="rId20"/>
    <p:sldId id="282" r:id="rId21"/>
    <p:sldId id="283" r:id="rId22"/>
    <p:sldId id="284" r:id="rId23"/>
    <p:sldId id="285" r:id="rId24"/>
    <p:sldId id="286" r:id="rId25"/>
    <p:sldId id="287" r:id="rId26"/>
    <p:sldId id="263" r:id="rId27"/>
    <p:sldId id="26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6163" autoAdjust="0"/>
  </p:normalViewPr>
  <p:slideViewPr>
    <p:cSldViewPr>
      <p:cViewPr varScale="1">
        <p:scale>
          <a:sx n="112" d="100"/>
          <a:sy n="112" d="100"/>
        </p:scale>
        <p:origin x="186" y="9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6/17/2018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6/17/2018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6/17/2018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6/17/2018</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Bob Marshall, MD MPH MISM FAAFP</a:t>
            </a:r>
            <a:br>
              <a:rPr lang="en-US" dirty="0"/>
            </a:br>
            <a:r>
              <a:rPr lang="en-US" dirty="0"/>
              <a:t>Program Director, Clinical Informatics Fellowship</a:t>
            </a:r>
          </a:p>
        </p:txBody>
      </p:sp>
      <p:sp>
        <p:nvSpPr>
          <p:cNvPr id="4" name="Title 3"/>
          <p:cNvSpPr>
            <a:spLocks noGrp="1"/>
          </p:cNvSpPr>
          <p:nvPr>
            <p:ph type="ctrTitle"/>
          </p:nvPr>
        </p:nvSpPr>
        <p:spPr/>
        <p:txBody>
          <a:bodyPr/>
          <a:lstStyle/>
          <a:p>
            <a:r>
              <a:rPr lang="en-US" dirty="0"/>
              <a:t>CMIO Role Alignment</a:t>
            </a:r>
            <a:br>
              <a:rPr lang="en-US" dirty="0"/>
            </a:br>
            <a:r>
              <a:rPr lang="en-US" dirty="0"/>
              <a:t>Intro to Data Standards</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34EF4C9C-32C8-475B-A9EA-601C0B2716EA}"/>
              </a:ext>
            </a:extLst>
          </p:cNvPr>
          <p:cNvGrpSpPr>
            <a:grpSpLocks noChangeAspect="1"/>
          </p:cNvGrpSpPr>
          <p:nvPr/>
        </p:nvGrpSpPr>
        <p:grpSpPr bwMode="auto">
          <a:xfrm>
            <a:off x="1446212" y="762000"/>
            <a:ext cx="9220200" cy="5870144"/>
            <a:chOff x="1395" y="604"/>
            <a:chExt cx="4888" cy="3112"/>
          </a:xfrm>
        </p:grpSpPr>
        <p:sp>
          <p:nvSpPr>
            <p:cNvPr id="4" name="AutoShape 3">
              <a:extLst>
                <a:ext uri="{FF2B5EF4-FFF2-40B4-BE49-F238E27FC236}">
                  <a16:creationId xmlns:a16="http://schemas.microsoft.com/office/drawing/2014/main" id="{1A363EA8-A84D-4595-B47A-4C20AE067B40}"/>
                </a:ext>
              </a:extLst>
            </p:cNvPr>
            <p:cNvSpPr>
              <a:spLocks noChangeAspect="1" noChangeArrowheads="1" noTextEdit="1"/>
            </p:cNvSpPr>
            <p:nvPr/>
          </p:nvSpPr>
          <p:spPr bwMode="auto">
            <a:xfrm>
              <a:off x="1395" y="604"/>
              <a:ext cx="4888" cy="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D8B2D6EE-982D-4A32-9CD4-B85C85B9D4A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95" y="604"/>
              <a:ext cx="4895" cy="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itle 3">
            <a:extLst>
              <a:ext uri="{FF2B5EF4-FFF2-40B4-BE49-F238E27FC236}">
                <a16:creationId xmlns:a16="http://schemas.microsoft.com/office/drawing/2014/main" id="{CDC83B34-B004-4556-9CCE-30D7AEC4D68F}"/>
              </a:ext>
            </a:extLst>
          </p:cNvPr>
          <p:cNvSpPr txBox="1">
            <a:spLocks/>
          </p:cNvSpPr>
          <p:nvPr/>
        </p:nvSpPr>
        <p:spPr>
          <a:xfrm>
            <a:off x="760412" y="76200"/>
            <a:ext cx="10591800" cy="533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2800" b="1">
                <a:latin typeface="+mn-lt"/>
              </a:rPr>
              <a:t>Assessing If/When Bimodal Medical Informatics Is Needed</a:t>
            </a:r>
            <a:endParaRPr lang="en-US" sz="2800" b="1" dirty="0">
              <a:latin typeface="+mn-lt"/>
            </a:endParaRPr>
          </a:p>
        </p:txBody>
      </p:sp>
    </p:spTree>
    <p:extLst>
      <p:ext uri="{BB962C8B-B14F-4D97-AF65-F5344CB8AC3E}">
        <p14:creationId xmlns:p14="http://schemas.microsoft.com/office/powerpoint/2010/main" val="252640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1EB5-56ED-421E-B460-27A3C97F05AC}"/>
              </a:ext>
            </a:extLst>
          </p:cNvPr>
          <p:cNvSpPr>
            <a:spLocks noGrp="1"/>
          </p:cNvSpPr>
          <p:nvPr>
            <p:ph type="title"/>
          </p:nvPr>
        </p:nvSpPr>
        <p:spPr/>
        <p:txBody>
          <a:bodyPr/>
          <a:lstStyle/>
          <a:p>
            <a:r>
              <a:rPr lang="en-US" dirty="0"/>
              <a:t>Intro to Data Standards</a:t>
            </a:r>
          </a:p>
        </p:txBody>
      </p:sp>
    </p:spTree>
    <p:extLst>
      <p:ext uri="{BB962C8B-B14F-4D97-AF65-F5344CB8AC3E}">
        <p14:creationId xmlns:p14="http://schemas.microsoft.com/office/powerpoint/2010/main" val="150612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C396CE-7890-4CF9-91F7-BCB74632A313}"/>
              </a:ext>
            </a:extLst>
          </p:cNvPr>
          <p:cNvSpPr>
            <a:spLocks noGrp="1"/>
          </p:cNvSpPr>
          <p:nvPr>
            <p:ph idx="1"/>
          </p:nvPr>
        </p:nvSpPr>
        <p:spPr/>
        <p:txBody>
          <a:bodyPr/>
          <a:lstStyle/>
          <a:p>
            <a:r>
              <a:rPr lang="en-US" dirty="0"/>
              <a:t>Today’s current healthcare landscape consists of a variety of care settings and stakeholders, which all leverage a number of different information systems in their delivery of care</a:t>
            </a:r>
          </a:p>
          <a:p>
            <a:r>
              <a:rPr lang="en-US" dirty="0"/>
              <a:t>An individual may touch a number of different systems that must be able to communicate throughout his or her health journey</a:t>
            </a:r>
          </a:p>
          <a:p>
            <a:r>
              <a:rPr lang="en-US" dirty="0"/>
              <a:t>In healthcare, standards provide a common language and set of expectations that enable interoperability between these systems and/or devices</a:t>
            </a:r>
          </a:p>
        </p:txBody>
      </p:sp>
      <p:sp>
        <p:nvSpPr>
          <p:cNvPr id="4" name="Title 3">
            <a:extLst>
              <a:ext uri="{FF2B5EF4-FFF2-40B4-BE49-F238E27FC236}">
                <a16:creationId xmlns:a16="http://schemas.microsoft.com/office/drawing/2014/main" id="{260CBC50-39BF-47B1-98CC-A20B469DC584}"/>
              </a:ext>
            </a:extLst>
          </p:cNvPr>
          <p:cNvSpPr>
            <a:spLocks noGrp="1"/>
          </p:cNvSpPr>
          <p:nvPr>
            <p:ph type="title"/>
          </p:nvPr>
        </p:nvSpPr>
        <p:spPr/>
        <p:txBody>
          <a:bodyPr/>
          <a:lstStyle/>
          <a:p>
            <a:r>
              <a:rPr lang="en-US" dirty="0"/>
              <a:t>Why do we Need Data Standards</a:t>
            </a:r>
          </a:p>
        </p:txBody>
      </p:sp>
    </p:spTree>
    <p:extLst>
      <p:ext uri="{BB962C8B-B14F-4D97-AF65-F5344CB8AC3E}">
        <p14:creationId xmlns:p14="http://schemas.microsoft.com/office/powerpoint/2010/main" val="405188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78979-2126-4BD6-9E7E-51F329D928C0}"/>
              </a:ext>
            </a:extLst>
          </p:cNvPr>
          <p:cNvSpPr>
            <a:spLocks noGrp="1"/>
          </p:cNvSpPr>
          <p:nvPr>
            <p:ph idx="1"/>
          </p:nvPr>
        </p:nvSpPr>
        <p:spPr/>
        <p:txBody>
          <a:bodyPr>
            <a:normAutofit/>
          </a:bodyPr>
          <a:lstStyle/>
          <a:p>
            <a:r>
              <a:rPr lang="en-US" dirty="0"/>
              <a:t>Data standards are "documented agreements on representations, formats, and definitions of common data” </a:t>
            </a:r>
          </a:p>
          <a:p>
            <a:r>
              <a:rPr lang="en-US" dirty="0"/>
              <a:t>Data standards provide a method to codify invalid, meaningful, comprehensive, and actionable ways, information captured in the course of doing business</a:t>
            </a:r>
          </a:p>
          <a:p>
            <a:r>
              <a:rPr lang="en-US" dirty="0"/>
              <a:t>Rules to describe how the data is recorded to ensure consistency across multiple sources is another way to think of data standards</a:t>
            </a:r>
          </a:p>
          <a:p>
            <a:r>
              <a:rPr lang="en-US" dirty="0"/>
              <a:t>Without data standards and data quality, the future of interoperability is bleak</a:t>
            </a:r>
          </a:p>
        </p:txBody>
      </p:sp>
      <p:sp>
        <p:nvSpPr>
          <p:cNvPr id="3" name="Title 2">
            <a:extLst>
              <a:ext uri="{FF2B5EF4-FFF2-40B4-BE49-F238E27FC236}">
                <a16:creationId xmlns:a16="http://schemas.microsoft.com/office/drawing/2014/main" id="{56A122E3-0D2F-41AE-A0DE-C184A205E07A}"/>
              </a:ext>
            </a:extLst>
          </p:cNvPr>
          <p:cNvSpPr>
            <a:spLocks noGrp="1"/>
          </p:cNvSpPr>
          <p:nvPr>
            <p:ph type="title"/>
          </p:nvPr>
        </p:nvSpPr>
        <p:spPr/>
        <p:txBody>
          <a:bodyPr/>
          <a:lstStyle/>
          <a:p>
            <a:r>
              <a:rPr lang="en-US" dirty="0"/>
              <a:t>What are Data Standards</a:t>
            </a:r>
          </a:p>
        </p:txBody>
      </p:sp>
    </p:spTree>
    <p:extLst>
      <p:ext uri="{BB962C8B-B14F-4D97-AF65-F5344CB8AC3E}">
        <p14:creationId xmlns:p14="http://schemas.microsoft.com/office/powerpoint/2010/main" val="34963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B8912E-AEEB-4955-A2D1-1EA7278E8283}"/>
              </a:ext>
            </a:extLst>
          </p:cNvPr>
          <p:cNvSpPr>
            <a:spLocks noGrp="1"/>
          </p:cNvSpPr>
          <p:nvPr>
            <p:ph idx="1"/>
          </p:nvPr>
        </p:nvSpPr>
        <p:spPr/>
        <p:txBody>
          <a:bodyPr>
            <a:normAutofit/>
          </a:bodyPr>
          <a:lstStyle/>
          <a:p>
            <a:r>
              <a:rPr lang="en-US" dirty="0"/>
              <a:t>International Classification of Diseases (ICD)</a:t>
            </a:r>
          </a:p>
          <a:p>
            <a:r>
              <a:rPr lang="en-US" dirty="0"/>
              <a:t>Logical Observation Identifiers Names and Codes (LOINC)</a:t>
            </a:r>
          </a:p>
          <a:p>
            <a:pPr lvl="1"/>
            <a:r>
              <a:rPr lang="en-US" dirty="0"/>
              <a:t>The LOINC database contains the usual categories of chemistry, hematology, serology, microbiology, toxicology; as well as categories for drugs and the cell counts, antibiotic susceptibilities, and more.</a:t>
            </a:r>
          </a:p>
          <a:p>
            <a:r>
              <a:rPr lang="en-US" dirty="0"/>
              <a:t>Health Level Seven (HL7)</a:t>
            </a:r>
          </a:p>
          <a:p>
            <a:pPr lvl="1"/>
            <a:r>
              <a:rPr lang="en-US" dirty="0"/>
              <a:t>A coordinated message-based connection between two systems that allows information to be exchanged reliably between application programs</a:t>
            </a:r>
          </a:p>
        </p:txBody>
      </p:sp>
      <p:sp>
        <p:nvSpPr>
          <p:cNvPr id="3" name="Title 2">
            <a:extLst>
              <a:ext uri="{FF2B5EF4-FFF2-40B4-BE49-F238E27FC236}">
                <a16:creationId xmlns:a16="http://schemas.microsoft.com/office/drawing/2014/main" id="{2B85FE12-A90C-4CF7-9800-44907A7E5167}"/>
              </a:ext>
            </a:extLst>
          </p:cNvPr>
          <p:cNvSpPr>
            <a:spLocks noGrp="1"/>
          </p:cNvSpPr>
          <p:nvPr>
            <p:ph type="title"/>
          </p:nvPr>
        </p:nvSpPr>
        <p:spPr/>
        <p:txBody>
          <a:bodyPr/>
          <a:lstStyle/>
          <a:p>
            <a:r>
              <a:rPr lang="en-US" dirty="0"/>
              <a:t>Major Healthcare Data Standards</a:t>
            </a:r>
          </a:p>
        </p:txBody>
      </p:sp>
    </p:spTree>
    <p:extLst>
      <p:ext uri="{BB962C8B-B14F-4D97-AF65-F5344CB8AC3E}">
        <p14:creationId xmlns:p14="http://schemas.microsoft.com/office/powerpoint/2010/main" val="26553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594C6-B7E9-41F2-82F3-7077DA48C26E}"/>
              </a:ext>
            </a:extLst>
          </p:cNvPr>
          <p:cNvSpPr>
            <a:spLocks noGrp="1"/>
          </p:cNvSpPr>
          <p:nvPr>
            <p:ph idx="1"/>
          </p:nvPr>
        </p:nvSpPr>
        <p:spPr/>
        <p:txBody>
          <a:bodyPr>
            <a:normAutofit/>
          </a:bodyPr>
          <a:lstStyle/>
          <a:p>
            <a:r>
              <a:rPr lang="en-US" dirty="0"/>
              <a:t>Systematized Nomenclature of Medicine (SNOMED)</a:t>
            </a:r>
          </a:p>
          <a:p>
            <a:pPr lvl="1"/>
            <a:r>
              <a:rPr lang="en-US" dirty="0"/>
              <a:t>Designed as a comprehensive nomenclature of clinical medicine to accurately store and/or retrieve records of clinical care in human and veterinary medicine</a:t>
            </a:r>
          </a:p>
          <a:p>
            <a:pPr lvl="1"/>
            <a:r>
              <a:rPr lang="en-US" dirty="0"/>
              <a:t>Offers a standard-based foundation for different functions e.g. collection of a variety of clinical information, linked to clinical knowledge bases, information retrieval, data aggregation, analyses, exchange, etc.</a:t>
            </a:r>
          </a:p>
          <a:p>
            <a:r>
              <a:rPr lang="en-US" dirty="0"/>
              <a:t>Statistical Data and Metadata Exchange (SDMX)</a:t>
            </a:r>
          </a:p>
          <a:p>
            <a:pPr lvl="1"/>
            <a:r>
              <a:rPr lang="en-US" dirty="0"/>
              <a:t>Provides standard formats for data and metadata, together with content guidelines and an IT architecture for exchange of data and metadata</a:t>
            </a:r>
          </a:p>
        </p:txBody>
      </p:sp>
      <p:sp>
        <p:nvSpPr>
          <p:cNvPr id="3" name="Title 2">
            <a:extLst>
              <a:ext uri="{FF2B5EF4-FFF2-40B4-BE49-F238E27FC236}">
                <a16:creationId xmlns:a16="http://schemas.microsoft.com/office/drawing/2014/main" id="{9AF8F6FC-300A-4D42-98CE-38924D6C8C1B}"/>
              </a:ext>
            </a:extLst>
          </p:cNvPr>
          <p:cNvSpPr>
            <a:spLocks noGrp="1"/>
          </p:cNvSpPr>
          <p:nvPr>
            <p:ph type="title"/>
          </p:nvPr>
        </p:nvSpPr>
        <p:spPr/>
        <p:txBody>
          <a:bodyPr/>
          <a:lstStyle/>
          <a:p>
            <a:r>
              <a:rPr lang="en-US" dirty="0"/>
              <a:t>Major Healthcare Data Standards       </a:t>
            </a:r>
            <a:r>
              <a:rPr lang="en-US" dirty="0" err="1"/>
              <a:t>cont</a:t>
            </a:r>
            <a:endParaRPr lang="en-US" dirty="0"/>
          </a:p>
        </p:txBody>
      </p:sp>
    </p:spTree>
    <p:extLst>
      <p:ext uri="{BB962C8B-B14F-4D97-AF65-F5344CB8AC3E}">
        <p14:creationId xmlns:p14="http://schemas.microsoft.com/office/powerpoint/2010/main" val="2870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DBA33A-7129-4F10-9C59-D40E1D9DC164}"/>
              </a:ext>
            </a:extLst>
          </p:cNvPr>
          <p:cNvSpPr>
            <a:spLocks noGrp="1"/>
          </p:cNvSpPr>
          <p:nvPr>
            <p:ph idx="1"/>
          </p:nvPr>
        </p:nvSpPr>
        <p:spPr>
          <a:xfrm>
            <a:off x="1522414" y="1905000"/>
            <a:ext cx="9144000" cy="4495800"/>
          </a:xfrm>
        </p:spPr>
        <p:txBody>
          <a:bodyPr>
            <a:normAutofit lnSpcReduction="10000"/>
          </a:bodyPr>
          <a:lstStyle/>
          <a:p>
            <a:r>
              <a:rPr lang="en-US" dirty="0"/>
              <a:t>Message format standards </a:t>
            </a:r>
          </a:p>
          <a:p>
            <a:pPr lvl="1"/>
            <a:r>
              <a:rPr lang="en-US" dirty="0"/>
              <a:t>Facilitate interoperability through the use of common encoding specifications, information models for defining relationships between data elements, document architectures, and clinical templates for structuring data as they are exchanged</a:t>
            </a:r>
          </a:p>
          <a:p>
            <a:r>
              <a:rPr lang="en-US" dirty="0"/>
              <a:t>Document Architecture</a:t>
            </a:r>
          </a:p>
          <a:p>
            <a:pPr lvl="1"/>
            <a:r>
              <a:rPr lang="en-US" dirty="0"/>
              <a:t>Representing electronic clinical data such as discharge summaries or progress notes and patient safety reports requires a standardized document architecture</a:t>
            </a:r>
          </a:p>
          <a:p>
            <a:r>
              <a:rPr lang="en-US" dirty="0"/>
              <a:t>Clinical Templates</a:t>
            </a:r>
          </a:p>
          <a:p>
            <a:pPr lvl="1"/>
            <a:r>
              <a:rPr lang="en-US" dirty="0"/>
              <a:t>A template in the broadest sense is simply a constraint on a more generic model that permits, among other things, the definition of a complex object (blood chemistry/heart murmur)</a:t>
            </a:r>
          </a:p>
        </p:txBody>
      </p:sp>
      <p:sp>
        <p:nvSpPr>
          <p:cNvPr id="3" name="Title 2">
            <a:extLst>
              <a:ext uri="{FF2B5EF4-FFF2-40B4-BE49-F238E27FC236}">
                <a16:creationId xmlns:a16="http://schemas.microsoft.com/office/drawing/2014/main" id="{D9B51ADA-8421-4B2B-812F-1F3D2B54B3CA}"/>
              </a:ext>
            </a:extLst>
          </p:cNvPr>
          <p:cNvSpPr>
            <a:spLocks noGrp="1"/>
          </p:cNvSpPr>
          <p:nvPr>
            <p:ph type="title"/>
          </p:nvPr>
        </p:nvSpPr>
        <p:spPr/>
        <p:txBody>
          <a:bodyPr/>
          <a:lstStyle/>
          <a:p>
            <a:r>
              <a:rPr lang="en-US" dirty="0"/>
              <a:t>Data Interchange Standards</a:t>
            </a:r>
          </a:p>
        </p:txBody>
      </p:sp>
    </p:spTree>
    <p:extLst>
      <p:ext uri="{BB962C8B-B14F-4D97-AF65-F5344CB8AC3E}">
        <p14:creationId xmlns:p14="http://schemas.microsoft.com/office/powerpoint/2010/main" val="279713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67F043-CD0F-4898-AA5B-A7A9AAEAF9EA}"/>
              </a:ext>
            </a:extLst>
          </p:cNvPr>
          <p:cNvSpPr>
            <a:spLocks noGrp="1"/>
          </p:cNvSpPr>
          <p:nvPr>
            <p:ph idx="1"/>
          </p:nvPr>
        </p:nvSpPr>
        <p:spPr/>
        <p:txBody>
          <a:bodyPr>
            <a:normAutofit/>
          </a:bodyPr>
          <a:lstStyle/>
          <a:p>
            <a:r>
              <a:rPr lang="en-US" dirty="0"/>
              <a:t>User Interface</a:t>
            </a:r>
          </a:p>
          <a:p>
            <a:pPr lvl="1"/>
            <a:r>
              <a:rPr lang="en-US" dirty="0"/>
              <a:t>The medical device industry employs a voluntary standard for human factors design established by the Association for the Advancement of Medical Instrumentation (AAMI) and approved by the American National Standards Institute (ANSI) – ANSI/AAMI HE74</a:t>
            </a:r>
          </a:p>
          <a:p>
            <a:pPr lvl="2"/>
            <a:r>
              <a:rPr lang="en-US" dirty="0"/>
              <a:t>See next slide for the process</a:t>
            </a:r>
          </a:p>
          <a:p>
            <a:pPr lvl="1"/>
            <a:r>
              <a:rPr lang="en-US" dirty="0"/>
              <a:t>HL7 has taken an approach to data integration at the visual level by way of the user interface (ANSI-certified HL7 Context Manager standard)</a:t>
            </a:r>
          </a:p>
          <a:p>
            <a:pPr lvl="2"/>
            <a:r>
              <a:rPr lang="en-US" dirty="0"/>
              <a:t>Presented in two slides</a:t>
            </a:r>
          </a:p>
        </p:txBody>
      </p:sp>
      <p:sp>
        <p:nvSpPr>
          <p:cNvPr id="3" name="Title 2">
            <a:extLst>
              <a:ext uri="{FF2B5EF4-FFF2-40B4-BE49-F238E27FC236}">
                <a16:creationId xmlns:a16="http://schemas.microsoft.com/office/drawing/2014/main" id="{D2D5B083-39BC-48B7-B74C-C1478C7CFDB1}"/>
              </a:ext>
            </a:extLst>
          </p:cNvPr>
          <p:cNvSpPr>
            <a:spLocks noGrp="1"/>
          </p:cNvSpPr>
          <p:nvPr>
            <p:ph type="title"/>
          </p:nvPr>
        </p:nvSpPr>
        <p:spPr/>
        <p:txBody>
          <a:bodyPr/>
          <a:lstStyle/>
          <a:p>
            <a:r>
              <a:rPr lang="en-US" dirty="0"/>
              <a:t>Data Interchange Standards              </a:t>
            </a:r>
            <a:r>
              <a:rPr lang="en-US" dirty="0" err="1"/>
              <a:t>cont</a:t>
            </a:r>
            <a:endParaRPr lang="en-US" dirty="0"/>
          </a:p>
        </p:txBody>
      </p:sp>
    </p:spTree>
    <p:extLst>
      <p:ext uri="{BB962C8B-B14F-4D97-AF65-F5344CB8AC3E}">
        <p14:creationId xmlns:p14="http://schemas.microsoft.com/office/powerpoint/2010/main" val="59846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A8A25B70-83C2-49C7-899D-A4948FDFEDF8}"/>
              </a:ext>
            </a:extLst>
          </p:cNvPr>
          <p:cNvGrpSpPr>
            <a:grpSpLocks noChangeAspect="1"/>
          </p:cNvGrpSpPr>
          <p:nvPr/>
        </p:nvGrpSpPr>
        <p:grpSpPr bwMode="auto">
          <a:xfrm>
            <a:off x="1598613" y="53975"/>
            <a:ext cx="8991600" cy="6750050"/>
            <a:chOff x="1007" y="34"/>
            <a:chExt cx="5664" cy="4252"/>
          </a:xfrm>
        </p:grpSpPr>
        <p:sp>
          <p:nvSpPr>
            <p:cNvPr id="7" name="AutoShape 3">
              <a:extLst>
                <a:ext uri="{FF2B5EF4-FFF2-40B4-BE49-F238E27FC236}">
                  <a16:creationId xmlns:a16="http://schemas.microsoft.com/office/drawing/2014/main" id="{3C4E4AA0-8A82-40D2-AAF3-71AA7128C1CA}"/>
                </a:ext>
              </a:extLst>
            </p:cNvPr>
            <p:cNvSpPr>
              <a:spLocks noChangeAspect="1" noChangeArrowheads="1" noTextEdit="1"/>
            </p:cNvSpPr>
            <p:nvPr/>
          </p:nvSpPr>
          <p:spPr bwMode="auto">
            <a:xfrm>
              <a:off x="1007" y="34"/>
              <a:ext cx="5664" cy="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33A774A2-F1DA-40B6-AAF8-581D34505AD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07" y="34"/>
              <a:ext cx="5672"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a:extLst>
              <a:ext uri="{FF2B5EF4-FFF2-40B4-BE49-F238E27FC236}">
                <a16:creationId xmlns:a16="http://schemas.microsoft.com/office/drawing/2014/main" id="{03302CFA-C4CE-4E8A-909E-B0F03303BAA2}"/>
              </a:ext>
            </a:extLst>
          </p:cNvPr>
          <p:cNvSpPr txBox="1"/>
          <p:nvPr/>
        </p:nvSpPr>
        <p:spPr>
          <a:xfrm>
            <a:off x="8228012" y="152400"/>
            <a:ext cx="2514600" cy="757130"/>
          </a:xfrm>
          <a:prstGeom prst="rect">
            <a:avLst/>
          </a:prstGeom>
          <a:noFill/>
        </p:spPr>
        <p:txBody>
          <a:bodyPr wrap="square" rtlCol="0">
            <a:spAutoFit/>
          </a:bodyPr>
          <a:lstStyle/>
          <a:p>
            <a:pPr>
              <a:lnSpc>
                <a:spcPct val="90000"/>
              </a:lnSpc>
            </a:pPr>
            <a:r>
              <a:rPr lang="en-US" sz="2400" b="1" dirty="0"/>
              <a:t>HE74 Standard</a:t>
            </a:r>
          </a:p>
          <a:p>
            <a:pPr>
              <a:lnSpc>
                <a:spcPct val="90000"/>
              </a:lnSpc>
            </a:pPr>
            <a:r>
              <a:rPr lang="en-US" sz="2400" b="1" dirty="0"/>
              <a:t> - HFE Process</a:t>
            </a:r>
          </a:p>
        </p:txBody>
      </p:sp>
    </p:spTree>
    <p:extLst>
      <p:ext uri="{BB962C8B-B14F-4D97-AF65-F5344CB8AC3E}">
        <p14:creationId xmlns:p14="http://schemas.microsoft.com/office/powerpoint/2010/main" val="100104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94EFA5-E792-4C6E-8CA1-72F9AEA9B174}"/>
              </a:ext>
            </a:extLst>
          </p:cNvPr>
          <p:cNvGrpSpPr>
            <a:grpSpLocks noChangeAspect="1"/>
          </p:cNvGrpSpPr>
          <p:nvPr/>
        </p:nvGrpSpPr>
        <p:grpSpPr bwMode="auto">
          <a:xfrm rot="5400000">
            <a:off x="2798488" y="-1614233"/>
            <a:ext cx="6482292" cy="10015559"/>
            <a:chOff x="2441" y="0"/>
            <a:chExt cx="2796" cy="4320"/>
          </a:xfrm>
        </p:grpSpPr>
        <p:sp>
          <p:nvSpPr>
            <p:cNvPr id="6" name="AutoShape 3">
              <a:extLst>
                <a:ext uri="{FF2B5EF4-FFF2-40B4-BE49-F238E27FC236}">
                  <a16:creationId xmlns:a16="http://schemas.microsoft.com/office/drawing/2014/main" id="{963ACA05-B039-4E4E-8820-174515A520B0}"/>
                </a:ext>
              </a:extLst>
            </p:cNvPr>
            <p:cNvSpPr>
              <a:spLocks noChangeAspect="1" noChangeArrowheads="1" noTextEdit="1"/>
            </p:cNvSpPr>
            <p:nvPr/>
          </p:nvSpPr>
          <p:spPr bwMode="auto">
            <a:xfrm>
              <a:off x="2441" y="0"/>
              <a:ext cx="279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1B142D0C-BA22-4D40-9DB0-2BE12FA5EE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1" y="0"/>
              <a:ext cx="2801" cy="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5064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B78B5-8BD0-4775-A5E9-AEF0F5B92A75}"/>
              </a:ext>
            </a:extLst>
          </p:cNvPr>
          <p:cNvSpPr>
            <a:spLocks noGrp="1"/>
          </p:cNvSpPr>
          <p:nvPr>
            <p:ph idx="1"/>
          </p:nvPr>
        </p:nvSpPr>
        <p:spPr/>
        <p:txBody>
          <a:bodyPr/>
          <a:lstStyle/>
          <a:p>
            <a:r>
              <a:rPr lang="en-US" dirty="0"/>
              <a:t>Review CMIO priorities, reporting structure, types of backgrounds, optimization, and bimodal thinking</a:t>
            </a:r>
          </a:p>
          <a:p>
            <a:r>
              <a:rPr lang="en-US" dirty="0"/>
              <a:t>Provide an overview of data standards, why they are important, provide some examples, discuss interchange standards, and go over some basics of terminologies</a:t>
            </a:r>
          </a:p>
        </p:txBody>
      </p:sp>
      <p:sp>
        <p:nvSpPr>
          <p:cNvPr id="3" name="Title 2">
            <a:extLst>
              <a:ext uri="{FF2B5EF4-FFF2-40B4-BE49-F238E27FC236}">
                <a16:creationId xmlns:a16="http://schemas.microsoft.com/office/drawing/2014/main" id="{E7C22519-4D76-457A-99AD-59C7B6592A74}"/>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2792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81EDF2-2E10-41CA-8985-866FCAA3D6F9}"/>
              </a:ext>
            </a:extLst>
          </p:cNvPr>
          <p:cNvSpPr>
            <a:spLocks noGrp="1"/>
          </p:cNvSpPr>
          <p:nvPr>
            <p:ph idx="1"/>
          </p:nvPr>
        </p:nvSpPr>
        <p:spPr/>
        <p:txBody>
          <a:bodyPr/>
          <a:lstStyle/>
          <a:p>
            <a:r>
              <a:rPr lang="en-US" dirty="0"/>
              <a:t>Patient Data Linkage</a:t>
            </a:r>
          </a:p>
          <a:p>
            <a:pPr lvl="1"/>
            <a:r>
              <a:rPr lang="en-US" dirty="0"/>
              <a:t>While not a data standard in the traditional sense, being able to link a patient’s health care data from one departmental location or site to another unambiguously is important for maintaining the integrity of patient data and delivering safe care</a:t>
            </a:r>
          </a:p>
          <a:p>
            <a:endParaRPr lang="en-US" dirty="0"/>
          </a:p>
        </p:txBody>
      </p:sp>
      <p:sp>
        <p:nvSpPr>
          <p:cNvPr id="3" name="Title 2">
            <a:extLst>
              <a:ext uri="{FF2B5EF4-FFF2-40B4-BE49-F238E27FC236}">
                <a16:creationId xmlns:a16="http://schemas.microsoft.com/office/drawing/2014/main" id="{C239E383-DB49-4306-A87D-703B5A7CE027}"/>
              </a:ext>
            </a:extLst>
          </p:cNvPr>
          <p:cNvSpPr>
            <a:spLocks noGrp="1"/>
          </p:cNvSpPr>
          <p:nvPr>
            <p:ph type="title"/>
          </p:nvPr>
        </p:nvSpPr>
        <p:spPr/>
        <p:txBody>
          <a:bodyPr/>
          <a:lstStyle/>
          <a:p>
            <a:r>
              <a:rPr lang="en-US" dirty="0"/>
              <a:t>Data Interchange Standards               </a:t>
            </a:r>
            <a:r>
              <a:rPr lang="en-US" dirty="0" err="1"/>
              <a:t>cont</a:t>
            </a:r>
            <a:endParaRPr lang="en-US" dirty="0"/>
          </a:p>
        </p:txBody>
      </p:sp>
    </p:spTree>
    <p:extLst>
      <p:ext uri="{BB962C8B-B14F-4D97-AF65-F5344CB8AC3E}">
        <p14:creationId xmlns:p14="http://schemas.microsoft.com/office/powerpoint/2010/main" val="21770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940A69-9429-4A0A-9182-5864099575FE}"/>
              </a:ext>
            </a:extLst>
          </p:cNvPr>
          <p:cNvSpPr>
            <a:spLocks noGrp="1"/>
          </p:cNvSpPr>
          <p:nvPr>
            <p:ph idx="1"/>
          </p:nvPr>
        </p:nvSpPr>
        <p:spPr/>
        <p:txBody>
          <a:bodyPr>
            <a:normAutofit lnSpcReduction="10000"/>
          </a:bodyPr>
          <a:lstStyle/>
          <a:p>
            <a:r>
              <a:rPr lang="en-US" dirty="0"/>
              <a:t>Standardized terminologies facilitate electronic data collection at the point of care; retrieval of relevant data, information, and knowledge (i.e., evidence); and data reuse for multiple purposes, such as automated surveillance, clinical decision support, and quality and cost monitoring</a:t>
            </a:r>
          </a:p>
          <a:p>
            <a:r>
              <a:rPr lang="en-US" dirty="0"/>
              <a:t>To promote patient safety and enable quality management, standardized terminologies that represent the focus (e.g., medical diagnosis, nursing diagnosis, patient problem) and interventions of the variety of clinicians involved in health care as well as data about the patient (e.g., age, gender, ethnicity, severity of illness, preferences, functional status) are necessary</a:t>
            </a:r>
          </a:p>
        </p:txBody>
      </p:sp>
      <p:sp>
        <p:nvSpPr>
          <p:cNvPr id="3" name="Title 2">
            <a:extLst>
              <a:ext uri="{FF2B5EF4-FFF2-40B4-BE49-F238E27FC236}">
                <a16:creationId xmlns:a16="http://schemas.microsoft.com/office/drawing/2014/main" id="{795875B2-725B-4E10-8263-8B6672F0FF9F}"/>
              </a:ext>
            </a:extLst>
          </p:cNvPr>
          <p:cNvSpPr>
            <a:spLocks noGrp="1"/>
          </p:cNvSpPr>
          <p:nvPr>
            <p:ph type="title"/>
          </p:nvPr>
        </p:nvSpPr>
        <p:spPr/>
        <p:txBody>
          <a:bodyPr/>
          <a:lstStyle/>
          <a:p>
            <a:r>
              <a:rPr lang="en-US" dirty="0"/>
              <a:t>Terminologies</a:t>
            </a:r>
          </a:p>
        </p:txBody>
      </p:sp>
    </p:spTree>
    <p:extLst>
      <p:ext uri="{BB962C8B-B14F-4D97-AF65-F5344CB8AC3E}">
        <p14:creationId xmlns:p14="http://schemas.microsoft.com/office/powerpoint/2010/main" val="215723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ED703-93E6-416C-9C23-2415F6697A6D}"/>
              </a:ext>
            </a:extLst>
          </p:cNvPr>
          <p:cNvSpPr>
            <a:spLocks noGrp="1"/>
          </p:cNvSpPr>
          <p:nvPr>
            <p:ph idx="1"/>
          </p:nvPr>
        </p:nvSpPr>
        <p:spPr/>
        <p:txBody>
          <a:bodyPr>
            <a:normAutofit fontScale="92500"/>
          </a:bodyPr>
          <a:lstStyle/>
          <a:p>
            <a:r>
              <a:rPr lang="en-US" dirty="0"/>
              <a:t>Twenty-five years of effort has led to the development of standardized terminologies for the core phenomena of clinical practice: </a:t>
            </a:r>
          </a:p>
          <a:p>
            <a:pPr lvl="1"/>
            <a:r>
              <a:rPr lang="en-US" dirty="0"/>
              <a:t>(1) diagnoses, symptoms, and observations (e.g., medical diagnoses, nursing diagnoses, problem list); </a:t>
            </a:r>
          </a:p>
          <a:p>
            <a:pPr lvl="1"/>
            <a:r>
              <a:rPr lang="en-US" dirty="0"/>
              <a:t>(2) interventions, procedures, and treatments, including those focused on prevention and health promotion; and </a:t>
            </a:r>
          </a:p>
          <a:p>
            <a:pPr lvl="1"/>
            <a:r>
              <a:rPr lang="en-US" dirty="0"/>
              <a:t>(3) health outcomes</a:t>
            </a:r>
          </a:p>
          <a:p>
            <a:r>
              <a:rPr lang="en-US" dirty="0"/>
              <a:t>While no single current terminology has the breadth and depth needed for health care data, the National Library of Medicine (NLM) houses the world’s largest database of standardized terminologies from a broad array of digital knowledge sources—the Unified Medical Language System (UMLS)</a:t>
            </a:r>
          </a:p>
        </p:txBody>
      </p:sp>
      <p:sp>
        <p:nvSpPr>
          <p:cNvPr id="3" name="Title 2">
            <a:extLst>
              <a:ext uri="{FF2B5EF4-FFF2-40B4-BE49-F238E27FC236}">
                <a16:creationId xmlns:a16="http://schemas.microsoft.com/office/drawing/2014/main" id="{C79DD8DF-B734-4F0C-979D-743FF2293B72}"/>
              </a:ext>
            </a:extLst>
          </p:cNvPr>
          <p:cNvSpPr>
            <a:spLocks noGrp="1"/>
          </p:cNvSpPr>
          <p:nvPr>
            <p:ph type="title"/>
          </p:nvPr>
        </p:nvSpPr>
        <p:spPr/>
        <p:txBody>
          <a:bodyPr/>
          <a:lstStyle/>
          <a:p>
            <a:r>
              <a:rPr lang="en-US" dirty="0"/>
              <a:t>Terminologies                      </a:t>
            </a:r>
            <a:r>
              <a:rPr lang="en-US" dirty="0" err="1"/>
              <a:t>cont</a:t>
            </a:r>
            <a:endParaRPr lang="en-US" dirty="0"/>
          </a:p>
        </p:txBody>
      </p:sp>
    </p:spTree>
    <p:extLst>
      <p:ext uri="{BB962C8B-B14F-4D97-AF65-F5344CB8AC3E}">
        <p14:creationId xmlns:p14="http://schemas.microsoft.com/office/powerpoint/2010/main" val="242478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F38DE-D62E-42AD-B6E6-1E73C7E483A6}"/>
              </a:ext>
            </a:extLst>
          </p:cNvPr>
          <p:cNvSpPr>
            <a:spLocks noGrp="1"/>
          </p:cNvSpPr>
          <p:nvPr>
            <p:ph idx="1"/>
          </p:nvPr>
        </p:nvSpPr>
        <p:spPr/>
        <p:txBody>
          <a:bodyPr>
            <a:normAutofit/>
          </a:bodyPr>
          <a:lstStyle/>
          <a:p>
            <a:r>
              <a:rPr lang="en-US" dirty="0"/>
              <a:t>Terminology must serve the purposes of decision support tools, the EHR and knowledge resources</a:t>
            </a:r>
          </a:p>
          <a:p>
            <a:r>
              <a:rPr lang="en-US" dirty="0"/>
              <a:t>EHR terminology efforts have focused on how to represent the history, findings, diagnoses, management, and outcomes of patients in a way that can preserve clinical detail and identify characteristics that enable improved risk adjustment, the development of common guidelines, aggregate outcome analyses and shared decision support rules</a:t>
            </a:r>
          </a:p>
        </p:txBody>
      </p:sp>
      <p:sp>
        <p:nvSpPr>
          <p:cNvPr id="3" name="Title 2">
            <a:extLst>
              <a:ext uri="{FF2B5EF4-FFF2-40B4-BE49-F238E27FC236}">
                <a16:creationId xmlns:a16="http://schemas.microsoft.com/office/drawing/2014/main" id="{061ADDF6-206F-4D62-A86B-2123D2D78676}"/>
              </a:ext>
            </a:extLst>
          </p:cNvPr>
          <p:cNvSpPr>
            <a:spLocks noGrp="1"/>
          </p:cNvSpPr>
          <p:nvPr>
            <p:ph type="title"/>
          </p:nvPr>
        </p:nvSpPr>
        <p:spPr/>
        <p:txBody>
          <a:bodyPr/>
          <a:lstStyle/>
          <a:p>
            <a:r>
              <a:rPr lang="en-US" dirty="0"/>
              <a:t>Representation of Clinical Domains</a:t>
            </a:r>
          </a:p>
        </p:txBody>
      </p:sp>
    </p:spTree>
    <p:extLst>
      <p:ext uri="{BB962C8B-B14F-4D97-AF65-F5344CB8AC3E}">
        <p14:creationId xmlns:p14="http://schemas.microsoft.com/office/powerpoint/2010/main" val="321268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3D1C33-5EFB-4B37-BBDB-6802E0CD0F9C}"/>
              </a:ext>
            </a:extLst>
          </p:cNvPr>
          <p:cNvSpPr>
            <a:spLocks noGrp="1"/>
          </p:cNvSpPr>
          <p:nvPr>
            <p:ph idx="1"/>
          </p:nvPr>
        </p:nvSpPr>
        <p:spPr/>
        <p:txBody>
          <a:bodyPr/>
          <a:lstStyle/>
          <a:p>
            <a:r>
              <a:rPr lang="en-US" dirty="0"/>
              <a:t>A number of technical criteria must be met for terminologies to function in a way that serve as the backbone of clinical information systems</a:t>
            </a:r>
          </a:p>
          <a:p>
            <a:r>
              <a:rPr lang="en-US" dirty="0"/>
              <a:t>The most basic criteria for a controlled medical vocabulary include domain completeness, non-redundancy, synonymy, non-ambiguity, multiple classification, consistency of views, and explicit relationships</a:t>
            </a:r>
          </a:p>
          <a:p>
            <a:r>
              <a:rPr lang="en-US" dirty="0"/>
              <a:t>Lots more work to be done in this area as part of the work by ONC’s Consolidated Health Informatics initiative</a:t>
            </a:r>
          </a:p>
        </p:txBody>
      </p:sp>
      <p:sp>
        <p:nvSpPr>
          <p:cNvPr id="3" name="Title 2">
            <a:extLst>
              <a:ext uri="{FF2B5EF4-FFF2-40B4-BE49-F238E27FC236}">
                <a16:creationId xmlns:a16="http://schemas.microsoft.com/office/drawing/2014/main" id="{44F51A2F-9F53-456B-86BC-E7F699B74597}"/>
              </a:ext>
            </a:extLst>
          </p:cNvPr>
          <p:cNvSpPr>
            <a:spLocks noGrp="1"/>
          </p:cNvSpPr>
          <p:nvPr>
            <p:ph type="title"/>
          </p:nvPr>
        </p:nvSpPr>
        <p:spPr/>
        <p:txBody>
          <a:bodyPr/>
          <a:lstStyle/>
          <a:p>
            <a:r>
              <a:rPr lang="en-US" dirty="0"/>
              <a:t>Representation of Clinical Domains       </a:t>
            </a:r>
            <a:r>
              <a:rPr lang="en-US" dirty="0" err="1"/>
              <a:t>cont</a:t>
            </a:r>
            <a:endParaRPr lang="en-US" dirty="0"/>
          </a:p>
        </p:txBody>
      </p:sp>
    </p:spTree>
    <p:extLst>
      <p:ext uri="{BB962C8B-B14F-4D97-AF65-F5344CB8AC3E}">
        <p14:creationId xmlns:p14="http://schemas.microsoft.com/office/powerpoint/2010/main" val="174570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is still plenty of work in implementing, updating, adding or replacing EHR’s</a:t>
            </a:r>
          </a:p>
          <a:p>
            <a:r>
              <a:rPr lang="en-US" dirty="0"/>
              <a:t>However, most mature organizations now have CMIO’s who do much more and are more likely aligned with the clinical side of the house</a:t>
            </a:r>
          </a:p>
          <a:p>
            <a:r>
              <a:rPr lang="en-US" dirty="0"/>
              <a:t>Data standards are important for interoperability</a:t>
            </a:r>
          </a:p>
          <a:p>
            <a:r>
              <a:rPr lang="en-US" dirty="0"/>
              <a:t>There are too many data standards, often in competition, and the real problem is limiting the number and focusing only on those that are most useful and effective</a:t>
            </a:r>
          </a:p>
        </p:txBody>
      </p:sp>
      <p:sp>
        <p:nvSpPr>
          <p:cNvPr id="2" name="Title 1"/>
          <p:cNvSpPr>
            <a:spLocks noGrp="1"/>
          </p:cNvSpPr>
          <p:nvPr>
            <p:ph type="title"/>
          </p:nvPr>
        </p:nvSpPr>
        <p:spPr/>
        <p:txBody>
          <a:bodyPr/>
          <a:lstStyle/>
          <a:p>
            <a:r>
              <a:rPr lang="en-US"/>
              <a:t>Conclusion</a:t>
            </a:r>
            <a:endParaRPr lang="en-US" dirty="0"/>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now covered mountain&#10;&#10;Description generated with very high confidence">
            <a:extLst>
              <a:ext uri="{FF2B5EF4-FFF2-40B4-BE49-F238E27FC236}">
                <a16:creationId xmlns:a16="http://schemas.microsoft.com/office/drawing/2014/main" id="{CBF2EE17-EE91-40D4-8910-3535F9A4300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22412" y="76200"/>
            <a:ext cx="8915400" cy="6686550"/>
          </a:xfrm>
          <a:prstGeom prst="rect">
            <a:avLst/>
          </a:prstGeom>
        </p:spPr>
      </p:pic>
      <p:sp>
        <p:nvSpPr>
          <p:cNvPr id="2" name="Title 1"/>
          <p:cNvSpPr>
            <a:spLocks noGrp="1"/>
          </p:cNvSpPr>
          <p:nvPr>
            <p:ph type="title"/>
          </p:nvPr>
        </p:nvSpPr>
        <p:spPr>
          <a:xfrm>
            <a:off x="1522412" y="5410200"/>
            <a:ext cx="9144000" cy="990600"/>
          </a:xfrm>
        </p:spPr>
        <p:txBody>
          <a:bodyPr/>
          <a:lstStyle/>
          <a:p>
            <a:r>
              <a:rPr lang="en-US" dirty="0">
                <a:effectLst>
                  <a:outerShdw blurRad="38100" dist="38100" dir="2700000" algn="tl">
                    <a:srgbClr val="000000">
                      <a:alpha val="43137"/>
                    </a:srgbClr>
                  </a:outerShdw>
                </a:effectLst>
              </a:rPr>
              <a:t>Questions &amp; Discussion</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CCEA2D-5855-42A5-A47C-FE4B6FB317F8}"/>
              </a:ext>
            </a:extLst>
          </p:cNvPr>
          <p:cNvSpPr>
            <a:spLocks noGrp="1"/>
          </p:cNvSpPr>
          <p:nvPr>
            <p:ph idx="1"/>
          </p:nvPr>
        </p:nvSpPr>
        <p:spPr/>
        <p:txBody>
          <a:bodyPr/>
          <a:lstStyle/>
          <a:p>
            <a:r>
              <a:rPr lang="en-US" dirty="0"/>
              <a:t>Provide leadership, collaboration and liaison/ communication functions around a specific set of IT priorities:</a:t>
            </a:r>
          </a:p>
          <a:p>
            <a:pPr lvl="1"/>
            <a:r>
              <a:rPr lang="en-US" dirty="0"/>
              <a:t>IT governance and clinical steering committee leadership/support</a:t>
            </a:r>
          </a:p>
          <a:p>
            <a:pPr lvl="1"/>
            <a:r>
              <a:rPr lang="en-US" dirty="0"/>
              <a:t>New/replacement EHR planning, procurement, stabilization and added functionality</a:t>
            </a:r>
          </a:p>
          <a:p>
            <a:pPr lvl="1"/>
            <a:r>
              <a:rPr lang="en-US" dirty="0"/>
              <a:t>Standardization, enhancement and optimization of the EHR (around workflow, content and process for quality and cost)</a:t>
            </a:r>
          </a:p>
          <a:p>
            <a:pPr lvl="1"/>
            <a:r>
              <a:rPr lang="en-US" dirty="0"/>
              <a:t>Life cycle management leadership for EHR content, including order sets, clinical decision support and documentation templates </a:t>
            </a:r>
          </a:p>
        </p:txBody>
      </p:sp>
      <p:sp>
        <p:nvSpPr>
          <p:cNvPr id="3" name="Title 2">
            <a:extLst>
              <a:ext uri="{FF2B5EF4-FFF2-40B4-BE49-F238E27FC236}">
                <a16:creationId xmlns:a16="http://schemas.microsoft.com/office/drawing/2014/main" id="{827C1F90-DF30-4D5D-A572-71820C025B16}"/>
              </a:ext>
            </a:extLst>
          </p:cNvPr>
          <p:cNvSpPr>
            <a:spLocks noGrp="1"/>
          </p:cNvSpPr>
          <p:nvPr>
            <p:ph type="title"/>
          </p:nvPr>
        </p:nvSpPr>
        <p:spPr/>
        <p:txBody>
          <a:bodyPr/>
          <a:lstStyle/>
          <a:p>
            <a:r>
              <a:rPr lang="en-US" dirty="0"/>
              <a:t>CMIO Priorities</a:t>
            </a:r>
          </a:p>
        </p:txBody>
      </p:sp>
    </p:spTree>
    <p:extLst>
      <p:ext uri="{BB962C8B-B14F-4D97-AF65-F5344CB8AC3E}">
        <p14:creationId xmlns:p14="http://schemas.microsoft.com/office/powerpoint/2010/main" val="42444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D16EC-24F5-4A4B-9D88-E27B81D63F8E}"/>
              </a:ext>
            </a:extLst>
          </p:cNvPr>
          <p:cNvSpPr>
            <a:spLocks noGrp="1"/>
          </p:cNvSpPr>
          <p:nvPr>
            <p:ph idx="1"/>
          </p:nvPr>
        </p:nvSpPr>
        <p:spPr/>
        <p:txBody>
          <a:bodyPr/>
          <a:lstStyle/>
          <a:p>
            <a:pPr lvl="1"/>
            <a:r>
              <a:rPr lang="en-US" dirty="0"/>
              <a:t>Analytics, data warehouse and related support, including data stewardship and standardization…as well as reporting compliance</a:t>
            </a:r>
          </a:p>
          <a:p>
            <a:pPr lvl="1"/>
            <a:r>
              <a:rPr lang="en-US" dirty="0"/>
              <a:t>Clinical documentation improvement program and tool support, with a related role in revenue optimization</a:t>
            </a:r>
          </a:p>
          <a:p>
            <a:r>
              <a:rPr lang="en-US" dirty="0"/>
              <a:t>Additional priorities</a:t>
            </a:r>
          </a:p>
          <a:p>
            <a:pPr lvl="1"/>
            <a:r>
              <a:rPr lang="en-US" dirty="0"/>
              <a:t>Establish and execute telemedicine and virtual care strategy</a:t>
            </a:r>
          </a:p>
          <a:p>
            <a:pPr lvl="1"/>
            <a:r>
              <a:rPr lang="en-US" dirty="0"/>
              <a:t>Population health management: EHR registries, tools and analytics</a:t>
            </a:r>
          </a:p>
          <a:p>
            <a:pPr lvl="1"/>
            <a:r>
              <a:rPr lang="en-US" dirty="0"/>
              <a:t>Patient informatics and patient engagement tools, techniques, innovations and analytics</a:t>
            </a:r>
          </a:p>
          <a:p>
            <a:pPr lvl="1"/>
            <a:r>
              <a:rPr lang="en-US" dirty="0"/>
              <a:t>Contribute to future digital hospital/digital health business strategies and investment</a:t>
            </a:r>
          </a:p>
        </p:txBody>
      </p:sp>
      <p:sp>
        <p:nvSpPr>
          <p:cNvPr id="3" name="Title 2">
            <a:extLst>
              <a:ext uri="{FF2B5EF4-FFF2-40B4-BE49-F238E27FC236}">
                <a16:creationId xmlns:a16="http://schemas.microsoft.com/office/drawing/2014/main" id="{DF5C7027-327B-4914-B183-2AE35180D60A}"/>
              </a:ext>
            </a:extLst>
          </p:cNvPr>
          <p:cNvSpPr>
            <a:spLocks noGrp="1"/>
          </p:cNvSpPr>
          <p:nvPr>
            <p:ph type="title"/>
          </p:nvPr>
        </p:nvSpPr>
        <p:spPr/>
        <p:txBody>
          <a:bodyPr/>
          <a:lstStyle/>
          <a:p>
            <a:r>
              <a:rPr lang="en-US" dirty="0"/>
              <a:t>CMIO Priorities                    </a:t>
            </a:r>
            <a:r>
              <a:rPr lang="en-US" dirty="0" err="1"/>
              <a:t>cont</a:t>
            </a:r>
            <a:endParaRPr lang="en-US" dirty="0"/>
          </a:p>
        </p:txBody>
      </p:sp>
    </p:spTree>
    <p:extLst>
      <p:ext uri="{BB962C8B-B14F-4D97-AF65-F5344CB8AC3E}">
        <p14:creationId xmlns:p14="http://schemas.microsoft.com/office/powerpoint/2010/main" val="364689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1AB695-09C2-4FD5-BE5A-B56D6AAD56A3}"/>
              </a:ext>
            </a:extLst>
          </p:cNvPr>
          <p:cNvSpPr>
            <a:spLocks noGrp="1"/>
          </p:cNvSpPr>
          <p:nvPr>
            <p:ph idx="1"/>
          </p:nvPr>
        </p:nvSpPr>
        <p:spPr/>
        <p:txBody>
          <a:bodyPr/>
          <a:lstStyle/>
          <a:p>
            <a:r>
              <a:rPr lang="en-US" dirty="0"/>
              <a:t>It depends</a:t>
            </a:r>
          </a:p>
          <a:p>
            <a:r>
              <a:rPr lang="en-US" dirty="0"/>
              <a:t>Maybe the CIO; maybe the CMO; maybe both</a:t>
            </a:r>
          </a:p>
          <a:p>
            <a:r>
              <a:rPr lang="en-US" dirty="0"/>
              <a:t>Key to CMIO success is a strong relationship with the CIO</a:t>
            </a:r>
          </a:p>
          <a:p>
            <a:r>
              <a:rPr lang="en-US" dirty="0"/>
              <a:t>Post-deployment, EHR focus changes to usability and realizing enterprise value</a:t>
            </a:r>
          </a:p>
          <a:p>
            <a:pPr lvl="1"/>
            <a:r>
              <a:rPr lang="en-US" dirty="0"/>
              <a:t>This focus would align more closely with the CMO than the CIO</a:t>
            </a:r>
          </a:p>
          <a:p>
            <a:pPr lvl="1"/>
            <a:r>
              <a:rPr lang="en-US" dirty="0"/>
              <a:t>However, a strong CIO relationship is still critical to success</a:t>
            </a:r>
          </a:p>
          <a:p>
            <a:pPr lvl="1"/>
            <a:r>
              <a:rPr lang="en-US" dirty="0"/>
              <a:t>CMIO is often paired with the Quality folks under the CMO…the “Management Trilogy”</a:t>
            </a:r>
          </a:p>
          <a:p>
            <a:pPr lvl="1"/>
            <a:r>
              <a:rPr lang="en-US" dirty="0"/>
              <a:t>CMO alignment also eases the transition to value-based care</a:t>
            </a:r>
          </a:p>
        </p:txBody>
      </p:sp>
      <p:sp>
        <p:nvSpPr>
          <p:cNvPr id="3" name="Title 2">
            <a:extLst>
              <a:ext uri="{FF2B5EF4-FFF2-40B4-BE49-F238E27FC236}">
                <a16:creationId xmlns:a16="http://schemas.microsoft.com/office/drawing/2014/main" id="{ABF69909-0722-40FC-B148-F53D0D2E8BD2}"/>
              </a:ext>
            </a:extLst>
          </p:cNvPr>
          <p:cNvSpPr>
            <a:spLocks noGrp="1"/>
          </p:cNvSpPr>
          <p:nvPr>
            <p:ph type="title"/>
          </p:nvPr>
        </p:nvSpPr>
        <p:spPr/>
        <p:txBody>
          <a:bodyPr/>
          <a:lstStyle/>
          <a:p>
            <a:r>
              <a:rPr lang="en-US" dirty="0"/>
              <a:t>To Whom Should the CMIO Report</a:t>
            </a:r>
          </a:p>
        </p:txBody>
      </p:sp>
    </p:spTree>
    <p:extLst>
      <p:ext uri="{BB962C8B-B14F-4D97-AF65-F5344CB8AC3E}">
        <p14:creationId xmlns:p14="http://schemas.microsoft.com/office/powerpoint/2010/main" val="315470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0AE6A-9647-49C1-968E-C766C0EEE0EF}"/>
              </a:ext>
            </a:extLst>
          </p:cNvPr>
          <p:cNvSpPr>
            <a:spLocks noGrp="1"/>
          </p:cNvSpPr>
          <p:nvPr>
            <p:ph idx="1"/>
          </p:nvPr>
        </p:nvSpPr>
        <p:spPr/>
        <p:txBody>
          <a:bodyPr/>
          <a:lstStyle/>
          <a:p>
            <a:r>
              <a:rPr lang="en-US" dirty="0"/>
              <a:t>Majority come from IM, FM, Pediatrics, Infectious Disease, Emergency Medicine and Pulmonary/Critical Care</a:t>
            </a:r>
          </a:p>
          <a:p>
            <a:r>
              <a:rPr lang="en-US" dirty="0"/>
              <a:t>Surgical CMIO’s are uncommon</a:t>
            </a:r>
          </a:p>
          <a:p>
            <a:r>
              <a:rPr lang="en-US" dirty="0"/>
              <a:t>Only 13% do </a:t>
            </a:r>
            <a:r>
              <a:rPr lang="en-US" u="sng" dirty="0"/>
              <a:t>not</a:t>
            </a:r>
            <a:r>
              <a:rPr lang="en-US" dirty="0"/>
              <a:t> have a Master’s degree, Ph.D. or some formal informatics training (like the 10x10 course)</a:t>
            </a:r>
          </a:p>
          <a:p>
            <a:r>
              <a:rPr lang="en-US" dirty="0"/>
              <a:t>By mid-2015, 48% of CMIO’s were Board Certified in Clinical Informatics</a:t>
            </a:r>
          </a:p>
          <a:p>
            <a:r>
              <a:rPr lang="en-US" dirty="0"/>
              <a:t>Most CMIO’s are full time (&gt;60% of time spent in CMIO role)</a:t>
            </a:r>
          </a:p>
          <a:p>
            <a:r>
              <a:rPr lang="en-US" dirty="0"/>
              <a:t>Most still practice medicine part-time</a:t>
            </a:r>
          </a:p>
        </p:txBody>
      </p:sp>
      <p:sp>
        <p:nvSpPr>
          <p:cNvPr id="3" name="Title 2">
            <a:extLst>
              <a:ext uri="{FF2B5EF4-FFF2-40B4-BE49-F238E27FC236}">
                <a16:creationId xmlns:a16="http://schemas.microsoft.com/office/drawing/2014/main" id="{B4252F4F-C473-42CF-81C1-150ABA8D3E5E}"/>
              </a:ext>
            </a:extLst>
          </p:cNvPr>
          <p:cNvSpPr>
            <a:spLocks noGrp="1"/>
          </p:cNvSpPr>
          <p:nvPr>
            <p:ph type="title"/>
          </p:nvPr>
        </p:nvSpPr>
        <p:spPr/>
        <p:txBody>
          <a:bodyPr/>
          <a:lstStyle/>
          <a:p>
            <a:r>
              <a:rPr lang="en-US" dirty="0"/>
              <a:t>CMIO Background</a:t>
            </a:r>
          </a:p>
        </p:txBody>
      </p:sp>
    </p:spTree>
    <p:extLst>
      <p:ext uri="{BB962C8B-B14F-4D97-AF65-F5344CB8AC3E}">
        <p14:creationId xmlns:p14="http://schemas.microsoft.com/office/powerpoint/2010/main" val="225389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5F35AF94-D4BE-4A12-9029-9E1F4B209497}"/>
              </a:ext>
            </a:extLst>
          </p:cNvPr>
          <p:cNvGrpSpPr>
            <a:grpSpLocks noChangeAspect="1"/>
          </p:cNvGrpSpPr>
          <p:nvPr/>
        </p:nvGrpSpPr>
        <p:grpSpPr bwMode="auto">
          <a:xfrm>
            <a:off x="1141412" y="914400"/>
            <a:ext cx="10002610" cy="5791200"/>
            <a:chOff x="1395" y="745"/>
            <a:chExt cx="4888" cy="2830"/>
          </a:xfrm>
        </p:grpSpPr>
        <p:sp>
          <p:nvSpPr>
            <p:cNvPr id="4" name="AutoShape 3">
              <a:extLst>
                <a:ext uri="{FF2B5EF4-FFF2-40B4-BE49-F238E27FC236}">
                  <a16:creationId xmlns:a16="http://schemas.microsoft.com/office/drawing/2014/main" id="{BFBE197E-6103-484F-AC45-E572D54CFE85}"/>
                </a:ext>
              </a:extLst>
            </p:cNvPr>
            <p:cNvSpPr>
              <a:spLocks noChangeAspect="1" noChangeArrowheads="1" noTextEdit="1"/>
            </p:cNvSpPr>
            <p:nvPr/>
          </p:nvSpPr>
          <p:spPr bwMode="auto">
            <a:xfrm>
              <a:off x="1395" y="745"/>
              <a:ext cx="4888" cy="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12C3CF4A-722B-49CF-BD75-258DE744EEF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95" y="745"/>
              <a:ext cx="48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a:extLst>
              <a:ext uri="{FF2B5EF4-FFF2-40B4-BE49-F238E27FC236}">
                <a16:creationId xmlns:a16="http://schemas.microsoft.com/office/drawing/2014/main" id="{AA25F8A7-8E24-4B10-9216-0CC657BDCE9F}"/>
              </a:ext>
            </a:extLst>
          </p:cNvPr>
          <p:cNvSpPr/>
          <p:nvPr/>
        </p:nvSpPr>
        <p:spPr>
          <a:xfrm>
            <a:off x="150812" y="228600"/>
            <a:ext cx="11810999" cy="523220"/>
          </a:xfrm>
          <a:prstGeom prst="rect">
            <a:avLst/>
          </a:prstGeom>
        </p:spPr>
        <p:txBody>
          <a:bodyPr wrap="square">
            <a:spAutoFit/>
          </a:bodyPr>
          <a:lstStyle/>
          <a:p>
            <a:r>
              <a:rPr lang="en-US" sz="2800" b="1" dirty="0">
                <a:solidFill>
                  <a:schemeClr val="bg1"/>
                </a:solidFill>
              </a:rPr>
              <a:t>Classic Generation 3 EHR View of Medical/Clinical Informatics Role</a:t>
            </a:r>
          </a:p>
        </p:txBody>
      </p:sp>
    </p:spTree>
    <p:extLst>
      <p:ext uri="{BB962C8B-B14F-4D97-AF65-F5344CB8AC3E}">
        <p14:creationId xmlns:p14="http://schemas.microsoft.com/office/powerpoint/2010/main" val="61668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3100292A-3FD2-448C-AD23-5F3DC1885FFF}"/>
              </a:ext>
            </a:extLst>
          </p:cNvPr>
          <p:cNvGrpSpPr>
            <a:grpSpLocks noChangeAspect="1"/>
          </p:cNvGrpSpPr>
          <p:nvPr/>
        </p:nvGrpSpPr>
        <p:grpSpPr bwMode="auto">
          <a:xfrm>
            <a:off x="1260052" y="762000"/>
            <a:ext cx="9406360" cy="5943600"/>
            <a:chOff x="1310" y="562"/>
            <a:chExt cx="5058" cy="3196"/>
          </a:xfrm>
        </p:grpSpPr>
        <p:sp>
          <p:nvSpPr>
            <p:cNvPr id="4" name="AutoShape 3">
              <a:extLst>
                <a:ext uri="{FF2B5EF4-FFF2-40B4-BE49-F238E27FC236}">
                  <a16:creationId xmlns:a16="http://schemas.microsoft.com/office/drawing/2014/main" id="{E3197D30-0A6D-45FB-8E58-146BC610B03B}"/>
                </a:ext>
              </a:extLst>
            </p:cNvPr>
            <p:cNvSpPr>
              <a:spLocks noChangeAspect="1" noChangeArrowheads="1" noTextEdit="1"/>
            </p:cNvSpPr>
            <p:nvPr/>
          </p:nvSpPr>
          <p:spPr bwMode="auto">
            <a:xfrm>
              <a:off x="1310" y="562"/>
              <a:ext cx="5058" cy="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D03B9E48-BF79-4B84-8959-8C21A9C195B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10" y="562"/>
              <a:ext cx="5065" cy="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a:extLst>
              <a:ext uri="{FF2B5EF4-FFF2-40B4-BE49-F238E27FC236}">
                <a16:creationId xmlns:a16="http://schemas.microsoft.com/office/drawing/2014/main" id="{A3A18A2E-6220-4E87-B0F6-F654CD22706F}"/>
              </a:ext>
            </a:extLst>
          </p:cNvPr>
          <p:cNvSpPr/>
          <p:nvPr/>
        </p:nvSpPr>
        <p:spPr>
          <a:xfrm>
            <a:off x="303212" y="228600"/>
            <a:ext cx="10668000" cy="461665"/>
          </a:xfrm>
          <a:prstGeom prst="rect">
            <a:avLst/>
          </a:prstGeom>
        </p:spPr>
        <p:txBody>
          <a:bodyPr wrap="square">
            <a:spAutoFit/>
          </a:bodyPr>
          <a:lstStyle/>
          <a:p>
            <a:r>
              <a:rPr lang="en-US" sz="2400" b="1" dirty="0">
                <a:solidFill>
                  <a:schemeClr val="bg1"/>
                </a:solidFill>
              </a:rPr>
              <a:t>Framework for Defining CMIO Organization Roles and Responsibilities</a:t>
            </a:r>
          </a:p>
        </p:txBody>
      </p:sp>
    </p:spTree>
    <p:extLst>
      <p:ext uri="{BB962C8B-B14F-4D97-AF65-F5344CB8AC3E}">
        <p14:creationId xmlns:p14="http://schemas.microsoft.com/office/powerpoint/2010/main" val="148796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2A956-119D-475D-9E68-DBDF26FF8605}"/>
              </a:ext>
            </a:extLst>
          </p:cNvPr>
          <p:cNvSpPr>
            <a:spLocks noGrp="1"/>
          </p:cNvSpPr>
          <p:nvPr>
            <p:ph idx="1"/>
          </p:nvPr>
        </p:nvSpPr>
        <p:spPr/>
        <p:txBody>
          <a:bodyPr>
            <a:normAutofit fontScale="92500" lnSpcReduction="10000"/>
          </a:bodyPr>
          <a:lstStyle/>
          <a:p>
            <a:r>
              <a:rPr lang="en-US" dirty="0"/>
              <a:t>Bimodal IT is the practice of managing two separate, coherent modes of IT delivery, one focused on stability and cohesion, and the other focused on a digital healthcare future vision</a:t>
            </a:r>
          </a:p>
          <a:p>
            <a:r>
              <a:rPr lang="en-US" dirty="0"/>
              <a:t>Moving to a bimodal approach can create tensions among and between the medical service line, medical informatics and IT leadership. </a:t>
            </a:r>
          </a:p>
          <a:p>
            <a:r>
              <a:rPr lang="en-US" dirty="0"/>
              <a:t>This is especially true if top executives don't recognize just how different the digital business vision and its execution must be, and find a leader for both. </a:t>
            </a:r>
          </a:p>
          <a:p>
            <a:r>
              <a:rPr lang="en-US" dirty="0"/>
              <a:t>This is not just making more time in already busy days for strategy, but rather layering a new roadmap for enterprise architecture and digital business investments</a:t>
            </a:r>
          </a:p>
        </p:txBody>
      </p:sp>
      <p:sp>
        <p:nvSpPr>
          <p:cNvPr id="3" name="Title 2">
            <a:extLst>
              <a:ext uri="{FF2B5EF4-FFF2-40B4-BE49-F238E27FC236}">
                <a16:creationId xmlns:a16="http://schemas.microsoft.com/office/drawing/2014/main" id="{50BBDBE7-568A-47ED-A7FC-E48CCC8A986B}"/>
              </a:ext>
            </a:extLst>
          </p:cNvPr>
          <p:cNvSpPr>
            <a:spLocks noGrp="1"/>
          </p:cNvSpPr>
          <p:nvPr>
            <p:ph type="title"/>
          </p:nvPr>
        </p:nvSpPr>
        <p:spPr/>
        <p:txBody>
          <a:bodyPr/>
          <a:lstStyle/>
          <a:p>
            <a:r>
              <a:rPr lang="en-US" dirty="0"/>
              <a:t>Bimodal Thinking in Health IT</a:t>
            </a:r>
          </a:p>
        </p:txBody>
      </p:sp>
    </p:spTree>
    <p:extLst>
      <p:ext uri="{BB962C8B-B14F-4D97-AF65-F5344CB8AC3E}">
        <p14:creationId xmlns:p14="http://schemas.microsoft.com/office/powerpoint/2010/main" val="74793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1572</Words>
  <Application>Microsoft Office PowerPoint</Application>
  <PresentationFormat>Custom</PresentationFormat>
  <Paragraphs>105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Century Gothic</vt:lpstr>
      <vt:lpstr>Wingdings 3</vt:lpstr>
      <vt:lpstr>Student presentation</vt:lpstr>
      <vt:lpstr>CMIO Role Alignment Intro to Data Standards</vt:lpstr>
      <vt:lpstr>Objectives</vt:lpstr>
      <vt:lpstr>CMIO Priorities</vt:lpstr>
      <vt:lpstr>CMIO Priorities                    cont</vt:lpstr>
      <vt:lpstr>To Whom Should the CMIO Report</vt:lpstr>
      <vt:lpstr>CMIO Background</vt:lpstr>
      <vt:lpstr>PowerPoint Presentation</vt:lpstr>
      <vt:lpstr>PowerPoint Presentation</vt:lpstr>
      <vt:lpstr>Bimodal Thinking in Health IT</vt:lpstr>
      <vt:lpstr>PowerPoint Presentation</vt:lpstr>
      <vt:lpstr>Intro to Data Standards</vt:lpstr>
      <vt:lpstr>Why do we Need Data Standards</vt:lpstr>
      <vt:lpstr>What are Data Standards</vt:lpstr>
      <vt:lpstr>Major Healthcare Data Standards</vt:lpstr>
      <vt:lpstr>Major Healthcare Data Standards       cont</vt:lpstr>
      <vt:lpstr>Data Interchange Standards</vt:lpstr>
      <vt:lpstr>Data Interchange Standards              cont</vt:lpstr>
      <vt:lpstr>PowerPoint Presentation</vt:lpstr>
      <vt:lpstr>PowerPoint Presentation</vt:lpstr>
      <vt:lpstr>Data Interchange Standards               cont</vt:lpstr>
      <vt:lpstr>Terminologies</vt:lpstr>
      <vt:lpstr>Terminologies                      cont</vt:lpstr>
      <vt:lpstr>Representation of Clinical Domains</vt:lpstr>
      <vt:lpstr>Representation of Clinical Domains       cont</vt:lpstr>
      <vt:lpstr>Conclusion</vt:lpstr>
      <vt:lpstr>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2018-06-17T03:58:44Z</dcterms:created>
  <dcterms:modified xsi:type="dcterms:W3CDTF">2018-06-18T01:34:28Z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