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78" r:id="rId5"/>
    <p:sldId id="259" r:id="rId6"/>
    <p:sldId id="280" r:id="rId7"/>
    <p:sldId id="260" r:id="rId8"/>
    <p:sldId id="261" r:id="rId9"/>
    <p:sldId id="281" r:id="rId10"/>
    <p:sldId id="262" r:id="rId11"/>
    <p:sldId id="263" r:id="rId12"/>
    <p:sldId id="282" r:id="rId13"/>
    <p:sldId id="279" r:id="rId14"/>
    <p:sldId id="272" r:id="rId15"/>
    <p:sldId id="273" r:id="rId16"/>
    <p:sldId id="271" r:id="rId17"/>
    <p:sldId id="274" r:id="rId18"/>
    <p:sldId id="275" r:id="rId19"/>
    <p:sldId id="276" r:id="rId20"/>
    <p:sldId id="283" r:id="rId21"/>
    <p:sldId id="277" r:id="rId22"/>
    <p:sldId id="264" r:id="rId23"/>
    <p:sldId id="265" r:id="rId24"/>
    <p:sldId id="266" r:id="rId25"/>
    <p:sldId id="267" r:id="rId26"/>
    <p:sldId id="284" r:id="rId27"/>
    <p:sldId id="268" r:id="rId28"/>
    <p:sldId id="269" r:id="rId29"/>
    <p:sldId id="270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91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678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868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262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589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823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958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230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16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86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428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020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82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82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4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806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852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25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3" y="44947"/>
            <a:ext cx="2864134" cy="33725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Communication and Leadership</a:t>
            </a:r>
            <a:r>
              <a:rPr lang="en-US" dirty="0"/>
              <a:t>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Bob Marshall, MD MPH MISM FAAFP</a:t>
            </a:r>
          </a:p>
          <a:p>
            <a:r>
              <a:rPr lang="en-US" dirty="0" smtClean="0"/>
              <a:t>Program Director, DoD/MAMC </a:t>
            </a:r>
            <a:r>
              <a:rPr lang="en-US" dirty="0"/>
              <a:t>Clinical Informatics </a:t>
            </a:r>
            <a:r>
              <a:rPr lang="en-US" dirty="0" smtClean="0"/>
              <a:t>Fellowship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436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communication       </a:t>
            </a:r>
            <a:r>
              <a:rPr lang="en-US" sz="2000" dirty="0"/>
              <a:t>4 of 5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3852"/>
            <a:ext cx="7772400" cy="4647156"/>
          </a:xfrm>
        </p:spPr>
        <p:txBody>
          <a:bodyPr>
            <a:noAutofit/>
          </a:bodyPr>
          <a:lstStyle/>
          <a:p>
            <a:r>
              <a:rPr lang="en-US" dirty="0"/>
              <a:t>Setting an example</a:t>
            </a:r>
          </a:p>
          <a:p>
            <a:pPr lvl="1"/>
            <a:r>
              <a:rPr lang="en-US" sz="1800" dirty="0"/>
              <a:t>Leaders and managers should realize that subordinates will look to them as a model of how they should behave under certain circumstances</a:t>
            </a:r>
          </a:p>
          <a:p>
            <a:pPr lvl="1"/>
            <a:r>
              <a:rPr lang="en-US" sz="1800" dirty="0"/>
              <a:t>Subordinates tend to emulate how the sea leaders acting and communicating</a:t>
            </a:r>
          </a:p>
          <a:p>
            <a:pPr lvl="1"/>
            <a:r>
              <a:rPr lang="en-US" sz="1800" dirty="0"/>
              <a:t>If subordinates feel you are using an active listening style and empathetic tone with customers, they are much more likely to do the same</a:t>
            </a:r>
          </a:p>
          <a:p>
            <a:pPr lvl="1"/>
            <a:r>
              <a:rPr lang="en-US" sz="1800" dirty="0"/>
              <a:t>When leaders are open to the ideas of others and praise often, subordinates will tend to follow suit</a:t>
            </a:r>
          </a:p>
          <a:p>
            <a:pPr lvl="1"/>
            <a:r>
              <a:rPr lang="en-US" sz="1800" dirty="0"/>
              <a:t>When speaking, leader should consider whether or not they would want their subordinates to speak in the same way to the same audience</a:t>
            </a:r>
          </a:p>
          <a:p>
            <a:pPr lvl="1"/>
            <a:r>
              <a:rPr lang="en-US" sz="1800" dirty="0"/>
              <a:t>If not, the leader should adjust his or her communication style accordingly</a:t>
            </a:r>
          </a:p>
        </p:txBody>
      </p:sp>
    </p:spTree>
    <p:extLst>
      <p:ext uri="{BB962C8B-B14F-4D97-AF65-F5344CB8AC3E}">
        <p14:creationId xmlns:p14="http://schemas.microsoft.com/office/powerpoint/2010/main" val="1765238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communication       </a:t>
            </a:r>
            <a:r>
              <a:rPr lang="en-US" sz="2000" dirty="0"/>
              <a:t>5 of 5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1326"/>
            <a:ext cx="7772400" cy="4371584"/>
          </a:xfrm>
        </p:spPr>
        <p:txBody>
          <a:bodyPr>
            <a:normAutofit/>
          </a:bodyPr>
          <a:lstStyle/>
          <a:p>
            <a:r>
              <a:rPr lang="en-US" dirty="0"/>
              <a:t>Considerations</a:t>
            </a:r>
          </a:p>
          <a:p>
            <a:pPr lvl="1"/>
            <a:r>
              <a:rPr lang="en-US" sz="1800" dirty="0"/>
              <a:t>Effective communication skills do not come naturally for most people</a:t>
            </a:r>
          </a:p>
          <a:p>
            <a:pPr lvl="1"/>
            <a:r>
              <a:rPr lang="en-US" sz="1800" dirty="0"/>
              <a:t>Most people need to practice repeatedly in order to improve their skills</a:t>
            </a:r>
          </a:p>
          <a:p>
            <a:pPr lvl="1"/>
            <a:r>
              <a:rPr lang="en-US" sz="1800" dirty="0"/>
              <a:t>In addition to practicing, leaders should consider classes or training that will help them communicate effectively</a:t>
            </a:r>
          </a:p>
          <a:p>
            <a:pPr lvl="1"/>
            <a:r>
              <a:rPr lang="en-US" sz="1800" dirty="0"/>
              <a:t>Using 360° evaluations, every person in the organization as evaluated by one or more superiors, colleagues and subordinates</a:t>
            </a:r>
          </a:p>
          <a:p>
            <a:pPr lvl="1"/>
            <a:r>
              <a:rPr lang="en-US" sz="1800" dirty="0"/>
              <a:t>Leaders can and should participate in 360° evaluations, both to serve as an example for subordinates and to identify whether or not their own communication skills need improvement</a:t>
            </a:r>
          </a:p>
        </p:txBody>
      </p:sp>
    </p:spTree>
    <p:extLst>
      <p:ext uri="{BB962C8B-B14F-4D97-AF65-F5344CB8AC3E}">
        <p14:creationId xmlns:p14="http://schemas.microsoft.com/office/powerpoint/2010/main" val="1338658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54" y="1991638"/>
            <a:ext cx="8884086" cy="296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438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Every type of communication has three components:</a:t>
            </a:r>
          </a:p>
          <a:p>
            <a:pPr lvl="1"/>
            <a:r>
              <a:rPr lang="en-US" sz="1800" i="1" dirty="0"/>
              <a:t>Content: </a:t>
            </a:r>
            <a:r>
              <a:rPr lang="en-US" sz="1800" dirty="0"/>
              <a:t>what is the communication about</a:t>
            </a:r>
          </a:p>
          <a:p>
            <a:pPr lvl="1"/>
            <a:r>
              <a:rPr lang="en-US" sz="1800" i="1" dirty="0"/>
              <a:t>Context</a:t>
            </a:r>
            <a:r>
              <a:rPr lang="en-US" sz="1800" dirty="0"/>
              <a:t>: those attributes that surround the content and give it linkage and meaning with its surroundings</a:t>
            </a:r>
          </a:p>
          <a:p>
            <a:pPr lvl="1"/>
            <a:r>
              <a:rPr lang="en-US" sz="1800" i="1" dirty="0"/>
              <a:t>Structure: </a:t>
            </a:r>
            <a:r>
              <a:rPr lang="en-US" sz="1800" dirty="0"/>
              <a:t>the ‘bones’ of the communication; how it is organized, how it is delivered, and the framework for interpretation.</a:t>
            </a:r>
          </a:p>
        </p:txBody>
      </p:sp>
    </p:spTree>
    <p:extLst>
      <p:ext uri="{BB962C8B-B14F-4D97-AF65-F5344CB8AC3E}">
        <p14:creationId xmlns:p14="http://schemas.microsoft.com/office/powerpoint/2010/main" val="3425367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Whose Responsibility is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responsibility for the communication process must rest with management at all levels across the organization</a:t>
            </a:r>
          </a:p>
          <a:p>
            <a:r>
              <a:rPr lang="en-US" dirty="0"/>
              <a:t>Poor communication is repeatedly cited as a key contributor in the failure of major change efforts, communication skills are increasingly regarded as a critical skill set for leaders, particularly in situation where the leader is the instrumental driver of change</a:t>
            </a:r>
          </a:p>
          <a:p>
            <a:r>
              <a:rPr lang="en-US" dirty="0"/>
              <a:t>Communication skills, both in terms of personal ability and strategic capability, are being given increasing importance in leadership competency models</a:t>
            </a:r>
          </a:p>
          <a:p>
            <a:r>
              <a:rPr lang="en-US" dirty="0"/>
              <a:t>Leaders who stand out from the crowd are those with exemplary communication skills</a:t>
            </a:r>
          </a:p>
        </p:txBody>
      </p:sp>
    </p:spTree>
    <p:extLst>
      <p:ext uri="{BB962C8B-B14F-4D97-AF65-F5344CB8AC3E}">
        <p14:creationId xmlns:p14="http://schemas.microsoft.com/office/powerpoint/2010/main" val="2237381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 play three roles as communicators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is a complex process that must be addressed from many angles to achieve the best results</a:t>
            </a:r>
          </a:p>
          <a:p>
            <a:r>
              <a:rPr lang="en-US" dirty="0"/>
              <a:t>Leaders must understand all components of the communication process to apply them effectively</a:t>
            </a:r>
          </a:p>
          <a:p>
            <a:r>
              <a:rPr lang="en-US" dirty="0"/>
              <a:t>To have impact, careful communication planning and management, as well as clarity and consistency of messages are key factors</a:t>
            </a:r>
          </a:p>
          <a:p>
            <a:r>
              <a:rPr lang="en-US" dirty="0"/>
              <a:t>Unfortunately many communication efforts focus only on the delivery of a message and neglect the vital planning and management of the process</a:t>
            </a:r>
          </a:p>
          <a:p>
            <a:r>
              <a:rPr lang="en-US" dirty="0"/>
              <a:t>The speed and volume offered by technology through such channels as email and Internet are often erroneously equated to effective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1755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Integrated Communication Roles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9" y="1753644"/>
            <a:ext cx="5702985" cy="489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51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infrastructure builder 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role, the leader must consider a number of issues:</a:t>
            </a:r>
          </a:p>
          <a:p>
            <a:pPr lvl="1"/>
            <a:r>
              <a:rPr lang="en-US" sz="1800" dirty="0"/>
              <a:t>The organizational culture</a:t>
            </a:r>
          </a:p>
          <a:p>
            <a:pPr lvl="1"/>
            <a:r>
              <a:rPr lang="en-US" sz="1800" dirty="0"/>
              <a:t>The current communication climate</a:t>
            </a:r>
          </a:p>
          <a:p>
            <a:pPr lvl="1"/>
            <a:r>
              <a:rPr lang="en-US" sz="1800" dirty="0"/>
              <a:t>Identification of various changes that impact stakeholders</a:t>
            </a:r>
          </a:p>
          <a:p>
            <a:pPr lvl="1"/>
            <a:r>
              <a:rPr lang="en-US" sz="1800" dirty="0"/>
              <a:t>Integration of communication with other human resources practices</a:t>
            </a:r>
          </a:p>
        </p:txBody>
      </p:sp>
    </p:spTree>
    <p:extLst>
      <p:ext uri="{BB962C8B-B14F-4D97-AF65-F5344CB8AC3E}">
        <p14:creationId xmlns:p14="http://schemas.microsoft.com/office/powerpoint/2010/main" val="4258918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program strategy 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068"/>
            <a:ext cx="7772400" cy="3920529"/>
          </a:xfrm>
        </p:spPr>
        <p:txBody>
          <a:bodyPr>
            <a:normAutofit/>
          </a:bodyPr>
          <a:lstStyle/>
          <a:p>
            <a:r>
              <a:rPr lang="en-US" dirty="0"/>
              <a:t>In developing a strategy for communication, the leader should do the following:</a:t>
            </a:r>
          </a:p>
          <a:p>
            <a:pPr lvl="1"/>
            <a:r>
              <a:rPr lang="en-US" sz="1800" dirty="0"/>
              <a:t>Analyze each stakeholder and the impact of the changes for them</a:t>
            </a:r>
          </a:p>
          <a:p>
            <a:pPr lvl="1"/>
            <a:r>
              <a:rPr lang="en-US" sz="1800" dirty="0"/>
              <a:t>Determine measurable communication objectives</a:t>
            </a:r>
          </a:p>
          <a:p>
            <a:pPr lvl="1"/>
            <a:r>
              <a:rPr lang="en-US" sz="1800" dirty="0"/>
              <a:t>Develop a clear, consistent message that is meaningful to the stakeholders</a:t>
            </a:r>
          </a:p>
          <a:p>
            <a:pPr lvl="1"/>
            <a:r>
              <a:rPr lang="en-US" sz="1800" dirty="0"/>
              <a:t>Select and use appropriate communication channels</a:t>
            </a:r>
          </a:p>
          <a:p>
            <a:pPr lvl="1"/>
            <a:r>
              <a:rPr lang="en-US" sz="1800" dirty="0"/>
              <a:t>Measure the effectiveness of the communication effort and adjust the strategy as necessary</a:t>
            </a:r>
          </a:p>
        </p:txBody>
      </p:sp>
    </p:spTree>
    <p:extLst>
      <p:ext uri="{BB962C8B-B14F-4D97-AF65-F5344CB8AC3E}">
        <p14:creationId xmlns:p14="http://schemas.microsoft.com/office/powerpoint/2010/main" val="2929361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tactical 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Once the infrastructure and strategy are developed/assured, the leader takes on tactical role as a communicator. At this point, fundamental communication skills are important</a:t>
            </a:r>
          </a:p>
          <a:p>
            <a:pPr lvl="1"/>
            <a:r>
              <a:rPr lang="en-US" sz="1800" dirty="0"/>
              <a:t>Presentation skills</a:t>
            </a:r>
          </a:p>
          <a:p>
            <a:pPr lvl="1"/>
            <a:r>
              <a:rPr lang="en-US" sz="1800" dirty="0"/>
              <a:t>Asking effective questions</a:t>
            </a:r>
          </a:p>
          <a:p>
            <a:pPr lvl="1"/>
            <a:r>
              <a:rPr lang="en-US" sz="1800" dirty="0"/>
              <a:t>Listening skills</a:t>
            </a:r>
          </a:p>
          <a:p>
            <a:pPr lvl="1"/>
            <a:r>
              <a:rPr lang="en-US" sz="1800" dirty="0"/>
              <a:t>Facilitation and problem-solving</a:t>
            </a:r>
          </a:p>
          <a:p>
            <a:pPr lvl="1"/>
            <a:r>
              <a:rPr lang="en-US" sz="1800" dirty="0"/>
              <a:t>Conducting high impact conversations</a:t>
            </a:r>
          </a:p>
          <a:p>
            <a:pPr lvl="1"/>
            <a:r>
              <a:rPr lang="en-US" sz="1800" dirty="0"/>
              <a:t>Coaching and mentoring skills (one on one communication)</a:t>
            </a:r>
          </a:p>
        </p:txBody>
      </p:sp>
    </p:spTree>
    <p:extLst>
      <p:ext uri="{BB962C8B-B14F-4D97-AF65-F5344CB8AC3E}">
        <p14:creationId xmlns:p14="http://schemas.microsoft.com/office/powerpoint/2010/main" val="3464557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background on communication</a:t>
            </a:r>
          </a:p>
          <a:p>
            <a:r>
              <a:rPr lang="en-US" dirty="0"/>
              <a:t>Go over the principles of effective communication</a:t>
            </a:r>
          </a:p>
          <a:p>
            <a:r>
              <a:rPr lang="en-US" dirty="0"/>
              <a:t>Discuss the various roles a leader must assume as a communicator</a:t>
            </a:r>
          </a:p>
          <a:p>
            <a:r>
              <a:rPr lang="en-US" dirty="0"/>
              <a:t>Review the 10 principles of becoming an effective communicator</a:t>
            </a:r>
          </a:p>
          <a:p>
            <a:r>
              <a:rPr lang="en-US" dirty="0"/>
              <a:t>Discuss communication and relationship management</a:t>
            </a:r>
          </a:p>
          <a:p>
            <a:r>
              <a:rPr lang="en-US" dirty="0"/>
              <a:t>Review three communication styles</a:t>
            </a:r>
          </a:p>
        </p:txBody>
      </p:sp>
    </p:spTree>
    <p:extLst>
      <p:ext uri="{BB962C8B-B14F-4D97-AF65-F5344CB8AC3E}">
        <p14:creationId xmlns:p14="http://schemas.microsoft.com/office/powerpoint/2010/main" val="1788852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09" y="463223"/>
            <a:ext cx="7741085" cy="60291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78152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Give me six hours to chop down a tree, and I will spend the first four sharpening the axe.</a:t>
            </a:r>
          </a:p>
          <a:p>
            <a:pPr marL="0" indent="0">
              <a:buNone/>
            </a:pPr>
            <a:r>
              <a:rPr lang="en-US" sz="2400" b="1" dirty="0"/>
              <a:t>		----</a:t>
            </a:r>
            <a:r>
              <a:rPr lang="en-US" sz="2400" b="1" i="1" dirty="0"/>
              <a:t>Abraham Lincoln</a:t>
            </a:r>
          </a:p>
          <a:p>
            <a:pPr marL="0" indent="0">
              <a:buNone/>
            </a:pPr>
            <a:endParaRPr lang="en-US" sz="2400" b="1" i="1" dirty="0"/>
          </a:p>
          <a:p>
            <a:pPr marL="0" indent="0">
              <a:buNone/>
            </a:pPr>
            <a:r>
              <a:rPr lang="en-US" sz="2400" b="1" i="1" dirty="0"/>
              <a:t>Plans </a:t>
            </a:r>
            <a:r>
              <a:rPr lang="en-US" sz="2400" b="1" dirty="0"/>
              <a:t>are worthless; </a:t>
            </a:r>
            <a:r>
              <a:rPr lang="en-US" sz="2400" b="1" i="1" dirty="0"/>
              <a:t>planning </a:t>
            </a:r>
            <a:r>
              <a:rPr lang="en-US" sz="2400" b="1" dirty="0"/>
              <a:t>is indispensable.</a:t>
            </a:r>
          </a:p>
          <a:p>
            <a:pPr marL="0" indent="0">
              <a:buNone/>
            </a:pPr>
            <a:r>
              <a:rPr lang="en-US" sz="2400" b="1" dirty="0"/>
              <a:t>		-----Dwight D. Eisenhower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145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Becoming an excellent communicator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6170"/>
            <a:ext cx="7772400" cy="4697260"/>
          </a:xfrm>
        </p:spPr>
        <p:txBody>
          <a:bodyPr>
            <a:normAutofit/>
          </a:bodyPr>
          <a:lstStyle/>
          <a:p>
            <a:r>
              <a:rPr lang="en-US" dirty="0"/>
              <a:t>10 principles to follow</a:t>
            </a:r>
          </a:p>
          <a:p>
            <a:pPr lvl="1"/>
            <a:r>
              <a:rPr lang="en-US" sz="1800" dirty="0"/>
              <a:t>Speak not with a forked tongue</a:t>
            </a:r>
          </a:p>
          <a:p>
            <a:pPr lvl="1"/>
            <a:r>
              <a:rPr lang="en-US" sz="1800" dirty="0"/>
              <a:t>Get personal</a:t>
            </a:r>
          </a:p>
          <a:p>
            <a:pPr lvl="1"/>
            <a:r>
              <a:rPr lang="en-US" sz="1800" dirty="0"/>
              <a:t>Get specific</a:t>
            </a:r>
          </a:p>
          <a:p>
            <a:pPr lvl="1"/>
            <a:r>
              <a:rPr lang="en-US" sz="1800" dirty="0"/>
              <a:t>Focus on the leave-behinds, not the takeaways</a:t>
            </a:r>
          </a:p>
          <a:p>
            <a:pPr lvl="1"/>
            <a:r>
              <a:rPr lang="en-US" sz="1800" dirty="0"/>
              <a:t>Have an open mind</a:t>
            </a:r>
          </a:p>
          <a:p>
            <a:pPr lvl="1"/>
            <a:r>
              <a:rPr lang="en-US" sz="1800" dirty="0"/>
              <a:t>Shut up and listen</a:t>
            </a:r>
          </a:p>
          <a:p>
            <a:pPr lvl="1"/>
            <a:r>
              <a:rPr lang="en-US" sz="1800" dirty="0"/>
              <a:t>Read between the lines</a:t>
            </a:r>
          </a:p>
          <a:p>
            <a:pPr lvl="1"/>
            <a:r>
              <a:rPr lang="en-US" sz="1800" dirty="0"/>
              <a:t>When you speak, know what you’re talking about</a:t>
            </a:r>
          </a:p>
          <a:p>
            <a:pPr lvl="1"/>
            <a:r>
              <a:rPr lang="en-US" sz="1800" dirty="0"/>
              <a:t>Speak to groups as individuals</a:t>
            </a:r>
          </a:p>
        </p:txBody>
      </p:sp>
    </p:spTree>
    <p:extLst>
      <p:ext uri="{BB962C8B-B14F-4D97-AF65-F5344CB8AC3E}">
        <p14:creationId xmlns:p14="http://schemas.microsoft.com/office/powerpoint/2010/main" val="1728828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and relationship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6586"/>
            <a:ext cx="7772400" cy="4321480"/>
          </a:xfrm>
        </p:spPr>
        <p:txBody>
          <a:bodyPr>
            <a:normAutofit/>
          </a:bodyPr>
          <a:lstStyle/>
          <a:p>
            <a:r>
              <a:rPr lang="en-US" dirty="0"/>
              <a:t>Communication and relationship management is about how clearly leaders understand the people they work with and how effectively use that knowledge in building high-performance working relationships</a:t>
            </a:r>
          </a:p>
          <a:p>
            <a:r>
              <a:rPr lang="en-US" dirty="0"/>
              <a:t>The Healthcare Leadership Alliance (HLA) identified multiple domains associated with this competency</a:t>
            </a:r>
          </a:p>
          <a:p>
            <a:r>
              <a:rPr lang="en-US" dirty="0"/>
              <a:t>Of the domains, the one competency that stands out is pivotal to the effectiveness of all the rest is demonstrating integrity and engendering trust</a:t>
            </a:r>
          </a:p>
          <a:p>
            <a:r>
              <a:rPr lang="en-US" dirty="0"/>
              <a:t>Overall, the domains are: knowing the organization’s structure and relationships; understanding public relations; communicating organizational mission and vision; facilitating alternative dispute resolution; practicing and valuing shared decision making; creating, participating in, and leading teams; identifying and using resources to help deliver communications; identifying stakeholder expectations; demonstrating integrity; and engendering trust</a:t>
            </a:r>
          </a:p>
        </p:txBody>
      </p:sp>
    </p:spTree>
    <p:extLst>
      <p:ext uri="{BB962C8B-B14F-4D97-AF65-F5344CB8AC3E}">
        <p14:creationId xmlns:p14="http://schemas.microsoft.com/office/powerpoint/2010/main" val="743976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Demonstrating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high ethical standards are very important in healthcare leadership, ethics is best characterized as necessary but not sufficient for leadership effectiveness</a:t>
            </a:r>
          </a:p>
          <a:p>
            <a:r>
              <a:rPr lang="en-US" dirty="0"/>
              <a:t>In a broader sense, leadership integrity occurs when the people the leaders work with view their decisions and actions as clear and consistent</a:t>
            </a:r>
          </a:p>
          <a:p>
            <a:r>
              <a:rPr lang="en-US" dirty="0"/>
              <a:t>Leaders who make a point of seeking input from the people they work with, making decisions in a methodical manner and explaining their thinking to those affected by their decisions will be viewed as having higher integrity</a:t>
            </a:r>
          </a:p>
        </p:txBody>
      </p:sp>
    </p:spTree>
    <p:extLst>
      <p:ext uri="{BB962C8B-B14F-4D97-AF65-F5344CB8AC3E}">
        <p14:creationId xmlns:p14="http://schemas.microsoft.com/office/powerpoint/2010/main" val="3884222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Engendering Trust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1118"/>
            <a:ext cx="7772400" cy="4797468"/>
          </a:xfrm>
        </p:spPr>
        <p:txBody>
          <a:bodyPr>
            <a:noAutofit/>
          </a:bodyPr>
          <a:lstStyle/>
          <a:p>
            <a:r>
              <a:rPr lang="en-US" dirty="0"/>
              <a:t>While integrity generally revolves around an individual’s clarity of purpose and action, engendering trust relates to how a specific individual use his or her working relationship with a specific leader</a:t>
            </a:r>
          </a:p>
          <a:p>
            <a:r>
              <a:rPr lang="en-US" dirty="0"/>
              <a:t>Trust is generally not given or gained freely </a:t>
            </a:r>
          </a:p>
          <a:p>
            <a:pPr lvl="1"/>
            <a:r>
              <a:rPr lang="en-US" sz="1800" dirty="0"/>
              <a:t>Subordinates will not trust the leader and tell that leader has earned their trust through a combination of displaying integrity and demonstrating that the leader understands and respects subordinates wants and needs</a:t>
            </a:r>
          </a:p>
          <a:p>
            <a:pPr lvl="1"/>
            <a:r>
              <a:rPr lang="en-US" sz="1800" dirty="0"/>
              <a:t>Once earned, trust carries forward only with regular maintenance and can easily be diminished or even a single indiscretion</a:t>
            </a:r>
          </a:p>
          <a:p>
            <a:pPr lvl="1"/>
            <a:r>
              <a:rPr lang="en-US" sz="1800" dirty="0"/>
              <a:t>Leading effectively in such a climate requires consistency, not only in purpose, but also in follow-through</a:t>
            </a:r>
          </a:p>
          <a:p>
            <a:pPr lvl="1"/>
            <a:r>
              <a:rPr lang="en-US" sz="1800" dirty="0"/>
              <a:t>The leader must constantly be asking, about each person they work with, what commitments have I made to this person, and how well I doing in meeting those commitments?</a:t>
            </a:r>
          </a:p>
        </p:txBody>
      </p:sp>
    </p:spTree>
    <p:extLst>
      <p:ext uri="{BB962C8B-B14F-4D97-AF65-F5344CB8AC3E}">
        <p14:creationId xmlns:p14="http://schemas.microsoft.com/office/powerpoint/2010/main" val="4008665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226" y="159056"/>
            <a:ext cx="6310479" cy="65736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05028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communication styles      </a:t>
            </a:r>
            <a:r>
              <a:rPr lang="en-US" sz="2000" dirty="0"/>
              <a:t>1 of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068"/>
            <a:ext cx="7772400" cy="4196102"/>
          </a:xfrm>
        </p:spPr>
        <p:txBody>
          <a:bodyPr>
            <a:noAutofit/>
          </a:bodyPr>
          <a:lstStyle/>
          <a:p>
            <a:r>
              <a:rPr lang="en-US" dirty="0"/>
              <a:t>Transformational leadership</a:t>
            </a:r>
          </a:p>
          <a:p>
            <a:pPr lvl="1"/>
            <a:r>
              <a:rPr lang="en-US" sz="1800" dirty="0"/>
              <a:t>James McGregor Burns defined transformational leadership in 1978 as the following: where in one or more persons engage with others in such a way that leaders and followers raise one another to higher levels of motivation and morality</a:t>
            </a:r>
          </a:p>
          <a:p>
            <a:pPr lvl="1"/>
            <a:r>
              <a:rPr lang="en-US" sz="1800" dirty="0"/>
              <a:t>Key factors in transformational leadership include charisma, individualized consideration and intellectual stimulation</a:t>
            </a:r>
          </a:p>
          <a:p>
            <a:pPr lvl="1"/>
            <a:r>
              <a:rPr lang="en-US" sz="1800" dirty="0"/>
              <a:t>Motivation also plays a significant role for transformational leaders, especially since it leads to success and an optimistic outlook for the organization as a whole</a:t>
            </a:r>
          </a:p>
          <a:p>
            <a:pPr lvl="1"/>
            <a:r>
              <a:rPr lang="en-US" sz="1800" dirty="0"/>
              <a:t>Transformational leaders are not set in their ways; they are open to change and often appreciate a creative approach to problem-solving and teamwork</a:t>
            </a:r>
          </a:p>
        </p:txBody>
      </p:sp>
    </p:spTree>
    <p:extLst>
      <p:ext uri="{BB962C8B-B14F-4D97-AF65-F5344CB8AC3E}">
        <p14:creationId xmlns:p14="http://schemas.microsoft.com/office/powerpoint/2010/main" val="30654737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communication styles      </a:t>
            </a:r>
            <a:r>
              <a:rPr lang="en-US" sz="2000" dirty="0"/>
              <a:t>2 of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1014"/>
            <a:ext cx="7772400" cy="4847572"/>
          </a:xfrm>
        </p:spPr>
        <p:txBody>
          <a:bodyPr>
            <a:normAutofit/>
          </a:bodyPr>
          <a:lstStyle/>
          <a:p>
            <a:r>
              <a:rPr lang="en-US" dirty="0"/>
              <a:t>Transactional leadership</a:t>
            </a:r>
          </a:p>
          <a:p>
            <a:pPr lvl="1"/>
            <a:r>
              <a:rPr lang="en-US" sz="1800" dirty="0"/>
              <a:t>This occurs when a person takes the initiative in making contact with others for the purpose of an exchange of valued items</a:t>
            </a:r>
          </a:p>
          <a:p>
            <a:pPr lvl="1"/>
            <a:r>
              <a:rPr lang="en-US" sz="1800" dirty="0"/>
              <a:t>The exchange could be financial, social or emotional in nature</a:t>
            </a:r>
          </a:p>
          <a:p>
            <a:pPr lvl="1"/>
            <a:r>
              <a:rPr lang="en-US" sz="1800" dirty="0"/>
              <a:t>Transactional leadership has two components: exchanging rewards contingent upon the exhibition of desired behaviors and results, and intervenes when performance falls short</a:t>
            </a:r>
          </a:p>
          <a:p>
            <a:pPr lvl="1"/>
            <a:r>
              <a:rPr lang="en-US" sz="1800" dirty="0"/>
              <a:t>Transactional leaders are different from transformational leaders in a fundamental sense: they work within the boundaries in the existing standards of the organization</a:t>
            </a:r>
          </a:p>
          <a:p>
            <a:pPr lvl="1"/>
            <a:r>
              <a:rPr lang="en-US" sz="1800" dirty="0"/>
              <a:t>Few risks are taken and the focus of the work is on efficiency, control, stability and predictability</a:t>
            </a:r>
          </a:p>
          <a:p>
            <a:pPr lvl="1"/>
            <a:r>
              <a:rPr lang="en-US" sz="1800" dirty="0"/>
              <a:t>While transformational and transactional leaders are quite different, they are complementary in nature</a:t>
            </a:r>
          </a:p>
        </p:txBody>
      </p:sp>
    </p:spTree>
    <p:extLst>
      <p:ext uri="{BB962C8B-B14F-4D97-AF65-F5344CB8AC3E}">
        <p14:creationId xmlns:p14="http://schemas.microsoft.com/office/powerpoint/2010/main" val="1261740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communication styles      </a:t>
            </a:r>
            <a:r>
              <a:rPr lang="en-US" sz="2000" dirty="0"/>
              <a:t>3 of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8488"/>
            <a:ext cx="7772400" cy="4885150"/>
          </a:xfrm>
        </p:spPr>
        <p:txBody>
          <a:bodyPr>
            <a:noAutofit/>
          </a:bodyPr>
          <a:lstStyle/>
          <a:p>
            <a:r>
              <a:rPr lang="en-US" dirty="0"/>
              <a:t>Servant leadership</a:t>
            </a:r>
          </a:p>
          <a:p>
            <a:pPr lvl="1"/>
            <a:r>
              <a:rPr lang="en-US" sz="1800" dirty="0"/>
              <a:t>These types of leaders focus on the service aspect first as they often have a natural tendency to help others</a:t>
            </a:r>
          </a:p>
          <a:p>
            <a:pPr lvl="1"/>
            <a:r>
              <a:rPr lang="en-US" sz="1800" dirty="0"/>
              <a:t>Once the service is achieved, the individual aims to lead as a result of this achievement</a:t>
            </a:r>
          </a:p>
          <a:p>
            <a:pPr lvl="1"/>
            <a:r>
              <a:rPr lang="en-US" sz="1800" dirty="0"/>
              <a:t>The best way to determine whether a person is a servant leader is to identify whether they grow as a person, become healthier and are more likely to develop an autonomous and selfless desire to serve others</a:t>
            </a:r>
          </a:p>
          <a:p>
            <a:pPr lvl="1"/>
            <a:r>
              <a:rPr lang="en-US" sz="1800" dirty="0"/>
              <a:t>Servant leadership is a long-term, transformational approach to life and work with the goal of creating change throughout society</a:t>
            </a:r>
          </a:p>
          <a:p>
            <a:pPr lvl="1"/>
            <a:r>
              <a:rPr lang="en-US" sz="1800" dirty="0"/>
              <a:t>Certain characteristics are felt central to the development of servant leaders: listening, empathy, healing, awareness, persuasion, conceptualization, foresight, stewardship, commitment to the growth of people and building community</a:t>
            </a:r>
          </a:p>
        </p:txBody>
      </p:sp>
    </p:spTree>
    <p:extLst>
      <p:ext uri="{BB962C8B-B14F-4D97-AF65-F5344CB8AC3E}">
        <p14:creationId xmlns:p14="http://schemas.microsoft.com/office/powerpoint/2010/main" val="2100498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1430"/>
            <a:ext cx="7772400" cy="4221271"/>
          </a:xfrm>
        </p:spPr>
        <p:txBody>
          <a:bodyPr>
            <a:normAutofit/>
          </a:bodyPr>
          <a:lstStyle/>
          <a:p>
            <a:r>
              <a:rPr lang="en-US" dirty="0"/>
              <a:t>Already discussed leadership and management</a:t>
            </a:r>
          </a:p>
          <a:p>
            <a:r>
              <a:rPr lang="en-US" dirty="0"/>
              <a:t>One cannot be good at either without effective communication capabilities</a:t>
            </a:r>
          </a:p>
          <a:p>
            <a:r>
              <a:rPr lang="en-US" dirty="0"/>
              <a:t>There are all kinds of models of communication, some basic and some complex</a:t>
            </a:r>
          </a:p>
          <a:p>
            <a:r>
              <a:rPr lang="en-US" dirty="0"/>
              <a:t>An operational description of communication is Creating Understanding</a:t>
            </a:r>
          </a:p>
          <a:p>
            <a:r>
              <a:rPr lang="en-US" dirty="0"/>
              <a:t>Communication is achieved through words, actions, body language, voice tone and other processes</a:t>
            </a:r>
          </a:p>
          <a:p>
            <a:r>
              <a:rPr lang="en-US" dirty="0"/>
              <a:t>The other half of communication consists of verifying that the message you intended to send was actually received and interpreted the way you intended</a:t>
            </a:r>
          </a:p>
          <a:p>
            <a:r>
              <a:rPr lang="en-US" dirty="0"/>
              <a:t>The only way to be sure you have created understanding is to listen to the people you are communicating with, having them reflect back what they heard</a:t>
            </a:r>
          </a:p>
        </p:txBody>
      </p:sp>
    </p:spTree>
    <p:extLst>
      <p:ext uri="{BB962C8B-B14F-4D97-AF65-F5344CB8AC3E}">
        <p14:creationId xmlns:p14="http://schemas.microsoft.com/office/powerpoint/2010/main" val="41623361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5649" y="1713754"/>
            <a:ext cx="6212910" cy="49492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0407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100" y="186600"/>
            <a:ext cx="4843800" cy="64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086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communication       </a:t>
            </a:r>
            <a:r>
              <a:rPr lang="en-US" sz="2000" dirty="0"/>
              <a:t>1 of 5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Verbal and nonverbal communication</a:t>
            </a:r>
          </a:p>
          <a:p>
            <a:pPr lvl="1"/>
            <a:r>
              <a:rPr lang="en-US" sz="1800" dirty="0"/>
              <a:t>Verbal communication is the most obvious form of communication</a:t>
            </a:r>
          </a:p>
          <a:p>
            <a:pPr lvl="1"/>
            <a:r>
              <a:rPr lang="en-US" sz="1800" dirty="0"/>
              <a:t>However, people pay much less attention to the words and much more attention to the actions and nonverbal cues that accompany the words</a:t>
            </a:r>
          </a:p>
          <a:p>
            <a:pPr lvl="1"/>
            <a:r>
              <a:rPr lang="en-US" sz="1800" dirty="0"/>
              <a:t>Nonverbal cues include facial expressions, use of hand motions, body posture and eye movements</a:t>
            </a:r>
          </a:p>
          <a:p>
            <a:pPr lvl="1"/>
            <a:r>
              <a:rPr lang="en-US" sz="1800" dirty="0"/>
              <a:t>It is critical for leaders to match nonverbal cues with the words; when they do so, they are more believable and trustworthy</a:t>
            </a:r>
          </a:p>
        </p:txBody>
      </p:sp>
    </p:spTree>
    <p:extLst>
      <p:ext uri="{BB962C8B-B14F-4D97-AF65-F5344CB8AC3E}">
        <p14:creationId xmlns:p14="http://schemas.microsoft.com/office/powerpoint/2010/main" val="1980948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Nonverbal communication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2054151"/>
          </a:xfrm>
        </p:spPr>
        <p:txBody>
          <a:bodyPr>
            <a:normAutofit/>
          </a:bodyPr>
          <a:lstStyle/>
          <a:p>
            <a:r>
              <a:rPr lang="en-US" sz="2000" dirty="0"/>
              <a:t>Face to Face:</a:t>
            </a:r>
          </a:p>
          <a:p>
            <a:pPr lvl="1"/>
            <a:r>
              <a:rPr lang="en-US" sz="2000" dirty="0"/>
              <a:t>Verbal (words) 7%</a:t>
            </a:r>
          </a:p>
          <a:p>
            <a:pPr lvl="1"/>
            <a:r>
              <a:rPr lang="en-US" sz="2000" dirty="0"/>
              <a:t>Body language 55%</a:t>
            </a:r>
          </a:p>
          <a:p>
            <a:pPr lvl="1"/>
            <a:r>
              <a:rPr lang="en-US" sz="2000" dirty="0"/>
              <a:t>Vocal (tone) 38%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9"/>
            <a:ext cx="3813048" cy="2392354"/>
          </a:xfrm>
        </p:spPr>
        <p:txBody>
          <a:bodyPr>
            <a:normAutofit/>
          </a:bodyPr>
          <a:lstStyle/>
          <a:p>
            <a:r>
              <a:rPr lang="en-US" sz="2000" dirty="0"/>
              <a:t>Telephone:</a:t>
            </a:r>
          </a:p>
          <a:p>
            <a:pPr lvl="1"/>
            <a:r>
              <a:rPr lang="en-US" sz="2000" dirty="0"/>
              <a:t>Words (verbal) 12%</a:t>
            </a:r>
          </a:p>
          <a:p>
            <a:pPr lvl="1"/>
            <a:r>
              <a:rPr lang="en-US" sz="2000" dirty="0"/>
              <a:t>Vocal (tone) 87%</a:t>
            </a:r>
          </a:p>
          <a:p>
            <a:pPr lvl="1"/>
            <a:r>
              <a:rPr lang="en-US" sz="2000" dirty="0"/>
              <a:t>Body language 1%</a:t>
            </a:r>
          </a:p>
          <a:p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540701" y="4534423"/>
            <a:ext cx="53523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Every part of you is involved in communications -</a:t>
            </a:r>
          </a:p>
          <a:p>
            <a:r>
              <a:rPr lang="en-US" sz="2000" dirty="0"/>
              <a:t>it defines who you are and the type of interaction you want with your listener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5619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communication       </a:t>
            </a:r>
            <a:r>
              <a:rPr lang="en-US" sz="2000" dirty="0"/>
              <a:t>2 of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8904"/>
            <a:ext cx="7772400" cy="4359058"/>
          </a:xfrm>
        </p:spPr>
        <p:txBody>
          <a:bodyPr>
            <a:noAutofit/>
          </a:bodyPr>
          <a:lstStyle/>
          <a:p>
            <a:r>
              <a:rPr lang="en-US" dirty="0"/>
              <a:t>Adapting styles</a:t>
            </a:r>
          </a:p>
          <a:p>
            <a:pPr lvl="1"/>
            <a:r>
              <a:rPr lang="en-US" sz="1800" dirty="0"/>
              <a:t>A good leader adapts his or her communication style depending on the audience</a:t>
            </a:r>
          </a:p>
          <a:p>
            <a:pPr lvl="1"/>
            <a:r>
              <a:rPr lang="en-US" sz="1800" dirty="0"/>
              <a:t>When speaking to subordinates, he or she may need to have a much more directive style than when delivering a presentation to the community or to customers</a:t>
            </a:r>
          </a:p>
          <a:p>
            <a:pPr lvl="1"/>
            <a:r>
              <a:rPr lang="en-US" sz="1800" dirty="0"/>
              <a:t>Leaders should identify the audience as well as the audience characteristics and interests; he or she should then adjust their communication style and content based on what the audience needs as well as what the leader needs to create understanding and obtain the desired outcome</a:t>
            </a:r>
          </a:p>
          <a:p>
            <a:pPr lvl="1"/>
            <a:r>
              <a:rPr lang="en-US" sz="1800" dirty="0"/>
              <a:t>Even throughout the course of a single day, a leader may have to switch between an authoritative style and other styles depending on the audience</a:t>
            </a:r>
          </a:p>
        </p:txBody>
      </p:sp>
    </p:spTree>
    <p:extLst>
      <p:ext uri="{BB962C8B-B14F-4D97-AF65-F5344CB8AC3E}">
        <p14:creationId xmlns:p14="http://schemas.microsoft.com/office/powerpoint/2010/main" val="2225835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communication       </a:t>
            </a:r>
            <a:r>
              <a:rPr lang="en-US" sz="2000" dirty="0"/>
              <a:t>3 of 5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068"/>
            <a:ext cx="7772400" cy="4033264"/>
          </a:xfrm>
        </p:spPr>
        <p:txBody>
          <a:bodyPr>
            <a:normAutofit/>
          </a:bodyPr>
          <a:lstStyle/>
          <a:p>
            <a:r>
              <a:rPr lang="en-US" dirty="0"/>
              <a:t>Listening</a:t>
            </a:r>
          </a:p>
          <a:p>
            <a:pPr lvl="1"/>
            <a:r>
              <a:rPr lang="en-US" sz="1800" dirty="0"/>
              <a:t>A critical component of communication is the ability to listen as well as to speak</a:t>
            </a:r>
          </a:p>
          <a:p>
            <a:pPr lvl="1"/>
            <a:r>
              <a:rPr lang="en-US" sz="1800" dirty="0"/>
              <a:t>Active listening should always be a goal, with the leader focusing on both the verbal and nonverbal language of the speaker</a:t>
            </a:r>
          </a:p>
          <a:p>
            <a:pPr lvl="1"/>
            <a:r>
              <a:rPr lang="en-US" sz="1800" dirty="0"/>
              <a:t>Active listening involves concentrating only on the speaker and ignoring outside interruptions, which includes the listeners own wandering thoughts or possible responses</a:t>
            </a:r>
          </a:p>
          <a:p>
            <a:pPr lvl="1"/>
            <a:r>
              <a:rPr lang="en-US" sz="1800" dirty="0"/>
              <a:t>Active listeners refrain from interrupting, giving the speaker time to finish, showing they are listening by doing things like nodding or smiling, or reflecting/paraphrasing back to verify their understanding</a:t>
            </a:r>
          </a:p>
        </p:txBody>
      </p:sp>
    </p:spTree>
    <p:extLst>
      <p:ext uri="{BB962C8B-B14F-4D97-AF65-F5344CB8AC3E}">
        <p14:creationId xmlns:p14="http://schemas.microsoft.com/office/powerpoint/2010/main" val="1222845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326" y="397489"/>
            <a:ext cx="5611660" cy="622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796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146</TotalTime>
  <Words>1975</Words>
  <Application>Microsoft Office PowerPoint</Application>
  <PresentationFormat>On-screen Show (4:3)</PresentationFormat>
  <Paragraphs>155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Celestial</vt:lpstr>
      <vt:lpstr>Communication and Leadership </vt:lpstr>
      <vt:lpstr>Learning Objectives</vt:lpstr>
      <vt:lpstr>Background</vt:lpstr>
      <vt:lpstr>PowerPoint Presentation</vt:lpstr>
      <vt:lpstr>Effective communication       1 of 5 </vt:lpstr>
      <vt:lpstr>Nonverbal communication examples</vt:lpstr>
      <vt:lpstr>Effective communication       2 of 5</vt:lpstr>
      <vt:lpstr>Effective communication       3 of 5 </vt:lpstr>
      <vt:lpstr>PowerPoint Presentation</vt:lpstr>
      <vt:lpstr>Effective communication       4 of 5 </vt:lpstr>
      <vt:lpstr>Effective communication       5 of 5 </vt:lpstr>
      <vt:lpstr>PowerPoint Presentation</vt:lpstr>
      <vt:lpstr>Communication structure</vt:lpstr>
      <vt:lpstr>Whose Responsibility is communication</vt:lpstr>
      <vt:lpstr>Leaders play three roles as communicators</vt:lpstr>
      <vt:lpstr>Integrated Communication Roles</vt:lpstr>
      <vt:lpstr>Communication infrastructure builder role</vt:lpstr>
      <vt:lpstr>Communication program strategy role</vt:lpstr>
      <vt:lpstr>Communication tactical role</vt:lpstr>
      <vt:lpstr>PowerPoint Presentation</vt:lpstr>
      <vt:lpstr>Planning</vt:lpstr>
      <vt:lpstr>Becoming an excellent communicator</vt:lpstr>
      <vt:lpstr>Communication and relationship management</vt:lpstr>
      <vt:lpstr>Demonstrating Integrity</vt:lpstr>
      <vt:lpstr>Engendering Trust</vt:lpstr>
      <vt:lpstr>PowerPoint Presentation</vt:lpstr>
      <vt:lpstr>Leadership communication styles      1 of 3</vt:lpstr>
      <vt:lpstr>Leadership communication styles      2 of 3</vt:lpstr>
      <vt:lpstr>Leadership communication styles      3 of 3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and Leadership</dc:title>
  <dc:creator>Bob Marshall</dc:creator>
  <cp:lastModifiedBy>MARSHALL.ROBERT.C.CIV.1071257505</cp:lastModifiedBy>
  <cp:revision>13</cp:revision>
  <dcterms:created xsi:type="dcterms:W3CDTF">2016-07-24T19:45:48Z</dcterms:created>
  <dcterms:modified xsi:type="dcterms:W3CDTF">2018-02-22T15:26:46Z</dcterms:modified>
</cp:coreProperties>
</file>