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4" r:id="rId7"/>
    <p:sldId id="261" r:id="rId8"/>
    <p:sldId id="263" r:id="rId9"/>
    <p:sldId id="260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9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Military Health Care Funding </a:t>
            </a:r>
          </a:p>
          <a:p>
            <a:pPr>
              <a:defRPr/>
            </a:pPr>
            <a:r>
              <a:rPr lang="en-US"/>
              <a:t>($ in billions)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MHS Funding ($ in billions)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Defense Health (DHP)</c:v>
                </c:pt>
                <c:pt idx="1">
                  <c:v>Military Personnel</c:v>
                </c:pt>
                <c:pt idx="2">
                  <c:v>Military Construction</c:v>
                </c:pt>
                <c:pt idx="3">
                  <c:v>Health Care Accrual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33.700000000000003</c:v>
                </c:pt>
                <c:pt idx="1">
                  <c:v>8.9</c:v>
                </c:pt>
                <c:pt idx="2">
                  <c:v>0.4</c:v>
                </c:pt>
                <c:pt idx="3">
                  <c:v>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85320376"/>
        <c:axId val="785318808"/>
      </c:barChart>
      <c:valAx>
        <c:axId val="785318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20376"/>
        <c:crosses val="autoZero"/>
        <c:crossBetween val="between"/>
      </c:valAx>
      <c:catAx>
        <c:axId val="785320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3188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4845-5647-4149-8CFD-608EC9DD62D4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7913B-54A0-4773-965A-17D652E32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4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913B-54A0-4773-965A-17D652E32D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4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834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3780" y="106718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8305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283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833871"/>
            <a:ext cx="9144000" cy="1024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8224" y="3403091"/>
            <a:ext cx="8657844" cy="465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43000" y="3424301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68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81200" y="3424301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68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743200" y="3424301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68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810000" y="3424301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68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172200" y="3424301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68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467600" y="3424301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68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23850" y="3424301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68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858250" y="3424301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0"/>
                </a:moveTo>
                <a:lnTo>
                  <a:pt x="0" y="368681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09562" y="3429000"/>
            <a:ext cx="8562975" cy="0"/>
          </a:xfrm>
          <a:custGeom>
            <a:avLst/>
            <a:gdLst/>
            <a:ahLst/>
            <a:cxnLst/>
            <a:rect l="l" t="t" r="r" b="b"/>
            <a:pathLst>
              <a:path w="8562975">
                <a:moveTo>
                  <a:pt x="0" y="0"/>
                </a:moveTo>
                <a:lnTo>
                  <a:pt x="8562911" y="0"/>
                </a:lnTo>
              </a:path>
            </a:pathLst>
          </a:custGeom>
          <a:ln w="9525">
            <a:solidFill>
              <a:srgbClr val="D4E8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09562" y="3780282"/>
            <a:ext cx="8562975" cy="0"/>
          </a:xfrm>
          <a:custGeom>
            <a:avLst/>
            <a:gdLst/>
            <a:ahLst/>
            <a:cxnLst/>
            <a:rect l="l" t="t" r="r" b="b"/>
            <a:pathLst>
              <a:path w="8562975">
                <a:moveTo>
                  <a:pt x="0" y="0"/>
                </a:moveTo>
                <a:lnTo>
                  <a:pt x="8562911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292095" y="3416046"/>
            <a:ext cx="275081" cy="2750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338197" y="3439286"/>
            <a:ext cx="182880" cy="182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338197" y="343928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79">
                <a:moveTo>
                  <a:pt x="0" y="91439"/>
                </a:moveTo>
                <a:lnTo>
                  <a:pt x="91440" y="0"/>
                </a:lnTo>
                <a:lnTo>
                  <a:pt x="182880" y="91439"/>
                </a:lnTo>
                <a:lnTo>
                  <a:pt x="91440" y="182879"/>
                </a:lnTo>
                <a:lnTo>
                  <a:pt x="0" y="91439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46099" y="3615309"/>
            <a:ext cx="111125" cy="1188720"/>
          </a:xfrm>
          <a:custGeom>
            <a:avLst/>
            <a:gdLst/>
            <a:ahLst/>
            <a:cxnLst/>
            <a:rect l="l" t="t" r="r" b="b"/>
            <a:pathLst>
              <a:path w="111125" h="1188720">
                <a:moveTo>
                  <a:pt x="10617" y="1082802"/>
                </a:moveTo>
                <a:lnTo>
                  <a:pt x="1524" y="1088136"/>
                </a:lnTo>
                <a:lnTo>
                  <a:pt x="0" y="1093978"/>
                </a:lnTo>
                <a:lnTo>
                  <a:pt x="2641" y="1098423"/>
                </a:lnTo>
                <a:lnTo>
                  <a:pt x="55321" y="1188720"/>
                </a:lnTo>
                <a:lnTo>
                  <a:pt x="66286" y="1169924"/>
                </a:lnTo>
                <a:lnTo>
                  <a:pt x="45796" y="1169924"/>
                </a:lnTo>
                <a:lnTo>
                  <a:pt x="45796" y="1134653"/>
                </a:lnTo>
                <a:lnTo>
                  <a:pt x="16446" y="1084326"/>
                </a:lnTo>
                <a:lnTo>
                  <a:pt x="10617" y="1082802"/>
                </a:lnTo>
                <a:close/>
              </a:path>
              <a:path w="111125" h="1188720">
                <a:moveTo>
                  <a:pt x="45796" y="1134653"/>
                </a:moveTo>
                <a:lnTo>
                  <a:pt x="45796" y="1169924"/>
                </a:lnTo>
                <a:lnTo>
                  <a:pt x="64846" y="1169924"/>
                </a:lnTo>
                <a:lnTo>
                  <a:pt x="64846" y="1165098"/>
                </a:lnTo>
                <a:lnTo>
                  <a:pt x="47091" y="1165098"/>
                </a:lnTo>
                <a:lnTo>
                  <a:pt x="55321" y="1150986"/>
                </a:lnTo>
                <a:lnTo>
                  <a:pt x="45796" y="1134653"/>
                </a:lnTo>
                <a:close/>
              </a:path>
              <a:path w="111125" h="1188720">
                <a:moveTo>
                  <a:pt x="100025" y="1082802"/>
                </a:moveTo>
                <a:lnTo>
                  <a:pt x="94195" y="1084326"/>
                </a:lnTo>
                <a:lnTo>
                  <a:pt x="64846" y="1134653"/>
                </a:lnTo>
                <a:lnTo>
                  <a:pt x="64846" y="1169924"/>
                </a:lnTo>
                <a:lnTo>
                  <a:pt x="66286" y="1169924"/>
                </a:lnTo>
                <a:lnTo>
                  <a:pt x="110655" y="1093851"/>
                </a:lnTo>
                <a:lnTo>
                  <a:pt x="109118" y="1088136"/>
                </a:lnTo>
                <a:lnTo>
                  <a:pt x="100025" y="1082802"/>
                </a:lnTo>
                <a:close/>
              </a:path>
              <a:path w="111125" h="1188720">
                <a:moveTo>
                  <a:pt x="55321" y="1150986"/>
                </a:moveTo>
                <a:lnTo>
                  <a:pt x="47091" y="1165098"/>
                </a:lnTo>
                <a:lnTo>
                  <a:pt x="63550" y="1165098"/>
                </a:lnTo>
                <a:lnTo>
                  <a:pt x="55321" y="1150986"/>
                </a:lnTo>
                <a:close/>
              </a:path>
              <a:path w="111125" h="1188720">
                <a:moveTo>
                  <a:pt x="64846" y="1134653"/>
                </a:moveTo>
                <a:lnTo>
                  <a:pt x="55321" y="1150986"/>
                </a:lnTo>
                <a:lnTo>
                  <a:pt x="63550" y="1165098"/>
                </a:lnTo>
                <a:lnTo>
                  <a:pt x="64846" y="1165098"/>
                </a:lnTo>
                <a:lnTo>
                  <a:pt x="64846" y="1134653"/>
                </a:lnTo>
                <a:close/>
              </a:path>
              <a:path w="111125" h="1188720">
                <a:moveTo>
                  <a:pt x="64846" y="0"/>
                </a:moveTo>
                <a:lnTo>
                  <a:pt x="45796" y="0"/>
                </a:lnTo>
                <a:lnTo>
                  <a:pt x="45796" y="1134653"/>
                </a:lnTo>
                <a:lnTo>
                  <a:pt x="55321" y="1150986"/>
                </a:lnTo>
                <a:lnTo>
                  <a:pt x="64846" y="1134653"/>
                </a:lnTo>
                <a:lnTo>
                  <a:pt x="648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77012" y="4748021"/>
            <a:ext cx="586740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07136" y="4748021"/>
            <a:ext cx="432815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658" y="512571"/>
            <a:ext cx="8758682" cy="441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084" y="1183132"/>
            <a:ext cx="8799830" cy="4527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834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55278" y="6595226"/>
            <a:ext cx="1219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416" y="2016252"/>
            <a:ext cx="832929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3200" b="0" spc="-5" dirty="0" smtClean="0">
                <a:solidFill>
                  <a:srgbClr val="FFFFFF"/>
                </a:solidFill>
                <a:latin typeface="Arial"/>
                <a:cs typeface="Arial"/>
              </a:rPr>
              <a:t>Snapshot of </a:t>
            </a:r>
            <a:r>
              <a:rPr sz="3200" b="0" spc="-5" dirty="0" smtClean="0">
                <a:solidFill>
                  <a:srgbClr val="FFFFFF"/>
                </a:solidFill>
                <a:latin typeface="Arial"/>
                <a:cs typeface="Arial"/>
              </a:rPr>
              <a:t>Defense </a:t>
            </a:r>
            <a:r>
              <a:rPr lang="en-US" sz="3200" b="0" spc="-5" dirty="0" smtClean="0">
                <a:solidFill>
                  <a:srgbClr val="FFFFFF"/>
                </a:solidFill>
                <a:latin typeface="Arial"/>
                <a:cs typeface="Arial"/>
              </a:rPr>
              <a:t>&amp; DHA Budget and Health IT Reform Implementation Plan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416" y="3700779"/>
            <a:ext cx="602107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dirty="0" smtClean="0">
                <a:solidFill>
                  <a:srgbClr val="FFFFFF"/>
                </a:solidFill>
                <a:latin typeface="Arial"/>
                <a:cs typeface="Arial"/>
              </a:rPr>
              <a:t>John Song</a:t>
            </a:r>
          </a:p>
          <a:p>
            <a:pPr marL="12700"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Madigan Clinical Informatics Fellow</a:t>
            </a:r>
            <a:endParaRPr lang="en-US" sz="180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pc="-5" dirty="0" smtClean="0">
                <a:solidFill>
                  <a:srgbClr val="FFFFFF"/>
                </a:solidFill>
                <a:latin typeface="Arial"/>
                <a:cs typeface="Arial"/>
              </a:rPr>
              <a:t>14 August </a:t>
            </a:r>
            <a:r>
              <a:rPr sz="1800" spc="-5" dirty="0" smtClean="0">
                <a:solidFill>
                  <a:srgbClr val="FFFFFF"/>
                </a:solidFill>
                <a:latin typeface="Arial"/>
                <a:cs typeface="Arial"/>
              </a:rPr>
              <a:t>2018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487426"/>
            <a:ext cx="700938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-5" dirty="0" smtClean="0"/>
              <a:t>Healthcare Management Reform: Health IT Implementation Plan*</a:t>
            </a:r>
            <a:endParaRPr sz="2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860536" y="6572480"/>
            <a:ext cx="207264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5446139" y="5926149"/>
            <a:ext cx="3545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*As planned brief for 8 August 2018 to Reform Management Group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459740" y="1183132"/>
            <a:ext cx="8481695" cy="492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59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1600" b="1" spc="-5" dirty="0" smtClean="0">
                <a:solidFill>
                  <a:srgbClr val="283446"/>
                </a:solidFill>
                <a:latin typeface="Arial"/>
                <a:cs typeface="Arial"/>
              </a:rPr>
              <a:t>Background: Reform effort as mandated by previous CR since 2014 involving both DHA and Services</a:t>
            </a:r>
            <a:r>
              <a:rPr lang="en-US" sz="1600" spc="-15" dirty="0" smtClean="0">
                <a:solidFill>
                  <a:srgbClr val="00295F"/>
                </a:solidFill>
                <a:cs typeface="Calibri"/>
              </a:rPr>
              <a:t> </a:t>
            </a:r>
            <a:r>
              <a:rPr lang="en-US" sz="1600" spc="-10" dirty="0" smtClean="0">
                <a:solidFill>
                  <a:srgbClr val="00295F"/>
                </a:solidFill>
                <a:cs typeface="Calibri"/>
              </a:rPr>
              <a:t>undergoing </a:t>
            </a:r>
            <a:r>
              <a:rPr lang="en-US" sz="1600" spc="-10" dirty="0">
                <a:solidFill>
                  <a:srgbClr val="00295F"/>
                </a:solidFill>
                <a:cs typeface="Calibri"/>
              </a:rPr>
              <a:t>comprehensive </a:t>
            </a:r>
            <a:r>
              <a:rPr lang="en-US" sz="1600" spc="-5" dirty="0">
                <a:solidFill>
                  <a:srgbClr val="00295F"/>
                </a:solidFill>
                <a:cs typeface="Calibri"/>
              </a:rPr>
              <a:t>IT </a:t>
            </a:r>
            <a:r>
              <a:rPr lang="en-US" sz="1600" spc="-20" dirty="0">
                <a:solidFill>
                  <a:srgbClr val="00295F"/>
                </a:solidFill>
                <a:cs typeface="Calibri"/>
              </a:rPr>
              <a:t>Reform </a:t>
            </a:r>
            <a:r>
              <a:rPr lang="en-US" sz="1600" spc="-5" dirty="0" smtClean="0">
                <a:solidFill>
                  <a:srgbClr val="00295F"/>
                </a:solidFill>
                <a:cs typeface="Calibri"/>
              </a:rPr>
              <a:t>analysis with pending savings…. </a:t>
            </a:r>
          </a:p>
          <a:p>
            <a:pPr marL="355600" indent="-342900">
              <a:spcBef>
                <a:spcPts val="59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endParaRPr lang="en-US" sz="1600" spc="-5" dirty="0">
              <a:solidFill>
                <a:srgbClr val="00295F"/>
              </a:solidFill>
              <a:cs typeface="Calibri"/>
            </a:endParaRPr>
          </a:p>
          <a:p>
            <a:pPr marL="355600" indent="-342900">
              <a:spcBef>
                <a:spcPts val="59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endParaRPr lang="en-US" sz="1600" spc="-5" dirty="0" smtClean="0">
              <a:solidFill>
                <a:srgbClr val="00295F"/>
              </a:solidFill>
              <a:cs typeface="Calibri"/>
            </a:endParaRPr>
          </a:p>
          <a:p>
            <a:pPr marL="355600" indent="-342900">
              <a:spcBef>
                <a:spcPts val="59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endParaRPr lang="en-US" sz="1600" spc="-5" dirty="0">
              <a:solidFill>
                <a:srgbClr val="00295F"/>
              </a:solidFill>
              <a:cs typeface="Calibri"/>
            </a:endParaRPr>
          </a:p>
          <a:p>
            <a:pPr marL="355600" indent="-342900">
              <a:spcBef>
                <a:spcPts val="59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endParaRPr lang="en-US" sz="1600" dirty="0" smtClean="0">
              <a:cs typeface="Calibri"/>
            </a:endParaRPr>
          </a:p>
          <a:p>
            <a:pPr marL="355600" indent="-342900">
              <a:spcBef>
                <a:spcPts val="59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endParaRPr lang="en-US" sz="16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1600" b="1" spc="-5" dirty="0" smtClean="0">
                <a:solidFill>
                  <a:srgbClr val="283446"/>
                </a:solidFill>
                <a:latin typeface="Arial"/>
                <a:cs typeface="Arial"/>
              </a:rPr>
              <a:t>Four Areas Identified For </a:t>
            </a:r>
            <a:r>
              <a:rPr lang="en-US" sz="1600" b="1" spc="-5" dirty="0" smtClean="0">
                <a:solidFill>
                  <a:srgbClr val="283446"/>
                </a:solidFill>
                <a:latin typeface="Arial"/>
                <a:cs typeface="Arial"/>
              </a:rPr>
              <a:t>Efficiencies/Opportunities:</a:t>
            </a:r>
            <a:endParaRPr lang="en-US" sz="1600" b="1" spc="-5" dirty="0">
              <a:solidFill>
                <a:srgbClr val="283446"/>
              </a:solidFill>
              <a:latin typeface="Arial"/>
              <a:cs typeface="Arial"/>
            </a:endParaRPr>
          </a:p>
          <a:p>
            <a:pPr marL="755650" marR="5080" lvl="1" indent="-285750">
              <a:spcBef>
                <a:spcPts val="385"/>
              </a:spcBef>
              <a:buFont typeface="Wingdings" panose="05000000000000000000" pitchFamily="2" charset="2"/>
              <a:buChar char="Ø"/>
              <a:tabLst>
                <a:tab pos="128905" algn="l"/>
              </a:tabLst>
            </a:pPr>
            <a:r>
              <a:rPr lang="en-US" sz="1600" b="1" spc="-15" dirty="0">
                <a:solidFill>
                  <a:srgbClr val="00295F"/>
                </a:solidFill>
                <a:cs typeface="Calibri"/>
              </a:rPr>
              <a:t>Create </a:t>
            </a:r>
            <a:r>
              <a:rPr lang="en-US" sz="1600" b="1" spc="-10" dirty="0">
                <a:solidFill>
                  <a:srgbClr val="00295F"/>
                </a:solidFill>
                <a:cs typeface="Calibri"/>
              </a:rPr>
              <a:t>Shared </a:t>
            </a:r>
            <a:r>
              <a:rPr lang="en-US" sz="1600" b="1" spc="-5" dirty="0">
                <a:solidFill>
                  <a:srgbClr val="00295F"/>
                </a:solidFill>
                <a:cs typeface="Calibri"/>
              </a:rPr>
              <a:t>Services: </a:t>
            </a:r>
            <a:r>
              <a:rPr lang="en-US" sz="1600" spc="-5" dirty="0">
                <a:solidFill>
                  <a:srgbClr val="00295F"/>
                </a:solidFill>
                <a:cs typeface="Calibri"/>
              </a:rPr>
              <a:t>Included </a:t>
            </a:r>
            <a:r>
              <a:rPr lang="en-US" sz="1600" spc="-10" dirty="0">
                <a:solidFill>
                  <a:srgbClr val="00295F"/>
                </a:solidFill>
                <a:cs typeface="Calibri"/>
              </a:rPr>
              <a:t>reengineering </a:t>
            </a:r>
            <a:r>
              <a:rPr lang="en-US" sz="1600" spc="-5" dirty="0">
                <a:solidFill>
                  <a:srgbClr val="00295F"/>
                </a:solidFill>
                <a:cs typeface="Calibri"/>
              </a:rPr>
              <a:t>IT management, </a:t>
            </a:r>
            <a:r>
              <a:rPr lang="en-US" sz="1600" spc="-10" dirty="0">
                <a:solidFill>
                  <a:srgbClr val="00295F"/>
                </a:solidFill>
                <a:cs typeface="Calibri"/>
              </a:rPr>
              <a:t>help desks, </a:t>
            </a:r>
            <a:r>
              <a:rPr lang="en-US" sz="1600" spc="-5" dirty="0">
                <a:solidFill>
                  <a:srgbClr val="00295F"/>
                </a:solidFill>
                <a:cs typeface="Calibri"/>
              </a:rPr>
              <a:t>and </a:t>
            </a:r>
            <a:r>
              <a:rPr lang="en-US" sz="1600" spc="-10" dirty="0">
                <a:solidFill>
                  <a:srgbClr val="00295F"/>
                </a:solidFill>
                <a:cs typeface="Calibri"/>
              </a:rPr>
              <a:t>portfolio rationalization  (</a:t>
            </a:r>
            <a:r>
              <a:rPr lang="en-US" sz="1600" spc="-10" dirty="0" smtClean="0">
                <a:solidFill>
                  <a:srgbClr val="00295F"/>
                </a:solidFill>
                <a:cs typeface="Calibri"/>
              </a:rPr>
              <a:t>FY15-19)</a:t>
            </a:r>
          </a:p>
          <a:p>
            <a:pPr marL="755650" marR="5080" lvl="1" indent="-285750">
              <a:spcBef>
                <a:spcPts val="385"/>
              </a:spcBef>
              <a:buFont typeface="Wingdings" panose="05000000000000000000" pitchFamily="2" charset="2"/>
              <a:buChar char="Ø"/>
              <a:tabLst>
                <a:tab pos="128905" algn="l"/>
              </a:tabLst>
            </a:pPr>
            <a:r>
              <a:rPr lang="en-US" sz="1600" b="1" spc="-5" dirty="0" smtClean="0">
                <a:solidFill>
                  <a:srgbClr val="00295F"/>
                </a:solidFill>
                <a:cs typeface="Calibri"/>
              </a:rPr>
              <a:t>Medical </a:t>
            </a:r>
            <a:r>
              <a:rPr lang="en-US" sz="1600" b="1" spc="-10" dirty="0">
                <a:solidFill>
                  <a:srgbClr val="00295F"/>
                </a:solidFill>
                <a:cs typeface="Calibri"/>
              </a:rPr>
              <a:t>Network </a:t>
            </a:r>
            <a:r>
              <a:rPr lang="en-US" sz="1600" b="1" spc="-5" dirty="0">
                <a:solidFill>
                  <a:srgbClr val="00295F"/>
                </a:solidFill>
                <a:cs typeface="Calibri"/>
              </a:rPr>
              <a:t>Modernization: </a:t>
            </a:r>
            <a:r>
              <a:rPr lang="en-US" sz="1600" spc="-5" dirty="0">
                <a:solidFill>
                  <a:srgbClr val="00295F"/>
                </a:solidFill>
                <a:cs typeface="Calibri"/>
              </a:rPr>
              <a:t>IT </a:t>
            </a:r>
            <a:r>
              <a:rPr lang="en-US" sz="1600" spc="-10" dirty="0">
                <a:solidFill>
                  <a:srgbClr val="00295F"/>
                </a:solidFill>
                <a:cs typeface="Calibri"/>
              </a:rPr>
              <a:t>optimization </a:t>
            </a:r>
            <a:r>
              <a:rPr lang="en-US" sz="1600" spc="-5" dirty="0">
                <a:solidFill>
                  <a:srgbClr val="00295F"/>
                </a:solidFill>
                <a:cs typeface="Calibri"/>
              </a:rPr>
              <a:t>including </a:t>
            </a:r>
            <a:r>
              <a:rPr lang="en-US" sz="1600" spc="-10" dirty="0">
                <a:solidFill>
                  <a:srgbClr val="00295F"/>
                </a:solidFill>
                <a:cs typeface="Calibri"/>
              </a:rPr>
              <a:t>Infrastructure, </a:t>
            </a:r>
            <a:r>
              <a:rPr lang="en-US" sz="1600" spc="-30" dirty="0">
                <a:solidFill>
                  <a:srgbClr val="00295F"/>
                </a:solidFill>
                <a:cs typeface="Calibri"/>
              </a:rPr>
              <a:t>Cyber, </a:t>
            </a:r>
            <a:r>
              <a:rPr lang="en-US" sz="1600" spc="-10" dirty="0">
                <a:solidFill>
                  <a:srgbClr val="00295F"/>
                </a:solidFill>
                <a:cs typeface="Calibri"/>
              </a:rPr>
              <a:t>Microsoft Windows  (</a:t>
            </a:r>
            <a:r>
              <a:rPr lang="en-US" sz="1600" spc="-10" dirty="0" smtClean="0">
                <a:solidFill>
                  <a:srgbClr val="00295F"/>
                </a:solidFill>
                <a:cs typeface="Calibri"/>
              </a:rPr>
              <a:t>FY17-21)</a:t>
            </a:r>
            <a:endParaRPr lang="en-US" sz="1600" dirty="0" smtClean="0">
              <a:cs typeface="Calibri"/>
            </a:endParaRPr>
          </a:p>
          <a:p>
            <a:pPr marL="755650" marR="5080" lvl="1" indent="-285750">
              <a:spcBef>
                <a:spcPts val="385"/>
              </a:spcBef>
              <a:buFont typeface="Wingdings" panose="05000000000000000000" pitchFamily="2" charset="2"/>
              <a:buChar char="Ø"/>
              <a:tabLst>
                <a:tab pos="128905" algn="l"/>
              </a:tabLst>
            </a:pPr>
            <a:r>
              <a:rPr lang="en-US" sz="1600" b="1" spc="-5" dirty="0" smtClean="0">
                <a:solidFill>
                  <a:srgbClr val="00295F"/>
                </a:solidFill>
                <a:cs typeface="Calibri"/>
              </a:rPr>
              <a:t>Electronic </a:t>
            </a:r>
            <a:r>
              <a:rPr lang="en-US" sz="1600" b="1" spc="-5" dirty="0">
                <a:solidFill>
                  <a:srgbClr val="00295F"/>
                </a:solidFill>
                <a:cs typeface="Calibri"/>
              </a:rPr>
              <a:t>Health </a:t>
            </a:r>
            <a:r>
              <a:rPr lang="en-US" sz="1600" b="1" spc="-15" dirty="0">
                <a:solidFill>
                  <a:srgbClr val="00295F"/>
                </a:solidFill>
                <a:cs typeface="Calibri"/>
              </a:rPr>
              <a:t>Record </a:t>
            </a:r>
            <a:r>
              <a:rPr lang="en-US" sz="1600" b="1" spc="-5" dirty="0">
                <a:solidFill>
                  <a:srgbClr val="00295F"/>
                </a:solidFill>
                <a:cs typeface="Calibri"/>
              </a:rPr>
              <a:t>(EHR) Modernization:  </a:t>
            </a:r>
            <a:r>
              <a:rPr lang="en-US" sz="1600" spc="-5" dirty="0">
                <a:solidFill>
                  <a:srgbClr val="00295F"/>
                </a:solidFill>
                <a:cs typeface="Calibri"/>
              </a:rPr>
              <a:t>MHS GENESIS </a:t>
            </a:r>
            <a:r>
              <a:rPr lang="en-US" sz="1600" spc="-10" dirty="0">
                <a:solidFill>
                  <a:srgbClr val="00295F"/>
                </a:solidFill>
                <a:cs typeface="Calibri"/>
              </a:rPr>
              <a:t>replacement </a:t>
            </a:r>
            <a:r>
              <a:rPr lang="en-US" sz="1600" spc="-5" dirty="0">
                <a:solidFill>
                  <a:srgbClr val="00295F"/>
                </a:solidFill>
                <a:cs typeface="Calibri"/>
              </a:rPr>
              <a:t>of legacy </a:t>
            </a:r>
            <a:r>
              <a:rPr lang="en-US" sz="1600" spc="-15" dirty="0">
                <a:solidFill>
                  <a:srgbClr val="00295F"/>
                </a:solidFill>
                <a:cs typeface="Calibri"/>
              </a:rPr>
              <a:t>systems</a:t>
            </a:r>
            <a:r>
              <a:rPr lang="en-US" sz="1600" spc="220" dirty="0">
                <a:solidFill>
                  <a:srgbClr val="00295F"/>
                </a:solidFill>
                <a:cs typeface="Calibri"/>
              </a:rPr>
              <a:t> </a:t>
            </a:r>
            <a:r>
              <a:rPr lang="en-US" sz="1600" spc="-10" dirty="0">
                <a:solidFill>
                  <a:srgbClr val="00295F"/>
                </a:solidFill>
                <a:cs typeface="Calibri"/>
              </a:rPr>
              <a:t>(</a:t>
            </a:r>
            <a:r>
              <a:rPr lang="en-US" sz="1600" spc="-10" dirty="0" smtClean="0">
                <a:solidFill>
                  <a:srgbClr val="00295F"/>
                </a:solidFill>
                <a:cs typeface="Calibri"/>
              </a:rPr>
              <a:t>FY18-22)</a:t>
            </a:r>
            <a:endParaRPr lang="en-US" sz="1600" dirty="0" smtClean="0">
              <a:cs typeface="Calibri"/>
            </a:endParaRPr>
          </a:p>
          <a:p>
            <a:pPr marL="755650" marR="5080" lvl="1" indent="-285750">
              <a:spcBef>
                <a:spcPts val="385"/>
              </a:spcBef>
              <a:buFont typeface="Wingdings" panose="05000000000000000000" pitchFamily="2" charset="2"/>
              <a:buChar char="Ø"/>
              <a:tabLst>
                <a:tab pos="128905" algn="l"/>
              </a:tabLst>
            </a:pPr>
            <a:r>
              <a:rPr lang="en-US" sz="1600" b="1" spc="-10" dirty="0" smtClean="0">
                <a:solidFill>
                  <a:srgbClr val="00295F"/>
                </a:solidFill>
                <a:cs typeface="Calibri"/>
              </a:rPr>
              <a:t>Reduce </a:t>
            </a:r>
            <a:r>
              <a:rPr lang="en-US" sz="1600" b="1" spc="-10" dirty="0">
                <a:solidFill>
                  <a:srgbClr val="00295F"/>
                </a:solidFill>
                <a:cs typeface="Calibri"/>
              </a:rPr>
              <a:t>Manpower: </a:t>
            </a:r>
            <a:r>
              <a:rPr lang="en-US" sz="1600" spc="-10" dirty="0">
                <a:solidFill>
                  <a:srgbClr val="00295F"/>
                </a:solidFill>
                <a:cs typeface="Calibri"/>
              </a:rPr>
              <a:t>Reduction </a:t>
            </a:r>
            <a:r>
              <a:rPr lang="en-US" sz="1600" spc="-5" dirty="0">
                <a:solidFill>
                  <a:srgbClr val="00295F"/>
                </a:solidFill>
                <a:cs typeface="Calibri"/>
              </a:rPr>
              <a:t>in IT </a:t>
            </a:r>
            <a:r>
              <a:rPr lang="en-US" sz="1600" spc="-10" dirty="0">
                <a:solidFill>
                  <a:srgbClr val="00295F"/>
                </a:solidFill>
                <a:cs typeface="Calibri"/>
              </a:rPr>
              <a:t>staffing footprint, </a:t>
            </a:r>
            <a:r>
              <a:rPr lang="en-US" sz="1600" spc="-5" dirty="0">
                <a:solidFill>
                  <a:srgbClr val="00295F"/>
                </a:solidFill>
                <a:cs typeface="Calibri"/>
              </a:rPr>
              <a:t>elimination of </a:t>
            </a:r>
            <a:r>
              <a:rPr lang="en-US" sz="1600" spc="-10" dirty="0">
                <a:solidFill>
                  <a:srgbClr val="00295F"/>
                </a:solidFill>
                <a:cs typeface="Calibri"/>
              </a:rPr>
              <a:t>duplicative </a:t>
            </a:r>
            <a:r>
              <a:rPr lang="en-US" sz="1600" spc="-5" dirty="0">
                <a:solidFill>
                  <a:srgbClr val="00295F"/>
                </a:solidFill>
                <a:cs typeface="Calibri"/>
              </a:rPr>
              <a:t>IT </a:t>
            </a:r>
            <a:r>
              <a:rPr lang="en-US" sz="1600" spc="-15" dirty="0">
                <a:solidFill>
                  <a:srgbClr val="00295F"/>
                </a:solidFill>
                <a:cs typeface="Calibri"/>
              </a:rPr>
              <a:t>systems, </a:t>
            </a:r>
            <a:r>
              <a:rPr lang="en-US" sz="1600" spc="-5" dirty="0">
                <a:solidFill>
                  <a:srgbClr val="00295F"/>
                </a:solidFill>
                <a:cs typeface="Calibri"/>
              </a:rPr>
              <a:t>and  </a:t>
            </a:r>
            <a:r>
              <a:rPr lang="en-US" sz="1600" spc="-10" dirty="0">
                <a:solidFill>
                  <a:srgbClr val="00295F"/>
                </a:solidFill>
                <a:cs typeface="Calibri"/>
              </a:rPr>
              <a:t>consolidation </a:t>
            </a:r>
            <a:r>
              <a:rPr lang="en-US" sz="1600" spc="-5" dirty="0">
                <a:solidFill>
                  <a:srgbClr val="00295F"/>
                </a:solidFill>
                <a:cs typeface="Calibri"/>
              </a:rPr>
              <a:t>of </a:t>
            </a:r>
            <a:r>
              <a:rPr lang="en-US" sz="1600" spc="-10" dirty="0">
                <a:solidFill>
                  <a:srgbClr val="00295F"/>
                </a:solidFill>
                <a:cs typeface="Calibri"/>
              </a:rPr>
              <a:t>infrastructure </a:t>
            </a:r>
            <a:r>
              <a:rPr lang="en-US" sz="1600" spc="-5" dirty="0">
                <a:solidFill>
                  <a:srgbClr val="00295F"/>
                </a:solidFill>
                <a:cs typeface="Calibri"/>
              </a:rPr>
              <a:t>and </a:t>
            </a:r>
            <a:r>
              <a:rPr lang="en-US" sz="1600" spc="-10" dirty="0">
                <a:solidFill>
                  <a:srgbClr val="00295F"/>
                </a:solidFill>
                <a:cs typeface="Calibri"/>
              </a:rPr>
              <a:t>support </a:t>
            </a:r>
            <a:r>
              <a:rPr lang="en-US" sz="1600" spc="-5" dirty="0">
                <a:solidFill>
                  <a:srgbClr val="00295F"/>
                </a:solidFill>
                <a:cs typeface="Calibri"/>
              </a:rPr>
              <a:t>capabilities</a:t>
            </a:r>
            <a:r>
              <a:rPr lang="en-US" sz="1600" spc="35" dirty="0">
                <a:solidFill>
                  <a:srgbClr val="00295F"/>
                </a:solidFill>
                <a:cs typeface="Calibri"/>
              </a:rPr>
              <a:t> </a:t>
            </a:r>
            <a:r>
              <a:rPr lang="en-US" sz="1600" spc="-5" dirty="0">
                <a:solidFill>
                  <a:srgbClr val="00295F"/>
                </a:solidFill>
                <a:cs typeface="Calibri"/>
              </a:rPr>
              <a:t>(FY19-23)</a:t>
            </a:r>
            <a:endParaRPr lang="en-US" sz="1600" dirty="0">
              <a:cs typeface="Calibri"/>
            </a:endParaRPr>
          </a:p>
          <a:p>
            <a:pPr marL="812800" lvl="1" indent="-342900">
              <a:spcBef>
                <a:spcPts val="59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endParaRPr lang="en-US" sz="1600" b="1" spc="-5" dirty="0" smtClean="0">
              <a:solidFill>
                <a:srgbClr val="283446"/>
              </a:solidFill>
              <a:latin typeface="Arial"/>
              <a:cs typeface="Arial"/>
            </a:endParaRPr>
          </a:p>
        </p:txBody>
      </p:sp>
      <p:graphicFrame>
        <p:nvGraphicFramePr>
          <p:cNvPr id="7" name="object 8"/>
          <p:cNvGraphicFramePr>
            <a:graphicFrameLocks noGrp="1"/>
          </p:cNvGraphicFramePr>
          <p:nvPr/>
        </p:nvGraphicFramePr>
        <p:xfrm>
          <a:off x="1535175" y="1800225"/>
          <a:ext cx="5737857" cy="138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581"/>
                <a:gridCol w="698627"/>
                <a:gridCol w="698500"/>
                <a:gridCol w="698626"/>
                <a:gridCol w="698626"/>
                <a:gridCol w="698500"/>
                <a:gridCol w="771397"/>
              </a:tblGrid>
              <a:tr h="211582">
                <a:tc gridSpan="7">
                  <a:txBody>
                    <a:bodyPr/>
                    <a:lstStyle/>
                    <a:p>
                      <a:pPr marL="7366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MHS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Reform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Manpower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Decrement By Component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($M)*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581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29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FY19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29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FY20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29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56845" algn="r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29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FY22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29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FY23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295F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FYDP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295F"/>
                    </a:solidFill>
                  </a:tcPr>
                </a:tc>
              </a:tr>
              <a:tr h="2117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Services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-16.6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-95.2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148.5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-150.3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-107.2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-517.8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582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DHA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-9.5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-89.8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241.5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-299.6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-390.8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-1,031.1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24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b="1" spc="-20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2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Decrement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-26.0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-185.0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143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390.0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-450.0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-498.0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43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-1,549.0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6744" y="6591299"/>
            <a:ext cx="1793875" cy="2641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405"/>
              </a:spcBef>
            </a:pP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Pre-decisional/Deliberative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6744" y="6591299"/>
            <a:ext cx="1793875" cy="264160"/>
          </a:xfrm>
          <a:custGeom>
            <a:avLst/>
            <a:gdLst/>
            <a:ahLst/>
            <a:cxnLst/>
            <a:rect l="l" t="t" r="r" b="b"/>
            <a:pathLst>
              <a:path w="1793875" h="264159">
                <a:moveTo>
                  <a:pt x="0" y="263651"/>
                </a:moveTo>
                <a:lnTo>
                  <a:pt x="1793748" y="263651"/>
                </a:lnTo>
                <a:lnTo>
                  <a:pt x="1793748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84" y="1459322"/>
            <a:ext cx="9002395" cy="4261485"/>
          </a:xfrm>
          <a:custGeom>
            <a:avLst/>
            <a:gdLst/>
            <a:ahLst/>
            <a:cxnLst/>
            <a:rect l="l" t="t" r="r" b="b"/>
            <a:pathLst>
              <a:path w="9002395" h="4261485">
                <a:moveTo>
                  <a:pt x="0" y="4261104"/>
                </a:moveTo>
                <a:lnTo>
                  <a:pt x="9002268" y="4261104"/>
                </a:lnTo>
                <a:lnTo>
                  <a:pt x="9002268" y="0"/>
                </a:lnTo>
                <a:lnTo>
                  <a:pt x="0" y="0"/>
                </a:lnTo>
                <a:lnTo>
                  <a:pt x="0" y="4261104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318" y="1566033"/>
            <a:ext cx="8890000" cy="4137660"/>
          </a:xfrm>
          <a:custGeom>
            <a:avLst/>
            <a:gdLst/>
            <a:ahLst/>
            <a:cxnLst/>
            <a:rect l="l" t="t" r="r" b="b"/>
            <a:pathLst>
              <a:path w="8890000" h="4137660">
                <a:moveTo>
                  <a:pt x="0" y="4137660"/>
                </a:moveTo>
                <a:lnTo>
                  <a:pt x="8889492" y="4137660"/>
                </a:lnTo>
                <a:lnTo>
                  <a:pt x="8889492" y="0"/>
                </a:lnTo>
                <a:lnTo>
                  <a:pt x="0" y="0"/>
                </a:lnTo>
                <a:lnTo>
                  <a:pt x="0" y="4137660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184" y="292616"/>
            <a:ext cx="9002268" cy="1336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2493" y="327296"/>
            <a:ext cx="8472170" cy="1122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" algn="ctr">
              <a:lnSpc>
                <a:spcPct val="100000"/>
              </a:lnSpc>
            </a:pPr>
            <a:r>
              <a:rPr sz="1800" b="1" u="heavy" dirty="0">
                <a:solidFill>
                  <a:srgbClr val="FFFFFF"/>
                </a:solidFill>
                <a:latin typeface="Calibri"/>
                <a:cs typeface="Calibri"/>
              </a:rPr>
              <a:t>Health IT </a:t>
            </a:r>
            <a:r>
              <a:rPr sz="1800" b="1" u="heavy" spc="-5" dirty="0">
                <a:solidFill>
                  <a:srgbClr val="FFFFFF"/>
                </a:solidFill>
                <a:latin typeface="Calibri"/>
                <a:cs typeface="Calibri"/>
              </a:rPr>
              <a:t>Reform</a:t>
            </a:r>
            <a:r>
              <a:rPr sz="1800" b="1" u="heavy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u="heavy" spc="-5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1800" dirty="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Optimize information technology (IT) costs by reducing duplicative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services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systems,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reducing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IT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manpower footprint across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Military Health System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(MHS)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enterprise,  standardizing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business processes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workflows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maintain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enhance quality</a:t>
            </a:r>
            <a:r>
              <a:rPr sz="18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7452" y="2095500"/>
            <a:ext cx="2010410" cy="3529965"/>
          </a:xfrm>
          <a:custGeom>
            <a:avLst/>
            <a:gdLst/>
            <a:ahLst/>
            <a:cxnLst/>
            <a:rect l="l" t="t" r="r" b="b"/>
            <a:pathLst>
              <a:path w="2010410" h="3529965">
                <a:moveTo>
                  <a:pt x="0" y="3529584"/>
                </a:moveTo>
                <a:lnTo>
                  <a:pt x="2010156" y="3529584"/>
                </a:lnTo>
                <a:lnTo>
                  <a:pt x="2010156" y="0"/>
                </a:lnTo>
                <a:lnTo>
                  <a:pt x="0" y="0"/>
                </a:lnTo>
                <a:lnTo>
                  <a:pt x="0" y="3529584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8630" y="2126234"/>
            <a:ext cx="1845310" cy="3362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00295F"/>
                </a:solidFill>
                <a:latin typeface="Calibri"/>
                <a:cs typeface="Calibri"/>
              </a:rPr>
              <a:t>Health IT</a:t>
            </a:r>
            <a:r>
              <a:rPr sz="1800" b="1" spc="-114" dirty="0">
                <a:solidFill>
                  <a:srgbClr val="00295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295F"/>
                </a:solidFill>
                <a:latin typeface="Calibri"/>
                <a:cs typeface="Calibri"/>
              </a:rPr>
              <a:t>Mission</a:t>
            </a:r>
            <a:endParaRPr sz="1800">
              <a:latin typeface="Calibri"/>
              <a:cs typeface="Calibri"/>
            </a:endParaRPr>
          </a:p>
          <a:p>
            <a:pPr marL="12065" marR="5080" algn="ctr">
              <a:lnSpc>
                <a:spcPct val="102099"/>
              </a:lnSpc>
              <a:spcBef>
                <a:spcPts val="605"/>
              </a:spcBef>
            </a:pPr>
            <a:r>
              <a:rPr sz="1600" spc="10" dirty="0">
                <a:solidFill>
                  <a:srgbClr val="00295F"/>
                </a:solidFill>
                <a:latin typeface="Calibri"/>
                <a:cs typeface="Calibri"/>
              </a:rPr>
              <a:t>Implement, manage,  and </a:t>
            </a:r>
            <a:r>
              <a:rPr sz="1600" spc="5" dirty="0">
                <a:solidFill>
                  <a:srgbClr val="00295F"/>
                </a:solidFill>
                <a:latin typeface="Calibri"/>
                <a:cs typeface="Calibri"/>
              </a:rPr>
              <a:t>sustain </a:t>
            </a:r>
            <a:r>
              <a:rPr sz="1600" spc="15" dirty="0">
                <a:solidFill>
                  <a:srgbClr val="00295F"/>
                </a:solidFill>
                <a:latin typeface="Calibri"/>
                <a:cs typeface="Calibri"/>
              </a:rPr>
              <a:t>an  </a:t>
            </a:r>
            <a:r>
              <a:rPr sz="1600" spc="10" dirty="0">
                <a:solidFill>
                  <a:srgbClr val="00295F"/>
                </a:solidFill>
                <a:latin typeface="Calibri"/>
                <a:cs typeface="Calibri"/>
              </a:rPr>
              <a:t>integrated and  protected medical  information  enterprise in order to  ensure the </a:t>
            </a:r>
            <a:r>
              <a:rPr sz="1600" spc="5" dirty="0">
                <a:solidFill>
                  <a:srgbClr val="00295F"/>
                </a:solidFill>
                <a:latin typeface="Calibri"/>
                <a:cs typeface="Calibri"/>
              </a:rPr>
              <a:t>right  </a:t>
            </a:r>
            <a:r>
              <a:rPr sz="1600" spc="10" dirty="0">
                <a:solidFill>
                  <a:srgbClr val="00295F"/>
                </a:solidFill>
                <a:latin typeface="Calibri"/>
                <a:cs typeface="Calibri"/>
              </a:rPr>
              <a:t>information is  accessible </a:t>
            </a:r>
            <a:r>
              <a:rPr sz="1600" spc="15" dirty="0">
                <a:solidFill>
                  <a:srgbClr val="00295F"/>
                </a:solidFill>
                <a:latin typeface="Calibri"/>
                <a:cs typeface="Calibri"/>
              </a:rPr>
              <a:t>to </a:t>
            </a:r>
            <a:r>
              <a:rPr sz="1600" spc="10" dirty="0">
                <a:solidFill>
                  <a:srgbClr val="00295F"/>
                </a:solidFill>
                <a:latin typeface="Calibri"/>
                <a:cs typeface="Calibri"/>
              </a:rPr>
              <a:t>the  </a:t>
            </a:r>
            <a:r>
              <a:rPr sz="1600" spc="5" dirty="0">
                <a:solidFill>
                  <a:srgbClr val="00295F"/>
                </a:solidFill>
                <a:latin typeface="Calibri"/>
                <a:cs typeface="Calibri"/>
              </a:rPr>
              <a:t>right </a:t>
            </a:r>
            <a:r>
              <a:rPr sz="1600" spc="15" dirty="0">
                <a:solidFill>
                  <a:srgbClr val="00295F"/>
                </a:solidFill>
                <a:latin typeface="Calibri"/>
                <a:cs typeface="Calibri"/>
              </a:rPr>
              <a:t>customers </a:t>
            </a:r>
            <a:r>
              <a:rPr sz="1600" spc="10" dirty="0">
                <a:solidFill>
                  <a:srgbClr val="00295F"/>
                </a:solidFill>
                <a:latin typeface="Calibri"/>
                <a:cs typeface="Calibri"/>
              </a:rPr>
              <a:t>at  the </a:t>
            </a:r>
            <a:r>
              <a:rPr sz="1600" spc="5" dirty="0">
                <a:solidFill>
                  <a:srgbClr val="00295F"/>
                </a:solidFill>
                <a:latin typeface="Calibri"/>
                <a:cs typeface="Calibri"/>
              </a:rPr>
              <a:t>right </a:t>
            </a:r>
            <a:r>
              <a:rPr sz="1600" spc="10" dirty="0">
                <a:solidFill>
                  <a:srgbClr val="00295F"/>
                </a:solidFill>
                <a:latin typeface="Calibri"/>
                <a:cs typeface="Calibri"/>
              </a:rPr>
              <a:t>time and in  the </a:t>
            </a:r>
            <a:r>
              <a:rPr sz="1600" spc="5" dirty="0">
                <a:solidFill>
                  <a:srgbClr val="00295F"/>
                </a:solidFill>
                <a:latin typeface="Calibri"/>
                <a:cs typeface="Calibri"/>
              </a:rPr>
              <a:t>right</a:t>
            </a:r>
            <a:r>
              <a:rPr sz="1600" spc="-45" dirty="0">
                <a:solidFill>
                  <a:srgbClr val="00295F"/>
                </a:solidFill>
                <a:latin typeface="Calibri"/>
                <a:cs typeface="Calibri"/>
              </a:rPr>
              <a:t> </a:t>
            </a:r>
            <a:r>
              <a:rPr sz="1600" spc="15" dirty="0">
                <a:solidFill>
                  <a:srgbClr val="00295F"/>
                </a:solidFill>
                <a:latin typeface="Calibri"/>
                <a:cs typeface="Calibri"/>
              </a:rPr>
              <a:t>way.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184" y="5668161"/>
            <a:ext cx="9002268" cy="493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4191" y="5695686"/>
            <a:ext cx="87020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i="1" dirty="0">
                <a:solidFill>
                  <a:srgbClr val="FFFFFF"/>
                </a:solidFill>
                <a:latin typeface="Calibri"/>
                <a:cs typeface="Calibri"/>
              </a:rPr>
              <a:t>Projected Health IT </a:t>
            </a:r>
            <a:r>
              <a:rPr sz="1600" b="1" i="1" spc="-5" dirty="0">
                <a:solidFill>
                  <a:srgbClr val="FFFFFF"/>
                </a:solidFill>
                <a:latin typeface="Calibri"/>
                <a:cs typeface="Calibri"/>
              </a:rPr>
              <a:t>Reform Savings: </a:t>
            </a:r>
            <a:r>
              <a:rPr sz="1600" b="1" i="1" dirty="0">
                <a:solidFill>
                  <a:srgbClr val="FFFFFF"/>
                </a:solidFill>
                <a:latin typeface="Calibri"/>
                <a:cs typeface="Calibri"/>
              </a:rPr>
              <a:t>$1.55B; beginning in fiscal year 2019 (FY19)</a:t>
            </a:r>
            <a:r>
              <a:rPr sz="1600" b="1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Calibri"/>
                <a:cs typeface="Calibri"/>
              </a:rPr>
              <a:t>President’s</a:t>
            </a:r>
            <a:endParaRPr sz="1600" dirty="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600" b="1" i="1" spc="-5" dirty="0">
                <a:solidFill>
                  <a:srgbClr val="FFFFFF"/>
                </a:solidFill>
                <a:latin typeface="Calibri"/>
                <a:cs typeface="Calibri"/>
              </a:rPr>
              <a:t>Budget</a:t>
            </a:r>
            <a:r>
              <a:rPr sz="1600" b="1" i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i="1" dirty="0">
                <a:solidFill>
                  <a:srgbClr val="FFFFFF"/>
                </a:solidFill>
                <a:latin typeface="Calibri"/>
                <a:cs typeface="Calibri"/>
              </a:rPr>
              <a:t>(19PB)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97607" y="2081783"/>
            <a:ext cx="6654165" cy="378460"/>
          </a:xfrm>
          <a:custGeom>
            <a:avLst/>
            <a:gdLst/>
            <a:ahLst/>
            <a:cxnLst/>
            <a:rect l="l" t="t" r="r" b="b"/>
            <a:pathLst>
              <a:path w="6654165" h="378460">
                <a:moveTo>
                  <a:pt x="0" y="377951"/>
                </a:moveTo>
                <a:lnTo>
                  <a:pt x="6653783" y="377951"/>
                </a:lnTo>
                <a:lnTo>
                  <a:pt x="6653783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solidFill>
            <a:srgbClr val="B7D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76878" y="1799844"/>
            <a:ext cx="2426335" cy="61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patient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care</a:t>
            </a:r>
            <a:endParaRPr sz="1800">
              <a:latin typeface="Calibri"/>
              <a:cs typeface="Calibri"/>
            </a:endParaRPr>
          </a:p>
          <a:p>
            <a:pPr marL="682625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solidFill>
                  <a:srgbClr val="00295F"/>
                </a:solidFill>
                <a:latin typeface="Calibri"/>
                <a:cs typeface="Calibri"/>
              </a:rPr>
              <a:t>Six </a:t>
            </a:r>
            <a:r>
              <a:rPr sz="1800" b="1" spc="-5" dirty="0">
                <a:solidFill>
                  <a:srgbClr val="00295F"/>
                </a:solidFill>
                <a:latin typeface="Calibri"/>
                <a:cs typeface="Calibri"/>
              </a:rPr>
              <a:t>Core</a:t>
            </a:r>
            <a:r>
              <a:rPr sz="1800" b="1" spc="-85" dirty="0">
                <a:solidFill>
                  <a:srgbClr val="00295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295F"/>
                </a:solidFill>
                <a:latin typeface="Calibri"/>
                <a:cs typeface="Calibri"/>
              </a:rPr>
              <a:t>Functions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76272" y="2458211"/>
            <a:ext cx="3406140" cy="942340"/>
          </a:xfrm>
          <a:custGeom>
            <a:avLst/>
            <a:gdLst/>
            <a:ahLst/>
            <a:cxnLst/>
            <a:rect l="l" t="t" r="r" b="b"/>
            <a:pathLst>
              <a:path w="3406140" h="942339">
                <a:moveTo>
                  <a:pt x="3244595" y="0"/>
                </a:moveTo>
                <a:lnTo>
                  <a:pt x="161544" y="0"/>
                </a:lnTo>
                <a:lnTo>
                  <a:pt x="118577" y="5766"/>
                </a:lnTo>
                <a:lnTo>
                  <a:pt x="79981" y="22041"/>
                </a:lnTo>
                <a:lnTo>
                  <a:pt x="47291" y="47291"/>
                </a:lnTo>
                <a:lnTo>
                  <a:pt x="22041" y="79981"/>
                </a:lnTo>
                <a:lnTo>
                  <a:pt x="5766" y="118577"/>
                </a:lnTo>
                <a:lnTo>
                  <a:pt x="0" y="161543"/>
                </a:lnTo>
                <a:lnTo>
                  <a:pt x="0" y="780288"/>
                </a:lnTo>
                <a:lnTo>
                  <a:pt x="5766" y="823254"/>
                </a:lnTo>
                <a:lnTo>
                  <a:pt x="22041" y="861850"/>
                </a:lnTo>
                <a:lnTo>
                  <a:pt x="47291" y="894540"/>
                </a:lnTo>
                <a:lnTo>
                  <a:pt x="79981" y="919790"/>
                </a:lnTo>
                <a:lnTo>
                  <a:pt x="118577" y="936065"/>
                </a:lnTo>
                <a:lnTo>
                  <a:pt x="161544" y="941832"/>
                </a:lnTo>
                <a:lnTo>
                  <a:pt x="3244595" y="941832"/>
                </a:lnTo>
                <a:lnTo>
                  <a:pt x="3287562" y="936065"/>
                </a:lnTo>
                <a:lnTo>
                  <a:pt x="3326158" y="919790"/>
                </a:lnTo>
                <a:lnTo>
                  <a:pt x="3358848" y="894540"/>
                </a:lnTo>
                <a:lnTo>
                  <a:pt x="3384098" y="861850"/>
                </a:lnTo>
                <a:lnTo>
                  <a:pt x="3400373" y="823254"/>
                </a:lnTo>
                <a:lnTo>
                  <a:pt x="3406140" y="780288"/>
                </a:lnTo>
                <a:lnTo>
                  <a:pt x="3406140" y="161543"/>
                </a:lnTo>
                <a:lnTo>
                  <a:pt x="3400373" y="118577"/>
                </a:lnTo>
                <a:lnTo>
                  <a:pt x="3384098" y="79981"/>
                </a:lnTo>
                <a:lnTo>
                  <a:pt x="3358848" y="47291"/>
                </a:lnTo>
                <a:lnTo>
                  <a:pt x="3326158" y="22041"/>
                </a:lnTo>
                <a:lnTo>
                  <a:pt x="3287562" y="5766"/>
                </a:lnTo>
                <a:lnTo>
                  <a:pt x="32445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03526" y="2553756"/>
            <a:ext cx="305625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</a:pPr>
            <a:r>
              <a:rPr sz="1800" b="1" dirty="0">
                <a:solidFill>
                  <a:srgbClr val="00295F"/>
                </a:solidFill>
                <a:latin typeface="Calibri"/>
                <a:cs typeface="Calibri"/>
              </a:rPr>
              <a:t>Systems: </a:t>
            </a:r>
            <a:r>
              <a:rPr sz="1400" spc="5" dirty="0">
                <a:solidFill>
                  <a:srgbClr val="00295F"/>
                </a:solidFill>
                <a:latin typeface="Calibri"/>
                <a:cs typeface="Calibri"/>
              </a:rPr>
              <a:t>Provide </a:t>
            </a:r>
            <a:r>
              <a:rPr sz="1400" spc="15" dirty="0">
                <a:solidFill>
                  <a:srgbClr val="00295F"/>
                </a:solidFill>
                <a:latin typeface="Calibri"/>
                <a:cs typeface="Calibri"/>
              </a:rPr>
              <a:t>and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sustain assigned  </a:t>
            </a:r>
            <a:r>
              <a:rPr sz="1400" spc="5" dirty="0">
                <a:solidFill>
                  <a:srgbClr val="00295F"/>
                </a:solidFill>
                <a:latin typeface="Calibri"/>
                <a:cs typeface="Calibri"/>
              </a:rPr>
              <a:t>enterprise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systems being used across the  </a:t>
            </a:r>
            <a:r>
              <a:rPr sz="1400" spc="15" dirty="0">
                <a:solidFill>
                  <a:srgbClr val="00295F"/>
                </a:solidFill>
                <a:latin typeface="Calibri"/>
                <a:cs typeface="Calibri"/>
              </a:rPr>
              <a:t>MHS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4040" y="2458211"/>
            <a:ext cx="3241675" cy="942340"/>
          </a:xfrm>
          <a:custGeom>
            <a:avLst/>
            <a:gdLst/>
            <a:ahLst/>
            <a:cxnLst/>
            <a:rect l="l" t="t" r="r" b="b"/>
            <a:pathLst>
              <a:path w="3241675" h="942339">
                <a:moveTo>
                  <a:pt x="3080004" y="0"/>
                </a:moveTo>
                <a:lnTo>
                  <a:pt x="161544" y="0"/>
                </a:lnTo>
                <a:lnTo>
                  <a:pt x="118577" y="5766"/>
                </a:lnTo>
                <a:lnTo>
                  <a:pt x="79981" y="22041"/>
                </a:lnTo>
                <a:lnTo>
                  <a:pt x="47291" y="47291"/>
                </a:lnTo>
                <a:lnTo>
                  <a:pt x="22041" y="79981"/>
                </a:lnTo>
                <a:lnTo>
                  <a:pt x="5766" y="118577"/>
                </a:lnTo>
                <a:lnTo>
                  <a:pt x="0" y="161543"/>
                </a:lnTo>
                <a:lnTo>
                  <a:pt x="0" y="780288"/>
                </a:lnTo>
                <a:lnTo>
                  <a:pt x="5766" y="823254"/>
                </a:lnTo>
                <a:lnTo>
                  <a:pt x="22041" y="861850"/>
                </a:lnTo>
                <a:lnTo>
                  <a:pt x="47291" y="894540"/>
                </a:lnTo>
                <a:lnTo>
                  <a:pt x="79981" y="919790"/>
                </a:lnTo>
                <a:lnTo>
                  <a:pt x="118577" y="936065"/>
                </a:lnTo>
                <a:lnTo>
                  <a:pt x="161544" y="941832"/>
                </a:lnTo>
                <a:lnTo>
                  <a:pt x="3080004" y="941832"/>
                </a:lnTo>
                <a:lnTo>
                  <a:pt x="3122970" y="936065"/>
                </a:lnTo>
                <a:lnTo>
                  <a:pt x="3161566" y="919790"/>
                </a:lnTo>
                <a:lnTo>
                  <a:pt x="3194256" y="894540"/>
                </a:lnTo>
                <a:lnTo>
                  <a:pt x="3219506" y="861850"/>
                </a:lnTo>
                <a:lnTo>
                  <a:pt x="3235781" y="823254"/>
                </a:lnTo>
                <a:lnTo>
                  <a:pt x="3241548" y="780288"/>
                </a:lnTo>
                <a:lnTo>
                  <a:pt x="3241548" y="161543"/>
                </a:lnTo>
                <a:lnTo>
                  <a:pt x="3235781" y="118577"/>
                </a:lnTo>
                <a:lnTo>
                  <a:pt x="3219506" y="79981"/>
                </a:lnTo>
                <a:lnTo>
                  <a:pt x="3194256" y="47291"/>
                </a:lnTo>
                <a:lnTo>
                  <a:pt x="3161566" y="22041"/>
                </a:lnTo>
                <a:lnTo>
                  <a:pt x="3122970" y="5766"/>
                </a:lnTo>
                <a:lnTo>
                  <a:pt x="30800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80278" y="2444917"/>
            <a:ext cx="2964815" cy="95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299"/>
              </a:lnSpc>
            </a:pPr>
            <a:r>
              <a:rPr sz="1800" b="1" dirty="0">
                <a:solidFill>
                  <a:srgbClr val="00295F"/>
                </a:solidFill>
                <a:latin typeface="Calibri"/>
                <a:cs typeface="Calibri"/>
              </a:rPr>
              <a:t>Network: </a:t>
            </a:r>
            <a:r>
              <a:rPr sz="1400" spc="5" dirty="0">
                <a:solidFill>
                  <a:srgbClr val="00295F"/>
                </a:solidFill>
                <a:latin typeface="Calibri"/>
                <a:cs typeface="Calibri"/>
              </a:rPr>
              <a:t>Provide </a:t>
            </a:r>
            <a:r>
              <a:rPr sz="1400" spc="15" dirty="0">
                <a:solidFill>
                  <a:srgbClr val="00295F"/>
                </a:solidFill>
                <a:latin typeface="Calibri"/>
                <a:cs typeface="Calibri"/>
              </a:rPr>
              <a:t>and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sustain the  medical </a:t>
            </a:r>
            <a:r>
              <a:rPr sz="1400" spc="5" dirty="0">
                <a:solidFill>
                  <a:srgbClr val="00295F"/>
                </a:solidFill>
                <a:latin typeface="Calibri"/>
                <a:cs typeface="Calibri"/>
              </a:rPr>
              <a:t>enterprise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network upon which  </a:t>
            </a:r>
            <a:r>
              <a:rPr sz="1400" spc="5" dirty="0">
                <a:solidFill>
                  <a:srgbClr val="00295F"/>
                </a:solidFill>
                <a:latin typeface="Calibri"/>
                <a:cs typeface="Calibri"/>
              </a:rPr>
              <a:t>all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the systems communicate (“Medical  Community Of Interest” or</a:t>
            </a:r>
            <a:r>
              <a:rPr sz="1400" spc="-35" dirty="0">
                <a:solidFill>
                  <a:srgbClr val="00295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Med-COI)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00344" y="4581144"/>
            <a:ext cx="3095625" cy="1053465"/>
          </a:xfrm>
          <a:custGeom>
            <a:avLst/>
            <a:gdLst/>
            <a:ahLst/>
            <a:cxnLst/>
            <a:rect l="l" t="t" r="r" b="b"/>
            <a:pathLst>
              <a:path w="3095625" h="1053464">
                <a:moveTo>
                  <a:pt x="2914650" y="0"/>
                </a:moveTo>
                <a:lnTo>
                  <a:pt x="180593" y="0"/>
                </a:ln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3"/>
                </a:lnTo>
                <a:lnTo>
                  <a:pt x="0" y="872489"/>
                </a:lnTo>
                <a:lnTo>
                  <a:pt x="6454" y="920483"/>
                </a:lnTo>
                <a:lnTo>
                  <a:pt x="24666" y="963619"/>
                </a:lnTo>
                <a:lnTo>
                  <a:pt x="52911" y="1000172"/>
                </a:lnTo>
                <a:lnTo>
                  <a:pt x="89464" y="1028417"/>
                </a:lnTo>
                <a:lnTo>
                  <a:pt x="132600" y="1046629"/>
                </a:lnTo>
                <a:lnTo>
                  <a:pt x="180593" y="1053083"/>
                </a:lnTo>
                <a:lnTo>
                  <a:pt x="2914650" y="1053083"/>
                </a:lnTo>
                <a:lnTo>
                  <a:pt x="2962643" y="1046629"/>
                </a:lnTo>
                <a:lnTo>
                  <a:pt x="3005779" y="1028417"/>
                </a:lnTo>
                <a:lnTo>
                  <a:pt x="3042332" y="1000172"/>
                </a:lnTo>
                <a:lnTo>
                  <a:pt x="3070577" y="963619"/>
                </a:lnTo>
                <a:lnTo>
                  <a:pt x="3088789" y="920483"/>
                </a:lnTo>
                <a:lnTo>
                  <a:pt x="3095244" y="872489"/>
                </a:lnTo>
                <a:lnTo>
                  <a:pt x="3095244" y="180593"/>
                </a:lnTo>
                <a:lnTo>
                  <a:pt x="3088789" y="132600"/>
                </a:lnTo>
                <a:lnTo>
                  <a:pt x="3070577" y="89464"/>
                </a:lnTo>
                <a:lnTo>
                  <a:pt x="3042332" y="52911"/>
                </a:lnTo>
                <a:lnTo>
                  <a:pt x="3005779" y="24666"/>
                </a:lnTo>
                <a:lnTo>
                  <a:pt x="2962643" y="6454"/>
                </a:lnTo>
                <a:lnTo>
                  <a:pt x="2914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32678" y="4731786"/>
            <a:ext cx="2806065" cy="74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400"/>
              </a:lnSpc>
            </a:pPr>
            <a:r>
              <a:rPr sz="1800" b="1" dirty="0">
                <a:solidFill>
                  <a:srgbClr val="00295F"/>
                </a:solidFill>
                <a:latin typeface="Calibri"/>
                <a:cs typeface="Calibri"/>
              </a:rPr>
              <a:t>Customer Support: </a:t>
            </a:r>
            <a:r>
              <a:rPr sz="1400" spc="5" dirty="0">
                <a:solidFill>
                  <a:srgbClr val="00295F"/>
                </a:solidFill>
                <a:latin typeface="Calibri"/>
                <a:cs typeface="Calibri"/>
              </a:rPr>
              <a:t>Provide  enterprise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help desk in support </a:t>
            </a:r>
            <a:r>
              <a:rPr sz="1400" spc="5" dirty="0">
                <a:solidFill>
                  <a:srgbClr val="00295F"/>
                </a:solidFill>
                <a:latin typeface="Calibri"/>
                <a:cs typeface="Calibri"/>
              </a:rPr>
              <a:t>of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the  systems </a:t>
            </a:r>
            <a:r>
              <a:rPr sz="1400" spc="15" dirty="0">
                <a:solidFill>
                  <a:srgbClr val="00295F"/>
                </a:solidFill>
                <a:latin typeface="Calibri"/>
                <a:cs typeface="Calibri"/>
              </a:rPr>
              <a:t>and</a:t>
            </a:r>
            <a:r>
              <a:rPr sz="1400" spc="-55" dirty="0">
                <a:solidFill>
                  <a:srgbClr val="00295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network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76272" y="4581144"/>
            <a:ext cx="3533140" cy="1053465"/>
          </a:xfrm>
          <a:custGeom>
            <a:avLst/>
            <a:gdLst/>
            <a:ahLst/>
            <a:cxnLst/>
            <a:rect l="l" t="t" r="r" b="b"/>
            <a:pathLst>
              <a:path w="3533140" h="1053464">
                <a:moveTo>
                  <a:pt x="3352038" y="0"/>
                </a:moveTo>
                <a:lnTo>
                  <a:pt x="180594" y="0"/>
                </a:lnTo>
                <a:lnTo>
                  <a:pt x="132600" y="6454"/>
                </a:lnTo>
                <a:lnTo>
                  <a:pt x="89464" y="24666"/>
                </a:lnTo>
                <a:lnTo>
                  <a:pt x="52911" y="52911"/>
                </a:lnTo>
                <a:lnTo>
                  <a:pt x="24666" y="89464"/>
                </a:lnTo>
                <a:lnTo>
                  <a:pt x="6454" y="132600"/>
                </a:lnTo>
                <a:lnTo>
                  <a:pt x="0" y="180593"/>
                </a:lnTo>
                <a:lnTo>
                  <a:pt x="0" y="872489"/>
                </a:lnTo>
                <a:lnTo>
                  <a:pt x="6454" y="920483"/>
                </a:lnTo>
                <a:lnTo>
                  <a:pt x="24666" y="963619"/>
                </a:lnTo>
                <a:lnTo>
                  <a:pt x="52911" y="1000172"/>
                </a:lnTo>
                <a:lnTo>
                  <a:pt x="89464" y="1028417"/>
                </a:lnTo>
                <a:lnTo>
                  <a:pt x="132600" y="1046629"/>
                </a:lnTo>
                <a:lnTo>
                  <a:pt x="180594" y="1053083"/>
                </a:lnTo>
                <a:lnTo>
                  <a:pt x="3352038" y="1053083"/>
                </a:lnTo>
                <a:lnTo>
                  <a:pt x="3400031" y="1046629"/>
                </a:lnTo>
                <a:lnTo>
                  <a:pt x="3443167" y="1028417"/>
                </a:lnTo>
                <a:lnTo>
                  <a:pt x="3479720" y="1000172"/>
                </a:lnTo>
                <a:lnTo>
                  <a:pt x="3507965" y="963619"/>
                </a:lnTo>
                <a:lnTo>
                  <a:pt x="3526177" y="920483"/>
                </a:lnTo>
                <a:lnTo>
                  <a:pt x="3532631" y="872489"/>
                </a:lnTo>
                <a:lnTo>
                  <a:pt x="3532631" y="180593"/>
                </a:lnTo>
                <a:lnTo>
                  <a:pt x="3526177" y="132600"/>
                </a:lnTo>
                <a:lnTo>
                  <a:pt x="3507965" y="89464"/>
                </a:lnTo>
                <a:lnTo>
                  <a:pt x="3479720" y="52911"/>
                </a:lnTo>
                <a:lnTo>
                  <a:pt x="3443167" y="24666"/>
                </a:lnTo>
                <a:lnTo>
                  <a:pt x="3400031" y="6454"/>
                </a:lnTo>
                <a:lnTo>
                  <a:pt x="3352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08986" y="4623348"/>
            <a:ext cx="3174365" cy="959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299"/>
              </a:lnSpc>
            </a:pPr>
            <a:r>
              <a:rPr sz="1800" b="1" dirty="0">
                <a:solidFill>
                  <a:srgbClr val="00295F"/>
                </a:solidFill>
                <a:latin typeface="Calibri"/>
                <a:cs typeface="Calibri"/>
              </a:rPr>
              <a:t>Innovation / </a:t>
            </a:r>
            <a:r>
              <a:rPr sz="1800" b="1" spc="-5" dirty="0">
                <a:solidFill>
                  <a:srgbClr val="00295F"/>
                </a:solidFill>
                <a:latin typeface="Calibri"/>
                <a:cs typeface="Calibri"/>
              </a:rPr>
              <a:t>Reform</a:t>
            </a:r>
            <a:r>
              <a:rPr sz="1800" spc="-5" dirty="0">
                <a:solidFill>
                  <a:srgbClr val="00295F"/>
                </a:solidFill>
                <a:latin typeface="Calibri"/>
                <a:cs typeface="Calibri"/>
              </a:rPr>
              <a:t>: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Design </a:t>
            </a:r>
            <a:r>
              <a:rPr sz="1400" spc="15" dirty="0">
                <a:solidFill>
                  <a:srgbClr val="00295F"/>
                </a:solidFill>
                <a:latin typeface="Calibri"/>
                <a:cs typeface="Calibri"/>
              </a:rPr>
              <a:t>and 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implement solutions leading to</a:t>
            </a:r>
            <a:r>
              <a:rPr sz="1400" spc="-90" dirty="0">
                <a:solidFill>
                  <a:srgbClr val="00295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00295F"/>
                </a:solidFill>
                <a:latin typeface="Calibri"/>
                <a:cs typeface="Calibri"/>
              </a:rPr>
              <a:t>efficiencies 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to enable </a:t>
            </a:r>
            <a:r>
              <a:rPr sz="1400" spc="5" dirty="0">
                <a:solidFill>
                  <a:srgbClr val="00295F"/>
                </a:solidFill>
                <a:latin typeface="Calibri"/>
                <a:cs typeface="Calibri"/>
              </a:rPr>
              <a:t>cost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reductions </a:t>
            </a:r>
            <a:r>
              <a:rPr sz="1400" spc="5" dirty="0">
                <a:solidFill>
                  <a:srgbClr val="00295F"/>
                </a:solidFill>
                <a:latin typeface="Calibri"/>
                <a:cs typeface="Calibri"/>
              </a:rPr>
              <a:t>of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IT manpower,  </a:t>
            </a:r>
            <a:r>
              <a:rPr sz="1400" spc="5" dirty="0">
                <a:solidFill>
                  <a:srgbClr val="00295F"/>
                </a:solidFill>
                <a:latin typeface="Calibri"/>
                <a:cs typeface="Calibri"/>
              </a:rPr>
              <a:t>infrastructure,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and</a:t>
            </a:r>
            <a:r>
              <a:rPr sz="1400" spc="30" dirty="0">
                <a:solidFill>
                  <a:srgbClr val="00295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00295F"/>
                </a:solidFill>
                <a:latin typeface="Calibri"/>
                <a:cs typeface="Calibri"/>
              </a:rPr>
              <a:t>applications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76272" y="3525011"/>
            <a:ext cx="2790825" cy="942340"/>
          </a:xfrm>
          <a:custGeom>
            <a:avLst/>
            <a:gdLst/>
            <a:ahLst/>
            <a:cxnLst/>
            <a:rect l="l" t="t" r="r" b="b"/>
            <a:pathLst>
              <a:path w="2790825" h="942339">
                <a:moveTo>
                  <a:pt x="2628900" y="0"/>
                </a:moveTo>
                <a:lnTo>
                  <a:pt x="161544" y="0"/>
                </a:lnTo>
                <a:lnTo>
                  <a:pt x="118577" y="5766"/>
                </a:lnTo>
                <a:lnTo>
                  <a:pt x="79981" y="22041"/>
                </a:lnTo>
                <a:lnTo>
                  <a:pt x="47291" y="47291"/>
                </a:lnTo>
                <a:lnTo>
                  <a:pt x="22041" y="79981"/>
                </a:lnTo>
                <a:lnTo>
                  <a:pt x="5766" y="118577"/>
                </a:lnTo>
                <a:lnTo>
                  <a:pt x="0" y="161544"/>
                </a:lnTo>
                <a:lnTo>
                  <a:pt x="0" y="780288"/>
                </a:lnTo>
                <a:lnTo>
                  <a:pt x="5766" y="823254"/>
                </a:lnTo>
                <a:lnTo>
                  <a:pt x="22041" y="861850"/>
                </a:lnTo>
                <a:lnTo>
                  <a:pt x="47291" y="894540"/>
                </a:lnTo>
                <a:lnTo>
                  <a:pt x="79981" y="919790"/>
                </a:lnTo>
                <a:lnTo>
                  <a:pt x="118577" y="936065"/>
                </a:lnTo>
                <a:lnTo>
                  <a:pt x="161544" y="941832"/>
                </a:lnTo>
                <a:lnTo>
                  <a:pt x="2628900" y="941832"/>
                </a:lnTo>
                <a:lnTo>
                  <a:pt x="2671866" y="936065"/>
                </a:lnTo>
                <a:lnTo>
                  <a:pt x="2710462" y="919790"/>
                </a:lnTo>
                <a:lnTo>
                  <a:pt x="2743152" y="894540"/>
                </a:lnTo>
                <a:lnTo>
                  <a:pt x="2768402" y="861850"/>
                </a:lnTo>
                <a:lnTo>
                  <a:pt x="2784677" y="823254"/>
                </a:lnTo>
                <a:lnTo>
                  <a:pt x="2790443" y="780288"/>
                </a:lnTo>
                <a:lnTo>
                  <a:pt x="2790443" y="161544"/>
                </a:lnTo>
                <a:lnTo>
                  <a:pt x="2784677" y="118577"/>
                </a:lnTo>
                <a:lnTo>
                  <a:pt x="2768402" y="79981"/>
                </a:lnTo>
                <a:lnTo>
                  <a:pt x="2743152" y="47291"/>
                </a:lnTo>
                <a:lnTo>
                  <a:pt x="2710462" y="22041"/>
                </a:lnTo>
                <a:lnTo>
                  <a:pt x="2671866" y="5766"/>
                </a:lnTo>
                <a:lnTo>
                  <a:pt x="2628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303526" y="3595232"/>
            <a:ext cx="2510790" cy="79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299"/>
              </a:lnSpc>
            </a:pPr>
            <a:r>
              <a:rPr sz="1800" b="1" spc="-5" dirty="0">
                <a:solidFill>
                  <a:srgbClr val="00295F"/>
                </a:solidFill>
                <a:latin typeface="Calibri"/>
                <a:cs typeface="Calibri"/>
              </a:rPr>
              <a:t>Budget </a:t>
            </a:r>
            <a:r>
              <a:rPr sz="1800" b="1" dirty="0">
                <a:solidFill>
                  <a:srgbClr val="00295F"/>
                </a:solidFill>
                <a:latin typeface="Calibri"/>
                <a:cs typeface="Calibri"/>
              </a:rPr>
              <a:t>&amp; Portfolio  </a:t>
            </a:r>
            <a:r>
              <a:rPr sz="1800" b="1" spc="-5" dirty="0">
                <a:solidFill>
                  <a:srgbClr val="00295F"/>
                </a:solidFill>
                <a:latin typeface="Calibri"/>
                <a:cs typeface="Calibri"/>
              </a:rPr>
              <a:t>Management: </a:t>
            </a:r>
            <a:r>
              <a:rPr sz="1400" spc="5" dirty="0">
                <a:solidFill>
                  <a:srgbClr val="00295F"/>
                </a:solidFill>
                <a:latin typeface="Calibri"/>
                <a:cs typeface="Calibri"/>
              </a:rPr>
              <a:t>Portfolio 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management of assigned</a:t>
            </a:r>
            <a:r>
              <a:rPr sz="1400" spc="-15" dirty="0">
                <a:solidFill>
                  <a:srgbClr val="00295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systems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65776" y="3409188"/>
            <a:ext cx="1027176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77028" y="4447032"/>
            <a:ext cx="804672" cy="137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60591" y="3525011"/>
            <a:ext cx="2635250" cy="942340"/>
          </a:xfrm>
          <a:custGeom>
            <a:avLst/>
            <a:gdLst/>
            <a:ahLst/>
            <a:cxnLst/>
            <a:rect l="l" t="t" r="r" b="b"/>
            <a:pathLst>
              <a:path w="2635250" h="942339">
                <a:moveTo>
                  <a:pt x="2473452" y="0"/>
                </a:moveTo>
                <a:lnTo>
                  <a:pt x="161544" y="0"/>
                </a:lnTo>
                <a:lnTo>
                  <a:pt x="118577" y="5766"/>
                </a:lnTo>
                <a:lnTo>
                  <a:pt x="79981" y="22041"/>
                </a:lnTo>
                <a:lnTo>
                  <a:pt x="47291" y="47291"/>
                </a:lnTo>
                <a:lnTo>
                  <a:pt x="22041" y="79981"/>
                </a:lnTo>
                <a:lnTo>
                  <a:pt x="5766" y="118577"/>
                </a:lnTo>
                <a:lnTo>
                  <a:pt x="0" y="161544"/>
                </a:lnTo>
                <a:lnTo>
                  <a:pt x="0" y="780288"/>
                </a:lnTo>
                <a:lnTo>
                  <a:pt x="5766" y="823254"/>
                </a:lnTo>
                <a:lnTo>
                  <a:pt x="22041" y="861850"/>
                </a:lnTo>
                <a:lnTo>
                  <a:pt x="47291" y="894540"/>
                </a:lnTo>
                <a:lnTo>
                  <a:pt x="79981" y="919790"/>
                </a:lnTo>
                <a:lnTo>
                  <a:pt x="118577" y="936065"/>
                </a:lnTo>
                <a:lnTo>
                  <a:pt x="161544" y="941832"/>
                </a:lnTo>
                <a:lnTo>
                  <a:pt x="2473452" y="941832"/>
                </a:lnTo>
                <a:lnTo>
                  <a:pt x="2516418" y="936065"/>
                </a:lnTo>
                <a:lnTo>
                  <a:pt x="2555014" y="919790"/>
                </a:lnTo>
                <a:lnTo>
                  <a:pt x="2587704" y="894540"/>
                </a:lnTo>
                <a:lnTo>
                  <a:pt x="2612954" y="861850"/>
                </a:lnTo>
                <a:lnTo>
                  <a:pt x="2629229" y="823254"/>
                </a:lnTo>
                <a:lnTo>
                  <a:pt x="2634996" y="780288"/>
                </a:lnTo>
                <a:lnTo>
                  <a:pt x="2634996" y="161544"/>
                </a:lnTo>
                <a:lnTo>
                  <a:pt x="2629229" y="118577"/>
                </a:lnTo>
                <a:lnTo>
                  <a:pt x="2612954" y="79981"/>
                </a:lnTo>
                <a:lnTo>
                  <a:pt x="2587704" y="47291"/>
                </a:lnTo>
                <a:lnTo>
                  <a:pt x="2555014" y="22041"/>
                </a:lnTo>
                <a:lnTo>
                  <a:pt x="2516418" y="5766"/>
                </a:lnTo>
                <a:lnTo>
                  <a:pt x="24734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387210" y="3735958"/>
            <a:ext cx="2360295" cy="516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295F"/>
                </a:solidFill>
                <a:latin typeface="Calibri"/>
                <a:cs typeface="Calibri"/>
              </a:rPr>
              <a:t>Cyber: </a:t>
            </a:r>
            <a:r>
              <a:rPr sz="1400" spc="5" dirty="0">
                <a:solidFill>
                  <a:srgbClr val="00295F"/>
                </a:solidFill>
                <a:latin typeface="Calibri"/>
                <a:cs typeface="Calibri"/>
              </a:rPr>
              <a:t>Defend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and </a:t>
            </a:r>
            <a:r>
              <a:rPr sz="1400" spc="5" dirty="0">
                <a:solidFill>
                  <a:srgbClr val="00295F"/>
                </a:solidFill>
                <a:latin typeface="Calibri"/>
                <a:cs typeface="Calibri"/>
              </a:rPr>
              <a:t>secure</a:t>
            </a:r>
            <a:r>
              <a:rPr sz="1400" spc="-10" dirty="0">
                <a:solidFill>
                  <a:srgbClr val="00295F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10" dirty="0">
                <a:solidFill>
                  <a:srgbClr val="00295F"/>
                </a:solidFill>
                <a:latin typeface="Calibri"/>
                <a:cs typeface="Calibri"/>
              </a:rPr>
              <a:t>network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8846231" y="6591299"/>
            <a:ext cx="23096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5442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6744" y="6591299"/>
            <a:ext cx="1793875" cy="2641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405"/>
              </a:spcBef>
            </a:pP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Pre-decisional/Deliberative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92836"/>
            <a:ext cx="9143999" cy="220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6744" y="6591299"/>
            <a:ext cx="1793875" cy="264160"/>
          </a:xfrm>
          <a:custGeom>
            <a:avLst/>
            <a:gdLst/>
            <a:ahLst/>
            <a:cxnLst/>
            <a:rect l="l" t="t" r="r" b="b"/>
            <a:pathLst>
              <a:path w="1793875" h="264159">
                <a:moveTo>
                  <a:pt x="0" y="263651"/>
                </a:moveTo>
                <a:lnTo>
                  <a:pt x="1793748" y="263651"/>
                </a:lnTo>
                <a:lnTo>
                  <a:pt x="1793748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0592" y="1557686"/>
            <a:ext cx="3595116" cy="938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704" y="164339"/>
            <a:ext cx="7650988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Current </a:t>
            </a:r>
            <a:r>
              <a:rPr spc="-20" dirty="0"/>
              <a:t>State </a:t>
            </a:r>
            <a:r>
              <a:rPr dirty="0"/>
              <a:t>of </a:t>
            </a:r>
            <a:r>
              <a:rPr dirty="0" smtClean="0"/>
              <a:t>Health</a:t>
            </a:r>
            <a:r>
              <a:rPr spc="-20" dirty="0" smtClean="0"/>
              <a:t> </a:t>
            </a:r>
            <a:r>
              <a:rPr dirty="0"/>
              <a:t>IT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10456"/>
              </p:ext>
            </p:extLst>
          </p:nvPr>
        </p:nvGraphicFramePr>
        <p:xfrm>
          <a:off x="333148" y="2588968"/>
          <a:ext cx="5714592" cy="3276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8862"/>
                <a:gridCol w="615730"/>
              </a:tblGrid>
              <a:tr h="172538">
                <a:tc>
                  <a:txBody>
                    <a:bodyPr/>
                    <a:lstStyle/>
                    <a:p>
                      <a:pPr marL="16586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b="1" spc="15" dirty="0">
                          <a:latin typeface="Calibri"/>
                          <a:cs typeface="Calibri"/>
                        </a:rPr>
                        <a:t>MHS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000" b="1" spc="20" dirty="0">
                          <a:latin typeface="Calibri"/>
                          <a:cs typeface="Calibri"/>
                        </a:rPr>
                        <a:t>Reform Decrement</a:t>
                      </a:r>
                      <a:r>
                        <a:rPr sz="100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5" dirty="0">
                          <a:latin typeface="Calibri"/>
                          <a:cs typeface="Calibri"/>
                        </a:rPr>
                        <a:t>($M)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8198">
                      <a:solidFill>
                        <a:srgbClr val="000000"/>
                      </a:solidFill>
                      <a:prstDash val="solid"/>
                    </a:lnL>
                    <a:lnR w="8198">
                      <a:solidFill>
                        <a:srgbClr val="000000"/>
                      </a:solidFill>
                      <a:prstDash val="solid"/>
                    </a:lnR>
                    <a:lnT w="8190">
                      <a:solidFill>
                        <a:srgbClr val="000000"/>
                      </a:solidFill>
                      <a:prstDash val="solid"/>
                    </a:lnT>
                    <a:lnB w="819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b="1" spc="10" dirty="0">
                          <a:latin typeface="Calibri"/>
                          <a:cs typeface="Calibri"/>
                        </a:rPr>
                        <a:t>-185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8198">
                      <a:solidFill>
                        <a:srgbClr val="000000"/>
                      </a:solidFill>
                      <a:prstDash val="solid"/>
                    </a:lnL>
                    <a:lnR w="8198">
                      <a:solidFill>
                        <a:srgbClr val="000000"/>
                      </a:solidFill>
                      <a:prstDash val="solid"/>
                    </a:lnR>
                    <a:lnT w="8190">
                      <a:solidFill>
                        <a:srgbClr val="000000"/>
                      </a:solidFill>
                      <a:prstDash val="solid"/>
                    </a:lnT>
                    <a:lnB w="819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172265"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Service</a:t>
                      </a:r>
                      <a:r>
                        <a:rPr sz="1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Decrements: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000000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95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000000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72538"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DHA</a:t>
                      </a:r>
                      <a:r>
                        <a:rPr sz="1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Decrements: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89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72265">
                <a:tc>
                  <a:txBody>
                    <a:bodyPr/>
                    <a:lstStyle/>
                    <a:p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253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b="1" spc="20" dirty="0">
                          <a:latin typeface="Calibri"/>
                          <a:cs typeface="Calibri"/>
                        </a:rPr>
                        <a:t>Service/NCR </a:t>
                      </a:r>
                      <a:r>
                        <a:rPr sz="1000" b="1" spc="15" dirty="0">
                          <a:latin typeface="Calibri"/>
                          <a:cs typeface="Calibri"/>
                        </a:rPr>
                        <a:t>Cuts</a:t>
                      </a:r>
                      <a:r>
                        <a:rPr sz="10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5" dirty="0">
                          <a:latin typeface="Calibri"/>
                          <a:cs typeface="Calibri"/>
                        </a:rPr>
                        <a:t>($M)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8198">
                      <a:solidFill>
                        <a:srgbClr val="000000"/>
                      </a:solidFill>
                      <a:prstDash val="solid"/>
                    </a:lnL>
                    <a:lnR w="8198">
                      <a:solidFill>
                        <a:srgbClr val="000000"/>
                      </a:solidFill>
                      <a:prstDash val="solid"/>
                    </a:lnR>
                    <a:lnT w="8190">
                      <a:solidFill>
                        <a:srgbClr val="000000"/>
                      </a:solidFill>
                      <a:prstDash val="solid"/>
                    </a:lnT>
                    <a:lnB w="819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b="1" spc="5" dirty="0">
                          <a:latin typeface="Calibri"/>
                          <a:cs typeface="Calibri"/>
                        </a:rPr>
                        <a:t>-95.2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8198">
                      <a:solidFill>
                        <a:srgbClr val="000000"/>
                      </a:solidFill>
                      <a:prstDash val="solid"/>
                    </a:lnL>
                    <a:lnR w="8198">
                      <a:solidFill>
                        <a:srgbClr val="000000"/>
                      </a:solidFill>
                      <a:prstDash val="solid"/>
                    </a:lnR>
                    <a:lnT w="8190">
                      <a:solidFill>
                        <a:srgbClr val="000000"/>
                      </a:solidFill>
                      <a:prstDash val="solid"/>
                    </a:lnT>
                    <a:lnB w="819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172374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-10" dirty="0">
                          <a:latin typeface="Calibri"/>
                          <a:cs typeface="Calibri"/>
                        </a:rPr>
                        <a:t>Army</a:t>
                      </a:r>
                      <a:r>
                        <a:rPr sz="10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DHP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000000"/>
                      </a:solidFill>
                      <a:prstDash val="solid"/>
                    </a:lnT>
                    <a:lnB w="8463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32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000000"/>
                      </a:solidFill>
                      <a:prstDash val="solid"/>
                    </a:lnT>
                    <a:lnB w="8463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72428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10" dirty="0">
                          <a:latin typeface="Calibri"/>
                          <a:cs typeface="Calibri"/>
                        </a:rPr>
                        <a:t>Navy</a:t>
                      </a:r>
                      <a:r>
                        <a:rPr sz="10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DHP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463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463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72538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10" dirty="0">
                          <a:latin typeface="Calibri"/>
                          <a:cs typeface="Calibri"/>
                        </a:rPr>
                        <a:t>Air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Force</a:t>
                      </a:r>
                      <a:r>
                        <a:rPr sz="1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DHP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.9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7226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20" dirty="0">
                          <a:latin typeface="Calibri"/>
                          <a:cs typeface="Calibri"/>
                        </a:rPr>
                        <a:t>NCR</a:t>
                      </a:r>
                      <a:r>
                        <a:rPr sz="1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DHP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72538">
                <a:tc>
                  <a:txBody>
                    <a:bodyPr/>
                    <a:lstStyle/>
                    <a:p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226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b="1" spc="15" dirty="0">
                          <a:latin typeface="Calibri"/>
                          <a:cs typeface="Calibri"/>
                        </a:rPr>
                        <a:t>DHA Cuts</a:t>
                      </a:r>
                      <a:r>
                        <a:rPr sz="10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15" dirty="0">
                          <a:latin typeface="Calibri"/>
                          <a:cs typeface="Calibri"/>
                        </a:rPr>
                        <a:t>($M)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8198">
                      <a:solidFill>
                        <a:srgbClr val="000000"/>
                      </a:solidFill>
                      <a:prstDash val="solid"/>
                    </a:lnL>
                    <a:lnR w="8198">
                      <a:solidFill>
                        <a:srgbClr val="000000"/>
                      </a:solidFill>
                      <a:prstDash val="solid"/>
                    </a:lnR>
                    <a:lnT w="8190">
                      <a:solidFill>
                        <a:srgbClr val="000000"/>
                      </a:solidFill>
                      <a:prstDash val="solid"/>
                    </a:lnT>
                    <a:lnB w="819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b="1" spc="5" dirty="0">
                          <a:latin typeface="Calibri"/>
                          <a:cs typeface="Calibri"/>
                        </a:rPr>
                        <a:t>-89.8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8198">
                      <a:solidFill>
                        <a:srgbClr val="000000"/>
                      </a:solidFill>
                      <a:prstDash val="solid"/>
                    </a:lnL>
                    <a:lnR w="8198">
                      <a:solidFill>
                        <a:srgbClr val="000000"/>
                      </a:solidFill>
                      <a:prstDash val="solid"/>
                    </a:lnR>
                    <a:lnT w="8190">
                      <a:solidFill>
                        <a:srgbClr val="000000"/>
                      </a:solidFill>
                      <a:prstDash val="solid"/>
                    </a:lnT>
                    <a:lnB w="819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172538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Contract Recompete 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Savings (New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contract 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enhancements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0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AHLTA)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000000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29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089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000000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72532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15" dirty="0">
                          <a:latin typeface="Calibri"/>
                          <a:cs typeface="Calibri"/>
                        </a:rPr>
                        <a:t>Delayed Refresh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(Procurement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CHCS, 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CIS,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HAIMS,</a:t>
                      </a:r>
                      <a:r>
                        <a:rPr sz="1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VSSM)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17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089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7226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Contract Rationalization/Streamlining  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(PRMD and Bus</a:t>
                      </a:r>
                      <a:r>
                        <a:rPr sz="10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25" dirty="0">
                          <a:latin typeface="Calibri"/>
                          <a:cs typeface="Calibri"/>
                        </a:rPr>
                        <a:t>Ops)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089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72538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Global Service 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Center Consolidation</a:t>
                      </a:r>
                      <a:r>
                        <a:rPr sz="1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(Infrastructure)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-3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089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7226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Reduction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On-Site </a:t>
                      </a:r>
                      <a:r>
                        <a:rPr sz="1000" spc="-15" dirty="0">
                          <a:latin typeface="Calibri"/>
                          <a:cs typeface="Calibri"/>
                        </a:rPr>
                        <a:t>Support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due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Med-COI</a:t>
                      </a:r>
                      <a:r>
                        <a:rPr sz="10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Efficiencies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089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72538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Economies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Scale 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gained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from combining 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Non-Clinical and 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Clinical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end 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devices </a:t>
                      </a:r>
                      <a:r>
                        <a:rPr sz="10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(EUDs)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089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19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72401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Active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Directory 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Consolidation </a:t>
                      </a:r>
                      <a:r>
                        <a:rPr sz="1000" spc="15" dirty="0">
                          <a:latin typeface="Calibri"/>
                          <a:cs typeface="Calibri"/>
                        </a:rPr>
                        <a:t>(shift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work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from SPAWAR to</a:t>
                      </a:r>
                      <a:r>
                        <a:rPr sz="10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DHA)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462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-4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089">
                      <a:solidFill>
                        <a:srgbClr val="D3D3D3"/>
                      </a:solidFill>
                      <a:prstDash val="solid"/>
                    </a:lnR>
                    <a:lnT w="8190">
                      <a:solidFill>
                        <a:srgbClr val="D3D3D3"/>
                      </a:solidFill>
                      <a:prstDash val="solid"/>
                    </a:lnT>
                    <a:lnB w="8462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17239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Planned </a:t>
                      </a:r>
                      <a:r>
                        <a:rPr sz="1000" dirty="0">
                          <a:latin typeface="Calibri"/>
                          <a:cs typeface="Calibri"/>
                        </a:rPr>
                        <a:t>Infrastructure 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reductions </a:t>
                      </a:r>
                      <a:r>
                        <a:rPr sz="1000" spc="20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Services </a:t>
                      </a:r>
                      <a:r>
                        <a:rPr sz="1000" spc="10" dirty="0">
                          <a:latin typeface="Calibri"/>
                          <a:cs typeface="Calibri"/>
                        </a:rPr>
                        <a:t>and IT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Contract </a:t>
                      </a:r>
                      <a:r>
                        <a:rPr sz="10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5" dirty="0">
                          <a:latin typeface="Calibri"/>
                          <a:cs typeface="Calibri"/>
                        </a:rPr>
                        <a:t>Consolidations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198">
                      <a:solidFill>
                        <a:srgbClr val="D3D3D3"/>
                      </a:solidFill>
                      <a:prstDash val="solid"/>
                    </a:lnR>
                    <a:lnT w="8462">
                      <a:solidFill>
                        <a:srgbClr val="D3D3D3"/>
                      </a:solidFill>
                      <a:prstDash val="solid"/>
                    </a:lnT>
                    <a:lnB w="8167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000" spc="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000" spc="-5" dirty="0">
                          <a:latin typeface="Calibri"/>
                          <a:cs typeface="Calibri"/>
                        </a:rPr>
                        <a:t>.5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8198">
                      <a:solidFill>
                        <a:srgbClr val="D3D3D3"/>
                      </a:solidFill>
                      <a:prstDash val="solid"/>
                    </a:lnL>
                    <a:lnR w="8089">
                      <a:solidFill>
                        <a:srgbClr val="D3D3D3"/>
                      </a:solidFill>
                      <a:prstDash val="solid"/>
                    </a:lnR>
                    <a:lnT w="8462">
                      <a:solidFill>
                        <a:srgbClr val="D3D3D3"/>
                      </a:solidFill>
                      <a:prstDash val="solid"/>
                    </a:lnT>
                    <a:lnB w="8167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11538" y="1098986"/>
            <a:ext cx="7765661" cy="482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u="heavy" spc="-5" dirty="0">
                <a:solidFill>
                  <a:srgbClr val="17375E"/>
                </a:solidFill>
                <a:latin typeface="Calibri"/>
                <a:cs typeface="Calibri"/>
              </a:rPr>
              <a:t>FY 19</a:t>
            </a:r>
            <a:r>
              <a:rPr sz="1400" b="1" spc="-5" dirty="0">
                <a:solidFill>
                  <a:srgbClr val="17375E"/>
                </a:solidFill>
                <a:latin typeface="Calibri"/>
                <a:cs typeface="Calibri"/>
              </a:rPr>
              <a:t>:  </a:t>
            </a:r>
            <a:r>
              <a:rPr sz="1400" spc="-10" dirty="0">
                <a:solidFill>
                  <a:srgbClr val="17375E"/>
                </a:solidFill>
                <a:latin typeface="Calibri"/>
                <a:cs typeface="Calibri"/>
              </a:rPr>
              <a:t>FY19 proportional spread </a:t>
            </a:r>
            <a:r>
              <a:rPr sz="1400" spc="-5" dirty="0">
                <a:solidFill>
                  <a:srgbClr val="17375E"/>
                </a:solidFill>
                <a:latin typeface="Calibri"/>
                <a:cs typeface="Calibri"/>
              </a:rPr>
              <a:t>of .838% </a:t>
            </a:r>
            <a:r>
              <a:rPr sz="1400" spc="-15" dirty="0">
                <a:solidFill>
                  <a:srgbClr val="17375E"/>
                </a:solidFill>
                <a:latin typeface="Calibri"/>
                <a:cs typeface="Calibri"/>
              </a:rPr>
              <a:t>decrement </a:t>
            </a:r>
            <a:r>
              <a:rPr sz="1400" spc="-10" dirty="0">
                <a:solidFill>
                  <a:srgbClr val="17375E"/>
                </a:solidFill>
                <a:latin typeface="Calibri"/>
                <a:cs typeface="Calibri"/>
              </a:rPr>
              <a:t>across </a:t>
            </a:r>
            <a:r>
              <a:rPr sz="1400" spc="-5" dirty="0">
                <a:solidFill>
                  <a:srgbClr val="17375E"/>
                </a:solidFill>
                <a:latin typeface="Calibri"/>
                <a:cs typeface="Calibri"/>
              </a:rPr>
              <a:t>Services and</a:t>
            </a:r>
            <a:r>
              <a:rPr sz="1400" spc="28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7375E"/>
                </a:solidFill>
                <a:latin typeface="Calibri"/>
                <a:cs typeface="Calibri"/>
              </a:rPr>
              <a:t>DHA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400" b="1" u="heavy" spc="-5" dirty="0">
                <a:solidFill>
                  <a:srgbClr val="17375E"/>
                </a:solidFill>
                <a:latin typeface="Calibri"/>
                <a:cs typeface="Calibri"/>
              </a:rPr>
              <a:t>FY 20</a:t>
            </a:r>
            <a:r>
              <a:rPr sz="1400" b="1" spc="-5" dirty="0">
                <a:solidFill>
                  <a:srgbClr val="17375E"/>
                </a:solidFill>
                <a:latin typeface="Calibri"/>
                <a:cs typeface="Calibri"/>
              </a:rPr>
              <a:t>:  </a:t>
            </a:r>
            <a:r>
              <a:rPr sz="1400" spc="-10" dirty="0">
                <a:solidFill>
                  <a:srgbClr val="17375E"/>
                </a:solidFill>
                <a:latin typeface="Calibri"/>
                <a:cs typeface="Calibri"/>
              </a:rPr>
              <a:t>Efficiencies </a:t>
            </a:r>
            <a:r>
              <a:rPr sz="1400" spc="-5" dirty="0">
                <a:solidFill>
                  <a:srgbClr val="17375E"/>
                </a:solidFill>
                <a:latin typeface="Calibri"/>
                <a:cs typeface="Calibri"/>
              </a:rPr>
              <a:t>based on functional </a:t>
            </a:r>
            <a:r>
              <a:rPr sz="1400" spc="-10" dirty="0">
                <a:solidFill>
                  <a:srgbClr val="17375E"/>
                </a:solidFill>
                <a:latin typeface="Calibri"/>
                <a:cs typeface="Calibri"/>
              </a:rPr>
              <a:t>applications, </a:t>
            </a:r>
            <a:r>
              <a:rPr sz="1400" spc="-15" dirty="0">
                <a:solidFill>
                  <a:srgbClr val="17375E"/>
                </a:solidFill>
                <a:latin typeface="Calibri"/>
                <a:cs typeface="Calibri"/>
              </a:rPr>
              <a:t>contract </a:t>
            </a:r>
            <a:r>
              <a:rPr sz="1400" spc="-10" dirty="0">
                <a:solidFill>
                  <a:srgbClr val="17375E"/>
                </a:solidFill>
                <a:latin typeface="Calibri"/>
                <a:cs typeface="Calibri"/>
              </a:rPr>
              <a:t>consolidation, </a:t>
            </a:r>
            <a:r>
              <a:rPr sz="1400" spc="-5" dirty="0">
                <a:solidFill>
                  <a:srgbClr val="17375E"/>
                </a:solidFill>
                <a:latin typeface="Calibri"/>
                <a:cs typeface="Calibri"/>
              </a:rPr>
              <a:t>and</a:t>
            </a:r>
            <a:r>
              <a:rPr sz="1400" spc="14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7375E"/>
                </a:solidFill>
                <a:latin typeface="Calibri"/>
                <a:cs typeface="Calibri"/>
              </a:rPr>
              <a:t>infrastructure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3121" y="1750918"/>
            <a:ext cx="449580" cy="708660"/>
          </a:xfrm>
          <a:custGeom>
            <a:avLst/>
            <a:gdLst/>
            <a:ahLst/>
            <a:cxnLst/>
            <a:rect l="l" t="t" r="r" b="b"/>
            <a:pathLst>
              <a:path w="449579" h="708660">
                <a:moveTo>
                  <a:pt x="0" y="708660"/>
                </a:moveTo>
                <a:lnTo>
                  <a:pt x="449579" y="708660"/>
                </a:lnTo>
                <a:lnTo>
                  <a:pt x="449579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93028" y="2459578"/>
            <a:ext cx="794385" cy="478155"/>
          </a:xfrm>
          <a:custGeom>
            <a:avLst/>
            <a:gdLst/>
            <a:ahLst/>
            <a:cxnLst/>
            <a:rect l="l" t="t" r="r" b="b"/>
            <a:pathLst>
              <a:path w="794384" h="478155">
                <a:moveTo>
                  <a:pt x="98551" y="358139"/>
                </a:moveTo>
                <a:lnTo>
                  <a:pt x="92710" y="362203"/>
                </a:lnTo>
                <a:lnTo>
                  <a:pt x="0" y="425323"/>
                </a:lnTo>
                <a:lnTo>
                  <a:pt x="106934" y="478155"/>
                </a:lnTo>
                <a:lnTo>
                  <a:pt x="114681" y="475488"/>
                </a:lnTo>
                <a:lnTo>
                  <a:pt x="117856" y="469011"/>
                </a:lnTo>
                <a:lnTo>
                  <a:pt x="121031" y="462661"/>
                </a:lnTo>
                <a:lnTo>
                  <a:pt x="118490" y="454913"/>
                </a:lnTo>
                <a:lnTo>
                  <a:pt x="81194" y="436499"/>
                </a:lnTo>
                <a:lnTo>
                  <a:pt x="26670" y="436499"/>
                </a:lnTo>
                <a:lnTo>
                  <a:pt x="24511" y="410590"/>
                </a:lnTo>
                <a:lnTo>
                  <a:pt x="72986" y="406867"/>
                </a:lnTo>
                <a:lnTo>
                  <a:pt x="107187" y="383539"/>
                </a:lnTo>
                <a:lnTo>
                  <a:pt x="113157" y="379602"/>
                </a:lnTo>
                <a:lnTo>
                  <a:pt x="114681" y="371475"/>
                </a:lnTo>
                <a:lnTo>
                  <a:pt x="110616" y="365633"/>
                </a:lnTo>
                <a:lnTo>
                  <a:pt x="106679" y="359663"/>
                </a:lnTo>
                <a:lnTo>
                  <a:pt x="98551" y="358139"/>
                </a:lnTo>
                <a:close/>
              </a:path>
              <a:path w="794384" h="478155">
                <a:moveTo>
                  <a:pt x="72986" y="406867"/>
                </a:moveTo>
                <a:lnTo>
                  <a:pt x="24511" y="410590"/>
                </a:lnTo>
                <a:lnTo>
                  <a:pt x="26670" y="436499"/>
                </a:lnTo>
                <a:lnTo>
                  <a:pt x="31496" y="435990"/>
                </a:lnTo>
                <a:lnTo>
                  <a:pt x="56743" y="434213"/>
                </a:lnTo>
                <a:lnTo>
                  <a:pt x="32893" y="434213"/>
                </a:lnTo>
                <a:lnTo>
                  <a:pt x="31369" y="411861"/>
                </a:lnTo>
                <a:lnTo>
                  <a:pt x="65664" y="411861"/>
                </a:lnTo>
                <a:lnTo>
                  <a:pt x="72986" y="406867"/>
                </a:lnTo>
                <a:close/>
              </a:path>
              <a:path w="794384" h="478155">
                <a:moveTo>
                  <a:pt x="73668" y="432777"/>
                </a:moveTo>
                <a:lnTo>
                  <a:pt x="58547" y="434086"/>
                </a:lnTo>
                <a:lnTo>
                  <a:pt x="31496" y="435990"/>
                </a:lnTo>
                <a:lnTo>
                  <a:pt x="26670" y="436499"/>
                </a:lnTo>
                <a:lnTo>
                  <a:pt x="81194" y="436499"/>
                </a:lnTo>
                <a:lnTo>
                  <a:pt x="73668" y="432777"/>
                </a:lnTo>
                <a:close/>
              </a:path>
              <a:path w="794384" h="478155">
                <a:moveTo>
                  <a:pt x="31369" y="411861"/>
                </a:moveTo>
                <a:lnTo>
                  <a:pt x="32893" y="434213"/>
                </a:lnTo>
                <a:lnTo>
                  <a:pt x="51250" y="421692"/>
                </a:lnTo>
                <a:lnTo>
                  <a:pt x="31369" y="411861"/>
                </a:lnTo>
                <a:close/>
              </a:path>
              <a:path w="794384" h="478155">
                <a:moveTo>
                  <a:pt x="51250" y="421692"/>
                </a:moveTo>
                <a:lnTo>
                  <a:pt x="32893" y="434213"/>
                </a:lnTo>
                <a:lnTo>
                  <a:pt x="56743" y="434213"/>
                </a:lnTo>
                <a:lnTo>
                  <a:pt x="58547" y="434086"/>
                </a:lnTo>
                <a:lnTo>
                  <a:pt x="73668" y="432777"/>
                </a:lnTo>
                <a:lnTo>
                  <a:pt x="51250" y="421692"/>
                </a:lnTo>
                <a:close/>
              </a:path>
              <a:path w="794384" h="478155">
                <a:moveTo>
                  <a:pt x="769239" y="0"/>
                </a:moveTo>
                <a:lnTo>
                  <a:pt x="757301" y="47371"/>
                </a:lnTo>
                <a:lnTo>
                  <a:pt x="744220" y="93599"/>
                </a:lnTo>
                <a:lnTo>
                  <a:pt x="728979" y="138175"/>
                </a:lnTo>
                <a:lnTo>
                  <a:pt x="710438" y="180467"/>
                </a:lnTo>
                <a:lnTo>
                  <a:pt x="687577" y="219837"/>
                </a:lnTo>
                <a:lnTo>
                  <a:pt x="659383" y="255777"/>
                </a:lnTo>
                <a:lnTo>
                  <a:pt x="624458" y="287782"/>
                </a:lnTo>
                <a:lnTo>
                  <a:pt x="582041" y="315340"/>
                </a:lnTo>
                <a:lnTo>
                  <a:pt x="539369" y="332994"/>
                </a:lnTo>
                <a:lnTo>
                  <a:pt x="502793" y="344043"/>
                </a:lnTo>
                <a:lnTo>
                  <a:pt x="461264" y="354202"/>
                </a:lnTo>
                <a:lnTo>
                  <a:pt x="415798" y="363600"/>
                </a:lnTo>
                <a:lnTo>
                  <a:pt x="342900" y="375920"/>
                </a:lnTo>
                <a:lnTo>
                  <a:pt x="293115" y="383159"/>
                </a:lnTo>
                <a:lnTo>
                  <a:pt x="243712" y="389509"/>
                </a:lnTo>
                <a:lnTo>
                  <a:pt x="150495" y="399796"/>
                </a:lnTo>
                <a:lnTo>
                  <a:pt x="72986" y="406867"/>
                </a:lnTo>
                <a:lnTo>
                  <a:pt x="51250" y="421692"/>
                </a:lnTo>
                <a:lnTo>
                  <a:pt x="73668" y="432777"/>
                </a:lnTo>
                <a:lnTo>
                  <a:pt x="153162" y="425576"/>
                </a:lnTo>
                <a:lnTo>
                  <a:pt x="222631" y="418084"/>
                </a:lnTo>
                <a:lnTo>
                  <a:pt x="296799" y="408813"/>
                </a:lnTo>
                <a:lnTo>
                  <a:pt x="347090" y="401574"/>
                </a:lnTo>
                <a:lnTo>
                  <a:pt x="396621" y="393446"/>
                </a:lnTo>
                <a:lnTo>
                  <a:pt x="444246" y="384301"/>
                </a:lnTo>
                <a:lnTo>
                  <a:pt x="488950" y="374396"/>
                </a:lnTo>
                <a:lnTo>
                  <a:pt x="529717" y="363347"/>
                </a:lnTo>
                <a:lnTo>
                  <a:pt x="581025" y="344677"/>
                </a:lnTo>
                <a:lnTo>
                  <a:pt x="619378" y="323214"/>
                </a:lnTo>
                <a:lnTo>
                  <a:pt x="661162" y="290575"/>
                </a:lnTo>
                <a:lnTo>
                  <a:pt x="695198" y="253492"/>
                </a:lnTo>
                <a:lnTo>
                  <a:pt x="722502" y="212851"/>
                </a:lnTo>
                <a:lnTo>
                  <a:pt x="744220" y="169418"/>
                </a:lnTo>
                <a:lnTo>
                  <a:pt x="761492" y="124078"/>
                </a:lnTo>
                <a:lnTo>
                  <a:pt x="775970" y="77343"/>
                </a:lnTo>
                <a:lnTo>
                  <a:pt x="794384" y="6350"/>
                </a:lnTo>
                <a:lnTo>
                  <a:pt x="769239" y="0"/>
                </a:lnTo>
                <a:close/>
              </a:path>
              <a:path w="794384" h="478155">
                <a:moveTo>
                  <a:pt x="65664" y="411861"/>
                </a:moveTo>
                <a:lnTo>
                  <a:pt x="31369" y="411861"/>
                </a:lnTo>
                <a:lnTo>
                  <a:pt x="51250" y="421692"/>
                </a:lnTo>
                <a:lnTo>
                  <a:pt x="65664" y="4118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93028" y="5699658"/>
            <a:ext cx="2670810" cy="989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Bus Ops = Business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Operations</a:t>
            </a:r>
            <a:endParaRPr sz="800">
              <a:latin typeface="Arial"/>
              <a:cs typeface="Arial"/>
            </a:endParaRPr>
          </a:p>
          <a:p>
            <a:pPr marL="12700" marR="818515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CHCS </a:t>
            </a:r>
            <a:r>
              <a:rPr sz="800" dirty="0">
                <a:latin typeface="Arial"/>
                <a:cs typeface="Arial"/>
              </a:rPr>
              <a:t>= Composite </a:t>
            </a:r>
            <a:r>
              <a:rPr sz="800" spc="-5" dirty="0">
                <a:latin typeface="Arial"/>
                <a:cs typeface="Arial"/>
              </a:rPr>
              <a:t>Health Care System  </a:t>
            </a:r>
            <a:r>
              <a:rPr sz="800" dirty="0">
                <a:latin typeface="Arial"/>
                <a:cs typeface="Arial"/>
              </a:rPr>
              <a:t>CIS = Clinical Information</a:t>
            </a:r>
            <a:r>
              <a:rPr sz="800" spc="-95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System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DHP </a:t>
            </a:r>
            <a:r>
              <a:rPr sz="800" dirty="0">
                <a:latin typeface="Arial"/>
                <a:cs typeface="Arial"/>
              </a:rPr>
              <a:t>= </a:t>
            </a:r>
            <a:r>
              <a:rPr sz="800" spc="-5" dirty="0">
                <a:latin typeface="Arial"/>
                <a:cs typeface="Arial"/>
              </a:rPr>
              <a:t>Defense Health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Program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HAIMS </a:t>
            </a:r>
            <a:r>
              <a:rPr sz="800" dirty="0">
                <a:latin typeface="Arial"/>
                <a:cs typeface="Arial"/>
              </a:rPr>
              <a:t>= </a:t>
            </a:r>
            <a:r>
              <a:rPr sz="800" spc="-5" dirty="0">
                <a:latin typeface="Arial"/>
                <a:cs typeface="Arial"/>
              </a:rPr>
              <a:t>Health </a:t>
            </a:r>
            <a:r>
              <a:rPr sz="800" dirty="0">
                <a:latin typeface="Arial"/>
                <a:cs typeface="Arial"/>
              </a:rPr>
              <a:t>Artifact </a:t>
            </a:r>
            <a:r>
              <a:rPr sz="800" spc="-5" dirty="0">
                <a:latin typeface="Arial"/>
                <a:cs typeface="Arial"/>
              </a:rPr>
              <a:t>and </a:t>
            </a:r>
            <a:r>
              <a:rPr sz="800" dirty="0">
                <a:latin typeface="Arial"/>
                <a:cs typeface="Arial"/>
              </a:rPr>
              <a:t>Image </a:t>
            </a:r>
            <a:r>
              <a:rPr sz="800" spc="-5" dirty="0">
                <a:latin typeface="Arial"/>
                <a:cs typeface="Arial"/>
              </a:rPr>
              <a:t>Management </a:t>
            </a:r>
            <a:r>
              <a:rPr sz="800" dirty="0">
                <a:latin typeface="Arial"/>
                <a:cs typeface="Arial"/>
              </a:rPr>
              <a:t>Solution  </a:t>
            </a:r>
            <a:r>
              <a:rPr sz="800" spc="-5" dirty="0">
                <a:latin typeface="Arial"/>
                <a:cs typeface="Arial"/>
              </a:rPr>
              <a:t>PRMD </a:t>
            </a:r>
            <a:r>
              <a:rPr sz="800" dirty="0">
                <a:latin typeface="Arial"/>
                <a:cs typeface="Arial"/>
              </a:rPr>
              <a:t>= Portfolio &amp; </a:t>
            </a:r>
            <a:r>
              <a:rPr sz="800" spc="-5" dirty="0">
                <a:latin typeface="Arial"/>
                <a:cs typeface="Arial"/>
              </a:rPr>
              <a:t>Resource Management Division  </a:t>
            </a:r>
            <a:r>
              <a:rPr sz="800" spc="5" dirty="0">
                <a:latin typeface="Arial"/>
                <a:cs typeface="Arial"/>
              </a:rPr>
              <a:t>SPAWAR </a:t>
            </a:r>
            <a:r>
              <a:rPr sz="800" dirty="0">
                <a:latin typeface="Arial"/>
                <a:cs typeface="Arial"/>
              </a:rPr>
              <a:t>= Space </a:t>
            </a:r>
            <a:r>
              <a:rPr sz="800" spc="-5" dirty="0">
                <a:latin typeface="Arial"/>
                <a:cs typeface="Arial"/>
              </a:rPr>
              <a:t>and Naval </a:t>
            </a:r>
            <a:r>
              <a:rPr sz="800" dirty="0">
                <a:latin typeface="Arial"/>
                <a:cs typeface="Arial"/>
              </a:rPr>
              <a:t>Warfare Systems Command  VSSM = </a:t>
            </a:r>
            <a:r>
              <a:rPr sz="800" spc="-5" dirty="0">
                <a:latin typeface="Arial"/>
                <a:cs typeface="Arial"/>
              </a:rPr>
              <a:t>Veterinary Services </a:t>
            </a:r>
            <a:r>
              <a:rPr sz="800" dirty="0">
                <a:latin typeface="Arial"/>
                <a:cs typeface="Arial"/>
              </a:rPr>
              <a:t>Systems </a:t>
            </a:r>
            <a:r>
              <a:rPr sz="800" spc="-5" dirty="0">
                <a:latin typeface="Arial"/>
                <a:cs typeface="Arial"/>
              </a:rPr>
              <a:t>Management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863838" y="6591299"/>
            <a:ext cx="2133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12193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6744" y="6591299"/>
            <a:ext cx="1793875" cy="2641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405"/>
              </a:spcBef>
            </a:pP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Pre-decisional/Deliberative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92836"/>
            <a:ext cx="9143999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6744" y="6591299"/>
            <a:ext cx="1793875" cy="264160"/>
          </a:xfrm>
          <a:custGeom>
            <a:avLst/>
            <a:gdLst/>
            <a:ahLst/>
            <a:cxnLst/>
            <a:rect l="l" t="t" r="r" b="b"/>
            <a:pathLst>
              <a:path w="1793875" h="264159">
                <a:moveTo>
                  <a:pt x="0" y="263651"/>
                </a:moveTo>
                <a:lnTo>
                  <a:pt x="1793748" y="263651"/>
                </a:lnTo>
                <a:lnTo>
                  <a:pt x="1793748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549" y="223504"/>
            <a:ext cx="609663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45" dirty="0" smtClean="0"/>
              <a:t>Health IT Reform Challenges</a:t>
            </a:r>
            <a:endParaRPr sz="2400"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862669" y="6591299"/>
            <a:ext cx="21452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55549" y="1058409"/>
            <a:ext cx="8707120" cy="4900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u="heavy" spc="-5" dirty="0">
                <a:solidFill>
                  <a:srgbClr val="465A75"/>
                </a:solidFill>
                <a:latin typeface="Calibri"/>
                <a:cs typeface="Calibri"/>
              </a:rPr>
              <a:t>Medical </a:t>
            </a:r>
            <a:r>
              <a:rPr sz="1600" b="1" u="heavy" spc="-10" dirty="0">
                <a:solidFill>
                  <a:srgbClr val="465A75"/>
                </a:solidFill>
                <a:latin typeface="Calibri"/>
                <a:cs typeface="Calibri"/>
              </a:rPr>
              <a:t>Network</a:t>
            </a:r>
            <a:r>
              <a:rPr sz="1600" b="1" u="heavy" spc="-50" dirty="0">
                <a:solidFill>
                  <a:srgbClr val="465A75"/>
                </a:solidFill>
                <a:latin typeface="Calibri"/>
                <a:cs typeface="Calibri"/>
              </a:rPr>
              <a:t> </a:t>
            </a:r>
            <a:r>
              <a:rPr sz="1600" b="1" u="heavy" spc="-5" dirty="0">
                <a:solidFill>
                  <a:srgbClr val="465A75"/>
                </a:solidFill>
                <a:latin typeface="Calibri"/>
                <a:cs typeface="Calibri"/>
              </a:rPr>
              <a:t>Modernization</a:t>
            </a:r>
            <a:r>
              <a:rPr sz="1600" b="1" spc="-5" dirty="0">
                <a:solidFill>
                  <a:srgbClr val="465A75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300990" indent="-11747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01625" algn="l"/>
              </a:tabLst>
            </a:pP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20% increase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scope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of sites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due to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addition of non-clinical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locations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(e.g., </a:t>
            </a:r>
            <a:r>
              <a:rPr sz="1600" spc="-15" dirty="0">
                <a:solidFill>
                  <a:srgbClr val="465A75"/>
                </a:solidFill>
                <a:latin typeface="Calibri"/>
                <a:cs typeface="Calibri"/>
              </a:rPr>
              <a:t>Veterinary</a:t>
            </a:r>
            <a:r>
              <a:rPr sz="1600" spc="245" dirty="0">
                <a:solidFill>
                  <a:srgbClr val="465A7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Clinics)</a:t>
            </a:r>
            <a:endParaRPr sz="1600" dirty="0">
              <a:latin typeface="Calibri"/>
              <a:cs typeface="Calibri"/>
            </a:endParaRPr>
          </a:p>
          <a:p>
            <a:pPr marL="300990" indent="-11747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01625" algn="l"/>
              </a:tabLst>
            </a:pP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Installation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Defense Information </a:t>
            </a:r>
            <a:r>
              <a:rPr sz="1600" spc="-15" dirty="0">
                <a:solidFill>
                  <a:srgbClr val="465A75"/>
                </a:solidFill>
                <a:latin typeface="Calibri"/>
                <a:cs typeface="Calibri"/>
              </a:rPr>
              <a:t>Systems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Agency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(DISA)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circuits twice as long as original</a:t>
            </a:r>
            <a:r>
              <a:rPr sz="1600" spc="120" dirty="0">
                <a:solidFill>
                  <a:srgbClr val="465A7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estimates</a:t>
            </a:r>
            <a:endParaRPr sz="1600" dirty="0">
              <a:latin typeface="Calibri"/>
              <a:cs typeface="Calibri"/>
            </a:endParaRPr>
          </a:p>
          <a:p>
            <a:pPr marL="300990" indent="-11747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01625" algn="l"/>
              </a:tabLst>
            </a:pP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MTFs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unable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to comply </a:t>
            </a:r>
            <a:r>
              <a:rPr sz="1600" dirty="0">
                <a:solidFill>
                  <a:srgbClr val="465A75"/>
                </a:solidFill>
                <a:latin typeface="Calibri"/>
                <a:cs typeface="Calibri"/>
              </a:rPr>
              <a:t>with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Risk Management </a:t>
            </a:r>
            <a:r>
              <a:rPr sz="1600" spc="-15" dirty="0">
                <a:solidFill>
                  <a:srgbClr val="465A75"/>
                </a:solidFill>
                <a:latin typeface="Calibri"/>
                <a:cs typeface="Calibri"/>
              </a:rPr>
              <a:t>Framework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(RMF) </a:t>
            </a:r>
            <a:r>
              <a:rPr sz="1600" spc="-20" dirty="0">
                <a:solidFill>
                  <a:srgbClr val="465A75"/>
                </a:solidFill>
                <a:latin typeface="Calibri"/>
                <a:cs typeface="Calibri"/>
              </a:rPr>
              <a:t>before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Desktop to Datacenter</a:t>
            </a:r>
            <a:r>
              <a:rPr sz="1600" spc="240" dirty="0">
                <a:solidFill>
                  <a:srgbClr val="465A7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(D2D)</a:t>
            </a:r>
            <a:endParaRPr sz="1600" dirty="0">
              <a:latin typeface="Calibri"/>
              <a:cs typeface="Calibri"/>
            </a:endParaRPr>
          </a:p>
          <a:p>
            <a:pPr marL="300990">
              <a:lnSpc>
                <a:spcPct val="100000"/>
              </a:lnSpc>
            </a:pP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fielding team</a:t>
            </a:r>
            <a:r>
              <a:rPr sz="1600" spc="-85" dirty="0">
                <a:solidFill>
                  <a:srgbClr val="465A7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arrival</a:t>
            </a:r>
            <a:endParaRPr sz="1600" dirty="0">
              <a:latin typeface="Calibri"/>
              <a:cs typeface="Calibri"/>
            </a:endParaRPr>
          </a:p>
          <a:p>
            <a:pPr marL="300990" indent="-11747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01625" algn="l"/>
              </a:tabLst>
            </a:pP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Discovery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local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unique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equipment (non-standard) at</a:t>
            </a:r>
            <a:r>
              <a:rPr sz="1600" spc="85" dirty="0">
                <a:solidFill>
                  <a:srgbClr val="465A7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hospitals</a:t>
            </a:r>
            <a:endParaRPr sz="1600" dirty="0">
              <a:latin typeface="Calibri"/>
              <a:cs typeface="Calibri"/>
            </a:endParaRPr>
          </a:p>
          <a:p>
            <a:pPr marL="300990" indent="-11747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01625" algn="l"/>
              </a:tabLst>
            </a:pP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Lack of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contracts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and funding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to support migration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non-standard equipment to new</a:t>
            </a:r>
            <a:r>
              <a:rPr sz="1600" spc="165" dirty="0">
                <a:solidFill>
                  <a:srgbClr val="465A7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network</a:t>
            </a:r>
            <a:endParaRPr sz="1600" dirty="0">
              <a:latin typeface="Calibri"/>
              <a:cs typeface="Calibri"/>
            </a:endParaRPr>
          </a:p>
          <a:p>
            <a:pPr marL="300990" indent="-11747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01625" algn="l"/>
              </a:tabLst>
            </a:pP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Underestimation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distributed equipment requiring touch</a:t>
            </a:r>
            <a:r>
              <a:rPr sz="1600" spc="130" dirty="0">
                <a:solidFill>
                  <a:srgbClr val="465A7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labor</a:t>
            </a:r>
            <a:endParaRPr sz="1600" dirty="0">
              <a:latin typeface="Calibri"/>
              <a:cs typeface="Calibri"/>
            </a:endParaRPr>
          </a:p>
          <a:p>
            <a:pPr marL="300990" indent="-11747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01625" algn="l"/>
              </a:tabLst>
            </a:pP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Window 10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migration took precedence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and </a:t>
            </a:r>
            <a:r>
              <a:rPr sz="1600" spc="-15" dirty="0">
                <a:solidFill>
                  <a:srgbClr val="465A75"/>
                </a:solidFill>
                <a:latin typeface="Calibri"/>
                <a:cs typeface="Calibri"/>
              </a:rPr>
              <a:t>drove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near term diversion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of funds</a:t>
            </a:r>
            <a:r>
              <a:rPr sz="1600" spc="229" dirty="0">
                <a:solidFill>
                  <a:srgbClr val="465A7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($19M)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65A75"/>
              </a:buClr>
              <a:buFont typeface="Arial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u="heavy" spc="-10" dirty="0">
                <a:solidFill>
                  <a:srgbClr val="465A75"/>
                </a:solidFill>
                <a:latin typeface="Calibri"/>
                <a:cs typeface="Calibri"/>
              </a:rPr>
              <a:t>Electronic </a:t>
            </a:r>
            <a:r>
              <a:rPr sz="1600" b="1" u="heavy" spc="-5" dirty="0">
                <a:solidFill>
                  <a:srgbClr val="465A75"/>
                </a:solidFill>
                <a:latin typeface="Calibri"/>
                <a:cs typeface="Calibri"/>
              </a:rPr>
              <a:t>Health </a:t>
            </a:r>
            <a:r>
              <a:rPr sz="1600" b="1" u="heavy" spc="-15" dirty="0">
                <a:solidFill>
                  <a:srgbClr val="465A75"/>
                </a:solidFill>
                <a:latin typeface="Calibri"/>
                <a:cs typeface="Calibri"/>
              </a:rPr>
              <a:t>Record </a:t>
            </a:r>
            <a:r>
              <a:rPr sz="1600" b="1" u="heavy" spc="-5" dirty="0">
                <a:solidFill>
                  <a:srgbClr val="465A75"/>
                </a:solidFill>
                <a:latin typeface="Calibri"/>
                <a:cs typeface="Calibri"/>
              </a:rPr>
              <a:t>Modernization</a:t>
            </a:r>
            <a:r>
              <a:rPr sz="1600" b="1" spc="-5" dirty="0">
                <a:solidFill>
                  <a:srgbClr val="465A75"/>
                </a:solidFill>
                <a:latin typeface="Calibri"/>
                <a:cs typeface="Calibri"/>
              </a:rPr>
              <a:t>: 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Delay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in MHS GENESIS</a:t>
            </a:r>
            <a:r>
              <a:rPr sz="1600" spc="120" dirty="0">
                <a:solidFill>
                  <a:srgbClr val="465A7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deployment</a:t>
            </a:r>
            <a:endParaRPr sz="1600" dirty="0">
              <a:latin typeface="Calibri"/>
              <a:cs typeface="Calibri"/>
            </a:endParaRPr>
          </a:p>
          <a:p>
            <a:pPr marL="294640" indent="-10985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95275" algn="l"/>
              </a:tabLst>
            </a:pP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Unable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to sunset legacy </a:t>
            </a:r>
            <a:r>
              <a:rPr sz="1600" spc="-15" dirty="0">
                <a:solidFill>
                  <a:srgbClr val="465A75"/>
                </a:solidFill>
                <a:latin typeface="Calibri"/>
                <a:cs typeface="Calibri"/>
              </a:rPr>
              <a:t>systems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on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expected</a:t>
            </a:r>
            <a:r>
              <a:rPr sz="1600" spc="35" dirty="0">
                <a:solidFill>
                  <a:srgbClr val="465A7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timeline</a:t>
            </a:r>
            <a:endParaRPr sz="1600" dirty="0">
              <a:latin typeface="Calibri"/>
              <a:cs typeface="Calibri"/>
            </a:endParaRPr>
          </a:p>
          <a:p>
            <a:pPr marL="294640" indent="-10985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5275" algn="l"/>
              </a:tabLst>
            </a:pP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Increase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manpower needed to support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both MHS GENESIS and legacy</a:t>
            </a:r>
            <a:r>
              <a:rPr sz="1600" spc="175" dirty="0">
                <a:solidFill>
                  <a:srgbClr val="465A7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65A75"/>
                </a:solidFill>
                <a:latin typeface="Calibri"/>
                <a:cs typeface="Calibri"/>
              </a:rPr>
              <a:t>systems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465A75"/>
              </a:buClr>
              <a:buFont typeface="Arial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u="heavy" spc="-5" dirty="0">
                <a:solidFill>
                  <a:srgbClr val="465A75"/>
                </a:solidFill>
                <a:latin typeface="Calibri"/>
                <a:cs typeface="Calibri"/>
              </a:rPr>
              <a:t>Mandatory </a:t>
            </a:r>
            <a:r>
              <a:rPr sz="1600" b="1" u="heavy" spc="-10" dirty="0">
                <a:solidFill>
                  <a:srgbClr val="465A75"/>
                </a:solidFill>
                <a:latin typeface="Calibri"/>
                <a:cs typeface="Calibri"/>
              </a:rPr>
              <a:t>Upgrade </a:t>
            </a:r>
            <a:r>
              <a:rPr sz="1600" b="1" u="heavy" spc="-75" dirty="0">
                <a:solidFill>
                  <a:srgbClr val="465A75"/>
                </a:solidFill>
                <a:latin typeface="Calibri"/>
                <a:cs typeface="Calibri"/>
              </a:rPr>
              <a:t>To </a:t>
            </a:r>
            <a:r>
              <a:rPr sz="1600" b="1" u="heavy" spc="-10" dirty="0">
                <a:solidFill>
                  <a:srgbClr val="465A75"/>
                </a:solidFill>
                <a:latin typeface="Calibri"/>
                <a:cs typeface="Calibri"/>
              </a:rPr>
              <a:t>New Cyber </a:t>
            </a:r>
            <a:r>
              <a:rPr sz="1600" b="1" u="heavy" spc="-5" dirty="0">
                <a:solidFill>
                  <a:srgbClr val="465A75"/>
                </a:solidFill>
                <a:latin typeface="Calibri"/>
                <a:cs typeface="Calibri"/>
              </a:rPr>
              <a:t>Security</a:t>
            </a:r>
            <a:r>
              <a:rPr sz="1600" b="1" u="heavy" spc="195" dirty="0">
                <a:solidFill>
                  <a:srgbClr val="465A75"/>
                </a:solidFill>
                <a:latin typeface="Calibri"/>
                <a:cs typeface="Calibri"/>
              </a:rPr>
              <a:t> </a:t>
            </a:r>
            <a:r>
              <a:rPr sz="1600" b="1" u="heavy" spc="-10" dirty="0">
                <a:solidFill>
                  <a:srgbClr val="465A75"/>
                </a:solidFill>
                <a:latin typeface="Calibri"/>
                <a:cs typeface="Calibri"/>
              </a:rPr>
              <a:t>Standard</a:t>
            </a:r>
            <a:r>
              <a:rPr sz="1600" b="1" spc="-10" dirty="0">
                <a:solidFill>
                  <a:srgbClr val="465A75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300990" indent="-11747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01625" algn="l"/>
              </a:tabLst>
            </a:pP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Department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Defense (DoD) upgrade to new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RMF</a:t>
            </a:r>
            <a:r>
              <a:rPr sz="1600" spc="170" dirty="0">
                <a:solidFill>
                  <a:srgbClr val="465A7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65A75"/>
                </a:solidFill>
                <a:latin typeface="Calibri"/>
                <a:cs typeface="Calibri"/>
              </a:rPr>
              <a:t>standard</a:t>
            </a:r>
            <a:endParaRPr sz="1600" dirty="0">
              <a:latin typeface="Calibri"/>
              <a:cs typeface="Calibri"/>
            </a:endParaRPr>
          </a:p>
          <a:p>
            <a:pPr marL="300990" indent="-11747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01625" algn="l"/>
              </a:tabLst>
            </a:pP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Drives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significant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increase in </a:t>
            </a:r>
            <a:r>
              <a:rPr sz="1600" spc="-10" dirty="0">
                <a:solidFill>
                  <a:srgbClr val="465A75"/>
                </a:solidFill>
                <a:latin typeface="Calibri"/>
                <a:cs typeface="Calibri"/>
              </a:rPr>
              <a:t>workload </a:t>
            </a:r>
            <a:r>
              <a:rPr sz="1600" spc="-5" dirty="0">
                <a:solidFill>
                  <a:srgbClr val="465A75"/>
                </a:solidFill>
                <a:latin typeface="Calibri"/>
                <a:cs typeface="Calibri"/>
              </a:rPr>
              <a:t>and</a:t>
            </a:r>
            <a:r>
              <a:rPr sz="1600" spc="40" dirty="0">
                <a:solidFill>
                  <a:srgbClr val="465A7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65A75"/>
                </a:solidFill>
                <a:latin typeface="Calibri"/>
                <a:cs typeface="Calibri"/>
              </a:rPr>
              <a:t>cost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6188011"/>
            <a:ext cx="459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Results:  FY20, $58M delayed projected savings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6744" y="6591299"/>
            <a:ext cx="1793875" cy="2641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405"/>
              </a:spcBef>
            </a:pP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Pre-decisional/Deliberative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92836"/>
            <a:ext cx="9143999" cy="220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6744" y="6591299"/>
            <a:ext cx="1793875" cy="264160"/>
          </a:xfrm>
          <a:custGeom>
            <a:avLst/>
            <a:gdLst/>
            <a:ahLst/>
            <a:cxnLst/>
            <a:rect l="l" t="t" r="r" b="b"/>
            <a:pathLst>
              <a:path w="1793875" h="264159">
                <a:moveTo>
                  <a:pt x="0" y="263651"/>
                </a:moveTo>
                <a:lnTo>
                  <a:pt x="1793748" y="263651"/>
                </a:lnTo>
                <a:lnTo>
                  <a:pt x="1793748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174504"/>
            <a:ext cx="6888988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Health </a:t>
            </a:r>
            <a:r>
              <a:rPr dirty="0" smtClean="0"/>
              <a:t>IT</a:t>
            </a:r>
            <a:r>
              <a:rPr lang="en-US" dirty="0" smtClean="0"/>
              <a:t> Reform </a:t>
            </a:r>
            <a:r>
              <a:rPr spc="-10" dirty="0" smtClean="0"/>
              <a:t>Implementation</a:t>
            </a:r>
            <a:r>
              <a:rPr spc="-80" dirty="0" smtClean="0"/>
              <a:t> </a:t>
            </a:r>
            <a:r>
              <a:rPr spc="-5" dirty="0" smtClean="0"/>
              <a:t>Plan</a:t>
            </a:r>
            <a:r>
              <a:rPr lang="en-US" spc="-5" dirty="0" smtClean="0"/>
              <a:t> LOE</a:t>
            </a:r>
            <a:endParaRPr spc="-5" dirty="0"/>
          </a:p>
        </p:txBody>
      </p:sp>
      <p:sp>
        <p:nvSpPr>
          <p:cNvPr id="6" name="object 6"/>
          <p:cNvSpPr/>
          <p:nvPr/>
        </p:nvSpPr>
        <p:spPr>
          <a:xfrm>
            <a:off x="733044" y="1947672"/>
            <a:ext cx="4038600" cy="3820795"/>
          </a:xfrm>
          <a:custGeom>
            <a:avLst/>
            <a:gdLst/>
            <a:ahLst/>
            <a:cxnLst/>
            <a:rect l="l" t="t" r="r" b="b"/>
            <a:pathLst>
              <a:path w="4038600" h="3820795">
                <a:moveTo>
                  <a:pt x="0" y="1910333"/>
                </a:moveTo>
                <a:lnTo>
                  <a:pt x="601" y="1863231"/>
                </a:lnTo>
                <a:lnTo>
                  <a:pt x="2398" y="1816408"/>
                </a:lnTo>
                <a:lnTo>
                  <a:pt x="5375" y="1769878"/>
                </a:lnTo>
                <a:lnTo>
                  <a:pt x="9520" y="1723655"/>
                </a:lnTo>
                <a:lnTo>
                  <a:pt x="14817" y="1677750"/>
                </a:lnTo>
                <a:lnTo>
                  <a:pt x="21254" y="1632178"/>
                </a:lnTo>
                <a:lnTo>
                  <a:pt x="28816" y="1586951"/>
                </a:lnTo>
                <a:lnTo>
                  <a:pt x="37490" y="1542082"/>
                </a:lnTo>
                <a:lnTo>
                  <a:pt x="47261" y="1497585"/>
                </a:lnTo>
                <a:lnTo>
                  <a:pt x="58117" y="1453473"/>
                </a:lnTo>
                <a:lnTo>
                  <a:pt x="70043" y="1409758"/>
                </a:lnTo>
                <a:lnTo>
                  <a:pt x="83025" y="1366454"/>
                </a:lnTo>
                <a:lnTo>
                  <a:pt x="97050" y="1323574"/>
                </a:lnTo>
                <a:lnTo>
                  <a:pt x="112104" y="1281130"/>
                </a:lnTo>
                <a:lnTo>
                  <a:pt x="128172" y="1239137"/>
                </a:lnTo>
                <a:lnTo>
                  <a:pt x="145241" y="1197606"/>
                </a:lnTo>
                <a:lnTo>
                  <a:pt x="163298" y="1156552"/>
                </a:lnTo>
                <a:lnTo>
                  <a:pt x="182328" y="1115987"/>
                </a:lnTo>
                <a:lnTo>
                  <a:pt x="202318" y="1075924"/>
                </a:lnTo>
                <a:lnTo>
                  <a:pt x="223253" y="1036377"/>
                </a:lnTo>
                <a:lnTo>
                  <a:pt x="245120" y="997358"/>
                </a:lnTo>
                <a:lnTo>
                  <a:pt x="267906" y="958881"/>
                </a:lnTo>
                <a:lnTo>
                  <a:pt x="291595" y="920958"/>
                </a:lnTo>
                <a:lnTo>
                  <a:pt x="316175" y="883603"/>
                </a:lnTo>
                <a:lnTo>
                  <a:pt x="341632" y="846829"/>
                </a:lnTo>
                <a:lnTo>
                  <a:pt x="367952" y="810649"/>
                </a:lnTo>
                <a:lnTo>
                  <a:pt x="395120" y="775075"/>
                </a:lnTo>
                <a:lnTo>
                  <a:pt x="423124" y="740122"/>
                </a:lnTo>
                <a:lnTo>
                  <a:pt x="451949" y="705802"/>
                </a:lnTo>
                <a:lnTo>
                  <a:pt x="481581" y="672127"/>
                </a:lnTo>
                <a:lnTo>
                  <a:pt x="512007" y="639113"/>
                </a:lnTo>
                <a:lnTo>
                  <a:pt x="543213" y="606770"/>
                </a:lnTo>
                <a:lnTo>
                  <a:pt x="575185" y="575113"/>
                </a:lnTo>
                <a:lnTo>
                  <a:pt x="607910" y="544154"/>
                </a:lnTo>
                <a:lnTo>
                  <a:pt x="641372" y="513908"/>
                </a:lnTo>
                <a:lnTo>
                  <a:pt x="675559" y="484385"/>
                </a:lnTo>
                <a:lnTo>
                  <a:pt x="710457" y="455601"/>
                </a:lnTo>
                <a:lnTo>
                  <a:pt x="746052" y="427567"/>
                </a:lnTo>
                <a:lnTo>
                  <a:pt x="782330" y="400297"/>
                </a:lnTo>
                <a:lnTo>
                  <a:pt x="819277" y="373804"/>
                </a:lnTo>
                <a:lnTo>
                  <a:pt x="856879" y="348102"/>
                </a:lnTo>
                <a:lnTo>
                  <a:pt x="895123" y="323202"/>
                </a:lnTo>
                <a:lnTo>
                  <a:pt x="933995" y="299119"/>
                </a:lnTo>
                <a:lnTo>
                  <a:pt x="973481" y="275865"/>
                </a:lnTo>
                <a:lnTo>
                  <a:pt x="1013566" y="253453"/>
                </a:lnTo>
                <a:lnTo>
                  <a:pt x="1054238" y="231897"/>
                </a:lnTo>
                <a:lnTo>
                  <a:pt x="1095483" y="211209"/>
                </a:lnTo>
                <a:lnTo>
                  <a:pt x="1137286" y="191403"/>
                </a:lnTo>
                <a:lnTo>
                  <a:pt x="1179634" y="172492"/>
                </a:lnTo>
                <a:lnTo>
                  <a:pt x="1222513" y="154489"/>
                </a:lnTo>
                <a:lnTo>
                  <a:pt x="1265909" y="137406"/>
                </a:lnTo>
                <a:lnTo>
                  <a:pt x="1309809" y="121258"/>
                </a:lnTo>
                <a:lnTo>
                  <a:pt x="1354198" y="106056"/>
                </a:lnTo>
                <a:lnTo>
                  <a:pt x="1399063" y="91815"/>
                </a:lnTo>
                <a:lnTo>
                  <a:pt x="1444389" y="78547"/>
                </a:lnTo>
                <a:lnTo>
                  <a:pt x="1490164" y="66265"/>
                </a:lnTo>
                <a:lnTo>
                  <a:pt x="1536372" y="54982"/>
                </a:lnTo>
                <a:lnTo>
                  <a:pt x="1583002" y="44712"/>
                </a:lnTo>
                <a:lnTo>
                  <a:pt x="1630037" y="35467"/>
                </a:lnTo>
                <a:lnTo>
                  <a:pt x="1677466" y="27261"/>
                </a:lnTo>
                <a:lnTo>
                  <a:pt x="1725273" y="20107"/>
                </a:lnTo>
                <a:lnTo>
                  <a:pt x="1773445" y="14018"/>
                </a:lnTo>
                <a:lnTo>
                  <a:pt x="1821969" y="9006"/>
                </a:lnTo>
                <a:lnTo>
                  <a:pt x="1870830" y="5085"/>
                </a:lnTo>
                <a:lnTo>
                  <a:pt x="1920015" y="2269"/>
                </a:lnTo>
                <a:lnTo>
                  <a:pt x="1969509" y="569"/>
                </a:lnTo>
                <a:lnTo>
                  <a:pt x="2019300" y="0"/>
                </a:lnTo>
                <a:lnTo>
                  <a:pt x="2069090" y="569"/>
                </a:lnTo>
                <a:lnTo>
                  <a:pt x="2118584" y="2269"/>
                </a:lnTo>
                <a:lnTo>
                  <a:pt x="2167769" y="5085"/>
                </a:lnTo>
                <a:lnTo>
                  <a:pt x="2216630" y="9006"/>
                </a:lnTo>
                <a:lnTo>
                  <a:pt x="2265154" y="14018"/>
                </a:lnTo>
                <a:lnTo>
                  <a:pt x="2313326" y="20107"/>
                </a:lnTo>
                <a:lnTo>
                  <a:pt x="2361133" y="27261"/>
                </a:lnTo>
                <a:lnTo>
                  <a:pt x="2408562" y="35467"/>
                </a:lnTo>
                <a:lnTo>
                  <a:pt x="2455597" y="44712"/>
                </a:lnTo>
                <a:lnTo>
                  <a:pt x="2502227" y="54982"/>
                </a:lnTo>
                <a:lnTo>
                  <a:pt x="2548435" y="66265"/>
                </a:lnTo>
                <a:lnTo>
                  <a:pt x="2594210" y="78547"/>
                </a:lnTo>
                <a:lnTo>
                  <a:pt x="2639536" y="91815"/>
                </a:lnTo>
                <a:lnTo>
                  <a:pt x="2684401" y="106056"/>
                </a:lnTo>
                <a:lnTo>
                  <a:pt x="2728790" y="121258"/>
                </a:lnTo>
                <a:lnTo>
                  <a:pt x="2772690" y="137406"/>
                </a:lnTo>
                <a:lnTo>
                  <a:pt x="2816086" y="154489"/>
                </a:lnTo>
                <a:lnTo>
                  <a:pt x="2858965" y="172492"/>
                </a:lnTo>
                <a:lnTo>
                  <a:pt x="2901313" y="191403"/>
                </a:lnTo>
                <a:lnTo>
                  <a:pt x="2943116" y="211209"/>
                </a:lnTo>
                <a:lnTo>
                  <a:pt x="2984361" y="231897"/>
                </a:lnTo>
                <a:lnTo>
                  <a:pt x="3025033" y="253453"/>
                </a:lnTo>
                <a:lnTo>
                  <a:pt x="3065118" y="275865"/>
                </a:lnTo>
                <a:lnTo>
                  <a:pt x="3104604" y="299119"/>
                </a:lnTo>
                <a:lnTo>
                  <a:pt x="3143476" y="323202"/>
                </a:lnTo>
                <a:lnTo>
                  <a:pt x="3181720" y="348102"/>
                </a:lnTo>
                <a:lnTo>
                  <a:pt x="3219322" y="373804"/>
                </a:lnTo>
                <a:lnTo>
                  <a:pt x="3256269" y="400297"/>
                </a:lnTo>
                <a:lnTo>
                  <a:pt x="3292547" y="427567"/>
                </a:lnTo>
                <a:lnTo>
                  <a:pt x="3328142" y="455601"/>
                </a:lnTo>
                <a:lnTo>
                  <a:pt x="3363040" y="484385"/>
                </a:lnTo>
                <a:lnTo>
                  <a:pt x="3397227" y="513908"/>
                </a:lnTo>
                <a:lnTo>
                  <a:pt x="3430689" y="544154"/>
                </a:lnTo>
                <a:lnTo>
                  <a:pt x="3463414" y="575113"/>
                </a:lnTo>
                <a:lnTo>
                  <a:pt x="3495386" y="606770"/>
                </a:lnTo>
                <a:lnTo>
                  <a:pt x="3526592" y="639113"/>
                </a:lnTo>
                <a:lnTo>
                  <a:pt x="3557018" y="672127"/>
                </a:lnTo>
                <a:lnTo>
                  <a:pt x="3586650" y="705802"/>
                </a:lnTo>
                <a:lnTo>
                  <a:pt x="3615475" y="740122"/>
                </a:lnTo>
                <a:lnTo>
                  <a:pt x="3643479" y="775075"/>
                </a:lnTo>
                <a:lnTo>
                  <a:pt x="3670647" y="810649"/>
                </a:lnTo>
                <a:lnTo>
                  <a:pt x="3696967" y="846829"/>
                </a:lnTo>
                <a:lnTo>
                  <a:pt x="3722424" y="883603"/>
                </a:lnTo>
                <a:lnTo>
                  <a:pt x="3747004" y="920958"/>
                </a:lnTo>
                <a:lnTo>
                  <a:pt x="3770693" y="958881"/>
                </a:lnTo>
                <a:lnTo>
                  <a:pt x="3793479" y="997358"/>
                </a:lnTo>
                <a:lnTo>
                  <a:pt x="3815346" y="1036377"/>
                </a:lnTo>
                <a:lnTo>
                  <a:pt x="3836281" y="1075924"/>
                </a:lnTo>
                <a:lnTo>
                  <a:pt x="3856271" y="1115987"/>
                </a:lnTo>
                <a:lnTo>
                  <a:pt x="3875301" y="1156552"/>
                </a:lnTo>
                <a:lnTo>
                  <a:pt x="3893358" y="1197606"/>
                </a:lnTo>
                <a:lnTo>
                  <a:pt x="3910427" y="1239137"/>
                </a:lnTo>
                <a:lnTo>
                  <a:pt x="3926495" y="1281130"/>
                </a:lnTo>
                <a:lnTo>
                  <a:pt x="3941549" y="1323574"/>
                </a:lnTo>
                <a:lnTo>
                  <a:pt x="3955574" y="1366454"/>
                </a:lnTo>
                <a:lnTo>
                  <a:pt x="3968556" y="1409758"/>
                </a:lnTo>
                <a:lnTo>
                  <a:pt x="3980482" y="1453473"/>
                </a:lnTo>
                <a:lnTo>
                  <a:pt x="3991338" y="1497585"/>
                </a:lnTo>
                <a:lnTo>
                  <a:pt x="4001109" y="1542082"/>
                </a:lnTo>
                <a:lnTo>
                  <a:pt x="4009783" y="1586951"/>
                </a:lnTo>
                <a:lnTo>
                  <a:pt x="4017345" y="1632178"/>
                </a:lnTo>
                <a:lnTo>
                  <a:pt x="4023782" y="1677750"/>
                </a:lnTo>
                <a:lnTo>
                  <a:pt x="4029079" y="1723655"/>
                </a:lnTo>
                <a:lnTo>
                  <a:pt x="4033224" y="1769878"/>
                </a:lnTo>
                <a:lnTo>
                  <a:pt x="4036201" y="1816408"/>
                </a:lnTo>
                <a:lnTo>
                  <a:pt x="4037998" y="1863231"/>
                </a:lnTo>
                <a:lnTo>
                  <a:pt x="4038600" y="1910333"/>
                </a:lnTo>
                <a:lnTo>
                  <a:pt x="4037998" y="1957436"/>
                </a:lnTo>
                <a:lnTo>
                  <a:pt x="4036201" y="2004259"/>
                </a:lnTo>
                <a:lnTo>
                  <a:pt x="4033224" y="2050789"/>
                </a:lnTo>
                <a:lnTo>
                  <a:pt x="4029079" y="2097012"/>
                </a:lnTo>
                <a:lnTo>
                  <a:pt x="4023782" y="2142917"/>
                </a:lnTo>
                <a:lnTo>
                  <a:pt x="4017345" y="2188489"/>
                </a:lnTo>
                <a:lnTo>
                  <a:pt x="4009783" y="2233716"/>
                </a:lnTo>
                <a:lnTo>
                  <a:pt x="4001109" y="2278585"/>
                </a:lnTo>
                <a:lnTo>
                  <a:pt x="3991338" y="2323082"/>
                </a:lnTo>
                <a:lnTo>
                  <a:pt x="3980482" y="2367194"/>
                </a:lnTo>
                <a:lnTo>
                  <a:pt x="3968556" y="2410909"/>
                </a:lnTo>
                <a:lnTo>
                  <a:pt x="3955574" y="2454213"/>
                </a:lnTo>
                <a:lnTo>
                  <a:pt x="3941549" y="2497093"/>
                </a:lnTo>
                <a:lnTo>
                  <a:pt x="3926495" y="2539537"/>
                </a:lnTo>
                <a:lnTo>
                  <a:pt x="3910427" y="2581530"/>
                </a:lnTo>
                <a:lnTo>
                  <a:pt x="3893358" y="2623061"/>
                </a:lnTo>
                <a:lnTo>
                  <a:pt x="3875301" y="2664115"/>
                </a:lnTo>
                <a:lnTo>
                  <a:pt x="3856271" y="2704680"/>
                </a:lnTo>
                <a:lnTo>
                  <a:pt x="3836281" y="2744743"/>
                </a:lnTo>
                <a:lnTo>
                  <a:pt x="3815346" y="2784290"/>
                </a:lnTo>
                <a:lnTo>
                  <a:pt x="3793479" y="2823309"/>
                </a:lnTo>
                <a:lnTo>
                  <a:pt x="3770693" y="2861786"/>
                </a:lnTo>
                <a:lnTo>
                  <a:pt x="3747004" y="2899709"/>
                </a:lnTo>
                <a:lnTo>
                  <a:pt x="3722424" y="2937064"/>
                </a:lnTo>
                <a:lnTo>
                  <a:pt x="3696967" y="2973838"/>
                </a:lnTo>
                <a:lnTo>
                  <a:pt x="3670647" y="3010018"/>
                </a:lnTo>
                <a:lnTo>
                  <a:pt x="3643479" y="3045592"/>
                </a:lnTo>
                <a:lnTo>
                  <a:pt x="3615475" y="3080545"/>
                </a:lnTo>
                <a:lnTo>
                  <a:pt x="3586650" y="3114865"/>
                </a:lnTo>
                <a:lnTo>
                  <a:pt x="3557018" y="3148540"/>
                </a:lnTo>
                <a:lnTo>
                  <a:pt x="3526592" y="3181554"/>
                </a:lnTo>
                <a:lnTo>
                  <a:pt x="3495386" y="3213897"/>
                </a:lnTo>
                <a:lnTo>
                  <a:pt x="3463414" y="3245554"/>
                </a:lnTo>
                <a:lnTo>
                  <a:pt x="3430689" y="3276513"/>
                </a:lnTo>
                <a:lnTo>
                  <a:pt x="3397227" y="3306759"/>
                </a:lnTo>
                <a:lnTo>
                  <a:pt x="3363040" y="3336282"/>
                </a:lnTo>
                <a:lnTo>
                  <a:pt x="3328142" y="3365066"/>
                </a:lnTo>
                <a:lnTo>
                  <a:pt x="3292547" y="3393100"/>
                </a:lnTo>
                <a:lnTo>
                  <a:pt x="3256269" y="3420370"/>
                </a:lnTo>
                <a:lnTo>
                  <a:pt x="3219322" y="3446863"/>
                </a:lnTo>
                <a:lnTo>
                  <a:pt x="3181720" y="3472565"/>
                </a:lnTo>
                <a:lnTo>
                  <a:pt x="3143476" y="3497465"/>
                </a:lnTo>
                <a:lnTo>
                  <a:pt x="3104604" y="3521548"/>
                </a:lnTo>
                <a:lnTo>
                  <a:pt x="3065118" y="3544802"/>
                </a:lnTo>
                <a:lnTo>
                  <a:pt x="3025033" y="3567214"/>
                </a:lnTo>
                <a:lnTo>
                  <a:pt x="2984361" y="3588770"/>
                </a:lnTo>
                <a:lnTo>
                  <a:pt x="2943116" y="3609458"/>
                </a:lnTo>
                <a:lnTo>
                  <a:pt x="2901313" y="3629264"/>
                </a:lnTo>
                <a:lnTo>
                  <a:pt x="2858965" y="3648175"/>
                </a:lnTo>
                <a:lnTo>
                  <a:pt x="2816086" y="3666178"/>
                </a:lnTo>
                <a:lnTo>
                  <a:pt x="2772690" y="3683261"/>
                </a:lnTo>
                <a:lnTo>
                  <a:pt x="2728790" y="3699409"/>
                </a:lnTo>
                <a:lnTo>
                  <a:pt x="2684401" y="3714611"/>
                </a:lnTo>
                <a:lnTo>
                  <a:pt x="2639536" y="3728852"/>
                </a:lnTo>
                <a:lnTo>
                  <a:pt x="2594210" y="3742120"/>
                </a:lnTo>
                <a:lnTo>
                  <a:pt x="2548435" y="3754402"/>
                </a:lnTo>
                <a:lnTo>
                  <a:pt x="2502227" y="3765685"/>
                </a:lnTo>
                <a:lnTo>
                  <a:pt x="2455597" y="3775955"/>
                </a:lnTo>
                <a:lnTo>
                  <a:pt x="2408562" y="3785200"/>
                </a:lnTo>
                <a:lnTo>
                  <a:pt x="2361133" y="3793406"/>
                </a:lnTo>
                <a:lnTo>
                  <a:pt x="2313326" y="3800560"/>
                </a:lnTo>
                <a:lnTo>
                  <a:pt x="2265154" y="3806649"/>
                </a:lnTo>
                <a:lnTo>
                  <a:pt x="2216630" y="3811661"/>
                </a:lnTo>
                <a:lnTo>
                  <a:pt x="2167769" y="3815582"/>
                </a:lnTo>
                <a:lnTo>
                  <a:pt x="2118584" y="3818398"/>
                </a:lnTo>
                <a:lnTo>
                  <a:pt x="2069090" y="3820098"/>
                </a:lnTo>
                <a:lnTo>
                  <a:pt x="2019300" y="3820667"/>
                </a:lnTo>
                <a:lnTo>
                  <a:pt x="1969509" y="3820098"/>
                </a:lnTo>
                <a:lnTo>
                  <a:pt x="1920015" y="3818398"/>
                </a:lnTo>
                <a:lnTo>
                  <a:pt x="1870830" y="3815582"/>
                </a:lnTo>
                <a:lnTo>
                  <a:pt x="1821969" y="3811661"/>
                </a:lnTo>
                <a:lnTo>
                  <a:pt x="1773445" y="3806649"/>
                </a:lnTo>
                <a:lnTo>
                  <a:pt x="1725273" y="3800560"/>
                </a:lnTo>
                <a:lnTo>
                  <a:pt x="1677466" y="3793406"/>
                </a:lnTo>
                <a:lnTo>
                  <a:pt x="1630037" y="3785200"/>
                </a:lnTo>
                <a:lnTo>
                  <a:pt x="1583002" y="3775955"/>
                </a:lnTo>
                <a:lnTo>
                  <a:pt x="1536372" y="3765685"/>
                </a:lnTo>
                <a:lnTo>
                  <a:pt x="1490164" y="3754402"/>
                </a:lnTo>
                <a:lnTo>
                  <a:pt x="1444389" y="3742120"/>
                </a:lnTo>
                <a:lnTo>
                  <a:pt x="1399063" y="3728852"/>
                </a:lnTo>
                <a:lnTo>
                  <a:pt x="1354198" y="3714611"/>
                </a:lnTo>
                <a:lnTo>
                  <a:pt x="1309809" y="3699409"/>
                </a:lnTo>
                <a:lnTo>
                  <a:pt x="1265909" y="3683261"/>
                </a:lnTo>
                <a:lnTo>
                  <a:pt x="1222513" y="3666178"/>
                </a:lnTo>
                <a:lnTo>
                  <a:pt x="1179634" y="3648175"/>
                </a:lnTo>
                <a:lnTo>
                  <a:pt x="1137286" y="3629264"/>
                </a:lnTo>
                <a:lnTo>
                  <a:pt x="1095483" y="3609458"/>
                </a:lnTo>
                <a:lnTo>
                  <a:pt x="1054238" y="3588770"/>
                </a:lnTo>
                <a:lnTo>
                  <a:pt x="1013566" y="3567214"/>
                </a:lnTo>
                <a:lnTo>
                  <a:pt x="973481" y="3544802"/>
                </a:lnTo>
                <a:lnTo>
                  <a:pt x="933995" y="3521548"/>
                </a:lnTo>
                <a:lnTo>
                  <a:pt x="895123" y="3497465"/>
                </a:lnTo>
                <a:lnTo>
                  <a:pt x="856879" y="3472565"/>
                </a:lnTo>
                <a:lnTo>
                  <a:pt x="819277" y="3446863"/>
                </a:lnTo>
                <a:lnTo>
                  <a:pt x="782330" y="3420370"/>
                </a:lnTo>
                <a:lnTo>
                  <a:pt x="746052" y="3393100"/>
                </a:lnTo>
                <a:lnTo>
                  <a:pt x="710457" y="3365066"/>
                </a:lnTo>
                <a:lnTo>
                  <a:pt x="675559" y="3336282"/>
                </a:lnTo>
                <a:lnTo>
                  <a:pt x="641372" y="3306759"/>
                </a:lnTo>
                <a:lnTo>
                  <a:pt x="607910" y="3276513"/>
                </a:lnTo>
                <a:lnTo>
                  <a:pt x="575185" y="3245554"/>
                </a:lnTo>
                <a:lnTo>
                  <a:pt x="543213" y="3213897"/>
                </a:lnTo>
                <a:lnTo>
                  <a:pt x="512007" y="3181554"/>
                </a:lnTo>
                <a:lnTo>
                  <a:pt x="481581" y="3148540"/>
                </a:lnTo>
                <a:lnTo>
                  <a:pt x="451949" y="3114865"/>
                </a:lnTo>
                <a:lnTo>
                  <a:pt x="423124" y="3080545"/>
                </a:lnTo>
                <a:lnTo>
                  <a:pt x="395120" y="3045592"/>
                </a:lnTo>
                <a:lnTo>
                  <a:pt x="367952" y="3010018"/>
                </a:lnTo>
                <a:lnTo>
                  <a:pt x="341632" y="2973838"/>
                </a:lnTo>
                <a:lnTo>
                  <a:pt x="316175" y="2937064"/>
                </a:lnTo>
                <a:lnTo>
                  <a:pt x="291595" y="2899709"/>
                </a:lnTo>
                <a:lnTo>
                  <a:pt x="267906" y="2861786"/>
                </a:lnTo>
                <a:lnTo>
                  <a:pt x="245120" y="2823309"/>
                </a:lnTo>
                <a:lnTo>
                  <a:pt x="223253" y="2784290"/>
                </a:lnTo>
                <a:lnTo>
                  <a:pt x="202318" y="2744743"/>
                </a:lnTo>
                <a:lnTo>
                  <a:pt x="182328" y="2704680"/>
                </a:lnTo>
                <a:lnTo>
                  <a:pt x="163298" y="2664115"/>
                </a:lnTo>
                <a:lnTo>
                  <a:pt x="145241" y="2623061"/>
                </a:lnTo>
                <a:lnTo>
                  <a:pt x="128172" y="2581530"/>
                </a:lnTo>
                <a:lnTo>
                  <a:pt x="112104" y="2539537"/>
                </a:lnTo>
                <a:lnTo>
                  <a:pt x="97050" y="2497093"/>
                </a:lnTo>
                <a:lnTo>
                  <a:pt x="83025" y="2454213"/>
                </a:lnTo>
                <a:lnTo>
                  <a:pt x="70043" y="2410909"/>
                </a:lnTo>
                <a:lnTo>
                  <a:pt x="58117" y="2367194"/>
                </a:lnTo>
                <a:lnTo>
                  <a:pt x="47261" y="2323082"/>
                </a:lnTo>
                <a:lnTo>
                  <a:pt x="37490" y="2278585"/>
                </a:lnTo>
                <a:lnTo>
                  <a:pt x="28816" y="2233716"/>
                </a:lnTo>
                <a:lnTo>
                  <a:pt x="21254" y="2188489"/>
                </a:lnTo>
                <a:lnTo>
                  <a:pt x="14817" y="2142917"/>
                </a:lnTo>
                <a:lnTo>
                  <a:pt x="9520" y="2097012"/>
                </a:lnTo>
                <a:lnTo>
                  <a:pt x="5375" y="2050789"/>
                </a:lnTo>
                <a:lnTo>
                  <a:pt x="2398" y="2004259"/>
                </a:lnTo>
                <a:lnTo>
                  <a:pt x="601" y="1957436"/>
                </a:lnTo>
                <a:lnTo>
                  <a:pt x="0" y="1910333"/>
                </a:lnTo>
                <a:close/>
              </a:path>
            </a:pathLst>
          </a:custGeom>
          <a:ln w="9144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6903" y="3110483"/>
            <a:ext cx="3230880" cy="2491740"/>
          </a:xfrm>
          <a:custGeom>
            <a:avLst/>
            <a:gdLst/>
            <a:ahLst/>
            <a:cxnLst/>
            <a:rect l="l" t="t" r="r" b="b"/>
            <a:pathLst>
              <a:path w="3230879" h="2491740">
                <a:moveTo>
                  <a:pt x="0" y="1245870"/>
                </a:moveTo>
                <a:lnTo>
                  <a:pt x="898" y="1203908"/>
                </a:lnTo>
                <a:lnTo>
                  <a:pt x="3577" y="1162294"/>
                </a:lnTo>
                <a:lnTo>
                  <a:pt x="8006" y="1121050"/>
                </a:lnTo>
                <a:lnTo>
                  <a:pt x="14157" y="1080196"/>
                </a:lnTo>
                <a:lnTo>
                  <a:pt x="22003" y="1039755"/>
                </a:lnTo>
                <a:lnTo>
                  <a:pt x="31515" y="999749"/>
                </a:lnTo>
                <a:lnTo>
                  <a:pt x="42665" y="960199"/>
                </a:lnTo>
                <a:lnTo>
                  <a:pt x="55424" y="921128"/>
                </a:lnTo>
                <a:lnTo>
                  <a:pt x="69765" y="882557"/>
                </a:lnTo>
                <a:lnTo>
                  <a:pt x="85658" y="844507"/>
                </a:lnTo>
                <a:lnTo>
                  <a:pt x="103076" y="807001"/>
                </a:lnTo>
                <a:lnTo>
                  <a:pt x="121991" y="770060"/>
                </a:lnTo>
                <a:lnTo>
                  <a:pt x="142373" y="733707"/>
                </a:lnTo>
                <a:lnTo>
                  <a:pt x="164196" y="697963"/>
                </a:lnTo>
                <a:lnTo>
                  <a:pt x="187430" y="662849"/>
                </a:lnTo>
                <a:lnTo>
                  <a:pt x="212048" y="628388"/>
                </a:lnTo>
                <a:lnTo>
                  <a:pt x="238020" y="594602"/>
                </a:lnTo>
                <a:lnTo>
                  <a:pt x="265320" y="561512"/>
                </a:lnTo>
                <a:lnTo>
                  <a:pt x="293918" y="529140"/>
                </a:lnTo>
                <a:lnTo>
                  <a:pt x="323786" y="497507"/>
                </a:lnTo>
                <a:lnTo>
                  <a:pt x="354896" y="466637"/>
                </a:lnTo>
                <a:lnTo>
                  <a:pt x="387220" y="436550"/>
                </a:lnTo>
                <a:lnTo>
                  <a:pt x="420729" y="407268"/>
                </a:lnTo>
                <a:lnTo>
                  <a:pt x="455396" y="378813"/>
                </a:lnTo>
                <a:lnTo>
                  <a:pt x="491191" y="351207"/>
                </a:lnTo>
                <a:lnTo>
                  <a:pt x="528087" y="324471"/>
                </a:lnTo>
                <a:lnTo>
                  <a:pt x="566055" y="298628"/>
                </a:lnTo>
                <a:lnTo>
                  <a:pt x="605067" y="273700"/>
                </a:lnTo>
                <a:lnTo>
                  <a:pt x="645096" y="249707"/>
                </a:lnTo>
                <a:lnTo>
                  <a:pt x="686111" y="226672"/>
                </a:lnTo>
                <a:lnTo>
                  <a:pt x="728086" y="204617"/>
                </a:lnTo>
                <a:lnTo>
                  <a:pt x="770992" y="183563"/>
                </a:lnTo>
                <a:lnTo>
                  <a:pt x="814801" y="163533"/>
                </a:lnTo>
                <a:lnTo>
                  <a:pt x="859484" y="144548"/>
                </a:lnTo>
                <a:lnTo>
                  <a:pt x="905013" y="126629"/>
                </a:lnTo>
                <a:lnTo>
                  <a:pt x="951361" y="109799"/>
                </a:lnTo>
                <a:lnTo>
                  <a:pt x="998497" y="94080"/>
                </a:lnTo>
                <a:lnTo>
                  <a:pt x="1046396" y="79493"/>
                </a:lnTo>
                <a:lnTo>
                  <a:pt x="1095027" y="66060"/>
                </a:lnTo>
                <a:lnTo>
                  <a:pt x="1144363" y="53803"/>
                </a:lnTo>
                <a:lnTo>
                  <a:pt x="1194376" y="42743"/>
                </a:lnTo>
                <a:lnTo>
                  <a:pt x="1245036" y="32903"/>
                </a:lnTo>
                <a:lnTo>
                  <a:pt x="1296317" y="24304"/>
                </a:lnTo>
                <a:lnTo>
                  <a:pt x="1348190" y="16969"/>
                </a:lnTo>
                <a:lnTo>
                  <a:pt x="1400626" y="10918"/>
                </a:lnTo>
                <a:lnTo>
                  <a:pt x="1453597" y="6174"/>
                </a:lnTo>
                <a:lnTo>
                  <a:pt x="1507075" y="2758"/>
                </a:lnTo>
                <a:lnTo>
                  <a:pt x="1561032" y="693"/>
                </a:lnTo>
                <a:lnTo>
                  <a:pt x="1615440" y="0"/>
                </a:lnTo>
                <a:lnTo>
                  <a:pt x="1669847" y="693"/>
                </a:lnTo>
                <a:lnTo>
                  <a:pt x="1723804" y="2758"/>
                </a:lnTo>
                <a:lnTo>
                  <a:pt x="1777282" y="6174"/>
                </a:lnTo>
                <a:lnTo>
                  <a:pt x="1830253" y="10918"/>
                </a:lnTo>
                <a:lnTo>
                  <a:pt x="1882689" y="16969"/>
                </a:lnTo>
                <a:lnTo>
                  <a:pt x="1934562" y="24304"/>
                </a:lnTo>
                <a:lnTo>
                  <a:pt x="1985843" y="32903"/>
                </a:lnTo>
                <a:lnTo>
                  <a:pt x="2036503" y="42743"/>
                </a:lnTo>
                <a:lnTo>
                  <a:pt x="2086516" y="53803"/>
                </a:lnTo>
                <a:lnTo>
                  <a:pt x="2135852" y="66060"/>
                </a:lnTo>
                <a:lnTo>
                  <a:pt x="2184483" y="79493"/>
                </a:lnTo>
                <a:lnTo>
                  <a:pt x="2232382" y="94080"/>
                </a:lnTo>
                <a:lnTo>
                  <a:pt x="2279518" y="109799"/>
                </a:lnTo>
                <a:lnTo>
                  <a:pt x="2325866" y="126629"/>
                </a:lnTo>
                <a:lnTo>
                  <a:pt x="2371395" y="144548"/>
                </a:lnTo>
                <a:lnTo>
                  <a:pt x="2416078" y="163533"/>
                </a:lnTo>
                <a:lnTo>
                  <a:pt x="2459887" y="183563"/>
                </a:lnTo>
                <a:lnTo>
                  <a:pt x="2502793" y="204617"/>
                </a:lnTo>
                <a:lnTo>
                  <a:pt x="2544768" y="226672"/>
                </a:lnTo>
                <a:lnTo>
                  <a:pt x="2585783" y="249707"/>
                </a:lnTo>
                <a:lnTo>
                  <a:pt x="2625812" y="273700"/>
                </a:lnTo>
                <a:lnTo>
                  <a:pt x="2664824" y="298628"/>
                </a:lnTo>
                <a:lnTo>
                  <a:pt x="2702792" y="324471"/>
                </a:lnTo>
                <a:lnTo>
                  <a:pt x="2739688" y="351207"/>
                </a:lnTo>
                <a:lnTo>
                  <a:pt x="2775483" y="378813"/>
                </a:lnTo>
                <a:lnTo>
                  <a:pt x="2810150" y="407268"/>
                </a:lnTo>
                <a:lnTo>
                  <a:pt x="2843659" y="436550"/>
                </a:lnTo>
                <a:lnTo>
                  <a:pt x="2875983" y="466637"/>
                </a:lnTo>
                <a:lnTo>
                  <a:pt x="2907093" y="497507"/>
                </a:lnTo>
                <a:lnTo>
                  <a:pt x="2936961" y="529140"/>
                </a:lnTo>
                <a:lnTo>
                  <a:pt x="2965559" y="561512"/>
                </a:lnTo>
                <a:lnTo>
                  <a:pt x="2992859" y="594602"/>
                </a:lnTo>
                <a:lnTo>
                  <a:pt x="3018831" y="628388"/>
                </a:lnTo>
                <a:lnTo>
                  <a:pt x="3043449" y="662849"/>
                </a:lnTo>
                <a:lnTo>
                  <a:pt x="3066683" y="697963"/>
                </a:lnTo>
                <a:lnTo>
                  <a:pt x="3088506" y="733707"/>
                </a:lnTo>
                <a:lnTo>
                  <a:pt x="3108888" y="770060"/>
                </a:lnTo>
                <a:lnTo>
                  <a:pt x="3127803" y="807001"/>
                </a:lnTo>
                <a:lnTo>
                  <a:pt x="3145221" y="844507"/>
                </a:lnTo>
                <a:lnTo>
                  <a:pt x="3161114" y="882557"/>
                </a:lnTo>
                <a:lnTo>
                  <a:pt x="3175455" y="921128"/>
                </a:lnTo>
                <a:lnTo>
                  <a:pt x="3188214" y="960199"/>
                </a:lnTo>
                <a:lnTo>
                  <a:pt x="3199364" y="999749"/>
                </a:lnTo>
                <a:lnTo>
                  <a:pt x="3208876" y="1039755"/>
                </a:lnTo>
                <a:lnTo>
                  <a:pt x="3216722" y="1080196"/>
                </a:lnTo>
                <a:lnTo>
                  <a:pt x="3222873" y="1121050"/>
                </a:lnTo>
                <a:lnTo>
                  <a:pt x="3227302" y="1162294"/>
                </a:lnTo>
                <a:lnTo>
                  <a:pt x="3229981" y="1203908"/>
                </a:lnTo>
                <a:lnTo>
                  <a:pt x="3230880" y="1245870"/>
                </a:lnTo>
                <a:lnTo>
                  <a:pt x="3229981" y="1287831"/>
                </a:lnTo>
                <a:lnTo>
                  <a:pt x="3227302" y="1329445"/>
                </a:lnTo>
                <a:lnTo>
                  <a:pt x="3222873" y="1370689"/>
                </a:lnTo>
                <a:lnTo>
                  <a:pt x="3216722" y="1411543"/>
                </a:lnTo>
                <a:lnTo>
                  <a:pt x="3208876" y="1451984"/>
                </a:lnTo>
                <a:lnTo>
                  <a:pt x="3199364" y="1491990"/>
                </a:lnTo>
                <a:lnTo>
                  <a:pt x="3188214" y="1531540"/>
                </a:lnTo>
                <a:lnTo>
                  <a:pt x="3175455" y="1570611"/>
                </a:lnTo>
                <a:lnTo>
                  <a:pt x="3161114" y="1609182"/>
                </a:lnTo>
                <a:lnTo>
                  <a:pt x="3145221" y="1647232"/>
                </a:lnTo>
                <a:lnTo>
                  <a:pt x="3127803" y="1684738"/>
                </a:lnTo>
                <a:lnTo>
                  <a:pt x="3108888" y="1721679"/>
                </a:lnTo>
                <a:lnTo>
                  <a:pt x="3088506" y="1758032"/>
                </a:lnTo>
                <a:lnTo>
                  <a:pt x="3066683" y="1793776"/>
                </a:lnTo>
                <a:lnTo>
                  <a:pt x="3043449" y="1828890"/>
                </a:lnTo>
                <a:lnTo>
                  <a:pt x="3018831" y="1863351"/>
                </a:lnTo>
                <a:lnTo>
                  <a:pt x="2992859" y="1897137"/>
                </a:lnTo>
                <a:lnTo>
                  <a:pt x="2965559" y="1930227"/>
                </a:lnTo>
                <a:lnTo>
                  <a:pt x="2936961" y="1962599"/>
                </a:lnTo>
                <a:lnTo>
                  <a:pt x="2907093" y="1994232"/>
                </a:lnTo>
                <a:lnTo>
                  <a:pt x="2875983" y="2025102"/>
                </a:lnTo>
                <a:lnTo>
                  <a:pt x="2843659" y="2055189"/>
                </a:lnTo>
                <a:lnTo>
                  <a:pt x="2810150" y="2084471"/>
                </a:lnTo>
                <a:lnTo>
                  <a:pt x="2775483" y="2112926"/>
                </a:lnTo>
                <a:lnTo>
                  <a:pt x="2739688" y="2140532"/>
                </a:lnTo>
                <a:lnTo>
                  <a:pt x="2702792" y="2167268"/>
                </a:lnTo>
                <a:lnTo>
                  <a:pt x="2664824" y="2193111"/>
                </a:lnTo>
                <a:lnTo>
                  <a:pt x="2625812" y="2218039"/>
                </a:lnTo>
                <a:lnTo>
                  <a:pt x="2585783" y="2242032"/>
                </a:lnTo>
                <a:lnTo>
                  <a:pt x="2544768" y="2265067"/>
                </a:lnTo>
                <a:lnTo>
                  <a:pt x="2502793" y="2287122"/>
                </a:lnTo>
                <a:lnTo>
                  <a:pt x="2459887" y="2308176"/>
                </a:lnTo>
                <a:lnTo>
                  <a:pt x="2416078" y="2328206"/>
                </a:lnTo>
                <a:lnTo>
                  <a:pt x="2371395" y="2347191"/>
                </a:lnTo>
                <a:lnTo>
                  <a:pt x="2325866" y="2365110"/>
                </a:lnTo>
                <a:lnTo>
                  <a:pt x="2279518" y="2381940"/>
                </a:lnTo>
                <a:lnTo>
                  <a:pt x="2232382" y="2397659"/>
                </a:lnTo>
                <a:lnTo>
                  <a:pt x="2184483" y="2412246"/>
                </a:lnTo>
                <a:lnTo>
                  <a:pt x="2135852" y="2425679"/>
                </a:lnTo>
                <a:lnTo>
                  <a:pt x="2086516" y="2437936"/>
                </a:lnTo>
                <a:lnTo>
                  <a:pt x="2036503" y="2448996"/>
                </a:lnTo>
                <a:lnTo>
                  <a:pt x="1985843" y="2458836"/>
                </a:lnTo>
                <a:lnTo>
                  <a:pt x="1934562" y="2467435"/>
                </a:lnTo>
                <a:lnTo>
                  <a:pt x="1882689" y="2474770"/>
                </a:lnTo>
                <a:lnTo>
                  <a:pt x="1830253" y="2480821"/>
                </a:lnTo>
                <a:lnTo>
                  <a:pt x="1777282" y="2485565"/>
                </a:lnTo>
                <a:lnTo>
                  <a:pt x="1723804" y="2488981"/>
                </a:lnTo>
                <a:lnTo>
                  <a:pt x="1669847" y="2491046"/>
                </a:lnTo>
                <a:lnTo>
                  <a:pt x="1615440" y="2491740"/>
                </a:lnTo>
                <a:lnTo>
                  <a:pt x="1561032" y="2491046"/>
                </a:lnTo>
                <a:lnTo>
                  <a:pt x="1507075" y="2488981"/>
                </a:lnTo>
                <a:lnTo>
                  <a:pt x="1453597" y="2485565"/>
                </a:lnTo>
                <a:lnTo>
                  <a:pt x="1400626" y="2480821"/>
                </a:lnTo>
                <a:lnTo>
                  <a:pt x="1348190" y="2474770"/>
                </a:lnTo>
                <a:lnTo>
                  <a:pt x="1296317" y="2467435"/>
                </a:lnTo>
                <a:lnTo>
                  <a:pt x="1245036" y="2458836"/>
                </a:lnTo>
                <a:lnTo>
                  <a:pt x="1194376" y="2448996"/>
                </a:lnTo>
                <a:lnTo>
                  <a:pt x="1144363" y="2437936"/>
                </a:lnTo>
                <a:lnTo>
                  <a:pt x="1095027" y="2425679"/>
                </a:lnTo>
                <a:lnTo>
                  <a:pt x="1046396" y="2412246"/>
                </a:lnTo>
                <a:lnTo>
                  <a:pt x="998497" y="2397659"/>
                </a:lnTo>
                <a:lnTo>
                  <a:pt x="951361" y="2381940"/>
                </a:lnTo>
                <a:lnTo>
                  <a:pt x="905013" y="2365110"/>
                </a:lnTo>
                <a:lnTo>
                  <a:pt x="859484" y="2347191"/>
                </a:lnTo>
                <a:lnTo>
                  <a:pt x="814801" y="2328206"/>
                </a:lnTo>
                <a:lnTo>
                  <a:pt x="770992" y="2308176"/>
                </a:lnTo>
                <a:lnTo>
                  <a:pt x="728086" y="2287122"/>
                </a:lnTo>
                <a:lnTo>
                  <a:pt x="686111" y="2265067"/>
                </a:lnTo>
                <a:lnTo>
                  <a:pt x="645096" y="2242032"/>
                </a:lnTo>
                <a:lnTo>
                  <a:pt x="605067" y="2218039"/>
                </a:lnTo>
                <a:lnTo>
                  <a:pt x="566055" y="2193111"/>
                </a:lnTo>
                <a:lnTo>
                  <a:pt x="528087" y="2167268"/>
                </a:lnTo>
                <a:lnTo>
                  <a:pt x="491191" y="2140532"/>
                </a:lnTo>
                <a:lnTo>
                  <a:pt x="455396" y="2112926"/>
                </a:lnTo>
                <a:lnTo>
                  <a:pt x="420729" y="2084471"/>
                </a:lnTo>
                <a:lnTo>
                  <a:pt x="387220" y="2055189"/>
                </a:lnTo>
                <a:lnTo>
                  <a:pt x="354896" y="2025102"/>
                </a:lnTo>
                <a:lnTo>
                  <a:pt x="323786" y="1994232"/>
                </a:lnTo>
                <a:lnTo>
                  <a:pt x="293918" y="1962599"/>
                </a:lnTo>
                <a:lnTo>
                  <a:pt x="265320" y="1930227"/>
                </a:lnTo>
                <a:lnTo>
                  <a:pt x="238020" y="1897137"/>
                </a:lnTo>
                <a:lnTo>
                  <a:pt x="212048" y="1863351"/>
                </a:lnTo>
                <a:lnTo>
                  <a:pt x="187430" y="1828890"/>
                </a:lnTo>
                <a:lnTo>
                  <a:pt x="164196" y="1793776"/>
                </a:lnTo>
                <a:lnTo>
                  <a:pt x="142373" y="1758032"/>
                </a:lnTo>
                <a:lnTo>
                  <a:pt x="121991" y="1721679"/>
                </a:lnTo>
                <a:lnTo>
                  <a:pt x="103076" y="1684738"/>
                </a:lnTo>
                <a:lnTo>
                  <a:pt x="85658" y="1647232"/>
                </a:lnTo>
                <a:lnTo>
                  <a:pt x="69765" y="1609182"/>
                </a:lnTo>
                <a:lnTo>
                  <a:pt x="55424" y="1570611"/>
                </a:lnTo>
                <a:lnTo>
                  <a:pt x="42665" y="1531540"/>
                </a:lnTo>
                <a:lnTo>
                  <a:pt x="31515" y="1491990"/>
                </a:lnTo>
                <a:lnTo>
                  <a:pt x="22003" y="1451984"/>
                </a:lnTo>
                <a:lnTo>
                  <a:pt x="14157" y="1411543"/>
                </a:lnTo>
                <a:lnTo>
                  <a:pt x="8006" y="1370689"/>
                </a:lnTo>
                <a:lnTo>
                  <a:pt x="3577" y="1329445"/>
                </a:lnTo>
                <a:lnTo>
                  <a:pt x="898" y="1287831"/>
                </a:lnTo>
                <a:lnTo>
                  <a:pt x="0" y="1245870"/>
                </a:lnTo>
                <a:close/>
              </a:path>
            </a:pathLst>
          </a:custGeom>
          <a:ln w="9144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8320" y="4251959"/>
            <a:ext cx="1879600" cy="1222375"/>
          </a:xfrm>
          <a:custGeom>
            <a:avLst/>
            <a:gdLst/>
            <a:ahLst/>
            <a:cxnLst/>
            <a:rect l="l" t="t" r="r" b="b"/>
            <a:pathLst>
              <a:path w="1879600" h="1222375">
                <a:moveTo>
                  <a:pt x="0" y="611123"/>
                </a:moveTo>
                <a:lnTo>
                  <a:pt x="6792" y="537248"/>
                </a:lnTo>
                <a:lnTo>
                  <a:pt x="26647" y="465990"/>
                </a:lnTo>
                <a:lnTo>
                  <a:pt x="58777" y="397862"/>
                </a:lnTo>
                <a:lnTo>
                  <a:pt x="79200" y="365131"/>
                </a:lnTo>
                <a:lnTo>
                  <a:pt x="102397" y="333374"/>
                </a:lnTo>
                <a:lnTo>
                  <a:pt x="128269" y="302655"/>
                </a:lnTo>
                <a:lnTo>
                  <a:pt x="156720" y="273037"/>
                </a:lnTo>
                <a:lnTo>
                  <a:pt x="187650" y="244585"/>
                </a:lnTo>
                <a:lnTo>
                  <a:pt x="220961" y="217363"/>
                </a:lnTo>
                <a:lnTo>
                  <a:pt x="256554" y="191434"/>
                </a:lnTo>
                <a:lnTo>
                  <a:pt x="294333" y="166862"/>
                </a:lnTo>
                <a:lnTo>
                  <a:pt x="334198" y="143711"/>
                </a:lnTo>
                <a:lnTo>
                  <a:pt x="376051" y="122045"/>
                </a:lnTo>
                <a:lnTo>
                  <a:pt x="419793" y="101929"/>
                </a:lnTo>
                <a:lnTo>
                  <a:pt x="465327" y="83424"/>
                </a:lnTo>
                <a:lnTo>
                  <a:pt x="512555" y="66597"/>
                </a:lnTo>
                <a:lnTo>
                  <a:pt x="561378" y="51510"/>
                </a:lnTo>
                <a:lnTo>
                  <a:pt x="611697" y="38227"/>
                </a:lnTo>
                <a:lnTo>
                  <a:pt x="663415" y="26813"/>
                </a:lnTo>
                <a:lnTo>
                  <a:pt x="716434" y="17330"/>
                </a:lnTo>
                <a:lnTo>
                  <a:pt x="770654" y="9844"/>
                </a:lnTo>
                <a:lnTo>
                  <a:pt x="825979" y="4417"/>
                </a:lnTo>
                <a:lnTo>
                  <a:pt x="882308" y="1115"/>
                </a:lnTo>
                <a:lnTo>
                  <a:pt x="939546" y="0"/>
                </a:lnTo>
                <a:lnTo>
                  <a:pt x="996783" y="1115"/>
                </a:lnTo>
                <a:lnTo>
                  <a:pt x="1053112" y="4417"/>
                </a:lnTo>
                <a:lnTo>
                  <a:pt x="1108437" y="9844"/>
                </a:lnTo>
                <a:lnTo>
                  <a:pt x="1162657" y="17330"/>
                </a:lnTo>
                <a:lnTo>
                  <a:pt x="1215676" y="26813"/>
                </a:lnTo>
                <a:lnTo>
                  <a:pt x="1267394" y="38227"/>
                </a:lnTo>
                <a:lnTo>
                  <a:pt x="1317713" y="51510"/>
                </a:lnTo>
                <a:lnTo>
                  <a:pt x="1366536" y="66597"/>
                </a:lnTo>
                <a:lnTo>
                  <a:pt x="1413764" y="83424"/>
                </a:lnTo>
                <a:lnTo>
                  <a:pt x="1459298" y="101929"/>
                </a:lnTo>
                <a:lnTo>
                  <a:pt x="1503040" y="122045"/>
                </a:lnTo>
                <a:lnTo>
                  <a:pt x="1544893" y="143711"/>
                </a:lnTo>
                <a:lnTo>
                  <a:pt x="1584758" y="166862"/>
                </a:lnTo>
                <a:lnTo>
                  <a:pt x="1622537" y="191434"/>
                </a:lnTo>
                <a:lnTo>
                  <a:pt x="1658130" y="217363"/>
                </a:lnTo>
                <a:lnTo>
                  <a:pt x="1691441" y="244585"/>
                </a:lnTo>
                <a:lnTo>
                  <a:pt x="1722371" y="273037"/>
                </a:lnTo>
                <a:lnTo>
                  <a:pt x="1750822" y="302655"/>
                </a:lnTo>
                <a:lnTo>
                  <a:pt x="1776694" y="333374"/>
                </a:lnTo>
                <a:lnTo>
                  <a:pt x="1799891" y="365131"/>
                </a:lnTo>
                <a:lnTo>
                  <a:pt x="1820314" y="397862"/>
                </a:lnTo>
                <a:lnTo>
                  <a:pt x="1852444" y="465990"/>
                </a:lnTo>
                <a:lnTo>
                  <a:pt x="1872299" y="537248"/>
                </a:lnTo>
                <a:lnTo>
                  <a:pt x="1879092" y="611123"/>
                </a:lnTo>
                <a:lnTo>
                  <a:pt x="1877377" y="648357"/>
                </a:lnTo>
                <a:lnTo>
                  <a:pt x="1863955" y="720987"/>
                </a:lnTo>
                <a:lnTo>
                  <a:pt x="1837864" y="790744"/>
                </a:lnTo>
                <a:lnTo>
                  <a:pt x="1799891" y="857116"/>
                </a:lnTo>
                <a:lnTo>
                  <a:pt x="1776694" y="888873"/>
                </a:lnTo>
                <a:lnTo>
                  <a:pt x="1750822" y="919592"/>
                </a:lnTo>
                <a:lnTo>
                  <a:pt x="1722371" y="949210"/>
                </a:lnTo>
                <a:lnTo>
                  <a:pt x="1691441" y="977662"/>
                </a:lnTo>
                <a:lnTo>
                  <a:pt x="1658130" y="1004884"/>
                </a:lnTo>
                <a:lnTo>
                  <a:pt x="1622537" y="1030813"/>
                </a:lnTo>
                <a:lnTo>
                  <a:pt x="1584758" y="1055385"/>
                </a:lnTo>
                <a:lnTo>
                  <a:pt x="1544893" y="1078536"/>
                </a:lnTo>
                <a:lnTo>
                  <a:pt x="1503040" y="1100202"/>
                </a:lnTo>
                <a:lnTo>
                  <a:pt x="1459298" y="1120318"/>
                </a:lnTo>
                <a:lnTo>
                  <a:pt x="1413764" y="1138823"/>
                </a:lnTo>
                <a:lnTo>
                  <a:pt x="1366536" y="1155650"/>
                </a:lnTo>
                <a:lnTo>
                  <a:pt x="1317713" y="1170737"/>
                </a:lnTo>
                <a:lnTo>
                  <a:pt x="1267394" y="1184020"/>
                </a:lnTo>
                <a:lnTo>
                  <a:pt x="1215676" y="1195434"/>
                </a:lnTo>
                <a:lnTo>
                  <a:pt x="1162657" y="1204917"/>
                </a:lnTo>
                <a:lnTo>
                  <a:pt x="1108437" y="1212403"/>
                </a:lnTo>
                <a:lnTo>
                  <a:pt x="1053112" y="1217830"/>
                </a:lnTo>
                <a:lnTo>
                  <a:pt x="996783" y="1221132"/>
                </a:lnTo>
                <a:lnTo>
                  <a:pt x="939546" y="1222248"/>
                </a:lnTo>
                <a:lnTo>
                  <a:pt x="882308" y="1221132"/>
                </a:lnTo>
                <a:lnTo>
                  <a:pt x="825979" y="1217830"/>
                </a:lnTo>
                <a:lnTo>
                  <a:pt x="770654" y="1212403"/>
                </a:lnTo>
                <a:lnTo>
                  <a:pt x="716434" y="1204917"/>
                </a:lnTo>
                <a:lnTo>
                  <a:pt x="663415" y="1195434"/>
                </a:lnTo>
                <a:lnTo>
                  <a:pt x="611697" y="1184020"/>
                </a:lnTo>
                <a:lnTo>
                  <a:pt x="561378" y="1170737"/>
                </a:lnTo>
                <a:lnTo>
                  <a:pt x="512555" y="1155650"/>
                </a:lnTo>
                <a:lnTo>
                  <a:pt x="465327" y="1138823"/>
                </a:lnTo>
                <a:lnTo>
                  <a:pt x="419793" y="1120318"/>
                </a:lnTo>
                <a:lnTo>
                  <a:pt x="376051" y="1100202"/>
                </a:lnTo>
                <a:lnTo>
                  <a:pt x="334198" y="1078536"/>
                </a:lnTo>
                <a:lnTo>
                  <a:pt x="294333" y="1055385"/>
                </a:lnTo>
                <a:lnTo>
                  <a:pt x="256554" y="1030813"/>
                </a:lnTo>
                <a:lnTo>
                  <a:pt x="220961" y="1004884"/>
                </a:lnTo>
                <a:lnTo>
                  <a:pt x="187650" y="977662"/>
                </a:lnTo>
                <a:lnTo>
                  <a:pt x="156720" y="949210"/>
                </a:lnTo>
                <a:lnTo>
                  <a:pt x="128269" y="919592"/>
                </a:lnTo>
                <a:lnTo>
                  <a:pt x="102397" y="888873"/>
                </a:lnTo>
                <a:lnTo>
                  <a:pt x="79200" y="857116"/>
                </a:lnTo>
                <a:lnTo>
                  <a:pt x="58777" y="824385"/>
                </a:lnTo>
                <a:lnTo>
                  <a:pt x="26647" y="756257"/>
                </a:lnTo>
                <a:lnTo>
                  <a:pt x="6792" y="684999"/>
                </a:lnTo>
                <a:lnTo>
                  <a:pt x="0" y="611123"/>
                </a:lnTo>
                <a:close/>
              </a:path>
            </a:pathLst>
          </a:custGeom>
          <a:ln w="9144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53867" y="1969007"/>
            <a:ext cx="2048510" cy="3820795"/>
          </a:xfrm>
          <a:custGeom>
            <a:avLst/>
            <a:gdLst/>
            <a:ahLst/>
            <a:cxnLst/>
            <a:rect l="l" t="t" r="r" b="b"/>
            <a:pathLst>
              <a:path w="2048510" h="3820795">
                <a:moveTo>
                  <a:pt x="0" y="3820667"/>
                </a:moveTo>
                <a:lnTo>
                  <a:pt x="2048256" y="3820667"/>
                </a:lnTo>
                <a:lnTo>
                  <a:pt x="2048256" y="0"/>
                </a:lnTo>
                <a:lnTo>
                  <a:pt x="0" y="0"/>
                </a:lnTo>
                <a:lnTo>
                  <a:pt x="0" y="382066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52344" y="1947672"/>
            <a:ext cx="5067300" cy="3820795"/>
          </a:xfrm>
          <a:custGeom>
            <a:avLst/>
            <a:gdLst/>
            <a:ahLst/>
            <a:cxnLst/>
            <a:rect l="l" t="t" r="r" b="b"/>
            <a:pathLst>
              <a:path w="5067300" h="3820795">
                <a:moveTo>
                  <a:pt x="0" y="3820667"/>
                </a:moveTo>
                <a:lnTo>
                  <a:pt x="5067300" y="3820667"/>
                </a:lnTo>
                <a:lnTo>
                  <a:pt x="5067300" y="0"/>
                </a:lnTo>
                <a:lnTo>
                  <a:pt x="0" y="0"/>
                </a:lnTo>
                <a:lnTo>
                  <a:pt x="0" y="3820667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3633" y="1174052"/>
            <a:ext cx="7988300" cy="51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7375E"/>
                </a:solidFill>
                <a:latin typeface="Calibri"/>
                <a:cs typeface="Calibri"/>
              </a:rPr>
              <a:t>Going </a:t>
            </a:r>
            <a:r>
              <a:rPr sz="1600" b="1" spc="-10" dirty="0">
                <a:solidFill>
                  <a:srgbClr val="17375E"/>
                </a:solidFill>
                <a:latin typeface="Calibri"/>
                <a:cs typeface="Calibri"/>
              </a:rPr>
              <a:t>Forward </a:t>
            </a:r>
            <a:r>
              <a:rPr sz="1600" b="1" spc="-5" dirty="0">
                <a:solidFill>
                  <a:srgbClr val="17375E"/>
                </a:solidFill>
                <a:latin typeface="Calibri"/>
                <a:cs typeface="Calibri"/>
              </a:rPr>
              <a:t>(FY </a:t>
            </a:r>
            <a:r>
              <a:rPr sz="1600" b="1" spc="-10" dirty="0">
                <a:solidFill>
                  <a:srgbClr val="17375E"/>
                </a:solidFill>
                <a:latin typeface="Calibri"/>
                <a:cs typeface="Calibri"/>
              </a:rPr>
              <a:t>21 </a:t>
            </a:r>
            <a:r>
              <a:rPr sz="1600" b="1" spc="-5" dirty="0">
                <a:solidFill>
                  <a:srgbClr val="17375E"/>
                </a:solidFill>
                <a:latin typeface="Calibri"/>
                <a:cs typeface="Calibri"/>
              </a:rPr>
              <a:t>&amp; </a:t>
            </a:r>
            <a:r>
              <a:rPr sz="1600" b="1" spc="-10" dirty="0">
                <a:solidFill>
                  <a:srgbClr val="17375E"/>
                </a:solidFill>
                <a:latin typeface="Calibri"/>
                <a:cs typeface="Calibri"/>
              </a:rPr>
              <a:t>Beyond):  </a:t>
            </a:r>
            <a:r>
              <a:rPr sz="1600" spc="-10" dirty="0">
                <a:solidFill>
                  <a:srgbClr val="17375E"/>
                </a:solidFill>
                <a:latin typeface="Calibri"/>
                <a:cs typeface="Calibri"/>
              </a:rPr>
              <a:t>Three </a:t>
            </a:r>
            <a:r>
              <a:rPr sz="1600" spc="-5" dirty="0">
                <a:solidFill>
                  <a:srgbClr val="17375E"/>
                </a:solidFill>
                <a:latin typeface="Calibri"/>
                <a:cs typeface="Calibri"/>
              </a:rPr>
              <a:t>lines of </a:t>
            </a:r>
            <a:r>
              <a:rPr sz="1600" spc="-15" dirty="0">
                <a:solidFill>
                  <a:srgbClr val="17375E"/>
                </a:solidFill>
                <a:latin typeface="Calibri"/>
                <a:cs typeface="Calibri"/>
              </a:rPr>
              <a:t>effort </a:t>
            </a:r>
            <a:r>
              <a:rPr sz="1600" dirty="0">
                <a:solidFill>
                  <a:srgbClr val="17375E"/>
                </a:solidFill>
                <a:latin typeface="Calibri"/>
                <a:cs typeface="Calibri"/>
              </a:rPr>
              <a:t>will </a:t>
            </a:r>
            <a:r>
              <a:rPr sz="1600" spc="-10" dirty="0">
                <a:solidFill>
                  <a:srgbClr val="17375E"/>
                </a:solidFill>
                <a:latin typeface="Calibri"/>
                <a:cs typeface="Calibri"/>
              </a:rPr>
              <a:t>reduce duplicative </a:t>
            </a:r>
            <a:r>
              <a:rPr sz="1600" spc="-5" dirty="0">
                <a:solidFill>
                  <a:srgbClr val="17375E"/>
                </a:solidFill>
                <a:latin typeface="Calibri"/>
                <a:cs typeface="Calibri"/>
              </a:rPr>
              <a:t>IT services</a:t>
            </a:r>
            <a:r>
              <a:rPr sz="1600" spc="305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17375E"/>
                </a:solidFill>
                <a:latin typeface="Calibri"/>
                <a:cs typeface="Calibri"/>
              </a:rPr>
              <a:t>and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17375E"/>
                </a:solidFill>
                <a:latin typeface="Calibri"/>
                <a:cs typeface="Calibri"/>
              </a:rPr>
              <a:t>systems, </a:t>
            </a:r>
            <a:r>
              <a:rPr sz="1600" spc="-10" dirty="0">
                <a:solidFill>
                  <a:srgbClr val="17375E"/>
                </a:solidFill>
                <a:latin typeface="Calibri"/>
                <a:cs typeface="Calibri"/>
              </a:rPr>
              <a:t>reduce </a:t>
            </a:r>
            <a:r>
              <a:rPr sz="1600" spc="-5" dirty="0">
                <a:solidFill>
                  <a:srgbClr val="17375E"/>
                </a:solidFill>
                <a:latin typeface="Calibri"/>
                <a:cs typeface="Calibri"/>
              </a:rPr>
              <a:t>the IT </a:t>
            </a:r>
            <a:r>
              <a:rPr sz="1600" spc="-10" dirty="0">
                <a:solidFill>
                  <a:srgbClr val="17375E"/>
                </a:solidFill>
                <a:latin typeface="Calibri"/>
                <a:cs typeface="Calibri"/>
              </a:rPr>
              <a:t>manpower footprint </a:t>
            </a:r>
            <a:r>
              <a:rPr sz="1600" spc="-5" dirty="0">
                <a:solidFill>
                  <a:srgbClr val="17375E"/>
                </a:solidFill>
                <a:latin typeface="Calibri"/>
                <a:cs typeface="Calibri"/>
              </a:rPr>
              <a:t>and </a:t>
            </a:r>
            <a:r>
              <a:rPr sz="1600" spc="-15" dirty="0">
                <a:solidFill>
                  <a:srgbClr val="17375E"/>
                </a:solidFill>
                <a:latin typeface="Calibri"/>
                <a:cs typeface="Calibri"/>
              </a:rPr>
              <a:t>standardize </a:t>
            </a:r>
            <a:r>
              <a:rPr sz="1600" spc="-5" dirty="0">
                <a:solidFill>
                  <a:srgbClr val="17375E"/>
                </a:solidFill>
                <a:latin typeface="Calibri"/>
                <a:cs typeface="Calibri"/>
              </a:rPr>
              <a:t>IT business </a:t>
            </a:r>
            <a:r>
              <a:rPr sz="1600" spc="-10" dirty="0">
                <a:solidFill>
                  <a:srgbClr val="17375E"/>
                </a:solidFill>
                <a:latin typeface="Calibri"/>
                <a:cs typeface="Calibri"/>
              </a:rPr>
              <a:t>processes </a:t>
            </a:r>
            <a:r>
              <a:rPr sz="1600" spc="-5" dirty="0">
                <a:solidFill>
                  <a:srgbClr val="17375E"/>
                </a:solidFill>
                <a:latin typeface="Calibri"/>
                <a:cs typeface="Calibri"/>
              </a:rPr>
              <a:t>and</a:t>
            </a:r>
            <a:r>
              <a:rPr sz="1600" spc="190" dirty="0">
                <a:solidFill>
                  <a:srgbClr val="17375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7375E"/>
                </a:solidFill>
                <a:latin typeface="Calibri"/>
                <a:cs typeface="Calibri"/>
              </a:rPr>
              <a:t>workflows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839200" y="6591299"/>
            <a:ext cx="23799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7772" y="1943100"/>
          <a:ext cx="5067299" cy="3861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173"/>
                <a:gridCol w="3696126"/>
              </a:tblGrid>
              <a:tr h="11628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628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Central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6289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Services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17375E"/>
                      </a:solidFill>
                      <a:prstDash val="solid"/>
                    </a:lnL>
                    <a:lnT w="9144">
                      <a:solidFill>
                        <a:srgbClr val="17375E"/>
                      </a:solidFill>
                      <a:prstDash val="solid"/>
                    </a:lnT>
                    <a:lnB w="9144">
                      <a:solidFill>
                        <a:srgbClr val="1737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515"/>
                        </a:lnSpc>
                      </a:pPr>
                      <a:r>
                        <a:rPr sz="1400" b="1" i="1" spc="-5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Reductions </a:t>
                      </a:r>
                      <a:r>
                        <a:rPr sz="1400" b="1" i="1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in manpower associated with</a:t>
                      </a:r>
                      <a:r>
                        <a:rPr sz="1400" b="1" i="1" spc="-180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i="1" spc="-5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400" b="1" i="1" spc="-5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centralized </a:t>
                      </a:r>
                      <a:r>
                        <a:rPr sz="1400" b="1" i="1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shared </a:t>
                      </a:r>
                      <a:r>
                        <a:rPr sz="1400" b="1" i="1" spc="-5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services </a:t>
                      </a:r>
                      <a:r>
                        <a:rPr sz="1400" b="1" i="1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DHA</a:t>
                      </a:r>
                      <a:r>
                        <a:rPr sz="1400" b="1" i="1" spc="-90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i="1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provides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83210" indent="-117475">
                        <a:lnSpc>
                          <a:spcPct val="100000"/>
                        </a:lnSpc>
                        <a:spcBef>
                          <a:spcPts val="380"/>
                        </a:spcBef>
                        <a:buChar char="•"/>
                        <a:tabLst>
                          <a:tab pos="283845" algn="l"/>
                          <a:tab pos="198755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D2D</a:t>
                      </a:r>
                      <a:r>
                        <a:rPr sz="11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re-baseline	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•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10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consolidation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83210" indent="-117475">
                        <a:lnSpc>
                          <a:spcPct val="100000"/>
                        </a:lnSpc>
                        <a:buChar char="•"/>
                        <a:tabLst>
                          <a:tab pos="283845" algn="l"/>
                          <a:tab pos="1987550" algn="l"/>
                        </a:tabLst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MHS</a:t>
                      </a:r>
                      <a:r>
                        <a:rPr sz="11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GENESIS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fielding	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1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Rationalization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83210" indent="-117475">
                        <a:lnSpc>
                          <a:spcPct val="100000"/>
                        </a:lnSpc>
                        <a:buChar char="•"/>
                        <a:tabLst>
                          <a:tab pos="283845" algn="l"/>
                          <a:tab pos="1987550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Decommissioning	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10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Cloud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144">
                      <a:solidFill>
                        <a:srgbClr val="17375E"/>
                      </a:solidFill>
                      <a:prstDash val="solid"/>
                    </a:lnR>
                    <a:lnT w="9144">
                      <a:solidFill>
                        <a:srgbClr val="17375E"/>
                      </a:solidFill>
                      <a:prstDash val="solid"/>
                    </a:lnT>
                    <a:lnB w="9144">
                      <a:solidFill>
                        <a:srgbClr val="17375E"/>
                      </a:solidFill>
                      <a:prstDash val="solid"/>
                    </a:lnB>
                  </a:tcPr>
                </a:tc>
              </a:tr>
              <a:tr h="11384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63525" marR="240029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Regi</a:t>
                      </a:r>
                      <a:r>
                        <a:rPr sz="1600" b="1" spc="-10" dirty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dirty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nal  </a:t>
                      </a:r>
                      <a:r>
                        <a:rPr sz="1600" b="1" spc="-10" dirty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Services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9144">
                      <a:solidFill>
                        <a:srgbClr val="17375E"/>
                      </a:solidFill>
                      <a:prstDash val="solid"/>
                    </a:lnL>
                    <a:lnT w="9144">
                      <a:solidFill>
                        <a:srgbClr val="17375E"/>
                      </a:solidFill>
                      <a:prstDash val="solid"/>
                    </a:lnT>
                    <a:lnB w="9144">
                      <a:solidFill>
                        <a:srgbClr val="1737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6540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b="1" i="1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Optimization </a:t>
                      </a:r>
                      <a:r>
                        <a:rPr sz="1400" b="1" i="1" spc="-5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400" b="1" i="1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capabilities based </a:t>
                      </a:r>
                      <a:r>
                        <a:rPr sz="1400" b="1" i="1" spc="-5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on  </a:t>
                      </a:r>
                      <a:r>
                        <a:rPr sz="1400" b="1" i="1" spc="-10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geography, </a:t>
                      </a:r>
                      <a:r>
                        <a:rPr sz="1400" b="1" i="1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time </a:t>
                      </a:r>
                      <a:r>
                        <a:rPr sz="1400" b="1" i="1" spc="-5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zone, </a:t>
                      </a:r>
                      <a:r>
                        <a:rPr sz="1400" b="1" i="1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and MTF</a:t>
                      </a:r>
                      <a:r>
                        <a:rPr sz="1400" b="1" i="1" spc="-130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i="1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density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83210" marR="822960" indent="-117475">
                        <a:lnSpc>
                          <a:spcPct val="100000"/>
                        </a:lnSpc>
                        <a:spcBef>
                          <a:spcPts val="675"/>
                        </a:spcBef>
                        <a:buChar char="•"/>
                        <a:tabLst>
                          <a:tab pos="28384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Cyber and 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RMF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full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time equivalent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(FTE) 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consolidation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83210" indent="-117475">
                        <a:lnSpc>
                          <a:spcPct val="100000"/>
                        </a:lnSpc>
                        <a:buChar char="•"/>
                        <a:tabLst>
                          <a:tab pos="28384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Help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desk restructure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analysis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R w="9144">
                      <a:solidFill>
                        <a:srgbClr val="17375E"/>
                      </a:solidFill>
                      <a:prstDash val="solid"/>
                    </a:lnR>
                    <a:lnT w="9144">
                      <a:solidFill>
                        <a:srgbClr val="17375E"/>
                      </a:solidFill>
                      <a:prstDash val="solid"/>
                    </a:lnT>
                    <a:lnB w="9144">
                      <a:solidFill>
                        <a:srgbClr val="17375E"/>
                      </a:solidFill>
                      <a:prstDash val="solid"/>
                    </a:lnB>
                  </a:tcPr>
                </a:tc>
              </a:tr>
              <a:tr h="1225296">
                <a:tc>
                  <a:txBody>
                    <a:bodyPr/>
                    <a:lstStyle/>
                    <a:p>
                      <a:pPr marL="262890" marR="126364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600" b="1" spc="-5" dirty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Military  </a:t>
                      </a:r>
                      <a:r>
                        <a:rPr sz="1600" b="1" spc="-90" dirty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dirty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reatment  </a:t>
                      </a:r>
                      <a:r>
                        <a:rPr sz="1600" b="1" spc="-5" dirty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600" b="1" spc="-10" dirty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Other  </a:t>
                      </a:r>
                      <a:r>
                        <a:rPr sz="1600" b="1" spc="-5" dirty="0">
                          <a:solidFill>
                            <a:srgbClr val="17375E"/>
                          </a:solidFill>
                          <a:latin typeface="Arial"/>
                          <a:cs typeface="Arial"/>
                        </a:rPr>
                        <a:t>Facilities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0335" marB="0">
                    <a:lnL w="9144">
                      <a:solidFill>
                        <a:srgbClr val="17375E"/>
                      </a:solidFill>
                      <a:prstDash val="solid"/>
                    </a:lnL>
                    <a:lnT w="9144">
                      <a:solidFill>
                        <a:srgbClr val="17375E"/>
                      </a:solidFill>
                      <a:prstDash val="solid"/>
                    </a:lnT>
                    <a:lnB w="9143">
                      <a:solidFill>
                        <a:srgbClr val="17375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604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b="1" i="1" spc="-5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Reduction </a:t>
                      </a:r>
                      <a:r>
                        <a:rPr sz="1400" b="1" i="1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in manpower associated</a:t>
                      </a:r>
                      <a:r>
                        <a:rPr sz="1400" b="1" i="1" spc="-170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i="1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with  </a:t>
                      </a:r>
                      <a:r>
                        <a:rPr sz="1400" b="1" i="1" spc="-5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standardization of</a:t>
                      </a:r>
                      <a:r>
                        <a:rPr sz="1400" b="1" i="1" spc="-105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i="1" dirty="0">
                          <a:solidFill>
                            <a:srgbClr val="17375E"/>
                          </a:solidFill>
                          <a:latin typeface="Calibri"/>
                          <a:cs typeface="Calibri"/>
                        </a:rPr>
                        <a:t>capabilities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61620" indent="-117475">
                        <a:lnSpc>
                          <a:spcPct val="100000"/>
                        </a:lnSpc>
                        <a:spcBef>
                          <a:spcPts val="855"/>
                        </a:spcBef>
                        <a:buChar char="•"/>
                        <a:tabLst>
                          <a:tab pos="262255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Standard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manning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framework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1620" indent="-117475">
                        <a:lnSpc>
                          <a:spcPct val="100000"/>
                        </a:lnSpc>
                        <a:buChar char="•"/>
                        <a:tabLst>
                          <a:tab pos="262255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Standard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missions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1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functions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261620" indent="-117475">
                        <a:lnSpc>
                          <a:spcPct val="100000"/>
                        </a:lnSpc>
                        <a:buChar char="•"/>
                        <a:tabLst>
                          <a:tab pos="262255" algn="l"/>
                        </a:tabLst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Funding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adjudication</a:t>
                      </a:r>
                      <a:r>
                        <a:rPr sz="11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process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R w="9144">
                      <a:solidFill>
                        <a:srgbClr val="17375E"/>
                      </a:solidFill>
                      <a:prstDash val="solid"/>
                    </a:lnR>
                    <a:lnT w="9144">
                      <a:solidFill>
                        <a:srgbClr val="17375E"/>
                      </a:solidFill>
                      <a:prstDash val="solid"/>
                    </a:lnT>
                    <a:lnB w="9143">
                      <a:solidFill>
                        <a:srgbClr val="17375E"/>
                      </a:solidFill>
                      <a:prstDash val="solid"/>
                    </a:lnB>
                  </a:tcPr>
                </a:tc>
              </a:tr>
              <a:tr h="128015">
                <a:tc gridSpan="2"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17375E"/>
                      </a:solidFill>
                      <a:prstDash val="solid"/>
                    </a:lnL>
                    <a:lnR w="9144">
                      <a:solidFill>
                        <a:srgbClr val="17375E"/>
                      </a:solidFill>
                      <a:prstDash val="solid"/>
                    </a:lnR>
                    <a:lnT w="9143">
                      <a:solidFill>
                        <a:srgbClr val="17375E"/>
                      </a:solidFill>
                      <a:prstDash val="solid"/>
                    </a:lnT>
                    <a:lnB w="9143">
                      <a:solidFill>
                        <a:srgbClr val="17375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6115">
                <a:tc gridSpan="2"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144">
                      <a:solidFill>
                        <a:srgbClr val="17375E"/>
                      </a:solidFill>
                      <a:prstDash val="solid"/>
                    </a:lnL>
                    <a:lnR w="9144">
                      <a:solidFill>
                        <a:srgbClr val="17375E"/>
                      </a:solidFill>
                      <a:prstDash val="solid"/>
                    </a:lnR>
                    <a:lnT w="9143">
                      <a:solidFill>
                        <a:srgbClr val="17375E"/>
                      </a:solidFill>
                      <a:prstDash val="solid"/>
                    </a:lnT>
                    <a:lnB w="2133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408682" y="2193671"/>
            <a:ext cx="280035" cy="290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17375E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1" spc="-5" dirty="0">
                <a:solidFill>
                  <a:srgbClr val="17375E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17375E"/>
                </a:solidFill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35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58" y="512571"/>
            <a:ext cx="8758682" cy="44627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084" y="1183132"/>
            <a:ext cx="8799830" cy="14773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Defense and DHA Budget (NDAA) plans are anticipated to be stable for next few years, reversing previous budget trends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Of National Defense Strategy (NDS), REFORM applies most critically to MHS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 Health IT, REFORM efforts involves 3 system-based LOEs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780" y="106718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8305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2834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416" y="477011"/>
            <a:ext cx="815403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Briefing </a:t>
            </a:r>
            <a:r>
              <a:rPr sz="1800" spc="-5" dirty="0">
                <a:latin typeface="Arial"/>
                <a:cs typeface="Arial"/>
              </a:rPr>
              <a:t>Overview  Slide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690369"/>
              </p:ext>
            </p:extLst>
          </p:nvPr>
        </p:nvGraphicFramePr>
        <p:xfrm>
          <a:off x="449262" y="1289050"/>
          <a:ext cx="8383587" cy="3657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3587"/>
              </a:tblGrid>
              <a:tr h="3350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Briefing</a:t>
                      </a:r>
                      <a:r>
                        <a:rPr sz="9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29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Informational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Briefing Overview</a:t>
                      </a:r>
                      <a:r>
                        <a:rPr sz="9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(BLUF)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460756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US" sz="1000" dirty="0" smtClean="0">
                          <a:latin typeface="Arial"/>
                          <a:cs typeface="Arial"/>
                        </a:rPr>
                        <a:t>Defense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and DHA Budget and </a:t>
                      </a:r>
                      <a:r>
                        <a:rPr lang="en-US" sz="1000" baseline="0" dirty="0" err="1" smtClean="0">
                          <a:latin typeface="Arial"/>
                          <a:cs typeface="Arial"/>
                        </a:rPr>
                        <a:t>Helath</a:t>
                      </a:r>
                      <a:r>
                        <a:rPr lang="en-US" sz="1000" baseline="0" dirty="0" smtClean="0">
                          <a:latin typeface="Arial"/>
                          <a:cs typeface="Arial"/>
                        </a:rPr>
                        <a:t> IT Reform Implementation snapshot/overview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Issue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 Topic Routing</a:t>
                      </a:r>
                      <a:r>
                        <a:rPr sz="9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Recommendation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1125727">
                <a:tc>
                  <a:txBody>
                    <a:bodyPr/>
                    <a:lstStyle/>
                    <a:p>
                      <a:pPr marL="233679" indent="-171450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•"/>
                        <a:tabLst>
                          <a:tab pos="234315" algn="l"/>
                        </a:tabLst>
                      </a:pPr>
                      <a:r>
                        <a:rPr lang="en-US" sz="1000" spc="-5" dirty="0" smtClean="0">
                          <a:latin typeface="Arial"/>
                          <a:cs typeface="Arial"/>
                        </a:rPr>
                        <a:t>Understanding of</a:t>
                      </a:r>
                      <a:r>
                        <a:rPr lang="en-US" sz="1000" spc="-5" baseline="0" dirty="0" smtClean="0">
                          <a:latin typeface="Arial"/>
                          <a:cs typeface="Arial"/>
                        </a:rPr>
                        <a:t> some budget aspects of</a:t>
                      </a:r>
                      <a:r>
                        <a:rPr lang="en-US" sz="1000" spc="-5" dirty="0" smtClean="0">
                          <a:latin typeface="Arial"/>
                          <a:cs typeface="Arial"/>
                        </a:rPr>
                        <a:t> Health IT enterprise</a:t>
                      </a:r>
                      <a:r>
                        <a:rPr lang="en-US" sz="1000" spc="-5" baseline="0" dirty="0" smtClean="0">
                          <a:latin typeface="Arial"/>
                          <a:cs typeface="Arial"/>
                        </a:rPr>
                        <a:t> level </a:t>
                      </a:r>
                      <a:r>
                        <a:rPr lang="en-US" sz="1000" spc="-5" dirty="0" err="1" smtClean="0">
                          <a:latin typeface="Arial"/>
                          <a:cs typeface="Arial"/>
                        </a:rPr>
                        <a:t>stackholders</a:t>
                      </a:r>
                      <a:r>
                        <a:rPr lang="en-US" sz="1000" spc="-5" dirty="0" smtClean="0">
                          <a:latin typeface="Arial"/>
                          <a:cs typeface="Arial"/>
                        </a:rPr>
                        <a:t> as</a:t>
                      </a:r>
                      <a:r>
                        <a:rPr lang="en-US" sz="1000" spc="-5" baseline="0" dirty="0" smtClean="0">
                          <a:latin typeface="Arial"/>
                          <a:cs typeface="Arial"/>
                        </a:rPr>
                        <a:t> budget = governance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4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Decision(s)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43345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No decision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required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at this</a:t>
                      </a:r>
                      <a:r>
                        <a:rPr sz="1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5833871"/>
            <a:ext cx="9144000" cy="1024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420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10778" y="6291071"/>
            <a:ext cx="9652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487426"/>
            <a:ext cx="422656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 smtClean="0"/>
              <a:t>Outline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04391"/>
            <a:ext cx="7084060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lang="en-US" sz="2400" spc="-5" dirty="0" smtClean="0">
                <a:solidFill>
                  <a:srgbClr val="283446"/>
                </a:solidFill>
                <a:latin typeface="Arial"/>
                <a:cs typeface="Arial"/>
              </a:rPr>
              <a:t>Defense FY19 NDAA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spc="-5" dirty="0" smtClean="0">
                <a:solidFill>
                  <a:srgbClr val="283446"/>
                </a:solidFill>
                <a:latin typeface="Arial"/>
                <a:cs typeface="Arial"/>
              </a:rPr>
              <a:t>Defense FY18 NDS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 smtClean="0">
                <a:solidFill>
                  <a:srgbClr val="283446"/>
                </a:solidFill>
                <a:latin typeface="Arial"/>
                <a:cs typeface="Arial"/>
              </a:rPr>
              <a:t>DHA Budget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 smtClean="0">
                <a:solidFill>
                  <a:srgbClr val="283446"/>
                </a:solidFill>
                <a:latin typeface="Arial"/>
                <a:cs typeface="Arial"/>
              </a:rPr>
              <a:t>Health IT Reform Implementation Plan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58" y="512571"/>
            <a:ext cx="8758682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>
              <a:lnSpc>
                <a:spcPct val="100000"/>
              </a:lnSpc>
            </a:pPr>
            <a:r>
              <a:rPr lang="en-US" spc="-5" dirty="0" smtClean="0"/>
              <a:t>FY19 Defense </a:t>
            </a:r>
            <a:r>
              <a:rPr lang="en-US" spc="-5" dirty="0" smtClean="0"/>
              <a:t>Budget </a:t>
            </a:r>
            <a:r>
              <a:rPr lang="en-US" spc="-5" dirty="0" smtClean="0"/>
              <a:t>Snapshot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83132"/>
            <a:ext cx="8481695" cy="3175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1600" b="1" dirty="0" smtClean="0">
                <a:solidFill>
                  <a:srgbClr val="283446"/>
                </a:solidFill>
                <a:latin typeface="Arial"/>
                <a:cs typeface="Arial"/>
              </a:rPr>
              <a:t>President Donald Trump signed a $1.3 trillion dollar FY18 spending bill on 23 Mar 2018 and just signed $717 billion FY 2019 National Defense Authorization Act on 13 August 2018</a:t>
            </a:r>
            <a:endParaRPr sz="1600" dirty="0">
              <a:latin typeface="Arial"/>
              <a:cs typeface="Arial"/>
            </a:endParaRPr>
          </a:p>
          <a:p>
            <a:pPr marL="755650" marR="421640" lvl="1" indent="-28575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lang="en-US" sz="1300" dirty="0" smtClean="0">
                <a:solidFill>
                  <a:srgbClr val="283446"/>
                </a:solidFill>
                <a:latin typeface="Arial"/>
                <a:cs typeface="Arial"/>
              </a:rPr>
              <a:t>Named for </a:t>
            </a:r>
            <a:r>
              <a:rPr lang="en-US" sz="1300" dirty="0" err="1" smtClean="0">
                <a:solidFill>
                  <a:srgbClr val="283446"/>
                </a:solidFill>
                <a:latin typeface="Arial"/>
                <a:cs typeface="Arial"/>
              </a:rPr>
              <a:t>Az</a:t>
            </a:r>
            <a:r>
              <a:rPr lang="en-US" sz="1300" dirty="0" smtClean="0">
                <a:solidFill>
                  <a:srgbClr val="283446"/>
                </a:solidFill>
                <a:latin typeface="Arial"/>
                <a:cs typeface="Arial"/>
              </a:rPr>
              <a:t> Sen. John McCain</a:t>
            </a:r>
            <a:endParaRPr sz="1300" dirty="0">
              <a:latin typeface="Arial"/>
              <a:cs typeface="Arial"/>
            </a:endParaRPr>
          </a:p>
          <a:p>
            <a:pPr marL="755650" marR="349250" lvl="1" indent="-285750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lang="en-US" sz="1300" spc="-5" dirty="0" smtClean="0">
                <a:solidFill>
                  <a:srgbClr val="283446"/>
                </a:solidFill>
                <a:latin typeface="Arial"/>
                <a:cs typeface="Arial"/>
              </a:rPr>
              <a:t>Authorized a 2.6% military pay raise</a:t>
            </a:r>
          </a:p>
          <a:p>
            <a:pPr marL="755650" marR="349250" lvl="1" indent="-285750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lang="en-US" sz="1300" spc="-5" dirty="0" smtClean="0">
                <a:solidFill>
                  <a:srgbClr val="283446"/>
                </a:solidFill>
                <a:latin typeface="Arial"/>
                <a:cs typeface="Arial"/>
              </a:rPr>
              <a:t>Increasing force size including 4000 new active duty </a:t>
            </a:r>
            <a:r>
              <a:rPr lang="en-US" sz="1300" spc="-5" dirty="0" err="1" smtClean="0">
                <a:solidFill>
                  <a:srgbClr val="283446"/>
                </a:solidFill>
                <a:latin typeface="Arial"/>
                <a:cs typeface="Arial"/>
              </a:rPr>
              <a:t>Servicemembers</a:t>
            </a:r>
            <a:endParaRPr lang="en-US" sz="1300" spc="-5" dirty="0" smtClean="0">
              <a:solidFill>
                <a:srgbClr val="283446"/>
              </a:solidFill>
              <a:latin typeface="Arial"/>
              <a:cs typeface="Arial"/>
            </a:endParaRPr>
          </a:p>
          <a:p>
            <a:pPr marL="755650" marR="483870" lvl="1" indent="-285750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lang="en-US" sz="1300" dirty="0" smtClean="0">
                <a:solidFill>
                  <a:srgbClr val="283446"/>
                </a:solidFill>
                <a:latin typeface="Arial"/>
                <a:cs typeface="Arial"/>
              </a:rPr>
              <a:t>FY2019 end strength for Army at 487,500; for Navy 335,4000; for Air Force 329,100; and for MC 186,1000</a:t>
            </a:r>
          </a:p>
          <a:p>
            <a:pPr marL="755650" marR="483870" lvl="1" indent="-285750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lang="en-US" sz="1300" dirty="0" smtClean="0">
                <a:solidFill>
                  <a:srgbClr val="283446"/>
                </a:solidFill>
                <a:latin typeface="Arial"/>
                <a:cs typeface="Arial"/>
              </a:rPr>
              <a:t>Funds 77 F-35 at $7.6 </a:t>
            </a:r>
            <a:r>
              <a:rPr lang="en-US" sz="1300" dirty="0" smtClean="0">
                <a:solidFill>
                  <a:srgbClr val="283446"/>
                </a:solidFill>
                <a:latin typeface="Arial"/>
                <a:cs typeface="Arial"/>
              </a:rPr>
              <a:t>billion</a:t>
            </a:r>
          </a:p>
          <a:p>
            <a:pPr marL="755650" marR="483870" lvl="1" indent="-285750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endParaRPr lang="en-US" sz="1300" dirty="0">
              <a:latin typeface="Arial"/>
              <a:cs typeface="Arial"/>
            </a:endParaRPr>
          </a:p>
          <a:p>
            <a:pPr marL="298450" marR="483870" indent="-285750">
              <a:spcBef>
                <a:spcPts val="59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lang="en-US" sz="1600" b="1" dirty="0" smtClean="0">
                <a:solidFill>
                  <a:srgbClr val="283446"/>
                </a:solidFill>
                <a:latin typeface="Arial"/>
                <a:cs typeface="Arial"/>
              </a:rPr>
              <a:t>Pending Congressional Appropriation/approval</a:t>
            </a:r>
            <a:endParaRPr lang="en-US" sz="1600" dirty="0" smtClean="0">
              <a:latin typeface="Arial"/>
              <a:cs typeface="Arial"/>
            </a:endParaRPr>
          </a:p>
          <a:p>
            <a:pPr marL="298450" marR="483870" indent="-285750">
              <a:spcBef>
                <a:spcPts val="59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endParaRPr sz="1300" dirty="0" smtClean="0">
              <a:latin typeface="Arial"/>
              <a:cs typeface="Arial"/>
            </a:endParaRPr>
          </a:p>
        </p:txBody>
      </p:sp>
      <p:graphicFrame>
        <p:nvGraphicFramePr>
          <p:cNvPr id="5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47729"/>
              </p:ext>
            </p:extLst>
          </p:nvPr>
        </p:nvGraphicFramePr>
        <p:xfrm>
          <a:off x="1447800" y="4558415"/>
          <a:ext cx="5595565" cy="1220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010"/>
                <a:gridCol w="893063"/>
                <a:gridCol w="1059433"/>
                <a:gridCol w="984503"/>
                <a:gridCol w="1027556"/>
              </a:tblGrid>
              <a:tr h="406907">
                <a:tc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1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1100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100" i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billions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2191">
                      <a:solidFill>
                        <a:srgbClr val="808080"/>
                      </a:solidFill>
                      <a:prstDash val="solid"/>
                    </a:lnL>
                    <a:lnT w="12192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FY</a:t>
                      </a:r>
                      <a:r>
                        <a:rPr sz="11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2017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7335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Enacted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T w="12192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FY 2018</a:t>
                      </a:r>
                      <a:r>
                        <a:rPr sz="11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T w="12192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295"/>
                        </a:lnSpc>
                        <a:spcBef>
                          <a:spcPts val="195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FY</a:t>
                      </a:r>
                      <a:r>
                        <a:rPr sz="11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2019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215900">
                        <a:lnSpc>
                          <a:spcPts val="129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Request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T w="12192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295"/>
                        </a:lnSpc>
                        <a:spcBef>
                          <a:spcPts val="195"/>
                        </a:spcBef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FY18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1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FY19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5715" algn="ctr">
                        <a:lnSpc>
                          <a:spcPts val="1295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Change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R w="12191">
                      <a:solidFill>
                        <a:srgbClr val="808080"/>
                      </a:solidFill>
                      <a:prstDash val="solid"/>
                    </a:lnR>
                    <a:lnT w="12192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</a:tr>
              <a:tr h="20421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Base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191">
                      <a:solidFill>
                        <a:srgbClr val="808080"/>
                      </a:solidFill>
                      <a:prstDash val="solid"/>
                    </a:lnL>
                    <a:lnR w="12192">
                      <a:solidFill>
                        <a:srgbClr val="808080"/>
                      </a:solidFill>
                      <a:prstDash val="solid"/>
                    </a:lnR>
                    <a:lnT w="12192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876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12700" marB="0">
                    <a:lnL w="12192">
                      <a:solidFill>
                        <a:srgbClr val="808080"/>
                      </a:solidFill>
                      <a:prstDash val="solid"/>
                    </a:lnL>
                    <a:lnR w="12191">
                      <a:solidFill>
                        <a:srgbClr val="808080"/>
                      </a:solidFill>
                      <a:prstDash val="solid"/>
                    </a:lnR>
                    <a:lnT w="12192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523.7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191">
                      <a:solidFill>
                        <a:srgbClr val="808080"/>
                      </a:solidFill>
                      <a:prstDash val="solid"/>
                    </a:lnL>
                    <a:lnR w="12191">
                      <a:solidFill>
                        <a:srgbClr val="808080"/>
                      </a:solidFill>
                      <a:prstDash val="solid"/>
                    </a:lnR>
                    <a:lnT w="12192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191">
                      <a:solidFill>
                        <a:srgbClr val="808080"/>
                      </a:solidFill>
                      <a:prstDash val="solid"/>
                    </a:lnL>
                    <a:lnR w="12191">
                      <a:solidFill>
                        <a:srgbClr val="808080"/>
                      </a:solidFill>
                      <a:prstDash val="solid"/>
                    </a:lnR>
                    <a:lnT w="12192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83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.3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191">
                      <a:solidFill>
                        <a:srgbClr val="808080"/>
                      </a:solidFill>
                      <a:prstDash val="solid"/>
                    </a:lnL>
                    <a:lnR w="12191">
                      <a:solidFill>
                        <a:srgbClr val="808080"/>
                      </a:solidFill>
                      <a:prstDash val="solid"/>
                    </a:lnR>
                    <a:lnT w="12192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02692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OCO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191">
                      <a:solidFill>
                        <a:srgbClr val="808080"/>
                      </a:solidFill>
                      <a:prstDash val="solid"/>
                    </a:lnL>
                    <a:lnR w="12192">
                      <a:solidFill>
                        <a:srgbClr val="808080"/>
                      </a:solidFill>
                      <a:prstDash val="solid"/>
                    </a:lnR>
                    <a:lnT w="12192">
                      <a:solidFill>
                        <a:srgbClr val="808080"/>
                      </a:solidFill>
                      <a:prstDash val="solid"/>
                    </a:lnT>
                    <a:lnB w="12191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876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82.5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192">
                      <a:solidFill>
                        <a:srgbClr val="808080"/>
                      </a:solidFill>
                      <a:prstDash val="solid"/>
                    </a:lnL>
                    <a:lnR w="12191">
                      <a:solidFill>
                        <a:srgbClr val="808080"/>
                      </a:solidFill>
                      <a:prstDash val="solid"/>
                    </a:lnR>
                    <a:lnT w="12192">
                      <a:solidFill>
                        <a:srgbClr val="808080"/>
                      </a:solidFill>
                      <a:prstDash val="solid"/>
                    </a:lnT>
                    <a:lnB w="12191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83.4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191">
                      <a:solidFill>
                        <a:srgbClr val="808080"/>
                      </a:solidFill>
                      <a:prstDash val="solid"/>
                    </a:lnL>
                    <a:lnR w="12191">
                      <a:solidFill>
                        <a:srgbClr val="808080"/>
                      </a:solidFill>
                      <a:prstDash val="solid"/>
                    </a:lnR>
                    <a:lnT w="12192">
                      <a:solidFill>
                        <a:srgbClr val="808080"/>
                      </a:solidFill>
                      <a:prstDash val="solid"/>
                    </a:lnT>
                    <a:lnB w="12191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147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89.0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191">
                      <a:solidFill>
                        <a:srgbClr val="808080"/>
                      </a:solidFill>
                      <a:prstDash val="solid"/>
                    </a:lnL>
                    <a:lnR w="12191">
                      <a:solidFill>
                        <a:srgbClr val="808080"/>
                      </a:solidFill>
                      <a:prstDash val="solid"/>
                    </a:lnR>
                    <a:lnT w="12192">
                      <a:solidFill>
                        <a:srgbClr val="808080"/>
                      </a:solidFill>
                      <a:prstDash val="solid"/>
                    </a:lnT>
                    <a:lnB w="12191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13335" marB="0">
                    <a:lnL w="12191">
                      <a:solidFill>
                        <a:srgbClr val="808080"/>
                      </a:solidFill>
                      <a:prstDash val="solid"/>
                    </a:lnL>
                    <a:lnR w="12191">
                      <a:solidFill>
                        <a:srgbClr val="808080"/>
                      </a:solidFill>
                      <a:prstDash val="solid"/>
                    </a:lnR>
                    <a:lnT w="12192">
                      <a:solidFill>
                        <a:srgbClr val="808080"/>
                      </a:solidFill>
                      <a:prstDash val="solid"/>
                    </a:lnT>
                    <a:lnB w="12191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02691"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Emergency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Supplemental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191">
                      <a:solidFill>
                        <a:srgbClr val="808080"/>
                      </a:solidFill>
                      <a:prstDash val="solid"/>
                    </a:lnL>
                    <a:lnR w="12192">
                      <a:solidFill>
                        <a:srgbClr val="808080"/>
                      </a:solidFill>
                      <a:prstDash val="solid"/>
                    </a:lnR>
                    <a:lnT w="12191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--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192">
                      <a:solidFill>
                        <a:srgbClr val="808080"/>
                      </a:solidFill>
                      <a:prstDash val="solid"/>
                    </a:lnL>
                    <a:lnR w="12191">
                      <a:solidFill>
                        <a:srgbClr val="808080"/>
                      </a:solidFill>
                      <a:prstDash val="solid"/>
                    </a:lnR>
                    <a:lnT w="12191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4.7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191">
                      <a:solidFill>
                        <a:srgbClr val="808080"/>
                      </a:solidFill>
                      <a:prstDash val="solid"/>
                    </a:lnL>
                    <a:lnR w="12191">
                      <a:solidFill>
                        <a:srgbClr val="808080"/>
                      </a:solidFill>
                      <a:prstDash val="solid"/>
                    </a:lnR>
                    <a:lnT w="12191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893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--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191">
                      <a:solidFill>
                        <a:srgbClr val="808080"/>
                      </a:solidFill>
                      <a:prstDash val="solid"/>
                    </a:lnL>
                    <a:lnR w="12191">
                      <a:solidFill>
                        <a:srgbClr val="808080"/>
                      </a:solidFill>
                      <a:prstDash val="solid"/>
                    </a:lnR>
                    <a:lnT w="12191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4.7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191">
                      <a:solidFill>
                        <a:srgbClr val="808080"/>
                      </a:solidFill>
                      <a:prstDash val="solid"/>
                    </a:lnL>
                    <a:lnR w="12191">
                      <a:solidFill>
                        <a:srgbClr val="808080"/>
                      </a:solidFill>
                      <a:prstDash val="solid"/>
                    </a:lnR>
                    <a:lnT w="12191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04216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Total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191">
                      <a:solidFill>
                        <a:srgbClr val="808080"/>
                      </a:solidFill>
                      <a:prstDash val="solid"/>
                    </a:lnL>
                    <a:lnR w="12192">
                      <a:solidFill>
                        <a:srgbClr val="808080"/>
                      </a:solidFill>
                      <a:prstDash val="solid"/>
                    </a:lnR>
                    <a:lnT w="12192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192">
                      <a:solidFill>
                        <a:srgbClr val="808080"/>
                      </a:solidFill>
                      <a:prstDash val="solid"/>
                    </a:lnL>
                    <a:lnR w="12191">
                      <a:solidFill>
                        <a:srgbClr val="808080"/>
                      </a:solidFill>
                      <a:prstDash val="solid"/>
                    </a:lnR>
                    <a:lnT w="12192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8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611.8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191">
                      <a:solidFill>
                        <a:srgbClr val="808080"/>
                      </a:solidFill>
                      <a:prstDash val="solid"/>
                    </a:lnL>
                    <a:lnR w="12191">
                      <a:solidFill>
                        <a:srgbClr val="808080"/>
                      </a:solidFill>
                      <a:prstDash val="solid"/>
                    </a:lnR>
                    <a:lnT w="12192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89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191">
                      <a:solidFill>
                        <a:srgbClr val="808080"/>
                      </a:solidFill>
                      <a:prstDash val="solid"/>
                    </a:lnL>
                    <a:lnR w="12191">
                      <a:solidFill>
                        <a:srgbClr val="808080"/>
                      </a:solidFill>
                      <a:prstDash val="solid"/>
                    </a:lnR>
                    <a:lnT w="12192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83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.2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191">
                      <a:solidFill>
                        <a:srgbClr val="808080"/>
                      </a:solidFill>
                      <a:prstDash val="solid"/>
                    </a:lnL>
                    <a:lnR w="12191">
                      <a:solidFill>
                        <a:srgbClr val="808080"/>
                      </a:solidFill>
                      <a:prstDash val="solid"/>
                    </a:lnR>
                    <a:lnT w="12192">
                      <a:solidFill>
                        <a:srgbClr val="808080"/>
                      </a:solidFill>
                      <a:prstDash val="solid"/>
                    </a:lnT>
                    <a:lnB w="12192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58" y="512571"/>
            <a:ext cx="8758682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>
              <a:lnSpc>
                <a:spcPct val="100000"/>
              </a:lnSpc>
            </a:pPr>
            <a:r>
              <a:rPr lang="en-US" spc="-5" dirty="0" smtClean="0"/>
              <a:t>Defense Force Snapshot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83132"/>
            <a:ext cx="8481695" cy="2508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1600" b="1" dirty="0" smtClean="0">
                <a:solidFill>
                  <a:srgbClr val="283446"/>
                </a:solidFill>
                <a:latin typeface="Arial"/>
                <a:cs typeface="Arial"/>
              </a:rPr>
              <a:t>FY18-19 AC End Strength</a:t>
            </a:r>
            <a:endParaRPr sz="1600" dirty="0">
              <a:latin typeface="Arial"/>
              <a:cs typeface="Arial"/>
            </a:endParaRPr>
          </a:p>
          <a:p>
            <a:pPr marL="755650" marR="483870" lvl="1" indent="-285750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endParaRPr lang="en-US" sz="1300" dirty="0" smtClean="0">
              <a:latin typeface="Arial"/>
              <a:cs typeface="Arial"/>
            </a:endParaRPr>
          </a:p>
          <a:p>
            <a:pPr marL="755650" marR="483870" lvl="1" indent="-285750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endParaRPr lang="en-US" sz="1300" dirty="0">
              <a:latin typeface="Arial"/>
              <a:cs typeface="Arial"/>
            </a:endParaRPr>
          </a:p>
          <a:p>
            <a:pPr marL="755650" marR="483870" lvl="1" indent="-285750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endParaRPr lang="en-US" sz="1300" dirty="0" smtClean="0">
              <a:latin typeface="Arial"/>
              <a:cs typeface="Arial"/>
            </a:endParaRPr>
          </a:p>
          <a:p>
            <a:pPr marL="755650" marR="483870" lvl="1" indent="-285750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endParaRPr lang="en-US" sz="1300" dirty="0">
              <a:latin typeface="Arial"/>
              <a:cs typeface="Arial"/>
            </a:endParaRPr>
          </a:p>
          <a:p>
            <a:pPr marL="755650" marR="483870" lvl="1" indent="-285750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endParaRPr lang="en-US" sz="1300" dirty="0" smtClean="0">
              <a:latin typeface="Arial"/>
              <a:cs typeface="Arial"/>
            </a:endParaRPr>
          </a:p>
          <a:p>
            <a:pPr marL="755650" marR="483870" lvl="1" indent="-285750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endParaRPr lang="en-US" sz="1300" dirty="0" smtClean="0">
              <a:latin typeface="Arial"/>
              <a:cs typeface="Arial"/>
            </a:endParaRPr>
          </a:p>
          <a:p>
            <a:pPr marL="298450" marR="483870" indent="-285750">
              <a:spcBef>
                <a:spcPts val="59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lang="en-US" sz="1600" b="1" dirty="0" smtClean="0">
                <a:solidFill>
                  <a:srgbClr val="283446"/>
                </a:solidFill>
                <a:latin typeface="Arial"/>
                <a:cs typeface="Arial"/>
              </a:rPr>
              <a:t>FY18-19 RC End Strength</a:t>
            </a:r>
            <a:endParaRPr lang="en-US" sz="1600" dirty="0" smtClean="0">
              <a:latin typeface="Arial"/>
              <a:cs typeface="Arial"/>
            </a:endParaRPr>
          </a:p>
          <a:p>
            <a:pPr marL="298450" marR="483870" indent="-285750">
              <a:spcBef>
                <a:spcPts val="59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endParaRPr sz="1300" dirty="0" smtClean="0">
              <a:latin typeface="Arial"/>
              <a:cs typeface="Arial"/>
            </a:endParaRPr>
          </a:p>
        </p:txBody>
      </p:sp>
      <p:graphicFrame>
        <p:nvGraphicFramePr>
          <p:cNvPr id="6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37767"/>
              </p:ext>
            </p:extLst>
          </p:nvPr>
        </p:nvGraphicFramePr>
        <p:xfrm>
          <a:off x="838200" y="1524000"/>
          <a:ext cx="5587947" cy="1381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6014"/>
                <a:gridCol w="902461"/>
                <a:gridCol w="940308"/>
                <a:gridCol w="939164"/>
              </a:tblGrid>
              <a:tr h="3870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FFFFFF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FY</a:t>
                      </a:r>
                      <a:r>
                        <a:rPr sz="10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2018*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6096">
                      <a:solidFill>
                        <a:srgbClr val="FFFFFF"/>
                      </a:solidFill>
                      <a:prstDash val="solid"/>
                    </a:lnL>
                    <a:lnR w="6095">
                      <a:solidFill>
                        <a:srgbClr val="FFFFFF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FY</a:t>
                      </a:r>
                      <a:r>
                        <a:rPr sz="10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6095">
                      <a:solidFill>
                        <a:srgbClr val="FFFFFF"/>
                      </a:solidFill>
                      <a:prstDash val="solid"/>
                    </a:lnL>
                    <a:lnR w="6096">
                      <a:solidFill>
                        <a:srgbClr val="FFFFFF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106045" marR="98425" indent="205740">
                        <a:lnSpc>
                          <a:spcPts val="1140"/>
                        </a:lnSpc>
                        <a:spcBef>
                          <a:spcPts val="36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Delta  FY18 -</a:t>
                      </a:r>
                      <a:r>
                        <a:rPr sz="10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FY19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6096">
                      <a:solidFill>
                        <a:srgbClr val="FFFFFF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</a:tr>
              <a:tr h="207263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Army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5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.5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Navy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5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07263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Marine</a:t>
                      </a:r>
                      <a:r>
                        <a:rPr sz="1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Corps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5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Air</a:t>
                      </a:r>
                      <a:r>
                        <a:rPr sz="1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Force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5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TOTAL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1,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4.0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1,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8.1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095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.1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solidFill>
                      <a:srgbClr val="BEBEB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013757"/>
              </p:ext>
            </p:extLst>
          </p:nvPr>
        </p:nvGraphicFramePr>
        <p:xfrm>
          <a:off x="838200" y="3505200"/>
          <a:ext cx="5587947" cy="1831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6014"/>
                <a:gridCol w="902461"/>
                <a:gridCol w="940308"/>
                <a:gridCol w="939164"/>
              </a:tblGrid>
              <a:tr h="3878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FFFFFF"/>
                      </a:solidFill>
                      <a:prstDash val="solid"/>
                    </a:lnR>
                    <a:lnT w="6095">
                      <a:solidFill>
                        <a:srgbClr val="808080"/>
                      </a:solidFill>
                      <a:prstDash val="solid"/>
                    </a:lnT>
                    <a:lnB w="6095">
                      <a:solidFill>
                        <a:srgbClr val="80808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FY</a:t>
                      </a:r>
                      <a:r>
                        <a:rPr sz="10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2018*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6096">
                      <a:solidFill>
                        <a:srgbClr val="FFFFFF"/>
                      </a:solidFill>
                      <a:prstDash val="solid"/>
                    </a:lnL>
                    <a:lnR w="6095">
                      <a:solidFill>
                        <a:srgbClr val="FFFFFF"/>
                      </a:solidFill>
                      <a:prstDash val="solid"/>
                    </a:lnR>
                    <a:lnT w="6095">
                      <a:solidFill>
                        <a:srgbClr val="808080"/>
                      </a:solidFill>
                      <a:prstDash val="solid"/>
                    </a:lnT>
                    <a:lnB w="6095">
                      <a:solidFill>
                        <a:srgbClr val="80808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FY</a:t>
                      </a:r>
                      <a:r>
                        <a:rPr sz="10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6095">
                      <a:solidFill>
                        <a:srgbClr val="FFFFFF"/>
                      </a:solidFill>
                      <a:prstDash val="solid"/>
                    </a:lnL>
                    <a:lnR w="6096">
                      <a:solidFill>
                        <a:srgbClr val="FFFFFF"/>
                      </a:solidFill>
                      <a:prstDash val="solid"/>
                    </a:lnR>
                    <a:lnT w="6095">
                      <a:solidFill>
                        <a:srgbClr val="808080"/>
                      </a:solidFill>
                      <a:prstDash val="solid"/>
                    </a:lnT>
                    <a:lnB w="6095">
                      <a:solidFill>
                        <a:srgbClr val="80808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  <a:tc>
                  <a:txBody>
                    <a:bodyPr/>
                    <a:lstStyle/>
                    <a:p>
                      <a:pPr marL="106045" marR="98425" indent="205740">
                        <a:lnSpc>
                          <a:spcPts val="1150"/>
                        </a:lnSpc>
                        <a:spcBef>
                          <a:spcPts val="34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Delta  FY18 -</a:t>
                      </a:r>
                      <a:r>
                        <a:rPr sz="10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FY19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096">
                      <a:solidFill>
                        <a:srgbClr val="FFFFFF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5">
                      <a:solidFill>
                        <a:srgbClr val="808080"/>
                      </a:solidFill>
                      <a:prstDash val="solid"/>
                    </a:lnT>
                    <a:lnB w="6095">
                      <a:solidFill>
                        <a:srgbClr val="808080"/>
                      </a:solidFill>
                      <a:prstDash val="solid"/>
                    </a:lnB>
                    <a:solidFill>
                      <a:srgbClr val="1F487C"/>
                    </a:solidFill>
                  </a:tcPr>
                </a:tc>
              </a:tr>
              <a:tr h="205739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Army</a:t>
                      </a:r>
                      <a:r>
                        <a:rPr sz="1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Reserve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5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5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095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5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5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Navy</a:t>
                      </a:r>
                      <a:r>
                        <a:rPr sz="10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Reserve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59.0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59.1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5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Marine Corps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Reserve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5">
                      <a:solidFill>
                        <a:srgbClr val="808080"/>
                      </a:solidFill>
                      <a:prstDash val="solid"/>
                    </a:lnT>
                    <a:lnB w="609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38.5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5">
                      <a:solidFill>
                        <a:srgbClr val="808080"/>
                      </a:solidFill>
                      <a:prstDash val="solid"/>
                    </a:lnT>
                    <a:lnB w="609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38.5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5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5">
                      <a:solidFill>
                        <a:srgbClr val="808080"/>
                      </a:solidFill>
                      <a:prstDash val="solid"/>
                    </a:lnT>
                    <a:lnB w="6095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--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5">
                      <a:solidFill>
                        <a:srgbClr val="808080"/>
                      </a:solidFill>
                      <a:prstDash val="solid"/>
                    </a:lnT>
                    <a:lnB w="6095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05739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Air Force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Reserve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5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69.8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5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70.0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5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5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5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07264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Army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National</a:t>
                      </a:r>
                      <a:r>
                        <a:rPr sz="1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Guard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5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05739"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Air National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Guard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5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</a:tcPr>
                </a:tc>
              </a:tr>
              <a:tr h="206502"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TOTAL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095">
                      <a:solidFill>
                        <a:srgbClr val="808080"/>
                      </a:solidFill>
                      <a:prstDash val="solid"/>
                    </a:lnL>
                    <a:lnR w="6096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8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6096">
                      <a:solidFill>
                        <a:srgbClr val="808080"/>
                      </a:solidFill>
                      <a:prstDash val="solid"/>
                    </a:lnL>
                    <a:lnR w="6095">
                      <a:solidFill>
                        <a:srgbClr val="808080"/>
                      </a:solidFill>
                      <a:prstDash val="solid"/>
                    </a:lnR>
                    <a:lnT w="6096">
                      <a:solidFill>
                        <a:srgbClr val="808080"/>
                      </a:solidFill>
                      <a:prstDash val="solid"/>
                    </a:lnT>
                    <a:lnB w="6096">
                      <a:solidFill>
                        <a:srgbClr val="80808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81600" y="609600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thousands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487426"/>
            <a:ext cx="52139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/>
              <a:t>FY2018 </a:t>
            </a:r>
            <a:r>
              <a:rPr lang="en-US" sz="3200" dirty="0" smtClean="0"/>
              <a:t>NDS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2084" y="1183132"/>
            <a:ext cx="8799830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3255" indent="-342900">
              <a:lnSpc>
                <a:spcPct val="100000"/>
              </a:lnSpc>
              <a:buFont typeface="Wingdings"/>
              <a:buChar char=""/>
              <a:tabLst>
                <a:tab pos="642620" algn="l"/>
                <a:tab pos="643255" algn="l"/>
              </a:tabLst>
            </a:pPr>
            <a:r>
              <a:rPr lang="en-US" spc="-5" dirty="0" smtClean="0"/>
              <a:t>FY19 </a:t>
            </a:r>
            <a:r>
              <a:rPr lang="en-US" spc="-5" dirty="0" smtClean="0"/>
              <a:t>NDAA is d</a:t>
            </a:r>
            <a:r>
              <a:rPr lang="en-US" spc="-5" dirty="0" smtClean="0"/>
              <a:t>erives </a:t>
            </a:r>
            <a:r>
              <a:rPr lang="en-US" spc="-5" dirty="0" smtClean="0"/>
              <a:t>from 2018 National Defense Strategy</a:t>
            </a:r>
            <a:endParaRPr dirty="0"/>
          </a:p>
          <a:p>
            <a:pPr marL="1043305" marR="739775" lvl="1" indent="-285750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1042669" algn="l"/>
                <a:tab pos="1043305" algn="l"/>
              </a:tabLst>
            </a:pP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Strategic Environment: Complex global security with </a:t>
            </a:r>
            <a:r>
              <a:rPr lang="en-US" sz="1400" i="1" spc="-5" dirty="0" smtClean="0">
                <a:solidFill>
                  <a:srgbClr val="283446"/>
                </a:solidFill>
                <a:latin typeface="Arial"/>
                <a:cs typeface="Arial"/>
              </a:rPr>
              <a:t>Reemergence of Long-term, Strategic </a:t>
            </a:r>
            <a:r>
              <a:rPr lang="en-US" sz="1400" i="1" spc="-5" dirty="0">
                <a:solidFill>
                  <a:srgbClr val="283446"/>
                </a:solidFill>
                <a:latin typeface="Arial"/>
                <a:cs typeface="Arial"/>
              </a:rPr>
              <a:t>C</a:t>
            </a:r>
            <a:r>
              <a:rPr lang="en-US" sz="1400" i="1" spc="-5" dirty="0" smtClean="0">
                <a:solidFill>
                  <a:srgbClr val="283446"/>
                </a:solidFill>
                <a:latin typeface="Arial"/>
                <a:cs typeface="Arial"/>
              </a:rPr>
              <a:t>ompetition</a:t>
            </a: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 (China, Russia, rogue regimes)</a:t>
            </a:r>
          </a:p>
          <a:p>
            <a:pPr marL="1043305" marR="739775" lvl="1" indent="-285750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1042669" algn="l"/>
                <a:tab pos="1043305" algn="l"/>
              </a:tabLst>
            </a:pP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DOD objectives:  </a:t>
            </a:r>
          </a:p>
          <a:p>
            <a:pPr marL="1500505" marR="739775" lvl="2" indent="-285750">
              <a:spcBef>
                <a:spcPts val="805"/>
              </a:spcBef>
              <a:buFont typeface="Wingdings" panose="05000000000000000000" pitchFamily="2" charset="2"/>
              <a:buChar char="Ø"/>
              <a:tabLst>
                <a:tab pos="1042669" algn="l"/>
                <a:tab pos="1043305" algn="l"/>
              </a:tabLst>
            </a:pPr>
            <a:r>
              <a:rPr lang="en-US" sz="1400" spc="-5" dirty="0">
                <a:solidFill>
                  <a:srgbClr val="283446"/>
                </a:solidFill>
                <a:latin typeface="Arial"/>
                <a:cs typeface="Arial"/>
              </a:rPr>
              <a:t>D</a:t>
            </a: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efending the US homeland</a:t>
            </a:r>
          </a:p>
          <a:p>
            <a:pPr marL="1500505" marR="739775" lvl="2" indent="-285750">
              <a:spcBef>
                <a:spcPts val="805"/>
              </a:spcBef>
              <a:buFont typeface="Wingdings" panose="05000000000000000000" pitchFamily="2" charset="2"/>
              <a:buChar char="Ø"/>
              <a:tabLst>
                <a:tab pos="1042669" algn="l"/>
                <a:tab pos="1043305" algn="l"/>
              </a:tabLst>
            </a:pPr>
            <a:r>
              <a:rPr lang="en-US" sz="1400" spc="-5" dirty="0">
                <a:solidFill>
                  <a:srgbClr val="283446"/>
                </a:solidFill>
                <a:latin typeface="Arial"/>
                <a:cs typeface="Arial"/>
              </a:rPr>
              <a:t>S</a:t>
            </a: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ustaining Joint Force</a:t>
            </a:r>
          </a:p>
          <a:p>
            <a:pPr marL="1500505" marR="739775" lvl="2" indent="-285750">
              <a:spcBef>
                <a:spcPts val="805"/>
              </a:spcBef>
              <a:buFont typeface="Wingdings" panose="05000000000000000000" pitchFamily="2" charset="2"/>
              <a:buChar char="Ø"/>
              <a:tabLst>
                <a:tab pos="1042669" algn="l"/>
                <a:tab pos="1043305" algn="l"/>
              </a:tabLst>
            </a:pP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Deterrence</a:t>
            </a:r>
          </a:p>
          <a:p>
            <a:pPr marL="1500505" marR="739775" lvl="2" indent="-285750">
              <a:spcBef>
                <a:spcPts val="805"/>
              </a:spcBef>
              <a:buFont typeface="Wingdings" panose="05000000000000000000" pitchFamily="2" charset="2"/>
              <a:buChar char="Ø"/>
              <a:tabLst>
                <a:tab pos="1042669" algn="l"/>
                <a:tab pos="1043305" algn="l"/>
              </a:tabLst>
            </a:pPr>
            <a:r>
              <a:rPr lang="en-US" sz="1400" spc="-5" dirty="0">
                <a:solidFill>
                  <a:srgbClr val="283446"/>
                </a:solidFill>
                <a:latin typeface="Arial"/>
                <a:cs typeface="Arial"/>
              </a:rPr>
              <a:t>E</a:t>
            </a: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nabling US </a:t>
            </a:r>
            <a:r>
              <a:rPr lang="en-US" sz="1400" spc="-5" dirty="0" err="1" smtClean="0">
                <a:solidFill>
                  <a:srgbClr val="283446"/>
                </a:solidFill>
                <a:latin typeface="Arial"/>
                <a:cs typeface="Arial"/>
              </a:rPr>
              <a:t>interagencies</a:t>
            </a:r>
            <a:endParaRPr lang="en-US" sz="1400" spc="-5" dirty="0" smtClean="0">
              <a:solidFill>
                <a:srgbClr val="283446"/>
              </a:solidFill>
              <a:latin typeface="Arial"/>
              <a:cs typeface="Arial"/>
            </a:endParaRPr>
          </a:p>
          <a:p>
            <a:pPr marL="1500505" marR="739775" lvl="2" indent="-285750">
              <a:spcBef>
                <a:spcPts val="805"/>
              </a:spcBef>
              <a:buFont typeface="Wingdings" panose="05000000000000000000" pitchFamily="2" charset="2"/>
              <a:buChar char="Ø"/>
              <a:tabLst>
                <a:tab pos="1042669" algn="l"/>
                <a:tab pos="1043305" algn="l"/>
              </a:tabLst>
            </a:pPr>
            <a:r>
              <a:rPr lang="en-US" sz="1400" spc="-5" dirty="0">
                <a:solidFill>
                  <a:srgbClr val="283446"/>
                </a:solidFill>
                <a:latin typeface="Arial"/>
                <a:cs typeface="Arial"/>
              </a:rPr>
              <a:t>M</a:t>
            </a: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aintaining favorable regional balance</a:t>
            </a:r>
          </a:p>
          <a:p>
            <a:pPr marL="1500505" marR="739775" lvl="2" indent="-285750">
              <a:spcBef>
                <a:spcPts val="805"/>
              </a:spcBef>
              <a:buFont typeface="Wingdings" panose="05000000000000000000" pitchFamily="2" charset="2"/>
              <a:buChar char="Ø"/>
              <a:tabLst>
                <a:tab pos="1042669" algn="l"/>
                <a:tab pos="1043305" algn="l"/>
              </a:tabLst>
            </a:pPr>
            <a:r>
              <a:rPr lang="en-US" sz="1400" spc="-5" dirty="0">
                <a:solidFill>
                  <a:srgbClr val="283446"/>
                </a:solidFill>
                <a:latin typeface="Arial"/>
                <a:cs typeface="Arial"/>
              </a:rPr>
              <a:t>D</a:t>
            </a: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efending allies</a:t>
            </a:r>
          </a:p>
          <a:p>
            <a:pPr marL="1500505" marR="739775" lvl="2" indent="-285750">
              <a:spcBef>
                <a:spcPts val="805"/>
              </a:spcBef>
              <a:buFont typeface="Wingdings" panose="05000000000000000000" pitchFamily="2" charset="2"/>
              <a:buChar char="Ø"/>
              <a:tabLst>
                <a:tab pos="1042669" algn="l"/>
                <a:tab pos="1043305" algn="l"/>
              </a:tabLst>
            </a:pPr>
            <a:r>
              <a:rPr lang="en-US" sz="1400" spc="-5" dirty="0">
                <a:solidFill>
                  <a:srgbClr val="283446"/>
                </a:solidFill>
                <a:latin typeface="Arial"/>
                <a:cs typeface="Arial"/>
              </a:rPr>
              <a:t>A</a:t>
            </a: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ctions against adversaries</a:t>
            </a:r>
          </a:p>
          <a:p>
            <a:pPr marL="1500505" marR="739775" lvl="2" indent="-285750">
              <a:spcBef>
                <a:spcPts val="805"/>
              </a:spcBef>
              <a:buFont typeface="Wingdings" panose="05000000000000000000" pitchFamily="2" charset="2"/>
              <a:buChar char="Ø"/>
              <a:tabLst>
                <a:tab pos="1042669" algn="l"/>
                <a:tab pos="1043305" algn="l"/>
              </a:tabLst>
            </a:pPr>
            <a:r>
              <a:rPr lang="en-US" sz="1400" spc="-5" dirty="0">
                <a:solidFill>
                  <a:srgbClr val="283446"/>
                </a:solidFill>
                <a:latin typeface="Arial"/>
                <a:cs typeface="Arial"/>
              </a:rPr>
              <a:t>P</a:t>
            </a: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reventing terrorists</a:t>
            </a:r>
          </a:p>
          <a:p>
            <a:pPr marL="1500505" marR="739775" lvl="2" indent="-285750">
              <a:spcBef>
                <a:spcPts val="805"/>
              </a:spcBef>
              <a:buFont typeface="Wingdings" panose="05000000000000000000" pitchFamily="2" charset="2"/>
              <a:buChar char="Ø"/>
              <a:tabLst>
                <a:tab pos="1042669" algn="l"/>
                <a:tab pos="1043305" algn="l"/>
              </a:tabLst>
            </a:pPr>
            <a:r>
              <a:rPr lang="en-US" sz="1400" spc="-5" dirty="0">
                <a:solidFill>
                  <a:srgbClr val="283446"/>
                </a:solidFill>
                <a:latin typeface="Arial"/>
                <a:cs typeface="Arial"/>
              </a:rPr>
              <a:t>E</a:t>
            </a: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nsuring common domains</a:t>
            </a:r>
          </a:p>
          <a:p>
            <a:pPr marL="1500505" marR="739775" lvl="2" indent="-285750">
              <a:spcBef>
                <a:spcPts val="805"/>
              </a:spcBef>
              <a:buFont typeface="Wingdings" panose="05000000000000000000" pitchFamily="2" charset="2"/>
              <a:buChar char="Ø"/>
              <a:tabLst>
                <a:tab pos="1042669" algn="l"/>
                <a:tab pos="1043305" algn="l"/>
              </a:tabLst>
            </a:pP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Delivering performances</a:t>
            </a:r>
          </a:p>
          <a:p>
            <a:pPr marL="1500505" marR="739775" lvl="2" indent="-285750">
              <a:spcBef>
                <a:spcPts val="805"/>
              </a:spcBef>
              <a:buFont typeface="Wingdings" panose="05000000000000000000" pitchFamily="2" charset="2"/>
              <a:buChar char="Ø"/>
              <a:tabLst>
                <a:tab pos="1042669" algn="l"/>
                <a:tab pos="1043305" algn="l"/>
              </a:tabLst>
            </a:pPr>
            <a:r>
              <a:rPr lang="en-US" sz="1400" spc="-5" dirty="0">
                <a:solidFill>
                  <a:srgbClr val="283446"/>
                </a:solidFill>
                <a:latin typeface="Arial"/>
                <a:cs typeface="Arial"/>
              </a:rPr>
              <a:t>E</a:t>
            </a: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stablishing 21</a:t>
            </a:r>
            <a:r>
              <a:rPr lang="en-US" sz="1400" spc="-5" baseline="30000" dirty="0" smtClean="0">
                <a:solidFill>
                  <a:srgbClr val="283446"/>
                </a:solidFill>
                <a:latin typeface="Arial"/>
                <a:cs typeface="Arial"/>
              </a:rPr>
              <a:t>st</a:t>
            </a: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 </a:t>
            </a: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century </a:t>
            </a: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National Security Innovation Base</a:t>
            </a:r>
          </a:p>
          <a:p>
            <a:pPr marL="1214755" marR="739775" lvl="2">
              <a:spcBef>
                <a:spcPts val="805"/>
              </a:spcBef>
              <a:tabLst>
                <a:tab pos="1042669" algn="l"/>
                <a:tab pos="1043305" algn="l"/>
              </a:tabLst>
            </a:pPr>
            <a:endParaRPr lang="en-US" sz="1400" spc="-5" dirty="0">
              <a:solidFill>
                <a:srgbClr val="283446"/>
              </a:solidFill>
              <a:latin typeface="Arial"/>
              <a:cs typeface="Arial"/>
            </a:endParaRPr>
          </a:p>
          <a:p>
            <a:pPr marL="1214755" marR="739775" lvl="2">
              <a:spcBef>
                <a:spcPts val="805"/>
              </a:spcBef>
              <a:tabLst>
                <a:tab pos="1042669" algn="l"/>
                <a:tab pos="1043305" algn="l"/>
              </a:tabLst>
            </a:pPr>
            <a:endParaRPr lang="en-US" sz="1400" spc="-5" dirty="0" smtClean="0">
              <a:solidFill>
                <a:srgbClr val="28344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7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487426"/>
            <a:ext cx="521398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dirty="0" smtClean="0"/>
              <a:t>FY2018 </a:t>
            </a:r>
            <a:r>
              <a:rPr lang="en-US" sz="3200" dirty="0" smtClean="0"/>
              <a:t>NDS </a:t>
            </a:r>
            <a:r>
              <a:rPr lang="en-US" sz="3200" dirty="0" err="1" smtClean="0"/>
              <a:t>Cont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2084" y="1183132"/>
            <a:ext cx="8799830" cy="183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3255" indent="-342900">
              <a:lnSpc>
                <a:spcPct val="100000"/>
              </a:lnSpc>
              <a:buFont typeface="Wingdings"/>
              <a:buChar char=""/>
              <a:tabLst>
                <a:tab pos="642620" algn="l"/>
                <a:tab pos="643255" algn="l"/>
              </a:tabLst>
            </a:pPr>
            <a:r>
              <a:rPr lang="en-US" spc="-5" dirty="0" smtClean="0"/>
              <a:t>Strategic Approach: </a:t>
            </a: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Expanding </a:t>
            </a: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Competitive Space </a:t>
            </a:r>
            <a:r>
              <a:rPr lang="en-US" sz="1400" spc="-5" dirty="0">
                <a:solidFill>
                  <a:srgbClr val="283446"/>
                </a:solidFill>
                <a:latin typeface="Arial"/>
                <a:cs typeface="Arial"/>
              </a:rPr>
              <a:t>for US advantage &amp; Adversaries Dilemmas</a:t>
            </a:r>
            <a:endParaRPr lang="en-US" sz="1400" spc="-5" dirty="0" smtClean="0">
              <a:solidFill>
                <a:srgbClr val="283446"/>
              </a:solidFill>
              <a:latin typeface="Arial"/>
              <a:cs typeface="Arial"/>
            </a:endParaRPr>
          </a:p>
          <a:p>
            <a:pPr marL="1500505" marR="739775" lvl="2" indent="-285750">
              <a:spcBef>
                <a:spcPts val="805"/>
              </a:spcBef>
              <a:buFont typeface="Wingdings"/>
              <a:buChar char=""/>
              <a:tabLst>
                <a:tab pos="1042669" algn="l"/>
                <a:tab pos="1043305" algn="l"/>
              </a:tabLst>
            </a:pP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LOE1 Build a More Lethal Force:  military advantage</a:t>
            </a:r>
          </a:p>
          <a:p>
            <a:pPr marL="1500505" marR="739775" lvl="2" indent="-285750">
              <a:spcBef>
                <a:spcPts val="805"/>
              </a:spcBef>
              <a:buFont typeface="Wingdings"/>
              <a:buChar char=""/>
              <a:tabLst>
                <a:tab pos="1042669" algn="l"/>
                <a:tab pos="1043305" algn="l"/>
              </a:tabLst>
            </a:pP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LOE2 Strengthen Alliances and Attract Partners:  robust network</a:t>
            </a:r>
          </a:p>
          <a:p>
            <a:pPr marL="1500505" marR="739775" lvl="2" indent="-285750">
              <a:spcBef>
                <a:spcPts val="805"/>
              </a:spcBef>
              <a:buFont typeface="Wingdings"/>
              <a:buChar char=""/>
              <a:tabLst>
                <a:tab pos="1042669" algn="l"/>
                <a:tab pos="1043305" algn="l"/>
              </a:tabLst>
            </a:pP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LOE3 </a:t>
            </a:r>
            <a:r>
              <a:rPr lang="en-US" sz="1400" b="1" i="1" u="sng" spc="-5" dirty="0" smtClean="0">
                <a:solidFill>
                  <a:srgbClr val="283446"/>
                </a:solidFill>
                <a:latin typeface="Arial"/>
                <a:cs typeface="Arial"/>
              </a:rPr>
              <a:t>Reform the Department</a:t>
            </a:r>
            <a:r>
              <a:rPr lang="en-US" sz="1400" spc="-5" dirty="0" smtClean="0">
                <a:solidFill>
                  <a:srgbClr val="283446"/>
                </a:solidFill>
                <a:latin typeface="Arial"/>
                <a:cs typeface="Arial"/>
              </a:rPr>
              <a:t>: Greater Performance &amp; Affordability</a:t>
            </a:r>
          </a:p>
          <a:p>
            <a:pPr marL="1214755" marR="739775" lvl="2">
              <a:spcBef>
                <a:spcPts val="805"/>
              </a:spcBef>
              <a:tabLst>
                <a:tab pos="1042669" algn="l"/>
                <a:tab pos="1043305" algn="l"/>
              </a:tabLst>
            </a:pPr>
            <a:endParaRPr lang="en-US" sz="1400" spc="-5" dirty="0">
              <a:solidFill>
                <a:srgbClr val="283446"/>
              </a:solidFill>
              <a:latin typeface="Arial"/>
              <a:cs typeface="Arial"/>
            </a:endParaRPr>
          </a:p>
          <a:p>
            <a:pPr marL="1214755" marR="739775" lvl="2">
              <a:spcBef>
                <a:spcPts val="805"/>
              </a:spcBef>
              <a:tabLst>
                <a:tab pos="1042669" algn="l"/>
                <a:tab pos="1043305" algn="l"/>
              </a:tabLst>
            </a:pPr>
            <a:endParaRPr lang="en-US" sz="1400" spc="-5" dirty="0" smtClean="0">
              <a:solidFill>
                <a:srgbClr val="283446"/>
              </a:solidFill>
              <a:latin typeface="Arial"/>
              <a:cs typeface="Arial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657600" y="2438400"/>
            <a:ext cx="5105400" cy="4156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58" y="512571"/>
            <a:ext cx="8758682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>
              <a:lnSpc>
                <a:spcPct val="100000"/>
              </a:lnSpc>
            </a:pPr>
            <a:r>
              <a:rPr lang="en-US" spc="-5" dirty="0" smtClean="0"/>
              <a:t>Defense Health Agency Budget Background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183132"/>
            <a:ext cx="8481695" cy="3293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US" sz="1600" b="1" spc="-5" dirty="0" smtClean="0">
                <a:solidFill>
                  <a:srgbClr val="283446"/>
                </a:solidFill>
                <a:latin typeface="Arial"/>
                <a:cs typeface="Arial"/>
              </a:rPr>
              <a:t>DHA Budget</a:t>
            </a:r>
            <a:endParaRPr sz="1600" dirty="0" smtClean="0">
              <a:latin typeface="Arial"/>
              <a:cs typeface="Arial"/>
            </a:endParaRPr>
          </a:p>
          <a:p>
            <a:pPr marL="755650" marR="245110" lvl="1" indent="-28575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lang="en-US" sz="1300" dirty="0" smtClean="0">
                <a:solidFill>
                  <a:srgbClr val="283446"/>
                </a:solidFill>
                <a:latin typeface="Arial"/>
                <a:cs typeface="Arial"/>
              </a:rPr>
              <a:t>FY19 NDAA calls for $50.6 billion unified Budget servicing 9.5 million eligible beneficiaries</a:t>
            </a:r>
          </a:p>
          <a:p>
            <a:pPr marL="755650" marR="245110" lvl="1" indent="-28575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lang="en-US" sz="1300" dirty="0" smtClean="0">
                <a:latin typeface="Arial"/>
                <a:cs typeface="Arial"/>
              </a:rPr>
              <a:t>This is about par as FY 17 and 18</a:t>
            </a:r>
          </a:p>
          <a:p>
            <a:pPr marL="755650" marR="245110" lvl="1" indent="-28575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lang="en-US" sz="1300" dirty="0" smtClean="0">
                <a:latin typeface="Arial"/>
                <a:cs typeface="Arial"/>
              </a:rPr>
              <a:t>MHS focus (access, quality, safety, readiness, and experience of care): </a:t>
            </a:r>
          </a:p>
          <a:p>
            <a:pPr marL="1212850" marR="245110" lvl="2" indent="-285750">
              <a:spcBef>
                <a:spcPts val="60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lang="en-US" sz="1300" dirty="0">
                <a:latin typeface="Arial"/>
                <a:cs typeface="Arial"/>
              </a:rPr>
              <a:t>M</a:t>
            </a:r>
            <a:r>
              <a:rPr lang="en-US" sz="1300" dirty="0" smtClean="0">
                <a:latin typeface="Arial"/>
                <a:cs typeface="Arial"/>
              </a:rPr>
              <a:t>odernization of military health care system</a:t>
            </a:r>
          </a:p>
          <a:p>
            <a:pPr marL="1212850" marR="245110" lvl="2" indent="-285750">
              <a:spcBef>
                <a:spcPts val="60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lang="en-US" sz="1300" dirty="0">
                <a:latin typeface="Arial"/>
                <a:cs typeface="Arial"/>
              </a:rPr>
              <a:t>N</a:t>
            </a:r>
            <a:r>
              <a:rPr lang="en-US" sz="1300" dirty="0" smtClean="0">
                <a:latin typeface="Arial"/>
                <a:cs typeface="Arial"/>
              </a:rPr>
              <a:t>egotiating lower admin cost of TRICARE contracts</a:t>
            </a:r>
          </a:p>
          <a:p>
            <a:pPr marL="1212850" marR="245110" lvl="2" indent="-285750">
              <a:spcBef>
                <a:spcPts val="60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lang="en-US" sz="1300" dirty="0" smtClean="0">
                <a:latin typeface="Arial"/>
                <a:cs typeface="Arial"/>
              </a:rPr>
              <a:t>MHSG deployment</a:t>
            </a:r>
          </a:p>
          <a:p>
            <a:pPr marL="1212850" marR="245110" lvl="2" indent="-285750">
              <a:spcBef>
                <a:spcPts val="60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lang="en-US" sz="1300" dirty="0" smtClean="0">
                <a:latin typeface="Arial"/>
                <a:cs typeface="Arial"/>
              </a:rPr>
              <a:t>Health benefits reforms authorized by Congress</a:t>
            </a:r>
          </a:p>
          <a:p>
            <a:pPr marL="1212850" marR="245110" lvl="2" indent="-285750">
              <a:spcBef>
                <a:spcPts val="60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lang="en-US" sz="1300" b="1" i="1" dirty="0" smtClean="0">
                <a:latin typeface="Arial"/>
                <a:cs typeface="Arial"/>
              </a:rPr>
              <a:t>Reforming</a:t>
            </a:r>
            <a:r>
              <a:rPr lang="en-US" sz="1300" dirty="0" smtClean="0">
                <a:latin typeface="Arial"/>
                <a:cs typeface="Arial"/>
              </a:rPr>
              <a:t> cumbersome processes</a:t>
            </a:r>
          </a:p>
          <a:p>
            <a:pPr marL="1212850" marR="245110" lvl="2" indent="-285750">
              <a:spcBef>
                <a:spcPts val="60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lang="en-US" sz="1300" dirty="0">
                <a:latin typeface="Arial"/>
                <a:cs typeface="Arial"/>
              </a:rPr>
              <a:t>S</a:t>
            </a:r>
            <a:r>
              <a:rPr lang="en-US" sz="1300" dirty="0" smtClean="0">
                <a:latin typeface="Arial"/>
                <a:cs typeface="Arial"/>
              </a:rPr>
              <a:t>treamlining internal ops</a:t>
            </a:r>
          </a:p>
          <a:p>
            <a:pPr marL="755650" marR="245110" lvl="1" indent="-28575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lang="en-US" sz="1300" dirty="0" smtClean="0">
                <a:latin typeface="Arial"/>
                <a:cs typeface="Arial"/>
              </a:rPr>
              <a:t>Transforming responsibilities of Military Department SGs to DHA per FY 2017</a:t>
            </a:r>
          </a:p>
          <a:p>
            <a:pPr marL="755650" marR="245110" lvl="1" indent="-28575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755015" algn="l"/>
                <a:tab pos="755650" algn="l"/>
              </a:tabLst>
            </a:pP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47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416" y="487426"/>
            <a:ext cx="538035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5" dirty="0" smtClean="0"/>
              <a:t>FY19 </a:t>
            </a:r>
            <a:r>
              <a:rPr sz="3200" spc="-5" dirty="0" smtClean="0"/>
              <a:t>DHA </a:t>
            </a:r>
            <a:r>
              <a:rPr lang="en-US" sz="3200" spc="-5" dirty="0" smtClean="0"/>
              <a:t>Budget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49004494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10200" y="5839536"/>
            <a:ext cx="3545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65% of total care provided through tailored Contract, e.g. TRICARE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1511</Words>
  <Application>Microsoft Office PowerPoint</Application>
  <PresentationFormat>On-screen Show (4:3)</PresentationFormat>
  <Paragraphs>331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Snapshot of Defense &amp; DHA Budget and Health IT Reform Implementation Plan</vt:lpstr>
      <vt:lpstr>Briefing Overview  Slide</vt:lpstr>
      <vt:lpstr>Outline</vt:lpstr>
      <vt:lpstr>FY19 Defense Budget Snapshot</vt:lpstr>
      <vt:lpstr>Defense Force Snapshot</vt:lpstr>
      <vt:lpstr>FY2018 NDS</vt:lpstr>
      <vt:lpstr>FY2018 NDS Cont</vt:lpstr>
      <vt:lpstr>Defense Health Agency Budget Background</vt:lpstr>
      <vt:lpstr>FY19 DHA Budget</vt:lpstr>
      <vt:lpstr>Healthcare Management Reform: Health IT Implementation Plan*</vt:lpstr>
      <vt:lpstr>PowerPoint Presentation</vt:lpstr>
      <vt:lpstr>Current State of Health IT</vt:lpstr>
      <vt:lpstr>Health IT Reform Challenges</vt:lpstr>
      <vt:lpstr>Health IT Reform Implementation Plan LOE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Continuing Education Presentation</dc:title>
  <dc:creator>SONG.JOHN.W.MIL.1172246016</dc:creator>
  <cp:lastModifiedBy>SONG.JOHN.W.MIL.1172246016</cp:lastModifiedBy>
  <cp:revision>24</cp:revision>
  <dcterms:created xsi:type="dcterms:W3CDTF">2018-08-14T10:15:40Z</dcterms:created>
  <dcterms:modified xsi:type="dcterms:W3CDTF">2018-08-14T21:24:16Z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2018-04-17T00:00:00Z</vt:filetime>
  </property>
  <property fmtid="{D5CDD505-2E9C-101B-9397-08002B2CF9AE}" pid="3" name="LastSaved">
    <vt:filetime>2018-08-14T00:00:00Z</vt:filetime>
  </property>
</Properties>
</file>