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65" r:id="rId5"/>
    <p:sldId id="310" r:id="rId6"/>
    <p:sldId id="320" r:id="rId7"/>
    <p:sldId id="323" r:id="rId8"/>
    <p:sldId id="321" r:id="rId9"/>
    <p:sldId id="324" r:id="rId10"/>
    <p:sldId id="322" r:id="rId11"/>
    <p:sldId id="325" r:id="rId12"/>
    <p:sldId id="326" r:id="rId13"/>
    <p:sldId id="327" r:id="rId14"/>
    <p:sldId id="328" r:id="rId15"/>
    <p:sldId id="329" r:id="rId16"/>
    <p:sldId id="330" r:id="rId17"/>
    <p:sldId id="331" r:id="rId18"/>
    <p:sldId id="342" r:id="rId19"/>
    <p:sldId id="335" r:id="rId20"/>
    <p:sldId id="337" r:id="rId21"/>
    <p:sldId id="338" r:id="rId22"/>
    <p:sldId id="339" r:id="rId23"/>
    <p:sldId id="340" r:id="rId24"/>
    <p:sldId id="341" r:id="rId25"/>
    <p:sldId id="336" r:id="rId26"/>
    <p:sldId id="333" r:id="rId27"/>
    <p:sldId id="332" r:id="rId28"/>
    <p:sldId id="334" r:id="rId29"/>
    <p:sldId id="343" r:id="rId30"/>
    <p:sldId id="344" r:id="rId31"/>
    <p:sldId id="345" r:id="rId32"/>
  </p:sldIdLst>
  <p:sldSz cx="12188825"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lt" initials="DA" lastIdx="14" clrIdx="0">
    <p:extLst>
      <p:ext uri="{19B8F6BF-5375-455C-9EA6-DF929625EA0E}">
        <p15:presenceInfo xmlns:p15="http://schemas.microsoft.com/office/powerpoint/2012/main" userId="1c7a820a435c2f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29" autoAdjust="0"/>
  </p:normalViewPr>
  <p:slideViewPr>
    <p:cSldViewPr showGuides="1">
      <p:cViewPr varScale="1">
        <p:scale>
          <a:sx n="62" d="100"/>
          <a:sy n="62" d="100"/>
        </p:scale>
        <p:origin x="53" y="62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06T09:07:57.799" idx="1">
    <p:pos x="6232" y="2292"/>
    <p:text>E.g. the latest fighter jet was designed nearly 20 years ago.</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06T09:08:34.741" idx="2">
    <p:pos x="1593" y="2200"/>
    <p:text>So if you need a process that moves extremely quickly, you can use that instead of forcing your way through the hierarchy.</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9-06T09:09:46.108" idx="3">
    <p:pos x="6379" y="1991"/>
    <p:text>Business success is the same as in the civilian world, except it's not profit-focused.</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9-06T09:10:16.574" idx="4">
    <p:pos x="10" y="10"/>
    <p:text>Innermost (Control) is most restrictive, outermost (autonomous) is the most supportive.</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9-06T09:10:41.464" idx="5">
    <p:pos x="2371" y="1226"/>
    <p:text>"The standard that you're used to." Clunky and hard to maneuver.</p:text>
    <p:extLst>
      <p:ext uri="{C676402C-5697-4E1C-873F-D02D1690AC5C}">
        <p15:threadingInfo xmlns:p15="http://schemas.microsoft.com/office/powerpoint/2012/main" timeZoneBias="420"/>
      </p:ext>
    </p:extLst>
  </p:cm>
  <p:cm authorId="1" dt="2018-09-06T09:10:56.745" idx="6">
    <p:pos x="2525" y="2316"/>
    <p:text>Start with the outcomes you want, then develop a process that will get you there.</p:text>
    <p:extLst>
      <p:ext uri="{C676402C-5697-4E1C-873F-D02D1690AC5C}">
        <p15:threadingInfo xmlns:p15="http://schemas.microsoft.com/office/powerpoint/2012/main" timeZoneBias="420"/>
      </p:ext>
    </p:extLst>
  </p:cm>
  <p:cm authorId="1" dt="2018-09-06T09:11:16.252" idx="7">
    <p:pos x="3744" y="3205"/>
    <p:text>Take calculated risks based on the outcomes you want.</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9-06T09:13:06.011" idx="8">
    <p:pos x="6672" y="1704"/>
    <p:text>You're given guardrails, but allowed to work within that - local teams have more control.</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9-06T09:17:35.102" idx="9">
    <p:pos x="6499" y="2584"/>
    <p:text>Let the machines take over.</p:text>
    <p:extLst>
      <p:ext uri="{C676402C-5697-4E1C-873F-D02D1690AC5C}">
        <p15:threadingInfo xmlns:p15="http://schemas.microsoft.com/office/powerpoint/2012/main" timeZoneBias="420"/>
      </p:ext>
    </p:extLst>
  </p:cm>
  <p:cm authorId="1" dt="2018-09-06T09:18:33.228" idx="10">
    <p:pos x="6499" y="2680"/>
    <p:text>... with human oversight, obviously.</p:text>
    <p:extLst>
      <p:ext uri="{C676402C-5697-4E1C-873F-D02D1690AC5C}">
        <p15:threadingInfo xmlns:p15="http://schemas.microsoft.com/office/powerpoint/2012/main" timeZoneBias="420">
          <p15:parentCm authorId="1" idx="9"/>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9-06T09:36:49.859" idx="11">
    <p:pos x="10" y="10"/>
    <p:text>Strategic: I have all four governance styles and can apply any of them.</p:text>
    <p:extLst>
      <p:ext uri="{C676402C-5697-4E1C-873F-D02D1690AC5C}">
        <p15:threadingInfo xmlns:p15="http://schemas.microsoft.com/office/powerpoint/2012/main" timeZoneBias="420"/>
      </p:ext>
    </p:extLst>
  </p:cm>
  <p:cm authorId="1" dt="2018-09-06T09:37:10.263" idx="12">
    <p:pos x="106" y="106"/>
    <p:text>Tactical: Given what's in front of me, I will use and ADAPT a given governance style now and over time.</p:text>
    <p:extLst>
      <p:ext uri="{C676402C-5697-4E1C-873F-D02D1690AC5C}">
        <p15:threadingInfo xmlns:p15="http://schemas.microsoft.com/office/powerpoint/2012/main" timeZoneBias="420"/>
      </p:ext>
    </p:extLst>
  </p:cm>
  <p:cm authorId="1" dt="2018-09-06T09:38:09.524" idx="13">
    <p:pos x="202" y="202"/>
    <p:text>"What are the short-term consequences of my strategic thinking?"</p:text>
    <p:extLst>
      <p:ext uri="{C676402C-5697-4E1C-873F-D02D1690AC5C}">
        <p15:threadingInfo xmlns:p15="http://schemas.microsoft.com/office/powerpoint/2012/main" timeZoneBias="420"/>
      </p:ext>
    </p:extLst>
  </p:cm>
  <p:cm authorId="1" dt="2018-09-06T09:38:37.955" idx="14">
    <p:pos x="202" y="298"/>
    <p:text>"What are the long-term consequences of my tactical thinking?"</p:text>
    <p:extLst>
      <p:ext uri="{C676402C-5697-4E1C-873F-D02D1690AC5C}">
        <p15:threadingInfo xmlns:p15="http://schemas.microsoft.com/office/powerpoint/2012/main" timeZoneBias="420">
          <p15:parentCm authorId="1" idx="13"/>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9/6/2018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9/6/2018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9/6/2018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9/6/2018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9/6/2018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9/6/2018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9/6/2018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9/6/2018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9/6/2018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9/6/2018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9/6/2018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9/6/2018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9/6/2018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8229600" cy="2743200"/>
          </a:xfrm>
        </p:spPr>
        <p:txBody>
          <a:bodyPr/>
          <a:lstStyle/>
          <a:p>
            <a:r>
              <a:rPr lang="en-US" dirty="0"/>
              <a:t>IT Governance – Part 1</a:t>
            </a:r>
          </a:p>
        </p:txBody>
      </p:sp>
      <p:sp>
        <p:nvSpPr>
          <p:cNvPr id="4" name="Subtitle 3"/>
          <p:cNvSpPr>
            <a:spLocks noGrp="1"/>
          </p:cNvSpPr>
          <p:nvPr>
            <p:ph type="subTitle" idx="1"/>
          </p:nvPr>
        </p:nvSpPr>
        <p:spPr/>
        <p:txBody>
          <a:bodyPr/>
          <a:lstStyle/>
          <a:p>
            <a:r>
              <a:rPr lang="it-IT" dirty="0"/>
              <a:t>Bob Marshall, MD MPH MISM FAAFP</a:t>
            </a:r>
            <a:br>
              <a:rPr lang="it-IT" dirty="0"/>
            </a:br>
            <a:r>
              <a:rPr lang="it-IT" dirty="0"/>
              <a:t>DoD Clinical Informatics Fellowship</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2505-F604-4605-9B8B-B5AE755418C0}"/>
              </a:ext>
            </a:extLst>
          </p:cNvPr>
          <p:cNvSpPr>
            <a:spLocks noGrp="1"/>
          </p:cNvSpPr>
          <p:nvPr>
            <p:ph type="title"/>
          </p:nvPr>
        </p:nvSpPr>
        <p:spPr/>
        <p:txBody>
          <a:bodyPr/>
          <a:lstStyle/>
          <a:p>
            <a:r>
              <a:rPr lang="en-US" dirty="0"/>
              <a:t>New Governance Practices</a:t>
            </a:r>
          </a:p>
        </p:txBody>
      </p:sp>
      <p:sp>
        <p:nvSpPr>
          <p:cNvPr id="3" name="Content Placeholder 2">
            <a:extLst>
              <a:ext uri="{FF2B5EF4-FFF2-40B4-BE49-F238E27FC236}">
                <a16:creationId xmlns:a16="http://schemas.microsoft.com/office/drawing/2014/main" id="{AFD68049-179B-460C-B397-CD48CC71D4A1}"/>
              </a:ext>
            </a:extLst>
          </p:cNvPr>
          <p:cNvSpPr>
            <a:spLocks noGrp="1"/>
          </p:cNvSpPr>
          <p:nvPr>
            <p:ph idx="1"/>
          </p:nvPr>
        </p:nvSpPr>
        <p:spPr>
          <a:xfrm>
            <a:off x="1522413" y="1904999"/>
            <a:ext cx="9134391" cy="4343401"/>
          </a:xfrm>
        </p:spPr>
        <p:txBody>
          <a:bodyPr>
            <a:normAutofit/>
          </a:bodyPr>
          <a:lstStyle/>
          <a:p>
            <a:r>
              <a:rPr lang="en-US" dirty="0"/>
              <a:t>For many years, governance was applied to exert control</a:t>
            </a:r>
          </a:p>
          <a:p>
            <a:r>
              <a:rPr lang="en-US" dirty="0"/>
              <a:t>Mechanisms such as policies, directives, compliance, decision rights and authority drove decision making</a:t>
            </a:r>
          </a:p>
          <a:p>
            <a:r>
              <a:rPr lang="en-US" dirty="0"/>
              <a:t>In following the corporate governance-based principle of “comply or die,” this approach allowed for little deviation from one situation to another </a:t>
            </a:r>
          </a:p>
          <a:p>
            <a:r>
              <a:rPr lang="en-US" dirty="0"/>
              <a:t>Making governance more adaptable means adding new practices and approaches to the current governance repertoire </a:t>
            </a:r>
          </a:p>
          <a:p>
            <a:r>
              <a:rPr lang="en-US" dirty="0"/>
              <a:t>The next image depicts the enterprise IT maturity requirements for the new governance styles and associated capabilities </a:t>
            </a:r>
          </a:p>
        </p:txBody>
      </p:sp>
    </p:spTree>
    <p:extLst>
      <p:ext uri="{BB962C8B-B14F-4D97-AF65-F5344CB8AC3E}">
        <p14:creationId xmlns:p14="http://schemas.microsoft.com/office/powerpoint/2010/main" val="233718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1F12AD-E360-4BB8-8130-E725A721A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76200"/>
            <a:ext cx="9973725" cy="6705600"/>
          </a:xfrm>
          <a:prstGeom prst="rect">
            <a:avLst/>
          </a:prstGeom>
        </p:spPr>
      </p:pic>
    </p:spTree>
    <p:extLst>
      <p:ext uri="{BB962C8B-B14F-4D97-AF65-F5344CB8AC3E}">
        <p14:creationId xmlns:p14="http://schemas.microsoft.com/office/powerpoint/2010/main" val="2216567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8A35-8464-4EAD-AB52-1AC824ACAAA9}"/>
              </a:ext>
            </a:extLst>
          </p:cNvPr>
          <p:cNvSpPr>
            <a:spLocks noGrp="1"/>
          </p:cNvSpPr>
          <p:nvPr>
            <p:ph type="title"/>
          </p:nvPr>
        </p:nvSpPr>
        <p:spPr>
          <a:xfrm>
            <a:off x="1522413" y="381000"/>
            <a:ext cx="9144001" cy="1066800"/>
          </a:xfrm>
        </p:spPr>
        <p:txBody>
          <a:bodyPr/>
          <a:lstStyle/>
          <a:p>
            <a:r>
              <a:rPr lang="en-US" dirty="0"/>
              <a:t>Governance Styles in Mature Organizations</a:t>
            </a:r>
          </a:p>
        </p:txBody>
      </p:sp>
      <p:sp>
        <p:nvSpPr>
          <p:cNvPr id="3" name="Content Placeholder 2">
            <a:extLst>
              <a:ext uri="{FF2B5EF4-FFF2-40B4-BE49-F238E27FC236}">
                <a16:creationId xmlns:a16="http://schemas.microsoft.com/office/drawing/2014/main" id="{5F7B2F9B-0165-462D-A2B3-03C0282992D2}"/>
              </a:ext>
            </a:extLst>
          </p:cNvPr>
          <p:cNvSpPr>
            <a:spLocks noGrp="1"/>
          </p:cNvSpPr>
          <p:nvPr>
            <p:ph idx="1"/>
          </p:nvPr>
        </p:nvSpPr>
        <p:spPr/>
        <p:txBody>
          <a:bodyPr/>
          <a:lstStyle/>
          <a:p>
            <a:r>
              <a:rPr lang="en-US" dirty="0"/>
              <a:t>As the figure suggests, a highly mature, adaptive enterprise would use the right combination of the four governance styles and associated capabilities in addressing a particular situation or scenario </a:t>
            </a:r>
          </a:p>
          <a:p>
            <a:r>
              <a:rPr lang="en-US" dirty="0"/>
              <a:t>Adding new governance capabilities in this way — that is, being more adaptive — gives the enterprise more options in applying “fit for purpose” governance</a:t>
            </a:r>
          </a:p>
          <a:p>
            <a:r>
              <a:rPr lang="en-US" dirty="0"/>
              <a:t>This is particularly important in a world that regularly introduces new digital business scenarios and challenges </a:t>
            </a:r>
          </a:p>
        </p:txBody>
      </p:sp>
    </p:spTree>
    <p:extLst>
      <p:ext uri="{BB962C8B-B14F-4D97-AF65-F5344CB8AC3E}">
        <p14:creationId xmlns:p14="http://schemas.microsoft.com/office/powerpoint/2010/main" val="3244139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E9A8-17F0-4519-B510-1A6CA39F8F20}"/>
              </a:ext>
            </a:extLst>
          </p:cNvPr>
          <p:cNvSpPr>
            <a:spLocks noGrp="1"/>
          </p:cNvSpPr>
          <p:nvPr>
            <p:ph type="title"/>
          </p:nvPr>
        </p:nvSpPr>
        <p:spPr>
          <a:xfrm>
            <a:off x="1522413" y="381000"/>
            <a:ext cx="9144001" cy="914400"/>
          </a:xfrm>
        </p:spPr>
        <p:txBody>
          <a:bodyPr/>
          <a:lstStyle/>
          <a:p>
            <a:r>
              <a:rPr lang="en-US" dirty="0"/>
              <a:t>Fit for Purpose Governance</a:t>
            </a:r>
          </a:p>
        </p:txBody>
      </p:sp>
      <p:sp>
        <p:nvSpPr>
          <p:cNvPr id="3" name="Content Placeholder 2">
            <a:extLst>
              <a:ext uri="{FF2B5EF4-FFF2-40B4-BE49-F238E27FC236}">
                <a16:creationId xmlns:a16="http://schemas.microsoft.com/office/drawing/2014/main" id="{9BA69DD3-D98E-4507-801E-D8462A297CF8}"/>
              </a:ext>
            </a:extLst>
          </p:cNvPr>
          <p:cNvSpPr>
            <a:spLocks noGrp="1"/>
          </p:cNvSpPr>
          <p:nvPr>
            <p:ph idx="1"/>
          </p:nvPr>
        </p:nvSpPr>
        <p:spPr>
          <a:xfrm>
            <a:off x="1522413" y="1904999"/>
            <a:ext cx="9134391" cy="4343401"/>
          </a:xfrm>
        </p:spPr>
        <p:txBody>
          <a:bodyPr>
            <a:normAutofit lnSpcReduction="10000"/>
          </a:bodyPr>
          <a:lstStyle/>
          <a:p>
            <a:r>
              <a:rPr lang="en-US" dirty="0"/>
              <a:t>In addition to diversifying its governance approaches, an enterprise needs to apply them on a “fit for purpose” basis</a:t>
            </a:r>
          </a:p>
          <a:p>
            <a:r>
              <a:rPr lang="en-US" dirty="0"/>
              <a:t>The control- and outcome-based governance styles and their mechanisms support IT decision making in a more traditional business setting — for example, in the delivery of core infrastructure, operations and back-office systems of record</a:t>
            </a:r>
          </a:p>
          <a:p>
            <a:r>
              <a:rPr lang="en-US" dirty="0"/>
              <a:t>In meeting the needs of IoT and full-on platform- and ecosystem-based digital business, autonomous-based governance, the most complex and mature of the four styles, requires decision-making models that rely on real-time, machine-to-machine algorithmic decision models, and on machine decision support of human interactions </a:t>
            </a:r>
          </a:p>
        </p:txBody>
      </p:sp>
    </p:spTree>
    <p:extLst>
      <p:ext uri="{BB962C8B-B14F-4D97-AF65-F5344CB8AC3E}">
        <p14:creationId xmlns:p14="http://schemas.microsoft.com/office/powerpoint/2010/main" val="3442790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generated with very high confidence">
            <a:extLst>
              <a:ext uri="{FF2B5EF4-FFF2-40B4-BE49-F238E27FC236}">
                <a16:creationId xmlns:a16="http://schemas.microsoft.com/office/drawing/2014/main" id="{AFDFC64E-D227-4F60-AA4F-722B00D4A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39" y="351835"/>
            <a:ext cx="11292347" cy="6154329"/>
          </a:xfrm>
          <a:prstGeom prst="rect">
            <a:avLst/>
          </a:prstGeom>
        </p:spPr>
      </p:pic>
    </p:spTree>
    <p:extLst>
      <p:ext uri="{BB962C8B-B14F-4D97-AF65-F5344CB8AC3E}">
        <p14:creationId xmlns:p14="http://schemas.microsoft.com/office/powerpoint/2010/main" val="2027191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025436-1FE6-424A-8A01-E99C8F98D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11" y="1524000"/>
            <a:ext cx="11531393" cy="4724400"/>
          </a:xfrm>
          <a:prstGeom prst="rect">
            <a:avLst/>
          </a:prstGeom>
        </p:spPr>
      </p:pic>
      <p:sp>
        <p:nvSpPr>
          <p:cNvPr id="3" name="Title 2">
            <a:extLst>
              <a:ext uri="{FF2B5EF4-FFF2-40B4-BE49-F238E27FC236}">
                <a16:creationId xmlns:a16="http://schemas.microsoft.com/office/drawing/2014/main" id="{8573D6C8-391C-406F-AA94-3D19943E5DAE}"/>
              </a:ext>
            </a:extLst>
          </p:cNvPr>
          <p:cNvSpPr>
            <a:spLocks noGrp="1"/>
          </p:cNvSpPr>
          <p:nvPr>
            <p:ph type="title"/>
          </p:nvPr>
        </p:nvSpPr>
        <p:spPr>
          <a:xfrm>
            <a:off x="1522413" y="381000"/>
            <a:ext cx="9144001" cy="685800"/>
          </a:xfrm>
        </p:spPr>
        <p:txBody>
          <a:bodyPr/>
          <a:lstStyle/>
          <a:p>
            <a:r>
              <a:rPr lang="en-US" dirty="0"/>
              <a:t>Implementing Adaptive IT Governance</a:t>
            </a:r>
          </a:p>
        </p:txBody>
      </p:sp>
    </p:spTree>
    <p:extLst>
      <p:ext uri="{BB962C8B-B14F-4D97-AF65-F5344CB8AC3E}">
        <p14:creationId xmlns:p14="http://schemas.microsoft.com/office/powerpoint/2010/main" val="1674516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DE99-3ED4-4721-8AE8-44CD95F7D6A3}"/>
              </a:ext>
            </a:extLst>
          </p:cNvPr>
          <p:cNvSpPr>
            <a:spLocks noGrp="1"/>
          </p:cNvSpPr>
          <p:nvPr>
            <p:ph type="title"/>
          </p:nvPr>
        </p:nvSpPr>
        <p:spPr>
          <a:xfrm>
            <a:off x="1522413" y="381000"/>
            <a:ext cx="9144001" cy="1066800"/>
          </a:xfrm>
        </p:spPr>
        <p:txBody>
          <a:bodyPr/>
          <a:lstStyle/>
          <a:p>
            <a:r>
              <a:rPr lang="en-US" dirty="0"/>
              <a:t>Adaptive Governance Mechanisms</a:t>
            </a:r>
          </a:p>
        </p:txBody>
      </p:sp>
      <p:sp>
        <p:nvSpPr>
          <p:cNvPr id="3" name="Content Placeholder 2">
            <a:extLst>
              <a:ext uri="{FF2B5EF4-FFF2-40B4-BE49-F238E27FC236}">
                <a16:creationId xmlns:a16="http://schemas.microsoft.com/office/drawing/2014/main" id="{8768768C-A7C3-4A5F-B346-C1721294D71B}"/>
              </a:ext>
            </a:extLst>
          </p:cNvPr>
          <p:cNvSpPr>
            <a:spLocks noGrp="1"/>
          </p:cNvSpPr>
          <p:nvPr>
            <p:ph idx="1"/>
          </p:nvPr>
        </p:nvSpPr>
        <p:spPr/>
        <p:txBody>
          <a:bodyPr/>
          <a:lstStyle/>
          <a:p>
            <a:r>
              <a:rPr lang="en-US" dirty="0"/>
              <a:t>Governance mechanisms are the organizational arrangements — including people, processes and technologies — that enable and support decision making related to achieving business outcomes</a:t>
            </a:r>
          </a:p>
          <a:p>
            <a:r>
              <a:rPr lang="en-US" dirty="0"/>
              <a:t>They execute governance, promoting efficient use of IT while driving change, and their quality determines the performance of the governance capability</a:t>
            </a:r>
          </a:p>
          <a:p>
            <a:r>
              <a:rPr lang="en-US" dirty="0"/>
              <a:t>Five governance mechanisms underpin the four adaptive IT governance styles </a:t>
            </a:r>
          </a:p>
        </p:txBody>
      </p:sp>
    </p:spTree>
    <p:extLst>
      <p:ext uri="{BB962C8B-B14F-4D97-AF65-F5344CB8AC3E}">
        <p14:creationId xmlns:p14="http://schemas.microsoft.com/office/powerpoint/2010/main" val="2704978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A786-E380-4E93-97D0-7768B570F104}"/>
              </a:ext>
            </a:extLst>
          </p:cNvPr>
          <p:cNvSpPr>
            <a:spLocks noGrp="1"/>
          </p:cNvSpPr>
          <p:nvPr>
            <p:ph type="title"/>
          </p:nvPr>
        </p:nvSpPr>
        <p:spPr/>
        <p:txBody>
          <a:bodyPr/>
          <a:lstStyle/>
          <a:p>
            <a:r>
              <a:rPr lang="en-US" dirty="0"/>
              <a:t>Rule-based mechanisms</a:t>
            </a:r>
          </a:p>
        </p:txBody>
      </p:sp>
      <p:sp>
        <p:nvSpPr>
          <p:cNvPr id="3" name="Content Placeholder 2">
            <a:extLst>
              <a:ext uri="{FF2B5EF4-FFF2-40B4-BE49-F238E27FC236}">
                <a16:creationId xmlns:a16="http://schemas.microsoft.com/office/drawing/2014/main" id="{815CA4E3-1CBC-405D-BBCF-7FD7422F0B49}"/>
              </a:ext>
            </a:extLst>
          </p:cNvPr>
          <p:cNvSpPr>
            <a:spLocks noGrp="1"/>
          </p:cNvSpPr>
          <p:nvPr>
            <p:ph idx="1"/>
          </p:nvPr>
        </p:nvSpPr>
        <p:spPr/>
        <p:txBody>
          <a:bodyPr/>
          <a:lstStyle/>
          <a:p>
            <a:r>
              <a:rPr lang="en-US" dirty="0"/>
              <a:t>Based on IT policies, compliance, technical standards, architecture principles, mandates and other enforceable business rules</a:t>
            </a:r>
          </a:p>
          <a:p>
            <a:r>
              <a:rPr lang="en-US" dirty="0"/>
              <a:t>They are the most recognizable mechanisms because they hark back to the origins of governance</a:t>
            </a:r>
          </a:p>
          <a:p>
            <a:r>
              <a:rPr lang="en-US" dirty="0"/>
              <a:t>Examples of rule-based mechanisms include the enterprise mobile-device policy and any compliance activity </a:t>
            </a:r>
          </a:p>
        </p:txBody>
      </p:sp>
    </p:spTree>
    <p:extLst>
      <p:ext uri="{BB962C8B-B14F-4D97-AF65-F5344CB8AC3E}">
        <p14:creationId xmlns:p14="http://schemas.microsoft.com/office/powerpoint/2010/main" val="1373896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CC8E-38AB-4FC3-B64E-F1CF43896DAB}"/>
              </a:ext>
            </a:extLst>
          </p:cNvPr>
          <p:cNvSpPr>
            <a:spLocks noGrp="1"/>
          </p:cNvSpPr>
          <p:nvPr>
            <p:ph type="title"/>
          </p:nvPr>
        </p:nvSpPr>
        <p:spPr/>
        <p:txBody>
          <a:bodyPr/>
          <a:lstStyle/>
          <a:p>
            <a:r>
              <a:rPr lang="en-US" dirty="0"/>
              <a:t>Structure-based mechanisms</a:t>
            </a:r>
          </a:p>
        </p:txBody>
      </p:sp>
      <p:sp>
        <p:nvSpPr>
          <p:cNvPr id="3" name="Content Placeholder 2">
            <a:extLst>
              <a:ext uri="{FF2B5EF4-FFF2-40B4-BE49-F238E27FC236}">
                <a16:creationId xmlns:a16="http://schemas.microsoft.com/office/drawing/2014/main" id="{06DD9866-BF1E-4F30-8699-CA65F26F4DB3}"/>
              </a:ext>
            </a:extLst>
          </p:cNvPr>
          <p:cNvSpPr>
            <a:spLocks noGrp="1"/>
          </p:cNvSpPr>
          <p:nvPr>
            <p:ph idx="1"/>
          </p:nvPr>
        </p:nvSpPr>
        <p:spPr/>
        <p:txBody>
          <a:bodyPr/>
          <a:lstStyle/>
          <a:p>
            <a:r>
              <a:rPr lang="en-US" dirty="0"/>
              <a:t>Based on the interplay of the structures that drive decision making </a:t>
            </a:r>
          </a:p>
          <a:p>
            <a:r>
              <a:rPr lang="en-US" dirty="0"/>
              <a:t>Structures can be on a functional level (board, committee, etc.) or on an organizational level (e.g., auditing) </a:t>
            </a:r>
          </a:p>
          <a:p>
            <a:r>
              <a:rPr lang="en-US" dirty="0"/>
              <a:t>The investment council, architecture review board and board of directors are examples of structure-based mechanisms </a:t>
            </a:r>
          </a:p>
        </p:txBody>
      </p:sp>
    </p:spTree>
    <p:extLst>
      <p:ext uri="{BB962C8B-B14F-4D97-AF65-F5344CB8AC3E}">
        <p14:creationId xmlns:p14="http://schemas.microsoft.com/office/powerpoint/2010/main" val="23125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8BBC-CC7D-4AE8-9F3A-1F2744FD6DE3}"/>
              </a:ext>
            </a:extLst>
          </p:cNvPr>
          <p:cNvSpPr>
            <a:spLocks noGrp="1"/>
          </p:cNvSpPr>
          <p:nvPr>
            <p:ph type="title"/>
          </p:nvPr>
        </p:nvSpPr>
        <p:spPr/>
        <p:txBody>
          <a:bodyPr/>
          <a:lstStyle/>
          <a:p>
            <a:r>
              <a:rPr lang="en-US" dirty="0"/>
              <a:t>Process-based mechanisms</a:t>
            </a:r>
          </a:p>
        </p:txBody>
      </p:sp>
      <p:sp>
        <p:nvSpPr>
          <p:cNvPr id="3" name="Content Placeholder 2">
            <a:extLst>
              <a:ext uri="{FF2B5EF4-FFF2-40B4-BE49-F238E27FC236}">
                <a16:creationId xmlns:a16="http://schemas.microsoft.com/office/drawing/2014/main" id="{EF0B2EBB-1A62-4D2C-BDAE-A7172D5DFCA2}"/>
              </a:ext>
            </a:extLst>
          </p:cNvPr>
          <p:cNvSpPr>
            <a:spLocks noGrp="1"/>
          </p:cNvSpPr>
          <p:nvPr>
            <p:ph idx="1"/>
          </p:nvPr>
        </p:nvSpPr>
        <p:spPr/>
        <p:txBody>
          <a:bodyPr/>
          <a:lstStyle/>
          <a:p>
            <a:r>
              <a:rPr lang="en-US" dirty="0"/>
              <a:t>Based on the processes that drive decision making</a:t>
            </a:r>
          </a:p>
          <a:p>
            <a:r>
              <a:rPr lang="en-US" dirty="0"/>
              <a:t>These processes assure that the right controls, checks and balances are addressed before a decision is made</a:t>
            </a:r>
          </a:p>
          <a:p>
            <a:r>
              <a:rPr lang="en-US" dirty="0"/>
              <a:t>Examples of process-based governance mechanisms are the business case process, architecture design review process, portfolio management process and risk management process </a:t>
            </a:r>
          </a:p>
        </p:txBody>
      </p:sp>
    </p:spTree>
    <p:extLst>
      <p:ext uri="{BB962C8B-B14F-4D97-AF65-F5344CB8AC3E}">
        <p14:creationId xmlns:p14="http://schemas.microsoft.com/office/powerpoint/2010/main" val="314669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Learning Goals</a:t>
            </a:r>
          </a:p>
        </p:txBody>
      </p:sp>
      <p:sp>
        <p:nvSpPr>
          <p:cNvPr id="14" name="Content Placeholder 13"/>
          <p:cNvSpPr>
            <a:spLocks noGrp="1"/>
          </p:cNvSpPr>
          <p:nvPr>
            <p:ph idx="1"/>
          </p:nvPr>
        </p:nvSpPr>
        <p:spPr>
          <a:xfrm>
            <a:off x="1522413" y="1904999"/>
            <a:ext cx="9134391" cy="4343401"/>
          </a:xfrm>
        </p:spPr>
        <p:txBody>
          <a:bodyPr/>
          <a:lstStyle/>
          <a:p>
            <a:r>
              <a:rPr lang="en-US" dirty="0"/>
              <a:t>Introduce governance concepts and types of governance</a:t>
            </a:r>
          </a:p>
          <a:p>
            <a:r>
              <a:rPr lang="en-US" dirty="0"/>
              <a:t>Introduce Adaptive Governance and its principles</a:t>
            </a:r>
          </a:p>
          <a:p>
            <a:r>
              <a:rPr lang="en-US" dirty="0"/>
              <a:t>Discuss the four types of governance that lead to Adaptive Governance</a:t>
            </a:r>
          </a:p>
          <a:p>
            <a:r>
              <a:rPr lang="en-US" dirty="0"/>
              <a:t>Introduce the concept of “Fit for Purpose” governance</a:t>
            </a:r>
          </a:p>
          <a:p>
            <a:r>
              <a:rPr lang="en-US" dirty="0"/>
              <a:t>Discuss the five mechanisms underlying the four types of governance</a:t>
            </a:r>
          </a:p>
          <a:p>
            <a:r>
              <a:rPr lang="en-US" dirty="0"/>
              <a:t>Discuss causes of governance failures</a:t>
            </a:r>
          </a:p>
          <a:p>
            <a:r>
              <a:rPr lang="en-US" dirty="0"/>
              <a:t>Discuss MHS governance</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568B-78CA-4CF6-82F7-90437B7931DD}"/>
              </a:ext>
            </a:extLst>
          </p:cNvPr>
          <p:cNvSpPr>
            <a:spLocks noGrp="1"/>
          </p:cNvSpPr>
          <p:nvPr>
            <p:ph type="title"/>
          </p:nvPr>
        </p:nvSpPr>
        <p:spPr/>
        <p:txBody>
          <a:bodyPr/>
          <a:lstStyle/>
          <a:p>
            <a:r>
              <a:rPr lang="en-US" dirty="0"/>
              <a:t>Role-based mechanisms</a:t>
            </a:r>
          </a:p>
        </p:txBody>
      </p:sp>
      <p:sp>
        <p:nvSpPr>
          <p:cNvPr id="3" name="Content Placeholder 2">
            <a:extLst>
              <a:ext uri="{FF2B5EF4-FFF2-40B4-BE49-F238E27FC236}">
                <a16:creationId xmlns:a16="http://schemas.microsoft.com/office/drawing/2014/main" id="{21AA179D-91CC-4D9B-AF9A-A764BB5B0674}"/>
              </a:ext>
            </a:extLst>
          </p:cNvPr>
          <p:cNvSpPr>
            <a:spLocks noGrp="1"/>
          </p:cNvSpPr>
          <p:nvPr>
            <p:ph idx="1"/>
          </p:nvPr>
        </p:nvSpPr>
        <p:spPr/>
        <p:txBody>
          <a:bodyPr/>
          <a:lstStyle/>
          <a:p>
            <a:r>
              <a:rPr lang="en-US" dirty="0"/>
              <a:t>Based on the interplay of roles — on the functional or organizational level — that drive decision making</a:t>
            </a:r>
          </a:p>
          <a:p>
            <a:r>
              <a:rPr lang="en-US" dirty="0"/>
              <a:t>Role-based mechanisms include business relationship manager, senior supplier, senior user and product owner </a:t>
            </a:r>
          </a:p>
        </p:txBody>
      </p:sp>
    </p:spTree>
    <p:extLst>
      <p:ext uri="{BB962C8B-B14F-4D97-AF65-F5344CB8AC3E}">
        <p14:creationId xmlns:p14="http://schemas.microsoft.com/office/powerpoint/2010/main" val="3585413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A0A3-D60B-4E6F-AF3D-AE5F12AF71B9}"/>
              </a:ext>
            </a:extLst>
          </p:cNvPr>
          <p:cNvSpPr>
            <a:spLocks noGrp="1"/>
          </p:cNvSpPr>
          <p:nvPr>
            <p:ph type="title"/>
          </p:nvPr>
        </p:nvSpPr>
        <p:spPr/>
        <p:txBody>
          <a:bodyPr/>
          <a:lstStyle/>
          <a:p>
            <a:r>
              <a:rPr lang="en-US" dirty="0"/>
              <a:t>Values-based mechanisms</a:t>
            </a:r>
          </a:p>
        </p:txBody>
      </p:sp>
      <p:sp>
        <p:nvSpPr>
          <p:cNvPr id="3" name="Content Placeholder 2">
            <a:extLst>
              <a:ext uri="{FF2B5EF4-FFF2-40B4-BE49-F238E27FC236}">
                <a16:creationId xmlns:a16="http://schemas.microsoft.com/office/drawing/2014/main" id="{541F19FF-962C-4A38-8F2C-2CE0519538B8}"/>
              </a:ext>
            </a:extLst>
          </p:cNvPr>
          <p:cNvSpPr>
            <a:spLocks noGrp="1"/>
          </p:cNvSpPr>
          <p:nvPr>
            <p:ph idx="1"/>
          </p:nvPr>
        </p:nvSpPr>
        <p:spPr>
          <a:xfrm>
            <a:off x="1522413" y="1904999"/>
            <a:ext cx="9134391" cy="4419601"/>
          </a:xfrm>
        </p:spPr>
        <p:txBody>
          <a:bodyPr>
            <a:normAutofit/>
          </a:bodyPr>
          <a:lstStyle/>
          <a:p>
            <a:r>
              <a:rPr lang="en-US" dirty="0"/>
              <a:t>Pervasive, applying to structure-, role- and process-based mechanisms</a:t>
            </a:r>
          </a:p>
          <a:p>
            <a:r>
              <a:rPr lang="en-US" dirty="0"/>
              <a:t>They consider values inside and outside the enterprise as drivers of decision making, addressing the ethical, moral, cultural, behavioral, sociological, political and economic aspects of society and technology (including AI and robotics)</a:t>
            </a:r>
          </a:p>
          <a:p>
            <a:r>
              <a:rPr lang="en-US" dirty="0"/>
              <a:t>Values-based mechanisms are essential influencers of technology decisions from societal and human perspectives</a:t>
            </a:r>
          </a:p>
          <a:p>
            <a:r>
              <a:rPr lang="en-US" dirty="0"/>
              <a:t>They are not “hard-coded” in the organization like directives or policies; they are instilled in the culture and expressed by behavior, ways of working, beliefs and ethics </a:t>
            </a:r>
          </a:p>
        </p:txBody>
      </p:sp>
    </p:spTree>
    <p:extLst>
      <p:ext uri="{BB962C8B-B14F-4D97-AF65-F5344CB8AC3E}">
        <p14:creationId xmlns:p14="http://schemas.microsoft.com/office/powerpoint/2010/main" val="324578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6EBF-B775-46E5-A564-1FE814B0FAB1}"/>
              </a:ext>
            </a:extLst>
          </p:cNvPr>
          <p:cNvSpPr>
            <a:spLocks noGrp="1"/>
          </p:cNvSpPr>
          <p:nvPr>
            <p:ph type="title"/>
          </p:nvPr>
        </p:nvSpPr>
        <p:spPr/>
        <p:txBody>
          <a:bodyPr/>
          <a:lstStyle/>
          <a:p>
            <a:r>
              <a:rPr lang="en-US" dirty="0"/>
              <a:t>Governance Failures</a:t>
            </a:r>
          </a:p>
        </p:txBody>
      </p:sp>
      <p:sp>
        <p:nvSpPr>
          <p:cNvPr id="3" name="Text Placeholder 2">
            <a:extLst>
              <a:ext uri="{FF2B5EF4-FFF2-40B4-BE49-F238E27FC236}">
                <a16:creationId xmlns:a16="http://schemas.microsoft.com/office/drawing/2014/main" id="{7936DE7A-6836-457A-A150-D49D52FF39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83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3F53C-C8A4-4627-9F80-BDC7083C8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52400"/>
            <a:ext cx="9601200" cy="6525864"/>
          </a:xfrm>
          <a:prstGeom prst="rect">
            <a:avLst/>
          </a:prstGeom>
        </p:spPr>
      </p:pic>
    </p:spTree>
    <p:extLst>
      <p:ext uri="{BB962C8B-B14F-4D97-AF65-F5344CB8AC3E}">
        <p14:creationId xmlns:p14="http://schemas.microsoft.com/office/powerpoint/2010/main" val="1103661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6429C62-516B-47AE-8E59-23404C0FD4EF}"/>
              </a:ext>
            </a:extLst>
          </p:cNvPr>
          <p:cNvGraphicFramePr>
            <a:graphicFrameLocks noGrp="1"/>
          </p:cNvGraphicFramePr>
          <p:nvPr>
            <p:extLst>
              <p:ext uri="{D42A27DB-BD31-4B8C-83A1-F6EECF244321}">
                <p14:modId xmlns:p14="http://schemas.microsoft.com/office/powerpoint/2010/main" val="891591936"/>
              </p:ext>
            </p:extLst>
          </p:nvPr>
        </p:nvGraphicFramePr>
        <p:xfrm>
          <a:off x="227012" y="1152700"/>
          <a:ext cx="11734800" cy="54767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380344580"/>
                    </a:ext>
                  </a:extLst>
                </a:gridCol>
                <a:gridCol w="8534400">
                  <a:extLst>
                    <a:ext uri="{9D8B030D-6E8A-4147-A177-3AD203B41FA5}">
                      <a16:colId xmlns:a16="http://schemas.microsoft.com/office/drawing/2014/main" val="3972377105"/>
                    </a:ext>
                  </a:extLst>
                </a:gridCol>
              </a:tblGrid>
              <a:tr h="389288">
                <a:tc>
                  <a:txBody>
                    <a:bodyPr/>
                    <a:lstStyle/>
                    <a:p>
                      <a:r>
                        <a:rPr lang="en-US" sz="1800" b="1" dirty="0">
                          <a:latin typeface="Arial" panose="020B0604020202020204" pitchFamily="34" charset="0"/>
                        </a:rPr>
                        <a:t>Breakdown</a:t>
                      </a:r>
                      <a:endParaRPr lang="en-US" dirty="0"/>
                    </a:p>
                  </a:txBody>
                  <a:tcPr/>
                </a:tc>
                <a:tc>
                  <a:txBody>
                    <a:bodyPr/>
                    <a:lstStyle/>
                    <a:p>
                      <a:r>
                        <a:rPr lang="en-US" sz="1800" b="1" dirty="0">
                          <a:latin typeface="Arial" panose="020B0604020202020204" pitchFamily="34" charset="0"/>
                        </a:rPr>
                        <a:t>Description</a:t>
                      </a:r>
                      <a:endParaRPr lang="en-US" dirty="0"/>
                    </a:p>
                  </a:txBody>
                  <a:tcPr/>
                </a:tc>
                <a:extLst>
                  <a:ext uri="{0D108BD9-81ED-4DB2-BD59-A6C34878D82A}">
                    <a16:rowId xmlns:a16="http://schemas.microsoft.com/office/drawing/2014/main" val="4201047001"/>
                  </a:ext>
                </a:extLst>
              </a:tr>
              <a:tr h="959889">
                <a:tc>
                  <a:txBody>
                    <a:bodyPr/>
                    <a:lstStyle/>
                    <a:p>
                      <a:r>
                        <a:rPr lang="en-US" sz="1800" dirty="0">
                          <a:latin typeface="Arial" panose="020B0604020202020204" pitchFamily="34" charset="0"/>
                        </a:rPr>
                        <a:t>Wrong focus areas</a:t>
                      </a:r>
                      <a:endParaRPr lang="en-US" dirty="0"/>
                    </a:p>
                  </a:txBody>
                  <a:tcPr/>
                </a:tc>
                <a:tc>
                  <a:txBody>
                    <a:bodyPr/>
                    <a:lstStyle/>
                    <a:p>
                      <a:pPr marR="3010"/>
                      <a:r>
                        <a:rPr lang="en-US" sz="1800" dirty="0">
                          <a:latin typeface="Arial" panose="020B0604020202020204" pitchFamily="34" charset="0"/>
                        </a:rPr>
                        <a:t>The wrong focus areas are addressed, leading to a governance function that is misaligned and therefore unable to address the right concerns to raise performance and deliver business outcomes</a:t>
                      </a:r>
                      <a:endParaRPr lang="en-US" dirty="0"/>
                    </a:p>
                  </a:txBody>
                  <a:tcPr/>
                </a:tc>
                <a:extLst>
                  <a:ext uri="{0D108BD9-81ED-4DB2-BD59-A6C34878D82A}">
                    <a16:rowId xmlns:a16="http://schemas.microsoft.com/office/drawing/2014/main" val="2081444054"/>
                  </a:ext>
                </a:extLst>
              </a:tr>
              <a:tr h="959889">
                <a:tc>
                  <a:txBody>
                    <a:bodyPr/>
                    <a:lstStyle/>
                    <a:p>
                      <a:r>
                        <a:rPr lang="en-US" sz="1800" dirty="0">
                          <a:latin typeface="Arial" panose="020B0604020202020204" pitchFamily="34" charset="0"/>
                        </a:rPr>
                        <a:t>Designed by IT for IT</a:t>
                      </a:r>
                      <a:endParaRPr lang="en-US" dirty="0"/>
                    </a:p>
                  </a:txBody>
                  <a:tcPr/>
                </a:tc>
                <a:tc>
                  <a:txBody>
                    <a:bodyPr/>
                    <a:lstStyle/>
                    <a:p>
                      <a:r>
                        <a:rPr lang="en-US" sz="1800" dirty="0">
                          <a:latin typeface="Arial" panose="020B0604020202020204" pitchFamily="34" charset="0"/>
                        </a:rPr>
                        <a:t>The governance function has been designed by IT without consulting the business. As such, it only addresses the IT organization and its performance, rather than the business it serves. In short, there is no enterprise focus</a:t>
                      </a:r>
                      <a:endParaRPr lang="en-US" dirty="0"/>
                    </a:p>
                  </a:txBody>
                  <a:tcPr/>
                </a:tc>
                <a:extLst>
                  <a:ext uri="{0D108BD9-81ED-4DB2-BD59-A6C34878D82A}">
                    <a16:rowId xmlns:a16="http://schemas.microsoft.com/office/drawing/2014/main" val="2590092410"/>
                  </a:ext>
                </a:extLst>
              </a:tr>
              <a:tr h="1247856">
                <a:tc>
                  <a:txBody>
                    <a:bodyPr/>
                    <a:lstStyle/>
                    <a:p>
                      <a:r>
                        <a:rPr lang="en-US" sz="1800" dirty="0">
                          <a:latin typeface="Arial" panose="020B0604020202020204" pitchFamily="34" charset="0"/>
                        </a:rPr>
                        <a:t>Management vs. governance</a:t>
                      </a:r>
                      <a:endParaRPr lang="en-US" dirty="0"/>
                    </a:p>
                  </a:txBody>
                  <a:tcPr/>
                </a:tc>
                <a:tc>
                  <a:txBody>
                    <a:bodyPr/>
                    <a:lstStyle/>
                    <a:p>
                      <a:r>
                        <a:rPr lang="en-US" sz="1800" dirty="0">
                          <a:latin typeface="Arial" panose="020B0604020202020204" pitchFamily="34" charset="0"/>
                        </a:rPr>
                        <a:t>Because the governance board is responsible for addressing management topics, it focuses less on governance, which causes confusion on issues of ownership and delegation across the management vs. governance scope (e.g., spending vs. investments)</a:t>
                      </a:r>
                      <a:endParaRPr lang="en-US" dirty="0"/>
                    </a:p>
                  </a:txBody>
                  <a:tcPr/>
                </a:tc>
                <a:extLst>
                  <a:ext uri="{0D108BD9-81ED-4DB2-BD59-A6C34878D82A}">
                    <a16:rowId xmlns:a16="http://schemas.microsoft.com/office/drawing/2014/main" val="58126321"/>
                  </a:ext>
                </a:extLst>
              </a:tr>
              <a:tr h="959889">
                <a:tc>
                  <a:txBody>
                    <a:bodyPr/>
                    <a:lstStyle/>
                    <a:p>
                      <a:r>
                        <a:rPr lang="en-US" sz="1800" dirty="0">
                          <a:latin typeface="Arial" panose="020B0604020202020204" pitchFamily="34" charset="0"/>
                        </a:rPr>
                        <a:t>No evaluation of performance</a:t>
                      </a:r>
                      <a:endParaRPr lang="en-US" dirty="0"/>
                    </a:p>
                  </a:txBody>
                  <a:tcPr/>
                </a:tc>
                <a:tc>
                  <a:txBody>
                    <a:bodyPr/>
                    <a:lstStyle/>
                    <a:p>
                      <a:r>
                        <a:rPr lang="en-US" sz="1800" dirty="0">
                          <a:latin typeface="Arial" panose="020B0604020202020204" pitchFamily="34" charset="0"/>
                        </a:rPr>
                        <a:t>A governance board cannot be effective without a means to evaluate its</a:t>
                      </a:r>
                    </a:p>
                    <a:p>
                      <a:pPr marR="3450"/>
                      <a:r>
                        <a:rPr lang="en-US" sz="1800" dirty="0">
                          <a:latin typeface="Arial" panose="020B0604020202020204" pitchFamily="34" charset="0"/>
                        </a:rPr>
                        <a:t>performance — the decisions it has made, the processes it has applied, the outcomes it has achieved and the areas in which it needs improvement</a:t>
                      </a:r>
                      <a:endParaRPr lang="en-US" dirty="0"/>
                    </a:p>
                  </a:txBody>
                  <a:tcPr/>
                </a:tc>
                <a:extLst>
                  <a:ext uri="{0D108BD9-81ED-4DB2-BD59-A6C34878D82A}">
                    <a16:rowId xmlns:a16="http://schemas.microsoft.com/office/drawing/2014/main" val="2358096690"/>
                  </a:ext>
                </a:extLst>
              </a:tr>
              <a:tr h="959889">
                <a:tc>
                  <a:txBody>
                    <a:bodyPr/>
                    <a:lstStyle/>
                    <a:p>
                      <a:r>
                        <a:rPr lang="en-US" sz="1800" dirty="0">
                          <a:latin typeface="Arial" panose="020B0604020202020204" pitchFamily="34" charset="0"/>
                        </a:rPr>
                        <a:t>No business case process</a:t>
                      </a:r>
                      <a:endParaRPr lang="en-US" dirty="0"/>
                    </a:p>
                  </a:txBody>
                  <a:tcPr/>
                </a:tc>
                <a:tc>
                  <a:txBody>
                    <a:bodyPr/>
                    <a:lstStyle/>
                    <a:p>
                      <a:r>
                        <a:rPr lang="en-US" sz="1800" dirty="0">
                          <a:latin typeface="Arial" panose="020B0604020202020204" pitchFamily="34" charset="0"/>
                        </a:rPr>
                        <a:t>Business cases drive decision making and provide clarity on resourcing and risk. A governance board makes decisions based on business cases that evaluate proposed investments against expected benefits.</a:t>
                      </a:r>
                      <a:endParaRPr lang="en-US" dirty="0"/>
                    </a:p>
                  </a:txBody>
                  <a:tcPr/>
                </a:tc>
                <a:extLst>
                  <a:ext uri="{0D108BD9-81ED-4DB2-BD59-A6C34878D82A}">
                    <a16:rowId xmlns:a16="http://schemas.microsoft.com/office/drawing/2014/main" val="221103134"/>
                  </a:ext>
                </a:extLst>
              </a:tr>
            </a:tbl>
          </a:graphicData>
        </a:graphic>
      </p:graphicFrame>
      <p:sp>
        <p:nvSpPr>
          <p:cNvPr id="6" name="Title 5">
            <a:extLst>
              <a:ext uri="{FF2B5EF4-FFF2-40B4-BE49-F238E27FC236}">
                <a16:creationId xmlns:a16="http://schemas.microsoft.com/office/drawing/2014/main" id="{551116BB-3A46-4589-BB5F-2EEF32A0F260}"/>
              </a:ext>
            </a:extLst>
          </p:cNvPr>
          <p:cNvSpPr>
            <a:spLocks noGrp="1"/>
          </p:cNvSpPr>
          <p:nvPr>
            <p:ph type="title"/>
          </p:nvPr>
        </p:nvSpPr>
        <p:spPr>
          <a:xfrm>
            <a:off x="1522413" y="381000"/>
            <a:ext cx="9144001" cy="609600"/>
          </a:xfrm>
        </p:spPr>
        <p:txBody>
          <a:bodyPr>
            <a:normAutofit fontScale="90000"/>
          </a:bodyPr>
          <a:lstStyle/>
          <a:p>
            <a:r>
              <a:rPr lang="en-US" dirty="0">
                <a:latin typeface="Arial" panose="020B0604020202020204" pitchFamily="34" charset="0"/>
              </a:rPr>
              <a:t>Top reasons for IT governance breakdowns</a:t>
            </a:r>
            <a:endParaRPr lang="en-US" dirty="0"/>
          </a:p>
        </p:txBody>
      </p:sp>
    </p:spTree>
    <p:extLst>
      <p:ext uri="{BB962C8B-B14F-4D97-AF65-F5344CB8AC3E}">
        <p14:creationId xmlns:p14="http://schemas.microsoft.com/office/powerpoint/2010/main" val="3146656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C3A08-4F52-4D57-B91D-F19AC3EEDA27}"/>
              </a:ext>
            </a:extLst>
          </p:cNvPr>
          <p:cNvSpPr>
            <a:spLocks noGrp="1"/>
          </p:cNvSpPr>
          <p:nvPr>
            <p:ph type="title"/>
          </p:nvPr>
        </p:nvSpPr>
        <p:spPr/>
        <p:txBody>
          <a:bodyPr/>
          <a:lstStyle/>
          <a:p>
            <a:r>
              <a:rPr lang="en-US" dirty="0"/>
              <a:t>Application to the MHS</a:t>
            </a:r>
          </a:p>
        </p:txBody>
      </p:sp>
      <p:sp>
        <p:nvSpPr>
          <p:cNvPr id="5" name="Text Placeholder 4">
            <a:extLst>
              <a:ext uri="{FF2B5EF4-FFF2-40B4-BE49-F238E27FC236}">
                <a16:creationId xmlns:a16="http://schemas.microsoft.com/office/drawing/2014/main" id="{461C9527-3CE7-496C-AC56-027F8EC992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5000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793B-B086-487D-BFF9-FC585711868D}"/>
              </a:ext>
            </a:extLst>
          </p:cNvPr>
          <p:cNvSpPr>
            <a:spLocks noGrp="1"/>
          </p:cNvSpPr>
          <p:nvPr>
            <p:ph type="title"/>
          </p:nvPr>
        </p:nvSpPr>
        <p:spPr/>
        <p:txBody>
          <a:bodyPr/>
          <a:lstStyle/>
          <a:p>
            <a:r>
              <a:rPr lang="en-US" dirty="0"/>
              <a:t>MHS Governance</a:t>
            </a:r>
          </a:p>
        </p:txBody>
      </p:sp>
      <p:sp>
        <p:nvSpPr>
          <p:cNvPr id="3" name="Content Placeholder 2">
            <a:extLst>
              <a:ext uri="{FF2B5EF4-FFF2-40B4-BE49-F238E27FC236}">
                <a16:creationId xmlns:a16="http://schemas.microsoft.com/office/drawing/2014/main" id="{9FC08749-D384-4992-9C6A-27A6F3F00BC0}"/>
              </a:ext>
            </a:extLst>
          </p:cNvPr>
          <p:cNvSpPr>
            <a:spLocks noGrp="1"/>
          </p:cNvSpPr>
          <p:nvPr>
            <p:ph idx="1"/>
          </p:nvPr>
        </p:nvSpPr>
        <p:spPr/>
        <p:txBody>
          <a:bodyPr/>
          <a:lstStyle/>
          <a:p>
            <a:r>
              <a:rPr lang="en-US" dirty="0"/>
              <a:t>What is the current style of governance for:</a:t>
            </a:r>
          </a:p>
          <a:p>
            <a:pPr lvl="1"/>
            <a:r>
              <a:rPr lang="en-US" dirty="0"/>
              <a:t>IT infrastructure</a:t>
            </a:r>
          </a:p>
          <a:p>
            <a:pPr lvl="1"/>
            <a:r>
              <a:rPr lang="en-US" dirty="0"/>
              <a:t>MHS GENESIS</a:t>
            </a:r>
          </a:p>
          <a:p>
            <a:pPr lvl="1"/>
            <a:r>
              <a:rPr lang="en-US" dirty="0"/>
              <a:t>AHLTA/CHCS/Essentris</a:t>
            </a:r>
          </a:p>
          <a:p>
            <a:pPr lvl="1"/>
            <a:r>
              <a:rPr lang="en-US" dirty="0"/>
              <a:t>Data and Business Intelligence</a:t>
            </a:r>
          </a:p>
          <a:p>
            <a:r>
              <a:rPr lang="en-US" dirty="0"/>
              <a:t>Are the current governance models working well?</a:t>
            </a:r>
          </a:p>
          <a:p>
            <a:r>
              <a:rPr lang="en-US" dirty="0"/>
              <a:t>What alterations in current MHS governance processes would you suggest to make them more effective and efficient?</a:t>
            </a:r>
          </a:p>
        </p:txBody>
      </p:sp>
    </p:spTree>
    <p:extLst>
      <p:ext uri="{BB962C8B-B14F-4D97-AF65-F5344CB8AC3E}">
        <p14:creationId xmlns:p14="http://schemas.microsoft.com/office/powerpoint/2010/main" val="3818029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AF08-E128-48E8-A54B-8701480A82EA}"/>
              </a:ext>
            </a:extLst>
          </p:cNvPr>
          <p:cNvSpPr>
            <a:spLocks noGrp="1"/>
          </p:cNvSpPr>
          <p:nvPr>
            <p:ph type="title"/>
          </p:nvPr>
        </p:nvSpPr>
        <p:spPr/>
        <p:txBody>
          <a:bodyPr/>
          <a:lstStyle/>
          <a:p>
            <a:r>
              <a:rPr lang="en-US" dirty="0"/>
              <a:t>OCHIO Solution Owner Model and Governance</a:t>
            </a:r>
          </a:p>
        </p:txBody>
      </p:sp>
      <p:sp>
        <p:nvSpPr>
          <p:cNvPr id="3" name="Content Placeholder 2">
            <a:extLst>
              <a:ext uri="{FF2B5EF4-FFF2-40B4-BE49-F238E27FC236}">
                <a16:creationId xmlns:a16="http://schemas.microsoft.com/office/drawing/2014/main" id="{7C5827EE-A95C-488B-89FF-B0EF11086051}"/>
              </a:ext>
            </a:extLst>
          </p:cNvPr>
          <p:cNvSpPr>
            <a:spLocks noGrp="1"/>
          </p:cNvSpPr>
          <p:nvPr>
            <p:ph idx="1"/>
          </p:nvPr>
        </p:nvSpPr>
        <p:spPr/>
        <p:txBody>
          <a:bodyPr/>
          <a:lstStyle/>
          <a:p>
            <a:r>
              <a:rPr lang="en-US" dirty="0"/>
              <a:t>The model envisioned by the OCHIO is for a governance model using “Solution Owners” for each of the MHSG focus areas</a:t>
            </a:r>
          </a:p>
          <a:p>
            <a:pPr lvl="1"/>
            <a:r>
              <a:rPr lang="en-US" sz="2400" dirty="0"/>
              <a:t>Do you think this model is optimal for efficiency and efficacy with MHSG?</a:t>
            </a:r>
          </a:p>
          <a:p>
            <a:pPr lvl="1"/>
            <a:r>
              <a:rPr lang="en-US" sz="2400" dirty="0"/>
              <a:t>If so, what suggestions would you make to optimize it…if any?</a:t>
            </a:r>
          </a:p>
          <a:p>
            <a:pPr lvl="1"/>
            <a:r>
              <a:rPr lang="en-US" sz="2400" dirty="0"/>
              <a:t>If not, what changes would you make to improve it?</a:t>
            </a:r>
          </a:p>
        </p:txBody>
      </p:sp>
    </p:spTree>
    <p:extLst>
      <p:ext uri="{BB962C8B-B14F-4D97-AF65-F5344CB8AC3E}">
        <p14:creationId xmlns:p14="http://schemas.microsoft.com/office/powerpoint/2010/main" val="4074788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56AC-68A1-4E5A-8E0F-5BD1ED5A00C4}"/>
              </a:ext>
            </a:extLst>
          </p:cNvPr>
          <p:cNvSpPr>
            <a:spLocks noGrp="1"/>
          </p:cNvSpPr>
          <p:nvPr>
            <p:ph type="title"/>
          </p:nvPr>
        </p:nvSpPr>
        <p:spPr>
          <a:xfrm>
            <a:off x="1522413" y="381000"/>
            <a:ext cx="9144001" cy="1066800"/>
          </a:xfrm>
        </p:spPr>
        <p:txBody>
          <a:bodyPr/>
          <a:lstStyle/>
          <a:p>
            <a:r>
              <a:rPr lang="en-US" dirty="0"/>
              <a:t>Questions and Comments</a:t>
            </a:r>
          </a:p>
        </p:txBody>
      </p:sp>
      <p:pic>
        <p:nvPicPr>
          <p:cNvPr id="5" name="Content Placeholder 4" descr="A close up of text on a white background&#10;&#10;Description generated with high confidence">
            <a:extLst>
              <a:ext uri="{FF2B5EF4-FFF2-40B4-BE49-F238E27FC236}">
                <a16:creationId xmlns:a16="http://schemas.microsoft.com/office/drawing/2014/main" id="{19BD237E-0BF1-4662-91B1-8C36F8BF3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7212" y="1905000"/>
            <a:ext cx="8229600" cy="4567428"/>
          </a:xfrm>
        </p:spPr>
      </p:pic>
    </p:spTree>
    <p:extLst>
      <p:ext uri="{BB962C8B-B14F-4D97-AF65-F5344CB8AC3E}">
        <p14:creationId xmlns:p14="http://schemas.microsoft.com/office/powerpoint/2010/main" val="3899979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A034-9A5F-40F8-8659-43D7B5B3449A}"/>
              </a:ext>
            </a:extLst>
          </p:cNvPr>
          <p:cNvSpPr>
            <a:spLocks noGrp="1"/>
          </p:cNvSpPr>
          <p:nvPr>
            <p:ph type="title"/>
          </p:nvPr>
        </p:nvSpPr>
        <p:spPr/>
        <p:txBody>
          <a:bodyPr/>
          <a:lstStyle/>
          <a:p>
            <a:r>
              <a:rPr lang="en-US" dirty="0"/>
              <a:t>Some Background</a:t>
            </a:r>
          </a:p>
        </p:txBody>
      </p:sp>
      <p:sp>
        <p:nvSpPr>
          <p:cNvPr id="3" name="Content Placeholder 2">
            <a:extLst>
              <a:ext uri="{FF2B5EF4-FFF2-40B4-BE49-F238E27FC236}">
                <a16:creationId xmlns:a16="http://schemas.microsoft.com/office/drawing/2014/main" id="{3E123B32-FFEE-4113-967B-7F403BEA5B0B}"/>
              </a:ext>
            </a:extLst>
          </p:cNvPr>
          <p:cNvSpPr>
            <a:spLocks noGrp="1"/>
          </p:cNvSpPr>
          <p:nvPr>
            <p:ph idx="1"/>
          </p:nvPr>
        </p:nvSpPr>
        <p:spPr>
          <a:xfrm>
            <a:off x="1522413" y="1904999"/>
            <a:ext cx="9134391" cy="4267201"/>
          </a:xfrm>
        </p:spPr>
        <p:txBody>
          <a:bodyPr>
            <a:normAutofit lnSpcReduction="10000"/>
          </a:bodyPr>
          <a:lstStyle/>
          <a:p>
            <a:r>
              <a:rPr lang="en-US" dirty="0"/>
              <a:t>The days of a “one size fits all” approach to IT governance are numbered </a:t>
            </a:r>
          </a:p>
          <a:p>
            <a:r>
              <a:rPr lang="en-US" dirty="0"/>
              <a:t>Innovation, collaboration, acceleration, experimentation and distributed decision making may require new “best fit for purpose” governance approaches</a:t>
            </a:r>
          </a:p>
          <a:p>
            <a:r>
              <a:rPr lang="en-US" dirty="0"/>
              <a:t>Traditional governance, by itself, does not have the scope or the agility to address the new decision-making and operating models required by digital business (which includes government entities)</a:t>
            </a:r>
          </a:p>
          <a:p>
            <a:r>
              <a:rPr lang="en-US" dirty="0"/>
              <a:t>Organizations must be adaptive and nimble in their decision-making processes, responding quickly to opportunities while addressing risk and value  </a:t>
            </a:r>
          </a:p>
        </p:txBody>
      </p:sp>
    </p:spTree>
    <p:extLst>
      <p:ext uri="{BB962C8B-B14F-4D97-AF65-F5344CB8AC3E}">
        <p14:creationId xmlns:p14="http://schemas.microsoft.com/office/powerpoint/2010/main" val="2106867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3227-D000-43AD-9F36-CA036CEF6AD7}"/>
              </a:ext>
            </a:extLst>
          </p:cNvPr>
          <p:cNvSpPr>
            <a:spLocks noGrp="1"/>
          </p:cNvSpPr>
          <p:nvPr>
            <p:ph type="title"/>
          </p:nvPr>
        </p:nvSpPr>
        <p:spPr/>
        <p:txBody>
          <a:bodyPr/>
          <a:lstStyle/>
          <a:p>
            <a:r>
              <a:rPr lang="en-US" dirty="0"/>
              <a:t>An Alternative Approach</a:t>
            </a:r>
          </a:p>
        </p:txBody>
      </p:sp>
      <p:sp>
        <p:nvSpPr>
          <p:cNvPr id="3" name="Content Placeholder 2">
            <a:extLst>
              <a:ext uri="{FF2B5EF4-FFF2-40B4-BE49-F238E27FC236}">
                <a16:creationId xmlns:a16="http://schemas.microsoft.com/office/drawing/2014/main" id="{36A33B57-6BBF-4E6E-8DC6-E0CC82B0CCC9}"/>
              </a:ext>
            </a:extLst>
          </p:cNvPr>
          <p:cNvSpPr>
            <a:spLocks noGrp="1"/>
          </p:cNvSpPr>
          <p:nvPr>
            <p:ph idx="1"/>
          </p:nvPr>
        </p:nvSpPr>
        <p:spPr/>
        <p:txBody>
          <a:bodyPr/>
          <a:lstStyle/>
          <a:p>
            <a:r>
              <a:rPr lang="en-US" dirty="0"/>
              <a:t>Adaptive governance is the organizational capability that determines the governance style and mechanisms that will deliver required business outcomes in a given context</a:t>
            </a:r>
          </a:p>
          <a:p>
            <a:r>
              <a:rPr lang="en-US" dirty="0"/>
              <a:t>It offers four governance styles that are applied on a “fit for purpose” basis </a:t>
            </a:r>
          </a:p>
          <a:p>
            <a:r>
              <a:rPr lang="en-US" dirty="0"/>
              <a:t>The four styles start with foundational (i.e., traditional) control-based and outcome-based governance practices</a:t>
            </a:r>
          </a:p>
          <a:p>
            <a:r>
              <a:rPr lang="en-US" dirty="0"/>
              <a:t>Beyond these two basic governance styles, one needs to add agility-based and autonomous-based governance practices to meet the demands of digital business and functionality</a:t>
            </a:r>
          </a:p>
        </p:txBody>
      </p:sp>
    </p:spTree>
    <p:extLst>
      <p:ext uri="{BB962C8B-B14F-4D97-AF65-F5344CB8AC3E}">
        <p14:creationId xmlns:p14="http://schemas.microsoft.com/office/powerpoint/2010/main" val="286603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99CD-4E05-4082-AD32-A363E8D45DA0}"/>
              </a:ext>
            </a:extLst>
          </p:cNvPr>
          <p:cNvSpPr>
            <a:spLocks noGrp="1"/>
          </p:cNvSpPr>
          <p:nvPr>
            <p:ph type="title"/>
          </p:nvPr>
        </p:nvSpPr>
        <p:spPr/>
        <p:txBody>
          <a:bodyPr/>
          <a:lstStyle/>
          <a:p>
            <a:r>
              <a:rPr lang="en-US" dirty="0"/>
              <a:t>Delivering Outcomes</a:t>
            </a:r>
          </a:p>
        </p:txBody>
      </p:sp>
      <p:sp>
        <p:nvSpPr>
          <p:cNvPr id="3" name="Content Placeholder 2">
            <a:extLst>
              <a:ext uri="{FF2B5EF4-FFF2-40B4-BE49-F238E27FC236}">
                <a16:creationId xmlns:a16="http://schemas.microsoft.com/office/drawing/2014/main" id="{E58E4C05-9D76-4DA5-879C-1B24EBA6AF03}"/>
              </a:ext>
            </a:extLst>
          </p:cNvPr>
          <p:cNvSpPr>
            <a:spLocks noGrp="1"/>
          </p:cNvSpPr>
          <p:nvPr>
            <p:ph idx="1"/>
          </p:nvPr>
        </p:nvSpPr>
        <p:spPr/>
        <p:txBody>
          <a:bodyPr/>
          <a:lstStyle/>
          <a:p>
            <a:r>
              <a:rPr lang="en-US" b="1" dirty="0">
                <a:solidFill>
                  <a:schemeClr val="bg1"/>
                </a:solidFill>
                <a:highlight>
                  <a:srgbClr val="FFFF00"/>
                </a:highlight>
              </a:rPr>
              <a:t>Adaptive governance</a:t>
            </a:r>
            <a:r>
              <a:rPr lang="en-US" b="1" dirty="0">
                <a:solidFill>
                  <a:schemeClr val="bg1"/>
                </a:solidFill>
              </a:rPr>
              <a:t> </a:t>
            </a:r>
            <a:r>
              <a:rPr lang="en-US" dirty="0"/>
              <a:t>is a key step for public and private enterprises to take toward achieving sustainable outcomes </a:t>
            </a:r>
          </a:p>
          <a:p>
            <a:r>
              <a:rPr lang="en-US" dirty="0"/>
              <a:t>CIO’s and CMIO’s who collaborate and align with their business leader counterparts will be positioned to achieve digital business success by leveraging the four adaptive IT governance styles (see next slide) and associated capabilities to meet the diverse decision-making needs of an enterprise/organization </a:t>
            </a:r>
          </a:p>
        </p:txBody>
      </p:sp>
    </p:spTree>
    <p:extLst>
      <p:ext uri="{BB962C8B-B14F-4D97-AF65-F5344CB8AC3E}">
        <p14:creationId xmlns:p14="http://schemas.microsoft.com/office/powerpoint/2010/main" val="24166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BE4BE5-9CBE-4DBB-A405-F47446CA2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612" y="162485"/>
            <a:ext cx="6629400" cy="6458791"/>
          </a:xfrm>
          <a:prstGeom prst="rect">
            <a:avLst/>
          </a:prstGeom>
        </p:spPr>
      </p:pic>
    </p:spTree>
    <p:extLst>
      <p:ext uri="{BB962C8B-B14F-4D97-AF65-F5344CB8AC3E}">
        <p14:creationId xmlns:p14="http://schemas.microsoft.com/office/powerpoint/2010/main" val="3280012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7960-8166-4F20-ADDA-CCDEB4EDFBFB}"/>
              </a:ext>
            </a:extLst>
          </p:cNvPr>
          <p:cNvSpPr>
            <a:spLocks noGrp="1"/>
          </p:cNvSpPr>
          <p:nvPr>
            <p:ph type="title"/>
          </p:nvPr>
        </p:nvSpPr>
        <p:spPr/>
        <p:txBody>
          <a:bodyPr/>
          <a:lstStyle/>
          <a:p>
            <a:r>
              <a:rPr lang="en-US" dirty="0"/>
              <a:t>The Four Types of Governance in the Model</a:t>
            </a:r>
          </a:p>
        </p:txBody>
      </p:sp>
      <p:sp>
        <p:nvSpPr>
          <p:cNvPr id="3" name="Content Placeholder 2">
            <a:extLst>
              <a:ext uri="{FF2B5EF4-FFF2-40B4-BE49-F238E27FC236}">
                <a16:creationId xmlns:a16="http://schemas.microsoft.com/office/drawing/2014/main" id="{50186E50-7381-42D0-B7CB-B22D406B5D3D}"/>
              </a:ext>
            </a:extLst>
          </p:cNvPr>
          <p:cNvSpPr>
            <a:spLocks noGrp="1"/>
          </p:cNvSpPr>
          <p:nvPr>
            <p:ph idx="1"/>
          </p:nvPr>
        </p:nvSpPr>
        <p:spPr>
          <a:xfrm>
            <a:off x="1522413" y="1904999"/>
            <a:ext cx="9134391" cy="4572001"/>
          </a:xfrm>
        </p:spPr>
        <p:txBody>
          <a:bodyPr>
            <a:normAutofit/>
          </a:bodyPr>
          <a:lstStyle/>
          <a:p>
            <a:r>
              <a:rPr lang="en-US" b="1" dirty="0"/>
              <a:t>Control-based</a:t>
            </a:r>
            <a:endParaRPr lang="en-US" dirty="0"/>
          </a:p>
          <a:p>
            <a:pPr lvl="1"/>
            <a:r>
              <a:rPr lang="en-US" dirty="0"/>
              <a:t>Decision making according to rules, policies, standards, directives and compliance requirements from regulators dominates this command-and-control style of governance. </a:t>
            </a:r>
          </a:p>
          <a:p>
            <a:pPr lvl="1"/>
            <a:r>
              <a:rPr lang="en-US" dirty="0"/>
              <a:t>It remains a foundation of, and anchor for, governance of the enterprise </a:t>
            </a:r>
          </a:p>
          <a:p>
            <a:r>
              <a:rPr lang="en-US" b="1" dirty="0"/>
              <a:t>Outcome-based</a:t>
            </a:r>
          </a:p>
          <a:p>
            <a:pPr lvl="1"/>
            <a:r>
              <a:rPr lang="en-US" dirty="0"/>
              <a:t>This governance style aligns with achieving key business outcomes</a:t>
            </a:r>
          </a:p>
          <a:p>
            <a:pPr lvl="1"/>
            <a:r>
              <a:rPr lang="en-US" dirty="0"/>
              <a:t>Balancing risks and benefits, it has a broader purpose than governance focused solely on control and minimizing risk</a:t>
            </a:r>
          </a:p>
          <a:p>
            <a:pPr lvl="1"/>
            <a:r>
              <a:rPr lang="en-US" dirty="0"/>
              <a:t>Investment management and benefits realization are part of outcome-based governance</a:t>
            </a:r>
          </a:p>
        </p:txBody>
      </p:sp>
    </p:spTree>
    <p:extLst>
      <p:ext uri="{BB962C8B-B14F-4D97-AF65-F5344CB8AC3E}">
        <p14:creationId xmlns:p14="http://schemas.microsoft.com/office/powerpoint/2010/main" val="3825138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A7C6-D2C7-43AE-8CDE-8844F9A26F20}"/>
              </a:ext>
            </a:extLst>
          </p:cNvPr>
          <p:cNvSpPr>
            <a:spLocks noGrp="1"/>
          </p:cNvSpPr>
          <p:nvPr>
            <p:ph type="title"/>
          </p:nvPr>
        </p:nvSpPr>
        <p:spPr/>
        <p:txBody>
          <a:bodyPr/>
          <a:lstStyle/>
          <a:p>
            <a:r>
              <a:rPr lang="en-US" dirty="0"/>
              <a:t>The Four Types of Governance in the Model</a:t>
            </a:r>
          </a:p>
        </p:txBody>
      </p:sp>
      <p:sp>
        <p:nvSpPr>
          <p:cNvPr id="3" name="Content Placeholder 2">
            <a:extLst>
              <a:ext uri="{FF2B5EF4-FFF2-40B4-BE49-F238E27FC236}">
                <a16:creationId xmlns:a16="http://schemas.microsoft.com/office/drawing/2014/main" id="{D2F1EA74-6DAB-45FE-A35C-2BEE27001989}"/>
              </a:ext>
            </a:extLst>
          </p:cNvPr>
          <p:cNvSpPr>
            <a:spLocks noGrp="1"/>
          </p:cNvSpPr>
          <p:nvPr>
            <p:ph idx="1"/>
          </p:nvPr>
        </p:nvSpPr>
        <p:spPr/>
        <p:txBody>
          <a:bodyPr/>
          <a:lstStyle/>
          <a:p>
            <a:r>
              <a:rPr lang="en-US" b="1" dirty="0"/>
              <a:t>Agility-based</a:t>
            </a:r>
            <a:r>
              <a:rPr lang="en-US" dirty="0"/>
              <a:t> </a:t>
            </a:r>
          </a:p>
          <a:p>
            <a:pPr lvl="1"/>
            <a:r>
              <a:rPr lang="en-US" dirty="0"/>
              <a:t>While respecting enterprise guardrails, agility-based governance empowers roles and teams with the authority to make decisions that create value for the business</a:t>
            </a:r>
          </a:p>
          <a:p>
            <a:pPr lvl="1"/>
            <a:r>
              <a:rPr lang="en-US" dirty="0"/>
              <a:t>In an opportunistic scenario such as digital innovation, where many of the opportunities may be unknown, decision making must be more fluid than usual and rely more on people’s competencies, principles, attitudes and ways of working, rather than on authority and rules </a:t>
            </a:r>
          </a:p>
        </p:txBody>
      </p:sp>
    </p:spTree>
    <p:extLst>
      <p:ext uri="{BB962C8B-B14F-4D97-AF65-F5344CB8AC3E}">
        <p14:creationId xmlns:p14="http://schemas.microsoft.com/office/powerpoint/2010/main" val="2184996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69CC-46BA-4915-9C7C-C45B395A1ECA}"/>
              </a:ext>
            </a:extLst>
          </p:cNvPr>
          <p:cNvSpPr>
            <a:spLocks noGrp="1"/>
          </p:cNvSpPr>
          <p:nvPr>
            <p:ph type="title"/>
          </p:nvPr>
        </p:nvSpPr>
        <p:spPr/>
        <p:txBody>
          <a:bodyPr/>
          <a:lstStyle/>
          <a:p>
            <a:r>
              <a:rPr lang="en-US" dirty="0"/>
              <a:t>The Four Types of Governance in the Model</a:t>
            </a:r>
          </a:p>
        </p:txBody>
      </p:sp>
      <p:sp>
        <p:nvSpPr>
          <p:cNvPr id="3" name="Content Placeholder 2">
            <a:extLst>
              <a:ext uri="{FF2B5EF4-FFF2-40B4-BE49-F238E27FC236}">
                <a16:creationId xmlns:a16="http://schemas.microsoft.com/office/drawing/2014/main" id="{27F639CE-402E-4F37-AECD-BFF627282343}"/>
              </a:ext>
            </a:extLst>
          </p:cNvPr>
          <p:cNvSpPr>
            <a:spLocks noGrp="1"/>
          </p:cNvSpPr>
          <p:nvPr>
            <p:ph idx="1"/>
          </p:nvPr>
        </p:nvSpPr>
        <p:spPr/>
        <p:txBody>
          <a:bodyPr/>
          <a:lstStyle/>
          <a:p>
            <a:r>
              <a:rPr lang="en-US" b="1" dirty="0"/>
              <a:t>Autonomous-based</a:t>
            </a:r>
            <a:endParaRPr lang="en-US" dirty="0"/>
          </a:p>
          <a:p>
            <a:pPr lvl="1"/>
            <a:r>
              <a:rPr lang="en-US" dirty="0"/>
              <a:t>An autonomous-based governance style is required to drive value and manage risks when dealing with the exploding Internet of Things</a:t>
            </a:r>
          </a:p>
          <a:p>
            <a:pPr lvl="1"/>
            <a:r>
              <a:rPr lang="en-US" dirty="0"/>
              <a:t>The IoT is driving the need to leverage algorithmic machine-to-machine decisions, and to provide decision support in machine-human interactions</a:t>
            </a:r>
          </a:p>
          <a:p>
            <a:pPr lvl="1"/>
            <a:r>
              <a:rPr lang="en-US" dirty="0"/>
              <a:t>These decisions occur in real time and are executed by people or things. IoT cybersecurity and data governance are foundational to this style of governance</a:t>
            </a:r>
          </a:p>
        </p:txBody>
      </p:sp>
    </p:spTree>
    <p:extLst>
      <p:ext uri="{BB962C8B-B14F-4D97-AF65-F5344CB8AC3E}">
        <p14:creationId xmlns:p14="http://schemas.microsoft.com/office/powerpoint/2010/main" val="698140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309</TotalTime>
  <Words>1514</Words>
  <Application>Microsoft Office PowerPoint</Application>
  <PresentationFormat>Custom</PresentationFormat>
  <Paragraphs>109</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Corbel</vt:lpstr>
      <vt:lpstr>Digital Blue Tunnel 16x9</vt:lpstr>
      <vt:lpstr>IT Governance – Part 1</vt:lpstr>
      <vt:lpstr>Learning Goals</vt:lpstr>
      <vt:lpstr>Some Background</vt:lpstr>
      <vt:lpstr>An Alternative Approach</vt:lpstr>
      <vt:lpstr>Delivering Outcomes</vt:lpstr>
      <vt:lpstr>PowerPoint Presentation</vt:lpstr>
      <vt:lpstr>The Four Types of Governance in the Model</vt:lpstr>
      <vt:lpstr>The Four Types of Governance in the Model</vt:lpstr>
      <vt:lpstr>The Four Types of Governance in the Model</vt:lpstr>
      <vt:lpstr>New Governance Practices</vt:lpstr>
      <vt:lpstr>PowerPoint Presentation</vt:lpstr>
      <vt:lpstr>Governance Styles in Mature Organizations</vt:lpstr>
      <vt:lpstr>Fit for Purpose Governance</vt:lpstr>
      <vt:lpstr>PowerPoint Presentation</vt:lpstr>
      <vt:lpstr>Implementing Adaptive IT Governance</vt:lpstr>
      <vt:lpstr>Adaptive Governance Mechanisms</vt:lpstr>
      <vt:lpstr>Rule-based mechanisms</vt:lpstr>
      <vt:lpstr>Structure-based mechanisms</vt:lpstr>
      <vt:lpstr>Process-based mechanisms</vt:lpstr>
      <vt:lpstr>Role-based mechanisms</vt:lpstr>
      <vt:lpstr>Values-based mechanisms</vt:lpstr>
      <vt:lpstr>Governance Failures</vt:lpstr>
      <vt:lpstr>PowerPoint Presentation</vt:lpstr>
      <vt:lpstr>Top reasons for IT governance breakdowns</vt:lpstr>
      <vt:lpstr>Application to the MHS</vt:lpstr>
      <vt:lpstr>MHS Governance</vt:lpstr>
      <vt:lpstr>OCHIO Solution Owner Model and Governance</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IT Governance</dc:title>
  <dc:creator>Bob Marshall</dc:creator>
  <cp:lastModifiedBy>David Alt</cp:lastModifiedBy>
  <cp:revision>15</cp:revision>
  <dcterms:created xsi:type="dcterms:W3CDTF">2018-09-04T21:40:22Z</dcterms:created>
  <dcterms:modified xsi:type="dcterms:W3CDTF">2018-09-06T17:06:23Z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