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65" r:id="rId5"/>
    <p:sldId id="310" r:id="rId6"/>
    <p:sldId id="320" r:id="rId7"/>
    <p:sldId id="321" r:id="rId8"/>
    <p:sldId id="322" r:id="rId9"/>
    <p:sldId id="342" r:id="rId10"/>
    <p:sldId id="323" r:id="rId11"/>
    <p:sldId id="324" r:id="rId12"/>
    <p:sldId id="329" r:id="rId13"/>
    <p:sldId id="325" r:id="rId14"/>
    <p:sldId id="330" r:id="rId15"/>
    <p:sldId id="331" r:id="rId16"/>
    <p:sldId id="326" r:id="rId17"/>
    <p:sldId id="332" r:id="rId18"/>
    <p:sldId id="333" r:id="rId19"/>
    <p:sldId id="334" r:id="rId20"/>
    <p:sldId id="335" r:id="rId21"/>
    <p:sldId id="343" r:id="rId22"/>
    <p:sldId id="327" r:id="rId23"/>
    <p:sldId id="336" r:id="rId24"/>
    <p:sldId id="337" r:id="rId25"/>
    <p:sldId id="338" r:id="rId26"/>
    <p:sldId id="328" r:id="rId27"/>
    <p:sldId id="339" r:id="rId28"/>
    <p:sldId id="340" r:id="rId29"/>
    <p:sldId id="341" r:id="rId30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2" d="100"/>
          <a:sy n="112" d="100"/>
        </p:scale>
        <p:origin x="414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Programming Languages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Bob Marshall, MD MPH MISM FAAFP</a:t>
            </a:r>
            <a:br>
              <a:rPr lang="it-IT" dirty="0"/>
            </a:br>
            <a:r>
              <a:rPr lang="it-IT" dirty="0"/>
              <a:t>Program Director, DoD/MAMC Clinical Informatics Fellowship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516C-AF16-4FEF-AD55-1CC67529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                                                  1 of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E9B3-AA3C-48D5-AF2D-C10D7718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 </a:t>
            </a:r>
            <a:r>
              <a:rPr lang="en-US" dirty="0"/>
              <a:t>is a programming language and free software environment for statistical computing and graphics supported by the R Foundation for Statistical Computing</a:t>
            </a:r>
          </a:p>
          <a:p>
            <a:r>
              <a:rPr lang="en-US" dirty="0"/>
              <a:t>R is widely used among statisticians and data miners for developing statistical software and data analysis</a:t>
            </a:r>
          </a:p>
          <a:p>
            <a:r>
              <a:rPr lang="en-US" dirty="0"/>
              <a:t>The source code for the R software environment is written primarily in C, Fortran and R</a:t>
            </a:r>
          </a:p>
          <a:p>
            <a:r>
              <a:rPr lang="en-US" dirty="0"/>
              <a:t>While R has a command line interface, there are several graphical front ends, most notably RStudio and RStudio Server</a:t>
            </a:r>
          </a:p>
        </p:txBody>
      </p:sp>
    </p:spTree>
    <p:extLst>
      <p:ext uri="{BB962C8B-B14F-4D97-AF65-F5344CB8AC3E}">
        <p14:creationId xmlns:p14="http://schemas.microsoft.com/office/powerpoint/2010/main" val="122315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2827-6C66-4A17-807A-D5A7178E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                                                 2 of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41883-5890-48E0-8413-7DAF9EC4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was created by Ross Ihaka and Robert Gentleman at the University of Auckland, New Zealand</a:t>
            </a:r>
          </a:p>
          <a:p>
            <a:r>
              <a:rPr lang="en-US" dirty="0"/>
              <a:t>Project conceived in 1992; initial version released in 1995; stable beta version in 2000; current version is 3.5 (April 2018)</a:t>
            </a:r>
          </a:p>
          <a:p>
            <a:r>
              <a:rPr lang="en-US" dirty="0"/>
              <a:t>R and its libraries implement a wide variety of statistical and graphical techniques, including linear and nonlinear modeling, classical statistical tests, time-series analysis, classification, clustering, and others</a:t>
            </a:r>
          </a:p>
          <a:p>
            <a:r>
              <a:rPr lang="en-US" dirty="0"/>
              <a:t>R is easily extensible through functions and extensions</a:t>
            </a:r>
          </a:p>
        </p:txBody>
      </p:sp>
    </p:spTree>
    <p:extLst>
      <p:ext uri="{BB962C8B-B14F-4D97-AF65-F5344CB8AC3E}">
        <p14:creationId xmlns:p14="http://schemas.microsoft.com/office/powerpoint/2010/main" val="69534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EFB1-FCFF-428D-BD74-182E6630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                                                       3 of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8B2B-053C-42A6-AEDA-DBC09BF9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computationally intensive tasks, C, C++, and Fortran code can be linked and called at run time </a:t>
            </a:r>
          </a:p>
          <a:p>
            <a:r>
              <a:rPr lang="en-US" dirty="0"/>
              <a:t>Advanced users can write C, C++, Java, .NET or Python code to manipulate R objects directly</a:t>
            </a:r>
          </a:p>
          <a:p>
            <a:r>
              <a:rPr lang="en-US" dirty="0"/>
              <a:t>R has stronger object-oriented programming facilities than most statistical computing languages</a:t>
            </a:r>
          </a:p>
          <a:p>
            <a:r>
              <a:rPr lang="en-US" dirty="0"/>
              <a:t>Another strength of R is static graphics, which can produce publication-quality graphs, including mathematical symbols.</a:t>
            </a:r>
          </a:p>
          <a:p>
            <a:r>
              <a:rPr lang="en-US" dirty="0"/>
              <a:t>Dynamic and interactive graphics are available through additional packages</a:t>
            </a:r>
          </a:p>
        </p:txBody>
      </p:sp>
    </p:spTree>
    <p:extLst>
      <p:ext uri="{BB962C8B-B14F-4D97-AF65-F5344CB8AC3E}">
        <p14:creationId xmlns:p14="http://schemas.microsoft.com/office/powerpoint/2010/main" val="289744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DA27-94F8-4EBD-B142-CC3C4DDD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                                   1 of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55D6-387E-4367-A2D6-3061625C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</a:t>
            </a:r>
            <a:r>
              <a:rPr lang="en-US" dirty="0"/>
              <a:t>is an interpreted high-level programming language for general purpose programming</a:t>
            </a:r>
          </a:p>
          <a:p>
            <a:r>
              <a:rPr lang="en-US" dirty="0"/>
              <a:t>Created by Guido van Rossum and first released in 1991, Python has a design philosophy that emphasizes code readability, notably using significant whitespace. </a:t>
            </a:r>
          </a:p>
          <a:p>
            <a:r>
              <a:rPr lang="en-US" dirty="0"/>
              <a:t>It provides constructs that enable clear programming on both small and large scales</a:t>
            </a:r>
          </a:p>
          <a:p>
            <a:r>
              <a:rPr lang="en-US" dirty="0"/>
              <a:t>Python features a dynamic type system and automatic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13704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4BB8-0CB8-4156-AA04-70F396FA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                                    2 of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3305-DC2A-49D8-B91A-E477A5EB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supports multiple programming paradigms, including object-oriented, imperative, functional and procedural, and has a large and comprehensive standard library</a:t>
            </a:r>
          </a:p>
          <a:p>
            <a:r>
              <a:rPr lang="en-US" dirty="0"/>
              <a:t>Rather than having all of its functionality built into its core, Python was designed to be highly extensible</a:t>
            </a:r>
          </a:p>
          <a:p>
            <a:r>
              <a:rPr lang="en-US" dirty="0"/>
              <a:t>While offering choice in coding methodology, the Python philosophy rejects exuberant syntax (such as that of Perl) in favor of a simpler, less-cluttered grammar</a:t>
            </a:r>
          </a:p>
          <a:p>
            <a:r>
              <a:rPr lang="en-US" dirty="0"/>
              <a:t>An important goal of Python's developers is keeping it fun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9404-82B3-4B71-8226-71A7435B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					   3 of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6F923-E673-4D2E-B18D-3F353E8E6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Meant to be an easily readable language</a:t>
            </a:r>
          </a:p>
          <a:p>
            <a:r>
              <a:rPr lang="en-US" dirty="0"/>
              <a:t>Uses whitespace indentation, rather than curly brackets or keywords, to delimit blocks</a:t>
            </a:r>
          </a:p>
          <a:p>
            <a:r>
              <a:rPr lang="en-US" dirty="0"/>
              <a:t>Most implementations include a read–eval–print loop (REPL), permitting them to function as a command line interpreter for which the user enters statements sequentially and receives results immediately</a:t>
            </a:r>
          </a:p>
          <a:p>
            <a:r>
              <a:rPr lang="en-US" dirty="0"/>
              <a:t>Can serve as a scripting language for web applications</a:t>
            </a:r>
          </a:p>
          <a:p>
            <a:r>
              <a:rPr lang="en-US" dirty="0"/>
              <a:t>Widely used in bigger organizations because of its multiple programming paradigms</a:t>
            </a:r>
          </a:p>
        </p:txBody>
      </p:sp>
    </p:spTree>
    <p:extLst>
      <p:ext uri="{BB962C8B-B14F-4D97-AF65-F5344CB8AC3E}">
        <p14:creationId xmlns:p14="http://schemas.microsoft.com/office/powerpoint/2010/main" val="156099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7D10-D937-4FE6-AD61-C92180E7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 and Python                   1 of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B4432-453E-4415-B54D-C016767503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 makes you think more in a functional way</a:t>
            </a:r>
          </a:p>
          <a:p>
            <a:r>
              <a:rPr lang="en-US" dirty="0"/>
              <a:t>R offers just a bunch of structures out of the box</a:t>
            </a:r>
          </a:p>
          <a:p>
            <a:r>
              <a:rPr lang="en-US" dirty="0"/>
              <a:t>Indexing in R is quite intuitive for Excel people and quite horrible for anyone with Computer Science background</a:t>
            </a:r>
          </a:p>
          <a:p>
            <a:r>
              <a:rPr lang="en-US" dirty="0"/>
              <a:t>R is kind enough to use curly braces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BBD69-732C-49C3-A686-F9FAD22526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Python lets you be object-oriented</a:t>
            </a:r>
          </a:p>
          <a:p>
            <a:r>
              <a:rPr lang="en-US" dirty="0"/>
              <a:t>Python offers a wide range of data structures</a:t>
            </a:r>
          </a:p>
          <a:p>
            <a:r>
              <a:rPr lang="en-US" dirty="0"/>
              <a:t>The Zen of Python is that there’s one proper way to do something…not so with R</a:t>
            </a:r>
          </a:p>
          <a:p>
            <a:r>
              <a:rPr lang="en-US" dirty="0"/>
              <a:t>No curly braces…whitespace only</a:t>
            </a:r>
          </a:p>
        </p:txBody>
      </p:sp>
    </p:spTree>
    <p:extLst>
      <p:ext uri="{BB962C8B-B14F-4D97-AF65-F5344CB8AC3E}">
        <p14:creationId xmlns:p14="http://schemas.microsoft.com/office/powerpoint/2010/main" val="196019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D0F3-443A-48A5-B54F-FA645C64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 and Python                   2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BFE0-92C6-4558-8377-3D1673C5D0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 makes you feel there’s almost nothing between you and your data in a way that almost no other data language does, but it can lead you into piles of clutter</a:t>
            </a:r>
          </a:p>
          <a:p>
            <a:r>
              <a:rPr lang="en-US" dirty="0"/>
              <a:t>In R, indexing starts at 1</a:t>
            </a:r>
          </a:p>
          <a:p>
            <a:r>
              <a:rPr lang="en-US" dirty="0"/>
              <a:t>Functional or data chaining in R makes it hard to read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89531-AEA3-4495-9759-C1879AFAD1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Python code, being object-oriented, tends to remain organized at a bit larger scale, but it is still limited by its dynamic typing nature</a:t>
            </a:r>
          </a:p>
          <a:p>
            <a:r>
              <a:rPr lang="en-US" dirty="0"/>
              <a:t>In Python, indexing starts at 0</a:t>
            </a:r>
          </a:p>
          <a:p>
            <a:r>
              <a:rPr lang="en-US" dirty="0"/>
              <a:t>The best way to write ugly, low-performant R code is to write it as Python code</a:t>
            </a:r>
          </a:p>
        </p:txBody>
      </p:sp>
    </p:spTree>
    <p:extLst>
      <p:ext uri="{BB962C8B-B14F-4D97-AF65-F5344CB8AC3E}">
        <p14:creationId xmlns:p14="http://schemas.microsoft.com/office/powerpoint/2010/main" val="42319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582241A1-8024-4C8D-ACC1-D5BE39DE8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381000"/>
            <a:ext cx="9829800" cy="61884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290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AD2F-3260-408D-8023-C964A09C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                                         1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FCA9-CD33-4BAF-BD8A-05D40936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 </a:t>
            </a:r>
            <a:r>
              <a:rPr lang="en-US" dirty="0"/>
              <a:t>is a general-purpose computer-programming language that is concurrent, class-based, object-oriented, and specifically designed to have as few implementation dependencies as possible</a:t>
            </a:r>
          </a:p>
          <a:p>
            <a:r>
              <a:rPr lang="en-US" dirty="0"/>
              <a:t>It is intended to let application developers "write once, run anywhere" (WORA), meaning that compiled Java code can run on all platforms that support Java without the need for recompilation</a:t>
            </a:r>
          </a:p>
          <a:p>
            <a:r>
              <a:rPr lang="en-US" dirty="0"/>
              <a:t>Java applications are typically compiled to bytecode that can run on any Java virtual machine (JVM) regardless of computer architecture</a:t>
            </a:r>
          </a:p>
          <a:p>
            <a:r>
              <a:rPr lang="en-US" dirty="0"/>
              <a:t>Originally developed by James Gosling at Sun Microsystems and released in 1995</a:t>
            </a:r>
          </a:p>
        </p:txBody>
      </p:sp>
    </p:spTree>
    <p:extLst>
      <p:ext uri="{BB962C8B-B14F-4D97-AF65-F5344CB8AC3E}">
        <p14:creationId xmlns:p14="http://schemas.microsoft.com/office/powerpoint/2010/main" val="415804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basic DB languages</a:t>
            </a:r>
          </a:p>
          <a:p>
            <a:r>
              <a:rPr lang="en-US" dirty="0"/>
              <a:t>Discuss for what uses databases are best</a:t>
            </a:r>
          </a:p>
          <a:p>
            <a:r>
              <a:rPr lang="en-US" dirty="0"/>
              <a:t>List the major types of databases</a:t>
            </a:r>
          </a:p>
          <a:p>
            <a:r>
              <a:rPr lang="en-US" dirty="0"/>
              <a:t>Review the following database languages: SQL, R, Python, Java and C++</a:t>
            </a:r>
          </a:p>
          <a:p>
            <a:r>
              <a:rPr lang="en-US" dirty="0"/>
              <a:t>Provide a closing overview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0678-31E1-468B-8FAF-C16C74E1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                                         2 of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A11A-75FA-42AB-A07B-1A0016944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Derives much of its syntax from C and C++, but it has fewer low-level facilities than either of them</a:t>
            </a:r>
          </a:p>
          <a:p>
            <a:r>
              <a:rPr lang="en-US" dirty="0"/>
              <a:t>Java software runs on everything from laptops to data centers, game consoles to scientific supercomputers</a:t>
            </a:r>
          </a:p>
          <a:p>
            <a:r>
              <a:rPr lang="en-US" dirty="0"/>
              <a:t>The Java language is a key pillar in Android</a:t>
            </a:r>
          </a:p>
          <a:p>
            <a:r>
              <a:rPr lang="en-US" dirty="0"/>
              <a:t>Although Android, built on the Linux kernel, is written largely in C, the Android SDK uses the Java language as the basis for Android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9476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ECBB-C650-4033-8FEB-E957AE23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                                         3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44F9-BF44-4D17-9764-8DF0496C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applications that run on Java:</a:t>
            </a:r>
          </a:p>
          <a:p>
            <a:pPr lvl="1"/>
            <a:r>
              <a:rPr lang="en-US" dirty="0"/>
              <a:t>Desktop GUI applications</a:t>
            </a:r>
          </a:p>
          <a:p>
            <a:pPr lvl="1"/>
            <a:r>
              <a:rPr lang="en-US" dirty="0"/>
              <a:t>Mobile applications</a:t>
            </a:r>
          </a:p>
          <a:p>
            <a:pPr lvl="1"/>
            <a:r>
              <a:rPr lang="en-US" dirty="0"/>
              <a:t>Embedded systems</a:t>
            </a:r>
          </a:p>
          <a:p>
            <a:pPr lvl="1"/>
            <a:r>
              <a:rPr lang="en-US" dirty="0"/>
              <a:t>Web applications</a:t>
            </a:r>
          </a:p>
          <a:p>
            <a:pPr lvl="1"/>
            <a:r>
              <a:rPr lang="en-US" dirty="0"/>
              <a:t>Web servers and application servers</a:t>
            </a:r>
          </a:p>
          <a:p>
            <a:pPr lvl="1"/>
            <a:r>
              <a:rPr lang="en-US" b="1" dirty="0"/>
              <a:t>Enterprise applications</a:t>
            </a:r>
          </a:p>
          <a:p>
            <a:pPr lvl="1"/>
            <a:r>
              <a:rPr lang="en-US" b="1" dirty="0"/>
              <a:t>Scientific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94894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0A9F-B2E0-4B52-8248-9EC26723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                                         4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EEB3-F3C6-4503-87EC-BFC77E08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343401"/>
          </a:xfrm>
        </p:spPr>
        <p:txBody>
          <a:bodyPr>
            <a:normAutofit/>
          </a:bodyPr>
          <a:lstStyle/>
          <a:p>
            <a:r>
              <a:rPr lang="en-US" dirty="0"/>
              <a:t>Enterprise Applications</a:t>
            </a:r>
          </a:p>
          <a:p>
            <a:pPr lvl="1"/>
            <a:r>
              <a:rPr lang="en-US" dirty="0"/>
              <a:t>Java Enterprise Edition (Java EE) is a popular platform that provides API and runtime environment for scripting and running enterprise software</a:t>
            </a:r>
          </a:p>
          <a:p>
            <a:pPr lvl="1"/>
            <a:r>
              <a:rPr lang="en-US" dirty="0"/>
              <a:t>High frequency trading systems like Murex have been scripted in the Java</a:t>
            </a:r>
          </a:p>
          <a:p>
            <a:pPr lvl="1"/>
            <a:r>
              <a:rPr lang="en-US" dirty="0"/>
              <a:t>It is also the backbone for a variety of banking applications which have Java running from front user end to back server end</a:t>
            </a:r>
          </a:p>
          <a:p>
            <a:r>
              <a:rPr lang="en-US" dirty="0"/>
              <a:t>Scientific applications</a:t>
            </a:r>
          </a:p>
          <a:p>
            <a:pPr lvl="1"/>
            <a:r>
              <a:rPr lang="en-US" dirty="0"/>
              <a:t>Java is the choice of many software developers for writing applications involving scientific calculations and mathematical operations</a:t>
            </a:r>
          </a:p>
          <a:p>
            <a:pPr lvl="1"/>
            <a:r>
              <a:rPr lang="en-US" dirty="0"/>
              <a:t>These programs are generally considered to be fast and secure, have a higher degree of portability and low maintenance</a:t>
            </a:r>
          </a:p>
        </p:txBody>
      </p:sp>
    </p:spTree>
    <p:extLst>
      <p:ext uri="{BB962C8B-B14F-4D97-AF65-F5344CB8AC3E}">
        <p14:creationId xmlns:p14="http://schemas.microsoft.com/office/powerpoint/2010/main" val="205446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23ED-5B7E-4DD0-876C-2CCAF475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                                          1 of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DCC7-CA66-4B17-9FE6-AF00290A6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a general-purpose object-oriented programming (OOP) language, developed by Bjarne </a:t>
            </a:r>
            <a:r>
              <a:rPr lang="en-US" dirty="0" err="1"/>
              <a:t>Stroustrup</a:t>
            </a:r>
            <a:r>
              <a:rPr lang="en-US" dirty="0"/>
              <a:t>, and is an extension of the C language</a:t>
            </a:r>
          </a:p>
          <a:p>
            <a:r>
              <a:rPr lang="en-US" dirty="0"/>
              <a:t>C++ is considered to be an intermediate-level language, as it encapsulates both high- and low-level language features</a:t>
            </a:r>
          </a:p>
          <a:p>
            <a:r>
              <a:rPr lang="en-US" dirty="0"/>
              <a:t>The main highlight of C++ is a collection of predefined classes, which are data types that can be instantiated multiple times</a:t>
            </a:r>
          </a:p>
          <a:p>
            <a:r>
              <a:rPr lang="en-US" dirty="0"/>
              <a:t>C++ includes several operators such as comparison, arithmetic, bit manipulation and 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360263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38B4-73BA-48C0-8BC5-3FD082A2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                                          2 of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C1AB-1580-44EE-A34B-B12D1C75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databases in C++ is very challenging, but it can be done</a:t>
            </a:r>
          </a:p>
          <a:p>
            <a:r>
              <a:rPr lang="en-US" dirty="0"/>
              <a:t>A number of very powerful databases are based on C++, including SQL Server and Azure DB</a:t>
            </a:r>
          </a:p>
          <a:p>
            <a:r>
              <a:rPr lang="en-US" dirty="0"/>
              <a:t>Because C++ is powerful, fast, reliable and secure, it is a very common and preferred programming language, though not as popular as Java</a:t>
            </a:r>
          </a:p>
        </p:txBody>
      </p:sp>
    </p:spTree>
    <p:extLst>
      <p:ext uri="{BB962C8B-B14F-4D97-AF65-F5344CB8AC3E}">
        <p14:creationId xmlns:p14="http://schemas.microsoft.com/office/powerpoint/2010/main" val="8623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1479-86D0-4F5C-A585-27D39332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D25A-A8A8-4BAC-96CA-FE1C14E4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524999" cy="4419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a number of programming languages that are used for database creation, management and reporting/data extraction</a:t>
            </a:r>
          </a:p>
          <a:p>
            <a:r>
              <a:rPr lang="en-US" dirty="0"/>
              <a:t>Some are essentially purpose-built for that use, like R and SQL</a:t>
            </a:r>
          </a:p>
          <a:p>
            <a:r>
              <a:rPr lang="en-US" dirty="0"/>
              <a:t>Others have broader use, but are still excellent for databases, like Java and Python</a:t>
            </a:r>
          </a:p>
          <a:p>
            <a:r>
              <a:rPr lang="en-US" dirty="0"/>
              <a:t>C++ is very powerful, and it can be used for databases, but it is much more challenging to use for that purpose than the others</a:t>
            </a:r>
          </a:p>
          <a:p>
            <a:r>
              <a:rPr lang="en-US" dirty="0"/>
              <a:t>If you are a data scientist, R is your go-to language</a:t>
            </a:r>
          </a:p>
          <a:p>
            <a:r>
              <a:rPr lang="en-US" dirty="0"/>
              <a:t>If you want an easy, powerful language, and you want to publish to the Web, Python is probably your language of choice</a:t>
            </a:r>
          </a:p>
        </p:txBody>
      </p:sp>
    </p:spTree>
    <p:extLst>
      <p:ext uri="{BB962C8B-B14F-4D97-AF65-F5344CB8AC3E}">
        <p14:creationId xmlns:p14="http://schemas.microsoft.com/office/powerpoint/2010/main" val="32655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0CD9-449E-41C2-9AA9-E337A52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52400"/>
            <a:ext cx="9144001" cy="762000"/>
          </a:xfrm>
        </p:spPr>
        <p:txBody>
          <a:bodyPr/>
          <a:lstStyle/>
          <a:p>
            <a:r>
              <a:rPr lang="en-US" dirty="0"/>
              <a:t>Questions/Comments</a:t>
            </a:r>
          </a:p>
        </p:txBody>
      </p:sp>
      <p:pic>
        <p:nvPicPr>
          <p:cNvPr id="6" name="Content Placeholder 5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AD9C6395-02DF-4418-BF70-D91F16469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143000"/>
            <a:ext cx="5410200" cy="5436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25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C9F6-DB20-43A5-9506-67B68395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DB Language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7C7C-BC12-4C22-9DC5-4B2DFC42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Definition Language (DDL)</a:t>
            </a:r>
            <a:r>
              <a:rPr lang="en-US" dirty="0"/>
              <a:t>: used for specifying the database schema</a:t>
            </a:r>
          </a:p>
          <a:p>
            <a:r>
              <a:rPr lang="en-US" b="1" dirty="0"/>
              <a:t>Data Manipulation Language (DML)</a:t>
            </a:r>
            <a:r>
              <a:rPr lang="en-US" dirty="0"/>
              <a:t>: used for accessing and manipulating data in a database</a:t>
            </a:r>
          </a:p>
          <a:p>
            <a:r>
              <a:rPr lang="en-US" b="1" dirty="0"/>
              <a:t>Data Control language (DCL)</a:t>
            </a:r>
            <a:r>
              <a:rPr lang="en-US" dirty="0"/>
              <a:t>: used for granting and revoking user access on a database</a:t>
            </a:r>
          </a:p>
          <a:p>
            <a:r>
              <a:rPr lang="en-US" dirty="0"/>
              <a:t>Data definition language, data manipulation language and data control languages are not separate languages; parts of a single database language</a:t>
            </a:r>
          </a:p>
        </p:txBody>
      </p:sp>
    </p:spTree>
    <p:extLst>
      <p:ext uri="{BB962C8B-B14F-4D97-AF65-F5344CB8AC3E}">
        <p14:creationId xmlns:p14="http://schemas.microsoft.com/office/powerpoint/2010/main" val="130692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40F9-55F1-4E49-AA47-C9C19908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Databases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2D4B-DF29-449C-8507-FC68D81B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 is an organized collection of data, stored and accessed electronically</a:t>
            </a:r>
          </a:p>
          <a:p>
            <a:r>
              <a:rPr lang="en-US" dirty="0"/>
              <a:t>A set of related data and the way it is organized</a:t>
            </a:r>
          </a:p>
          <a:p>
            <a:r>
              <a:rPr lang="en-US" dirty="0"/>
              <a:t>Databases support internal operations of organizations and underpin online interactions with customers and suppliers </a:t>
            </a:r>
          </a:p>
          <a:p>
            <a:r>
              <a:rPr lang="en-US" dirty="0"/>
              <a:t>Databases hold administrative information and more specialized data, such as engineering data or economic models</a:t>
            </a:r>
          </a:p>
          <a:p>
            <a:r>
              <a:rPr lang="en-US" dirty="0"/>
              <a:t>In healthcare, databases underlie all EHR’s, PACS, document management systems, billing systems, Pharmacy systems,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D094-648A-4607-A4AE-95A20E86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Types of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4DAA-26CE-44BE-9B92-AE71BC8F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  <a:p>
            <a:r>
              <a:rPr lang="en-US" dirty="0"/>
              <a:t>SQL databases</a:t>
            </a:r>
          </a:p>
          <a:p>
            <a:r>
              <a:rPr lang="en-US" dirty="0"/>
              <a:t>Object-oriented databases</a:t>
            </a:r>
          </a:p>
          <a:p>
            <a:r>
              <a:rPr lang="en-US" dirty="0"/>
              <a:t>NoSQL and NewSQL databases</a:t>
            </a:r>
          </a:p>
          <a:p>
            <a:r>
              <a:rPr lang="en-US" dirty="0"/>
              <a:t>A quick, easy read on different types of databases:</a:t>
            </a:r>
          </a:p>
          <a:p>
            <a:pPr lvl="1"/>
            <a:r>
              <a:rPr lang="en-US" dirty="0"/>
              <a:t>https://en.wikipedia.org/wiki/Database</a:t>
            </a:r>
          </a:p>
        </p:txBody>
      </p:sp>
    </p:spTree>
    <p:extLst>
      <p:ext uri="{BB962C8B-B14F-4D97-AF65-F5344CB8AC3E}">
        <p14:creationId xmlns:p14="http://schemas.microsoft.com/office/powerpoint/2010/main" val="223142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book&#10;&#10;Description generated with very high confidence">
            <a:extLst>
              <a:ext uri="{FF2B5EF4-FFF2-40B4-BE49-F238E27FC236}">
                <a16:creationId xmlns:a16="http://schemas.microsoft.com/office/drawing/2014/main" id="{892ACC87-5BFA-402C-B134-433A89ACE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52400"/>
            <a:ext cx="5334000" cy="65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4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2FDA-743D-4086-872B-23956F0C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Database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0BE8-63DD-4D3C-8C06-3E74EE78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Rust</a:t>
            </a:r>
          </a:p>
          <a:p>
            <a:r>
              <a:rPr lang="en-US" dirty="0"/>
              <a:t>Scala</a:t>
            </a:r>
          </a:p>
        </p:txBody>
      </p:sp>
    </p:spTree>
    <p:extLst>
      <p:ext uri="{BB962C8B-B14F-4D97-AF65-F5344CB8AC3E}">
        <p14:creationId xmlns:p14="http://schemas.microsoft.com/office/powerpoint/2010/main" val="29374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D1AF-6600-4D67-B306-38FFEDA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                                           1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D625-41BF-414B-875D-16E82617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1969, IBM researcher Edgar F. Codd defined the relational database model, which became the basis  for the SQL language</a:t>
            </a:r>
          </a:p>
          <a:p>
            <a:r>
              <a:rPr lang="en-US" dirty="0"/>
              <a:t>A few years later, based on Codd’s work, IBM released System R, now known as SQL. </a:t>
            </a:r>
          </a:p>
          <a:p>
            <a:r>
              <a:rPr lang="en-US" dirty="0"/>
              <a:t>SQL is typically easier to learn than Java, C++, PHP or C#</a:t>
            </a:r>
          </a:p>
          <a:p>
            <a:r>
              <a:rPr lang="en-US" dirty="0"/>
              <a:t>SQL is still the most popular and widely implemented database language</a:t>
            </a:r>
          </a:p>
          <a:p>
            <a:r>
              <a:rPr lang="en-US" dirty="0"/>
              <a:t>SQL can be used to share and manage data, particularly data in relational database management systems, which include data organized into tables</a:t>
            </a:r>
          </a:p>
        </p:txBody>
      </p:sp>
    </p:spTree>
    <p:extLst>
      <p:ext uri="{BB962C8B-B14F-4D97-AF65-F5344CB8AC3E}">
        <p14:creationId xmlns:p14="http://schemas.microsoft.com/office/powerpoint/2010/main" val="42800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6632-7E9D-48A2-95D0-D0413604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                                          2 of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091A-0696-49CD-963E-C4B6D09EB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has several iterations, one of which is MySQL, now owned by Oracle</a:t>
            </a:r>
          </a:p>
          <a:p>
            <a:r>
              <a:rPr lang="en-US" dirty="0"/>
              <a:t>MySQL is open-source</a:t>
            </a:r>
          </a:p>
          <a:p>
            <a:r>
              <a:rPr lang="en-US" dirty="0"/>
              <a:t>Simple SQL commands like SELECT, ORDER BY and INSERT help administrators to route data in and out of a database table</a:t>
            </a:r>
          </a:p>
          <a:p>
            <a:r>
              <a:rPr lang="en-US" dirty="0"/>
              <a:t>SQL requires data to be organized in tables and does not “scale infinitely” </a:t>
            </a:r>
          </a:p>
          <a:p>
            <a:r>
              <a:rPr lang="en-US" dirty="0"/>
              <a:t>This has led to the NoSQL systems for extremely large, non-tabled data</a:t>
            </a:r>
          </a:p>
        </p:txBody>
      </p:sp>
    </p:spTree>
    <p:extLst>
      <p:ext uri="{BB962C8B-B14F-4D97-AF65-F5344CB8AC3E}">
        <p14:creationId xmlns:p14="http://schemas.microsoft.com/office/powerpoint/2010/main" val="15018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674</TotalTime>
  <Words>1572</Words>
  <Application>Microsoft Office PowerPoint</Application>
  <PresentationFormat>Custom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Corbel</vt:lpstr>
      <vt:lpstr>Digital Blue Tunnel 16x9</vt:lpstr>
      <vt:lpstr>Introduction to Data Programming Languages</vt:lpstr>
      <vt:lpstr>Objectives</vt:lpstr>
      <vt:lpstr>Some Basic DB Language Definitions</vt:lpstr>
      <vt:lpstr>What are Databases Good For?</vt:lpstr>
      <vt:lpstr>Major Types of Databases</vt:lpstr>
      <vt:lpstr>PowerPoint Presentation</vt:lpstr>
      <vt:lpstr>Common Database Programming Languages</vt:lpstr>
      <vt:lpstr>SQL                                            1 of 2</vt:lpstr>
      <vt:lpstr>SQL                                           2 of 2 </vt:lpstr>
      <vt:lpstr>R                                                   1 of 3</vt:lpstr>
      <vt:lpstr>R                                                  2 of 3</vt:lpstr>
      <vt:lpstr>R                                                        3 of 3 </vt:lpstr>
      <vt:lpstr>Python                                    1 of 3</vt:lpstr>
      <vt:lpstr>Python                                     2 of 3</vt:lpstr>
      <vt:lpstr>Python        3 of 3 </vt:lpstr>
      <vt:lpstr>Comparing R and Python                   1 of 2</vt:lpstr>
      <vt:lpstr>Comparing R and Python                   2 of 2</vt:lpstr>
      <vt:lpstr>PowerPoint Presentation</vt:lpstr>
      <vt:lpstr>Java                                          1 of 4</vt:lpstr>
      <vt:lpstr>Java                                          2 of 4 </vt:lpstr>
      <vt:lpstr>Java                                          3 of 4</vt:lpstr>
      <vt:lpstr>Java                                          4 of 4</vt:lpstr>
      <vt:lpstr>C++                                           1 of 2 </vt:lpstr>
      <vt:lpstr>C++                                           2 of 2 </vt:lpstr>
      <vt:lpstr>Closing</vt:lpstr>
      <vt:lpstr>Questions/Comments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Programming Languages</dc:title>
  <dc:creator>Bob Marshall</dc:creator>
  <cp:lastModifiedBy>Bob Marshall</cp:lastModifiedBy>
  <cp:revision>19</cp:revision>
  <dcterms:created xsi:type="dcterms:W3CDTF">2018-06-23T16:51:44Z</dcterms:created>
  <dcterms:modified xsi:type="dcterms:W3CDTF">2018-06-24T04:14:19Z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