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59" r:id="rId7"/>
    <p:sldId id="295" r:id="rId8"/>
    <p:sldId id="296" r:id="rId9"/>
    <p:sldId id="297" r:id="rId10"/>
    <p:sldId id="298" r:id="rId11"/>
    <p:sldId id="260" r:id="rId12"/>
    <p:sldId id="261" r:id="rId13"/>
    <p:sldId id="262" r:id="rId14"/>
    <p:sldId id="266" r:id="rId15"/>
    <p:sldId id="270" r:id="rId16"/>
    <p:sldId id="271" r:id="rId17"/>
    <p:sldId id="263" r:id="rId18"/>
    <p:sldId id="264" r:id="rId19"/>
    <p:sldId id="265" r:id="rId20"/>
    <p:sldId id="267" r:id="rId21"/>
    <p:sldId id="272" r:id="rId22"/>
    <p:sldId id="273" r:id="rId23"/>
    <p:sldId id="274" r:id="rId24"/>
    <p:sldId id="275" r:id="rId25"/>
    <p:sldId id="276" r:id="rId26"/>
    <p:sldId id="277" r:id="rId27"/>
    <p:sldId id="278" r:id="rId28"/>
    <p:sldId id="282" r:id="rId29"/>
    <p:sldId id="283" r:id="rId30"/>
    <p:sldId id="279" r:id="rId31"/>
    <p:sldId id="284" r:id="rId32"/>
    <p:sldId id="280" r:id="rId33"/>
    <p:sldId id="281" r:id="rId34"/>
    <p:sldId id="285" r:id="rId35"/>
    <p:sldId id="286" r:id="rId36"/>
    <p:sldId id="311" r:id="rId37"/>
    <p:sldId id="312" r:id="rId38"/>
    <p:sldId id="287" r:id="rId39"/>
    <p:sldId id="288" r:id="rId40"/>
    <p:sldId id="289" r:id="rId41"/>
    <p:sldId id="290" r:id="rId42"/>
    <p:sldId id="291" r:id="rId43"/>
    <p:sldId id="292" r:id="rId44"/>
    <p:sldId id="313" r:id="rId45"/>
    <p:sldId id="293" r:id="rId46"/>
    <p:sldId id="294" r:id="rId47"/>
    <p:sldId id="299" r:id="rId48"/>
    <p:sldId id="300" r:id="rId49"/>
    <p:sldId id="302" r:id="rId50"/>
    <p:sldId id="301" r:id="rId51"/>
    <p:sldId id="303" r:id="rId52"/>
    <p:sldId id="309" r:id="rId53"/>
    <p:sldId id="304" r:id="rId54"/>
    <p:sldId id="310" r:id="rId55"/>
    <p:sldId id="305" r:id="rId56"/>
    <p:sldId id="306" r:id="rId57"/>
    <p:sldId id="307" r:id="rId58"/>
    <p:sldId id="30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94660"/>
  </p:normalViewPr>
  <p:slideViewPr>
    <p:cSldViewPr snapToGrid="0">
      <p:cViewPr varScale="1">
        <p:scale>
          <a:sx n="112" d="100"/>
          <a:sy n="112" d="100"/>
        </p:scale>
        <p:origin x="1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8D1-84B8-4EE8-8B2B-B19D97F69B55}"/>
              </a:ext>
            </a:extLst>
          </p:cNvPr>
          <p:cNvSpPr>
            <a:spLocks noGrp="1"/>
          </p:cNvSpPr>
          <p:nvPr>
            <p:ph type="ctrTitle"/>
          </p:nvPr>
        </p:nvSpPr>
        <p:spPr/>
        <p:txBody>
          <a:bodyPr/>
          <a:lstStyle/>
          <a:p>
            <a:r>
              <a:rPr lang="en-US" dirty="0"/>
              <a:t>Introduction to Networks</a:t>
            </a:r>
          </a:p>
        </p:txBody>
      </p:sp>
      <p:sp>
        <p:nvSpPr>
          <p:cNvPr id="3" name="Subtitle 2">
            <a:extLst>
              <a:ext uri="{FF2B5EF4-FFF2-40B4-BE49-F238E27FC236}">
                <a16:creationId xmlns:a16="http://schemas.microsoft.com/office/drawing/2014/main" id="{DE5721F6-CF8F-42FB-9CA2-1E7B1E33E7A4}"/>
              </a:ext>
            </a:extLst>
          </p:cNvPr>
          <p:cNvSpPr>
            <a:spLocks noGrp="1"/>
          </p:cNvSpPr>
          <p:nvPr>
            <p:ph type="subTitle" idx="1"/>
          </p:nvPr>
        </p:nvSpPr>
        <p:spPr/>
        <p:txBody>
          <a:bodyPr/>
          <a:lstStyle/>
          <a:p>
            <a:r>
              <a:rPr lang="en-US" dirty="0"/>
              <a:t>Bob Marshall, MD MPH MISM FAAFP</a:t>
            </a:r>
            <a:br>
              <a:rPr lang="en-US" dirty="0"/>
            </a:br>
            <a:r>
              <a:rPr lang="en-US" dirty="0"/>
              <a:t>Program Director, MAMC/DoD Clinical Informatics Fellowship</a:t>
            </a:r>
          </a:p>
        </p:txBody>
      </p:sp>
      <p:pic>
        <p:nvPicPr>
          <p:cNvPr id="4" name="Picture 3">
            <a:extLst>
              <a:ext uri="{FF2B5EF4-FFF2-40B4-BE49-F238E27FC236}">
                <a16:creationId xmlns:a16="http://schemas.microsoft.com/office/drawing/2014/main" id="{5AF136DC-3F03-4C7E-B65C-B0A3D8DDF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183" y="74426"/>
            <a:ext cx="2574767" cy="2574767"/>
          </a:xfrm>
          <a:prstGeom prst="rect">
            <a:avLst/>
          </a:prstGeom>
        </p:spPr>
      </p:pic>
    </p:spTree>
    <p:extLst>
      <p:ext uri="{BB962C8B-B14F-4D97-AF65-F5344CB8AC3E}">
        <p14:creationId xmlns:p14="http://schemas.microsoft.com/office/powerpoint/2010/main" val="82495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B77A-8D00-4A81-8407-AF234CBB7FF9}"/>
              </a:ext>
            </a:extLst>
          </p:cNvPr>
          <p:cNvSpPr>
            <a:spLocks noGrp="1"/>
          </p:cNvSpPr>
          <p:nvPr>
            <p:ph type="title"/>
          </p:nvPr>
        </p:nvSpPr>
        <p:spPr/>
        <p:txBody>
          <a:bodyPr/>
          <a:lstStyle/>
          <a:p>
            <a:r>
              <a:rPr lang="en-US" dirty="0"/>
              <a:t>Pros/Cons of Client/Server Network</a:t>
            </a:r>
          </a:p>
        </p:txBody>
      </p:sp>
      <p:sp>
        <p:nvSpPr>
          <p:cNvPr id="3" name="Content Placeholder 2">
            <a:extLst>
              <a:ext uri="{FF2B5EF4-FFF2-40B4-BE49-F238E27FC236}">
                <a16:creationId xmlns:a16="http://schemas.microsoft.com/office/drawing/2014/main" id="{F855FD42-D46A-4A46-82B2-3E0AE1339E58}"/>
              </a:ext>
            </a:extLst>
          </p:cNvPr>
          <p:cNvSpPr>
            <a:spLocks noGrp="1"/>
          </p:cNvSpPr>
          <p:nvPr>
            <p:ph idx="1"/>
          </p:nvPr>
        </p:nvSpPr>
        <p:spPr>
          <a:xfrm>
            <a:off x="1141412" y="1854437"/>
            <a:ext cx="9905999" cy="3936764"/>
          </a:xfrm>
        </p:spPr>
        <p:txBody>
          <a:bodyPr>
            <a:normAutofit lnSpcReduction="10000"/>
          </a:bodyPr>
          <a:lstStyle/>
          <a:p>
            <a:r>
              <a:rPr lang="en-US" dirty="0"/>
              <a:t>Pros</a:t>
            </a:r>
          </a:p>
          <a:p>
            <a:pPr lvl="1"/>
            <a:r>
              <a:rPr lang="en-US" dirty="0"/>
              <a:t>Much more secure</a:t>
            </a:r>
          </a:p>
          <a:p>
            <a:pPr lvl="1"/>
            <a:r>
              <a:rPr lang="en-US" dirty="0"/>
              <a:t>Better performance</a:t>
            </a:r>
          </a:p>
          <a:p>
            <a:pPr lvl="1"/>
            <a:r>
              <a:rPr lang="en-US" dirty="0"/>
              <a:t>Centralized backup</a:t>
            </a:r>
          </a:p>
          <a:p>
            <a:pPr lvl="1"/>
            <a:r>
              <a:rPr lang="en-US" dirty="0"/>
              <a:t>Very reliable </a:t>
            </a:r>
          </a:p>
          <a:p>
            <a:r>
              <a:rPr lang="en-US" dirty="0"/>
              <a:t>Cons</a:t>
            </a:r>
          </a:p>
          <a:p>
            <a:pPr lvl="1"/>
            <a:r>
              <a:rPr lang="en-US" dirty="0"/>
              <a:t>Require professional administration</a:t>
            </a:r>
          </a:p>
          <a:p>
            <a:pPr lvl="1"/>
            <a:r>
              <a:rPr lang="en-US" dirty="0"/>
              <a:t>More hardware-intensive</a:t>
            </a:r>
          </a:p>
          <a:p>
            <a:pPr lvl="1"/>
            <a:r>
              <a:rPr lang="en-US" dirty="0"/>
              <a:t>More expensive</a:t>
            </a:r>
          </a:p>
        </p:txBody>
      </p:sp>
    </p:spTree>
    <p:extLst>
      <p:ext uri="{BB962C8B-B14F-4D97-AF65-F5344CB8AC3E}">
        <p14:creationId xmlns:p14="http://schemas.microsoft.com/office/powerpoint/2010/main" val="393560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43ED-83FF-49E4-8CBA-5A3C98F8191B}"/>
              </a:ext>
            </a:extLst>
          </p:cNvPr>
          <p:cNvSpPr>
            <a:spLocks noGrp="1"/>
          </p:cNvSpPr>
          <p:nvPr>
            <p:ph type="title"/>
          </p:nvPr>
        </p:nvSpPr>
        <p:spPr/>
        <p:txBody>
          <a:bodyPr/>
          <a:lstStyle/>
          <a:p>
            <a:r>
              <a:rPr lang="en-US" dirty="0"/>
              <a:t>IP Addresses</a:t>
            </a:r>
          </a:p>
        </p:txBody>
      </p:sp>
      <p:sp>
        <p:nvSpPr>
          <p:cNvPr id="3" name="Content Placeholder 2">
            <a:extLst>
              <a:ext uri="{FF2B5EF4-FFF2-40B4-BE49-F238E27FC236}">
                <a16:creationId xmlns:a16="http://schemas.microsoft.com/office/drawing/2014/main" id="{5917321B-6B63-48A5-9D9D-B759B3AC040E}"/>
              </a:ext>
            </a:extLst>
          </p:cNvPr>
          <p:cNvSpPr>
            <a:spLocks noGrp="1"/>
          </p:cNvSpPr>
          <p:nvPr>
            <p:ph idx="1"/>
          </p:nvPr>
        </p:nvSpPr>
        <p:spPr/>
        <p:txBody>
          <a:bodyPr/>
          <a:lstStyle/>
          <a:p>
            <a:r>
              <a:rPr lang="en-US" dirty="0"/>
              <a:t>In order to send and direct data across a network, computers need to be able to identify destinations and origins. </a:t>
            </a:r>
          </a:p>
          <a:p>
            <a:r>
              <a:rPr lang="en-US" dirty="0"/>
              <a:t>This identification is an IP - Internet Protocol - address.</a:t>
            </a:r>
          </a:p>
          <a:p>
            <a:r>
              <a:rPr lang="en-US" dirty="0"/>
              <a:t>An IP address is just a set of four numbers between 1 and 254, separated by dots</a:t>
            </a:r>
          </a:p>
          <a:p>
            <a:r>
              <a:rPr lang="en-US" dirty="0"/>
              <a:t>An IP address is similar to a street address, and they can be public or private</a:t>
            </a:r>
          </a:p>
        </p:txBody>
      </p:sp>
    </p:spTree>
    <p:extLst>
      <p:ext uri="{BB962C8B-B14F-4D97-AF65-F5344CB8AC3E}">
        <p14:creationId xmlns:p14="http://schemas.microsoft.com/office/powerpoint/2010/main" val="320359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2C3F-4FDF-4265-A93B-A5B337ED621C}"/>
              </a:ext>
            </a:extLst>
          </p:cNvPr>
          <p:cNvSpPr>
            <a:spLocks noGrp="1"/>
          </p:cNvSpPr>
          <p:nvPr>
            <p:ph type="title"/>
          </p:nvPr>
        </p:nvSpPr>
        <p:spPr/>
        <p:txBody>
          <a:bodyPr/>
          <a:lstStyle/>
          <a:p>
            <a:r>
              <a:rPr lang="en-US" dirty="0"/>
              <a:t>Other Terminology</a:t>
            </a:r>
          </a:p>
        </p:txBody>
      </p:sp>
      <p:sp>
        <p:nvSpPr>
          <p:cNvPr id="3" name="Content Placeholder 2">
            <a:extLst>
              <a:ext uri="{FF2B5EF4-FFF2-40B4-BE49-F238E27FC236}">
                <a16:creationId xmlns:a16="http://schemas.microsoft.com/office/drawing/2014/main" id="{D38ABD92-A3BB-455C-956C-56BADCC02EFB}"/>
              </a:ext>
            </a:extLst>
          </p:cNvPr>
          <p:cNvSpPr>
            <a:spLocks noGrp="1"/>
          </p:cNvSpPr>
          <p:nvPr>
            <p:ph idx="1"/>
          </p:nvPr>
        </p:nvSpPr>
        <p:spPr/>
        <p:txBody>
          <a:bodyPr/>
          <a:lstStyle/>
          <a:p>
            <a:r>
              <a:rPr lang="en-US" dirty="0"/>
              <a:t>OSI stands for </a:t>
            </a:r>
            <a:r>
              <a:rPr lang="en-US" b="1" dirty="0"/>
              <a:t>Open Systems Interconnection</a:t>
            </a:r>
            <a:r>
              <a:rPr lang="en-US" dirty="0"/>
              <a:t>. It is a reference model that specifies standards for communications protocols and also the functionalities of each layer</a:t>
            </a:r>
          </a:p>
          <a:p>
            <a:r>
              <a:rPr lang="en-US" dirty="0"/>
              <a:t>Protocol is the set of rules or algorithms which define the how two entities can communicate across the network, and different protocol are defined at each layer of OSI model</a:t>
            </a:r>
          </a:p>
          <a:p>
            <a:pPr lvl="1"/>
            <a:r>
              <a:rPr lang="en-US" sz="2400" dirty="0"/>
              <a:t> A few of the protocols are: TCP, IP, UDP, ARP, DHCP, FTP and so on</a:t>
            </a:r>
          </a:p>
        </p:txBody>
      </p:sp>
    </p:spTree>
    <p:extLst>
      <p:ext uri="{BB962C8B-B14F-4D97-AF65-F5344CB8AC3E}">
        <p14:creationId xmlns:p14="http://schemas.microsoft.com/office/powerpoint/2010/main" val="133173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C1A0-B25B-4F31-9950-4643EFB86C7F}"/>
              </a:ext>
            </a:extLst>
          </p:cNvPr>
          <p:cNvSpPr>
            <a:spLocks noGrp="1"/>
          </p:cNvSpPr>
          <p:nvPr>
            <p:ph type="title"/>
          </p:nvPr>
        </p:nvSpPr>
        <p:spPr>
          <a:xfrm>
            <a:off x="1141413" y="332768"/>
            <a:ext cx="9905998" cy="657832"/>
          </a:xfrm>
        </p:spPr>
        <p:txBody>
          <a:bodyPr/>
          <a:lstStyle/>
          <a:p>
            <a:r>
              <a:rPr lang="en-US" dirty="0"/>
              <a:t>The OSI Model</a:t>
            </a:r>
          </a:p>
        </p:txBody>
      </p:sp>
      <p:pic>
        <p:nvPicPr>
          <p:cNvPr id="5" name="Content Placeholder 4" descr="A screenshot of a cell phone&#10;&#10;Description generated with very high confidence">
            <a:extLst>
              <a:ext uri="{FF2B5EF4-FFF2-40B4-BE49-F238E27FC236}">
                <a16:creationId xmlns:a16="http://schemas.microsoft.com/office/drawing/2014/main" id="{23553B7E-96CB-4CC4-89D1-CAB008B6A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96" y="1136463"/>
            <a:ext cx="9342665" cy="5587633"/>
          </a:xfrm>
        </p:spPr>
      </p:pic>
    </p:spTree>
    <p:extLst>
      <p:ext uri="{BB962C8B-B14F-4D97-AF65-F5344CB8AC3E}">
        <p14:creationId xmlns:p14="http://schemas.microsoft.com/office/powerpoint/2010/main" val="420113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060B-5727-4970-B7DD-9041B77176EB}"/>
              </a:ext>
            </a:extLst>
          </p:cNvPr>
          <p:cNvSpPr>
            <a:spLocks noGrp="1"/>
          </p:cNvSpPr>
          <p:nvPr>
            <p:ph type="title"/>
          </p:nvPr>
        </p:nvSpPr>
        <p:spPr/>
        <p:txBody>
          <a:bodyPr/>
          <a:lstStyle/>
          <a:p>
            <a:r>
              <a:rPr lang="en-US" dirty="0"/>
              <a:t>Protocols                                    1 of 3</a:t>
            </a:r>
          </a:p>
        </p:txBody>
      </p:sp>
      <p:sp>
        <p:nvSpPr>
          <p:cNvPr id="3" name="Content Placeholder 2">
            <a:extLst>
              <a:ext uri="{FF2B5EF4-FFF2-40B4-BE49-F238E27FC236}">
                <a16:creationId xmlns:a16="http://schemas.microsoft.com/office/drawing/2014/main" id="{343A6C25-82E7-4EED-A972-9486A56ABE29}"/>
              </a:ext>
            </a:extLst>
          </p:cNvPr>
          <p:cNvSpPr>
            <a:spLocks noGrp="1"/>
          </p:cNvSpPr>
          <p:nvPr>
            <p:ph idx="1"/>
          </p:nvPr>
        </p:nvSpPr>
        <p:spPr>
          <a:xfrm>
            <a:off x="1141412" y="1981200"/>
            <a:ext cx="9905999" cy="3886201"/>
          </a:xfrm>
        </p:spPr>
        <p:txBody>
          <a:bodyPr>
            <a:normAutofit/>
          </a:bodyPr>
          <a:lstStyle/>
          <a:p>
            <a:r>
              <a:rPr lang="en-US" b="1" dirty="0"/>
              <a:t>TCP: Transfer Control Protocol - </a:t>
            </a:r>
            <a:r>
              <a:rPr lang="en-US" dirty="0"/>
              <a:t>one of the main protocols of the Internet protocol suite</a:t>
            </a:r>
          </a:p>
          <a:p>
            <a:pPr lvl="1"/>
            <a:r>
              <a:rPr lang="en-US" sz="2400" dirty="0"/>
              <a:t>It originated in the initial network implementation in which it complemented the Internet Protocol (IP)</a:t>
            </a:r>
          </a:p>
          <a:p>
            <a:pPr lvl="1"/>
            <a:r>
              <a:rPr lang="en-US" sz="2400" dirty="0"/>
              <a:t>Therefore, the entire suite is commonly referred to as </a:t>
            </a:r>
            <a:r>
              <a:rPr lang="en-US" sz="2400" i="1" dirty="0"/>
              <a:t>TCP/IP</a:t>
            </a:r>
            <a:endParaRPr lang="en-US" sz="2400" dirty="0"/>
          </a:p>
          <a:p>
            <a:pPr lvl="1"/>
            <a:r>
              <a:rPr lang="en-US" sz="2400" dirty="0"/>
              <a:t>TCP provides reliable, ordered, and error-checked delivery of a stream of octets (bytes) between applications running on hosts communicating via an IP network</a:t>
            </a:r>
            <a:endParaRPr lang="en-US" sz="2400" b="1" dirty="0"/>
          </a:p>
        </p:txBody>
      </p:sp>
    </p:spTree>
    <p:extLst>
      <p:ext uri="{BB962C8B-B14F-4D97-AF65-F5344CB8AC3E}">
        <p14:creationId xmlns:p14="http://schemas.microsoft.com/office/powerpoint/2010/main" val="373234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2E60-4DE4-4052-AFB3-E330A733723D}"/>
              </a:ext>
            </a:extLst>
          </p:cNvPr>
          <p:cNvSpPr>
            <a:spLocks noGrp="1"/>
          </p:cNvSpPr>
          <p:nvPr>
            <p:ph type="title"/>
          </p:nvPr>
        </p:nvSpPr>
        <p:spPr/>
        <p:txBody>
          <a:bodyPr/>
          <a:lstStyle/>
          <a:p>
            <a:r>
              <a:rPr lang="en-US" dirty="0"/>
              <a:t>Protocols                                    2 of 3</a:t>
            </a:r>
          </a:p>
        </p:txBody>
      </p:sp>
      <p:sp>
        <p:nvSpPr>
          <p:cNvPr id="3" name="Content Placeholder 2">
            <a:extLst>
              <a:ext uri="{FF2B5EF4-FFF2-40B4-BE49-F238E27FC236}">
                <a16:creationId xmlns:a16="http://schemas.microsoft.com/office/drawing/2014/main" id="{B6EA65BA-31D5-4210-BDD1-5BF8CC79BCB0}"/>
              </a:ext>
            </a:extLst>
          </p:cNvPr>
          <p:cNvSpPr>
            <a:spLocks noGrp="1"/>
          </p:cNvSpPr>
          <p:nvPr>
            <p:ph idx="1"/>
          </p:nvPr>
        </p:nvSpPr>
        <p:spPr>
          <a:xfrm>
            <a:off x="1141412" y="2249486"/>
            <a:ext cx="9905999" cy="3989995"/>
          </a:xfrm>
        </p:spPr>
        <p:txBody>
          <a:bodyPr>
            <a:normAutofit/>
          </a:bodyPr>
          <a:lstStyle/>
          <a:p>
            <a:r>
              <a:rPr lang="en-US" b="1" dirty="0"/>
              <a:t>FTP: File Transfer Protocol - </a:t>
            </a:r>
            <a:r>
              <a:rPr lang="en-US" dirty="0"/>
              <a:t>a standard network protocol used for the transfer of computer files between a client and server on a computer network</a:t>
            </a:r>
          </a:p>
          <a:p>
            <a:pPr lvl="1"/>
            <a:r>
              <a:rPr lang="en-US" sz="2400" dirty="0"/>
              <a:t>FTP is built on a client-server model architecture and uses separate control and data connections between the client and the server</a:t>
            </a:r>
          </a:p>
          <a:p>
            <a:pPr lvl="1"/>
            <a:r>
              <a:rPr lang="en-US" sz="2400" dirty="0"/>
              <a:t>FTP users may authenticate themselves with a clear-text sign-in protocol, normally in the form of a username and password, but can connect anonymously if the server is configured to allow it</a:t>
            </a:r>
          </a:p>
          <a:p>
            <a:endParaRPr lang="en-US" dirty="0"/>
          </a:p>
          <a:p>
            <a:endParaRPr lang="en-US" dirty="0"/>
          </a:p>
        </p:txBody>
      </p:sp>
    </p:spTree>
    <p:extLst>
      <p:ext uri="{BB962C8B-B14F-4D97-AF65-F5344CB8AC3E}">
        <p14:creationId xmlns:p14="http://schemas.microsoft.com/office/powerpoint/2010/main" val="7901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430F-F5C3-4B4D-9023-FECCEA585A89}"/>
              </a:ext>
            </a:extLst>
          </p:cNvPr>
          <p:cNvSpPr>
            <a:spLocks noGrp="1"/>
          </p:cNvSpPr>
          <p:nvPr>
            <p:ph type="title"/>
          </p:nvPr>
        </p:nvSpPr>
        <p:spPr/>
        <p:txBody>
          <a:bodyPr/>
          <a:lstStyle/>
          <a:p>
            <a:r>
              <a:rPr lang="en-US" dirty="0"/>
              <a:t>Protocols                                    3 of 3</a:t>
            </a:r>
          </a:p>
        </p:txBody>
      </p:sp>
      <p:sp>
        <p:nvSpPr>
          <p:cNvPr id="3" name="Content Placeholder 2">
            <a:extLst>
              <a:ext uri="{FF2B5EF4-FFF2-40B4-BE49-F238E27FC236}">
                <a16:creationId xmlns:a16="http://schemas.microsoft.com/office/drawing/2014/main" id="{EC025369-DE48-4326-B2C7-34C5C97121BE}"/>
              </a:ext>
            </a:extLst>
          </p:cNvPr>
          <p:cNvSpPr>
            <a:spLocks noGrp="1"/>
          </p:cNvSpPr>
          <p:nvPr>
            <p:ph idx="1"/>
          </p:nvPr>
        </p:nvSpPr>
        <p:spPr>
          <a:xfrm>
            <a:off x="1141412" y="2249486"/>
            <a:ext cx="9905999" cy="3770313"/>
          </a:xfrm>
        </p:spPr>
        <p:txBody>
          <a:bodyPr>
            <a:noAutofit/>
          </a:bodyPr>
          <a:lstStyle/>
          <a:p>
            <a:r>
              <a:rPr lang="en-US" b="1" dirty="0"/>
              <a:t>DHCP: Dynamic Host Configuration Protocol - </a:t>
            </a:r>
            <a:r>
              <a:rPr lang="en-US" dirty="0"/>
              <a:t>a network management protocol used on UDP/IP networks whereby a DHCP server dynamically assigns an IP address and other network configuration parameters to each device on a network so they can communicate with other IP networks</a:t>
            </a:r>
          </a:p>
          <a:p>
            <a:pPr lvl="1"/>
            <a:r>
              <a:rPr lang="en-US" sz="2400" dirty="0"/>
              <a:t>A DHCP server enables computers to request IP addresses and networking parameters automatically from the Internet service provider (ISP), reducing the need for a network administrator or a user to manually assign IP addresses to all network devices</a:t>
            </a:r>
            <a:endParaRPr lang="en-US" sz="2400" b="1" dirty="0"/>
          </a:p>
          <a:p>
            <a:endParaRPr lang="en-US" dirty="0"/>
          </a:p>
        </p:txBody>
      </p:sp>
    </p:spTree>
    <p:extLst>
      <p:ext uri="{BB962C8B-B14F-4D97-AF65-F5344CB8AC3E}">
        <p14:creationId xmlns:p14="http://schemas.microsoft.com/office/powerpoint/2010/main" val="149185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9918-7CA1-4C6B-BF84-FBA8ABF5D698}"/>
              </a:ext>
            </a:extLst>
          </p:cNvPr>
          <p:cNvSpPr>
            <a:spLocks noGrp="1"/>
          </p:cNvSpPr>
          <p:nvPr>
            <p:ph type="title"/>
          </p:nvPr>
        </p:nvSpPr>
        <p:spPr/>
        <p:txBody>
          <a:bodyPr/>
          <a:lstStyle/>
          <a:p>
            <a:r>
              <a:rPr lang="en-US" dirty="0"/>
              <a:t>Unique Network Identifiers           1 of 3</a:t>
            </a:r>
          </a:p>
        </p:txBody>
      </p:sp>
      <p:sp>
        <p:nvSpPr>
          <p:cNvPr id="3" name="Content Placeholder 2">
            <a:extLst>
              <a:ext uri="{FF2B5EF4-FFF2-40B4-BE49-F238E27FC236}">
                <a16:creationId xmlns:a16="http://schemas.microsoft.com/office/drawing/2014/main" id="{D6D09B38-6171-4177-9260-1E6C472BE938}"/>
              </a:ext>
            </a:extLst>
          </p:cNvPr>
          <p:cNvSpPr>
            <a:spLocks noGrp="1"/>
          </p:cNvSpPr>
          <p:nvPr>
            <p:ph idx="1"/>
          </p:nvPr>
        </p:nvSpPr>
        <p:spPr/>
        <p:txBody>
          <a:bodyPr>
            <a:normAutofit/>
          </a:bodyPr>
          <a:lstStyle/>
          <a:p>
            <a:r>
              <a:rPr lang="en-US" b="1" dirty="0"/>
              <a:t>Host name: </a:t>
            </a:r>
            <a:r>
              <a:rPr lang="en-US" dirty="0"/>
              <a:t>Each device in the network is associated with a unique device name known as Hostname</a:t>
            </a:r>
          </a:p>
          <a:p>
            <a:r>
              <a:rPr lang="en-US" b="1" dirty="0"/>
              <a:t>MAC Address (Media Access Control address): </a:t>
            </a:r>
            <a:r>
              <a:rPr lang="en-US" dirty="0"/>
              <a:t>Also known as physical address, is the unique identifier of each host and is associated with the NIC (Network Interface Card)</a:t>
            </a:r>
          </a:p>
          <a:p>
            <a:pPr lvl="1"/>
            <a:r>
              <a:rPr lang="en-US" dirty="0"/>
              <a:t>MAC address is assigned to the NIC at the time of manufacturing</a:t>
            </a:r>
          </a:p>
          <a:p>
            <a:pPr lvl="1"/>
            <a:r>
              <a:rPr lang="en-US" dirty="0"/>
              <a:t>Length of the MAC address is : 12-digit/ 6 bytes/ 48 bits</a:t>
            </a:r>
          </a:p>
        </p:txBody>
      </p:sp>
    </p:spTree>
    <p:extLst>
      <p:ext uri="{BB962C8B-B14F-4D97-AF65-F5344CB8AC3E}">
        <p14:creationId xmlns:p14="http://schemas.microsoft.com/office/powerpoint/2010/main" val="282773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D7AD-6248-4682-8808-16D4DAC4CEAB}"/>
              </a:ext>
            </a:extLst>
          </p:cNvPr>
          <p:cNvSpPr>
            <a:spLocks noGrp="1"/>
          </p:cNvSpPr>
          <p:nvPr>
            <p:ph type="title"/>
          </p:nvPr>
        </p:nvSpPr>
        <p:spPr/>
        <p:txBody>
          <a:bodyPr/>
          <a:lstStyle/>
          <a:p>
            <a:r>
              <a:rPr lang="en-US" dirty="0"/>
              <a:t>Unique Network Identifiers           2 of 3</a:t>
            </a:r>
          </a:p>
        </p:txBody>
      </p:sp>
      <p:sp>
        <p:nvSpPr>
          <p:cNvPr id="3" name="Content Placeholder 2">
            <a:extLst>
              <a:ext uri="{FF2B5EF4-FFF2-40B4-BE49-F238E27FC236}">
                <a16:creationId xmlns:a16="http://schemas.microsoft.com/office/drawing/2014/main" id="{1312E3BC-DD9B-4F33-8366-853AB88E2109}"/>
              </a:ext>
            </a:extLst>
          </p:cNvPr>
          <p:cNvSpPr>
            <a:spLocks noGrp="1"/>
          </p:cNvSpPr>
          <p:nvPr>
            <p:ph idx="1"/>
          </p:nvPr>
        </p:nvSpPr>
        <p:spPr/>
        <p:txBody>
          <a:bodyPr/>
          <a:lstStyle/>
          <a:p>
            <a:r>
              <a:rPr lang="en-US" b="1" dirty="0"/>
              <a:t>Port: </a:t>
            </a:r>
            <a:r>
              <a:rPr lang="en-US" dirty="0"/>
              <a:t>the logical channel through which data can be sent/received to an application</a:t>
            </a:r>
          </a:p>
          <a:p>
            <a:pPr lvl="1"/>
            <a:r>
              <a:rPr lang="en-US" dirty="0"/>
              <a:t>Any host may have multiple applications running, and each application is identified using the port number on which they are running</a:t>
            </a:r>
          </a:p>
          <a:p>
            <a:r>
              <a:rPr lang="en-US" b="1" dirty="0"/>
              <a:t>Socket: </a:t>
            </a:r>
            <a:r>
              <a:rPr lang="en-US" dirty="0"/>
              <a:t>The unique combination of IP address and Port number together are termed as Socket</a:t>
            </a:r>
          </a:p>
        </p:txBody>
      </p:sp>
    </p:spTree>
    <p:extLst>
      <p:ext uri="{BB962C8B-B14F-4D97-AF65-F5344CB8AC3E}">
        <p14:creationId xmlns:p14="http://schemas.microsoft.com/office/powerpoint/2010/main" val="664819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41F5-AEF6-4DA0-97F2-B79A684A418F}"/>
              </a:ext>
            </a:extLst>
          </p:cNvPr>
          <p:cNvSpPr>
            <a:spLocks noGrp="1"/>
          </p:cNvSpPr>
          <p:nvPr>
            <p:ph type="title"/>
          </p:nvPr>
        </p:nvSpPr>
        <p:spPr/>
        <p:txBody>
          <a:bodyPr/>
          <a:lstStyle/>
          <a:p>
            <a:r>
              <a:rPr lang="en-US" dirty="0"/>
              <a:t>Unique Network Identifiers           3 of 3</a:t>
            </a:r>
          </a:p>
        </p:txBody>
      </p:sp>
      <p:sp>
        <p:nvSpPr>
          <p:cNvPr id="3" name="Content Placeholder 2">
            <a:extLst>
              <a:ext uri="{FF2B5EF4-FFF2-40B4-BE49-F238E27FC236}">
                <a16:creationId xmlns:a16="http://schemas.microsoft.com/office/drawing/2014/main" id="{E55F3B9A-E819-41DE-8408-25135626F835}"/>
              </a:ext>
            </a:extLst>
          </p:cNvPr>
          <p:cNvSpPr>
            <a:spLocks noGrp="1"/>
          </p:cNvSpPr>
          <p:nvPr>
            <p:ph idx="1"/>
          </p:nvPr>
        </p:nvSpPr>
        <p:spPr>
          <a:xfrm>
            <a:off x="1141412" y="2249486"/>
            <a:ext cx="9905999" cy="3989995"/>
          </a:xfrm>
        </p:spPr>
        <p:txBody>
          <a:bodyPr>
            <a:noAutofit/>
          </a:bodyPr>
          <a:lstStyle/>
          <a:p>
            <a:r>
              <a:rPr lang="en-US" b="1" dirty="0"/>
              <a:t>DNS Server: </a:t>
            </a:r>
            <a:r>
              <a:rPr lang="en-US" dirty="0"/>
              <a:t>DNS stands for </a:t>
            </a:r>
            <a:r>
              <a:rPr lang="en-US" b="1" dirty="0"/>
              <a:t>Domain Name System</a:t>
            </a:r>
            <a:endParaRPr lang="en-US" dirty="0"/>
          </a:p>
          <a:p>
            <a:pPr lvl="1"/>
            <a:r>
              <a:rPr lang="en-US" sz="2400" dirty="0"/>
              <a:t>DNS is basically a server which translate web addresses or URL (ex: www.google.com) into their corresponding IP addresses</a:t>
            </a:r>
          </a:p>
          <a:p>
            <a:r>
              <a:rPr lang="en-US" b="1" dirty="0"/>
              <a:t>ARP: Address Resolution Protocol</a:t>
            </a:r>
            <a:endParaRPr lang="en-US" dirty="0"/>
          </a:p>
          <a:p>
            <a:pPr lvl="1"/>
            <a:r>
              <a:rPr lang="en-US" sz="2400" dirty="0"/>
              <a:t>It is used to convert the IP address to its corresponding Physical Address(i.e.MAC Address)</a:t>
            </a:r>
          </a:p>
          <a:p>
            <a:pPr lvl="1"/>
            <a:r>
              <a:rPr lang="en-US" sz="2400" dirty="0"/>
              <a:t>ARP is used by the Data Link Layer to identify the MAC address of the Receiver’s machine</a:t>
            </a:r>
          </a:p>
        </p:txBody>
      </p:sp>
    </p:spTree>
    <p:extLst>
      <p:ext uri="{BB962C8B-B14F-4D97-AF65-F5344CB8AC3E}">
        <p14:creationId xmlns:p14="http://schemas.microsoft.com/office/powerpoint/2010/main" val="54956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513E-7675-4C97-A0B3-46FADBB5539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DF31126-0961-4576-ADD9-A4EBEC4BBBB2}"/>
              </a:ext>
            </a:extLst>
          </p:cNvPr>
          <p:cNvSpPr>
            <a:spLocks noGrp="1"/>
          </p:cNvSpPr>
          <p:nvPr>
            <p:ph idx="1"/>
          </p:nvPr>
        </p:nvSpPr>
        <p:spPr/>
        <p:txBody>
          <a:bodyPr/>
          <a:lstStyle/>
          <a:p>
            <a:r>
              <a:rPr lang="en-US" dirty="0"/>
              <a:t>Review the basics of networking as an overview</a:t>
            </a:r>
          </a:p>
          <a:p>
            <a:r>
              <a:rPr lang="en-US" dirty="0"/>
              <a:t>Discuss the OSI model</a:t>
            </a:r>
          </a:p>
          <a:p>
            <a:r>
              <a:rPr lang="en-US" dirty="0"/>
              <a:t>Introduce the terminology of networking </a:t>
            </a:r>
          </a:p>
          <a:p>
            <a:r>
              <a:rPr lang="en-US" dirty="0"/>
              <a:t>Review the various hardware components of a network</a:t>
            </a:r>
          </a:p>
          <a:p>
            <a:r>
              <a:rPr lang="en-US" dirty="0"/>
              <a:t>Review the basics of network topology</a:t>
            </a:r>
          </a:p>
          <a:p>
            <a:endParaRPr lang="en-US" dirty="0"/>
          </a:p>
        </p:txBody>
      </p:sp>
    </p:spTree>
    <p:extLst>
      <p:ext uri="{BB962C8B-B14F-4D97-AF65-F5344CB8AC3E}">
        <p14:creationId xmlns:p14="http://schemas.microsoft.com/office/powerpoint/2010/main" val="3255417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1363-B178-4828-A470-DADF300CE729}"/>
              </a:ext>
            </a:extLst>
          </p:cNvPr>
          <p:cNvSpPr>
            <a:spLocks noGrp="1"/>
          </p:cNvSpPr>
          <p:nvPr>
            <p:ph type="title"/>
          </p:nvPr>
        </p:nvSpPr>
        <p:spPr/>
        <p:txBody>
          <a:bodyPr/>
          <a:lstStyle/>
          <a:p>
            <a:r>
              <a:rPr lang="en-US" dirty="0"/>
              <a:t>Packets                                       1 of 2</a:t>
            </a:r>
          </a:p>
        </p:txBody>
      </p:sp>
      <p:sp>
        <p:nvSpPr>
          <p:cNvPr id="3" name="Content Placeholder 2">
            <a:extLst>
              <a:ext uri="{FF2B5EF4-FFF2-40B4-BE49-F238E27FC236}">
                <a16:creationId xmlns:a16="http://schemas.microsoft.com/office/drawing/2014/main" id="{6033C7DF-6665-42EA-A6AA-E2A65068D191}"/>
              </a:ext>
            </a:extLst>
          </p:cNvPr>
          <p:cNvSpPr>
            <a:spLocks noGrp="1"/>
          </p:cNvSpPr>
          <p:nvPr>
            <p:ph idx="1"/>
          </p:nvPr>
        </p:nvSpPr>
        <p:spPr>
          <a:xfrm>
            <a:off x="1141412" y="2249486"/>
            <a:ext cx="9905999" cy="3989995"/>
          </a:xfrm>
        </p:spPr>
        <p:txBody>
          <a:bodyPr>
            <a:normAutofit lnSpcReduction="10000"/>
          </a:bodyPr>
          <a:lstStyle/>
          <a:p>
            <a:r>
              <a:rPr lang="en-US" dirty="0"/>
              <a:t>Most information in computer networks is carried in </a:t>
            </a:r>
            <a:r>
              <a:rPr lang="en-US" i="1" dirty="0"/>
              <a:t>packets</a:t>
            </a:r>
            <a:endParaRPr lang="en-US" dirty="0"/>
          </a:p>
          <a:p>
            <a:r>
              <a:rPr lang="en-US" dirty="0"/>
              <a:t>A network packet is a formatted unit of data (a list of bits or bytes, usually a few tens of bytes to a few kilobytes long) carried by a packet-switched network</a:t>
            </a:r>
          </a:p>
          <a:p>
            <a:r>
              <a:rPr lang="en-US" dirty="0"/>
              <a:t>Packets are sent through the network to their destination</a:t>
            </a:r>
          </a:p>
          <a:p>
            <a:r>
              <a:rPr lang="en-US" dirty="0"/>
              <a:t>Once the packets arrive they are reassembled into their original message</a:t>
            </a:r>
          </a:p>
          <a:p>
            <a:r>
              <a:rPr lang="en-US" dirty="0"/>
              <a:t>Packets consist of two kinds of data: control information, and user data (payload)</a:t>
            </a:r>
          </a:p>
        </p:txBody>
      </p:sp>
    </p:spTree>
    <p:extLst>
      <p:ext uri="{BB962C8B-B14F-4D97-AF65-F5344CB8AC3E}">
        <p14:creationId xmlns:p14="http://schemas.microsoft.com/office/powerpoint/2010/main" val="257245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16FF-3A8A-49CB-B2B6-ABA9E7502E17}"/>
              </a:ext>
            </a:extLst>
          </p:cNvPr>
          <p:cNvSpPr>
            <a:spLocks noGrp="1"/>
          </p:cNvSpPr>
          <p:nvPr>
            <p:ph type="title"/>
          </p:nvPr>
        </p:nvSpPr>
        <p:spPr/>
        <p:txBody>
          <a:bodyPr/>
          <a:lstStyle/>
          <a:p>
            <a:r>
              <a:rPr lang="en-US" dirty="0"/>
              <a:t>Packets                                       2 of 2</a:t>
            </a:r>
          </a:p>
        </p:txBody>
      </p:sp>
      <p:sp>
        <p:nvSpPr>
          <p:cNvPr id="3" name="Content Placeholder 2">
            <a:extLst>
              <a:ext uri="{FF2B5EF4-FFF2-40B4-BE49-F238E27FC236}">
                <a16:creationId xmlns:a16="http://schemas.microsoft.com/office/drawing/2014/main" id="{0AD8A07F-517D-44BB-903D-7AD7F76B41E5}"/>
              </a:ext>
            </a:extLst>
          </p:cNvPr>
          <p:cNvSpPr>
            <a:spLocks noGrp="1"/>
          </p:cNvSpPr>
          <p:nvPr>
            <p:ph idx="1"/>
          </p:nvPr>
        </p:nvSpPr>
        <p:spPr/>
        <p:txBody>
          <a:bodyPr/>
          <a:lstStyle/>
          <a:p>
            <a:r>
              <a:rPr lang="en-US" dirty="0"/>
              <a:t>The control information provides data the network needs to deliver the user data, for example: source and destination network addresses, error detection codes, and sequencing information</a:t>
            </a:r>
          </a:p>
          <a:p>
            <a:r>
              <a:rPr lang="en-US" dirty="0"/>
              <a:t>Typically, control information is found in packet headers and trailers, with payload data in between</a:t>
            </a:r>
          </a:p>
          <a:p>
            <a:r>
              <a:rPr lang="en-US" dirty="0"/>
              <a:t>With packets, the bandwidth of the transmission medium can be better shared among users than if the network were circuit switched</a:t>
            </a:r>
          </a:p>
        </p:txBody>
      </p:sp>
    </p:spTree>
    <p:extLst>
      <p:ext uri="{BB962C8B-B14F-4D97-AF65-F5344CB8AC3E}">
        <p14:creationId xmlns:p14="http://schemas.microsoft.com/office/powerpoint/2010/main" val="2874038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DA263-F893-4FEF-9E13-E560C82C3EBB}"/>
              </a:ext>
            </a:extLst>
          </p:cNvPr>
          <p:cNvSpPr>
            <a:spLocks noGrp="1"/>
          </p:cNvSpPr>
          <p:nvPr>
            <p:ph type="title"/>
          </p:nvPr>
        </p:nvSpPr>
        <p:spPr/>
        <p:txBody>
          <a:bodyPr/>
          <a:lstStyle/>
          <a:p>
            <a:r>
              <a:rPr lang="en-US" dirty="0"/>
              <a:t>Network Nodes/Hardware</a:t>
            </a:r>
          </a:p>
        </p:txBody>
      </p:sp>
      <p:pic>
        <p:nvPicPr>
          <p:cNvPr id="3" name="Picture 2">
            <a:extLst>
              <a:ext uri="{FF2B5EF4-FFF2-40B4-BE49-F238E27FC236}">
                <a16:creationId xmlns:a16="http://schemas.microsoft.com/office/drawing/2014/main" id="{70E8BB02-BC7D-48EF-9477-EF1FDFA75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676" y="1721999"/>
            <a:ext cx="3593685" cy="3414001"/>
          </a:xfrm>
          <a:prstGeom prst="rect">
            <a:avLst/>
          </a:prstGeom>
          <a:ln>
            <a:noFill/>
          </a:ln>
          <a:effectLst>
            <a:softEdge rad="112500"/>
          </a:effectLst>
        </p:spPr>
      </p:pic>
    </p:spTree>
    <p:extLst>
      <p:ext uri="{BB962C8B-B14F-4D97-AF65-F5344CB8AC3E}">
        <p14:creationId xmlns:p14="http://schemas.microsoft.com/office/powerpoint/2010/main" val="935549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B04B-C35A-4991-921A-7231F114F5AB}"/>
              </a:ext>
            </a:extLst>
          </p:cNvPr>
          <p:cNvSpPr>
            <a:spLocks noGrp="1"/>
          </p:cNvSpPr>
          <p:nvPr>
            <p:ph type="title"/>
          </p:nvPr>
        </p:nvSpPr>
        <p:spPr/>
        <p:txBody>
          <a:bodyPr/>
          <a:lstStyle/>
          <a:p>
            <a:r>
              <a:rPr lang="en-US" dirty="0"/>
              <a:t>Network Interfaces</a:t>
            </a:r>
          </a:p>
        </p:txBody>
      </p:sp>
      <p:sp>
        <p:nvSpPr>
          <p:cNvPr id="3" name="Content Placeholder 2">
            <a:extLst>
              <a:ext uri="{FF2B5EF4-FFF2-40B4-BE49-F238E27FC236}">
                <a16:creationId xmlns:a16="http://schemas.microsoft.com/office/drawing/2014/main" id="{4AF0B57C-70A8-4A65-9966-6F8C6B8F8CEF}"/>
              </a:ext>
            </a:extLst>
          </p:cNvPr>
          <p:cNvSpPr>
            <a:spLocks noGrp="1"/>
          </p:cNvSpPr>
          <p:nvPr>
            <p:ph idx="1"/>
          </p:nvPr>
        </p:nvSpPr>
        <p:spPr>
          <a:xfrm>
            <a:off x="1141412" y="2249486"/>
            <a:ext cx="9905999" cy="3732213"/>
          </a:xfrm>
        </p:spPr>
        <p:txBody>
          <a:bodyPr>
            <a:normAutofit lnSpcReduction="10000"/>
          </a:bodyPr>
          <a:lstStyle/>
          <a:p>
            <a:r>
              <a:rPr lang="en-US" dirty="0"/>
              <a:t>A network interface controller (NIC) is computer hardware that provides a computer with the ability to access the transmission media, and has the ability to process low level network information</a:t>
            </a:r>
          </a:p>
          <a:p>
            <a:r>
              <a:rPr lang="en-US" dirty="0"/>
              <a:t>The NIC responds to traffic addressed to a network address for either the NIC or the computer as a whole</a:t>
            </a:r>
          </a:p>
          <a:p>
            <a:r>
              <a:rPr lang="en-US" dirty="0"/>
              <a:t>In both Ethernet and wireless networks, each network interface controller has a unique Media Access Control (MAC) address—usually stored in the controller's permanent memory</a:t>
            </a:r>
          </a:p>
        </p:txBody>
      </p:sp>
    </p:spTree>
    <p:extLst>
      <p:ext uri="{BB962C8B-B14F-4D97-AF65-F5344CB8AC3E}">
        <p14:creationId xmlns:p14="http://schemas.microsoft.com/office/powerpoint/2010/main" val="1386651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D06F-4103-4D41-9517-756B43C80CF6}"/>
              </a:ext>
            </a:extLst>
          </p:cNvPr>
          <p:cNvSpPr>
            <a:spLocks noGrp="1"/>
          </p:cNvSpPr>
          <p:nvPr>
            <p:ph type="title"/>
          </p:nvPr>
        </p:nvSpPr>
        <p:spPr/>
        <p:txBody>
          <a:bodyPr/>
          <a:lstStyle/>
          <a:p>
            <a:r>
              <a:rPr lang="en-US" dirty="0"/>
              <a:t>Repeaters and Hubs                        1 of 2</a:t>
            </a:r>
          </a:p>
        </p:txBody>
      </p:sp>
      <p:sp>
        <p:nvSpPr>
          <p:cNvPr id="3" name="Content Placeholder 2">
            <a:extLst>
              <a:ext uri="{FF2B5EF4-FFF2-40B4-BE49-F238E27FC236}">
                <a16:creationId xmlns:a16="http://schemas.microsoft.com/office/drawing/2014/main" id="{01AD8CA5-7032-48B1-BC0D-C4852B340468}"/>
              </a:ext>
            </a:extLst>
          </p:cNvPr>
          <p:cNvSpPr>
            <a:spLocks noGrp="1"/>
          </p:cNvSpPr>
          <p:nvPr>
            <p:ph idx="1"/>
          </p:nvPr>
        </p:nvSpPr>
        <p:spPr/>
        <p:txBody>
          <a:bodyPr>
            <a:normAutofit/>
          </a:bodyPr>
          <a:lstStyle/>
          <a:p>
            <a:r>
              <a:rPr lang="en-US" dirty="0"/>
              <a:t>A repeater is an electronic device that receives a network signal, cleans it of unnecessary noise and regenerates it</a:t>
            </a:r>
          </a:p>
          <a:p>
            <a:r>
              <a:rPr lang="en-US" dirty="0"/>
              <a:t>The signal is retransmitted at a higher power level, or to the other side of an obstruction, so that the signal can cover longer distances without degradation</a:t>
            </a:r>
          </a:p>
          <a:p>
            <a:r>
              <a:rPr lang="en-US" dirty="0"/>
              <a:t>In most twisted pair Ethernet configurations, repeaters are required for cable that runs longer than 100 meters</a:t>
            </a:r>
          </a:p>
          <a:p>
            <a:r>
              <a:rPr lang="en-US" dirty="0"/>
              <a:t>With fiber optics, repeaters can be tens or even hundreds of kilometers apart</a:t>
            </a:r>
          </a:p>
        </p:txBody>
      </p:sp>
    </p:spTree>
    <p:extLst>
      <p:ext uri="{BB962C8B-B14F-4D97-AF65-F5344CB8AC3E}">
        <p14:creationId xmlns:p14="http://schemas.microsoft.com/office/powerpoint/2010/main" val="368709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C0B0-57E6-475B-8814-8A67D2FDF580}"/>
              </a:ext>
            </a:extLst>
          </p:cNvPr>
          <p:cNvSpPr>
            <a:spLocks noGrp="1"/>
          </p:cNvSpPr>
          <p:nvPr>
            <p:ph type="title"/>
          </p:nvPr>
        </p:nvSpPr>
        <p:spPr/>
        <p:txBody>
          <a:bodyPr/>
          <a:lstStyle/>
          <a:p>
            <a:r>
              <a:rPr lang="en-US" dirty="0"/>
              <a:t>Repeaters and Hubs                        2 of 2</a:t>
            </a:r>
          </a:p>
        </p:txBody>
      </p:sp>
      <p:sp>
        <p:nvSpPr>
          <p:cNvPr id="3" name="Content Placeholder 2">
            <a:extLst>
              <a:ext uri="{FF2B5EF4-FFF2-40B4-BE49-F238E27FC236}">
                <a16:creationId xmlns:a16="http://schemas.microsoft.com/office/drawing/2014/main" id="{B43638B8-0A5B-4AE5-BFDB-23A1D8E594D3}"/>
              </a:ext>
            </a:extLst>
          </p:cNvPr>
          <p:cNvSpPr>
            <a:spLocks noGrp="1"/>
          </p:cNvSpPr>
          <p:nvPr>
            <p:ph idx="1"/>
          </p:nvPr>
        </p:nvSpPr>
        <p:spPr>
          <a:xfrm>
            <a:off x="1141412" y="2097088"/>
            <a:ext cx="9905999" cy="4142394"/>
          </a:xfrm>
        </p:spPr>
        <p:txBody>
          <a:bodyPr>
            <a:normAutofit lnSpcReduction="10000"/>
          </a:bodyPr>
          <a:lstStyle/>
          <a:p>
            <a:r>
              <a:rPr lang="en-US" dirty="0"/>
              <a:t>A repeater with multiple ports is known as an Ethernet hub (most common - 24)</a:t>
            </a:r>
          </a:p>
          <a:p>
            <a:r>
              <a:rPr lang="en-US" dirty="0"/>
              <a:t>Repeaters work on the physical layer of the OSI model </a:t>
            </a:r>
          </a:p>
          <a:p>
            <a:r>
              <a:rPr lang="en-US" dirty="0"/>
              <a:t>Repeaters require a small amount of time to regenerate the signal</a:t>
            </a:r>
          </a:p>
          <a:p>
            <a:r>
              <a:rPr lang="en-US" dirty="0"/>
              <a:t>This can cause a propagation delay that affects network performance and may affect proper function</a:t>
            </a:r>
          </a:p>
          <a:p>
            <a:r>
              <a:rPr lang="en-US" dirty="0"/>
              <a:t>As a result, many network architectures limit the number of repeaters that can be used in a row</a:t>
            </a:r>
          </a:p>
          <a:p>
            <a:r>
              <a:rPr lang="en-US" dirty="0"/>
              <a:t>Hubs and repeaters in LANs have been mostly obsoleted by modern switches</a:t>
            </a:r>
          </a:p>
        </p:txBody>
      </p:sp>
    </p:spTree>
    <p:extLst>
      <p:ext uri="{BB962C8B-B14F-4D97-AF65-F5344CB8AC3E}">
        <p14:creationId xmlns:p14="http://schemas.microsoft.com/office/powerpoint/2010/main" val="2542185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23AE-B819-49F7-9257-88BF24809DAB}"/>
              </a:ext>
            </a:extLst>
          </p:cNvPr>
          <p:cNvSpPr>
            <a:spLocks noGrp="1"/>
          </p:cNvSpPr>
          <p:nvPr>
            <p:ph type="title"/>
          </p:nvPr>
        </p:nvSpPr>
        <p:spPr/>
        <p:txBody>
          <a:bodyPr/>
          <a:lstStyle/>
          <a:p>
            <a:r>
              <a:rPr lang="en-US" dirty="0"/>
              <a:t>Bridges</a:t>
            </a:r>
          </a:p>
        </p:txBody>
      </p:sp>
      <p:sp>
        <p:nvSpPr>
          <p:cNvPr id="3" name="Content Placeholder 2">
            <a:extLst>
              <a:ext uri="{FF2B5EF4-FFF2-40B4-BE49-F238E27FC236}">
                <a16:creationId xmlns:a16="http://schemas.microsoft.com/office/drawing/2014/main" id="{9C869151-743B-47C9-8E59-1EE14987F08B}"/>
              </a:ext>
            </a:extLst>
          </p:cNvPr>
          <p:cNvSpPr>
            <a:spLocks noGrp="1"/>
          </p:cNvSpPr>
          <p:nvPr>
            <p:ph idx="1"/>
          </p:nvPr>
        </p:nvSpPr>
        <p:spPr/>
        <p:txBody>
          <a:bodyPr/>
          <a:lstStyle/>
          <a:p>
            <a:r>
              <a:rPr lang="en-US" dirty="0"/>
              <a:t>A network bridge connects and filters traffic between two network segments at the data link layer (layer 2) of the OSI model to form a single network</a:t>
            </a:r>
          </a:p>
          <a:p>
            <a:r>
              <a:rPr lang="en-US" dirty="0"/>
              <a:t>This breaks the network's collision domain but maintains a unified broadcast domain</a:t>
            </a:r>
          </a:p>
          <a:p>
            <a:r>
              <a:rPr lang="en-US" dirty="0"/>
              <a:t>Network segmentation breaks down a large, congested network into an aggregation of smaller, more efficient networks</a:t>
            </a:r>
          </a:p>
          <a:p>
            <a:r>
              <a:rPr lang="en-US" dirty="0"/>
              <a:t>Bridges come in three basic types: Local, Remote and Wireless</a:t>
            </a:r>
          </a:p>
        </p:txBody>
      </p:sp>
    </p:spTree>
    <p:extLst>
      <p:ext uri="{BB962C8B-B14F-4D97-AF65-F5344CB8AC3E}">
        <p14:creationId xmlns:p14="http://schemas.microsoft.com/office/powerpoint/2010/main" val="62376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28E9-5530-4C7E-9856-5588A7F5C34B}"/>
              </a:ext>
            </a:extLst>
          </p:cNvPr>
          <p:cNvSpPr>
            <a:spLocks noGrp="1"/>
          </p:cNvSpPr>
          <p:nvPr>
            <p:ph type="title"/>
          </p:nvPr>
        </p:nvSpPr>
        <p:spPr/>
        <p:txBody>
          <a:bodyPr/>
          <a:lstStyle/>
          <a:p>
            <a:r>
              <a:rPr lang="en-US" dirty="0"/>
              <a:t>Switches                                           1 of 3</a:t>
            </a:r>
          </a:p>
        </p:txBody>
      </p:sp>
      <p:sp>
        <p:nvSpPr>
          <p:cNvPr id="3" name="Content Placeholder 2">
            <a:extLst>
              <a:ext uri="{FF2B5EF4-FFF2-40B4-BE49-F238E27FC236}">
                <a16:creationId xmlns:a16="http://schemas.microsoft.com/office/drawing/2014/main" id="{720B8307-7E9E-4517-8D31-FB53627911BC}"/>
              </a:ext>
            </a:extLst>
          </p:cNvPr>
          <p:cNvSpPr>
            <a:spLocks noGrp="1"/>
          </p:cNvSpPr>
          <p:nvPr>
            <p:ph idx="1"/>
          </p:nvPr>
        </p:nvSpPr>
        <p:spPr/>
        <p:txBody>
          <a:bodyPr>
            <a:normAutofit/>
          </a:bodyPr>
          <a:lstStyle/>
          <a:p>
            <a:r>
              <a:rPr lang="en-US" dirty="0"/>
              <a:t>A network switch is a device that forwards and filters OSI layer 2 datagrams (frames) between ports based on the destination MAC address in each frame</a:t>
            </a:r>
          </a:p>
          <a:p>
            <a:r>
              <a:rPr lang="en-US" dirty="0"/>
              <a:t>A switch is distinct from a hub in that it only forwards the frames to the physical ports involved in the communication rather than all ports connected</a:t>
            </a:r>
          </a:p>
          <a:p>
            <a:r>
              <a:rPr lang="en-US" dirty="0"/>
              <a:t>It can be thought of as a multi-port bridge</a:t>
            </a:r>
          </a:p>
          <a:p>
            <a:r>
              <a:rPr lang="en-US" dirty="0"/>
              <a:t>It learns to associate physical ports to MAC addresses by examining the source addresses of received frames</a:t>
            </a:r>
          </a:p>
        </p:txBody>
      </p:sp>
    </p:spTree>
    <p:extLst>
      <p:ext uri="{BB962C8B-B14F-4D97-AF65-F5344CB8AC3E}">
        <p14:creationId xmlns:p14="http://schemas.microsoft.com/office/powerpoint/2010/main" val="105202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AF47-3BF3-433B-A272-986DAD74E7AE}"/>
              </a:ext>
            </a:extLst>
          </p:cNvPr>
          <p:cNvSpPr>
            <a:spLocks noGrp="1"/>
          </p:cNvSpPr>
          <p:nvPr>
            <p:ph type="title"/>
          </p:nvPr>
        </p:nvSpPr>
        <p:spPr/>
        <p:txBody>
          <a:bodyPr/>
          <a:lstStyle/>
          <a:p>
            <a:r>
              <a:rPr lang="en-US" dirty="0"/>
              <a:t>Switches                                           2 of 3</a:t>
            </a:r>
          </a:p>
        </p:txBody>
      </p:sp>
      <p:sp>
        <p:nvSpPr>
          <p:cNvPr id="3" name="Content Placeholder 2">
            <a:extLst>
              <a:ext uri="{FF2B5EF4-FFF2-40B4-BE49-F238E27FC236}">
                <a16:creationId xmlns:a16="http://schemas.microsoft.com/office/drawing/2014/main" id="{1A99229C-6F87-42F1-BE89-83C57577C620}"/>
              </a:ext>
            </a:extLst>
          </p:cNvPr>
          <p:cNvSpPr>
            <a:spLocks noGrp="1"/>
          </p:cNvSpPr>
          <p:nvPr>
            <p:ph idx="1"/>
          </p:nvPr>
        </p:nvSpPr>
        <p:spPr/>
        <p:txBody>
          <a:bodyPr/>
          <a:lstStyle/>
          <a:p>
            <a:pPr fontAlgn="base"/>
            <a:r>
              <a:rPr lang="en-US" dirty="0"/>
              <a:t>Switches are the foundation of most business networks</a:t>
            </a:r>
          </a:p>
          <a:p>
            <a:pPr fontAlgn="base"/>
            <a:r>
              <a:rPr lang="en-US" dirty="0"/>
              <a:t>A switch acts as a controller, connecting computers, printers, and servers to a network in a building or across multiple buildings</a:t>
            </a:r>
          </a:p>
          <a:p>
            <a:r>
              <a:rPr lang="en-US" dirty="0"/>
              <a:t>Switches allow devices on your network to communicate with each other, as well as with other networks, creating a network of shared resources</a:t>
            </a:r>
          </a:p>
          <a:p>
            <a:r>
              <a:rPr lang="en-US" dirty="0"/>
              <a:t>Switches make each network connection a private one</a:t>
            </a:r>
          </a:p>
        </p:txBody>
      </p:sp>
    </p:spTree>
    <p:extLst>
      <p:ext uri="{BB962C8B-B14F-4D97-AF65-F5344CB8AC3E}">
        <p14:creationId xmlns:p14="http://schemas.microsoft.com/office/powerpoint/2010/main" val="3175268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C3DF-4AA2-48AA-9531-678ACA7DADAE}"/>
              </a:ext>
            </a:extLst>
          </p:cNvPr>
          <p:cNvSpPr>
            <a:spLocks noGrp="1"/>
          </p:cNvSpPr>
          <p:nvPr>
            <p:ph type="title"/>
          </p:nvPr>
        </p:nvSpPr>
        <p:spPr/>
        <p:txBody>
          <a:bodyPr/>
          <a:lstStyle/>
          <a:p>
            <a:r>
              <a:rPr lang="en-US" dirty="0"/>
              <a:t>Switches                                           3 of 3</a:t>
            </a:r>
          </a:p>
        </p:txBody>
      </p:sp>
      <p:sp>
        <p:nvSpPr>
          <p:cNvPr id="3" name="Content Placeholder 2">
            <a:extLst>
              <a:ext uri="{FF2B5EF4-FFF2-40B4-BE49-F238E27FC236}">
                <a16:creationId xmlns:a16="http://schemas.microsoft.com/office/drawing/2014/main" id="{7F09FF53-02D1-4407-BCFF-7B2745804770}"/>
              </a:ext>
            </a:extLst>
          </p:cNvPr>
          <p:cNvSpPr>
            <a:spLocks noGrp="1"/>
          </p:cNvSpPr>
          <p:nvPr>
            <p:ph idx="1"/>
          </p:nvPr>
        </p:nvSpPr>
        <p:spPr/>
        <p:txBody>
          <a:bodyPr>
            <a:normAutofit lnSpcReduction="10000"/>
          </a:bodyPr>
          <a:lstStyle/>
          <a:p>
            <a:pPr fontAlgn="base"/>
            <a:r>
              <a:rPr lang="en-US" dirty="0"/>
              <a:t>There are two basic types of switches to choose from: managed and unmanaged</a:t>
            </a:r>
          </a:p>
          <a:p>
            <a:pPr lvl="0" fontAlgn="base"/>
            <a:r>
              <a:rPr lang="en-US" dirty="0"/>
              <a:t>An unmanaged switch works out of the box but can't be configured</a:t>
            </a:r>
          </a:p>
          <a:p>
            <a:pPr lvl="0" fontAlgn="base"/>
            <a:r>
              <a:rPr lang="en-US" dirty="0"/>
              <a:t>Home-networking equipment typically offers unmanaged switches</a:t>
            </a:r>
          </a:p>
          <a:p>
            <a:r>
              <a:rPr lang="en-US" dirty="0"/>
              <a:t>A managed switch can be configured</a:t>
            </a:r>
          </a:p>
          <a:p>
            <a:r>
              <a:rPr lang="en-US" dirty="0"/>
              <a:t>One can monitor and adjust a managed switch locally or remotely, giving greater control over network traffic and access</a:t>
            </a:r>
          </a:p>
        </p:txBody>
      </p:sp>
    </p:spTree>
    <p:extLst>
      <p:ext uri="{BB962C8B-B14F-4D97-AF65-F5344CB8AC3E}">
        <p14:creationId xmlns:p14="http://schemas.microsoft.com/office/powerpoint/2010/main" val="358336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EAA3-D021-454D-83C6-7A88E8C2CC16}"/>
              </a:ext>
            </a:extLst>
          </p:cNvPr>
          <p:cNvSpPr>
            <a:spLocks noGrp="1"/>
          </p:cNvSpPr>
          <p:nvPr>
            <p:ph type="title"/>
          </p:nvPr>
        </p:nvSpPr>
        <p:spPr/>
        <p:txBody>
          <a:bodyPr/>
          <a:lstStyle/>
          <a:p>
            <a:r>
              <a:rPr lang="en-US" dirty="0"/>
              <a:t>Introduction                                   1 of 3</a:t>
            </a:r>
          </a:p>
        </p:txBody>
      </p:sp>
      <p:sp>
        <p:nvSpPr>
          <p:cNvPr id="3" name="Content Placeholder 2">
            <a:extLst>
              <a:ext uri="{FF2B5EF4-FFF2-40B4-BE49-F238E27FC236}">
                <a16:creationId xmlns:a16="http://schemas.microsoft.com/office/drawing/2014/main" id="{22A94F11-34E9-4540-8B76-A4E88AE87382}"/>
              </a:ext>
            </a:extLst>
          </p:cNvPr>
          <p:cNvSpPr>
            <a:spLocks noGrp="1"/>
          </p:cNvSpPr>
          <p:nvPr>
            <p:ph idx="1"/>
          </p:nvPr>
        </p:nvSpPr>
        <p:spPr/>
        <p:txBody>
          <a:bodyPr>
            <a:normAutofit fontScale="92500"/>
          </a:bodyPr>
          <a:lstStyle/>
          <a:p>
            <a:r>
              <a:rPr lang="en-US" dirty="0"/>
              <a:t>In its broadest sense, a </a:t>
            </a:r>
            <a:r>
              <a:rPr lang="en-US" b="1" dirty="0"/>
              <a:t>network </a:t>
            </a:r>
            <a:r>
              <a:rPr lang="en-US" dirty="0"/>
              <a:t>consists of two or more entities, or objects, sharing resources and information</a:t>
            </a:r>
          </a:p>
          <a:p>
            <a:r>
              <a:rPr lang="en-US" dirty="0"/>
              <a:t>A </a:t>
            </a:r>
            <a:r>
              <a:rPr lang="en-US" b="1" dirty="0"/>
              <a:t>computer network </a:t>
            </a:r>
            <a:r>
              <a:rPr lang="en-US" dirty="0"/>
              <a:t>consists of two or more computing devices that are connected in order to share the components of the network (its resources) and the information stored there </a:t>
            </a:r>
          </a:p>
          <a:p>
            <a:r>
              <a:rPr lang="en-US" dirty="0"/>
              <a:t>The most basic computer network (which consists of just two connected computers) can expand and become more usable when additional computers join and add their resources to those being shared</a:t>
            </a:r>
          </a:p>
        </p:txBody>
      </p:sp>
    </p:spTree>
    <p:extLst>
      <p:ext uri="{BB962C8B-B14F-4D97-AF65-F5344CB8AC3E}">
        <p14:creationId xmlns:p14="http://schemas.microsoft.com/office/powerpoint/2010/main" val="1910952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E344-227C-4A55-89A0-26FB3CBEA0A9}"/>
              </a:ext>
            </a:extLst>
          </p:cNvPr>
          <p:cNvSpPr>
            <a:spLocks noGrp="1"/>
          </p:cNvSpPr>
          <p:nvPr>
            <p:ph type="title"/>
          </p:nvPr>
        </p:nvSpPr>
        <p:spPr/>
        <p:txBody>
          <a:bodyPr/>
          <a:lstStyle/>
          <a:p>
            <a:r>
              <a:rPr lang="en-US" dirty="0"/>
              <a:t>Routers                                          1 of 2</a:t>
            </a:r>
          </a:p>
        </p:txBody>
      </p:sp>
      <p:sp>
        <p:nvSpPr>
          <p:cNvPr id="3" name="Content Placeholder 2">
            <a:extLst>
              <a:ext uri="{FF2B5EF4-FFF2-40B4-BE49-F238E27FC236}">
                <a16:creationId xmlns:a16="http://schemas.microsoft.com/office/drawing/2014/main" id="{C1903CDB-AE01-4D0B-AEE5-0CFCA941DFD0}"/>
              </a:ext>
            </a:extLst>
          </p:cNvPr>
          <p:cNvSpPr>
            <a:spLocks noGrp="1"/>
          </p:cNvSpPr>
          <p:nvPr>
            <p:ph idx="1"/>
          </p:nvPr>
        </p:nvSpPr>
        <p:spPr>
          <a:xfrm>
            <a:off x="1141412" y="2097088"/>
            <a:ext cx="9905999" cy="3694113"/>
          </a:xfrm>
        </p:spPr>
        <p:txBody>
          <a:bodyPr>
            <a:normAutofit/>
          </a:bodyPr>
          <a:lstStyle/>
          <a:p>
            <a:r>
              <a:rPr lang="en-US" dirty="0"/>
              <a:t>A router is an internet working device that forwards packets between networks by processing the routing information included in the packet or datagram (Internet Protocol information from layer 3)</a:t>
            </a:r>
          </a:p>
          <a:p>
            <a:r>
              <a:rPr lang="en-US" dirty="0"/>
              <a:t>The routing information is often processed in conjunction with the routing table (or forwarding table)</a:t>
            </a:r>
          </a:p>
          <a:p>
            <a:r>
              <a:rPr lang="en-US" dirty="0"/>
              <a:t>A router uses its routing table to determine where to forward packets</a:t>
            </a:r>
          </a:p>
          <a:p>
            <a:r>
              <a:rPr lang="en-US" dirty="0"/>
              <a:t>A destination in a routing table can include a "null" interface</a:t>
            </a:r>
          </a:p>
        </p:txBody>
      </p:sp>
    </p:spTree>
    <p:extLst>
      <p:ext uri="{BB962C8B-B14F-4D97-AF65-F5344CB8AC3E}">
        <p14:creationId xmlns:p14="http://schemas.microsoft.com/office/powerpoint/2010/main" val="4294129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E6DC-AA8A-48D2-93FA-97F5608011D6}"/>
              </a:ext>
            </a:extLst>
          </p:cNvPr>
          <p:cNvSpPr>
            <a:spLocks noGrp="1"/>
          </p:cNvSpPr>
          <p:nvPr>
            <p:ph type="title"/>
          </p:nvPr>
        </p:nvSpPr>
        <p:spPr/>
        <p:txBody>
          <a:bodyPr/>
          <a:lstStyle/>
          <a:p>
            <a:r>
              <a:rPr lang="en-US" dirty="0"/>
              <a:t>Routers                                          2 of 2</a:t>
            </a:r>
          </a:p>
        </p:txBody>
      </p:sp>
      <p:sp>
        <p:nvSpPr>
          <p:cNvPr id="3" name="Content Placeholder 2">
            <a:extLst>
              <a:ext uri="{FF2B5EF4-FFF2-40B4-BE49-F238E27FC236}">
                <a16:creationId xmlns:a16="http://schemas.microsoft.com/office/drawing/2014/main" id="{951E5CCE-3D70-4018-B8F1-C88338C5299C}"/>
              </a:ext>
            </a:extLst>
          </p:cNvPr>
          <p:cNvSpPr>
            <a:spLocks noGrp="1"/>
          </p:cNvSpPr>
          <p:nvPr>
            <p:ph idx="1"/>
          </p:nvPr>
        </p:nvSpPr>
        <p:spPr/>
        <p:txBody>
          <a:bodyPr>
            <a:normAutofit lnSpcReduction="10000"/>
          </a:bodyPr>
          <a:lstStyle/>
          <a:p>
            <a:r>
              <a:rPr lang="en-US" dirty="0"/>
              <a:t>Routers connect multiple networks together</a:t>
            </a:r>
          </a:p>
          <a:p>
            <a:r>
              <a:rPr lang="en-US" dirty="0"/>
              <a:t>They also connect computers on those networks to the Internet</a:t>
            </a:r>
          </a:p>
          <a:p>
            <a:r>
              <a:rPr lang="en-US" dirty="0"/>
              <a:t>Routers enable all networked computers to share a single Internet connection</a:t>
            </a:r>
          </a:p>
          <a:p>
            <a:r>
              <a:rPr lang="en-US" dirty="0"/>
              <a:t>A router acts a dispatcher, analyzing data being sent across a network, choosing the best route for data to travel, and sending it on its way</a:t>
            </a:r>
          </a:p>
          <a:p>
            <a:r>
              <a:rPr lang="en-US" dirty="0"/>
              <a:t>Routers can come with a firewall, a virtual private network (VPN), or an Internet Protocol (IP) communications system</a:t>
            </a:r>
          </a:p>
        </p:txBody>
      </p:sp>
    </p:spTree>
    <p:extLst>
      <p:ext uri="{BB962C8B-B14F-4D97-AF65-F5344CB8AC3E}">
        <p14:creationId xmlns:p14="http://schemas.microsoft.com/office/powerpoint/2010/main" val="376835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2B71-9F9E-4D57-B089-74AE0CC0F9AA}"/>
              </a:ext>
            </a:extLst>
          </p:cNvPr>
          <p:cNvSpPr>
            <a:spLocks noGrp="1"/>
          </p:cNvSpPr>
          <p:nvPr>
            <p:ph type="title"/>
          </p:nvPr>
        </p:nvSpPr>
        <p:spPr/>
        <p:txBody>
          <a:bodyPr/>
          <a:lstStyle/>
          <a:p>
            <a:r>
              <a:rPr lang="en-US" dirty="0"/>
              <a:t>Modems</a:t>
            </a:r>
          </a:p>
        </p:txBody>
      </p:sp>
      <p:sp>
        <p:nvSpPr>
          <p:cNvPr id="3" name="Content Placeholder 2">
            <a:extLst>
              <a:ext uri="{FF2B5EF4-FFF2-40B4-BE49-F238E27FC236}">
                <a16:creationId xmlns:a16="http://schemas.microsoft.com/office/drawing/2014/main" id="{E5C9A230-4255-4975-BD3B-9BAD593BD7DE}"/>
              </a:ext>
            </a:extLst>
          </p:cNvPr>
          <p:cNvSpPr>
            <a:spLocks noGrp="1"/>
          </p:cNvSpPr>
          <p:nvPr>
            <p:ph idx="1"/>
          </p:nvPr>
        </p:nvSpPr>
        <p:spPr/>
        <p:txBody>
          <a:bodyPr/>
          <a:lstStyle/>
          <a:p>
            <a:r>
              <a:rPr lang="en-US" dirty="0"/>
              <a:t>Modems (</a:t>
            </a:r>
            <a:r>
              <a:rPr lang="en-US" dirty="0" err="1"/>
              <a:t>MOdulator-DEModulator</a:t>
            </a:r>
            <a:r>
              <a:rPr lang="en-US" dirty="0"/>
              <a:t>) are used to connect network nodes via wire not originally designed for digital network traffic, or for wireless. </a:t>
            </a:r>
          </a:p>
          <a:p>
            <a:r>
              <a:rPr lang="en-US" dirty="0"/>
              <a:t>To do this one or more carrier signals are modulated by the digital signal to produce an analog signal that can be tailored to give the required properties for transmission</a:t>
            </a:r>
          </a:p>
        </p:txBody>
      </p:sp>
    </p:spTree>
    <p:extLst>
      <p:ext uri="{BB962C8B-B14F-4D97-AF65-F5344CB8AC3E}">
        <p14:creationId xmlns:p14="http://schemas.microsoft.com/office/powerpoint/2010/main" val="29750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F4A5-7BC8-40DF-BC32-9C14B5EB915F}"/>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55CE3100-8B4B-4763-9819-CC530E482BE3}"/>
              </a:ext>
            </a:extLst>
          </p:cNvPr>
          <p:cNvSpPr>
            <a:spLocks noGrp="1"/>
          </p:cNvSpPr>
          <p:nvPr>
            <p:ph idx="1"/>
          </p:nvPr>
        </p:nvSpPr>
        <p:spPr/>
        <p:txBody>
          <a:bodyPr/>
          <a:lstStyle/>
          <a:p>
            <a:r>
              <a:rPr lang="en-US" dirty="0"/>
              <a:t>A firewall is a network device for controlling network security and access rules</a:t>
            </a:r>
          </a:p>
          <a:p>
            <a:r>
              <a:rPr lang="en-US" dirty="0"/>
              <a:t>Firewalls are typically configured to reject access requests from unrecognized sources while allowing actions from recognized ones</a:t>
            </a:r>
          </a:p>
          <a:p>
            <a:r>
              <a:rPr lang="en-US" dirty="0"/>
              <a:t>The vital role firewalls play in network security grows in parallel with the constant increase in cyber attacks</a:t>
            </a:r>
          </a:p>
        </p:txBody>
      </p:sp>
    </p:spTree>
    <p:extLst>
      <p:ext uri="{BB962C8B-B14F-4D97-AF65-F5344CB8AC3E}">
        <p14:creationId xmlns:p14="http://schemas.microsoft.com/office/powerpoint/2010/main" val="2465111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5F3A-A9AD-49C4-809D-6F19D832ED49}"/>
              </a:ext>
            </a:extLst>
          </p:cNvPr>
          <p:cNvSpPr>
            <a:spLocks noGrp="1"/>
          </p:cNvSpPr>
          <p:nvPr>
            <p:ph type="title"/>
          </p:nvPr>
        </p:nvSpPr>
        <p:spPr/>
        <p:txBody>
          <a:bodyPr/>
          <a:lstStyle/>
          <a:p>
            <a:r>
              <a:rPr lang="en-US" dirty="0"/>
              <a:t>Access Points                                  1 of 2</a:t>
            </a:r>
          </a:p>
        </p:txBody>
      </p:sp>
      <p:sp>
        <p:nvSpPr>
          <p:cNvPr id="3" name="Content Placeholder 2">
            <a:extLst>
              <a:ext uri="{FF2B5EF4-FFF2-40B4-BE49-F238E27FC236}">
                <a16:creationId xmlns:a16="http://schemas.microsoft.com/office/drawing/2014/main" id="{94EDC820-462B-48F5-B46B-6970C9CA6B04}"/>
              </a:ext>
            </a:extLst>
          </p:cNvPr>
          <p:cNvSpPr>
            <a:spLocks noGrp="1"/>
          </p:cNvSpPr>
          <p:nvPr>
            <p:ph idx="1"/>
          </p:nvPr>
        </p:nvSpPr>
        <p:spPr/>
        <p:txBody>
          <a:bodyPr/>
          <a:lstStyle/>
          <a:p>
            <a:r>
              <a:rPr lang="en-US" dirty="0"/>
              <a:t>An access point allows devices to connect to the wireless network without cables</a:t>
            </a:r>
          </a:p>
          <a:p>
            <a:r>
              <a:rPr lang="en-US" dirty="0"/>
              <a:t>An access point acts like an amplifier for the network</a:t>
            </a:r>
          </a:p>
          <a:p>
            <a:r>
              <a:rPr lang="en-US" dirty="0"/>
              <a:t>While a router provides the bandwidth, an access point extends that bandwidth so that the network can support many devices, and those devices can access the network from farther away</a:t>
            </a:r>
          </a:p>
        </p:txBody>
      </p:sp>
    </p:spTree>
    <p:extLst>
      <p:ext uri="{BB962C8B-B14F-4D97-AF65-F5344CB8AC3E}">
        <p14:creationId xmlns:p14="http://schemas.microsoft.com/office/powerpoint/2010/main" val="1089915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542E-A234-4B9A-BCAE-5CED5979A2D4}"/>
              </a:ext>
            </a:extLst>
          </p:cNvPr>
          <p:cNvSpPr>
            <a:spLocks noGrp="1"/>
          </p:cNvSpPr>
          <p:nvPr>
            <p:ph type="title"/>
          </p:nvPr>
        </p:nvSpPr>
        <p:spPr/>
        <p:txBody>
          <a:bodyPr/>
          <a:lstStyle/>
          <a:p>
            <a:r>
              <a:rPr lang="en-US" dirty="0"/>
              <a:t>Access Points                                  2 of 2</a:t>
            </a:r>
          </a:p>
        </p:txBody>
      </p:sp>
      <p:sp>
        <p:nvSpPr>
          <p:cNvPr id="3" name="Content Placeholder 2">
            <a:extLst>
              <a:ext uri="{FF2B5EF4-FFF2-40B4-BE49-F238E27FC236}">
                <a16:creationId xmlns:a16="http://schemas.microsoft.com/office/drawing/2014/main" id="{FD627493-5EB4-4523-8CDB-67B4A33E6E17}"/>
              </a:ext>
            </a:extLst>
          </p:cNvPr>
          <p:cNvSpPr>
            <a:spLocks noGrp="1"/>
          </p:cNvSpPr>
          <p:nvPr>
            <p:ph idx="1"/>
          </p:nvPr>
        </p:nvSpPr>
        <p:spPr/>
        <p:txBody>
          <a:bodyPr/>
          <a:lstStyle/>
          <a:p>
            <a:pPr fontAlgn="base"/>
            <a:r>
              <a:rPr lang="en-US" dirty="0"/>
              <a:t>An access point does more than simply extend Wi-Fi </a:t>
            </a:r>
          </a:p>
          <a:p>
            <a:pPr fontAlgn="base"/>
            <a:r>
              <a:rPr lang="en-US" dirty="0"/>
              <a:t>It can also give useful data about the devices on the network, provide proactive security, and serve many other practical purposes</a:t>
            </a:r>
          </a:p>
          <a:p>
            <a:r>
              <a:rPr lang="en-US" dirty="0"/>
              <a:t>Access points support different IEEE standards</a:t>
            </a:r>
          </a:p>
          <a:p>
            <a:r>
              <a:rPr lang="en-US" dirty="0"/>
              <a:t>The standards operate on varying frequencies, deliver different bandwidth, and support different numbers of channels</a:t>
            </a:r>
          </a:p>
        </p:txBody>
      </p:sp>
    </p:spTree>
    <p:extLst>
      <p:ext uri="{BB962C8B-B14F-4D97-AF65-F5344CB8AC3E}">
        <p14:creationId xmlns:p14="http://schemas.microsoft.com/office/powerpoint/2010/main" val="3456983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D2EF-DF55-4E74-98AE-63043F3779E4}"/>
              </a:ext>
            </a:extLst>
          </p:cNvPr>
          <p:cNvSpPr>
            <a:spLocks noGrp="1"/>
          </p:cNvSpPr>
          <p:nvPr>
            <p:ph type="title"/>
          </p:nvPr>
        </p:nvSpPr>
        <p:spPr/>
        <p:txBody>
          <a:bodyPr/>
          <a:lstStyle/>
          <a:p>
            <a:r>
              <a:rPr lang="en-US" dirty="0"/>
              <a:t>Servers</a:t>
            </a:r>
          </a:p>
        </p:txBody>
      </p:sp>
      <p:sp>
        <p:nvSpPr>
          <p:cNvPr id="3" name="Content Placeholder 2">
            <a:extLst>
              <a:ext uri="{FF2B5EF4-FFF2-40B4-BE49-F238E27FC236}">
                <a16:creationId xmlns:a16="http://schemas.microsoft.com/office/drawing/2014/main" id="{D68565ED-72F4-404E-87FF-8452592B4491}"/>
              </a:ext>
            </a:extLst>
          </p:cNvPr>
          <p:cNvSpPr>
            <a:spLocks noGrp="1"/>
          </p:cNvSpPr>
          <p:nvPr>
            <p:ph idx="1"/>
          </p:nvPr>
        </p:nvSpPr>
        <p:spPr/>
        <p:txBody>
          <a:bodyPr>
            <a:normAutofit lnSpcReduction="10000"/>
          </a:bodyPr>
          <a:lstStyle/>
          <a:p>
            <a:r>
              <a:rPr lang="en-US" dirty="0"/>
              <a:t>A server is any computer that performs network functions for other computers</a:t>
            </a:r>
          </a:p>
          <a:p>
            <a:r>
              <a:rPr lang="en-US" dirty="0"/>
              <a:t>These functions fall into several categories, including the following:</a:t>
            </a:r>
          </a:p>
          <a:p>
            <a:pPr lvl="1"/>
            <a:r>
              <a:rPr lang="en-US" dirty="0"/>
              <a:t>File and print servers</a:t>
            </a:r>
          </a:p>
          <a:p>
            <a:pPr lvl="1"/>
            <a:r>
              <a:rPr lang="en-US" dirty="0"/>
              <a:t>Application servers</a:t>
            </a:r>
          </a:p>
          <a:p>
            <a:pPr lvl="1"/>
            <a:r>
              <a:rPr lang="en-US" dirty="0"/>
              <a:t>Email servers</a:t>
            </a:r>
          </a:p>
          <a:p>
            <a:pPr lvl="1"/>
            <a:r>
              <a:rPr lang="en-US" dirty="0"/>
              <a:t>Networking servers</a:t>
            </a:r>
          </a:p>
          <a:p>
            <a:pPr lvl="1"/>
            <a:r>
              <a:rPr lang="en-US" dirty="0"/>
              <a:t>Internet servers</a:t>
            </a:r>
          </a:p>
          <a:p>
            <a:pPr lvl="1"/>
            <a:r>
              <a:rPr lang="en-US" dirty="0"/>
              <a:t>Remote access servers</a:t>
            </a:r>
          </a:p>
        </p:txBody>
      </p:sp>
    </p:spTree>
    <p:extLst>
      <p:ext uri="{BB962C8B-B14F-4D97-AF65-F5344CB8AC3E}">
        <p14:creationId xmlns:p14="http://schemas.microsoft.com/office/powerpoint/2010/main" val="2699219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0C32-D8F5-48AE-B5D0-A597F2AA4BD5}"/>
              </a:ext>
            </a:extLst>
          </p:cNvPr>
          <p:cNvSpPr>
            <a:spLocks noGrp="1"/>
          </p:cNvSpPr>
          <p:nvPr>
            <p:ph type="title"/>
          </p:nvPr>
        </p:nvSpPr>
        <p:spPr/>
        <p:txBody>
          <a:bodyPr/>
          <a:lstStyle/>
          <a:p>
            <a:r>
              <a:rPr lang="en-US" dirty="0"/>
              <a:t>Distinguishing features of servers</a:t>
            </a:r>
          </a:p>
        </p:txBody>
      </p:sp>
      <p:sp>
        <p:nvSpPr>
          <p:cNvPr id="3" name="Content Placeholder 2">
            <a:extLst>
              <a:ext uri="{FF2B5EF4-FFF2-40B4-BE49-F238E27FC236}">
                <a16:creationId xmlns:a16="http://schemas.microsoft.com/office/drawing/2014/main" id="{9F16263D-B151-4E57-B47B-328DD4432E6E}"/>
              </a:ext>
            </a:extLst>
          </p:cNvPr>
          <p:cNvSpPr>
            <a:spLocks noGrp="1"/>
          </p:cNvSpPr>
          <p:nvPr>
            <p:ph idx="1"/>
          </p:nvPr>
        </p:nvSpPr>
        <p:spPr/>
        <p:txBody>
          <a:bodyPr/>
          <a:lstStyle/>
          <a:p>
            <a:r>
              <a:rPr lang="en-US" dirty="0"/>
              <a:t>Built-in redundancy with multiple power supplies and fans ( for example) to keep the server running if something breaks</a:t>
            </a:r>
          </a:p>
          <a:p>
            <a:r>
              <a:rPr lang="en-US" dirty="0"/>
              <a:t>Special high-performance designs for disk subsystems, memory and network subsystems</a:t>
            </a:r>
          </a:p>
          <a:p>
            <a:r>
              <a:rPr lang="en-US" dirty="0"/>
              <a:t>Special monitoring software and hardware it keeps close watch on the health of the server</a:t>
            </a:r>
          </a:p>
        </p:txBody>
      </p:sp>
    </p:spTree>
    <p:extLst>
      <p:ext uri="{BB962C8B-B14F-4D97-AF65-F5344CB8AC3E}">
        <p14:creationId xmlns:p14="http://schemas.microsoft.com/office/powerpoint/2010/main" val="244197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37FD1-9675-4553-8219-525319A43F0C}"/>
              </a:ext>
            </a:extLst>
          </p:cNvPr>
          <p:cNvSpPr>
            <a:spLocks noGrp="1"/>
          </p:cNvSpPr>
          <p:nvPr>
            <p:ph type="title"/>
          </p:nvPr>
        </p:nvSpPr>
        <p:spPr/>
        <p:txBody>
          <a:bodyPr/>
          <a:lstStyle/>
          <a:p>
            <a:r>
              <a:rPr lang="en-US" dirty="0"/>
              <a:t>Network Topology</a:t>
            </a:r>
          </a:p>
        </p:txBody>
      </p:sp>
      <p:pic>
        <p:nvPicPr>
          <p:cNvPr id="6" name="Picture 5" descr="A close up of a logo&#10;&#10;Description generated with high confidence">
            <a:extLst>
              <a:ext uri="{FF2B5EF4-FFF2-40B4-BE49-F238E27FC236}">
                <a16:creationId xmlns:a16="http://schemas.microsoft.com/office/drawing/2014/main" id="{0F023414-7494-48D6-8BC9-5B537941C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621" y="1427772"/>
            <a:ext cx="5010684" cy="3758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6281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76A6-9FEF-4AAD-8BE0-7A123F7E4E59}"/>
              </a:ext>
            </a:extLst>
          </p:cNvPr>
          <p:cNvSpPr>
            <a:spLocks noGrp="1"/>
          </p:cNvSpPr>
          <p:nvPr>
            <p:ph type="title"/>
          </p:nvPr>
        </p:nvSpPr>
        <p:spPr/>
        <p:txBody>
          <a:bodyPr/>
          <a:lstStyle/>
          <a:p>
            <a:r>
              <a:rPr lang="en-US" dirty="0"/>
              <a:t>Ethernet</a:t>
            </a:r>
          </a:p>
        </p:txBody>
      </p:sp>
      <p:sp>
        <p:nvSpPr>
          <p:cNvPr id="3" name="Content Placeholder 2">
            <a:extLst>
              <a:ext uri="{FF2B5EF4-FFF2-40B4-BE49-F238E27FC236}">
                <a16:creationId xmlns:a16="http://schemas.microsoft.com/office/drawing/2014/main" id="{5E0BE5E0-A808-4DFE-8229-04753D7330B6}"/>
              </a:ext>
            </a:extLst>
          </p:cNvPr>
          <p:cNvSpPr>
            <a:spLocks noGrp="1"/>
          </p:cNvSpPr>
          <p:nvPr>
            <p:ph idx="1"/>
          </p:nvPr>
        </p:nvSpPr>
        <p:spPr/>
        <p:txBody>
          <a:bodyPr>
            <a:normAutofit fontScale="92500" lnSpcReduction="10000"/>
          </a:bodyPr>
          <a:lstStyle/>
          <a:p>
            <a:r>
              <a:rPr lang="en-US" dirty="0"/>
              <a:t>A type of networking protocol-it defines the types of cables and connections that are used to wire computers, switches, and routers together. </a:t>
            </a:r>
          </a:p>
          <a:p>
            <a:r>
              <a:rPr lang="en-US" dirty="0"/>
              <a:t>Most often Ethernet cabling is Category 5 or 6, made up of twisted pair wiring similar to phone cables</a:t>
            </a:r>
          </a:p>
          <a:p>
            <a:r>
              <a:rPr lang="en-US" dirty="0"/>
              <a:t>Widely adopted </a:t>
            </a:r>
            <a:r>
              <a:rPr lang="en-US" i="1" dirty="0"/>
              <a:t>family </a:t>
            </a:r>
            <a:r>
              <a:rPr lang="en-US" dirty="0"/>
              <a:t>of transmission media used in local area network (LAN) technology </a:t>
            </a:r>
          </a:p>
          <a:p>
            <a:r>
              <a:rPr lang="en-US" dirty="0"/>
              <a:t>The media and protocol standards that enable communication between networked devices over Ethernet are defined by IEEE 802.3</a:t>
            </a:r>
          </a:p>
        </p:txBody>
      </p:sp>
    </p:spTree>
    <p:extLst>
      <p:ext uri="{BB962C8B-B14F-4D97-AF65-F5344CB8AC3E}">
        <p14:creationId xmlns:p14="http://schemas.microsoft.com/office/powerpoint/2010/main" val="370664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3CF4-6B21-4629-BC6D-6E23866B78B4}"/>
              </a:ext>
            </a:extLst>
          </p:cNvPr>
          <p:cNvSpPr>
            <a:spLocks noGrp="1"/>
          </p:cNvSpPr>
          <p:nvPr>
            <p:ph type="title"/>
          </p:nvPr>
        </p:nvSpPr>
        <p:spPr/>
        <p:txBody>
          <a:bodyPr/>
          <a:lstStyle/>
          <a:p>
            <a:r>
              <a:rPr lang="en-US" dirty="0"/>
              <a:t>Introduction                                   2 of 3</a:t>
            </a:r>
          </a:p>
        </p:txBody>
      </p:sp>
      <p:sp>
        <p:nvSpPr>
          <p:cNvPr id="3" name="Content Placeholder 2">
            <a:extLst>
              <a:ext uri="{FF2B5EF4-FFF2-40B4-BE49-F238E27FC236}">
                <a16:creationId xmlns:a16="http://schemas.microsoft.com/office/drawing/2014/main" id="{23DF27A1-19CC-457A-89E6-28E047D939DE}"/>
              </a:ext>
            </a:extLst>
          </p:cNvPr>
          <p:cNvSpPr>
            <a:spLocks noGrp="1"/>
          </p:cNvSpPr>
          <p:nvPr>
            <p:ph idx="1"/>
          </p:nvPr>
        </p:nvSpPr>
        <p:spPr>
          <a:xfrm>
            <a:off x="1141412" y="2249486"/>
            <a:ext cx="9905999" cy="3846513"/>
          </a:xfrm>
        </p:spPr>
        <p:txBody>
          <a:bodyPr>
            <a:normAutofit lnSpcReduction="10000"/>
          </a:bodyPr>
          <a:lstStyle/>
          <a:p>
            <a:r>
              <a:rPr lang="en-US" dirty="0"/>
              <a:t>In computer networks, computing devices exchange data with each other using connections (data links) between nodes </a:t>
            </a:r>
          </a:p>
          <a:p>
            <a:r>
              <a:rPr lang="en-US" dirty="0"/>
              <a:t>These data links are established over cable media such as wires or optic cables, or wireless media such as Wi-Fi</a:t>
            </a:r>
          </a:p>
          <a:p>
            <a:r>
              <a:rPr lang="en-US" dirty="0"/>
              <a:t>Network computer devices that originate, route and terminate the data are called network nodes</a:t>
            </a:r>
          </a:p>
          <a:p>
            <a:r>
              <a:rPr lang="en-US" dirty="0"/>
              <a:t>Nodes can include hosts such as personal computers, phones, servers as well as networking hardware</a:t>
            </a:r>
          </a:p>
        </p:txBody>
      </p:sp>
    </p:spTree>
    <p:extLst>
      <p:ext uri="{BB962C8B-B14F-4D97-AF65-F5344CB8AC3E}">
        <p14:creationId xmlns:p14="http://schemas.microsoft.com/office/powerpoint/2010/main" val="4293166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990D-3F8C-490E-BC52-AD77EC512A46}"/>
              </a:ext>
            </a:extLst>
          </p:cNvPr>
          <p:cNvSpPr>
            <a:spLocks noGrp="1"/>
          </p:cNvSpPr>
          <p:nvPr>
            <p:ph type="title"/>
          </p:nvPr>
        </p:nvSpPr>
        <p:spPr/>
        <p:txBody>
          <a:bodyPr/>
          <a:lstStyle/>
          <a:p>
            <a:r>
              <a:rPr lang="en-US" dirty="0"/>
              <a:t>Coaxial Cable</a:t>
            </a:r>
          </a:p>
        </p:txBody>
      </p:sp>
      <p:sp>
        <p:nvSpPr>
          <p:cNvPr id="3" name="Content Placeholder 2">
            <a:extLst>
              <a:ext uri="{FF2B5EF4-FFF2-40B4-BE49-F238E27FC236}">
                <a16:creationId xmlns:a16="http://schemas.microsoft.com/office/drawing/2014/main" id="{31BE7D3A-CD4F-4849-B877-B601CF0801E5}"/>
              </a:ext>
            </a:extLst>
          </p:cNvPr>
          <p:cNvSpPr>
            <a:spLocks noGrp="1"/>
          </p:cNvSpPr>
          <p:nvPr>
            <p:ph idx="1"/>
          </p:nvPr>
        </p:nvSpPr>
        <p:spPr/>
        <p:txBody>
          <a:bodyPr>
            <a:normAutofit/>
          </a:bodyPr>
          <a:lstStyle/>
          <a:p>
            <a:r>
              <a:rPr lang="en-US" dirty="0"/>
              <a:t>The cables consist of copper or aluminum wire surrounded by an insulating layer (typically a flexible material with a high dielectric constant), which itself is surrounded by a conductive layer </a:t>
            </a:r>
          </a:p>
          <a:p>
            <a:r>
              <a:rPr lang="en-US" dirty="0"/>
              <a:t>The insulation helps minimize interference and distortion</a:t>
            </a:r>
          </a:p>
          <a:p>
            <a:r>
              <a:rPr lang="en-US" dirty="0"/>
              <a:t>Transmission speed ranges from 200 million bits per second to more than 500 million bits per second</a:t>
            </a:r>
          </a:p>
        </p:txBody>
      </p:sp>
    </p:spTree>
    <p:extLst>
      <p:ext uri="{BB962C8B-B14F-4D97-AF65-F5344CB8AC3E}">
        <p14:creationId xmlns:p14="http://schemas.microsoft.com/office/powerpoint/2010/main" val="215586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7AEA-4599-43A4-9F62-A8AA5C7C5F23}"/>
              </a:ext>
            </a:extLst>
          </p:cNvPr>
          <p:cNvSpPr>
            <a:spLocks noGrp="1"/>
          </p:cNvSpPr>
          <p:nvPr>
            <p:ph type="title"/>
          </p:nvPr>
        </p:nvSpPr>
        <p:spPr/>
        <p:txBody>
          <a:bodyPr/>
          <a:lstStyle/>
          <a:p>
            <a:r>
              <a:rPr lang="en-US" dirty="0"/>
              <a:t>ITU-T G.hn</a:t>
            </a:r>
          </a:p>
        </p:txBody>
      </p:sp>
      <p:sp>
        <p:nvSpPr>
          <p:cNvPr id="3" name="Content Placeholder 2">
            <a:extLst>
              <a:ext uri="{FF2B5EF4-FFF2-40B4-BE49-F238E27FC236}">
                <a16:creationId xmlns:a16="http://schemas.microsoft.com/office/drawing/2014/main" id="{098B2971-1405-4740-9DEA-4DCEE1642DD8}"/>
              </a:ext>
            </a:extLst>
          </p:cNvPr>
          <p:cNvSpPr>
            <a:spLocks noGrp="1"/>
          </p:cNvSpPr>
          <p:nvPr>
            <p:ph idx="1"/>
          </p:nvPr>
        </p:nvSpPr>
        <p:spPr/>
        <p:txBody>
          <a:bodyPr/>
          <a:lstStyle/>
          <a:p>
            <a:r>
              <a:rPr lang="en-US" dirty="0"/>
              <a:t>Uses existing home wiring (coaxial cable, phone lines and power lines) to create a high-speed (up to 1 Gigabit/s) local area network</a:t>
            </a:r>
          </a:p>
        </p:txBody>
      </p:sp>
    </p:spTree>
    <p:extLst>
      <p:ext uri="{BB962C8B-B14F-4D97-AF65-F5344CB8AC3E}">
        <p14:creationId xmlns:p14="http://schemas.microsoft.com/office/powerpoint/2010/main" val="3912199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E28E-D500-443D-8460-111D9B156034}"/>
              </a:ext>
            </a:extLst>
          </p:cNvPr>
          <p:cNvSpPr>
            <a:spLocks noGrp="1"/>
          </p:cNvSpPr>
          <p:nvPr>
            <p:ph type="title"/>
          </p:nvPr>
        </p:nvSpPr>
        <p:spPr/>
        <p:txBody>
          <a:bodyPr/>
          <a:lstStyle/>
          <a:p>
            <a:r>
              <a:rPr lang="en-US" dirty="0"/>
              <a:t>Twisted Pair                                      1 of 3</a:t>
            </a:r>
          </a:p>
        </p:txBody>
      </p:sp>
      <p:sp>
        <p:nvSpPr>
          <p:cNvPr id="3" name="Content Placeholder 2">
            <a:extLst>
              <a:ext uri="{FF2B5EF4-FFF2-40B4-BE49-F238E27FC236}">
                <a16:creationId xmlns:a16="http://schemas.microsoft.com/office/drawing/2014/main" id="{6E12365F-C87B-420D-8C11-29D769DB0D5F}"/>
              </a:ext>
            </a:extLst>
          </p:cNvPr>
          <p:cNvSpPr>
            <a:spLocks noGrp="1"/>
          </p:cNvSpPr>
          <p:nvPr>
            <p:ph idx="1"/>
          </p:nvPr>
        </p:nvSpPr>
        <p:spPr/>
        <p:txBody>
          <a:bodyPr>
            <a:normAutofit/>
          </a:bodyPr>
          <a:lstStyle/>
          <a:p>
            <a:r>
              <a:rPr lang="en-US" dirty="0"/>
              <a:t>The most widely used medium for all telecommunication</a:t>
            </a:r>
          </a:p>
          <a:p>
            <a:r>
              <a:rPr lang="en-US" dirty="0"/>
              <a:t>Twisted-pair cabling consist of copper wires that are twisted into pairs</a:t>
            </a:r>
          </a:p>
          <a:p>
            <a:r>
              <a:rPr lang="en-US" dirty="0"/>
              <a:t>Ordinary telephone wires consist of two insulated copper wires twisted into pairs </a:t>
            </a:r>
          </a:p>
          <a:p>
            <a:r>
              <a:rPr lang="en-US" dirty="0"/>
              <a:t>Computer network cabling (wired Ethernet as defined by IEEE 802.3) consists of 4 pairs of copper cabling that can be utilized for both voice and data transmission</a:t>
            </a:r>
          </a:p>
        </p:txBody>
      </p:sp>
    </p:spTree>
    <p:extLst>
      <p:ext uri="{BB962C8B-B14F-4D97-AF65-F5344CB8AC3E}">
        <p14:creationId xmlns:p14="http://schemas.microsoft.com/office/powerpoint/2010/main" val="3143747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FCFB-C96D-4394-910B-17EE10F3BDC9}"/>
              </a:ext>
            </a:extLst>
          </p:cNvPr>
          <p:cNvSpPr>
            <a:spLocks noGrp="1"/>
          </p:cNvSpPr>
          <p:nvPr>
            <p:ph type="title"/>
          </p:nvPr>
        </p:nvSpPr>
        <p:spPr/>
        <p:txBody>
          <a:bodyPr/>
          <a:lstStyle/>
          <a:p>
            <a:r>
              <a:rPr lang="en-US" dirty="0"/>
              <a:t>Twisted Pair                                      2 of 3</a:t>
            </a:r>
          </a:p>
        </p:txBody>
      </p:sp>
      <p:sp>
        <p:nvSpPr>
          <p:cNvPr id="3" name="Content Placeholder 2">
            <a:extLst>
              <a:ext uri="{FF2B5EF4-FFF2-40B4-BE49-F238E27FC236}">
                <a16:creationId xmlns:a16="http://schemas.microsoft.com/office/drawing/2014/main" id="{084C9085-938A-4144-91A1-9A4C8BC0B438}"/>
              </a:ext>
            </a:extLst>
          </p:cNvPr>
          <p:cNvSpPr>
            <a:spLocks noGrp="1"/>
          </p:cNvSpPr>
          <p:nvPr>
            <p:ph idx="1"/>
          </p:nvPr>
        </p:nvSpPr>
        <p:spPr/>
        <p:txBody>
          <a:bodyPr>
            <a:normAutofit/>
          </a:bodyPr>
          <a:lstStyle/>
          <a:p>
            <a:r>
              <a:rPr lang="en-US" dirty="0"/>
              <a:t>The use of two wires twisted together helps to reduce crosstalk and electromagnetic induction</a:t>
            </a:r>
          </a:p>
          <a:p>
            <a:r>
              <a:rPr lang="en-US" dirty="0"/>
              <a:t>The transmission speed ranges from 2 million bits per second to 10 billion bits per second</a:t>
            </a:r>
          </a:p>
          <a:p>
            <a:r>
              <a:rPr lang="en-US" dirty="0"/>
              <a:t>Twisted pair cabling comes in two forms: unshielded twisted pair (UTP) and shielded twisted-pair (STP)</a:t>
            </a:r>
          </a:p>
        </p:txBody>
      </p:sp>
    </p:spTree>
    <p:extLst>
      <p:ext uri="{BB962C8B-B14F-4D97-AF65-F5344CB8AC3E}">
        <p14:creationId xmlns:p14="http://schemas.microsoft.com/office/powerpoint/2010/main" val="4159840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DD2B-F491-46A0-A47D-9F7EC9E76C12}"/>
              </a:ext>
            </a:extLst>
          </p:cNvPr>
          <p:cNvSpPr>
            <a:spLocks noGrp="1"/>
          </p:cNvSpPr>
          <p:nvPr>
            <p:ph type="title"/>
          </p:nvPr>
        </p:nvSpPr>
        <p:spPr/>
        <p:txBody>
          <a:bodyPr/>
          <a:lstStyle/>
          <a:p>
            <a:r>
              <a:rPr lang="en-US" dirty="0"/>
              <a:t>Twisted Pair                                      3 of 3</a:t>
            </a:r>
          </a:p>
        </p:txBody>
      </p:sp>
      <p:sp>
        <p:nvSpPr>
          <p:cNvPr id="3" name="Content Placeholder 2">
            <a:extLst>
              <a:ext uri="{FF2B5EF4-FFF2-40B4-BE49-F238E27FC236}">
                <a16:creationId xmlns:a16="http://schemas.microsoft.com/office/drawing/2014/main" id="{20863B4B-0845-4C7D-B0AB-FF14113EFCD0}"/>
              </a:ext>
            </a:extLst>
          </p:cNvPr>
          <p:cNvSpPr>
            <a:spLocks noGrp="1"/>
          </p:cNvSpPr>
          <p:nvPr>
            <p:ph idx="1"/>
          </p:nvPr>
        </p:nvSpPr>
        <p:spPr/>
        <p:txBody>
          <a:bodyPr/>
          <a:lstStyle/>
          <a:p>
            <a:r>
              <a:rPr lang="en-US" dirty="0"/>
              <a:t>The most common type of twisted-pair cable, used for most LANs, is Category 5, also called Cat-5</a:t>
            </a:r>
          </a:p>
          <a:p>
            <a:r>
              <a:rPr lang="en-US" dirty="0"/>
              <a:t>Cat-5 cable is used to support 100Base-T and 1000Base-T Ethernet networks</a:t>
            </a:r>
          </a:p>
          <a:p>
            <a:r>
              <a:rPr lang="en-US" dirty="0"/>
              <a:t>Both Cat-5E and Cat-6 cables are essentially the same as Cat-5, but they meet higher quality specifications to handle faster network speeds</a:t>
            </a:r>
          </a:p>
          <a:p>
            <a:r>
              <a:rPr lang="en-US" dirty="0"/>
              <a:t>Both are backward-compatible with prior network types</a:t>
            </a:r>
          </a:p>
        </p:txBody>
      </p:sp>
    </p:spTree>
    <p:extLst>
      <p:ext uri="{BB962C8B-B14F-4D97-AF65-F5344CB8AC3E}">
        <p14:creationId xmlns:p14="http://schemas.microsoft.com/office/powerpoint/2010/main" val="2425783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6D2-22D2-4EC5-8C2D-B508EA931C4F}"/>
              </a:ext>
            </a:extLst>
          </p:cNvPr>
          <p:cNvSpPr>
            <a:spLocks noGrp="1"/>
          </p:cNvSpPr>
          <p:nvPr>
            <p:ph type="title"/>
          </p:nvPr>
        </p:nvSpPr>
        <p:spPr/>
        <p:txBody>
          <a:bodyPr/>
          <a:lstStyle/>
          <a:p>
            <a:r>
              <a:rPr lang="en-US" dirty="0"/>
              <a:t>Optical Fiber                                   1 of 2</a:t>
            </a:r>
          </a:p>
        </p:txBody>
      </p:sp>
      <p:sp>
        <p:nvSpPr>
          <p:cNvPr id="3" name="Content Placeholder 2">
            <a:extLst>
              <a:ext uri="{FF2B5EF4-FFF2-40B4-BE49-F238E27FC236}">
                <a16:creationId xmlns:a16="http://schemas.microsoft.com/office/drawing/2014/main" id="{35A727F0-CC0C-4764-B8A2-CD429F4175AB}"/>
              </a:ext>
            </a:extLst>
          </p:cNvPr>
          <p:cNvSpPr>
            <a:spLocks noGrp="1"/>
          </p:cNvSpPr>
          <p:nvPr>
            <p:ph idx="1"/>
          </p:nvPr>
        </p:nvSpPr>
        <p:spPr/>
        <p:txBody>
          <a:bodyPr>
            <a:normAutofit/>
          </a:bodyPr>
          <a:lstStyle/>
          <a:p>
            <a:r>
              <a:rPr lang="en-US" dirty="0"/>
              <a:t>Glass fiber</a:t>
            </a:r>
          </a:p>
          <a:p>
            <a:r>
              <a:rPr lang="en-US" dirty="0"/>
              <a:t>It carries pulses of light that represent data</a:t>
            </a:r>
          </a:p>
          <a:p>
            <a:r>
              <a:rPr lang="en-US" dirty="0"/>
              <a:t>Some advantages of optical fibers over metal wires are very low transmission loss and immunity from electrical interference</a:t>
            </a:r>
          </a:p>
          <a:p>
            <a:r>
              <a:rPr lang="en-US" dirty="0"/>
              <a:t>Optic fibers can be used for long runs of cable carrying very high data rates, and are used for undersea cables to interconnect continents</a:t>
            </a:r>
          </a:p>
        </p:txBody>
      </p:sp>
    </p:spTree>
    <p:extLst>
      <p:ext uri="{BB962C8B-B14F-4D97-AF65-F5344CB8AC3E}">
        <p14:creationId xmlns:p14="http://schemas.microsoft.com/office/powerpoint/2010/main" val="3530624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E757-89FC-407B-A3DF-9B3D3B63A764}"/>
              </a:ext>
            </a:extLst>
          </p:cNvPr>
          <p:cNvSpPr>
            <a:spLocks noGrp="1"/>
          </p:cNvSpPr>
          <p:nvPr>
            <p:ph type="title"/>
          </p:nvPr>
        </p:nvSpPr>
        <p:spPr/>
        <p:txBody>
          <a:bodyPr/>
          <a:lstStyle/>
          <a:p>
            <a:r>
              <a:rPr lang="en-US" dirty="0"/>
              <a:t>Optical Fiber                                   2 of 2</a:t>
            </a:r>
          </a:p>
        </p:txBody>
      </p:sp>
      <p:sp>
        <p:nvSpPr>
          <p:cNvPr id="3" name="Content Placeholder 2">
            <a:extLst>
              <a:ext uri="{FF2B5EF4-FFF2-40B4-BE49-F238E27FC236}">
                <a16:creationId xmlns:a16="http://schemas.microsoft.com/office/drawing/2014/main" id="{212A24FF-A93E-4C22-A96A-07591198DB0F}"/>
              </a:ext>
            </a:extLst>
          </p:cNvPr>
          <p:cNvSpPr>
            <a:spLocks noGrp="1"/>
          </p:cNvSpPr>
          <p:nvPr>
            <p:ph idx="1"/>
          </p:nvPr>
        </p:nvSpPr>
        <p:spPr/>
        <p:txBody>
          <a:bodyPr>
            <a:normAutofit/>
          </a:bodyPr>
          <a:lstStyle/>
          <a:p>
            <a:r>
              <a:rPr lang="en-US" dirty="0"/>
              <a:t>There are two types of transmission of fiber optics, Single-mode fiber (SMF) and Multimode fiber (MMF)</a:t>
            </a:r>
          </a:p>
          <a:p>
            <a:r>
              <a:rPr lang="en-US" dirty="0"/>
              <a:t>Single-mode fiber has the advantage of being able to sustain a coherent signal for dozens or even a hundred kilometers</a:t>
            </a:r>
          </a:p>
          <a:p>
            <a:r>
              <a:rPr lang="en-US" dirty="0"/>
              <a:t>Multimode fiber is cheaper to terminate but is limited to a few hundred or even only a few dozens of meters, depending on the data rate and cable grade</a:t>
            </a:r>
          </a:p>
        </p:txBody>
      </p:sp>
    </p:spTree>
    <p:extLst>
      <p:ext uri="{BB962C8B-B14F-4D97-AF65-F5344CB8AC3E}">
        <p14:creationId xmlns:p14="http://schemas.microsoft.com/office/powerpoint/2010/main" val="2322429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view of a mountain&#10;&#10;Description generated with high confidence">
            <a:extLst>
              <a:ext uri="{FF2B5EF4-FFF2-40B4-BE49-F238E27FC236}">
                <a16:creationId xmlns:a16="http://schemas.microsoft.com/office/drawing/2014/main" id="{62492E0C-EC34-44E3-93F3-E417C8446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1266495"/>
            <a:ext cx="10160000" cy="4940300"/>
          </a:xfrm>
          <a:prstGeom prst="rect">
            <a:avLst/>
          </a:prstGeom>
          <a:ln>
            <a:noFill/>
          </a:ln>
          <a:effectLst>
            <a:softEdge rad="112500"/>
          </a:effectLst>
        </p:spPr>
      </p:pic>
      <p:sp>
        <p:nvSpPr>
          <p:cNvPr id="6" name="Title 5">
            <a:extLst>
              <a:ext uri="{FF2B5EF4-FFF2-40B4-BE49-F238E27FC236}">
                <a16:creationId xmlns:a16="http://schemas.microsoft.com/office/drawing/2014/main" id="{94930E57-C6BF-4353-AE24-C9C6DCAE7591}"/>
              </a:ext>
            </a:extLst>
          </p:cNvPr>
          <p:cNvSpPr>
            <a:spLocks noGrp="1"/>
          </p:cNvSpPr>
          <p:nvPr>
            <p:ph type="title"/>
          </p:nvPr>
        </p:nvSpPr>
        <p:spPr>
          <a:xfrm>
            <a:off x="1141413" y="105768"/>
            <a:ext cx="9905998" cy="1160727"/>
          </a:xfrm>
        </p:spPr>
        <p:txBody>
          <a:bodyPr/>
          <a:lstStyle/>
          <a:p>
            <a:r>
              <a:rPr lang="en-US" dirty="0"/>
              <a:t>Questions???</a:t>
            </a:r>
          </a:p>
        </p:txBody>
      </p:sp>
    </p:spTree>
    <p:extLst>
      <p:ext uri="{BB962C8B-B14F-4D97-AF65-F5344CB8AC3E}">
        <p14:creationId xmlns:p14="http://schemas.microsoft.com/office/powerpoint/2010/main" val="1770083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C975D-717C-4914-8C30-36B997DF6620}"/>
              </a:ext>
            </a:extLst>
          </p:cNvPr>
          <p:cNvSpPr>
            <a:spLocks noGrp="1"/>
          </p:cNvSpPr>
          <p:nvPr>
            <p:ph type="title"/>
          </p:nvPr>
        </p:nvSpPr>
        <p:spPr/>
        <p:txBody>
          <a:bodyPr/>
          <a:lstStyle/>
          <a:p>
            <a:r>
              <a:rPr lang="en-US" dirty="0"/>
              <a:t>Back-up Slides</a:t>
            </a:r>
          </a:p>
        </p:txBody>
      </p:sp>
      <p:pic>
        <p:nvPicPr>
          <p:cNvPr id="7" name="Picture 6" descr="A close up of a sign&#10;&#10;Description generated with high confidence">
            <a:extLst>
              <a:ext uri="{FF2B5EF4-FFF2-40B4-BE49-F238E27FC236}">
                <a16:creationId xmlns:a16="http://schemas.microsoft.com/office/drawing/2014/main" id="{62E3DD57-20B2-4747-8880-7B8ADEA9C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73172"/>
            <a:ext cx="4843329" cy="3355106"/>
          </a:xfrm>
          <a:prstGeom prst="rect">
            <a:avLst/>
          </a:prstGeom>
          <a:ln>
            <a:noFill/>
          </a:ln>
          <a:effectLst>
            <a:softEdge rad="112500"/>
          </a:effectLst>
        </p:spPr>
      </p:pic>
    </p:spTree>
    <p:extLst>
      <p:ext uri="{BB962C8B-B14F-4D97-AF65-F5344CB8AC3E}">
        <p14:creationId xmlns:p14="http://schemas.microsoft.com/office/powerpoint/2010/main" val="3367776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237372F-6ABA-469A-99C9-039AE95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669" y="139165"/>
            <a:ext cx="5999148" cy="6611061"/>
          </a:xfrm>
          <a:prstGeom prst="rect">
            <a:avLst/>
          </a:prstGeom>
        </p:spPr>
      </p:pic>
    </p:spTree>
    <p:extLst>
      <p:ext uri="{BB962C8B-B14F-4D97-AF65-F5344CB8AC3E}">
        <p14:creationId xmlns:p14="http://schemas.microsoft.com/office/powerpoint/2010/main" val="416327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E6A6-0A41-4BE5-97C5-731219B2F0AC}"/>
              </a:ext>
            </a:extLst>
          </p:cNvPr>
          <p:cNvSpPr>
            <a:spLocks noGrp="1"/>
          </p:cNvSpPr>
          <p:nvPr>
            <p:ph type="title"/>
          </p:nvPr>
        </p:nvSpPr>
        <p:spPr/>
        <p:txBody>
          <a:bodyPr/>
          <a:lstStyle/>
          <a:p>
            <a:r>
              <a:rPr lang="en-US" dirty="0"/>
              <a:t>Introduction                                   3 of 3</a:t>
            </a:r>
          </a:p>
        </p:txBody>
      </p:sp>
      <p:sp>
        <p:nvSpPr>
          <p:cNvPr id="3" name="Content Placeholder 2">
            <a:extLst>
              <a:ext uri="{FF2B5EF4-FFF2-40B4-BE49-F238E27FC236}">
                <a16:creationId xmlns:a16="http://schemas.microsoft.com/office/drawing/2014/main" id="{DFC88C02-512E-43F9-8BA0-FAB8B71D6A78}"/>
              </a:ext>
            </a:extLst>
          </p:cNvPr>
          <p:cNvSpPr>
            <a:spLocks noGrp="1"/>
          </p:cNvSpPr>
          <p:nvPr>
            <p:ph idx="1"/>
          </p:nvPr>
        </p:nvSpPr>
        <p:spPr/>
        <p:txBody>
          <a:bodyPr/>
          <a:lstStyle/>
          <a:p>
            <a:r>
              <a:rPr lang="en-US" dirty="0"/>
              <a:t>Computer networks differ in the transmission medium used to carry their signals, communications protocols to organize network traffic, the network's size, topology, traffic control mechanism and organizational intent</a:t>
            </a:r>
          </a:p>
          <a:p>
            <a:r>
              <a:rPr lang="en-US" dirty="0"/>
              <a:t>The best-known computer network is the Internet</a:t>
            </a:r>
          </a:p>
        </p:txBody>
      </p:sp>
    </p:spTree>
    <p:extLst>
      <p:ext uri="{BB962C8B-B14F-4D97-AF65-F5344CB8AC3E}">
        <p14:creationId xmlns:p14="http://schemas.microsoft.com/office/powerpoint/2010/main" val="2022201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4BBE2-7053-4487-BEC4-F3D820382B03}"/>
              </a:ext>
            </a:extLst>
          </p:cNvPr>
          <p:cNvSpPr>
            <a:spLocks noGrp="1"/>
          </p:cNvSpPr>
          <p:nvPr>
            <p:ph type="title"/>
          </p:nvPr>
        </p:nvSpPr>
        <p:spPr/>
        <p:txBody>
          <a:bodyPr/>
          <a:lstStyle/>
          <a:p>
            <a:r>
              <a:rPr lang="en-US" dirty="0"/>
              <a:t>OSI Model – Layer 1– Physical Layer </a:t>
            </a:r>
          </a:p>
        </p:txBody>
      </p:sp>
      <p:sp>
        <p:nvSpPr>
          <p:cNvPr id="5" name="Content Placeholder 4">
            <a:extLst>
              <a:ext uri="{FF2B5EF4-FFF2-40B4-BE49-F238E27FC236}">
                <a16:creationId xmlns:a16="http://schemas.microsoft.com/office/drawing/2014/main" id="{6560FCD6-2936-4E09-ADB4-DA6BD4F1DF69}"/>
              </a:ext>
            </a:extLst>
          </p:cNvPr>
          <p:cNvSpPr>
            <a:spLocks noGrp="1"/>
          </p:cNvSpPr>
          <p:nvPr>
            <p:ph idx="1"/>
          </p:nvPr>
        </p:nvSpPr>
        <p:spPr/>
        <p:txBody>
          <a:bodyPr/>
          <a:lstStyle/>
          <a:p>
            <a:r>
              <a:rPr lang="en-US" dirty="0"/>
              <a:t>Defines the properties of the physical medium used to make a network connection</a:t>
            </a:r>
          </a:p>
          <a:p>
            <a:r>
              <a:rPr lang="en-US" dirty="0"/>
              <a:t>Can either be a tangible physical medium (network cable) or radio waves</a:t>
            </a:r>
          </a:p>
          <a:p>
            <a:r>
              <a:rPr lang="en-US" dirty="0"/>
              <a:t>Includes any devices that make up the physical connection between two network computers (routers, switches, satellite antennas etc.)</a:t>
            </a:r>
          </a:p>
          <a:p>
            <a:r>
              <a:rPr lang="en-US" dirty="0"/>
              <a:t>Can be point-to-point, multipoint, half duplex (one direction at a time) or full-duplex (both directions simultaneously)</a:t>
            </a:r>
          </a:p>
        </p:txBody>
      </p:sp>
    </p:spTree>
    <p:extLst>
      <p:ext uri="{BB962C8B-B14F-4D97-AF65-F5344CB8AC3E}">
        <p14:creationId xmlns:p14="http://schemas.microsoft.com/office/powerpoint/2010/main" val="1919791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4F93-3B87-4D6B-B49A-E2FE2C0BDBCB}"/>
              </a:ext>
            </a:extLst>
          </p:cNvPr>
          <p:cNvSpPr>
            <a:spLocks noGrp="1"/>
          </p:cNvSpPr>
          <p:nvPr>
            <p:ph type="title"/>
          </p:nvPr>
        </p:nvSpPr>
        <p:spPr/>
        <p:txBody>
          <a:bodyPr/>
          <a:lstStyle/>
          <a:p>
            <a:r>
              <a:rPr lang="en-US" dirty="0"/>
              <a:t>OSI Model – Layer 2 – Data-Link Layer</a:t>
            </a:r>
          </a:p>
        </p:txBody>
      </p:sp>
      <p:sp>
        <p:nvSpPr>
          <p:cNvPr id="3" name="Content Placeholder 2">
            <a:extLst>
              <a:ext uri="{FF2B5EF4-FFF2-40B4-BE49-F238E27FC236}">
                <a16:creationId xmlns:a16="http://schemas.microsoft.com/office/drawing/2014/main" id="{EBFDBF06-B1A6-4AFB-B03B-8719444D042C}"/>
              </a:ext>
            </a:extLst>
          </p:cNvPr>
          <p:cNvSpPr>
            <a:spLocks noGrp="1"/>
          </p:cNvSpPr>
          <p:nvPr>
            <p:ph idx="1"/>
          </p:nvPr>
        </p:nvSpPr>
        <p:spPr/>
        <p:txBody>
          <a:bodyPr/>
          <a:lstStyle/>
          <a:p>
            <a:r>
              <a:rPr lang="en-US" dirty="0"/>
              <a:t>Define standards the design meeting to the pits carried by the physical layer</a:t>
            </a:r>
          </a:p>
          <a:p>
            <a:r>
              <a:rPr lang="en-US" dirty="0"/>
              <a:t>Establishes a reliable protocol through the physical layers of the network layer (Layer 3) can transmit its data</a:t>
            </a:r>
          </a:p>
          <a:p>
            <a:r>
              <a:rPr lang="en-US" dirty="0"/>
              <a:t>Typically includes error detection and correction to ensure a reliable data stream</a:t>
            </a:r>
          </a:p>
          <a:p>
            <a:r>
              <a:rPr lang="en-US" dirty="0"/>
              <a:t>The data elements carried by the data link layer are called frames</a:t>
            </a:r>
          </a:p>
        </p:txBody>
      </p:sp>
    </p:spTree>
    <p:extLst>
      <p:ext uri="{BB962C8B-B14F-4D97-AF65-F5344CB8AC3E}">
        <p14:creationId xmlns:p14="http://schemas.microsoft.com/office/powerpoint/2010/main" val="3585058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0A5E-FE9C-44E0-880A-27BF21B85937}"/>
              </a:ext>
            </a:extLst>
          </p:cNvPr>
          <p:cNvSpPr>
            <a:spLocks noGrp="1"/>
          </p:cNvSpPr>
          <p:nvPr>
            <p:ph type="title"/>
          </p:nvPr>
        </p:nvSpPr>
        <p:spPr/>
        <p:txBody>
          <a:bodyPr/>
          <a:lstStyle/>
          <a:p>
            <a:r>
              <a:rPr lang="en-US" dirty="0"/>
              <a:t>OSI Model – Layer 2 – Data-Link Layer    </a:t>
            </a:r>
            <a:r>
              <a:rPr lang="en-US" sz="2800" dirty="0" err="1"/>
              <a:t>cont</a:t>
            </a:r>
            <a:endParaRPr lang="en-US" dirty="0"/>
          </a:p>
        </p:txBody>
      </p:sp>
      <p:sp>
        <p:nvSpPr>
          <p:cNvPr id="3" name="Content Placeholder 2">
            <a:extLst>
              <a:ext uri="{FF2B5EF4-FFF2-40B4-BE49-F238E27FC236}">
                <a16:creationId xmlns:a16="http://schemas.microsoft.com/office/drawing/2014/main" id="{AFBDE856-C834-40D2-AAB2-1DA197D3BAF6}"/>
              </a:ext>
            </a:extLst>
          </p:cNvPr>
          <p:cNvSpPr>
            <a:spLocks noGrp="1"/>
          </p:cNvSpPr>
          <p:nvPr>
            <p:ph idx="1"/>
          </p:nvPr>
        </p:nvSpPr>
        <p:spPr/>
        <p:txBody>
          <a:bodyPr/>
          <a:lstStyle/>
          <a:p>
            <a:r>
              <a:rPr lang="en-US" dirty="0"/>
              <a:t>Examples of frame types include X.25 and 802.X</a:t>
            </a:r>
          </a:p>
          <a:p>
            <a:r>
              <a:rPr lang="en-US" dirty="0"/>
              <a:t>The data link layer is usually subdivided into two sub layers: the logical Link control (LLC) and media access control (MAC) sub layers</a:t>
            </a:r>
          </a:p>
          <a:p>
            <a:r>
              <a:rPr lang="en-US" dirty="0"/>
              <a:t>The MAC sublayer handles frame assembly and disassembly, error detection and correction, and addressing</a:t>
            </a:r>
          </a:p>
          <a:p>
            <a:r>
              <a:rPr lang="en-US" dirty="0"/>
              <a:t>The two most common MAC protocols are 802.3 ethernet and 802.5 Token Ring, but also include 802.11 Wireless and 802.7 Broadband</a:t>
            </a:r>
          </a:p>
        </p:txBody>
      </p:sp>
    </p:spTree>
    <p:extLst>
      <p:ext uri="{BB962C8B-B14F-4D97-AF65-F5344CB8AC3E}">
        <p14:creationId xmlns:p14="http://schemas.microsoft.com/office/powerpoint/2010/main" val="2267515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9C0C-884E-4B15-A4D3-34EDA480255B}"/>
              </a:ext>
            </a:extLst>
          </p:cNvPr>
          <p:cNvSpPr>
            <a:spLocks noGrp="1"/>
          </p:cNvSpPr>
          <p:nvPr>
            <p:ph type="title"/>
          </p:nvPr>
        </p:nvSpPr>
        <p:spPr/>
        <p:txBody>
          <a:bodyPr/>
          <a:lstStyle/>
          <a:p>
            <a:r>
              <a:rPr lang="en-US" dirty="0"/>
              <a:t>OSI Model – Layer 3 – Network Layer</a:t>
            </a:r>
          </a:p>
        </p:txBody>
      </p:sp>
      <p:sp>
        <p:nvSpPr>
          <p:cNvPr id="3" name="Content Placeholder 2">
            <a:extLst>
              <a:ext uri="{FF2B5EF4-FFF2-40B4-BE49-F238E27FC236}">
                <a16:creationId xmlns:a16="http://schemas.microsoft.com/office/drawing/2014/main" id="{06442EA2-CD75-4CD0-B946-03E44575842B}"/>
              </a:ext>
            </a:extLst>
          </p:cNvPr>
          <p:cNvSpPr>
            <a:spLocks noGrp="1"/>
          </p:cNvSpPr>
          <p:nvPr>
            <p:ph idx="1"/>
          </p:nvPr>
        </p:nvSpPr>
        <p:spPr/>
        <p:txBody>
          <a:bodyPr/>
          <a:lstStyle/>
          <a:p>
            <a:r>
              <a:rPr lang="en-US" dirty="0"/>
              <a:t>This is where a lot of action goes on most networks</a:t>
            </a:r>
          </a:p>
          <a:p>
            <a:r>
              <a:rPr lang="en-US" dirty="0"/>
              <a:t>Defines how data packets get from one point to another on a network and what goes into each packet</a:t>
            </a:r>
          </a:p>
          <a:p>
            <a:r>
              <a:rPr lang="en-US" dirty="0"/>
              <a:t>Uses different packet protocols, such as Internet Protocol (IP) and Internet Protocol Exchange (IPX), which includes source and destination routing information</a:t>
            </a:r>
          </a:p>
        </p:txBody>
      </p:sp>
    </p:spTree>
    <p:extLst>
      <p:ext uri="{BB962C8B-B14F-4D97-AF65-F5344CB8AC3E}">
        <p14:creationId xmlns:p14="http://schemas.microsoft.com/office/powerpoint/2010/main" val="3729996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E733-A45D-490C-BE64-02318BBC9242}"/>
              </a:ext>
            </a:extLst>
          </p:cNvPr>
          <p:cNvSpPr>
            <a:spLocks noGrp="1"/>
          </p:cNvSpPr>
          <p:nvPr>
            <p:ph type="title"/>
          </p:nvPr>
        </p:nvSpPr>
        <p:spPr/>
        <p:txBody>
          <a:bodyPr/>
          <a:lstStyle/>
          <a:p>
            <a:r>
              <a:rPr lang="en-US" dirty="0"/>
              <a:t>OSI Model – Layer 3 – Network Layer     </a:t>
            </a:r>
            <a:r>
              <a:rPr lang="en-US" sz="2800" dirty="0" err="1"/>
              <a:t>cont</a:t>
            </a:r>
            <a:endParaRPr lang="en-US" dirty="0"/>
          </a:p>
        </p:txBody>
      </p:sp>
      <p:sp>
        <p:nvSpPr>
          <p:cNvPr id="3" name="Content Placeholder 2">
            <a:extLst>
              <a:ext uri="{FF2B5EF4-FFF2-40B4-BE49-F238E27FC236}">
                <a16:creationId xmlns:a16="http://schemas.microsoft.com/office/drawing/2014/main" id="{B39B3E56-8644-4254-91EE-9A9D7A494CAE}"/>
              </a:ext>
            </a:extLst>
          </p:cNvPr>
          <p:cNvSpPr>
            <a:spLocks noGrp="1"/>
          </p:cNvSpPr>
          <p:nvPr>
            <p:ph idx="1"/>
          </p:nvPr>
        </p:nvSpPr>
        <p:spPr/>
        <p:txBody>
          <a:bodyPr/>
          <a:lstStyle/>
          <a:p>
            <a:r>
              <a:rPr lang="en-US" dirty="0"/>
              <a:t>Is most important when a network connection pass through one or more routers, which examine each packet and send the package to the proper destination based on the source and destination addresses</a:t>
            </a:r>
          </a:p>
          <a:p>
            <a:r>
              <a:rPr lang="en-US" dirty="0"/>
              <a:t>Breaking the network layer (a.k.a. the packet layer) into a separate layer from the physical and datalink layers means the protocols defined in this layer can be carried over any variations of the lower layers</a:t>
            </a:r>
          </a:p>
        </p:txBody>
      </p:sp>
    </p:spTree>
    <p:extLst>
      <p:ext uri="{BB962C8B-B14F-4D97-AF65-F5344CB8AC3E}">
        <p14:creationId xmlns:p14="http://schemas.microsoft.com/office/powerpoint/2010/main" val="572256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EAA2-5FF7-454A-B421-ED2B4638A937}"/>
              </a:ext>
            </a:extLst>
          </p:cNvPr>
          <p:cNvSpPr>
            <a:spLocks noGrp="1"/>
          </p:cNvSpPr>
          <p:nvPr>
            <p:ph type="title"/>
          </p:nvPr>
        </p:nvSpPr>
        <p:spPr/>
        <p:txBody>
          <a:bodyPr/>
          <a:lstStyle/>
          <a:p>
            <a:r>
              <a:rPr lang="en-US" dirty="0"/>
              <a:t>OSI Model – Layer 4 – Transport Layer</a:t>
            </a:r>
          </a:p>
        </p:txBody>
      </p:sp>
      <p:sp>
        <p:nvSpPr>
          <p:cNvPr id="3" name="Content Placeholder 2">
            <a:extLst>
              <a:ext uri="{FF2B5EF4-FFF2-40B4-BE49-F238E27FC236}">
                <a16:creationId xmlns:a16="http://schemas.microsoft.com/office/drawing/2014/main" id="{02A12F70-AEA6-4B61-9069-9762A20DFC48}"/>
              </a:ext>
            </a:extLst>
          </p:cNvPr>
          <p:cNvSpPr>
            <a:spLocks noGrp="1"/>
          </p:cNvSpPr>
          <p:nvPr>
            <p:ph idx="1"/>
          </p:nvPr>
        </p:nvSpPr>
        <p:spPr/>
        <p:txBody>
          <a:bodyPr>
            <a:normAutofit fontScale="92500" lnSpcReduction="10000"/>
          </a:bodyPr>
          <a:lstStyle/>
          <a:p>
            <a:r>
              <a:rPr lang="en-US" dirty="0"/>
              <a:t>Manages the flow of information from one network node to another</a:t>
            </a:r>
          </a:p>
          <a:p>
            <a:r>
              <a:rPr lang="en-US" dirty="0"/>
              <a:t>Ensures that the packets are decoded in the proper sequence and that all packets are received</a:t>
            </a:r>
          </a:p>
          <a:p>
            <a:r>
              <a:rPr lang="en-US" dirty="0"/>
              <a:t>Also identifies each computer or node on a network uniquely</a:t>
            </a:r>
          </a:p>
          <a:p>
            <a:r>
              <a:rPr lang="en-US" dirty="0"/>
              <a:t>The transport layer is the first layer where differences between network operating systems occur</a:t>
            </a:r>
          </a:p>
          <a:p>
            <a:r>
              <a:rPr lang="en-US" dirty="0"/>
              <a:t>Transport layer protocol examples include Transmission Control Protocol (TCP) and Sequenced Packet Exchange (SPX) , used with IP and IPX respectively</a:t>
            </a:r>
          </a:p>
        </p:txBody>
      </p:sp>
    </p:spTree>
    <p:extLst>
      <p:ext uri="{BB962C8B-B14F-4D97-AF65-F5344CB8AC3E}">
        <p14:creationId xmlns:p14="http://schemas.microsoft.com/office/powerpoint/2010/main" val="2812521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A2D4-1024-4B7E-A908-633765786B24}"/>
              </a:ext>
            </a:extLst>
          </p:cNvPr>
          <p:cNvSpPr>
            <a:spLocks noGrp="1"/>
          </p:cNvSpPr>
          <p:nvPr>
            <p:ph type="title"/>
          </p:nvPr>
        </p:nvSpPr>
        <p:spPr/>
        <p:txBody>
          <a:bodyPr/>
          <a:lstStyle/>
          <a:p>
            <a:r>
              <a:rPr lang="en-US" dirty="0"/>
              <a:t>OSI Model – Layer 5 – Session Layer</a:t>
            </a:r>
          </a:p>
        </p:txBody>
      </p:sp>
      <p:sp>
        <p:nvSpPr>
          <p:cNvPr id="3" name="Content Placeholder 2">
            <a:extLst>
              <a:ext uri="{FF2B5EF4-FFF2-40B4-BE49-F238E27FC236}">
                <a16:creationId xmlns:a16="http://schemas.microsoft.com/office/drawing/2014/main" id="{2766E539-154D-4134-84BE-8E76F249438B}"/>
              </a:ext>
            </a:extLst>
          </p:cNvPr>
          <p:cNvSpPr>
            <a:spLocks noGrp="1"/>
          </p:cNvSpPr>
          <p:nvPr>
            <p:ph idx="1"/>
          </p:nvPr>
        </p:nvSpPr>
        <p:spPr/>
        <p:txBody>
          <a:bodyPr/>
          <a:lstStyle/>
          <a:p>
            <a:r>
              <a:rPr lang="en-US" dirty="0"/>
              <a:t>Defines the connection from a user computer to a network server, or from a pure computer on a network to another peer computer</a:t>
            </a:r>
          </a:p>
          <a:p>
            <a:r>
              <a:rPr lang="en-US" dirty="0"/>
              <a:t>These virtual connections are called sessions, and include negotiation between the client and host (or peers) about flow control, transaction processing, transfer abuser information and authentication to the network</a:t>
            </a:r>
          </a:p>
          <a:p>
            <a:r>
              <a:rPr lang="en-US" dirty="0"/>
              <a:t>They are called sessions because they set up connections that persist for some period of time</a:t>
            </a:r>
          </a:p>
        </p:txBody>
      </p:sp>
    </p:spTree>
    <p:extLst>
      <p:ext uri="{BB962C8B-B14F-4D97-AF65-F5344CB8AC3E}">
        <p14:creationId xmlns:p14="http://schemas.microsoft.com/office/powerpoint/2010/main" val="1120788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7ECA-6F11-420A-ADE8-D4B5AFD9F4DD}"/>
              </a:ext>
            </a:extLst>
          </p:cNvPr>
          <p:cNvSpPr>
            <a:spLocks noGrp="1"/>
          </p:cNvSpPr>
          <p:nvPr>
            <p:ph type="title"/>
          </p:nvPr>
        </p:nvSpPr>
        <p:spPr/>
        <p:txBody>
          <a:bodyPr/>
          <a:lstStyle/>
          <a:p>
            <a:r>
              <a:rPr lang="en-US" dirty="0"/>
              <a:t>OSI Model – Layer 6 – Presentation Layer</a:t>
            </a:r>
          </a:p>
        </p:txBody>
      </p:sp>
      <p:sp>
        <p:nvSpPr>
          <p:cNvPr id="3" name="Content Placeholder 2">
            <a:extLst>
              <a:ext uri="{FF2B5EF4-FFF2-40B4-BE49-F238E27FC236}">
                <a16:creationId xmlns:a16="http://schemas.microsoft.com/office/drawing/2014/main" id="{60AE030E-5F5B-490F-8B27-8D9647E8792A}"/>
              </a:ext>
            </a:extLst>
          </p:cNvPr>
          <p:cNvSpPr>
            <a:spLocks noGrp="1"/>
          </p:cNvSpPr>
          <p:nvPr>
            <p:ph idx="1"/>
          </p:nvPr>
        </p:nvSpPr>
        <p:spPr/>
        <p:txBody>
          <a:bodyPr/>
          <a:lstStyle/>
          <a:p>
            <a:r>
              <a:rPr lang="en-US" dirty="0"/>
              <a:t>Takes the data supplied by the lower level layers and transforms it so it can be presented to the system (as opposed to presenting the data to the user, which is handled outside the OSI model)</a:t>
            </a:r>
          </a:p>
          <a:p>
            <a:r>
              <a:rPr lang="en-US" dirty="0"/>
              <a:t>The functions that take place at the presentation layer can include data compression and decompression, as well as data encryption and decryption</a:t>
            </a:r>
          </a:p>
        </p:txBody>
      </p:sp>
    </p:spTree>
    <p:extLst>
      <p:ext uri="{BB962C8B-B14F-4D97-AF65-F5344CB8AC3E}">
        <p14:creationId xmlns:p14="http://schemas.microsoft.com/office/powerpoint/2010/main" val="2392211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ADA-321D-4F28-B52F-AE628531F72B}"/>
              </a:ext>
            </a:extLst>
          </p:cNvPr>
          <p:cNvSpPr>
            <a:spLocks noGrp="1"/>
          </p:cNvSpPr>
          <p:nvPr>
            <p:ph type="title"/>
          </p:nvPr>
        </p:nvSpPr>
        <p:spPr/>
        <p:txBody>
          <a:bodyPr/>
          <a:lstStyle/>
          <a:p>
            <a:r>
              <a:rPr lang="en-US" dirty="0"/>
              <a:t>OSI Model – Layer 7 – Application Layer</a:t>
            </a:r>
          </a:p>
        </p:txBody>
      </p:sp>
      <p:sp>
        <p:nvSpPr>
          <p:cNvPr id="3" name="Content Placeholder 2">
            <a:extLst>
              <a:ext uri="{FF2B5EF4-FFF2-40B4-BE49-F238E27FC236}">
                <a16:creationId xmlns:a16="http://schemas.microsoft.com/office/drawing/2014/main" id="{79C45882-4346-4BB3-B0A7-0249882A8DEB}"/>
              </a:ext>
            </a:extLst>
          </p:cNvPr>
          <p:cNvSpPr>
            <a:spLocks noGrp="1"/>
          </p:cNvSpPr>
          <p:nvPr>
            <p:ph idx="1"/>
          </p:nvPr>
        </p:nvSpPr>
        <p:spPr/>
        <p:txBody>
          <a:bodyPr/>
          <a:lstStyle/>
          <a:p>
            <a:r>
              <a:rPr lang="en-US" dirty="0"/>
              <a:t>Controls how the operating system and its applications interact with the network</a:t>
            </a:r>
          </a:p>
          <a:p>
            <a:r>
              <a:rPr lang="en-US" dirty="0"/>
              <a:t>Applications that you use are not part of the application layer, but they benefit from the work that goes on there</a:t>
            </a:r>
          </a:p>
          <a:p>
            <a:r>
              <a:rPr lang="en-US" dirty="0"/>
              <a:t>Defines how applications can work with the network (i.e., be network aware)</a:t>
            </a:r>
          </a:p>
        </p:txBody>
      </p:sp>
    </p:spTree>
    <p:extLst>
      <p:ext uri="{BB962C8B-B14F-4D97-AF65-F5344CB8AC3E}">
        <p14:creationId xmlns:p14="http://schemas.microsoft.com/office/powerpoint/2010/main" val="255449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6E90-7B95-43AB-B6AE-7DBB4A916E86}"/>
              </a:ext>
            </a:extLst>
          </p:cNvPr>
          <p:cNvSpPr>
            <a:spLocks noGrp="1"/>
          </p:cNvSpPr>
          <p:nvPr>
            <p:ph type="title"/>
          </p:nvPr>
        </p:nvSpPr>
        <p:spPr/>
        <p:txBody>
          <a:bodyPr/>
          <a:lstStyle/>
          <a:p>
            <a:r>
              <a:rPr lang="en-US" dirty="0"/>
              <a:t>Clients and Servers</a:t>
            </a:r>
          </a:p>
        </p:txBody>
      </p:sp>
      <p:sp>
        <p:nvSpPr>
          <p:cNvPr id="3" name="Content Placeholder 2">
            <a:extLst>
              <a:ext uri="{FF2B5EF4-FFF2-40B4-BE49-F238E27FC236}">
                <a16:creationId xmlns:a16="http://schemas.microsoft.com/office/drawing/2014/main" id="{CC178A6F-8E3F-4B9F-B1B4-9B74C14E3C44}"/>
              </a:ext>
            </a:extLst>
          </p:cNvPr>
          <p:cNvSpPr>
            <a:spLocks noGrp="1"/>
          </p:cNvSpPr>
          <p:nvPr>
            <p:ph idx="1"/>
          </p:nvPr>
        </p:nvSpPr>
        <p:spPr/>
        <p:txBody>
          <a:bodyPr>
            <a:normAutofit fontScale="92500" lnSpcReduction="10000"/>
          </a:bodyPr>
          <a:lstStyle/>
          <a:p>
            <a:r>
              <a:rPr lang="en-US" dirty="0"/>
              <a:t>A server is a computer that holds content and services such as a website, a media file, or any number of applications (makes network resources available)</a:t>
            </a:r>
          </a:p>
          <a:p>
            <a:r>
              <a:rPr lang="en-US" dirty="0"/>
              <a:t>A client is a different computer, such as your laptop or cell phone, that requests to view, download, or use the content/network resources</a:t>
            </a:r>
          </a:p>
          <a:p>
            <a:r>
              <a:rPr lang="en-US" dirty="0"/>
              <a:t>Most requests and content delivery on networks are similar to, or are based on, a client to server relationship</a:t>
            </a:r>
          </a:p>
          <a:p>
            <a:r>
              <a:rPr lang="en-US" dirty="0"/>
              <a:t>On a network, the server can be located almost anywhere, and if the client has the address, it can access the content on the server</a:t>
            </a:r>
          </a:p>
        </p:txBody>
      </p:sp>
    </p:spTree>
    <p:extLst>
      <p:ext uri="{BB962C8B-B14F-4D97-AF65-F5344CB8AC3E}">
        <p14:creationId xmlns:p14="http://schemas.microsoft.com/office/powerpoint/2010/main" val="325849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6126-AD5C-443D-A91E-0EFDA8232206}"/>
              </a:ext>
            </a:extLst>
          </p:cNvPr>
          <p:cNvSpPr>
            <a:spLocks noGrp="1"/>
          </p:cNvSpPr>
          <p:nvPr>
            <p:ph type="title"/>
          </p:nvPr>
        </p:nvSpPr>
        <p:spPr/>
        <p:txBody>
          <a:bodyPr/>
          <a:lstStyle/>
          <a:p>
            <a:r>
              <a:rPr lang="en-US" dirty="0"/>
              <a:t>Network Relationships                  1 of 2</a:t>
            </a:r>
          </a:p>
        </p:txBody>
      </p:sp>
      <p:sp>
        <p:nvSpPr>
          <p:cNvPr id="3" name="Content Placeholder 2">
            <a:extLst>
              <a:ext uri="{FF2B5EF4-FFF2-40B4-BE49-F238E27FC236}">
                <a16:creationId xmlns:a16="http://schemas.microsoft.com/office/drawing/2014/main" id="{8164403A-8553-4067-8FE4-6C7B5FA10E3E}"/>
              </a:ext>
            </a:extLst>
          </p:cNvPr>
          <p:cNvSpPr>
            <a:spLocks noGrp="1"/>
          </p:cNvSpPr>
          <p:nvPr>
            <p:ph idx="1"/>
          </p:nvPr>
        </p:nvSpPr>
        <p:spPr/>
        <p:txBody>
          <a:bodyPr/>
          <a:lstStyle/>
          <a:p>
            <a:r>
              <a:rPr lang="en-US" dirty="0"/>
              <a:t>Peer-to-Peer Network</a:t>
            </a:r>
          </a:p>
          <a:p>
            <a:pPr lvl="1"/>
            <a:r>
              <a:rPr lang="en-US" dirty="0"/>
              <a:t>The computers on the network communicate with each other as equals</a:t>
            </a:r>
          </a:p>
          <a:p>
            <a:pPr lvl="1"/>
            <a:r>
              <a:rPr lang="en-US" dirty="0"/>
              <a:t>Each computer is responsible for making resources available to every other computer on the network, and vice versa</a:t>
            </a:r>
          </a:p>
          <a:p>
            <a:pPr lvl="1"/>
            <a:r>
              <a:rPr lang="en-US" dirty="0"/>
              <a:t>Network security is a shared responsibility, or is managed via a router that services all of the computers on the network</a:t>
            </a:r>
          </a:p>
        </p:txBody>
      </p:sp>
    </p:spTree>
    <p:extLst>
      <p:ext uri="{BB962C8B-B14F-4D97-AF65-F5344CB8AC3E}">
        <p14:creationId xmlns:p14="http://schemas.microsoft.com/office/powerpoint/2010/main" val="67629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E5CA-445C-4112-9655-9882CCCDD575}"/>
              </a:ext>
            </a:extLst>
          </p:cNvPr>
          <p:cNvSpPr>
            <a:spLocks noGrp="1"/>
          </p:cNvSpPr>
          <p:nvPr>
            <p:ph type="title"/>
          </p:nvPr>
        </p:nvSpPr>
        <p:spPr/>
        <p:txBody>
          <a:bodyPr/>
          <a:lstStyle/>
          <a:p>
            <a:r>
              <a:rPr lang="en-US" dirty="0"/>
              <a:t>Network Relationships                  2 of 2</a:t>
            </a:r>
          </a:p>
        </p:txBody>
      </p:sp>
      <p:sp>
        <p:nvSpPr>
          <p:cNvPr id="3" name="Content Placeholder 2">
            <a:extLst>
              <a:ext uri="{FF2B5EF4-FFF2-40B4-BE49-F238E27FC236}">
                <a16:creationId xmlns:a16="http://schemas.microsoft.com/office/drawing/2014/main" id="{395618CF-79B4-46BB-86C9-DB00C9C71981}"/>
              </a:ext>
            </a:extLst>
          </p:cNvPr>
          <p:cNvSpPr>
            <a:spLocks noGrp="1"/>
          </p:cNvSpPr>
          <p:nvPr>
            <p:ph idx="1"/>
          </p:nvPr>
        </p:nvSpPr>
        <p:spPr/>
        <p:txBody>
          <a:bodyPr/>
          <a:lstStyle/>
          <a:p>
            <a:r>
              <a:rPr lang="en-US" dirty="0"/>
              <a:t>Pure Client/Server Network Relationship </a:t>
            </a:r>
          </a:p>
          <a:p>
            <a:pPr lvl="1"/>
            <a:r>
              <a:rPr lang="en-US" dirty="0"/>
              <a:t>All resources on the network are provided (hosted) by the server</a:t>
            </a:r>
          </a:p>
          <a:p>
            <a:pPr lvl="1"/>
            <a:r>
              <a:rPr lang="en-US" dirty="0"/>
              <a:t>All resources are centrally managed</a:t>
            </a:r>
          </a:p>
          <a:p>
            <a:pPr lvl="1"/>
            <a:r>
              <a:rPr lang="en-US" dirty="0"/>
              <a:t>None of the client computers share resources with other clients or the server</a:t>
            </a:r>
          </a:p>
          <a:p>
            <a:pPr lvl="1"/>
            <a:r>
              <a:rPr lang="en-US" dirty="0"/>
              <a:t>Clients are pure consumers of shared network resources </a:t>
            </a:r>
          </a:p>
        </p:txBody>
      </p:sp>
    </p:spTree>
    <p:extLst>
      <p:ext uri="{BB962C8B-B14F-4D97-AF65-F5344CB8AC3E}">
        <p14:creationId xmlns:p14="http://schemas.microsoft.com/office/powerpoint/2010/main" val="337006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66F7-E84D-4B7A-B0E9-8400774FB76B}"/>
              </a:ext>
            </a:extLst>
          </p:cNvPr>
          <p:cNvSpPr>
            <a:spLocks noGrp="1"/>
          </p:cNvSpPr>
          <p:nvPr>
            <p:ph type="title"/>
          </p:nvPr>
        </p:nvSpPr>
        <p:spPr/>
        <p:txBody>
          <a:bodyPr/>
          <a:lstStyle/>
          <a:p>
            <a:r>
              <a:rPr lang="en-US" dirty="0"/>
              <a:t>Pros/Cons for Peer-to-Peer</a:t>
            </a:r>
          </a:p>
        </p:txBody>
      </p:sp>
      <p:sp>
        <p:nvSpPr>
          <p:cNvPr id="3" name="Content Placeholder 2">
            <a:extLst>
              <a:ext uri="{FF2B5EF4-FFF2-40B4-BE49-F238E27FC236}">
                <a16:creationId xmlns:a16="http://schemas.microsoft.com/office/drawing/2014/main" id="{4318DE78-05DD-4AE8-BC4A-0483644C34F4}"/>
              </a:ext>
            </a:extLst>
          </p:cNvPr>
          <p:cNvSpPr>
            <a:spLocks noGrp="1"/>
          </p:cNvSpPr>
          <p:nvPr>
            <p:ph idx="1"/>
          </p:nvPr>
        </p:nvSpPr>
        <p:spPr>
          <a:xfrm>
            <a:off x="1141412" y="1828800"/>
            <a:ext cx="9905999" cy="4178893"/>
          </a:xfrm>
        </p:spPr>
        <p:txBody>
          <a:bodyPr>
            <a:normAutofit fontScale="92500" lnSpcReduction="10000"/>
          </a:bodyPr>
          <a:lstStyle/>
          <a:p>
            <a:r>
              <a:rPr lang="en-US" dirty="0"/>
              <a:t>Pros</a:t>
            </a:r>
          </a:p>
          <a:p>
            <a:pPr lvl="1"/>
            <a:r>
              <a:rPr lang="en-US" dirty="0"/>
              <a:t>Less expensive</a:t>
            </a:r>
          </a:p>
          <a:p>
            <a:pPr lvl="1"/>
            <a:r>
              <a:rPr lang="en-US" dirty="0"/>
              <a:t>Easy to administer</a:t>
            </a:r>
          </a:p>
          <a:p>
            <a:pPr lvl="1"/>
            <a:r>
              <a:rPr lang="en-US" dirty="0"/>
              <a:t>No network operating system required</a:t>
            </a:r>
          </a:p>
          <a:p>
            <a:pPr lvl="1"/>
            <a:r>
              <a:rPr lang="en-US" dirty="0"/>
              <a:t>Built-in redundancy</a:t>
            </a:r>
          </a:p>
          <a:p>
            <a:r>
              <a:rPr lang="en-US" dirty="0"/>
              <a:t>Cons</a:t>
            </a:r>
          </a:p>
          <a:p>
            <a:pPr lvl="1"/>
            <a:r>
              <a:rPr lang="en-US" dirty="0"/>
              <a:t>User performance may be adversely impacted</a:t>
            </a:r>
          </a:p>
          <a:p>
            <a:pPr lvl="1"/>
            <a:r>
              <a:rPr lang="en-US" dirty="0"/>
              <a:t>Not very secure</a:t>
            </a:r>
          </a:p>
          <a:p>
            <a:pPr lvl="1"/>
            <a:r>
              <a:rPr lang="en-US" dirty="0"/>
              <a:t>Difficult to back up</a:t>
            </a:r>
          </a:p>
          <a:p>
            <a:pPr lvl="1"/>
            <a:r>
              <a:rPr lang="en-US" dirty="0"/>
              <a:t>Hard to maintain version control</a:t>
            </a:r>
          </a:p>
        </p:txBody>
      </p:sp>
    </p:spTree>
    <p:extLst>
      <p:ext uri="{BB962C8B-B14F-4D97-AF65-F5344CB8AC3E}">
        <p14:creationId xmlns:p14="http://schemas.microsoft.com/office/powerpoint/2010/main" val="698756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786</TotalTime>
  <Words>3052</Words>
  <Application>Microsoft Office PowerPoint</Application>
  <PresentationFormat>Widescreen</PresentationFormat>
  <Paragraphs>258</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Trebuchet MS</vt:lpstr>
      <vt:lpstr>Tw Cen MT</vt:lpstr>
      <vt:lpstr>Circuit</vt:lpstr>
      <vt:lpstr>Introduction to Networks</vt:lpstr>
      <vt:lpstr>Objectives</vt:lpstr>
      <vt:lpstr>Introduction                                   1 of 3</vt:lpstr>
      <vt:lpstr>Introduction                                   2 of 3</vt:lpstr>
      <vt:lpstr>Introduction                                   3 of 3</vt:lpstr>
      <vt:lpstr>Clients and Servers</vt:lpstr>
      <vt:lpstr>Network Relationships                  1 of 2</vt:lpstr>
      <vt:lpstr>Network Relationships                  2 of 2</vt:lpstr>
      <vt:lpstr>Pros/Cons for Peer-to-Peer</vt:lpstr>
      <vt:lpstr>Pros/Cons of Client/Server Network</vt:lpstr>
      <vt:lpstr>IP Addresses</vt:lpstr>
      <vt:lpstr>Other Terminology</vt:lpstr>
      <vt:lpstr>The OSI Model</vt:lpstr>
      <vt:lpstr>Protocols                                    1 of 3</vt:lpstr>
      <vt:lpstr>Protocols                                    2 of 3</vt:lpstr>
      <vt:lpstr>Protocols                                    3 of 3</vt:lpstr>
      <vt:lpstr>Unique Network Identifiers           1 of 3</vt:lpstr>
      <vt:lpstr>Unique Network Identifiers           2 of 3</vt:lpstr>
      <vt:lpstr>Unique Network Identifiers           3 of 3</vt:lpstr>
      <vt:lpstr>Packets                                       1 of 2</vt:lpstr>
      <vt:lpstr>Packets                                       2 of 2</vt:lpstr>
      <vt:lpstr>Network Nodes/Hardware</vt:lpstr>
      <vt:lpstr>Network Interfaces</vt:lpstr>
      <vt:lpstr>Repeaters and Hubs                        1 of 2</vt:lpstr>
      <vt:lpstr>Repeaters and Hubs                        2 of 2</vt:lpstr>
      <vt:lpstr>Bridges</vt:lpstr>
      <vt:lpstr>Switches                                           1 of 3</vt:lpstr>
      <vt:lpstr>Switches                                           2 of 3</vt:lpstr>
      <vt:lpstr>Switches                                           3 of 3</vt:lpstr>
      <vt:lpstr>Routers                                          1 of 2</vt:lpstr>
      <vt:lpstr>Routers                                          2 of 2</vt:lpstr>
      <vt:lpstr>Modems</vt:lpstr>
      <vt:lpstr>Firewalls</vt:lpstr>
      <vt:lpstr>Access Points                                  1 of 2</vt:lpstr>
      <vt:lpstr>Access Points                                  2 of 2</vt:lpstr>
      <vt:lpstr>Servers</vt:lpstr>
      <vt:lpstr>Distinguishing features of servers</vt:lpstr>
      <vt:lpstr>Network Topology</vt:lpstr>
      <vt:lpstr>Ethernet</vt:lpstr>
      <vt:lpstr>Coaxial Cable</vt:lpstr>
      <vt:lpstr>ITU-T G.hn</vt:lpstr>
      <vt:lpstr>Twisted Pair                                      1 of 3</vt:lpstr>
      <vt:lpstr>Twisted Pair                                      2 of 3</vt:lpstr>
      <vt:lpstr>Twisted Pair                                      3 of 3</vt:lpstr>
      <vt:lpstr>Optical Fiber                                   1 of 2</vt:lpstr>
      <vt:lpstr>Optical Fiber                                   2 of 2</vt:lpstr>
      <vt:lpstr>Questions???</vt:lpstr>
      <vt:lpstr>Back-up Slides</vt:lpstr>
      <vt:lpstr>PowerPoint Presentation</vt:lpstr>
      <vt:lpstr>OSI Model – Layer 1– Physical Layer </vt:lpstr>
      <vt:lpstr>OSI Model – Layer 2 – Data-Link Layer</vt:lpstr>
      <vt:lpstr>OSI Model – Layer 2 – Data-Link Layer    cont</vt:lpstr>
      <vt:lpstr>OSI Model – Layer 3 – Network Layer</vt:lpstr>
      <vt:lpstr>OSI Model – Layer 3 – Network Layer     cont</vt:lpstr>
      <vt:lpstr>OSI Model – Layer 4 – Transport Layer</vt:lpstr>
      <vt:lpstr>OSI Model – Layer 5 – Session Layer</vt:lpstr>
      <vt:lpstr>OSI Model – Layer 6 – Presentation Layer</vt:lpstr>
      <vt:lpstr>OSI Model – Layer 7 – Application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Networks</dc:title>
  <dc:creator>Bob Marshall</dc:creator>
  <cp:lastModifiedBy>Bob Marshall</cp:lastModifiedBy>
  <cp:revision>25</cp:revision>
  <dcterms:created xsi:type="dcterms:W3CDTF">2018-07-07T23:23:14Z</dcterms:created>
  <dcterms:modified xsi:type="dcterms:W3CDTF">2018-07-09T00:09:46Z</dcterms:modified>
</cp:coreProperties>
</file>