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58" r:id="rId5"/>
    <p:sldId id="259" r:id="rId6"/>
    <p:sldId id="274" r:id="rId7"/>
    <p:sldId id="275" r:id="rId8"/>
    <p:sldId id="276" r:id="rId9"/>
    <p:sldId id="279" r:id="rId10"/>
    <p:sldId id="277" r:id="rId11"/>
    <p:sldId id="278" r:id="rId12"/>
    <p:sldId id="280" r:id="rId13"/>
    <p:sldId id="295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4" r:id="rId24"/>
    <p:sldId id="290" r:id="rId25"/>
    <p:sldId id="291" r:id="rId26"/>
    <p:sldId id="29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72" userDrawn="1">
          <p15:clr>
            <a:srgbClr val="A4A3A4"/>
          </p15:clr>
        </p15:guide>
        <p15:guide id="4" orient="horz" pos="168" userDrawn="1">
          <p15:clr>
            <a:srgbClr val="A4A3A4"/>
          </p15:clr>
        </p15:guide>
        <p15:guide id="5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718" autoAdjust="0"/>
  </p:normalViewPr>
  <p:slideViewPr>
    <p:cSldViewPr snapToGrid="0">
      <p:cViewPr varScale="1">
        <p:scale>
          <a:sx n="83" d="100"/>
          <a:sy n="83" d="100"/>
        </p:scale>
        <p:origin x="45" y="249"/>
      </p:cViewPr>
      <p:guideLst>
        <p:guide orient="horz" pos="2160"/>
        <p:guide pos="3840"/>
        <p:guide pos="6672"/>
        <p:guide orient="horz" pos="168"/>
        <p:guide pos="70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4C55-34AB-4F04-8C6E-103378987567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2C9A-B1C0-4AB3-B851-094A8352B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DD9-7C6A-4C91-8CF1-0788B8213502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33CE-42BD-48B0-899B-D9D2A3E08D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A2E-A198-42B8-A77A-6063A9DC8646}" type="datetime1">
              <a:rPr lang="en-US" smtClean="0"/>
              <a:t>12/18/2017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007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67C-85F7-469C-B16D-CF41F04F5F22}" type="datetime1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1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9436-BD82-44D9-9B6F-6D45FC4FB282}" type="datetime1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07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0D3-E9C4-4790-9AFC-472238E9D978}" type="datetime1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2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39F-05CF-4198-9763-0EA4BE92E0D0}" type="datetime1">
              <a:rPr lang="en-US" smtClean="0"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60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D0-1B86-4F30-8D90-913BBBB0A4F2}" type="datetime1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5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D5D4-22BE-49CA-89DE-DEB7778B4EA0}" type="datetime1">
              <a:rPr lang="en-US" smtClean="0"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92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2CB-856E-4E4B-8C89-197AEAE66A5F}" type="datetime1">
              <a:rPr lang="en-US" smtClean="0"/>
              <a:t>12/18/2017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4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565-20AE-4CD1-A4DD-E062216372E9}" type="datetime1">
              <a:rPr lang="en-US" smtClean="0"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9077-B497-459B-927D-21898BE78E1B}" type="datetime1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599" y="214424"/>
            <a:ext cx="944880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94488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5371151-446F-4595-B3D3-21EF3A6E9BFE}" type="datetime1">
              <a:rPr lang="en-US" smtClean="0"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 bwMode="invGray"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71E04DB-BE65-47F8-B877-7DBE6DFA71B8}" type="datetime1">
              <a:rPr lang="en-US" smtClean="0"/>
              <a:t>12/18/2017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3"/>
          </p:nvPr>
        </p:nvSpPr>
        <p:spPr bwMode="invGray"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 bwMode="invGray"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Bob Marshall, MD MPH MISM FAAFP</a:t>
            </a:r>
          </a:p>
          <a:p>
            <a:r>
              <a:rPr lang="en-US" dirty="0"/>
              <a:t>DoD/MAMC Clinical Informatics Fellowship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Managerial Accounting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1BD3B8AD-1290-4965-A3F7-F84A9E5C6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18288"/>
            <a:ext cx="3613404" cy="249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0E4A4B-2085-4132-96D2-228FF074A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9956800" cy="4708526"/>
          </a:xfrm>
        </p:spPr>
        <p:txBody>
          <a:bodyPr>
            <a:normAutofit fontScale="92500"/>
          </a:bodyPr>
          <a:lstStyle/>
          <a:p>
            <a:r>
              <a:rPr lang="en-US" dirty="0"/>
              <a:t>Budget Report</a:t>
            </a:r>
          </a:p>
          <a:p>
            <a:pPr lvl="1"/>
            <a:r>
              <a:rPr lang="en-US" dirty="0"/>
              <a:t>Help analyze a company's performance and helps managers analyze their department's performance and control costs</a:t>
            </a:r>
          </a:p>
          <a:p>
            <a:pPr lvl="1"/>
            <a:r>
              <a:rPr lang="en-US" dirty="0"/>
              <a:t>Estimated budget for a period is usually based on the actual expenses from prior years</a:t>
            </a:r>
          </a:p>
          <a:p>
            <a:r>
              <a:rPr lang="en-US" dirty="0"/>
              <a:t>Accounts Receivable Aging</a:t>
            </a:r>
          </a:p>
          <a:p>
            <a:pPr lvl="1"/>
            <a:r>
              <a:rPr lang="en-US" dirty="0"/>
              <a:t>Breaks down the customer balances by how long they have been owed</a:t>
            </a:r>
          </a:p>
          <a:p>
            <a:pPr lvl="1"/>
            <a:r>
              <a:rPr lang="en-US" dirty="0"/>
              <a:t>Most aging reports include separate columns for invoices that are 30 days late, 60 days late and 90 days late or more</a:t>
            </a:r>
          </a:p>
          <a:p>
            <a:pPr lvl="1"/>
            <a:r>
              <a:rPr lang="en-US" dirty="0"/>
              <a:t>Manager can use the aging report to find problems with the company's collections process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CEF6DC-53A6-4FE7-8C48-8CA430A2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Managerial Accounting Reports</a:t>
            </a:r>
          </a:p>
        </p:txBody>
      </p:sp>
    </p:spTree>
    <p:extLst>
      <p:ext uri="{BB962C8B-B14F-4D97-AF65-F5344CB8AC3E}">
        <p14:creationId xmlns:p14="http://schemas.microsoft.com/office/powerpoint/2010/main" val="343134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9A3EE0-FA39-42B2-900D-95E62C82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9956800" cy="48551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Job Costs Reports</a:t>
            </a:r>
          </a:p>
          <a:p>
            <a:pPr lvl="1"/>
            <a:r>
              <a:rPr lang="en-US" dirty="0"/>
              <a:t>Show expenses for a specific project </a:t>
            </a:r>
          </a:p>
          <a:p>
            <a:pPr lvl="1"/>
            <a:r>
              <a:rPr lang="en-US" dirty="0"/>
              <a:t>Usually matched with an estimate of revenue so the company can evaluate the job's profitability </a:t>
            </a:r>
          </a:p>
          <a:p>
            <a:pPr lvl="1"/>
            <a:r>
              <a:rPr lang="en-US" dirty="0"/>
              <a:t>Helps identify higher-earning areas of the business so the company can focus its efforts there instead of wasting time and money on jobs with low profit margins</a:t>
            </a:r>
          </a:p>
          <a:p>
            <a:r>
              <a:rPr lang="en-US" dirty="0"/>
              <a:t>Inventory and Manufacturing</a:t>
            </a:r>
          </a:p>
          <a:p>
            <a:pPr lvl="1"/>
            <a:r>
              <a:rPr lang="en-US" dirty="0"/>
              <a:t>Companies with physical inventory can use managerial accounting reports to make their manufacturing processes more efficient </a:t>
            </a:r>
          </a:p>
          <a:p>
            <a:pPr lvl="1"/>
            <a:r>
              <a:rPr lang="en-US" dirty="0"/>
              <a:t>Generally include items such as inventory waste, hourly labor costs or per-unit overhead costs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802043-965C-4D9C-8FC0-89ED6371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Managerial Accounting Reports</a:t>
            </a:r>
          </a:p>
        </p:txBody>
      </p:sp>
    </p:spTree>
    <p:extLst>
      <p:ext uri="{BB962C8B-B14F-4D97-AF65-F5344CB8AC3E}">
        <p14:creationId xmlns:p14="http://schemas.microsoft.com/office/powerpoint/2010/main" val="192559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B2B18-074C-4E16-BDDC-0CC659CC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Costs Associated with Managerial Accounting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DCA70-9AC6-4482-BF99-D51638433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44" y="0"/>
            <a:ext cx="3701092" cy="2971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54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DA48E6-D214-4E7F-B9EA-1A3A334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Direct cost:</a:t>
            </a:r>
            <a:r>
              <a:rPr lang="en-US" dirty="0"/>
              <a:t> Cost that you can trace to a specific product</a:t>
            </a:r>
          </a:p>
          <a:p>
            <a:pPr lvl="0"/>
            <a:r>
              <a:rPr lang="en-US" b="1" dirty="0"/>
              <a:t>Indirect cost:</a:t>
            </a:r>
            <a:r>
              <a:rPr lang="en-US" dirty="0"/>
              <a:t> Cost that you can’t easily trace to a specific product</a:t>
            </a:r>
          </a:p>
          <a:p>
            <a:pPr lvl="0"/>
            <a:r>
              <a:rPr lang="en-US" b="1" dirty="0"/>
              <a:t>Materials:</a:t>
            </a:r>
            <a:r>
              <a:rPr lang="en-US" dirty="0"/>
              <a:t> Physical things you need to make products</a:t>
            </a:r>
          </a:p>
          <a:p>
            <a:pPr lvl="0"/>
            <a:r>
              <a:rPr lang="en-US" b="1" dirty="0"/>
              <a:t>Labor:</a:t>
            </a:r>
            <a:r>
              <a:rPr lang="en-US" dirty="0"/>
              <a:t> Work needed to make products</a:t>
            </a:r>
          </a:p>
          <a:p>
            <a:pPr lvl="0"/>
            <a:r>
              <a:rPr lang="en-US" b="1" dirty="0"/>
              <a:t>Overhead:</a:t>
            </a:r>
            <a:r>
              <a:rPr lang="en-US" dirty="0"/>
              <a:t> Indirect materials, indirect labor, and other miscellaneous costs needed to make products</a:t>
            </a:r>
          </a:p>
          <a:p>
            <a:pPr lvl="0"/>
            <a:r>
              <a:rPr lang="en-US" b="1" dirty="0"/>
              <a:t>Variable costs:</a:t>
            </a:r>
            <a:r>
              <a:rPr lang="en-US" dirty="0"/>
              <a:t> Costs that change in direct proportion with activity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4D0E1-85C0-4321-9E8D-098B5C04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191336" cy="1143000"/>
          </a:xfrm>
        </p:spPr>
        <p:txBody>
          <a:bodyPr/>
          <a:lstStyle/>
          <a:p>
            <a:r>
              <a:rPr lang="en-US" dirty="0"/>
              <a:t>Key Costs Associated with MA             1 of 5</a:t>
            </a:r>
          </a:p>
        </p:txBody>
      </p:sp>
    </p:spTree>
    <p:extLst>
      <p:ext uri="{BB962C8B-B14F-4D97-AF65-F5344CB8AC3E}">
        <p14:creationId xmlns:p14="http://schemas.microsoft.com/office/powerpoint/2010/main" val="26784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9AF14F-218E-41B6-8947-C5E5156C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Fixed costs:</a:t>
            </a:r>
            <a:r>
              <a:rPr lang="en-US" dirty="0"/>
              <a:t> Costs that don’t change with activity level</a:t>
            </a:r>
          </a:p>
          <a:p>
            <a:pPr lvl="0"/>
            <a:r>
              <a:rPr lang="en-US" b="1" dirty="0"/>
              <a:t>Mixed costs:</a:t>
            </a:r>
            <a:r>
              <a:rPr lang="en-US" dirty="0"/>
              <a:t> Combination of fixed and variable costs</a:t>
            </a:r>
          </a:p>
          <a:p>
            <a:pPr lvl="0"/>
            <a:r>
              <a:rPr lang="en-US" b="1" dirty="0"/>
              <a:t>Contribution margin:</a:t>
            </a:r>
            <a:r>
              <a:rPr lang="en-US" dirty="0"/>
              <a:t> Sales less variable costs</a:t>
            </a:r>
          </a:p>
          <a:p>
            <a:pPr lvl="0"/>
            <a:r>
              <a:rPr lang="en-US" b="1" dirty="0"/>
              <a:t>Product costs:</a:t>
            </a:r>
            <a:r>
              <a:rPr lang="en-US" dirty="0"/>
              <a:t> Costs needed to make goods; considered part of inventory until sold</a:t>
            </a:r>
          </a:p>
          <a:p>
            <a:pPr lvl="0"/>
            <a:r>
              <a:rPr lang="en-US" b="1" dirty="0"/>
              <a:t>Period costs:</a:t>
            </a:r>
            <a:r>
              <a:rPr lang="en-US" dirty="0"/>
              <a:t> Costs not needed to make goods; recorded as expenses when incurred</a:t>
            </a:r>
          </a:p>
          <a:p>
            <a:pPr lvl="0"/>
            <a:r>
              <a:rPr lang="en-US" b="1" dirty="0"/>
              <a:t>Work-in-process cost:</a:t>
            </a:r>
            <a:r>
              <a:rPr lang="en-US" dirty="0"/>
              <a:t> How much you paid for goods that are started but not yet completed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D788A6-7E11-404D-85BA-B2B243CA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1298" cy="1143000"/>
          </a:xfrm>
        </p:spPr>
        <p:txBody>
          <a:bodyPr>
            <a:normAutofit/>
          </a:bodyPr>
          <a:lstStyle/>
          <a:p>
            <a:r>
              <a:rPr lang="en-US" dirty="0"/>
              <a:t>Key Costs Associated with MA             2 of 5</a:t>
            </a:r>
          </a:p>
        </p:txBody>
      </p:sp>
    </p:spTree>
    <p:extLst>
      <p:ext uri="{BB962C8B-B14F-4D97-AF65-F5344CB8AC3E}">
        <p14:creationId xmlns:p14="http://schemas.microsoft.com/office/powerpoint/2010/main" val="25868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6AE68D-9745-43D4-ADF4-14D453AA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Finished goods cost:</a:t>
            </a:r>
            <a:r>
              <a:rPr lang="en-US" dirty="0"/>
              <a:t> How much you paid for goods completed but not yet sold</a:t>
            </a:r>
          </a:p>
          <a:p>
            <a:pPr lvl="0"/>
            <a:r>
              <a:rPr lang="en-US" b="1" dirty="0"/>
              <a:t>Cost of goods manufactured:</a:t>
            </a:r>
            <a:r>
              <a:rPr lang="en-US" dirty="0"/>
              <a:t> The cost of the goods completed during a period</a:t>
            </a:r>
          </a:p>
          <a:p>
            <a:pPr lvl="0"/>
            <a:r>
              <a:rPr lang="en-US" b="1" dirty="0"/>
              <a:t>Cost of goods sold:</a:t>
            </a:r>
            <a:r>
              <a:rPr lang="en-US" dirty="0"/>
              <a:t> The cost of making goods that you sold</a:t>
            </a:r>
          </a:p>
          <a:p>
            <a:pPr lvl="0"/>
            <a:r>
              <a:rPr lang="en-US" b="1" dirty="0"/>
              <a:t>Controllable costs:</a:t>
            </a:r>
            <a:r>
              <a:rPr lang="en-US" dirty="0"/>
              <a:t> Costs that you can change</a:t>
            </a:r>
          </a:p>
          <a:p>
            <a:pPr lvl="0"/>
            <a:r>
              <a:rPr lang="en-US" b="1" dirty="0"/>
              <a:t>Noncontrollable costs:</a:t>
            </a:r>
            <a:r>
              <a:rPr lang="en-US" dirty="0"/>
              <a:t> Costs that you can’t change</a:t>
            </a:r>
          </a:p>
          <a:p>
            <a:r>
              <a:rPr lang="en-US" b="1" dirty="0"/>
              <a:t>Conversion costs:</a:t>
            </a:r>
            <a:r>
              <a:rPr lang="en-US" dirty="0"/>
              <a:t> Direct labor and overhead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5105E7-02F8-418A-8430-7A5F74EA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105072" cy="1143000"/>
          </a:xfrm>
        </p:spPr>
        <p:txBody>
          <a:bodyPr/>
          <a:lstStyle/>
          <a:p>
            <a:r>
              <a:rPr lang="en-US" dirty="0"/>
              <a:t>Key Costs Associated with MA             3 of 5</a:t>
            </a:r>
          </a:p>
        </p:txBody>
      </p:sp>
    </p:spTree>
    <p:extLst>
      <p:ext uri="{BB962C8B-B14F-4D97-AF65-F5344CB8AC3E}">
        <p14:creationId xmlns:p14="http://schemas.microsoft.com/office/powerpoint/2010/main" val="114463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1A98A0-E259-49F3-855D-0EB6FF67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Incremental costs:</a:t>
            </a:r>
            <a:r>
              <a:rPr lang="en-US" dirty="0"/>
              <a:t> Costs that change depending on which alternative you choose; also known as </a:t>
            </a:r>
            <a:r>
              <a:rPr lang="en-US" i="1" dirty="0"/>
              <a:t>relevant costs</a:t>
            </a:r>
            <a:r>
              <a:rPr lang="en-US" dirty="0"/>
              <a:t> and </a:t>
            </a:r>
            <a:r>
              <a:rPr lang="en-US" i="1" dirty="0"/>
              <a:t>marginal costs</a:t>
            </a:r>
            <a:endParaRPr lang="en-US" dirty="0"/>
          </a:p>
          <a:p>
            <a:pPr lvl="0"/>
            <a:r>
              <a:rPr lang="en-US" b="1" dirty="0"/>
              <a:t>Irrelevant costs:</a:t>
            </a:r>
            <a:r>
              <a:rPr lang="en-US" dirty="0"/>
              <a:t> Costs that don’t change depending on which alternative you choose</a:t>
            </a:r>
          </a:p>
          <a:p>
            <a:pPr lvl="0"/>
            <a:r>
              <a:rPr lang="en-US" b="1" dirty="0"/>
              <a:t>Opportunity costs:</a:t>
            </a:r>
            <a:r>
              <a:rPr lang="en-US" dirty="0"/>
              <a:t> Costs of income lost because you chose a different alternative</a:t>
            </a:r>
          </a:p>
          <a:p>
            <a:pPr lvl="0"/>
            <a:r>
              <a:rPr lang="en-US" b="1" dirty="0"/>
              <a:t>Sunk costs:</a:t>
            </a:r>
            <a:r>
              <a:rPr lang="en-US" dirty="0"/>
              <a:t> Costs you’ve already paid or committed to paying</a:t>
            </a:r>
          </a:p>
          <a:p>
            <a:pPr lvl="0"/>
            <a:r>
              <a:rPr lang="en-US" b="1" dirty="0"/>
              <a:t>Historical cost:</a:t>
            </a:r>
            <a:r>
              <a:rPr lang="en-US" dirty="0"/>
              <a:t> How much you originally paid for something</a:t>
            </a:r>
          </a:p>
          <a:p>
            <a:pPr lvl="0"/>
            <a:r>
              <a:rPr lang="en-US" b="1" dirty="0"/>
              <a:t>Cost per unit:</a:t>
            </a:r>
            <a:r>
              <a:rPr lang="en-US" dirty="0"/>
              <a:t> Cost of a single unit of product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2F281-C2CE-43BE-89B6-27DA8B4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018808" cy="1143000"/>
          </a:xfrm>
        </p:spPr>
        <p:txBody>
          <a:bodyPr/>
          <a:lstStyle/>
          <a:p>
            <a:r>
              <a:rPr lang="en-US" dirty="0"/>
              <a:t>Key Costs Associated with MA             4 of 5</a:t>
            </a:r>
          </a:p>
        </p:txBody>
      </p:sp>
    </p:spTree>
    <p:extLst>
      <p:ext uri="{BB962C8B-B14F-4D97-AF65-F5344CB8AC3E}">
        <p14:creationId xmlns:p14="http://schemas.microsoft.com/office/powerpoint/2010/main" val="29953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13B092-F0F4-4351-96D1-49EE1541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Expense:</a:t>
            </a:r>
            <a:r>
              <a:rPr lang="en-US" dirty="0"/>
              <a:t> Costs deducted from revenues on the income statement</a:t>
            </a:r>
          </a:p>
          <a:p>
            <a:pPr lvl="0"/>
            <a:r>
              <a:rPr lang="en-US" b="1" dirty="0"/>
              <a:t>Cost driver:</a:t>
            </a:r>
            <a:r>
              <a:rPr lang="en-US" dirty="0"/>
              <a:t> Factor thought to affect costs</a:t>
            </a:r>
          </a:p>
          <a:p>
            <a:pPr lvl="0"/>
            <a:r>
              <a:rPr lang="en-US" b="1" dirty="0"/>
              <a:t>Process cost:</a:t>
            </a:r>
            <a:r>
              <a:rPr lang="en-US" dirty="0"/>
              <a:t> Cost of similar goods made in large quantities on an assembly line</a:t>
            </a:r>
          </a:p>
          <a:p>
            <a:pPr lvl="0"/>
            <a:r>
              <a:rPr lang="en-US" b="1" dirty="0"/>
              <a:t>Job order cost:</a:t>
            </a:r>
            <a:r>
              <a:rPr lang="en-US" dirty="0"/>
              <a:t> Cost of a batch of specially made goods</a:t>
            </a:r>
          </a:p>
          <a:p>
            <a:pPr lvl="0"/>
            <a:r>
              <a:rPr lang="en-US" b="1" dirty="0"/>
              <a:t>Absorption cost:</a:t>
            </a:r>
            <a:r>
              <a:rPr lang="en-US" dirty="0"/>
              <a:t> Cost that includes fixed and variable product costs</a:t>
            </a:r>
          </a:p>
          <a:p>
            <a:pPr lvl="0"/>
            <a:r>
              <a:rPr lang="en-US" b="1" dirty="0"/>
              <a:t>Target cost:</a:t>
            </a:r>
            <a:r>
              <a:rPr lang="en-US" dirty="0"/>
              <a:t> Cost goal set for engineers designing a product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F40308-9678-469A-B19E-86734902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105072" cy="1143000"/>
          </a:xfrm>
        </p:spPr>
        <p:txBody>
          <a:bodyPr/>
          <a:lstStyle/>
          <a:p>
            <a:r>
              <a:rPr lang="en-US" dirty="0"/>
              <a:t>Key Costs Associated with MA             5 of 5</a:t>
            </a:r>
          </a:p>
        </p:txBody>
      </p:sp>
    </p:spTree>
    <p:extLst>
      <p:ext uri="{BB962C8B-B14F-4D97-AF65-F5344CB8AC3E}">
        <p14:creationId xmlns:p14="http://schemas.microsoft.com/office/powerpoint/2010/main" val="41158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39FED9-D31E-4F0F-B58F-0FD45F52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Managerial accounting provides useful tools, such as cost-volume-profit relationships, to aid decision-making</a:t>
            </a:r>
          </a:p>
          <a:p>
            <a:r>
              <a:rPr lang="en-US" dirty="0"/>
              <a:t>Cost-volume-profit analysis helps you understand different ways to meet your company’s net income goals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5B7C8-3F88-4332-A83C-675B855E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Cost-Volume-Profit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44136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830555-4D1F-4849-B7E4-AF66BEA11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65517"/>
            <a:ext cx="9857232" cy="67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Discuss difference between financial accounting and managerial accounting</a:t>
            </a:r>
          </a:p>
          <a:p>
            <a:r>
              <a:rPr lang="en-US" dirty="0"/>
              <a:t>Areas covered by managerial accounting</a:t>
            </a:r>
          </a:p>
          <a:p>
            <a:r>
              <a:rPr lang="en-US" dirty="0"/>
              <a:t>Review managerial accounting reports</a:t>
            </a:r>
          </a:p>
          <a:p>
            <a:r>
              <a:rPr lang="en-US" dirty="0"/>
              <a:t>Discuss the key costs associated with managerial accounting</a:t>
            </a:r>
          </a:p>
          <a:p>
            <a:r>
              <a:rPr lang="en-US" dirty="0"/>
              <a:t>Review and discuss the cost-volume relationship</a:t>
            </a:r>
          </a:p>
          <a:p>
            <a:r>
              <a:rPr lang="en-US" dirty="0"/>
              <a:t>Review role of managerial accounting in decision making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5226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8398-8B7C-49EB-BC8C-086EBC17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Figure                1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16AC-1D9E-4AEB-9CCE-CA8AAF6B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bottom axis indicates the </a:t>
            </a:r>
            <a:r>
              <a:rPr lang="en-US" i="1" dirty="0"/>
              <a:t>level of production</a:t>
            </a:r>
            <a:r>
              <a:rPr lang="en-US" dirty="0"/>
              <a:t> — the number of units you make</a:t>
            </a:r>
          </a:p>
          <a:p>
            <a:pPr lvl="0"/>
            <a:r>
              <a:rPr lang="en-US" dirty="0"/>
              <a:t>The left axis indicates </a:t>
            </a:r>
            <a:r>
              <a:rPr lang="en-US" i="1" dirty="0"/>
              <a:t>value in dollars</a:t>
            </a:r>
            <a:endParaRPr lang="en-US" dirty="0"/>
          </a:p>
          <a:p>
            <a:pPr lvl="0"/>
            <a:r>
              <a:rPr lang="en-US" dirty="0"/>
              <a:t>Where total sales equals total costs, the company breaks even (which is why that’s called the </a:t>
            </a:r>
            <a:r>
              <a:rPr lang="en-US" i="1" dirty="0"/>
              <a:t>break-even point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The shaded area to the upper right of this break-even point is </a:t>
            </a:r>
            <a:r>
              <a:rPr lang="en-US" i="1" dirty="0"/>
              <a:t>profit</a:t>
            </a:r>
            <a:endParaRPr lang="en-US" dirty="0"/>
          </a:p>
          <a:p>
            <a:r>
              <a:rPr lang="en-US" dirty="0"/>
              <a:t>The shaded region to the lower left is </a:t>
            </a:r>
            <a:r>
              <a:rPr lang="en-US" i="1" dirty="0"/>
              <a:t>net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16889D-6E2D-4729-A415-7F962FC2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Total variable costs</a:t>
            </a:r>
            <a:r>
              <a:rPr lang="en-US" dirty="0"/>
              <a:t> are a diagonal line because the higher the production, the greater the variable costs</a:t>
            </a:r>
          </a:p>
          <a:p>
            <a:pPr lvl="0"/>
            <a:r>
              <a:rPr lang="en-US" dirty="0"/>
              <a:t>The </a:t>
            </a:r>
            <a:r>
              <a:rPr lang="en-US" i="1" dirty="0"/>
              <a:t>total fixed costs</a:t>
            </a:r>
            <a:r>
              <a:rPr lang="en-US" dirty="0"/>
              <a:t> line is horizontal because regardless of the production level, fixed costs stay the same</a:t>
            </a:r>
          </a:p>
          <a:p>
            <a:pPr lvl="0"/>
            <a:r>
              <a:rPr lang="en-US" i="1" dirty="0"/>
              <a:t>Total costs</a:t>
            </a:r>
            <a:r>
              <a:rPr lang="en-US" dirty="0"/>
              <a:t> equal the sum of total variable costs and total fixed costs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7284AB-DB0C-4A40-BFA1-AD6D5159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Figure                2 of 2</a:t>
            </a:r>
          </a:p>
        </p:txBody>
      </p:sp>
    </p:spTree>
    <p:extLst>
      <p:ext uri="{BB962C8B-B14F-4D97-AF65-F5344CB8AC3E}">
        <p14:creationId xmlns:p14="http://schemas.microsoft.com/office/powerpoint/2010/main" val="43540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3E1C84-8544-42EF-971D-3303436A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Managerial Accounting for Decision Making</a:t>
            </a:r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629310E7-7352-46AB-82F9-C101A4799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841" y="0"/>
            <a:ext cx="3937479" cy="27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D00BF-DDC8-42E2-B761-F28FEA41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Managerial accounting information provides data-driven input to everyday business decisions, which can improve decision-making over the long term</a:t>
            </a:r>
          </a:p>
          <a:p>
            <a:r>
              <a:rPr lang="en-US" dirty="0"/>
              <a:t>Business managers can leverage this to help make their business more successful by understanding how management accounting benefits common business decision contexts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38B27-4C7E-404A-83F5-5621FDCE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22273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Managerial Accounting and Decision Making    1 of 3</a:t>
            </a:r>
          </a:p>
        </p:txBody>
      </p:sp>
    </p:spTree>
    <p:extLst>
      <p:ext uri="{BB962C8B-B14F-4D97-AF65-F5344CB8AC3E}">
        <p14:creationId xmlns:p14="http://schemas.microsoft.com/office/powerpoint/2010/main" val="298699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C58DE-EC33-4350-8F59-E3EC0CE3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9956800" cy="47085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Relevant Cost Analysis</a:t>
            </a:r>
          </a:p>
          <a:p>
            <a:pPr lvl="1"/>
            <a:r>
              <a:rPr lang="en-US" dirty="0"/>
              <a:t>Used by company management to determine what should be sold and how to sell it</a:t>
            </a:r>
          </a:p>
          <a:p>
            <a:pPr lvl="1"/>
            <a:r>
              <a:rPr lang="en-US" dirty="0"/>
              <a:t>Examine the costs that differ between advertising alternatives for each product, ignoring common costs</a:t>
            </a:r>
          </a:p>
          <a:p>
            <a:pPr lvl="1"/>
            <a:r>
              <a:rPr lang="en-US" dirty="0"/>
              <a:t>Process is known as relevant cost analysis</a:t>
            </a:r>
          </a:p>
          <a:p>
            <a:r>
              <a:rPr lang="en-US" dirty="0"/>
              <a:t>Activity-Based Costing</a:t>
            </a:r>
          </a:p>
          <a:p>
            <a:pPr lvl="1"/>
            <a:r>
              <a:rPr lang="en-US" dirty="0"/>
              <a:t>Determine to whom they should sell the products</a:t>
            </a:r>
          </a:p>
          <a:p>
            <a:pPr lvl="1"/>
            <a:r>
              <a:rPr lang="en-US" dirty="0"/>
              <a:t>By using activity-based costing techniques, business management can determine the activities required to produce and service a product line</a:t>
            </a:r>
          </a:p>
          <a:p>
            <a:pPr lvl="1"/>
            <a:r>
              <a:rPr lang="en-US" dirty="0"/>
              <a:t>Embedded in this information is the cost of customers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66F2B89-F00B-453A-93A7-5437ECB0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14958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Managerial Accounting and Decision Making    2 of 3</a:t>
            </a:r>
          </a:p>
        </p:txBody>
      </p:sp>
    </p:spTree>
    <p:extLst>
      <p:ext uri="{BB962C8B-B14F-4D97-AF65-F5344CB8AC3E}">
        <p14:creationId xmlns:p14="http://schemas.microsoft.com/office/powerpoint/2010/main" val="361454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03172F-4EBF-4581-ABD6-53A885976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or Buy Analysis</a:t>
            </a:r>
          </a:p>
          <a:p>
            <a:pPr lvl="1"/>
            <a:r>
              <a:rPr lang="en-US" dirty="0"/>
              <a:t>Using make or buy analysis, manager can determine which choice is more profitable, to make or to buy a component central to the business</a:t>
            </a:r>
          </a:p>
          <a:p>
            <a:pPr lvl="1"/>
            <a:r>
              <a:rPr lang="en-US" dirty="0"/>
              <a:t>While this technique is certainly useful, business managers should only use these analyses as a factor in the decision</a:t>
            </a:r>
          </a:p>
          <a:p>
            <a:r>
              <a:rPr lang="en-US" dirty="0"/>
              <a:t>Budgeting, financial statement projections and balanced scorecards are just a few examples of how managerial accounting information is used to provide information to help management guide the future of a company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8ADA7DD-C603-40B6-A04D-345FE72D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24102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Managerial Accounting and Decision Making    3 of 3</a:t>
            </a:r>
          </a:p>
        </p:txBody>
      </p:sp>
    </p:spTree>
    <p:extLst>
      <p:ext uri="{BB962C8B-B14F-4D97-AF65-F5344CB8AC3E}">
        <p14:creationId xmlns:p14="http://schemas.microsoft.com/office/powerpoint/2010/main" val="1099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E8F47E4-7121-44D7-9F4B-6DAB567F3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95" y="274638"/>
            <a:ext cx="6149269" cy="627516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97B037-A4FC-45D6-AE9A-F95831C3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1695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identifying, analyzing, recording and presenting financial information that is used internally by management for planning, decision making and control</a:t>
            </a:r>
          </a:p>
          <a:p>
            <a:r>
              <a:rPr lang="en-US" dirty="0"/>
              <a:t>Concerned with providing helpful information and reports to internal users, such as managers and business leaders, so that they can control and plan the business activities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Managerial Accounting</a:t>
            </a:r>
          </a:p>
        </p:txBody>
      </p:sp>
    </p:spTree>
    <p:extLst>
      <p:ext uri="{BB962C8B-B14F-4D97-AF65-F5344CB8AC3E}">
        <p14:creationId xmlns:p14="http://schemas.microsoft.com/office/powerpoint/2010/main" val="1677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Financial accounting</a:t>
            </a:r>
          </a:p>
          <a:p>
            <a:pPr lvl="1"/>
            <a:r>
              <a:rPr lang="en-US" dirty="0"/>
              <a:t>Used to present the financial health of an organization to its external stakeholders</a:t>
            </a:r>
          </a:p>
          <a:p>
            <a:pPr lvl="1"/>
            <a:r>
              <a:rPr lang="en-US" dirty="0"/>
              <a:t>Presents a specific period of time in the past and enables the audience to see how the company has performed</a:t>
            </a:r>
          </a:p>
          <a:p>
            <a:r>
              <a:rPr lang="en-US" dirty="0"/>
              <a:t>Management or managerial accounting </a:t>
            </a:r>
          </a:p>
          <a:p>
            <a:pPr lvl="1"/>
            <a:r>
              <a:rPr lang="en-US" dirty="0"/>
              <a:t>Used by managers to make decisions concerning the day-to-day operations of a business</a:t>
            </a:r>
          </a:p>
          <a:p>
            <a:pPr lvl="1"/>
            <a:r>
              <a:rPr lang="en-US" dirty="0"/>
              <a:t>Based not on past performance, but on current and future trends, which does not allow for exact numbers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Managerial versus Financial Accounting</a:t>
            </a:r>
          </a:p>
        </p:txBody>
      </p:sp>
    </p:spTree>
    <p:extLst>
      <p:ext uri="{BB962C8B-B14F-4D97-AF65-F5344CB8AC3E}">
        <p14:creationId xmlns:p14="http://schemas.microsoft.com/office/powerpoint/2010/main" val="410940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E24653-B698-4AF9-B472-5764D2F7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Management accounting is presented internally, whereas financial accounting is meant for external stakeholders</a:t>
            </a:r>
          </a:p>
          <a:p>
            <a:r>
              <a:rPr lang="en-US" dirty="0"/>
              <a:t>Although financial management is of great importance to current and potential investors, management accounting is necessary for managers to make current and future financial decisions</a:t>
            </a:r>
          </a:p>
          <a:p>
            <a:r>
              <a:rPr lang="en-US" dirty="0"/>
              <a:t>Financial accounting is precise and must adhere to Generally Accepted Accounting Principles (GAAP), but management accounting is often more of a guess or estimate (since most managers do not have time for exact numbers when a decision needs to be made)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B76F28-19C0-4BBD-9FA1-3847A68F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Differences</a:t>
            </a:r>
          </a:p>
        </p:txBody>
      </p:sp>
    </p:spTree>
    <p:extLst>
      <p:ext uri="{BB962C8B-B14F-4D97-AF65-F5344CB8AC3E}">
        <p14:creationId xmlns:p14="http://schemas.microsoft.com/office/powerpoint/2010/main" val="149565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877AC2-146C-4652-A07C-8CA9F9D2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on the costs of an organizations products and services</a:t>
            </a:r>
          </a:p>
          <a:p>
            <a:r>
              <a:rPr lang="en-US" dirty="0"/>
              <a:t>Budgets</a:t>
            </a:r>
          </a:p>
          <a:p>
            <a:r>
              <a:rPr lang="en-US" dirty="0"/>
              <a:t>Performance reports</a:t>
            </a:r>
          </a:p>
          <a:p>
            <a:r>
              <a:rPr lang="en-US" dirty="0"/>
              <a:t>Other information which assist managers in their planning and control activities</a:t>
            </a:r>
          </a:p>
          <a:p>
            <a:pPr lvl="1"/>
            <a:r>
              <a:rPr lang="en-US" sz="2800" dirty="0"/>
              <a:t>Information on revenues from an organization’s products and services, sales back logs, unit quantities and demands on capacity resources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14342-399A-4835-B4BC-C945E041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Managerial Accounting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59305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E5B6BE-235A-4CFB-8C38-31AE6FE4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Planning and Budgeting</a:t>
            </a:r>
          </a:p>
          <a:p>
            <a:pPr lvl="1"/>
            <a:r>
              <a:rPr lang="en-US" dirty="0"/>
              <a:t>Plan what to sell, how much to sell, what price is to be charged to reimburse the costs of production and also earn an optimal profit</a:t>
            </a:r>
          </a:p>
          <a:p>
            <a:pPr lvl="1"/>
            <a:r>
              <a:rPr lang="en-US" dirty="0"/>
              <a:t>Capital budgeting and master budget are the two important topics</a:t>
            </a:r>
          </a:p>
          <a:p>
            <a:r>
              <a:rPr lang="en-US" dirty="0"/>
              <a:t>Decision Making</a:t>
            </a:r>
          </a:p>
          <a:p>
            <a:pPr lvl="1"/>
            <a:r>
              <a:rPr lang="en-US" dirty="0"/>
              <a:t>When managers have to decide whether or not to start a particular project, they need managerial accounting information to estimate the benefits of various opportunities and decide which one to choose. </a:t>
            </a:r>
          </a:p>
          <a:p>
            <a:pPr lvl="1"/>
            <a:r>
              <a:rPr lang="en-US" dirty="0"/>
              <a:t>Mangers often use relevant costing techniques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F7FCA-3CDA-4CAF-9AE3-CD699FF1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Covered                          1 of 2 </a:t>
            </a:r>
          </a:p>
        </p:txBody>
      </p:sp>
    </p:spTree>
    <p:extLst>
      <p:ext uri="{BB962C8B-B14F-4D97-AF65-F5344CB8AC3E}">
        <p14:creationId xmlns:p14="http://schemas.microsoft.com/office/powerpoint/2010/main" val="176230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B18F87-6981-40AE-8E4E-6BED6FFF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of Performance</a:t>
            </a:r>
          </a:p>
          <a:p>
            <a:pPr lvl="1"/>
            <a:r>
              <a:rPr lang="en-US" dirty="0"/>
              <a:t>Managers have to compare the actual results of operations to budgeted figures to evaluate the performance of the business</a:t>
            </a:r>
          </a:p>
          <a:p>
            <a:pPr lvl="1"/>
            <a:r>
              <a:rPr lang="en-US" dirty="0"/>
              <a:t>They use managerial accounting techniques such as standard costing to evaluate the performance of specific departments </a:t>
            </a:r>
          </a:p>
          <a:p>
            <a:pPr lvl="1"/>
            <a:r>
              <a:rPr lang="en-US" dirty="0"/>
              <a:t>They then make necessary adjustments in those departments which are not performing well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B4C65A-230B-42C3-A8A4-7CA5D3CD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Covered                          2 of 2 </a:t>
            </a:r>
          </a:p>
        </p:txBody>
      </p:sp>
    </p:spTree>
    <p:extLst>
      <p:ext uri="{BB962C8B-B14F-4D97-AF65-F5344CB8AC3E}">
        <p14:creationId xmlns:p14="http://schemas.microsoft.com/office/powerpoint/2010/main" val="232882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D4E6052-1839-44D5-8020-F9F7994FF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78" y="0"/>
            <a:ext cx="9329177" cy="68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turn on investment of the recruiting process presentat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urn on investment of the recruiting process presentation" id="{D12A29A8-7F1C-4FA6-AA15-4EA8221E45B5}" vid="{E876C2F9-FA89-45B4-A16A-1449D5D5228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6AA02-1025-42B3-947D-D7D29838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Recruiting process return on investment presentation</Template>
  <TotalTime>0</TotalTime>
  <Words>1431</Words>
  <Application>Microsoft Office PowerPoint</Application>
  <PresentationFormat>Widescreen</PresentationFormat>
  <Paragraphs>128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 2</vt:lpstr>
      <vt:lpstr>Return on investment of the recruiting process presentation</vt:lpstr>
      <vt:lpstr>Managerial Accounting </vt:lpstr>
      <vt:lpstr>Objectives</vt:lpstr>
      <vt:lpstr>What is Managerial Accounting</vt:lpstr>
      <vt:lpstr>Managerial versus Financial Accounting</vt:lpstr>
      <vt:lpstr>Additional Differences</vt:lpstr>
      <vt:lpstr>Managerial Accounting Information</vt:lpstr>
      <vt:lpstr>Areas Covered                          1 of 2 </vt:lpstr>
      <vt:lpstr>Areas Covered                          2 of 2 </vt:lpstr>
      <vt:lpstr>PowerPoint Presentation</vt:lpstr>
      <vt:lpstr>Managerial Accounting Reports</vt:lpstr>
      <vt:lpstr>Managerial Accounting Reports</vt:lpstr>
      <vt:lpstr>Key Costs Associated with Managerial Accounting</vt:lpstr>
      <vt:lpstr>Key Costs Associated with MA             1 of 5</vt:lpstr>
      <vt:lpstr>Key Costs Associated with MA             2 of 5</vt:lpstr>
      <vt:lpstr>Key Costs Associated with MA             3 of 5</vt:lpstr>
      <vt:lpstr>Key Costs Associated with MA             4 of 5</vt:lpstr>
      <vt:lpstr>Key Costs Associated with MA             5 of 5</vt:lpstr>
      <vt:lpstr>Cost-Volume-Profit Relationships</vt:lpstr>
      <vt:lpstr>PowerPoint Presentation</vt:lpstr>
      <vt:lpstr>Interpretation of Figure                1 of 2</vt:lpstr>
      <vt:lpstr>Interpretation of Figure                2 of 2</vt:lpstr>
      <vt:lpstr>Using Managerial Accounting for Decision Making</vt:lpstr>
      <vt:lpstr>Managerial Accounting and Decision Making    1 of 3</vt:lpstr>
      <vt:lpstr>Managerial Accounting and Decision Making    2 of 3</vt:lpstr>
      <vt:lpstr>Managerial Accounting and Decision Making    3 of 3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2017-12-17T23:34:44Z</dcterms:created>
  <dcterms:modified xsi:type="dcterms:W3CDTF">2017-12-18T14:52:35Z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TC034605479991</vt:lpwstr>
  </property>
</Properties>
</file>