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3" r:id="rId7"/>
    <p:sldId id="261" r:id="rId8"/>
    <p:sldId id="262" r:id="rId9"/>
    <p:sldId id="263" r:id="rId10"/>
    <p:sldId id="264" r:id="rId11"/>
    <p:sldId id="267" r:id="rId12"/>
    <p:sldId id="265" r:id="rId13"/>
    <p:sldId id="266" r:id="rId14"/>
    <p:sldId id="284" r:id="rId15"/>
    <p:sldId id="268" r:id="rId16"/>
    <p:sldId id="269" r:id="rId17"/>
    <p:sldId id="270" r:id="rId18"/>
    <p:sldId id="271" r:id="rId19"/>
    <p:sldId id="272" r:id="rId20"/>
    <p:sldId id="273" r:id="rId21"/>
    <p:sldId id="285" r:id="rId22"/>
    <p:sldId id="274" r:id="rId23"/>
    <p:sldId id="276" r:id="rId24"/>
    <p:sldId id="277" r:id="rId25"/>
    <p:sldId id="278" r:id="rId26"/>
    <p:sldId id="279" r:id="rId27"/>
    <p:sldId id="286" r:id="rId28"/>
    <p:sldId id="275" r:id="rId29"/>
    <p:sldId id="287" r:id="rId30"/>
    <p:sldId id="290" r:id="rId31"/>
    <p:sldId id="288" r:id="rId32"/>
    <p:sldId id="289" r:id="rId33"/>
    <p:sldId id="291" r:id="rId34"/>
    <p:sldId id="292" r:id="rId35"/>
    <p:sldId id="280" r:id="rId36"/>
    <p:sldId id="281" r:id="rId37"/>
    <p:sldId id="2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57" autoAdjust="0"/>
    <p:restoredTop sz="94660"/>
  </p:normalViewPr>
  <p:slideViewPr>
    <p:cSldViewPr>
      <p:cViewPr varScale="1">
        <p:scale>
          <a:sx n="63" d="100"/>
          <a:sy n="63" d="100"/>
        </p:scale>
        <p:origin x="66" y="11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4890EDE-1300-4E0E-991B-7B9617787C8D}" type="datetimeFigureOut">
              <a:rPr lang="en-US" smtClean="0"/>
              <a:t>5/1/2018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D39D9C7-9ADB-4B28-824E-D368EEBFD6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890EDE-1300-4E0E-991B-7B9617787C8D}"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9D9C7-9ADB-4B28-824E-D368EEBFD6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890EDE-1300-4E0E-991B-7B9617787C8D}"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9D9C7-9ADB-4B28-824E-D368EEBFD6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890EDE-1300-4E0E-991B-7B9617787C8D}"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9D9C7-9ADB-4B28-824E-D368EEBFD6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4890EDE-1300-4E0E-991B-7B9617787C8D}"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9D9C7-9ADB-4B28-824E-D368EEBFD6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890EDE-1300-4E0E-991B-7B9617787C8D}"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9D9C7-9ADB-4B28-824E-D368EEBFD6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4890EDE-1300-4E0E-991B-7B9617787C8D}"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9D9C7-9ADB-4B28-824E-D368EEBFD6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4890EDE-1300-4E0E-991B-7B9617787C8D}"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9D9C7-9ADB-4B28-824E-D368EEBFD6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90EDE-1300-4E0E-991B-7B9617787C8D}"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9D9C7-9ADB-4B28-824E-D368EEBFD6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890EDE-1300-4E0E-991B-7B9617787C8D}"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9D9C7-9ADB-4B28-824E-D368EEBFD6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4890EDE-1300-4E0E-991B-7B9617787C8D}"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0D39D9C7-9ADB-4B28-824E-D368EEBFD642}"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890EDE-1300-4E0E-991B-7B9617787C8D}" type="datetimeFigureOut">
              <a:rPr lang="en-US" smtClean="0"/>
              <a:t>5/1/2018</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D39D9C7-9ADB-4B28-824E-D368EEBFD642}"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Mobile Computing</a:t>
            </a:r>
          </a:p>
        </p:txBody>
      </p:sp>
      <p:sp>
        <p:nvSpPr>
          <p:cNvPr id="3" name="Subtitle 2"/>
          <p:cNvSpPr>
            <a:spLocks noGrp="1"/>
          </p:cNvSpPr>
          <p:nvPr>
            <p:ph type="subTitle" idx="1"/>
          </p:nvPr>
        </p:nvSpPr>
        <p:spPr/>
        <p:txBody>
          <a:bodyPr/>
          <a:lstStyle/>
          <a:p>
            <a:r>
              <a:rPr lang="en-US" dirty="0"/>
              <a:t>Bob Marshall, MD MPH MISM FAAFP</a:t>
            </a:r>
          </a:p>
          <a:p>
            <a:r>
              <a:rPr lang="en-US" dirty="0"/>
              <a:t>DoD Clinical Informatics Fellowship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892144"/>
            <a:ext cx="2971800" cy="2965856"/>
          </a:xfrm>
          <a:prstGeom prst="rect">
            <a:avLst/>
          </a:prstGeom>
          <a:ln>
            <a:noFill/>
          </a:ln>
          <a:effectLst>
            <a:softEdge rad="112500"/>
          </a:effectLst>
        </p:spPr>
      </p:pic>
    </p:spTree>
    <p:extLst>
      <p:ext uri="{BB962C8B-B14F-4D97-AF65-F5344CB8AC3E}">
        <p14:creationId xmlns:p14="http://schemas.microsoft.com/office/powerpoint/2010/main" val="321372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Communication</a:t>
            </a:r>
          </a:p>
        </p:txBody>
      </p:sp>
      <p:sp>
        <p:nvSpPr>
          <p:cNvPr id="3" name="Content Placeholder 2"/>
          <p:cNvSpPr>
            <a:spLocks noGrp="1"/>
          </p:cNvSpPr>
          <p:nvPr>
            <p:ph idx="1"/>
          </p:nvPr>
        </p:nvSpPr>
        <p:spPr/>
        <p:txBody>
          <a:bodyPr>
            <a:normAutofit/>
          </a:bodyPr>
          <a:lstStyle/>
          <a:p>
            <a:r>
              <a:rPr lang="en-US" dirty="0"/>
              <a:t>The infrastructure put in place to ensure that seamless and reliable communication goes on </a:t>
            </a:r>
          </a:p>
          <a:p>
            <a:r>
              <a:rPr lang="en-US" dirty="0"/>
              <a:t>Include devices such as protocols, services, bandwidth, and portals necessary to facilitate and support the stated services</a:t>
            </a:r>
          </a:p>
          <a:p>
            <a:r>
              <a:rPr lang="en-US" dirty="0"/>
              <a:t>Since the media is unguided/unbounded, the overlaying infrastructure is basically radio wave-oriented </a:t>
            </a:r>
          </a:p>
          <a:p>
            <a:pPr lvl="1"/>
            <a:r>
              <a:rPr lang="en-US" dirty="0"/>
              <a:t>The signals are carried over the air to intended devices that are capable of receiving and sending similar kinds of signals</a:t>
            </a:r>
          </a:p>
        </p:txBody>
      </p:sp>
    </p:spTree>
    <p:extLst>
      <p:ext uri="{BB962C8B-B14F-4D97-AF65-F5344CB8AC3E}">
        <p14:creationId xmlns:p14="http://schemas.microsoft.com/office/powerpoint/2010/main" val="142372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Data Communication</a:t>
            </a:r>
          </a:p>
        </p:txBody>
      </p:sp>
      <p:sp>
        <p:nvSpPr>
          <p:cNvPr id="3" name="Content Placeholder 2"/>
          <p:cNvSpPr>
            <a:spLocks noGrp="1"/>
          </p:cNvSpPr>
          <p:nvPr>
            <p:ph idx="1"/>
          </p:nvPr>
        </p:nvSpPr>
        <p:spPr/>
        <p:txBody>
          <a:bodyPr>
            <a:normAutofit fontScale="92500"/>
          </a:bodyPr>
          <a:lstStyle/>
          <a:p>
            <a:r>
              <a:rPr lang="en-US" dirty="0"/>
              <a:t>Wireless data connections used in mobile computing take three general forms </a:t>
            </a:r>
          </a:p>
          <a:p>
            <a:pPr lvl="1"/>
            <a:r>
              <a:rPr lang="en-US" dirty="0"/>
              <a:t>Cellular data service uses technologies such as GSM, CDMA or GPRS, 3G networks such as W-CDMA, EDGE or CDMA2000 and more recently 4G networks such as LTE, LTE-Advanced </a:t>
            </a:r>
          </a:p>
          <a:p>
            <a:pPr lvl="2"/>
            <a:r>
              <a:rPr lang="en-US" dirty="0"/>
              <a:t>These networks are usually available within range of commercial cell towers. </a:t>
            </a:r>
          </a:p>
          <a:p>
            <a:pPr lvl="1"/>
            <a:r>
              <a:rPr lang="en-US" dirty="0"/>
              <a:t>Wi-Fi connections offer higher performance, may be either on a private business network or accessed through public hotspots, and have a typical range of 100 feet indoors and up to 1000 feet outdoors</a:t>
            </a:r>
          </a:p>
          <a:p>
            <a:pPr lvl="1"/>
            <a:r>
              <a:rPr lang="en-US" dirty="0"/>
              <a:t>Satellite Internet access covers areas where cellular and Wi-Fi are not available  and may be set up anywhere the user has a line of sight to the satellite’s location, which for satellites in geostationary orbit means having an unobstructed view of the sky</a:t>
            </a:r>
          </a:p>
        </p:txBody>
      </p:sp>
    </p:spTree>
    <p:extLst>
      <p:ext uri="{BB962C8B-B14F-4D97-AF65-F5344CB8AC3E}">
        <p14:creationId xmlns:p14="http://schemas.microsoft.com/office/powerpoint/2010/main" val="263954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Hardware</a:t>
            </a:r>
          </a:p>
        </p:txBody>
      </p:sp>
      <p:sp>
        <p:nvSpPr>
          <p:cNvPr id="3" name="Content Placeholder 2"/>
          <p:cNvSpPr>
            <a:spLocks noGrp="1"/>
          </p:cNvSpPr>
          <p:nvPr>
            <p:ph idx="1"/>
          </p:nvPr>
        </p:nvSpPr>
        <p:spPr/>
        <p:txBody>
          <a:bodyPr>
            <a:normAutofit/>
          </a:bodyPr>
          <a:lstStyle/>
          <a:p>
            <a:r>
              <a:rPr lang="en-US" dirty="0"/>
              <a:t>Mobile hardware includes mobile devices or device components that receive or access the service of mobility </a:t>
            </a:r>
          </a:p>
          <a:p>
            <a:r>
              <a:rPr lang="en-US" dirty="0"/>
              <a:t>Have a receptor medium that is capable of sensing and receiving signals </a:t>
            </a:r>
          </a:p>
          <a:p>
            <a:r>
              <a:rPr lang="en-US" dirty="0"/>
              <a:t>Configured to operate in full-duplex, whereby they are capable of sending and receiving signals at the same time </a:t>
            </a:r>
          </a:p>
          <a:p>
            <a:r>
              <a:rPr lang="en-US" dirty="0"/>
              <a:t>They don't have to wait until one device has finished communicating for the other device to initiate communications</a:t>
            </a:r>
          </a:p>
        </p:txBody>
      </p:sp>
    </p:spTree>
    <p:extLst>
      <p:ext uri="{BB962C8B-B14F-4D97-AF65-F5344CB8AC3E}">
        <p14:creationId xmlns:p14="http://schemas.microsoft.com/office/powerpoint/2010/main" val="5077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Software</a:t>
            </a:r>
          </a:p>
        </p:txBody>
      </p:sp>
      <p:sp>
        <p:nvSpPr>
          <p:cNvPr id="3" name="Content Placeholder 2"/>
          <p:cNvSpPr>
            <a:spLocks noGrp="1"/>
          </p:cNvSpPr>
          <p:nvPr>
            <p:ph idx="1"/>
          </p:nvPr>
        </p:nvSpPr>
        <p:spPr/>
        <p:txBody>
          <a:bodyPr/>
          <a:lstStyle/>
          <a:p>
            <a:r>
              <a:rPr lang="en-US" dirty="0"/>
              <a:t>Mobile software is the actual program that runs on the mobile hardware</a:t>
            </a:r>
          </a:p>
          <a:p>
            <a:r>
              <a:rPr lang="en-US" dirty="0"/>
              <a:t>It deals with the characteristics and requirements of mobile applications</a:t>
            </a:r>
          </a:p>
          <a:p>
            <a:r>
              <a:rPr lang="en-US" dirty="0"/>
              <a:t>Includes the operating system of the appliance as well as all the applications that can run on the included OS </a:t>
            </a:r>
          </a:p>
        </p:txBody>
      </p:sp>
    </p:spTree>
    <p:extLst>
      <p:ext uri="{BB962C8B-B14F-4D97-AF65-F5344CB8AC3E}">
        <p14:creationId xmlns:p14="http://schemas.microsoft.com/office/powerpoint/2010/main" val="133272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0" y="57150"/>
            <a:ext cx="5080000" cy="6743700"/>
          </a:xfrm>
          <a:prstGeom prst="rect">
            <a:avLst/>
          </a:prstGeom>
        </p:spPr>
      </p:pic>
    </p:spTree>
    <p:extLst>
      <p:ext uri="{BB962C8B-B14F-4D97-AF65-F5344CB8AC3E}">
        <p14:creationId xmlns:p14="http://schemas.microsoft.com/office/powerpoint/2010/main" val="55909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Your Own Device (BYOD)</a:t>
            </a:r>
          </a:p>
        </p:txBody>
      </p:sp>
      <p:sp>
        <p:nvSpPr>
          <p:cNvPr id="3" name="Content Placeholder 2"/>
          <p:cNvSpPr>
            <a:spLocks noGrp="1"/>
          </p:cNvSpPr>
          <p:nvPr>
            <p:ph idx="1"/>
          </p:nvPr>
        </p:nvSpPr>
        <p:spPr/>
        <p:txBody>
          <a:bodyPr>
            <a:normAutofit/>
          </a:bodyPr>
          <a:lstStyle/>
          <a:p>
            <a:r>
              <a:rPr lang="en-US" dirty="0"/>
              <a:t>Refers to the policy of permitting employees to bring personally owned devices (laptops, tablets, and smart phones) to their workplace, and to use those devices to access privileged company information and applications</a:t>
            </a:r>
          </a:p>
          <a:p>
            <a:r>
              <a:rPr lang="en-US" dirty="0"/>
              <a:t>BYOD usage is primarily driven by perceived end user enjoyment and familiarity with their own devices</a:t>
            </a:r>
          </a:p>
          <a:p>
            <a:r>
              <a:rPr lang="en-US" dirty="0"/>
              <a:t>Research is divided on benefits </a:t>
            </a:r>
          </a:p>
          <a:p>
            <a:r>
              <a:rPr lang="en-US" dirty="0"/>
              <a:t>One survey shows around 95% of employees stating they use at least one personal device for work</a:t>
            </a:r>
          </a:p>
        </p:txBody>
      </p:sp>
    </p:spTree>
    <p:extLst>
      <p:ext uri="{BB962C8B-B14F-4D97-AF65-F5344CB8AC3E}">
        <p14:creationId xmlns:p14="http://schemas.microsoft.com/office/powerpoint/2010/main" val="14270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BYOD Advantages</a:t>
            </a:r>
          </a:p>
        </p:txBody>
      </p:sp>
      <p:sp>
        <p:nvSpPr>
          <p:cNvPr id="3" name="Content Placeholder 2"/>
          <p:cNvSpPr>
            <a:spLocks noGrp="1"/>
          </p:cNvSpPr>
          <p:nvPr>
            <p:ph idx="1"/>
          </p:nvPr>
        </p:nvSpPr>
        <p:spPr/>
        <p:txBody>
          <a:bodyPr>
            <a:normAutofit/>
          </a:bodyPr>
          <a:lstStyle/>
          <a:p>
            <a:r>
              <a:rPr lang="en-US" dirty="0"/>
              <a:t>Some reports have indicated productivity gains by employees</a:t>
            </a:r>
          </a:p>
          <a:p>
            <a:r>
              <a:rPr lang="en-US" dirty="0"/>
              <a:t>Others say it increases employee morale and convenience by using their own devices and makes the company look like a flexible and attractive employer</a:t>
            </a:r>
          </a:p>
          <a:p>
            <a:r>
              <a:rPr lang="en-US" dirty="0"/>
              <a:t>A study by IBM says that 82% of employees think that smartphones play a critical role in business</a:t>
            </a:r>
          </a:p>
          <a:p>
            <a:r>
              <a:rPr lang="en-US" dirty="0"/>
              <a:t>The study also shows benefits of BYOD include increased productivity, employee satisfaction, and cost savings for the company</a:t>
            </a:r>
          </a:p>
        </p:txBody>
      </p:sp>
    </p:spTree>
    <p:extLst>
      <p:ext uri="{BB962C8B-B14F-4D97-AF65-F5344CB8AC3E}">
        <p14:creationId xmlns:p14="http://schemas.microsoft.com/office/powerpoint/2010/main" val="290348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BYOD Disadvantages        1 of 4</a:t>
            </a:r>
          </a:p>
        </p:txBody>
      </p:sp>
      <p:sp>
        <p:nvSpPr>
          <p:cNvPr id="3" name="Content Placeholder 2"/>
          <p:cNvSpPr>
            <a:spLocks noGrp="1"/>
          </p:cNvSpPr>
          <p:nvPr>
            <p:ph idx="1"/>
          </p:nvPr>
        </p:nvSpPr>
        <p:spPr/>
        <p:txBody>
          <a:bodyPr>
            <a:normAutofit/>
          </a:bodyPr>
          <a:lstStyle/>
          <a:p>
            <a:r>
              <a:rPr lang="en-US" dirty="0"/>
              <a:t>Although the ability to allow staff to work at any time from anywhere and on any device provides real business benefits; it also brings significant risks</a:t>
            </a:r>
          </a:p>
          <a:p>
            <a:r>
              <a:rPr lang="en-US" dirty="0"/>
              <a:t>According to an IDG survey, more than half of 1,600 senior IT security and technology purchase decision- makers reported serious violations of personal mobile device use</a:t>
            </a:r>
          </a:p>
          <a:p>
            <a:r>
              <a:rPr lang="en-US" dirty="0"/>
              <a:t>BYOD security relates strongly to the end node problem, wherein a device is used to access both sensitive and risky networks/service risk-averse organizations issue devices specifically for Internet use (this is termed Inverse-BYOD)</a:t>
            </a:r>
          </a:p>
        </p:txBody>
      </p:sp>
    </p:spTree>
    <p:extLst>
      <p:ext uri="{BB962C8B-B14F-4D97-AF65-F5344CB8AC3E}">
        <p14:creationId xmlns:p14="http://schemas.microsoft.com/office/powerpoint/2010/main" val="210509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BYOD Disadvantages        2 of 4</a:t>
            </a:r>
          </a:p>
        </p:txBody>
      </p:sp>
      <p:sp>
        <p:nvSpPr>
          <p:cNvPr id="3" name="Content Placeholder 2"/>
          <p:cNvSpPr>
            <a:spLocks noGrp="1"/>
          </p:cNvSpPr>
          <p:nvPr>
            <p:ph idx="1"/>
          </p:nvPr>
        </p:nvSpPr>
        <p:spPr>
          <a:xfrm>
            <a:off x="609600" y="1935480"/>
            <a:ext cx="10591800" cy="4617720"/>
          </a:xfrm>
        </p:spPr>
        <p:txBody>
          <a:bodyPr>
            <a:normAutofit/>
          </a:bodyPr>
          <a:lstStyle/>
          <a:p>
            <a:r>
              <a:rPr lang="en-US" dirty="0"/>
              <a:t>Organizations who wish to adopt a BYOD policy must consider how they will ensure that the devices which connect to the organization's network infrastructure to access sensitive information will be protected from malware</a:t>
            </a:r>
          </a:p>
          <a:p>
            <a:r>
              <a:rPr lang="en-US" dirty="0"/>
              <a:t>Software developers and device manufacturers constantly release security patches due to daily increase in the number of threats from malware</a:t>
            </a:r>
          </a:p>
          <a:p>
            <a:r>
              <a:rPr lang="en-US" dirty="0"/>
              <a:t>IT departments that support organizations with a BYOD policy must be prepared to have the necessary systems and processes in place that will apply the patches to protect systems against the known vulnerabilities to the various devices that users may choose to use</a:t>
            </a:r>
          </a:p>
          <a:p>
            <a:endParaRPr lang="en-US" dirty="0"/>
          </a:p>
        </p:txBody>
      </p:sp>
    </p:spTree>
    <p:extLst>
      <p:ext uri="{BB962C8B-B14F-4D97-AF65-F5344CB8AC3E}">
        <p14:creationId xmlns:p14="http://schemas.microsoft.com/office/powerpoint/2010/main" val="240236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BYOD Disadvantages        3 of 4</a:t>
            </a:r>
          </a:p>
        </p:txBody>
      </p:sp>
      <p:sp>
        <p:nvSpPr>
          <p:cNvPr id="3" name="Content Placeholder 2"/>
          <p:cNvSpPr>
            <a:spLocks noGrp="1"/>
          </p:cNvSpPr>
          <p:nvPr>
            <p:ph idx="1"/>
          </p:nvPr>
        </p:nvSpPr>
        <p:spPr/>
        <p:txBody>
          <a:bodyPr>
            <a:normAutofit/>
          </a:bodyPr>
          <a:lstStyle/>
          <a:p>
            <a:r>
              <a:rPr lang="en-US" dirty="0"/>
              <a:t>Several market and policies have emerged to address BYOD security concerns, including mobile device management (MDM), containerization and app virtualization</a:t>
            </a:r>
          </a:p>
          <a:p>
            <a:r>
              <a:rPr lang="en-US" dirty="0"/>
              <a:t>A key issue of BYOD which is often overlooked is BYOD’s phone number problem, which raises the question of the ownership of the phone number</a:t>
            </a:r>
          </a:p>
          <a:p>
            <a:r>
              <a:rPr lang="en-US" dirty="0"/>
              <a:t>Firms need an efficient inventory management system that keeps track of which devices employees are using, where the device is located, whether it is being used, and what software it is equipped with</a:t>
            </a:r>
          </a:p>
        </p:txBody>
      </p:sp>
    </p:spTree>
    <p:extLst>
      <p:ext uri="{BB962C8B-B14F-4D97-AF65-F5344CB8AC3E}">
        <p14:creationId xmlns:p14="http://schemas.microsoft.com/office/powerpoint/2010/main" val="363081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Define mobile computing</a:t>
            </a:r>
          </a:p>
          <a:p>
            <a:r>
              <a:rPr lang="en-US" dirty="0"/>
              <a:t>Discuss the infrastructure to support mobile computing</a:t>
            </a:r>
          </a:p>
          <a:p>
            <a:r>
              <a:rPr lang="en-US" dirty="0"/>
              <a:t>Review user interface optimization</a:t>
            </a:r>
          </a:p>
          <a:p>
            <a:r>
              <a:rPr lang="en-US" dirty="0"/>
              <a:t>Discuss BYOD</a:t>
            </a:r>
          </a:p>
          <a:p>
            <a:r>
              <a:rPr lang="en-US" dirty="0"/>
              <a:t>Review Mobile Device Management</a:t>
            </a:r>
          </a:p>
          <a:p>
            <a:r>
              <a:rPr lang="en-US" dirty="0"/>
              <a:t>Search for apps</a:t>
            </a:r>
          </a:p>
        </p:txBody>
      </p:sp>
    </p:spTree>
    <p:extLst>
      <p:ext uri="{BB962C8B-B14F-4D97-AF65-F5344CB8AC3E}">
        <p14:creationId xmlns:p14="http://schemas.microsoft.com/office/powerpoint/2010/main" val="2971989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BYOD Disadvantages        4 of 4</a:t>
            </a:r>
          </a:p>
        </p:txBody>
      </p:sp>
      <p:sp>
        <p:nvSpPr>
          <p:cNvPr id="3" name="Content Placeholder 2"/>
          <p:cNvSpPr>
            <a:spLocks noGrp="1"/>
          </p:cNvSpPr>
          <p:nvPr>
            <p:ph idx="1"/>
          </p:nvPr>
        </p:nvSpPr>
        <p:spPr/>
        <p:txBody>
          <a:bodyPr>
            <a:normAutofit/>
          </a:bodyPr>
          <a:lstStyle/>
          <a:p>
            <a:r>
              <a:rPr lang="en-US" dirty="0"/>
              <a:t>A challenging but important task for companies who utilize BYOD is to develop a policy that defines exactly what sensitive company information needs to be protected and which employees should have access to this information, and then to educate all employees on this policy</a:t>
            </a:r>
          </a:p>
          <a:p>
            <a:r>
              <a:rPr lang="en-US" dirty="0"/>
              <a:t>Another important issue with BYOD is of scalability and capability</a:t>
            </a:r>
          </a:p>
          <a:p>
            <a:r>
              <a:rPr lang="en-US" dirty="0"/>
              <a:t>Finally, there is confusion regarding the reimbursement for the use of a personal device</a:t>
            </a:r>
          </a:p>
        </p:txBody>
      </p:sp>
    </p:spTree>
    <p:extLst>
      <p:ext uri="{BB962C8B-B14F-4D97-AF65-F5344CB8AC3E}">
        <p14:creationId xmlns:p14="http://schemas.microsoft.com/office/powerpoint/2010/main" val="395953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81000"/>
            <a:ext cx="7696200" cy="6156960"/>
          </a:xfrm>
          <a:prstGeom prst="rect">
            <a:avLst/>
          </a:prstGeom>
        </p:spPr>
      </p:pic>
    </p:spTree>
    <p:extLst>
      <p:ext uri="{BB962C8B-B14F-4D97-AF65-F5344CB8AC3E}">
        <p14:creationId xmlns:p14="http://schemas.microsoft.com/office/powerpoint/2010/main" val="214366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 Management</a:t>
            </a:r>
          </a:p>
        </p:txBody>
      </p:sp>
      <p:sp>
        <p:nvSpPr>
          <p:cNvPr id="3" name="Content Placeholder 2"/>
          <p:cNvSpPr>
            <a:spLocks noGrp="1"/>
          </p:cNvSpPr>
          <p:nvPr>
            <p:ph idx="1"/>
          </p:nvPr>
        </p:nvSpPr>
        <p:spPr/>
        <p:txBody>
          <a:bodyPr>
            <a:normAutofit/>
          </a:bodyPr>
          <a:lstStyle/>
          <a:p>
            <a:r>
              <a:rPr lang="en-US" b="1" dirty="0"/>
              <a:t>Mobile device management </a:t>
            </a:r>
            <a:r>
              <a:rPr lang="en-US" dirty="0"/>
              <a:t>(</a:t>
            </a:r>
            <a:r>
              <a:rPr lang="en-US" b="1" dirty="0"/>
              <a:t>MDM</a:t>
            </a:r>
            <a:r>
              <a:rPr lang="en-US" dirty="0"/>
              <a:t>) is an industry term for the administration of mobile devices, such as smartphones, tablet computers, laptops and desktop computers</a:t>
            </a:r>
          </a:p>
          <a:p>
            <a:r>
              <a:rPr lang="en-US" dirty="0"/>
              <a:t>MDM primarily deals with corporate data segregation, securing emails, securing corporate documents on device, enforcing corporate policies, integrating and managing mobile devices including laptops and handhelds of various categories </a:t>
            </a:r>
          </a:p>
          <a:p>
            <a:r>
              <a:rPr lang="en-US" dirty="0"/>
              <a:t>MDM implementations may be either on-premises or cloud-based</a:t>
            </a:r>
          </a:p>
        </p:txBody>
      </p:sp>
    </p:spTree>
    <p:extLst>
      <p:ext uri="{BB962C8B-B14F-4D97-AF65-F5344CB8AC3E}">
        <p14:creationId xmlns:p14="http://schemas.microsoft.com/office/powerpoint/2010/main" val="246500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MDM Overview             1 of 2</a:t>
            </a:r>
          </a:p>
        </p:txBody>
      </p:sp>
      <p:sp>
        <p:nvSpPr>
          <p:cNvPr id="3" name="Content Placeholder 2"/>
          <p:cNvSpPr>
            <a:spLocks noGrp="1"/>
          </p:cNvSpPr>
          <p:nvPr>
            <p:ph idx="1"/>
          </p:nvPr>
        </p:nvSpPr>
        <p:spPr/>
        <p:txBody>
          <a:bodyPr>
            <a:normAutofit/>
          </a:bodyPr>
          <a:lstStyle/>
          <a:p>
            <a:r>
              <a:rPr lang="en-US" dirty="0"/>
              <a:t>MDM functionality can include over-the-air distribution of applications, data and configuration settings for all types of mobile devices, including mobile phones, smartphones, tablet computers, ruggedized mobile computers, </a:t>
            </a:r>
            <a:r>
              <a:rPr lang="fr-FR" dirty="0"/>
              <a:t>mobile printers, mobile POS devices, </a:t>
            </a:r>
            <a:r>
              <a:rPr lang="fr-FR" dirty="0" err="1"/>
              <a:t>etc</a:t>
            </a:r>
            <a:endParaRPr lang="fr-FR" dirty="0"/>
          </a:p>
          <a:p>
            <a:r>
              <a:rPr lang="en-US" dirty="0"/>
              <a:t>By controlling and protecting the data and configuration settings of all mobile devices in a network, MDM can reduce support costs and business risks </a:t>
            </a:r>
          </a:p>
          <a:p>
            <a:r>
              <a:rPr lang="en-US" dirty="0"/>
              <a:t>The intent of MDM is to optimize the functionality and security of a mobile communications network while minimizing cost and downtime</a:t>
            </a:r>
          </a:p>
        </p:txBody>
      </p:sp>
    </p:spTree>
    <p:extLst>
      <p:ext uri="{BB962C8B-B14F-4D97-AF65-F5344CB8AC3E}">
        <p14:creationId xmlns:p14="http://schemas.microsoft.com/office/powerpoint/2010/main" val="1162640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MDM Overview             2 of 2</a:t>
            </a:r>
          </a:p>
        </p:txBody>
      </p:sp>
      <p:sp>
        <p:nvSpPr>
          <p:cNvPr id="3" name="Content Placeholder 2"/>
          <p:cNvSpPr>
            <a:spLocks noGrp="1"/>
          </p:cNvSpPr>
          <p:nvPr>
            <p:ph idx="1"/>
          </p:nvPr>
        </p:nvSpPr>
        <p:spPr/>
        <p:txBody>
          <a:bodyPr>
            <a:normAutofit/>
          </a:bodyPr>
          <a:lstStyle/>
          <a:p>
            <a:r>
              <a:rPr lang="en-US" dirty="0"/>
              <a:t>Solutions typically include a server component, which sends out the management commands to the mobile devices, and a client component, which runs on the managed device and receives and implements the management commands</a:t>
            </a:r>
          </a:p>
          <a:p>
            <a:r>
              <a:rPr lang="en-US" dirty="0"/>
              <a:t>Device management software platforms ensure that end users benefit from plug and play data services for whatever device they are using</a:t>
            </a:r>
          </a:p>
          <a:p>
            <a:r>
              <a:rPr lang="en-US" dirty="0"/>
              <a:t>Such a platform can automatically detect devices in the network, sending them settings for immediate and continued usability</a:t>
            </a:r>
          </a:p>
        </p:txBody>
      </p:sp>
    </p:spTree>
    <p:extLst>
      <p:ext uri="{BB962C8B-B14F-4D97-AF65-F5344CB8AC3E}">
        <p14:creationId xmlns:p14="http://schemas.microsoft.com/office/powerpoint/2010/main" val="1797507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Mgmt Specifications </a:t>
            </a:r>
          </a:p>
        </p:txBody>
      </p:sp>
      <p:sp>
        <p:nvSpPr>
          <p:cNvPr id="3" name="Content Placeholder 2"/>
          <p:cNvSpPr>
            <a:spLocks noGrp="1"/>
          </p:cNvSpPr>
          <p:nvPr>
            <p:ph idx="1"/>
          </p:nvPr>
        </p:nvSpPr>
        <p:spPr/>
        <p:txBody>
          <a:bodyPr>
            <a:normAutofit/>
          </a:bodyPr>
          <a:lstStyle/>
          <a:p>
            <a:r>
              <a:rPr lang="en-US" dirty="0"/>
              <a:t>The Open Mobile Alliance (OMA) specified a platform-independent device management protocol called OMA Device Management</a:t>
            </a:r>
          </a:p>
          <a:p>
            <a:r>
              <a:rPr lang="en-US" dirty="0"/>
              <a:t>Smart message is text SMS-based provisioning protocol (service settings like: ftp, telnet, SMSC number, email settings, etc...)</a:t>
            </a:r>
          </a:p>
          <a:p>
            <a:r>
              <a:rPr lang="en-US" dirty="0"/>
              <a:t>OMA Client Provisioning is a binary SMS-based service settings provisioning protocol</a:t>
            </a:r>
          </a:p>
          <a:p>
            <a:r>
              <a:rPr lang="en-US" dirty="0"/>
              <a:t>Over-the-air programming (OTA) capabilities are considered a main component of mobile network operator and enterprise-grade mobile device management software</a:t>
            </a:r>
          </a:p>
          <a:p>
            <a:endParaRPr lang="en-US" dirty="0"/>
          </a:p>
        </p:txBody>
      </p:sp>
    </p:spTree>
    <p:extLst>
      <p:ext uri="{BB962C8B-B14F-4D97-AF65-F5344CB8AC3E}">
        <p14:creationId xmlns:p14="http://schemas.microsoft.com/office/powerpoint/2010/main" val="70025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use of MDM</a:t>
            </a:r>
          </a:p>
        </p:txBody>
      </p:sp>
      <p:sp>
        <p:nvSpPr>
          <p:cNvPr id="3" name="Content Placeholder 2"/>
          <p:cNvSpPr>
            <a:spLocks noGrp="1"/>
          </p:cNvSpPr>
          <p:nvPr>
            <p:ph idx="1"/>
          </p:nvPr>
        </p:nvSpPr>
        <p:spPr/>
        <p:txBody>
          <a:bodyPr>
            <a:normAutofit/>
          </a:bodyPr>
          <a:lstStyle/>
          <a:p>
            <a:r>
              <a:rPr lang="en-US" dirty="0"/>
              <a:t>All MDM products are built with an idea of Containerization</a:t>
            </a:r>
          </a:p>
          <a:p>
            <a:r>
              <a:rPr lang="en-US" dirty="0"/>
              <a:t>The MDM Container is secured using the latest cryptographic techniques (AES-256 or more preferred)</a:t>
            </a:r>
          </a:p>
          <a:p>
            <a:r>
              <a:rPr lang="en-US" dirty="0"/>
              <a:t>Corporate data such as email, documents, and enterprise applications are encrypted and processed inside the container</a:t>
            </a:r>
          </a:p>
          <a:p>
            <a:r>
              <a:rPr lang="en-US" dirty="0"/>
              <a:t>This ensures that corporate data is separated from user’s personal data on the device </a:t>
            </a:r>
          </a:p>
          <a:p>
            <a:r>
              <a:rPr lang="en-US" dirty="0"/>
              <a:t>Additionally, encryption for the entire device and/or SD Card can be enforced depending on MDM product capability</a:t>
            </a:r>
          </a:p>
        </p:txBody>
      </p:sp>
    </p:spTree>
    <p:extLst>
      <p:ext uri="{BB962C8B-B14F-4D97-AF65-F5344CB8AC3E}">
        <p14:creationId xmlns:p14="http://schemas.microsoft.com/office/powerpoint/2010/main" val="425576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51646"/>
            <a:ext cx="5485768" cy="6553954"/>
          </a:xfrm>
          <a:prstGeom prst="rect">
            <a:avLst/>
          </a:prstGeom>
        </p:spPr>
      </p:pic>
    </p:spTree>
    <p:extLst>
      <p:ext uri="{BB962C8B-B14F-4D97-AF65-F5344CB8AC3E}">
        <p14:creationId xmlns:p14="http://schemas.microsoft.com/office/powerpoint/2010/main" val="80257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Issues</a:t>
            </a:r>
          </a:p>
        </p:txBody>
      </p:sp>
      <p:sp>
        <p:nvSpPr>
          <p:cNvPr id="3" name="Content Placeholder 2"/>
          <p:cNvSpPr>
            <a:spLocks noGrp="1"/>
          </p:cNvSpPr>
          <p:nvPr>
            <p:ph idx="1"/>
          </p:nvPr>
        </p:nvSpPr>
        <p:spPr/>
        <p:txBody>
          <a:bodyPr/>
          <a:lstStyle/>
          <a:p>
            <a:r>
              <a:rPr lang="en-US" dirty="0"/>
              <a:t>A mobile user interface (mobile UI) is the graphical and usually touch-sensitive display on a mobile device, such as a smartphone or tablet, that allows the user to interact with the device’s apps, features, content and functions</a:t>
            </a:r>
          </a:p>
          <a:p>
            <a:r>
              <a:rPr lang="en-US" dirty="0"/>
              <a:t>The smaller screen size and touch screen controls create special considerations in UI design to ensure usability, readability and consistency</a:t>
            </a:r>
          </a:p>
        </p:txBody>
      </p:sp>
    </p:spTree>
    <p:extLst>
      <p:ext uri="{BB962C8B-B14F-4D97-AF65-F5344CB8AC3E}">
        <p14:creationId xmlns:p14="http://schemas.microsoft.com/office/powerpoint/2010/main" val="400787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BF20-2695-4E2F-ABD4-0A77949A1AAB}"/>
              </a:ext>
            </a:extLst>
          </p:cNvPr>
          <p:cNvSpPr>
            <a:spLocks noGrp="1"/>
          </p:cNvSpPr>
          <p:nvPr>
            <p:ph type="title"/>
          </p:nvPr>
        </p:nvSpPr>
        <p:spPr/>
        <p:txBody>
          <a:bodyPr/>
          <a:lstStyle/>
          <a:p>
            <a:r>
              <a:rPr lang="en-US" dirty="0"/>
              <a:t>Mobile Security – The Problem</a:t>
            </a:r>
          </a:p>
        </p:txBody>
      </p:sp>
      <p:sp>
        <p:nvSpPr>
          <p:cNvPr id="3" name="Content Placeholder 2">
            <a:extLst>
              <a:ext uri="{FF2B5EF4-FFF2-40B4-BE49-F238E27FC236}">
                <a16:creationId xmlns:a16="http://schemas.microsoft.com/office/drawing/2014/main" id="{18C3C5A9-63E5-4215-AC84-E2F8AF61DF8A}"/>
              </a:ext>
            </a:extLst>
          </p:cNvPr>
          <p:cNvSpPr>
            <a:spLocks noGrp="1"/>
          </p:cNvSpPr>
          <p:nvPr>
            <p:ph idx="1"/>
          </p:nvPr>
        </p:nvSpPr>
        <p:spPr/>
        <p:txBody>
          <a:bodyPr/>
          <a:lstStyle/>
          <a:p>
            <a:r>
              <a:rPr lang="en-US" dirty="0"/>
              <a:t>Number of mobile phone users by 2019: &gt; 5 billion</a:t>
            </a:r>
          </a:p>
          <a:p>
            <a:r>
              <a:rPr lang="en-US" dirty="0"/>
              <a:t>Android malware: ZNIU (&gt; 300,000 phones affected)</a:t>
            </a:r>
          </a:p>
          <a:p>
            <a:r>
              <a:rPr lang="en-US" dirty="0"/>
              <a:t>iOS Malware: </a:t>
            </a:r>
            <a:r>
              <a:rPr lang="en-US" dirty="0" err="1"/>
              <a:t>iXintpwn</a:t>
            </a:r>
            <a:r>
              <a:rPr lang="en-US" dirty="0"/>
              <a:t>/YJSNI (crashes iOS devices)</a:t>
            </a:r>
          </a:p>
          <a:p>
            <a:r>
              <a:rPr lang="en-US" dirty="0"/>
              <a:t>Ransomware: &gt; 235,000 phones affected in the first half of 2017 – more than double that for all of 2016</a:t>
            </a:r>
          </a:p>
          <a:p>
            <a:r>
              <a:rPr lang="en-US" dirty="0"/>
              <a:t>McAfee Labs: 16 million malware incidents combined (all mobile devices) for 2017</a:t>
            </a:r>
          </a:p>
        </p:txBody>
      </p:sp>
    </p:spTree>
    <p:extLst>
      <p:ext uri="{BB962C8B-B14F-4D97-AF65-F5344CB8AC3E}">
        <p14:creationId xmlns:p14="http://schemas.microsoft.com/office/powerpoint/2010/main" val="209962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Mobile Computing</a:t>
            </a:r>
          </a:p>
        </p:txBody>
      </p:sp>
      <p:sp>
        <p:nvSpPr>
          <p:cNvPr id="3" name="Content Placeholder 2"/>
          <p:cNvSpPr>
            <a:spLocks noGrp="1"/>
          </p:cNvSpPr>
          <p:nvPr>
            <p:ph idx="1"/>
          </p:nvPr>
        </p:nvSpPr>
        <p:spPr/>
        <p:txBody>
          <a:bodyPr/>
          <a:lstStyle/>
          <a:p>
            <a:r>
              <a:rPr lang="en-US" dirty="0"/>
              <a:t>Mobile Computing is a technology that allows transmission of data, voice and video via a computer or any other wireless enabled device without having to be connected to a fixed physical link. The main concept involves −</a:t>
            </a:r>
          </a:p>
          <a:p>
            <a:pPr lvl="1"/>
            <a:r>
              <a:rPr lang="en-US" dirty="0"/>
              <a:t>Mobile communication (i.e., network/infrastructure)</a:t>
            </a:r>
          </a:p>
          <a:p>
            <a:pPr lvl="1"/>
            <a:r>
              <a:rPr lang="en-US" dirty="0"/>
              <a:t>Mobile hardware (mobile devices…includes phones, tablets, laptops…pretty much anything with a battery and wireless connectivity)</a:t>
            </a:r>
          </a:p>
          <a:p>
            <a:pPr lvl="1"/>
            <a:r>
              <a:rPr lang="en-US" dirty="0"/>
              <a:t>Mobile software</a:t>
            </a:r>
          </a:p>
          <a:p>
            <a:endParaRPr lang="en-US" dirty="0"/>
          </a:p>
        </p:txBody>
      </p:sp>
    </p:spTree>
    <p:extLst>
      <p:ext uri="{BB962C8B-B14F-4D97-AF65-F5344CB8AC3E}">
        <p14:creationId xmlns:p14="http://schemas.microsoft.com/office/powerpoint/2010/main" val="1046742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78DE-A852-4EAB-BDD7-644A9E004987}"/>
              </a:ext>
            </a:extLst>
          </p:cNvPr>
          <p:cNvSpPr>
            <a:spLocks noGrp="1"/>
          </p:cNvSpPr>
          <p:nvPr>
            <p:ph type="title"/>
          </p:nvPr>
        </p:nvSpPr>
        <p:spPr/>
        <p:txBody>
          <a:bodyPr/>
          <a:lstStyle/>
          <a:p>
            <a:r>
              <a:rPr lang="en-US" dirty="0"/>
              <a:t>Five New Threats</a:t>
            </a:r>
          </a:p>
        </p:txBody>
      </p:sp>
      <p:sp>
        <p:nvSpPr>
          <p:cNvPr id="3" name="Content Placeholder 2">
            <a:extLst>
              <a:ext uri="{FF2B5EF4-FFF2-40B4-BE49-F238E27FC236}">
                <a16:creationId xmlns:a16="http://schemas.microsoft.com/office/drawing/2014/main" id="{ACF09255-9D23-4013-B0B3-273572D85CE0}"/>
              </a:ext>
            </a:extLst>
          </p:cNvPr>
          <p:cNvSpPr>
            <a:spLocks noGrp="1"/>
          </p:cNvSpPr>
          <p:nvPr>
            <p:ph idx="1"/>
          </p:nvPr>
        </p:nvSpPr>
        <p:spPr/>
        <p:txBody>
          <a:bodyPr/>
          <a:lstStyle/>
          <a:p>
            <a:r>
              <a:rPr lang="en-US" dirty="0"/>
              <a:t>Persistent, enterprise-class spyware</a:t>
            </a:r>
          </a:p>
          <a:p>
            <a:r>
              <a:rPr lang="en-US" dirty="0"/>
              <a:t>Mobile botnets</a:t>
            </a:r>
          </a:p>
          <a:p>
            <a:r>
              <a:rPr lang="en-US" dirty="0"/>
              <a:t>Ad and click fraud </a:t>
            </a:r>
            <a:r>
              <a:rPr lang="en-US" dirty="0">
                <a:sym typeface="Wingdings" panose="05000000000000000000" pitchFamily="2" charset="2"/>
              </a:rPr>
              <a:t> malicious app download</a:t>
            </a:r>
          </a:p>
          <a:p>
            <a:r>
              <a:rPr lang="en-US" dirty="0">
                <a:sym typeface="Wingdings" panose="05000000000000000000" pitchFamily="2" charset="2"/>
              </a:rPr>
              <a:t>IoT – malware in its infancy, but bad actors are certainly making a go of it</a:t>
            </a:r>
          </a:p>
          <a:p>
            <a:r>
              <a:rPr lang="en-US" dirty="0">
                <a:sym typeface="Wingdings" panose="05000000000000000000" pitchFamily="2" charset="2"/>
              </a:rPr>
              <a:t>Dead apps (see below under Best Practices)</a:t>
            </a:r>
          </a:p>
        </p:txBody>
      </p:sp>
    </p:spTree>
    <p:extLst>
      <p:ext uri="{BB962C8B-B14F-4D97-AF65-F5344CB8AC3E}">
        <p14:creationId xmlns:p14="http://schemas.microsoft.com/office/powerpoint/2010/main" val="24134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3B7B-0A2D-4BD2-8DA3-C26F4C5741EC}"/>
              </a:ext>
            </a:extLst>
          </p:cNvPr>
          <p:cNvSpPr>
            <a:spLocks noGrp="1"/>
          </p:cNvSpPr>
          <p:nvPr>
            <p:ph type="title"/>
          </p:nvPr>
        </p:nvSpPr>
        <p:spPr/>
        <p:txBody>
          <a:bodyPr>
            <a:normAutofit fontScale="90000"/>
          </a:bodyPr>
          <a:lstStyle/>
          <a:p>
            <a:r>
              <a:rPr lang="en-US" dirty="0"/>
              <a:t>Some Security Best Practices                   </a:t>
            </a:r>
            <a:r>
              <a:rPr lang="en-US" sz="4000" dirty="0"/>
              <a:t>1 of 2</a:t>
            </a:r>
          </a:p>
        </p:txBody>
      </p:sp>
      <p:sp>
        <p:nvSpPr>
          <p:cNvPr id="3" name="Content Placeholder 2">
            <a:extLst>
              <a:ext uri="{FF2B5EF4-FFF2-40B4-BE49-F238E27FC236}">
                <a16:creationId xmlns:a16="http://schemas.microsoft.com/office/drawing/2014/main" id="{EBD0A21D-4BB2-44E8-8FB8-9C46CAEDB9E6}"/>
              </a:ext>
            </a:extLst>
          </p:cNvPr>
          <p:cNvSpPr>
            <a:spLocks noGrp="1"/>
          </p:cNvSpPr>
          <p:nvPr>
            <p:ph idx="1"/>
          </p:nvPr>
        </p:nvSpPr>
        <p:spPr/>
        <p:txBody>
          <a:bodyPr/>
          <a:lstStyle/>
          <a:p>
            <a:r>
              <a:rPr lang="en-US" dirty="0"/>
              <a:t>Regularly update the OS and apps</a:t>
            </a:r>
          </a:p>
          <a:p>
            <a:r>
              <a:rPr lang="en-US" dirty="0"/>
              <a:t>Use relevant built-in security features</a:t>
            </a:r>
          </a:p>
          <a:p>
            <a:r>
              <a:rPr lang="en-US" dirty="0"/>
              <a:t>Regularly review and limit app permissions to only those needed to work – basic permissions</a:t>
            </a:r>
          </a:p>
          <a:p>
            <a:r>
              <a:rPr lang="en-US" dirty="0"/>
              <a:t>Limit the amount of access apps have or can display when the device is locked</a:t>
            </a:r>
          </a:p>
          <a:p>
            <a:r>
              <a:rPr lang="en-US" dirty="0"/>
              <a:t>Minimize location access – limit to only while using the app</a:t>
            </a:r>
          </a:p>
          <a:p>
            <a:r>
              <a:rPr lang="en-US" dirty="0"/>
              <a:t>Avoid unsecured Wi-Fi networks</a:t>
            </a:r>
          </a:p>
          <a:p>
            <a:r>
              <a:rPr lang="en-US" dirty="0"/>
              <a:t>Only download apps from trusted sources </a:t>
            </a:r>
          </a:p>
        </p:txBody>
      </p:sp>
    </p:spTree>
    <p:extLst>
      <p:ext uri="{BB962C8B-B14F-4D97-AF65-F5344CB8AC3E}">
        <p14:creationId xmlns:p14="http://schemas.microsoft.com/office/powerpoint/2010/main" val="1230733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9637-F8F9-46F4-9F01-46A669E508AC}"/>
              </a:ext>
            </a:extLst>
          </p:cNvPr>
          <p:cNvSpPr>
            <a:spLocks noGrp="1"/>
          </p:cNvSpPr>
          <p:nvPr>
            <p:ph type="title"/>
          </p:nvPr>
        </p:nvSpPr>
        <p:spPr/>
        <p:txBody>
          <a:bodyPr>
            <a:normAutofit fontScale="90000"/>
          </a:bodyPr>
          <a:lstStyle/>
          <a:p>
            <a:r>
              <a:rPr lang="en-US" dirty="0"/>
              <a:t>Some Security Best Practices                   </a:t>
            </a:r>
            <a:r>
              <a:rPr lang="en-US" sz="4000" dirty="0"/>
              <a:t>2 of 2</a:t>
            </a:r>
            <a:endParaRPr lang="en-US" dirty="0"/>
          </a:p>
        </p:txBody>
      </p:sp>
      <p:sp>
        <p:nvSpPr>
          <p:cNvPr id="3" name="Content Placeholder 2">
            <a:extLst>
              <a:ext uri="{FF2B5EF4-FFF2-40B4-BE49-F238E27FC236}">
                <a16:creationId xmlns:a16="http://schemas.microsoft.com/office/drawing/2014/main" id="{9F8BB558-7F12-4F0B-AF6F-12DC11697DCF}"/>
              </a:ext>
            </a:extLst>
          </p:cNvPr>
          <p:cNvSpPr>
            <a:spLocks noGrp="1"/>
          </p:cNvSpPr>
          <p:nvPr>
            <p:ph idx="1"/>
          </p:nvPr>
        </p:nvSpPr>
        <p:spPr/>
        <p:txBody>
          <a:bodyPr/>
          <a:lstStyle/>
          <a:p>
            <a:r>
              <a:rPr lang="en-US" dirty="0"/>
              <a:t>Know the risks of jailbreaking/rooting – this removes security limitations placed by manufacturers, leaving the system more vulnerable</a:t>
            </a:r>
          </a:p>
          <a:p>
            <a:r>
              <a:rPr lang="en-US" dirty="0"/>
              <a:t>Be wary of unsolicited calls or messages</a:t>
            </a:r>
          </a:p>
          <a:p>
            <a:r>
              <a:rPr lang="en-US" dirty="0"/>
              <a:t>Set automatic locks on mobile devices</a:t>
            </a:r>
          </a:p>
          <a:p>
            <a:r>
              <a:rPr lang="en-US" dirty="0"/>
              <a:t>Limit the personal information given to apps and websites </a:t>
            </a:r>
          </a:p>
          <a:p>
            <a:r>
              <a:rPr lang="en-US" dirty="0"/>
              <a:t>Manage what is shared online</a:t>
            </a:r>
          </a:p>
        </p:txBody>
      </p:sp>
    </p:spTree>
    <p:extLst>
      <p:ext uri="{BB962C8B-B14F-4D97-AF65-F5344CB8AC3E}">
        <p14:creationId xmlns:p14="http://schemas.microsoft.com/office/powerpoint/2010/main" val="553762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7594B9F1-E6E0-4FF2-A7E6-9EE6A1B3B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7229"/>
            <a:ext cx="8229600" cy="6783542"/>
          </a:xfrm>
          <a:prstGeom prst="rect">
            <a:avLst/>
          </a:prstGeom>
        </p:spPr>
      </p:pic>
    </p:spTree>
    <p:extLst>
      <p:ext uri="{BB962C8B-B14F-4D97-AF65-F5344CB8AC3E}">
        <p14:creationId xmlns:p14="http://schemas.microsoft.com/office/powerpoint/2010/main" val="29664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generated with high confidence">
            <a:extLst>
              <a:ext uri="{FF2B5EF4-FFF2-40B4-BE49-F238E27FC236}">
                <a16:creationId xmlns:a16="http://schemas.microsoft.com/office/drawing/2014/main" id="{BFC50214-8E80-421F-9C4A-D43AADF57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2400"/>
            <a:ext cx="8915400" cy="6613712"/>
          </a:xfrm>
          <a:prstGeom prst="rect">
            <a:avLst/>
          </a:prstGeom>
          <a:ln>
            <a:noFill/>
          </a:ln>
          <a:effectLst>
            <a:softEdge rad="112500"/>
          </a:effectLst>
        </p:spPr>
      </p:pic>
    </p:spTree>
    <p:extLst>
      <p:ext uri="{BB962C8B-B14F-4D97-AF65-F5344CB8AC3E}">
        <p14:creationId xmlns:p14="http://schemas.microsoft.com/office/powerpoint/2010/main" val="2512542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UI Best Practices </a:t>
            </a:r>
          </a:p>
        </p:txBody>
      </p:sp>
      <p:sp>
        <p:nvSpPr>
          <p:cNvPr id="3" name="Content Placeholder 2"/>
          <p:cNvSpPr>
            <a:spLocks noGrp="1"/>
          </p:cNvSpPr>
          <p:nvPr>
            <p:ph idx="1"/>
          </p:nvPr>
        </p:nvSpPr>
        <p:spPr/>
        <p:txBody>
          <a:bodyPr>
            <a:normAutofit/>
          </a:bodyPr>
          <a:lstStyle/>
          <a:p>
            <a:r>
              <a:rPr lang="en-US" dirty="0"/>
              <a:t>The layout of the information, commands, and content in an app should echo those of the operating system in placement, composition and colors</a:t>
            </a:r>
          </a:p>
          <a:p>
            <a:r>
              <a:rPr lang="en-US" dirty="0"/>
              <a:t>While apps may diverge to some degree in style, consistency on most of these points allows users to intuit or at least quickly learn how use an interface</a:t>
            </a:r>
          </a:p>
          <a:p>
            <a:r>
              <a:rPr lang="en-US" dirty="0"/>
              <a:t>Click points must be usable for touch-based selection with a finger </a:t>
            </a:r>
          </a:p>
          <a:p>
            <a:r>
              <a:rPr lang="en-US" dirty="0"/>
              <a:t>This means a click point can't be too small or narrow in any direction, to avoid unwanted selection of nearby items, sometimes referred to as “fat fingering”</a:t>
            </a:r>
          </a:p>
        </p:txBody>
      </p:sp>
    </p:spTree>
    <p:extLst>
      <p:ext uri="{BB962C8B-B14F-4D97-AF65-F5344CB8AC3E}">
        <p14:creationId xmlns:p14="http://schemas.microsoft.com/office/powerpoint/2010/main" val="2635853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UI Best Practices</a:t>
            </a:r>
          </a:p>
        </p:txBody>
      </p:sp>
      <p:sp>
        <p:nvSpPr>
          <p:cNvPr id="3" name="Content Placeholder 2"/>
          <p:cNvSpPr>
            <a:spLocks noGrp="1"/>
          </p:cNvSpPr>
          <p:nvPr>
            <p:ph idx="1"/>
          </p:nvPr>
        </p:nvSpPr>
        <p:spPr/>
        <p:txBody>
          <a:bodyPr>
            <a:normAutofit/>
          </a:bodyPr>
          <a:lstStyle/>
          <a:p>
            <a:r>
              <a:rPr lang="en-US" dirty="0"/>
              <a:t>Maximize the content window size </a:t>
            </a:r>
          </a:p>
          <a:p>
            <a:r>
              <a:rPr lang="en-US" dirty="0"/>
              <a:t>On small screens, the UI should not unnecessarily dominate screen size. It’s important to recognize that the object of a UI is to facilitate use of content and apps, not just use of the interface</a:t>
            </a:r>
          </a:p>
          <a:p>
            <a:r>
              <a:rPr lang="en-US" dirty="0"/>
              <a:t>The number of controls or commands displayed at any given time should be appropriate to avoid overwhelming the user or making viewing/interacting with content confusing</a:t>
            </a:r>
            <a:endParaRPr lang="en-US" b="1" dirty="0"/>
          </a:p>
        </p:txBody>
      </p:sp>
    </p:spTree>
    <p:extLst>
      <p:ext uri="{BB962C8B-B14F-4D97-AF65-F5344CB8AC3E}">
        <p14:creationId xmlns:p14="http://schemas.microsoft.com/office/powerpoint/2010/main" val="142680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2057400"/>
            <a:ext cx="4667250" cy="4667250"/>
          </a:xfrm>
          <a:prstGeom prst="rect">
            <a:avLst/>
          </a:prstGeom>
        </p:spPr>
      </p:pic>
    </p:spTree>
    <p:extLst>
      <p:ext uri="{BB962C8B-B14F-4D97-AF65-F5344CB8AC3E}">
        <p14:creationId xmlns:p14="http://schemas.microsoft.com/office/powerpoint/2010/main" val="314175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Mobile Computing</a:t>
            </a:r>
          </a:p>
        </p:txBody>
      </p:sp>
      <p:sp>
        <p:nvSpPr>
          <p:cNvPr id="3" name="Content Placeholder 2"/>
          <p:cNvSpPr>
            <a:spLocks noGrp="1"/>
          </p:cNvSpPr>
          <p:nvPr>
            <p:ph idx="1"/>
          </p:nvPr>
        </p:nvSpPr>
        <p:spPr/>
        <p:txBody>
          <a:bodyPr>
            <a:normAutofit/>
          </a:bodyPr>
          <a:lstStyle/>
          <a:p>
            <a:r>
              <a:rPr lang="en-US" i="1" dirty="0"/>
              <a:t> </a:t>
            </a:r>
            <a:r>
              <a:rPr lang="en-US" dirty="0"/>
              <a:t>Portability: Facilitates movement of device(s) within the mobile computing environment.</a:t>
            </a:r>
          </a:p>
          <a:p>
            <a:r>
              <a:rPr lang="en-US" i="1" dirty="0"/>
              <a:t> </a:t>
            </a:r>
            <a:r>
              <a:rPr lang="en-US" dirty="0"/>
              <a:t>Connectivity: Ability to continuously stay connected with minimal amount of lag/downtime, without being affected by movements of the connected nodes</a:t>
            </a:r>
          </a:p>
          <a:p>
            <a:r>
              <a:rPr lang="en-US" i="1" dirty="0"/>
              <a:t> </a:t>
            </a:r>
            <a:r>
              <a:rPr lang="en-US" dirty="0"/>
              <a:t>Social Interactivity: Maintaining the connectivity to collaborate with other users, at least within the same environment.</a:t>
            </a:r>
          </a:p>
          <a:p>
            <a:r>
              <a:rPr lang="en-US" i="1" dirty="0"/>
              <a:t> </a:t>
            </a:r>
            <a:r>
              <a:rPr lang="en-US" dirty="0"/>
              <a:t>Individuality: Adapting the technology to suit individual needs</a:t>
            </a:r>
          </a:p>
        </p:txBody>
      </p:sp>
    </p:spTree>
    <p:extLst>
      <p:ext uri="{BB962C8B-B14F-4D97-AF65-F5344CB8AC3E}">
        <p14:creationId xmlns:p14="http://schemas.microsoft.com/office/powerpoint/2010/main" val="244606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Forms</a:t>
            </a:r>
          </a:p>
        </p:txBody>
      </p:sp>
      <p:sp>
        <p:nvSpPr>
          <p:cNvPr id="3" name="Content Placeholder 2"/>
          <p:cNvSpPr>
            <a:spLocks noGrp="1"/>
          </p:cNvSpPr>
          <p:nvPr>
            <p:ph idx="1"/>
          </p:nvPr>
        </p:nvSpPr>
        <p:spPr/>
        <p:txBody>
          <a:bodyPr/>
          <a:lstStyle/>
          <a:p>
            <a:r>
              <a:rPr lang="en-US" dirty="0"/>
              <a:t>Portable computers</a:t>
            </a:r>
          </a:p>
          <a:p>
            <a:pPr lvl="1"/>
            <a:r>
              <a:rPr lang="en-US" dirty="0"/>
              <a:t>Laptops, notebooks, notepads, </a:t>
            </a:r>
            <a:r>
              <a:rPr lang="en-US" dirty="0" err="1"/>
              <a:t>etc</a:t>
            </a:r>
            <a:endParaRPr lang="en-US" dirty="0"/>
          </a:p>
          <a:p>
            <a:r>
              <a:rPr lang="en-US" dirty="0"/>
              <a:t>Mobile phones</a:t>
            </a:r>
          </a:p>
          <a:p>
            <a:pPr lvl="1"/>
            <a:r>
              <a:rPr lang="en-US" dirty="0"/>
              <a:t>Smartphones, cell phones, feature phones, etc.</a:t>
            </a:r>
          </a:p>
          <a:p>
            <a:r>
              <a:rPr lang="en-US" dirty="0"/>
              <a:t>Smart cards</a:t>
            </a:r>
          </a:p>
          <a:p>
            <a:pPr lvl="1"/>
            <a:r>
              <a:rPr lang="en-US" dirty="0"/>
              <a:t>Payment, travel and secure area access</a:t>
            </a:r>
          </a:p>
          <a:p>
            <a:r>
              <a:rPr lang="en-US" dirty="0"/>
              <a:t>Wearable computers</a:t>
            </a:r>
          </a:p>
          <a:p>
            <a:pPr lvl="1"/>
            <a:r>
              <a:rPr lang="en-US" dirty="0"/>
              <a:t>Watches, wristbands, necklaces, keyless implants, </a:t>
            </a:r>
            <a:r>
              <a:rPr lang="en-US" dirty="0" err="1"/>
              <a:t>etc</a:t>
            </a:r>
            <a:endParaRPr lang="en-US" dirty="0"/>
          </a:p>
        </p:txBody>
      </p:sp>
    </p:spTree>
    <p:extLst>
      <p:ext uri="{BB962C8B-B14F-4D97-AF65-F5344CB8AC3E}">
        <p14:creationId xmlns:p14="http://schemas.microsoft.com/office/powerpoint/2010/main" val="160409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2436368"/>
            <a:ext cx="3962400" cy="27472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3780692"/>
            <a:ext cx="2427554" cy="293017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381000"/>
            <a:ext cx="3276599" cy="2699098"/>
          </a:xfrm>
          <a:prstGeom prst="rect">
            <a:avLst/>
          </a:prstGeom>
        </p:spPr>
      </p:pic>
    </p:spTree>
    <p:extLst>
      <p:ext uri="{BB962C8B-B14F-4D97-AF65-F5344CB8AC3E}">
        <p14:creationId xmlns:p14="http://schemas.microsoft.com/office/powerpoint/2010/main" val="344721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Computing Limitations</a:t>
            </a:r>
          </a:p>
        </p:txBody>
      </p:sp>
      <p:sp>
        <p:nvSpPr>
          <p:cNvPr id="3" name="Content Placeholder 2"/>
          <p:cNvSpPr>
            <a:spLocks noGrp="1"/>
          </p:cNvSpPr>
          <p:nvPr>
            <p:ph idx="1"/>
          </p:nvPr>
        </p:nvSpPr>
        <p:spPr/>
        <p:txBody>
          <a:bodyPr>
            <a:normAutofit/>
          </a:bodyPr>
          <a:lstStyle/>
          <a:p>
            <a:r>
              <a:rPr lang="en-US" dirty="0"/>
              <a:t>Range and bandwidth</a:t>
            </a:r>
          </a:p>
          <a:p>
            <a:pPr lvl="1"/>
            <a:r>
              <a:rPr lang="en-US" dirty="0"/>
              <a:t>Mobile Internet access is generally slower than direct cable connections</a:t>
            </a:r>
          </a:p>
          <a:p>
            <a:pPr lvl="1"/>
            <a:r>
              <a:rPr lang="en-US" dirty="0"/>
              <a:t>Networks are usually available within range of commercial cell phone towers. </a:t>
            </a:r>
          </a:p>
          <a:p>
            <a:pPr lvl="1"/>
            <a:r>
              <a:rPr lang="en-US" dirty="0"/>
              <a:t>High speed network wireless LANs are inexpensive but have very limited range</a:t>
            </a:r>
          </a:p>
          <a:p>
            <a:r>
              <a:rPr lang="en-US" dirty="0"/>
              <a:t>Security standards: </a:t>
            </a:r>
          </a:p>
          <a:p>
            <a:pPr lvl="1"/>
            <a:r>
              <a:rPr lang="en-US" dirty="0"/>
              <a:t>When working mobile, one is dependent on public networks, requiring careful use of VPN</a:t>
            </a:r>
          </a:p>
        </p:txBody>
      </p:sp>
    </p:spTree>
    <p:extLst>
      <p:ext uri="{BB962C8B-B14F-4D97-AF65-F5344CB8AC3E}">
        <p14:creationId xmlns:p14="http://schemas.microsoft.com/office/powerpoint/2010/main" val="62175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cont.</a:t>
            </a:r>
          </a:p>
        </p:txBody>
      </p:sp>
      <p:sp>
        <p:nvSpPr>
          <p:cNvPr id="3" name="Content Placeholder 2"/>
          <p:cNvSpPr>
            <a:spLocks noGrp="1"/>
          </p:cNvSpPr>
          <p:nvPr>
            <p:ph idx="1"/>
          </p:nvPr>
        </p:nvSpPr>
        <p:spPr/>
        <p:txBody>
          <a:bodyPr/>
          <a:lstStyle/>
          <a:p>
            <a:r>
              <a:rPr lang="en-US" dirty="0"/>
              <a:t>Power consumption: </a:t>
            </a:r>
          </a:p>
          <a:p>
            <a:pPr lvl="1"/>
            <a:r>
              <a:rPr lang="en-US" dirty="0"/>
              <a:t>When a power outlet or portable generator is not available, mobile computers must rely entirely on battery power</a:t>
            </a:r>
          </a:p>
          <a:p>
            <a:r>
              <a:rPr lang="en-US" dirty="0"/>
              <a:t>Transmission interferences: </a:t>
            </a:r>
          </a:p>
          <a:p>
            <a:pPr lvl="1"/>
            <a:r>
              <a:rPr lang="en-US" dirty="0"/>
              <a:t>Weather, terrain, and the range from the nearest signal point can all interfere with signal reception. </a:t>
            </a:r>
          </a:p>
          <a:p>
            <a:pPr lvl="1"/>
            <a:r>
              <a:rPr lang="en-US" dirty="0"/>
              <a:t>Reception in tunnels, some buildings, and rural areas is often poor</a:t>
            </a:r>
          </a:p>
        </p:txBody>
      </p:sp>
    </p:spTree>
    <p:extLst>
      <p:ext uri="{BB962C8B-B14F-4D97-AF65-F5344CB8AC3E}">
        <p14:creationId xmlns:p14="http://schemas.microsoft.com/office/powerpoint/2010/main" val="97547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cont.</a:t>
            </a:r>
          </a:p>
        </p:txBody>
      </p:sp>
      <p:sp>
        <p:nvSpPr>
          <p:cNvPr id="3" name="Content Placeholder 2"/>
          <p:cNvSpPr>
            <a:spLocks noGrp="1"/>
          </p:cNvSpPr>
          <p:nvPr>
            <p:ph idx="1"/>
          </p:nvPr>
        </p:nvSpPr>
        <p:spPr/>
        <p:txBody>
          <a:bodyPr/>
          <a:lstStyle/>
          <a:p>
            <a:r>
              <a:rPr lang="en-US" dirty="0"/>
              <a:t>Human interface with device: </a:t>
            </a:r>
          </a:p>
          <a:p>
            <a:pPr lvl="1"/>
            <a:r>
              <a:rPr lang="en-US" dirty="0"/>
              <a:t>Screens and keyboards tend to be small, which may make them hard to use</a:t>
            </a:r>
          </a:p>
          <a:p>
            <a:r>
              <a:rPr lang="en-US" dirty="0"/>
              <a:t>Potential health hazards: </a:t>
            </a:r>
          </a:p>
          <a:p>
            <a:pPr lvl="1"/>
            <a:r>
              <a:rPr lang="en-US" dirty="0"/>
              <a:t>People who use mobile devices while driving are often distracted from driving and are thus assumed more likely to be involved in traffic accidents</a:t>
            </a:r>
          </a:p>
          <a:p>
            <a:pPr lvl="1"/>
            <a:r>
              <a:rPr lang="en-US" dirty="0"/>
              <a:t>Cell phones may interfere with sensitive medical devices</a:t>
            </a:r>
          </a:p>
        </p:txBody>
      </p:sp>
    </p:spTree>
    <p:extLst>
      <p:ext uri="{BB962C8B-B14F-4D97-AF65-F5344CB8AC3E}">
        <p14:creationId xmlns:p14="http://schemas.microsoft.com/office/powerpoint/2010/main" val="1756581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480</TotalTime>
  <Words>2023</Words>
  <Application>Microsoft Office PowerPoint</Application>
  <PresentationFormat>Widescreen</PresentationFormat>
  <Paragraphs>156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Constantia</vt:lpstr>
      <vt:lpstr>Wingdings</vt:lpstr>
      <vt:lpstr>Wingdings 2</vt:lpstr>
      <vt:lpstr>Flow</vt:lpstr>
      <vt:lpstr>Mobile Computing</vt:lpstr>
      <vt:lpstr>Learning Objectives</vt:lpstr>
      <vt:lpstr>Definition of Mobile Computing</vt:lpstr>
      <vt:lpstr>Principles of Mobile Computing</vt:lpstr>
      <vt:lpstr>Common Forms</vt:lpstr>
      <vt:lpstr>PowerPoint Presentation</vt:lpstr>
      <vt:lpstr>Mobile Computing Limitations</vt:lpstr>
      <vt:lpstr>Limitations cont.</vt:lpstr>
      <vt:lpstr>Limitations cont.</vt:lpstr>
      <vt:lpstr>Mobile Communication</vt:lpstr>
      <vt:lpstr>Mobile Data Communication</vt:lpstr>
      <vt:lpstr>Mobile Hardware</vt:lpstr>
      <vt:lpstr>Mobile Software</vt:lpstr>
      <vt:lpstr>PowerPoint Presentation</vt:lpstr>
      <vt:lpstr>Bring Your Own Device (BYOD)</vt:lpstr>
      <vt:lpstr>BYOD Advantages</vt:lpstr>
      <vt:lpstr>BYOD Disadvantages        1 of 4</vt:lpstr>
      <vt:lpstr>BYOD Disadvantages        2 of 4</vt:lpstr>
      <vt:lpstr>BYOD Disadvantages        3 of 4</vt:lpstr>
      <vt:lpstr>BYOD Disadvantages        4 of 4</vt:lpstr>
      <vt:lpstr>PowerPoint Presentation</vt:lpstr>
      <vt:lpstr>Mobile Device Management</vt:lpstr>
      <vt:lpstr>MDM Overview             1 of 2</vt:lpstr>
      <vt:lpstr>MDM Overview             2 of 2</vt:lpstr>
      <vt:lpstr>Device Mgmt Specifications </vt:lpstr>
      <vt:lpstr>Enterprise use of MDM</vt:lpstr>
      <vt:lpstr>PowerPoint Presentation</vt:lpstr>
      <vt:lpstr>User Interface Issues</vt:lpstr>
      <vt:lpstr>Mobile Security – The Problem</vt:lpstr>
      <vt:lpstr>Five New Threats</vt:lpstr>
      <vt:lpstr>Some Security Best Practices                   1 of 2</vt:lpstr>
      <vt:lpstr>Some Security Best Practices                   2 of 2</vt:lpstr>
      <vt:lpstr>PowerPoint Presentation</vt:lpstr>
      <vt:lpstr>PowerPoint Presentation</vt:lpstr>
      <vt:lpstr>Mobile UI Best Practices </vt:lpstr>
      <vt:lpstr>Mobile UI Best Practices</vt:lpstr>
      <vt:lpstr>Questions??</vt:lpstr>
    </vt:vector>
  </TitlesOfParts>
  <Company>MEDCOM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dc:title>
  <dc:creator>Bob Marshall</dc:creator>
  <cp:lastModifiedBy>Bob Marshall</cp:lastModifiedBy>
  <cp:revision>19</cp:revision>
  <dcterms:created xsi:type="dcterms:W3CDTF">2017-05-16T14:37:56Z</dcterms:created>
  <dcterms:modified xsi:type="dcterms:W3CDTF">2018-05-02T03:47:32Z</dcterms:modified>
</cp:coreProperties>
</file>