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handoutMasterIdLst>
    <p:handoutMasterId r:id="rId56"/>
  </p:handoutMasterIdLst>
  <p:sldIdLst>
    <p:sldId id="257" r:id="rId5"/>
    <p:sldId id="268" r:id="rId6"/>
    <p:sldId id="272" r:id="rId7"/>
    <p:sldId id="273" r:id="rId8"/>
    <p:sldId id="274" r:id="rId9"/>
    <p:sldId id="275" r:id="rId10"/>
    <p:sldId id="277" r:id="rId11"/>
    <p:sldId id="278" r:id="rId12"/>
    <p:sldId id="297" r:id="rId13"/>
    <p:sldId id="279" r:id="rId14"/>
    <p:sldId id="280" r:id="rId15"/>
    <p:sldId id="281" r:id="rId16"/>
    <p:sldId id="282" r:id="rId17"/>
    <p:sldId id="283" r:id="rId18"/>
    <p:sldId id="284" r:id="rId19"/>
    <p:sldId id="285" r:id="rId20"/>
    <p:sldId id="286" r:id="rId21"/>
    <p:sldId id="287" r:id="rId22"/>
    <p:sldId id="288" r:id="rId23"/>
    <p:sldId id="289" r:id="rId24"/>
    <p:sldId id="276" r:id="rId25"/>
    <p:sldId id="303" r:id="rId26"/>
    <p:sldId id="305" r:id="rId27"/>
    <p:sldId id="304"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290" r:id="rId41"/>
    <p:sldId id="291" r:id="rId42"/>
    <p:sldId id="292" r:id="rId43"/>
    <p:sldId id="293" r:id="rId44"/>
    <p:sldId id="294" r:id="rId45"/>
    <p:sldId id="295" r:id="rId46"/>
    <p:sldId id="296" r:id="rId47"/>
    <p:sldId id="319" r:id="rId48"/>
    <p:sldId id="318" r:id="rId49"/>
    <p:sldId id="298" r:id="rId50"/>
    <p:sldId id="299" r:id="rId51"/>
    <p:sldId id="300" r:id="rId52"/>
    <p:sldId id="301" r:id="rId53"/>
    <p:sldId id="302" r:id="rId54"/>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p:cViewPr varScale="1">
        <p:scale>
          <a:sx n="116" d="100"/>
          <a:sy n="116" d="100"/>
        </p:scale>
        <p:origin x="101"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lt" userId="1c7a820a435c2f3e" providerId="LiveId" clId="{5DF8252D-8797-48B1-A2BF-C3AE8B3197DF}"/>
    <pc:docChg chg="modNotesMaster modHandout">
      <pc:chgData name="David Alt" userId="1c7a820a435c2f3e" providerId="LiveId" clId="{5DF8252D-8797-48B1-A2BF-C3AE8B3197DF}" dt="2018-02-25T15:51:15.095"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5B4EDC-59C0-49C7-8ADA-5A781B329E02}" type="datetimeFigureOut">
              <a:rPr lang="en-US"/>
              <a:t>2/25/2018</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D8D46A-B586-417D-BFBD-8C8FE0AAF762}" type="datetimeFigureOut">
              <a:rPr lang="en-US"/>
              <a:t>2/25/2018</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375396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20413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049217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00955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48919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2084031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1054982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23780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3519028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1966116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92847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352051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713492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4169255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2433828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983430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159713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1726552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2387867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2235998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2730761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2635078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135414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30</a:t>
            </a:fld>
            <a:endParaRPr lang="en-US"/>
          </a:p>
        </p:txBody>
      </p:sp>
    </p:spTree>
    <p:extLst>
      <p:ext uri="{BB962C8B-B14F-4D97-AF65-F5344CB8AC3E}">
        <p14:creationId xmlns:p14="http://schemas.microsoft.com/office/powerpoint/2010/main" val="230706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31</a:t>
            </a:fld>
            <a:endParaRPr lang="en-US"/>
          </a:p>
        </p:txBody>
      </p:sp>
    </p:spTree>
    <p:extLst>
      <p:ext uri="{BB962C8B-B14F-4D97-AF65-F5344CB8AC3E}">
        <p14:creationId xmlns:p14="http://schemas.microsoft.com/office/powerpoint/2010/main" val="3723539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4140856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33</a:t>
            </a:fld>
            <a:endParaRPr lang="en-US"/>
          </a:p>
        </p:txBody>
      </p:sp>
    </p:spTree>
    <p:extLst>
      <p:ext uri="{BB962C8B-B14F-4D97-AF65-F5344CB8AC3E}">
        <p14:creationId xmlns:p14="http://schemas.microsoft.com/office/powerpoint/2010/main" val="729293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34</a:t>
            </a:fld>
            <a:endParaRPr lang="en-US"/>
          </a:p>
        </p:txBody>
      </p:sp>
    </p:spTree>
    <p:extLst>
      <p:ext uri="{BB962C8B-B14F-4D97-AF65-F5344CB8AC3E}">
        <p14:creationId xmlns:p14="http://schemas.microsoft.com/office/powerpoint/2010/main" val="1244720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35</a:t>
            </a:fld>
            <a:endParaRPr lang="en-US"/>
          </a:p>
        </p:txBody>
      </p:sp>
    </p:spTree>
    <p:extLst>
      <p:ext uri="{BB962C8B-B14F-4D97-AF65-F5344CB8AC3E}">
        <p14:creationId xmlns:p14="http://schemas.microsoft.com/office/powerpoint/2010/main" val="530700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36</a:t>
            </a:fld>
            <a:endParaRPr lang="en-US"/>
          </a:p>
        </p:txBody>
      </p:sp>
    </p:spTree>
    <p:extLst>
      <p:ext uri="{BB962C8B-B14F-4D97-AF65-F5344CB8AC3E}">
        <p14:creationId xmlns:p14="http://schemas.microsoft.com/office/powerpoint/2010/main" val="1497036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37</a:t>
            </a:fld>
            <a:endParaRPr lang="en-US"/>
          </a:p>
        </p:txBody>
      </p:sp>
    </p:spTree>
    <p:extLst>
      <p:ext uri="{BB962C8B-B14F-4D97-AF65-F5344CB8AC3E}">
        <p14:creationId xmlns:p14="http://schemas.microsoft.com/office/powerpoint/2010/main" val="2034137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38</a:t>
            </a:fld>
            <a:endParaRPr lang="en-US"/>
          </a:p>
        </p:txBody>
      </p:sp>
    </p:spTree>
    <p:extLst>
      <p:ext uri="{BB962C8B-B14F-4D97-AF65-F5344CB8AC3E}">
        <p14:creationId xmlns:p14="http://schemas.microsoft.com/office/powerpoint/2010/main" val="1383327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39</a:t>
            </a:fld>
            <a:endParaRPr lang="en-US"/>
          </a:p>
        </p:txBody>
      </p:sp>
    </p:spTree>
    <p:extLst>
      <p:ext uri="{BB962C8B-B14F-4D97-AF65-F5344CB8AC3E}">
        <p14:creationId xmlns:p14="http://schemas.microsoft.com/office/powerpoint/2010/main" val="207290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3365971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40</a:t>
            </a:fld>
            <a:endParaRPr lang="en-US"/>
          </a:p>
        </p:txBody>
      </p:sp>
    </p:spTree>
    <p:extLst>
      <p:ext uri="{BB962C8B-B14F-4D97-AF65-F5344CB8AC3E}">
        <p14:creationId xmlns:p14="http://schemas.microsoft.com/office/powerpoint/2010/main" val="4270919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41</a:t>
            </a:fld>
            <a:endParaRPr lang="en-US"/>
          </a:p>
        </p:txBody>
      </p:sp>
    </p:spTree>
    <p:extLst>
      <p:ext uri="{BB962C8B-B14F-4D97-AF65-F5344CB8AC3E}">
        <p14:creationId xmlns:p14="http://schemas.microsoft.com/office/powerpoint/2010/main" val="38287510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42</a:t>
            </a:fld>
            <a:endParaRPr lang="en-US"/>
          </a:p>
        </p:txBody>
      </p:sp>
    </p:spTree>
    <p:extLst>
      <p:ext uri="{BB962C8B-B14F-4D97-AF65-F5344CB8AC3E}">
        <p14:creationId xmlns:p14="http://schemas.microsoft.com/office/powerpoint/2010/main" val="2480961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43</a:t>
            </a:fld>
            <a:endParaRPr lang="en-US"/>
          </a:p>
        </p:txBody>
      </p:sp>
    </p:spTree>
    <p:extLst>
      <p:ext uri="{BB962C8B-B14F-4D97-AF65-F5344CB8AC3E}">
        <p14:creationId xmlns:p14="http://schemas.microsoft.com/office/powerpoint/2010/main" val="37239957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44</a:t>
            </a:fld>
            <a:endParaRPr lang="en-US"/>
          </a:p>
        </p:txBody>
      </p:sp>
    </p:spTree>
    <p:extLst>
      <p:ext uri="{BB962C8B-B14F-4D97-AF65-F5344CB8AC3E}">
        <p14:creationId xmlns:p14="http://schemas.microsoft.com/office/powerpoint/2010/main" val="27313535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45</a:t>
            </a:fld>
            <a:endParaRPr lang="en-US"/>
          </a:p>
        </p:txBody>
      </p:sp>
    </p:spTree>
    <p:extLst>
      <p:ext uri="{BB962C8B-B14F-4D97-AF65-F5344CB8AC3E}">
        <p14:creationId xmlns:p14="http://schemas.microsoft.com/office/powerpoint/2010/main" val="3216027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46</a:t>
            </a:fld>
            <a:endParaRPr lang="en-US"/>
          </a:p>
        </p:txBody>
      </p:sp>
    </p:spTree>
    <p:extLst>
      <p:ext uri="{BB962C8B-B14F-4D97-AF65-F5344CB8AC3E}">
        <p14:creationId xmlns:p14="http://schemas.microsoft.com/office/powerpoint/2010/main" val="24359640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47</a:t>
            </a:fld>
            <a:endParaRPr lang="en-US"/>
          </a:p>
        </p:txBody>
      </p:sp>
    </p:spTree>
    <p:extLst>
      <p:ext uri="{BB962C8B-B14F-4D97-AF65-F5344CB8AC3E}">
        <p14:creationId xmlns:p14="http://schemas.microsoft.com/office/powerpoint/2010/main" val="3574835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48</a:t>
            </a:fld>
            <a:endParaRPr lang="en-US"/>
          </a:p>
        </p:txBody>
      </p:sp>
    </p:spTree>
    <p:extLst>
      <p:ext uri="{BB962C8B-B14F-4D97-AF65-F5344CB8AC3E}">
        <p14:creationId xmlns:p14="http://schemas.microsoft.com/office/powerpoint/2010/main" val="2435749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49</a:t>
            </a:fld>
            <a:endParaRPr lang="en-US"/>
          </a:p>
        </p:txBody>
      </p:sp>
    </p:spTree>
    <p:extLst>
      <p:ext uri="{BB962C8B-B14F-4D97-AF65-F5344CB8AC3E}">
        <p14:creationId xmlns:p14="http://schemas.microsoft.com/office/powerpoint/2010/main" val="315205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8654809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50</a:t>
            </a:fld>
            <a:endParaRPr lang="en-US"/>
          </a:p>
        </p:txBody>
      </p:sp>
    </p:spTree>
    <p:extLst>
      <p:ext uri="{BB962C8B-B14F-4D97-AF65-F5344CB8AC3E}">
        <p14:creationId xmlns:p14="http://schemas.microsoft.com/office/powerpoint/2010/main" val="228931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37179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6397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8487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18778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2/25/2018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2/25/2018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2/25/2018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2/25/2018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2/25/2018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2/25/2018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Organizational Culture</a:t>
            </a:r>
          </a:p>
        </p:txBody>
      </p:sp>
      <p:sp>
        <p:nvSpPr>
          <p:cNvPr id="5" name="Subtitle 4"/>
          <p:cNvSpPr>
            <a:spLocks noGrp="1"/>
          </p:cNvSpPr>
          <p:nvPr>
            <p:ph type="subTitle" idx="1"/>
          </p:nvPr>
        </p:nvSpPr>
        <p:spPr/>
        <p:txBody>
          <a:bodyPr/>
          <a:lstStyle/>
          <a:p>
            <a:r>
              <a:rPr lang="en-US" dirty="0"/>
              <a:t>Bob Marshall, MD MPH MISM FAAFP</a:t>
            </a:r>
          </a:p>
          <a:p>
            <a:r>
              <a:rPr lang="en-US" dirty="0"/>
              <a:t>DoD/MAMC Clinical Informatics Fellowship</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563D-0E1B-43AC-8D30-3CC7C7C44B63}"/>
              </a:ext>
            </a:extLst>
          </p:cNvPr>
          <p:cNvSpPr>
            <a:spLocks noGrp="1"/>
          </p:cNvSpPr>
          <p:nvPr>
            <p:ph type="title"/>
          </p:nvPr>
        </p:nvSpPr>
        <p:spPr/>
        <p:txBody>
          <a:bodyPr/>
          <a:lstStyle/>
          <a:p>
            <a:r>
              <a:rPr lang="en-US" dirty="0"/>
              <a:t>Nine Types of Organizational Culture</a:t>
            </a:r>
          </a:p>
        </p:txBody>
      </p:sp>
      <p:sp>
        <p:nvSpPr>
          <p:cNvPr id="3" name="Content Placeholder 2">
            <a:extLst>
              <a:ext uri="{FF2B5EF4-FFF2-40B4-BE49-F238E27FC236}">
                <a16:creationId xmlns:a16="http://schemas.microsoft.com/office/drawing/2014/main" id="{A473FA4E-031F-4665-973C-26EB61A11224}"/>
              </a:ext>
            </a:extLst>
          </p:cNvPr>
          <p:cNvSpPr>
            <a:spLocks noGrp="1"/>
          </p:cNvSpPr>
          <p:nvPr>
            <p:ph sz="half" idx="1"/>
          </p:nvPr>
        </p:nvSpPr>
        <p:spPr/>
        <p:txBody>
          <a:bodyPr/>
          <a:lstStyle/>
          <a:p>
            <a:r>
              <a:rPr lang="en-US" dirty="0"/>
              <a:t>Academy Culture</a:t>
            </a:r>
          </a:p>
          <a:p>
            <a:r>
              <a:rPr lang="en-US" dirty="0"/>
              <a:t>Normative Culture</a:t>
            </a:r>
          </a:p>
          <a:p>
            <a:r>
              <a:rPr lang="en-US" dirty="0"/>
              <a:t>Pragmatic Culture</a:t>
            </a:r>
          </a:p>
          <a:p>
            <a:r>
              <a:rPr lang="en-US" dirty="0"/>
              <a:t>Club Culture</a:t>
            </a:r>
          </a:p>
          <a:p>
            <a:r>
              <a:rPr lang="en-US" dirty="0"/>
              <a:t>Baseball Team Culture</a:t>
            </a:r>
          </a:p>
          <a:p>
            <a:endParaRPr lang="en-US" dirty="0"/>
          </a:p>
        </p:txBody>
      </p:sp>
      <p:sp>
        <p:nvSpPr>
          <p:cNvPr id="4" name="Content Placeholder 3">
            <a:extLst>
              <a:ext uri="{FF2B5EF4-FFF2-40B4-BE49-F238E27FC236}">
                <a16:creationId xmlns:a16="http://schemas.microsoft.com/office/drawing/2014/main" id="{1D471482-0178-459B-B11F-858C4BB9F918}"/>
              </a:ext>
            </a:extLst>
          </p:cNvPr>
          <p:cNvSpPr>
            <a:spLocks noGrp="1"/>
          </p:cNvSpPr>
          <p:nvPr>
            <p:ph sz="half" idx="2"/>
          </p:nvPr>
        </p:nvSpPr>
        <p:spPr/>
        <p:txBody>
          <a:bodyPr/>
          <a:lstStyle/>
          <a:p>
            <a:r>
              <a:rPr lang="en-US" dirty="0"/>
              <a:t>Fortress Culture</a:t>
            </a:r>
          </a:p>
          <a:p>
            <a:r>
              <a:rPr lang="en-US" dirty="0"/>
              <a:t>Tough Guy Culture</a:t>
            </a:r>
          </a:p>
          <a:p>
            <a:r>
              <a:rPr lang="en-US" dirty="0"/>
              <a:t>Process Culture</a:t>
            </a:r>
          </a:p>
          <a:p>
            <a:r>
              <a:rPr lang="en-US" dirty="0"/>
              <a:t>Bet Your Company Culture</a:t>
            </a:r>
          </a:p>
        </p:txBody>
      </p:sp>
    </p:spTree>
    <p:extLst>
      <p:ext uri="{BB962C8B-B14F-4D97-AF65-F5344CB8AC3E}">
        <p14:creationId xmlns:p14="http://schemas.microsoft.com/office/powerpoint/2010/main" val="242591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900F60-63F7-430C-BC6A-5F47C5E157ED}"/>
              </a:ext>
            </a:extLst>
          </p:cNvPr>
          <p:cNvSpPr>
            <a:spLocks noGrp="1"/>
          </p:cNvSpPr>
          <p:nvPr>
            <p:ph type="title"/>
          </p:nvPr>
        </p:nvSpPr>
        <p:spPr/>
        <p:txBody>
          <a:bodyPr/>
          <a:lstStyle/>
          <a:p>
            <a:r>
              <a:rPr lang="en-US" dirty="0"/>
              <a:t>Academy Culture</a:t>
            </a:r>
          </a:p>
        </p:txBody>
      </p:sp>
      <p:sp>
        <p:nvSpPr>
          <p:cNvPr id="6" name="Content Placeholder 5">
            <a:extLst>
              <a:ext uri="{FF2B5EF4-FFF2-40B4-BE49-F238E27FC236}">
                <a16:creationId xmlns:a16="http://schemas.microsoft.com/office/drawing/2014/main" id="{0C5B8526-8642-433B-B418-A98AABA9A907}"/>
              </a:ext>
            </a:extLst>
          </p:cNvPr>
          <p:cNvSpPr>
            <a:spLocks noGrp="1"/>
          </p:cNvSpPr>
          <p:nvPr>
            <p:ph idx="1"/>
          </p:nvPr>
        </p:nvSpPr>
        <p:spPr/>
        <p:txBody>
          <a:bodyPr>
            <a:normAutofit lnSpcReduction="10000"/>
          </a:bodyPr>
          <a:lstStyle/>
          <a:p>
            <a:r>
              <a:rPr lang="en-US" dirty="0"/>
              <a:t>Academy culture depends on employees who are highly skilled, studious and welcome further training and advancement</a:t>
            </a:r>
          </a:p>
          <a:p>
            <a:r>
              <a:rPr lang="en-US" dirty="0"/>
              <a:t>This type of work place environment thrives off of intense training for employees being brought on board and ongoing training for the employees already there</a:t>
            </a:r>
          </a:p>
          <a:p>
            <a:r>
              <a:rPr lang="en-US" dirty="0"/>
              <a:t>Organizations that choose to follow this culture are very particular about who they hire, their existing skill sets and their willingness to learn and grow</a:t>
            </a:r>
          </a:p>
          <a:p>
            <a:r>
              <a:rPr lang="en-US" dirty="0"/>
              <a:t>This format of management keeps turn-over rates low and the employees eager to do their job to the best of their ability</a:t>
            </a:r>
          </a:p>
        </p:txBody>
      </p:sp>
    </p:spTree>
    <p:extLst>
      <p:ext uri="{BB962C8B-B14F-4D97-AF65-F5344CB8AC3E}">
        <p14:creationId xmlns:p14="http://schemas.microsoft.com/office/powerpoint/2010/main" val="2198992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528C-BC1B-4C5B-9E14-2FC067194FF0}"/>
              </a:ext>
            </a:extLst>
          </p:cNvPr>
          <p:cNvSpPr>
            <a:spLocks noGrp="1"/>
          </p:cNvSpPr>
          <p:nvPr>
            <p:ph type="title"/>
          </p:nvPr>
        </p:nvSpPr>
        <p:spPr/>
        <p:txBody>
          <a:bodyPr/>
          <a:lstStyle/>
          <a:p>
            <a:r>
              <a:rPr lang="en-US" dirty="0"/>
              <a:t>Normative Culture</a:t>
            </a:r>
          </a:p>
        </p:txBody>
      </p:sp>
      <p:sp>
        <p:nvSpPr>
          <p:cNvPr id="3" name="Content Placeholder 2">
            <a:extLst>
              <a:ext uri="{FF2B5EF4-FFF2-40B4-BE49-F238E27FC236}">
                <a16:creationId xmlns:a16="http://schemas.microsoft.com/office/drawing/2014/main" id="{A2A6FE57-868E-4D66-A60B-21CC7641B162}"/>
              </a:ext>
            </a:extLst>
          </p:cNvPr>
          <p:cNvSpPr>
            <a:spLocks noGrp="1"/>
          </p:cNvSpPr>
          <p:nvPr>
            <p:ph idx="1"/>
          </p:nvPr>
        </p:nvSpPr>
        <p:spPr/>
        <p:txBody>
          <a:bodyPr/>
          <a:lstStyle/>
          <a:p>
            <a:r>
              <a:rPr lang="en-US" dirty="0"/>
              <a:t>This is your everyday corporate workplace</a:t>
            </a:r>
          </a:p>
          <a:p>
            <a:r>
              <a:rPr lang="en-US" dirty="0"/>
              <a:t>Normative culture is very cut and dry, following strict regulations and guidelines that uphold the policies of the organization</a:t>
            </a:r>
          </a:p>
          <a:p>
            <a:r>
              <a:rPr lang="en-US" dirty="0"/>
              <a:t>Employees rarely deviate from their specific job role, break rules or do anything other than what is asked of them</a:t>
            </a:r>
          </a:p>
          <a:p>
            <a:r>
              <a:rPr lang="en-US" dirty="0"/>
              <a:t>These type of organizations run a tight ship and are not suited for every type of employee</a:t>
            </a:r>
          </a:p>
        </p:txBody>
      </p:sp>
    </p:spTree>
    <p:extLst>
      <p:ext uri="{BB962C8B-B14F-4D97-AF65-F5344CB8AC3E}">
        <p14:creationId xmlns:p14="http://schemas.microsoft.com/office/powerpoint/2010/main" val="155154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26DF-87B2-4092-A577-5004C979962D}"/>
              </a:ext>
            </a:extLst>
          </p:cNvPr>
          <p:cNvSpPr>
            <a:spLocks noGrp="1"/>
          </p:cNvSpPr>
          <p:nvPr>
            <p:ph type="title"/>
          </p:nvPr>
        </p:nvSpPr>
        <p:spPr/>
        <p:txBody>
          <a:bodyPr/>
          <a:lstStyle/>
          <a:p>
            <a:r>
              <a:rPr lang="en-US" dirty="0"/>
              <a:t>Pragmatic Culture</a:t>
            </a:r>
          </a:p>
        </p:txBody>
      </p:sp>
      <p:sp>
        <p:nvSpPr>
          <p:cNvPr id="3" name="Content Placeholder 2">
            <a:extLst>
              <a:ext uri="{FF2B5EF4-FFF2-40B4-BE49-F238E27FC236}">
                <a16:creationId xmlns:a16="http://schemas.microsoft.com/office/drawing/2014/main" id="{9227DF39-CE4D-4F31-9800-AC5D8635286B}"/>
              </a:ext>
            </a:extLst>
          </p:cNvPr>
          <p:cNvSpPr>
            <a:spLocks noGrp="1"/>
          </p:cNvSpPr>
          <p:nvPr>
            <p:ph idx="1"/>
          </p:nvPr>
        </p:nvSpPr>
        <p:spPr/>
        <p:txBody>
          <a:bodyPr/>
          <a:lstStyle/>
          <a:p>
            <a:r>
              <a:rPr lang="en-US" dirty="0"/>
              <a:t>You know that saying </a:t>
            </a:r>
            <a:r>
              <a:rPr lang="en-US" i="1" dirty="0"/>
              <a:t>the customer is always right</a:t>
            </a:r>
            <a:r>
              <a:rPr lang="en-US" dirty="0"/>
              <a:t>? </a:t>
            </a:r>
          </a:p>
          <a:p>
            <a:r>
              <a:rPr lang="en-US" dirty="0"/>
              <a:t>Well, that is the first and only rule of a pragmatic culture workplace </a:t>
            </a:r>
          </a:p>
          <a:p>
            <a:r>
              <a:rPr lang="en-US" dirty="0"/>
              <a:t>The customer or client comes before anything or anyone else</a:t>
            </a:r>
          </a:p>
          <a:p>
            <a:r>
              <a:rPr lang="en-US" dirty="0"/>
              <a:t>Because every customer is different, these type of work places are very opposite of the normative culture environment as employees don’t adhere to strict rules </a:t>
            </a:r>
          </a:p>
          <a:p>
            <a:r>
              <a:rPr lang="en-US" dirty="0"/>
              <a:t>Whatever the customer wants, the customer gets (within reason, of course)</a:t>
            </a:r>
          </a:p>
        </p:txBody>
      </p:sp>
    </p:spTree>
    <p:extLst>
      <p:ext uri="{BB962C8B-B14F-4D97-AF65-F5344CB8AC3E}">
        <p14:creationId xmlns:p14="http://schemas.microsoft.com/office/powerpoint/2010/main" val="836643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0999-CD23-4546-8FA1-A40AF2DA1598}"/>
              </a:ext>
            </a:extLst>
          </p:cNvPr>
          <p:cNvSpPr>
            <a:spLocks noGrp="1"/>
          </p:cNvSpPr>
          <p:nvPr>
            <p:ph type="title"/>
          </p:nvPr>
        </p:nvSpPr>
        <p:spPr/>
        <p:txBody>
          <a:bodyPr/>
          <a:lstStyle/>
          <a:p>
            <a:r>
              <a:rPr lang="en-US" dirty="0"/>
              <a:t>Club Culture</a:t>
            </a:r>
          </a:p>
        </p:txBody>
      </p:sp>
      <p:sp>
        <p:nvSpPr>
          <p:cNvPr id="3" name="Content Placeholder 2">
            <a:extLst>
              <a:ext uri="{FF2B5EF4-FFF2-40B4-BE49-F238E27FC236}">
                <a16:creationId xmlns:a16="http://schemas.microsoft.com/office/drawing/2014/main" id="{C0BC75A4-8412-4D6F-BDE3-EDB4C69E362B}"/>
              </a:ext>
            </a:extLst>
          </p:cNvPr>
          <p:cNvSpPr>
            <a:spLocks noGrp="1"/>
          </p:cNvSpPr>
          <p:nvPr>
            <p:ph idx="1"/>
          </p:nvPr>
        </p:nvSpPr>
        <p:spPr/>
        <p:txBody>
          <a:bodyPr>
            <a:normAutofit/>
          </a:bodyPr>
          <a:lstStyle/>
          <a:p>
            <a:r>
              <a:rPr lang="en-US" dirty="0"/>
              <a:t>Nothing but the best</a:t>
            </a:r>
          </a:p>
          <a:p>
            <a:r>
              <a:rPr lang="en-US" dirty="0"/>
              <a:t>This type of culture requires employees to be very skilled and competent in their niche of work</a:t>
            </a:r>
          </a:p>
          <a:p>
            <a:r>
              <a:rPr lang="en-US" dirty="0"/>
              <a:t>Educational qualifications, prior work experience and even personal interests are taken into consideration before an employee is hired</a:t>
            </a:r>
          </a:p>
          <a:p>
            <a:r>
              <a:rPr lang="en-US" dirty="0"/>
              <a:t>Club culture can be seen in organizations like the FBI, commercial pilots and specialty branches of the military</a:t>
            </a:r>
          </a:p>
        </p:txBody>
      </p:sp>
    </p:spTree>
    <p:extLst>
      <p:ext uri="{BB962C8B-B14F-4D97-AF65-F5344CB8AC3E}">
        <p14:creationId xmlns:p14="http://schemas.microsoft.com/office/powerpoint/2010/main" val="18057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8B10-AABE-4507-9E93-9D3BE053217D}"/>
              </a:ext>
            </a:extLst>
          </p:cNvPr>
          <p:cNvSpPr>
            <a:spLocks noGrp="1"/>
          </p:cNvSpPr>
          <p:nvPr>
            <p:ph type="title"/>
          </p:nvPr>
        </p:nvSpPr>
        <p:spPr/>
        <p:txBody>
          <a:bodyPr/>
          <a:lstStyle/>
          <a:p>
            <a:r>
              <a:rPr lang="en-US" dirty="0"/>
              <a:t>Club Culture      </a:t>
            </a:r>
            <a:r>
              <a:rPr lang="en-US" dirty="0" err="1"/>
              <a:t>cont</a:t>
            </a:r>
            <a:endParaRPr lang="en-US" dirty="0"/>
          </a:p>
        </p:txBody>
      </p:sp>
      <p:sp>
        <p:nvSpPr>
          <p:cNvPr id="3" name="Content Placeholder 2">
            <a:extLst>
              <a:ext uri="{FF2B5EF4-FFF2-40B4-BE49-F238E27FC236}">
                <a16:creationId xmlns:a16="http://schemas.microsoft.com/office/drawing/2014/main" id="{735FB81A-18CD-4720-BF50-B1367ECBC8D5}"/>
              </a:ext>
            </a:extLst>
          </p:cNvPr>
          <p:cNvSpPr>
            <a:spLocks noGrp="1"/>
          </p:cNvSpPr>
          <p:nvPr>
            <p:ph idx="1"/>
          </p:nvPr>
        </p:nvSpPr>
        <p:spPr/>
        <p:txBody>
          <a:bodyPr/>
          <a:lstStyle/>
          <a:p>
            <a:r>
              <a:rPr lang="en-US" dirty="0"/>
              <a:t>The hiring process can be pretty intense for these work environments, requiring multiple interviews, a stellar resume (and references to back it up), background checks and so on</a:t>
            </a:r>
          </a:p>
          <a:p>
            <a:r>
              <a:rPr lang="en-US" dirty="0"/>
              <a:t>The upside of being a part of a club culture is your hard work will pay off</a:t>
            </a:r>
          </a:p>
          <a:p>
            <a:r>
              <a:rPr lang="en-US" dirty="0"/>
              <a:t>These types of employers often reward hard work with promotions but with that are frequent appraisals of your work and role within the company</a:t>
            </a:r>
          </a:p>
        </p:txBody>
      </p:sp>
    </p:spTree>
    <p:extLst>
      <p:ext uri="{BB962C8B-B14F-4D97-AF65-F5344CB8AC3E}">
        <p14:creationId xmlns:p14="http://schemas.microsoft.com/office/powerpoint/2010/main" val="3455427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C53B-A609-415F-8645-5CA79A8BA5EC}"/>
              </a:ext>
            </a:extLst>
          </p:cNvPr>
          <p:cNvSpPr>
            <a:spLocks noGrp="1"/>
          </p:cNvSpPr>
          <p:nvPr>
            <p:ph type="title"/>
          </p:nvPr>
        </p:nvSpPr>
        <p:spPr/>
        <p:txBody>
          <a:bodyPr/>
          <a:lstStyle/>
          <a:p>
            <a:r>
              <a:rPr lang="en-US" dirty="0"/>
              <a:t>Baseball Team Culture</a:t>
            </a:r>
          </a:p>
        </p:txBody>
      </p:sp>
      <p:sp>
        <p:nvSpPr>
          <p:cNvPr id="3" name="Content Placeholder 2">
            <a:extLst>
              <a:ext uri="{FF2B5EF4-FFF2-40B4-BE49-F238E27FC236}">
                <a16:creationId xmlns:a16="http://schemas.microsoft.com/office/drawing/2014/main" id="{BC8FDE32-6A5B-493D-9CEF-E555B3E4940E}"/>
              </a:ext>
            </a:extLst>
          </p:cNvPr>
          <p:cNvSpPr>
            <a:spLocks noGrp="1"/>
          </p:cNvSpPr>
          <p:nvPr>
            <p:ph idx="1"/>
          </p:nvPr>
        </p:nvSpPr>
        <p:spPr/>
        <p:txBody>
          <a:bodyPr>
            <a:normAutofit/>
          </a:bodyPr>
          <a:lstStyle/>
          <a:p>
            <a:r>
              <a:rPr lang="en-US" dirty="0"/>
              <a:t>This could be the best type of organizational culture from an employee’s stand point</a:t>
            </a:r>
          </a:p>
          <a:p>
            <a:r>
              <a:rPr lang="en-US" dirty="0"/>
              <a:t>Baseball team environments say it’s all about the employees</a:t>
            </a:r>
          </a:p>
          <a:p>
            <a:r>
              <a:rPr lang="en-US" dirty="0"/>
              <a:t>As long as the workers are happy, comfortable and feel respected, the work will get done and the employees will want to stick with the company for the long haul</a:t>
            </a:r>
          </a:p>
          <a:p>
            <a:r>
              <a:rPr lang="en-US" dirty="0"/>
              <a:t>Google is a good example of a baseball team culture </a:t>
            </a:r>
          </a:p>
          <a:p>
            <a:r>
              <a:rPr lang="en-US" dirty="0"/>
              <a:t>Company outings are a regular thing, social events within the office and incentives are a big component of this type of culture</a:t>
            </a:r>
          </a:p>
        </p:txBody>
      </p:sp>
    </p:spTree>
    <p:extLst>
      <p:ext uri="{BB962C8B-B14F-4D97-AF65-F5344CB8AC3E}">
        <p14:creationId xmlns:p14="http://schemas.microsoft.com/office/powerpoint/2010/main" val="4203146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9497-E44A-4163-AAB2-F356420AEA75}"/>
              </a:ext>
            </a:extLst>
          </p:cNvPr>
          <p:cNvSpPr>
            <a:spLocks noGrp="1"/>
          </p:cNvSpPr>
          <p:nvPr>
            <p:ph type="title"/>
          </p:nvPr>
        </p:nvSpPr>
        <p:spPr/>
        <p:txBody>
          <a:bodyPr/>
          <a:lstStyle/>
          <a:p>
            <a:r>
              <a:rPr lang="en-US" dirty="0"/>
              <a:t>Fortress Culture</a:t>
            </a:r>
          </a:p>
        </p:txBody>
      </p:sp>
      <p:sp>
        <p:nvSpPr>
          <p:cNvPr id="3" name="Content Placeholder 2">
            <a:extLst>
              <a:ext uri="{FF2B5EF4-FFF2-40B4-BE49-F238E27FC236}">
                <a16:creationId xmlns:a16="http://schemas.microsoft.com/office/drawing/2014/main" id="{70011A37-369C-4160-A070-3B670F964DF0}"/>
              </a:ext>
            </a:extLst>
          </p:cNvPr>
          <p:cNvSpPr>
            <a:spLocks noGrp="1"/>
          </p:cNvSpPr>
          <p:nvPr>
            <p:ph idx="1"/>
          </p:nvPr>
        </p:nvSpPr>
        <p:spPr>
          <a:xfrm>
            <a:off x="1218883" y="1701796"/>
            <a:ext cx="10360501" cy="4622803"/>
          </a:xfrm>
        </p:spPr>
        <p:txBody>
          <a:bodyPr>
            <a:normAutofit lnSpcReduction="10000"/>
          </a:bodyPr>
          <a:lstStyle/>
          <a:p>
            <a:r>
              <a:rPr lang="en-US" dirty="0"/>
              <a:t>This type environment is all about the numbers</a:t>
            </a:r>
          </a:p>
          <a:p>
            <a:r>
              <a:rPr lang="en-US" dirty="0"/>
              <a:t>If the organization is doing well as a result of the employee’s productivity then the employees continue to have a job</a:t>
            </a:r>
          </a:p>
          <a:p>
            <a:r>
              <a:rPr lang="en-US" dirty="0"/>
              <a:t>If the organization begins to see a downfall in success, then the individuals that aren’t pulling their weight are terminated</a:t>
            </a:r>
          </a:p>
          <a:p>
            <a:r>
              <a:rPr lang="en-US" dirty="0"/>
              <a:t>With such a high termination rate these companies will hire a new set of people and be forced to train them only to find out they cannot stay up to speed</a:t>
            </a:r>
          </a:p>
          <a:p>
            <a:r>
              <a:rPr lang="en-US" dirty="0"/>
              <a:t>However, if you are good at what you do you will often be praised and will not have to worry about job security</a:t>
            </a:r>
          </a:p>
        </p:txBody>
      </p:sp>
    </p:spTree>
    <p:extLst>
      <p:ext uri="{BB962C8B-B14F-4D97-AF65-F5344CB8AC3E}">
        <p14:creationId xmlns:p14="http://schemas.microsoft.com/office/powerpoint/2010/main" val="1400439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CF86-5FCA-4283-9CD2-80CB33A8CCD2}"/>
              </a:ext>
            </a:extLst>
          </p:cNvPr>
          <p:cNvSpPr>
            <a:spLocks noGrp="1"/>
          </p:cNvSpPr>
          <p:nvPr>
            <p:ph type="title"/>
          </p:nvPr>
        </p:nvSpPr>
        <p:spPr/>
        <p:txBody>
          <a:bodyPr/>
          <a:lstStyle/>
          <a:p>
            <a:r>
              <a:rPr lang="en-US" dirty="0"/>
              <a:t>Tough Guy Culture</a:t>
            </a:r>
          </a:p>
        </p:txBody>
      </p:sp>
      <p:sp>
        <p:nvSpPr>
          <p:cNvPr id="3" name="Content Placeholder 2">
            <a:extLst>
              <a:ext uri="{FF2B5EF4-FFF2-40B4-BE49-F238E27FC236}">
                <a16:creationId xmlns:a16="http://schemas.microsoft.com/office/drawing/2014/main" id="{0A481D40-9156-4DE1-BDBD-1D01DD68A547}"/>
              </a:ext>
            </a:extLst>
          </p:cNvPr>
          <p:cNvSpPr>
            <a:spLocks noGrp="1"/>
          </p:cNvSpPr>
          <p:nvPr>
            <p:ph idx="1"/>
          </p:nvPr>
        </p:nvSpPr>
        <p:spPr/>
        <p:txBody>
          <a:bodyPr>
            <a:normAutofit fontScale="92500" lnSpcReduction="20000"/>
          </a:bodyPr>
          <a:lstStyle/>
          <a:p>
            <a:r>
              <a:rPr lang="en-US" dirty="0"/>
              <a:t>Tough guy culture is basically another way of saying micro-management</a:t>
            </a:r>
          </a:p>
          <a:p>
            <a:r>
              <a:rPr lang="en-US" dirty="0"/>
              <a:t>Employees are monitored every step of the way, and when something does not meet the standards or expectations of the organization, the employee is given guidance and monitored further</a:t>
            </a:r>
          </a:p>
          <a:p>
            <a:r>
              <a:rPr lang="en-US" dirty="0"/>
              <a:t>It can be a tough (hence the name) environment for some to work in, especially if you are independent and have a creative mind</a:t>
            </a:r>
          </a:p>
          <a:p>
            <a:r>
              <a:rPr lang="en-US" dirty="0"/>
              <a:t>Sometimes these cultures follow the three-strikes-you’re-out practice in which you can be terminated if you do not act on any corrections provided to you during your review</a:t>
            </a:r>
          </a:p>
          <a:p>
            <a:r>
              <a:rPr lang="en-US" dirty="0"/>
              <a:t>These type of organizations want to ensure consistency and commitment to their customers, and they need employees that can be shaped to do just that</a:t>
            </a:r>
          </a:p>
        </p:txBody>
      </p:sp>
    </p:spTree>
    <p:extLst>
      <p:ext uri="{BB962C8B-B14F-4D97-AF65-F5344CB8AC3E}">
        <p14:creationId xmlns:p14="http://schemas.microsoft.com/office/powerpoint/2010/main" val="415336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E8C6-FD7B-490D-ACB3-464CBA055AB0}"/>
              </a:ext>
            </a:extLst>
          </p:cNvPr>
          <p:cNvSpPr>
            <a:spLocks noGrp="1"/>
          </p:cNvSpPr>
          <p:nvPr>
            <p:ph type="title"/>
          </p:nvPr>
        </p:nvSpPr>
        <p:spPr/>
        <p:txBody>
          <a:bodyPr/>
          <a:lstStyle/>
          <a:p>
            <a:r>
              <a:rPr lang="en-US" dirty="0"/>
              <a:t>Process Culture</a:t>
            </a:r>
          </a:p>
        </p:txBody>
      </p:sp>
      <p:sp>
        <p:nvSpPr>
          <p:cNvPr id="3" name="Content Placeholder 2">
            <a:extLst>
              <a:ext uri="{FF2B5EF4-FFF2-40B4-BE49-F238E27FC236}">
                <a16:creationId xmlns:a16="http://schemas.microsoft.com/office/drawing/2014/main" id="{B855CD1F-F787-4D12-BE7B-351F99F3433B}"/>
              </a:ext>
            </a:extLst>
          </p:cNvPr>
          <p:cNvSpPr>
            <a:spLocks noGrp="1"/>
          </p:cNvSpPr>
          <p:nvPr>
            <p:ph idx="1"/>
          </p:nvPr>
        </p:nvSpPr>
        <p:spPr/>
        <p:txBody>
          <a:bodyPr>
            <a:normAutofit fontScale="92500" lnSpcReduction="20000"/>
          </a:bodyPr>
          <a:lstStyle/>
          <a:p>
            <a:r>
              <a:rPr lang="en-US" dirty="0"/>
              <a:t>This type of culture provides a set of regulations and procedures that the employees follow</a:t>
            </a:r>
          </a:p>
          <a:p>
            <a:r>
              <a:rPr lang="en-US" dirty="0"/>
              <a:t>Unlike the normative culture, the regulations are not a bullet-pointed list of do’s and don’ts so much as it is an ideology that the employees adhere to</a:t>
            </a:r>
          </a:p>
          <a:p>
            <a:r>
              <a:rPr lang="en-US" dirty="0"/>
              <a:t>Employees know what they are getting into when they sign-up and are often self-starters</a:t>
            </a:r>
          </a:p>
          <a:p>
            <a:r>
              <a:rPr lang="en-US" dirty="0"/>
              <a:t>Unlike tough guy culture, these employees are not micro-managed and they rarely are given performance reviews</a:t>
            </a:r>
          </a:p>
          <a:p>
            <a:r>
              <a:rPr lang="en-US" dirty="0"/>
              <a:t>If reviews are done, it’s annually and focused on assessing their work on a large scale, their aspirations within the company and potentially a discussion about salary</a:t>
            </a:r>
          </a:p>
        </p:txBody>
      </p:sp>
    </p:spTree>
    <p:extLst>
      <p:ext uri="{BB962C8B-B14F-4D97-AF65-F5344CB8AC3E}">
        <p14:creationId xmlns:p14="http://schemas.microsoft.com/office/powerpoint/2010/main" val="2631641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Learning Objectives</a:t>
            </a:r>
          </a:p>
        </p:txBody>
      </p:sp>
      <p:sp>
        <p:nvSpPr>
          <p:cNvPr id="14" name="Content Placeholder 13"/>
          <p:cNvSpPr>
            <a:spLocks noGrp="1"/>
          </p:cNvSpPr>
          <p:nvPr>
            <p:ph idx="1"/>
          </p:nvPr>
        </p:nvSpPr>
        <p:spPr/>
        <p:txBody>
          <a:bodyPr/>
          <a:lstStyle/>
          <a:p>
            <a:r>
              <a:rPr lang="en-US" dirty="0"/>
              <a:t>Define organizational culture</a:t>
            </a:r>
          </a:p>
          <a:p>
            <a:r>
              <a:rPr lang="en-US" dirty="0"/>
              <a:t>Provide background on organizational culture</a:t>
            </a:r>
          </a:p>
          <a:p>
            <a:r>
              <a:rPr lang="en-US" dirty="0"/>
              <a:t>Review the types of organizational culture</a:t>
            </a:r>
          </a:p>
          <a:p>
            <a:r>
              <a:rPr lang="en-US" dirty="0"/>
              <a:t>Provide principles of organizational culture and how to mobilize (change) culture</a:t>
            </a:r>
          </a:p>
          <a:p>
            <a:r>
              <a:rPr lang="en-US" dirty="0"/>
              <a:t>Discuss what makes for a great organizational culture</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6F86-D731-49EA-8333-023052639ED7}"/>
              </a:ext>
            </a:extLst>
          </p:cNvPr>
          <p:cNvSpPr>
            <a:spLocks noGrp="1"/>
          </p:cNvSpPr>
          <p:nvPr>
            <p:ph type="title"/>
          </p:nvPr>
        </p:nvSpPr>
        <p:spPr/>
        <p:txBody>
          <a:bodyPr/>
          <a:lstStyle/>
          <a:p>
            <a:r>
              <a:rPr lang="en-US" dirty="0"/>
              <a:t>Bet Your Company Culture</a:t>
            </a:r>
          </a:p>
        </p:txBody>
      </p:sp>
      <p:sp>
        <p:nvSpPr>
          <p:cNvPr id="3" name="Content Placeholder 2">
            <a:extLst>
              <a:ext uri="{FF2B5EF4-FFF2-40B4-BE49-F238E27FC236}">
                <a16:creationId xmlns:a16="http://schemas.microsoft.com/office/drawing/2014/main" id="{E3184B7F-425C-4A95-BC1C-BCEE324AFFB0}"/>
              </a:ext>
            </a:extLst>
          </p:cNvPr>
          <p:cNvSpPr>
            <a:spLocks noGrp="1"/>
          </p:cNvSpPr>
          <p:nvPr>
            <p:ph idx="1"/>
          </p:nvPr>
        </p:nvSpPr>
        <p:spPr/>
        <p:txBody>
          <a:bodyPr>
            <a:normAutofit lnSpcReduction="10000"/>
          </a:bodyPr>
          <a:lstStyle/>
          <a:p>
            <a:r>
              <a:rPr lang="en-US" dirty="0"/>
              <a:t>This culture is for the patient risk-takers</a:t>
            </a:r>
          </a:p>
          <a:p>
            <a:r>
              <a:rPr lang="en-US" dirty="0"/>
              <a:t>Organizations that follow this culture are known to literally bet the success or failure of the organization on single decisions of which the outcome is completely unknown</a:t>
            </a:r>
          </a:p>
          <a:p>
            <a:r>
              <a:rPr lang="en-US" dirty="0"/>
              <a:t>It can be a wild ride working for this type of organization, as you don’t know what each day is going to bring</a:t>
            </a:r>
          </a:p>
          <a:p>
            <a:r>
              <a:rPr lang="en-US" dirty="0"/>
              <a:t>The consequences of the decisions made by the individuals working in the bet-your-company culture can be so dire that the organization goes under; contrarily, they can be so excellent that the organization thrives more than ever before</a:t>
            </a:r>
          </a:p>
        </p:txBody>
      </p:sp>
    </p:spTree>
    <p:extLst>
      <p:ext uri="{BB962C8B-B14F-4D97-AF65-F5344CB8AC3E}">
        <p14:creationId xmlns:p14="http://schemas.microsoft.com/office/powerpoint/2010/main" val="3421324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7C12-E7F0-4620-9A72-0256478AE039}"/>
              </a:ext>
            </a:extLst>
          </p:cNvPr>
          <p:cNvSpPr>
            <a:spLocks noGrp="1"/>
          </p:cNvSpPr>
          <p:nvPr>
            <p:ph type="title"/>
          </p:nvPr>
        </p:nvSpPr>
        <p:spPr/>
        <p:txBody>
          <a:bodyPr/>
          <a:lstStyle/>
          <a:p>
            <a:r>
              <a:rPr lang="en-US" dirty="0"/>
              <a:t>Five Questions about OC</a:t>
            </a:r>
          </a:p>
        </p:txBody>
      </p:sp>
      <p:sp>
        <p:nvSpPr>
          <p:cNvPr id="3" name="Content Placeholder 2">
            <a:extLst>
              <a:ext uri="{FF2B5EF4-FFF2-40B4-BE49-F238E27FC236}">
                <a16:creationId xmlns:a16="http://schemas.microsoft.com/office/drawing/2014/main" id="{771368CC-C18C-4824-87E5-6985B9BD41AD}"/>
              </a:ext>
            </a:extLst>
          </p:cNvPr>
          <p:cNvSpPr>
            <a:spLocks noGrp="1"/>
          </p:cNvSpPr>
          <p:nvPr>
            <p:ph idx="1"/>
          </p:nvPr>
        </p:nvSpPr>
        <p:spPr/>
        <p:txBody>
          <a:bodyPr/>
          <a:lstStyle/>
          <a:p>
            <a:r>
              <a:rPr lang="en-US" dirty="0"/>
              <a:t>Is your talent strategy rooted in your business strategy?</a:t>
            </a:r>
          </a:p>
          <a:p>
            <a:r>
              <a:rPr lang="en-US" dirty="0"/>
              <a:t>Does your organization work as distinctively as it competes?</a:t>
            </a:r>
          </a:p>
          <a:p>
            <a:r>
              <a:rPr lang="en-US" dirty="0"/>
              <a:t>Can you capture what it means to be a member of your organization?</a:t>
            </a:r>
          </a:p>
          <a:p>
            <a:r>
              <a:rPr lang="en-US" dirty="0"/>
              <a:t>Is your culture built for learning as well as performance?</a:t>
            </a:r>
          </a:p>
          <a:p>
            <a:r>
              <a:rPr lang="en-US" dirty="0"/>
              <a:t>Can your culture maintain its zest for change and renewal, even when the organization stumbles?</a:t>
            </a:r>
          </a:p>
        </p:txBody>
      </p:sp>
    </p:spTree>
    <p:extLst>
      <p:ext uri="{BB962C8B-B14F-4D97-AF65-F5344CB8AC3E}">
        <p14:creationId xmlns:p14="http://schemas.microsoft.com/office/powerpoint/2010/main" val="4065169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B6FFC-5271-482A-94E6-656B539A088F}"/>
              </a:ext>
            </a:extLst>
          </p:cNvPr>
          <p:cNvSpPr>
            <a:spLocks noGrp="1"/>
          </p:cNvSpPr>
          <p:nvPr>
            <p:ph type="title"/>
          </p:nvPr>
        </p:nvSpPr>
        <p:spPr/>
        <p:txBody>
          <a:bodyPr/>
          <a:lstStyle/>
          <a:p>
            <a:r>
              <a:rPr lang="en-US" dirty="0"/>
              <a:t>Ten Principles of Organizational Culture</a:t>
            </a:r>
          </a:p>
        </p:txBody>
      </p:sp>
      <p:sp>
        <p:nvSpPr>
          <p:cNvPr id="5" name="Text Placeholder 4">
            <a:extLst>
              <a:ext uri="{FF2B5EF4-FFF2-40B4-BE49-F238E27FC236}">
                <a16:creationId xmlns:a16="http://schemas.microsoft.com/office/drawing/2014/main" id="{5358F676-77C2-4240-85E2-36EFC11F0BD1}"/>
              </a:ext>
            </a:extLst>
          </p:cNvPr>
          <p:cNvSpPr>
            <a:spLocks noGrp="1"/>
          </p:cNvSpPr>
          <p:nvPr>
            <p:ph type="body" idx="1"/>
          </p:nvPr>
        </p:nvSpPr>
        <p:spPr/>
        <p:txBody>
          <a:bodyPr/>
          <a:lstStyle/>
          <a:p>
            <a:r>
              <a:rPr lang="en-US" dirty="0"/>
              <a:t>Mobilizing Organizational Culture</a:t>
            </a:r>
          </a:p>
        </p:txBody>
      </p:sp>
      <p:pic>
        <p:nvPicPr>
          <p:cNvPr id="7" name="Picture 6" descr="A close up of a logo&#10;&#10;Description generated with very high confidence">
            <a:extLst>
              <a:ext uri="{FF2B5EF4-FFF2-40B4-BE49-F238E27FC236}">
                <a16:creationId xmlns:a16="http://schemas.microsoft.com/office/drawing/2014/main" id="{B41EB447-3DBA-4FFB-A82E-0633BC1C6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011" y="27317"/>
            <a:ext cx="4722813" cy="3202561"/>
          </a:xfrm>
          <a:prstGeom prst="rect">
            <a:avLst/>
          </a:prstGeom>
          <a:ln>
            <a:noFill/>
          </a:ln>
          <a:effectLst>
            <a:softEdge rad="112500"/>
          </a:effectLst>
        </p:spPr>
      </p:pic>
    </p:spTree>
    <p:extLst>
      <p:ext uri="{BB962C8B-B14F-4D97-AF65-F5344CB8AC3E}">
        <p14:creationId xmlns:p14="http://schemas.microsoft.com/office/powerpoint/2010/main" val="919625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61180C-16E5-4C07-9CE2-2F884AB9E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146666"/>
            <a:ext cx="7391400" cy="6633049"/>
          </a:xfrm>
          <a:prstGeom prst="rect">
            <a:avLst/>
          </a:prstGeom>
        </p:spPr>
      </p:pic>
    </p:spTree>
    <p:extLst>
      <p:ext uri="{BB962C8B-B14F-4D97-AF65-F5344CB8AC3E}">
        <p14:creationId xmlns:p14="http://schemas.microsoft.com/office/powerpoint/2010/main" val="6123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3B38D-BC30-42AD-B919-FAB91B725D3F}"/>
              </a:ext>
            </a:extLst>
          </p:cNvPr>
          <p:cNvSpPr>
            <a:spLocks noGrp="1"/>
          </p:cNvSpPr>
          <p:nvPr>
            <p:ph type="title"/>
          </p:nvPr>
        </p:nvSpPr>
        <p:spPr/>
        <p:txBody>
          <a:bodyPr/>
          <a:lstStyle/>
          <a:p>
            <a:r>
              <a:rPr lang="en-US" dirty="0"/>
              <a:t>Work with and within your current cultural situations</a:t>
            </a:r>
          </a:p>
        </p:txBody>
      </p:sp>
      <p:sp>
        <p:nvSpPr>
          <p:cNvPr id="5" name="Content Placeholder 4">
            <a:extLst>
              <a:ext uri="{FF2B5EF4-FFF2-40B4-BE49-F238E27FC236}">
                <a16:creationId xmlns:a16="http://schemas.microsoft.com/office/drawing/2014/main" id="{EED08E2D-7F33-427D-86E0-0F5DC97370C4}"/>
              </a:ext>
            </a:extLst>
          </p:cNvPr>
          <p:cNvSpPr>
            <a:spLocks noGrp="1"/>
          </p:cNvSpPr>
          <p:nvPr>
            <p:ph idx="1"/>
          </p:nvPr>
        </p:nvSpPr>
        <p:spPr/>
        <p:txBody>
          <a:bodyPr/>
          <a:lstStyle/>
          <a:p>
            <a:r>
              <a:rPr lang="en-US" dirty="0"/>
              <a:t>Deeply embedded cultures cannot be replaced with simple upgrades, or even with major overhaul efforts</a:t>
            </a:r>
          </a:p>
          <a:p>
            <a:r>
              <a:rPr lang="en-US" dirty="0"/>
              <a:t>Cultures are never all bad, or all good</a:t>
            </a:r>
          </a:p>
          <a:p>
            <a:r>
              <a:rPr lang="en-US" dirty="0"/>
              <a:t>To work with your culture effectively, you must understand it, recognize which traits are preeminent and consistent, and discern under what types of conditions these traits are likely to be a help or a hindrance</a:t>
            </a:r>
          </a:p>
          <a:p>
            <a:r>
              <a:rPr lang="en-US" dirty="0"/>
              <a:t>Put another way, there’s both a yin and a yang to cultural traits</a:t>
            </a:r>
          </a:p>
        </p:txBody>
      </p:sp>
    </p:spTree>
    <p:extLst>
      <p:ext uri="{BB962C8B-B14F-4D97-AF65-F5344CB8AC3E}">
        <p14:creationId xmlns:p14="http://schemas.microsoft.com/office/powerpoint/2010/main" val="378990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C843-9E05-4A4C-9A7B-0D2955115FFE}"/>
              </a:ext>
            </a:extLst>
          </p:cNvPr>
          <p:cNvSpPr>
            <a:spLocks noGrp="1"/>
          </p:cNvSpPr>
          <p:nvPr>
            <p:ph type="title"/>
          </p:nvPr>
        </p:nvSpPr>
        <p:spPr/>
        <p:txBody>
          <a:bodyPr/>
          <a:lstStyle/>
          <a:p>
            <a:r>
              <a:rPr lang="en-US" dirty="0"/>
              <a:t>Change behaviors, and mind-sets will follow</a:t>
            </a:r>
          </a:p>
        </p:txBody>
      </p:sp>
      <p:sp>
        <p:nvSpPr>
          <p:cNvPr id="3" name="Content Placeholder 2">
            <a:extLst>
              <a:ext uri="{FF2B5EF4-FFF2-40B4-BE49-F238E27FC236}">
                <a16:creationId xmlns:a16="http://schemas.microsoft.com/office/drawing/2014/main" id="{D20E30E6-F70A-4929-9966-F0D7C5A45726}"/>
              </a:ext>
            </a:extLst>
          </p:cNvPr>
          <p:cNvSpPr>
            <a:spLocks noGrp="1"/>
          </p:cNvSpPr>
          <p:nvPr>
            <p:ph idx="1"/>
          </p:nvPr>
        </p:nvSpPr>
        <p:spPr/>
        <p:txBody>
          <a:bodyPr/>
          <a:lstStyle/>
          <a:p>
            <a:r>
              <a:rPr lang="en-US" dirty="0"/>
              <a:t>It is a commonly held view that behavioral change follows mental shifts</a:t>
            </a:r>
          </a:p>
          <a:p>
            <a:r>
              <a:rPr lang="en-US" dirty="0"/>
              <a:t>This is why organizations often try to change mind-sets (and ultimately behavior) by communicating values and putting them in glossy brochures</a:t>
            </a:r>
          </a:p>
          <a:p>
            <a:r>
              <a:rPr lang="en-US" dirty="0"/>
              <a:t>Culture is much more a matter of doing than of saying</a:t>
            </a:r>
          </a:p>
          <a:p>
            <a:r>
              <a:rPr lang="en-US" dirty="0"/>
              <a:t>Trying to change a culture purely through top-down messaging, training and development programs, and identifiable cues seldom changes people’s beliefs or behaviors</a:t>
            </a:r>
          </a:p>
        </p:txBody>
      </p:sp>
    </p:spTree>
    <p:extLst>
      <p:ext uri="{BB962C8B-B14F-4D97-AF65-F5344CB8AC3E}">
        <p14:creationId xmlns:p14="http://schemas.microsoft.com/office/powerpoint/2010/main" val="31596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8D34-1F90-4701-8A88-5F523366CF25}"/>
              </a:ext>
            </a:extLst>
          </p:cNvPr>
          <p:cNvSpPr>
            <a:spLocks noGrp="1"/>
          </p:cNvSpPr>
          <p:nvPr>
            <p:ph type="title"/>
          </p:nvPr>
        </p:nvSpPr>
        <p:spPr/>
        <p:txBody>
          <a:bodyPr/>
          <a:lstStyle/>
          <a:p>
            <a:r>
              <a:rPr lang="en-US" dirty="0"/>
              <a:t>Change behaviors      </a:t>
            </a:r>
            <a:r>
              <a:rPr lang="en-US" dirty="0" err="1"/>
              <a:t>cont</a:t>
            </a:r>
            <a:endParaRPr lang="en-US" dirty="0"/>
          </a:p>
        </p:txBody>
      </p:sp>
      <p:sp>
        <p:nvSpPr>
          <p:cNvPr id="3" name="Content Placeholder 2">
            <a:extLst>
              <a:ext uri="{FF2B5EF4-FFF2-40B4-BE49-F238E27FC236}">
                <a16:creationId xmlns:a16="http://schemas.microsoft.com/office/drawing/2014/main" id="{90E07135-6ADC-4132-9908-9D0179130F71}"/>
              </a:ext>
            </a:extLst>
          </p:cNvPr>
          <p:cNvSpPr>
            <a:spLocks noGrp="1"/>
          </p:cNvSpPr>
          <p:nvPr>
            <p:ph idx="1"/>
          </p:nvPr>
        </p:nvSpPr>
        <p:spPr/>
        <p:txBody>
          <a:bodyPr>
            <a:normAutofit/>
          </a:bodyPr>
          <a:lstStyle/>
          <a:p>
            <a:r>
              <a:rPr lang="en-US" dirty="0"/>
              <a:t>Neuroscience research suggests that people act their way into believing rather than thinking their way into acting</a:t>
            </a:r>
          </a:p>
          <a:p>
            <a:r>
              <a:rPr lang="en-US" dirty="0"/>
              <a:t>Changes to key behaviors — changes that are tangible, actionable, repeatable, observable, and measurable — are thus a good place to start</a:t>
            </a:r>
          </a:p>
          <a:p>
            <a:r>
              <a:rPr lang="en-US" dirty="0"/>
              <a:t>Some good examples of behavior change relate to empowerment (reducing the number of approvals needed for decisions), collaboration (setting up easy ways to convene joint projects), and interpersonal relations (devising mutually respectful practices for raising contentious issues or grievances)</a:t>
            </a:r>
          </a:p>
        </p:txBody>
      </p:sp>
    </p:spTree>
    <p:extLst>
      <p:ext uri="{BB962C8B-B14F-4D97-AF65-F5344CB8AC3E}">
        <p14:creationId xmlns:p14="http://schemas.microsoft.com/office/powerpoint/2010/main" val="1980362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7DA8-6D7D-46E5-A05C-27F419D52609}"/>
              </a:ext>
            </a:extLst>
          </p:cNvPr>
          <p:cNvSpPr>
            <a:spLocks noGrp="1"/>
          </p:cNvSpPr>
          <p:nvPr>
            <p:ph type="title"/>
          </p:nvPr>
        </p:nvSpPr>
        <p:spPr/>
        <p:txBody>
          <a:bodyPr/>
          <a:lstStyle/>
          <a:p>
            <a:r>
              <a:rPr lang="en-US" dirty="0"/>
              <a:t>Focus on a critical few behaviors</a:t>
            </a:r>
          </a:p>
        </p:txBody>
      </p:sp>
      <p:sp>
        <p:nvSpPr>
          <p:cNvPr id="3" name="Content Placeholder 2">
            <a:extLst>
              <a:ext uri="{FF2B5EF4-FFF2-40B4-BE49-F238E27FC236}">
                <a16:creationId xmlns:a16="http://schemas.microsoft.com/office/drawing/2014/main" id="{C6E07EB1-4743-4223-A34E-1DB9600AEEEF}"/>
              </a:ext>
            </a:extLst>
          </p:cNvPr>
          <p:cNvSpPr>
            <a:spLocks noGrp="1"/>
          </p:cNvSpPr>
          <p:nvPr>
            <p:ph idx="1"/>
          </p:nvPr>
        </p:nvSpPr>
        <p:spPr/>
        <p:txBody>
          <a:bodyPr/>
          <a:lstStyle/>
          <a:p>
            <a:r>
              <a:rPr lang="en-US" dirty="0"/>
              <a:t>Organizations must be rigorously selective when it comes to picking behaviors</a:t>
            </a:r>
          </a:p>
          <a:p>
            <a:r>
              <a:rPr lang="en-US" dirty="0"/>
              <a:t>The key is to focus on what we call “the critical few,” a small number of important behaviors that would have great impact if put into practice by a significant number of people</a:t>
            </a:r>
          </a:p>
          <a:p>
            <a:r>
              <a:rPr lang="en-US" dirty="0"/>
              <a:t>Discern a few things people do throughout the organization that positively affect business performance — for example, ways of starting meetings or talking with customers</a:t>
            </a:r>
          </a:p>
          <a:p>
            <a:r>
              <a:rPr lang="en-US" dirty="0"/>
              <a:t>Make sure those are aligned with the organization’s overall strategy</a:t>
            </a:r>
          </a:p>
        </p:txBody>
      </p:sp>
    </p:spTree>
    <p:extLst>
      <p:ext uri="{BB962C8B-B14F-4D97-AF65-F5344CB8AC3E}">
        <p14:creationId xmlns:p14="http://schemas.microsoft.com/office/powerpoint/2010/main" val="392156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E3CA-A4DF-4EBA-AABC-4B2B11A365E5}"/>
              </a:ext>
            </a:extLst>
          </p:cNvPr>
          <p:cNvSpPr>
            <a:spLocks noGrp="1"/>
          </p:cNvSpPr>
          <p:nvPr>
            <p:ph type="title"/>
          </p:nvPr>
        </p:nvSpPr>
        <p:spPr/>
        <p:txBody>
          <a:bodyPr/>
          <a:lstStyle/>
          <a:p>
            <a:r>
              <a:rPr lang="en-US" dirty="0"/>
              <a:t>Focus on a critical few behaviors       </a:t>
            </a:r>
            <a:r>
              <a:rPr lang="en-US" dirty="0" err="1"/>
              <a:t>cont</a:t>
            </a:r>
            <a:endParaRPr lang="en-US" dirty="0"/>
          </a:p>
        </p:txBody>
      </p:sp>
      <p:sp>
        <p:nvSpPr>
          <p:cNvPr id="3" name="Content Placeholder 2">
            <a:extLst>
              <a:ext uri="{FF2B5EF4-FFF2-40B4-BE49-F238E27FC236}">
                <a16:creationId xmlns:a16="http://schemas.microsoft.com/office/drawing/2014/main" id="{5CA0C562-2A75-4FB9-A535-DFEFC6043B4D}"/>
              </a:ext>
            </a:extLst>
          </p:cNvPr>
          <p:cNvSpPr>
            <a:spLocks noGrp="1"/>
          </p:cNvSpPr>
          <p:nvPr>
            <p:ph idx="1"/>
          </p:nvPr>
        </p:nvSpPr>
        <p:spPr/>
        <p:txBody>
          <a:bodyPr/>
          <a:lstStyle/>
          <a:p>
            <a:r>
              <a:rPr lang="en-US" dirty="0"/>
              <a:t>Also check that people feel good about doing these things, so that you tap into emotional commitment</a:t>
            </a:r>
          </a:p>
          <a:p>
            <a:r>
              <a:rPr lang="en-US" dirty="0"/>
              <a:t>Then codify them: Translate those critical behaviors into simple, practical steps that people can take every day</a:t>
            </a:r>
          </a:p>
          <a:p>
            <a:r>
              <a:rPr lang="en-US" dirty="0"/>
              <a:t>Next, select groups of employees who are primed for these few behaviors, those who will respond strongly to the new behaviors and who are likely to implement and spread them</a:t>
            </a:r>
          </a:p>
        </p:txBody>
      </p:sp>
    </p:spTree>
    <p:extLst>
      <p:ext uri="{BB962C8B-B14F-4D97-AF65-F5344CB8AC3E}">
        <p14:creationId xmlns:p14="http://schemas.microsoft.com/office/powerpoint/2010/main" val="130283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D304-0CDC-490C-8FC0-54B4518AE996}"/>
              </a:ext>
            </a:extLst>
          </p:cNvPr>
          <p:cNvSpPr>
            <a:spLocks noGrp="1"/>
          </p:cNvSpPr>
          <p:nvPr>
            <p:ph type="title"/>
          </p:nvPr>
        </p:nvSpPr>
        <p:spPr/>
        <p:txBody>
          <a:bodyPr/>
          <a:lstStyle/>
          <a:p>
            <a:r>
              <a:rPr lang="en-US" dirty="0"/>
              <a:t>Deploy your authentic informal leaders</a:t>
            </a:r>
          </a:p>
        </p:txBody>
      </p:sp>
      <p:sp>
        <p:nvSpPr>
          <p:cNvPr id="3" name="Content Placeholder 2">
            <a:extLst>
              <a:ext uri="{FF2B5EF4-FFF2-40B4-BE49-F238E27FC236}">
                <a16:creationId xmlns:a16="http://schemas.microsoft.com/office/drawing/2014/main" id="{2904F20A-267F-4EE1-BBA9-1859BC4ED485}"/>
              </a:ext>
            </a:extLst>
          </p:cNvPr>
          <p:cNvSpPr>
            <a:spLocks noGrp="1"/>
          </p:cNvSpPr>
          <p:nvPr>
            <p:ph idx="1"/>
          </p:nvPr>
        </p:nvSpPr>
        <p:spPr/>
        <p:txBody>
          <a:bodyPr/>
          <a:lstStyle/>
          <a:p>
            <a:r>
              <a:rPr lang="en-US" dirty="0"/>
              <a:t>Because authentic informal leaders, who are found in every organization, are often not recognized as such, they are frequently overlooked and underused when it comes to driving culture</a:t>
            </a:r>
          </a:p>
          <a:p>
            <a:r>
              <a:rPr lang="en-US" dirty="0"/>
              <a:t>It is possible to identify such leaders through interviews, surveys, and tools such as organizational network analysis, which allow companies to construct maps of complex internal social relations by analyzing email statistics and meeting records</a:t>
            </a:r>
          </a:p>
          <a:p>
            <a:r>
              <a:rPr lang="en-US" dirty="0"/>
              <a:t>Once identified, these leaders can become powerful allies who can influence behavior through “showing by doing” </a:t>
            </a:r>
          </a:p>
        </p:txBody>
      </p:sp>
    </p:spTree>
    <p:extLst>
      <p:ext uri="{BB962C8B-B14F-4D97-AF65-F5344CB8AC3E}">
        <p14:creationId xmlns:p14="http://schemas.microsoft.com/office/powerpoint/2010/main" val="1694268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C76B-3BF3-40FB-B11B-ECF750B18F28}"/>
              </a:ext>
            </a:extLst>
          </p:cNvPr>
          <p:cNvSpPr>
            <a:spLocks noGrp="1"/>
          </p:cNvSpPr>
          <p:nvPr>
            <p:ph type="title"/>
          </p:nvPr>
        </p:nvSpPr>
        <p:spPr/>
        <p:txBody>
          <a:bodyPr/>
          <a:lstStyle/>
          <a:p>
            <a:r>
              <a:rPr lang="en-US" dirty="0"/>
              <a:t>Definition 1</a:t>
            </a:r>
          </a:p>
        </p:txBody>
      </p:sp>
      <p:sp>
        <p:nvSpPr>
          <p:cNvPr id="3" name="Content Placeholder 2">
            <a:extLst>
              <a:ext uri="{FF2B5EF4-FFF2-40B4-BE49-F238E27FC236}">
                <a16:creationId xmlns:a16="http://schemas.microsoft.com/office/drawing/2014/main" id="{E818E4D0-2AAB-47D5-B67A-B519A7248514}"/>
              </a:ext>
            </a:extLst>
          </p:cNvPr>
          <p:cNvSpPr>
            <a:spLocks noGrp="1"/>
          </p:cNvSpPr>
          <p:nvPr>
            <p:ph idx="1"/>
          </p:nvPr>
        </p:nvSpPr>
        <p:spPr/>
        <p:txBody>
          <a:bodyPr>
            <a:normAutofit/>
          </a:bodyPr>
          <a:lstStyle/>
          <a:p>
            <a:r>
              <a:rPr lang="en-US" dirty="0"/>
              <a:t>The values and behaviors that contribute to the unique social and psychological environment of an organization</a:t>
            </a:r>
          </a:p>
          <a:p>
            <a:r>
              <a:rPr lang="en-US" dirty="0"/>
              <a:t>Organizational culture includes an organization's expectations, experiences, philosophy, and values that hold it together, and is expressed in its self-image, inner workings, interactions with the outside world, and future expectations</a:t>
            </a:r>
          </a:p>
          <a:p>
            <a:r>
              <a:rPr lang="en-US" dirty="0"/>
              <a:t>It is based on shared attitudes, beliefs, customs, and written and unwritten rules that have been developed over time and are considered valid</a:t>
            </a:r>
          </a:p>
        </p:txBody>
      </p:sp>
    </p:spTree>
    <p:extLst>
      <p:ext uri="{BB962C8B-B14F-4D97-AF65-F5344CB8AC3E}">
        <p14:creationId xmlns:p14="http://schemas.microsoft.com/office/powerpoint/2010/main" val="168656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FC62-EB1D-404A-9CE2-C6E4B6228BCA}"/>
              </a:ext>
            </a:extLst>
          </p:cNvPr>
          <p:cNvSpPr>
            <a:spLocks noGrp="1"/>
          </p:cNvSpPr>
          <p:nvPr>
            <p:ph type="title"/>
          </p:nvPr>
        </p:nvSpPr>
        <p:spPr/>
        <p:txBody>
          <a:bodyPr/>
          <a:lstStyle/>
          <a:p>
            <a:r>
              <a:rPr lang="en-US" dirty="0"/>
              <a:t>Four Types of Authentic Informal Leaders</a:t>
            </a:r>
          </a:p>
        </p:txBody>
      </p:sp>
      <p:sp>
        <p:nvSpPr>
          <p:cNvPr id="3" name="Content Placeholder 2">
            <a:extLst>
              <a:ext uri="{FF2B5EF4-FFF2-40B4-BE49-F238E27FC236}">
                <a16:creationId xmlns:a16="http://schemas.microsoft.com/office/drawing/2014/main" id="{B8641E52-A472-437F-9EDA-665B4363B11C}"/>
              </a:ext>
            </a:extLst>
          </p:cNvPr>
          <p:cNvSpPr>
            <a:spLocks noGrp="1"/>
          </p:cNvSpPr>
          <p:nvPr>
            <p:ph idx="1"/>
          </p:nvPr>
        </p:nvSpPr>
        <p:spPr/>
        <p:txBody>
          <a:bodyPr/>
          <a:lstStyle/>
          <a:p>
            <a:r>
              <a:rPr lang="en-US" dirty="0"/>
              <a:t>Pride Builders – master motivators of other people and catalysts for improvement around them</a:t>
            </a:r>
          </a:p>
          <a:p>
            <a:r>
              <a:rPr lang="en-US" dirty="0"/>
              <a:t>Exemplars – role models, bringing vital behaviors or skills to life</a:t>
            </a:r>
          </a:p>
          <a:p>
            <a:r>
              <a:rPr lang="en-US" dirty="0"/>
              <a:t>Networkers – hubs or personal communication within the organization – they know many people and communicate freely and openly with them</a:t>
            </a:r>
          </a:p>
          <a:p>
            <a:r>
              <a:rPr lang="en-US" dirty="0"/>
              <a:t>Early Adopters – enthusiastically latch onto and experiment with new technologies, processes and ways of working</a:t>
            </a:r>
          </a:p>
        </p:txBody>
      </p:sp>
    </p:spTree>
    <p:extLst>
      <p:ext uri="{BB962C8B-B14F-4D97-AF65-F5344CB8AC3E}">
        <p14:creationId xmlns:p14="http://schemas.microsoft.com/office/powerpoint/2010/main" val="4000326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FDD5-8EED-46EA-97B8-755EA297AEFA}"/>
              </a:ext>
            </a:extLst>
          </p:cNvPr>
          <p:cNvSpPr>
            <a:spLocks noGrp="1"/>
          </p:cNvSpPr>
          <p:nvPr>
            <p:ph type="title"/>
          </p:nvPr>
        </p:nvSpPr>
        <p:spPr/>
        <p:txBody>
          <a:bodyPr/>
          <a:lstStyle/>
          <a:p>
            <a:r>
              <a:rPr lang="en-US" dirty="0"/>
              <a:t>Don’t let your formal leaders off the hook</a:t>
            </a:r>
          </a:p>
        </p:txBody>
      </p:sp>
      <p:sp>
        <p:nvSpPr>
          <p:cNvPr id="3" name="Content Placeholder 2">
            <a:extLst>
              <a:ext uri="{FF2B5EF4-FFF2-40B4-BE49-F238E27FC236}">
                <a16:creationId xmlns:a16="http://schemas.microsoft.com/office/drawing/2014/main" id="{8736BF87-0B78-4B21-B145-4EFCC317F3BB}"/>
              </a:ext>
            </a:extLst>
          </p:cNvPr>
          <p:cNvSpPr>
            <a:spLocks noGrp="1"/>
          </p:cNvSpPr>
          <p:nvPr>
            <p:ph idx="1"/>
          </p:nvPr>
        </p:nvSpPr>
        <p:spPr/>
        <p:txBody>
          <a:bodyPr>
            <a:normAutofit fontScale="92500" lnSpcReduction="20000"/>
          </a:bodyPr>
          <a:lstStyle/>
          <a:p>
            <a:r>
              <a:rPr lang="en-US" dirty="0"/>
              <a:t>Most organizations tend to shunt culture into the silo of human resources professionals</a:t>
            </a:r>
          </a:p>
          <a:p>
            <a:r>
              <a:rPr lang="en-US" dirty="0"/>
              <a:t>But leaders in all parts of the organization are critical in safeguarding and championing desired behaviors, energizing personal feelings, and reinforcing cultural alignment</a:t>
            </a:r>
          </a:p>
          <a:p>
            <a:r>
              <a:rPr lang="en-US" dirty="0"/>
              <a:t>The signaling of emotional commitment sets the tone for others to follow</a:t>
            </a:r>
          </a:p>
          <a:p>
            <a:r>
              <a:rPr lang="en-US" dirty="0"/>
              <a:t>If staff members see a disconnect between the culture an organization promulgates and the one its formal leadership follows, they’ll disengage quickly from the advertised culture and simply mimic their seniors’ behavior</a:t>
            </a:r>
          </a:p>
          <a:p>
            <a:r>
              <a:rPr lang="en-US" dirty="0"/>
              <a:t>The people at the top have to demonstrate the change they want to see</a:t>
            </a:r>
          </a:p>
        </p:txBody>
      </p:sp>
    </p:spTree>
    <p:extLst>
      <p:ext uri="{BB962C8B-B14F-4D97-AF65-F5344CB8AC3E}">
        <p14:creationId xmlns:p14="http://schemas.microsoft.com/office/powerpoint/2010/main" val="393857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9CC4-1D34-4D3E-818E-52097EDAD0A5}"/>
              </a:ext>
            </a:extLst>
          </p:cNvPr>
          <p:cNvSpPr>
            <a:spLocks noGrp="1"/>
          </p:cNvSpPr>
          <p:nvPr>
            <p:ph type="title"/>
          </p:nvPr>
        </p:nvSpPr>
        <p:spPr/>
        <p:txBody>
          <a:bodyPr/>
          <a:lstStyle/>
          <a:p>
            <a:r>
              <a:rPr lang="en-US" dirty="0"/>
              <a:t>Link behaviors to business objectives</a:t>
            </a:r>
          </a:p>
        </p:txBody>
      </p:sp>
      <p:sp>
        <p:nvSpPr>
          <p:cNvPr id="3" name="Content Placeholder 2">
            <a:extLst>
              <a:ext uri="{FF2B5EF4-FFF2-40B4-BE49-F238E27FC236}">
                <a16:creationId xmlns:a16="http://schemas.microsoft.com/office/drawing/2014/main" id="{5ABAB663-BA54-4CBE-BE6C-158792E7659D}"/>
              </a:ext>
            </a:extLst>
          </p:cNvPr>
          <p:cNvSpPr>
            <a:spLocks noGrp="1"/>
          </p:cNvSpPr>
          <p:nvPr>
            <p:ph idx="1"/>
          </p:nvPr>
        </p:nvSpPr>
        <p:spPr/>
        <p:txBody>
          <a:bodyPr>
            <a:normAutofit fontScale="92500" lnSpcReduction="10000"/>
          </a:bodyPr>
          <a:lstStyle/>
          <a:p>
            <a:r>
              <a:rPr lang="en-US" dirty="0"/>
              <a:t>When people talk about feelings, motivations, and values — all of which are vital elements of strong cultures — the conversation can often veer into abstractions</a:t>
            </a:r>
          </a:p>
          <a:p>
            <a:r>
              <a:rPr lang="en-US" dirty="0"/>
              <a:t>Too many employees walk away from culture-focused town halls or values discussions wondering how the advice on how to be a better person actually translates into the work they do</a:t>
            </a:r>
          </a:p>
          <a:p>
            <a:r>
              <a:rPr lang="en-US" dirty="0"/>
              <a:t>To avoid this disconnect, offer tangible, well-defined examples of how cultural interventions lead to improved performance and important outcomes </a:t>
            </a:r>
          </a:p>
          <a:p>
            <a:r>
              <a:rPr lang="en-US" dirty="0"/>
              <a:t>Select behaviors that are aimed specifically at improving business performance or important outcomes and can be measured over time</a:t>
            </a:r>
          </a:p>
        </p:txBody>
      </p:sp>
    </p:spTree>
    <p:extLst>
      <p:ext uri="{BB962C8B-B14F-4D97-AF65-F5344CB8AC3E}">
        <p14:creationId xmlns:p14="http://schemas.microsoft.com/office/powerpoint/2010/main" val="2042137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1924-FB74-4E5E-A6DF-14F2C5357DF5}"/>
              </a:ext>
            </a:extLst>
          </p:cNvPr>
          <p:cNvSpPr>
            <a:spLocks noGrp="1"/>
          </p:cNvSpPr>
          <p:nvPr>
            <p:ph type="title"/>
          </p:nvPr>
        </p:nvSpPr>
        <p:spPr/>
        <p:txBody>
          <a:bodyPr/>
          <a:lstStyle/>
          <a:p>
            <a:r>
              <a:rPr lang="en-US" dirty="0"/>
              <a:t>Demonstrate impact quickly</a:t>
            </a:r>
          </a:p>
        </p:txBody>
      </p:sp>
      <p:sp>
        <p:nvSpPr>
          <p:cNvPr id="3" name="Content Placeholder 2">
            <a:extLst>
              <a:ext uri="{FF2B5EF4-FFF2-40B4-BE49-F238E27FC236}">
                <a16:creationId xmlns:a16="http://schemas.microsoft.com/office/drawing/2014/main" id="{D95260AF-44FF-4210-9A79-88F959AEFD84}"/>
              </a:ext>
            </a:extLst>
          </p:cNvPr>
          <p:cNvSpPr>
            <a:spLocks noGrp="1"/>
          </p:cNvSpPr>
          <p:nvPr>
            <p:ph idx="1"/>
          </p:nvPr>
        </p:nvSpPr>
        <p:spPr/>
        <p:txBody>
          <a:bodyPr>
            <a:normAutofit lnSpcReduction="10000"/>
          </a:bodyPr>
          <a:lstStyle/>
          <a:p>
            <a:r>
              <a:rPr lang="en-US" dirty="0"/>
              <a:t>We live in an age of notoriously short attention spans</a:t>
            </a:r>
          </a:p>
          <a:p>
            <a:r>
              <a:rPr lang="en-US" dirty="0"/>
              <a:t>That applies as much to organizational culture as it does to people’s media consumption habits</a:t>
            </a:r>
          </a:p>
          <a:p>
            <a:r>
              <a:rPr lang="en-US" dirty="0"/>
              <a:t>When people hear about new high-profile initiatives and efforts, and then don’t see any activity related to them for several months, they’ll disengage and grow cynical </a:t>
            </a:r>
          </a:p>
          <a:p>
            <a:r>
              <a:rPr lang="en-US" dirty="0"/>
              <a:t>That’s why it is extremely important to showcase the impact of cultural efforts on business results as quickly as possible</a:t>
            </a:r>
          </a:p>
          <a:p>
            <a:r>
              <a:rPr lang="en-US" dirty="0"/>
              <a:t>One effective method of doing so is to stage performance pilots — that is, high-profile demonstration projects</a:t>
            </a:r>
          </a:p>
        </p:txBody>
      </p:sp>
    </p:spTree>
    <p:extLst>
      <p:ext uri="{BB962C8B-B14F-4D97-AF65-F5344CB8AC3E}">
        <p14:creationId xmlns:p14="http://schemas.microsoft.com/office/powerpoint/2010/main" val="1401789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945F-83AF-4314-8564-778C85EE5D02}"/>
              </a:ext>
            </a:extLst>
          </p:cNvPr>
          <p:cNvSpPr>
            <a:spLocks noGrp="1"/>
          </p:cNvSpPr>
          <p:nvPr>
            <p:ph type="title"/>
          </p:nvPr>
        </p:nvSpPr>
        <p:spPr/>
        <p:txBody>
          <a:bodyPr/>
          <a:lstStyle/>
          <a:p>
            <a:r>
              <a:rPr lang="en-US" dirty="0"/>
              <a:t>Use cross-organizational methods to go viral</a:t>
            </a:r>
          </a:p>
        </p:txBody>
      </p:sp>
      <p:sp>
        <p:nvSpPr>
          <p:cNvPr id="3" name="Content Placeholder 2">
            <a:extLst>
              <a:ext uri="{FF2B5EF4-FFF2-40B4-BE49-F238E27FC236}">
                <a16:creationId xmlns:a16="http://schemas.microsoft.com/office/drawing/2014/main" id="{3A46F2F9-1305-401C-A4E2-13CD60709E51}"/>
              </a:ext>
            </a:extLst>
          </p:cNvPr>
          <p:cNvSpPr>
            <a:spLocks noGrp="1"/>
          </p:cNvSpPr>
          <p:nvPr>
            <p:ph idx="1"/>
          </p:nvPr>
        </p:nvSpPr>
        <p:spPr/>
        <p:txBody>
          <a:bodyPr>
            <a:normAutofit fontScale="92500"/>
          </a:bodyPr>
          <a:lstStyle/>
          <a:p>
            <a:r>
              <a:rPr lang="en-US" dirty="0"/>
              <a:t>Ideas can spread virally across organizational departments and functions, as well as from the top down and from the bottom up </a:t>
            </a:r>
          </a:p>
          <a:p>
            <a:r>
              <a:rPr lang="en-US" dirty="0"/>
              <a:t>One powerful way to spread ideas is through social media: blogs, Facebook or LinkedIn posts, and tweets — not from senior management, but from some of the authentic informal leaders mentioned in Principle 4</a:t>
            </a:r>
          </a:p>
          <a:p>
            <a:r>
              <a:rPr lang="en-US" dirty="0"/>
              <a:t>People are often more receptive to changes in “the way we do things around here” when those changes are recommended or shared by friends, colleagues, and other associates</a:t>
            </a:r>
          </a:p>
          <a:p>
            <a:r>
              <a:rPr lang="en-US" dirty="0"/>
              <a:t>This kind of credible social proof is more compelling than similar testimonials from someone whose job it is to sell something</a:t>
            </a:r>
          </a:p>
        </p:txBody>
      </p:sp>
    </p:spTree>
    <p:extLst>
      <p:ext uri="{BB962C8B-B14F-4D97-AF65-F5344CB8AC3E}">
        <p14:creationId xmlns:p14="http://schemas.microsoft.com/office/powerpoint/2010/main" val="865975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5793-CD56-42D7-AA64-55FAB692E260}"/>
              </a:ext>
            </a:extLst>
          </p:cNvPr>
          <p:cNvSpPr>
            <a:spLocks noGrp="1"/>
          </p:cNvSpPr>
          <p:nvPr>
            <p:ph type="title"/>
          </p:nvPr>
        </p:nvSpPr>
        <p:spPr/>
        <p:txBody>
          <a:bodyPr/>
          <a:lstStyle/>
          <a:p>
            <a:r>
              <a:rPr lang="en-US" dirty="0"/>
              <a:t>Align programmatic efforts with behaviors</a:t>
            </a:r>
          </a:p>
        </p:txBody>
      </p:sp>
      <p:sp>
        <p:nvSpPr>
          <p:cNvPr id="3" name="Content Placeholder 2">
            <a:extLst>
              <a:ext uri="{FF2B5EF4-FFF2-40B4-BE49-F238E27FC236}">
                <a16:creationId xmlns:a16="http://schemas.microsoft.com/office/drawing/2014/main" id="{48F78CCE-CBA8-4D13-93FA-CEC9CB689A02}"/>
              </a:ext>
            </a:extLst>
          </p:cNvPr>
          <p:cNvSpPr>
            <a:spLocks noGrp="1"/>
          </p:cNvSpPr>
          <p:nvPr>
            <p:ph idx="1"/>
          </p:nvPr>
        </p:nvSpPr>
        <p:spPr/>
        <p:txBody>
          <a:bodyPr>
            <a:normAutofit lnSpcReduction="10000"/>
          </a:bodyPr>
          <a:lstStyle/>
          <a:p>
            <a:r>
              <a:rPr lang="en-US" dirty="0"/>
              <a:t>It’s also important to match the new cultural direction with existing ways of doing business </a:t>
            </a:r>
          </a:p>
          <a:p>
            <a:r>
              <a:rPr lang="en-US" dirty="0"/>
              <a:t>Informal mechanisms and cultural interventions must complement and integrate with the more common formal organization components, not work at cross-purposes</a:t>
            </a:r>
          </a:p>
          <a:p>
            <a:r>
              <a:rPr lang="en-US" dirty="0"/>
              <a:t>By providing the structure in which people work — through disciplines such as organization design, analytics, human resources, and lean process improvement — the formal organization provides a rational motivation for employee actions, while the informal organization enables the emotional commitment that characterizes peak performance</a:t>
            </a:r>
          </a:p>
        </p:txBody>
      </p:sp>
    </p:spTree>
    <p:extLst>
      <p:ext uri="{BB962C8B-B14F-4D97-AF65-F5344CB8AC3E}">
        <p14:creationId xmlns:p14="http://schemas.microsoft.com/office/powerpoint/2010/main" val="71546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44E6-D809-4BE5-A4E4-7F6491837CE2}"/>
              </a:ext>
            </a:extLst>
          </p:cNvPr>
          <p:cNvSpPr>
            <a:spLocks noGrp="1"/>
          </p:cNvSpPr>
          <p:nvPr>
            <p:ph type="title"/>
          </p:nvPr>
        </p:nvSpPr>
        <p:spPr/>
        <p:txBody>
          <a:bodyPr/>
          <a:lstStyle/>
          <a:p>
            <a:r>
              <a:rPr lang="en-US" dirty="0"/>
              <a:t>Actively manage your cultural situation over time</a:t>
            </a:r>
          </a:p>
        </p:txBody>
      </p:sp>
      <p:sp>
        <p:nvSpPr>
          <p:cNvPr id="3" name="Content Placeholder 2">
            <a:extLst>
              <a:ext uri="{FF2B5EF4-FFF2-40B4-BE49-F238E27FC236}">
                <a16:creationId xmlns:a16="http://schemas.microsoft.com/office/drawing/2014/main" id="{D490723F-CCCD-4A47-8155-E8E47287BAB0}"/>
              </a:ext>
            </a:extLst>
          </p:cNvPr>
          <p:cNvSpPr>
            <a:spLocks noGrp="1"/>
          </p:cNvSpPr>
          <p:nvPr>
            <p:ph idx="1"/>
          </p:nvPr>
        </p:nvSpPr>
        <p:spPr/>
        <p:txBody>
          <a:bodyPr/>
          <a:lstStyle/>
          <a:p>
            <a:r>
              <a:rPr lang="en-US" dirty="0"/>
              <a:t>Organizations that have had great success working with culture — called “culture superstars” — actively monitor, manage, care for, and update their cultural forces. Why? </a:t>
            </a:r>
          </a:p>
          <a:p>
            <a:r>
              <a:rPr lang="en-US" dirty="0"/>
              <a:t>As noted at the outset, when aligned with strategic and operating priorities, culture can provide hidden sources of energy and motivation that can accelerate changes faster than formal processes and programs</a:t>
            </a:r>
          </a:p>
          <a:p>
            <a:r>
              <a:rPr lang="en-US" dirty="0"/>
              <a:t>Even if you have a highly effective culture today, it may not be good enough for tomorrow</a:t>
            </a:r>
          </a:p>
        </p:txBody>
      </p:sp>
    </p:spTree>
    <p:extLst>
      <p:ext uri="{BB962C8B-B14F-4D97-AF65-F5344CB8AC3E}">
        <p14:creationId xmlns:p14="http://schemas.microsoft.com/office/powerpoint/2010/main" val="78707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D975-C42E-4407-8321-B93A52C81942}"/>
              </a:ext>
            </a:extLst>
          </p:cNvPr>
          <p:cNvSpPr>
            <a:spLocks noGrp="1"/>
          </p:cNvSpPr>
          <p:nvPr>
            <p:ph type="title"/>
          </p:nvPr>
        </p:nvSpPr>
        <p:spPr/>
        <p:txBody>
          <a:bodyPr/>
          <a:lstStyle/>
          <a:p>
            <a:r>
              <a:rPr lang="en-US" dirty="0"/>
              <a:t>What Makes for a Great Organizational Culture?</a:t>
            </a:r>
          </a:p>
        </p:txBody>
      </p:sp>
      <p:sp>
        <p:nvSpPr>
          <p:cNvPr id="5" name="Text Placeholder 4">
            <a:extLst>
              <a:ext uri="{FF2B5EF4-FFF2-40B4-BE49-F238E27FC236}">
                <a16:creationId xmlns:a16="http://schemas.microsoft.com/office/drawing/2014/main" id="{26AA63A6-39DD-4D59-AEBF-ECEDF635C408}"/>
              </a:ext>
            </a:extLst>
          </p:cNvPr>
          <p:cNvSpPr>
            <a:spLocks noGrp="1"/>
          </p:cNvSpPr>
          <p:nvPr>
            <p:ph type="body" idx="1"/>
          </p:nvPr>
        </p:nvSpPr>
        <p:spPr/>
        <p:txBody>
          <a:bodyPr/>
          <a:lstStyle/>
          <a:p>
            <a:endParaRPr lang="en-US"/>
          </a:p>
        </p:txBody>
      </p:sp>
      <p:pic>
        <p:nvPicPr>
          <p:cNvPr id="7" name="Picture 6" descr="A screenshot of a cell phone&#10;&#10;Description generated with very high confidence">
            <a:extLst>
              <a:ext uri="{FF2B5EF4-FFF2-40B4-BE49-F238E27FC236}">
                <a16:creationId xmlns:a16="http://schemas.microsoft.com/office/drawing/2014/main" id="{34CB2816-E3AD-4111-A457-49731B854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465" y="152400"/>
            <a:ext cx="6601547" cy="2209800"/>
          </a:xfrm>
          <a:prstGeom prst="rect">
            <a:avLst/>
          </a:prstGeom>
        </p:spPr>
      </p:pic>
    </p:spTree>
    <p:extLst>
      <p:ext uri="{BB962C8B-B14F-4D97-AF65-F5344CB8AC3E}">
        <p14:creationId xmlns:p14="http://schemas.microsoft.com/office/powerpoint/2010/main" val="743678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86D6C-2EB1-4480-9395-0CEC40E667CE}"/>
              </a:ext>
            </a:extLst>
          </p:cNvPr>
          <p:cNvSpPr>
            <a:spLocks noGrp="1"/>
          </p:cNvSpPr>
          <p:nvPr>
            <p:ph type="title"/>
          </p:nvPr>
        </p:nvSpPr>
        <p:spPr/>
        <p:txBody>
          <a:bodyPr/>
          <a:lstStyle/>
          <a:p>
            <a:r>
              <a:rPr lang="en-US" dirty="0"/>
              <a:t>Vision</a:t>
            </a:r>
          </a:p>
        </p:txBody>
      </p:sp>
      <p:sp>
        <p:nvSpPr>
          <p:cNvPr id="5" name="Content Placeholder 4">
            <a:extLst>
              <a:ext uri="{FF2B5EF4-FFF2-40B4-BE49-F238E27FC236}">
                <a16:creationId xmlns:a16="http://schemas.microsoft.com/office/drawing/2014/main" id="{64B72A0F-C5C1-4444-9E6F-5F40BFA667B2}"/>
              </a:ext>
            </a:extLst>
          </p:cNvPr>
          <p:cNvSpPr>
            <a:spLocks noGrp="1"/>
          </p:cNvSpPr>
          <p:nvPr>
            <p:ph idx="1"/>
          </p:nvPr>
        </p:nvSpPr>
        <p:spPr/>
        <p:txBody>
          <a:bodyPr>
            <a:normAutofit fontScale="92500" lnSpcReduction="20000"/>
          </a:bodyPr>
          <a:lstStyle/>
          <a:p>
            <a:r>
              <a:rPr lang="en-US" dirty="0"/>
              <a:t>A great culture starts with a vision or mission statement</a:t>
            </a:r>
          </a:p>
          <a:p>
            <a:r>
              <a:rPr lang="en-US" dirty="0"/>
              <a:t>These simple turns of phrase guide </a:t>
            </a:r>
            <a:r>
              <a:rPr lang="en-US" dirty="0" err="1"/>
              <a:t>a</a:t>
            </a:r>
            <a:r>
              <a:rPr lang="en-US" dirty="0"/>
              <a:t> organization’s values and provide it with purpose</a:t>
            </a:r>
          </a:p>
          <a:p>
            <a:r>
              <a:rPr lang="en-US" dirty="0"/>
              <a:t>That purpose, in turn, orients every decision employees make</a:t>
            </a:r>
          </a:p>
          <a:p>
            <a:r>
              <a:rPr lang="en-US" dirty="0"/>
              <a:t>When they are deeply authentic and prominently displayed, good vision statements can even help orient customers, suppliers, and other stakeholders</a:t>
            </a:r>
          </a:p>
          <a:p>
            <a:r>
              <a:rPr lang="en-US" dirty="0"/>
              <a:t>Nonprofits often excel at having compelling, simple vision statements. The Alzheimer’s Association, for example, is dedicated to “a world without Alzheimer’s” </a:t>
            </a:r>
          </a:p>
          <a:p>
            <a:r>
              <a:rPr lang="en-US" dirty="0"/>
              <a:t>A vision statement is a simple but foundational element of culture</a:t>
            </a:r>
          </a:p>
        </p:txBody>
      </p:sp>
    </p:spTree>
    <p:extLst>
      <p:ext uri="{BB962C8B-B14F-4D97-AF65-F5344CB8AC3E}">
        <p14:creationId xmlns:p14="http://schemas.microsoft.com/office/powerpoint/2010/main" val="3817638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2137-54A8-483C-A850-BFD3760066AF}"/>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CC6A7B82-7319-410C-A466-942BFA267C67}"/>
              </a:ext>
            </a:extLst>
          </p:cNvPr>
          <p:cNvSpPr>
            <a:spLocks noGrp="1"/>
          </p:cNvSpPr>
          <p:nvPr>
            <p:ph idx="1"/>
          </p:nvPr>
        </p:nvSpPr>
        <p:spPr/>
        <p:txBody>
          <a:bodyPr>
            <a:normAutofit lnSpcReduction="10000"/>
          </a:bodyPr>
          <a:lstStyle/>
          <a:p>
            <a:r>
              <a:rPr lang="en-US" dirty="0"/>
              <a:t>An organization’s values are the core of its culture</a:t>
            </a:r>
          </a:p>
          <a:p>
            <a:r>
              <a:rPr lang="en-US" dirty="0"/>
              <a:t>While a vision articulates an organization's purpose, values offer a set of guidelines on the behaviors and mindsets needed to achieve that vision</a:t>
            </a:r>
          </a:p>
          <a:p>
            <a:r>
              <a:rPr lang="en-US" dirty="0"/>
              <a:t>And while many organizations find their values revolve around a few simple topics (employees, clients, professionalism, etc.), the originality of those values is less important than their authenticity</a:t>
            </a:r>
          </a:p>
          <a:p>
            <a:r>
              <a:rPr lang="en-US" dirty="0"/>
              <a:t>Google’s values might be best articulated by their famous phrase, “Don’t be evil.” But they are also enshrined in their “ten things we know to be true.”</a:t>
            </a:r>
          </a:p>
        </p:txBody>
      </p:sp>
    </p:spTree>
    <p:extLst>
      <p:ext uri="{BB962C8B-B14F-4D97-AF65-F5344CB8AC3E}">
        <p14:creationId xmlns:p14="http://schemas.microsoft.com/office/powerpoint/2010/main" val="149178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0EF8-F728-462B-ACB1-01EF0938EB6F}"/>
              </a:ext>
            </a:extLst>
          </p:cNvPr>
          <p:cNvSpPr>
            <a:spLocks noGrp="1"/>
          </p:cNvSpPr>
          <p:nvPr>
            <p:ph type="title"/>
          </p:nvPr>
        </p:nvSpPr>
        <p:spPr/>
        <p:txBody>
          <a:bodyPr/>
          <a:lstStyle/>
          <a:p>
            <a:r>
              <a:rPr lang="en-US" dirty="0"/>
              <a:t>Definition 2</a:t>
            </a:r>
          </a:p>
        </p:txBody>
      </p:sp>
      <p:sp>
        <p:nvSpPr>
          <p:cNvPr id="3" name="Content Placeholder 2">
            <a:extLst>
              <a:ext uri="{FF2B5EF4-FFF2-40B4-BE49-F238E27FC236}">
                <a16:creationId xmlns:a16="http://schemas.microsoft.com/office/drawing/2014/main" id="{D19AE226-2198-4326-A648-524DC20D205A}"/>
              </a:ext>
            </a:extLst>
          </p:cNvPr>
          <p:cNvSpPr>
            <a:spLocks noGrp="1"/>
          </p:cNvSpPr>
          <p:nvPr>
            <p:ph idx="1"/>
          </p:nvPr>
        </p:nvSpPr>
        <p:spPr/>
        <p:txBody>
          <a:bodyPr>
            <a:normAutofit/>
          </a:bodyPr>
          <a:lstStyle/>
          <a:p>
            <a:r>
              <a:rPr lang="en-US" dirty="0"/>
              <a:t>Also called corporate culture, it's shown in</a:t>
            </a:r>
          </a:p>
          <a:p>
            <a:pPr lvl="1"/>
            <a:r>
              <a:rPr lang="en-US" sz="2800" dirty="0"/>
              <a:t>the ways the organization conducts its business, treats its employees, customers, and the wider community,</a:t>
            </a:r>
          </a:p>
          <a:p>
            <a:pPr lvl="1"/>
            <a:r>
              <a:rPr lang="en-US" sz="2800" dirty="0"/>
              <a:t>the extent to which freedom is allowed in decision making, developing new ideas, and personal expression,</a:t>
            </a:r>
          </a:p>
          <a:p>
            <a:pPr lvl="1"/>
            <a:r>
              <a:rPr lang="en-US" sz="2800" dirty="0"/>
              <a:t>how power and information flow through its hierarchy, and</a:t>
            </a:r>
          </a:p>
          <a:p>
            <a:pPr lvl="1"/>
            <a:r>
              <a:rPr lang="en-US" sz="2800" dirty="0"/>
              <a:t>how committed employees are towards collective objectives</a:t>
            </a:r>
          </a:p>
        </p:txBody>
      </p:sp>
    </p:spTree>
    <p:extLst>
      <p:ext uri="{BB962C8B-B14F-4D97-AF65-F5344CB8AC3E}">
        <p14:creationId xmlns:p14="http://schemas.microsoft.com/office/powerpoint/2010/main" val="150140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4FDE-5AD9-4CAC-A57B-03C00C7D9EDC}"/>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7E393F4-A035-4341-B4ED-10C27637D918}"/>
              </a:ext>
            </a:extLst>
          </p:cNvPr>
          <p:cNvSpPr>
            <a:spLocks noGrp="1"/>
          </p:cNvSpPr>
          <p:nvPr>
            <p:ph idx="1"/>
          </p:nvPr>
        </p:nvSpPr>
        <p:spPr/>
        <p:txBody>
          <a:bodyPr>
            <a:normAutofit lnSpcReduction="10000"/>
          </a:bodyPr>
          <a:lstStyle/>
          <a:p>
            <a:r>
              <a:rPr lang="en-US" dirty="0"/>
              <a:t>Of course, values are of little importance unless they are enshrined in an organization’s practices</a:t>
            </a:r>
          </a:p>
          <a:p>
            <a:r>
              <a:rPr lang="en-US" dirty="0"/>
              <a:t>If an organization professes, “people are our greatest asset,” it should also be ready to invest in people in visible ways</a:t>
            </a:r>
          </a:p>
          <a:p>
            <a:r>
              <a:rPr lang="en-US" dirty="0"/>
              <a:t>Similarly, if an organization values “flat” hierarchy, it must encourage more junior team members to dissent in discussions without fear or negative repercussions</a:t>
            </a:r>
          </a:p>
          <a:p>
            <a:r>
              <a:rPr lang="en-US" dirty="0"/>
              <a:t>And whatever an organization’s values, they must be reinforced in review criteria and promotion policies, and baked into the operating principles of daily life in the firm</a:t>
            </a:r>
          </a:p>
        </p:txBody>
      </p:sp>
    </p:spTree>
    <p:extLst>
      <p:ext uri="{BB962C8B-B14F-4D97-AF65-F5344CB8AC3E}">
        <p14:creationId xmlns:p14="http://schemas.microsoft.com/office/powerpoint/2010/main" val="375503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0108-2381-42C7-9D13-7FCDD084CA4F}"/>
              </a:ext>
            </a:extLst>
          </p:cNvPr>
          <p:cNvSpPr>
            <a:spLocks noGrp="1"/>
          </p:cNvSpPr>
          <p:nvPr>
            <p:ph type="title"/>
          </p:nvPr>
        </p:nvSpPr>
        <p:spPr/>
        <p:txBody>
          <a:bodyPr/>
          <a:lstStyle/>
          <a:p>
            <a:r>
              <a:rPr lang="en-US" dirty="0"/>
              <a:t>People</a:t>
            </a:r>
          </a:p>
        </p:txBody>
      </p:sp>
      <p:sp>
        <p:nvSpPr>
          <p:cNvPr id="3" name="Content Placeholder 2">
            <a:extLst>
              <a:ext uri="{FF2B5EF4-FFF2-40B4-BE49-F238E27FC236}">
                <a16:creationId xmlns:a16="http://schemas.microsoft.com/office/drawing/2014/main" id="{F1002114-0831-4CE0-8D19-43EBC39E77E6}"/>
              </a:ext>
            </a:extLst>
          </p:cNvPr>
          <p:cNvSpPr>
            <a:spLocks noGrp="1"/>
          </p:cNvSpPr>
          <p:nvPr>
            <p:ph idx="1"/>
          </p:nvPr>
        </p:nvSpPr>
        <p:spPr/>
        <p:txBody>
          <a:bodyPr>
            <a:normAutofit lnSpcReduction="10000"/>
          </a:bodyPr>
          <a:lstStyle/>
          <a:p>
            <a:r>
              <a:rPr lang="en-US" dirty="0"/>
              <a:t>No organization can build a coherent culture without people who either share its core values or possess the willingness and ability to embrace those values </a:t>
            </a:r>
          </a:p>
          <a:p>
            <a:r>
              <a:rPr lang="en-US" dirty="0"/>
              <a:t>That’s why the greatest firms in the world also have some of the most stringent recruiting policies</a:t>
            </a:r>
          </a:p>
          <a:p>
            <a:r>
              <a:rPr lang="en-US" dirty="0"/>
              <a:t>The best firms are “fanatical about recruiting new employees who are not just the most talented but also the best suited to a particular corporate culture”</a:t>
            </a:r>
          </a:p>
          <a:p>
            <a:r>
              <a:rPr lang="en-US" dirty="0"/>
              <a:t>People stick with cultures they like, and bringing on the right “culture carriers” reinforces the culture an organization already has</a:t>
            </a:r>
          </a:p>
        </p:txBody>
      </p:sp>
    </p:spTree>
    <p:extLst>
      <p:ext uri="{BB962C8B-B14F-4D97-AF65-F5344CB8AC3E}">
        <p14:creationId xmlns:p14="http://schemas.microsoft.com/office/powerpoint/2010/main" val="3077223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0191-AA15-4B1D-B7B9-DD366EA01CF4}"/>
              </a:ext>
            </a:extLst>
          </p:cNvPr>
          <p:cNvSpPr>
            <a:spLocks noGrp="1"/>
          </p:cNvSpPr>
          <p:nvPr>
            <p:ph type="title"/>
          </p:nvPr>
        </p:nvSpPr>
        <p:spPr/>
        <p:txBody>
          <a:bodyPr/>
          <a:lstStyle/>
          <a:p>
            <a:r>
              <a:rPr lang="en-US" dirty="0"/>
              <a:t>Narrative</a:t>
            </a:r>
          </a:p>
        </p:txBody>
      </p:sp>
      <p:sp>
        <p:nvSpPr>
          <p:cNvPr id="3" name="Content Placeholder 2">
            <a:extLst>
              <a:ext uri="{FF2B5EF4-FFF2-40B4-BE49-F238E27FC236}">
                <a16:creationId xmlns:a16="http://schemas.microsoft.com/office/drawing/2014/main" id="{9E8AB605-859F-475E-A201-334A3C32A136}"/>
              </a:ext>
            </a:extLst>
          </p:cNvPr>
          <p:cNvSpPr>
            <a:spLocks noGrp="1"/>
          </p:cNvSpPr>
          <p:nvPr>
            <p:ph idx="1"/>
          </p:nvPr>
        </p:nvSpPr>
        <p:spPr/>
        <p:txBody>
          <a:bodyPr>
            <a:normAutofit lnSpcReduction="10000"/>
          </a:bodyPr>
          <a:lstStyle/>
          <a:p>
            <a:r>
              <a:rPr lang="en-US" dirty="0"/>
              <a:t>Any organization has a unique history — a unique story</a:t>
            </a:r>
          </a:p>
          <a:p>
            <a:r>
              <a:rPr lang="en-US" dirty="0"/>
              <a:t>And the ability to unearth that history and craft it into a narrative is a core element of culture creation</a:t>
            </a:r>
          </a:p>
          <a:p>
            <a:r>
              <a:rPr lang="en-US" dirty="0"/>
              <a:t>The elements of that narrative can be formal — like Coca-Cola, which dedicated an enormous resource to celebrating its heritage and even has a World of Coke museum in Atlanta — or informal, like those stories about how Steve Jobs’ early fascination with calligraphy shaped the aesthetically oriented culture at Apple</a:t>
            </a:r>
          </a:p>
          <a:p>
            <a:r>
              <a:rPr lang="en-US" dirty="0"/>
              <a:t>But they are more powerful when identified, shaped, and retold as a part of a firm’s ongoing culture</a:t>
            </a:r>
          </a:p>
        </p:txBody>
      </p:sp>
    </p:spTree>
    <p:extLst>
      <p:ext uri="{BB962C8B-B14F-4D97-AF65-F5344CB8AC3E}">
        <p14:creationId xmlns:p14="http://schemas.microsoft.com/office/powerpoint/2010/main" val="3593588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E7FF-354C-4981-8F5C-D2AEFC672793}"/>
              </a:ext>
            </a:extLst>
          </p:cNvPr>
          <p:cNvSpPr>
            <a:spLocks noGrp="1"/>
          </p:cNvSpPr>
          <p:nvPr>
            <p:ph type="title"/>
          </p:nvPr>
        </p:nvSpPr>
        <p:spPr/>
        <p:txBody>
          <a:bodyPr/>
          <a:lstStyle/>
          <a:p>
            <a:r>
              <a:rPr lang="en-US" dirty="0"/>
              <a:t>Place</a:t>
            </a:r>
          </a:p>
        </p:txBody>
      </p:sp>
      <p:sp>
        <p:nvSpPr>
          <p:cNvPr id="3" name="Content Placeholder 2">
            <a:extLst>
              <a:ext uri="{FF2B5EF4-FFF2-40B4-BE49-F238E27FC236}">
                <a16:creationId xmlns:a16="http://schemas.microsoft.com/office/drawing/2014/main" id="{6518437B-DEC9-4E88-833A-8265ABABFE5C}"/>
              </a:ext>
            </a:extLst>
          </p:cNvPr>
          <p:cNvSpPr>
            <a:spLocks noGrp="1"/>
          </p:cNvSpPr>
          <p:nvPr>
            <p:ph idx="1"/>
          </p:nvPr>
        </p:nvSpPr>
        <p:spPr/>
        <p:txBody>
          <a:bodyPr>
            <a:normAutofit/>
          </a:bodyPr>
          <a:lstStyle/>
          <a:p>
            <a:r>
              <a:rPr lang="en-US" dirty="0"/>
              <a:t>Place shapes culture </a:t>
            </a:r>
          </a:p>
          <a:p>
            <a:r>
              <a:rPr lang="en-US" dirty="0"/>
              <a:t>Open architecture is more conducive to certain office behaviors, like collaboration </a:t>
            </a:r>
          </a:p>
          <a:p>
            <a:r>
              <a:rPr lang="en-US" dirty="0"/>
              <a:t>Certain cities and countries have local cultures that may reinforce or contradict the culture a firm is trying to create</a:t>
            </a:r>
          </a:p>
          <a:p>
            <a:r>
              <a:rPr lang="en-US" dirty="0"/>
              <a:t>Place — whether geography, architecture, or aesthetic design — impacts the values and behaviors of people in a workplace</a:t>
            </a:r>
          </a:p>
        </p:txBody>
      </p:sp>
    </p:spTree>
    <p:extLst>
      <p:ext uri="{BB962C8B-B14F-4D97-AF65-F5344CB8AC3E}">
        <p14:creationId xmlns:p14="http://schemas.microsoft.com/office/powerpoint/2010/main" val="567169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941C-63BC-4B88-9069-725AA5901522}"/>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877732E7-EE04-4C54-9502-560E09D29A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65" y="1981200"/>
            <a:ext cx="11916047" cy="3705146"/>
          </a:xfrm>
        </p:spPr>
      </p:pic>
    </p:spTree>
    <p:extLst>
      <p:ext uri="{BB962C8B-B14F-4D97-AF65-F5344CB8AC3E}">
        <p14:creationId xmlns:p14="http://schemas.microsoft.com/office/powerpoint/2010/main" val="3563620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2F5008-04D8-4B5D-937A-2C2D2654F47B}"/>
              </a:ext>
            </a:extLst>
          </p:cNvPr>
          <p:cNvSpPr>
            <a:spLocks noGrp="1"/>
          </p:cNvSpPr>
          <p:nvPr>
            <p:ph type="title"/>
          </p:nvPr>
        </p:nvSpPr>
        <p:spPr/>
        <p:txBody>
          <a:bodyPr/>
          <a:lstStyle/>
          <a:p>
            <a:r>
              <a:rPr lang="en-US" dirty="0"/>
              <a:t>Back-up Slides</a:t>
            </a:r>
          </a:p>
        </p:txBody>
      </p:sp>
      <p:sp>
        <p:nvSpPr>
          <p:cNvPr id="5" name="Text Placeholder 4">
            <a:extLst>
              <a:ext uri="{FF2B5EF4-FFF2-40B4-BE49-F238E27FC236}">
                <a16:creationId xmlns:a16="http://schemas.microsoft.com/office/drawing/2014/main" id="{1400312C-D812-4D57-BA11-BE460CA37B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6583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174FFF-6175-4694-BA3D-7A264B310F1B}"/>
              </a:ext>
            </a:extLst>
          </p:cNvPr>
          <p:cNvSpPr>
            <a:spLocks noGrp="1"/>
          </p:cNvSpPr>
          <p:nvPr>
            <p:ph type="title"/>
          </p:nvPr>
        </p:nvSpPr>
        <p:spPr/>
        <p:txBody>
          <a:bodyPr/>
          <a:lstStyle/>
          <a:p>
            <a:r>
              <a:rPr lang="en-US" dirty="0"/>
              <a:t>Changing Organizational Culture</a:t>
            </a:r>
          </a:p>
        </p:txBody>
      </p:sp>
      <p:sp>
        <p:nvSpPr>
          <p:cNvPr id="5" name="Text Placeholder 4">
            <a:extLst>
              <a:ext uri="{FF2B5EF4-FFF2-40B4-BE49-F238E27FC236}">
                <a16:creationId xmlns:a16="http://schemas.microsoft.com/office/drawing/2014/main" id="{182FBFF7-F5A4-4EFA-89AC-15A64E6B26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7644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350E1-226F-4E44-9D07-6CD213537860}"/>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CE69C7E1-B44C-4D8C-A207-74B59FAED635}"/>
              </a:ext>
            </a:extLst>
          </p:cNvPr>
          <p:cNvSpPr>
            <a:spLocks noGrp="1"/>
          </p:cNvSpPr>
          <p:nvPr>
            <p:ph idx="1"/>
          </p:nvPr>
        </p:nvSpPr>
        <p:spPr/>
        <p:txBody>
          <a:bodyPr>
            <a:normAutofit/>
          </a:bodyPr>
          <a:lstStyle/>
          <a:p>
            <a:r>
              <a:rPr lang="en-US" dirty="0"/>
              <a:t>A culture is a complex system with a multitude of interrelated processes and mechanisms that keep it humming along</a:t>
            </a:r>
          </a:p>
          <a:p>
            <a:r>
              <a:rPr lang="en-US" dirty="0"/>
              <a:t>Performance reviews and training programs define the firm’s expectations</a:t>
            </a:r>
          </a:p>
          <a:p>
            <a:r>
              <a:rPr lang="en-US" dirty="0"/>
              <a:t>Financial reward systems reinforce them</a:t>
            </a:r>
          </a:p>
          <a:p>
            <a:r>
              <a:rPr lang="en-US" dirty="0"/>
              <a:t>Memos and communications highlight what’s important</a:t>
            </a:r>
          </a:p>
          <a:p>
            <a:r>
              <a:rPr lang="en-US" dirty="0"/>
              <a:t>And senior leadership actions — promotions for people who toe the line and a dead end career for those who don’t — emphasize the firm’s priorities</a:t>
            </a:r>
          </a:p>
        </p:txBody>
      </p:sp>
    </p:spTree>
    <p:extLst>
      <p:ext uri="{BB962C8B-B14F-4D97-AF65-F5344CB8AC3E}">
        <p14:creationId xmlns:p14="http://schemas.microsoft.com/office/powerpoint/2010/main" val="865076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BA1D-C31C-4B23-A5DC-CC329B3A506E}"/>
              </a:ext>
            </a:extLst>
          </p:cNvPr>
          <p:cNvSpPr>
            <a:spLocks noGrp="1"/>
          </p:cNvSpPr>
          <p:nvPr>
            <p:ph type="title"/>
          </p:nvPr>
        </p:nvSpPr>
        <p:spPr/>
        <p:txBody>
          <a:bodyPr/>
          <a:lstStyle/>
          <a:p>
            <a:r>
              <a:rPr lang="en-US" dirty="0"/>
              <a:t>Background       </a:t>
            </a:r>
            <a:r>
              <a:rPr lang="en-US" dirty="0" err="1"/>
              <a:t>cont</a:t>
            </a:r>
            <a:endParaRPr lang="en-US" dirty="0"/>
          </a:p>
        </p:txBody>
      </p:sp>
      <p:sp>
        <p:nvSpPr>
          <p:cNvPr id="3" name="Content Placeholder 2">
            <a:extLst>
              <a:ext uri="{FF2B5EF4-FFF2-40B4-BE49-F238E27FC236}">
                <a16:creationId xmlns:a16="http://schemas.microsoft.com/office/drawing/2014/main" id="{F2066E3F-811E-4B09-A02B-BA7276D7412B}"/>
              </a:ext>
            </a:extLst>
          </p:cNvPr>
          <p:cNvSpPr>
            <a:spLocks noGrp="1"/>
          </p:cNvSpPr>
          <p:nvPr>
            <p:ph idx="1"/>
          </p:nvPr>
        </p:nvSpPr>
        <p:spPr/>
        <p:txBody>
          <a:bodyPr/>
          <a:lstStyle/>
          <a:p>
            <a:r>
              <a:rPr lang="en-US" dirty="0"/>
              <a:t>In most organizations these elements develop unconsciously and organically to create a system that, while not always ideal, works</a:t>
            </a:r>
          </a:p>
          <a:p>
            <a:r>
              <a:rPr lang="en-US" dirty="0"/>
              <a:t>To change the culture is awkward, self-conscious, and complex</a:t>
            </a:r>
          </a:p>
          <a:p>
            <a:r>
              <a:rPr lang="en-US" dirty="0"/>
              <a:t>It’s better to avoid it if possible</a:t>
            </a:r>
          </a:p>
          <a:p>
            <a:endParaRPr lang="en-US" dirty="0"/>
          </a:p>
        </p:txBody>
      </p:sp>
    </p:spTree>
    <p:extLst>
      <p:ext uri="{BB962C8B-B14F-4D97-AF65-F5344CB8AC3E}">
        <p14:creationId xmlns:p14="http://schemas.microsoft.com/office/powerpoint/2010/main" val="1567741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9E6D-9B5B-4B08-9DCC-E4DC65D218E9}"/>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AF281C45-88E2-4331-BBA4-BB8FC573479B}"/>
              </a:ext>
            </a:extLst>
          </p:cNvPr>
          <p:cNvSpPr>
            <a:spLocks noGrp="1"/>
          </p:cNvSpPr>
          <p:nvPr>
            <p:ph idx="1"/>
          </p:nvPr>
        </p:nvSpPr>
        <p:spPr/>
        <p:txBody>
          <a:bodyPr>
            <a:normAutofit/>
          </a:bodyPr>
          <a:lstStyle/>
          <a:p>
            <a:r>
              <a:rPr lang="en-US" dirty="0"/>
              <a:t>To start a culture change all we need to do is two simple things:</a:t>
            </a:r>
          </a:p>
          <a:p>
            <a:pPr lvl="1"/>
            <a:r>
              <a:rPr lang="en-US" sz="2800" dirty="0"/>
              <a:t>Do dramatic story-worthy things that represent the culture we want to create</a:t>
            </a:r>
          </a:p>
          <a:p>
            <a:pPr lvl="2"/>
            <a:r>
              <a:rPr lang="en-US" sz="2800" dirty="0"/>
              <a:t>Then let other people tell stories about it</a:t>
            </a:r>
          </a:p>
          <a:p>
            <a:pPr lvl="1"/>
            <a:r>
              <a:rPr lang="en-US" sz="2800" dirty="0"/>
              <a:t>Find other people who do story-worthy things that represent the culture we want to create</a:t>
            </a:r>
          </a:p>
          <a:p>
            <a:pPr lvl="2"/>
            <a:r>
              <a:rPr lang="en-US" sz="2800" dirty="0"/>
              <a:t>Then tell stories about them</a:t>
            </a:r>
          </a:p>
        </p:txBody>
      </p:sp>
    </p:spTree>
    <p:extLst>
      <p:ext uri="{BB962C8B-B14F-4D97-AF65-F5344CB8AC3E}">
        <p14:creationId xmlns:p14="http://schemas.microsoft.com/office/powerpoint/2010/main" val="198591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6F18-DEAB-462A-8D14-C2848A076D2C}"/>
              </a:ext>
            </a:extLst>
          </p:cNvPr>
          <p:cNvSpPr>
            <a:spLocks noGrp="1"/>
          </p:cNvSpPr>
          <p:nvPr>
            <p:ph type="title"/>
          </p:nvPr>
        </p:nvSpPr>
        <p:spPr/>
        <p:txBody>
          <a:bodyPr/>
          <a:lstStyle/>
          <a:p>
            <a:r>
              <a:rPr lang="en-US" dirty="0"/>
              <a:t>How OC Affects Organizations</a:t>
            </a:r>
          </a:p>
        </p:txBody>
      </p:sp>
      <p:sp>
        <p:nvSpPr>
          <p:cNvPr id="3" name="Content Placeholder 2">
            <a:extLst>
              <a:ext uri="{FF2B5EF4-FFF2-40B4-BE49-F238E27FC236}">
                <a16:creationId xmlns:a16="http://schemas.microsoft.com/office/drawing/2014/main" id="{E39269A1-BA37-448B-A361-67D52FC9725A}"/>
              </a:ext>
            </a:extLst>
          </p:cNvPr>
          <p:cNvSpPr>
            <a:spLocks noGrp="1"/>
          </p:cNvSpPr>
          <p:nvPr>
            <p:ph idx="1"/>
          </p:nvPr>
        </p:nvSpPr>
        <p:spPr/>
        <p:txBody>
          <a:bodyPr>
            <a:normAutofit/>
          </a:bodyPr>
          <a:lstStyle/>
          <a:p>
            <a:r>
              <a:rPr lang="en-US" dirty="0"/>
              <a:t>It affects the organization's productivity and performance, and provides guidelines on customer care and service, product quality and safety, attendance and punctuality, and concern for the environment</a:t>
            </a:r>
          </a:p>
          <a:p>
            <a:r>
              <a:rPr lang="en-US" dirty="0"/>
              <a:t>It also extends to production-methods, marketing and advertising practices, and to new product creation</a:t>
            </a:r>
          </a:p>
          <a:p>
            <a:r>
              <a:rPr lang="en-US" dirty="0"/>
              <a:t>Organizational culture is unique for every organization and one of the hardest things to change</a:t>
            </a:r>
          </a:p>
        </p:txBody>
      </p:sp>
    </p:spTree>
    <p:extLst>
      <p:ext uri="{BB962C8B-B14F-4D97-AF65-F5344CB8AC3E}">
        <p14:creationId xmlns:p14="http://schemas.microsoft.com/office/powerpoint/2010/main" val="4066365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56D1-7A29-4E29-8459-059CE1D05308}"/>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4D8F9D05-6610-4A3B-963E-72148332901B}"/>
              </a:ext>
            </a:extLst>
          </p:cNvPr>
          <p:cNvSpPr>
            <a:spLocks noGrp="1"/>
          </p:cNvSpPr>
          <p:nvPr>
            <p:ph idx="1"/>
          </p:nvPr>
        </p:nvSpPr>
        <p:spPr/>
        <p:txBody>
          <a:bodyPr>
            <a:normAutofit/>
          </a:bodyPr>
          <a:lstStyle/>
          <a:p>
            <a:r>
              <a:rPr lang="en-US" dirty="0"/>
              <a:t>if you want to create a faster moving, less perfectionist culture, instead of berating someone for sending an email without proper capitalization, send out a memo with typos in it</a:t>
            </a:r>
          </a:p>
          <a:p>
            <a:r>
              <a:rPr lang="en-US" dirty="0"/>
              <a:t>If you want managers and employees to communicate more effectively, stop checking your computer in the middle of a conversation every time the new message sound beeps. Instead, put your computer to sleep when they walk in your office</a:t>
            </a:r>
          </a:p>
          <a:p>
            <a:r>
              <a:rPr lang="en-US" dirty="0"/>
              <a:t>If you’re trying to create a more employee-focused culture, instead of making the bride work on her wedding day, give her the week off</a:t>
            </a:r>
          </a:p>
        </p:txBody>
      </p:sp>
    </p:spTree>
    <p:extLst>
      <p:ext uri="{BB962C8B-B14F-4D97-AF65-F5344CB8AC3E}">
        <p14:creationId xmlns:p14="http://schemas.microsoft.com/office/powerpoint/2010/main" val="2500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43E8-C865-4055-96C4-80E5992BF203}"/>
              </a:ext>
            </a:extLst>
          </p:cNvPr>
          <p:cNvSpPr>
            <a:spLocks noGrp="1"/>
          </p:cNvSpPr>
          <p:nvPr>
            <p:ph type="title"/>
          </p:nvPr>
        </p:nvSpPr>
        <p:spPr/>
        <p:txBody>
          <a:bodyPr/>
          <a:lstStyle/>
          <a:p>
            <a:r>
              <a:rPr lang="en-US" dirty="0"/>
              <a:t>Why is OC Hard?</a:t>
            </a:r>
          </a:p>
        </p:txBody>
      </p:sp>
      <p:sp>
        <p:nvSpPr>
          <p:cNvPr id="3" name="Content Placeholder 2">
            <a:extLst>
              <a:ext uri="{FF2B5EF4-FFF2-40B4-BE49-F238E27FC236}">
                <a16:creationId xmlns:a16="http://schemas.microsoft.com/office/drawing/2014/main" id="{0156FB4D-9A8F-4EDE-9C61-49C800BE91B1}"/>
              </a:ext>
            </a:extLst>
          </p:cNvPr>
          <p:cNvSpPr>
            <a:spLocks noGrp="1"/>
          </p:cNvSpPr>
          <p:nvPr>
            <p:ph idx="1"/>
          </p:nvPr>
        </p:nvSpPr>
        <p:spPr/>
        <p:txBody>
          <a:bodyPr>
            <a:normAutofit lnSpcReduction="10000"/>
          </a:bodyPr>
          <a:lstStyle/>
          <a:p>
            <a:r>
              <a:rPr lang="en-US" dirty="0"/>
              <a:t>While there is universal agreement that (1) it exists, and (2) that it plays a crucial role in shaping behavior in organizations, </a:t>
            </a:r>
          </a:p>
          <a:p>
            <a:r>
              <a:rPr lang="en-US" dirty="0"/>
              <a:t>There is little consensus on what organizational culture actually is, never mind how it influences behavior and whether it is something leaders can change</a:t>
            </a:r>
          </a:p>
          <a:p>
            <a:r>
              <a:rPr lang="en-US" dirty="0"/>
              <a:t>Without a reasonable definition (or definitions) of culture, we cannot hope to understand its connections to other key elements of the organization, such as structure and incentive systems</a:t>
            </a:r>
          </a:p>
          <a:p>
            <a:r>
              <a:rPr lang="en-US" dirty="0"/>
              <a:t>Nor can we develop good approaches to analyzing, preserving and transforming cultures</a:t>
            </a:r>
          </a:p>
        </p:txBody>
      </p:sp>
    </p:spTree>
    <p:extLst>
      <p:ext uri="{BB962C8B-B14F-4D97-AF65-F5344CB8AC3E}">
        <p14:creationId xmlns:p14="http://schemas.microsoft.com/office/powerpoint/2010/main" val="3367137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A9C-AF5C-4A5A-AEB2-0A525B2036B9}"/>
              </a:ext>
            </a:extLst>
          </p:cNvPr>
          <p:cNvSpPr>
            <a:spLocks noGrp="1"/>
          </p:cNvSpPr>
          <p:nvPr>
            <p:ph type="title"/>
          </p:nvPr>
        </p:nvSpPr>
        <p:spPr/>
        <p:txBody>
          <a:bodyPr/>
          <a:lstStyle/>
          <a:p>
            <a:r>
              <a:rPr lang="en-US" dirty="0"/>
              <a:t>Is Organization Culture Still Relevant?</a:t>
            </a:r>
          </a:p>
        </p:txBody>
      </p:sp>
      <p:sp>
        <p:nvSpPr>
          <p:cNvPr id="3" name="Content Placeholder 2">
            <a:extLst>
              <a:ext uri="{FF2B5EF4-FFF2-40B4-BE49-F238E27FC236}">
                <a16:creationId xmlns:a16="http://schemas.microsoft.com/office/drawing/2014/main" id="{CD9AF538-13BF-44B5-9A8E-D5B2A866815E}"/>
              </a:ext>
            </a:extLst>
          </p:cNvPr>
          <p:cNvSpPr>
            <a:spLocks noGrp="1"/>
          </p:cNvSpPr>
          <p:nvPr>
            <p:ph idx="1"/>
          </p:nvPr>
        </p:nvSpPr>
        <p:spPr/>
        <p:txBody>
          <a:bodyPr>
            <a:normAutofit fontScale="85000" lnSpcReduction="10000"/>
          </a:bodyPr>
          <a:lstStyle/>
          <a:p>
            <a:r>
              <a:rPr lang="en-US" dirty="0"/>
              <a:t>The culture of a workplace makes the organization what it is</a:t>
            </a:r>
          </a:p>
          <a:p>
            <a:r>
              <a:rPr lang="en-US" dirty="0"/>
              <a:t>Organizational culture is no different from ethnic culture except it usually includes people from all different backgrounds and histories</a:t>
            </a:r>
          </a:p>
          <a:p>
            <a:r>
              <a:rPr lang="en-US" dirty="0"/>
              <a:t>These cross-cultural connections can blossom into ingenuity and understanding that promote a better workplace and arguably a better world community</a:t>
            </a:r>
          </a:p>
          <a:p>
            <a:r>
              <a:rPr lang="en-US" dirty="0"/>
              <a:t>OC defines standards and set procedures that give the organization, and furthermore the employees, direction as they conduct their daily business</a:t>
            </a:r>
          </a:p>
          <a:p>
            <a:r>
              <a:rPr lang="en-US" dirty="0"/>
              <a:t>Culture unifies people and allows them to learn from one another and strive to be the best they can be</a:t>
            </a:r>
          </a:p>
          <a:p>
            <a:r>
              <a:rPr lang="en-US" dirty="0"/>
              <a:t>No organization exists without a culture, but every organization operates under a different type of one</a:t>
            </a:r>
          </a:p>
        </p:txBody>
      </p:sp>
    </p:spTree>
    <p:extLst>
      <p:ext uri="{BB962C8B-B14F-4D97-AF65-F5344CB8AC3E}">
        <p14:creationId xmlns:p14="http://schemas.microsoft.com/office/powerpoint/2010/main" val="411475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AE61-D901-4B0D-88DF-17D75F92CEAC}"/>
              </a:ext>
            </a:extLst>
          </p:cNvPr>
          <p:cNvSpPr>
            <a:spLocks noGrp="1"/>
          </p:cNvSpPr>
          <p:nvPr>
            <p:ph type="title"/>
          </p:nvPr>
        </p:nvSpPr>
        <p:spPr/>
        <p:txBody>
          <a:bodyPr/>
          <a:lstStyle/>
          <a:p>
            <a:r>
              <a:rPr lang="en-US" dirty="0"/>
              <a:t>Strong versus Weak Organizational Culture</a:t>
            </a:r>
          </a:p>
        </p:txBody>
      </p:sp>
      <p:sp>
        <p:nvSpPr>
          <p:cNvPr id="3" name="Content Placeholder 2">
            <a:extLst>
              <a:ext uri="{FF2B5EF4-FFF2-40B4-BE49-F238E27FC236}">
                <a16:creationId xmlns:a16="http://schemas.microsoft.com/office/drawing/2014/main" id="{C03BB5CE-2728-4FE3-93D5-3DACD9C5DC35}"/>
              </a:ext>
            </a:extLst>
          </p:cNvPr>
          <p:cNvSpPr>
            <a:spLocks noGrp="1"/>
          </p:cNvSpPr>
          <p:nvPr>
            <p:ph idx="1"/>
          </p:nvPr>
        </p:nvSpPr>
        <p:spPr/>
        <p:txBody>
          <a:bodyPr>
            <a:noAutofit/>
          </a:bodyPr>
          <a:lstStyle/>
          <a:p>
            <a:r>
              <a:rPr lang="en-US" sz="2300" dirty="0"/>
              <a:t>There are two overarching models that organizations will fall into, strong culture and weak culture</a:t>
            </a:r>
          </a:p>
          <a:p>
            <a:r>
              <a:rPr lang="en-US" sz="2300" dirty="0"/>
              <a:t>In a strong culture, employees have a sense of empowerment and understanding of the organizational goals, regulations and philosophy</a:t>
            </a:r>
          </a:p>
          <a:p>
            <a:pPr lvl="1"/>
            <a:r>
              <a:rPr lang="en-US" sz="2300" dirty="0"/>
              <a:t>This kind of culture allows employees to be internally driven and feel respected which benefits the overall health of the organization</a:t>
            </a:r>
          </a:p>
          <a:p>
            <a:r>
              <a:rPr lang="en-US" sz="2300" dirty="0"/>
              <a:t>In a weak organizational culture, employees are lost, unmotivated and operate under a regime of fear</a:t>
            </a:r>
          </a:p>
          <a:p>
            <a:pPr lvl="1"/>
            <a:r>
              <a:rPr lang="en-US" sz="2300" dirty="0"/>
              <a:t>Fear may motivate individuals but not for long and for all of the wrong reasons </a:t>
            </a:r>
          </a:p>
          <a:p>
            <a:r>
              <a:rPr lang="en-US" sz="2300" dirty="0"/>
              <a:t>Employees should never feel like they will be wrongly reprimanded for making mistakes or needing a little extra guidance</a:t>
            </a:r>
          </a:p>
        </p:txBody>
      </p:sp>
    </p:spTree>
    <p:extLst>
      <p:ext uri="{BB962C8B-B14F-4D97-AF65-F5344CB8AC3E}">
        <p14:creationId xmlns:p14="http://schemas.microsoft.com/office/powerpoint/2010/main" val="19518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AC020-1C2B-496A-8D14-8342222F1678}"/>
              </a:ext>
            </a:extLst>
          </p:cNvPr>
          <p:cNvSpPr>
            <a:spLocks noGrp="1"/>
          </p:cNvSpPr>
          <p:nvPr>
            <p:ph type="title"/>
          </p:nvPr>
        </p:nvSpPr>
        <p:spPr/>
        <p:txBody>
          <a:bodyPr/>
          <a:lstStyle/>
          <a:p>
            <a:r>
              <a:rPr lang="en-US" dirty="0"/>
              <a:t>Types of Organizational Culture</a:t>
            </a:r>
          </a:p>
        </p:txBody>
      </p:sp>
      <p:sp>
        <p:nvSpPr>
          <p:cNvPr id="5" name="Text Placeholder 4">
            <a:extLst>
              <a:ext uri="{FF2B5EF4-FFF2-40B4-BE49-F238E27FC236}">
                <a16:creationId xmlns:a16="http://schemas.microsoft.com/office/drawing/2014/main" id="{2BF68E96-D510-4D66-B1B3-B0990EEA39BE}"/>
              </a:ext>
            </a:extLst>
          </p:cNvPr>
          <p:cNvSpPr>
            <a:spLocks noGrp="1"/>
          </p:cNvSpPr>
          <p:nvPr>
            <p:ph type="body" idx="1"/>
          </p:nvPr>
        </p:nvSpPr>
        <p:spPr/>
        <p:txBody>
          <a:bodyPr/>
          <a:lstStyle/>
          <a:p>
            <a:endParaRPr lang="en-US"/>
          </a:p>
        </p:txBody>
      </p:sp>
      <p:pic>
        <p:nvPicPr>
          <p:cNvPr id="9" name="Picture 8">
            <a:extLst>
              <a:ext uri="{FF2B5EF4-FFF2-40B4-BE49-F238E27FC236}">
                <a16:creationId xmlns:a16="http://schemas.microsoft.com/office/drawing/2014/main" id="{C92251F5-18AB-4749-B02E-5FEA5A616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731" y="0"/>
            <a:ext cx="5056094" cy="3581400"/>
          </a:xfrm>
          <a:prstGeom prst="rect">
            <a:avLst/>
          </a:prstGeom>
        </p:spPr>
      </p:pic>
    </p:spTree>
    <p:extLst>
      <p:ext uri="{BB962C8B-B14F-4D97-AF65-F5344CB8AC3E}">
        <p14:creationId xmlns:p14="http://schemas.microsoft.com/office/powerpoint/2010/main" val="1671476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1264</TotalTime>
  <Words>3500</Words>
  <Application>Microsoft Office PowerPoint</Application>
  <PresentationFormat>Custom</PresentationFormat>
  <Paragraphs>283</Paragraphs>
  <Slides>50</Slides>
  <Notes>50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Tech 16x9</vt:lpstr>
      <vt:lpstr>Organizational Culture</vt:lpstr>
      <vt:lpstr>Learning Objectives</vt:lpstr>
      <vt:lpstr>Definition 1</vt:lpstr>
      <vt:lpstr>Definition 2</vt:lpstr>
      <vt:lpstr>How OC Affects Organizations</vt:lpstr>
      <vt:lpstr>Why is OC Hard?</vt:lpstr>
      <vt:lpstr>Is Organization Culture Still Relevant?</vt:lpstr>
      <vt:lpstr>Strong versus Weak Organizational Culture</vt:lpstr>
      <vt:lpstr>Types of Organizational Culture</vt:lpstr>
      <vt:lpstr>Nine Types of Organizational Culture</vt:lpstr>
      <vt:lpstr>Academy Culture</vt:lpstr>
      <vt:lpstr>Normative Culture</vt:lpstr>
      <vt:lpstr>Pragmatic Culture</vt:lpstr>
      <vt:lpstr>Club Culture</vt:lpstr>
      <vt:lpstr>Club Culture      cont</vt:lpstr>
      <vt:lpstr>Baseball Team Culture</vt:lpstr>
      <vt:lpstr>Fortress Culture</vt:lpstr>
      <vt:lpstr>Tough Guy Culture</vt:lpstr>
      <vt:lpstr>Process Culture</vt:lpstr>
      <vt:lpstr>Bet Your Company Culture</vt:lpstr>
      <vt:lpstr>Five Questions about OC</vt:lpstr>
      <vt:lpstr>Ten Principles of Organizational Culture</vt:lpstr>
      <vt:lpstr>PowerPoint Presentation</vt:lpstr>
      <vt:lpstr>Work with and within your current cultural situations</vt:lpstr>
      <vt:lpstr>Change behaviors, and mind-sets will follow</vt:lpstr>
      <vt:lpstr>Change behaviors      cont</vt:lpstr>
      <vt:lpstr>Focus on a critical few behaviors</vt:lpstr>
      <vt:lpstr>Focus on a critical few behaviors       cont</vt:lpstr>
      <vt:lpstr>Deploy your authentic informal leaders</vt:lpstr>
      <vt:lpstr>Four Types of Authentic Informal Leaders</vt:lpstr>
      <vt:lpstr>Don’t let your formal leaders off the hook</vt:lpstr>
      <vt:lpstr>Link behaviors to business objectives</vt:lpstr>
      <vt:lpstr>Demonstrate impact quickly</vt:lpstr>
      <vt:lpstr>Use cross-organizational methods to go viral</vt:lpstr>
      <vt:lpstr>Align programmatic efforts with behaviors</vt:lpstr>
      <vt:lpstr>Actively manage your cultural situation over time</vt:lpstr>
      <vt:lpstr>What Makes for a Great Organizational Culture?</vt:lpstr>
      <vt:lpstr>Vision</vt:lpstr>
      <vt:lpstr>Values</vt:lpstr>
      <vt:lpstr>Practices</vt:lpstr>
      <vt:lpstr>People</vt:lpstr>
      <vt:lpstr>Narrative</vt:lpstr>
      <vt:lpstr>Place</vt:lpstr>
      <vt:lpstr>Questions</vt:lpstr>
      <vt:lpstr>Back-up Slides</vt:lpstr>
      <vt:lpstr>Changing Organizational Culture</vt:lpstr>
      <vt:lpstr>Background</vt:lpstr>
      <vt:lpstr>Background       cont</vt:lpstr>
      <vt:lpstr>Getting Started</vt:lpstr>
      <vt:lpstr>Some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dc:title>
  <dc:creator>Bob Marshall</dc:creator>
  <cp:lastModifiedBy>David Alt</cp:lastModifiedBy>
  <cp:revision>18</cp:revision>
  <cp:lastPrinted>2018-02-25T15:51:18Z</cp:lastPrinted>
  <dcterms:created xsi:type="dcterms:W3CDTF">2018-02-23T22:12:11Z</dcterms:created>
  <dcterms:modified xsi:type="dcterms:W3CDTF">2018-02-25T15:51:23Z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