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4"/>
  </p:notesMasterIdLst>
  <p:handoutMasterIdLst>
    <p:handoutMasterId r:id="rId35"/>
  </p:handoutMasterIdLst>
  <p:sldIdLst>
    <p:sldId id="257" r:id="rId3"/>
    <p:sldId id="258" r:id="rId4"/>
    <p:sldId id="262" r:id="rId5"/>
    <p:sldId id="263" r:id="rId6"/>
    <p:sldId id="264" r:id="rId7"/>
    <p:sldId id="265" r:id="rId8"/>
    <p:sldId id="266" r:id="rId9"/>
    <p:sldId id="267" r:id="rId10"/>
    <p:sldId id="278" r:id="rId11"/>
    <p:sldId id="268" r:id="rId12"/>
    <p:sldId id="269" r:id="rId13"/>
    <p:sldId id="270" r:id="rId14"/>
    <p:sldId id="271" r:id="rId15"/>
    <p:sldId id="272" r:id="rId16"/>
    <p:sldId id="273" r:id="rId17"/>
    <p:sldId id="274" r:id="rId18"/>
    <p:sldId id="275" r:id="rId19"/>
    <p:sldId id="276" r:id="rId20"/>
    <p:sldId id="281" r:id="rId21"/>
    <p:sldId id="277" r:id="rId22"/>
    <p:sldId id="279" r:id="rId23"/>
    <p:sldId id="280"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3" d="100"/>
          <a:sy n="53" d="100"/>
        </p:scale>
        <p:origin x="96" y="1350"/>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6/30/2018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6/30/2018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6/30/2018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6/30/2018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6/30/2018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6/30/2018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6/30/2018</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Bob Marshall, MD MPH MISM</a:t>
            </a:r>
            <a:br>
              <a:rPr lang="en-US" dirty="0"/>
            </a:br>
            <a:r>
              <a:rPr lang="en-US" dirty="0"/>
              <a:t>Program Director, MAMC/DoD Clinical Informatics Fellowship</a:t>
            </a:r>
          </a:p>
        </p:txBody>
      </p:sp>
      <p:sp>
        <p:nvSpPr>
          <p:cNvPr id="2" name="Title 1"/>
          <p:cNvSpPr>
            <a:spLocks noGrp="1"/>
          </p:cNvSpPr>
          <p:nvPr>
            <p:ph type="ctrTitle"/>
          </p:nvPr>
        </p:nvSpPr>
        <p:spPr/>
        <p:txBody>
          <a:bodyPr/>
          <a:lstStyle/>
          <a:p>
            <a:r>
              <a:rPr lang="en-US" dirty="0"/>
              <a:t>Social Determinants of Health</a:t>
            </a:r>
          </a:p>
        </p:txBody>
      </p:sp>
      <p:pic>
        <p:nvPicPr>
          <p:cNvPr id="5" name="Picture 4" descr="A screenshot of a cell phone&#10;&#10;Description generated with high confidence">
            <a:extLst>
              <a:ext uri="{FF2B5EF4-FFF2-40B4-BE49-F238E27FC236}">
                <a16:creationId xmlns:a16="http://schemas.microsoft.com/office/drawing/2014/main" id="{50742E96-CCE1-4DD4-9E82-BD01FD721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104" y="4276131"/>
            <a:ext cx="3927896" cy="2568579"/>
          </a:xfrm>
          <a:prstGeom prst="rect">
            <a:avLst/>
          </a:prstGeom>
          <a:ln>
            <a:noFill/>
          </a:ln>
          <a:effectLst>
            <a:softEdge rad="112500"/>
          </a:effectLst>
        </p:spPr>
      </p:pic>
    </p:spTree>
    <p:extLst>
      <p:ext uri="{BB962C8B-B14F-4D97-AF65-F5344CB8AC3E}">
        <p14:creationId xmlns:p14="http://schemas.microsoft.com/office/powerpoint/2010/main" val="1297645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B657A2-8B15-4437-8018-F24D110B00CA}"/>
              </a:ext>
            </a:extLst>
          </p:cNvPr>
          <p:cNvSpPr>
            <a:spLocks noGrp="1"/>
          </p:cNvSpPr>
          <p:nvPr>
            <p:ph idx="1"/>
          </p:nvPr>
        </p:nvSpPr>
        <p:spPr/>
        <p:txBody>
          <a:bodyPr>
            <a:normAutofit/>
          </a:bodyPr>
          <a:lstStyle/>
          <a:p>
            <a:r>
              <a:rPr lang="en-US" dirty="0"/>
              <a:t>Availability of resources to meet daily needs (e.g., safe housing and local food markets)</a:t>
            </a:r>
          </a:p>
          <a:p>
            <a:r>
              <a:rPr lang="en-US" dirty="0"/>
              <a:t>Access to educational, economic, and job opportunities</a:t>
            </a:r>
          </a:p>
          <a:p>
            <a:r>
              <a:rPr lang="en-US" dirty="0"/>
              <a:t>Access to health care services</a:t>
            </a:r>
          </a:p>
          <a:p>
            <a:r>
              <a:rPr lang="en-US" dirty="0"/>
              <a:t>Quality of education and job training</a:t>
            </a:r>
          </a:p>
          <a:p>
            <a:r>
              <a:rPr lang="en-US" dirty="0"/>
              <a:t>Availability of community-based resources in support of community living and opportunities for recreational and leisure-time activities</a:t>
            </a:r>
          </a:p>
          <a:p>
            <a:r>
              <a:rPr lang="en-US" dirty="0"/>
              <a:t>Transportation options</a:t>
            </a:r>
          </a:p>
          <a:p>
            <a:r>
              <a:rPr lang="en-US" dirty="0"/>
              <a:t>Public safety</a:t>
            </a:r>
          </a:p>
        </p:txBody>
      </p:sp>
      <p:sp>
        <p:nvSpPr>
          <p:cNvPr id="3" name="Title 2">
            <a:extLst>
              <a:ext uri="{FF2B5EF4-FFF2-40B4-BE49-F238E27FC236}">
                <a16:creationId xmlns:a16="http://schemas.microsoft.com/office/drawing/2014/main" id="{3CFBDC52-A8C8-4A26-B500-FA8E0CEE05FC}"/>
              </a:ext>
            </a:extLst>
          </p:cNvPr>
          <p:cNvSpPr>
            <a:spLocks noGrp="1"/>
          </p:cNvSpPr>
          <p:nvPr>
            <p:ph type="title"/>
          </p:nvPr>
        </p:nvSpPr>
        <p:spPr/>
        <p:txBody>
          <a:bodyPr/>
          <a:lstStyle/>
          <a:p>
            <a:r>
              <a:rPr lang="en-US" dirty="0"/>
              <a:t>Healthy People 2020 and SDH        1 of 2</a:t>
            </a:r>
          </a:p>
        </p:txBody>
      </p:sp>
    </p:spTree>
    <p:extLst>
      <p:ext uri="{BB962C8B-B14F-4D97-AF65-F5344CB8AC3E}">
        <p14:creationId xmlns:p14="http://schemas.microsoft.com/office/powerpoint/2010/main" val="1695924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767955-EB36-4D8E-B18F-EB2F21274778}"/>
              </a:ext>
            </a:extLst>
          </p:cNvPr>
          <p:cNvSpPr>
            <a:spLocks noGrp="1"/>
          </p:cNvSpPr>
          <p:nvPr>
            <p:ph idx="1"/>
          </p:nvPr>
        </p:nvSpPr>
        <p:spPr/>
        <p:txBody>
          <a:bodyPr>
            <a:normAutofit fontScale="92500" lnSpcReduction="20000"/>
          </a:bodyPr>
          <a:lstStyle/>
          <a:p>
            <a:r>
              <a:rPr lang="en-US" dirty="0"/>
              <a:t>Social support</a:t>
            </a:r>
          </a:p>
          <a:p>
            <a:r>
              <a:rPr lang="en-US" dirty="0"/>
              <a:t>Social norms and attitudes (e.g., discrimination, racism, and distrust of government)</a:t>
            </a:r>
          </a:p>
          <a:p>
            <a:r>
              <a:rPr lang="en-US" dirty="0"/>
              <a:t>Exposure to crime, violence, and social disorder (e.g., presence of trash and lack of cooperation in a community)</a:t>
            </a:r>
          </a:p>
          <a:p>
            <a:r>
              <a:rPr lang="en-US" dirty="0"/>
              <a:t>Socioeconomic conditions {e.g., concentrated poverty and the stressful conditions that accompany it)</a:t>
            </a:r>
          </a:p>
          <a:p>
            <a:r>
              <a:rPr lang="en-US" dirty="0"/>
              <a:t>Residential segregation</a:t>
            </a:r>
          </a:p>
          <a:p>
            <a:r>
              <a:rPr lang="en-US" dirty="0"/>
              <a:t>Language/Literacy</a:t>
            </a:r>
          </a:p>
          <a:p>
            <a:r>
              <a:rPr lang="en-US" dirty="0"/>
              <a:t>Access to mass media and emerging technologies (e.g., cell phones, the Internet, and social media)</a:t>
            </a:r>
          </a:p>
          <a:p>
            <a:r>
              <a:rPr lang="en-US" dirty="0"/>
              <a:t>Culture</a:t>
            </a:r>
          </a:p>
        </p:txBody>
      </p:sp>
      <p:sp>
        <p:nvSpPr>
          <p:cNvPr id="3" name="Title 2">
            <a:extLst>
              <a:ext uri="{FF2B5EF4-FFF2-40B4-BE49-F238E27FC236}">
                <a16:creationId xmlns:a16="http://schemas.microsoft.com/office/drawing/2014/main" id="{3B515B66-EB15-4447-8566-D3CBC0FAA023}"/>
              </a:ext>
            </a:extLst>
          </p:cNvPr>
          <p:cNvSpPr>
            <a:spLocks noGrp="1"/>
          </p:cNvSpPr>
          <p:nvPr>
            <p:ph type="title"/>
          </p:nvPr>
        </p:nvSpPr>
        <p:spPr/>
        <p:txBody>
          <a:bodyPr/>
          <a:lstStyle/>
          <a:p>
            <a:r>
              <a:rPr lang="en-US" dirty="0"/>
              <a:t>Healthy People 2020 and SDH        2 of 2</a:t>
            </a:r>
          </a:p>
        </p:txBody>
      </p:sp>
    </p:spTree>
    <p:extLst>
      <p:ext uri="{BB962C8B-B14F-4D97-AF65-F5344CB8AC3E}">
        <p14:creationId xmlns:p14="http://schemas.microsoft.com/office/powerpoint/2010/main" val="121250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2094B5-AC49-459D-AAD4-DC577605C1A7}"/>
              </a:ext>
            </a:extLst>
          </p:cNvPr>
          <p:cNvSpPr>
            <a:spLocks noGrp="1"/>
          </p:cNvSpPr>
          <p:nvPr>
            <p:ph idx="1"/>
          </p:nvPr>
        </p:nvSpPr>
        <p:spPr/>
        <p:txBody>
          <a:bodyPr/>
          <a:lstStyle/>
          <a:p>
            <a:r>
              <a:rPr lang="en-US" dirty="0"/>
              <a:t>Natural environment, such as green space {e.g., trees and grass) or weather {e.g., climate change)</a:t>
            </a:r>
          </a:p>
          <a:p>
            <a:r>
              <a:rPr lang="en-US" dirty="0"/>
              <a:t>Built environment, such as buildings, sidewalks, bike lanes, and roads</a:t>
            </a:r>
          </a:p>
          <a:p>
            <a:r>
              <a:rPr lang="en-US" dirty="0"/>
              <a:t>Worksites, schools, and recreational settings</a:t>
            </a:r>
          </a:p>
          <a:p>
            <a:r>
              <a:rPr lang="en-US" dirty="0"/>
              <a:t>Housing and community design</a:t>
            </a:r>
          </a:p>
          <a:p>
            <a:r>
              <a:rPr lang="en-US" dirty="0"/>
              <a:t>Exposure to toxic substances and other physical hazards</a:t>
            </a:r>
          </a:p>
          <a:p>
            <a:r>
              <a:rPr lang="en-US" dirty="0"/>
              <a:t>Physical barriers, especially for people with disabilities</a:t>
            </a:r>
          </a:p>
          <a:p>
            <a:r>
              <a:rPr lang="en-US" dirty="0"/>
              <a:t>Aesthetic elements {e.g., good lighting, trees, and benches}</a:t>
            </a:r>
          </a:p>
        </p:txBody>
      </p:sp>
      <p:sp>
        <p:nvSpPr>
          <p:cNvPr id="3" name="Title 2">
            <a:extLst>
              <a:ext uri="{FF2B5EF4-FFF2-40B4-BE49-F238E27FC236}">
                <a16:creationId xmlns:a16="http://schemas.microsoft.com/office/drawing/2014/main" id="{FE3FA882-620A-44E6-94E4-D9B25B2EA917}"/>
              </a:ext>
            </a:extLst>
          </p:cNvPr>
          <p:cNvSpPr>
            <a:spLocks noGrp="1"/>
          </p:cNvSpPr>
          <p:nvPr>
            <p:ph type="title"/>
          </p:nvPr>
        </p:nvSpPr>
        <p:spPr/>
        <p:txBody>
          <a:bodyPr/>
          <a:lstStyle/>
          <a:p>
            <a:r>
              <a:rPr lang="en-US" dirty="0"/>
              <a:t>Healthy People 2020 and Physical Determinants</a:t>
            </a:r>
          </a:p>
        </p:txBody>
      </p:sp>
    </p:spTree>
    <p:extLst>
      <p:ext uri="{BB962C8B-B14F-4D97-AF65-F5344CB8AC3E}">
        <p14:creationId xmlns:p14="http://schemas.microsoft.com/office/powerpoint/2010/main" val="3510207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58F70-AAA1-44B9-A3AA-F98DF8D0C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54315"/>
            <a:ext cx="9491472" cy="6753707"/>
          </a:xfrm>
          <a:prstGeom prst="rect">
            <a:avLst/>
          </a:prstGeom>
        </p:spPr>
      </p:pic>
    </p:spTree>
    <p:extLst>
      <p:ext uri="{BB962C8B-B14F-4D97-AF65-F5344CB8AC3E}">
        <p14:creationId xmlns:p14="http://schemas.microsoft.com/office/powerpoint/2010/main" val="1050310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DFA514-E049-476B-9623-A05C149058D9}"/>
              </a:ext>
            </a:extLst>
          </p:cNvPr>
          <p:cNvSpPr>
            <a:spLocks noGrp="1"/>
          </p:cNvSpPr>
          <p:nvPr>
            <p:ph idx="1"/>
          </p:nvPr>
        </p:nvSpPr>
        <p:spPr/>
        <p:txBody>
          <a:bodyPr>
            <a:normAutofit/>
          </a:bodyPr>
          <a:lstStyle/>
          <a:p>
            <a:r>
              <a:rPr lang="en-US" dirty="0"/>
              <a:t>Economic Stability</a:t>
            </a:r>
          </a:p>
          <a:p>
            <a:pPr lvl="1"/>
            <a:r>
              <a:rPr lang="en-US" dirty="0"/>
              <a:t>Employment</a:t>
            </a:r>
          </a:p>
          <a:p>
            <a:pPr lvl="1"/>
            <a:r>
              <a:rPr lang="en-US" dirty="0"/>
              <a:t>Food Insecurity</a:t>
            </a:r>
          </a:p>
          <a:p>
            <a:pPr lvl="1"/>
            <a:r>
              <a:rPr lang="en-US" dirty="0"/>
              <a:t>Housing Inability</a:t>
            </a:r>
          </a:p>
          <a:p>
            <a:pPr lvl="1"/>
            <a:r>
              <a:rPr lang="en-US" dirty="0"/>
              <a:t>Poverty</a:t>
            </a:r>
          </a:p>
          <a:p>
            <a:r>
              <a:rPr lang="en-US" dirty="0"/>
              <a:t>Education</a:t>
            </a:r>
          </a:p>
          <a:p>
            <a:pPr lvl="1"/>
            <a:r>
              <a:rPr lang="en-US" dirty="0"/>
              <a:t>Early Childhood Education and Development</a:t>
            </a:r>
          </a:p>
          <a:p>
            <a:pPr lvl="1"/>
            <a:r>
              <a:rPr lang="en-US" dirty="0"/>
              <a:t>Enrolment in Higher Education</a:t>
            </a:r>
          </a:p>
          <a:p>
            <a:pPr lvl="1"/>
            <a:r>
              <a:rPr lang="en-US" dirty="0"/>
              <a:t>High School Graduation</a:t>
            </a:r>
          </a:p>
          <a:p>
            <a:pPr lvl="1"/>
            <a:r>
              <a:rPr lang="en-US" dirty="0"/>
              <a:t>Language and literacy</a:t>
            </a:r>
          </a:p>
        </p:txBody>
      </p:sp>
      <p:sp>
        <p:nvSpPr>
          <p:cNvPr id="3" name="Title 2">
            <a:extLst>
              <a:ext uri="{FF2B5EF4-FFF2-40B4-BE49-F238E27FC236}">
                <a16:creationId xmlns:a16="http://schemas.microsoft.com/office/drawing/2014/main" id="{036270F3-A5F5-4063-B870-130422E47733}"/>
              </a:ext>
            </a:extLst>
          </p:cNvPr>
          <p:cNvSpPr>
            <a:spLocks noGrp="1"/>
          </p:cNvSpPr>
          <p:nvPr>
            <p:ph type="title"/>
          </p:nvPr>
        </p:nvSpPr>
        <p:spPr/>
        <p:txBody>
          <a:bodyPr/>
          <a:lstStyle/>
          <a:p>
            <a:r>
              <a:rPr lang="en-US" dirty="0"/>
              <a:t>Expanding HP 2020 SDH’s      1 of 3</a:t>
            </a:r>
          </a:p>
        </p:txBody>
      </p:sp>
    </p:spTree>
    <p:extLst>
      <p:ext uri="{BB962C8B-B14F-4D97-AF65-F5344CB8AC3E}">
        <p14:creationId xmlns:p14="http://schemas.microsoft.com/office/powerpoint/2010/main" val="1111041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ED5D48-8BF7-49DE-8F47-7FB9DC5A52BF}"/>
              </a:ext>
            </a:extLst>
          </p:cNvPr>
          <p:cNvSpPr>
            <a:spLocks noGrp="1"/>
          </p:cNvSpPr>
          <p:nvPr>
            <p:ph idx="1"/>
          </p:nvPr>
        </p:nvSpPr>
        <p:spPr/>
        <p:txBody>
          <a:bodyPr/>
          <a:lstStyle/>
          <a:p>
            <a:r>
              <a:rPr lang="en-US" dirty="0"/>
              <a:t>Social and Community Context</a:t>
            </a:r>
          </a:p>
          <a:p>
            <a:pPr lvl="1"/>
            <a:r>
              <a:rPr lang="en-US" dirty="0"/>
              <a:t>Civic Participation</a:t>
            </a:r>
          </a:p>
          <a:p>
            <a:pPr lvl="1"/>
            <a:r>
              <a:rPr lang="en-US" dirty="0"/>
              <a:t>Discrimination</a:t>
            </a:r>
          </a:p>
          <a:p>
            <a:pPr lvl="1"/>
            <a:r>
              <a:rPr lang="en-US" dirty="0"/>
              <a:t>Incarceration</a:t>
            </a:r>
          </a:p>
          <a:p>
            <a:r>
              <a:rPr lang="en-US" dirty="0"/>
              <a:t>Social Cohesion</a:t>
            </a:r>
          </a:p>
          <a:p>
            <a:pPr lvl="1"/>
            <a:r>
              <a:rPr lang="en-US" dirty="0"/>
              <a:t>Health and Health Care</a:t>
            </a:r>
          </a:p>
          <a:p>
            <a:pPr lvl="1"/>
            <a:r>
              <a:rPr lang="en-US" dirty="0"/>
              <a:t>Access to Health Care</a:t>
            </a:r>
          </a:p>
          <a:p>
            <a:pPr lvl="1"/>
            <a:r>
              <a:rPr lang="en-US" dirty="0"/>
              <a:t>Access to Primary Care</a:t>
            </a:r>
          </a:p>
          <a:p>
            <a:pPr lvl="1"/>
            <a:r>
              <a:rPr lang="en-US" dirty="0"/>
              <a:t>Health literacy</a:t>
            </a:r>
          </a:p>
        </p:txBody>
      </p:sp>
      <p:sp>
        <p:nvSpPr>
          <p:cNvPr id="3" name="Title 2">
            <a:extLst>
              <a:ext uri="{FF2B5EF4-FFF2-40B4-BE49-F238E27FC236}">
                <a16:creationId xmlns:a16="http://schemas.microsoft.com/office/drawing/2014/main" id="{A231541F-023D-414E-B4A1-23591C21FCAE}"/>
              </a:ext>
            </a:extLst>
          </p:cNvPr>
          <p:cNvSpPr>
            <a:spLocks noGrp="1"/>
          </p:cNvSpPr>
          <p:nvPr>
            <p:ph type="title"/>
          </p:nvPr>
        </p:nvSpPr>
        <p:spPr/>
        <p:txBody>
          <a:bodyPr/>
          <a:lstStyle/>
          <a:p>
            <a:r>
              <a:rPr lang="en-US" dirty="0"/>
              <a:t>Expanding HP 2020 SDH’s      2 of 3</a:t>
            </a:r>
          </a:p>
        </p:txBody>
      </p:sp>
    </p:spTree>
    <p:extLst>
      <p:ext uri="{BB962C8B-B14F-4D97-AF65-F5344CB8AC3E}">
        <p14:creationId xmlns:p14="http://schemas.microsoft.com/office/powerpoint/2010/main" val="568493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DC0B86-B99E-4DE9-B1E6-DE8E029FFE48}"/>
              </a:ext>
            </a:extLst>
          </p:cNvPr>
          <p:cNvSpPr>
            <a:spLocks noGrp="1"/>
          </p:cNvSpPr>
          <p:nvPr>
            <p:ph idx="1"/>
          </p:nvPr>
        </p:nvSpPr>
        <p:spPr/>
        <p:txBody>
          <a:bodyPr/>
          <a:lstStyle/>
          <a:p>
            <a:r>
              <a:rPr lang="en-US" dirty="0"/>
              <a:t>Neighborhood and Built Environment</a:t>
            </a:r>
          </a:p>
          <a:p>
            <a:pPr lvl="1"/>
            <a:r>
              <a:rPr lang="en-US" dirty="0"/>
              <a:t>Access to Foods that Support Healthy Eating Patterns</a:t>
            </a:r>
          </a:p>
          <a:p>
            <a:pPr lvl="1"/>
            <a:r>
              <a:rPr lang="en-US" dirty="0"/>
              <a:t>Crime and Violence</a:t>
            </a:r>
          </a:p>
          <a:p>
            <a:pPr lvl="1"/>
            <a:r>
              <a:rPr lang="en-US" dirty="0"/>
              <a:t>Environmental Conditions</a:t>
            </a:r>
          </a:p>
          <a:p>
            <a:pPr lvl="1"/>
            <a:r>
              <a:rPr lang="en-US" dirty="0"/>
              <a:t>Quality of Housing</a:t>
            </a:r>
          </a:p>
        </p:txBody>
      </p:sp>
      <p:sp>
        <p:nvSpPr>
          <p:cNvPr id="3" name="Title 2">
            <a:extLst>
              <a:ext uri="{FF2B5EF4-FFF2-40B4-BE49-F238E27FC236}">
                <a16:creationId xmlns:a16="http://schemas.microsoft.com/office/drawing/2014/main" id="{5329E5D9-D0FA-400F-B1A3-C612982BBE8A}"/>
              </a:ext>
            </a:extLst>
          </p:cNvPr>
          <p:cNvSpPr>
            <a:spLocks noGrp="1"/>
          </p:cNvSpPr>
          <p:nvPr>
            <p:ph type="title"/>
          </p:nvPr>
        </p:nvSpPr>
        <p:spPr/>
        <p:txBody>
          <a:bodyPr/>
          <a:lstStyle/>
          <a:p>
            <a:r>
              <a:rPr lang="en-US" dirty="0"/>
              <a:t>Expanding HP 2020 SDH’s      3 of 3</a:t>
            </a:r>
          </a:p>
        </p:txBody>
      </p:sp>
    </p:spTree>
    <p:extLst>
      <p:ext uri="{BB962C8B-B14F-4D97-AF65-F5344CB8AC3E}">
        <p14:creationId xmlns:p14="http://schemas.microsoft.com/office/powerpoint/2010/main" val="2749323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12950E4A-A5CD-49BF-AE12-0D60BEC16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8490360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B84FC2-E883-4BD9-B1D3-4D70FEC31707}"/>
              </a:ext>
            </a:extLst>
          </p:cNvPr>
          <p:cNvSpPr>
            <a:spLocks noGrp="1"/>
          </p:cNvSpPr>
          <p:nvPr>
            <p:ph idx="1"/>
          </p:nvPr>
        </p:nvSpPr>
        <p:spPr/>
        <p:txBody>
          <a:bodyPr/>
          <a:lstStyle/>
          <a:p>
            <a:r>
              <a:rPr lang="en-US" dirty="0"/>
              <a:t>Health care is essential to health, but is actually a relatively weak SDH</a:t>
            </a:r>
          </a:p>
          <a:p>
            <a:r>
              <a:rPr lang="en-US" dirty="0"/>
              <a:t>Health behaviors, like smoking, diet and exercise, are much stronger determinants of premature death</a:t>
            </a:r>
          </a:p>
          <a:p>
            <a:r>
              <a:rPr lang="en-US" dirty="0"/>
              <a:t>Children born to parents who have not completed high school:</a:t>
            </a:r>
          </a:p>
          <a:p>
            <a:pPr lvl="1"/>
            <a:r>
              <a:rPr lang="en-US" dirty="0"/>
              <a:t>More likely to live in an environment posing barriers to health – lack of safety, exposed garbage and substandard housing</a:t>
            </a:r>
          </a:p>
          <a:p>
            <a:pPr lvl="1"/>
            <a:r>
              <a:rPr lang="en-US" dirty="0"/>
              <a:t>Also less likely to have such things as sidewalks, parks/playgrounds, recreation centers or libraries</a:t>
            </a:r>
          </a:p>
          <a:p>
            <a:r>
              <a:rPr lang="en-US" dirty="0"/>
              <a:t>Stress negatively affects health across the lifespan</a:t>
            </a:r>
          </a:p>
          <a:p>
            <a:r>
              <a:rPr lang="en-US" dirty="0"/>
              <a:t>Environmental factors may have multi-generational effects</a:t>
            </a:r>
          </a:p>
        </p:txBody>
      </p:sp>
      <p:sp>
        <p:nvSpPr>
          <p:cNvPr id="3" name="Title 2">
            <a:extLst>
              <a:ext uri="{FF2B5EF4-FFF2-40B4-BE49-F238E27FC236}">
                <a16:creationId xmlns:a16="http://schemas.microsoft.com/office/drawing/2014/main" id="{59F943F5-CE79-44C5-85C8-5E110AE29D4A}"/>
              </a:ext>
            </a:extLst>
          </p:cNvPr>
          <p:cNvSpPr>
            <a:spLocks noGrp="1"/>
          </p:cNvSpPr>
          <p:nvPr>
            <p:ph type="title"/>
          </p:nvPr>
        </p:nvSpPr>
        <p:spPr/>
        <p:txBody>
          <a:bodyPr/>
          <a:lstStyle/>
          <a:p>
            <a:r>
              <a:rPr lang="en-US" dirty="0"/>
              <a:t>Addressing SDH</a:t>
            </a:r>
          </a:p>
        </p:txBody>
      </p:sp>
    </p:spTree>
    <p:extLst>
      <p:ext uri="{BB962C8B-B14F-4D97-AF65-F5344CB8AC3E}">
        <p14:creationId xmlns:p14="http://schemas.microsoft.com/office/powerpoint/2010/main" val="144794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4775E-A1DC-486D-9528-6B2C49B4CCEE}"/>
              </a:ext>
            </a:extLst>
          </p:cNvPr>
          <p:cNvSpPr>
            <a:spLocks noGrp="1"/>
          </p:cNvSpPr>
          <p:nvPr>
            <p:ph type="ctrTitle"/>
          </p:nvPr>
        </p:nvSpPr>
        <p:spPr/>
        <p:txBody>
          <a:bodyPr/>
          <a:lstStyle/>
          <a:p>
            <a:r>
              <a:rPr lang="en-US" dirty="0"/>
              <a:t>So What? Why bother with SDH?</a:t>
            </a:r>
          </a:p>
        </p:txBody>
      </p:sp>
    </p:spTree>
    <p:extLst>
      <p:ext uri="{BB962C8B-B14F-4D97-AF65-F5344CB8AC3E}">
        <p14:creationId xmlns:p14="http://schemas.microsoft.com/office/powerpoint/2010/main" val="1615206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a:t>Define Social Determinants of Health</a:t>
            </a:r>
          </a:p>
          <a:p>
            <a:pPr lvl="0"/>
            <a:r>
              <a:rPr lang="en-US" dirty="0"/>
              <a:t>Provide examples</a:t>
            </a:r>
          </a:p>
          <a:p>
            <a:pPr lvl="0"/>
            <a:r>
              <a:rPr lang="en-US" dirty="0"/>
              <a:t>Go into depth on each major category</a:t>
            </a:r>
          </a:p>
          <a:p>
            <a:pPr lvl="0"/>
            <a:r>
              <a:rPr lang="en-US" dirty="0"/>
              <a:t>Discuss how Clinical Informatics interacts with SDH</a:t>
            </a:r>
          </a:p>
          <a:p>
            <a:pPr lvl="0"/>
            <a:r>
              <a:rPr lang="en-US" dirty="0"/>
              <a:t>Discuss the data aspects of SDH and how CI can help health systems identify and address SDH</a:t>
            </a:r>
          </a:p>
        </p:txBody>
      </p:sp>
      <p:sp>
        <p:nvSpPr>
          <p:cNvPr id="13" name="Title 12"/>
          <p:cNvSpPr>
            <a:spLocks noGrp="1"/>
          </p:cNvSpPr>
          <p:nvPr>
            <p:ph type="title"/>
          </p:nvPr>
        </p:nvSpPr>
        <p:spPr/>
        <p:txBody>
          <a:bodyPr/>
          <a:lstStyle/>
          <a:p>
            <a:r>
              <a:rPr lang="en-US" dirty="0"/>
              <a:t>Agenda/Objectives</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B89B8-8771-44E6-8A5E-73F20BC1C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897" y="0"/>
            <a:ext cx="9154206" cy="6858000"/>
          </a:xfrm>
          <a:prstGeom prst="rect">
            <a:avLst/>
          </a:prstGeom>
        </p:spPr>
      </p:pic>
    </p:spTree>
    <p:extLst>
      <p:ext uri="{BB962C8B-B14F-4D97-AF65-F5344CB8AC3E}">
        <p14:creationId xmlns:p14="http://schemas.microsoft.com/office/powerpoint/2010/main" val="21584200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6BBC49-E79A-4933-B524-9371A8757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708" y="-1"/>
            <a:ext cx="6362700" cy="6850507"/>
          </a:xfrm>
          <a:prstGeom prst="rect">
            <a:avLst/>
          </a:prstGeom>
        </p:spPr>
      </p:pic>
    </p:spTree>
    <p:extLst>
      <p:ext uri="{BB962C8B-B14F-4D97-AF65-F5344CB8AC3E}">
        <p14:creationId xmlns:p14="http://schemas.microsoft.com/office/powerpoint/2010/main" val="2625284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BEC416-B67F-4902-B1C3-CFC8C642B876}"/>
              </a:ext>
            </a:extLst>
          </p:cNvPr>
          <p:cNvSpPr>
            <a:spLocks noGrp="1"/>
          </p:cNvSpPr>
          <p:nvPr>
            <p:ph idx="1"/>
          </p:nvPr>
        </p:nvSpPr>
        <p:spPr/>
        <p:txBody>
          <a:bodyPr/>
          <a:lstStyle/>
          <a:p>
            <a:r>
              <a:rPr lang="en-US" dirty="0"/>
              <a:t>A Cochrane review of 21 studies, including 16 randomized controlled trials, found that unconditional cash transfers may not improve health services use</a:t>
            </a:r>
          </a:p>
          <a:p>
            <a:r>
              <a:rPr lang="en-US" dirty="0"/>
              <a:t>However, they lead to a large, clinically meaningful reduction in the likelihood of being sick by an estimated 27%</a:t>
            </a:r>
          </a:p>
          <a:p>
            <a:r>
              <a:rPr lang="en-US" dirty="0"/>
              <a:t>Unconditional cash transfers may also improve food security and dietary diversity</a:t>
            </a:r>
          </a:p>
          <a:p>
            <a:r>
              <a:rPr lang="en-US" dirty="0"/>
              <a:t>Children in recipient families are more likely to attend school, and the cash transfers may increase money spent on health care</a:t>
            </a:r>
          </a:p>
        </p:txBody>
      </p:sp>
      <p:sp>
        <p:nvSpPr>
          <p:cNvPr id="3" name="Title 2">
            <a:extLst>
              <a:ext uri="{FF2B5EF4-FFF2-40B4-BE49-F238E27FC236}">
                <a16:creationId xmlns:a16="http://schemas.microsoft.com/office/drawing/2014/main" id="{34E31349-2C80-4F20-9D07-C93363C8B5A2}"/>
              </a:ext>
            </a:extLst>
          </p:cNvPr>
          <p:cNvSpPr>
            <a:spLocks noGrp="1"/>
          </p:cNvSpPr>
          <p:nvPr>
            <p:ph type="title"/>
          </p:nvPr>
        </p:nvSpPr>
        <p:spPr/>
        <p:txBody>
          <a:bodyPr/>
          <a:lstStyle/>
          <a:p>
            <a:r>
              <a:rPr lang="en-US" dirty="0"/>
              <a:t>What is the Data &amp; What Does it Show?</a:t>
            </a:r>
          </a:p>
        </p:txBody>
      </p:sp>
    </p:spTree>
    <p:extLst>
      <p:ext uri="{BB962C8B-B14F-4D97-AF65-F5344CB8AC3E}">
        <p14:creationId xmlns:p14="http://schemas.microsoft.com/office/powerpoint/2010/main" val="1951526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3B83A-6D6A-442C-91CE-321639C6C2E6}"/>
              </a:ext>
            </a:extLst>
          </p:cNvPr>
          <p:cNvSpPr>
            <a:spLocks noGrp="1"/>
          </p:cNvSpPr>
          <p:nvPr>
            <p:ph idx="1"/>
          </p:nvPr>
        </p:nvSpPr>
        <p:spPr/>
        <p:txBody>
          <a:bodyPr>
            <a:normAutofit lnSpcReduction="10000"/>
          </a:bodyPr>
          <a:lstStyle/>
          <a:p>
            <a:r>
              <a:rPr lang="en-US" dirty="0"/>
              <a:t>Education</a:t>
            </a:r>
          </a:p>
          <a:p>
            <a:pPr lvl="1"/>
            <a:r>
              <a:rPr lang="en-US" dirty="0"/>
              <a:t>Increased quantity and quality of education leads to benefits to both the individual and society (e.g. improved labor productivity)</a:t>
            </a:r>
          </a:p>
          <a:p>
            <a:pPr lvl="1"/>
            <a:r>
              <a:rPr lang="en-US" dirty="0"/>
              <a:t>there is currently insufficient evidence to support education as an social determinants intervention with a cost-benefit analysis</a:t>
            </a:r>
          </a:p>
          <a:p>
            <a:r>
              <a:rPr lang="en-US" dirty="0"/>
              <a:t>Social Protection</a:t>
            </a:r>
          </a:p>
          <a:p>
            <a:pPr lvl="1"/>
            <a:r>
              <a:rPr lang="en-US" dirty="0"/>
              <a:t>Interventions such as “health-related cash transfers”, maternal education, and nutrition-based social protections have been shown to have a positive impact on health outcome</a:t>
            </a:r>
            <a:r>
              <a:rPr lang="en-US" sz="1600" dirty="0"/>
              <a:t>s</a:t>
            </a:r>
            <a:endParaRPr lang="en-US" dirty="0"/>
          </a:p>
          <a:p>
            <a:pPr lvl="1"/>
            <a:r>
              <a:rPr lang="en-US" dirty="0"/>
              <a:t>Full economic costs and impacts generated by social security interventions are difficult to evaluate, especially as many social protections primarily affect children of recipients</a:t>
            </a:r>
          </a:p>
        </p:txBody>
      </p:sp>
      <p:sp>
        <p:nvSpPr>
          <p:cNvPr id="3" name="Title 2">
            <a:extLst>
              <a:ext uri="{FF2B5EF4-FFF2-40B4-BE49-F238E27FC236}">
                <a16:creationId xmlns:a16="http://schemas.microsoft.com/office/drawing/2014/main" id="{65279761-6F4B-446B-8DB5-5224A64AAEE9}"/>
              </a:ext>
            </a:extLst>
          </p:cNvPr>
          <p:cNvSpPr>
            <a:spLocks noGrp="1"/>
          </p:cNvSpPr>
          <p:nvPr>
            <p:ph type="title"/>
          </p:nvPr>
        </p:nvSpPr>
        <p:spPr/>
        <p:txBody>
          <a:bodyPr/>
          <a:lstStyle/>
          <a:p>
            <a:r>
              <a:rPr lang="en-US" dirty="0"/>
              <a:t>Possible Interventions             1 of 2</a:t>
            </a:r>
          </a:p>
        </p:txBody>
      </p:sp>
    </p:spTree>
    <p:extLst>
      <p:ext uri="{BB962C8B-B14F-4D97-AF65-F5344CB8AC3E}">
        <p14:creationId xmlns:p14="http://schemas.microsoft.com/office/powerpoint/2010/main" val="878689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E6ED1-E9A2-477E-BC63-65D4441C1143}"/>
              </a:ext>
            </a:extLst>
          </p:cNvPr>
          <p:cNvSpPr>
            <a:spLocks noGrp="1"/>
          </p:cNvSpPr>
          <p:nvPr>
            <p:ph idx="1"/>
          </p:nvPr>
        </p:nvSpPr>
        <p:spPr/>
        <p:txBody>
          <a:bodyPr/>
          <a:lstStyle/>
          <a:p>
            <a:r>
              <a:rPr lang="en-US" dirty="0"/>
              <a:t>Urban Development</a:t>
            </a:r>
          </a:p>
          <a:p>
            <a:pPr lvl="1"/>
            <a:r>
              <a:rPr lang="en-US" dirty="0"/>
              <a:t>Urban development interventions include a wide variety of potential targets such as housing, transportation, and infrastructure improvements</a:t>
            </a:r>
          </a:p>
          <a:p>
            <a:pPr lvl="1"/>
            <a:r>
              <a:rPr lang="en-US" dirty="0"/>
              <a:t>Health benefits clearly evident, especially with internal housing improvements (smoke alarm installation, concrete flooring) on children</a:t>
            </a:r>
          </a:p>
          <a:p>
            <a:pPr lvl="1"/>
            <a:r>
              <a:rPr lang="en-US" dirty="0"/>
              <a:t>Affordable housing options (including public housing) can make large contributions to both social determinants of health, as well as the local economy</a:t>
            </a:r>
          </a:p>
        </p:txBody>
      </p:sp>
      <p:sp>
        <p:nvSpPr>
          <p:cNvPr id="3" name="Title 2">
            <a:extLst>
              <a:ext uri="{FF2B5EF4-FFF2-40B4-BE49-F238E27FC236}">
                <a16:creationId xmlns:a16="http://schemas.microsoft.com/office/drawing/2014/main" id="{69131C8A-0F95-45F7-B049-DCB50A40F108}"/>
              </a:ext>
            </a:extLst>
          </p:cNvPr>
          <p:cNvSpPr>
            <a:spLocks noGrp="1"/>
          </p:cNvSpPr>
          <p:nvPr>
            <p:ph type="title"/>
          </p:nvPr>
        </p:nvSpPr>
        <p:spPr/>
        <p:txBody>
          <a:bodyPr/>
          <a:lstStyle/>
          <a:p>
            <a:r>
              <a:rPr lang="en-US" dirty="0"/>
              <a:t>Possible Interventions             2 of 2</a:t>
            </a:r>
          </a:p>
        </p:txBody>
      </p:sp>
    </p:spTree>
    <p:extLst>
      <p:ext uri="{BB962C8B-B14F-4D97-AF65-F5344CB8AC3E}">
        <p14:creationId xmlns:p14="http://schemas.microsoft.com/office/powerpoint/2010/main" val="26426540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B69F60-DC9E-401A-8312-51D0D6D43797}"/>
              </a:ext>
            </a:extLst>
          </p:cNvPr>
          <p:cNvSpPr>
            <a:spLocks noGrp="1"/>
          </p:cNvSpPr>
          <p:nvPr>
            <p:ph idx="1"/>
          </p:nvPr>
        </p:nvSpPr>
        <p:spPr/>
        <p:txBody>
          <a:bodyPr>
            <a:normAutofit/>
          </a:bodyPr>
          <a:lstStyle/>
          <a:p>
            <a:r>
              <a:rPr lang="en-US" dirty="0"/>
              <a:t>Recommendations in 2005 for action to promote health equity based on three principles: </a:t>
            </a:r>
          </a:p>
          <a:p>
            <a:pPr lvl="1"/>
            <a:r>
              <a:rPr lang="en-US" dirty="0"/>
              <a:t>"improve the circumstances in which people are born, grow, live, work, and age; </a:t>
            </a:r>
          </a:p>
          <a:p>
            <a:pPr lvl="1"/>
            <a:r>
              <a:rPr lang="en-US" dirty="0"/>
              <a:t>tackle the inequitable distribution of power, money, and resources, the structural drivers of conditions of daily life, globally, nationally, and locally; and </a:t>
            </a:r>
          </a:p>
          <a:p>
            <a:pPr lvl="1"/>
            <a:r>
              <a:rPr lang="en-US" dirty="0"/>
              <a:t>measure the problem, evaluate action, and expand the knowledge base."</a:t>
            </a:r>
          </a:p>
          <a:p>
            <a:r>
              <a:rPr lang="en-US" dirty="0"/>
              <a:t>These recommendations would involve providing resources such as quality education, decent housing, access to affordable health care, access to healthy food, and safe places to exercise for everyone despite gaps in affluence</a:t>
            </a:r>
          </a:p>
        </p:txBody>
      </p:sp>
      <p:sp>
        <p:nvSpPr>
          <p:cNvPr id="3" name="Title 2">
            <a:extLst>
              <a:ext uri="{FF2B5EF4-FFF2-40B4-BE49-F238E27FC236}">
                <a16:creationId xmlns:a16="http://schemas.microsoft.com/office/drawing/2014/main" id="{B9E4EADD-6B65-4D0A-ACCB-6F118D81F9B8}"/>
              </a:ext>
            </a:extLst>
          </p:cNvPr>
          <p:cNvSpPr>
            <a:spLocks noGrp="1"/>
          </p:cNvSpPr>
          <p:nvPr>
            <p:ph type="title"/>
          </p:nvPr>
        </p:nvSpPr>
        <p:spPr/>
        <p:txBody>
          <a:bodyPr/>
          <a:lstStyle/>
          <a:p>
            <a:r>
              <a:rPr lang="en-US" dirty="0"/>
              <a:t>WHO Commission on SDH</a:t>
            </a:r>
          </a:p>
        </p:txBody>
      </p:sp>
    </p:spTree>
    <p:extLst>
      <p:ext uri="{BB962C8B-B14F-4D97-AF65-F5344CB8AC3E}">
        <p14:creationId xmlns:p14="http://schemas.microsoft.com/office/powerpoint/2010/main" val="155451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CDE098-F446-466F-AB98-97BBAA0DDCD6}"/>
              </a:ext>
            </a:extLst>
          </p:cNvPr>
          <p:cNvSpPr>
            <a:spLocks noGrp="1"/>
          </p:cNvSpPr>
          <p:nvPr>
            <p:ph idx="1"/>
          </p:nvPr>
        </p:nvSpPr>
        <p:spPr/>
        <p:txBody>
          <a:bodyPr/>
          <a:lstStyle/>
          <a:p>
            <a:r>
              <a:rPr lang="en-US" dirty="0"/>
              <a:t>Data about housing, income, education, crime, immunization rates and much more available from any Public Health Department</a:t>
            </a:r>
          </a:p>
          <a:p>
            <a:r>
              <a:rPr lang="en-US" dirty="0"/>
              <a:t>This data can be used to target areas/populations for intervention</a:t>
            </a:r>
          </a:p>
          <a:p>
            <a:r>
              <a:rPr lang="en-US" dirty="0"/>
              <a:t>Once an intervention is implemented, one can then watch the various parameters to see about outcomes</a:t>
            </a:r>
          </a:p>
          <a:p>
            <a:r>
              <a:rPr lang="en-US" dirty="0"/>
              <a:t>If one wants to determine the relative/comparative effectiveness of various interventions on health outcomes, one can either perform logistic regression or compartmentalize interventions (somewhat like a between populations RCT)</a:t>
            </a:r>
          </a:p>
        </p:txBody>
      </p:sp>
      <p:sp>
        <p:nvSpPr>
          <p:cNvPr id="3" name="Title 2">
            <a:extLst>
              <a:ext uri="{FF2B5EF4-FFF2-40B4-BE49-F238E27FC236}">
                <a16:creationId xmlns:a16="http://schemas.microsoft.com/office/drawing/2014/main" id="{1E1FE502-4D5E-4494-AE56-60A403EF5785}"/>
              </a:ext>
            </a:extLst>
          </p:cNvPr>
          <p:cNvSpPr>
            <a:spLocks noGrp="1"/>
          </p:cNvSpPr>
          <p:nvPr>
            <p:ph type="title"/>
          </p:nvPr>
        </p:nvSpPr>
        <p:spPr/>
        <p:txBody>
          <a:bodyPr/>
          <a:lstStyle/>
          <a:p>
            <a:r>
              <a:rPr lang="en-US" dirty="0"/>
              <a:t>Where Do We Fit In?     1 of 2</a:t>
            </a:r>
          </a:p>
        </p:txBody>
      </p:sp>
    </p:spTree>
    <p:extLst>
      <p:ext uri="{BB962C8B-B14F-4D97-AF65-F5344CB8AC3E}">
        <p14:creationId xmlns:p14="http://schemas.microsoft.com/office/powerpoint/2010/main" val="1561340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F4A9E9-5408-406B-9EEA-4D13D6874FD2}"/>
              </a:ext>
            </a:extLst>
          </p:cNvPr>
          <p:cNvSpPr>
            <a:spLocks noGrp="1"/>
          </p:cNvSpPr>
          <p:nvPr>
            <p:ph idx="1"/>
          </p:nvPr>
        </p:nvSpPr>
        <p:spPr/>
        <p:txBody>
          <a:bodyPr/>
          <a:lstStyle/>
          <a:p>
            <a:r>
              <a:rPr lang="en-US" dirty="0"/>
              <a:t>The data that would come out of this would inform the most effective (and maybe cost-effective) interventions to implement in a period of constrained resources</a:t>
            </a:r>
          </a:p>
          <a:p>
            <a:r>
              <a:rPr lang="en-US" dirty="0"/>
              <a:t>In terms of deploying health resources, the same data would inform where to locate such things as outpatient clinics, urgent care facilities and pharmacy resources</a:t>
            </a:r>
          </a:p>
          <a:p>
            <a:r>
              <a:rPr lang="en-US" dirty="0"/>
              <a:t>The data would also inform such things as utilization rates for different health care services…UC, ED, Behavioral Health, Primary Care, Physical Therapy, </a:t>
            </a:r>
            <a:r>
              <a:rPr lang="en-US" dirty="0" err="1"/>
              <a:t>etc</a:t>
            </a:r>
            <a:endParaRPr lang="en-US" dirty="0"/>
          </a:p>
          <a:p>
            <a:pPr lvl="1"/>
            <a:r>
              <a:rPr lang="en-US" dirty="0"/>
              <a:t>This allows proper budgeting and resource allocation within the system</a:t>
            </a:r>
          </a:p>
        </p:txBody>
      </p:sp>
      <p:sp>
        <p:nvSpPr>
          <p:cNvPr id="3" name="Title 2">
            <a:extLst>
              <a:ext uri="{FF2B5EF4-FFF2-40B4-BE49-F238E27FC236}">
                <a16:creationId xmlns:a16="http://schemas.microsoft.com/office/drawing/2014/main" id="{DCEF0147-FA8E-400C-A726-3CC2D4E3EFB1}"/>
              </a:ext>
            </a:extLst>
          </p:cNvPr>
          <p:cNvSpPr>
            <a:spLocks noGrp="1"/>
          </p:cNvSpPr>
          <p:nvPr>
            <p:ph type="title"/>
          </p:nvPr>
        </p:nvSpPr>
        <p:spPr/>
        <p:txBody>
          <a:bodyPr/>
          <a:lstStyle/>
          <a:p>
            <a:r>
              <a:rPr lang="en-US" dirty="0"/>
              <a:t>Where Do We Fit In?     2 of 2</a:t>
            </a:r>
          </a:p>
        </p:txBody>
      </p:sp>
    </p:spTree>
    <p:extLst>
      <p:ext uri="{BB962C8B-B14F-4D97-AF65-F5344CB8AC3E}">
        <p14:creationId xmlns:p14="http://schemas.microsoft.com/office/powerpoint/2010/main" val="2423552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88583-BBAE-48AA-8E6E-F67568DEAE57}"/>
              </a:ext>
            </a:extLst>
          </p:cNvPr>
          <p:cNvSpPr>
            <a:spLocks noGrp="1"/>
          </p:cNvSpPr>
          <p:nvPr>
            <p:ph idx="1"/>
          </p:nvPr>
        </p:nvSpPr>
        <p:spPr/>
        <p:txBody>
          <a:bodyPr/>
          <a:lstStyle/>
          <a:p>
            <a:r>
              <a:rPr lang="en-US" dirty="0"/>
              <a:t>DEERS and other demographic data can identify beneficiaries by status (Active Duty/Retired), income, residence location, and more</a:t>
            </a:r>
          </a:p>
          <a:p>
            <a:r>
              <a:rPr lang="en-US" dirty="0"/>
              <a:t>Public Health data can be combined with the DEERS/demographic data to identify those at greatest risk for health issues</a:t>
            </a:r>
          </a:p>
          <a:p>
            <a:r>
              <a:rPr lang="en-US" dirty="0"/>
              <a:t>Those identified (including their family members) can be targeted for preventive interventions like education, transportation, child care and other types of support</a:t>
            </a:r>
          </a:p>
          <a:p>
            <a:r>
              <a:rPr lang="en-US" dirty="0"/>
              <a:t>The intent would be to make those interventions based on perceived need and look at the outcomes for effectiveness</a:t>
            </a:r>
          </a:p>
        </p:txBody>
      </p:sp>
      <p:sp>
        <p:nvSpPr>
          <p:cNvPr id="3" name="Title 2">
            <a:extLst>
              <a:ext uri="{FF2B5EF4-FFF2-40B4-BE49-F238E27FC236}">
                <a16:creationId xmlns:a16="http://schemas.microsoft.com/office/drawing/2014/main" id="{D42DED50-B344-48E0-9751-AD285C7EDE5E}"/>
              </a:ext>
            </a:extLst>
          </p:cNvPr>
          <p:cNvSpPr>
            <a:spLocks noGrp="1"/>
          </p:cNvSpPr>
          <p:nvPr>
            <p:ph type="title"/>
          </p:nvPr>
        </p:nvSpPr>
        <p:spPr/>
        <p:txBody>
          <a:bodyPr/>
          <a:lstStyle/>
          <a:p>
            <a:r>
              <a:rPr lang="en-US" dirty="0"/>
              <a:t>Military Translation</a:t>
            </a:r>
          </a:p>
        </p:txBody>
      </p:sp>
    </p:spTree>
    <p:extLst>
      <p:ext uri="{BB962C8B-B14F-4D97-AF65-F5344CB8AC3E}">
        <p14:creationId xmlns:p14="http://schemas.microsoft.com/office/powerpoint/2010/main" val="1869553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ECA485-6107-4CFE-BFE8-B2204ADEFC67}"/>
              </a:ext>
            </a:extLst>
          </p:cNvPr>
          <p:cNvSpPr>
            <a:spLocks noGrp="1"/>
          </p:cNvSpPr>
          <p:nvPr>
            <p:ph idx="1"/>
          </p:nvPr>
        </p:nvSpPr>
        <p:spPr/>
        <p:txBody>
          <a:bodyPr/>
          <a:lstStyle/>
          <a:p>
            <a:r>
              <a:rPr lang="en-US" dirty="0"/>
              <a:t>When deployed for exercises or for combat, using the same sort of demographic data for the deployment location may help to identify interventions for the local population to assist them but also as a strategic initiative</a:t>
            </a:r>
          </a:p>
          <a:p>
            <a:r>
              <a:rPr lang="en-US" dirty="0"/>
              <a:t>Civil Affairs can use such information to intercede with humanitarian assistance (exercises) or civil support actions (conflict areas)</a:t>
            </a:r>
          </a:p>
          <a:p>
            <a:pPr lvl="1"/>
            <a:r>
              <a:rPr lang="en-US" dirty="0"/>
              <a:t>Again, outcomes can be measured to look at the effectiveness and general acceptance of various interventions</a:t>
            </a:r>
          </a:p>
          <a:p>
            <a:pPr lvl="1"/>
            <a:r>
              <a:rPr lang="en-US" dirty="0"/>
              <a:t>It is just as important to know what will not work, or be accepted, as what does/is</a:t>
            </a:r>
          </a:p>
        </p:txBody>
      </p:sp>
      <p:sp>
        <p:nvSpPr>
          <p:cNvPr id="3" name="Title 2">
            <a:extLst>
              <a:ext uri="{FF2B5EF4-FFF2-40B4-BE49-F238E27FC236}">
                <a16:creationId xmlns:a16="http://schemas.microsoft.com/office/drawing/2014/main" id="{E2B3D73A-6141-45DC-9C08-117DCA84C3F3}"/>
              </a:ext>
            </a:extLst>
          </p:cNvPr>
          <p:cNvSpPr>
            <a:spLocks noGrp="1"/>
          </p:cNvSpPr>
          <p:nvPr>
            <p:ph type="title"/>
          </p:nvPr>
        </p:nvSpPr>
        <p:spPr/>
        <p:txBody>
          <a:bodyPr/>
          <a:lstStyle/>
          <a:p>
            <a:r>
              <a:rPr lang="en-US" dirty="0"/>
              <a:t>Additional Military Use</a:t>
            </a:r>
          </a:p>
        </p:txBody>
      </p:sp>
    </p:spTree>
    <p:extLst>
      <p:ext uri="{BB962C8B-B14F-4D97-AF65-F5344CB8AC3E}">
        <p14:creationId xmlns:p14="http://schemas.microsoft.com/office/powerpoint/2010/main" val="744742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BCBFB-3197-4DE2-9C8A-88922DF48570}"/>
              </a:ext>
            </a:extLst>
          </p:cNvPr>
          <p:cNvSpPr>
            <a:spLocks noGrp="1"/>
          </p:cNvSpPr>
          <p:nvPr>
            <p:ph idx="1"/>
          </p:nvPr>
        </p:nvSpPr>
        <p:spPr/>
        <p:txBody>
          <a:bodyPr/>
          <a:lstStyle/>
          <a:p>
            <a:r>
              <a:rPr lang="en-US" b="1" dirty="0"/>
              <a:t>Social Determinants of Health (SDH) </a:t>
            </a:r>
            <a:r>
              <a:rPr lang="en-US" dirty="0"/>
              <a:t>are linked to the economic and social conditions and their distribution among the population that influence individual and group differences in health status</a:t>
            </a:r>
          </a:p>
          <a:p>
            <a:r>
              <a:rPr lang="en-US" dirty="0"/>
              <a:t>They are health promoting factors found in one's living and working conditions (such as the distribution of income, wealth, influence, and power) that influence the risk for disease, or vulnerability to disease or injury</a:t>
            </a:r>
          </a:p>
          <a:p>
            <a:r>
              <a:rPr lang="en-US" dirty="0"/>
              <a:t>They are not individual risk factors (such as behavioral risk factors or genetics)</a:t>
            </a:r>
          </a:p>
        </p:txBody>
      </p:sp>
      <p:sp>
        <p:nvSpPr>
          <p:cNvPr id="3" name="Title 2">
            <a:extLst>
              <a:ext uri="{FF2B5EF4-FFF2-40B4-BE49-F238E27FC236}">
                <a16:creationId xmlns:a16="http://schemas.microsoft.com/office/drawing/2014/main" id="{95640C0A-50B3-40D7-BB43-6F8D577DF396}"/>
              </a:ext>
            </a:extLst>
          </p:cNvPr>
          <p:cNvSpPr>
            <a:spLocks noGrp="1"/>
          </p:cNvSpPr>
          <p:nvPr>
            <p:ph type="title"/>
          </p:nvPr>
        </p:nvSpPr>
        <p:spPr/>
        <p:txBody>
          <a:bodyPr/>
          <a:lstStyle/>
          <a:p>
            <a:r>
              <a:rPr lang="en-US" dirty="0"/>
              <a:t>Definition </a:t>
            </a:r>
          </a:p>
        </p:txBody>
      </p:sp>
    </p:spTree>
    <p:extLst>
      <p:ext uri="{BB962C8B-B14F-4D97-AF65-F5344CB8AC3E}">
        <p14:creationId xmlns:p14="http://schemas.microsoft.com/office/powerpoint/2010/main" val="3906896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8545D-8AB6-4849-BD21-F16C6BE5F995}"/>
              </a:ext>
            </a:extLst>
          </p:cNvPr>
          <p:cNvSpPr>
            <a:spLocks noGrp="1"/>
          </p:cNvSpPr>
          <p:nvPr>
            <p:ph idx="1"/>
          </p:nvPr>
        </p:nvSpPr>
        <p:spPr/>
        <p:txBody>
          <a:bodyPr/>
          <a:lstStyle/>
          <a:p>
            <a:r>
              <a:rPr lang="en-US" dirty="0"/>
              <a:t>Social Determinants of Health are VERY important to the overall well-being of populations</a:t>
            </a:r>
          </a:p>
          <a:p>
            <a:r>
              <a:rPr lang="en-US" dirty="0"/>
              <a:t>SDH is much more important than delivery of health care in this respect</a:t>
            </a:r>
          </a:p>
          <a:p>
            <a:r>
              <a:rPr lang="en-US" dirty="0"/>
              <a:t>SDH interventions can occur at the local, regional and national level</a:t>
            </a:r>
          </a:p>
          <a:p>
            <a:r>
              <a:rPr lang="en-US" dirty="0"/>
              <a:t>Military populations are just as affected by SDH as civilian populations</a:t>
            </a:r>
          </a:p>
          <a:p>
            <a:r>
              <a:rPr lang="en-US" dirty="0"/>
              <a:t>SDH interventions have the potential to reduce health care costs, positively impact behavioral health issues (including PTSD and domestic violence) and improve in-country relations</a:t>
            </a:r>
          </a:p>
        </p:txBody>
      </p:sp>
      <p:sp>
        <p:nvSpPr>
          <p:cNvPr id="3" name="Title 2">
            <a:extLst>
              <a:ext uri="{FF2B5EF4-FFF2-40B4-BE49-F238E27FC236}">
                <a16:creationId xmlns:a16="http://schemas.microsoft.com/office/drawing/2014/main" id="{6CDF3B80-DF3B-430F-8AFD-CE236451DF9C}"/>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032066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07292-F8C0-4FFB-9F17-03C29CA6A97C}"/>
              </a:ext>
            </a:extLst>
          </p:cNvPr>
          <p:cNvSpPr>
            <a:spLocks noGrp="1"/>
          </p:cNvSpPr>
          <p:nvPr>
            <p:ph type="title"/>
          </p:nvPr>
        </p:nvSpPr>
        <p:spPr>
          <a:xfrm>
            <a:off x="390144" y="128334"/>
            <a:ext cx="10972800" cy="749490"/>
          </a:xfrm>
        </p:spPr>
        <p:txBody>
          <a:bodyPr/>
          <a:lstStyle/>
          <a:p>
            <a:r>
              <a:rPr lang="en-US" dirty="0"/>
              <a:t>Questions</a:t>
            </a:r>
          </a:p>
        </p:txBody>
      </p:sp>
      <p:pic>
        <p:nvPicPr>
          <p:cNvPr id="6" name="Picture 5" descr="A close up of text on a black background&#10;&#10;Description generated with high confidence">
            <a:extLst>
              <a:ext uri="{FF2B5EF4-FFF2-40B4-BE49-F238E27FC236}">
                <a16:creationId xmlns:a16="http://schemas.microsoft.com/office/drawing/2014/main" id="{7DDD4A01-1166-4442-AFC1-61ED8C275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89" y="1024128"/>
            <a:ext cx="7744543" cy="5761940"/>
          </a:xfrm>
          <a:prstGeom prst="rect">
            <a:avLst/>
          </a:prstGeom>
        </p:spPr>
      </p:pic>
    </p:spTree>
    <p:extLst>
      <p:ext uri="{BB962C8B-B14F-4D97-AF65-F5344CB8AC3E}">
        <p14:creationId xmlns:p14="http://schemas.microsoft.com/office/powerpoint/2010/main" val="24875046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B3E5FA-F793-4F67-87A3-288DC0875FD3}"/>
              </a:ext>
            </a:extLst>
          </p:cNvPr>
          <p:cNvSpPr>
            <a:spLocks noGrp="1"/>
          </p:cNvSpPr>
          <p:nvPr>
            <p:ph idx="1"/>
          </p:nvPr>
        </p:nvSpPr>
        <p:spPr/>
        <p:txBody>
          <a:bodyPr/>
          <a:lstStyle/>
          <a:p>
            <a:r>
              <a:rPr lang="en-US" dirty="0"/>
              <a:t>The World Health Organization says, "This unequal distribution of health-damaging experiences is not in any sense a 'natural' phenomenon but is the result of a toxic combination of poor social policies, unfair economic arrangements [where the already well-off and healthy become even richer and the poor who are already more likely to be ill become even poorer], and bad politics</a:t>
            </a:r>
          </a:p>
        </p:txBody>
      </p:sp>
      <p:sp>
        <p:nvSpPr>
          <p:cNvPr id="3" name="Title 2">
            <a:extLst>
              <a:ext uri="{FF2B5EF4-FFF2-40B4-BE49-F238E27FC236}">
                <a16:creationId xmlns:a16="http://schemas.microsoft.com/office/drawing/2014/main" id="{93FDCAD3-8593-4A82-8F80-23C9A76CFE23}"/>
              </a:ext>
            </a:extLst>
          </p:cNvPr>
          <p:cNvSpPr>
            <a:spLocks noGrp="1"/>
          </p:cNvSpPr>
          <p:nvPr>
            <p:ph type="title"/>
          </p:nvPr>
        </p:nvSpPr>
        <p:spPr/>
        <p:txBody>
          <a:bodyPr/>
          <a:lstStyle/>
          <a:p>
            <a:r>
              <a:rPr lang="en-US" dirty="0"/>
              <a:t>WHO Perspective</a:t>
            </a:r>
          </a:p>
        </p:txBody>
      </p:sp>
    </p:spTree>
    <p:extLst>
      <p:ext uri="{BB962C8B-B14F-4D97-AF65-F5344CB8AC3E}">
        <p14:creationId xmlns:p14="http://schemas.microsoft.com/office/powerpoint/2010/main" val="28715781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C3E0BD-AD57-449E-A9D1-727B8186CCB3}"/>
              </a:ext>
            </a:extLst>
          </p:cNvPr>
          <p:cNvSpPr>
            <a:spLocks noGrp="1"/>
          </p:cNvSpPr>
          <p:nvPr>
            <p:ph idx="1"/>
          </p:nvPr>
        </p:nvSpPr>
        <p:spPr/>
        <p:txBody>
          <a:bodyPr>
            <a:normAutofit/>
          </a:bodyPr>
          <a:lstStyle/>
          <a:p>
            <a:r>
              <a:rPr lang="en-US" dirty="0"/>
              <a:t>Two broad areas of social determinants of health that needed to be addressed</a:t>
            </a:r>
          </a:p>
          <a:p>
            <a:pPr lvl="1"/>
            <a:r>
              <a:rPr lang="en-US" sz="2800" dirty="0"/>
              <a:t>First area - daily living conditions, which included healthy physical environments, fair employment and decent work, social protection across the lifespan, and access to health care</a:t>
            </a:r>
          </a:p>
          <a:p>
            <a:pPr lvl="1"/>
            <a:r>
              <a:rPr lang="en-US" sz="2800" dirty="0"/>
              <a:t>Second major area - distribution of power, money, and resources, including equity in health programs, public financing of action on the social determinants, economic inequalities, resource depletion, healthy working conditions, gender equity, political empowerment, and a balance of power and prosperity of nations</a:t>
            </a:r>
          </a:p>
        </p:txBody>
      </p:sp>
      <p:sp>
        <p:nvSpPr>
          <p:cNvPr id="3" name="Title 2">
            <a:extLst>
              <a:ext uri="{FF2B5EF4-FFF2-40B4-BE49-F238E27FC236}">
                <a16:creationId xmlns:a16="http://schemas.microsoft.com/office/drawing/2014/main" id="{E9344999-3409-42DA-B31F-F2574F6DE493}"/>
              </a:ext>
            </a:extLst>
          </p:cNvPr>
          <p:cNvSpPr>
            <a:spLocks noGrp="1"/>
          </p:cNvSpPr>
          <p:nvPr>
            <p:ph type="title"/>
          </p:nvPr>
        </p:nvSpPr>
        <p:spPr/>
        <p:txBody>
          <a:bodyPr/>
          <a:lstStyle/>
          <a:p>
            <a:r>
              <a:rPr lang="en-US" dirty="0"/>
              <a:t>WHO Commission on SDH – 2008 Report</a:t>
            </a:r>
          </a:p>
        </p:txBody>
      </p:sp>
    </p:spTree>
    <p:extLst>
      <p:ext uri="{BB962C8B-B14F-4D97-AF65-F5344CB8AC3E}">
        <p14:creationId xmlns:p14="http://schemas.microsoft.com/office/powerpoint/2010/main" val="3723062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8A173-9E13-4D69-962D-DDDDE3E159FA}"/>
              </a:ext>
            </a:extLst>
          </p:cNvPr>
          <p:cNvSpPr>
            <a:spLocks noGrp="1"/>
          </p:cNvSpPr>
          <p:nvPr>
            <p:ph idx="1"/>
          </p:nvPr>
        </p:nvSpPr>
        <p:spPr/>
        <p:txBody>
          <a:bodyPr/>
          <a:lstStyle/>
          <a:p>
            <a:r>
              <a:rPr lang="en-US" dirty="0"/>
              <a:t>"life-enhancing resources, such as food supply, housing, economic and social relationships, transportation, education, and health care, whose distribution across populations effectively determines length and quality of life"</a:t>
            </a:r>
          </a:p>
          <a:p>
            <a:r>
              <a:rPr lang="en-US" dirty="0"/>
              <a:t>These include access to care and resources such as food, insurance coverage, income, housing, and transportation</a:t>
            </a:r>
          </a:p>
          <a:p>
            <a:r>
              <a:rPr lang="en-US" dirty="0"/>
              <a:t>Social determinants of health influence health-promoting behaviors, and health equity among the population is not possible without equitable distribution of social determinants among group</a:t>
            </a:r>
          </a:p>
        </p:txBody>
      </p:sp>
      <p:sp>
        <p:nvSpPr>
          <p:cNvPr id="3" name="Title 2">
            <a:extLst>
              <a:ext uri="{FF2B5EF4-FFF2-40B4-BE49-F238E27FC236}">
                <a16:creationId xmlns:a16="http://schemas.microsoft.com/office/drawing/2014/main" id="{B451B5F4-64E6-4F03-96F1-E2ED92D64E04}"/>
              </a:ext>
            </a:extLst>
          </p:cNvPr>
          <p:cNvSpPr>
            <a:spLocks noGrp="1"/>
          </p:cNvSpPr>
          <p:nvPr>
            <p:ph type="title"/>
          </p:nvPr>
        </p:nvSpPr>
        <p:spPr/>
        <p:txBody>
          <a:bodyPr/>
          <a:lstStyle/>
          <a:p>
            <a:r>
              <a:rPr lang="en-US" dirty="0"/>
              <a:t>CDC Definitions</a:t>
            </a:r>
          </a:p>
        </p:txBody>
      </p:sp>
    </p:spTree>
    <p:extLst>
      <p:ext uri="{BB962C8B-B14F-4D97-AF65-F5344CB8AC3E}">
        <p14:creationId xmlns:p14="http://schemas.microsoft.com/office/powerpoint/2010/main" val="2938709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BD3A37-138F-4224-B1F4-5673EB92616F}"/>
              </a:ext>
            </a:extLst>
          </p:cNvPr>
          <p:cNvSpPr>
            <a:spLocks noGrp="1"/>
          </p:cNvSpPr>
          <p:nvPr>
            <p:ph idx="1"/>
          </p:nvPr>
        </p:nvSpPr>
        <p:spPr/>
        <p:txBody>
          <a:bodyPr/>
          <a:lstStyle/>
          <a:p>
            <a:r>
              <a:rPr lang="en-US" dirty="0"/>
              <a:t>2005 Report: </a:t>
            </a:r>
          </a:p>
          <a:p>
            <a:pPr lvl="1"/>
            <a:r>
              <a:rPr lang="en-US" dirty="0"/>
              <a:t>Mortality rate of 206.3 per 100,000 for adults aged 25 to 64 years with little education beyond high school</a:t>
            </a:r>
          </a:p>
          <a:p>
            <a:pPr lvl="1"/>
            <a:r>
              <a:rPr lang="en-US" dirty="0"/>
              <a:t>Twice as great (477.6 per 100,000) for those with only a high school education and 3 times as great (650.4 per 100,000) for those less educated</a:t>
            </a:r>
          </a:p>
        </p:txBody>
      </p:sp>
      <p:sp>
        <p:nvSpPr>
          <p:cNvPr id="3" name="Title 2">
            <a:extLst>
              <a:ext uri="{FF2B5EF4-FFF2-40B4-BE49-F238E27FC236}">
                <a16:creationId xmlns:a16="http://schemas.microsoft.com/office/drawing/2014/main" id="{651662E7-0202-43DC-B9CA-1B91AC827B68}"/>
              </a:ext>
            </a:extLst>
          </p:cNvPr>
          <p:cNvSpPr>
            <a:spLocks noGrp="1"/>
          </p:cNvSpPr>
          <p:nvPr>
            <p:ph type="title"/>
          </p:nvPr>
        </p:nvSpPr>
        <p:spPr/>
        <p:txBody>
          <a:bodyPr/>
          <a:lstStyle/>
          <a:p>
            <a:r>
              <a:rPr lang="en-US" dirty="0"/>
              <a:t>Example of SDH Effects on Health</a:t>
            </a:r>
          </a:p>
        </p:txBody>
      </p:sp>
    </p:spTree>
    <p:extLst>
      <p:ext uri="{BB962C8B-B14F-4D97-AF65-F5344CB8AC3E}">
        <p14:creationId xmlns:p14="http://schemas.microsoft.com/office/powerpoint/2010/main" val="1156667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C9EE98-5A78-48AB-9670-4ADAA9FD08C3}"/>
              </a:ext>
            </a:extLst>
          </p:cNvPr>
          <p:cNvSpPr>
            <a:spLocks noGrp="1"/>
          </p:cNvSpPr>
          <p:nvPr>
            <p:ph idx="1"/>
          </p:nvPr>
        </p:nvSpPr>
        <p:spPr/>
        <p:txBody>
          <a:bodyPr/>
          <a:lstStyle/>
          <a:p>
            <a:r>
              <a:rPr lang="en-US" dirty="0"/>
              <a:t>Social gradient</a:t>
            </a:r>
          </a:p>
          <a:p>
            <a:r>
              <a:rPr lang="en-US" dirty="0"/>
              <a:t>Stress</a:t>
            </a:r>
          </a:p>
          <a:p>
            <a:r>
              <a:rPr lang="en-US" dirty="0"/>
              <a:t>Early life</a:t>
            </a:r>
          </a:p>
          <a:p>
            <a:r>
              <a:rPr lang="en-US" dirty="0"/>
              <a:t>Social exclusion</a:t>
            </a:r>
          </a:p>
          <a:p>
            <a:r>
              <a:rPr lang="en-US" dirty="0"/>
              <a:t>Work</a:t>
            </a:r>
          </a:p>
          <a:p>
            <a:r>
              <a:rPr lang="en-US" dirty="0"/>
              <a:t>Unemployment</a:t>
            </a:r>
          </a:p>
          <a:p>
            <a:r>
              <a:rPr lang="en-US" dirty="0"/>
              <a:t>Addiction</a:t>
            </a:r>
          </a:p>
          <a:p>
            <a:r>
              <a:rPr lang="en-US" dirty="0"/>
              <a:t>Food </a:t>
            </a:r>
          </a:p>
          <a:p>
            <a:r>
              <a:rPr lang="en-US" dirty="0"/>
              <a:t>Transportation</a:t>
            </a:r>
          </a:p>
        </p:txBody>
      </p:sp>
      <p:sp>
        <p:nvSpPr>
          <p:cNvPr id="3" name="Title 2">
            <a:extLst>
              <a:ext uri="{FF2B5EF4-FFF2-40B4-BE49-F238E27FC236}">
                <a16:creationId xmlns:a16="http://schemas.microsoft.com/office/drawing/2014/main" id="{F48502E3-6C58-4B08-A38D-C2C72696C6FB}"/>
              </a:ext>
            </a:extLst>
          </p:cNvPr>
          <p:cNvSpPr>
            <a:spLocks noGrp="1"/>
          </p:cNvSpPr>
          <p:nvPr>
            <p:ph type="title"/>
          </p:nvPr>
        </p:nvSpPr>
        <p:spPr/>
        <p:txBody>
          <a:bodyPr/>
          <a:lstStyle/>
          <a:p>
            <a:r>
              <a:rPr lang="en-US" dirty="0"/>
              <a:t>WHO Defined SDH</a:t>
            </a:r>
          </a:p>
        </p:txBody>
      </p:sp>
    </p:spTree>
    <p:extLst>
      <p:ext uri="{BB962C8B-B14F-4D97-AF65-F5344CB8AC3E}">
        <p14:creationId xmlns:p14="http://schemas.microsoft.com/office/powerpoint/2010/main" val="9266868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evice&#10;&#10;Description generated with high confidence">
            <a:extLst>
              <a:ext uri="{FF2B5EF4-FFF2-40B4-BE49-F238E27FC236}">
                <a16:creationId xmlns:a16="http://schemas.microsoft.com/office/drawing/2014/main" id="{F74EEE45-F155-4ED2-968A-733ABE43B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06" y="0"/>
            <a:ext cx="9991788" cy="6858000"/>
          </a:xfrm>
          <a:prstGeom prst="rect">
            <a:avLst/>
          </a:prstGeom>
        </p:spPr>
      </p:pic>
    </p:spTree>
    <p:extLst>
      <p:ext uri="{BB962C8B-B14F-4D97-AF65-F5344CB8AC3E}">
        <p14:creationId xmlns:p14="http://schemas.microsoft.com/office/powerpoint/2010/main" val="119838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1751</Words>
  <Application>Microsoft Office PowerPoint</Application>
  <PresentationFormat>Widescreen</PresentationFormat>
  <Paragraphs>148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Wingdings</vt:lpstr>
      <vt:lpstr>Wingdings 2</vt:lpstr>
      <vt:lpstr>Wingdings 3</vt:lpstr>
      <vt:lpstr>Medical design template</vt:lpstr>
      <vt:lpstr>Social Determinants of Health</vt:lpstr>
      <vt:lpstr>Agenda/Objectives</vt:lpstr>
      <vt:lpstr>Definition </vt:lpstr>
      <vt:lpstr>WHO Perspective</vt:lpstr>
      <vt:lpstr>WHO Commission on SDH – 2008 Report</vt:lpstr>
      <vt:lpstr>CDC Definitions</vt:lpstr>
      <vt:lpstr>Example of SDH Effects on Health</vt:lpstr>
      <vt:lpstr>WHO Defined SDH</vt:lpstr>
      <vt:lpstr>PowerPoint Presentation</vt:lpstr>
      <vt:lpstr>Healthy People 2020 and SDH        1 of 2</vt:lpstr>
      <vt:lpstr>Healthy People 2020 and SDH        2 of 2</vt:lpstr>
      <vt:lpstr>Healthy People 2020 and Physical Determinants</vt:lpstr>
      <vt:lpstr>PowerPoint Presentation</vt:lpstr>
      <vt:lpstr>Expanding HP 2020 SDH’s      1 of 3</vt:lpstr>
      <vt:lpstr>Expanding HP 2020 SDH’s      2 of 3</vt:lpstr>
      <vt:lpstr>Expanding HP 2020 SDH’s      3 of 3</vt:lpstr>
      <vt:lpstr>PowerPoint Presentation</vt:lpstr>
      <vt:lpstr>Addressing SDH</vt:lpstr>
      <vt:lpstr>So What? Why bother with SDH?</vt:lpstr>
      <vt:lpstr>PowerPoint Presentation</vt:lpstr>
      <vt:lpstr>PowerPoint Presentation</vt:lpstr>
      <vt:lpstr>What is the Data &amp; What Does it Show?</vt:lpstr>
      <vt:lpstr>Possible Interventions             1 of 2</vt:lpstr>
      <vt:lpstr>Possible Interventions             2 of 2</vt:lpstr>
      <vt:lpstr>WHO Commission on SDH</vt:lpstr>
      <vt:lpstr>Where Do We Fit In?     1 of 2</vt:lpstr>
      <vt:lpstr>Where Do We Fit In?     2 of 2</vt:lpstr>
      <vt:lpstr>Military Translation</vt:lpstr>
      <vt:lpstr>Additional Military Use</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2018-06-30T13:46:40Z</dcterms:created>
  <dcterms:modified xsi:type="dcterms:W3CDTF">2018-06-30T18:35:47Z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TC034605299991</vt:lpwstr>
  </property>
</Properties>
</file>