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86" d="100"/>
          <a:sy n="86" d="100"/>
        </p:scale>
        <p:origin x="4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nchor="ct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3/10/2017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Strategic Thinking</a:t>
            </a:r>
          </a:p>
        </p:txBody>
      </p:sp>
      <p:sp>
        <p:nvSpPr>
          <p:cNvPr id="3" name="Subtitle 2"/>
          <p:cNvSpPr>
            <a:spLocks noGrp="1"/>
          </p:cNvSpPr>
          <p:nvPr>
            <p:ph type="subTitle" idx="1"/>
          </p:nvPr>
        </p:nvSpPr>
        <p:spPr/>
        <p:txBody>
          <a:bodyPr/>
          <a:lstStyle/>
          <a:p>
            <a:r>
              <a:rPr lang="en-US" dirty="0"/>
              <a:t>Bob Marshall, MD MPH MISM FAAFP</a:t>
            </a:r>
          </a:p>
          <a:p>
            <a:r>
              <a:rPr lang="en-US" dirty="0"/>
              <a:t>Program Director, DoD Clinical Informatics Fellowship</a:t>
            </a:r>
          </a:p>
        </p:txBody>
      </p:sp>
    </p:spTree>
    <p:extLst>
      <p:ext uri="{BB962C8B-B14F-4D97-AF65-F5344CB8AC3E}">
        <p14:creationId xmlns:p14="http://schemas.microsoft.com/office/powerpoint/2010/main" val="405059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Thinking</a:t>
            </a:r>
          </a:p>
        </p:txBody>
      </p:sp>
      <p:sp>
        <p:nvSpPr>
          <p:cNvPr id="3" name="Content Placeholder 2"/>
          <p:cNvSpPr>
            <a:spLocks noGrp="1"/>
          </p:cNvSpPr>
          <p:nvPr>
            <p:ph idx="1"/>
          </p:nvPr>
        </p:nvSpPr>
        <p:spPr/>
        <p:txBody>
          <a:bodyPr/>
          <a:lstStyle/>
          <a:p>
            <a:r>
              <a:rPr lang="en-GB" dirty="0"/>
              <a:t>Analytical thinking skills are critical because they help one to gather information, articulate, visualize and solve complex problems. </a:t>
            </a:r>
          </a:p>
          <a:p>
            <a:r>
              <a:rPr lang="en-GB" dirty="0"/>
              <a:t>Some people make the incorrect assumption that analytical thinking and critical thinking are the same. </a:t>
            </a:r>
          </a:p>
          <a:p>
            <a:r>
              <a:rPr lang="en-GB" dirty="0"/>
              <a:t>That is not true, and it is important to differentiate the two so one can understand when to think critically and when to think analytically. </a:t>
            </a:r>
            <a:endParaRPr lang="en-US" dirty="0"/>
          </a:p>
        </p:txBody>
      </p:sp>
    </p:spTree>
    <p:extLst>
      <p:ext uri="{BB962C8B-B14F-4D97-AF65-F5344CB8AC3E}">
        <p14:creationId xmlns:p14="http://schemas.microsoft.com/office/powerpoint/2010/main" val="200897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Thinking</a:t>
            </a:r>
          </a:p>
        </p:txBody>
      </p:sp>
      <p:sp>
        <p:nvSpPr>
          <p:cNvPr id="3" name="Content Placeholder 2"/>
          <p:cNvSpPr>
            <a:spLocks noGrp="1"/>
          </p:cNvSpPr>
          <p:nvPr>
            <p:ph idx="1"/>
          </p:nvPr>
        </p:nvSpPr>
        <p:spPr/>
        <p:txBody>
          <a:bodyPr/>
          <a:lstStyle/>
          <a:p>
            <a:r>
              <a:rPr lang="en-GB" dirty="0"/>
              <a:t>When thinking critically, one makes the decision whether or not an event, object or situation appears to be right or wrong. </a:t>
            </a:r>
          </a:p>
          <a:p>
            <a:r>
              <a:rPr lang="en-GB" dirty="0"/>
              <a:t>Once provided information, one evaluates the data and determines how best to interpret it. </a:t>
            </a:r>
          </a:p>
          <a:p>
            <a:r>
              <a:rPr lang="en-GB" dirty="0"/>
              <a:t>Conclusions and assessments are made based on one’s perception of the information and knowledge of the world, often looking at other pieces of data that might be relevant. </a:t>
            </a:r>
          </a:p>
          <a:p>
            <a:r>
              <a:rPr lang="en-GB" dirty="0"/>
              <a:t>Critical thinking takes facts and uses them to form an opinion or belief. </a:t>
            </a:r>
            <a:endParaRPr lang="en-US" dirty="0"/>
          </a:p>
        </p:txBody>
      </p:sp>
    </p:spTree>
    <p:extLst>
      <p:ext uri="{BB962C8B-B14F-4D97-AF65-F5344CB8AC3E}">
        <p14:creationId xmlns:p14="http://schemas.microsoft.com/office/powerpoint/2010/main" val="783604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Thinking</a:t>
            </a:r>
          </a:p>
        </p:txBody>
      </p:sp>
      <p:sp>
        <p:nvSpPr>
          <p:cNvPr id="3" name="Content Placeholder 2"/>
          <p:cNvSpPr>
            <a:spLocks noGrp="1"/>
          </p:cNvSpPr>
          <p:nvPr>
            <p:ph idx="1"/>
          </p:nvPr>
        </p:nvSpPr>
        <p:spPr/>
        <p:txBody>
          <a:bodyPr/>
          <a:lstStyle/>
          <a:p>
            <a:r>
              <a:rPr lang="en-GB" dirty="0"/>
              <a:t>Analytical thinking is used to break down complex bits of information, thinking step-by-step to develop an overall conclusion, answer or solution. </a:t>
            </a:r>
          </a:p>
          <a:p>
            <a:r>
              <a:rPr lang="en-GB" dirty="0"/>
              <a:t>Analytical thinking uses facts to support conclusions or a train of thought. </a:t>
            </a:r>
            <a:r>
              <a:rPr lang="en-US" dirty="0"/>
              <a:t>Analytical thinking may require you to think about some (or all) of the following: </a:t>
            </a:r>
          </a:p>
          <a:p>
            <a:pPr lvl="1"/>
            <a:r>
              <a:rPr lang="en-US" dirty="0"/>
              <a:t>Cause and effect</a:t>
            </a:r>
          </a:p>
          <a:p>
            <a:pPr lvl="1"/>
            <a:r>
              <a:rPr lang="en-US" dirty="0"/>
              <a:t>Similarities and differences</a:t>
            </a:r>
          </a:p>
          <a:p>
            <a:pPr lvl="1"/>
            <a:r>
              <a:rPr lang="en-US" dirty="0"/>
              <a:t>Trends</a:t>
            </a:r>
          </a:p>
          <a:p>
            <a:endParaRPr lang="en-US" dirty="0"/>
          </a:p>
        </p:txBody>
      </p:sp>
    </p:spTree>
    <p:extLst>
      <p:ext uri="{BB962C8B-B14F-4D97-AF65-F5344CB8AC3E}">
        <p14:creationId xmlns:p14="http://schemas.microsoft.com/office/powerpoint/2010/main" val="297768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 Thinking…</a:t>
            </a:r>
            <a:r>
              <a:rPr lang="en-US" dirty="0" err="1"/>
              <a:t>cont</a:t>
            </a:r>
            <a:endParaRPr lang="en-US" dirty="0"/>
          </a:p>
        </p:txBody>
      </p:sp>
      <p:sp>
        <p:nvSpPr>
          <p:cNvPr id="3" name="Content Placeholder 2"/>
          <p:cNvSpPr>
            <a:spLocks noGrp="1"/>
          </p:cNvSpPr>
          <p:nvPr>
            <p:ph idx="1"/>
          </p:nvPr>
        </p:nvSpPr>
        <p:spPr/>
        <p:txBody>
          <a:bodyPr/>
          <a:lstStyle/>
          <a:p>
            <a:pPr lvl="1"/>
            <a:r>
              <a:rPr lang="en-US" dirty="0"/>
              <a:t>Associations between things</a:t>
            </a:r>
          </a:p>
          <a:p>
            <a:pPr lvl="1"/>
            <a:r>
              <a:rPr lang="en-US" dirty="0"/>
              <a:t>Inter-relationships between the parts</a:t>
            </a:r>
          </a:p>
          <a:p>
            <a:pPr lvl="1"/>
            <a:r>
              <a:rPr lang="en-US" dirty="0"/>
              <a:t>The sequence of events</a:t>
            </a:r>
          </a:p>
          <a:p>
            <a:pPr lvl="1"/>
            <a:r>
              <a:rPr lang="en-US" dirty="0"/>
              <a:t>Complex systems and how they work</a:t>
            </a:r>
          </a:p>
          <a:p>
            <a:pPr lvl="1"/>
            <a:r>
              <a:rPr lang="en-US" dirty="0"/>
              <a:t>Ways to solve complex problems</a:t>
            </a:r>
          </a:p>
          <a:p>
            <a:pPr lvl="1"/>
            <a:r>
              <a:rPr lang="en-US" dirty="0"/>
              <a:t>Steps within a process</a:t>
            </a:r>
          </a:p>
          <a:p>
            <a:pPr lvl="1"/>
            <a:r>
              <a:rPr lang="en-US" dirty="0"/>
              <a:t>Examples of what is happening</a:t>
            </a:r>
          </a:p>
          <a:p>
            <a:endParaRPr lang="en-US" dirty="0"/>
          </a:p>
        </p:txBody>
      </p:sp>
    </p:spTree>
    <p:extLst>
      <p:ext uri="{BB962C8B-B14F-4D97-AF65-F5344CB8AC3E}">
        <p14:creationId xmlns:p14="http://schemas.microsoft.com/office/powerpoint/2010/main" val="126502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Innovative Thinking</a:t>
            </a:r>
          </a:p>
        </p:txBody>
      </p:sp>
      <p:sp>
        <p:nvSpPr>
          <p:cNvPr id="3" name="Content Placeholder 2"/>
          <p:cNvSpPr>
            <a:spLocks noGrp="1"/>
          </p:cNvSpPr>
          <p:nvPr>
            <p:ph idx="1"/>
          </p:nvPr>
        </p:nvSpPr>
        <p:spPr/>
        <p:txBody>
          <a:bodyPr/>
          <a:lstStyle/>
          <a:p>
            <a:r>
              <a:rPr lang="en-GB" dirty="0"/>
              <a:t>Innovative thinking is rooted in creativity and would be considered the other side of the creative thinking “coin”. </a:t>
            </a:r>
          </a:p>
          <a:p>
            <a:r>
              <a:rPr lang="en-GB" dirty="0"/>
              <a:t>Creativity is bringing into existence an idea that is new to you. Innovation is the practical application of creative ideas. </a:t>
            </a:r>
          </a:p>
          <a:p>
            <a:r>
              <a:rPr lang="en-GB" dirty="0"/>
              <a:t>Creative thinking is an innate talent we were born with and a set of skills that can be learned, developed and utilized in daily problem solving. </a:t>
            </a:r>
          </a:p>
          <a:p>
            <a:r>
              <a:rPr lang="en-GB" dirty="0"/>
              <a:t>Innovative thinking is taking the same skills as creative thinking and applying them to practical solutions. </a:t>
            </a:r>
            <a:endParaRPr lang="en-US" dirty="0"/>
          </a:p>
        </p:txBody>
      </p:sp>
    </p:spTree>
    <p:extLst>
      <p:ext uri="{BB962C8B-B14F-4D97-AF65-F5344CB8AC3E}">
        <p14:creationId xmlns:p14="http://schemas.microsoft.com/office/powerpoint/2010/main" val="3538537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Barriers</a:t>
            </a:r>
          </a:p>
        </p:txBody>
      </p:sp>
      <p:sp>
        <p:nvSpPr>
          <p:cNvPr id="3" name="Content Placeholder 2"/>
          <p:cNvSpPr>
            <a:spLocks noGrp="1"/>
          </p:cNvSpPr>
          <p:nvPr>
            <p:ph idx="1"/>
          </p:nvPr>
        </p:nvSpPr>
        <p:spPr/>
        <p:txBody>
          <a:bodyPr/>
          <a:lstStyle/>
          <a:p>
            <a:r>
              <a:rPr lang="en-GB" dirty="0"/>
              <a:t>There are multiple cultural and physiological barriers to both creative and innovative thinking. </a:t>
            </a:r>
          </a:p>
          <a:p>
            <a:r>
              <a:rPr lang="en-GB" dirty="0"/>
              <a:t>Such things as making assumptions, following the rules, over-reliance on logic and fear of failure restrict the ability of the left brain (analytic), right brain (creative), conscious and subconscious to properly collect information needed, choose and calculate which information is important, communicate those ideas to our consciousness and provide an innovative solution.</a:t>
            </a:r>
            <a:endParaRPr lang="en-US" dirty="0"/>
          </a:p>
        </p:txBody>
      </p:sp>
    </p:spTree>
    <p:extLst>
      <p:ext uri="{BB962C8B-B14F-4D97-AF65-F5344CB8AC3E}">
        <p14:creationId xmlns:p14="http://schemas.microsoft.com/office/powerpoint/2010/main" val="113500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Creative/Innovative Thinking</a:t>
            </a:r>
          </a:p>
        </p:txBody>
      </p:sp>
      <p:sp>
        <p:nvSpPr>
          <p:cNvPr id="3" name="Content Placeholder 2"/>
          <p:cNvSpPr>
            <a:spLocks noGrp="1"/>
          </p:cNvSpPr>
          <p:nvPr>
            <p:ph idx="1"/>
          </p:nvPr>
        </p:nvSpPr>
        <p:spPr/>
        <p:txBody>
          <a:bodyPr>
            <a:normAutofit/>
          </a:bodyPr>
          <a:lstStyle/>
          <a:p>
            <a:r>
              <a:rPr lang="en-GB" dirty="0"/>
              <a:t>One of the prime reasons to engage in creative or innovative thinking is to solve problems. </a:t>
            </a:r>
          </a:p>
          <a:p>
            <a:r>
              <a:rPr lang="en-GB" dirty="0"/>
              <a:t>The first step in solving problems is to define them. </a:t>
            </a:r>
          </a:p>
          <a:p>
            <a:r>
              <a:rPr lang="en-GB" dirty="0"/>
              <a:t>There are well-studied tools for defining problems. </a:t>
            </a:r>
          </a:p>
          <a:p>
            <a:r>
              <a:rPr lang="en-GB" dirty="0"/>
              <a:t>These include the Kipling Method, the Problem Statement and the Challenge Method. </a:t>
            </a:r>
          </a:p>
          <a:p>
            <a:r>
              <a:rPr lang="en-GB" dirty="0"/>
              <a:t>The Kipling Method (from Rudyard Kipling) uses a set of questions, the 5 W’s and the 1 H, to help trigger ideas and solve problems. </a:t>
            </a:r>
          </a:p>
        </p:txBody>
      </p:sp>
    </p:spTree>
    <p:extLst>
      <p:ext uri="{BB962C8B-B14F-4D97-AF65-F5344CB8AC3E}">
        <p14:creationId xmlns:p14="http://schemas.microsoft.com/office/powerpoint/2010/main" val="44849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9401897" cy="1507067"/>
          </a:xfrm>
        </p:spPr>
        <p:txBody>
          <a:bodyPr/>
          <a:lstStyle/>
          <a:p>
            <a:r>
              <a:rPr lang="en-US" dirty="0"/>
              <a:t>Creative/Innovative </a:t>
            </a:r>
            <a:r>
              <a:rPr lang="en-US" dirty="0" err="1"/>
              <a:t>THinking</a:t>
            </a:r>
            <a:r>
              <a:rPr lang="en-US" dirty="0"/>
              <a:t>…</a:t>
            </a:r>
            <a:r>
              <a:rPr lang="en-US" dirty="0" err="1"/>
              <a:t>cont</a:t>
            </a:r>
            <a:endParaRPr lang="en-US" dirty="0"/>
          </a:p>
        </p:txBody>
      </p:sp>
      <p:sp>
        <p:nvSpPr>
          <p:cNvPr id="3" name="Content Placeholder 2"/>
          <p:cNvSpPr>
            <a:spLocks noGrp="1"/>
          </p:cNvSpPr>
          <p:nvPr>
            <p:ph idx="1"/>
          </p:nvPr>
        </p:nvSpPr>
        <p:spPr/>
        <p:txBody>
          <a:bodyPr>
            <a:normAutofit fontScale="92500" lnSpcReduction="10000"/>
          </a:bodyPr>
          <a:lstStyle/>
          <a:p>
            <a:r>
              <a:rPr lang="en-GB" dirty="0"/>
              <a:t>The Problem Statement method is self-explanatory, but not easy to accomplish in many cases. </a:t>
            </a:r>
            <a:endParaRPr lang="en-US" dirty="0"/>
          </a:p>
          <a:p>
            <a:r>
              <a:rPr lang="en-GB" dirty="0"/>
              <a:t>This method works when everyone identifies what the problem is for them and then collaborate/negotiate to arrive at a single best problem statement for all. </a:t>
            </a:r>
          </a:p>
          <a:p>
            <a:r>
              <a:rPr lang="en-GB" dirty="0"/>
              <a:t>The Challenge Method works well to get people out of a thinking rut. </a:t>
            </a:r>
          </a:p>
          <a:p>
            <a:r>
              <a:rPr lang="en-GB" dirty="0"/>
              <a:t>It is good for testing idea validity. It starts with identifying a problem or situation and then challenging it, or some component of the problem domain, with deep questions about: concepts; assumptions; boundaries; the ‘impossible’; the ‘can’t be done’; the ‘essential’; and the “sacred cows”. </a:t>
            </a:r>
            <a:endParaRPr lang="en-US" dirty="0"/>
          </a:p>
        </p:txBody>
      </p:sp>
    </p:spTree>
    <p:extLst>
      <p:ext uri="{BB962C8B-B14F-4D97-AF65-F5344CB8AC3E}">
        <p14:creationId xmlns:p14="http://schemas.microsoft.com/office/powerpoint/2010/main" val="4183863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Ideas</a:t>
            </a:r>
          </a:p>
        </p:txBody>
      </p:sp>
      <p:sp>
        <p:nvSpPr>
          <p:cNvPr id="3" name="Content Placeholder 2"/>
          <p:cNvSpPr>
            <a:spLocks noGrp="1"/>
          </p:cNvSpPr>
          <p:nvPr>
            <p:ph idx="1"/>
          </p:nvPr>
        </p:nvSpPr>
        <p:spPr/>
        <p:txBody>
          <a:bodyPr>
            <a:normAutofit fontScale="92500" lnSpcReduction="10000"/>
          </a:bodyPr>
          <a:lstStyle/>
          <a:p>
            <a:r>
              <a:rPr lang="en-GB" dirty="0"/>
              <a:t>There are a number of well-studied tools for creating new ideas or innovating. </a:t>
            </a:r>
          </a:p>
          <a:p>
            <a:r>
              <a:rPr lang="en-GB" dirty="0"/>
              <a:t>Three of the more common ones, out of more than 27 known tools, are: attribute listing; brainstorming; and visioning. </a:t>
            </a:r>
          </a:p>
          <a:p>
            <a:r>
              <a:rPr lang="en-GB" dirty="0"/>
              <a:t>Attribute listing is a good technique for ensuring all possible aspects of a problem have been identified and examined. </a:t>
            </a:r>
          </a:p>
          <a:p>
            <a:r>
              <a:rPr lang="en-GB" dirty="0"/>
              <a:t>This tool breaks the problem down into smaller and smaller bits, allowing one to see/discover the details. </a:t>
            </a:r>
          </a:p>
          <a:p>
            <a:r>
              <a:rPr lang="en-GB" dirty="0"/>
              <a:t>The steps in attribute listing are the following: list the attributes; consider the value of each attribute; and modify the attributes to increase value, reduce negative value or create new value. </a:t>
            </a:r>
            <a:endParaRPr lang="en-US" dirty="0"/>
          </a:p>
        </p:txBody>
      </p:sp>
    </p:spTree>
    <p:extLst>
      <p:ext uri="{BB962C8B-B14F-4D97-AF65-F5344CB8AC3E}">
        <p14:creationId xmlns:p14="http://schemas.microsoft.com/office/powerpoint/2010/main" val="274912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p>
        </p:txBody>
      </p:sp>
      <p:sp>
        <p:nvSpPr>
          <p:cNvPr id="3" name="Content Placeholder 2"/>
          <p:cNvSpPr>
            <a:spLocks noGrp="1"/>
          </p:cNvSpPr>
          <p:nvPr>
            <p:ph idx="1"/>
          </p:nvPr>
        </p:nvSpPr>
        <p:spPr/>
        <p:txBody>
          <a:bodyPr>
            <a:normAutofit lnSpcReduction="10000"/>
          </a:bodyPr>
          <a:lstStyle/>
          <a:p>
            <a:r>
              <a:rPr lang="en-GB" dirty="0"/>
              <a:t>Brainstorming, also called “Classic Brainstorming”, became popular in the 1950’s as a way to come up with new ideas. </a:t>
            </a:r>
          </a:p>
          <a:p>
            <a:r>
              <a:rPr lang="en-GB" dirty="0"/>
              <a:t>There have been various versions developed since in an effort to overcome perceived deficiencies in “Classic Brainstorming”: Brainwriting 6-3-5; Harvey Cards; Imaginary Brainstorming; and Reverse Brainstorming. </a:t>
            </a:r>
          </a:p>
          <a:p>
            <a:r>
              <a:rPr lang="en-GB" dirty="0"/>
              <a:t>The steps in brainstorming include the following: </a:t>
            </a:r>
          </a:p>
          <a:p>
            <a:pPr lvl="1"/>
            <a:r>
              <a:rPr lang="en-GB" dirty="0"/>
              <a:t>Arrange the meeting for 4-8 people</a:t>
            </a:r>
            <a:endParaRPr lang="en-US" dirty="0"/>
          </a:p>
          <a:p>
            <a:pPr lvl="1"/>
            <a:r>
              <a:rPr lang="en-GB" dirty="0"/>
              <a:t>Write a well-defined, clearly stated problem where everyone can see it</a:t>
            </a:r>
            <a:endParaRPr lang="en-US" dirty="0"/>
          </a:p>
          <a:p>
            <a:endParaRPr lang="en-US" dirty="0"/>
          </a:p>
        </p:txBody>
      </p:sp>
    </p:spTree>
    <p:extLst>
      <p:ext uri="{BB962C8B-B14F-4D97-AF65-F5344CB8AC3E}">
        <p14:creationId xmlns:p14="http://schemas.microsoft.com/office/powerpoint/2010/main" val="7711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Overview of Strategic Thinking</a:t>
            </a:r>
          </a:p>
          <a:p>
            <a:r>
              <a:rPr lang="en-US" dirty="0"/>
              <a:t>Review the different types of thinking</a:t>
            </a:r>
          </a:p>
          <a:p>
            <a:endParaRPr lang="en-US" dirty="0"/>
          </a:p>
        </p:txBody>
      </p:sp>
    </p:spTree>
    <p:extLst>
      <p:ext uri="{BB962C8B-B14F-4D97-AF65-F5344CB8AC3E}">
        <p14:creationId xmlns:p14="http://schemas.microsoft.com/office/powerpoint/2010/main" val="76860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Brainstorming…</a:t>
            </a:r>
            <a:r>
              <a:rPr lang="en-US" dirty="0" err="1"/>
              <a:t>cont</a:t>
            </a:r>
            <a:endParaRPr lang="en-US" dirty="0"/>
          </a:p>
        </p:txBody>
      </p:sp>
      <p:sp>
        <p:nvSpPr>
          <p:cNvPr id="3" name="Content Placeholder 2"/>
          <p:cNvSpPr>
            <a:spLocks noGrp="1"/>
          </p:cNvSpPr>
          <p:nvPr>
            <p:ph idx="1"/>
          </p:nvPr>
        </p:nvSpPr>
        <p:spPr/>
        <p:txBody>
          <a:bodyPr/>
          <a:lstStyle/>
          <a:p>
            <a:pPr lvl="1"/>
            <a:r>
              <a:rPr lang="en-GB" dirty="0"/>
              <a:t>Ensure that everyone understands the problem/issue to be addressed</a:t>
            </a:r>
            <a:endParaRPr lang="en-US" dirty="0"/>
          </a:p>
          <a:p>
            <a:pPr lvl="1"/>
            <a:r>
              <a:rPr lang="en-GB" dirty="0"/>
              <a:t>Review the ground rules (there are at least five)</a:t>
            </a:r>
            <a:endParaRPr lang="en-US" dirty="0"/>
          </a:p>
          <a:p>
            <a:pPr lvl="1"/>
            <a:r>
              <a:rPr lang="en-GB" dirty="0"/>
              <a:t>Have someone (or two people) facilitate the discussion, enforce the rules and write down all ideas as they occur</a:t>
            </a:r>
            <a:endParaRPr lang="en-US" dirty="0"/>
          </a:p>
          <a:p>
            <a:pPr lvl="1"/>
            <a:r>
              <a:rPr lang="en-GB" dirty="0"/>
              <a:t>Generate ideas via unstructured or structured methodology – the goal is complete participation by all in attendance</a:t>
            </a:r>
            <a:endParaRPr lang="en-US" dirty="0"/>
          </a:p>
          <a:p>
            <a:pPr lvl="1"/>
            <a:r>
              <a:rPr lang="en-GB" dirty="0"/>
              <a:t>Clarify and conclude the session, combining identical ideas and obtaining consensus on the next steps/actions and a timeline</a:t>
            </a:r>
            <a:endParaRPr lang="en-US" dirty="0"/>
          </a:p>
          <a:p>
            <a:endParaRPr lang="en-US" dirty="0"/>
          </a:p>
        </p:txBody>
      </p:sp>
    </p:spTree>
    <p:extLst>
      <p:ext uri="{BB962C8B-B14F-4D97-AF65-F5344CB8AC3E}">
        <p14:creationId xmlns:p14="http://schemas.microsoft.com/office/powerpoint/2010/main" val="709447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015345"/>
            <a:ext cx="8534400" cy="979054"/>
          </a:xfrm>
        </p:spPr>
        <p:txBody>
          <a:bodyPr/>
          <a:lstStyle/>
          <a:p>
            <a:r>
              <a:rPr lang="en-US" dirty="0"/>
              <a:t>Visioning</a:t>
            </a:r>
          </a:p>
        </p:txBody>
      </p:sp>
      <p:sp>
        <p:nvSpPr>
          <p:cNvPr id="3" name="Content Placeholder 2"/>
          <p:cNvSpPr>
            <a:spLocks noGrp="1"/>
          </p:cNvSpPr>
          <p:nvPr>
            <p:ph idx="1"/>
          </p:nvPr>
        </p:nvSpPr>
        <p:spPr>
          <a:xfrm>
            <a:off x="684212" y="399012"/>
            <a:ext cx="8534400" cy="4616334"/>
          </a:xfrm>
        </p:spPr>
        <p:txBody>
          <a:bodyPr>
            <a:normAutofit lnSpcReduction="10000"/>
          </a:bodyPr>
          <a:lstStyle/>
          <a:p>
            <a:r>
              <a:rPr lang="en-GB" dirty="0"/>
              <a:t>The last of the three methods/tools for creative/innovative thinking is called Visioning. </a:t>
            </a:r>
          </a:p>
          <a:p>
            <a:r>
              <a:rPr lang="en-GB" dirty="0"/>
              <a:t>It works by imagining the desired future and what the organization, team or individual is trying to achieve. </a:t>
            </a:r>
          </a:p>
          <a:p>
            <a:r>
              <a:rPr lang="en-GB" dirty="0"/>
              <a:t>Visualize what that future state holds, and describe it to others in dynamic and emotive words (like ‘sharp’, ‘now’ and ‘value’) to paint a picture. </a:t>
            </a:r>
          </a:p>
          <a:p>
            <a:r>
              <a:rPr lang="en-GB" dirty="0"/>
              <a:t>Phrase it in the present tense and use action verbs that talk about what is happening in the vision. </a:t>
            </a:r>
          </a:p>
          <a:p>
            <a:r>
              <a:rPr lang="en-GB" dirty="0"/>
              <a:t>Test it against others to ensure that vision works for them as well. </a:t>
            </a:r>
          </a:p>
          <a:p>
            <a:r>
              <a:rPr lang="en-GB" dirty="0"/>
              <a:t>Visioning works because humans are an imaginative species and are motivated by what we perceive as a possible and/or desired future. </a:t>
            </a:r>
            <a:endParaRPr lang="en-US" dirty="0"/>
          </a:p>
        </p:txBody>
      </p:sp>
    </p:spTree>
    <p:extLst>
      <p:ext uri="{BB962C8B-B14F-4D97-AF65-F5344CB8AC3E}">
        <p14:creationId xmlns:p14="http://schemas.microsoft.com/office/powerpoint/2010/main" val="1469340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275812"/>
            <a:ext cx="8534400" cy="907010"/>
          </a:xfrm>
        </p:spPr>
        <p:txBody>
          <a:bodyPr/>
          <a:lstStyle/>
          <a:p>
            <a:r>
              <a:rPr lang="en-US" dirty="0"/>
              <a:t>Questions</a:t>
            </a:r>
          </a:p>
        </p:txBody>
      </p:sp>
      <p:sp>
        <p:nvSpPr>
          <p:cNvPr id="3" name="Content Placeholder 2"/>
          <p:cNvSpPr>
            <a:spLocks noGrp="1"/>
          </p:cNvSpPr>
          <p:nvPr>
            <p:ph idx="1"/>
          </p:nvPr>
        </p:nvSpPr>
        <p:spPr>
          <a:xfrm>
            <a:off x="684212" y="4577545"/>
            <a:ext cx="8534400" cy="698885"/>
          </a:xfrm>
        </p:spPr>
        <p:txBody>
          <a:bodyPr/>
          <a:lstStyle/>
          <a:p>
            <a:r>
              <a:rPr lang="en-US" dirty="0"/>
              <a:t>Next topic: Strategy – how does that fit with strategic thinking?</a:t>
            </a:r>
          </a:p>
        </p:txBody>
      </p:sp>
      <p:pic>
        <p:nvPicPr>
          <p:cNvPr id="5" name="Picture 4"/>
          <p:cNvPicPr>
            <a:picLocks noChangeAspect="1"/>
          </p:cNvPicPr>
          <p:nvPr/>
        </p:nvPicPr>
        <p:blipFill>
          <a:blip r:embed="rId2"/>
          <a:stretch>
            <a:fillRect/>
          </a:stretch>
        </p:blipFill>
        <p:spPr>
          <a:xfrm>
            <a:off x="2736870" y="55422"/>
            <a:ext cx="5268285" cy="4359506"/>
          </a:xfrm>
          <a:prstGeom prst="rect">
            <a:avLst/>
          </a:prstGeom>
        </p:spPr>
      </p:pic>
    </p:spTree>
    <p:extLst>
      <p:ext uri="{BB962C8B-B14F-4D97-AF65-F5344CB8AC3E}">
        <p14:creationId xmlns:p14="http://schemas.microsoft.com/office/powerpoint/2010/main" val="333711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idx="1"/>
          </p:nvPr>
        </p:nvSpPr>
        <p:spPr/>
        <p:txBody>
          <a:bodyPr/>
          <a:lstStyle/>
          <a:p>
            <a:r>
              <a:rPr lang="en-GB" dirty="0"/>
              <a:t>Important to have a deliberate, systematic process for making decisions and managing work to guide individuals, teams and organizations towards desired outcomes. </a:t>
            </a:r>
          </a:p>
          <a:p>
            <a:r>
              <a:rPr lang="en-GB" dirty="0"/>
              <a:t>Those decisions have to be made with an awareness of the future and its implications, organize teams and individuals to execute those decisions and measure the results against expectations. </a:t>
            </a:r>
            <a:endParaRPr lang="en-US" dirty="0"/>
          </a:p>
        </p:txBody>
      </p:sp>
    </p:spTree>
    <p:extLst>
      <p:ext uri="{BB962C8B-B14F-4D97-AF65-F5344CB8AC3E}">
        <p14:creationId xmlns:p14="http://schemas.microsoft.com/office/powerpoint/2010/main" val="593263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Thinking </a:t>
            </a:r>
          </a:p>
        </p:txBody>
      </p:sp>
      <p:sp>
        <p:nvSpPr>
          <p:cNvPr id="3" name="Content Placeholder 2"/>
          <p:cNvSpPr>
            <a:spLocks noGrp="1"/>
          </p:cNvSpPr>
          <p:nvPr>
            <p:ph idx="1"/>
          </p:nvPr>
        </p:nvSpPr>
        <p:spPr/>
        <p:txBody>
          <a:bodyPr/>
          <a:lstStyle/>
          <a:p>
            <a:r>
              <a:rPr lang="en-GB" dirty="0"/>
              <a:t>The ability to step back from day-to-day activities and develop a long-term plan for sustained growth and development. </a:t>
            </a:r>
          </a:p>
          <a:p>
            <a:r>
              <a:rPr lang="en-GB" dirty="0"/>
              <a:t>Strategic thinking is called for when considering organizational goals, management plans and long-term development of people. </a:t>
            </a:r>
          </a:p>
          <a:p>
            <a:r>
              <a:rPr lang="en-GB" dirty="0"/>
              <a:t>Using strategic thinking allows for systematic and efficient strategic planning for the organization, teams and people. </a:t>
            </a:r>
            <a:endParaRPr lang="en-US" dirty="0"/>
          </a:p>
        </p:txBody>
      </p:sp>
    </p:spTree>
    <p:extLst>
      <p:ext uri="{BB962C8B-B14F-4D97-AF65-F5344CB8AC3E}">
        <p14:creationId xmlns:p14="http://schemas.microsoft.com/office/powerpoint/2010/main" val="359422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Thinking vs. Planning</a:t>
            </a:r>
          </a:p>
        </p:txBody>
      </p:sp>
      <p:sp>
        <p:nvSpPr>
          <p:cNvPr id="3" name="Content Placeholder 2"/>
          <p:cNvSpPr>
            <a:spLocks noGrp="1"/>
          </p:cNvSpPr>
          <p:nvPr>
            <p:ph idx="1"/>
          </p:nvPr>
        </p:nvSpPr>
        <p:spPr/>
        <p:txBody>
          <a:bodyPr/>
          <a:lstStyle/>
          <a:p>
            <a:r>
              <a:rPr lang="en-GB" dirty="0"/>
              <a:t>Strategic thinking and strategic planning, while complementary, are not the same thing. </a:t>
            </a:r>
          </a:p>
          <a:p>
            <a:r>
              <a:rPr lang="en-GB" dirty="0"/>
              <a:t>F. </a:t>
            </a:r>
            <a:r>
              <a:rPr lang="en-GB" dirty="0" err="1"/>
              <a:t>Graetz</a:t>
            </a:r>
            <a:r>
              <a:rPr lang="en-GB" dirty="0"/>
              <a:t> created a model that helps to define the differences. </a:t>
            </a:r>
          </a:p>
          <a:p>
            <a:r>
              <a:rPr lang="en-GB" dirty="0"/>
              <a:t>She said…the role of strategic thinking is </a:t>
            </a:r>
            <a:r>
              <a:rPr lang="x-none" dirty="0"/>
              <a:t>"to seek innovation and imagine new and very different futures that may lead the company to redefine its core strategies and even its industry". </a:t>
            </a:r>
            <a:endParaRPr lang="en-US" dirty="0"/>
          </a:p>
          <a:p>
            <a:r>
              <a:rPr lang="x-none" dirty="0"/>
              <a:t>Strategic planning's role is "to realize and to support strategies developed through the strategic thinking process and to integrate these back into the business".</a:t>
            </a:r>
            <a:endParaRPr lang="en-US" dirty="0"/>
          </a:p>
        </p:txBody>
      </p:sp>
    </p:spTree>
    <p:extLst>
      <p:ext uri="{BB962C8B-B14F-4D97-AF65-F5344CB8AC3E}">
        <p14:creationId xmlns:p14="http://schemas.microsoft.com/office/powerpoint/2010/main" val="3899161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Five Competencies</a:t>
            </a:r>
          </a:p>
        </p:txBody>
      </p:sp>
      <p:sp>
        <p:nvSpPr>
          <p:cNvPr id="3" name="Content Placeholder 2"/>
          <p:cNvSpPr>
            <a:spLocks noGrp="1"/>
          </p:cNvSpPr>
          <p:nvPr>
            <p:ph idx="1"/>
          </p:nvPr>
        </p:nvSpPr>
        <p:spPr/>
        <p:txBody>
          <a:bodyPr>
            <a:normAutofit fontScale="92500" lnSpcReduction="10000"/>
          </a:bodyPr>
          <a:lstStyle/>
          <a:p>
            <a:pPr lvl="0"/>
            <a:r>
              <a:rPr lang="en-US" dirty="0"/>
              <a:t>A systems perspective – ability to understand implications of actions</a:t>
            </a:r>
          </a:p>
          <a:p>
            <a:pPr lvl="0"/>
            <a:r>
              <a:rPr lang="en-US" dirty="0"/>
              <a:t>Intent focused – more determined and less distractible than others/competitors</a:t>
            </a:r>
          </a:p>
          <a:p>
            <a:pPr lvl="0"/>
            <a:r>
              <a:rPr lang="en-US" dirty="0"/>
              <a:t>Thinking in time – being able to hold past, present and future in mind simultaneously to create better decision making and speed implementation </a:t>
            </a:r>
          </a:p>
          <a:p>
            <a:pPr lvl="0"/>
            <a:r>
              <a:rPr lang="en-US" dirty="0"/>
              <a:t>Hypothesis driven – ensuring that both creative and critical thinking are incorporated into strategy creation. This competency explicitly incorporates scientific method into strategic thinking.</a:t>
            </a:r>
          </a:p>
          <a:p>
            <a:r>
              <a:rPr lang="en-US" dirty="0"/>
              <a:t>Intelligent opportunism – being responsive to good opportunities and not losing sight of alternative strategies as they present themselves </a:t>
            </a:r>
          </a:p>
        </p:txBody>
      </p:sp>
    </p:spTree>
    <p:extLst>
      <p:ext uri="{BB962C8B-B14F-4D97-AF65-F5344CB8AC3E}">
        <p14:creationId xmlns:p14="http://schemas.microsoft.com/office/powerpoint/2010/main" val="20268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vs. tactical thinking</a:t>
            </a:r>
          </a:p>
        </p:txBody>
      </p:sp>
      <p:sp>
        <p:nvSpPr>
          <p:cNvPr id="3" name="Content Placeholder 2"/>
          <p:cNvSpPr>
            <a:spLocks noGrp="1"/>
          </p:cNvSpPr>
          <p:nvPr>
            <p:ph idx="1"/>
          </p:nvPr>
        </p:nvSpPr>
        <p:spPr/>
        <p:txBody>
          <a:bodyPr>
            <a:normAutofit fontScale="92500"/>
          </a:bodyPr>
          <a:lstStyle/>
          <a:p>
            <a:r>
              <a:rPr lang="en-US" dirty="0"/>
              <a:t>Strategic thinking is focused on the long term, which can vary based on the organizational and competition dynamics. </a:t>
            </a:r>
          </a:p>
          <a:p>
            <a:r>
              <a:rPr lang="en-US" dirty="0"/>
              <a:t>It challenges the status quo, looks at future ROI (return on investment) and takes into account the preparation/level of effort needed to reach the long-term goals. </a:t>
            </a:r>
          </a:p>
          <a:p>
            <a:r>
              <a:rPr lang="en-US" dirty="0"/>
              <a:t>Tactical thinking is more immediate or “in the moment”, often safe and conservative and status quo maintaining. </a:t>
            </a:r>
          </a:p>
          <a:p>
            <a:r>
              <a:rPr lang="en-US" dirty="0"/>
              <a:t>It looks for the immediate payoff and involves automatic and routine execution of a task. </a:t>
            </a:r>
          </a:p>
          <a:p>
            <a:r>
              <a:rPr lang="en-US" dirty="0"/>
              <a:t>It is the immediate “what to do and how to do it” mode of thinking. </a:t>
            </a:r>
          </a:p>
        </p:txBody>
      </p:sp>
    </p:spTree>
    <p:extLst>
      <p:ext uri="{BB962C8B-B14F-4D97-AF65-F5344CB8AC3E}">
        <p14:creationId xmlns:p14="http://schemas.microsoft.com/office/powerpoint/2010/main" val="2093830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9097097" cy="1507067"/>
          </a:xfrm>
        </p:spPr>
        <p:txBody>
          <a:bodyPr/>
          <a:lstStyle/>
          <a:p>
            <a:r>
              <a:rPr lang="en-US" dirty="0"/>
              <a:t>Factors Driving Tactical Thinking</a:t>
            </a:r>
          </a:p>
        </p:txBody>
      </p:sp>
      <p:sp>
        <p:nvSpPr>
          <p:cNvPr id="3" name="Content Placeholder 2"/>
          <p:cNvSpPr>
            <a:spLocks noGrp="1"/>
          </p:cNvSpPr>
          <p:nvPr>
            <p:ph idx="1"/>
          </p:nvPr>
        </p:nvSpPr>
        <p:spPr/>
        <p:txBody>
          <a:bodyPr/>
          <a:lstStyle/>
          <a:p>
            <a:pPr lvl="0"/>
            <a:r>
              <a:rPr lang="en-US" dirty="0"/>
              <a:t>Culture – the biggest driver of tactical thinking, especially when strategy execution drags out and the organization misses targeted opportunities.</a:t>
            </a:r>
          </a:p>
          <a:p>
            <a:pPr lvl="0"/>
            <a:r>
              <a:rPr lang="en-US" dirty="0"/>
              <a:t>Lack of strategic clarity – middle managers often make tactical decisions then they do not fully comprehend the intended strategy and its implications.</a:t>
            </a:r>
          </a:p>
          <a:p>
            <a:r>
              <a:rPr lang="en-US" dirty="0"/>
              <a:t>Renegade managers – fairly rare; this occurs when managers make tactical decisions counter to strategy because they do not accept the strategy and have their own agenda.</a:t>
            </a:r>
          </a:p>
        </p:txBody>
      </p:sp>
    </p:spTree>
    <p:extLst>
      <p:ext uri="{BB962C8B-B14F-4D97-AF65-F5344CB8AC3E}">
        <p14:creationId xmlns:p14="http://schemas.microsoft.com/office/powerpoint/2010/main" val="204962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4487332"/>
            <a:ext cx="8930843" cy="1507067"/>
          </a:xfrm>
        </p:spPr>
        <p:txBody>
          <a:bodyPr/>
          <a:lstStyle/>
          <a:p>
            <a:r>
              <a:rPr lang="en-US" dirty="0"/>
              <a:t>Factors Driving Tactical Thinking</a:t>
            </a:r>
            <a:endParaRPr lang="en-US" dirty="0"/>
          </a:p>
        </p:txBody>
      </p:sp>
      <p:sp>
        <p:nvSpPr>
          <p:cNvPr id="3" name="Content Placeholder 2"/>
          <p:cNvSpPr>
            <a:spLocks noGrp="1"/>
          </p:cNvSpPr>
          <p:nvPr>
            <p:ph idx="1"/>
          </p:nvPr>
        </p:nvSpPr>
        <p:spPr/>
        <p:txBody>
          <a:bodyPr/>
          <a:lstStyle/>
          <a:p>
            <a:pPr lvl="0"/>
            <a:r>
              <a:rPr lang="en-US" dirty="0"/>
              <a:t>Onetime events – if only happening once, the strategic impact will not likely be a big one</a:t>
            </a:r>
          </a:p>
          <a:p>
            <a:pPr lvl="0"/>
            <a:r>
              <a:rPr lang="en-US" dirty="0"/>
              <a:t>Small investments – small in terms of time and resources; they can be revised later to align with strategy</a:t>
            </a:r>
          </a:p>
          <a:p>
            <a:r>
              <a:rPr lang="en-US" dirty="0"/>
              <a:t>Idea testing – new ideas can support the current strategy or challenge it; either way, these new ideas are good and should be nurtured. Cutting them off because they challenge/do not fit current strategy is a tactical error. </a:t>
            </a:r>
          </a:p>
        </p:txBody>
      </p:sp>
    </p:spTree>
    <p:extLst>
      <p:ext uri="{BB962C8B-B14F-4D97-AF65-F5344CB8AC3E}">
        <p14:creationId xmlns:p14="http://schemas.microsoft.com/office/powerpoint/2010/main" val="24744415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TotalTime>
  <Words>1659</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Century Gothic</vt:lpstr>
      <vt:lpstr>Wingdings 3</vt:lpstr>
      <vt:lpstr>Slice</vt:lpstr>
      <vt:lpstr>Strategic Thinking</vt:lpstr>
      <vt:lpstr>Learning Objectives</vt:lpstr>
      <vt:lpstr>Background</vt:lpstr>
      <vt:lpstr>Strategic Thinking </vt:lpstr>
      <vt:lpstr>Strategic Thinking vs. Planning</vt:lpstr>
      <vt:lpstr>The Five Competencies</vt:lpstr>
      <vt:lpstr>Strategic vs. tactical thinking</vt:lpstr>
      <vt:lpstr>Factors Driving Tactical Thinking</vt:lpstr>
      <vt:lpstr>Factors Driving Tactical Thinking</vt:lpstr>
      <vt:lpstr>Analytical Thinking</vt:lpstr>
      <vt:lpstr>Critical Thinking</vt:lpstr>
      <vt:lpstr>Analytic Thinking</vt:lpstr>
      <vt:lpstr>Analytic Thinking…cont</vt:lpstr>
      <vt:lpstr>Innovative Thinking</vt:lpstr>
      <vt:lpstr>Barriers</vt:lpstr>
      <vt:lpstr>Creative/Innovative Thinking</vt:lpstr>
      <vt:lpstr>Creative/Innovative THinking…cont</vt:lpstr>
      <vt:lpstr>Creating New Ideas</vt:lpstr>
      <vt:lpstr>Brainstorming</vt:lpstr>
      <vt:lpstr>Brainstorming…cont</vt:lpstr>
      <vt:lpstr>Visioning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Thinking</dc:title>
  <dc:creator>Bob Marshall</dc:creator>
  <cp:lastModifiedBy>Bob Marshall</cp:lastModifiedBy>
  <cp:revision>6</cp:revision>
  <dcterms:created xsi:type="dcterms:W3CDTF">2017-03-10T17:27:18Z</dcterms:created>
  <dcterms:modified xsi:type="dcterms:W3CDTF">2017-03-10T18:25:35Z</dcterms:modified>
</cp:coreProperties>
</file>