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24"/>
  </p:notesMasterIdLst>
  <p:handoutMasterIdLst>
    <p:handoutMasterId r:id="rId25"/>
  </p:handoutMasterIdLst>
  <p:sldIdLst>
    <p:sldId id="256" r:id="rId3"/>
    <p:sldId id="265" r:id="rId4"/>
    <p:sldId id="266" r:id="rId5"/>
    <p:sldId id="267" r:id="rId6"/>
    <p:sldId id="268" r:id="rId7"/>
    <p:sldId id="270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3" r:id="rId19"/>
    <p:sldId id="280" r:id="rId20"/>
    <p:sldId id="281" r:id="rId21"/>
    <p:sldId id="282" r:id="rId22"/>
    <p:sldId id="284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6163" autoAdjust="0"/>
  </p:normalViewPr>
  <p:slideViewPr>
    <p:cSldViewPr>
      <p:cViewPr varScale="1">
        <p:scale>
          <a:sx n="53" d="100"/>
          <a:sy n="53" d="100"/>
        </p:scale>
        <p:origin x="108" y="1344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11/12/2017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11/12/2017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548640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777240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005840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234440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DoD/MAMC Clinical Informatics Fellowship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for Publication</a:t>
            </a:r>
          </a:p>
        </p:txBody>
      </p:sp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B90DF677-6DDD-4FD5-BC74-0C5693B73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890" y="0"/>
            <a:ext cx="3533522" cy="304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243D7E-04F2-49D8-9A88-694543A91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Revise the rough draft into a pre-finished version</a:t>
            </a:r>
          </a:p>
          <a:p>
            <a:r>
              <a:rPr lang="en-US" dirty="0"/>
              <a:t>Proofread it, then have someone else you trust also proofread it</a:t>
            </a:r>
          </a:p>
          <a:p>
            <a:r>
              <a:rPr lang="en-US" dirty="0"/>
              <a:t>Have someone whose opinion you trust read it and suggest revisions</a:t>
            </a:r>
          </a:p>
          <a:p>
            <a:r>
              <a:rPr lang="en-US" dirty="0"/>
              <a:t>Revise and finalize the article</a:t>
            </a:r>
          </a:p>
          <a:p>
            <a:r>
              <a:rPr lang="en-US" dirty="0"/>
              <a:t>Proofread it one last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1389D-0C16-4C29-B4CA-4F85BDF7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372598" cy="1020762"/>
          </a:xfrm>
        </p:spPr>
        <p:txBody>
          <a:bodyPr/>
          <a:lstStyle/>
          <a:p>
            <a:r>
              <a:rPr lang="en-US" dirty="0"/>
              <a:t>Step 3 – Understand the writing process - </a:t>
            </a:r>
            <a:r>
              <a:rPr lang="en-US" dirty="0" err="1"/>
              <a:t>cont</a:t>
            </a:r>
            <a:endParaRPr lang="en-US" dirty="0"/>
          </a:p>
        </p:txBody>
      </p:sp>
      <p:pic>
        <p:nvPicPr>
          <p:cNvPr id="5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83ACC11D-5224-4DB7-A181-9FA0D4707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543" y="4014216"/>
            <a:ext cx="2284937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32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C77F45-2376-4FFB-A974-B05C5D619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52600"/>
            <a:ext cx="9144000" cy="4495800"/>
          </a:xfrm>
        </p:spPr>
        <p:txBody>
          <a:bodyPr>
            <a:normAutofit/>
          </a:bodyPr>
          <a:lstStyle/>
          <a:p>
            <a:r>
              <a:rPr lang="en-US" dirty="0"/>
              <a:t>You are plagiarizing if you fail to adequately acknowledge when you use others’ ideas, words, lines of thinking, etc.</a:t>
            </a:r>
          </a:p>
          <a:p>
            <a:r>
              <a:rPr lang="en-US" dirty="0"/>
              <a:t>If you include something with exact words, you much include quotation marks around it</a:t>
            </a:r>
          </a:p>
          <a:p>
            <a:r>
              <a:rPr lang="en-US" dirty="0"/>
              <a:t>Most plagiarism occurs by accident</a:t>
            </a:r>
          </a:p>
          <a:p>
            <a:r>
              <a:rPr lang="en-US" dirty="0"/>
              <a:t>Some strategies:</a:t>
            </a:r>
          </a:p>
          <a:p>
            <a:pPr lvl="1"/>
            <a:r>
              <a:rPr lang="en-US" sz="2400" dirty="0"/>
              <a:t>When paraphrasing, make sure to put the information entirely in your own words</a:t>
            </a:r>
          </a:p>
          <a:p>
            <a:pPr lvl="1"/>
            <a:r>
              <a:rPr lang="en-US" sz="2400" dirty="0"/>
              <a:t>Check your paraphrase against to the original to ensure you have not accidentally copied words or phrases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BC5FFD-517F-4D1E-BCDA-92546833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Avoid Plagiarism</a:t>
            </a:r>
          </a:p>
        </p:txBody>
      </p:sp>
    </p:spTree>
    <p:extLst>
      <p:ext uri="{BB962C8B-B14F-4D97-AF65-F5344CB8AC3E}">
        <p14:creationId xmlns:p14="http://schemas.microsoft.com/office/powerpoint/2010/main" val="920829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8526E5-0CFF-4A0B-BD53-F798467CE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read and understand the author guidelines for the publication</a:t>
            </a:r>
          </a:p>
          <a:p>
            <a:r>
              <a:rPr lang="en-US" dirty="0"/>
              <a:t>If there is anything you do not understand, ask a fried or contact the publication for clarification</a:t>
            </a:r>
          </a:p>
          <a:p>
            <a:r>
              <a:rPr lang="en-US" dirty="0"/>
              <a:t>Make sure you are in compliance before you send it to the editor…even for the first submission</a:t>
            </a:r>
          </a:p>
          <a:p>
            <a:r>
              <a:rPr lang="en-US" dirty="0"/>
              <a:t>If necessary, have someone else read the author guidelines and your article for a sanity check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5749A0-A7BE-442E-B988-15055902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Follow Author Guidelines</a:t>
            </a:r>
          </a:p>
        </p:txBody>
      </p:sp>
    </p:spTree>
    <p:extLst>
      <p:ext uri="{BB962C8B-B14F-4D97-AF65-F5344CB8AC3E}">
        <p14:creationId xmlns:p14="http://schemas.microsoft.com/office/powerpoint/2010/main" val="2898481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D8DC6-D71D-4279-8FB6-C34BE5B19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 not have to make every change reviewers suggest</a:t>
            </a:r>
          </a:p>
          <a:p>
            <a:r>
              <a:rPr lang="en-US" dirty="0"/>
              <a:t>Sometimes peer reviewers are just wrong, and sometimes there comment are not helpful</a:t>
            </a:r>
          </a:p>
          <a:p>
            <a:r>
              <a:rPr lang="en-US" dirty="0"/>
              <a:t>Make changes that are reasonable and c/w your purpose in writing the article</a:t>
            </a:r>
          </a:p>
          <a:p>
            <a:r>
              <a:rPr lang="en-US" dirty="0"/>
              <a:t>You must explain to the editor any changes you have chosen not to make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C07099-6A4F-48E3-A6B1-E941FFC0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– Navigate the Peer Review Process</a:t>
            </a:r>
          </a:p>
        </p:txBody>
      </p:sp>
    </p:spTree>
    <p:extLst>
      <p:ext uri="{BB962C8B-B14F-4D97-AF65-F5344CB8AC3E}">
        <p14:creationId xmlns:p14="http://schemas.microsoft.com/office/powerpoint/2010/main" val="3972697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B5E10D-C1A9-4D1D-8E5E-DED60427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676400"/>
            <a:ext cx="9144000" cy="4495800"/>
          </a:xfrm>
        </p:spPr>
        <p:txBody>
          <a:bodyPr>
            <a:normAutofit/>
          </a:bodyPr>
          <a:lstStyle/>
          <a:p>
            <a:r>
              <a:rPr lang="en-US" dirty="0"/>
              <a:t>Almost all authors in any journal are asked to make revisions based on peer reviewer comments</a:t>
            </a:r>
          </a:p>
          <a:p>
            <a:r>
              <a:rPr lang="en-US" dirty="0"/>
              <a:t>Do not take it personally or get defensive</a:t>
            </a:r>
          </a:p>
          <a:p>
            <a:r>
              <a:rPr lang="en-US" dirty="0"/>
              <a:t>As above, you do not have to agree with all the suggested changes</a:t>
            </a:r>
          </a:p>
          <a:p>
            <a:r>
              <a:rPr lang="en-US" dirty="0"/>
              <a:t>If you feel strongly about some peer reviewer comments, ask the editor about ignoring them</a:t>
            </a:r>
          </a:p>
          <a:p>
            <a:pPr lvl="1"/>
            <a:r>
              <a:rPr lang="en-US" sz="2400" dirty="0"/>
              <a:t>If the editor says you must change based on peer reviewer comments, you have to decide just how strongly you feel about them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1201B5-C2CB-4198-BDFC-0973F12B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 – Be Prepared to Revise</a:t>
            </a:r>
          </a:p>
        </p:txBody>
      </p:sp>
    </p:spTree>
    <p:extLst>
      <p:ext uri="{BB962C8B-B14F-4D97-AF65-F5344CB8AC3E}">
        <p14:creationId xmlns:p14="http://schemas.microsoft.com/office/powerpoint/2010/main" val="4107361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1FD74C-2A9B-4825-96CC-B7D528204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inevitably occurs during the editing process</a:t>
            </a:r>
          </a:p>
          <a:p>
            <a:r>
              <a:rPr lang="en-US" dirty="0"/>
              <a:t>The less well written the manuscript, the more it will change as it is edited</a:t>
            </a:r>
          </a:p>
          <a:p>
            <a:r>
              <a:rPr lang="en-US" dirty="0"/>
              <a:t>Even well written manuscripts usually change to meet the style, needs and format of the publication…and the personal biases of the editor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28786E-4B3C-4C2D-AA98-76EB4BE6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 – Expect the Manuscript to Change </a:t>
            </a:r>
          </a:p>
        </p:txBody>
      </p:sp>
    </p:spTree>
    <p:extLst>
      <p:ext uri="{BB962C8B-B14F-4D97-AF65-F5344CB8AC3E}">
        <p14:creationId xmlns:p14="http://schemas.microsoft.com/office/powerpoint/2010/main" val="4251777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FEA7CA-0086-4B72-86BF-F1DA46C5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as much as possible about the publication’s production process and deadlines</a:t>
            </a:r>
          </a:p>
          <a:p>
            <a:r>
              <a:rPr lang="en-US" dirty="0"/>
              <a:t>When the editorial staff asks you to do something, do it quickly, fully and without complaint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921B58-7938-4BB0-858F-BDF1019F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 – Be a Responsive and Responsible Author</a:t>
            </a:r>
          </a:p>
        </p:txBody>
      </p:sp>
      <p:pic>
        <p:nvPicPr>
          <p:cNvPr id="5" name="Picture 4" descr="A picture containing text, book&#10;&#10;Description generated with very high confidence">
            <a:extLst>
              <a:ext uri="{FF2B5EF4-FFF2-40B4-BE49-F238E27FC236}">
                <a16:creationId xmlns:a16="http://schemas.microsoft.com/office/drawing/2014/main" id="{8FAB43D8-3031-4111-B696-B8DE90E1A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668" y="3891982"/>
            <a:ext cx="4496544" cy="287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47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6DCFA-3873-490D-BA99-970920CC3D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Be fair-minded</a:t>
            </a:r>
          </a:p>
          <a:p>
            <a:r>
              <a:rPr lang="en-US" dirty="0"/>
              <a:t>Be frank</a:t>
            </a:r>
          </a:p>
          <a:p>
            <a:r>
              <a:rPr lang="en-US" dirty="0"/>
              <a:t>Be persistent</a:t>
            </a:r>
          </a:p>
          <a:p>
            <a:r>
              <a:rPr lang="en-US" dirty="0"/>
              <a:t>Be rigorous</a:t>
            </a:r>
          </a:p>
          <a:p>
            <a:r>
              <a:rPr lang="en-US" dirty="0"/>
              <a:t>Be realistic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B1C709-0205-4EA2-A406-06BA6A2525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original</a:t>
            </a:r>
          </a:p>
          <a:p>
            <a:r>
              <a:rPr lang="en-US" dirty="0"/>
              <a:t>Be honest</a:t>
            </a:r>
          </a:p>
          <a:p>
            <a:r>
              <a:rPr lang="en-US" dirty="0"/>
              <a:t>Be innovative</a:t>
            </a:r>
          </a:p>
          <a:p>
            <a:r>
              <a:rPr lang="en-US" dirty="0"/>
              <a:t>Be organized</a:t>
            </a:r>
          </a:p>
          <a:p>
            <a:r>
              <a:rPr lang="en-US" dirty="0"/>
              <a:t>Be careful</a:t>
            </a:r>
          </a:p>
          <a:p>
            <a:r>
              <a:rPr lang="en-US" dirty="0"/>
              <a:t>Be clear</a:t>
            </a:r>
          </a:p>
          <a:p>
            <a:r>
              <a:rPr lang="en-US" dirty="0"/>
              <a:t>Be modest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C19A8-742F-4308-9BC8-C64E733D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Be’s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963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0BD67C-78E6-4A1C-99BB-2D9CB1BFE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52600"/>
            <a:ext cx="9144000" cy="4419600"/>
          </a:xfrm>
        </p:spPr>
        <p:txBody>
          <a:bodyPr>
            <a:normAutofit/>
          </a:bodyPr>
          <a:lstStyle/>
          <a:p>
            <a:r>
              <a:rPr lang="en-US" dirty="0"/>
              <a:t>The best scholarly writing communicates complex ideas in a straightforward, clear and elegant manner</a:t>
            </a:r>
          </a:p>
          <a:p>
            <a:r>
              <a:rPr lang="en-US" dirty="0"/>
              <a:t>If your intended audience is clinical, clear language and direct messaging are especially important</a:t>
            </a:r>
          </a:p>
          <a:p>
            <a:pPr lvl="1"/>
            <a:r>
              <a:rPr lang="en-US" sz="2400" dirty="0"/>
              <a:t>Avoid jargon and long words or those with unclear meaning</a:t>
            </a:r>
          </a:p>
          <a:p>
            <a:r>
              <a:rPr lang="en-US" dirty="0"/>
              <a:t>The principles for readability are the same as those that used already for patient information leaflets and health education materials</a:t>
            </a:r>
          </a:p>
          <a:p>
            <a:r>
              <a:rPr lang="en-US" dirty="0"/>
              <a:t>As a general rule of thumb, write in the first person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501BE9-65C8-4AE4-A888-58DBE341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Styles</a:t>
            </a:r>
          </a:p>
        </p:txBody>
      </p:sp>
    </p:spTree>
    <p:extLst>
      <p:ext uri="{BB962C8B-B14F-4D97-AF65-F5344CB8AC3E}">
        <p14:creationId xmlns:p14="http://schemas.microsoft.com/office/powerpoint/2010/main" val="3036932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B374E7-1C82-4E4E-9D26-4C0886C51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52600"/>
            <a:ext cx="9144000" cy="4419600"/>
          </a:xfrm>
        </p:spPr>
        <p:txBody>
          <a:bodyPr>
            <a:normAutofit/>
          </a:bodyPr>
          <a:lstStyle/>
          <a:p>
            <a:r>
              <a:rPr lang="en-US" dirty="0"/>
              <a:t>Using the active voice creates better clarity and flow of your ideas than does overuse of the passive voice</a:t>
            </a:r>
          </a:p>
          <a:p>
            <a:r>
              <a:rPr lang="en-US" dirty="0"/>
              <a:t>It is best to avoid stereotyping with gender-specific language</a:t>
            </a:r>
          </a:p>
          <a:p>
            <a:r>
              <a:rPr lang="en-US" dirty="0"/>
              <a:t>Use the plural to avoid frequent use of his/her and he/she, as well as the overuse of “the”</a:t>
            </a:r>
          </a:p>
          <a:p>
            <a:r>
              <a:rPr lang="en-US" dirty="0"/>
              <a:t>Ensure there is consistency in your use of singular or plural nouns</a:t>
            </a:r>
          </a:p>
          <a:p>
            <a:r>
              <a:rPr lang="en-US" dirty="0"/>
              <a:t>If multiple authors, be careful to write in the first person plural rather than singular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CEBF59-130A-4BC0-9257-BE4AD567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Styles       </a:t>
            </a:r>
            <a:r>
              <a:rPr lang="en-US" dirty="0" err="1"/>
              <a:t>cont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48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C2693F-A010-45B9-84F5-05FB8CDE7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overview on scholarly activity</a:t>
            </a:r>
          </a:p>
          <a:p>
            <a:r>
              <a:rPr lang="en-US" dirty="0"/>
              <a:t>Boyer’s take on scholarly activity/scholarship</a:t>
            </a:r>
          </a:p>
          <a:p>
            <a:r>
              <a:rPr lang="en-US" dirty="0"/>
              <a:t>Questions to ask yourself</a:t>
            </a:r>
          </a:p>
          <a:p>
            <a:r>
              <a:rPr lang="en-US" dirty="0"/>
              <a:t> Review ten steps for publication</a:t>
            </a:r>
          </a:p>
          <a:p>
            <a:r>
              <a:rPr lang="en-US" dirty="0"/>
              <a:t>Discuss the “</a:t>
            </a:r>
            <a:r>
              <a:rPr lang="en-US" dirty="0" err="1"/>
              <a:t>Be’s</a:t>
            </a:r>
            <a:r>
              <a:rPr lang="en-US" dirty="0"/>
              <a:t>”</a:t>
            </a:r>
          </a:p>
          <a:p>
            <a:r>
              <a:rPr lang="en-US" dirty="0"/>
              <a:t>Review writing styles</a:t>
            </a:r>
          </a:p>
          <a:p>
            <a:r>
              <a:rPr lang="en-US" dirty="0"/>
              <a:t>Cover use of jargon, abbreviations and acronyms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1B653D-0F6E-411A-A6C5-FD30E22D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770173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4CACFF-85A0-43B1-B8D7-8D341FA46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676400"/>
            <a:ext cx="91440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person’s jargon is another person’s specialist, technical language</a:t>
            </a:r>
          </a:p>
          <a:p>
            <a:r>
              <a:rPr lang="en-US" dirty="0"/>
              <a:t>Know your audience to avoid jargon…if your audience is made up of peers, it is no longer jargon</a:t>
            </a:r>
          </a:p>
          <a:p>
            <a:r>
              <a:rPr lang="en-US" dirty="0"/>
              <a:t>If you are writing for a journal with a peer audience attempting to be overly simplistic may detract from the quality of your content</a:t>
            </a:r>
          </a:p>
          <a:p>
            <a:r>
              <a:rPr lang="en-US" dirty="0"/>
              <a:t>Explain abbreviations and acronyms the first time you use them</a:t>
            </a:r>
          </a:p>
          <a:p>
            <a:r>
              <a:rPr lang="en-US" dirty="0"/>
              <a:t>Ways of expressing ideas that are commonplace to you, in your region, may not be self-evident to others, even within a specialty field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5D29D5-1CE3-4AC1-94CF-266EBCA8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Jargon and Abbreviations/Acronyms</a:t>
            </a:r>
          </a:p>
        </p:txBody>
      </p:sp>
    </p:spTree>
    <p:extLst>
      <p:ext uri="{BB962C8B-B14F-4D97-AF65-F5344CB8AC3E}">
        <p14:creationId xmlns:p14="http://schemas.microsoft.com/office/powerpoint/2010/main" val="3309863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C98EC2-608D-46C8-AB0F-37AEBA99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9" name="Content Placeholder 8" descr="A close up of a book&#10;&#10;Description generated with high confidence">
            <a:extLst>
              <a:ext uri="{FF2B5EF4-FFF2-40B4-BE49-F238E27FC236}">
                <a16:creationId xmlns:a16="http://schemas.microsoft.com/office/drawing/2014/main" id="{37D3F9EE-6B9B-4373-B9DB-9854B6DFD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1752599"/>
            <a:ext cx="4953000" cy="4953000"/>
          </a:xfrm>
        </p:spPr>
      </p:pic>
    </p:spTree>
    <p:extLst>
      <p:ext uri="{BB962C8B-B14F-4D97-AF65-F5344CB8AC3E}">
        <p14:creationId xmlns:p14="http://schemas.microsoft.com/office/powerpoint/2010/main" val="194903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F851BF-ACF4-4300-8ED8-FB5A460EF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Scholarly activity is a common program requirement for accreditation by the Accreditation Council for Graduate Medical Education (ACGME) for all specialties</a:t>
            </a:r>
          </a:p>
          <a:p>
            <a:r>
              <a:rPr lang="en-US" dirty="0"/>
              <a:t>There is no uniform way to assess scholarly activity of faculty and fellows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18189-72CE-4069-90F8-F8DDE771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pic>
        <p:nvPicPr>
          <p:cNvPr id="5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79904C5A-EA78-44B7-82AC-469344F47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1" y="3963986"/>
            <a:ext cx="2894013" cy="28940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5047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C362B5-1AB4-4A90-B151-671795CE0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Boyer sought to give ‘scholarship’ a broader meaning that brings legitimacy to the full scope of academic work.</a:t>
            </a:r>
          </a:p>
          <a:p>
            <a:r>
              <a:rPr lang="en-US" dirty="0"/>
              <a:t>This is applicable to the development of a definition of scholarly activity in graduate medical education. </a:t>
            </a:r>
          </a:p>
          <a:p>
            <a:r>
              <a:rPr lang="en-US" dirty="0"/>
              <a:t>Boyer’s pivotal work lays out the 4 components of scholarship: discovery, integration, application, and teaching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B969B9-ACE2-4CD4-90ED-FC7F7D22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Boyer</a:t>
            </a:r>
          </a:p>
        </p:txBody>
      </p:sp>
    </p:spTree>
    <p:extLst>
      <p:ext uri="{BB962C8B-B14F-4D97-AF65-F5344CB8AC3E}">
        <p14:creationId xmlns:p14="http://schemas.microsoft.com/office/powerpoint/2010/main" val="317436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E664D4-1381-4AFF-A7D6-20635253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676400"/>
            <a:ext cx="91440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Too much of the Informatics literature is filled with bench-type research that is not applicable to end users and patients…at least not yet</a:t>
            </a:r>
          </a:p>
          <a:p>
            <a:r>
              <a:rPr lang="en-US" dirty="0"/>
              <a:t>That means the literature needs more applied informatics knowledge that comes from people like us</a:t>
            </a:r>
          </a:p>
          <a:p>
            <a:r>
              <a:rPr lang="en-US" dirty="0"/>
              <a:t>Because of our ability to work with end users directly, and to extract data from the new EHR in a more robust fashion, we can offer significant insight into how the EHR affects quality, safety and outcomes</a:t>
            </a:r>
          </a:p>
          <a:p>
            <a:r>
              <a:rPr lang="en-US" dirty="0"/>
              <a:t>We can also offer insight in how to adjust workflows, training and other end user-focused components to positively affect those outcomes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4CF427-8D08-4638-80B2-88F9412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Bother?</a:t>
            </a:r>
          </a:p>
        </p:txBody>
      </p:sp>
    </p:spTree>
    <p:extLst>
      <p:ext uri="{BB962C8B-B14F-4D97-AF65-F5344CB8AC3E}">
        <p14:creationId xmlns:p14="http://schemas.microsoft.com/office/powerpoint/2010/main" val="1422122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DA9AA0-A71E-424E-9F23-EEB2F96EE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you want to publish on a topic?</a:t>
            </a:r>
          </a:p>
          <a:p>
            <a:r>
              <a:rPr lang="en-US" dirty="0"/>
              <a:t>Why do you want to publish it now?</a:t>
            </a:r>
          </a:p>
          <a:p>
            <a:r>
              <a:rPr lang="en-US" dirty="0"/>
              <a:t>What does it have to do with you or your expected audience?</a:t>
            </a:r>
          </a:p>
          <a:p>
            <a:r>
              <a:rPr lang="en-US" dirty="0"/>
              <a:t>Will it be worth the audience member’s time to read it?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A1FA1-0658-48DE-9AAD-11F9AA2E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Questions to Ask Yourself</a:t>
            </a:r>
          </a:p>
        </p:txBody>
      </p:sp>
    </p:spTree>
    <p:extLst>
      <p:ext uri="{BB962C8B-B14F-4D97-AF65-F5344CB8AC3E}">
        <p14:creationId xmlns:p14="http://schemas.microsoft.com/office/powerpoint/2010/main" val="3713208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7C67FE-06DE-454A-BE5B-AF25EE2FF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good topic?</a:t>
            </a:r>
          </a:p>
          <a:p>
            <a:pPr lvl="1"/>
            <a:r>
              <a:rPr lang="en-US" sz="2400" dirty="0"/>
              <a:t>Relevance to today’s practice</a:t>
            </a:r>
          </a:p>
          <a:p>
            <a:pPr lvl="1"/>
            <a:r>
              <a:rPr lang="en-US" sz="2400" dirty="0"/>
              <a:t>Immediacy (good to know about it now)</a:t>
            </a:r>
          </a:p>
          <a:p>
            <a:pPr lvl="1"/>
            <a:r>
              <a:rPr lang="en-US" sz="2400" dirty="0"/>
              <a:t>Impact (it will change what they do)</a:t>
            </a:r>
          </a:p>
          <a:p>
            <a:pPr lvl="1"/>
            <a:r>
              <a:rPr lang="en-US" sz="2400" dirty="0"/>
              <a:t>Teaching value (there is a knowledge gap)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47D54A-D440-4A0B-82FB-45C62E1B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 Step 1 – Choose Your Topic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7823E-49EB-4281-9C3F-B1BC5023FC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768" y="5664708"/>
            <a:ext cx="6025896" cy="101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4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E2747F-B577-4306-8261-92CA10C12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recent issues of the journal(s) you are targeting</a:t>
            </a:r>
          </a:p>
          <a:p>
            <a:r>
              <a:rPr lang="en-US" dirty="0"/>
              <a:t>Notice the types of articles that appear</a:t>
            </a:r>
          </a:p>
          <a:p>
            <a:r>
              <a:rPr lang="en-US" dirty="0"/>
              <a:t>Read some of the articles in depth to better understand the style and content</a:t>
            </a:r>
          </a:p>
          <a:p>
            <a:r>
              <a:rPr lang="en-US" dirty="0"/>
              <a:t>Notice the tone and style</a:t>
            </a:r>
          </a:p>
          <a:p>
            <a:r>
              <a:rPr lang="en-US" dirty="0"/>
              <a:t>Notice the article length</a:t>
            </a:r>
          </a:p>
          <a:p>
            <a:r>
              <a:rPr lang="en-US" dirty="0"/>
              <a:t>Does the journal include a lot of accessories?</a:t>
            </a:r>
          </a:p>
          <a:p>
            <a:r>
              <a:rPr lang="en-US" dirty="0"/>
              <a:t>Read the author guidelines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0CEA2C-40A3-407B-A1FF-1DB39C4E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Research your Target Publication</a:t>
            </a:r>
          </a:p>
        </p:txBody>
      </p:sp>
    </p:spTree>
    <p:extLst>
      <p:ext uri="{BB962C8B-B14F-4D97-AF65-F5344CB8AC3E}">
        <p14:creationId xmlns:p14="http://schemas.microsoft.com/office/powerpoint/2010/main" val="1807036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738D8B-BE81-43F8-AE6E-B73A54EB4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a topic and develop a schedule</a:t>
            </a:r>
          </a:p>
          <a:p>
            <a:r>
              <a:rPr lang="en-US" dirty="0"/>
              <a:t>Do your research</a:t>
            </a:r>
          </a:p>
          <a:p>
            <a:pPr lvl="1"/>
            <a:r>
              <a:rPr lang="en-US" sz="2400" dirty="0"/>
              <a:t>Organize your article summaries using Endnote</a:t>
            </a:r>
          </a:p>
          <a:p>
            <a:r>
              <a:rPr lang="en-US" dirty="0"/>
              <a:t>Organize your information and write an outline</a:t>
            </a:r>
          </a:p>
          <a:p>
            <a:pPr lvl="1"/>
            <a:r>
              <a:rPr lang="en-US" sz="2400" dirty="0"/>
              <a:t>You can use Endnote to help build out the outline with automatic citation inclusion</a:t>
            </a:r>
          </a:p>
          <a:p>
            <a:r>
              <a:rPr lang="en-US" dirty="0"/>
              <a:t>From this, build your rough draft</a:t>
            </a:r>
          </a:p>
          <a:p>
            <a:r>
              <a:rPr lang="en-US" dirty="0"/>
              <a:t>Let the rough draft sit for a week or so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41B1D0-B886-4027-BB57-E4045E21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Understand the writing process</a:t>
            </a:r>
          </a:p>
        </p:txBody>
      </p:sp>
    </p:spTree>
    <p:extLst>
      <p:ext uri="{BB962C8B-B14F-4D97-AF65-F5344CB8AC3E}">
        <p14:creationId xmlns:p14="http://schemas.microsoft.com/office/powerpoint/2010/main" val="3800237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1195</Words>
  <Application>Microsoft Office PowerPoint</Application>
  <PresentationFormat>Custom</PresentationFormat>
  <Paragraphs>117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Century Gothic</vt:lpstr>
      <vt:lpstr>Wingdings 3</vt:lpstr>
      <vt:lpstr>Student presentation</vt:lpstr>
      <vt:lpstr>Writing for Publication</vt:lpstr>
      <vt:lpstr>Objectives</vt:lpstr>
      <vt:lpstr>Overview </vt:lpstr>
      <vt:lpstr>Boyer</vt:lpstr>
      <vt:lpstr>Why Bother?</vt:lpstr>
      <vt:lpstr>Four Questions to Ask Yourself</vt:lpstr>
      <vt:lpstr>Where to Start? Step 1 – Choose Your Topic</vt:lpstr>
      <vt:lpstr>Step 2 – Research your Target Publication</vt:lpstr>
      <vt:lpstr>Step 3 – Understand the writing process</vt:lpstr>
      <vt:lpstr>Step 3 – Understand the writing process - cont</vt:lpstr>
      <vt:lpstr>Step 4 – Avoid Plagiarism</vt:lpstr>
      <vt:lpstr>Step 5 – Follow Author Guidelines</vt:lpstr>
      <vt:lpstr>Step 6 – Navigate the Peer Review Process</vt:lpstr>
      <vt:lpstr>Step 7 – Be Prepared to Revise</vt:lpstr>
      <vt:lpstr>Step 8 – Expect the Manuscript to Change </vt:lpstr>
      <vt:lpstr>Step 9 – Be a Responsive and Responsible Author</vt:lpstr>
      <vt:lpstr>The “Be’s”</vt:lpstr>
      <vt:lpstr>Writing Styles</vt:lpstr>
      <vt:lpstr>Writing Styles       cont</vt:lpstr>
      <vt:lpstr>Jargon and Abbreviations/Acronyms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2017-11-12T19:34:31Z</dcterms:created>
  <dcterms:modified xsi:type="dcterms:W3CDTF">2017-11-13T04:57:22Z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