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6" r:id="rId2"/>
    <p:sldId id="257" r:id="rId3"/>
    <p:sldId id="259" r:id="rId4"/>
    <p:sldId id="260" r:id="rId5"/>
    <p:sldId id="261" r:id="rId6"/>
    <p:sldId id="272" r:id="rId7"/>
    <p:sldId id="262" r:id="rId8"/>
    <p:sldId id="263" r:id="rId9"/>
    <p:sldId id="270" r:id="rId10"/>
    <p:sldId id="271" r:id="rId11"/>
    <p:sldId id="258" r:id="rId12"/>
    <p:sldId id="273" r:id="rId13"/>
    <p:sldId id="274" r:id="rId14"/>
    <p:sldId id="275" r:id="rId15"/>
    <p:sldId id="264" r:id="rId16"/>
    <p:sldId id="276" r:id="rId17"/>
    <p:sldId id="277" r:id="rId18"/>
    <p:sldId id="265" r:id="rId19"/>
    <p:sldId id="278" r:id="rId20"/>
    <p:sldId id="266" r:id="rId21"/>
    <p:sldId id="279" r:id="rId22"/>
    <p:sldId id="280" r:id="rId23"/>
    <p:sldId id="267" r:id="rId24"/>
    <p:sldId id="281" r:id="rId25"/>
    <p:sldId id="282" r:id="rId26"/>
    <p:sldId id="283" r:id="rId27"/>
    <p:sldId id="284" r:id="rId28"/>
    <p:sldId id="268" r:id="rId29"/>
    <p:sldId id="285" r:id="rId30"/>
    <p:sldId id="286" r:id="rId31"/>
    <p:sldId id="269"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 id="301" r:id="rId45"/>
    <p:sldId id="296" r:id="rId46"/>
    <p:sldId id="297"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0" autoAdjust="0"/>
    <p:restoredTop sz="94660"/>
  </p:normalViewPr>
  <p:slideViewPr>
    <p:cSldViewPr snapToGrid="0">
      <p:cViewPr varScale="1">
        <p:scale>
          <a:sx n="59" d="100"/>
          <a:sy n="59" d="100"/>
        </p:scale>
        <p:origin x="96" y="12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5AC8B5FD-6B0F-4E76-9A89-F9CD8598975A}" type="datetimeFigureOut">
              <a:rPr lang="en-US" smtClean="0"/>
              <a:t>4/8/2018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6071DD3-D669-450D-9373-5A6979B6A221}"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Tree>
    <p:extLst>
      <p:ext uri="{BB962C8B-B14F-4D97-AF65-F5344CB8AC3E}">
        <p14:creationId xmlns:p14="http://schemas.microsoft.com/office/powerpoint/2010/main" val="334814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C8B5FD-6B0F-4E76-9A89-F9CD8598975A}"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135529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C8B5FD-6B0F-4E76-9A89-F9CD8598975A}"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161479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5AC8B5FD-6B0F-4E76-9A89-F9CD8598975A}"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333289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5AC8B5FD-6B0F-4E76-9A89-F9CD8598975A}"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071DD3-D669-450D-9373-5A6979B6A221}" type="slidenum">
              <a:rPr lang="en-US" smtClean="0"/>
              <a:t>‹#›</a:t>
            </a:fld>
            <a:endParaRPr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Tree>
    <p:extLst>
      <p:ext uri="{BB962C8B-B14F-4D97-AF65-F5344CB8AC3E}">
        <p14:creationId xmlns:p14="http://schemas.microsoft.com/office/powerpoint/2010/main" val="25761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C8B5FD-6B0F-4E76-9A89-F9CD8598975A}"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106042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AC8B5FD-6B0F-4E76-9A89-F9CD8598975A}"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1578822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5AC8B5FD-6B0F-4E76-9A89-F9CD8598975A}"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2310605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C8B5FD-6B0F-4E76-9A89-F9CD8598975A}"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384039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AC8B5FD-6B0F-4E76-9A89-F9CD8598975A}"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209181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5" name="Date Placeholder 4"/>
          <p:cNvSpPr>
            <a:spLocks noGrp="1"/>
          </p:cNvSpPr>
          <p:nvPr>
            <p:ph type="dt" sz="half" idx="10"/>
          </p:nvPr>
        </p:nvSpPr>
        <p:spPr>
          <a:xfrm>
            <a:off x="8636000" y="55499"/>
            <a:ext cx="2844800" cy="365125"/>
          </a:xfrm>
        </p:spPr>
        <p:txBody>
          <a:bodyPr/>
          <a:lstStyle/>
          <a:p>
            <a:fld id="{5AC8B5FD-6B0F-4E76-9A89-F9CD8598975A}" type="datetimeFigureOut">
              <a:rPr lang="en-US" smtClean="0"/>
              <a:t>4/8/2018</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fld id="{96071DD3-D669-450D-9373-5A6979B6A221}" type="slidenum">
              <a:rPr lang="en-US" smtClean="0"/>
              <a:t>‹#›</a:t>
            </a:fld>
            <a:endParaRPr lang="en-US"/>
          </a:p>
        </p:txBody>
      </p:sp>
    </p:spTree>
    <p:extLst>
      <p:ext uri="{BB962C8B-B14F-4D97-AF65-F5344CB8AC3E}">
        <p14:creationId xmlns:p14="http://schemas.microsoft.com/office/powerpoint/2010/main" val="361386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5AC8B5FD-6B0F-4E76-9A89-F9CD8598975A}" type="datetimeFigureOut">
              <a:rPr lang="en-US" smtClean="0"/>
              <a:t>4/8/2018</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96071DD3-D669-450D-9373-5A6979B6A221}" type="slidenum">
              <a:rPr lang="en-US" smtClean="0"/>
              <a:t>‹#›</a:t>
            </a:fld>
            <a:endParaRPr lang="en-US"/>
          </a:p>
        </p:txBody>
      </p:sp>
    </p:spTree>
    <p:extLst>
      <p:ext uri="{BB962C8B-B14F-4D97-AF65-F5344CB8AC3E}">
        <p14:creationId xmlns:p14="http://schemas.microsoft.com/office/powerpoint/2010/main" val="2689463978"/>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951C-CEDF-422C-B0C2-89E7E3BC7187}"/>
              </a:ext>
            </a:extLst>
          </p:cNvPr>
          <p:cNvSpPr>
            <a:spLocks noGrp="1"/>
          </p:cNvSpPr>
          <p:nvPr>
            <p:ph type="ctrTitle"/>
          </p:nvPr>
        </p:nvSpPr>
        <p:spPr>
          <a:xfrm>
            <a:off x="1261872" y="368300"/>
            <a:ext cx="8263128" cy="4470399"/>
          </a:xfrm>
          <a:noFill/>
        </p:spPr>
        <p:txBody>
          <a:bodyPr anchor="ctr">
            <a:normAutofit/>
          </a:bodyPr>
          <a:lstStyle/>
          <a:p>
            <a:r>
              <a:rPr lang="en-US" sz="5400" dirty="0">
                <a:solidFill>
                  <a:srgbClr val="FFFFFF"/>
                </a:solidFill>
              </a:rPr>
              <a:t>Writing for Publication – Part 2</a:t>
            </a:r>
          </a:p>
        </p:txBody>
      </p:sp>
      <p:sp>
        <p:nvSpPr>
          <p:cNvPr id="3" name="Subtitle 2">
            <a:extLst>
              <a:ext uri="{FF2B5EF4-FFF2-40B4-BE49-F238E27FC236}">
                <a16:creationId xmlns:a16="http://schemas.microsoft.com/office/drawing/2014/main" id="{630CE02D-4BEA-4F58-8CA1-F487FD945F77}"/>
              </a:ext>
            </a:extLst>
          </p:cNvPr>
          <p:cNvSpPr>
            <a:spLocks noGrp="1"/>
          </p:cNvSpPr>
          <p:nvPr>
            <p:ph type="subTitle" idx="1"/>
          </p:nvPr>
        </p:nvSpPr>
        <p:spPr>
          <a:xfrm>
            <a:off x="1261872" y="5533371"/>
            <a:ext cx="9418320" cy="896658"/>
          </a:xfrm>
        </p:spPr>
        <p:txBody>
          <a:bodyPr anchor="ctr">
            <a:normAutofit/>
          </a:bodyPr>
          <a:lstStyle/>
          <a:p>
            <a:r>
              <a:rPr lang="en-US" sz="2400">
                <a:solidFill>
                  <a:schemeClr val="tx1"/>
                </a:solidFill>
              </a:rPr>
              <a:t>Bob Marshall, MD MPH MISM FAAFP</a:t>
            </a:r>
            <a:br>
              <a:rPr lang="en-US" sz="2400">
                <a:solidFill>
                  <a:schemeClr val="tx1"/>
                </a:solidFill>
              </a:rPr>
            </a:br>
            <a:r>
              <a:rPr lang="en-US" sz="2400">
                <a:solidFill>
                  <a:schemeClr val="tx1"/>
                </a:solidFill>
              </a:rPr>
              <a:t>Program Director, DoD/MAMC Clinical Informatics Fellowship</a:t>
            </a:r>
          </a:p>
        </p:txBody>
      </p:sp>
    </p:spTree>
    <p:extLst>
      <p:ext uri="{BB962C8B-B14F-4D97-AF65-F5344CB8AC3E}">
        <p14:creationId xmlns:p14="http://schemas.microsoft.com/office/powerpoint/2010/main" val="8491806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DE0B-41D6-4524-AC3D-157439C5CA84}"/>
              </a:ext>
            </a:extLst>
          </p:cNvPr>
          <p:cNvSpPr>
            <a:spLocks noGrp="1"/>
          </p:cNvSpPr>
          <p:nvPr>
            <p:ph type="title"/>
          </p:nvPr>
        </p:nvSpPr>
        <p:spPr/>
        <p:txBody>
          <a:bodyPr/>
          <a:lstStyle/>
          <a:p>
            <a:r>
              <a:rPr lang="en-US" dirty="0"/>
              <a:t>Four Rules of Writing</a:t>
            </a:r>
          </a:p>
        </p:txBody>
      </p:sp>
      <p:sp>
        <p:nvSpPr>
          <p:cNvPr id="3" name="Content Placeholder 2">
            <a:extLst>
              <a:ext uri="{FF2B5EF4-FFF2-40B4-BE49-F238E27FC236}">
                <a16:creationId xmlns:a16="http://schemas.microsoft.com/office/drawing/2014/main" id="{65834824-0390-4EFC-A76A-EA0C567BB25E}"/>
              </a:ext>
            </a:extLst>
          </p:cNvPr>
          <p:cNvSpPr>
            <a:spLocks noGrp="1"/>
          </p:cNvSpPr>
          <p:nvPr>
            <p:ph idx="1"/>
          </p:nvPr>
        </p:nvSpPr>
        <p:spPr/>
        <p:txBody>
          <a:bodyPr/>
          <a:lstStyle/>
          <a:p>
            <a:r>
              <a:rPr lang="en-US" dirty="0"/>
              <a:t>Read the guidelines</a:t>
            </a:r>
          </a:p>
          <a:p>
            <a:r>
              <a:rPr lang="en-US" dirty="0"/>
              <a:t>Set targets and count words</a:t>
            </a:r>
          </a:p>
          <a:p>
            <a:r>
              <a:rPr lang="en-US" dirty="0"/>
              <a:t>Seek criticism/feedback from those you trust, and then from the formal process</a:t>
            </a:r>
          </a:p>
          <a:p>
            <a:r>
              <a:rPr lang="en-US" dirty="0"/>
              <a:t>Treat rejection as the beginning of the next submission</a:t>
            </a:r>
          </a:p>
        </p:txBody>
      </p:sp>
    </p:spTree>
    <p:extLst>
      <p:ext uri="{BB962C8B-B14F-4D97-AF65-F5344CB8AC3E}">
        <p14:creationId xmlns:p14="http://schemas.microsoft.com/office/powerpoint/2010/main" val="21417070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32B1-5E32-49AD-B4A3-360CA960F65A}"/>
              </a:ext>
            </a:extLst>
          </p:cNvPr>
          <p:cNvSpPr>
            <a:spLocks noGrp="1"/>
          </p:cNvSpPr>
          <p:nvPr>
            <p:ph type="title"/>
          </p:nvPr>
        </p:nvSpPr>
        <p:spPr/>
        <p:txBody>
          <a:bodyPr/>
          <a:lstStyle/>
          <a:p>
            <a:r>
              <a:rPr lang="en-US" dirty="0"/>
              <a:t>Getting Started</a:t>
            </a:r>
          </a:p>
        </p:txBody>
      </p:sp>
      <p:sp>
        <p:nvSpPr>
          <p:cNvPr id="3" name="Content Placeholder 2">
            <a:extLst>
              <a:ext uri="{FF2B5EF4-FFF2-40B4-BE49-F238E27FC236}">
                <a16:creationId xmlns:a16="http://schemas.microsoft.com/office/drawing/2014/main" id="{AE26E9F6-ACF0-44DB-A9C3-EEC7158EAB6A}"/>
              </a:ext>
            </a:extLst>
          </p:cNvPr>
          <p:cNvSpPr>
            <a:spLocks noGrp="1"/>
          </p:cNvSpPr>
          <p:nvPr>
            <p:ph idx="1"/>
          </p:nvPr>
        </p:nvSpPr>
        <p:spPr/>
        <p:txBody>
          <a:bodyPr/>
          <a:lstStyle/>
          <a:p>
            <a:r>
              <a:rPr lang="en-US" dirty="0"/>
              <a:t>Writing for publication require set dates for completion and personal strategies to keep on target, meet deadlines use wisely the limited time available</a:t>
            </a:r>
          </a:p>
          <a:p>
            <a:r>
              <a:rPr lang="en-US" dirty="0"/>
              <a:t>The manuscript can be doomed to failure if the author does not manage the time allotted for writing and completing other aspects of preparing a manuscript for submission to a journal</a:t>
            </a:r>
          </a:p>
        </p:txBody>
      </p:sp>
    </p:spTree>
    <p:extLst>
      <p:ext uri="{BB962C8B-B14F-4D97-AF65-F5344CB8AC3E}">
        <p14:creationId xmlns:p14="http://schemas.microsoft.com/office/powerpoint/2010/main" val="38048893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BC6E-6935-4154-B8B9-7FA16291A2F6}"/>
              </a:ext>
            </a:extLst>
          </p:cNvPr>
          <p:cNvSpPr>
            <a:spLocks noGrp="1"/>
          </p:cNvSpPr>
          <p:nvPr>
            <p:ph type="title"/>
          </p:nvPr>
        </p:nvSpPr>
        <p:spPr/>
        <p:txBody>
          <a:bodyPr/>
          <a:lstStyle/>
          <a:p>
            <a:r>
              <a:rPr lang="en-US" dirty="0"/>
              <a:t>Proposed Steps in Writing for Publication</a:t>
            </a:r>
          </a:p>
        </p:txBody>
      </p:sp>
      <p:sp>
        <p:nvSpPr>
          <p:cNvPr id="3" name="Content Placeholder 2">
            <a:extLst>
              <a:ext uri="{FF2B5EF4-FFF2-40B4-BE49-F238E27FC236}">
                <a16:creationId xmlns:a16="http://schemas.microsoft.com/office/drawing/2014/main" id="{8FAB4C98-9952-45BD-8445-F3F405DB5294}"/>
              </a:ext>
            </a:extLst>
          </p:cNvPr>
          <p:cNvSpPr>
            <a:spLocks noGrp="1"/>
          </p:cNvSpPr>
          <p:nvPr>
            <p:ph idx="1"/>
          </p:nvPr>
        </p:nvSpPr>
        <p:spPr/>
        <p:txBody>
          <a:bodyPr>
            <a:normAutofit lnSpcReduction="10000"/>
          </a:bodyPr>
          <a:lstStyle/>
          <a:p>
            <a:r>
              <a:rPr lang="en-US" dirty="0"/>
              <a:t>Set due dates</a:t>
            </a:r>
          </a:p>
          <a:p>
            <a:pPr lvl="1"/>
            <a:r>
              <a:rPr lang="en-US" dirty="0"/>
              <a:t>Set a due date for completion of the manuscript</a:t>
            </a:r>
          </a:p>
          <a:p>
            <a:pPr lvl="1"/>
            <a:r>
              <a:rPr lang="en-US" dirty="0"/>
              <a:t>Divide the content areas into manageable parts and identify dates for completing each of them</a:t>
            </a:r>
          </a:p>
          <a:p>
            <a:pPr lvl="1"/>
            <a:r>
              <a:rPr lang="en-US" dirty="0"/>
              <a:t>Assign dates to complete other activities related to the manuscript, such as preparing the references and registering at the journal's website</a:t>
            </a:r>
          </a:p>
          <a:p>
            <a:r>
              <a:rPr lang="en-US" dirty="0"/>
              <a:t>Identify prime time for writing</a:t>
            </a:r>
          </a:p>
          <a:p>
            <a:pPr lvl="1"/>
            <a:r>
              <a:rPr lang="en-US" dirty="0"/>
              <a:t>Authors should identify the prime time for writing, when they are most productive and creative, and then protect that time</a:t>
            </a:r>
          </a:p>
        </p:txBody>
      </p:sp>
    </p:spTree>
    <p:extLst>
      <p:ext uri="{BB962C8B-B14F-4D97-AF65-F5344CB8AC3E}">
        <p14:creationId xmlns:p14="http://schemas.microsoft.com/office/powerpoint/2010/main" val="32396276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BB6C-FC22-498B-B6D0-0C7C88C7E7F2}"/>
              </a:ext>
            </a:extLst>
          </p:cNvPr>
          <p:cNvSpPr>
            <a:spLocks noGrp="1"/>
          </p:cNvSpPr>
          <p:nvPr>
            <p:ph type="title"/>
          </p:nvPr>
        </p:nvSpPr>
        <p:spPr/>
        <p:txBody>
          <a:bodyPr/>
          <a:lstStyle/>
          <a:p>
            <a:r>
              <a:rPr lang="en-US" dirty="0"/>
              <a:t>Planning Phase</a:t>
            </a:r>
          </a:p>
        </p:txBody>
      </p:sp>
      <p:sp>
        <p:nvSpPr>
          <p:cNvPr id="3" name="Content Placeholder 2">
            <a:extLst>
              <a:ext uri="{FF2B5EF4-FFF2-40B4-BE49-F238E27FC236}">
                <a16:creationId xmlns:a16="http://schemas.microsoft.com/office/drawing/2014/main" id="{F64689DD-BEF8-4994-9FC6-E97A34895085}"/>
              </a:ext>
            </a:extLst>
          </p:cNvPr>
          <p:cNvSpPr>
            <a:spLocks noGrp="1"/>
          </p:cNvSpPr>
          <p:nvPr>
            <p:ph idx="1"/>
          </p:nvPr>
        </p:nvSpPr>
        <p:spPr/>
        <p:txBody>
          <a:bodyPr/>
          <a:lstStyle/>
          <a:p>
            <a:r>
              <a:rPr lang="en-US" dirty="0"/>
              <a:t>Identify purpose of manuscript</a:t>
            </a:r>
          </a:p>
          <a:p>
            <a:r>
              <a:rPr lang="en-US" dirty="0"/>
              <a:t>Decide on the importance of the topic</a:t>
            </a:r>
          </a:p>
          <a:p>
            <a:r>
              <a:rPr lang="en-US" dirty="0"/>
              <a:t>Search for related articles</a:t>
            </a:r>
          </a:p>
          <a:p>
            <a:r>
              <a:rPr lang="en-US" dirty="0"/>
              <a:t>Identify the type of article to be written</a:t>
            </a:r>
          </a:p>
          <a:p>
            <a:pPr lvl="1"/>
            <a:r>
              <a:rPr lang="en-US" dirty="0"/>
              <a:t>Research article</a:t>
            </a:r>
          </a:p>
          <a:p>
            <a:pPr lvl="1"/>
            <a:r>
              <a:rPr lang="en-US" dirty="0"/>
              <a:t>Review and EBP articles</a:t>
            </a:r>
          </a:p>
          <a:p>
            <a:pPr lvl="1"/>
            <a:r>
              <a:rPr lang="en-US" dirty="0"/>
              <a:t>Clinical articles</a:t>
            </a:r>
          </a:p>
          <a:p>
            <a:pPr lvl="1"/>
            <a:r>
              <a:rPr lang="en-US" dirty="0"/>
              <a:t>Other types of articles</a:t>
            </a:r>
          </a:p>
        </p:txBody>
      </p:sp>
    </p:spTree>
    <p:extLst>
      <p:ext uri="{BB962C8B-B14F-4D97-AF65-F5344CB8AC3E}">
        <p14:creationId xmlns:p14="http://schemas.microsoft.com/office/powerpoint/2010/main" val="40160140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667C-3DCB-45E4-ADE8-82C3CB9506D3}"/>
              </a:ext>
            </a:extLst>
          </p:cNvPr>
          <p:cNvSpPr>
            <a:spLocks noGrp="1"/>
          </p:cNvSpPr>
          <p:nvPr>
            <p:ph type="title"/>
          </p:nvPr>
        </p:nvSpPr>
        <p:spPr/>
        <p:txBody>
          <a:bodyPr/>
          <a:lstStyle/>
          <a:p>
            <a:r>
              <a:rPr lang="en-US" dirty="0"/>
              <a:t>Other Phases</a:t>
            </a:r>
          </a:p>
        </p:txBody>
      </p:sp>
      <p:sp>
        <p:nvSpPr>
          <p:cNvPr id="3" name="Content Placeholder 2">
            <a:extLst>
              <a:ext uri="{FF2B5EF4-FFF2-40B4-BE49-F238E27FC236}">
                <a16:creationId xmlns:a16="http://schemas.microsoft.com/office/drawing/2014/main" id="{B0489A02-D30D-456C-9CCF-67B70D847A42}"/>
              </a:ext>
            </a:extLst>
          </p:cNvPr>
          <p:cNvSpPr>
            <a:spLocks noGrp="1"/>
          </p:cNvSpPr>
          <p:nvPr>
            <p:ph idx="1"/>
          </p:nvPr>
        </p:nvSpPr>
        <p:spPr/>
        <p:txBody>
          <a:bodyPr/>
          <a:lstStyle/>
          <a:p>
            <a:r>
              <a:rPr lang="en-US" dirty="0"/>
              <a:t>Writing phase</a:t>
            </a:r>
          </a:p>
          <a:p>
            <a:pPr lvl="1"/>
            <a:r>
              <a:rPr lang="en-US" dirty="0"/>
              <a:t>This involves preparing the first and subsequent drafts of the manuscript, completing the final revision and submitting the manuscript to the journal</a:t>
            </a:r>
          </a:p>
          <a:p>
            <a:r>
              <a:rPr lang="en-US" dirty="0"/>
              <a:t>Publishing phase</a:t>
            </a:r>
          </a:p>
          <a:p>
            <a:pPr lvl="1"/>
            <a:r>
              <a:rPr lang="en-US" dirty="0"/>
              <a:t>This is typical phase, and it occurs after the manuscript is submitted to the Journal</a:t>
            </a:r>
          </a:p>
          <a:p>
            <a:pPr lvl="1"/>
            <a:r>
              <a:rPr lang="en-US" dirty="0"/>
              <a:t>The manuscript is critiqued by peer reviewers and then by various editorial staff</a:t>
            </a:r>
          </a:p>
        </p:txBody>
      </p:sp>
    </p:spTree>
    <p:extLst>
      <p:ext uri="{BB962C8B-B14F-4D97-AF65-F5344CB8AC3E}">
        <p14:creationId xmlns:p14="http://schemas.microsoft.com/office/powerpoint/2010/main" val="2784427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EA534-3436-4AD6-A32F-B7AB72478E81}"/>
              </a:ext>
            </a:extLst>
          </p:cNvPr>
          <p:cNvSpPr>
            <a:spLocks noGrp="1"/>
          </p:cNvSpPr>
          <p:nvPr>
            <p:ph type="title"/>
          </p:nvPr>
        </p:nvSpPr>
        <p:spPr/>
        <p:txBody>
          <a:bodyPr/>
          <a:lstStyle/>
          <a:p>
            <a:r>
              <a:rPr lang="en-US" dirty="0"/>
              <a:t>Choosing a Journal</a:t>
            </a:r>
          </a:p>
        </p:txBody>
      </p:sp>
      <p:sp>
        <p:nvSpPr>
          <p:cNvPr id="3" name="Content Placeholder 2">
            <a:extLst>
              <a:ext uri="{FF2B5EF4-FFF2-40B4-BE49-F238E27FC236}">
                <a16:creationId xmlns:a16="http://schemas.microsoft.com/office/drawing/2014/main" id="{92B54E27-2BE4-4E95-8E64-A4AE816018A3}"/>
              </a:ext>
            </a:extLst>
          </p:cNvPr>
          <p:cNvSpPr>
            <a:spLocks noGrp="1"/>
          </p:cNvSpPr>
          <p:nvPr>
            <p:ph idx="1"/>
          </p:nvPr>
        </p:nvSpPr>
        <p:spPr/>
        <p:txBody>
          <a:bodyPr/>
          <a:lstStyle/>
          <a:p>
            <a:r>
              <a:rPr lang="en-US" dirty="0"/>
              <a:t>Who is the audience?</a:t>
            </a:r>
          </a:p>
          <a:p>
            <a:r>
              <a:rPr lang="en-US" dirty="0"/>
              <a:t>What are the purposes of the paper?</a:t>
            </a:r>
          </a:p>
        </p:txBody>
      </p:sp>
      <p:pic>
        <p:nvPicPr>
          <p:cNvPr id="5" name="Picture 4">
            <a:extLst>
              <a:ext uri="{FF2B5EF4-FFF2-40B4-BE49-F238E27FC236}">
                <a16:creationId xmlns:a16="http://schemas.microsoft.com/office/drawing/2014/main" id="{85B0F322-A86F-467C-BCA2-DD98155F0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3200400"/>
            <a:ext cx="4572000" cy="3657600"/>
          </a:xfrm>
          <a:prstGeom prst="rect">
            <a:avLst/>
          </a:prstGeom>
          <a:ln>
            <a:noFill/>
          </a:ln>
          <a:effectLst>
            <a:softEdge rad="112500"/>
          </a:effectLst>
        </p:spPr>
      </p:pic>
    </p:spTree>
    <p:extLst>
      <p:ext uri="{BB962C8B-B14F-4D97-AF65-F5344CB8AC3E}">
        <p14:creationId xmlns:p14="http://schemas.microsoft.com/office/powerpoint/2010/main" val="4105103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9224-C51F-4233-8651-D46B8719280B}"/>
              </a:ext>
            </a:extLst>
          </p:cNvPr>
          <p:cNvSpPr>
            <a:spLocks noGrp="1"/>
          </p:cNvSpPr>
          <p:nvPr>
            <p:ph type="title"/>
          </p:nvPr>
        </p:nvSpPr>
        <p:spPr/>
        <p:txBody>
          <a:bodyPr/>
          <a:lstStyle/>
          <a:p>
            <a:r>
              <a:rPr lang="en-US" dirty="0"/>
              <a:t>Strategies for Identifying Appropriate Journals</a:t>
            </a:r>
          </a:p>
        </p:txBody>
      </p:sp>
      <p:sp>
        <p:nvSpPr>
          <p:cNvPr id="3" name="Content Placeholder 2">
            <a:extLst>
              <a:ext uri="{FF2B5EF4-FFF2-40B4-BE49-F238E27FC236}">
                <a16:creationId xmlns:a16="http://schemas.microsoft.com/office/drawing/2014/main" id="{ED2F2183-6C79-4C8F-B715-0DCB2CCBE0BA}"/>
              </a:ext>
            </a:extLst>
          </p:cNvPr>
          <p:cNvSpPr>
            <a:spLocks noGrp="1"/>
          </p:cNvSpPr>
          <p:nvPr>
            <p:ph idx="1"/>
          </p:nvPr>
        </p:nvSpPr>
        <p:spPr/>
        <p:txBody>
          <a:bodyPr/>
          <a:lstStyle/>
          <a:p>
            <a:r>
              <a:rPr lang="en-US" dirty="0"/>
              <a:t>Selecting a journal is one of the early steps in writing for publication</a:t>
            </a:r>
          </a:p>
          <a:p>
            <a:r>
              <a:rPr lang="en-US" dirty="0"/>
              <a:t>For purely clinical informatics topics, there are a limited number of journals from which to choose</a:t>
            </a:r>
          </a:p>
          <a:p>
            <a:r>
              <a:rPr lang="en-US" dirty="0"/>
              <a:t>However, depending on the topic, there can be many journals to which a particular manuscript may be submitted or appropriate</a:t>
            </a:r>
          </a:p>
          <a:p>
            <a:r>
              <a:rPr lang="en-US" dirty="0"/>
              <a:t>There are several ways to decide how to match your manuscript with the Journal</a:t>
            </a:r>
          </a:p>
        </p:txBody>
      </p:sp>
    </p:spTree>
    <p:extLst>
      <p:ext uri="{BB962C8B-B14F-4D97-AF65-F5344CB8AC3E}">
        <p14:creationId xmlns:p14="http://schemas.microsoft.com/office/powerpoint/2010/main" val="42843592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5C3-A6EE-40B4-A7EB-74F746436FC8}"/>
              </a:ext>
            </a:extLst>
          </p:cNvPr>
          <p:cNvSpPr>
            <a:spLocks noGrp="1"/>
          </p:cNvSpPr>
          <p:nvPr>
            <p:ph type="title"/>
          </p:nvPr>
        </p:nvSpPr>
        <p:spPr/>
        <p:txBody>
          <a:bodyPr/>
          <a:lstStyle/>
          <a:p>
            <a:r>
              <a:rPr lang="en-US" dirty="0"/>
              <a:t>Matching to a Journal</a:t>
            </a:r>
          </a:p>
        </p:txBody>
      </p:sp>
      <p:sp>
        <p:nvSpPr>
          <p:cNvPr id="3" name="Content Placeholder 2">
            <a:extLst>
              <a:ext uri="{FF2B5EF4-FFF2-40B4-BE49-F238E27FC236}">
                <a16:creationId xmlns:a16="http://schemas.microsoft.com/office/drawing/2014/main" id="{F714CB3D-D459-4647-BE98-94407B98F346}"/>
              </a:ext>
            </a:extLst>
          </p:cNvPr>
          <p:cNvSpPr>
            <a:spLocks noGrp="1"/>
          </p:cNvSpPr>
          <p:nvPr>
            <p:ph idx="1"/>
          </p:nvPr>
        </p:nvSpPr>
        <p:spPr/>
        <p:txBody>
          <a:bodyPr>
            <a:normAutofit lnSpcReduction="10000"/>
          </a:bodyPr>
          <a:lstStyle/>
          <a:p>
            <a:r>
              <a:rPr lang="en-US" dirty="0"/>
              <a:t>Match with the topic</a:t>
            </a:r>
          </a:p>
          <a:p>
            <a:pPr lvl="1"/>
            <a:r>
              <a:rPr lang="en-US" dirty="0"/>
              <a:t>This can be either clinical informatics, or with a particular clinical specialty</a:t>
            </a:r>
          </a:p>
          <a:p>
            <a:r>
              <a:rPr lang="en-US" dirty="0"/>
              <a:t>Match with the type of article</a:t>
            </a:r>
          </a:p>
          <a:p>
            <a:pPr lvl="1"/>
            <a:r>
              <a:rPr lang="en-US" dirty="0"/>
              <a:t>Is the article research, theoretical, a review article a quality improvement project, clinical practice or a topic such as policy, history, education, methods or ethics</a:t>
            </a:r>
          </a:p>
          <a:p>
            <a:r>
              <a:rPr lang="en-US" dirty="0"/>
              <a:t>Match with the intended audience</a:t>
            </a:r>
          </a:p>
          <a:p>
            <a:pPr lvl="1"/>
            <a:r>
              <a:rPr lang="en-US" dirty="0"/>
              <a:t>Is the audience intended to be clinicians, clinical informaticist or some other group that would be interested in your topic</a:t>
            </a:r>
          </a:p>
        </p:txBody>
      </p:sp>
    </p:spTree>
    <p:extLst>
      <p:ext uri="{BB962C8B-B14F-4D97-AF65-F5344CB8AC3E}">
        <p14:creationId xmlns:p14="http://schemas.microsoft.com/office/powerpoint/2010/main" val="2337523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1AFA-5E24-4F8C-87E9-3FBDA9E7B13D}"/>
              </a:ext>
            </a:extLst>
          </p:cNvPr>
          <p:cNvSpPr>
            <a:spLocks noGrp="1"/>
          </p:cNvSpPr>
          <p:nvPr>
            <p:ph type="title"/>
          </p:nvPr>
        </p:nvSpPr>
        <p:spPr/>
        <p:txBody>
          <a:bodyPr/>
          <a:lstStyle/>
          <a:p>
            <a:r>
              <a:rPr lang="en-US" dirty="0"/>
              <a:t>Authorship and Preparing to Write</a:t>
            </a:r>
          </a:p>
        </p:txBody>
      </p:sp>
      <p:sp>
        <p:nvSpPr>
          <p:cNvPr id="3" name="Content Placeholder 2">
            <a:extLst>
              <a:ext uri="{FF2B5EF4-FFF2-40B4-BE49-F238E27FC236}">
                <a16:creationId xmlns:a16="http://schemas.microsoft.com/office/drawing/2014/main" id="{8959D17E-11EA-4424-9FF4-10E8ED89374B}"/>
              </a:ext>
            </a:extLst>
          </p:cNvPr>
          <p:cNvSpPr>
            <a:spLocks noGrp="1"/>
          </p:cNvSpPr>
          <p:nvPr>
            <p:ph idx="1"/>
          </p:nvPr>
        </p:nvSpPr>
        <p:spPr/>
        <p:txBody>
          <a:bodyPr>
            <a:normAutofit fontScale="92500" lnSpcReduction="20000"/>
          </a:bodyPr>
          <a:lstStyle/>
          <a:p>
            <a:r>
              <a:rPr lang="en-US" dirty="0"/>
              <a:t>The word author comes from the Latin word meaning to produce</a:t>
            </a:r>
          </a:p>
          <a:p>
            <a:r>
              <a:rPr lang="en-US" dirty="0"/>
              <a:t>Authorship implies production, creation and origination of the new material</a:t>
            </a:r>
          </a:p>
          <a:p>
            <a:r>
              <a:rPr lang="en-US" dirty="0"/>
              <a:t>In the field of scientific writing, each individual designated as an author on a manuscript or other type of paper should have contributed something substantial to the manuscript or the paper</a:t>
            </a:r>
          </a:p>
          <a:p>
            <a:r>
              <a:rPr lang="en-US" dirty="0"/>
              <a:t>Authors bear responsibility for the truthfulness and trustworthiness of their work, and turn for which fairness dictates that they receive public credit</a:t>
            </a:r>
          </a:p>
        </p:txBody>
      </p:sp>
    </p:spTree>
    <p:extLst>
      <p:ext uri="{BB962C8B-B14F-4D97-AF65-F5344CB8AC3E}">
        <p14:creationId xmlns:p14="http://schemas.microsoft.com/office/powerpoint/2010/main" val="2665622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5535-786D-4951-BA62-F3A42697A7AB}"/>
              </a:ext>
            </a:extLst>
          </p:cNvPr>
          <p:cNvSpPr>
            <a:spLocks noGrp="1"/>
          </p:cNvSpPr>
          <p:nvPr>
            <p:ph type="title"/>
          </p:nvPr>
        </p:nvSpPr>
        <p:spPr/>
        <p:txBody>
          <a:bodyPr/>
          <a:lstStyle/>
          <a:p>
            <a:r>
              <a:rPr lang="en-US" dirty="0"/>
              <a:t>Who Gets Authorship Credit?</a:t>
            </a:r>
          </a:p>
        </p:txBody>
      </p:sp>
      <p:sp>
        <p:nvSpPr>
          <p:cNvPr id="3" name="Content Placeholder 2">
            <a:extLst>
              <a:ext uri="{FF2B5EF4-FFF2-40B4-BE49-F238E27FC236}">
                <a16:creationId xmlns:a16="http://schemas.microsoft.com/office/drawing/2014/main" id="{9619536D-7483-40A9-9664-688FDC448826}"/>
              </a:ext>
            </a:extLst>
          </p:cNvPr>
          <p:cNvSpPr>
            <a:spLocks noGrp="1"/>
          </p:cNvSpPr>
          <p:nvPr>
            <p:ph idx="1"/>
          </p:nvPr>
        </p:nvSpPr>
        <p:spPr/>
        <p:txBody>
          <a:bodyPr>
            <a:normAutofit/>
          </a:bodyPr>
          <a:lstStyle/>
          <a:p>
            <a:r>
              <a:rPr lang="en-US" dirty="0"/>
              <a:t>Authorship credit should be given only when the author made substantial current contributions to:</a:t>
            </a:r>
          </a:p>
          <a:p>
            <a:pPr lvl="1"/>
            <a:r>
              <a:rPr lang="en-US" dirty="0"/>
              <a:t>conception and design of the study, or acquisition of data, or analysis and interpretation of the data</a:t>
            </a:r>
          </a:p>
          <a:p>
            <a:pPr lvl="1"/>
            <a:r>
              <a:rPr lang="en-US" dirty="0"/>
              <a:t>drafting the manuscript or revising it critically for important intellectual content</a:t>
            </a:r>
          </a:p>
          <a:p>
            <a:pPr lvl="1"/>
            <a:r>
              <a:rPr lang="en-US" dirty="0"/>
              <a:t>approval of the version of the manuscript to be published, and</a:t>
            </a:r>
          </a:p>
          <a:p>
            <a:pPr lvl="1"/>
            <a:r>
              <a:rPr lang="en-US" dirty="0"/>
              <a:t>agreement to be accountable for all aspects of the work and ensuring the questions related to the accuracy or integrity of any part of the work are appropriately investigated</a:t>
            </a:r>
          </a:p>
        </p:txBody>
      </p:sp>
    </p:spTree>
    <p:extLst>
      <p:ext uri="{BB962C8B-B14F-4D97-AF65-F5344CB8AC3E}">
        <p14:creationId xmlns:p14="http://schemas.microsoft.com/office/powerpoint/2010/main" val="596261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38EC-5928-4E64-948B-9C1948FE0790}"/>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621D9F8-48A1-4EC8-B732-D2D7FC260D51}"/>
              </a:ext>
            </a:extLst>
          </p:cNvPr>
          <p:cNvSpPr>
            <a:spLocks noGrp="1"/>
          </p:cNvSpPr>
          <p:nvPr>
            <p:ph idx="1"/>
          </p:nvPr>
        </p:nvSpPr>
        <p:spPr/>
        <p:txBody>
          <a:bodyPr/>
          <a:lstStyle/>
          <a:p>
            <a:r>
              <a:rPr lang="en-US" dirty="0"/>
              <a:t>Everything you always wanted to know about publishing scholarly work…and probably some you didn’t</a:t>
            </a:r>
          </a:p>
        </p:txBody>
      </p:sp>
      <p:pic>
        <p:nvPicPr>
          <p:cNvPr id="5" name="Picture 4" descr="A close up of text on a white background&#10;&#10;Description generated with very high confidence">
            <a:extLst>
              <a:ext uri="{FF2B5EF4-FFF2-40B4-BE49-F238E27FC236}">
                <a16:creationId xmlns:a16="http://schemas.microsoft.com/office/drawing/2014/main" id="{BA741900-3378-48E6-A071-4EC024C1E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3048000"/>
            <a:ext cx="3810000" cy="3810000"/>
          </a:xfrm>
          <a:prstGeom prst="rect">
            <a:avLst/>
          </a:prstGeom>
          <a:ln>
            <a:noFill/>
          </a:ln>
          <a:effectLst>
            <a:softEdge rad="112500"/>
          </a:effectLst>
        </p:spPr>
      </p:pic>
    </p:spTree>
    <p:extLst>
      <p:ext uri="{BB962C8B-B14F-4D97-AF65-F5344CB8AC3E}">
        <p14:creationId xmlns:p14="http://schemas.microsoft.com/office/powerpoint/2010/main" val="29819550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E03E-CDD5-4435-8F1D-48F42FB90E94}"/>
              </a:ext>
            </a:extLst>
          </p:cNvPr>
          <p:cNvSpPr>
            <a:spLocks noGrp="1"/>
          </p:cNvSpPr>
          <p:nvPr>
            <p:ph type="title"/>
          </p:nvPr>
        </p:nvSpPr>
        <p:spPr/>
        <p:txBody>
          <a:bodyPr/>
          <a:lstStyle/>
          <a:p>
            <a:r>
              <a:rPr lang="en-US" dirty="0"/>
              <a:t>Review Articles</a:t>
            </a:r>
          </a:p>
        </p:txBody>
      </p:sp>
      <p:sp>
        <p:nvSpPr>
          <p:cNvPr id="3" name="Content Placeholder 2">
            <a:extLst>
              <a:ext uri="{FF2B5EF4-FFF2-40B4-BE49-F238E27FC236}">
                <a16:creationId xmlns:a16="http://schemas.microsoft.com/office/drawing/2014/main" id="{31AC8F8C-3F30-4145-8C3B-EFC7AAFDDDBD}"/>
              </a:ext>
            </a:extLst>
          </p:cNvPr>
          <p:cNvSpPr>
            <a:spLocks noGrp="1"/>
          </p:cNvSpPr>
          <p:nvPr>
            <p:ph idx="1"/>
          </p:nvPr>
        </p:nvSpPr>
        <p:spPr/>
        <p:txBody>
          <a:bodyPr>
            <a:normAutofit fontScale="92500" lnSpcReduction="20000"/>
          </a:bodyPr>
          <a:lstStyle/>
          <a:p>
            <a:r>
              <a:rPr lang="en-US" dirty="0"/>
              <a:t>The emphasis on evidence-based practice, present in today's medicine, and the sheer volume of information out there, ensures that articles reviewing the literature and synthesizing the knowledge are a value-added proposition</a:t>
            </a:r>
          </a:p>
          <a:p>
            <a:r>
              <a:rPr lang="en-US" dirty="0"/>
              <a:t>The purpose of review articles is to identify what is known and not known about a particular subject</a:t>
            </a:r>
          </a:p>
          <a:p>
            <a:r>
              <a:rPr lang="en-US" dirty="0"/>
              <a:t>In doing so, the authors attempt to summarize a body of literature</a:t>
            </a:r>
          </a:p>
          <a:p>
            <a:r>
              <a:rPr lang="en-US" dirty="0"/>
              <a:t>A systematic review aims to summarize all the evidence available, published and unpublished, pertaining to a specific healthcare issue</a:t>
            </a:r>
          </a:p>
        </p:txBody>
      </p:sp>
    </p:spTree>
    <p:extLst>
      <p:ext uri="{BB962C8B-B14F-4D97-AF65-F5344CB8AC3E}">
        <p14:creationId xmlns:p14="http://schemas.microsoft.com/office/powerpoint/2010/main" val="37072215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3DB1-3ED5-4A82-AA20-557A1EF31353}"/>
              </a:ext>
            </a:extLst>
          </p:cNvPr>
          <p:cNvSpPr>
            <a:spLocks noGrp="1"/>
          </p:cNvSpPr>
          <p:nvPr>
            <p:ph type="title"/>
          </p:nvPr>
        </p:nvSpPr>
        <p:spPr/>
        <p:txBody>
          <a:bodyPr/>
          <a:lstStyle/>
          <a:p>
            <a:r>
              <a:rPr lang="en-US" dirty="0"/>
              <a:t>Decide the Question/Aims/Objectives</a:t>
            </a:r>
          </a:p>
        </p:txBody>
      </p:sp>
      <p:sp>
        <p:nvSpPr>
          <p:cNvPr id="3" name="Content Placeholder 2">
            <a:extLst>
              <a:ext uri="{FF2B5EF4-FFF2-40B4-BE49-F238E27FC236}">
                <a16:creationId xmlns:a16="http://schemas.microsoft.com/office/drawing/2014/main" id="{56423057-52AC-4E37-9A47-C12F6BF6C491}"/>
              </a:ext>
            </a:extLst>
          </p:cNvPr>
          <p:cNvSpPr>
            <a:spLocks noGrp="1"/>
          </p:cNvSpPr>
          <p:nvPr>
            <p:ph idx="1"/>
          </p:nvPr>
        </p:nvSpPr>
        <p:spPr/>
        <p:txBody>
          <a:bodyPr/>
          <a:lstStyle/>
          <a:p>
            <a:r>
              <a:rPr lang="en-US" dirty="0"/>
              <a:t>Formulating the exact question/problem that needs to be addressed can be a challenge</a:t>
            </a:r>
          </a:p>
          <a:p>
            <a:r>
              <a:rPr lang="en-US" dirty="0"/>
              <a:t>In order to be clear about the appropriate literature that will form the basis of the review, it is critical to be clear about the research problem</a:t>
            </a:r>
          </a:p>
          <a:p>
            <a:r>
              <a:rPr lang="en-US" dirty="0"/>
              <a:t>the exact question, aim and objectives of the review should be outlined</a:t>
            </a:r>
          </a:p>
          <a:p>
            <a:r>
              <a:rPr lang="en-US" dirty="0"/>
              <a:t>One can use the PICO formula to help develop a research question</a:t>
            </a:r>
          </a:p>
        </p:txBody>
      </p:sp>
    </p:spTree>
    <p:extLst>
      <p:ext uri="{BB962C8B-B14F-4D97-AF65-F5344CB8AC3E}">
        <p14:creationId xmlns:p14="http://schemas.microsoft.com/office/powerpoint/2010/main" val="23303613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19FC-8C38-4F15-9324-B8CF01B04602}"/>
              </a:ext>
            </a:extLst>
          </p:cNvPr>
          <p:cNvSpPr>
            <a:spLocks noGrp="1"/>
          </p:cNvSpPr>
          <p:nvPr>
            <p:ph type="title"/>
          </p:nvPr>
        </p:nvSpPr>
        <p:spPr/>
        <p:txBody>
          <a:bodyPr/>
          <a:lstStyle/>
          <a:p>
            <a:r>
              <a:rPr lang="en-US" dirty="0"/>
              <a:t>Other Things to Think About</a:t>
            </a:r>
          </a:p>
        </p:txBody>
      </p:sp>
      <p:sp>
        <p:nvSpPr>
          <p:cNvPr id="3" name="Content Placeholder 2">
            <a:extLst>
              <a:ext uri="{FF2B5EF4-FFF2-40B4-BE49-F238E27FC236}">
                <a16:creationId xmlns:a16="http://schemas.microsoft.com/office/drawing/2014/main" id="{645A9EBD-F88A-4D9F-8B56-70BCDDCCBBB6}"/>
              </a:ext>
            </a:extLst>
          </p:cNvPr>
          <p:cNvSpPr>
            <a:spLocks noGrp="1"/>
          </p:cNvSpPr>
          <p:nvPr>
            <p:ph idx="1"/>
          </p:nvPr>
        </p:nvSpPr>
        <p:spPr/>
        <p:txBody>
          <a:bodyPr/>
          <a:lstStyle/>
          <a:p>
            <a:r>
              <a:rPr lang="en-US" dirty="0"/>
              <a:t>Identify the search strategy</a:t>
            </a:r>
          </a:p>
          <a:p>
            <a:r>
              <a:rPr lang="en-US" dirty="0"/>
              <a:t>Identifies any biases in the literature</a:t>
            </a:r>
          </a:p>
          <a:p>
            <a:r>
              <a:rPr lang="en-US" dirty="0"/>
              <a:t>Critically evaluate the literature</a:t>
            </a:r>
          </a:p>
          <a:p>
            <a:r>
              <a:rPr lang="en-US" dirty="0"/>
              <a:t>Assess quality issues in randomized controlled clinical trials</a:t>
            </a:r>
          </a:p>
          <a:p>
            <a:r>
              <a:rPr lang="en-US" dirty="0"/>
              <a:t>Assess quality issues in qualitative/observational studies</a:t>
            </a:r>
          </a:p>
          <a:p>
            <a:r>
              <a:rPr lang="en-US" dirty="0"/>
              <a:t>Write the review</a:t>
            </a:r>
          </a:p>
        </p:txBody>
      </p:sp>
    </p:spTree>
    <p:extLst>
      <p:ext uri="{BB962C8B-B14F-4D97-AF65-F5344CB8AC3E}">
        <p14:creationId xmlns:p14="http://schemas.microsoft.com/office/powerpoint/2010/main" val="41198497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C018-EDF3-4631-89A9-A30BDB8E3D3D}"/>
              </a:ext>
            </a:extLst>
          </p:cNvPr>
          <p:cNvSpPr>
            <a:spLocks noGrp="1"/>
          </p:cNvSpPr>
          <p:nvPr>
            <p:ph type="title"/>
          </p:nvPr>
        </p:nvSpPr>
        <p:spPr/>
        <p:txBody>
          <a:bodyPr/>
          <a:lstStyle/>
          <a:p>
            <a:r>
              <a:rPr lang="en-US" dirty="0"/>
              <a:t>Evidence-Based Practice Articles</a:t>
            </a:r>
          </a:p>
        </p:txBody>
      </p:sp>
      <p:sp>
        <p:nvSpPr>
          <p:cNvPr id="3" name="Content Placeholder 2">
            <a:extLst>
              <a:ext uri="{FF2B5EF4-FFF2-40B4-BE49-F238E27FC236}">
                <a16:creationId xmlns:a16="http://schemas.microsoft.com/office/drawing/2014/main" id="{D3C36E47-ED67-4EB5-8AC0-30D4C0FF83F0}"/>
              </a:ext>
            </a:extLst>
          </p:cNvPr>
          <p:cNvSpPr>
            <a:spLocks noGrp="1"/>
          </p:cNvSpPr>
          <p:nvPr>
            <p:ph idx="1"/>
          </p:nvPr>
        </p:nvSpPr>
        <p:spPr/>
        <p:txBody>
          <a:bodyPr>
            <a:normAutofit lnSpcReduction="10000"/>
          </a:bodyPr>
          <a:lstStyle/>
          <a:p>
            <a:r>
              <a:rPr lang="en-US" dirty="0"/>
              <a:t>As stated above, manuscripts on evidence-based practice address the effectiveness of new approaches or changes in practice as well as resources needed for implementation</a:t>
            </a:r>
          </a:p>
          <a:p>
            <a:r>
              <a:rPr lang="en-US" dirty="0"/>
              <a:t>Most evidence-based practice articles utilize reviews methods, and these can include integrative reviews, systematic reviews, meta-analysis and qualitative synthesis</a:t>
            </a:r>
          </a:p>
          <a:p>
            <a:r>
              <a:rPr lang="en-US" dirty="0"/>
              <a:t>We will focus here on systematic reviews and meta-analysis</a:t>
            </a:r>
          </a:p>
        </p:txBody>
      </p:sp>
    </p:spTree>
    <p:extLst>
      <p:ext uri="{BB962C8B-B14F-4D97-AF65-F5344CB8AC3E}">
        <p14:creationId xmlns:p14="http://schemas.microsoft.com/office/powerpoint/2010/main" val="13892551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9012-2551-4F3A-8AF0-1F26DF7224BC}"/>
              </a:ext>
            </a:extLst>
          </p:cNvPr>
          <p:cNvSpPr>
            <a:spLocks noGrp="1"/>
          </p:cNvSpPr>
          <p:nvPr>
            <p:ph type="title"/>
          </p:nvPr>
        </p:nvSpPr>
        <p:spPr/>
        <p:txBody>
          <a:bodyPr/>
          <a:lstStyle/>
          <a:p>
            <a:r>
              <a:rPr lang="en-US" dirty="0"/>
              <a:t>Systematic Review And Meta-Analysis</a:t>
            </a:r>
          </a:p>
        </p:txBody>
      </p:sp>
      <p:sp>
        <p:nvSpPr>
          <p:cNvPr id="3" name="Content Placeholder 2">
            <a:extLst>
              <a:ext uri="{FF2B5EF4-FFF2-40B4-BE49-F238E27FC236}">
                <a16:creationId xmlns:a16="http://schemas.microsoft.com/office/drawing/2014/main" id="{548FC806-296E-4858-A1E7-705B50BCBEAB}"/>
              </a:ext>
            </a:extLst>
          </p:cNvPr>
          <p:cNvSpPr>
            <a:spLocks noGrp="1"/>
          </p:cNvSpPr>
          <p:nvPr>
            <p:ph idx="1"/>
          </p:nvPr>
        </p:nvSpPr>
        <p:spPr/>
        <p:txBody>
          <a:bodyPr/>
          <a:lstStyle/>
          <a:p>
            <a:r>
              <a:rPr lang="en-US" dirty="0"/>
              <a:t>Systematic reviews identify and critically appraise studies to answer a specific clinical or research question</a:t>
            </a:r>
          </a:p>
          <a:p>
            <a:r>
              <a:rPr lang="en-US" dirty="0"/>
              <a:t>Systematic reviews combined evidence from multiple studies that are first critically evaluated</a:t>
            </a:r>
          </a:p>
          <a:p>
            <a:r>
              <a:rPr lang="en-US" dirty="0"/>
              <a:t>A key component of the systematic review is that the process is systematic, explicit and reported for readers</a:t>
            </a:r>
          </a:p>
          <a:p>
            <a:r>
              <a:rPr lang="en-US" dirty="0"/>
              <a:t>A meta-analysis extends the critique of the research studies to include statistical analysis of their outcomes</a:t>
            </a:r>
          </a:p>
        </p:txBody>
      </p:sp>
    </p:spTree>
    <p:extLst>
      <p:ext uri="{BB962C8B-B14F-4D97-AF65-F5344CB8AC3E}">
        <p14:creationId xmlns:p14="http://schemas.microsoft.com/office/powerpoint/2010/main" val="20906710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02CC-8231-416D-ADC6-F9402430E6A1}"/>
              </a:ext>
            </a:extLst>
          </p:cNvPr>
          <p:cNvSpPr>
            <a:spLocks noGrp="1"/>
          </p:cNvSpPr>
          <p:nvPr>
            <p:ph type="title"/>
          </p:nvPr>
        </p:nvSpPr>
        <p:spPr/>
        <p:txBody>
          <a:bodyPr/>
          <a:lstStyle/>
          <a:p>
            <a:r>
              <a:rPr lang="en-US" dirty="0"/>
              <a:t>Systematic Review And Meta-Analysis     </a:t>
            </a:r>
            <a:r>
              <a:rPr lang="en-US" dirty="0" err="1"/>
              <a:t>cont</a:t>
            </a:r>
            <a:endParaRPr lang="en-US" dirty="0"/>
          </a:p>
        </p:txBody>
      </p:sp>
      <p:sp>
        <p:nvSpPr>
          <p:cNvPr id="3" name="Content Placeholder 2">
            <a:extLst>
              <a:ext uri="{FF2B5EF4-FFF2-40B4-BE49-F238E27FC236}">
                <a16:creationId xmlns:a16="http://schemas.microsoft.com/office/drawing/2014/main" id="{B196A650-87D2-42C3-9532-80F7CBE3973F}"/>
              </a:ext>
            </a:extLst>
          </p:cNvPr>
          <p:cNvSpPr>
            <a:spLocks noGrp="1"/>
          </p:cNvSpPr>
          <p:nvPr>
            <p:ph idx="1"/>
          </p:nvPr>
        </p:nvSpPr>
        <p:spPr/>
        <p:txBody>
          <a:bodyPr/>
          <a:lstStyle/>
          <a:p>
            <a:r>
              <a:rPr lang="en-US" dirty="0"/>
              <a:t>With a meta-analysis, statistical techniques are used to integrate the results of studies included in the systematic review</a:t>
            </a:r>
          </a:p>
          <a:p>
            <a:r>
              <a:rPr lang="en-US" dirty="0"/>
              <a:t>By combining information from all relevant studies on the topic, meta-analyses providing more precise estimate of the outcome of the intervention than an individual study</a:t>
            </a:r>
          </a:p>
        </p:txBody>
      </p:sp>
    </p:spTree>
    <p:extLst>
      <p:ext uri="{BB962C8B-B14F-4D97-AF65-F5344CB8AC3E}">
        <p14:creationId xmlns:p14="http://schemas.microsoft.com/office/powerpoint/2010/main" val="39920212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74E4-A976-4490-BB49-C5CF81FAD12D}"/>
              </a:ext>
            </a:extLst>
          </p:cNvPr>
          <p:cNvSpPr>
            <a:spLocks noGrp="1"/>
          </p:cNvSpPr>
          <p:nvPr>
            <p:ph type="title"/>
          </p:nvPr>
        </p:nvSpPr>
        <p:spPr/>
        <p:txBody>
          <a:bodyPr/>
          <a:lstStyle/>
          <a:p>
            <a:r>
              <a:rPr lang="en-US" dirty="0"/>
              <a:t>Essential Components</a:t>
            </a:r>
          </a:p>
        </p:txBody>
      </p:sp>
      <p:sp>
        <p:nvSpPr>
          <p:cNvPr id="3" name="Content Placeholder 2">
            <a:extLst>
              <a:ext uri="{FF2B5EF4-FFF2-40B4-BE49-F238E27FC236}">
                <a16:creationId xmlns:a16="http://schemas.microsoft.com/office/drawing/2014/main" id="{649D56D5-77DF-4115-82F1-6A1E3902DC13}"/>
              </a:ext>
            </a:extLst>
          </p:cNvPr>
          <p:cNvSpPr>
            <a:spLocks noGrp="1"/>
          </p:cNvSpPr>
          <p:nvPr>
            <p:ph idx="1"/>
          </p:nvPr>
        </p:nvSpPr>
        <p:spPr/>
        <p:txBody>
          <a:bodyPr/>
          <a:lstStyle/>
          <a:p>
            <a:r>
              <a:rPr lang="en-US" dirty="0"/>
              <a:t>A clearly stated set of objectives and predefined criteria for including studies in the review</a:t>
            </a:r>
          </a:p>
          <a:p>
            <a:r>
              <a:rPr lang="en-US" dirty="0"/>
              <a:t>An explicit and reproducible methodology</a:t>
            </a:r>
          </a:p>
          <a:p>
            <a:r>
              <a:rPr lang="en-US" dirty="0"/>
              <a:t>A systematic search with the goal to identify all studies that meet the eligibility criteria</a:t>
            </a:r>
          </a:p>
          <a:p>
            <a:r>
              <a:rPr lang="en-US" dirty="0"/>
              <a:t>An assessment of the validity of the findings of studies included in the review, and</a:t>
            </a:r>
          </a:p>
          <a:p>
            <a:r>
              <a:rPr lang="en-US" dirty="0"/>
              <a:t>A systematic presentation and synthesis of the characteristics and findings of the studies</a:t>
            </a:r>
          </a:p>
        </p:txBody>
      </p:sp>
    </p:spTree>
    <p:extLst>
      <p:ext uri="{BB962C8B-B14F-4D97-AF65-F5344CB8AC3E}">
        <p14:creationId xmlns:p14="http://schemas.microsoft.com/office/powerpoint/2010/main" val="1764177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477B-3AFB-44A2-AF89-B9532C4E14A2}"/>
              </a:ext>
            </a:extLst>
          </p:cNvPr>
          <p:cNvSpPr>
            <a:spLocks noGrp="1"/>
          </p:cNvSpPr>
          <p:nvPr>
            <p:ph type="title"/>
          </p:nvPr>
        </p:nvSpPr>
        <p:spPr/>
        <p:txBody>
          <a:bodyPr/>
          <a:lstStyle/>
          <a:p>
            <a:r>
              <a:rPr lang="en-US" dirty="0"/>
              <a:t>Approach to a SR/Meta-Analysis</a:t>
            </a:r>
          </a:p>
        </p:txBody>
      </p:sp>
      <p:sp>
        <p:nvSpPr>
          <p:cNvPr id="3" name="Content Placeholder 2">
            <a:extLst>
              <a:ext uri="{FF2B5EF4-FFF2-40B4-BE49-F238E27FC236}">
                <a16:creationId xmlns:a16="http://schemas.microsoft.com/office/drawing/2014/main" id="{44D650B3-2A5C-44E0-A147-47975D0AA63E}"/>
              </a:ext>
            </a:extLst>
          </p:cNvPr>
          <p:cNvSpPr>
            <a:spLocks noGrp="1"/>
          </p:cNvSpPr>
          <p:nvPr>
            <p:ph idx="1"/>
          </p:nvPr>
        </p:nvSpPr>
        <p:spPr/>
        <p:txBody>
          <a:bodyPr>
            <a:normAutofit fontScale="85000" lnSpcReduction="10000"/>
          </a:bodyPr>
          <a:lstStyle/>
          <a:p>
            <a:r>
              <a:rPr lang="en-US" dirty="0"/>
              <a:t>The key to conducting a systematic review or meta-analysis is the use of a protocol</a:t>
            </a:r>
          </a:p>
          <a:p>
            <a:r>
              <a:rPr lang="en-US" dirty="0"/>
              <a:t>There are many resources to guide authors in developing these protocols and conducting systematic reviews, with or without meta-analyses</a:t>
            </a:r>
          </a:p>
          <a:p>
            <a:r>
              <a:rPr lang="en-US" dirty="0"/>
              <a:t>The preferred reporting items for systematic reviews and meta-analysis (PRISMA) is a recommended guideline for authors to use when reporting a systematic review or meta-analysis</a:t>
            </a:r>
          </a:p>
          <a:p>
            <a:r>
              <a:rPr lang="en-US" dirty="0"/>
              <a:t>While PRISMA was developed for remote porting systematic reviews and meta-analysis, the Checklist and flow diagram can be used when conducting any literature review and reporting on it</a:t>
            </a:r>
          </a:p>
        </p:txBody>
      </p:sp>
    </p:spTree>
    <p:extLst>
      <p:ext uri="{BB962C8B-B14F-4D97-AF65-F5344CB8AC3E}">
        <p14:creationId xmlns:p14="http://schemas.microsoft.com/office/powerpoint/2010/main" val="10166700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565D-6174-404C-A01E-9F8F62B44633}"/>
              </a:ext>
            </a:extLst>
          </p:cNvPr>
          <p:cNvSpPr>
            <a:spLocks noGrp="1"/>
          </p:cNvSpPr>
          <p:nvPr>
            <p:ph type="title"/>
          </p:nvPr>
        </p:nvSpPr>
        <p:spPr/>
        <p:txBody>
          <a:bodyPr/>
          <a:lstStyle/>
          <a:p>
            <a:r>
              <a:rPr lang="en-US" dirty="0"/>
              <a:t>Quality/Process Improvement Studies</a:t>
            </a:r>
          </a:p>
        </p:txBody>
      </p:sp>
      <p:sp>
        <p:nvSpPr>
          <p:cNvPr id="3" name="Content Placeholder 2">
            <a:extLst>
              <a:ext uri="{FF2B5EF4-FFF2-40B4-BE49-F238E27FC236}">
                <a16:creationId xmlns:a16="http://schemas.microsoft.com/office/drawing/2014/main" id="{D96058BD-4322-469C-8F02-F5F2FB4665BB}"/>
              </a:ext>
            </a:extLst>
          </p:cNvPr>
          <p:cNvSpPr>
            <a:spLocks noGrp="1"/>
          </p:cNvSpPr>
          <p:nvPr>
            <p:ph idx="1"/>
          </p:nvPr>
        </p:nvSpPr>
        <p:spPr/>
        <p:txBody>
          <a:bodyPr>
            <a:normAutofit lnSpcReduction="10000"/>
          </a:bodyPr>
          <a:lstStyle/>
          <a:p>
            <a:r>
              <a:rPr lang="en-US" dirty="0"/>
              <a:t>Quality improvement (QI) is a systematic continuous process that leads to improvements in patient care and delivery of healthcare services</a:t>
            </a:r>
          </a:p>
          <a:p>
            <a:r>
              <a:rPr lang="en-US" dirty="0"/>
              <a:t>The goal of QI is to make changes that will promote better patient outcomes and system performance</a:t>
            </a:r>
          </a:p>
          <a:p>
            <a:r>
              <a:rPr lang="en-US" dirty="0"/>
              <a:t>QI articles need to describe the problem that led to the need for the study, population, setting, intervention, outcomes of the study and local conditions</a:t>
            </a:r>
          </a:p>
          <a:p>
            <a:r>
              <a:rPr lang="en-US" dirty="0"/>
              <a:t>Guidelines have been developed to improve the reporting of QI studies</a:t>
            </a:r>
          </a:p>
        </p:txBody>
      </p:sp>
    </p:spTree>
    <p:extLst>
      <p:ext uri="{BB962C8B-B14F-4D97-AF65-F5344CB8AC3E}">
        <p14:creationId xmlns:p14="http://schemas.microsoft.com/office/powerpoint/2010/main" val="33569830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B18B-A312-4A34-B085-6B46B42CDE1B}"/>
              </a:ext>
            </a:extLst>
          </p:cNvPr>
          <p:cNvSpPr>
            <a:spLocks noGrp="1"/>
          </p:cNvSpPr>
          <p:nvPr>
            <p:ph type="title"/>
          </p:nvPr>
        </p:nvSpPr>
        <p:spPr/>
        <p:txBody>
          <a:bodyPr/>
          <a:lstStyle/>
          <a:p>
            <a:r>
              <a:rPr lang="en-US" dirty="0"/>
              <a:t>SQUIRE Guidelines</a:t>
            </a:r>
          </a:p>
        </p:txBody>
      </p:sp>
      <p:sp>
        <p:nvSpPr>
          <p:cNvPr id="3" name="Content Placeholder 2">
            <a:extLst>
              <a:ext uri="{FF2B5EF4-FFF2-40B4-BE49-F238E27FC236}">
                <a16:creationId xmlns:a16="http://schemas.microsoft.com/office/drawing/2014/main" id="{ACDF7D44-8F1D-4DCD-A15A-440C552305AA}"/>
              </a:ext>
            </a:extLst>
          </p:cNvPr>
          <p:cNvSpPr>
            <a:spLocks noGrp="1"/>
          </p:cNvSpPr>
          <p:nvPr>
            <p:ph idx="1"/>
          </p:nvPr>
        </p:nvSpPr>
        <p:spPr/>
        <p:txBody>
          <a:bodyPr>
            <a:normAutofit lnSpcReduction="10000"/>
          </a:bodyPr>
          <a:lstStyle/>
          <a:p>
            <a:r>
              <a:rPr lang="en-US" dirty="0"/>
              <a:t>These guidelines are the Standards for Quality Improvement Reporting Excellence (SQUIRE)</a:t>
            </a:r>
          </a:p>
          <a:p>
            <a:r>
              <a:rPr lang="en-US" dirty="0"/>
              <a:t>SQUIRE provides a checklist of information that authors should include when reporting QI to ensure the manuscript is complete</a:t>
            </a:r>
          </a:p>
          <a:p>
            <a:r>
              <a:rPr lang="en-US" dirty="0"/>
              <a:t>By using the SQUIRE guidelines, one not only has a guide for reporting QI, but the checklist also can be used when planning a QI study</a:t>
            </a:r>
          </a:p>
          <a:p>
            <a:r>
              <a:rPr lang="en-US" dirty="0"/>
              <a:t>The SQUIRE guidelines, a checklist and a description of the items are available at http://squire-statement.org</a:t>
            </a:r>
          </a:p>
        </p:txBody>
      </p:sp>
    </p:spTree>
    <p:extLst>
      <p:ext uri="{BB962C8B-B14F-4D97-AF65-F5344CB8AC3E}">
        <p14:creationId xmlns:p14="http://schemas.microsoft.com/office/powerpoint/2010/main" val="35430473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751-1B66-4625-B706-3C1C7BAD7590}"/>
              </a:ext>
            </a:extLst>
          </p:cNvPr>
          <p:cNvSpPr>
            <a:spLocks noGrp="1"/>
          </p:cNvSpPr>
          <p:nvPr>
            <p:ph type="title"/>
          </p:nvPr>
        </p:nvSpPr>
        <p:spPr/>
        <p:txBody>
          <a:bodyPr/>
          <a:lstStyle/>
          <a:p>
            <a:r>
              <a:rPr lang="en-US" dirty="0"/>
              <a:t>Barriers to Writing and Publishing</a:t>
            </a:r>
          </a:p>
        </p:txBody>
      </p:sp>
      <p:sp>
        <p:nvSpPr>
          <p:cNvPr id="3" name="Content Placeholder 2">
            <a:extLst>
              <a:ext uri="{FF2B5EF4-FFF2-40B4-BE49-F238E27FC236}">
                <a16:creationId xmlns:a16="http://schemas.microsoft.com/office/drawing/2014/main" id="{32C5F43C-F8C8-4F98-820F-78B2127F2554}"/>
              </a:ext>
            </a:extLst>
          </p:cNvPr>
          <p:cNvSpPr>
            <a:spLocks noGrp="1"/>
          </p:cNvSpPr>
          <p:nvPr>
            <p:ph idx="1"/>
          </p:nvPr>
        </p:nvSpPr>
        <p:spPr/>
        <p:txBody>
          <a:bodyPr/>
          <a:lstStyle/>
          <a:p>
            <a:r>
              <a:rPr lang="en-US" dirty="0"/>
              <a:t>Lack of understanding of how to write for publication</a:t>
            </a:r>
          </a:p>
          <a:p>
            <a:r>
              <a:rPr lang="en-US" dirty="0"/>
              <a:t>Writer’s block</a:t>
            </a:r>
          </a:p>
          <a:p>
            <a:r>
              <a:rPr lang="en-US" dirty="0"/>
              <a:t>Lack of time</a:t>
            </a:r>
          </a:p>
          <a:p>
            <a:r>
              <a:rPr lang="en-US" dirty="0"/>
              <a:t>Fear of rejection</a:t>
            </a:r>
          </a:p>
          <a:p>
            <a:r>
              <a:rPr lang="en-US" dirty="0"/>
              <a:t>Lack of ability</a:t>
            </a:r>
          </a:p>
          <a:p>
            <a:r>
              <a:rPr lang="en-US" dirty="0"/>
              <a:t>Fear of criticism</a:t>
            </a:r>
          </a:p>
        </p:txBody>
      </p:sp>
    </p:spTree>
    <p:extLst>
      <p:ext uri="{BB962C8B-B14F-4D97-AF65-F5344CB8AC3E}">
        <p14:creationId xmlns:p14="http://schemas.microsoft.com/office/powerpoint/2010/main" val="13384094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C630-715D-4528-A856-254CC878E6FE}"/>
              </a:ext>
            </a:extLst>
          </p:cNvPr>
          <p:cNvSpPr>
            <a:spLocks noGrp="1"/>
          </p:cNvSpPr>
          <p:nvPr>
            <p:ph type="title"/>
          </p:nvPr>
        </p:nvSpPr>
        <p:spPr/>
        <p:txBody>
          <a:bodyPr/>
          <a:lstStyle/>
          <a:p>
            <a:r>
              <a:rPr lang="en-US" dirty="0"/>
              <a:t>Formatting QI Reporting Manuscripts</a:t>
            </a:r>
          </a:p>
        </p:txBody>
      </p:sp>
      <p:sp>
        <p:nvSpPr>
          <p:cNvPr id="3" name="Content Placeholder 2">
            <a:extLst>
              <a:ext uri="{FF2B5EF4-FFF2-40B4-BE49-F238E27FC236}">
                <a16:creationId xmlns:a16="http://schemas.microsoft.com/office/drawing/2014/main" id="{98E3CC91-6C98-46C8-B73F-F336E1B4F08D}"/>
              </a:ext>
            </a:extLst>
          </p:cNvPr>
          <p:cNvSpPr>
            <a:spLocks noGrp="1"/>
          </p:cNvSpPr>
          <p:nvPr>
            <p:ph idx="1"/>
          </p:nvPr>
        </p:nvSpPr>
        <p:spPr/>
        <p:txBody>
          <a:bodyPr/>
          <a:lstStyle/>
          <a:p>
            <a:r>
              <a:rPr lang="en-US" dirty="0"/>
              <a:t>These are based on the SQUIRE guidelines:</a:t>
            </a:r>
          </a:p>
          <a:p>
            <a:pPr lvl="1"/>
            <a:r>
              <a:rPr lang="en-US" dirty="0"/>
              <a:t>Title</a:t>
            </a:r>
          </a:p>
          <a:p>
            <a:pPr lvl="1"/>
            <a:r>
              <a:rPr lang="en-US" dirty="0"/>
              <a:t>Abstract</a:t>
            </a:r>
          </a:p>
          <a:p>
            <a:pPr lvl="1"/>
            <a:r>
              <a:rPr lang="en-US" dirty="0"/>
              <a:t>Introduction</a:t>
            </a:r>
          </a:p>
          <a:p>
            <a:pPr lvl="1"/>
            <a:r>
              <a:rPr lang="en-US" dirty="0"/>
              <a:t>Methods</a:t>
            </a:r>
          </a:p>
          <a:p>
            <a:pPr lvl="1"/>
            <a:r>
              <a:rPr lang="en-US" dirty="0"/>
              <a:t>Results</a:t>
            </a:r>
          </a:p>
          <a:p>
            <a:pPr lvl="1"/>
            <a:r>
              <a:rPr lang="en-US" dirty="0"/>
              <a:t>Discussion</a:t>
            </a:r>
          </a:p>
        </p:txBody>
      </p:sp>
    </p:spTree>
    <p:extLst>
      <p:ext uri="{BB962C8B-B14F-4D97-AF65-F5344CB8AC3E}">
        <p14:creationId xmlns:p14="http://schemas.microsoft.com/office/powerpoint/2010/main" val="21113239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FEF8-EC91-46F7-933D-2D7386DEA732}"/>
              </a:ext>
            </a:extLst>
          </p:cNvPr>
          <p:cNvSpPr>
            <a:spLocks noGrp="1"/>
          </p:cNvSpPr>
          <p:nvPr>
            <p:ph type="title"/>
          </p:nvPr>
        </p:nvSpPr>
        <p:spPr/>
        <p:txBody>
          <a:bodyPr/>
          <a:lstStyle/>
          <a:p>
            <a:r>
              <a:rPr lang="en-US" dirty="0"/>
              <a:t>Clinical Practice Articles</a:t>
            </a:r>
          </a:p>
        </p:txBody>
      </p:sp>
      <p:sp>
        <p:nvSpPr>
          <p:cNvPr id="3" name="Content Placeholder 2">
            <a:extLst>
              <a:ext uri="{FF2B5EF4-FFF2-40B4-BE49-F238E27FC236}">
                <a16:creationId xmlns:a16="http://schemas.microsoft.com/office/drawing/2014/main" id="{4F6B3376-DB37-4295-88D8-2FD7D1774E15}"/>
              </a:ext>
            </a:extLst>
          </p:cNvPr>
          <p:cNvSpPr>
            <a:spLocks noGrp="1"/>
          </p:cNvSpPr>
          <p:nvPr>
            <p:ph idx="1"/>
          </p:nvPr>
        </p:nvSpPr>
        <p:spPr/>
        <p:txBody>
          <a:bodyPr>
            <a:normAutofit lnSpcReduction="10000"/>
          </a:bodyPr>
          <a:lstStyle/>
          <a:p>
            <a:r>
              <a:rPr lang="en-US" dirty="0"/>
              <a:t>Similar to other manuscripts, writing a manuscript on clinical practice begins with an idea</a:t>
            </a:r>
          </a:p>
          <a:p>
            <a:r>
              <a:rPr lang="en-US" dirty="0"/>
              <a:t>The impetus for this idea may come from many sources, such as personal experiences with clinical situations, projects and initiatives, synthesis of existing clinical guidelines, dissemination of best practices, frustrating experiences and simple reflection on one's own clinical background</a:t>
            </a:r>
          </a:p>
          <a:p>
            <a:r>
              <a:rPr lang="en-US" dirty="0"/>
              <a:t>Lectures and presentations provide another source of ideas for clinical journal manuscripts</a:t>
            </a:r>
          </a:p>
        </p:txBody>
      </p:sp>
    </p:spTree>
    <p:extLst>
      <p:ext uri="{BB962C8B-B14F-4D97-AF65-F5344CB8AC3E}">
        <p14:creationId xmlns:p14="http://schemas.microsoft.com/office/powerpoint/2010/main" val="25251627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25E-993C-473F-8BC0-BD495718F4BF}"/>
              </a:ext>
            </a:extLst>
          </p:cNvPr>
          <p:cNvSpPr>
            <a:spLocks noGrp="1"/>
          </p:cNvSpPr>
          <p:nvPr>
            <p:ph type="title"/>
          </p:nvPr>
        </p:nvSpPr>
        <p:spPr/>
        <p:txBody>
          <a:bodyPr/>
          <a:lstStyle/>
          <a:p>
            <a:r>
              <a:rPr lang="en-US" dirty="0"/>
              <a:t>Deciding to Publish a Clinical Article</a:t>
            </a:r>
          </a:p>
        </p:txBody>
      </p:sp>
      <p:sp>
        <p:nvSpPr>
          <p:cNvPr id="3" name="Content Placeholder 2">
            <a:extLst>
              <a:ext uri="{FF2B5EF4-FFF2-40B4-BE49-F238E27FC236}">
                <a16:creationId xmlns:a16="http://schemas.microsoft.com/office/drawing/2014/main" id="{683C585F-3EAC-4B4C-AD2E-5EE09153F3F4}"/>
              </a:ext>
            </a:extLst>
          </p:cNvPr>
          <p:cNvSpPr>
            <a:spLocks noGrp="1"/>
          </p:cNvSpPr>
          <p:nvPr>
            <p:ph idx="1"/>
          </p:nvPr>
        </p:nvSpPr>
        <p:spPr/>
        <p:txBody>
          <a:bodyPr>
            <a:normAutofit fontScale="92500" lnSpcReduction="20000"/>
          </a:bodyPr>
          <a:lstStyle/>
          <a:p>
            <a:r>
              <a:rPr lang="en-US" dirty="0"/>
              <a:t>When deciding if an idea is worth pursuing as a publication within a clinical Journal, the author should answer these questions:</a:t>
            </a:r>
          </a:p>
          <a:p>
            <a:pPr lvl="1"/>
            <a:r>
              <a:rPr lang="en-US" dirty="0"/>
              <a:t>Is the idea new and innovative?</a:t>
            </a:r>
          </a:p>
          <a:p>
            <a:pPr lvl="1"/>
            <a:r>
              <a:rPr lang="en-US" dirty="0"/>
              <a:t>If the idea is not new, does it provide a different perspective to current practice?</a:t>
            </a:r>
          </a:p>
          <a:p>
            <a:pPr lvl="1"/>
            <a:r>
              <a:rPr lang="en-US" dirty="0"/>
              <a:t>Is the content relevant to clinical practice?</a:t>
            </a:r>
          </a:p>
          <a:p>
            <a:pPr lvl="1"/>
            <a:r>
              <a:rPr lang="en-US" dirty="0"/>
              <a:t>Do clinicians need this information for their practice, and will it improve patient care?</a:t>
            </a:r>
          </a:p>
          <a:p>
            <a:pPr lvl="1"/>
            <a:r>
              <a:rPr lang="en-US" dirty="0"/>
              <a:t>Will the information be valuable in keeping clinicians up to date about trends in healthcare or clinical informatics?</a:t>
            </a:r>
          </a:p>
          <a:p>
            <a:pPr lvl="1"/>
            <a:r>
              <a:rPr lang="en-US" dirty="0"/>
              <a:t>Will the content inform readers about the types of activities and work clinicians are doing in other settings and places?</a:t>
            </a:r>
          </a:p>
        </p:txBody>
      </p:sp>
    </p:spTree>
    <p:extLst>
      <p:ext uri="{BB962C8B-B14F-4D97-AF65-F5344CB8AC3E}">
        <p14:creationId xmlns:p14="http://schemas.microsoft.com/office/powerpoint/2010/main" val="27850102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C98-67DA-461F-8C38-0ABD0952F23A}"/>
              </a:ext>
            </a:extLst>
          </p:cNvPr>
          <p:cNvSpPr>
            <a:spLocks noGrp="1"/>
          </p:cNvSpPr>
          <p:nvPr>
            <p:ph type="title"/>
          </p:nvPr>
        </p:nvSpPr>
        <p:spPr/>
        <p:txBody>
          <a:bodyPr/>
          <a:lstStyle/>
          <a:p>
            <a:r>
              <a:rPr lang="en-US" dirty="0"/>
              <a:t>Some Other Thoughts Before You Begin</a:t>
            </a:r>
          </a:p>
        </p:txBody>
      </p:sp>
      <p:sp>
        <p:nvSpPr>
          <p:cNvPr id="3" name="Content Placeholder 2">
            <a:extLst>
              <a:ext uri="{FF2B5EF4-FFF2-40B4-BE49-F238E27FC236}">
                <a16:creationId xmlns:a16="http://schemas.microsoft.com/office/drawing/2014/main" id="{6B7F0BD9-09BE-474B-938E-879F0E839FB8}"/>
              </a:ext>
            </a:extLst>
          </p:cNvPr>
          <p:cNvSpPr>
            <a:spLocks noGrp="1"/>
          </p:cNvSpPr>
          <p:nvPr>
            <p:ph idx="1"/>
          </p:nvPr>
        </p:nvSpPr>
        <p:spPr/>
        <p:txBody>
          <a:bodyPr/>
          <a:lstStyle/>
          <a:p>
            <a:r>
              <a:rPr lang="en-US" dirty="0"/>
              <a:t>Once you have formulated an idea, then you have to figure out what the purpose of your article is to be</a:t>
            </a:r>
          </a:p>
          <a:p>
            <a:r>
              <a:rPr lang="en-US" dirty="0"/>
              <a:t>This is important because manuscripts for clinical journals can have many different purposes and perspectives</a:t>
            </a:r>
          </a:p>
          <a:p>
            <a:r>
              <a:rPr lang="en-US" dirty="0"/>
              <a:t>As with other articles, it's important to identify your intended readers to help guide you to the proper clinical Journal for publication</a:t>
            </a:r>
          </a:p>
        </p:txBody>
      </p:sp>
    </p:spTree>
    <p:extLst>
      <p:ext uri="{BB962C8B-B14F-4D97-AF65-F5344CB8AC3E}">
        <p14:creationId xmlns:p14="http://schemas.microsoft.com/office/powerpoint/2010/main" val="12180066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2695-1274-4041-AFC2-58D03A2C447B}"/>
              </a:ext>
            </a:extLst>
          </p:cNvPr>
          <p:cNvSpPr>
            <a:spLocks noGrp="1"/>
          </p:cNvSpPr>
          <p:nvPr>
            <p:ph type="title"/>
          </p:nvPr>
        </p:nvSpPr>
        <p:spPr/>
        <p:txBody>
          <a:bodyPr/>
          <a:lstStyle/>
          <a:p>
            <a:r>
              <a:rPr lang="en-US" dirty="0"/>
              <a:t>Formatting Clinical Practice Manuscripts</a:t>
            </a:r>
          </a:p>
        </p:txBody>
      </p:sp>
      <p:sp>
        <p:nvSpPr>
          <p:cNvPr id="3" name="Content Placeholder 2">
            <a:extLst>
              <a:ext uri="{FF2B5EF4-FFF2-40B4-BE49-F238E27FC236}">
                <a16:creationId xmlns:a16="http://schemas.microsoft.com/office/drawing/2014/main" id="{CF24584C-7D89-4D14-A2A4-6A29A52E66E5}"/>
              </a:ext>
            </a:extLst>
          </p:cNvPr>
          <p:cNvSpPr>
            <a:spLocks noGrp="1"/>
          </p:cNvSpPr>
          <p:nvPr>
            <p:ph idx="1"/>
          </p:nvPr>
        </p:nvSpPr>
        <p:spPr/>
        <p:txBody>
          <a:bodyPr>
            <a:normAutofit fontScale="85000" lnSpcReduction="20000"/>
          </a:bodyPr>
          <a:lstStyle/>
          <a:p>
            <a:r>
              <a:rPr lang="en-US" dirty="0"/>
              <a:t>The format for writing manuscripts about clinical practice depend on the purpose of the article in the Journal chosen for submission</a:t>
            </a:r>
          </a:p>
          <a:p>
            <a:r>
              <a:rPr lang="en-US" dirty="0"/>
              <a:t>It is always imperative to read the instructions for authors to understand what your parameters are four sections, style, format, word length and other guidance</a:t>
            </a:r>
          </a:p>
          <a:p>
            <a:r>
              <a:rPr lang="en-US" dirty="0"/>
              <a:t>Typical sections for these manuscripts include the following:</a:t>
            </a:r>
          </a:p>
          <a:p>
            <a:pPr lvl="1"/>
            <a:r>
              <a:rPr lang="en-US" dirty="0"/>
              <a:t>Title</a:t>
            </a:r>
          </a:p>
          <a:p>
            <a:pPr lvl="1"/>
            <a:r>
              <a:rPr lang="en-US" dirty="0"/>
              <a:t>Abstract</a:t>
            </a:r>
          </a:p>
          <a:p>
            <a:pPr lvl="1"/>
            <a:r>
              <a:rPr lang="en-US" dirty="0"/>
              <a:t>Introduction</a:t>
            </a:r>
          </a:p>
          <a:p>
            <a:pPr lvl="1"/>
            <a:r>
              <a:rPr lang="en-US" dirty="0"/>
              <a:t>Placement and clinical situation</a:t>
            </a:r>
          </a:p>
          <a:p>
            <a:pPr lvl="1"/>
            <a:r>
              <a:rPr lang="en-US" dirty="0"/>
              <a:t>Body of text</a:t>
            </a:r>
          </a:p>
          <a:p>
            <a:pPr lvl="1"/>
            <a:r>
              <a:rPr lang="en-US" dirty="0"/>
              <a:t>Conclusion</a:t>
            </a:r>
          </a:p>
        </p:txBody>
      </p:sp>
    </p:spTree>
    <p:extLst>
      <p:ext uri="{BB962C8B-B14F-4D97-AF65-F5344CB8AC3E}">
        <p14:creationId xmlns:p14="http://schemas.microsoft.com/office/powerpoint/2010/main" val="4034174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7F1B-1680-4320-AEEF-68DE7A0E1E18}"/>
              </a:ext>
            </a:extLst>
          </p:cNvPr>
          <p:cNvSpPr>
            <a:spLocks noGrp="1"/>
          </p:cNvSpPr>
          <p:nvPr>
            <p:ph type="title"/>
          </p:nvPr>
        </p:nvSpPr>
        <p:spPr/>
        <p:txBody>
          <a:bodyPr/>
          <a:lstStyle/>
          <a:p>
            <a:r>
              <a:rPr lang="en-US" dirty="0"/>
              <a:t>Submitting Your Manuscript</a:t>
            </a:r>
          </a:p>
        </p:txBody>
      </p:sp>
      <p:sp>
        <p:nvSpPr>
          <p:cNvPr id="3" name="Content Placeholder 2">
            <a:extLst>
              <a:ext uri="{FF2B5EF4-FFF2-40B4-BE49-F238E27FC236}">
                <a16:creationId xmlns:a16="http://schemas.microsoft.com/office/drawing/2014/main" id="{F0EF1437-9BF4-4673-8B5A-7C53322F4893}"/>
              </a:ext>
            </a:extLst>
          </p:cNvPr>
          <p:cNvSpPr>
            <a:spLocks noGrp="1"/>
          </p:cNvSpPr>
          <p:nvPr>
            <p:ph idx="1"/>
          </p:nvPr>
        </p:nvSpPr>
        <p:spPr/>
        <p:txBody>
          <a:bodyPr/>
          <a:lstStyle/>
          <a:p>
            <a:r>
              <a:rPr lang="en-US" dirty="0"/>
              <a:t>Once you have selected to where you will submit your manuscript, read and then re-read the guidelines for authors</a:t>
            </a:r>
          </a:p>
          <a:p>
            <a:r>
              <a:rPr lang="en-US" dirty="0"/>
              <a:t>Follow these to the letter…unless you receive more recent instructions directly from the editor</a:t>
            </a:r>
          </a:p>
          <a:p>
            <a:r>
              <a:rPr lang="en-US" dirty="0"/>
              <a:t>When discrepancies or questions exist, best to clarify directly with the editor (or editor’s assistant)</a:t>
            </a:r>
          </a:p>
          <a:p>
            <a:r>
              <a:rPr lang="en-US" dirty="0"/>
              <a:t>If printed copies are required, high quality laser printing with all attachments is the required norm</a:t>
            </a:r>
          </a:p>
        </p:txBody>
      </p:sp>
    </p:spTree>
    <p:extLst>
      <p:ext uri="{BB962C8B-B14F-4D97-AF65-F5344CB8AC3E}">
        <p14:creationId xmlns:p14="http://schemas.microsoft.com/office/powerpoint/2010/main" val="1281389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2F6A-D895-4D0B-8156-9A01C9EA5D4E}"/>
              </a:ext>
            </a:extLst>
          </p:cNvPr>
          <p:cNvSpPr>
            <a:spLocks noGrp="1"/>
          </p:cNvSpPr>
          <p:nvPr>
            <p:ph type="title"/>
          </p:nvPr>
        </p:nvSpPr>
        <p:spPr/>
        <p:txBody>
          <a:bodyPr/>
          <a:lstStyle/>
          <a:p>
            <a:r>
              <a:rPr lang="en-US" dirty="0"/>
              <a:t>Managing the Review Process            1 of 3</a:t>
            </a:r>
          </a:p>
        </p:txBody>
      </p:sp>
      <p:sp>
        <p:nvSpPr>
          <p:cNvPr id="3" name="Content Placeholder 2">
            <a:extLst>
              <a:ext uri="{FF2B5EF4-FFF2-40B4-BE49-F238E27FC236}">
                <a16:creationId xmlns:a16="http://schemas.microsoft.com/office/drawing/2014/main" id="{C600BE56-7E2F-42F0-BA3F-185B8E752483}"/>
              </a:ext>
            </a:extLst>
          </p:cNvPr>
          <p:cNvSpPr>
            <a:spLocks noGrp="1"/>
          </p:cNvSpPr>
          <p:nvPr>
            <p:ph idx="1"/>
          </p:nvPr>
        </p:nvSpPr>
        <p:spPr/>
        <p:txBody>
          <a:bodyPr/>
          <a:lstStyle/>
          <a:p>
            <a:r>
              <a:rPr lang="en-US" dirty="0"/>
              <a:t>Once your manuscript is off, reward yourself for completing and submitting it</a:t>
            </a:r>
          </a:p>
          <a:p>
            <a:r>
              <a:rPr lang="en-US" dirty="0"/>
              <a:t>Rewarding yourself for the process &amp; effort, and not just for the acceptance, helps you keep going</a:t>
            </a:r>
          </a:p>
          <a:p>
            <a:r>
              <a:rPr lang="en-US" dirty="0"/>
              <a:t>Once you have rewarded yourself for your efforts, time to start on the next project</a:t>
            </a:r>
          </a:p>
          <a:p>
            <a:r>
              <a:rPr lang="en-US" dirty="0"/>
              <a:t>The key is to keep writing and work consistently over time</a:t>
            </a:r>
          </a:p>
        </p:txBody>
      </p:sp>
    </p:spTree>
    <p:extLst>
      <p:ext uri="{BB962C8B-B14F-4D97-AF65-F5344CB8AC3E}">
        <p14:creationId xmlns:p14="http://schemas.microsoft.com/office/powerpoint/2010/main" val="2767076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3299-1DE6-4031-A9D6-530912BB84D0}"/>
              </a:ext>
            </a:extLst>
          </p:cNvPr>
          <p:cNvSpPr>
            <a:spLocks noGrp="1"/>
          </p:cNvSpPr>
          <p:nvPr>
            <p:ph type="title"/>
          </p:nvPr>
        </p:nvSpPr>
        <p:spPr/>
        <p:txBody>
          <a:bodyPr/>
          <a:lstStyle/>
          <a:p>
            <a:r>
              <a:rPr lang="en-US" dirty="0"/>
              <a:t>Managing the Review Process            2 of 3</a:t>
            </a:r>
          </a:p>
        </p:txBody>
      </p:sp>
      <p:sp>
        <p:nvSpPr>
          <p:cNvPr id="3" name="Content Placeholder 2">
            <a:extLst>
              <a:ext uri="{FF2B5EF4-FFF2-40B4-BE49-F238E27FC236}">
                <a16:creationId xmlns:a16="http://schemas.microsoft.com/office/drawing/2014/main" id="{9D6AE30E-F804-4221-BC41-E60176997E9D}"/>
              </a:ext>
            </a:extLst>
          </p:cNvPr>
          <p:cNvSpPr>
            <a:spLocks noGrp="1"/>
          </p:cNvSpPr>
          <p:nvPr>
            <p:ph idx="1"/>
          </p:nvPr>
        </p:nvSpPr>
        <p:spPr/>
        <p:txBody>
          <a:bodyPr/>
          <a:lstStyle/>
          <a:p>
            <a:r>
              <a:rPr lang="en-US" dirty="0"/>
              <a:t>After several weeks since submission, you should have received acknowledgement of receipt by the editor or his/her assistant</a:t>
            </a:r>
          </a:p>
          <a:p>
            <a:r>
              <a:rPr lang="en-US" dirty="0"/>
              <a:t>If no communication after several weeks, it is acceptable to politely reach out to the editor to ensure they have your manuscript</a:t>
            </a:r>
          </a:p>
          <a:p>
            <a:r>
              <a:rPr lang="en-US" dirty="0"/>
              <a:t>The next editor contact should be at the date the journal expects reviews to be completed (if you have not already heard back)</a:t>
            </a:r>
          </a:p>
        </p:txBody>
      </p:sp>
    </p:spTree>
    <p:extLst>
      <p:ext uri="{BB962C8B-B14F-4D97-AF65-F5344CB8AC3E}">
        <p14:creationId xmlns:p14="http://schemas.microsoft.com/office/powerpoint/2010/main" val="22682387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92C5-3B8A-4671-A7D2-46B5BD3B3DA9}"/>
              </a:ext>
            </a:extLst>
          </p:cNvPr>
          <p:cNvSpPr>
            <a:spLocks noGrp="1"/>
          </p:cNvSpPr>
          <p:nvPr>
            <p:ph type="title"/>
          </p:nvPr>
        </p:nvSpPr>
        <p:spPr/>
        <p:txBody>
          <a:bodyPr/>
          <a:lstStyle/>
          <a:p>
            <a:r>
              <a:rPr lang="en-US" dirty="0"/>
              <a:t>Managing the Review Process            3 of 3</a:t>
            </a:r>
          </a:p>
        </p:txBody>
      </p:sp>
      <p:sp>
        <p:nvSpPr>
          <p:cNvPr id="3" name="Content Placeholder 2">
            <a:extLst>
              <a:ext uri="{FF2B5EF4-FFF2-40B4-BE49-F238E27FC236}">
                <a16:creationId xmlns:a16="http://schemas.microsoft.com/office/drawing/2014/main" id="{4CE4AF7C-1340-414F-8CA3-7C325926206B}"/>
              </a:ext>
            </a:extLst>
          </p:cNvPr>
          <p:cNvSpPr>
            <a:spLocks noGrp="1"/>
          </p:cNvSpPr>
          <p:nvPr>
            <p:ph idx="1"/>
          </p:nvPr>
        </p:nvSpPr>
        <p:spPr/>
        <p:txBody>
          <a:bodyPr/>
          <a:lstStyle/>
          <a:p>
            <a:r>
              <a:rPr lang="en-US" dirty="0"/>
              <a:t>If you have not previously inquired, and you have received no information about when reviews should be completed, it is fair to inquire about your manuscript status after 3-4 months from submission</a:t>
            </a:r>
          </a:p>
          <a:p>
            <a:r>
              <a:rPr lang="en-US" dirty="0"/>
              <a:t>Remember, editors are both people and very busy</a:t>
            </a:r>
          </a:p>
          <a:p>
            <a:r>
              <a:rPr lang="en-US" dirty="0"/>
              <a:t>A polite reminder will help them keep track of the process, and allow them to reach out to their reviewers</a:t>
            </a:r>
          </a:p>
        </p:txBody>
      </p:sp>
    </p:spTree>
    <p:extLst>
      <p:ext uri="{BB962C8B-B14F-4D97-AF65-F5344CB8AC3E}">
        <p14:creationId xmlns:p14="http://schemas.microsoft.com/office/powerpoint/2010/main" val="20720642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16C-EB42-43FE-AFF4-56B610CCC471}"/>
              </a:ext>
            </a:extLst>
          </p:cNvPr>
          <p:cNvSpPr>
            <a:spLocks noGrp="1"/>
          </p:cNvSpPr>
          <p:nvPr>
            <p:ph type="title"/>
          </p:nvPr>
        </p:nvSpPr>
        <p:spPr/>
        <p:txBody>
          <a:bodyPr/>
          <a:lstStyle/>
          <a:p>
            <a:r>
              <a:rPr lang="en-US" dirty="0"/>
              <a:t>Revisions</a:t>
            </a:r>
          </a:p>
        </p:txBody>
      </p:sp>
      <p:sp>
        <p:nvSpPr>
          <p:cNvPr id="3" name="Content Placeholder 2">
            <a:extLst>
              <a:ext uri="{FF2B5EF4-FFF2-40B4-BE49-F238E27FC236}">
                <a16:creationId xmlns:a16="http://schemas.microsoft.com/office/drawing/2014/main" id="{A9C9BD4E-55CA-4821-8612-7DC8B2423685}"/>
              </a:ext>
            </a:extLst>
          </p:cNvPr>
          <p:cNvSpPr>
            <a:spLocks noGrp="1"/>
          </p:cNvSpPr>
          <p:nvPr>
            <p:ph idx="1"/>
          </p:nvPr>
        </p:nvSpPr>
        <p:spPr/>
        <p:txBody>
          <a:bodyPr>
            <a:normAutofit fontScale="92500" lnSpcReduction="20000"/>
          </a:bodyPr>
          <a:lstStyle/>
          <a:p>
            <a:r>
              <a:rPr lang="en-US" dirty="0"/>
              <a:t>Once you have submitted your manuscript, you will eventually get a response from the editor, which hopefully will be a "revise and resubmit"</a:t>
            </a:r>
          </a:p>
          <a:p>
            <a:r>
              <a:rPr lang="en-US" dirty="0"/>
              <a:t>Do not despair at this response, as it shows the reviewers editor believe your work has merit and may be publishable with changes</a:t>
            </a:r>
          </a:p>
          <a:p>
            <a:r>
              <a:rPr lang="en-US" dirty="0"/>
              <a:t>One of the most valuable pieces of the review process is the feedback from your reviewers, which will only help to make your manuscript better</a:t>
            </a:r>
          </a:p>
          <a:p>
            <a:r>
              <a:rPr lang="en-US" dirty="0"/>
              <a:t>Do not take anything the reviewers say personally, is that is not helpful or productive</a:t>
            </a:r>
          </a:p>
        </p:txBody>
      </p:sp>
    </p:spTree>
    <p:extLst>
      <p:ext uri="{BB962C8B-B14F-4D97-AF65-F5344CB8AC3E}">
        <p14:creationId xmlns:p14="http://schemas.microsoft.com/office/powerpoint/2010/main" val="13831128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666F-8754-4ACA-90D8-FDFDECD31097}"/>
              </a:ext>
            </a:extLst>
          </p:cNvPr>
          <p:cNvSpPr>
            <a:spLocks noGrp="1"/>
          </p:cNvSpPr>
          <p:nvPr>
            <p:ph type="title"/>
          </p:nvPr>
        </p:nvSpPr>
        <p:spPr/>
        <p:txBody>
          <a:bodyPr/>
          <a:lstStyle/>
          <a:p>
            <a:r>
              <a:rPr lang="en-US" dirty="0"/>
              <a:t>Lack of Understanding of How to Publish</a:t>
            </a:r>
          </a:p>
        </p:txBody>
      </p:sp>
      <p:sp>
        <p:nvSpPr>
          <p:cNvPr id="3" name="Content Placeholder 2">
            <a:extLst>
              <a:ext uri="{FF2B5EF4-FFF2-40B4-BE49-F238E27FC236}">
                <a16:creationId xmlns:a16="http://schemas.microsoft.com/office/drawing/2014/main" id="{94CB1512-FDCC-4E08-9216-A4E9D3A3F4E8}"/>
              </a:ext>
            </a:extLst>
          </p:cNvPr>
          <p:cNvSpPr>
            <a:spLocks noGrp="1"/>
          </p:cNvSpPr>
          <p:nvPr>
            <p:ph idx="1"/>
          </p:nvPr>
        </p:nvSpPr>
        <p:spPr/>
        <p:txBody>
          <a:bodyPr/>
          <a:lstStyle/>
          <a:p>
            <a:r>
              <a:rPr lang="en-US" dirty="0"/>
              <a:t>Like any unfamiliar processes, publishing has its own procedures and jargon</a:t>
            </a:r>
          </a:p>
          <a:p>
            <a:r>
              <a:rPr lang="en-US" dirty="0"/>
              <a:t>You will run into editors, editors-in-chief and production editors…each of whom has his/her own biases</a:t>
            </a:r>
          </a:p>
          <a:p>
            <a:r>
              <a:rPr lang="en-US" dirty="0"/>
              <a:t>You may also run into manuscripts, proofs, copyright agreements and even digital object identifiers (DOI)</a:t>
            </a:r>
          </a:p>
          <a:p>
            <a:r>
              <a:rPr lang="en-US" dirty="0"/>
              <a:t>It is all tightly controlled and not overly friendly to “outsiders”</a:t>
            </a:r>
          </a:p>
        </p:txBody>
      </p:sp>
    </p:spTree>
    <p:extLst>
      <p:ext uri="{BB962C8B-B14F-4D97-AF65-F5344CB8AC3E}">
        <p14:creationId xmlns:p14="http://schemas.microsoft.com/office/powerpoint/2010/main" val="31633108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3C2E-9728-4A7A-9247-36B7B0174BBB}"/>
              </a:ext>
            </a:extLst>
          </p:cNvPr>
          <p:cNvSpPr>
            <a:spLocks noGrp="1"/>
          </p:cNvSpPr>
          <p:nvPr>
            <p:ph type="title"/>
          </p:nvPr>
        </p:nvSpPr>
        <p:spPr/>
        <p:txBody>
          <a:bodyPr/>
          <a:lstStyle/>
          <a:p>
            <a:r>
              <a:rPr lang="en-US" dirty="0"/>
              <a:t>More Revisions                             1 of 5</a:t>
            </a:r>
          </a:p>
        </p:txBody>
      </p:sp>
      <p:sp>
        <p:nvSpPr>
          <p:cNvPr id="3" name="Content Placeholder 2">
            <a:extLst>
              <a:ext uri="{FF2B5EF4-FFF2-40B4-BE49-F238E27FC236}">
                <a16:creationId xmlns:a16="http://schemas.microsoft.com/office/drawing/2014/main" id="{6DA94ADB-C8A6-43F0-B9FE-F9D47301A41A}"/>
              </a:ext>
            </a:extLst>
          </p:cNvPr>
          <p:cNvSpPr>
            <a:spLocks noGrp="1"/>
          </p:cNvSpPr>
          <p:nvPr>
            <p:ph idx="1"/>
          </p:nvPr>
        </p:nvSpPr>
        <p:spPr/>
        <p:txBody>
          <a:bodyPr/>
          <a:lstStyle/>
          <a:p>
            <a:r>
              <a:rPr lang="en-US" dirty="0"/>
              <a:t>One thing to remember is that even rejection is a step forward towards publication</a:t>
            </a:r>
          </a:p>
          <a:p>
            <a:r>
              <a:rPr lang="en-US" dirty="0"/>
              <a:t>It is okay if you do not get published in the first general to which you submit an article</a:t>
            </a:r>
          </a:p>
          <a:p>
            <a:r>
              <a:rPr lang="en-US" dirty="0"/>
              <a:t>If you persevere, and you take the feedback from your reviewers and incorporated into your manuscript, you will eventually get published</a:t>
            </a:r>
          </a:p>
          <a:p>
            <a:r>
              <a:rPr lang="en-US" dirty="0"/>
              <a:t>When going over the feedback from your reviewers, just read it and let it wash over you</a:t>
            </a:r>
          </a:p>
        </p:txBody>
      </p:sp>
    </p:spTree>
    <p:extLst>
      <p:ext uri="{BB962C8B-B14F-4D97-AF65-F5344CB8AC3E}">
        <p14:creationId xmlns:p14="http://schemas.microsoft.com/office/powerpoint/2010/main" val="11936619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8ADB-0148-4F78-9F89-3BC4389C848F}"/>
              </a:ext>
            </a:extLst>
          </p:cNvPr>
          <p:cNvSpPr>
            <a:spLocks noGrp="1"/>
          </p:cNvSpPr>
          <p:nvPr>
            <p:ph type="title"/>
          </p:nvPr>
        </p:nvSpPr>
        <p:spPr/>
        <p:txBody>
          <a:bodyPr/>
          <a:lstStyle/>
          <a:p>
            <a:r>
              <a:rPr lang="en-US" dirty="0"/>
              <a:t>More Revisions                             2 of 5</a:t>
            </a:r>
          </a:p>
        </p:txBody>
      </p:sp>
      <p:sp>
        <p:nvSpPr>
          <p:cNvPr id="3" name="Content Placeholder 2">
            <a:extLst>
              <a:ext uri="{FF2B5EF4-FFF2-40B4-BE49-F238E27FC236}">
                <a16:creationId xmlns:a16="http://schemas.microsoft.com/office/drawing/2014/main" id="{6C383704-31A2-4E5A-806B-80E945C8B940}"/>
              </a:ext>
            </a:extLst>
          </p:cNvPr>
          <p:cNvSpPr>
            <a:spLocks noGrp="1"/>
          </p:cNvSpPr>
          <p:nvPr>
            <p:ph idx="1"/>
          </p:nvPr>
        </p:nvSpPr>
        <p:spPr/>
        <p:txBody>
          <a:bodyPr>
            <a:normAutofit/>
          </a:bodyPr>
          <a:lstStyle/>
          <a:p>
            <a:r>
              <a:rPr lang="en-US" dirty="0"/>
              <a:t>If the feedback is very positive, this is a very easy process</a:t>
            </a:r>
          </a:p>
          <a:p>
            <a:r>
              <a:rPr lang="en-US" dirty="0"/>
              <a:t>If the feedback is fairly negative, just put it away for a day or two and come back to it</a:t>
            </a:r>
          </a:p>
          <a:p>
            <a:r>
              <a:rPr lang="en-US" dirty="0"/>
              <a:t>The key is to come back to it quickly and not get discouraged regardless of the feedback you receive</a:t>
            </a:r>
          </a:p>
          <a:p>
            <a:r>
              <a:rPr lang="en-US" dirty="0"/>
              <a:t>Implement two actions:</a:t>
            </a:r>
          </a:p>
          <a:p>
            <a:pPr lvl="1"/>
            <a:r>
              <a:rPr lang="en-US" dirty="0"/>
              <a:t>Continue to work on other projects in the interim</a:t>
            </a:r>
          </a:p>
          <a:p>
            <a:pPr lvl="1"/>
            <a:r>
              <a:rPr lang="en-US" dirty="0"/>
              <a:t>Implement the two week resubmission timeframe</a:t>
            </a:r>
          </a:p>
        </p:txBody>
      </p:sp>
    </p:spTree>
    <p:extLst>
      <p:ext uri="{BB962C8B-B14F-4D97-AF65-F5344CB8AC3E}">
        <p14:creationId xmlns:p14="http://schemas.microsoft.com/office/powerpoint/2010/main" val="4146584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F267-F55C-4535-AC19-2D900B4F2D4C}"/>
              </a:ext>
            </a:extLst>
          </p:cNvPr>
          <p:cNvSpPr>
            <a:spLocks noGrp="1"/>
          </p:cNvSpPr>
          <p:nvPr>
            <p:ph type="title"/>
          </p:nvPr>
        </p:nvSpPr>
        <p:spPr/>
        <p:txBody>
          <a:bodyPr/>
          <a:lstStyle/>
          <a:p>
            <a:r>
              <a:rPr lang="en-US" dirty="0"/>
              <a:t>More Revisions                             3 of 5</a:t>
            </a:r>
          </a:p>
        </p:txBody>
      </p:sp>
      <p:sp>
        <p:nvSpPr>
          <p:cNvPr id="3" name="Content Placeholder 2">
            <a:extLst>
              <a:ext uri="{FF2B5EF4-FFF2-40B4-BE49-F238E27FC236}">
                <a16:creationId xmlns:a16="http://schemas.microsoft.com/office/drawing/2014/main" id="{5F1CD1A6-91BC-4AF4-92FC-00E1F268D33C}"/>
              </a:ext>
            </a:extLst>
          </p:cNvPr>
          <p:cNvSpPr>
            <a:spLocks noGrp="1"/>
          </p:cNvSpPr>
          <p:nvPr>
            <p:ph idx="1"/>
          </p:nvPr>
        </p:nvSpPr>
        <p:spPr/>
        <p:txBody>
          <a:bodyPr>
            <a:normAutofit fontScale="92500" lnSpcReduction="20000"/>
          </a:bodyPr>
          <a:lstStyle/>
          <a:p>
            <a:r>
              <a:rPr lang="en-US" dirty="0"/>
              <a:t>If you find that the reviewers' feedback is without merit, immediately resubmit to a different journal</a:t>
            </a:r>
          </a:p>
          <a:p>
            <a:r>
              <a:rPr lang="en-US" dirty="0"/>
              <a:t>More commonly, you will find that there is a mixture of positive and negative feedback</a:t>
            </a:r>
          </a:p>
          <a:p>
            <a:r>
              <a:rPr lang="en-US" dirty="0"/>
              <a:t>Use this to your benefit to improve your manuscript</a:t>
            </a:r>
          </a:p>
          <a:p>
            <a:r>
              <a:rPr lang="en-US" dirty="0"/>
              <a:t>If one of your reviewers is highly negative, voted completely for rejection, ask a colleague to review your manuscript and provide objective feedback on the feedback</a:t>
            </a:r>
          </a:p>
          <a:p>
            <a:r>
              <a:rPr lang="en-US" dirty="0"/>
              <a:t>If your colleague finds that the feedback is excessively negative, it may be reasonable to explore this issue with the editor</a:t>
            </a:r>
          </a:p>
        </p:txBody>
      </p:sp>
    </p:spTree>
    <p:extLst>
      <p:ext uri="{BB962C8B-B14F-4D97-AF65-F5344CB8AC3E}">
        <p14:creationId xmlns:p14="http://schemas.microsoft.com/office/powerpoint/2010/main" val="22215198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A25D9-835D-4E9A-B171-EE5C6B20B0E6}"/>
              </a:ext>
            </a:extLst>
          </p:cNvPr>
          <p:cNvSpPr>
            <a:spLocks noGrp="1"/>
          </p:cNvSpPr>
          <p:nvPr>
            <p:ph type="title"/>
          </p:nvPr>
        </p:nvSpPr>
        <p:spPr/>
        <p:txBody>
          <a:bodyPr/>
          <a:lstStyle/>
          <a:p>
            <a:r>
              <a:rPr lang="en-US" dirty="0"/>
              <a:t>More Revisions                             4 of 5</a:t>
            </a:r>
          </a:p>
        </p:txBody>
      </p:sp>
      <p:sp>
        <p:nvSpPr>
          <p:cNvPr id="3" name="Content Placeholder 2">
            <a:extLst>
              <a:ext uri="{FF2B5EF4-FFF2-40B4-BE49-F238E27FC236}">
                <a16:creationId xmlns:a16="http://schemas.microsoft.com/office/drawing/2014/main" id="{E2D40663-3A82-4A36-8458-A442661FEBE4}"/>
              </a:ext>
            </a:extLst>
          </p:cNvPr>
          <p:cNvSpPr>
            <a:spLocks noGrp="1"/>
          </p:cNvSpPr>
          <p:nvPr>
            <p:ph idx="1"/>
          </p:nvPr>
        </p:nvSpPr>
        <p:spPr/>
        <p:txBody>
          <a:bodyPr>
            <a:normAutofit fontScale="92500" lnSpcReduction="20000"/>
          </a:bodyPr>
          <a:lstStyle/>
          <a:p>
            <a:r>
              <a:rPr lang="en-US" dirty="0"/>
              <a:t>When you do resubmit your article, a new cover letter is important</a:t>
            </a:r>
          </a:p>
          <a:p>
            <a:r>
              <a:rPr lang="en-US" dirty="0"/>
              <a:t>In this cover letter, you want to first thank the editor and reviewers for their time, hard work and valuable feedback</a:t>
            </a:r>
          </a:p>
          <a:p>
            <a:r>
              <a:rPr lang="en-US" dirty="0"/>
              <a:t>You may also wish to state how grateful you are for their help and that you see the publication process as a collaborative venture</a:t>
            </a:r>
          </a:p>
          <a:p>
            <a:r>
              <a:rPr lang="en-US" dirty="0"/>
              <a:t>This is not to mean that you ingratiate yourself to either the editors or the reviewers; be sincere</a:t>
            </a:r>
          </a:p>
          <a:p>
            <a:r>
              <a:rPr lang="en-US" dirty="0"/>
              <a:t>Next, carefully state how you went about incorporating the reviewers comments into your article</a:t>
            </a:r>
          </a:p>
        </p:txBody>
      </p:sp>
    </p:spTree>
    <p:extLst>
      <p:ext uri="{BB962C8B-B14F-4D97-AF65-F5344CB8AC3E}">
        <p14:creationId xmlns:p14="http://schemas.microsoft.com/office/powerpoint/2010/main" val="32297762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BAF6-987B-43B5-B3DF-EF6EA65572AF}"/>
              </a:ext>
            </a:extLst>
          </p:cNvPr>
          <p:cNvSpPr>
            <a:spLocks noGrp="1"/>
          </p:cNvSpPr>
          <p:nvPr>
            <p:ph type="title"/>
          </p:nvPr>
        </p:nvSpPr>
        <p:spPr/>
        <p:txBody>
          <a:bodyPr/>
          <a:lstStyle/>
          <a:p>
            <a:r>
              <a:rPr lang="en-US" dirty="0"/>
              <a:t>More Revisions                             5 of 5</a:t>
            </a:r>
          </a:p>
        </p:txBody>
      </p:sp>
      <p:sp>
        <p:nvSpPr>
          <p:cNvPr id="3" name="Content Placeholder 2">
            <a:extLst>
              <a:ext uri="{FF2B5EF4-FFF2-40B4-BE49-F238E27FC236}">
                <a16:creationId xmlns:a16="http://schemas.microsoft.com/office/drawing/2014/main" id="{25A9880A-AECD-4495-A3C9-DC409B685FC4}"/>
              </a:ext>
            </a:extLst>
          </p:cNvPr>
          <p:cNvSpPr>
            <a:spLocks noGrp="1"/>
          </p:cNvSpPr>
          <p:nvPr>
            <p:ph idx="1"/>
          </p:nvPr>
        </p:nvSpPr>
        <p:spPr/>
        <p:txBody>
          <a:bodyPr/>
          <a:lstStyle/>
          <a:p>
            <a:r>
              <a:rPr lang="en-US" dirty="0"/>
              <a:t>It is not uncommon to have multiple cycles of revise and resubmit</a:t>
            </a:r>
          </a:p>
          <a:p>
            <a:r>
              <a:rPr lang="en-US" dirty="0"/>
              <a:t>Approach each one the same way you did the initial one</a:t>
            </a:r>
          </a:p>
          <a:p>
            <a:r>
              <a:rPr lang="en-US" dirty="0"/>
              <a:t>Above all, avoid frustration, and under no circumstances voice any frustration to the editor or the reviewers</a:t>
            </a:r>
          </a:p>
          <a:p>
            <a:r>
              <a:rPr lang="en-US" dirty="0"/>
              <a:t>Always remember that editors and reviewers are human and are often quite busy; they can and do make mistakes</a:t>
            </a:r>
          </a:p>
          <a:p>
            <a:r>
              <a:rPr lang="en-US" dirty="0"/>
              <a:t>The usual situation is that the number of revisions and amount of feedback gradually decreases over time</a:t>
            </a:r>
          </a:p>
        </p:txBody>
      </p:sp>
    </p:spTree>
    <p:extLst>
      <p:ext uri="{BB962C8B-B14F-4D97-AF65-F5344CB8AC3E}">
        <p14:creationId xmlns:p14="http://schemas.microsoft.com/office/powerpoint/2010/main" val="4290812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E21C-2EB9-4618-A58E-1A06FE4B38BB}"/>
              </a:ext>
            </a:extLst>
          </p:cNvPr>
          <p:cNvSpPr>
            <a:spLocks noGrp="1"/>
          </p:cNvSpPr>
          <p:nvPr>
            <p:ph type="title"/>
          </p:nvPr>
        </p:nvSpPr>
        <p:spPr/>
        <p:txBody>
          <a:bodyPr/>
          <a:lstStyle/>
          <a:p>
            <a:r>
              <a:rPr lang="en-US" dirty="0"/>
              <a:t>Rejection</a:t>
            </a:r>
          </a:p>
        </p:txBody>
      </p:sp>
      <p:sp>
        <p:nvSpPr>
          <p:cNvPr id="3" name="Content Placeholder 2">
            <a:extLst>
              <a:ext uri="{FF2B5EF4-FFF2-40B4-BE49-F238E27FC236}">
                <a16:creationId xmlns:a16="http://schemas.microsoft.com/office/drawing/2014/main" id="{0ED7D171-1D5A-4F96-A1AB-341EF669B500}"/>
              </a:ext>
            </a:extLst>
          </p:cNvPr>
          <p:cNvSpPr>
            <a:spLocks noGrp="1"/>
          </p:cNvSpPr>
          <p:nvPr>
            <p:ph idx="1"/>
          </p:nvPr>
        </p:nvSpPr>
        <p:spPr/>
        <p:txBody>
          <a:bodyPr/>
          <a:lstStyle/>
          <a:p>
            <a:r>
              <a:rPr lang="en-US" dirty="0"/>
              <a:t>Rejection does occur, even after an initial revise and resubmit decision, as well as multiple revisions</a:t>
            </a:r>
          </a:p>
          <a:p>
            <a:r>
              <a:rPr lang="en-US" dirty="0"/>
              <a:t>This can happen for a number of regions, the bottom line is: don't get discouraged</a:t>
            </a:r>
          </a:p>
          <a:p>
            <a:r>
              <a:rPr lang="en-US" dirty="0"/>
              <a:t>At this point, consider any additional feedback you may have been given and immediately make any changes to the document that you wish to make</a:t>
            </a:r>
          </a:p>
          <a:p>
            <a:r>
              <a:rPr lang="en-US" dirty="0"/>
              <a:t>When you have made any additional changes, send the article immediately to one of your alternative journals</a:t>
            </a:r>
          </a:p>
        </p:txBody>
      </p:sp>
    </p:spTree>
    <p:extLst>
      <p:ext uri="{BB962C8B-B14F-4D97-AF65-F5344CB8AC3E}">
        <p14:creationId xmlns:p14="http://schemas.microsoft.com/office/powerpoint/2010/main" val="1647006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CB7C-743C-4097-8794-78347B64F3C0}"/>
              </a:ext>
            </a:extLst>
          </p:cNvPr>
          <p:cNvSpPr>
            <a:spLocks noGrp="1"/>
          </p:cNvSpPr>
          <p:nvPr>
            <p:ph type="title"/>
          </p:nvPr>
        </p:nvSpPr>
        <p:spPr/>
        <p:txBody>
          <a:bodyPr/>
          <a:lstStyle/>
          <a:p>
            <a:r>
              <a:rPr lang="en-US" dirty="0"/>
              <a:t>Acceptance</a:t>
            </a:r>
          </a:p>
        </p:txBody>
      </p:sp>
      <p:sp>
        <p:nvSpPr>
          <p:cNvPr id="3" name="Content Placeholder 2">
            <a:extLst>
              <a:ext uri="{FF2B5EF4-FFF2-40B4-BE49-F238E27FC236}">
                <a16:creationId xmlns:a16="http://schemas.microsoft.com/office/drawing/2014/main" id="{C1C506F4-91F1-44ED-BC2B-AABCFE2CDEE6}"/>
              </a:ext>
            </a:extLst>
          </p:cNvPr>
          <p:cNvSpPr>
            <a:spLocks noGrp="1"/>
          </p:cNvSpPr>
          <p:nvPr>
            <p:ph idx="1"/>
          </p:nvPr>
        </p:nvSpPr>
        <p:spPr/>
        <p:txBody>
          <a:bodyPr>
            <a:normAutofit fontScale="92500" lnSpcReduction="20000"/>
          </a:bodyPr>
          <a:lstStyle/>
          <a:p>
            <a:r>
              <a:rPr lang="en-US" dirty="0"/>
              <a:t>This is the holy grail of manuscript preparation and submission</a:t>
            </a:r>
          </a:p>
          <a:p>
            <a:r>
              <a:rPr lang="en-US" dirty="0"/>
              <a:t>There are several important things to do once you have received an acceptance letter: celebrate, celebrate, celebrate!</a:t>
            </a:r>
          </a:p>
          <a:p>
            <a:r>
              <a:rPr lang="en-US" dirty="0"/>
              <a:t>Share the good news with any co-authors</a:t>
            </a:r>
          </a:p>
          <a:p>
            <a:r>
              <a:rPr lang="en-US" dirty="0"/>
              <a:t>Contact anyone who helped you with the manuscript and thank them, while letting them know about the acceptance</a:t>
            </a:r>
          </a:p>
          <a:p>
            <a:r>
              <a:rPr lang="en-US" dirty="0"/>
              <a:t>Ensure to include their name in your articles acknowledgment section, if the journal allows that</a:t>
            </a:r>
          </a:p>
          <a:p>
            <a:r>
              <a:rPr lang="en-US" dirty="0"/>
              <a:t>Complete any forms that the journal sends you, including the transfer of copyright, if required</a:t>
            </a:r>
          </a:p>
        </p:txBody>
      </p:sp>
    </p:spTree>
    <p:extLst>
      <p:ext uri="{BB962C8B-B14F-4D97-AF65-F5344CB8AC3E}">
        <p14:creationId xmlns:p14="http://schemas.microsoft.com/office/powerpoint/2010/main" val="22847475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216-C017-4720-9E99-C87468A40B86}"/>
              </a:ext>
            </a:extLst>
          </p:cNvPr>
          <p:cNvSpPr>
            <a:spLocks noGrp="1"/>
          </p:cNvSpPr>
          <p:nvPr>
            <p:ph type="title"/>
          </p:nvPr>
        </p:nvSpPr>
        <p:spPr/>
        <p:txBody>
          <a:bodyPr/>
          <a:lstStyle/>
          <a:p>
            <a:r>
              <a:rPr lang="en-US" dirty="0"/>
              <a:t>Acceptance               </a:t>
            </a:r>
            <a:r>
              <a:rPr lang="en-US" dirty="0" err="1"/>
              <a:t>cont</a:t>
            </a:r>
            <a:endParaRPr lang="en-US" dirty="0"/>
          </a:p>
        </p:txBody>
      </p:sp>
      <p:sp>
        <p:nvSpPr>
          <p:cNvPr id="3" name="Content Placeholder 2">
            <a:extLst>
              <a:ext uri="{FF2B5EF4-FFF2-40B4-BE49-F238E27FC236}">
                <a16:creationId xmlns:a16="http://schemas.microsoft.com/office/drawing/2014/main" id="{2354EA65-4C48-4F25-B1E0-2FBB55EA95BB}"/>
              </a:ext>
            </a:extLst>
          </p:cNvPr>
          <p:cNvSpPr>
            <a:spLocks noGrp="1"/>
          </p:cNvSpPr>
          <p:nvPr>
            <p:ph idx="1"/>
          </p:nvPr>
        </p:nvSpPr>
        <p:spPr/>
        <p:txBody>
          <a:bodyPr>
            <a:normAutofit fontScale="92500" lnSpcReduction="20000"/>
          </a:bodyPr>
          <a:lstStyle/>
          <a:p>
            <a:r>
              <a:rPr lang="en-US" dirty="0"/>
              <a:t>If any additional changes are requested, make them immediately and resubmit</a:t>
            </a:r>
          </a:p>
          <a:p>
            <a:r>
              <a:rPr lang="en-US" dirty="0"/>
              <a:t>Within a couple of months before your articles published, a copy editor who works for the publisher will most likely contact you</a:t>
            </a:r>
          </a:p>
          <a:p>
            <a:r>
              <a:rPr lang="en-US" dirty="0"/>
              <a:t>Typically, you're given a week to respond to any problems with the article that occur at this stage</a:t>
            </a:r>
          </a:p>
          <a:p>
            <a:r>
              <a:rPr lang="en-US" dirty="0"/>
              <a:t>Copy editors rarely address substantial changes, but they may point out grammatical errors or problems with references</a:t>
            </a:r>
          </a:p>
          <a:p>
            <a:r>
              <a:rPr lang="en-US" dirty="0"/>
              <a:t>It is a good idea to double check congruence between the references cited in your article in your reference list</a:t>
            </a:r>
          </a:p>
        </p:txBody>
      </p:sp>
    </p:spTree>
    <p:extLst>
      <p:ext uri="{BB962C8B-B14F-4D97-AF65-F5344CB8AC3E}">
        <p14:creationId xmlns:p14="http://schemas.microsoft.com/office/powerpoint/2010/main" val="1191794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6B6-F75F-4D60-85D0-967ADBEED364}"/>
              </a:ext>
            </a:extLst>
          </p:cNvPr>
          <p:cNvSpPr>
            <a:spLocks noGrp="1"/>
          </p:cNvSpPr>
          <p:nvPr>
            <p:ph type="title"/>
          </p:nvPr>
        </p:nvSpPr>
        <p:spPr>
          <a:xfrm>
            <a:off x="1219200" y="381432"/>
            <a:ext cx="10363200" cy="914400"/>
          </a:xfrm>
        </p:spPr>
        <p:txBody>
          <a:bodyPr/>
          <a:lstStyle/>
          <a:p>
            <a:r>
              <a:rPr lang="en-US" dirty="0"/>
              <a:t>Questions</a:t>
            </a:r>
          </a:p>
        </p:txBody>
      </p:sp>
      <p:pic>
        <p:nvPicPr>
          <p:cNvPr id="13" name="Content Placeholder 12" descr="A picture containing text, man, indoor, person&#10;&#10;Description generated with very high confidence">
            <a:extLst>
              <a:ext uri="{FF2B5EF4-FFF2-40B4-BE49-F238E27FC236}">
                <a16:creationId xmlns:a16="http://schemas.microsoft.com/office/drawing/2014/main" id="{CE0E7538-BB26-48A0-B21A-C1B76838B5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179103"/>
            <a:ext cx="6923314" cy="5472715"/>
          </a:xfrm>
        </p:spPr>
      </p:pic>
    </p:spTree>
    <p:extLst>
      <p:ext uri="{BB962C8B-B14F-4D97-AF65-F5344CB8AC3E}">
        <p14:creationId xmlns:p14="http://schemas.microsoft.com/office/powerpoint/2010/main" val="6194344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94FC-FD2E-44FC-BACC-380936C0A6AF}"/>
              </a:ext>
            </a:extLst>
          </p:cNvPr>
          <p:cNvSpPr>
            <a:spLocks noGrp="1"/>
          </p:cNvSpPr>
          <p:nvPr>
            <p:ph type="title"/>
          </p:nvPr>
        </p:nvSpPr>
        <p:spPr/>
        <p:txBody>
          <a:bodyPr/>
          <a:lstStyle/>
          <a:p>
            <a:r>
              <a:rPr lang="en-US" dirty="0"/>
              <a:t>Writer’s Block</a:t>
            </a:r>
          </a:p>
        </p:txBody>
      </p:sp>
      <p:sp>
        <p:nvSpPr>
          <p:cNvPr id="3" name="Content Placeholder 2">
            <a:extLst>
              <a:ext uri="{FF2B5EF4-FFF2-40B4-BE49-F238E27FC236}">
                <a16:creationId xmlns:a16="http://schemas.microsoft.com/office/drawing/2014/main" id="{07DA152F-AF6E-448D-8AE4-2C5A27DEBB10}"/>
              </a:ext>
            </a:extLst>
          </p:cNvPr>
          <p:cNvSpPr>
            <a:spLocks noGrp="1"/>
          </p:cNvSpPr>
          <p:nvPr>
            <p:ph idx="1"/>
          </p:nvPr>
        </p:nvSpPr>
        <p:spPr/>
        <p:txBody>
          <a:bodyPr/>
          <a:lstStyle/>
          <a:p>
            <a:r>
              <a:rPr lang="en-US" dirty="0"/>
              <a:t>Some authors experience writer’s block that keeps them from writing</a:t>
            </a:r>
          </a:p>
          <a:p>
            <a:r>
              <a:rPr lang="en-US" dirty="0"/>
              <a:t>This may occur from anxiety about the project, uncertainty as to how to proceed or past unsuccessful experiences with writing</a:t>
            </a:r>
          </a:p>
          <a:p>
            <a:r>
              <a:rPr lang="en-US" dirty="0"/>
              <a:t>Brainstorming, identifying alternate ways of approaching the topic in diagramming or outlying ideas are strategies that can be used to overcome writer’s block</a:t>
            </a:r>
          </a:p>
        </p:txBody>
      </p:sp>
    </p:spTree>
    <p:extLst>
      <p:ext uri="{BB962C8B-B14F-4D97-AF65-F5344CB8AC3E}">
        <p14:creationId xmlns:p14="http://schemas.microsoft.com/office/powerpoint/2010/main" val="1972630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06F0-CBC3-4E3E-95C5-E9C09EEBCAA0}"/>
              </a:ext>
            </a:extLst>
          </p:cNvPr>
          <p:cNvSpPr>
            <a:spLocks noGrp="1"/>
          </p:cNvSpPr>
          <p:nvPr>
            <p:ph type="title"/>
          </p:nvPr>
        </p:nvSpPr>
        <p:spPr/>
        <p:txBody>
          <a:bodyPr/>
          <a:lstStyle/>
          <a:p>
            <a:r>
              <a:rPr lang="en-US" dirty="0"/>
              <a:t>Writer’s block continued</a:t>
            </a:r>
          </a:p>
        </p:txBody>
      </p:sp>
      <p:sp>
        <p:nvSpPr>
          <p:cNvPr id="3" name="Content Placeholder 2">
            <a:extLst>
              <a:ext uri="{FF2B5EF4-FFF2-40B4-BE49-F238E27FC236}">
                <a16:creationId xmlns:a16="http://schemas.microsoft.com/office/drawing/2014/main" id="{BA835E81-8CB9-4EBB-A57C-02B165DD9316}"/>
              </a:ext>
            </a:extLst>
          </p:cNvPr>
          <p:cNvSpPr>
            <a:spLocks noGrp="1"/>
          </p:cNvSpPr>
          <p:nvPr>
            <p:ph idx="1"/>
          </p:nvPr>
        </p:nvSpPr>
        <p:spPr/>
        <p:txBody>
          <a:bodyPr/>
          <a:lstStyle/>
          <a:p>
            <a:r>
              <a:rPr lang="en-US" dirty="0"/>
              <a:t>Another strategy is to draw a concept map of the topics in the manuscript and how they relate to each other, providing a visual representation of the ideas in encouraging thinking about how best to proceed</a:t>
            </a:r>
          </a:p>
          <a:p>
            <a:r>
              <a:rPr lang="en-US" dirty="0"/>
              <a:t>If these techniques are not effective, authors can review the literature, prepare the references and engage in other activities that do not require the same degree of creativity as does writing…then go back and try again</a:t>
            </a:r>
          </a:p>
          <a:p>
            <a:r>
              <a:rPr lang="en-US" dirty="0"/>
              <a:t>If none of these were, try a mentor</a:t>
            </a:r>
          </a:p>
        </p:txBody>
      </p:sp>
    </p:spTree>
    <p:extLst>
      <p:ext uri="{BB962C8B-B14F-4D97-AF65-F5344CB8AC3E}">
        <p14:creationId xmlns:p14="http://schemas.microsoft.com/office/powerpoint/2010/main" val="4084259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4985-4E22-4D69-92F8-35497EA5DD59}"/>
              </a:ext>
            </a:extLst>
          </p:cNvPr>
          <p:cNvSpPr>
            <a:spLocks noGrp="1"/>
          </p:cNvSpPr>
          <p:nvPr>
            <p:ph type="title"/>
          </p:nvPr>
        </p:nvSpPr>
        <p:spPr/>
        <p:txBody>
          <a:bodyPr/>
          <a:lstStyle/>
          <a:p>
            <a:r>
              <a:rPr lang="en-US" dirty="0"/>
              <a:t>Lack of Time</a:t>
            </a:r>
          </a:p>
        </p:txBody>
      </p:sp>
      <p:sp>
        <p:nvSpPr>
          <p:cNvPr id="3" name="Content Placeholder 2">
            <a:extLst>
              <a:ext uri="{FF2B5EF4-FFF2-40B4-BE49-F238E27FC236}">
                <a16:creationId xmlns:a16="http://schemas.microsoft.com/office/drawing/2014/main" id="{193A8557-BE4E-4EB2-AA74-E577168010B0}"/>
              </a:ext>
            </a:extLst>
          </p:cNvPr>
          <p:cNvSpPr>
            <a:spLocks noGrp="1"/>
          </p:cNvSpPr>
          <p:nvPr>
            <p:ph idx="1"/>
          </p:nvPr>
        </p:nvSpPr>
        <p:spPr/>
        <p:txBody>
          <a:bodyPr/>
          <a:lstStyle/>
          <a:p>
            <a:r>
              <a:rPr lang="en-US" dirty="0"/>
              <a:t>The number one reason people perceive as a barrier to writing</a:t>
            </a:r>
          </a:p>
          <a:p>
            <a:r>
              <a:rPr lang="en-US" dirty="0"/>
              <a:t>Lots of distractions</a:t>
            </a:r>
          </a:p>
          <a:p>
            <a:r>
              <a:rPr lang="en-US" dirty="0"/>
              <a:t>Some people seem to have lots of time to write…why don’t we?</a:t>
            </a:r>
          </a:p>
          <a:p>
            <a:r>
              <a:rPr lang="en-US" dirty="0"/>
              <a:t>More on this to follow</a:t>
            </a:r>
          </a:p>
        </p:txBody>
      </p:sp>
    </p:spTree>
    <p:extLst>
      <p:ext uri="{BB962C8B-B14F-4D97-AF65-F5344CB8AC3E}">
        <p14:creationId xmlns:p14="http://schemas.microsoft.com/office/powerpoint/2010/main" val="20732185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007C-A475-4D84-829F-42115DE130CD}"/>
              </a:ext>
            </a:extLst>
          </p:cNvPr>
          <p:cNvSpPr>
            <a:spLocks noGrp="1"/>
          </p:cNvSpPr>
          <p:nvPr>
            <p:ph type="title"/>
          </p:nvPr>
        </p:nvSpPr>
        <p:spPr/>
        <p:txBody>
          <a:bodyPr/>
          <a:lstStyle/>
          <a:p>
            <a:r>
              <a:rPr lang="en-US" dirty="0"/>
              <a:t>Fear of Rejection</a:t>
            </a:r>
          </a:p>
        </p:txBody>
      </p:sp>
      <p:sp>
        <p:nvSpPr>
          <p:cNvPr id="3" name="Content Placeholder 2">
            <a:extLst>
              <a:ext uri="{FF2B5EF4-FFF2-40B4-BE49-F238E27FC236}">
                <a16:creationId xmlns:a16="http://schemas.microsoft.com/office/drawing/2014/main" id="{6AA073CA-8DD3-4EE3-AF4D-35DA1D375272}"/>
              </a:ext>
            </a:extLst>
          </p:cNvPr>
          <p:cNvSpPr>
            <a:spLocks noGrp="1"/>
          </p:cNvSpPr>
          <p:nvPr>
            <p:ph idx="1"/>
          </p:nvPr>
        </p:nvSpPr>
        <p:spPr/>
        <p:txBody>
          <a:bodyPr/>
          <a:lstStyle/>
          <a:p>
            <a:r>
              <a:rPr lang="en-US" dirty="0"/>
              <a:t>In submitting a manuscript, the author is open to criticism and possible rejection</a:t>
            </a:r>
          </a:p>
          <a:p>
            <a:r>
              <a:rPr lang="en-US" dirty="0"/>
              <a:t>For some, this is a barrier to writing for publication</a:t>
            </a:r>
          </a:p>
          <a:p>
            <a:r>
              <a:rPr lang="en-US" dirty="0"/>
              <a:t>Heading and manuscript rejected is simply part of the writing process and may not be related to the quality of the writing</a:t>
            </a:r>
          </a:p>
          <a:p>
            <a:r>
              <a:rPr lang="en-US" dirty="0"/>
              <a:t>Even if the manuscript is rejected, the author can use this feedback as a way of learning more about the writing process and for developing his or her writing skills further</a:t>
            </a:r>
          </a:p>
        </p:txBody>
      </p:sp>
    </p:spTree>
    <p:extLst>
      <p:ext uri="{BB962C8B-B14F-4D97-AF65-F5344CB8AC3E}">
        <p14:creationId xmlns:p14="http://schemas.microsoft.com/office/powerpoint/2010/main" val="1740800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1852-F93B-4E7A-B398-E194D92DB4A3}"/>
              </a:ext>
            </a:extLst>
          </p:cNvPr>
          <p:cNvSpPr>
            <a:spLocks noGrp="1"/>
          </p:cNvSpPr>
          <p:nvPr>
            <p:ph type="title"/>
          </p:nvPr>
        </p:nvSpPr>
        <p:spPr/>
        <p:txBody>
          <a:bodyPr/>
          <a:lstStyle/>
          <a:p>
            <a:r>
              <a:rPr lang="en-US" dirty="0"/>
              <a:t>Lack of Ability</a:t>
            </a:r>
          </a:p>
        </p:txBody>
      </p:sp>
      <p:sp>
        <p:nvSpPr>
          <p:cNvPr id="3" name="Content Placeholder 2">
            <a:extLst>
              <a:ext uri="{FF2B5EF4-FFF2-40B4-BE49-F238E27FC236}">
                <a16:creationId xmlns:a16="http://schemas.microsoft.com/office/drawing/2014/main" id="{E9FD6E12-C1D4-48BF-AADF-CD20C2B48309}"/>
              </a:ext>
            </a:extLst>
          </p:cNvPr>
          <p:cNvSpPr>
            <a:spLocks noGrp="1"/>
          </p:cNvSpPr>
          <p:nvPr>
            <p:ph idx="1"/>
          </p:nvPr>
        </p:nvSpPr>
        <p:spPr/>
        <p:txBody>
          <a:bodyPr/>
          <a:lstStyle/>
          <a:p>
            <a:r>
              <a:rPr lang="en-US" dirty="0"/>
              <a:t>This is a major fear</a:t>
            </a:r>
          </a:p>
          <a:p>
            <a:r>
              <a:rPr lang="en-US" dirty="0"/>
              <a:t>Usually stems from lack of experience and opportunity</a:t>
            </a:r>
          </a:p>
          <a:p>
            <a:r>
              <a:rPr lang="en-US" dirty="0"/>
              <a:t>Sometimes stems from bad prior experiences</a:t>
            </a:r>
          </a:p>
          <a:p>
            <a:r>
              <a:rPr lang="en-US" dirty="0"/>
              <a:t>Everyone who writes had limited experience at one time</a:t>
            </a:r>
          </a:p>
          <a:p>
            <a:r>
              <a:rPr lang="en-US" dirty="0"/>
              <a:t>More on getting over this and gaining successful experiences to follow</a:t>
            </a:r>
          </a:p>
        </p:txBody>
      </p:sp>
    </p:spTree>
    <p:extLst>
      <p:ext uri="{BB962C8B-B14F-4D97-AF65-F5344CB8AC3E}">
        <p14:creationId xmlns:p14="http://schemas.microsoft.com/office/powerpoint/2010/main" val="7169127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owerPoint-Theme_Scientific-Black">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PowerPoint-Theme_Scientific-Black" id="{1BC451C4-AFD0-45DD-B55C-A550BB8B49F9}" vid="{3555109D-08FB-483F-B940-545C67BD8B18}"/>
    </a:ext>
  </a:extLst>
</a:theme>
</file>

<file path=docProps/app.xml><?xml version="1.0" encoding="utf-8"?>
<Properties xmlns="http://schemas.openxmlformats.org/officeDocument/2006/extended-properties" xmlns:vt="http://schemas.openxmlformats.org/officeDocument/2006/docPropsVTypes">
  <Template>PowerPoint-Theme_Scientific-Black</Template>
  <TotalTime>4240</TotalTime>
  <Words>3188</Words>
  <Application>Microsoft Office PowerPoint</Application>
  <PresentationFormat>Widescreen</PresentationFormat>
  <Paragraphs>252</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Wingdings</vt:lpstr>
      <vt:lpstr>Wingdings 2</vt:lpstr>
      <vt:lpstr>Wingdings 3</vt:lpstr>
      <vt:lpstr>PowerPoint-Theme_Scientific-Black</vt:lpstr>
      <vt:lpstr>Writing for Publication – Part 2</vt:lpstr>
      <vt:lpstr>Learning Objectives</vt:lpstr>
      <vt:lpstr>Barriers to Writing and Publishing</vt:lpstr>
      <vt:lpstr>Lack of Understanding of How to Publish</vt:lpstr>
      <vt:lpstr>Writer’s Block</vt:lpstr>
      <vt:lpstr>Writer’s block continued</vt:lpstr>
      <vt:lpstr>Lack of Time</vt:lpstr>
      <vt:lpstr>Fear of Rejection</vt:lpstr>
      <vt:lpstr>Lack of Ability</vt:lpstr>
      <vt:lpstr>Four Rules of Writing</vt:lpstr>
      <vt:lpstr>Getting Started</vt:lpstr>
      <vt:lpstr>Proposed Steps in Writing for Publication</vt:lpstr>
      <vt:lpstr>Planning Phase</vt:lpstr>
      <vt:lpstr>Other Phases</vt:lpstr>
      <vt:lpstr>Choosing a Journal</vt:lpstr>
      <vt:lpstr>Strategies for Identifying Appropriate Journals</vt:lpstr>
      <vt:lpstr>Matching to a Journal</vt:lpstr>
      <vt:lpstr>Authorship and Preparing to Write</vt:lpstr>
      <vt:lpstr>Who Gets Authorship Credit?</vt:lpstr>
      <vt:lpstr>Review Articles</vt:lpstr>
      <vt:lpstr>Decide the Question/Aims/Objectives</vt:lpstr>
      <vt:lpstr>Other Things to Think About</vt:lpstr>
      <vt:lpstr>Evidence-Based Practice Articles</vt:lpstr>
      <vt:lpstr>Systematic Review And Meta-Analysis</vt:lpstr>
      <vt:lpstr>Systematic Review And Meta-Analysis     cont</vt:lpstr>
      <vt:lpstr>Essential Components</vt:lpstr>
      <vt:lpstr>Approach to a SR/Meta-Analysis</vt:lpstr>
      <vt:lpstr>Quality/Process Improvement Studies</vt:lpstr>
      <vt:lpstr>SQUIRE Guidelines</vt:lpstr>
      <vt:lpstr>Formatting QI Reporting Manuscripts</vt:lpstr>
      <vt:lpstr>Clinical Practice Articles</vt:lpstr>
      <vt:lpstr>Deciding to Publish a Clinical Article</vt:lpstr>
      <vt:lpstr>Some Other Thoughts Before You Begin</vt:lpstr>
      <vt:lpstr>Formatting Clinical Practice Manuscripts</vt:lpstr>
      <vt:lpstr>Submitting Your Manuscript</vt:lpstr>
      <vt:lpstr>Managing the Review Process            1 of 3</vt:lpstr>
      <vt:lpstr>Managing the Review Process            2 of 3</vt:lpstr>
      <vt:lpstr>Managing the Review Process            3 of 3</vt:lpstr>
      <vt:lpstr>Revisions</vt:lpstr>
      <vt:lpstr>More Revisions                             1 of 5</vt:lpstr>
      <vt:lpstr>More Revisions                             2 of 5</vt:lpstr>
      <vt:lpstr>More Revisions                             3 of 5</vt:lpstr>
      <vt:lpstr>More Revisions                             4 of 5</vt:lpstr>
      <vt:lpstr>More Revisions                             5 of 5</vt:lpstr>
      <vt:lpstr>Rejection</vt:lpstr>
      <vt:lpstr>Acceptance</vt:lpstr>
      <vt:lpstr>Acceptance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for Publication</dc:title>
  <dc:creator>Bob Marshall</dc:creator>
  <cp:lastModifiedBy>Bob Marshall</cp:lastModifiedBy>
  <cp:revision>26</cp:revision>
  <dcterms:created xsi:type="dcterms:W3CDTF">2018-03-24T04:07:08Z</dcterms:created>
  <dcterms:modified xsi:type="dcterms:W3CDTF">2018-04-08T16:53:01Z</dcterms:modified>
</cp:coreProperties>
</file>