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8"/>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 id="277" r:id="rId23"/>
    <p:sldId id="279" r:id="rId24"/>
    <p:sldId id="280" r:id="rId25"/>
    <p:sldId id="281" r:id="rId26"/>
    <p:sldId id="282" r:id="rId27"/>
    <p:sldId id="288" r:id="rId28"/>
    <p:sldId id="289" r:id="rId29"/>
    <p:sldId id="283" r:id="rId30"/>
    <p:sldId id="284" r:id="rId31"/>
    <p:sldId id="285" r:id="rId32"/>
    <p:sldId id="286" r:id="rId33"/>
    <p:sldId id="287" r:id="rId34"/>
    <p:sldId id="290" r:id="rId35"/>
    <p:sldId id="291" r:id="rId36"/>
    <p:sldId id="278" r:id="rId37"/>
  </p:sldIdLst>
  <p:sldSz cx="12192000" cy="6858000"/>
  <p:notesSz cx="6781800" cy="8839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408" autoAdjust="0"/>
  </p:normalViewPr>
  <p:slideViewPr>
    <p:cSldViewPr snapToGrid="0">
      <p:cViewPr varScale="1">
        <p:scale>
          <a:sx n="75" d="100"/>
          <a:sy n="75" d="100"/>
        </p:scale>
        <p:origin x="77" y="302"/>
      </p:cViewPr>
      <p:guideLst/>
    </p:cSldViewPr>
  </p:slideViewPr>
  <p:outlineViewPr>
    <p:cViewPr>
      <p:scale>
        <a:sx n="33" d="100"/>
        <a:sy n="33" d="100"/>
      </p:scale>
      <p:origin x="0" y="-2281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429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42913"/>
          </a:xfrm>
          <a:prstGeom prst="rect">
            <a:avLst/>
          </a:prstGeom>
        </p:spPr>
        <p:txBody>
          <a:bodyPr vert="horz" lIns="91440" tIns="45720" rIns="91440" bIns="45720" rtlCol="0"/>
          <a:lstStyle>
            <a:lvl1pPr algn="r">
              <a:defRPr sz="1200"/>
            </a:lvl1pPr>
          </a:lstStyle>
          <a:p>
            <a:fld id="{19742A52-9FC2-4400-AFD9-9D7861C44EA7}" type="datetimeFigureOut">
              <a:rPr lang="en-US" smtClean="0"/>
              <a:t>3/11/2019</a:t>
            </a:fld>
            <a:endParaRPr lang="en-US"/>
          </a:p>
        </p:txBody>
      </p:sp>
      <p:sp>
        <p:nvSpPr>
          <p:cNvPr id="4" name="Slide Image Placeholder 3"/>
          <p:cNvSpPr>
            <a:spLocks noGrp="1" noRot="1" noChangeAspect="1"/>
          </p:cNvSpPr>
          <p:nvPr>
            <p:ph type="sldImg" idx="2"/>
          </p:nvPr>
        </p:nvSpPr>
        <p:spPr>
          <a:xfrm>
            <a:off x="739775" y="1104900"/>
            <a:ext cx="5302250" cy="2982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254500"/>
            <a:ext cx="5426075" cy="3479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396288"/>
            <a:ext cx="2938463" cy="4429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8396288"/>
            <a:ext cx="2938463" cy="442912"/>
          </a:xfrm>
          <a:prstGeom prst="rect">
            <a:avLst/>
          </a:prstGeom>
        </p:spPr>
        <p:txBody>
          <a:bodyPr vert="horz" lIns="91440" tIns="45720" rIns="91440" bIns="45720" rtlCol="0" anchor="b"/>
          <a:lstStyle>
            <a:lvl1pPr algn="r">
              <a:defRPr sz="1200"/>
            </a:lvl1pPr>
          </a:lstStyle>
          <a:p>
            <a:fld id="{14518798-76DF-474D-9B1A-3D35DD2CE2C6}" type="slidenum">
              <a:rPr lang="en-US" smtClean="0"/>
              <a:t>‹#›</a:t>
            </a:fld>
            <a:endParaRPr lang="en-US"/>
          </a:p>
        </p:txBody>
      </p:sp>
    </p:spTree>
    <p:extLst>
      <p:ext uri="{BB962C8B-B14F-4D97-AF65-F5344CB8AC3E}">
        <p14:creationId xmlns:p14="http://schemas.microsoft.com/office/powerpoint/2010/main" val="304226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Severity</a:t>
            </a:r>
          </a:p>
          <a:p>
            <a:r>
              <a:rPr lang="en-US" dirty="0"/>
              <a:t>O = Occurrence</a:t>
            </a:r>
          </a:p>
          <a:p>
            <a:r>
              <a:rPr lang="en-US" dirty="0"/>
              <a:t>D</a:t>
            </a:r>
            <a:r>
              <a:rPr lang="en-US" baseline="0" dirty="0"/>
              <a:t> = Detection rating</a:t>
            </a:r>
          </a:p>
          <a:p>
            <a:endParaRPr lang="en-US" baseline="0" dirty="0"/>
          </a:p>
          <a:p>
            <a:r>
              <a:rPr lang="en-US" baseline="0"/>
              <a:t>RPN: http://www.ihi.org/resources/Pages/Measures/RiskPriorityNumberfromFailureModesandEffectsAnalysis.aspx</a:t>
            </a:r>
            <a:endParaRPr lang="en-US" dirty="0"/>
          </a:p>
        </p:txBody>
      </p:sp>
      <p:sp>
        <p:nvSpPr>
          <p:cNvPr id="4" name="Slide Number Placeholder 3"/>
          <p:cNvSpPr>
            <a:spLocks noGrp="1"/>
          </p:cNvSpPr>
          <p:nvPr>
            <p:ph type="sldNum" sz="quarter" idx="5"/>
          </p:nvPr>
        </p:nvSpPr>
        <p:spPr/>
        <p:txBody>
          <a:bodyPr/>
          <a:lstStyle/>
          <a:p>
            <a:fld id="{14518798-76DF-474D-9B1A-3D35DD2CE2C6}" type="slidenum">
              <a:rPr lang="en-US" smtClean="0"/>
              <a:t>32</a:t>
            </a:fld>
            <a:endParaRPr lang="en-US"/>
          </a:p>
        </p:txBody>
      </p:sp>
    </p:spTree>
    <p:extLst>
      <p:ext uri="{BB962C8B-B14F-4D97-AF65-F5344CB8AC3E}">
        <p14:creationId xmlns:p14="http://schemas.microsoft.com/office/powerpoint/2010/main" val="1102499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8499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49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71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83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9080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89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23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95902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76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80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73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44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38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00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80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85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21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82387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Analysis	</a:t>
            </a:r>
          </a:p>
        </p:txBody>
      </p:sp>
      <p:sp>
        <p:nvSpPr>
          <p:cNvPr id="3" name="Subtitle 2"/>
          <p:cNvSpPr>
            <a:spLocks noGrp="1"/>
          </p:cNvSpPr>
          <p:nvPr>
            <p:ph type="subTitle" idx="1"/>
          </p:nvPr>
        </p:nvSpPr>
        <p:spPr/>
        <p:txBody>
          <a:bodyPr/>
          <a:lstStyle/>
          <a:p>
            <a:r>
              <a:rPr lang="en-US" dirty="0"/>
              <a:t>Bob Marshall, MD MPH MISM FAAFP</a:t>
            </a:r>
          </a:p>
          <a:p>
            <a:r>
              <a:rPr lang="en-US" dirty="0"/>
              <a:t>Program Director, DoD Clinical Informatics Fellowship</a:t>
            </a:r>
          </a:p>
        </p:txBody>
      </p:sp>
    </p:spTree>
    <p:extLst>
      <p:ext uri="{BB962C8B-B14F-4D97-AF65-F5344CB8AC3E}">
        <p14:creationId xmlns:p14="http://schemas.microsoft.com/office/powerpoint/2010/main" val="70770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a:t>
            </a:r>
          </a:p>
        </p:txBody>
      </p:sp>
      <p:sp>
        <p:nvSpPr>
          <p:cNvPr id="3" name="Content Placeholder 2"/>
          <p:cNvSpPr>
            <a:spLocks noGrp="1"/>
          </p:cNvSpPr>
          <p:nvPr>
            <p:ph idx="1"/>
          </p:nvPr>
        </p:nvSpPr>
        <p:spPr/>
        <p:txBody>
          <a:bodyPr/>
          <a:lstStyle/>
          <a:p>
            <a:r>
              <a:rPr lang="en-US" dirty="0"/>
              <a:t>Pareto Chart (also called a Pareto Diagram) is a bar graph</a:t>
            </a:r>
          </a:p>
          <a:p>
            <a:r>
              <a:rPr lang="en-US" dirty="0"/>
              <a:t>It is the visual representation of the Pareto Analysis</a:t>
            </a:r>
          </a:p>
          <a:p>
            <a:r>
              <a:rPr lang="en-US" dirty="0"/>
              <a:t>By convention:</a:t>
            </a:r>
          </a:p>
          <a:p>
            <a:pPr lvl="1"/>
            <a:r>
              <a:rPr lang="en-US" dirty="0"/>
              <a:t>The lengths of the bars represent frequency or cost (time or money)</a:t>
            </a:r>
          </a:p>
          <a:p>
            <a:pPr lvl="1"/>
            <a:r>
              <a:rPr lang="en-US" dirty="0"/>
              <a:t>They are arranged with the longest bar on the left and the shortest to the right</a:t>
            </a:r>
          </a:p>
          <a:p>
            <a:pPr lvl="1"/>
            <a:r>
              <a:rPr lang="en-US" dirty="0"/>
              <a:t>In this manner, the chart visually represents the most significant issues from THE most important on the left to those problems with the least impact on the right</a:t>
            </a:r>
          </a:p>
        </p:txBody>
      </p:sp>
    </p:spTree>
    <p:extLst>
      <p:ext uri="{BB962C8B-B14F-4D97-AF65-F5344CB8AC3E}">
        <p14:creationId xmlns:p14="http://schemas.microsoft.com/office/powerpoint/2010/main" val="14043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 Pareto Chart</a:t>
            </a:r>
          </a:p>
        </p:txBody>
      </p:sp>
      <p:sp>
        <p:nvSpPr>
          <p:cNvPr id="3" name="Content Placeholder 2"/>
          <p:cNvSpPr>
            <a:spLocks noGrp="1"/>
          </p:cNvSpPr>
          <p:nvPr>
            <p:ph idx="1"/>
          </p:nvPr>
        </p:nvSpPr>
        <p:spPr/>
        <p:txBody>
          <a:bodyPr/>
          <a:lstStyle/>
          <a:p>
            <a:r>
              <a:rPr lang="en-US" dirty="0"/>
              <a:t>When analyzing data about the frequency of problems or causes in a process.</a:t>
            </a:r>
          </a:p>
          <a:p>
            <a:r>
              <a:rPr lang="en-US" dirty="0"/>
              <a:t>When there are many problems or causes and you want to focus on the most significant.</a:t>
            </a:r>
          </a:p>
          <a:p>
            <a:r>
              <a:rPr lang="en-US" dirty="0"/>
              <a:t>When analyzing broad causes by looking at their specific components.</a:t>
            </a:r>
          </a:p>
          <a:p>
            <a:r>
              <a:rPr lang="en-US" dirty="0"/>
              <a:t>When communicating with others about your data.</a:t>
            </a:r>
          </a:p>
        </p:txBody>
      </p:sp>
    </p:spTree>
    <p:extLst>
      <p:ext uri="{BB962C8B-B14F-4D97-AF65-F5344CB8AC3E}">
        <p14:creationId xmlns:p14="http://schemas.microsoft.com/office/powerpoint/2010/main" val="25498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 Procedure</a:t>
            </a:r>
          </a:p>
        </p:txBody>
      </p:sp>
      <p:sp>
        <p:nvSpPr>
          <p:cNvPr id="3" name="Content Placeholder 2"/>
          <p:cNvSpPr>
            <a:spLocks noGrp="1"/>
          </p:cNvSpPr>
          <p:nvPr>
            <p:ph idx="1"/>
          </p:nvPr>
        </p:nvSpPr>
        <p:spPr>
          <a:xfrm>
            <a:off x="1981200" y="1746914"/>
            <a:ext cx="7772400" cy="4599295"/>
          </a:xfrm>
        </p:spPr>
        <p:txBody>
          <a:bodyPr/>
          <a:lstStyle/>
          <a:p>
            <a:pPr marL="342900" indent="-342900">
              <a:buFont typeface="+mj-lt"/>
              <a:buAutoNum type="arabicPeriod"/>
            </a:pPr>
            <a:r>
              <a:rPr lang="en-US" dirty="0"/>
              <a:t>Decide what categories you will use to group items.</a:t>
            </a:r>
          </a:p>
          <a:p>
            <a:pPr marL="342900" indent="-342900">
              <a:buFont typeface="+mj-lt"/>
              <a:buAutoNum type="arabicPeriod"/>
            </a:pPr>
            <a:r>
              <a:rPr lang="en-US" dirty="0"/>
              <a:t>Decide what measurement is appropriate. Common measurements are frequency, quantity, cost and time.</a:t>
            </a:r>
          </a:p>
          <a:p>
            <a:pPr marL="342900" indent="-342900">
              <a:buFont typeface="+mj-lt"/>
              <a:buAutoNum type="arabicPeriod"/>
            </a:pPr>
            <a:r>
              <a:rPr lang="en-US" dirty="0"/>
              <a:t>Decide what period of time the Pareto chart will cover: One work cycle? One full day? A week?</a:t>
            </a:r>
          </a:p>
          <a:p>
            <a:pPr marL="342900" indent="-342900">
              <a:buFont typeface="+mj-lt"/>
              <a:buAutoNum type="arabicPeriod"/>
            </a:pPr>
            <a:r>
              <a:rPr lang="en-US" dirty="0"/>
              <a:t>Collect the data, recording the category each time. (Or assemble data that already exist.)</a:t>
            </a:r>
          </a:p>
          <a:p>
            <a:pPr marL="342900" indent="-342900">
              <a:buFont typeface="+mj-lt"/>
              <a:buAutoNum type="arabicPeriod"/>
            </a:pPr>
            <a:r>
              <a:rPr lang="en-US" dirty="0"/>
              <a:t>Subtotal the measurements for each category.</a:t>
            </a:r>
          </a:p>
          <a:p>
            <a:pPr marL="342900" indent="-342900">
              <a:buFont typeface="+mj-lt"/>
              <a:buAutoNum type="arabicPeriod"/>
            </a:pPr>
            <a:r>
              <a:rPr lang="en-US" dirty="0"/>
              <a:t>Determine the appropriate scale for the measurements you have collected.</a:t>
            </a:r>
          </a:p>
          <a:p>
            <a:pPr marL="342900" indent="-342900">
              <a:buFont typeface="+mj-lt"/>
              <a:buAutoNum type="arabicPeriod"/>
            </a:pPr>
            <a:r>
              <a:rPr lang="en-US" dirty="0"/>
              <a:t>Construct and label bars for each category.</a:t>
            </a:r>
          </a:p>
          <a:p>
            <a:pPr marL="342900" indent="-342900">
              <a:buFont typeface="+mj-lt"/>
              <a:buAutoNum type="arabicPeriod"/>
            </a:pPr>
            <a:r>
              <a:rPr lang="en-US" dirty="0"/>
              <a:t>Calculate the percentage for each category.*</a:t>
            </a:r>
          </a:p>
          <a:p>
            <a:pPr marL="342900" indent="-342900">
              <a:buFont typeface="+mj-lt"/>
              <a:buAutoNum type="arabicPeriod"/>
            </a:pPr>
            <a:r>
              <a:rPr lang="en-US" dirty="0"/>
              <a:t>Calculate and draw cumulative sums.*</a:t>
            </a:r>
          </a:p>
        </p:txBody>
      </p:sp>
      <p:sp>
        <p:nvSpPr>
          <p:cNvPr id="4" name="TextBox 3"/>
          <p:cNvSpPr txBox="1"/>
          <p:nvPr/>
        </p:nvSpPr>
        <p:spPr>
          <a:xfrm>
            <a:off x="8088577" y="6359859"/>
            <a:ext cx="1214650" cy="368490"/>
          </a:xfrm>
          <a:prstGeom prst="rect">
            <a:avLst/>
          </a:prstGeom>
          <a:noFill/>
        </p:spPr>
        <p:txBody>
          <a:bodyPr wrap="square" rtlCol="0">
            <a:spAutoFit/>
          </a:bodyPr>
          <a:lstStyle/>
          <a:p>
            <a:r>
              <a:rPr lang="en-US" dirty="0"/>
              <a:t>*Optional</a:t>
            </a:r>
          </a:p>
        </p:txBody>
      </p:sp>
    </p:spTree>
    <p:extLst>
      <p:ext uri="{BB962C8B-B14F-4D97-AF65-F5344CB8AC3E}">
        <p14:creationId xmlns:p14="http://schemas.microsoft.com/office/powerpoint/2010/main" val="288478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Pareto Chart – Example #1</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527" y="1835838"/>
            <a:ext cx="8629650" cy="4714875"/>
          </a:xfrm>
          <a:prstGeom prst="rect">
            <a:avLst/>
          </a:prstGeom>
        </p:spPr>
      </p:pic>
    </p:spTree>
    <p:extLst>
      <p:ext uri="{BB962C8B-B14F-4D97-AF65-F5344CB8AC3E}">
        <p14:creationId xmlns:p14="http://schemas.microsoft.com/office/powerpoint/2010/main" val="165026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 – Example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944" y="1781176"/>
            <a:ext cx="7620000" cy="5076825"/>
          </a:xfrm>
          <a:prstGeom prst="rect">
            <a:avLst/>
          </a:prstGeom>
        </p:spPr>
      </p:pic>
    </p:spTree>
    <p:extLst>
      <p:ext uri="{BB962C8B-B14F-4D97-AF65-F5344CB8AC3E}">
        <p14:creationId xmlns:p14="http://schemas.microsoft.com/office/powerpoint/2010/main" val="138996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Chart – Example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511" y="1850693"/>
            <a:ext cx="7157966" cy="4867417"/>
          </a:xfrm>
          <a:prstGeom prst="rect">
            <a:avLst/>
          </a:prstGeom>
        </p:spPr>
      </p:pic>
    </p:spTree>
    <p:extLst>
      <p:ext uri="{BB962C8B-B14F-4D97-AF65-F5344CB8AC3E}">
        <p14:creationId xmlns:p14="http://schemas.microsoft.com/office/powerpoint/2010/main" val="98489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Cause and Effect</a:t>
            </a:r>
          </a:p>
        </p:txBody>
      </p:sp>
      <p:pic>
        <p:nvPicPr>
          <p:cNvPr id="5" name="Picture 4" descr="A close up of a sign&#10;&#10;Description automatically generated">
            <a:extLst>
              <a:ext uri="{FF2B5EF4-FFF2-40B4-BE49-F238E27FC236}">
                <a16:creationId xmlns:a16="http://schemas.microsoft.com/office/drawing/2014/main" id="{F0D511CC-E664-4787-9717-14E993199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869" y="1556420"/>
            <a:ext cx="3854993" cy="4442879"/>
          </a:xfrm>
          <a:prstGeom prst="rect">
            <a:avLst/>
          </a:prstGeom>
          <a:ln>
            <a:noFill/>
          </a:ln>
          <a:effectLst>
            <a:softEdge rad="112500"/>
          </a:effectLst>
        </p:spPr>
      </p:pic>
    </p:spTree>
    <p:extLst>
      <p:ext uri="{BB962C8B-B14F-4D97-AF65-F5344CB8AC3E}">
        <p14:creationId xmlns:p14="http://schemas.microsoft.com/office/powerpoint/2010/main" val="1203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Ishikawa/Fish-Bone Diagram</a:t>
            </a:r>
          </a:p>
        </p:txBody>
      </p:sp>
      <p:sp>
        <p:nvSpPr>
          <p:cNvPr id="3" name="Content Placeholder 2"/>
          <p:cNvSpPr>
            <a:spLocks noGrp="1"/>
          </p:cNvSpPr>
          <p:nvPr>
            <p:ph idx="1"/>
          </p:nvPr>
        </p:nvSpPr>
        <p:spPr>
          <a:xfrm>
            <a:off x="1981200" y="1910688"/>
            <a:ext cx="7772400" cy="4230806"/>
          </a:xfrm>
        </p:spPr>
        <p:txBody>
          <a:bodyPr>
            <a:normAutofit/>
          </a:bodyPr>
          <a:lstStyle/>
          <a:p>
            <a:r>
              <a:rPr lang="en-US" dirty="0"/>
              <a:t>Several synonyms – cause and effect diagrams, herringbone diagrams and </a:t>
            </a:r>
            <a:r>
              <a:rPr lang="en-US" dirty="0" err="1"/>
              <a:t>Fishikawa</a:t>
            </a:r>
            <a:r>
              <a:rPr lang="en-US" dirty="0"/>
              <a:t> diagrams</a:t>
            </a:r>
          </a:p>
          <a:p>
            <a:r>
              <a:rPr lang="en-US" dirty="0"/>
              <a:t>Cause and Effect Analysis was devised by Professor Kaoru Ishikawa, a pioneer of quality management, in the 1960’s</a:t>
            </a:r>
          </a:p>
          <a:p>
            <a:r>
              <a:rPr lang="en-US" dirty="0"/>
              <a:t>The diagrams created during this analysis are called Ishikawa or Fishbone diagrams because the resulting diagram can look like a fish skeleton</a:t>
            </a:r>
          </a:p>
          <a:p>
            <a:r>
              <a:rPr lang="en-US" dirty="0"/>
              <a:t>Although originally developed as a quality control tool, the technique can be used for other purposes, for example:</a:t>
            </a:r>
          </a:p>
          <a:p>
            <a:pPr lvl="1"/>
            <a:r>
              <a:rPr lang="en-US" dirty="0"/>
              <a:t>Discover the root cause of a problem.</a:t>
            </a:r>
          </a:p>
          <a:p>
            <a:pPr lvl="1"/>
            <a:r>
              <a:rPr lang="en-US" dirty="0"/>
              <a:t>Uncover bottlenecks in your processes.</a:t>
            </a:r>
          </a:p>
          <a:p>
            <a:pPr lvl="1"/>
            <a:r>
              <a:rPr lang="en-US" dirty="0"/>
              <a:t>Identify where and why a process isn't working</a:t>
            </a:r>
          </a:p>
        </p:txBody>
      </p:sp>
    </p:spTree>
    <p:extLst>
      <p:ext uri="{BB962C8B-B14F-4D97-AF65-F5344CB8AC3E}">
        <p14:creationId xmlns:p14="http://schemas.microsoft.com/office/powerpoint/2010/main" val="2046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Uses for Ishikawa Diagrams</a:t>
            </a:r>
          </a:p>
        </p:txBody>
      </p:sp>
      <p:sp>
        <p:nvSpPr>
          <p:cNvPr id="3" name="Content Placeholder 2"/>
          <p:cNvSpPr>
            <a:spLocks noGrp="1"/>
          </p:cNvSpPr>
          <p:nvPr>
            <p:ph idx="1"/>
          </p:nvPr>
        </p:nvSpPr>
        <p:spPr>
          <a:xfrm>
            <a:off x="1981200" y="1937983"/>
            <a:ext cx="7772400" cy="4394579"/>
          </a:xfrm>
        </p:spPr>
        <p:txBody>
          <a:bodyPr>
            <a:normAutofit/>
          </a:bodyPr>
          <a:lstStyle/>
          <a:p>
            <a:r>
              <a:rPr lang="en-US" dirty="0"/>
              <a:t>Common uses of the Ishikawa diagram are product design and quality defect prevention to identify potential factors causing an overall effect. </a:t>
            </a:r>
          </a:p>
          <a:p>
            <a:r>
              <a:rPr lang="en-US" dirty="0"/>
              <a:t>Each cause or reason for imperfection is a source of variation. </a:t>
            </a:r>
          </a:p>
          <a:p>
            <a:r>
              <a:rPr lang="en-US" dirty="0"/>
              <a:t>Causes are usually grouped into major categories to identify these sources of variation.</a:t>
            </a:r>
          </a:p>
          <a:p>
            <a:r>
              <a:rPr lang="en-US" dirty="0"/>
              <a:t>When utilizing a team approach to problem solving, there are often many opinions as to the problem’s root cause. </a:t>
            </a:r>
          </a:p>
          <a:p>
            <a:r>
              <a:rPr lang="en-US" dirty="0"/>
              <a:t>One way to capture these different ideas and stimulate the team’s brainstorming on root causes is the cause and effect diagram</a:t>
            </a:r>
          </a:p>
          <a:p>
            <a:r>
              <a:rPr lang="en-US" dirty="0"/>
              <a:t>Because people by nature often like to get right to determining what to do about a problem, the Fishbone Diagram can help bring out a more thorough exploration of the issues behind the problem</a:t>
            </a:r>
          </a:p>
        </p:txBody>
      </p:sp>
    </p:spTree>
    <p:extLst>
      <p:ext uri="{BB962C8B-B14F-4D97-AF65-F5344CB8AC3E}">
        <p14:creationId xmlns:p14="http://schemas.microsoft.com/office/powerpoint/2010/main" val="390700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Fishbone/Ishikawa Diagram</a:t>
            </a:r>
          </a:p>
        </p:txBody>
      </p:sp>
      <p:sp>
        <p:nvSpPr>
          <p:cNvPr id="3" name="Content Placeholder 2"/>
          <p:cNvSpPr>
            <a:spLocks noGrp="1"/>
          </p:cNvSpPr>
          <p:nvPr>
            <p:ph idx="1"/>
          </p:nvPr>
        </p:nvSpPr>
        <p:spPr/>
        <p:txBody>
          <a:bodyPr/>
          <a:lstStyle/>
          <a:p>
            <a:r>
              <a:rPr lang="en-US" dirty="0"/>
              <a:t>Agree on a problem statement (effect)</a:t>
            </a:r>
          </a:p>
          <a:p>
            <a:r>
              <a:rPr lang="en-US" dirty="0"/>
              <a:t>Brainstorm the major categories of causes of the problem</a:t>
            </a:r>
          </a:p>
          <a:p>
            <a:r>
              <a:rPr lang="en-US" dirty="0"/>
              <a:t>Write the categories of causes as branches from the main arrow</a:t>
            </a:r>
          </a:p>
          <a:p>
            <a:r>
              <a:rPr lang="en-US" dirty="0"/>
              <a:t>Brainstorm all the possible causes of the problem</a:t>
            </a:r>
          </a:p>
          <a:p>
            <a:r>
              <a:rPr lang="en-US" dirty="0"/>
              <a:t>Again ask “why does this happen?” about each cause</a:t>
            </a:r>
          </a:p>
          <a:p>
            <a:r>
              <a:rPr lang="en-US" dirty="0"/>
              <a:t>When the group runs out of ideas, focus attention to places on the chart where ideas are few.</a:t>
            </a:r>
          </a:p>
        </p:txBody>
      </p:sp>
    </p:spTree>
    <p:extLst>
      <p:ext uri="{BB962C8B-B14F-4D97-AF65-F5344CB8AC3E}">
        <p14:creationId xmlns:p14="http://schemas.microsoft.com/office/powerpoint/2010/main" val="256094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Content Placeholder 4"/>
          <p:cNvSpPr>
            <a:spLocks noGrp="1"/>
          </p:cNvSpPr>
          <p:nvPr>
            <p:ph idx="1"/>
          </p:nvPr>
        </p:nvSpPr>
        <p:spPr/>
        <p:txBody>
          <a:bodyPr/>
          <a:lstStyle/>
          <a:p>
            <a:r>
              <a:rPr lang="en-US" dirty="0"/>
              <a:t>Review/discuss Pareto Charts</a:t>
            </a:r>
          </a:p>
          <a:p>
            <a:r>
              <a:rPr lang="en-US" dirty="0"/>
              <a:t>Review/discuss Ishikawa/Fishbone Diagrams</a:t>
            </a:r>
          </a:p>
        </p:txBody>
      </p:sp>
    </p:spTree>
    <p:extLst>
      <p:ext uri="{BB962C8B-B14F-4D97-AF65-F5344CB8AC3E}">
        <p14:creationId xmlns:p14="http://schemas.microsoft.com/office/powerpoint/2010/main" val="147430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of Ishikawa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65" y="1678104"/>
            <a:ext cx="7690514" cy="5078962"/>
          </a:xfrm>
          <a:prstGeom prst="rect">
            <a:avLst/>
          </a:prstGeom>
        </p:spPr>
      </p:pic>
    </p:spTree>
    <p:extLst>
      <p:ext uri="{BB962C8B-B14F-4D97-AF65-F5344CB8AC3E}">
        <p14:creationId xmlns:p14="http://schemas.microsoft.com/office/powerpoint/2010/main" val="246224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648" y="1745560"/>
            <a:ext cx="6912590" cy="5079143"/>
          </a:xfrm>
          <a:prstGeom prst="rect">
            <a:avLst/>
          </a:prstGeom>
        </p:spPr>
      </p:pic>
    </p:spTree>
    <p:extLst>
      <p:ext uri="{BB962C8B-B14F-4D97-AF65-F5344CB8AC3E}">
        <p14:creationId xmlns:p14="http://schemas.microsoft.com/office/powerpoint/2010/main" val="123692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Categories for Fishbone</a:t>
            </a:r>
          </a:p>
        </p:txBody>
      </p:sp>
      <p:sp>
        <p:nvSpPr>
          <p:cNvPr id="3" name="Content Placeholder 2"/>
          <p:cNvSpPr>
            <a:spLocks noGrp="1"/>
          </p:cNvSpPr>
          <p:nvPr>
            <p:ph sz="half" idx="1"/>
          </p:nvPr>
        </p:nvSpPr>
        <p:spPr/>
        <p:txBody>
          <a:bodyPr/>
          <a:lstStyle/>
          <a:p>
            <a:r>
              <a:rPr lang="en-US" sz="2000" dirty="0"/>
              <a:t>Service Industries</a:t>
            </a:r>
          </a:p>
          <a:p>
            <a:pPr lvl="1"/>
            <a:r>
              <a:rPr lang="en-US" sz="1800" dirty="0"/>
              <a:t>Policies</a:t>
            </a:r>
          </a:p>
          <a:p>
            <a:pPr lvl="1"/>
            <a:r>
              <a:rPr lang="en-US" sz="1800" dirty="0"/>
              <a:t>Procedures</a:t>
            </a:r>
          </a:p>
          <a:p>
            <a:pPr lvl="1"/>
            <a:r>
              <a:rPr lang="en-US" sz="1800" dirty="0"/>
              <a:t>People</a:t>
            </a:r>
          </a:p>
          <a:p>
            <a:pPr lvl="1"/>
            <a:r>
              <a:rPr lang="en-US" sz="1800" dirty="0"/>
              <a:t>Plant/Technology</a:t>
            </a:r>
          </a:p>
        </p:txBody>
      </p:sp>
      <p:sp>
        <p:nvSpPr>
          <p:cNvPr id="4" name="Content Placeholder 3"/>
          <p:cNvSpPr>
            <a:spLocks noGrp="1"/>
          </p:cNvSpPr>
          <p:nvPr>
            <p:ph sz="half" idx="2"/>
          </p:nvPr>
        </p:nvSpPr>
        <p:spPr/>
        <p:txBody>
          <a:bodyPr/>
          <a:lstStyle/>
          <a:p>
            <a:r>
              <a:rPr lang="en-US" sz="2000" dirty="0"/>
              <a:t>Process Steps</a:t>
            </a:r>
          </a:p>
          <a:p>
            <a:pPr lvl="1"/>
            <a:r>
              <a:rPr lang="en-US" sz="1800" dirty="0"/>
              <a:t>Determine Customers</a:t>
            </a:r>
          </a:p>
          <a:p>
            <a:pPr lvl="1"/>
            <a:r>
              <a:rPr lang="en-US" sz="1800" dirty="0"/>
              <a:t>Advertise Product</a:t>
            </a:r>
          </a:p>
          <a:p>
            <a:pPr lvl="1"/>
            <a:r>
              <a:rPr lang="en-US" sz="1800" dirty="0"/>
              <a:t>Incent Purchase</a:t>
            </a:r>
          </a:p>
          <a:p>
            <a:pPr lvl="1"/>
            <a:r>
              <a:rPr lang="en-US" sz="1800" dirty="0"/>
              <a:t>Sell Product</a:t>
            </a:r>
          </a:p>
          <a:p>
            <a:pPr lvl="1"/>
            <a:r>
              <a:rPr lang="en-US" sz="1800" dirty="0"/>
              <a:t>Ship Product</a:t>
            </a:r>
          </a:p>
          <a:p>
            <a:pPr lvl="1"/>
            <a:r>
              <a:rPr lang="en-US" sz="1800" dirty="0"/>
              <a:t>Provide Upgrade</a:t>
            </a:r>
          </a:p>
        </p:txBody>
      </p:sp>
    </p:spTree>
    <p:extLst>
      <p:ext uri="{BB962C8B-B14F-4D97-AF65-F5344CB8AC3E}">
        <p14:creationId xmlns:p14="http://schemas.microsoft.com/office/powerpoint/2010/main" val="89281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86ADF8-7CAF-4B4F-BDD7-EE43FA0F1BA3}"/>
              </a:ext>
            </a:extLst>
          </p:cNvPr>
          <p:cNvSpPr>
            <a:spLocks noGrp="1"/>
          </p:cNvSpPr>
          <p:nvPr>
            <p:ph type="title"/>
          </p:nvPr>
        </p:nvSpPr>
        <p:spPr/>
        <p:txBody>
          <a:bodyPr/>
          <a:lstStyle/>
          <a:p>
            <a:r>
              <a:rPr lang="en-US" dirty="0"/>
              <a:t>Failure Mode and Effects Analysis (FMEA)</a:t>
            </a:r>
          </a:p>
        </p:txBody>
      </p:sp>
    </p:spTree>
    <p:extLst>
      <p:ext uri="{BB962C8B-B14F-4D97-AF65-F5344CB8AC3E}">
        <p14:creationId xmlns:p14="http://schemas.microsoft.com/office/powerpoint/2010/main" val="183872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10F67-4915-43F2-8C3E-40396EEA7061}"/>
              </a:ext>
            </a:extLst>
          </p:cNvPr>
          <p:cNvSpPr>
            <a:spLocks noGrp="1"/>
          </p:cNvSpPr>
          <p:nvPr>
            <p:ph type="title"/>
          </p:nvPr>
        </p:nvSpPr>
        <p:spPr/>
        <p:txBody>
          <a:bodyPr/>
          <a:lstStyle/>
          <a:p>
            <a:r>
              <a:rPr lang="en-US" dirty="0"/>
              <a:t>Definition and Synonyms</a:t>
            </a:r>
          </a:p>
        </p:txBody>
      </p:sp>
      <p:sp>
        <p:nvSpPr>
          <p:cNvPr id="5" name="Content Placeholder 4">
            <a:extLst>
              <a:ext uri="{FF2B5EF4-FFF2-40B4-BE49-F238E27FC236}">
                <a16:creationId xmlns:a16="http://schemas.microsoft.com/office/drawing/2014/main" id="{38598795-F3B6-4ABD-ACC9-55F16C762984}"/>
              </a:ext>
            </a:extLst>
          </p:cNvPr>
          <p:cNvSpPr>
            <a:spLocks noGrp="1"/>
          </p:cNvSpPr>
          <p:nvPr>
            <p:ph idx="1"/>
          </p:nvPr>
        </p:nvSpPr>
        <p:spPr>
          <a:xfrm>
            <a:off x="685801" y="2142067"/>
            <a:ext cx="10131425" cy="3806788"/>
          </a:xfrm>
        </p:spPr>
        <p:txBody>
          <a:bodyPr>
            <a:normAutofit/>
          </a:bodyPr>
          <a:lstStyle/>
          <a:p>
            <a:r>
              <a:rPr lang="en-US" sz="2000" b="1" dirty="0"/>
              <a:t>Failure Mode and Effects Analysis </a:t>
            </a:r>
            <a:r>
              <a:rPr lang="en-US" sz="2000" dirty="0"/>
              <a:t>(FMEA) is a structured way to identify and address potential problems, or failures and their resulting effects on the system or process before an adverse event occurs. </a:t>
            </a:r>
          </a:p>
          <a:p>
            <a:r>
              <a:rPr lang="en-US" sz="2000" dirty="0"/>
              <a:t>In comparison, root cause analysis (RCA) is a structured way to address problems after they occur. </a:t>
            </a:r>
          </a:p>
          <a:p>
            <a:r>
              <a:rPr lang="en-US" sz="2000" dirty="0"/>
              <a:t>FMEA involves identifying and eliminating process failures for the purpose of preventing an undesirable event</a:t>
            </a:r>
          </a:p>
          <a:p>
            <a:r>
              <a:rPr lang="en-US" sz="2000" dirty="0"/>
              <a:t>Synonyms: potential failure modes and effects analysis; failure modes, effects and criticality analysis (FMECA)</a:t>
            </a:r>
          </a:p>
        </p:txBody>
      </p:sp>
    </p:spTree>
    <p:extLst>
      <p:ext uri="{BB962C8B-B14F-4D97-AF65-F5344CB8AC3E}">
        <p14:creationId xmlns:p14="http://schemas.microsoft.com/office/powerpoint/2010/main" val="230090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F781-7D02-46DC-8F81-CFF96876288C}"/>
              </a:ext>
            </a:extLst>
          </p:cNvPr>
          <p:cNvSpPr>
            <a:spLocks noGrp="1"/>
          </p:cNvSpPr>
          <p:nvPr>
            <p:ph type="title"/>
          </p:nvPr>
        </p:nvSpPr>
        <p:spPr/>
        <p:txBody>
          <a:bodyPr/>
          <a:lstStyle/>
          <a:p>
            <a:r>
              <a:rPr lang="en-US" dirty="0"/>
              <a:t>Some more detail</a:t>
            </a:r>
          </a:p>
        </p:txBody>
      </p:sp>
      <p:sp>
        <p:nvSpPr>
          <p:cNvPr id="3" name="Content Placeholder 2">
            <a:extLst>
              <a:ext uri="{FF2B5EF4-FFF2-40B4-BE49-F238E27FC236}">
                <a16:creationId xmlns:a16="http://schemas.microsoft.com/office/drawing/2014/main" id="{96DB6C7C-5B31-4E2D-95BA-C2C15851F778}"/>
              </a:ext>
            </a:extLst>
          </p:cNvPr>
          <p:cNvSpPr>
            <a:spLocks noGrp="1"/>
          </p:cNvSpPr>
          <p:nvPr>
            <p:ph idx="1"/>
          </p:nvPr>
        </p:nvSpPr>
        <p:spPr/>
        <p:txBody>
          <a:bodyPr>
            <a:normAutofit/>
          </a:bodyPr>
          <a:lstStyle/>
          <a:p>
            <a:r>
              <a:rPr lang="en-US" sz="2000" dirty="0"/>
              <a:t>“Failure modes” means the ways, or modes, in which something might fail. </a:t>
            </a:r>
          </a:p>
          <a:p>
            <a:r>
              <a:rPr lang="en-US" sz="2000" dirty="0"/>
              <a:t>Failures are any errors or defects, especially ones that affect the customer, and can be actual or potential. </a:t>
            </a:r>
          </a:p>
          <a:p>
            <a:r>
              <a:rPr lang="en-US" sz="2000" dirty="0"/>
              <a:t>“Effects analysis” refers to studying the consequences of those failures</a:t>
            </a:r>
          </a:p>
          <a:p>
            <a:r>
              <a:rPr lang="en-US" sz="2000" dirty="0"/>
              <a:t>Failures are prioritized according to how serious their consequences are, how frequently they occur and how easily they can be detected </a:t>
            </a:r>
          </a:p>
          <a:p>
            <a:r>
              <a:rPr lang="en-US" sz="2000" dirty="0"/>
              <a:t>The purpose of the FMEA is to take actions to eliminate or reduce failures, starting with the highest priority ones</a:t>
            </a:r>
          </a:p>
          <a:p>
            <a:r>
              <a:rPr lang="en-US" sz="2000" dirty="0"/>
              <a:t>An FMEA is often the ﬁrst step of a system reliability study</a:t>
            </a:r>
          </a:p>
        </p:txBody>
      </p:sp>
    </p:spTree>
    <p:extLst>
      <p:ext uri="{BB962C8B-B14F-4D97-AF65-F5344CB8AC3E}">
        <p14:creationId xmlns:p14="http://schemas.microsoft.com/office/powerpoint/2010/main" val="14274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EF65-F9A7-4BF1-B336-E99645297715}"/>
              </a:ext>
            </a:extLst>
          </p:cNvPr>
          <p:cNvSpPr>
            <a:spLocks noGrp="1"/>
          </p:cNvSpPr>
          <p:nvPr>
            <p:ph type="title"/>
          </p:nvPr>
        </p:nvSpPr>
        <p:spPr/>
        <p:txBody>
          <a:bodyPr/>
          <a:lstStyle/>
          <a:p>
            <a:r>
              <a:rPr lang="en-US" dirty="0"/>
              <a:t>When to use FMEA as a Methodology</a:t>
            </a:r>
          </a:p>
        </p:txBody>
      </p:sp>
      <p:sp>
        <p:nvSpPr>
          <p:cNvPr id="3" name="Content Placeholder 2">
            <a:extLst>
              <a:ext uri="{FF2B5EF4-FFF2-40B4-BE49-F238E27FC236}">
                <a16:creationId xmlns:a16="http://schemas.microsoft.com/office/drawing/2014/main" id="{18190A4B-55E0-4BE2-B82D-E56523165C43}"/>
              </a:ext>
            </a:extLst>
          </p:cNvPr>
          <p:cNvSpPr>
            <a:spLocks noGrp="1"/>
          </p:cNvSpPr>
          <p:nvPr>
            <p:ph idx="1"/>
          </p:nvPr>
        </p:nvSpPr>
        <p:spPr/>
        <p:txBody>
          <a:bodyPr>
            <a:normAutofit/>
          </a:bodyPr>
          <a:lstStyle/>
          <a:p>
            <a:pPr lvl="0"/>
            <a:r>
              <a:rPr lang="en-US" sz="2000" dirty="0"/>
              <a:t>When a process, product or service is being designed or redesigned, after quality function deployment</a:t>
            </a:r>
          </a:p>
          <a:p>
            <a:pPr lvl="0"/>
            <a:r>
              <a:rPr lang="en-US" sz="2000" dirty="0"/>
              <a:t>When an existing process, product or service is being applied in a new way</a:t>
            </a:r>
          </a:p>
          <a:p>
            <a:pPr lvl="0"/>
            <a:r>
              <a:rPr lang="en-US" sz="2000" dirty="0"/>
              <a:t>Before developing control plans for a new or modified process</a:t>
            </a:r>
          </a:p>
          <a:p>
            <a:pPr lvl="0"/>
            <a:r>
              <a:rPr lang="en-US" sz="2000" dirty="0"/>
              <a:t>When improvement goals are planned for an existing process, product or service</a:t>
            </a:r>
          </a:p>
          <a:p>
            <a:pPr lvl="0"/>
            <a:r>
              <a:rPr lang="en-US" sz="2000" dirty="0"/>
              <a:t>When analyzing failures of an existing process, product or service</a:t>
            </a:r>
          </a:p>
          <a:p>
            <a:pPr lvl="0"/>
            <a:r>
              <a:rPr lang="en-US" sz="2000" dirty="0"/>
              <a:t>Periodically throughout the life of the process, product or service </a:t>
            </a:r>
          </a:p>
        </p:txBody>
      </p:sp>
    </p:spTree>
    <p:extLst>
      <p:ext uri="{BB962C8B-B14F-4D97-AF65-F5344CB8AC3E}">
        <p14:creationId xmlns:p14="http://schemas.microsoft.com/office/powerpoint/2010/main" val="289315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EBEB-FE13-4700-A5C0-02E8684DBE74}"/>
              </a:ext>
            </a:extLst>
          </p:cNvPr>
          <p:cNvSpPr>
            <a:spLocks noGrp="1"/>
          </p:cNvSpPr>
          <p:nvPr>
            <p:ph type="title"/>
          </p:nvPr>
        </p:nvSpPr>
        <p:spPr/>
        <p:txBody>
          <a:bodyPr/>
          <a:lstStyle/>
          <a:p>
            <a:r>
              <a:rPr lang="en-US" dirty="0"/>
              <a:t>Another Perspective on When to use FMEA</a:t>
            </a:r>
          </a:p>
        </p:txBody>
      </p:sp>
      <p:sp>
        <p:nvSpPr>
          <p:cNvPr id="3" name="Content Placeholder 2">
            <a:extLst>
              <a:ext uri="{FF2B5EF4-FFF2-40B4-BE49-F238E27FC236}">
                <a16:creationId xmlns:a16="http://schemas.microsoft.com/office/drawing/2014/main" id="{3B713D55-5040-4581-B33B-677FA4FE65F6}"/>
              </a:ext>
            </a:extLst>
          </p:cNvPr>
          <p:cNvSpPr>
            <a:spLocks noGrp="1"/>
          </p:cNvSpPr>
          <p:nvPr>
            <p:ph idx="1"/>
          </p:nvPr>
        </p:nvSpPr>
        <p:spPr/>
        <p:txBody>
          <a:bodyPr>
            <a:normAutofit/>
          </a:bodyPr>
          <a:lstStyle/>
          <a:p>
            <a:r>
              <a:rPr lang="en-US" sz="2000" dirty="0"/>
              <a:t>FMEA is effective in evaluating both new and existing processes and systems. </a:t>
            </a:r>
          </a:p>
          <a:p>
            <a:r>
              <a:rPr lang="en-US" sz="2000" dirty="0"/>
              <a:t>For new processes, it identifies potential bottlenecks or unintended consequences prior to implementation. </a:t>
            </a:r>
          </a:p>
          <a:p>
            <a:r>
              <a:rPr lang="en-US" sz="2000" dirty="0"/>
              <a:t>It is also helpful for evaluating an existing system or process to understand how proposed changes will impact the system. </a:t>
            </a:r>
          </a:p>
          <a:p>
            <a:r>
              <a:rPr lang="en-US" sz="2000" dirty="0"/>
              <a:t>Once you have identified what changes need to be made to the process or system, the steps you follow are those you would use in any type of PIP (Process Improvement Project)</a:t>
            </a:r>
          </a:p>
        </p:txBody>
      </p:sp>
    </p:spTree>
    <p:extLst>
      <p:ext uri="{BB962C8B-B14F-4D97-AF65-F5344CB8AC3E}">
        <p14:creationId xmlns:p14="http://schemas.microsoft.com/office/powerpoint/2010/main" val="1496739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AAAFE4-4F42-408E-989B-A31A45DD5FFF}"/>
              </a:ext>
            </a:extLst>
          </p:cNvPr>
          <p:cNvPicPr>
            <a:picLocks noChangeAspect="1"/>
          </p:cNvPicPr>
          <p:nvPr/>
        </p:nvPicPr>
        <p:blipFill>
          <a:blip r:embed="rId2"/>
          <a:stretch>
            <a:fillRect/>
          </a:stretch>
        </p:blipFill>
        <p:spPr>
          <a:xfrm>
            <a:off x="94592" y="158928"/>
            <a:ext cx="11992305" cy="6540144"/>
          </a:xfrm>
          <a:prstGeom prst="rect">
            <a:avLst/>
          </a:prstGeom>
        </p:spPr>
      </p:pic>
      <p:sp>
        <p:nvSpPr>
          <p:cNvPr id="6" name="TextBox 5">
            <a:extLst>
              <a:ext uri="{FF2B5EF4-FFF2-40B4-BE49-F238E27FC236}">
                <a16:creationId xmlns:a16="http://schemas.microsoft.com/office/drawing/2014/main" id="{462641A9-BF8D-434A-8674-44AF70FFF78A}"/>
              </a:ext>
            </a:extLst>
          </p:cNvPr>
          <p:cNvSpPr txBox="1"/>
          <p:nvPr/>
        </p:nvSpPr>
        <p:spPr>
          <a:xfrm>
            <a:off x="6295697" y="168169"/>
            <a:ext cx="3846786" cy="400110"/>
          </a:xfrm>
          <a:prstGeom prst="rect">
            <a:avLst/>
          </a:prstGeom>
          <a:solidFill>
            <a:srgbClr val="FFC000"/>
          </a:solidFill>
        </p:spPr>
        <p:txBody>
          <a:bodyPr wrap="square" rtlCol="0">
            <a:spAutoFit/>
          </a:bodyPr>
          <a:lstStyle/>
          <a:p>
            <a:r>
              <a:rPr lang="en-US" sz="2000" b="1" dirty="0">
                <a:solidFill>
                  <a:schemeClr val="bg1"/>
                </a:solidFill>
              </a:rPr>
              <a:t>An Outline of the FMEA Procedure</a:t>
            </a:r>
          </a:p>
        </p:txBody>
      </p:sp>
    </p:spTree>
    <p:extLst>
      <p:ext uri="{BB962C8B-B14F-4D97-AF65-F5344CB8AC3E}">
        <p14:creationId xmlns:p14="http://schemas.microsoft.com/office/powerpoint/2010/main" val="61525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DA91-7443-43FD-A176-647B2E5A6AF7}"/>
              </a:ext>
            </a:extLst>
          </p:cNvPr>
          <p:cNvSpPr>
            <a:spLocks noGrp="1"/>
          </p:cNvSpPr>
          <p:nvPr>
            <p:ph type="title"/>
          </p:nvPr>
        </p:nvSpPr>
        <p:spPr/>
        <p:txBody>
          <a:bodyPr/>
          <a:lstStyle/>
          <a:p>
            <a:r>
              <a:rPr lang="en-US" dirty="0"/>
              <a:t>FMEA Procedure (a Longer Outline)            1 of 4</a:t>
            </a:r>
          </a:p>
        </p:txBody>
      </p:sp>
      <p:sp>
        <p:nvSpPr>
          <p:cNvPr id="3" name="Content Placeholder 2">
            <a:extLst>
              <a:ext uri="{FF2B5EF4-FFF2-40B4-BE49-F238E27FC236}">
                <a16:creationId xmlns:a16="http://schemas.microsoft.com/office/drawing/2014/main" id="{EE7AC22F-D577-4B9B-8D96-AC2446E55D3D}"/>
              </a:ext>
            </a:extLst>
          </p:cNvPr>
          <p:cNvSpPr>
            <a:spLocks noGrp="1"/>
          </p:cNvSpPr>
          <p:nvPr>
            <p:ph idx="1"/>
          </p:nvPr>
        </p:nvSpPr>
        <p:spPr>
          <a:xfrm>
            <a:off x="685801" y="2133599"/>
            <a:ext cx="10131425" cy="3894083"/>
          </a:xfrm>
        </p:spPr>
        <p:txBody>
          <a:bodyPr>
            <a:noAutofit/>
          </a:bodyPr>
          <a:lstStyle/>
          <a:p>
            <a:r>
              <a:rPr lang="en-US" sz="2000" dirty="0"/>
              <a:t>Assemble a cross-functional team of people with diverse knowledge about the process, product or service and customer needs</a:t>
            </a:r>
          </a:p>
          <a:p>
            <a:r>
              <a:rPr lang="en-US" sz="2000" dirty="0"/>
              <a:t>Identify the scope of the FMEA. Is it for concept, system, design, process or service? </a:t>
            </a:r>
          </a:p>
          <a:p>
            <a:r>
              <a:rPr lang="en-US" sz="2000" dirty="0"/>
              <a:t>Fill in the identifying information at the top of your FMEA form (see next slide)</a:t>
            </a:r>
          </a:p>
          <a:p>
            <a:r>
              <a:rPr lang="en-US" sz="2000" dirty="0"/>
              <a:t>Identify the functions of your scope</a:t>
            </a:r>
          </a:p>
          <a:p>
            <a:r>
              <a:rPr lang="en-US" sz="2000" dirty="0"/>
              <a:t>For each function, identify all the ways failure could happen. These are potential failure modes</a:t>
            </a:r>
          </a:p>
          <a:p>
            <a:r>
              <a:rPr lang="en-US" sz="2000" dirty="0"/>
              <a:t>For each failure mode, identify all the consequences on the system, related systems, process, related processes, product, service, customer or regulations</a:t>
            </a:r>
          </a:p>
        </p:txBody>
      </p:sp>
    </p:spTree>
    <p:extLst>
      <p:ext uri="{BB962C8B-B14F-4D97-AF65-F5344CB8AC3E}">
        <p14:creationId xmlns:p14="http://schemas.microsoft.com/office/powerpoint/2010/main" val="16056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Pareto Charts and Analysis</a:t>
            </a:r>
          </a:p>
        </p:txBody>
      </p:sp>
      <p:pic>
        <p:nvPicPr>
          <p:cNvPr id="3" name="Picture 2">
            <a:extLst>
              <a:ext uri="{FF2B5EF4-FFF2-40B4-BE49-F238E27FC236}">
                <a16:creationId xmlns:a16="http://schemas.microsoft.com/office/drawing/2014/main" id="{85313A3C-A68A-4C5B-B541-B7FFA4629B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94560" y="488636"/>
            <a:ext cx="3283131" cy="2724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950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30C102-4877-4834-B8C8-EBF7A9863C57}"/>
              </a:ext>
            </a:extLst>
          </p:cNvPr>
          <p:cNvPicPr>
            <a:picLocks noChangeAspect="1"/>
          </p:cNvPicPr>
          <p:nvPr/>
        </p:nvPicPr>
        <p:blipFill>
          <a:blip r:embed="rId2"/>
          <a:stretch>
            <a:fillRect/>
          </a:stretch>
        </p:blipFill>
        <p:spPr>
          <a:xfrm>
            <a:off x="300989" y="457200"/>
            <a:ext cx="11554679" cy="5925476"/>
          </a:xfrm>
          <a:prstGeom prst="rect">
            <a:avLst/>
          </a:prstGeom>
        </p:spPr>
      </p:pic>
    </p:spTree>
    <p:extLst>
      <p:ext uri="{BB962C8B-B14F-4D97-AF65-F5344CB8AC3E}">
        <p14:creationId xmlns:p14="http://schemas.microsoft.com/office/powerpoint/2010/main" val="61341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DF37-C0F9-4BF3-9C98-34C786CBA67E}"/>
              </a:ext>
            </a:extLst>
          </p:cNvPr>
          <p:cNvSpPr>
            <a:spLocks noGrp="1"/>
          </p:cNvSpPr>
          <p:nvPr>
            <p:ph type="title"/>
          </p:nvPr>
        </p:nvSpPr>
        <p:spPr/>
        <p:txBody>
          <a:bodyPr/>
          <a:lstStyle/>
          <a:p>
            <a:r>
              <a:rPr lang="en-US" dirty="0"/>
              <a:t>FMEA Procedure (a Longer Outline)           3 of 4</a:t>
            </a:r>
          </a:p>
        </p:txBody>
      </p:sp>
      <p:sp>
        <p:nvSpPr>
          <p:cNvPr id="3" name="Content Placeholder 2">
            <a:extLst>
              <a:ext uri="{FF2B5EF4-FFF2-40B4-BE49-F238E27FC236}">
                <a16:creationId xmlns:a16="http://schemas.microsoft.com/office/drawing/2014/main" id="{026AC0F5-7FDB-4CC9-BD92-6CF48A40BA9E}"/>
              </a:ext>
            </a:extLst>
          </p:cNvPr>
          <p:cNvSpPr>
            <a:spLocks noGrp="1"/>
          </p:cNvSpPr>
          <p:nvPr>
            <p:ph idx="1"/>
          </p:nvPr>
        </p:nvSpPr>
        <p:spPr/>
        <p:txBody>
          <a:bodyPr>
            <a:normAutofit/>
          </a:bodyPr>
          <a:lstStyle/>
          <a:p>
            <a:r>
              <a:rPr lang="en-US" sz="2000" dirty="0"/>
              <a:t>For each failure mode, identify all the consequences on the system, related systems, process, related processes, product, service, customer or regulations. These are potential effects of failure</a:t>
            </a:r>
          </a:p>
          <a:p>
            <a:r>
              <a:rPr lang="en-US" sz="2000" dirty="0"/>
              <a:t>Determine how serious each effect is. This is the severity rating, or S. Severity is usually rated on a scale from 1 to 10, where 1 is insignificant and 10 is catastrophic</a:t>
            </a:r>
          </a:p>
          <a:p>
            <a:r>
              <a:rPr lang="en-US" sz="2000" dirty="0"/>
              <a:t>For each failure mode, determine all the potential root causes. Use tools classified as “cause analysis tool”, as well as the best knowledge and experience of the team</a:t>
            </a:r>
          </a:p>
          <a:p>
            <a:r>
              <a:rPr lang="en-US" sz="2000" dirty="0"/>
              <a:t>For each cause, determine the occurrence rating, or O. This rating estimates the probability of failure occurring for that reason during the lifetime of your scope</a:t>
            </a:r>
          </a:p>
        </p:txBody>
      </p:sp>
    </p:spTree>
    <p:extLst>
      <p:ext uri="{BB962C8B-B14F-4D97-AF65-F5344CB8AC3E}">
        <p14:creationId xmlns:p14="http://schemas.microsoft.com/office/powerpoint/2010/main" val="3279799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C31B-C128-48A0-B616-985120D560B7}"/>
              </a:ext>
            </a:extLst>
          </p:cNvPr>
          <p:cNvSpPr>
            <a:spLocks noGrp="1"/>
          </p:cNvSpPr>
          <p:nvPr>
            <p:ph type="title"/>
          </p:nvPr>
        </p:nvSpPr>
        <p:spPr/>
        <p:txBody>
          <a:bodyPr/>
          <a:lstStyle/>
          <a:p>
            <a:r>
              <a:rPr lang="en-US" dirty="0"/>
              <a:t>FMEA Procedure (a Longer Outline)           4 of 4</a:t>
            </a:r>
          </a:p>
        </p:txBody>
      </p:sp>
      <p:sp>
        <p:nvSpPr>
          <p:cNvPr id="3" name="Content Placeholder 2">
            <a:extLst>
              <a:ext uri="{FF2B5EF4-FFF2-40B4-BE49-F238E27FC236}">
                <a16:creationId xmlns:a16="http://schemas.microsoft.com/office/drawing/2014/main" id="{F1C6EBBA-2F46-4F10-A07E-E83FDBBC9C1D}"/>
              </a:ext>
            </a:extLst>
          </p:cNvPr>
          <p:cNvSpPr>
            <a:spLocks noGrp="1"/>
          </p:cNvSpPr>
          <p:nvPr>
            <p:ph idx="1"/>
          </p:nvPr>
        </p:nvSpPr>
        <p:spPr>
          <a:xfrm>
            <a:off x="685801" y="1965434"/>
            <a:ext cx="10131425" cy="4246179"/>
          </a:xfrm>
        </p:spPr>
        <p:txBody>
          <a:bodyPr>
            <a:normAutofit/>
          </a:bodyPr>
          <a:lstStyle/>
          <a:p>
            <a:r>
              <a:rPr lang="en-US" sz="2000" dirty="0"/>
              <a:t>For each cause, identify current process controls</a:t>
            </a:r>
          </a:p>
          <a:p>
            <a:r>
              <a:rPr lang="en-US" sz="2000" dirty="0"/>
              <a:t>For each control, determine the detection rating, or D. This rating estimates how well the controls can detect either the cause or its failure mode after they have happened but before the customer is affected</a:t>
            </a:r>
          </a:p>
          <a:p>
            <a:r>
              <a:rPr lang="en-US" sz="2000" dirty="0"/>
              <a:t>Calculate the risk priority number, or RPN, which equals S × O × D. </a:t>
            </a:r>
          </a:p>
          <a:p>
            <a:r>
              <a:rPr lang="en-US" sz="2000" dirty="0"/>
              <a:t>Also calculate Criticality by multiplying severity by occurrence, S × O. </a:t>
            </a:r>
          </a:p>
          <a:p>
            <a:r>
              <a:rPr lang="en-US" sz="2000" dirty="0"/>
              <a:t>These numbers provide guidance for ranking potential failures in the order they should be addressed</a:t>
            </a:r>
          </a:p>
          <a:p>
            <a:r>
              <a:rPr lang="en-US" sz="2000" dirty="0"/>
              <a:t>Identify recommended actions</a:t>
            </a:r>
          </a:p>
          <a:p>
            <a:r>
              <a:rPr lang="en-US" dirty="0"/>
              <a:t>As actions are completed, note results and the date on the FMEA form. Also, note new S, O or D ratings and new RPNs.</a:t>
            </a:r>
            <a:endParaRPr lang="en-US" sz="2000" dirty="0"/>
          </a:p>
        </p:txBody>
      </p:sp>
    </p:spTree>
    <p:extLst>
      <p:ext uri="{BB962C8B-B14F-4D97-AF65-F5344CB8AC3E}">
        <p14:creationId xmlns:p14="http://schemas.microsoft.com/office/powerpoint/2010/main" val="481909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6D6C-02C1-400F-AD62-205C24B7679D}"/>
              </a:ext>
            </a:extLst>
          </p:cNvPr>
          <p:cNvSpPr>
            <a:spLocks noGrp="1"/>
          </p:cNvSpPr>
          <p:nvPr>
            <p:ph type="title"/>
          </p:nvPr>
        </p:nvSpPr>
        <p:spPr/>
        <p:txBody>
          <a:bodyPr/>
          <a:lstStyle/>
          <a:p>
            <a:r>
              <a:rPr lang="en-US" dirty="0"/>
              <a:t>Advantages of FMEA</a:t>
            </a:r>
          </a:p>
        </p:txBody>
      </p:sp>
      <p:sp>
        <p:nvSpPr>
          <p:cNvPr id="3" name="Content Placeholder 2">
            <a:extLst>
              <a:ext uri="{FF2B5EF4-FFF2-40B4-BE49-F238E27FC236}">
                <a16:creationId xmlns:a16="http://schemas.microsoft.com/office/drawing/2014/main" id="{484820EF-C66D-4BE2-9311-6B00E27491A4}"/>
              </a:ext>
            </a:extLst>
          </p:cNvPr>
          <p:cNvSpPr>
            <a:spLocks noGrp="1"/>
          </p:cNvSpPr>
          <p:nvPr>
            <p:ph idx="1"/>
          </p:nvPr>
        </p:nvSpPr>
        <p:spPr>
          <a:xfrm>
            <a:off x="685801" y="1981201"/>
            <a:ext cx="10131425" cy="4167352"/>
          </a:xfrm>
        </p:spPr>
        <p:txBody>
          <a:bodyPr>
            <a:normAutofit/>
          </a:bodyPr>
          <a:lstStyle/>
          <a:p>
            <a:r>
              <a:rPr lang="en-US" sz="2000" dirty="0"/>
              <a:t>Improve the quality, reliability and safety of a product/process</a:t>
            </a:r>
          </a:p>
          <a:p>
            <a:r>
              <a:rPr lang="en-US" sz="2000" dirty="0"/>
              <a:t>Increase user satisfaction</a:t>
            </a:r>
          </a:p>
          <a:p>
            <a:r>
              <a:rPr lang="en-US" sz="2000" dirty="0"/>
              <a:t>Reduce system development time and cost</a:t>
            </a:r>
          </a:p>
          <a:p>
            <a:r>
              <a:rPr lang="en-US" sz="2000" dirty="0"/>
              <a:t>Collect information to reduce future failures, capture engineering knowledge</a:t>
            </a:r>
          </a:p>
          <a:p>
            <a:r>
              <a:rPr lang="en-US" sz="2000" dirty="0"/>
              <a:t>Early identiﬁcation and elimination of potential failure modes</a:t>
            </a:r>
          </a:p>
          <a:p>
            <a:r>
              <a:rPr lang="en-US" sz="2000" dirty="0"/>
              <a:t>Emphasize problem prevention</a:t>
            </a:r>
          </a:p>
          <a:p>
            <a:r>
              <a:rPr lang="en-US" sz="2000" dirty="0"/>
              <a:t>Minimize late changes and associated cost</a:t>
            </a:r>
          </a:p>
          <a:p>
            <a:r>
              <a:rPr lang="en-US" sz="2000" dirty="0"/>
              <a:t>Catalyst for teamwork and idea exchange between functions</a:t>
            </a:r>
          </a:p>
          <a:p>
            <a:r>
              <a:rPr lang="en-US" sz="2000" dirty="0"/>
              <a:t>Reduce the possibility of same kind of failure in future  </a:t>
            </a:r>
          </a:p>
        </p:txBody>
      </p:sp>
    </p:spTree>
    <p:extLst>
      <p:ext uri="{BB962C8B-B14F-4D97-AF65-F5344CB8AC3E}">
        <p14:creationId xmlns:p14="http://schemas.microsoft.com/office/powerpoint/2010/main" val="1664409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FCE-378B-43E4-8E26-66885EED74A6}"/>
              </a:ext>
            </a:extLst>
          </p:cNvPr>
          <p:cNvSpPr>
            <a:spLocks noGrp="1"/>
          </p:cNvSpPr>
          <p:nvPr>
            <p:ph type="title"/>
          </p:nvPr>
        </p:nvSpPr>
        <p:spPr/>
        <p:txBody>
          <a:bodyPr/>
          <a:lstStyle/>
          <a:p>
            <a:r>
              <a:rPr lang="en-US" dirty="0"/>
              <a:t>Limitations of FMEA</a:t>
            </a:r>
          </a:p>
        </p:txBody>
      </p:sp>
      <p:sp>
        <p:nvSpPr>
          <p:cNvPr id="3" name="Content Placeholder 2">
            <a:extLst>
              <a:ext uri="{FF2B5EF4-FFF2-40B4-BE49-F238E27FC236}">
                <a16:creationId xmlns:a16="http://schemas.microsoft.com/office/drawing/2014/main" id="{8A102C06-C06E-4F37-9745-A0424CE77FFF}"/>
              </a:ext>
            </a:extLst>
          </p:cNvPr>
          <p:cNvSpPr>
            <a:spLocks noGrp="1"/>
          </p:cNvSpPr>
          <p:nvPr>
            <p:ph idx="1"/>
          </p:nvPr>
        </p:nvSpPr>
        <p:spPr/>
        <p:txBody>
          <a:bodyPr>
            <a:normAutofit/>
          </a:bodyPr>
          <a:lstStyle/>
          <a:p>
            <a:r>
              <a:rPr lang="en-US" sz="2000" dirty="0"/>
              <a:t>In the healthcare context, FMEA and other risk assessment methods, including SWIFT (Structured What If Technique) and retrospective approaches, have been found to have limited validity when used in isolation</a:t>
            </a:r>
          </a:p>
          <a:p>
            <a:r>
              <a:rPr lang="en-US" sz="2000" dirty="0"/>
              <a:t> Challenges around scoping and organizational boundaries appear to be a major factor in this lack of validity</a:t>
            </a:r>
          </a:p>
          <a:p>
            <a:r>
              <a:rPr lang="en-US" sz="2000" dirty="0"/>
              <a:t>If used as a top-down tool, FMEA may only identify major failure modes in a system</a:t>
            </a:r>
          </a:p>
          <a:p>
            <a:r>
              <a:rPr lang="en-US" sz="2000" dirty="0"/>
              <a:t>When used as a “bottom-up” tool FMEA can augment or complement Fault Tree Analysis (FTA) and identify many more causes and failure modes resulting in top-level symptoms</a:t>
            </a:r>
          </a:p>
        </p:txBody>
      </p:sp>
    </p:spTree>
    <p:extLst>
      <p:ext uri="{BB962C8B-B14F-4D97-AF65-F5344CB8AC3E}">
        <p14:creationId xmlns:p14="http://schemas.microsoft.com/office/powerpoint/2010/main" val="1393034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320B-9978-4611-ABA2-53AE91E633BB}"/>
              </a:ext>
            </a:extLst>
          </p:cNvPr>
          <p:cNvSpPr>
            <a:spLocks noGrp="1"/>
          </p:cNvSpPr>
          <p:nvPr>
            <p:ph type="title"/>
          </p:nvPr>
        </p:nvSpPr>
        <p:spPr/>
        <p:txBody>
          <a:bodyPr/>
          <a:lstStyle/>
          <a:p>
            <a:r>
              <a:rPr lang="en-US" dirty="0"/>
              <a:t>Limitations of FMEA   </a:t>
            </a:r>
            <a:r>
              <a:rPr lang="en-US" sz="2800" dirty="0"/>
              <a:t>cont.</a:t>
            </a:r>
          </a:p>
        </p:txBody>
      </p:sp>
      <p:sp>
        <p:nvSpPr>
          <p:cNvPr id="3" name="Content Placeholder 2">
            <a:extLst>
              <a:ext uri="{FF2B5EF4-FFF2-40B4-BE49-F238E27FC236}">
                <a16:creationId xmlns:a16="http://schemas.microsoft.com/office/drawing/2014/main" id="{C9E706C1-5A04-4789-8CC8-BC728ADB5917}"/>
              </a:ext>
            </a:extLst>
          </p:cNvPr>
          <p:cNvSpPr>
            <a:spLocks noGrp="1"/>
          </p:cNvSpPr>
          <p:nvPr>
            <p:ph idx="1"/>
          </p:nvPr>
        </p:nvSpPr>
        <p:spPr/>
        <p:txBody>
          <a:bodyPr>
            <a:normAutofit/>
          </a:bodyPr>
          <a:lstStyle/>
          <a:p>
            <a:r>
              <a:rPr lang="en-US" sz="2000" dirty="0"/>
              <a:t>The multiplication of the severity, occurrence and detection rankings may result in rank reversals, where a less serious failure mode receives a higher RPN than a more serious failure mode</a:t>
            </a:r>
          </a:p>
          <a:p>
            <a:pPr lvl="1"/>
            <a:r>
              <a:rPr lang="en-US" sz="2000" dirty="0"/>
              <a:t>The reason for this is that the rankings are ordinal scale numbers, and multiplication is not deﬁned for ordinal numbers</a:t>
            </a:r>
          </a:p>
          <a:p>
            <a:r>
              <a:rPr lang="en-US" sz="2000" dirty="0"/>
              <a:t>Ordinal rankings only say that one ranking is better or worse than another, but not by how much. </a:t>
            </a:r>
          </a:p>
          <a:p>
            <a:pPr lvl="1"/>
            <a:r>
              <a:rPr lang="en-US" sz="2000" dirty="0"/>
              <a:t>For instance, a ranking of “2” may not be twice as severe as a ranking of “1”</a:t>
            </a:r>
          </a:p>
          <a:p>
            <a:pPr lvl="1"/>
            <a:r>
              <a:rPr lang="en-US" sz="2000" dirty="0"/>
              <a:t>However, multiplication treats them as if they are</a:t>
            </a:r>
          </a:p>
          <a:p>
            <a:endParaRPr lang="en-US" sz="2000" dirty="0"/>
          </a:p>
        </p:txBody>
      </p:sp>
    </p:spTree>
    <p:extLst>
      <p:ext uri="{BB962C8B-B14F-4D97-AF65-F5344CB8AC3E}">
        <p14:creationId xmlns:p14="http://schemas.microsoft.com/office/powerpoint/2010/main" val="346890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34" y="423081"/>
            <a:ext cx="8197757" cy="6148317"/>
          </a:xfrm>
          <a:prstGeom prst="rect">
            <a:avLst/>
          </a:prstGeom>
          <a:ln>
            <a:noFill/>
          </a:ln>
          <a:effectLst>
            <a:softEdge rad="112500"/>
          </a:effectLst>
        </p:spPr>
      </p:pic>
      <p:sp>
        <p:nvSpPr>
          <p:cNvPr id="7" name="Cloud Callout 6"/>
          <p:cNvSpPr/>
          <p:nvPr/>
        </p:nvSpPr>
        <p:spPr>
          <a:xfrm>
            <a:off x="5700215" y="1733265"/>
            <a:ext cx="1965278" cy="1132764"/>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Questions?</a:t>
            </a:r>
          </a:p>
        </p:txBody>
      </p:sp>
    </p:spTree>
    <p:extLst>
      <p:ext uri="{BB962C8B-B14F-4D97-AF65-F5344CB8AC3E}">
        <p14:creationId xmlns:p14="http://schemas.microsoft.com/office/powerpoint/2010/main" val="272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Pareto Analysis - Overview</a:t>
            </a:r>
          </a:p>
        </p:txBody>
      </p:sp>
      <p:sp>
        <p:nvSpPr>
          <p:cNvPr id="5" name="Content Placeholder 4"/>
          <p:cNvSpPr>
            <a:spLocks noGrp="1"/>
          </p:cNvSpPr>
          <p:nvPr>
            <p:ph idx="1"/>
          </p:nvPr>
        </p:nvSpPr>
        <p:spPr/>
        <p:txBody>
          <a:bodyPr/>
          <a:lstStyle/>
          <a:p>
            <a:r>
              <a:rPr lang="en-US" dirty="0"/>
              <a:t>A formal technique useful when many possible courses of action are available for a decision</a:t>
            </a:r>
          </a:p>
          <a:p>
            <a:r>
              <a:rPr lang="en-US" dirty="0"/>
              <a:t>With a Pareto Analysis, the problem-solver </a:t>
            </a:r>
          </a:p>
          <a:p>
            <a:pPr lvl="1"/>
            <a:r>
              <a:rPr lang="en-US" dirty="0"/>
              <a:t>Estimates the benefit derived from each possible action, then</a:t>
            </a:r>
          </a:p>
          <a:p>
            <a:pPr lvl="1"/>
            <a:r>
              <a:rPr lang="en-US" dirty="0"/>
              <a:t>Selects one or more of the most effective actions that potentially deliver as close as possible to the ideal outcome</a:t>
            </a:r>
          </a:p>
          <a:p>
            <a:r>
              <a:rPr lang="en-US" dirty="0"/>
              <a:t>Pareto Analysis  helps to stimulate thinking and organize thoughts</a:t>
            </a:r>
          </a:p>
          <a:p>
            <a:r>
              <a:rPr lang="en-US" dirty="0"/>
              <a:t>While often thought of as the “80/20 Rule,” that ratio is merely a convenient rule of thumb and not an immutable law</a:t>
            </a:r>
          </a:p>
        </p:txBody>
      </p:sp>
    </p:spTree>
    <p:extLst>
      <p:ext uri="{BB962C8B-B14F-4D97-AF65-F5344CB8AC3E}">
        <p14:creationId xmlns:p14="http://schemas.microsoft.com/office/powerpoint/2010/main" val="13140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Assistive Tools</a:t>
            </a:r>
          </a:p>
        </p:txBody>
      </p:sp>
      <p:sp>
        <p:nvSpPr>
          <p:cNvPr id="3" name="Content Placeholder 2"/>
          <p:cNvSpPr>
            <a:spLocks noGrp="1"/>
          </p:cNvSpPr>
          <p:nvPr>
            <p:ph idx="1"/>
          </p:nvPr>
        </p:nvSpPr>
        <p:spPr/>
        <p:txBody>
          <a:bodyPr/>
          <a:lstStyle/>
          <a:p>
            <a:r>
              <a:rPr lang="en-US" dirty="0"/>
              <a:t>Pareto Analysis can be limited by the exclusion of possibly important problems, which may be small initially but can grow over time to quite important to the outcomes</a:t>
            </a:r>
          </a:p>
          <a:p>
            <a:r>
              <a:rPr lang="en-US" dirty="0"/>
              <a:t>Pareto Analysis should be combined with other analytic tools, such as Failure Mode and Effects Analysis (FEMA – discussed previously) and /or Fault Tree Analysis for best effect</a:t>
            </a:r>
          </a:p>
          <a:p>
            <a:r>
              <a:rPr lang="en-US" dirty="0"/>
              <a:t>PA helps to identify the top portion of causes of the majority of problems so they can be addressed</a:t>
            </a:r>
          </a:p>
          <a:p>
            <a:r>
              <a:rPr lang="en-US" dirty="0"/>
              <a:t>Once predominant causes are identified, then Ishikawa diagram (discussed later) can be used to identify root causes of the problems</a:t>
            </a:r>
          </a:p>
        </p:txBody>
      </p:sp>
    </p:spTree>
    <p:extLst>
      <p:ext uri="{BB962C8B-B14F-4D97-AF65-F5344CB8AC3E}">
        <p14:creationId xmlns:p14="http://schemas.microsoft.com/office/powerpoint/2010/main" val="77143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Pareto Analysis</a:t>
            </a:r>
          </a:p>
        </p:txBody>
      </p:sp>
      <p:sp>
        <p:nvSpPr>
          <p:cNvPr id="3" name="Content Placeholder 2"/>
          <p:cNvSpPr>
            <a:spLocks noGrp="1"/>
          </p:cNvSpPr>
          <p:nvPr>
            <p:ph idx="1"/>
          </p:nvPr>
        </p:nvSpPr>
        <p:spPr>
          <a:xfrm>
            <a:off x="1981200" y="1774210"/>
            <a:ext cx="7772400" cy="4394578"/>
          </a:xfrm>
        </p:spPr>
        <p:txBody>
          <a:bodyPr/>
          <a:lstStyle/>
          <a:p>
            <a:r>
              <a:rPr lang="en-US" dirty="0"/>
              <a:t>Applied in risk/project management, PA allows leadership to focus on those risks that have the greatest impact on the project</a:t>
            </a:r>
          </a:p>
          <a:p>
            <a:r>
              <a:rPr lang="en-US" dirty="0"/>
              <a:t>We can apply PA/the 80/20 rule to almost anything:</a:t>
            </a:r>
          </a:p>
          <a:p>
            <a:pPr lvl="1"/>
            <a:r>
              <a:rPr lang="en-US" dirty="0"/>
              <a:t>80% of customer complaints arise from 20% of your products and services.</a:t>
            </a:r>
          </a:p>
          <a:p>
            <a:pPr lvl="1"/>
            <a:r>
              <a:rPr lang="en-US" dirty="0"/>
              <a:t>80% of delays in the schedule result from 20% of the possible causes of the delays.</a:t>
            </a:r>
          </a:p>
          <a:p>
            <a:pPr lvl="1"/>
            <a:r>
              <a:rPr lang="en-US" dirty="0"/>
              <a:t>20% of your products and services account for 80% of your profit.</a:t>
            </a:r>
          </a:p>
          <a:p>
            <a:pPr lvl="1"/>
            <a:r>
              <a:rPr lang="en-US" dirty="0"/>
              <a:t>20% of your sales force produces 80% of your company revenues.</a:t>
            </a:r>
          </a:p>
          <a:p>
            <a:pPr lvl="1"/>
            <a:r>
              <a:rPr lang="en-US" dirty="0"/>
              <a:t>20% of a systems defects cause 80% of its problems</a:t>
            </a:r>
          </a:p>
          <a:p>
            <a:r>
              <a:rPr lang="en-US" dirty="0"/>
              <a:t>PA has many applications on quality control and is the basis for the Pareto diagram/chart, a key component of total quality control and Six Sigma</a:t>
            </a:r>
          </a:p>
        </p:txBody>
      </p:sp>
    </p:spTree>
    <p:extLst>
      <p:ext uri="{BB962C8B-B14F-4D97-AF65-F5344CB8AC3E}">
        <p14:creationId xmlns:p14="http://schemas.microsoft.com/office/powerpoint/2010/main" val="342776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Pareto Analysis</a:t>
            </a:r>
          </a:p>
        </p:txBody>
      </p:sp>
      <p:sp>
        <p:nvSpPr>
          <p:cNvPr id="3" name="Content Placeholder 2"/>
          <p:cNvSpPr>
            <a:spLocks noGrp="1"/>
          </p:cNvSpPr>
          <p:nvPr>
            <p:ph idx="1"/>
          </p:nvPr>
        </p:nvSpPr>
        <p:spPr>
          <a:xfrm>
            <a:off x="1981200" y="1842448"/>
            <a:ext cx="7772400" cy="4462818"/>
          </a:xfrm>
        </p:spPr>
        <p:txBody>
          <a:bodyPr>
            <a:normAutofit fontScale="92500" lnSpcReduction="20000"/>
          </a:bodyPr>
          <a:lstStyle/>
          <a:p>
            <a:pPr marL="342900" indent="-342900">
              <a:buFont typeface="+mj-lt"/>
              <a:buAutoNum type="arabicPeriod"/>
            </a:pPr>
            <a:r>
              <a:rPr lang="en-US" dirty="0"/>
              <a:t>Create a vertical bar chart with causes on the x-axis and count (number of occurrences) on the y-axis.</a:t>
            </a:r>
          </a:p>
          <a:p>
            <a:pPr marL="342900" indent="-342900">
              <a:buFont typeface="+mj-lt"/>
              <a:buAutoNum type="arabicPeriod"/>
            </a:pPr>
            <a:r>
              <a:rPr lang="en-US" dirty="0"/>
              <a:t>Arrange the bar chart in descending order of cause importance that is, the cause with the highest count first.</a:t>
            </a:r>
          </a:p>
          <a:p>
            <a:pPr marL="342900" indent="-342900">
              <a:buFont typeface="+mj-lt"/>
              <a:buAutoNum type="arabicPeriod"/>
            </a:pPr>
            <a:r>
              <a:rPr lang="en-US" dirty="0"/>
              <a:t>Calculate the cumulative count for each cause in descending order.</a:t>
            </a:r>
          </a:p>
          <a:p>
            <a:pPr marL="342900" indent="-342900">
              <a:buFont typeface="+mj-lt"/>
              <a:buAutoNum type="arabicPeriod"/>
            </a:pPr>
            <a:r>
              <a:rPr lang="en-US" dirty="0"/>
              <a:t>Calculate the cumulative count percentage for each cause in descending order. Percentage calculation: {Individual Cause Count} / {Total Causes Count}*100</a:t>
            </a:r>
          </a:p>
          <a:p>
            <a:pPr marL="342900" indent="-342900">
              <a:buFont typeface="+mj-lt"/>
              <a:buAutoNum type="arabicPeriod"/>
            </a:pPr>
            <a:r>
              <a:rPr lang="en-US" dirty="0"/>
              <a:t>Create a second y-axis with percentages descending in increments of 10 from 100% to 0%.</a:t>
            </a:r>
          </a:p>
          <a:p>
            <a:pPr marL="342900" indent="-342900">
              <a:buFont typeface="+mj-lt"/>
              <a:buAutoNum type="arabicPeriod"/>
            </a:pPr>
            <a:r>
              <a:rPr lang="en-US" dirty="0"/>
              <a:t>Plot the cumulative count percentage of each cause on the x-axis.</a:t>
            </a:r>
          </a:p>
          <a:p>
            <a:pPr marL="342900" indent="-342900">
              <a:buFont typeface="+mj-lt"/>
              <a:buAutoNum type="arabicPeriod"/>
            </a:pPr>
            <a:r>
              <a:rPr lang="en-US" dirty="0"/>
              <a:t>Join the points to form a curve.</a:t>
            </a:r>
          </a:p>
          <a:p>
            <a:pPr marL="342900" indent="-342900">
              <a:buFont typeface="+mj-lt"/>
              <a:buAutoNum type="arabicPeriod"/>
            </a:pPr>
            <a:r>
              <a:rPr lang="en-US" dirty="0"/>
              <a:t>Draw a line at 80% on the y-axis running parallel to the x-axis. Then drop the line at the point of intersection with the curve on the x-axis. This point on the x-axis separates the important causes on the left (vital few) from the less important causes on the right (trivial many).</a:t>
            </a:r>
          </a:p>
        </p:txBody>
      </p:sp>
    </p:spTree>
    <p:extLst>
      <p:ext uri="{BB962C8B-B14F-4D97-AF65-F5344CB8AC3E}">
        <p14:creationId xmlns:p14="http://schemas.microsoft.com/office/powerpoint/2010/main" val="81074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6539"/>
          <a:stretch/>
        </p:blipFill>
        <p:spPr>
          <a:xfrm>
            <a:off x="1524001" y="518616"/>
            <a:ext cx="9127631" cy="4626591"/>
          </a:xfrm>
          <a:prstGeom prst="rect">
            <a:avLst/>
          </a:prstGeom>
          <a:scene3d>
            <a:camera prst="orthographicFront">
              <a:rot lat="10800000" lon="0" rev="0"/>
            </a:camera>
            <a:lightRig rig="threePt" dir="t"/>
          </a:scene3d>
        </p:spPr>
      </p:pic>
      <p:sp>
        <p:nvSpPr>
          <p:cNvPr id="8" name="TextBox 7"/>
          <p:cNvSpPr txBox="1"/>
          <p:nvPr/>
        </p:nvSpPr>
        <p:spPr>
          <a:xfrm>
            <a:off x="2179093" y="5540992"/>
            <a:ext cx="7751928" cy="646331"/>
          </a:xfrm>
          <a:prstGeom prst="rect">
            <a:avLst/>
          </a:prstGeom>
          <a:noFill/>
        </p:spPr>
        <p:txBody>
          <a:bodyPr wrap="square" rtlCol="0">
            <a:spAutoFit/>
          </a:bodyPr>
          <a:lstStyle/>
          <a:p>
            <a:r>
              <a:rPr lang="en-US" dirty="0"/>
              <a:t>Here is a simple example of a Pareto diagram, using sample data showing the relative frequency of causes for errors on websites.</a:t>
            </a:r>
          </a:p>
        </p:txBody>
      </p:sp>
    </p:spTree>
    <p:extLst>
      <p:ext uri="{BB962C8B-B14F-4D97-AF65-F5344CB8AC3E}">
        <p14:creationId xmlns:p14="http://schemas.microsoft.com/office/powerpoint/2010/main" val="387048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Pareto Analysis for Dummies Version</a:t>
            </a:r>
          </a:p>
        </p:txBody>
      </p:sp>
      <p:sp>
        <p:nvSpPr>
          <p:cNvPr id="3" name="Content Placeholder 2"/>
          <p:cNvSpPr>
            <a:spLocks noGrp="1"/>
          </p:cNvSpPr>
          <p:nvPr>
            <p:ph idx="1"/>
          </p:nvPr>
        </p:nvSpPr>
        <p:spPr/>
        <p:txBody>
          <a:bodyPr/>
          <a:lstStyle/>
          <a:p>
            <a:pPr marL="342900" indent="-342900">
              <a:buFont typeface="+mj-lt"/>
              <a:buAutoNum type="arabicPeriod"/>
            </a:pPr>
            <a:r>
              <a:rPr lang="en-US" dirty="0"/>
              <a:t>Identify and list problems</a:t>
            </a:r>
          </a:p>
          <a:p>
            <a:pPr marL="342900" indent="-342900">
              <a:buFont typeface="+mj-lt"/>
              <a:buAutoNum type="arabicPeriod"/>
            </a:pPr>
            <a:r>
              <a:rPr lang="en-US" dirty="0"/>
              <a:t>Identify the root cause of each problem</a:t>
            </a:r>
          </a:p>
          <a:p>
            <a:pPr marL="342900" indent="-342900">
              <a:buFont typeface="+mj-lt"/>
              <a:buAutoNum type="arabicPeriod"/>
            </a:pPr>
            <a:r>
              <a:rPr lang="en-US" dirty="0"/>
              <a:t>Score problems – scoring method depends on the problem to be solved</a:t>
            </a:r>
          </a:p>
          <a:p>
            <a:pPr marL="342900" indent="-342900">
              <a:buFont typeface="+mj-lt"/>
              <a:buAutoNum type="arabicPeriod"/>
            </a:pPr>
            <a:r>
              <a:rPr lang="en-US" dirty="0"/>
              <a:t>Group problems together by root cause</a:t>
            </a:r>
          </a:p>
          <a:p>
            <a:pPr marL="342900" indent="-342900">
              <a:buFont typeface="+mj-lt"/>
              <a:buAutoNum type="arabicPeriod"/>
            </a:pPr>
            <a:r>
              <a:rPr lang="en-US" dirty="0"/>
              <a:t>Add up the scores for each group</a:t>
            </a:r>
          </a:p>
          <a:p>
            <a:pPr marL="342900" indent="-342900">
              <a:buFont typeface="+mj-lt"/>
              <a:buAutoNum type="arabicPeriod"/>
            </a:pPr>
            <a:r>
              <a:rPr lang="en-US" dirty="0"/>
              <a:t>Take action</a:t>
            </a:r>
          </a:p>
          <a:p>
            <a:endParaRPr lang="en-US" dirty="0"/>
          </a:p>
          <a:p>
            <a:r>
              <a:rPr lang="en-US" dirty="0"/>
              <a:t>Note: this approach is great for identifying the most important root cause to address; it does not account for the cost of doing so</a:t>
            </a:r>
          </a:p>
        </p:txBody>
      </p:sp>
    </p:spTree>
    <p:extLst>
      <p:ext uri="{BB962C8B-B14F-4D97-AF65-F5344CB8AC3E}">
        <p14:creationId xmlns:p14="http://schemas.microsoft.com/office/powerpoint/2010/main" val="3891489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1318</TotalTime>
  <Words>2234</Words>
  <Application>Microsoft Office PowerPoint</Application>
  <PresentationFormat>Widescreen</PresentationFormat>
  <Paragraphs>185</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Celestial</vt:lpstr>
      <vt:lpstr>Decision Analysis </vt:lpstr>
      <vt:lpstr>Objectives</vt:lpstr>
      <vt:lpstr>Pareto Charts and Analysis</vt:lpstr>
      <vt:lpstr>Pareto Analysis - Overview</vt:lpstr>
      <vt:lpstr>Limitations and Assistive Tools</vt:lpstr>
      <vt:lpstr>Application of Pareto Analysis</vt:lpstr>
      <vt:lpstr>Steps in a Pareto Analysis</vt:lpstr>
      <vt:lpstr>PowerPoint Presentation</vt:lpstr>
      <vt:lpstr>The Pareto Analysis for Dummies Version</vt:lpstr>
      <vt:lpstr>Pareto Chart</vt:lpstr>
      <vt:lpstr>When to Use a Pareto Chart</vt:lpstr>
      <vt:lpstr>Pareto Chart Procedure</vt:lpstr>
      <vt:lpstr>Pareto Chart – Example #1</vt:lpstr>
      <vt:lpstr>Pareto Chart – Example #2</vt:lpstr>
      <vt:lpstr>Pareto Chart – Example #3</vt:lpstr>
      <vt:lpstr>Cause and Effect</vt:lpstr>
      <vt:lpstr>Ishikawa/Fish-Bone Diagram</vt:lpstr>
      <vt:lpstr>Common Uses for Ishikawa Diagrams</vt:lpstr>
      <vt:lpstr>Creating a Fishbone/Ishikawa Diagram</vt:lpstr>
      <vt:lpstr>Example of Ishikawa Diagram</vt:lpstr>
      <vt:lpstr>Another Example</vt:lpstr>
      <vt:lpstr>Suggested Categories for Fishbone</vt:lpstr>
      <vt:lpstr>Failure Mode and Effects Analysis (FMEA)</vt:lpstr>
      <vt:lpstr>Definition and Synonyms</vt:lpstr>
      <vt:lpstr>Some more detail</vt:lpstr>
      <vt:lpstr>When to use FMEA as a Methodology</vt:lpstr>
      <vt:lpstr>Another Perspective on When to use FMEA</vt:lpstr>
      <vt:lpstr>PowerPoint Presentation</vt:lpstr>
      <vt:lpstr>FMEA Procedure (a Longer Outline)            1 of 4</vt:lpstr>
      <vt:lpstr>PowerPoint Presentation</vt:lpstr>
      <vt:lpstr>FMEA Procedure (a Longer Outline)           3 of 4</vt:lpstr>
      <vt:lpstr>FMEA Procedure (a Longer Outline)           4 of 4</vt:lpstr>
      <vt:lpstr>Advantages of FMEA</vt:lpstr>
      <vt:lpstr>Limitations of FMEA</vt:lpstr>
      <vt:lpstr>Limitations of FMEA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Pareto Charts</dc:title>
  <dc:creator>Bob Marshall</dc:creator>
  <cp:lastModifiedBy>David Alt</cp:lastModifiedBy>
  <cp:revision>32</cp:revision>
  <cp:lastPrinted>2019-03-11T16:42:05Z</cp:lastPrinted>
  <dcterms:created xsi:type="dcterms:W3CDTF">2016-04-09T23:06:10Z</dcterms:created>
  <dcterms:modified xsi:type="dcterms:W3CDTF">2019-03-11T17:08:31Z</dcterms:modified>
</cp:coreProperties>
</file>