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8" r:id="rId2"/>
    <p:sldId id="263" r:id="rId3"/>
    <p:sldId id="264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4302" autoAdjust="0"/>
  </p:normalViewPr>
  <p:slideViewPr>
    <p:cSldViewPr snapToGrid="0" showGuides="1">
      <p:cViewPr varScale="1">
        <p:scale>
          <a:sx n="73" d="100"/>
          <a:sy n="73" d="100"/>
        </p:scale>
        <p:origin x="84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6F081-8781-4431-8FD4-2CF608CD7C47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E42EF-B2A2-4428-A098-E6934E28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9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CA47C-B7FD-4BE9-B0E6-81BA758D95F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716F0-385D-4F6E-BE54-A09D410D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46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was first implemented, it was complicated and unwieldy, often poorly implemented, and as such developed a poor reputation as ineffective and expensive. However, technologies have improved dramatically that make KM easier. Ex: software that not only tracks and records facial expressions, but interprets it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716F0-385D-4F6E-BE54-A09D410D24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solidFill>
                  <a:schemeClr val="tx2"/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4136-D290-48F3-A182-4C46BEB5146B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7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7D44C-38B1-4D0F-9006-D5774F331095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518A-FD4F-4358-B95B-9DB5A17160FB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A9F4F-03AD-4497-A65D-076601BD41D2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F3AC-A781-43AA-8BD5-B12F49168B94}" type="datetime1">
              <a:rPr lang="en-US" smtClean="0"/>
              <a:t>1/10/2019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6A41-C91B-43FF-9881-F5DA9878418F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0">
                <a:solidFill>
                  <a:schemeClr val="accent3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AA76-41EE-4C13-950E-E611B8B8FC52}" type="datetime1">
              <a:rPr lang="en-US" smtClean="0"/>
              <a:t>1/10/2019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7A26-E7BC-4498-97E4-87AF12377CA9}" type="datetime1">
              <a:rPr lang="en-US" smtClean="0"/>
              <a:t>1/10/2019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171-1117-4486-993C-35A7470D8847}" type="datetime1">
              <a:rPr lang="en-US" smtClean="0"/>
              <a:t>1/10/2019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4CB8-1563-4663-81DB-74EB416C19BE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0C6724CE-2468-448B-87C1-A92EDD78369B}" type="datetime1">
              <a:rPr lang="en-US" smtClean="0"/>
              <a:t>1/10/2019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lvl1pPr>
              <a:defRPr sz="1100"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2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CD11720-76E7-46E6-B0AA-057287C42052}" type="datetime1">
              <a:rPr lang="en-US" smtClean="0"/>
              <a:t>1/10/2019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5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Management – Part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  <a:br>
              <a:rPr lang="en-US" dirty="0"/>
            </a:br>
            <a:r>
              <a:rPr lang="en-US" dirty="0"/>
              <a:t>Program Director, DoD/MAMC Clinical Informatics Fellowship</a:t>
            </a:r>
          </a:p>
        </p:txBody>
      </p:sp>
    </p:spTree>
    <p:extLst>
      <p:ext uri="{BB962C8B-B14F-4D97-AF65-F5344CB8AC3E}">
        <p14:creationId xmlns:p14="http://schemas.microsoft.com/office/powerpoint/2010/main" val="1766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B0D7-A493-40CB-BAE3-72261272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54ED-9A54-4A19-9390-29CB813E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Visibility within the organization should flow from the top down, starting with senior executive validation</a:t>
            </a:r>
          </a:p>
          <a:p>
            <a:r>
              <a:rPr lang="en-US" dirty="0"/>
              <a:t>Initial efforts should concentrate mostly on achieving demonstrable value from specific projects and applications</a:t>
            </a:r>
          </a:p>
          <a:p>
            <a:r>
              <a:rPr lang="en-US" dirty="0"/>
              <a:t>Once established, attention should be placed on common guidelines, leanings and platforms that can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17038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5650B-E1D5-401E-895C-CCE892FD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13" y="0"/>
            <a:ext cx="103829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757E-AE4B-4362-9D0D-EB3FE2FA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D970-87F7-446E-8429-613D8EBF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leaders continue to seek content-focused technology solutions, leaving critical people and contextual aspects of knowledge management unsupported</a:t>
            </a:r>
          </a:p>
          <a:p>
            <a:r>
              <a:rPr lang="en-US" dirty="0"/>
              <a:t>Emerging technologies associated with the digital workplace are creating opportunities to advance the people, collaboration and contextual aspects of knowledge management, causing IT leaders to rethink technology-focused strategies</a:t>
            </a:r>
          </a:p>
        </p:txBody>
      </p:sp>
    </p:spTree>
    <p:extLst>
      <p:ext uri="{BB962C8B-B14F-4D97-AF65-F5344CB8AC3E}">
        <p14:creationId xmlns:p14="http://schemas.microsoft.com/office/powerpoint/2010/main" val="12097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EDE7-6CAF-4D0F-80A8-4ACC793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Gartner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4BF-FA4A-4ED9-874D-081D001F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 existing knowledge management from the point of view of the business, identifying guiding principles for operational and technological planning</a:t>
            </a:r>
          </a:p>
          <a:p>
            <a:r>
              <a:rPr lang="en-US" dirty="0"/>
              <a:t>Focus on finding technologies that support knowledge management practices and not on trying to fit knowledge management into specific technologies</a:t>
            </a:r>
          </a:p>
          <a:p>
            <a:r>
              <a:rPr lang="en-US" dirty="0"/>
              <a:t>Treat knowledge management as a critical enterprise practice that is enabled by digital workplace strategies and associated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0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A755-E3A3-4FF8-B19E-4A5789C2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E23A-2C5E-4BA2-8E0B-31A84013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challenging part of knowledge management is going beyond information and into knowledge</a:t>
            </a:r>
          </a:p>
          <a:p>
            <a:r>
              <a:rPr lang="en-US" dirty="0"/>
              <a:t>Knowledge management, when put into practice, lies at the intersection of four elements; people, collaboration, content and context </a:t>
            </a:r>
          </a:p>
          <a:p>
            <a:r>
              <a:rPr lang="en-US" dirty="0"/>
              <a:t>The interplay of these elements, especially the non-content-related aspects of knowledge management — people, collaboration and context — align with key capabilities that the digital workplace is designed to help the business achieve</a:t>
            </a:r>
          </a:p>
        </p:txBody>
      </p:sp>
    </p:spTree>
    <p:extLst>
      <p:ext uri="{BB962C8B-B14F-4D97-AF65-F5344CB8AC3E}">
        <p14:creationId xmlns:p14="http://schemas.microsoft.com/office/powerpoint/2010/main" val="32823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4C0D-C00C-4EDC-A528-637DA806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480D-ECB3-4FFE-8D5E-4F8554188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digital workplace represents a double-edged sword for knowledge management:</a:t>
            </a:r>
          </a:p>
          <a:p>
            <a:pPr lvl="1"/>
            <a:r>
              <a:rPr lang="en-US" dirty="0"/>
              <a:t>On one edge, emerging technologies associated with the digital workplace are transforming the nature of work, adding complexity to employee engagement and how intellectual assets are created, curated and used</a:t>
            </a:r>
          </a:p>
          <a:p>
            <a:pPr lvl="1"/>
            <a:r>
              <a:rPr lang="en-US" dirty="0"/>
              <a:t>On the other edge, digital workplace strategies expand how enterprise information is used, providing context to how employees work with information and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AC0-C01E-4450-8A6D-A0EE2BAA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128E1-6940-4709-88EA-D6EB8663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Digital-workplace-related technologies support knowledge management activities by enabling:</a:t>
            </a:r>
          </a:p>
          <a:p>
            <a:pPr lvl="1"/>
            <a:r>
              <a:rPr lang="en-US" dirty="0"/>
              <a:t>Individual and team agility through more choice in devices and apps, and a focus on easy-to-use analytics</a:t>
            </a:r>
          </a:p>
          <a:p>
            <a:pPr lvl="1"/>
            <a:r>
              <a:rPr lang="en-US" dirty="0"/>
              <a:t>Consumer-like experiences that augment routine work through automation and services that promote contextual interfaces</a:t>
            </a:r>
          </a:p>
          <a:p>
            <a:pPr lvl="1"/>
            <a:r>
              <a:rPr lang="en-US" dirty="0"/>
              <a:t>New ways for recognizing employee contributions through a content and collaboration infrastructure that is more open and more social</a:t>
            </a:r>
          </a:p>
          <a:p>
            <a:pPr lvl="1"/>
            <a:r>
              <a:rPr lang="en-US" dirty="0"/>
              <a:t>People-centric approaches to security and identity and access management which make it easier to get to information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1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0704-7173-4E05-87F5-8C31A34B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and Top Recommendations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3E39F-CE0D-4DF2-A4B3-630ADD22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7" y="1426463"/>
            <a:ext cx="10952144" cy="52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1B0240-7349-487A-884F-9823AB21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Knowledge Management </a:t>
            </a:r>
          </a:p>
        </p:txBody>
      </p:sp>
    </p:spTree>
    <p:extLst>
      <p:ext uri="{BB962C8B-B14F-4D97-AF65-F5344CB8AC3E}">
        <p14:creationId xmlns:p14="http://schemas.microsoft.com/office/powerpoint/2010/main" val="289347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865C-C75A-41BE-9F17-27039250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Agenda/Objectives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9968-B80A-404D-AC90-A3F8A82A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2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3D5F-A78C-4213-9F18-2F5C4BED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a Fresh Look at KM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96BD-9C44-4783-8960-EEA88008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digital workplace is changing how intellectual assets are delivered to the enterprise, transforming how employees work with each other and the way in which knowledge is generated and shared</a:t>
            </a:r>
          </a:p>
          <a:p>
            <a:r>
              <a:rPr lang="en-US" dirty="0"/>
              <a:t>All of this disruption leaves IT leaders asking, does knowledge management still matter?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685A-CC5A-4E6A-8C43-D0A146EC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Reliance on Nonroutine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8564-EBBA-40D0-9A66-EC8FA78B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businesses increasingly depend on nonroutine and digital work that relies on decision making, creativity, leadership and innovation</a:t>
            </a:r>
          </a:p>
          <a:p>
            <a:r>
              <a:rPr lang="en-US" dirty="0"/>
              <a:t>In this context, the ability to create, capture, diffuse and utilize all available information assets that include know-how, best practices and specialist expertise can raise effectiveness and competitiveness </a:t>
            </a:r>
          </a:p>
        </p:txBody>
      </p:sp>
    </p:spTree>
    <p:extLst>
      <p:ext uri="{BB962C8B-B14F-4D97-AF65-F5344CB8AC3E}">
        <p14:creationId xmlns:p14="http://schemas.microsoft.com/office/powerpoint/2010/main" val="71487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6C8F-D84E-4774-B6D5-9C0F18E1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4CFE-987D-46CA-BE79-4A1933B3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Important changes in the nature of employee demographics work and advances in technology enablement are projecting KM back onto center stage</a:t>
            </a:r>
          </a:p>
          <a:p>
            <a:r>
              <a:rPr lang="en-US" dirty="0"/>
              <a:t>However, because of its patchy reputation since its heyday in the 1990s, there is still a justifiable fear of failure that is keeping IT leaders away</a:t>
            </a:r>
          </a:p>
          <a:p>
            <a:r>
              <a:rPr lang="en-US" dirty="0"/>
              <a:t>from KM initiatives.</a:t>
            </a:r>
          </a:p>
          <a:p>
            <a:r>
              <a:rPr lang="en-US" dirty="0"/>
              <a:t>Despite its track record, KM continues to be an important discipline that can deliver value by promoting an integrated approach to leveraging an enterprise's explicit and tacit intellectual assets.</a:t>
            </a:r>
          </a:p>
          <a:p>
            <a:r>
              <a:rPr lang="en-US" dirty="0"/>
              <a:t>In addition, some important business and technology drivers are boosting both its business relevance, and its chances of success</a:t>
            </a:r>
          </a:p>
        </p:txBody>
      </p:sp>
    </p:spTree>
    <p:extLst>
      <p:ext uri="{BB962C8B-B14F-4D97-AF65-F5344CB8AC3E}">
        <p14:creationId xmlns:p14="http://schemas.microsoft.com/office/powerpoint/2010/main" val="291501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A58-04A4-4337-98E4-607AC74D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CB91-EF7D-4491-BB9D-74BCAF92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Specific technology advances are helping to create new opportunities for KM objectives that were previously not practical</a:t>
            </a:r>
          </a:p>
          <a:p>
            <a:r>
              <a:rPr lang="en-US" dirty="0"/>
              <a:t>Virtual social environments that focus primarily on conversations make it easier to capture, organize and share information</a:t>
            </a:r>
          </a:p>
          <a:p>
            <a:r>
              <a:rPr lang="en-US" dirty="0"/>
              <a:t>This can help to achieve KM objectives indirectly as a byproduct of individuals, teams, communities and networks performing their work in these shared environments</a:t>
            </a:r>
          </a:p>
        </p:txBody>
      </p:sp>
    </p:spTree>
    <p:extLst>
      <p:ext uri="{BB962C8B-B14F-4D97-AF65-F5344CB8AC3E}">
        <p14:creationId xmlns:p14="http://schemas.microsoft.com/office/powerpoint/2010/main" val="197786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8D84-7E83-4683-B9B5-D9D5081D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758B-6E1C-4A6C-B319-BC01C2C4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Those social workplace environments embedded in business applications, or that align well with individual work requirements (such as file sync and share, or browser-based office suites) increase the likelihood of the capture and reuse of relevant information. </a:t>
            </a:r>
          </a:p>
          <a:p>
            <a:r>
              <a:rPr lang="en-US" dirty="0"/>
              <a:t>This is despite such environments not being designed primarily to support KM</a:t>
            </a:r>
          </a:p>
          <a:p>
            <a:r>
              <a:rPr lang="en-US" dirty="0"/>
              <a:t>In short, the creation, capture and reuse of relevant knowledge are now intrinsic to the work activity, rather than requiring separate actions</a:t>
            </a:r>
          </a:p>
        </p:txBody>
      </p:sp>
    </p:spTree>
    <p:extLst>
      <p:ext uri="{BB962C8B-B14F-4D97-AF65-F5344CB8AC3E}">
        <p14:creationId xmlns:p14="http://schemas.microsoft.com/office/powerpoint/2010/main" val="144127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E95D-4329-4A35-B29F-808C6BD9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C482-CA84-470A-91EE-F453BE92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KM programs that focus purely on collecting, storing and accessing documents or other static artifacts are missing an essential ingredient and would be better approached as a document management or general information management program </a:t>
            </a:r>
          </a:p>
          <a:p>
            <a:r>
              <a:rPr lang="en-US" dirty="0"/>
              <a:t>KM programs need to focus on people and the knowledge in motion, as well as the socialization processes through which knowledge artifacts get created, transferred and used</a:t>
            </a:r>
          </a:p>
          <a:p>
            <a:r>
              <a:rPr lang="en-US" dirty="0"/>
              <a:t>The collection and storage of static documents alone is inadequate</a:t>
            </a:r>
          </a:p>
        </p:txBody>
      </p:sp>
    </p:spTree>
    <p:extLst>
      <p:ext uri="{BB962C8B-B14F-4D97-AF65-F5344CB8AC3E}">
        <p14:creationId xmlns:p14="http://schemas.microsoft.com/office/powerpoint/2010/main" val="241535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9442-E194-4E9F-AE52-22E9C00F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0AB5-D03E-495E-955F-2F5576A5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clear about the scope, context and objectives is particularly important with KM because it can be pursued both as a comprehensive enterprise-wide program and as a more specific effort to improve areas of business activity</a:t>
            </a:r>
          </a:p>
          <a:p>
            <a:r>
              <a:rPr lang="en-US" dirty="0"/>
              <a:t>Top-down initiatives and high-level commitments need to be converted into specific efforts that support practical, pragmatic business issues, and which deliver early value, both to the organization and to individuals that participate</a:t>
            </a:r>
          </a:p>
        </p:txBody>
      </p:sp>
    </p:spTree>
    <p:extLst>
      <p:ext uri="{BB962C8B-B14F-4D97-AF65-F5344CB8AC3E}">
        <p14:creationId xmlns:p14="http://schemas.microsoft.com/office/powerpoint/2010/main" val="28372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ightfall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ghtfall design slides.potx" id="{1F21CAEF-9FBE-490C-A0F8-816FBEE90D46}" vid="{85D2A922-5EE5-4375-8B4A-B39999B1589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5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Nightfall design slides(2)</Template>
  <TotalTime>91</TotalTime>
  <Words>962</Words>
  <Application>Microsoft Office PowerPoint</Application>
  <PresentationFormat>Widescreen</PresentationFormat>
  <Paragraphs>54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Wingdings</vt:lpstr>
      <vt:lpstr>Wingdings 2</vt:lpstr>
      <vt:lpstr>Wingdings 3</vt:lpstr>
      <vt:lpstr>Nightfall design template</vt:lpstr>
      <vt:lpstr>Knowledge Management – Part 3</vt:lpstr>
      <vt:lpstr>Agenda/Objectives</vt:lpstr>
      <vt:lpstr>Taking a Fresh Look at KM</vt:lpstr>
      <vt:lpstr>Increasing Reliance on Nonroutine 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Impacts</vt:lpstr>
      <vt:lpstr>Gartner Recommendations</vt:lpstr>
      <vt:lpstr>Analysis</vt:lpstr>
      <vt:lpstr>Analysis</vt:lpstr>
      <vt:lpstr>Analysis</vt:lpstr>
      <vt:lpstr>Impacts and Top Recommendations</vt:lpstr>
      <vt:lpstr>Measuring Knowledge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Management – Part 3</dc:title>
  <dc:creator>Bob Marshall</dc:creator>
  <cp:lastModifiedBy>David Alt</cp:lastModifiedBy>
  <cp:revision>12</cp:revision>
  <dcterms:created xsi:type="dcterms:W3CDTF">2019-01-09T04:15:53Z</dcterms:created>
  <dcterms:modified xsi:type="dcterms:W3CDTF">2019-01-10T18:04:43Z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