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5"/>
  </p:notesMasterIdLst>
  <p:handoutMasterIdLst>
    <p:handoutMasterId r:id="rId36"/>
  </p:handoutMasterIdLst>
  <p:sldIdLst>
    <p:sldId id="257" r:id="rId5"/>
    <p:sldId id="268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6" r:id="rId18"/>
    <p:sldId id="283" r:id="rId19"/>
    <p:sldId id="284" r:id="rId20"/>
    <p:sldId id="285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8" r:id="rId29"/>
    <p:sldId id="299" r:id="rId30"/>
    <p:sldId id="294" r:id="rId31"/>
    <p:sldId id="295" r:id="rId32"/>
    <p:sldId id="296" r:id="rId33"/>
    <p:sldId id="297" r:id="rId3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>
      <p:cViewPr varScale="1">
        <p:scale>
          <a:sx n="110" d="100"/>
          <a:sy n="110" d="100"/>
        </p:scale>
        <p:origin x="348" y="9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3/2/2019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3/2/2019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3/2/2019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3/2/2019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3/2/2019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Quality Improvement – The Informatics View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Bob Marshall, MD MPH MISM FAAFP</a:t>
            </a:r>
          </a:p>
          <a:p>
            <a:r>
              <a:rPr lang="en-US" dirty="0"/>
              <a:t>Program Director, DoD Clinical Informatics Fellowship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52012" y="4114800"/>
            <a:ext cx="2381250" cy="2667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Convenience Samples         2 of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using a convenience sample, you always have to keep in mind that it is NOT a random sample, and may or may not reflect the whole group </a:t>
            </a:r>
          </a:p>
          <a:p>
            <a:r>
              <a:rPr lang="en-US" dirty="0"/>
              <a:t>On the previous slide, for example, the characteristics of Medicaid patients may be different enough from patients with commercial insurance that your measures may be significantly different for some things</a:t>
            </a:r>
          </a:p>
        </p:txBody>
      </p:sp>
    </p:spTree>
    <p:extLst>
      <p:ext uri="{BB962C8B-B14F-4D97-AF65-F5344CB8AC3E}">
        <p14:creationId xmlns:p14="http://schemas.microsoft.com/office/powerpoint/2010/main" val="337665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QI Methods - FADE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4 broad steps to the FADE QI model:</a:t>
            </a:r>
          </a:p>
          <a:p>
            <a:r>
              <a:rPr lang="en-US" sz="2600" b="1" dirty="0"/>
              <a:t>FOCUS:</a:t>
            </a:r>
            <a:r>
              <a:rPr lang="en-US" sz="2600" dirty="0"/>
              <a:t> Define and verify the process to be improved</a:t>
            </a:r>
          </a:p>
          <a:p>
            <a:r>
              <a:rPr lang="en-US" sz="2600" b="1" dirty="0"/>
              <a:t>ANALYZE</a:t>
            </a:r>
            <a:r>
              <a:rPr lang="en-US" sz="2600" dirty="0"/>
              <a:t>: Collect and analyze data to establish baselines, identify root causes and point toward possible solutions</a:t>
            </a:r>
          </a:p>
          <a:p>
            <a:r>
              <a:rPr lang="en-US" sz="2600" b="1" dirty="0"/>
              <a:t>DEVELOP:</a:t>
            </a:r>
            <a:r>
              <a:rPr lang="en-US" sz="2600" dirty="0"/>
              <a:t> Based on the data, develop action plans for improvement, including implementation, communication, and measuring/monitoring</a:t>
            </a:r>
          </a:p>
          <a:p>
            <a:r>
              <a:rPr lang="en-US" sz="2600" b="1" dirty="0"/>
              <a:t>EXECUTE:</a:t>
            </a:r>
            <a:r>
              <a:rPr lang="en-US" sz="2600" dirty="0"/>
              <a:t> Implement the action plans, on a pilot basis as indicated, and</a:t>
            </a:r>
          </a:p>
          <a:p>
            <a:r>
              <a:rPr lang="en-US" sz="2600" b="1" dirty="0"/>
              <a:t>EVALUATE:</a:t>
            </a:r>
            <a:r>
              <a:rPr lang="en-US" sz="2600" dirty="0"/>
              <a:t> Have an ongoing measuring/monitoring (process control) system to ensure success</a:t>
            </a:r>
          </a:p>
        </p:txBody>
      </p:sp>
    </p:spTree>
    <p:extLst>
      <p:ext uri="{BB962C8B-B14F-4D97-AF65-F5344CB8AC3E}">
        <p14:creationId xmlns:p14="http://schemas.microsoft.com/office/powerpoint/2010/main" val="406203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612" y="76200"/>
            <a:ext cx="670560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161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PDSA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4462272"/>
          </a:xfrm>
        </p:spPr>
        <p:txBody>
          <a:bodyPr/>
          <a:lstStyle/>
          <a:p>
            <a:pPr lvl="0"/>
            <a:r>
              <a:rPr lang="en-US" b="1" dirty="0"/>
              <a:t>PLAN:</a:t>
            </a:r>
            <a:r>
              <a:rPr lang="en-US" dirty="0"/>
              <a:t> Plan a change or test of how something works.</a:t>
            </a:r>
          </a:p>
          <a:p>
            <a:pPr lvl="0"/>
            <a:r>
              <a:rPr lang="en-US" b="1" dirty="0"/>
              <a:t>DO: </a:t>
            </a:r>
            <a:r>
              <a:rPr lang="en-US" dirty="0"/>
              <a:t>Carry out the plan.</a:t>
            </a:r>
          </a:p>
          <a:p>
            <a:pPr lvl="0"/>
            <a:r>
              <a:rPr lang="en-US" b="1" dirty="0"/>
              <a:t>STUDY: </a:t>
            </a:r>
            <a:r>
              <a:rPr lang="en-US" dirty="0"/>
              <a:t>Look at the results. What did you find out?</a:t>
            </a:r>
          </a:p>
          <a:p>
            <a:pPr lvl="0"/>
            <a:r>
              <a:rPr lang="en-US" b="1" dirty="0"/>
              <a:t>ACT: </a:t>
            </a:r>
            <a:r>
              <a:rPr lang="en-US" dirty="0"/>
              <a:t>Decide what actions should be taken to improve.</a:t>
            </a:r>
          </a:p>
          <a:p>
            <a:r>
              <a:rPr lang="en-US" dirty="0"/>
              <a:t>Repeat as needed until the desired goal is achieved </a:t>
            </a:r>
          </a:p>
          <a:p>
            <a:r>
              <a:rPr lang="en-US" dirty="0"/>
              <a:t>Very similar to the FADE model</a:t>
            </a:r>
          </a:p>
        </p:txBody>
      </p:sp>
    </p:spTree>
    <p:extLst>
      <p:ext uri="{BB962C8B-B14F-4D97-AF65-F5344CB8AC3E}">
        <p14:creationId xmlns:p14="http://schemas.microsoft.com/office/powerpoint/2010/main" val="3863671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13555" y="0"/>
            <a:ext cx="93617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02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PDSA Example                 1 of 2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Issue: Ineffective team meetings were causing more problems than they would resolve</a:t>
            </a:r>
          </a:p>
          <a:p>
            <a:r>
              <a:rPr lang="en-US" b="1" dirty="0"/>
              <a:t>Cycle 1</a:t>
            </a:r>
            <a:br>
              <a:rPr lang="en-US" b="1" dirty="0"/>
            </a:br>
            <a:r>
              <a:rPr lang="en-US" dirty="0"/>
              <a:t>PLAN – Took suggestions from group; used suggestions to plan implementation of changes &amp; improve meeting effectiveness:</a:t>
            </a:r>
          </a:p>
          <a:p>
            <a:pPr lvl="1"/>
            <a:r>
              <a:rPr lang="en-US" dirty="0"/>
              <a:t>Fewer meetings</a:t>
            </a:r>
          </a:p>
          <a:p>
            <a:pPr lvl="1"/>
            <a:r>
              <a:rPr lang="en-US" dirty="0"/>
              <a:t>Follow an agenda</a:t>
            </a:r>
          </a:p>
          <a:p>
            <a:pPr lvl="1"/>
            <a:r>
              <a:rPr lang="en-US" dirty="0"/>
              <a:t>Assigning tasks prior to meeting</a:t>
            </a:r>
          </a:p>
        </p:txBody>
      </p:sp>
    </p:spTree>
    <p:extLst>
      <p:ext uri="{BB962C8B-B14F-4D97-AF65-F5344CB8AC3E}">
        <p14:creationId xmlns:p14="http://schemas.microsoft.com/office/powerpoint/2010/main" val="235114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PDSA Example                      2 of 2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– Documented the process and passed out to group members for commentary and commitment to changes</a:t>
            </a:r>
          </a:p>
          <a:p>
            <a:r>
              <a:rPr lang="en-US" dirty="0"/>
              <a:t>STUDY – Group members were worried about their assignments and agenda items to submit, today’s topic may not be the “hot” issue when the meeting was held</a:t>
            </a:r>
          </a:p>
          <a:p>
            <a:r>
              <a:rPr lang="en-US" dirty="0"/>
              <a:t>ACT – Decided to proceed with the changes in spite of the concerns due to perception that the concerns were unfounded and based on fear of change</a:t>
            </a:r>
          </a:p>
        </p:txBody>
      </p:sp>
    </p:spTree>
    <p:extLst>
      <p:ext uri="{BB962C8B-B14F-4D97-AF65-F5344CB8AC3E}">
        <p14:creationId xmlns:p14="http://schemas.microsoft.com/office/powerpoint/2010/main" val="209715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PDSA Example – Cycle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PLAN – New process initiated but only one topic submitted for agenda</a:t>
            </a:r>
          </a:p>
          <a:p>
            <a:r>
              <a:rPr lang="en-US" dirty="0"/>
              <a:t>DO – He created an agenda with one topic and one regarding the lack of agenda items, assigned roles and held the meeting</a:t>
            </a:r>
          </a:p>
          <a:p>
            <a:r>
              <a:rPr lang="en-US" dirty="0"/>
              <a:t>STUDY – Meeting was short for the wrong reason. People did not know what format to use when submitting agenda items. Also, concerned about how items would be used</a:t>
            </a:r>
          </a:p>
          <a:p>
            <a:r>
              <a:rPr lang="en-US" dirty="0"/>
              <a:t>ACT – A form was created for submitting agenda items. Everyone was assigned to submit one item using the form for the next meeting</a:t>
            </a:r>
          </a:p>
        </p:txBody>
      </p:sp>
    </p:spTree>
    <p:extLst>
      <p:ext uri="{BB962C8B-B14F-4D97-AF65-F5344CB8AC3E}">
        <p14:creationId xmlns:p14="http://schemas.microsoft.com/office/powerpoint/2010/main" val="154476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Six Sigma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701796"/>
            <a:ext cx="10360501" cy="469900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term comes from Sigma’s (Greek Letter) use in statistics to denote Standard Deviation from the mean</a:t>
            </a:r>
          </a:p>
          <a:p>
            <a:r>
              <a:rPr lang="en-US" dirty="0"/>
              <a:t>Six (6) sigma is equivalent to 3.4 defects or errors per million</a:t>
            </a:r>
          </a:p>
          <a:p>
            <a:r>
              <a:rPr lang="en-US" dirty="0"/>
              <a:t>Six Sigma is a measurement-based strategy for process improvement and problem reduction completed through the application of improvement projects</a:t>
            </a:r>
          </a:p>
          <a:p>
            <a:r>
              <a:rPr lang="en-US" dirty="0"/>
              <a:t>This is accomplished through the use of two Six Sigma models: DMAIC and DMADV</a:t>
            </a:r>
          </a:p>
          <a:p>
            <a:pPr lvl="0"/>
            <a:r>
              <a:rPr lang="en-US" dirty="0"/>
              <a:t>DMAIC (define, measure, analyze, improve, control) is an improvement system for </a:t>
            </a:r>
            <a:r>
              <a:rPr lang="en-US" b="1" dirty="0"/>
              <a:t>existing processes</a:t>
            </a:r>
            <a:r>
              <a:rPr lang="en-US" dirty="0"/>
              <a:t> falling below specification and looking for incremental improvement</a:t>
            </a:r>
          </a:p>
          <a:p>
            <a:r>
              <a:rPr lang="en-US" dirty="0"/>
              <a:t>DMADV (define, measure, analyze, design, verify) is an improvement system used to develop </a:t>
            </a:r>
            <a:r>
              <a:rPr lang="en-US" b="1" dirty="0"/>
              <a:t>new processor products</a:t>
            </a:r>
            <a:r>
              <a:rPr lang="en-US" dirty="0"/>
              <a:t> at Six Sigma quality levels.</a:t>
            </a:r>
          </a:p>
        </p:txBody>
      </p:sp>
    </p:spTree>
    <p:extLst>
      <p:ext uri="{BB962C8B-B14F-4D97-AF65-F5344CB8AC3E}">
        <p14:creationId xmlns:p14="http://schemas.microsoft.com/office/powerpoint/2010/main" val="1023115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732" y="533400"/>
            <a:ext cx="10765680" cy="573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616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Basic Review of QI</a:t>
            </a:r>
          </a:p>
          <a:p>
            <a:r>
              <a:rPr lang="en-US" dirty="0"/>
              <a:t>Contrast QA and QI</a:t>
            </a:r>
          </a:p>
          <a:p>
            <a:r>
              <a:rPr lang="en-US" dirty="0"/>
              <a:t>Define Quality, Proxy and Process Measures</a:t>
            </a:r>
          </a:p>
          <a:p>
            <a:r>
              <a:rPr lang="en-US" dirty="0"/>
              <a:t>Review Three Common QI Methodologies</a:t>
            </a:r>
          </a:p>
          <a:p>
            <a:r>
              <a:rPr lang="en-US" dirty="0"/>
              <a:t>Compare the Three Methodologies</a:t>
            </a:r>
          </a:p>
          <a:p>
            <a:r>
              <a:rPr lang="en-US" dirty="0"/>
              <a:t>Contrast QI with Research</a:t>
            </a:r>
          </a:p>
          <a:p>
            <a:r>
              <a:rPr lang="en-US" dirty="0"/>
              <a:t>Briefly Discuss what QI is Not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982" b="15909"/>
          <a:stretch/>
        </p:blipFill>
        <p:spPr>
          <a:xfrm>
            <a:off x="74612" y="2133600"/>
            <a:ext cx="12114214" cy="35052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the Models</a:t>
            </a:r>
          </a:p>
        </p:txBody>
      </p:sp>
    </p:spTree>
    <p:extLst>
      <p:ext uri="{BB962C8B-B14F-4D97-AF65-F5344CB8AC3E}">
        <p14:creationId xmlns:p14="http://schemas.microsoft.com/office/powerpoint/2010/main" val="427324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5212" y="152400"/>
            <a:ext cx="9152013" cy="6503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590212" y="2133600"/>
            <a:ext cx="1447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backup slides for A3 and 8D/PSP. </a:t>
            </a:r>
          </a:p>
        </p:txBody>
      </p:sp>
    </p:spTree>
    <p:extLst>
      <p:ext uri="{BB962C8B-B14F-4D97-AF65-F5344CB8AC3E}">
        <p14:creationId xmlns:p14="http://schemas.microsoft.com/office/powerpoint/2010/main" val="204177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QI is NOT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terms quality improvement and performance improvement are sometimes used interchangeably </a:t>
            </a:r>
          </a:p>
          <a:p>
            <a:r>
              <a:rPr lang="en-US" dirty="0"/>
              <a:t>Performance Improvement means a change in the system performance </a:t>
            </a:r>
          </a:p>
          <a:p>
            <a:r>
              <a:rPr lang="en-US" dirty="0"/>
              <a:t>In Healthcare, this is often used to refer to administrative systems, as contrasted to QI as impacting the actual quality of healthcare</a:t>
            </a:r>
          </a:p>
        </p:txBody>
      </p:sp>
    </p:spTree>
    <p:extLst>
      <p:ext uri="{BB962C8B-B14F-4D97-AF65-F5344CB8AC3E}">
        <p14:creationId xmlns:p14="http://schemas.microsoft.com/office/powerpoint/2010/main" val="271958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QI versus Research                           1 of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distinction between QI and research is an important one</a:t>
            </a:r>
          </a:p>
          <a:p>
            <a:r>
              <a:rPr lang="en-US" dirty="0"/>
              <a:t>There is a spectrum, and it can be blurry sometimes, but there are some key points (with legal implications!)</a:t>
            </a:r>
          </a:p>
          <a:p>
            <a:r>
              <a:rPr lang="en-US" b="1" dirty="0"/>
              <a:t>QI: </a:t>
            </a:r>
            <a:endParaRPr lang="en-US" dirty="0"/>
          </a:p>
          <a:p>
            <a:pPr lvl="1"/>
            <a:r>
              <a:rPr lang="en-US" dirty="0"/>
              <a:t>Intent is to improve current practice. For internal use only.</a:t>
            </a:r>
          </a:p>
          <a:p>
            <a:pPr lvl="1"/>
            <a:r>
              <a:rPr lang="en-US" dirty="0"/>
              <a:t>By definition, the data is confidential.</a:t>
            </a:r>
          </a:p>
          <a:p>
            <a:pPr lvl="1"/>
            <a:r>
              <a:rPr lang="en-US" dirty="0"/>
              <a:t>Action is within existing standards of care.</a:t>
            </a:r>
          </a:p>
          <a:p>
            <a:pPr lvl="1"/>
            <a:r>
              <a:rPr lang="en-US" dirty="0"/>
              <a:t>Institutional Review Board (IRB) approval is not necessary.</a:t>
            </a:r>
          </a:p>
        </p:txBody>
      </p:sp>
    </p:spTree>
    <p:extLst>
      <p:ext uri="{BB962C8B-B14F-4D97-AF65-F5344CB8AC3E}">
        <p14:creationId xmlns:p14="http://schemas.microsoft.com/office/powerpoint/2010/main" val="329886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QI versus Research                           2 of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Research: </a:t>
            </a:r>
            <a:endParaRPr lang="en-US" dirty="0"/>
          </a:p>
          <a:p>
            <a:pPr lvl="1"/>
            <a:r>
              <a:rPr lang="en-US" dirty="0"/>
              <a:t>Intended to create generalized knowledge</a:t>
            </a:r>
          </a:p>
          <a:p>
            <a:pPr lvl="1"/>
            <a:r>
              <a:rPr lang="en-US" dirty="0"/>
              <a:t>Desire to publish or present</a:t>
            </a:r>
          </a:p>
          <a:p>
            <a:pPr lvl="1"/>
            <a:r>
              <a:rPr lang="en-US" dirty="0"/>
              <a:t>Testing new methods</a:t>
            </a:r>
          </a:p>
          <a:p>
            <a:pPr lvl="1"/>
            <a:r>
              <a:rPr lang="en-US" b="1" dirty="0"/>
              <a:t>Needs IRB approval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12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QI and Clinical Informatics                   1 of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QI is predicated in good data integrity – reliable, accurate, reproducible</a:t>
            </a:r>
          </a:p>
          <a:p>
            <a:r>
              <a:rPr lang="en-US" dirty="0"/>
              <a:t>Data integrity is reliant on the veracity of the inputs to the EHR</a:t>
            </a:r>
          </a:p>
          <a:p>
            <a:pPr lvl="1"/>
            <a:r>
              <a:rPr lang="en-US" dirty="0"/>
              <a:t>If the inputs are unreliable, so is the data integrity from those inputs</a:t>
            </a:r>
          </a:p>
          <a:p>
            <a:r>
              <a:rPr lang="en-US" dirty="0"/>
              <a:t>In order for the inputs to be reliable, the easiest thing to do when documenting care should be the most reliable and accurate</a:t>
            </a:r>
          </a:p>
          <a:p>
            <a:r>
              <a:rPr lang="en-US" dirty="0"/>
              <a:t>That is mostly based on the templates used to document care, proper training of the end users and user-friendly Clinical Documentation Improvement efforts </a:t>
            </a:r>
          </a:p>
        </p:txBody>
      </p:sp>
    </p:spTree>
    <p:extLst>
      <p:ext uri="{BB962C8B-B14F-4D97-AF65-F5344CB8AC3E}">
        <p14:creationId xmlns:p14="http://schemas.microsoft.com/office/powerpoint/2010/main" val="3116939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QI and Clinical Informatics                   1 of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Within the DoD Healthcare System, how do we:</a:t>
            </a:r>
          </a:p>
          <a:p>
            <a:pPr lvl="1"/>
            <a:r>
              <a:rPr lang="en-US" dirty="0"/>
              <a:t>Maximize the ease of documenting care to ensure high data integrity?</a:t>
            </a:r>
          </a:p>
          <a:p>
            <a:pPr lvl="1"/>
            <a:r>
              <a:rPr lang="en-US" dirty="0"/>
              <a:t>Ensure that even the laziest person documents care well and supports data integrity vice the opposite?</a:t>
            </a:r>
          </a:p>
          <a:p>
            <a:pPr lvl="1"/>
            <a:r>
              <a:rPr lang="en-US" dirty="0"/>
              <a:t>Create the ability to monitor documentation data integrity?</a:t>
            </a:r>
          </a:p>
          <a:p>
            <a:pPr lvl="1"/>
            <a:r>
              <a:rPr lang="en-US" dirty="0"/>
              <a:t>Help the people who either cannot or will not document with a high degree of data integrity (slightly different than the second question)?</a:t>
            </a:r>
          </a:p>
          <a:p>
            <a:pPr lvl="1"/>
            <a:r>
              <a:rPr lang="en-US" dirty="0"/>
              <a:t>Use the data, now of hopefully high integrity, to improve outcomes?</a:t>
            </a:r>
          </a:p>
          <a:p>
            <a:pPr lvl="1"/>
            <a:r>
              <a:rPr lang="en-US" dirty="0"/>
              <a:t>Use the data, now of hopefully high integrity, to improve processes?</a:t>
            </a:r>
          </a:p>
        </p:txBody>
      </p:sp>
    </p:spTree>
    <p:extLst>
      <p:ext uri="{BB962C8B-B14F-4D97-AF65-F5344CB8AC3E}">
        <p14:creationId xmlns:p14="http://schemas.microsoft.com/office/powerpoint/2010/main" val="93889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60811" y="1494630"/>
            <a:ext cx="5181601" cy="51816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5869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</p:spTree>
    <p:extLst>
      <p:ext uri="{BB962C8B-B14F-4D97-AF65-F5344CB8AC3E}">
        <p14:creationId xmlns:p14="http://schemas.microsoft.com/office/powerpoint/2010/main" val="300140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A3 QI Methodology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A3</a:t>
            </a:r>
            <a:r>
              <a:rPr lang="en-US" dirty="0"/>
              <a:t> is a structured </a:t>
            </a:r>
            <a:r>
              <a:rPr lang="en-US" b="1" dirty="0"/>
              <a:t>problem solving</a:t>
            </a:r>
            <a:r>
              <a:rPr lang="en-US" dirty="0"/>
              <a:t> and continuous improvement approach, first employed at Toyota and typically used by lean manufacturing practitioners. ... </a:t>
            </a:r>
            <a:r>
              <a:rPr lang="en-US" b="1" dirty="0"/>
              <a:t>A3</a:t>
            </a:r>
            <a:r>
              <a:rPr lang="en-US" dirty="0"/>
              <a:t> is also known as SPS, which stands for "Systematic Problem Solving" </a:t>
            </a:r>
          </a:p>
          <a:p>
            <a:r>
              <a:rPr lang="en-US" dirty="0"/>
              <a:t>The process is based on the principles of Deming's PDCA (Plan-Do-Check-Act</a:t>
            </a:r>
          </a:p>
        </p:txBody>
      </p:sp>
    </p:spTree>
    <p:extLst>
      <p:ext uri="{BB962C8B-B14F-4D97-AF65-F5344CB8AC3E}">
        <p14:creationId xmlns:p14="http://schemas.microsoft.com/office/powerpoint/2010/main" val="2045536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QI/PI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Quality Improvement is a formal approach to the analysis of performance and systematic efforts to improve it</a:t>
            </a:r>
          </a:p>
          <a:p>
            <a:r>
              <a:rPr lang="en-US" dirty="0"/>
              <a:t>There are numerous models used (later)</a:t>
            </a:r>
          </a:p>
          <a:p>
            <a:r>
              <a:rPr lang="en-US" dirty="0"/>
              <a:t>Each model is a means to get at the same thing: Improvement </a:t>
            </a:r>
          </a:p>
          <a:p>
            <a:r>
              <a:rPr lang="en-US" dirty="0"/>
              <a:t>Each represents an ongoing effort to make performance better</a:t>
            </a:r>
          </a:p>
          <a:p>
            <a:r>
              <a:rPr lang="en-US" dirty="0"/>
              <a:t>In medical practice, the focus is on reducing medical errors and needless morbidity and mortality</a:t>
            </a:r>
          </a:p>
        </p:txBody>
      </p:sp>
    </p:spTree>
    <p:extLst>
      <p:ext uri="{BB962C8B-B14F-4D97-AF65-F5344CB8AC3E}">
        <p14:creationId xmlns:p14="http://schemas.microsoft.com/office/powerpoint/2010/main" val="2826345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8D/PSP QI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eight disciplines (8D) model is a problem solving approach typically employed by quality engineers or other professionals and commonly used by the automotive industry</a:t>
            </a:r>
          </a:p>
          <a:p>
            <a:r>
              <a:rPr lang="en-US" dirty="0"/>
              <a:t>Its purpose is to identify, correct, and eliminate recurring problems, and it is useful in product and process improvement</a:t>
            </a:r>
          </a:p>
          <a:p>
            <a:r>
              <a:rPr lang="en-US" dirty="0"/>
              <a:t>The approach establishes a permanent corrective action based on statistical analysis of the problem and focuses on the origin of the problem by determining its root causes</a:t>
            </a:r>
          </a:p>
          <a:p>
            <a:r>
              <a:rPr lang="en-US" dirty="0"/>
              <a:t>Although it originally comprised eight stages, or disciplines, it was later augmented by an initial planning stage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998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Contrasting QA and QI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Quality Assurance </a:t>
            </a:r>
            <a:r>
              <a:rPr lang="en-US" dirty="0"/>
              <a:t>– QA was reactive, retrospective, policing, and in many ways punitive</a:t>
            </a:r>
          </a:p>
          <a:p>
            <a:pPr lvl="1"/>
            <a:r>
              <a:rPr lang="en-US" dirty="0"/>
              <a:t>It often involved determining who was at fault after something went wrong</a:t>
            </a:r>
          </a:p>
          <a:p>
            <a:r>
              <a:rPr lang="en-US" b="1" dirty="0"/>
              <a:t>Quality Improvement – </a:t>
            </a:r>
            <a:r>
              <a:rPr lang="en-US" dirty="0"/>
              <a:t>QI involves both prospective and retrospective reviews</a:t>
            </a:r>
          </a:p>
          <a:p>
            <a:pPr lvl="1"/>
            <a:r>
              <a:rPr lang="en-US" dirty="0"/>
              <a:t>It is aimed at improvement -- measuring where you are, and figuring out ways to make things better</a:t>
            </a:r>
          </a:p>
          <a:p>
            <a:pPr lvl="1"/>
            <a:r>
              <a:rPr lang="en-US" dirty="0"/>
              <a:t>It specifically attempts to avoid attributing blame</a:t>
            </a:r>
          </a:p>
          <a:p>
            <a:pPr lvl="1"/>
            <a:r>
              <a:rPr lang="en-US" dirty="0"/>
              <a:t>The goal is to create systems that prevent errors from happening</a:t>
            </a:r>
          </a:p>
        </p:txBody>
      </p:sp>
    </p:spTree>
    <p:extLst>
      <p:ext uri="{BB962C8B-B14F-4D97-AF65-F5344CB8AC3E}">
        <p14:creationId xmlns:p14="http://schemas.microsoft.com/office/powerpoint/2010/main" val="325705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definition of quality often depends on the stakeholders</a:t>
            </a:r>
          </a:p>
          <a:p>
            <a:r>
              <a:rPr lang="en-US" dirty="0"/>
              <a:t>Stakeholders are people with some stake or concern in the process</a:t>
            </a:r>
          </a:p>
          <a:p>
            <a:pPr lvl="1"/>
            <a:r>
              <a:rPr lang="en-US" dirty="0"/>
              <a:t>Stakeholders can be internal or external</a:t>
            </a:r>
          </a:p>
          <a:p>
            <a:r>
              <a:rPr lang="en-US" dirty="0"/>
              <a:t>In service industries, customer satisfaction is often the primary measure</a:t>
            </a:r>
          </a:p>
          <a:p>
            <a:r>
              <a:rPr lang="en-US" dirty="0"/>
              <a:t>While healthcare is a service industry, the major focus of QI in healthcare is patient safety</a:t>
            </a:r>
          </a:p>
          <a:p>
            <a:pPr lvl="1"/>
            <a:r>
              <a:rPr lang="en-US" dirty="0"/>
              <a:t>Other important healthcare QI topics include: workflow/throughput (efficiency) and clinical outcomes/proxies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68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701796"/>
            <a:ext cx="10360501" cy="462280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There are 3 types of measures used in quality work:</a:t>
            </a:r>
          </a:p>
          <a:p>
            <a:pPr lvl="1"/>
            <a:r>
              <a:rPr lang="en-US" b="1" dirty="0"/>
              <a:t>Structure</a:t>
            </a:r>
            <a:r>
              <a:rPr lang="en-US" dirty="0"/>
              <a:t>: Physical equipment and facilities</a:t>
            </a:r>
          </a:p>
          <a:p>
            <a:pPr lvl="1"/>
            <a:r>
              <a:rPr lang="en-US" b="1" dirty="0"/>
              <a:t>Process</a:t>
            </a:r>
            <a:r>
              <a:rPr lang="en-US" dirty="0"/>
              <a:t>: How the system works</a:t>
            </a:r>
          </a:p>
          <a:p>
            <a:pPr lvl="1"/>
            <a:r>
              <a:rPr lang="en-US" b="1" dirty="0"/>
              <a:t>Outcome</a:t>
            </a:r>
            <a:r>
              <a:rPr lang="en-US" dirty="0"/>
              <a:t>: The final product, results</a:t>
            </a:r>
          </a:p>
          <a:p>
            <a:r>
              <a:rPr lang="en-US" dirty="0"/>
              <a:t>Structure and process are easier to measure; outcome is more important</a:t>
            </a:r>
          </a:p>
          <a:p>
            <a:r>
              <a:rPr lang="en-US" dirty="0"/>
              <a:t>Structure is a relatively easy concept to define, as it is typically the physical plant (e.g., buildings, equipment, raw material, parts)</a:t>
            </a:r>
          </a:p>
          <a:p>
            <a:r>
              <a:rPr lang="en-US" dirty="0"/>
              <a:t>Defining process and outcome becomes key in understanding a QI project</a:t>
            </a:r>
          </a:p>
        </p:txBody>
      </p:sp>
    </p:spTree>
    <p:extLst>
      <p:ext uri="{BB962C8B-B14F-4D97-AF65-F5344CB8AC3E}">
        <p14:creationId xmlns:p14="http://schemas.microsoft.com/office/powerpoint/2010/main" val="268525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Process &amp; Outcome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Process: </a:t>
            </a:r>
            <a:endParaRPr lang="en-US" dirty="0"/>
          </a:p>
          <a:p>
            <a:pPr lvl="1"/>
            <a:r>
              <a:rPr lang="en-US" dirty="0"/>
              <a:t>How Healthcare is provided</a:t>
            </a:r>
          </a:p>
          <a:p>
            <a:pPr lvl="1"/>
            <a:r>
              <a:rPr lang="en-US" dirty="0"/>
              <a:t>How the system works</a:t>
            </a:r>
          </a:p>
          <a:p>
            <a:r>
              <a:rPr lang="en-US" b="1" dirty="0"/>
              <a:t>Outcome: </a:t>
            </a:r>
            <a:endParaRPr lang="en-US" dirty="0"/>
          </a:p>
          <a:p>
            <a:pPr lvl="1"/>
            <a:r>
              <a:rPr lang="en-US" dirty="0"/>
              <a:t>Health status</a:t>
            </a:r>
          </a:p>
          <a:p>
            <a:pPr lvl="1"/>
            <a:r>
              <a:rPr lang="en-US" dirty="0"/>
              <a:t>Does it make a difference?</a:t>
            </a:r>
          </a:p>
        </p:txBody>
      </p:sp>
    </p:spTree>
    <p:extLst>
      <p:ext uri="{BB962C8B-B14F-4D97-AF65-F5344CB8AC3E}">
        <p14:creationId xmlns:p14="http://schemas.microsoft.com/office/powerpoint/2010/main" val="2674791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Proxy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Many Healthcare issues are very complex</a:t>
            </a:r>
          </a:p>
          <a:p>
            <a:r>
              <a:rPr lang="en-US" dirty="0"/>
              <a:t>This leads to the concept of proxy measures. Using a proxy measure means when you can’t measure exactly what you want/need, you measure what you can.</a:t>
            </a:r>
          </a:p>
          <a:p>
            <a:pPr lvl="1"/>
            <a:r>
              <a:rPr lang="en-US" dirty="0"/>
              <a:t>Sometimes you have to use a process measure instead of an outcome</a:t>
            </a:r>
          </a:p>
          <a:p>
            <a:pPr lvl="1"/>
            <a:r>
              <a:rPr lang="en-US" dirty="0"/>
              <a:t>Or you use a measurable process in place of one that is tougher to get at</a:t>
            </a:r>
          </a:p>
          <a:p>
            <a:r>
              <a:rPr lang="en-US" dirty="0"/>
              <a:t>Proxy measures:</a:t>
            </a:r>
            <a:endParaRPr lang="en-US" sz="4000" dirty="0"/>
          </a:p>
          <a:p>
            <a:pPr lvl="1"/>
            <a:r>
              <a:rPr lang="en-US" dirty="0"/>
              <a:t>Are used when you can’t exactly measure what you want or need</a:t>
            </a:r>
            <a:endParaRPr lang="en-US" sz="3600" dirty="0"/>
          </a:p>
          <a:p>
            <a:pPr lvl="1"/>
            <a:r>
              <a:rPr lang="en-US" dirty="0"/>
              <a:t>Measure something that is close enough to reflect similarly</a:t>
            </a:r>
            <a:endParaRPr lang="en-US" sz="36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02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Convenience Samples         1 of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701796"/>
            <a:ext cx="10360501" cy="462280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One technique for dealing with problematic data sources is to use sampling -- measure a limited number and extrapolate to the whole population</a:t>
            </a:r>
          </a:p>
          <a:p>
            <a:r>
              <a:rPr lang="en-US" dirty="0"/>
              <a:t>The nice thing about QI is that, unlike research, you don’t necessarily have to do this in a randomized, controlled fashion</a:t>
            </a:r>
          </a:p>
          <a:p>
            <a:r>
              <a:rPr lang="en-US" dirty="0"/>
              <a:t>You can use a convenience sample -- whatever sample is relatively easy for you to get your hands on</a:t>
            </a:r>
          </a:p>
          <a:p>
            <a:r>
              <a:rPr lang="en-US" dirty="0"/>
              <a:t>For instance, a convenience sample can be:</a:t>
            </a:r>
          </a:p>
          <a:p>
            <a:pPr lvl="1"/>
            <a:r>
              <a:rPr lang="en-US" dirty="0"/>
              <a:t>A shelf in the file room</a:t>
            </a:r>
          </a:p>
          <a:p>
            <a:pPr lvl="1"/>
            <a:r>
              <a:rPr lang="en-US" dirty="0"/>
              <a:t>A day’s schedule</a:t>
            </a:r>
          </a:p>
          <a:p>
            <a:pPr lvl="1"/>
            <a:r>
              <a:rPr lang="en-US" dirty="0"/>
              <a:t>A single payer group (e.g., Medicaid), especially if data is more readily available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9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115</TotalTime>
  <Words>1654</Words>
  <Application>Microsoft Office PowerPoint</Application>
  <PresentationFormat>Custom</PresentationFormat>
  <Paragraphs>145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Calibri</vt:lpstr>
      <vt:lpstr>Tech 16x9</vt:lpstr>
      <vt:lpstr>Quality Improvement – The Informatics View</vt:lpstr>
      <vt:lpstr>Objectives</vt:lpstr>
      <vt:lpstr>QI/PI Review</vt:lpstr>
      <vt:lpstr>Contrasting QA and QI</vt:lpstr>
      <vt:lpstr>Defining Quality</vt:lpstr>
      <vt:lpstr>Quality Measures</vt:lpstr>
      <vt:lpstr>Defining Process &amp; Outcome </vt:lpstr>
      <vt:lpstr>Proxy Measures</vt:lpstr>
      <vt:lpstr>Convenience Samples         1 of 2</vt:lpstr>
      <vt:lpstr>Convenience Samples         2 of 2</vt:lpstr>
      <vt:lpstr>QI Methods - FADE</vt:lpstr>
      <vt:lpstr>PowerPoint Presentation</vt:lpstr>
      <vt:lpstr>PDSA Model</vt:lpstr>
      <vt:lpstr>PowerPoint Presentation</vt:lpstr>
      <vt:lpstr>PDSA Example                 1 of 2 </vt:lpstr>
      <vt:lpstr>PDSA Example                      2 of 2 </vt:lpstr>
      <vt:lpstr>PDSA Example – Cycle 2</vt:lpstr>
      <vt:lpstr>Six Sigma</vt:lpstr>
      <vt:lpstr>PowerPoint Presentation</vt:lpstr>
      <vt:lpstr>Comparison of the Models</vt:lpstr>
      <vt:lpstr>PowerPoint Presentation</vt:lpstr>
      <vt:lpstr>What QI is NOT</vt:lpstr>
      <vt:lpstr>QI versus Research                           1 of 2</vt:lpstr>
      <vt:lpstr>QI versus Research                           2 of 2</vt:lpstr>
      <vt:lpstr>QI and Clinical Informatics                   1 of 2</vt:lpstr>
      <vt:lpstr>QI and Clinical Informatics                   1 of 2</vt:lpstr>
      <vt:lpstr>Questions</vt:lpstr>
      <vt:lpstr>Backup Slides</vt:lpstr>
      <vt:lpstr>A3 QI Methodology</vt:lpstr>
      <vt:lpstr>8D/PSP QI Methodology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QI/PI – The Informatics View</dc:title>
  <dc:creator>Bob Marshall</dc:creator>
  <cp:lastModifiedBy>Bob Marshall</cp:lastModifiedBy>
  <cp:revision>12</cp:revision>
  <dcterms:created xsi:type="dcterms:W3CDTF">2017-03-19T19:37:15Z</dcterms:created>
  <dcterms:modified xsi:type="dcterms:W3CDTF">2019-03-03T05:08:00Z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