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sldIdLst>
    <p:sldId id="256" r:id="rId5"/>
    <p:sldId id="269" r:id="rId6"/>
    <p:sldId id="270" r:id="rId7"/>
    <p:sldId id="271" r:id="rId8"/>
    <p:sldId id="272" r:id="rId9"/>
    <p:sldId id="273" r:id="rId10"/>
    <p:sldId id="274" r:id="rId11"/>
    <p:sldId id="275" r:id="rId12"/>
    <p:sldId id="276" r:id="rId13"/>
    <p:sldId id="277" r:id="rId14"/>
    <p:sldId id="278" r:id="rId15"/>
    <p:sldId id="279" r:id="rId16"/>
    <p:sldId id="284" r:id="rId17"/>
    <p:sldId id="280" r:id="rId18"/>
    <p:sldId id="281" r:id="rId19"/>
    <p:sldId id="282" r:id="rId20"/>
    <p:sldId id="285" r:id="rId21"/>
    <p:sldId id="283" r:id="rId22"/>
    <p:sldId id="286" r:id="rId23"/>
    <p:sldId id="287" r:id="rId24"/>
    <p:sldId id="288"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41" autoAdjust="0"/>
  </p:normalViewPr>
  <p:slideViewPr>
    <p:cSldViewPr snapToGrid="0">
      <p:cViewPr varScale="1">
        <p:scale>
          <a:sx n="91" d="100"/>
          <a:sy n="91" d="100"/>
        </p:scale>
        <p:origin x="63" y="3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effectLst>
                  <a:outerShdw blurRad="38100" dist="38100" dir="2700000" algn="tl">
                    <a:srgbClr val="000000">
                      <a:alpha val="43137"/>
                    </a:srgb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effectLst>
                  <a:outerShdw blurRad="38100" dist="38100" dir="2700000" algn="tl">
                    <a:srgbClr val="000000">
                      <a:alpha val="43137"/>
                    </a:srgbClr>
                  </a:outerShdw>
                </a:effectLst>
              </a:defRPr>
            </a:lvl1pPr>
            <a:lvl2pPr>
              <a:defRPr sz="1600">
                <a:effectLst>
                  <a:outerShdw blurRad="38100" dist="38100" dir="2700000" algn="tl">
                    <a:srgbClr val="000000">
                      <a:alpha val="43137"/>
                    </a:srgbClr>
                  </a:outerShdw>
                </a:effectLst>
              </a:defRPr>
            </a:lvl2pPr>
            <a:lvl3pPr>
              <a:defRPr sz="1400">
                <a:effectLst>
                  <a:outerShdw blurRad="38100" dist="38100" dir="2700000" algn="tl">
                    <a:srgbClr val="000000">
                      <a:alpha val="43137"/>
                    </a:srgbClr>
                  </a:outerShdw>
                </a:effectLst>
              </a:defRPr>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effectLst>
                  <a:outerShdw blurRad="38100" dist="38100" dir="2700000" algn="tl">
                    <a:srgbClr val="000000">
                      <a:alpha val="43137"/>
                    </a:srgbClr>
                  </a:outerShdw>
                </a:effectLst>
              </a:defRPr>
            </a:lvl1pPr>
            <a:lvl2pPr>
              <a:defRPr sz="1600">
                <a:effectLst>
                  <a:outerShdw blurRad="38100" dist="38100" dir="2700000" algn="tl">
                    <a:srgbClr val="000000">
                      <a:alpha val="43137"/>
                    </a:srgbClr>
                  </a:outerShdw>
                </a:effectLst>
              </a:defRPr>
            </a:lvl2pPr>
            <a:lvl3pPr>
              <a:defRPr sz="1400">
                <a:effectLst>
                  <a:outerShdw blurRad="38100" dist="38100" dir="2700000" algn="tl">
                    <a:srgbClr val="000000">
                      <a:alpha val="43137"/>
                    </a:srgbClr>
                  </a:outerShdw>
                </a:effectLst>
              </a:defRPr>
            </a:lvl3pPr>
            <a:lvl4pPr>
              <a:defRPr sz="1200">
                <a:effectLst>
                  <a:outerShdw blurRad="38100" dist="38100" dir="2700000" algn="tl">
                    <a:srgbClr val="000000">
                      <a:alpha val="43137"/>
                    </a:srgbClr>
                  </a:outerShdw>
                </a:effectLst>
              </a:defRPr>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09A250-FF31-4206-8172-F9D3106AACB1}"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effectLst>
            <a:outerShdw blurRad="38100" dist="38100" dir="2700000" algn="tl">
              <a:srgbClr val="000000">
                <a:alpha val="43137"/>
              </a:srgbClr>
            </a:outerShdw>
          </a:effectLst>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effectLst>
            <a:outerShdw blurRad="38100" dist="38100" dir="2700000" algn="tl">
              <a:srgbClr val="000000">
                <a:alpha val="43137"/>
              </a:srgbClr>
            </a:outerShdw>
          </a:effectLst>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effectLst>
            <a:outerShdw blurRad="38100" dist="38100" dir="2700000" algn="tl">
              <a:srgbClr val="000000">
                <a:alpha val="43137"/>
              </a:srgbClr>
            </a:outerShdw>
          </a:effectLst>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ext uri="{28A0092B-C50C-407E-A947-70E740481C1C}">
                <a14:useLocalDpi xmlns:a14="http://schemas.microsoft.com/office/drawing/2010/main" val="0"/>
              </a:ext>
            </a:extLst>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1092325" y="1447800"/>
            <a:ext cx="8825658" cy="3329581"/>
          </a:xfrm>
        </p:spPr>
        <p:txBody>
          <a:bodyPr>
            <a:normAutofit/>
          </a:bodyPr>
          <a:lstStyle/>
          <a:p>
            <a:r>
              <a:rPr lang="en-US" dirty="0"/>
              <a:t>mHealth Introduction</a:t>
            </a:r>
            <a:endParaRPr lang="ru-RU" dirty="0"/>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1154954" y="4777380"/>
            <a:ext cx="9855333" cy="861420"/>
          </a:xfrm>
        </p:spPr>
        <p:txBody>
          <a:bodyPr>
            <a:normAutofit/>
          </a:bodyPr>
          <a:lstStyle/>
          <a:p>
            <a:r>
              <a:rPr lang="en-US" dirty="0"/>
              <a:t>Bob Marshall, MD MPH MISM FAAFP</a:t>
            </a:r>
          </a:p>
          <a:p>
            <a:r>
              <a:rPr lang="en-US" dirty="0"/>
              <a:t>Program Director, DoD/MAMC Clinical Informatics Fellowship</a:t>
            </a: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178CD2-B2E1-4DE6-AD23-CE64A7A7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1766"/>
            <a:ext cx="12192000" cy="5234467"/>
          </a:xfrm>
          <a:prstGeom prst="rect">
            <a:avLst/>
          </a:prstGeom>
        </p:spPr>
      </p:pic>
    </p:spTree>
    <p:extLst>
      <p:ext uri="{BB962C8B-B14F-4D97-AF65-F5344CB8AC3E}">
        <p14:creationId xmlns:p14="http://schemas.microsoft.com/office/powerpoint/2010/main" val="169928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DD27-BF51-46AE-9DC6-2063BD83B25F}"/>
              </a:ext>
            </a:extLst>
          </p:cNvPr>
          <p:cNvSpPr>
            <a:spLocks noGrp="1"/>
          </p:cNvSpPr>
          <p:nvPr>
            <p:ph type="title"/>
          </p:nvPr>
        </p:nvSpPr>
        <p:spPr/>
        <p:txBody>
          <a:bodyPr/>
          <a:lstStyle/>
          <a:p>
            <a:r>
              <a:rPr lang="en-US" dirty="0"/>
              <a:t>Remote Monitoring Intro</a:t>
            </a:r>
          </a:p>
        </p:txBody>
      </p:sp>
      <p:sp>
        <p:nvSpPr>
          <p:cNvPr id="3" name="Content Placeholder 2">
            <a:extLst>
              <a:ext uri="{FF2B5EF4-FFF2-40B4-BE49-F238E27FC236}">
                <a16:creationId xmlns:a16="http://schemas.microsoft.com/office/drawing/2014/main" id="{B3212DEE-06CD-4CF8-B5FF-5A6870C5DFF3}"/>
              </a:ext>
            </a:extLst>
          </p:cNvPr>
          <p:cNvSpPr>
            <a:spLocks noGrp="1"/>
          </p:cNvSpPr>
          <p:nvPr>
            <p:ph idx="1"/>
          </p:nvPr>
        </p:nvSpPr>
        <p:spPr/>
        <p:txBody>
          <a:bodyPr>
            <a:normAutofit/>
          </a:bodyPr>
          <a:lstStyle/>
          <a:p>
            <a:r>
              <a:rPr lang="en-US" dirty="0"/>
              <a:t>With the broader use of wireless networks in the home and availability of Bluetooth enabled health devices, the use of remote monitoring has expanded</a:t>
            </a:r>
          </a:p>
          <a:p>
            <a:r>
              <a:rPr lang="en-US" dirty="0"/>
              <a:t>To monitor effectively, not only do the devices need to operate reliably in the home and transmit data through a home network but the healthcare team (often a care manager as the first line of defense) needs decision support systems to analyze potential decompensation of those patients</a:t>
            </a:r>
          </a:p>
          <a:p>
            <a:r>
              <a:rPr lang="en-US" dirty="0"/>
              <a:t>A requirement of successful use of patient generated health data (PGHD) coming from devices or apps, the data made available to the patient and care team must be analyzed and displayed in a meaningful manner</a:t>
            </a:r>
          </a:p>
        </p:txBody>
      </p:sp>
    </p:spTree>
    <p:extLst>
      <p:ext uri="{BB962C8B-B14F-4D97-AF65-F5344CB8AC3E}">
        <p14:creationId xmlns:p14="http://schemas.microsoft.com/office/powerpoint/2010/main" val="394011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66E9-F32B-4B78-A667-8D120DF30BE1}"/>
              </a:ext>
            </a:extLst>
          </p:cNvPr>
          <p:cNvSpPr>
            <a:spLocks noGrp="1"/>
          </p:cNvSpPr>
          <p:nvPr>
            <p:ph type="title"/>
          </p:nvPr>
        </p:nvSpPr>
        <p:spPr/>
        <p:txBody>
          <a:bodyPr/>
          <a:lstStyle/>
          <a:p>
            <a:r>
              <a:rPr lang="en-US" dirty="0"/>
              <a:t>mHealth in the Clinical Setting</a:t>
            </a:r>
          </a:p>
        </p:txBody>
      </p:sp>
      <p:sp>
        <p:nvSpPr>
          <p:cNvPr id="3" name="Content Placeholder 2">
            <a:extLst>
              <a:ext uri="{FF2B5EF4-FFF2-40B4-BE49-F238E27FC236}">
                <a16:creationId xmlns:a16="http://schemas.microsoft.com/office/drawing/2014/main" id="{A289D2D5-EEEE-49D2-88CA-E97393ECC3B5}"/>
              </a:ext>
            </a:extLst>
          </p:cNvPr>
          <p:cNvSpPr>
            <a:spLocks noGrp="1"/>
          </p:cNvSpPr>
          <p:nvPr>
            <p:ph idx="1"/>
          </p:nvPr>
        </p:nvSpPr>
        <p:spPr/>
        <p:txBody>
          <a:bodyPr>
            <a:normAutofit/>
          </a:bodyPr>
          <a:lstStyle/>
          <a:p>
            <a:r>
              <a:rPr lang="en-US" dirty="0"/>
              <a:t>In both hospitals and outpatient clinics, communication is the primary use of mobile devices</a:t>
            </a:r>
          </a:p>
          <a:p>
            <a:r>
              <a:rPr lang="en-US" dirty="0"/>
              <a:t>mobility has the advantage of allowing the user, whether physician, nurse or other staff, to move from room to room, patient to patient, without dependence on a desktop computer</a:t>
            </a:r>
          </a:p>
          <a:p>
            <a:r>
              <a:rPr lang="en-US" dirty="0"/>
              <a:t>One concern about the use of mobile technology in clinical settings is infection control, particularly in intensive care units</a:t>
            </a:r>
          </a:p>
          <a:p>
            <a:r>
              <a:rPr lang="en-US" dirty="0"/>
              <a:t>New smartphone technology allows for not only standard alerts but also the ability to respond to a message by placing an order or other action</a:t>
            </a:r>
          </a:p>
        </p:txBody>
      </p:sp>
    </p:spTree>
    <p:extLst>
      <p:ext uri="{BB962C8B-B14F-4D97-AF65-F5344CB8AC3E}">
        <p14:creationId xmlns:p14="http://schemas.microsoft.com/office/powerpoint/2010/main" val="2906754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F5C3-8C48-44FE-9762-FDA294805628}"/>
              </a:ext>
            </a:extLst>
          </p:cNvPr>
          <p:cNvSpPr>
            <a:spLocks noGrp="1"/>
          </p:cNvSpPr>
          <p:nvPr>
            <p:ph type="title"/>
          </p:nvPr>
        </p:nvSpPr>
        <p:spPr/>
        <p:txBody>
          <a:bodyPr/>
          <a:lstStyle/>
          <a:p>
            <a:r>
              <a:rPr lang="en-US" dirty="0"/>
              <a:t>mHealth in the Clinical Setting</a:t>
            </a:r>
          </a:p>
        </p:txBody>
      </p:sp>
      <p:sp>
        <p:nvSpPr>
          <p:cNvPr id="3" name="Content Placeholder 2">
            <a:extLst>
              <a:ext uri="{FF2B5EF4-FFF2-40B4-BE49-F238E27FC236}">
                <a16:creationId xmlns:a16="http://schemas.microsoft.com/office/drawing/2014/main" id="{F757D682-A720-4CFA-AFED-3389C0B2E004}"/>
              </a:ext>
            </a:extLst>
          </p:cNvPr>
          <p:cNvSpPr>
            <a:spLocks noGrp="1"/>
          </p:cNvSpPr>
          <p:nvPr>
            <p:ph idx="1"/>
          </p:nvPr>
        </p:nvSpPr>
        <p:spPr/>
        <p:txBody>
          <a:bodyPr>
            <a:normAutofit/>
          </a:bodyPr>
          <a:lstStyle/>
          <a:p>
            <a:r>
              <a:rPr lang="en-US" dirty="0"/>
              <a:t>Data collection is another task which can be enabled efficiently through mobile devices</a:t>
            </a:r>
          </a:p>
          <a:p>
            <a:r>
              <a:rPr lang="en-US" dirty="0"/>
              <a:t>With the pervasive use of digital imaging in healthcare, viewing imaging results on a tablet has some advantages including the easy ability to zoom in but also take the images anywhere in the clinical setting</a:t>
            </a:r>
          </a:p>
          <a:p>
            <a:r>
              <a:rPr lang="en-US" dirty="0"/>
              <a:t>Another example of the use of mobile technology in healthcare is for teleconsultations including teleradiology and </a:t>
            </a:r>
            <a:r>
              <a:rPr lang="en-US" dirty="0" err="1"/>
              <a:t>telestroke</a:t>
            </a:r>
            <a:r>
              <a:rPr lang="en-US" dirty="0"/>
              <a:t> services</a:t>
            </a:r>
          </a:p>
          <a:p>
            <a:pPr lvl="1"/>
            <a:r>
              <a:rPr lang="en-US" sz="2000" dirty="0"/>
              <a:t>These services over mobile technologies can enable real time discussion of diagnosis and treatment from an ambulance, plane or remote location</a:t>
            </a:r>
          </a:p>
        </p:txBody>
      </p:sp>
    </p:spTree>
    <p:extLst>
      <p:ext uri="{BB962C8B-B14F-4D97-AF65-F5344CB8AC3E}">
        <p14:creationId xmlns:p14="http://schemas.microsoft.com/office/powerpoint/2010/main" val="179667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E061-7B27-4EFF-B38A-9A932D087FB8}"/>
              </a:ext>
            </a:extLst>
          </p:cNvPr>
          <p:cNvSpPr>
            <a:spLocks noGrp="1"/>
          </p:cNvSpPr>
          <p:nvPr>
            <p:ph type="title"/>
          </p:nvPr>
        </p:nvSpPr>
        <p:spPr/>
        <p:txBody>
          <a:bodyPr/>
          <a:lstStyle/>
          <a:p>
            <a:r>
              <a:rPr lang="en-US" dirty="0"/>
              <a:t>mHealth in the Home</a:t>
            </a:r>
          </a:p>
        </p:txBody>
      </p:sp>
      <p:sp>
        <p:nvSpPr>
          <p:cNvPr id="3" name="Content Placeholder 2">
            <a:extLst>
              <a:ext uri="{FF2B5EF4-FFF2-40B4-BE49-F238E27FC236}">
                <a16:creationId xmlns:a16="http://schemas.microsoft.com/office/drawing/2014/main" id="{E14075BD-7A2A-45BF-B178-EEBD3A028C90}"/>
              </a:ext>
            </a:extLst>
          </p:cNvPr>
          <p:cNvSpPr>
            <a:spLocks noGrp="1"/>
          </p:cNvSpPr>
          <p:nvPr>
            <p:ph idx="1"/>
          </p:nvPr>
        </p:nvSpPr>
        <p:spPr/>
        <p:txBody>
          <a:bodyPr>
            <a:normAutofit/>
          </a:bodyPr>
          <a:lstStyle/>
          <a:p>
            <a:r>
              <a:rPr lang="en-US" dirty="0"/>
              <a:t>With the incentives from valued-based care, such as, bundled payment models, monitoring patients at home post-hospitalization or surgery is becoming more common</a:t>
            </a:r>
          </a:p>
          <a:p>
            <a:r>
              <a:rPr lang="en-US" dirty="0"/>
              <a:t>Diabetes is probably the most common condition to use mobile technology to monitor and treat</a:t>
            </a:r>
          </a:p>
          <a:p>
            <a:pPr lvl="1"/>
            <a:r>
              <a:rPr lang="en-US" sz="2000" dirty="0"/>
              <a:t>Virtual diabetes prevention programs with live coaching, social discussions and the ability to record progress have been shown to be as effective as in person programs</a:t>
            </a:r>
          </a:p>
          <a:p>
            <a:r>
              <a:rPr lang="en-US" dirty="0"/>
              <a:t>Interfaces with electronic medical records through applications programming interfaces (APIs) are being developed to better integrate data from devices and apps into the clinical workflow</a:t>
            </a:r>
          </a:p>
        </p:txBody>
      </p:sp>
    </p:spTree>
    <p:extLst>
      <p:ext uri="{BB962C8B-B14F-4D97-AF65-F5344CB8AC3E}">
        <p14:creationId xmlns:p14="http://schemas.microsoft.com/office/powerpoint/2010/main" val="114900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CA78-F9D1-44E8-A8BE-AAB797ED26F9}"/>
              </a:ext>
            </a:extLst>
          </p:cNvPr>
          <p:cNvSpPr>
            <a:spLocks noGrp="1"/>
          </p:cNvSpPr>
          <p:nvPr>
            <p:ph type="title"/>
          </p:nvPr>
        </p:nvSpPr>
        <p:spPr/>
        <p:txBody>
          <a:bodyPr/>
          <a:lstStyle/>
          <a:p>
            <a:r>
              <a:rPr lang="en-US" dirty="0"/>
              <a:t>mHealth in Wellness &amp; Sports</a:t>
            </a:r>
          </a:p>
        </p:txBody>
      </p:sp>
      <p:sp>
        <p:nvSpPr>
          <p:cNvPr id="3" name="Content Placeholder 2">
            <a:extLst>
              <a:ext uri="{FF2B5EF4-FFF2-40B4-BE49-F238E27FC236}">
                <a16:creationId xmlns:a16="http://schemas.microsoft.com/office/drawing/2014/main" id="{BA7A4D6E-3158-4269-8ADC-807773040084}"/>
              </a:ext>
            </a:extLst>
          </p:cNvPr>
          <p:cNvSpPr>
            <a:spLocks noGrp="1"/>
          </p:cNvSpPr>
          <p:nvPr>
            <p:ph idx="1"/>
          </p:nvPr>
        </p:nvSpPr>
        <p:spPr/>
        <p:txBody>
          <a:bodyPr/>
          <a:lstStyle/>
          <a:p>
            <a:r>
              <a:rPr lang="en-US" dirty="0"/>
              <a:t>Fitness trackers are the most common mobile devices and are usually worn on the wrist</a:t>
            </a:r>
          </a:p>
          <a:p>
            <a:r>
              <a:rPr lang="en-US" dirty="0"/>
              <a:t>The associated apps allow the user to track steps, distance, heart rate, sleep, and diet</a:t>
            </a:r>
          </a:p>
          <a:p>
            <a:r>
              <a:rPr lang="en-US" dirty="0"/>
              <a:t>Some of the research challenges include failure to define the effect size in digital health, the short duration of the studies and the changes in technology over time</a:t>
            </a:r>
          </a:p>
          <a:p>
            <a:r>
              <a:rPr lang="en-US" dirty="0"/>
              <a:t>Smartwatches as well as sport-specific devices can be integrated with more sophisticated GPS and other tools</a:t>
            </a:r>
          </a:p>
        </p:txBody>
      </p:sp>
    </p:spTree>
    <p:extLst>
      <p:ext uri="{BB962C8B-B14F-4D97-AF65-F5344CB8AC3E}">
        <p14:creationId xmlns:p14="http://schemas.microsoft.com/office/powerpoint/2010/main" val="359282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B100-2FC0-4E1A-B578-1BFC75F78E11}"/>
              </a:ext>
            </a:extLst>
          </p:cNvPr>
          <p:cNvSpPr>
            <a:spLocks noGrp="1"/>
          </p:cNvSpPr>
          <p:nvPr>
            <p:ph type="title"/>
          </p:nvPr>
        </p:nvSpPr>
        <p:spPr/>
        <p:txBody>
          <a:bodyPr/>
          <a:lstStyle/>
          <a:p>
            <a:r>
              <a:rPr lang="en-US" dirty="0"/>
              <a:t>mHealth in Research         Apple OS</a:t>
            </a:r>
          </a:p>
        </p:txBody>
      </p:sp>
      <p:sp>
        <p:nvSpPr>
          <p:cNvPr id="3" name="Content Placeholder 2">
            <a:extLst>
              <a:ext uri="{FF2B5EF4-FFF2-40B4-BE49-F238E27FC236}">
                <a16:creationId xmlns:a16="http://schemas.microsoft.com/office/drawing/2014/main" id="{E50B9564-9BF1-4D60-AB6A-6E223E1C0557}"/>
              </a:ext>
            </a:extLst>
          </p:cNvPr>
          <p:cNvSpPr>
            <a:spLocks noGrp="1"/>
          </p:cNvSpPr>
          <p:nvPr>
            <p:ph idx="1"/>
          </p:nvPr>
        </p:nvSpPr>
        <p:spPr/>
        <p:txBody>
          <a:bodyPr>
            <a:normAutofit/>
          </a:bodyPr>
          <a:lstStyle/>
          <a:p>
            <a:r>
              <a:rPr lang="en-US" i="1" dirty="0"/>
              <a:t>Apple </a:t>
            </a:r>
            <a:r>
              <a:rPr lang="en-US" i="1" dirty="0" err="1"/>
              <a:t>HealthKit</a:t>
            </a:r>
            <a:r>
              <a:rPr lang="en-US" i="1" dirty="0"/>
              <a:t>: </a:t>
            </a:r>
            <a:r>
              <a:rPr lang="en-US" dirty="0"/>
              <a:t>Apple created the </a:t>
            </a:r>
            <a:r>
              <a:rPr lang="en-US" dirty="0" err="1"/>
              <a:t>HealthKit</a:t>
            </a:r>
            <a:r>
              <a:rPr lang="en-US" dirty="0"/>
              <a:t>, a software development kit (SDK) for iOS and the </a:t>
            </a:r>
            <a:r>
              <a:rPr lang="en-US" dirty="0" err="1"/>
              <a:t>WatchOS</a:t>
            </a:r>
            <a:endParaRPr lang="en-US" dirty="0"/>
          </a:p>
          <a:p>
            <a:r>
              <a:rPr lang="en-US" dirty="0"/>
              <a:t>These application programming interfaces (APIs) integrate a new app with the phone’s health and activity data</a:t>
            </a:r>
          </a:p>
          <a:p>
            <a:r>
              <a:rPr lang="en-US" i="1" dirty="0"/>
              <a:t>Apple </a:t>
            </a:r>
            <a:r>
              <a:rPr lang="en-US" i="1" dirty="0" err="1"/>
              <a:t>ResearchKit</a:t>
            </a:r>
            <a:r>
              <a:rPr lang="en-US" i="1" dirty="0"/>
              <a:t>: </a:t>
            </a:r>
            <a:r>
              <a:rPr lang="en-US" dirty="0"/>
              <a:t>is an open-source framework that enables an iOS app to be used for medical research</a:t>
            </a:r>
          </a:p>
          <a:p>
            <a:pPr lvl="1"/>
            <a:r>
              <a:rPr lang="en-US" sz="2000" dirty="0"/>
              <a:t>The workflow for research, such as enrollment, consent and patient surveys is part of the Kit </a:t>
            </a:r>
          </a:p>
          <a:p>
            <a:pPr lvl="1"/>
            <a:r>
              <a:rPr lang="en-US" sz="2000" dirty="0" err="1"/>
              <a:t>ResearchKit</a:t>
            </a:r>
            <a:r>
              <a:rPr lang="en-US" sz="2000" dirty="0"/>
              <a:t> is integrated with </a:t>
            </a:r>
            <a:r>
              <a:rPr lang="en-US" sz="2000" dirty="0" err="1"/>
              <a:t>HealthKit</a:t>
            </a:r>
            <a:r>
              <a:rPr lang="en-US" sz="2000" dirty="0"/>
              <a:t> so that health and activity parameters (steps, calories burned and heart rate) can be included in the study</a:t>
            </a:r>
          </a:p>
          <a:p>
            <a:endParaRPr lang="en-US" dirty="0"/>
          </a:p>
        </p:txBody>
      </p:sp>
    </p:spTree>
    <p:extLst>
      <p:ext uri="{BB962C8B-B14F-4D97-AF65-F5344CB8AC3E}">
        <p14:creationId xmlns:p14="http://schemas.microsoft.com/office/powerpoint/2010/main" val="171009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9222-ABC2-48D6-B1CE-63206421BB9F}"/>
              </a:ext>
            </a:extLst>
          </p:cNvPr>
          <p:cNvSpPr>
            <a:spLocks noGrp="1"/>
          </p:cNvSpPr>
          <p:nvPr>
            <p:ph type="title"/>
          </p:nvPr>
        </p:nvSpPr>
        <p:spPr/>
        <p:txBody>
          <a:bodyPr/>
          <a:lstStyle/>
          <a:p>
            <a:r>
              <a:rPr lang="en-US" dirty="0"/>
              <a:t>mHealth in Research      Android OS</a:t>
            </a:r>
          </a:p>
        </p:txBody>
      </p:sp>
      <p:sp>
        <p:nvSpPr>
          <p:cNvPr id="3" name="Content Placeholder 2">
            <a:extLst>
              <a:ext uri="{FF2B5EF4-FFF2-40B4-BE49-F238E27FC236}">
                <a16:creationId xmlns:a16="http://schemas.microsoft.com/office/drawing/2014/main" id="{A19DF492-0FE5-4FA9-9773-2A4878515601}"/>
              </a:ext>
            </a:extLst>
          </p:cNvPr>
          <p:cNvSpPr>
            <a:spLocks noGrp="1"/>
          </p:cNvSpPr>
          <p:nvPr>
            <p:ph idx="1"/>
          </p:nvPr>
        </p:nvSpPr>
        <p:spPr/>
        <p:txBody>
          <a:bodyPr/>
          <a:lstStyle/>
          <a:p>
            <a:r>
              <a:rPr lang="en-US" i="1" dirty="0"/>
              <a:t>Google Fit: </a:t>
            </a:r>
            <a:r>
              <a:rPr lang="en-US" dirty="0"/>
              <a:t>is an app but also includes an Android software SDK, similar to Apple </a:t>
            </a:r>
            <a:r>
              <a:rPr lang="en-US" dirty="0" err="1"/>
              <a:t>HealthKit</a:t>
            </a:r>
            <a:r>
              <a:rPr lang="en-US" dirty="0"/>
              <a:t> for building apps using the activity sensor’s application programming interface (API)</a:t>
            </a:r>
          </a:p>
          <a:p>
            <a:r>
              <a:rPr lang="en-US" i="1" dirty="0" err="1"/>
              <a:t>ResearchStack</a:t>
            </a:r>
            <a:r>
              <a:rPr lang="en-US" i="1" dirty="0"/>
              <a:t>: </a:t>
            </a:r>
            <a:r>
              <a:rPr lang="en-US" dirty="0"/>
              <a:t>is a SDK framework for creating research apps using the Android OS, analogous to the Apple </a:t>
            </a:r>
            <a:r>
              <a:rPr lang="en-US" dirty="0" err="1"/>
              <a:t>ResearchKit</a:t>
            </a:r>
            <a:endParaRPr lang="en-US" dirty="0"/>
          </a:p>
          <a:p>
            <a:r>
              <a:rPr lang="en-US" i="1" dirty="0"/>
              <a:t>Research Droid: </a:t>
            </a:r>
            <a:r>
              <a:rPr lang="en-US" dirty="0"/>
              <a:t>is an Android port of the </a:t>
            </a:r>
            <a:r>
              <a:rPr lang="en-US" dirty="0" err="1"/>
              <a:t>ResearchKit</a:t>
            </a:r>
            <a:r>
              <a:rPr lang="en-US" dirty="0"/>
              <a:t> launched in November 2015 to add Android smartphones to the research platform</a:t>
            </a:r>
          </a:p>
        </p:txBody>
      </p:sp>
    </p:spTree>
    <p:extLst>
      <p:ext uri="{BB962C8B-B14F-4D97-AF65-F5344CB8AC3E}">
        <p14:creationId xmlns:p14="http://schemas.microsoft.com/office/powerpoint/2010/main" val="22601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D610-C4E6-4713-85F9-FD55A5688D67}"/>
              </a:ext>
            </a:extLst>
          </p:cNvPr>
          <p:cNvSpPr>
            <a:spLocks noGrp="1"/>
          </p:cNvSpPr>
          <p:nvPr>
            <p:ph type="title"/>
          </p:nvPr>
        </p:nvSpPr>
        <p:spPr/>
        <p:txBody>
          <a:bodyPr/>
          <a:lstStyle/>
          <a:p>
            <a:r>
              <a:rPr lang="en-US" dirty="0"/>
              <a:t>mHealth Challenges            1 of 2</a:t>
            </a:r>
          </a:p>
        </p:txBody>
      </p:sp>
      <p:sp>
        <p:nvSpPr>
          <p:cNvPr id="3" name="Content Placeholder 2">
            <a:extLst>
              <a:ext uri="{FF2B5EF4-FFF2-40B4-BE49-F238E27FC236}">
                <a16:creationId xmlns:a16="http://schemas.microsoft.com/office/drawing/2014/main" id="{98697939-DFB7-441A-804F-DEF122A9DE75}"/>
              </a:ext>
            </a:extLst>
          </p:cNvPr>
          <p:cNvSpPr>
            <a:spLocks noGrp="1"/>
          </p:cNvSpPr>
          <p:nvPr>
            <p:ph idx="1"/>
          </p:nvPr>
        </p:nvSpPr>
        <p:spPr/>
        <p:txBody>
          <a:bodyPr/>
          <a:lstStyle/>
          <a:p>
            <a:r>
              <a:rPr lang="en-US" i="1" dirty="0"/>
              <a:t>Distraction: </a:t>
            </a:r>
            <a:r>
              <a:rPr lang="en-US" dirty="0"/>
              <a:t>mobile technology, in particular smartphones and specifically text messaging can be distracting when combined with activities such as driving an automobile</a:t>
            </a:r>
          </a:p>
          <a:p>
            <a:r>
              <a:rPr lang="en-US" dirty="0"/>
              <a:t>Several studies have confirmed that mobile technology is also distracting in a medical environment</a:t>
            </a:r>
          </a:p>
          <a:p>
            <a:r>
              <a:rPr lang="en-US" i="1" dirty="0"/>
              <a:t>Privacy/security: </a:t>
            </a:r>
            <a:r>
              <a:rPr lang="en-US" dirty="0"/>
              <a:t>clearly, mobile technology represents a security risk for patient data and the healthcare system’s network</a:t>
            </a:r>
          </a:p>
          <a:p>
            <a:r>
              <a:rPr lang="en-US" i="1" dirty="0"/>
              <a:t>Source of infection: </a:t>
            </a:r>
            <a:r>
              <a:rPr lang="en-US" dirty="0"/>
              <a:t>there is evidence that mobile devices contain bacteria that could be harmful in certain locations such as the operating room</a:t>
            </a:r>
          </a:p>
        </p:txBody>
      </p:sp>
    </p:spTree>
    <p:extLst>
      <p:ext uri="{BB962C8B-B14F-4D97-AF65-F5344CB8AC3E}">
        <p14:creationId xmlns:p14="http://schemas.microsoft.com/office/powerpoint/2010/main" val="1946608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7765-09D4-4A84-A410-3BE64B61A812}"/>
              </a:ext>
            </a:extLst>
          </p:cNvPr>
          <p:cNvSpPr>
            <a:spLocks noGrp="1"/>
          </p:cNvSpPr>
          <p:nvPr>
            <p:ph type="title"/>
          </p:nvPr>
        </p:nvSpPr>
        <p:spPr/>
        <p:txBody>
          <a:bodyPr/>
          <a:lstStyle/>
          <a:p>
            <a:r>
              <a:rPr lang="en-US" dirty="0"/>
              <a:t>mHealth Challenges             2 of 2</a:t>
            </a:r>
          </a:p>
        </p:txBody>
      </p:sp>
      <p:sp>
        <p:nvSpPr>
          <p:cNvPr id="3" name="Content Placeholder 2">
            <a:extLst>
              <a:ext uri="{FF2B5EF4-FFF2-40B4-BE49-F238E27FC236}">
                <a16:creationId xmlns:a16="http://schemas.microsoft.com/office/drawing/2014/main" id="{31E69662-498E-47AD-941A-2B5B3257AE93}"/>
              </a:ext>
            </a:extLst>
          </p:cNvPr>
          <p:cNvSpPr>
            <a:spLocks noGrp="1"/>
          </p:cNvSpPr>
          <p:nvPr>
            <p:ph idx="1"/>
          </p:nvPr>
        </p:nvSpPr>
        <p:spPr/>
        <p:txBody>
          <a:bodyPr>
            <a:normAutofit lnSpcReduction="10000"/>
          </a:bodyPr>
          <a:lstStyle/>
          <a:p>
            <a:r>
              <a:rPr lang="en-US" i="1" dirty="0"/>
              <a:t>Interference with medical equipment: </a:t>
            </a:r>
            <a:r>
              <a:rPr lang="en-US" dirty="0"/>
              <a:t>there is a potential risk of smartphone electromagnetic radiation on pacemakers and other cardiac equipment</a:t>
            </a:r>
          </a:p>
          <a:p>
            <a:r>
              <a:rPr lang="en-US" i="1" dirty="0"/>
              <a:t>Lack of quality control: </a:t>
            </a:r>
            <a:r>
              <a:rPr lang="en-US" dirty="0"/>
              <a:t>Due to the proliferation of mobile apps many argued that there needed to be a means to judge the quality of apps, particularly mHealth apps</a:t>
            </a:r>
          </a:p>
          <a:p>
            <a:r>
              <a:rPr lang="en-US" i="1" dirty="0"/>
              <a:t>Lack of evidence: </a:t>
            </a:r>
            <a:r>
              <a:rPr lang="en-US" dirty="0"/>
              <a:t>despite more than 500 mHealth studies, there is a paucity of high quality evidence to show that mHealth positively impacts patient outcomes</a:t>
            </a:r>
          </a:p>
          <a:p>
            <a:r>
              <a:rPr lang="en-US" dirty="0"/>
              <a:t>While the tech industry and developers would like to “scale up” the number of apps, they must first be shown to be effective and there should be agreement as to how the apps should be rated with research</a:t>
            </a:r>
          </a:p>
          <a:p>
            <a:endParaRPr lang="en-US" dirty="0"/>
          </a:p>
        </p:txBody>
      </p:sp>
    </p:spTree>
    <p:extLst>
      <p:ext uri="{BB962C8B-B14F-4D97-AF65-F5344CB8AC3E}">
        <p14:creationId xmlns:p14="http://schemas.microsoft.com/office/powerpoint/2010/main" val="305730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9B45-CDEC-432F-9B6A-B29B579A4753}"/>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1C36997-A01F-42DE-BC2E-E87ABAF21405}"/>
              </a:ext>
            </a:extLst>
          </p:cNvPr>
          <p:cNvSpPr>
            <a:spLocks noGrp="1"/>
          </p:cNvSpPr>
          <p:nvPr>
            <p:ph idx="1"/>
          </p:nvPr>
        </p:nvSpPr>
        <p:spPr/>
        <p:txBody>
          <a:bodyPr/>
          <a:lstStyle/>
          <a:p>
            <a:r>
              <a:rPr lang="en-US" dirty="0"/>
              <a:t>Provide definition</a:t>
            </a:r>
          </a:p>
          <a:p>
            <a:r>
              <a:rPr lang="en-US" dirty="0"/>
              <a:t>Discuss the history of mHealth</a:t>
            </a:r>
          </a:p>
          <a:p>
            <a:r>
              <a:rPr lang="en-US" dirty="0"/>
              <a:t>Discuss various aspects of mHealth facilitation, current technology and interoperability</a:t>
            </a:r>
          </a:p>
          <a:p>
            <a:r>
              <a:rPr lang="en-US" dirty="0"/>
              <a:t>Discuss mHealth in various environments</a:t>
            </a:r>
          </a:p>
          <a:p>
            <a:r>
              <a:rPr lang="en-US" dirty="0"/>
              <a:t>Review mHealth in research</a:t>
            </a:r>
          </a:p>
          <a:p>
            <a:r>
              <a:rPr lang="en-US" dirty="0"/>
              <a:t>Discuss the challenges of mHealth</a:t>
            </a:r>
          </a:p>
          <a:p>
            <a:r>
              <a:rPr lang="en-US" dirty="0"/>
              <a:t>Review the concept of mobile technology policy</a:t>
            </a:r>
          </a:p>
          <a:p>
            <a:endParaRPr lang="en-US" dirty="0"/>
          </a:p>
        </p:txBody>
      </p:sp>
    </p:spTree>
    <p:extLst>
      <p:ext uri="{BB962C8B-B14F-4D97-AF65-F5344CB8AC3E}">
        <p14:creationId xmlns:p14="http://schemas.microsoft.com/office/powerpoint/2010/main" val="2177158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99C5-8BB6-4F40-95D2-0510F24A9466}"/>
              </a:ext>
            </a:extLst>
          </p:cNvPr>
          <p:cNvSpPr>
            <a:spLocks noGrp="1"/>
          </p:cNvSpPr>
          <p:nvPr>
            <p:ph type="title"/>
          </p:nvPr>
        </p:nvSpPr>
        <p:spPr/>
        <p:txBody>
          <a:bodyPr/>
          <a:lstStyle/>
          <a:p>
            <a:r>
              <a:rPr lang="en-US" dirty="0"/>
              <a:t>Mobile Technology Policies</a:t>
            </a:r>
          </a:p>
        </p:txBody>
      </p:sp>
      <p:sp>
        <p:nvSpPr>
          <p:cNvPr id="3" name="Content Placeholder 2">
            <a:extLst>
              <a:ext uri="{FF2B5EF4-FFF2-40B4-BE49-F238E27FC236}">
                <a16:creationId xmlns:a16="http://schemas.microsoft.com/office/drawing/2014/main" id="{1CFD9E71-035B-4531-A4D6-862165D92331}"/>
              </a:ext>
            </a:extLst>
          </p:cNvPr>
          <p:cNvSpPr>
            <a:spLocks noGrp="1"/>
          </p:cNvSpPr>
          <p:nvPr>
            <p:ph idx="1"/>
          </p:nvPr>
        </p:nvSpPr>
        <p:spPr/>
        <p:txBody>
          <a:bodyPr>
            <a:normAutofit lnSpcReduction="10000"/>
          </a:bodyPr>
          <a:lstStyle/>
          <a:p>
            <a:r>
              <a:rPr lang="en-US" dirty="0"/>
              <a:t>Healthcare organizations need to develop a mobile technology policy</a:t>
            </a:r>
          </a:p>
          <a:p>
            <a:r>
              <a:rPr lang="en-US" dirty="0"/>
              <a:t>Policies should include:</a:t>
            </a:r>
          </a:p>
          <a:p>
            <a:pPr lvl="1"/>
            <a:r>
              <a:rPr lang="en-US" sz="2000" dirty="0"/>
              <a:t>Bring your own device (BYOD) policies to be sure external phones match security policies, encryption, WiFi security, firewall protection, </a:t>
            </a:r>
            <a:r>
              <a:rPr lang="en-US" sz="2000" dirty="0" err="1"/>
              <a:t>etc</a:t>
            </a:r>
            <a:endParaRPr lang="en-US" sz="2000" dirty="0"/>
          </a:p>
          <a:p>
            <a:pPr lvl="1"/>
            <a:r>
              <a:rPr lang="en-US" sz="2000" dirty="0"/>
              <a:t>For healthcare system owned phones determine who owns the data</a:t>
            </a:r>
          </a:p>
          <a:p>
            <a:pPr lvl="1"/>
            <a:r>
              <a:rPr lang="en-US" sz="2000" dirty="0"/>
              <a:t>Use separate phones for strictly business use. </a:t>
            </a:r>
          </a:p>
          <a:p>
            <a:pPr lvl="1"/>
            <a:r>
              <a:rPr lang="en-US" sz="2000" dirty="0"/>
              <a:t>Be able to locate phones via GPS</a:t>
            </a:r>
          </a:p>
          <a:p>
            <a:pPr lvl="1"/>
            <a:r>
              <a:rPr lang="en-US" sz="2000" dirty="0"/>
              <a:t>Create “no phone zones”, where appropriate</a:t>
            </a:r>
          </a:p>
          <a:p>
            <a:endParaRPr lang="en-US" dirty="0"/>
          </a:p>
        </p:txBody>
      </p:sp>
    </p:spTree>
    <p:extLst>
      <p:ext uri="{BB962C8B-B14F-4D97-AF65-F5344CB8AC3E}">
        <p14:creationId xmlns:p14="http://schemas.microsoft.com/office/powerpoint/2010/main" val="1635610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BE80-D3E0-4A5E-808A-2D0210DE2371}"/>
              </a:ext>
            </a:extLst>
          </p:cNvPr>
          <p:cNvSpPr>
            <a:spLocks noGrp="1"/>
          </p:cNvSpPr>
          <p:nvPr>
            <p:ph type="title"/>
          </p:nvPr>
        </p:nvSpPr>
        <p:spPr/>
        <p:txBody>
          <a:bodyPr/>
          <a:lstStyle/>
          <a:p>
            <a:r>
              <a:rPr lang="en-US" dirty="0"/>
              <a:t>mHealth Resources</a:t>
            </a:r>
          </a:p>
        </p:txBody>
      </p:sp>
      <p:sp>
        <p:nvSpPr>
          <p:cNvPr id="3" name="Content Placeholder 2">
            <a:extLst>
              <a:ext uri="{FF2B5EF4-FFF2-40B4-BE49-F238E27FC236}">
                <a16:creationId xmlns:a16="http://schemas.microsoft.com/office/drawing/2014/main" id="{D06AAE3E-440F-4F58-8F8D-A8A2056C55FE}"/>
              </a:ext>
            </a:extLst>
          </p:cNvPr>
          <p:cNvSpPr>
            <a:spLocks noGrp="1"/>
          </p:cNvSpPr>
          <p:nvPr>
            <p:ph idx="1"/>
          </p:nvPr>
        </p:nvSpPr>
        <p:spPr/>
        <p:txBody>
          <a:bodyPr>
            <a:normAutofit/>
          </a:bodyPr>
          <a:lstStyle/>
          <a:p>
            <a:r>
              <a:rPr lang="en-US" i="1" dirty="0"/>
              <a:t>mHealth Evidence. </a:t>
            </a:r>
            <a:r>
              <a:rPr lang="en-US" dirty="0"/>
              <a:t>This web site archives more than 8300 digital health evidence sources </a:t>
            </a:r>
          </a:p>
          <a:p>
            <a:pPr lvl="1"/>
            <a:r>
              <a:rPr lang="en-US" sz="2000" dirty="0"/>
              <a:t>https://www.mhealthevidence.org/ </a:t>
            </a:r>
          </a:p>
          <a:p>
            <a:r>
              <a:rPr lang="en-US" dirty="0"/>
              <a:t>NIH Fogarty International Center. </a:t>
            </a:r>
            <a:r>
              <a:rPr lang="en-US" i="1" dirty="0"/>
              <a:t>Mobile Health information and resources. </a:t>
            </a:r>
            <a:r>
              <a:rPr lang="en-US" dirty="0"/>
              <a:t>This NIH website includes news and general information about mHealth</a:t>
            </a:r>
          </a:p>
          <a:p>
            <a:pPr lvl="1"/>
            <a:r>
              <a:rPr lang="en-US" sz="2000" dirty="0"/>
              <a:t>https://www.fic.nih.gov/RESEARCHTOPICS/Pages/MobileHealth.aspx</a:t>
            </a:r>
          </a:p>
          <a:p>
            <a:pPr lvl="1"/>
            <a:endParaRPr lang="en-US" sz="2000" dirty="0"/>
          </a:p>
        </p:txBody>
      </p:sp>
    </p:spTree>
    <p:extLst>
      <p:ext uri="{BB962C8B-B14F-4D97-AF65-F5344CB8AC3E}">
        <p14:creationId xmlns:p14="http://schemas.microsoft.com/office/powerpoint/2010/main" val="384732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22CF6-608A-4B35-BB52-BD76AEF26E64}"/>
              </a:ext>
            </a:extLst>
          </p:cNvPr>
          <p:cNvSpPr>
            <a:spLocks noGrp="1"/>
          </p:cNvSpPr>
          <p:nvPr>
            <p:ph type="title"/>
          </p:nvPr>
        </p:nvSpPr>
        <p:spPr/>
        <p:txBody>
          <a:bodyPr/>
          <a:lstStyle/>
          <a:p>
            <a:r>
              <a:rPr lang="en-US" dirty="0"/>
              <a:t>Questions/Discussion</a:t>
            </a:r>
          </a:p>
        </p:txBody>
      </p:sp>
      <p:pic>
        <p:nvPicPr>
          <p:cNvPr id="6" name="Picture 5">
            <a:extLst>
              <a:ext uri="{FF2B5EF4-FFF2-40B4-BE49-F238E27FC236}">
                <a16:creationId xmlns:a16="http://schemas.microsoft.com/office/drawing/2014/main" id="{69F88C87-1F94-4E55-BF37-959094056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308" y="1261782"/>
            <a:ext cx="4691228" cy="5483254"/>
          </a:xfrm>
          <a:prstGeom prst="rect">
            <a:avLst/>
          </a:prstGeom>
        </p:spPr>
      </p:pic>
    </p:spTree>
    <p:extLst>
      <p:ext uri="{BB962C8B-B14F-4D97-AF65-F5344CB8AC3E}">
        <p14:creationId xmlns:p14="http://schemas.microsoft.com/office/powerpoint/2010/main" val="31288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1172-BFA4-412F-8098-EC00360452E8}"/>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5BB1E5E3-6E83-4BC6-8FCA-BFCBCE417094}"/>
              </a:ext>
            </a:extLst>
          </p:cNvPr>
          <p:cNvSpPr>
            <a:spLocks noGrp="1"/>
          </p:cNvSpPr>
          <p:nvPr>
            <p:ph idx="1"/>
          </p:nvPr>
        </p:nvSpPr>
        <p:spPr/>
        <p:txBody>
          <a:bodyPr>
            <a:normAutofit/>
          </a:bodyPr>
          <a:lstStyle/>
          <a:p>
            <a:r>
              <a:rPr lang="en-US" dirty="0"/>
              <a:t>Mobile health (mHealth) is a term used for the practice of medicine and public health supported by mobile devices. </a:t>
            </a:r>
          </a:p>
          <a:p>
            <a:r>
              <a:rPr lang="en-US" dirty="0"/>
              <a:t>The term mHealth has been defined by the Global Observatory for e-Health of the World Health Organization as:</a:t>
            </a:r>
          </a:p>
          <a:p>
            <a:pPr lvl="1"/>
            <a:r>
              <a:rPr lang="en-US" sz="2000" dirty="0"/>
              <a:t> “</a:t>
            </a:r>
            <a:r>
              <a:rPr lang="en-US" sz="2000" i="1" dirty="0"/>
              <a:t>medical and public health practice supported by mobile devices, such as mobile phones, </a:t>
            </a:r>
            <a:r>
              <a:rPr lang="fr-FR" sz="2000" i="1" dirty="0"/>
              <a:t>patient monitoring devices, personal digital assistants </a:t>
            </a:r>
            <a:r>
              <a:rPr lang="en-US" sz="2000" i="1" dirty="0"/>
              <a:t>and other wireless devices.”</a:t>
            </a:r>
            <a:endParaRPr lang="en-US" sz="2000" dirty="0"/>
          </a:p>
        </p:txBody>
      </p:sp>
    </p:spTree>
    <p:extLst>
      <p:ext uri="{BB962C8B-B14F-4D97-AF65-F5344CB8AC3E}">
        <p14:creationId xmlns:p14="http://schemas.microsoft.com/office/powerpoint/2010/main" val="168812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5D51-36AD-4A8B-962C-A65E21A014D1}"/>
              </a:ext>
            </a:extLst>
          </p:cNvPr>
          <p:cNvSpPr>
            <a:spLocks noGrp="1"/>
          </p:cNvSpPr>
          <p:nvPr>
            <p:ph type="title"/>
          </p:nvPr>
        </p:nvSpPr>
        <p:spPr/>
        <p:txBody>
          <a:bodyPr/>
          <a:lstStyle/>
          <a:p>
            <a:r>
              <a:rPr lang="en-US" dirty="0"/>
              <a:t>Some History </a:t>
            </a:r>
          </a:p>
        </p:txBody>
      </p:sp>
      <p:sp>
        <p:nvSpPr>
          <p:cNvPr id="3" name="Content Placeholder 2">
            <a:extLst>
              <a:ext uri="{FF2B5EF4-FFF2-40B4-BE49-F238E27FC236}">
                <a16:creationId xmlns:a16="http://schemas.microsoft.com/office/drawing/2014/main" id="{334F2430-E661-4FC5-B54D-80800D756EF3}"/>
              </a:ext>
            </a:extLst>
          </p:cNvPr>
          <p:cNvSpPr>
            <a:spLocks noGrp="1"/>
          </p:cNvSpPr>
          <p:nvPr>
            <p:ph idx="1"/>
          </p:nvPr>
        </p:nvSpPr>
        <p:spPr/>
        <p:txBody>
          <a:bodyPr>
            <a:normAutofit/>
          </a:bodyPr>
          <a:lstStyle/>
          <a:p>
            <a:r>
              <a:rPr lang="en-US" dirty="0"/>
              <a:t>The exponential growth of mobile technology in the past few years has created opportunities for mHealth to flourish. </a:t>
            </a:r>
          </a:p>
          <a:p>
            <a:r>
              <a:rPr lang="en-US" dirty="0"/>
              <a:t>A 2016 Pew study noted: “The </a:t>
            </a:r>
            <a:r>
              <a:rPr lang="en-US" i="1" dirty="0"/>
              <a:t>vast majority of Americans – 95% – now own a cellphone of some kind. The share of Americans that own smartphones is now 77%, up from just 35% in Pew Research Center’s first survey of smartphone ownership conducted in 2011.”</a:t>
            </a:r>
          </a:p>
          <a:p>
            <a:r>
              <a:rPr lang="en-US" dirty="0"/>
              <a:t>According to this same survey, adoption of smartphones is about equal among men and women and similar among ethnic groups. </a:t>
            </a:r>
          </a:p>
          <a:p>
            <a:r>
              <a:rPr lang="en-US" dirty="0"/>
              <a:t>Clearly adoption rates drop with age but increase with education and income.</a:t>
            </a:r>
          </a:p>
        </p:txBody>
      </p:sp>
    </p:spTree>
    <p:extLst>
      <p:ext uri="{BB962C8B-B14F-4D97-AF65-F5344CB8AC3E}">
        <p14:creationId xmlns:p14="http://schemas.microsoft.com/office/powerpoint/2010/main" val="73096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D54245-C6E4-4FB8-B4E4-4C5CAA665621}"/>
              </a:ext>
            </a:extLst>
          </p:cNvPr>
          <p:cNvSpPr>
            <a:spLocks noGrp="1"/>
          </p:cNvSpPr>
          <p:nvPr>
            <p:ph type="title"/>
          </p:nvPr>
        </p:nvSpPr>
        <p:spPr>
          <a:xfrm>
            <a:off x="646111" y="434057"/>
            <a:ext cx="9822836" cy="517664"/>
          </a:xfrm>
        </p:spPr>
        <p:txBody>
          <a:bodyPr/>
          <a:lstStyle/>
          <a:p>
            <a:r>
              <a:rPr lang="en-US" sz="2000" dirty="0"/>
              <a:t>Growth of cellphones and smartphones 2004-2016 (Courtesy Pew Research)</a:t>
            </a:r>
            <a:br>
              <a:rPr lang="en-US" sz="2000" dirty="0"/>
            </a:br>
            <a:endParaRPr lang="en-US" sz="2000" dirty="0"/>
          </a:p>
        </p:txBody>
      </p:sp>
      <p:pic>
        <p:nvPicPr>
          <p:cNvPr id="5" name="Picture 4">
            <a:extLst>
              <a:ext uri="{FF2B5EF4-FFF2-40B4-BE49-F238E27FC236}">
                <a16:creationId xmlns:a16="http://schemas.microsoft.com/office/drawing/2014/main" id="{B3E0EC23-9704-4337-BF77-0E21E82F6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03" y="1119674"/>
            <a:ext cx="9337231" cy="5719665"/>
          </a:xfrm>
          <a:prstGeom prst="rect">
            <a:avLst/>
          </a:prstGeom>
        </p:spPr>
      </p:pic>
    </p:spTree>
    <p:extLst>
      <p:ext uri="{BB962C8B-B14F-4D97-AF65-F5344CB8AC3E}">
        <p14:creationId xmlns:p14="http://schemas.microsoft.com/office/powerpoint/2010/main" val="390842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C0AC-2F45-4956-9F98-807A4D04C8A0}"/>
              </a:ext>
            </a:extLst>
          </p:cNvPr>
          <p:cNvSpPr>
            <a:spLocks noGrp="1"/>
          </p:cNvSpPr>
          <p:nvPr>
            <p:ph type="title"/>
          </p:nvPr>
        </p:nvSpPr>
        <p:spPr/>
        <p:txBody>
          <a:bodyPr/>
          <a:lstStyle/>
          <a:p>
            <a:r>
              <a:rPr lang="en-US" dirty="0"/>
              <a:t>Facilitators of mHealth        1 of </a:t>
            </a:r>
          </a:p>
        </p:txBody>
      </p:sp>
      <p:sp>
        <p:nvSpPr>
          <p:cNvPr id="3" name="Content Placeholder 2">
            <a:extLst>
              <a:ext uri="{FF2B5EF4-FFF2-40B4-BE49-F238E27FC236}">
                <a16:creationId xmlns:a16="http://schemas.microsoft.com/office/drawing/2014/main" id="{8A4A643B-63C6-4592-A7B9-2153D146548A}"/>
              </a:ext>
            </a:extLst>
          </p:cNvPr>
          <p:cNvSpPr>
            <a:spLocks noGrp="1"/>
          </p:cNvSpPr>
          <p:nvPr>
            <p:ph idx="1"/>
          </p:nvPr>
        </p:nvSpPr>
        <p:spPr/>
        <p:txBody>
          <a:bodyPr/>
          <a:lstStyle/>
          <a:p>
            <a:r>
              <a:rPr lang="en-US" dirty="0"/>
              <a:t>Transmission technologies which enable mobile health applications and devices also include the development of 3G, 4G and soon to be 5G, as well as SMS texting and low energy Bluetooth connections. </a:t>
            </a:r>
          </a:p>
          <a:p>
            <a:r>
              <a:rPr lang="en-US" dirty="0"/>
              <a:t>The wireless protocol 802.11b became widely adopted for wireless transmission methods. </a:t>
            </a:r>
          </a:p>
          <a:p>
            <a:r>
              <a:rPr lang="en-US" dirty="0"/>
              <a:t>The combination of connectivity fed the growth of smartphone apps and connected devices through Bluetooth. </a:t>
            </a:r>
          </a:p>
          <a:p>
            <a:r>
              <a:rPr lang="en-US" dirty="0"/>
              <a:t>This convergence of technology and the opening of the Apple App Store and Google Play, created a marketplace for apps of all kinds. </a:t>
            </a:r>
          </a:p>
        </p:txBody>
      </p:sp>
    </p:spTree>
    <p:extLst>
      <p:ext uri="{BB962C8B-B14F-4D97-AF65-F5344CB8AC3E}">
        <p14:creationId xmlns:p14="http://schemas.microsoft.com/office/powerpoint/2010/main" val="376474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BA7A-27DB-46F3-AADC-FB54F62E4A3C}"/>
              </a:ext>
            </a:extLst>
          </p:cNvPr>
          <p:cNvSpPr>
            <a:spLocks noGrp="1"/>
          </p:cNvSpPr>
          <p:nvPr>
            <p:ph type="title"/>
          </p:nvPr>
        </p:nvSpPr>
        <p:spPr/>
        <p:txBody>
          <a:bodyPr/>
          <a:lstStyle/>
          <a:p>
            <a:r>
              <a:rPr lang="en-US" dirty="0"/>
              <a:t>Facilitators of mHealth        2 of </a:t>
            </a:r>
          </a:p>
        </p:txBody>
      </p:sp>
      <p:sp>
        <p:nvSpPr>
          <p:cNvPr id="3" name="Content Placeholder 2">
            <a:extLst>
              <a:ext uri="{FF2B5EF4-FFF2-40B4-BE49-F238E27FC236}">
                <a16:creationId xmlns:a16="http://schemas.microsoft.com/office/drawing/2014/main" id="{FCEE2F6F-C0DD-4130-AD3D-9F813C38393A}"/>
              </a:ext>
            </a:extLst>
          </p:cNvPr>
          <p:cNvSpPr>
            <a:spLocks noGrp="1"/>
          </p:cNvSpPr>
          <p:nvPr>
            <p:ph idx="1"/>
          </p:nvPr>
        </p:nvSpPr>
        <p:spPr/>
        <p:txBody>
          <a:bodyPr>
            <a:normAutofit/>
          </a:bodyPr>
          <a:lstStyle/>
          <a:p>
            <a:r>
              <a:rPr lang="en-US" dirty="0"/>
              <a:t>Other developments which spurred the growth of mobile health include:</a:t>
            </a:r>
          </a:p>
          <a:p>
            <a:pPr lvl="1"/>
            <a:r>
              <a:rPr lang="en-US" sz="2000" dirty="0"/>
              <a:t>Miniaturization of sensors installed in smartphones (e.g., GPS, accelerometers, etc.) and </a:t>
            </a:r>
          </a:p>
          <a:p>
            <a:pPr lvl="1"/>
            <a:r>
              <a:rPr lang="en-US" sz="2000" dirty="0"/>
              <a:t>Bluetooth connected devices, such as, watches, glucose monitors, weight scales and others</a:t>
            </a:r>
          </a:p>
        </p:txBody>
      </p:sp>
    </p:spTree>
    <p:extLst>
      <p:ext uri="{BB962C8B-B14F-4D97-AF65-F5344CB8AC3E}">
        <p14:creationId xmlns:p14="http://schemas.microsoft.com/office/powerpoint/2010/main" val="269395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5CBF-BADD-4219-9395-66D46B1C7665}"/>
              </a:ext>
            </a:extLst>
          </p:cNvPr>
          <p:cNvSpPr>
            <a:spLocks noGrp="1"/>
          </p:cNvSpPr>
          <p:nvPr>
            <p:ph type="title"/>
          </p:nvPr>
        </p:nvSpPr>
        <p:spPr/>
        <p:txBody>
          <a:bodyPr/>
          <a:lstStyle/>
          <a:p>
            <a:r>
              <a:rPr lang="en-US" dirty="0"/>
              <a:t>Current Mobile Technology</a:t>
            </a:r>
          </a:p>
        </p:txBody>
      </p:sp>
      <p:sp>
        <p:nvSpPr>
          <p:cNvPr id="3" name="Content Placeholder 2">
            <a:extLst>
              <a:ext uri="{FF2B5EF4-FFF2-40B4-BE49-F238E27FC236}">
                <a16:creationId xmlns:a16="http://schemas.microsoft.com/office/drawing/2014/main" id="{BEFBC23B-1B7D-4C9B-9AAD-3A052205C75B}"/>
              </a:ext>
            </a:extLst>
          </p:cNvPr>
          <p:cNvSpPr>
            <a:spLocks noGrp="1"/>
          </p:cNvSpPr>
          <p:nvPr>
            <p:ph idx="1"/>
          </p:nvPr>
        </p:nvSpPr>
        <p:spPr/>
        <p:txBody>
          <a:bodyPr>
            <a:normAutofit/>
          </a:bodyPr>
          <a:lstStyle/>
          <a:p>
            <a:r>
              <a:rPr lang="en-US" dirty="0"/>
              <a:t>Smartphone apps serve as a platform for several mHealth categories:</a:t>
            </a:r>
          </a:p>
          <a:p>
            <a:pPr lvl="1"/>
            <a:r>
              <a:rPr lang="en-US" sz="2000" dirty="0"/>
              <a:t>First, text messaging (SMS) can be used for a variety of patient reminders </a:t>
            </a:r>
          </a:p>
          <a:p>
            <a:pPr lvl="1"/>
            <a:r>
              <a:rPr lang="en-US" sz="2000" dirty="0"/>
              <a:t>Second, mHealth apps can inform both patients and providers</a:t>
            </a:r>
          </a:p>
          <a:p>
            <a:pPr lvl="1"/>
            <a:r>
              <a:rPr lang="en-US" sz="2000" dirty="0"/>
              <a:t>Third, smartphone sensors e.g. accelerometers can measure activity with the likelihood that more sensors are on the horizon</a:t>
            </a:r>
          </a:p>
          <a:p>
            <a:pPr lvl="1"/>
            <a:r>
              <a:rPr lang="en-US" sz="2000" dirty="0"/>
              <a:t>Fourth, the smartphone can serve as an intermediary platform that collects data that uploads to the cloud where more elaborate tools can be hosted</a:t>
            </a:r>
          </a:p>
        </p:txBody>
      </p:sp>
    </p:spTree>
    <p:extLst>
      <p:ext uri="{BB962C8B-B14F-4D97-AF65-F5344CB8AC3E}">
        <p14:creationId xmlns:p14="http://schemas.microsoft.com/office/powerpoint/2010/main" val="25933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1C5-E106-4BD4-A01F-F5F3C8144AA2}"/>
              </a:ext>
            </a:extLst>
          </p:cNvPr>
          <p:cNvSpPr>
            <a:spLocks noGrp="1"/>
          </p:cNvSpPr>
          <p:nvPr>
            <p:ph type="title"/>
          </p:nvPr>
        </p:nvSpPr>
        <p:spPr/>
        <p:txBody>
          <a:bodyPr/>
          <a:lstStyle/>
          <a:p>
            <a:r>
              <a:rPr lang="en-US" dirty="0"/>
              <a:t>mHealth Interoperability</a:t>
            </a:r>
          </a:p>
        </p:txBody>
      </p:sp>
      <p:sp>
        <p:nvSpPr>
          <p:cNvPr id="3" name="Content Placeholder 2">
            <a:extLst>
              <a:ext uri="{FF2B5EF4-FFF2-40B4-BE49-F238E27FC236}">
                <a16:creationId xmlns:a16="http://schemas.microsoft.com/office/drawing/2014/main" id="{7CE994E0-437F-4016-A701-D272FED7CE21}"/>
              </a:ext>
            </a:extLst>
          </p:cNvPr>
          <p:cNvSpPr>
            <a:spLocks noGrp="1"/>
          </p:cNvSpPr>
          <p:nvPr>
            <p:ph idx="1"/>
          </p:nvPr>
        </p:nvSpPr>
        <p:spPr/>
        <p:txBody>
          <a:bodyPr>
            <a:normAutofit fontScale="92500" lnSpcReduction="20000"/>
          </a:bodyPr>
          <a:lstStyle/>
          <a:p>
            <a:r>
              <a:rPr lang="en-US" dirty="0"/>
              <a:t>Smart phones and tablets work as a platform to not only provide data within apps associated with wireless devices but also transfer that data to the cloud. </a:t>
            </a:r>
          </a:p>
          <a:p>
            <a:r>
              <a:rPr lang="en-US" dirty="0"/>
              <a:t>This process requires well-tested interoperability standards like the Continua Guidelines.</a:t>
            </a:r>
          </a:p>
          <a:p>
            <a:r>
              <a:rPr lang="en-US" dirty="0"/>
              <a:t>These guidelines and testing tools outline the transfer of data generated by personal health devices… </a:t>
            </a:r>
          </a:p>
          <a:p>
            <a:pPr lvl="1"/>
            <a:r>
              <a:rPr lang="en-US" sz="2200" dirty="0"/>
              <a:t>Through a personal health device interface (such as Bluetooth),</a:t>
            </a:r>
          </a:p>
          <a:p>
            <a:pPr lvl="1"/>
            <a:r>
              <a:rPr lang="en-US" sz="2200" dirty="0"/>
              <a:t>Through a personal health gateway (most commonly today a mobile phone), then </a:t>
            </a:r>
          </a:p>
          <a:p>
            <a:pPr lvl="1"/>
            <a:r>
              <a:rPr lang="en-US" sz="2200" dirty="0"/>
              <a:t>Through a services interface to a service, and </a:t>
            </a:r>
          </a:p>
          <a:p>
            <a:pPr lvl="1"/>
            <a:r>
              <a:rPr lang="en-US" sz="2200" dirty="0"/>
              <a:t>Then a health information system interface to a health information service (such as, an electronic medical record). </a:t>
            </a:r>
          </a:p>
        </p:txBody>
      </p:sp>
    </p:spTree>
    <p:extLst>
      <p:ext uri="{BB962C8B-B14F-4D97-AF65-F5344CB8AC3E}">
        <p14:creationId xmlns:p14="http://schemas.microsoft.com/office/powerpoint/2010/main" val="3327319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6953E32-00D6-4FFB-AD6B-B2091BB3289C}">
  <ds:schemaRefs>
    <ds:schemaRef ds:uri="http://schemas.microsoft.com/sharepoint/v3/contenttype/forms"/>
  </ds:schemaRefs>
</ds:datastoreItem>
</file>

<file path=customXml/itemProps2.xml><?xml version="1.0" encoding="utf-8"?>
<ds:datastoreItem xmlns:ds="http://schemas.openxmlformats.org/officeDocument/2006/customXml" ds:itemID="{AB5FFD32-E0A8-4E83-80B3-20612105D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CC4F44-154A-4E67-B129-1B5389E9F993}">
  <ds:schemaRefs>
    <ds:schemaRef ds:uri="http://schemas.microsoft.com/office/2006/metadata/properties"/>
    <ds:schemaRef ds:uri="http://www.w3.org/XML/1998/namespace"/>
    <ds:schemaRef ds:uri="http://purl.org/dc/elements/1.1/"/>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Digital Ion design</Template>
  <TotalTime>0</TotalTime>
  <Words>1615</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mHealth Introduction</vt:lpstr>
      <vt:lpstr>Learning Objectives</vt:lpstr>
      <vt:lpstr>Definition</vt:lpstr>
      <vt:lpstr>Some History </vt:lpstr>
      <vt:lpstr>Growth of cellphones and smartphones 2004-2016 (Courtesy Pew Research) </vt:lpstr>
      <vt:lpstr>Facilitators of mHealth        1 of </vt:lpstr>
      <vt:lpstr>Facilitators of mHealth        2 of </vt:lpstr>
      <vt:lpstr>Current Mobile Technology</vt:lpstr>
      <vt:lpstr>mHealth Interoperability</vt:lpstr>
      <vt:lpstr>PowerPoint Presentation</vt:lpstr>
      <vt:lpstr>Remote Monitoring Intro</vt:lpstr>
      <vt:lpstr>mHealth in the Clinical Setting</vt:lpstr>
      <vt:lpstr>mHealth in the Clinical Setting</vt:lpstr>
      <vt:lpstr>mHealth in the Home</vt:lpstr>
      <vt:lpstr>mHealth in Wellness &amp; Sports</vt:lpstr>
      <vt:lpstr>mHealth in Research         Apple OS</vt:lpstr>
      <vt:lpstr>mHealth in Research      Android OS</vt:lpstr>
      <vt:lpstr>mHealth Challenges            1 of 2</vt:lpstr>
      <vt:lpstr>mHealth Challenges             2 of 2</vt:lpstr>
      <vt:lpstr>Mobile Technology Policies</vt:lpstr>
      <vt:lpstr>mHealth Resources</vt:lpstr>
      <vt:lpstr>Questions/Discussion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2019-04-21T04:01:08Z</dcterms:created>
  <dcterms:modified xsi:type="dcterms:W3CDTF">2019-05-04T10:26:18Z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