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24"/>
  </p:notesMasterIdLst>
  <p:sldIdLst>
    <p:sldId id="291" r:id="rId2"/>
    <p:sldId id="256" r:id="rId3"/>
    <p:sldId id="271" r:id="rId4"/>
    <p:sldId id="28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8" r:id="rId14"/>
    <p:sldId id="281" r:id="rId15"/>
    <p:sldId id="273" r:id="rId16"/>
    <p:sldId id="274" r:id="rId17"/>
    <p:sldId id="275" r:id="rId18"/>
    <p:sldId id="276" r:id="rId19"/>
    <p:sldId id="277" r:id="rId20"/>
    <p:sldId id="286" r:id="rId21"/>
    <p:sldId id="290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CC00"/>
    <a:srgbClr val="9900FF"/>
    <a:srgbClr val="008000"/>
    <a:srgbClr val="66CCFF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72"/>
    </p:cViewPr>
  </p:sorterViewPr>
  <p:notesViewPr>
    <p:cSldViewPr>
      <p:cViewPr varScale="1">
        <p:scale>
          <a:sx n="61" d="100"/>
          <a:sy n="61" d="100"/>
        </p:scale>
        <p:origin x="-171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86A721F-6856-4E3F-A212-F32A944435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2D48F41-F3A3-4C7B-B9B0-EE74A279BD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19117C59-E523-47ED-844A-BFF7BB4170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C0866261-D13D-4C85-A34A-B0A35A7ACC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9224A5D-A518-46B5-BBBF-27842E8B6A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F258F90B-9DA1-4A89-A81C-B8CA7B86C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7156EE-5EE8-4B8E-AE91-2477F5C973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156EE-5EE8-4B8E-AE91-2477F5C9736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31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994F-6BBA-4B48-A0A7-1EBCC0DEF3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825346"/>
      </p:ext>
    </p:extLst>
  </p:cSld>
  <p:clrMapOvr>
    <a:masterClrMapping/>
  </p:clrMapOvr>
  <p:transition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415-6503-4C3C-96E0-7A465B564D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5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415-6503-4C3C-96E0-7A465B564D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32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415-6503-4C3C-96E0-7A465B564D0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85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415-6503-4C3C-96E0-7A465B564D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60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415-6503-4C3C-96E0-7A465B564D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76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9415-6503-4C3C-96E0-7A465B564D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018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E85A-0137-47E3-A2CE-642E780268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08552"/>
      </p:ext>
    </p:extLst>
  </p:cSld>
  <p:clrMapOvr>
    <a:masterClrMapping/>
  </p:clrMapOvr>
  <p:transition>
    <p:strips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DFC7-1693-46CC-AD6F-EF1F4D40F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620676"/>
      </p:ext>
    </p:extLst>
  </p:cSld>
  <p:clrMapOvr>
    <a:masterClrMapping/>
  </p:clrMapOvr>
  <p:transition>
    <p:strips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DBC6-AC76-4069-AB69-48D0484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802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9461-997C-4EBC-80F9-F566B88886B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4237424D-B979-4678-8C46-94CC493486EA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453BB-DEA2-41A5-8F07-C167F11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0DC2-89A4-40BA-9BA5-B722E70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67015-0389-4CE7-BFB6-CEB7A55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6CB2E45-A411-4CCB-993C-9539A3F73F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421170"/>
      </p:ext>
    </p:extLst>
  </p:cSld>
  <p:clrMapOvr>
    <a:masterClrMapping/>
  </p:clrMapOvr>
  <p:transition>
    <p:strips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818-140E-4932-8499-74849684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802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70B2B-6500-4B05-B38C-E4C69BBA8C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7CC4-A654-4720-95E5-BDE12520C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DB2E3-3F75-413E-A7FA-F16BB6AA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C250-45F3-4D16-88A1-F7806458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42D79-A903-4039-9BCB-FB839602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5AA2066-AC30-4539-A79B-D4E731225B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991948"/>
      </p:ext>
    </p:extLst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23ED-23E9-45C6-9C2C-DAB500ADE3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546247"/>
      </p:ext>
    </p:extLst>
  </p:cSld>
  <p:clrMapOvr>
    <a:masterClrMapping/>
  </p:clrMapOvr>
  <p:transition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0F21-994A-4036-9120-FB2E506134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59704"/>
      </p:ext>
    </p:extLst>
  </p:cSld>
  <p:clrMapOvr>
    <a:masterClrMapping/>
  </p:clrMapOvr>
  <p:transition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9DD-A4DC-45D2-9EBD-7C871143E2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759962"/>
      </p:ext>
    </p:extLst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9FC4-80AD-47F5-8649-ECBBFE8635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130439"/>
      </p:ext>
    </p:extLst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41C7-9DBF-4C75-8FB5-04FEB9F419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76770"/>
      </p:ext>
    </p:extLst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A107B-7A02-451A-8C69-8209E9230A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309319"/>
      </p:ext>
    </p:extLst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5FE-EF33-4619-9EF9-E4D33D9F9A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343745"/>
      </p:ext>
    </p:extLst>
  </p:cSld>
  <p:clrMapOvr>
    <a:masterClrMapping/>
  </p:clrMapOvr>
  <p:transition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2EA8-3365-4058-93AB-72616C91CA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136750"/>
      </p:ext>
    </p:extLst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9415-6503-4C3C-96E0-7A465B564D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085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</p:sldLayoutIdLst>
  <p:transition>
    <p:strips dir="r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File:Sorry_for_Party_Rocking_Official_Video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20BE8-B513-44FE-B066-ED502906B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E8C3A7-D1F9-40A3-BA53-0CBA10EC4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Marshall, MD MPH MISM FAAFP</a:t>
            </a:r>
          </a:p>
          <a:p>
            <a:r>
              <a:rPr lang="en-US" dirty="0"/>
              <a:t>Program Director, DoD/MAMC Clinical Informatics Fellowship</a:t>
            </a:r>
          </a:p>
        </p:txBody>
      </p:sp>
    </p:spTree>
    <p:extLst>
      <p:ext uri="{BB962C8B-B14F-4D97-AF65-F5344CB8AC3E}">
        <p14:creationId xmlns:p14="http://schemas.microsoft.com/office/powerpoint/2010/main" val="25929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96658D7-7898-45F2-8C2C-73FA3DC41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Involve your audience: Mix it up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993A506-B6F3-4750-8FE4-5B25EA8F5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Demonstration</a:t>
            </a:r>
          </a:p>
          <a:p>
            <a:endParaRPr lang="en-US" altLang="en-US" sz="2800" dirty="0"/>
          </a:p>
          <a:p>
            <a:r>
              <a:rPr lang="en-US" altLang="en-US" sz="2800" dirty="0"/>
              <a:t>Change in AV (i.e. short video)</a:t>
            </a:r>
          </a:p>
          <a:p>
            <a:endParaRPr lang="en-US" altLang="en-US" sz="2800" dirty="0"/>
          </a:p>
          <a:p>
            <a:r>
              <a:rPr lang="en-US" altLang="en-US" sz="2800" dirty="0"/>
              <a:t>Group brainstorming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0" name="Picture 8" descr="m31">
            <a:extLst>
              <a:ext uri="{FF2B5EF4-FFF2-40B4-BE49-F238E27FC236}">
                <a16:creationId xmlns:a16="http://schemas.microsoft.com/office/drawing/2014/main" id="{2DA5598C-5C10-46C0-AB3A-56BC92A2AB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9595" y="1600200"/>
            <a:ext cx="3707430" cy="4838700"/>
          </a:xfrm>
          <a:ln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3554" name="Rectangle 2">
            <a:extLst>
              <a:ext uri="{FF2B5EF4-FFF2-40B4-BE49-F238E27FC236}">
                <a16:creationId xmlns:a16="http://schemas.microsoft.com/office/drawing/2014/main" id="{0461DF6F-79F4-4A95-97A2-8C366273E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0752" y="457200"/>
            <a:ext cx="3181165" cy="609600"/>
          </a:xfrm>
        </p:spPr>
        <p:txBody>
          <a:bodyPr vert="horz" anchor="t" anchorCtr="0"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Aids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5935D64-0A91-458C-BEF9-3621CE8FB8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05600" y="4724400"/>
            <a:ext cx="3817938" cy="1600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3200" dirty="0"/>
              <a:t>A picture is worth </a:t>
            </a:r>
          </a:p>
          <a:p>
            <a:pPr algn="ctr">
              <a:buFontTx/>
              <a:buNone/>
            </a:pPr>
            <a:r>
              <a:rPr lang="en-US" altLang="en-US" sz="3200" dirty="0"/>
              <a:t>a thousand words</a:t>
            </a:r>
            <a:endParaRPr lang="en-US" alt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DD6B515-894F-46CB-B764-E7C9B968E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Visual aids: The 4 R’s</a:t>
            </a:r>
            <a:endParaRPr lang="en-US" altLang="en-US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E3BC29F-F672-4389-A0ED-2B2CD3324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</a:t>
            </a:r>
          </a:p>
          <a:p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  <a:p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Relevant</a:t>
            </a:r>
          </a:p>
          <a:p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Repetitious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boat is docked next to a body of water&#10;&#10;Description automatically generated">
            <a:extLst>
              <a:ext uri="{FF2B5EF4-FFF2-40B4-BE49-F238E27FC236}">
                <a16:creationId xmlns:a16="http://schemas.microsoft.com/office/drawing/2014/main" id="{921A35F3-C2EB-4136-B6B2-DABDD35C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752600"/>
            <a:ext cx="3492308" cy="47867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4A42439-FC9E-41A6-90F3-E551C26EC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Readable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FB97ABF-DB20-4EFC-BD39-07A4416D47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9600" dirty="0"/>
              <a:t>F</a:t>
            </a:r>
            <a:r>
              <a:rPr lang="en-US" altLang="en-US" sz="8800" dirty="0"/>
              <a:t>o</a:t>
            </a:r>
            <a:r>
              <a:rPr lang="en-US" altLang="en-US" sz="8000" dirty="0"/>
              <a:t>nt</a:t>
            </a:r>
            <a:r>
              <a:rPr lang="en-US" altLang="en-US" dirty="0"/>
              <a:t>   </a:t>
            </a:r>
            <a:r>
              <a:rPr lang="en-US" altLang="en-US" sz="7200" dirty="0"/>
              <a:t>s</a:t>
            </a:r>
            <a:r>
              <a:rPr lang="en-US" altLang="en-US" sz="6600" dirty="0"/>
              <a:t>i</a:t>
            </a:r>
            <a:r>
              <a:rPr lang="en-US" altLang="en-US" sz="6000" dirty="0"/>
              <a:t>z</a:t>
            </a:r>
            <a:r>
              <a:rPr lang="en-US" altLang="en-US" sz="5400" dirty="0"/>
              <a:t>e </a:t>
            </a:r>
            <a:r>
              <a:rPr lang="en-US" altLang="en-US" dirty="0"/>
              <a:t> </a:t>
            </a:r>
            <a:r>
              <a:rPr lang="en-US" altLang="en-US" sz="4800" dirty="0"/>
              <a:t>i</a:t>
            </a:r>
            <a:r>
              <a:rPr lang="en-US" altLang="en-US" sz="4400" dirty="0"/>
              <a:t>s</a:t>
            </a:r>
            <a:r>
              <a:rPr lang="en-US" altLang="en-US" dirty="0"/>
              <a:t> </a:t>
            </a:r>
            <a:r>
              <a:rPr lang="en-US" altLang="en-US" sz="4000" dirty="0"/>
              <a:t>i</a:t>
            </a:r>
            <a:r>
              <a:rPr lang="en-US" altLang="en-US" sz="3200" dirty="0"/>
              <a:t>m</a:t>
            </a:r>
            <a:r>
              <a:rPr lang="en-US" altLang="en-US" sz="2800" dirty="0"/>
              <a:t>p</a:t>
            </a:r>
            <a:r>
              <a:rPr lang="en-US" altLang="en-US" sz="2400" dirty="0"/>
              <a:t>o</a:t>
            </a:r>
            <a:r>
              <a:rPr lang="en-US" altLang="en-US" sz="1800" dirty="0"/>
              <a:t>r</a:t>
            </a:r>
            <a:r>
              <a:rPr lang="en-US" altLang="en-US" sz="1600" dirty="0"/>
              <a:t>t</a:t>
            </a:r>
            <a:r>
              <a:rPr lang="en-US" altLang="en-US" sz="1200" dirty="0"/>
              <a:t>a</a:t>
            </a:r>
            <a:r>
              <a:rPr lang="en-US" altLang="en-US" sz="1000" dirty="0"/>
              <a:t>n</a:t>
            </a:r>
            <a:r>
              <a:rPr lang="en-US" altLang="en-US" sz="900" dirty="0"/>
              <a:t>t!!!</a:t>
            </a:r>
          </a:p>
          <a:p>
            <a:endParaRPr lang="en-US" altLang="en-US" sz="900" dirty="0"/>
          </a:p>
          <a:p>
            <a:r>
              <a:rPr lang="en-US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en-US" sz="2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en-US" sz="2800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choices- light words on dark background best</a:t>
            </a:r>
          </a:p>
          <a:p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Shadowing helps text stand out, but should be tested for clarity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37CDF452-36E8-47F8-AE5B-934D94CE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50"/>
            <a:ext cx="8991600" cy="67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138830B-CF9A-4AD3-9652-A248A4838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Readable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DE12FF41-86D9-4211-90D1-E420EED8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00543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Animation in moderation (just a </a:t>
            </a:r>
            <a:r>
              <a:rPr lang="en-US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dab’ll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 do </a:t>
            </a:r>
            <a:r>
              <a:rPr lang="en-US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ya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!)</a:t>
            </a:r>
          </a:p>
        </p:txBody>
      </p:sp>
      <p:pic>
        <p:nvPicPr>
          <p:cNvPr id="7" name="Content Placeholder 6" descr="A car driving on a road&#10;&#10;Description automatically generated">
            <a:extLst>
              <a:ext uri="{FF2B5EF4-FFF2-40B4-BE49-F238E27FC236}">
                <a16:creationId xmlns:a16="http://schemas.microsoft.com/office/drawing/2014/main" id="{4873E04B-AA2D-4140-8C90-C89F3313A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35921"/>
            <a:ext cx="6047509" cy="3695700"/>
          </a:xfr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allAtOnce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ED8B723-EB33-4EC0-B8BC-E644231FD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Reliable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A121809-D5B4-445A-ACAF-FD916AADD2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3795" y="1828800"/>
            <a:ext cx="10353762" cy="369513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Make sure you do a trial run</a:t>
            </a:r>
          </a:p>
          <a:p>
            <a:r>
              <a:rPr lang="en-US" altLang="en-US" sz="2800" dirty="0"/>
              <a:t>Have a back-up</a:t>
            </a:r>
          </a:p>
        </p:txBody>
      </p:sp>
      <p:pic>
        <p:nvPicPr>
          <p:cNvPr id="31748" name="Picture 4" descr="old faithful">
            <a:extLst>
              <a:ext uri="{FF2B5EF4-FFF2-40B4-BE49-F238E27FC236}">
                <a16:creationId xmlns:a16="http://schemas.microsoft.com/office/drawing/2014/main" id="{136AD9F3-D982-4665-9DE1-65219CA3E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1" y="3352800"/>
            <a:ext cx="1901825" cy="2724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Text Box 5">
            <a:extLst>
              <a:ext uri="{FF2B5EF4-FFF2-40B4-BE49-F238E27FC236}">
                <a16:creationId xmlns:a16="http://schemas.microsoft.com/office/drawing/2014/main" id="{01DBFB63-AFC3-45BF-8294-99C0D7635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19800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Old Faithful</a:t>
            </a:r>
          </a:p>
        </p:txBody>
      </p:sp>
      <p:pic>
        <p:nvPicPr>
          <p:cNvPr id="31750" name="Picture 6" descr="roulette">
            <a:extLst>
              <a:ext uri="{FF2B5EF4-FFF2-40B4-BE49-F238E27FC236}">
                <a16:creationId xmlns:a16="http://schemas.microsoft.com/office/drawing/2014/main" id="{343D04D1-197F-4230-8A27-F1C2C2EC8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26" y="3505200"/>
            <a:ext cx="1711325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1" name="Text Box 7">
            <a:extLst>
              <a:ext uri="{FF2B5EF4-FFF2-40B4-BE49-F238E27FC236}">
                <a16:creationId xmlns:a16="http://schemas.microsoft.com/office/drawing/2014/main" id="{9514FA82-3C2A-4319-BC79-CAA968651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135469"/>
            <a:ext cx="36475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Baby needs a new                       pair of shoes!</a:t>
            </a:r>
            <a:endParaRPr lang="en-US" altLang="en-US" dirty="0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D32A2CFF-FB42-4EC1-AB83-3953B64C0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106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 dirty="0"/>
              <a:t>VS.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75B659A-E197-4CCA-AA82-5D4DFFBCA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Relevant</a:t>
            </a:r>
          </a:p>
        </p:txBody>
      </p:sp>
      <p:pic>
        <p:nvPicPr>
          <p:cNvPr id="32772" name="Picture 4" descr="achdopa3">
            <a:extLst>
              <a:ext uri="{FF2B5EF4-FFF2-40B4-BE49-F238E27FC236}">
                <a16:creationId xmlns:a16="http://schemas.microsoft.com/office/drawing/2014/main" id="{CC24AF0E-6162-4662-8E5A-41251EEFD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3048000" cy="1905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3" name="Picture 5" descr="joechemo">
            <a:extLst>
              <a:ext uri="{FF2B5EF4-FFF2-40B4-BE49-F238E27FC236}">
                <a16:creationId xmlns:a16="http://schemas.microsoft.com/office/drawing/2014/main" id="{80980519-51BB-462B-A66B-8BE8FA95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3048000" cy="1962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5" name="Picture 7" descr="KOREA4">
            <a:extLst>
              <a:ext uri="{FF2B5EF4-FFF2-40B4-BE49-F238E27FC236}">
                <a16:creationId xmlns:a16="http://schemas.microsoft.com/office/drawing/2014/main" id="{333FC6FA-96C2-42D0-8BDB-F14201911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2743200" cy="18986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6" name="Text Box 8">
            <a:extLst>
              <a:ext uri="{FF2B5EF4-FFF2-40B4-BE49-F238E27FC236}">
                <a16:creationId xmlns:a16="http://schemas.microsoft.com/office/drawing/2014/main" id="{17A169B5-528A-44F4-8E49-BE38A1E12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00400"/>
            <a:ext cx="144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 dirty="0"/>
              <a:t>VS.</a:t>
            </a:r>
            <a:endParaRPr lang="en-US" altLang="en-US" dirty="0"/>
          </a:p>
        </p:txBody>
      </p:sp>
      <p:pic>
        <p:nvPicPr>
          <p:cNvPr id="32777" name="Picture 9" descr="Peek-a-boo closeup">
            <a:extLst>
              <a:ext uri="{FF2B5EF4-FFF2-40B4-BE49-F238E27FC236}">
                <a16:creationId xmlns:a16="http://schemas.microsoft.com/office/drawing/2014/main" id="{0643B6EC-F294-49DC-8D5C-E734F578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905250"/>
            <a:ext cx="2819400" cy="21145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1" name="Rectangle 3">
            <a:extLst>
              <a:ext uri="{FF2B5EF4-FFF2-40B4-BE49-F238E27FC236}">
                <a16:creationId xmlns:a16="http://schemas.microsoft.com/office/drawing/2014/main" id="{7CD0BE8F-E928-4966-8347-620F77922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6087304"/>
            <a:ext cx="7772400" cy="618296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Disclaimer: mental breaks can be ok….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5" descr="dilbert2ppt">
            <a:extLst>
              <a:ext uri="{FF2B5EF4-FFF2-40B4-BE49-F238E27FC236}">
                <a16:creationId xmlns:a16="http://schemas.microsoft.com/office/drawing/2014/main" id="{3B471429-2C4D-40FE-8F7E-0F779440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91440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 descr="ppt-ranger-tab2">
            <a:extLst>
              <a:ext uri="{FF2B5EF4-FFF2-40B4-BE49-F238E27FC236}">
                <a16:creationId xmlns:a16="http://schemas.microsoft.com/office/drawing/2014/main" id="{10BDC98A-899D-4197-BEE3-E1CCB800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04800"/>
            <a:ext cx="36290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D7CE93A-5EC4-48D5-9AE1-DD1A836E1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Repetitious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C181500-03C7-4CFE-979C-DB3B07BF2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you, sir, may I have another</a:t>
            </a:r>
          </a:p>
          <a:p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you, sir, may I have another</a:t>
            </a:r>
          </a:p>
          <a:p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you, sir, may I have another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2D422FAC-1F12-45E1-A814-8DABAF20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6019800" cy="1143000"/>
          </a:xfrm>
        </p:spPr>
        <p:txBody>
          <a:bodyPr/>
          <a:lstStyle/>
          <a:p>
            <a:r>
              <a:rPr lang="en-GB" altLang="en-US" dirty="0"/>
              <a:t>Take home points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1445C74-128E-49A8-B9CD-3F495C133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Repeat 3-5 main points</a:t>
            </a:r>
          </a:p>
          <a:p>
            <a:r>
              <a:rPr lang="en-GB" altLang="en-US" sz="2800" dirty="0"/>
              <a:t>Entertain to gain their attention</a:t>
            </a:r>
          </a:p>
          <a:p>
            <a:r>
              <a:rPr lang="en-GB" altLang="en-US" sz="2800" dirty="0"/>
              <a:t>Involve the audience</a:t>
            </a:r>
          </a:p>
          <a:p>
            <a:r>
              <a:rPr lang="en-GB" altLang="en-US" sz="2800" dirty="0"/>
              <a:t>Visual aids help maintain interest</a:t>
            </a:r>
          </a:p>
        </p:txBody>
      </p:sp>
      <p:pic>
        <p:nvPicPr>
          <p:cNvPr id="2056" name="Picture 8" descr="us_poster_l">
            <a:extLst>
              <a:ext uri="{FF2B5EF4-FFF2-40B4-BE49-F238E27FC236}">
                <a16:creationId xmlns:a16="http://schemas.microsoft.com/office/drawing/2014/main" id="{A2FA62AF-C292-4AE4-877F-339A3164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4400"/>
            <a:ext cx="1892300" cy="208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 descr="logging">
            <a:extLst>
              <a:ext uri="{FF2B5EF4-FFF2-40B4-BE49-F238E27FC236}">
                <a16:creationId xmlns:a16="http://schemas.microsoft.com/office/drawing/2014/main" id="{0EC93812-5171-4847-8D95-B809255F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"/>
            <a:ext cx="8915400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Rectangle 2">
            <a:extLst>
              <a:ext uri="{FF2B5EF4-FFF2-40B4-BE49-F238E27FC236}">
                <a16:creationId xmlns:a16="http://schemas.microsoft.com/office/drawing/2014/main" id="{8EB15A2D-E3D3-403E-ADC6-BE35465DD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8001000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Handouts</a:t>
            </a:r>
            <a:b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(“and the forests wept…”*)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FD01AD3-C8A7-47A5-9A97-3F5792285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399" y="2096064"/>
            <a:ext cx="9591157" cy="3695136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lasting reference of key points</a:t>
            </a:r>
          </a:p>
          <a:p>
            <a:pPr>
              <a:lnSpc>
                <a:spcPct val="135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 note taking during talk</a:t>
            </a:r>
          </a:p>
          <a:p>
            <a:pPr>
              <a:lnSpc>
                <a:spcPct val="135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just print your slides!</a:t>
            </a:r>
          </a:p>
          <a:p>
            <a:pPr>
              <a:lnSpc>
                <a:spcPct val="135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detail than slides, room for notes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5EF75-5545-4717-A82B-4B6E861BC6C3}"/>
              </a:ext>
            </a:extLst>
          </p:cNvPr>
          <p:cNvSpPr txBox="1"/>
          <p:nvPr/>
        </p:nvSpPr>
        <p:spPr>
          <a:xfrm>
            <a:off x="5486400" y="6046142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*But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Weyerhauser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was quite happy.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14FA519-AF41-4071-9C09-B54C340FC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6019800" cy="1143000"/>
          </a:xfrm>
        </p:spPr>
        <p:txBody>
          <a:bodyPr/>
          <a:lstStyle/>
          <a:p>
            <a:r>
              <a:rPr lang="en-GB" altLang="en-US"/>
              <a:t>Take home points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6BBB3E1-1A69-4E4C-AF9F-ECE2FCDD9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772400" cy="4114800"/>
          </a:xfrm>
        </p:spPr>
        <p:txBody>
          <a:bodyPr>
            <a:normAutofit/>
          </a:bodyPr>
          <a:lstStyle/>
          <a:p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3-5 main points</a:t>
            </a:r>
          </a:p>
          <a:p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Entertain to gain their attention</a:t>
            </a:r>
          </a:p>
          <a:p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Involve the audience</a:t>
            </a:r>
          </a:p>
          <a:p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aids help maintain interest</a:t>
            </a:r>
          </a:p>
        </p:txBody>
      </p:sp>
      <p:pic>
        <p:nvPicPr>
          <p:cNvPr id="60420" name="Picture 4" descr="us_poster_l">
            <a:extLst>
              <a:ext uri="{FF2B5EF4-FFF2-40B4-BE49-F238E27FC236}">
                <a16:creationId xmlns:a16="http://schemas.microsoft.com/office/drawing/2014/main" id="{AF0F092B-08E3-4BA2-998C-1F33CDC47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14" y="4572000"/>
            <a:ext cx="200398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3" name="Picture 5" descr="PPTdilbert">
            <a:extLst>
              <a:ext uri="{FF2B5EF4-FFF2-40B4-BE49-F238E27FC236}">
                <a16:creationId xmlns:a16="http://schemas.microsoft.com/office/drawing/2014/main" id="{7A91386A-890A-4200-B635-E752A926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79626"/>
            <a:ext cx="9144000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7" name="Text Box 9">
            <a:extLst>
              <a:ext uri="{FF2B5EF4-FFF2-40B4-BE49-F238E27FC236}">
                <a16:creationId xmlns:a16="http://schemas.microsoft.com/office/drawing/2014/main" id="{72BB3FE0-A264-4CF5-B0E8-805E8F2D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34000"/>
            <a:ext cx="5257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pic>
        <p:nvPicPr>
          <p:cNvPr id="53258" name="Picture 10" descr="ppt-ranger-tab2">
            <a:extLst>
              <a:ext uri="{FF2B5EF4-FFF2-40B4-BE49-F238E27FC236}">
                <a16:creationId xmlns:a16="http://schemas.microsoft.com/office/drawing/2014/main" id="{E4516E31-A99B-432F-9006-93EFA1AAB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04800"/>
            <a:ext cx="36290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B31CAC4-9986-4E30-A359-827D6484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Look before you leap: PREPARE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20A0BD1-4494-4155-A7BA-98F663805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800" dirty="0"/>
          </a:p>
          <a:p>
            <a:r>
              <a:rPr lang="en-US" altLang="en-US" sz="2800" dirty="0"/>
              <a:t>Know your audience</a:t>
            </a:r>
          </a:p>
          <a:p>
            <a:r>
              <a:rPr lang="en-US" altLang="en-US" sz="2800" dirty="0"/>
              <a:t>Know the room and AV support</a:t>
            </a:r>
          </a:p>
          <a:p>
            <a:r>
              <a:rPr lang="en-US" altLang="en-US" sz="2800" dirty="0"/>
              <a:t>Test your talk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0B418-E0D5-427F-BB55-A25545594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931795"/>
            <a:ext cx="3914775" cy="2548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2BA9CD6-52C8-4C30-B7AD-A426F316F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6DD5468-BA52-448A-8FCC-2AAAB96261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3817938" cy="4114800"/>
          </a:xfrm>
        </p:spPr>
        <p:txBody>
          <a:bodyPr/>
          <a:lstStyle/>
          <a:p>
            <a:endParaRPr lang="en-US" altLang="en-US" sz="3200" dirty="0"/>
          </a:p>
          <a:p>
            <a:r>
              <a:rPr lang="en-US" altLang="en-US" sz="3200" dirty="0"/>
              <a:t>Greet ‘</a:t>
            </a:r>
            <a:r>
              <a:rPr lang="en-US" altLang="en-US" sz="3200" dirty="0" err="1"/>
              <a:t>em</a:t>
            </a:r>
            <a:endParaRPr lang="en-US" altLang="en-US" sz="3200" dirty="0"/>
          </a:p>
          <a:p>
            <a:r>
              <a:rPr lang="en-US" altLang="en-US" sz="3200" dirty="0"/>
              <a:t>Grab ‘</a:t>
            </a:r>
            <a:r>
              <a:rPr lang="en-US" altLang="en-US" sz="3200" dirty="0" err="1"/>
              <a:t>em</a:t>
            </a:r>
            <a:endParaRPr lang="en-US" altLang="en-US" sz="3200" dirty="0"/>
          </a:p>
          <a:p>
            <a:r>
              <a:rPr lang="en-US" altLang="en-US" sz="3200" dirty="0"/>
              <a:t>Guide ‘</a:t>
            </a:r>
            <a:r>
              <a:rPr lang="en-US" altLang="en-US" sz="3200" dirty="0" err="1"/>
              <a:t>em</a:t>
            </a:r>
            <a:r>
              <a:rPr lang="en-US" altLang="en-US" sz="3200" dirty="0"/>
              <a:t> </a:t>
            </a:r>
          </a:p>
        </p:txBody>
      </p:sp>
      <p:pic>
        <p:nvPicPr>
          <p:cNvPr id="5" name="Online Image Placeholder 4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CFC43A6E-7838-4F0D-9357-A0FF58776611}"/>
              </a:ext>
            </a:extLst>
          </p:cNvPr>
          <p:cNvPicPr>
            <a:picLocks noGrp="1" noChangeAspect="1"/>
          </p:cNvPicPr>
          <p:nvPr>
            <p:ph type="clipArt"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05731" y="2438400"/>
            <a:ext cx="6009222" cy="317162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F81DD8-1291-429F-B9ED-5C65D04AC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Points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4662AD7-DE7F-4818-8B52-EB486B360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sz="2800" dirty="0"/>
              <a:t>Confine your talk to 3-5 main points</a:t>
            </a:r>
          </a:p>
          <a:p>
            <a:r>
              <a:rPr lang="en-US" altLang="en-US" sz="2800" dirty="0"/>
              <a:t>Repeat these several times for retention</a:t>
            </a:r>
          </a:p>
          <a:p>
            <a:r>
              <a:rPr lang="en-US" altLang="en-US" sz="2800" dirty="0"/>
              <a:t>Last thing you say: take-home points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815981E-3F96-42F3-B889-E856096AA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Entertain to gain their attention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1B6AEC3-417F-44C6-92FD-B77C62892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3795" y="2362200"/>
            <a:ext cx="10353762" cy="342900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en-US" sz="2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800" dirty="0"/>
              <a:t>“The world is a stage, but the play is badly cast.”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en-US" sz="2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800" dirty="0"/>
              <a:t>						                           Oscar Wilde </a:t>
            </a:r>
          </a:p>
          <a:p>
            <a:pPr algn="r">
              <a:spcBef>
                <a:spcPts val="500"/>
              </a:spcBef>
              <a:spcAft>
                <a:spcPts val="500"/>
              </a:spcAft>
              <a:buNone/>
            </a:pPr>
            <a:endParaRPr lang="en-US" altLang="en-US" sz="2800" dirty="0"/>
          </a:p>
          <a:p>
            <a:pPr algn="r">
              <a:spcBef>
                <a:spcPts val="500"/>
              </a:spcBef>
              <a:spcAft>
                <a:spcPts val="500"/>
              </a:spcAft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BA2B821-3BB7-432B-8A53-38AE461F8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Entertain to gain their attention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7E82750-3658-4567-9711-4E0617440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en-US" sz="2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/>
              <a:t>Use body language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/>
              <a:t>Vary inflection and pacing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/>
              <a:t>Maintain eye contact, no slide watching! </a:t>
            </a:r>
          </a:p>
          <a:p>
            <a:pPr algn="r">
              <a:spcBef>
                <a:spcPts val="500"/>
              </a:spcBef>
              <a:spcAft>
                <a:spcPts val="500"/>
              </a:spcAft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  <p:pic>
        <p:nvPicPr>
          <p:cNvPr id="19463" name="Picture 7" descr="abrahamlincoln">
            <a:extLst>
              <a:ext uri="{FF2B5EF4-FFF2-40B4-BE49-F238E27FC236}">
                <a16:creationId xmlns:a16="http://schemas.microsoft.com/office/drawing/2014/main" id="{BC19B545-4A9F-4A3F-9748-B0B744F8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752600"/>
            <a:ext cx="1419225" cy="1866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martin luther king">
            <a:extLst>
              <a:ext uri="{FF2B5EF4-FFF2-40B4-BE49-F238E27FC236}">
                <a16:creationId xmlns:a16="http://schemas.microsoft.com/office/drawing/2014/main" id="{D244CA1F-AEE0-4896-961D-A17F8DEC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761170"/>
            <a:ext cx="1401763" cy="17621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3913FE-A50A-4B51-A98F-3F7516290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76" y="4800600"/>
            <a:ext cx="2093088" cy="2018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156737A-E349-4F70-A76D-6CEDC292C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Entertain to gain their attention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C52CBCF-4F2B-47FD-A575-385C4B215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0" y="2057400"/>
            <a:ext cx="5486400" cy="434340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/>
              <a:t>Use anecdotes</a:t>
            </a:r>
          </a:p>
          <a:p>
            <a:pPr lvl="1">
              <a:spcAft>
                <a:spcPts val="500"/>
              </a:spcAft>
            </a:pPr>
            <a:r>
              <a:rPr lang="en-US" altLang="en-US" sz="2800" dirty="0"/>
              <a:t>Relevant</a:t>
            </a:r>
          </a:p>
          <a:p>
            <a:pPr lvl="1">
              <a:spcAft>
                <a:spcPts val="500"/>
              </a:spcAft>
            </a:pPr>
            <a:r>
              <a:rPr lang="en-US" altLang="en-US" sz="2800" dirty="0"/>
              <a:t>Short </a:t>
            </a:r>
          </a:p>
          <a:p>
            <a:pPr lvl="1">
              <a:spcAft>
                <a:spcPts val="500"/>
              </a:spcAft>
            </a:pPr>
            <a:r>
              <a:rPr lang="en-US" altLang="en-US" sz="2800" dirty="0"/>
              <a:t>Entertaining</a:t>
            </a:r>
          </a:p>
          <a:p>
            <a:pPr lvl="1">
              <a:spcAft>
                <a:spcPts val="500"/>
              </a:spcAft>
            </a:pPr>
            <a:r>
              <a:rPr lang="en-US" altLang="en-US" sz="2800" dirty="0"/>
              <a:t>Associate fact with memory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/>
              <a:t>Show enthusiasm!</a:t>
            </a:r>
          </a:p>
          <a:p>
            <a:pPr lvl="1">
              <a:spcAft>
                <a:spcPts val="500"/>
              </a:spcAft>
            </a:pPr>
            <a:r>
              <a:rPr lang="en-US" altLang="en-US" sz="2800" dirty="0"/>
              <a:t>Be a motivational speaker!</a:t>
            </a:r>
          </a:p>
          <a:p>
            <a:pPr algn="r">
              <a:spcBef>
                <a:spcPts val="500"/>
              </a:spcBef>
              <a:spcAft>
                <a:spcPts val="500"/>
              </a:spcAft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  <p:pic>
        <p:nvPicPr>
          <p:cNvPr id="20497" name="Picture 17" descr="britany spears">
            <a:extLst>
              <a:ext uri="{FF2B5EF4-FFF2-40B4-BE49-F238E27FC236}">
                <a16:creationId xmlns:a16="http://schemas.microsoft.com/office/drawing/2014/main" id="{CBAD9BFC-0C0F-42A4-9732-D92221BF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1447800" cy="228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3" name="Picture 23" descr="SHO861013-01-CP">
            <a:extLst>
              <a:ext uri="{FF2B5EF4-FFF2-40B4-BE49-F238E27FC236}">
                <a16:creationId xmlns:a16="http://schemas.microsoft.com/office/drawing/2014/main" id="{79B0EE44-EE07-4938-A708-05EB3F5E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177165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7" name="Picture 27" descr="BGP046-01-CP">
            <a:extLst>
              <a:ext uri="{FF2B5EF4-FFF2-40B4-BE49-F238E27FC236}">
                <a16:creationId xmlns:a16="http://schemas.microsoft.com/office/drawing/2014/main" id="{34ED9C07-5C27-4103-8664-B2783039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87" y="4191000"/>
            <a:ext cx="1852613" cy="2514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EDA4C0-F4BC-4246-95FC-C0241411D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Involve your audience: Questions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E913959-1192-4D06-94B2-434F713D2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800" dirty="0"/>
          </a:p>
          <a:p>
            <a:r>
              <a:rPr lang="en-US" altLang="en-US" sz="2800" dirty="0"/>
              <a:t>Keep people awake</a:t>
            </a:r>
          </a:p>
          <a:p>
            <a:r>
              <a:rPr lang="en-US" altLang="en-US" sz="2800" dirty="0"/>
              <a:t>Force </a:t>
            </a:r>
            <a:r>
              <a:rPr lang="en-US" altLang="en-US" sz="2800" dirty="0">
                <a:solidFill>
                  <a:srgbClr val="FFFF00"/>
                </a:solidFill>
              </a:rPr>
              <a:t>think/process</a:t>
            </a:r>
            <a:r>
              <a:rPr lang="en-US" altLang="en-US" sz="2800" dirty="0"/>
              <a:t> vs. </a:t>
            </a:r>
            <a:r>
              <a:rPr lang="en-US" altLang="en-US" sz="2800" dirty="0">
                <a:solidFill>
                  <a:srgbClr val="FFFF00"/>
                </a:solidFill>
              </a:rPr>
              <a:t>passively receive</a:t>
            </a:r>
          </a:p>
          <a:p>
            <a:r>
              <a:rPr lang="en-US" altLang="en-US" sz="2800" dirty="0"/>
              <a:t>Open mike vs. pimping</a:t>
            </a:r>
          </a:p>
          <a:p>
            <a:r>
              <a:rPr lang="en-US" altLang="en-US" sz="2800" dirty="0"/>
              <a:t>Work the crowd!</a:t>
            </a:r>
            <a:endParaRPr lang="en-US" altLang="en-US" sz="2800" dirty="0">
              <a:solidFill>
                <a:schemeClr val="hlink"/>
              </a:solidFill>
            </a:endParaRPr>
          </a:p>
        </p:txBody>
      </p:sp>
      <p:pic>
        <p:nvPicPr>
          <p:cNvPr id="21508" name="Picture 4" descr="donahue1">
            <a:extLst>
              <a:ext uri="{FF2B5EF4-FFF2-40B4-BE49-F238E27FC236}">
                <a16:creationId xmlns:a16="http://schemas.microsoft.com/office/drawing/2014/main" id="{E3835078-0AB2-4381-9D94-987161B4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38400"/>
            <a:ext cx="2921000" cy="3683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1087</TotalTime>
  <Words>370</Words>
  <Application>Microsoft Office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Bookman Old Style</vt:lpstr>
      <vt:lpstr>Calibri</vt:lpstr>
      <vt:lpstr>Rockwell</vt:lpstr>
      <vt:lpstr>Times New Roman</vt:lpstr>
      <vt:lpstr>Damask</vt:lpstr>
      <vt:lpstr>Dynamic Presentations</vt:lpstr>
      <vt:lpstr>Take home points</vt:lpstr>
      <vt:lpstr>Look before you leap: PREPARE</vt:lpstr>
      <vt:lpstr>Introduction</vt:lpstr>
      <vt:lpstr>Main Points</vt:lpstr>
      <vt:lpstr>Entertain to gain their attention </vt:lpstr>
      <vt:lpstr>Entertain to gain their attention </vt:lpstr>
      <vt:lpstr>Entertain to gain their attention </vt:lpstr>
      <vt:lpstr>Involve your audience: Questions</vt:lpstr>
      <vt:lpstr>Involve your audience: Mix it up</vt:lpstr>
      <vt:lpstr>Visual Aids</vt:lpstr>
      <vt:lpstr>Visual aids: The 4 R’s</vt:lpstr>
      <vt:lpstr>Readable</vt:lpstr>
      <vt:lpstr>PowerPoint Presentation</vt:lpstr>
      <vt:lpstr>Readable</vt:lpstr>
      <vt:lpstr>Reliable</vt:lpstr>
      <vt:lpstr>Relevant</vt:lpstr>
      <vt:lpstr>PowerPoint Presentation</vt:lpstr>
      <vt:lpstr>Repetitious</vt:lpstr>
      <vt:lpstr>Handouts (“and the forests wept…”*)</vt:lpstr>
      <vt:lpstr>Take home points</vt:lpstr>
      <vt:lpstr>PowerPoint Presentation</vt:lpstr>
    </vt:vector>
  </TitlesOfParts>
  <Company>By Default!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Sample Awesome PowerPoint Background Template</dc:title>
  <dc:creator>TAJ</dc:creator>
  <dc:description>From_x000d_
www.powerpointbackgrounds.com_x000d_
Messages do not appear on the full product.</dc:description>
  <cp:lastModifiedBy>Bob Marshall</cp:lastModifiedBy>
  <cp:revision>68</cp:revision>
  <dcterms:created xsi:type="dcterms:W3CDTF">2000-02-24T11:52:41Z</dcterms:created>
  <dcterms:modified xsi:type="dcterms:W3CDTF">2019-08-11T05:05:28Z</dcterms:modified>
</cp:coreProperties>
</file>