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72" r:id="rId5"/>
    <p:sldId id="270" r:id="rId6"/>
    <p:sldId id="271" r:id="rId7"/>
    <p:sldId id="261" r:id="rId8"/>
    <p:sldId id="268" r:id="rId9"/>
    <p:sldId id="280" r:id="rId10"/>
    <p:sldId id="273" r:id="rId11"/>
    <p:sldId id="274" r:id="rId12"/>
    <p:sldId id="275" r:id="rId13"/>
    <p:sldId id="276" r:id="rId14"/>
    <p:sldId id="262" r:id="rId15"/>
    <p:sldId id="269" r:id="rId16"/>
    <p:sldId id="260" r:id="rId17"/>
    <p:sldId id="263" r:id="rId18"/>
    <p:sldId id="267" r:id="rId19"/>
    <p:sldId id="266" r:id="rId20"/>
    <p:sldId id="264" r:id="rId21"/>
    <p:sldId id="265" r:id="rId22"/>
    <p:sldId id="281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6" y="10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7D4DD3-8357-4152-A78D-8D0C26017B74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4D93A9-79F5-4512-AFBC-AA88D9682C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Ergonomics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Bob Marshall, MD MPH MISM FAAFP</a:t>
            </a:r>
            <a:br>
              <a:rPr lang="en-US" dirty="0"/>
            </a:br>
            <a:r>
              <a:rPr lang="en-US" dirty="0"/>
              <a:t>DoD/MAMC Clinical Informatics Fellowship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228601"/>
            <a:ext cx="2857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15292D-94B3-4F74-83AE-39011442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Advice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160D0-3EF4-4086-8ACD-B01D19A1F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754" y="0"/>
            <a:ext cx="4345718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440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F8B0-AA73-44B5-92A4-DC6628C2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Body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6E24-C07D-4082-9F52-748BEED2A7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wear eyeglasses? </a:t>
            </a:r>
          </a:p>
          <a:p>
            <a:pPr lvl="1"/>
            <a:r>
              <a:rPr lang="en-US" sz="2400" dirty="0"/>
              <a:t>Make sure they fit properly to avoid tilting your head</a:t>
            </a:r>
          </a:p>
          <a:p>
            <a:r>
              <a:rPr lang="en-US" dirty="0"/>
              <a:t>Type with light strokes and try to keep your muscles relaxed</a:t>
            </a:r>
          </a:p>
          <a:p>
            <a:r>
              <a:rPr lang="en-US" dirty="0"/>
              <a:t>Sit "tall," aligning your ears, shoulders and hips. When you sit, think about making yourself an inch taller</a:t>
            </a:r>
          </a:p>
          <a:p>
            <a:r>
              <a:rPr lang="en-US" dirty="0"/>
              <a:t>Switch hands when using a mouse, if you are able</a:t>
            </a:r>
          </a:p>
          <a:p>
            <a:r>
              <a:rPr lang="en-US" dirty="0"/>
              <a:t>Completely rest your wrists during breaks, including taking your hands off the mouse</a:t>
            </a:r>
          </a:p>
        </p:txBody>
      </p:sp>
    </p:spTree>
    <p:extLst>
      <p:ext uri="{BB962C8B-B14F-4D97-AF65-F5344CB8AC3E}">
        <p14:creationId xmlns:p14="http://schemas.microsoft.com/office/powerpoint/2010/main" val="366519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FCE0-3C46-47AE-8E86-3BEEFA19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Work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67C2-5CCD-4EA5-AD0B-7FA53C5887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Reduce prolonged computer time whenever possible</a:t>
            </a:r>
          </a:p>
          <a:p>
            <a:r>
              <a:rPr lang="en-US" dirty="0"/>
              <a:t>Break work into smaller segments and switch between tasks that use different motions</a:t>
            </a:r>
          </a:p>
          <a:p>
            <a:r>
              <a:rPr lang="en-US" dirty="0"/>
              <a:t>For example, alternate use of mouse with reading and searching the web</a:t>
            </a:r>
          </a:p>
        </p:txBody>
      </p:sp>
    </p:spTree>
    <p:extLst>
      <p:ext uri="{BB962C8B-B14F-4D97-AF65-F5344CB8AC3E}">
        <p14:creationId xmlns:p14="http://schemas.microsoft.com/office/powerpoint/2010/main" val="4801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1ECD7-F033-4174-91F3-AE33BF78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1717-4052-4424-907B-E67ABFED55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has many benefits: it relaxes tissues, lubricates joints and prevents stiffness, improves circulation, reduces fatigue, and builds stamina</a:t>
            </a:r>
          </a:p>
          <a:p>
            <a:r>
              <a:rPr lang="en-US" dirty="0"/>
              <a:t>One study showed that heavy computer users who avoided computer-related pain moved every 7 minutes</a:t>
            </a:r>
          </a:p>
          <a:p>
            <a:r>
              <a:rPr lang="en-US" dirty="0"/>
              <a:t>At least every 10 minutes, take a short (10-20 second) break</a:t>
            </a:r>
          </a:p>
          <a:p>
            <a:r>
              <a:rPr lang="en-US" dirty="0"/>
              <a:t>Take your hands off the keyboard and move!</a:t>
            </a:r>
          </a:p>
          <a:p>
            <a:r>
              <a:rPr lang="en-US" dirty="0"/>
              <a:t>Every 30-60 minutes, take a brief (2-5 minute) break to stretch and/or walk around</a:t>
            </a:r>
          </a:p>
        </p:txBody>
      </p:sp>
    </p:spTree>
    <p:extLst>
      <p:ext uri="{BB962C8B-B14F-4D97-AF65-F5344CB8AC3E}">
        <p14:creationId xmlns:p14="http://schemas.microsoft.com/office/powerpoint/2010/main" val="257017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not do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82" y="1676400"/>
            <a:ext cx="7046118" cy="4697412"/>
          </a:xfrm>
        </p:spPr>
      </p:pic>
    </p:spTree>
    <p:extLst>
      <p:ext uri="{BB962C8B-B14F-4D97-AF65-F5344CB8AC3E}">
        <p14:creationId xmlns:p14="http://schemas.microsoft.com/office/powerpoint/2010/main" val="223183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81960D3-9F3D-4844-BB25-84B09C992618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4800600" cy="67940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98D10-8069-4CCF-B4ED-FEE0F43F10B9}"/>
              </a:ext>
            </a:extLst>
          </p:cNvPr>
          <p:cNvSpPr txBox="1"/>
          <p:nvPr/>
        </p:nvSpPr>
        <p:spPr>
          <a:xfrm>
            <a:off x="381000" y="1371600"/>
            <a:ext cx="2743200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Yeah, maybe not!</a:t>
            </a:r>
          </a:p>
        </p:txBody>
      </p:sp>
    </p:spTree>
    <p:extLst>
      <p:ext uri="{BB962C8B-B14F-4D97-AF65-F5344CB8AC3E}">
        <p14:creationId xmlns:p14="http://schemas.microsoft.com/office/powerpoint/2010/main" val="27026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do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838" y="1676401"/>
            <a:ext cx="6641963" cy="4766896"/>
          </a:xfrm>
        </p:spPr>
      </p:pic>
    </p:spTree>
    <p:extLst>
      <p:ext uri="{BB962C8B-B14F-4D97-AF65-F5344CB8AC3E}">
        <p14:creationId xmlns:p14="http://schemas.microsoft.com/office/powerpoint/2010/main" val="405912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visuals about ergonomics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04" y="1752600"/>
            <a:ext cx="7443197" cy="4491584"/>
          </a:xfrm>
        </p:spPr>
      </p:pic>
    </p:spTree>
    <p:extLst>
      <p:ext uri="{BB962C8B-B14F-4D97-AF65-F5344CB8AC3E}">
        <p14:creationId xmlns:p14="http://schemas.microsoft.com/office/powerpoint/2010/main" val="5271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1981200" cy="2133600"/>
          </a:xfrm>
        </p:spPr>
        <p:txBody>
          <a:bodyPr>
            <a:normAutofit/>
          </a:bodyPr>
          <a:lstStyle/>
          <a:p>
            <a:r>
              <a:rPr lang="en-US" b="1" dirty="0"/>
              <a:t>Laptop versus desktop setup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107" y="76200"/>
            <a:ext cx="5190093" cy="6705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872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ergonomics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39884"/>
            <a:ext cx="7467600" cy="4194256"/>
          </a:xfrm>
        </p:spPr>
      </p:pic>
    </p:spTree>
    <p:extLst>
      <p:ext uri="{BB962C8B-B14F-4D97-AF65-F5344CB8AC3E}">
        <p14:creationId xmlns:p14="http://schemas.microsoft.com/office/powerpoint/2010/main" val="215656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Computer Ergonomics?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Ergonomics: science of designing a job, equipment and/or workplace to fit the worker. </a:t>
            </a:r>
          </a:p>
          <a:p>
            <a:r>
              <a:rPr lang="en-US" dirty="0"/>
              <a:t>Goal: optimize "fit" between worker and his or her work environment to optimize performance and reduce risk of repetitive strain injuries.</a:t>
            </a:r>
          </a:p>
          <a:p>
            <a:r>
              <a:rPr lang="en-US" dirty="0"/>
              <a:t>Computer ergonomics: addresses ways to optimize computer workstation to reduce specific risks of computer vision syndrome (CVS), neck and back pain, carpal tunnel syndrome and other disorders affecting muscles, spine and joints.</a:t>
            </a:r>
          </a:p>
        </p:txBody>
      </p:sp>
    </p:spTree>
    <p:extLst>
      <p:ext uri="{BB962C8B-B14F-4D97-AF65-F5344CB8AC3E}">
        <p14:creationId xmlns:p14="http://schemas.microsoft.com/office/powerpoint/2010/main" val="2327044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take home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Computer ergonomics is an important topic</a:t>
            </a:r>
          </a:p>
          <a:p>
            <a:r>
              <a:rPr lang="en-US" dirty="0"/>
              <a:t>Like hypertension, managed poorly, you may not feel bad right away…but eventually you will pay a price, maybe a significant one</a:t>
            </a:r>
          </a:p>
          <a:p>
            <a:r>
              <a:rPr lang="en-US" dirty="0"/>
              <a:t>Pay attention to the small things about equipment placement, posture, taking breaks </a:t>
            </a:r>
          </a:p>
          <a:p>
            <a:r>
              <a:rPr lang="en-US" dirty="0"/>
              <a:t>Ergonomics are important whether sitting or standing, whether desktop or laptop (or tablet)</a:t>
            </a:r>
          </a:p>
          <a:p>
            <a:r>
              <a:rPr lang="en-US" dirty="0"/>
              <a:t>Ergonomics are investments in yourself and your people; it costs more to not make the investment</a:t>
            </a:r>
          </a:p>
          <a:p>
            <a:r>
              <a:rPr lang="en-US" dirty="0"/>
              <a:t>Lots of resources exist to help do it right</a:t>
            </a:r>
          </a:p>
        </p:txBody>
      </p:sp>
    </p:spTree>
    <p:extLst>
      <p:ext uri="{BB962C8B-B14F-4D97-AF65-F5344CB8AC3E}">
        <p14:creationId xmlns:p14="http://schemas.microsoft.com/office/powerpoint/2010/main" val="3310339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35106"/>
            <a:ext cx="4613563" cy="59704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99449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8C5D6D-AFE9-404F-BE5A-9DFF3A67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BA70B3E6-B22E-4526-902B-979B0F71E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533400"/>
            <a:ext cx="4419600" cy="5719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663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F2DCC96C-1EBE-4E8D-B543-3E06D7295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-2908"/>
            <a:ext cx="8915400" cy="680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91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2FA067F3-91B6-45E3-9D94-AA70FBD3B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7260"/>
            <a:ext cx="8153399" cy="67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7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A18813-CD12-432A-AD24-6F3103886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176"/>
            <a:ext cx="9677400" cy="67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9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ergonomics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Prolonged and repetitive work at a computer workstation can create discomfort, muscle aches, and be the cause of work-related injuries</a:t>
            </a:r>
          </a:p>
          <a:p>
            <a:r>
              <a:rPr lang="en-US" dirty="0"/>
              <a:t>Improper posture and improper body positioning at a computer workstation can cause or exaggerate the problems</a:t>
            </a:r>
          </a:p>
          <a:p>
            <a:r>
              <a:rPr lang="en-US" dirty="0"/>
              <a:t>There is risk for headaches, burning eyes, red eyes, a stiff neck and other symptoms that comprise computer visual syndrome (CVS)</a:t>
            </a:r>
          </a:p>
          <a:p>
            <a:r>
              <a:rPr lang="en-US" dirty="0"/>
              <a:t>Prolonged computer work also can cause physical stress that eventually could lead to disability</a:t>
            </a:r>
          </a:p>
        </p:txBody>
      </p:sp>
    </p:spTree>
    <p:extLst>
      <p:ext uri="{BB962C8B-B14F-4D97-AF65-F5344CB8AC3E}">
        <p14:creationId xmlns:p14="http://schemas.microsoft.com/office/powerpoint/2010/main" val="334550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D7DC-32CD-4172-8CB2-CCB3E478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 Ergonomics?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170D-1B89-4EA5-A249-3A840B89EA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Many people spend hours a day in front of a computer without thinking about the impact on their bodies</a:t>
            </a:r>
          </a:p>
          <a:p>
            <a:r>
              <a:rPr lang="en-US" dirty="0"/>
              <a:t>They physically stress their bodies daily without realizing it by extending their wrists, slouching, sitting without foot support and straining to look at poorly placed monitors</a:t>
            </a:r>
          </a:p>
          <a:p>
            <a:r>
              <a:rPr lang="en-US" dirty="0"/>
              <a:t>These practices can lead to cumulative trauma disorders or repetitive stress injuries, which create a life-long impact on health. </a:t>
            </a:r>
          </a:p>
          <a:p>
            <a:r>
              <a:rPr lang="en-US" dirty="0"/>
              <a:t>Symptoms may include pain, muscle fatigue, loss of sensation, tingling and reduced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44140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09A0-122C-4362-AC49-61C99849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Ergonomics and MSK Disorders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1D01-6E8C-4C09-843A-0BC2BC1C0F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According to Hugesoccupational.com, The Occupational Safety and Health Administration (OSHA) has identified that Work-Related Musculoskeletal Disorders (WMSDs) are the single largest job-related injury and illness problems in the USA.</a:t>
            </a:r>
          </a:p>
          <a:p>
            <a:r>
              <a:rPr lang="en-US" dirty="0"/>
              <a:t>Work Related Musculoskeletal Disorders account for 34% of all reported illnesses and injuries, </a:t>
            </a:r>
            <a:r>
              <a:rPr lang="en-US" dirty="0" err="1"/>
              <a:t>totalling</a:t>
            </a:r>
            <a:r>
              <a:rPr lang="en-US" dirty="0"/>
              <a:t> 626,000 days away from work.</a:t>
            </a:r>
          </a:p>
          <a:p>
            <a:r>
              <a:rPr lang="en-US" dirty="0"/>
              <a:t>Carpal Tunnel Disorders are the single most common injury in the workplace</a:t>
            </a:r>
          </a:p>
        </p:txBody>
      </p:sp>
    </p:spTree>
    <p:extLst>
      <p:ext uri="{BB962C8B-B14F-4D97-AF65-F5344CB8AC3E}">
        <p14:creationId xmlns:p14="http://schemas.microsoft.com/office/powerpoint/2010/main" val="265270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5385-5082-4581-8179-0F191766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Ergonomics and the 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9D40-3815-4C44-8677-91A8736278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lack of Ergonomics in the workplace </a:t>
            </a:r>
            <a:r>
              <a:rPr lang="en-US" dirty="0"/>
              <a:t>leads to these costs:</a:t>
            </a:r>
          </a:p>
          <a:p>
            <a:pPr lvl="1"/>
            <a:r>
              <a:rPr lang="en-US" sz="2400" dirty="0"/>
              <a:t>How much you spend on your employees' long-term health and safety</a:t>
            </a:r>
          </a:p>
          <a:p>
            <a:pPr lvl="1"/>
            <a:r>
              <a:rPr lang="en-US" sz="2400" dirty="0"/>
              <a:t>How much you spend on boosting employees' and company morale</a:t>
            </a:r>
          </a:p>
          <a:p>
            <a:pPr lvl="1"/>
            <a:r>
              <a:rPr lang="en-US" sz="2400" dirty="0"/>
              <a:t>Turnover</a:t>
            </a:r>
          </a:p>
          <a:p>
            <a:pPr lvl="1"/>
            <a:r>
              <a:rPr lang="en-US" sz="2400" dirty="0"/>
              <a:t>Absenteeism</a:t>
            </a:r>
          </a:p>
          <a:p>
            <a:pPr lvl="1"/>
            <a:r>
              <a:rPr lang="en-US" sz="2400" dirty="0"/>
              <a:t>Productivity</a:t>
            </a:r>
          </a:p>
          <a:p>
            <a:pPr lvl="1"/>
            <a:r>
              <a:rPr lang="en-US" sz="2400" dirty="0"/>
              <a:t>Product quality (how much do mistakes cost?)</a:t>
            </a:r>
          </a:p>
          <a:p>
            <a:pPr lvl="1"/>
            <a:r>
              <a:rPr lang="en-US" sz="2400" dirty="0"/>
              <a:t>Lawsuits</a:t>
            </a:r>
          </a:p>
          <a:p>
            <a:pPr lvl="1"/>
            <a:r>
              <a:rPr lang="en-US" sz="2400" dirty="0"/>
              <a:t>Compensation claims?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26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computer ergonomics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good chair with a dynamic chair back that is angled slightly to the rear.</a:t>
            </a:r>
          </a:p>
          <a:p>
            <a:r>
              <a:rPr lang="en-US" dirty="0"/>
              <a:t>Top of monitor screen should be 2-3" above eye level</a:t>
            </a:r>
          </a:p>
          <a:p>
            <a:r>
              <a:rPr lang="en-US" dirty="0"/>
              <a:t>No glare on screen; use an optical glass anti-glare filter where needed</a:t>
            </a:r>
          </a:p>
          <a:p>
            <a:r>
              <a:rPr lang="en-US" dirty="0"/>
              <a:t>Sit at arms length from monitor; further if distance is comfortable and screen's readable.</a:t>
            </a:r>
          </a:p>
          <a:p>
            <a:r>
              <a:rPr lang="en-US" dirty="0"/>
              <a:t>Rest feet on floor or on a stable foot rest (move feet frequently for circulation)</a:t>
            </a:r>
          </a:p>
          <a:p>
            <a:r>
              <a:rPr lang="en-US" dirty="0"/>
              <a:t>Use a document holder, preferably in-line with the computer screen</a:t>
            </a:r>
          </a:p>
        </p:txBody>
      </p:sp>
    </p:spTree>
    <p:extLst>
      <p:ext uri="{BB962C8B-B14F-4D97-AF65-F5344CB8AC3E}">
        <p14:creationId xmlns:p14="http://schemas.microsoft.com/office/powerpoint/2010/main" val="4740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computer ergonomics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Wrists flat and straight in relation to forearms to use keyboard/mouse/input device (which are located within easy reach)</a:t>
            </a:r>
          </a:p>
          <a:p>
            <a:r>
              <a:rPr lang="en-US" dirty="0"/>
              <a:t>Keeps arms and elbows relaxed close to body</a:t>
            </a:r>
          </a:p>
          <a:p>
            <a:r>
              <a:rPr lang="en-US" dirty="0"/>
              <a:t>Center monitor and keyboard in front of you</a:t>
            </a:r>
          </a:p>
          <a:p>
            <a:r>
              <a:rPr lang="en-US" dirty="0"/>
              <a:t>Use a neutral or negative tilt keyboard tray with an upper mouse platform or downward tilt-able/neutral platform adjacent to keyboard</a:t>
            </a:r>
          </a:p>
          <a:p>
            <a:r>
              <a:rPr lang="en-US" dirty="0"/>
              <a:t>Use a stable work surface and stable (no bounce) keyboard tray</a:t>
            </a:r>
          </a:p>
          <a:p>
            <a:r>
              <a:rPr lang="en-US" dirty="0"/>
              <a:t>Take frequent short breaks (micro breaks) and stretch</a:t>
            </a:r>
          </a:p>
        </p:txBody>
      </p:sp>
    </p:spTree>
    <p:extLst>
      <p:ext uri="{BB962C8B-B14F-4D97-AF65-F5344CB8AC3E}">
        <p14:creationId xmlns:p14="http://schemas.microsoft.com/office/powerpoint/2010/main" val="136759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601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185</TotalTime>
  <Words>896</Words>
  <Application>Microsoft Office PowerPoint</Application>
  <PresentationFormat>Widescreen</PresentationFormat>
  <Paragraphs>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Schoolbook</vt:lpstr>
      <vt:lpstr>Wingdings</vt:lpstr>
      <vt:lpstr>Wingdings 2</vt:lpstr>
      <vt:lpstr>Oriel</vt:lpstr>
      <vt:lpstr>Computer Ergonomics</vt:lpstr>
      <vt:lpstr>What are Computer Ergonomics?</vt:lpstr>
      <vt:lpstr>Why are ergonomics important?</vt:lpstr>
      <vt:lpstr>Why Computer Ergonomics?</vt:lpstr>
      <vt:lpstr>Workplace Ergonomics and MSK Disorders</vt:lpstr>
      <vt:lpstr>Ergonomics and the Bottom Line</vt:lpstr>
      <vt:lpstr>Principles of computer ergonomics - 1</vt:lpstr>
      <vt:lpstr>Principles of computer ergonomics - 2</vt:lpstr>
      <vt:lpstr>PowerPoint Presentation</vt:lpstr>
      <vt:lpstr>Additional Advice</vt:lpstr>
      <vt:lpstr>Modify Body Mechanics</vt:lpstr>
      <vt:lpstr>Adjust Work Patterns</vt:lpstr>
      <vt:lpstr>Move!</vt:lpstr>
      <vt:lpstr>What you should not do</vt:lpstr>
      <vt:lpstr>PowerPoint Presentation</vt:lpstr>
      <vt:lpstr>What you should do</vt:lpstr>
      <vt:lpstr>Some visuals about ergonomics </vt:lpstr>
      <vt:lpstr>Laptop versus desktop setup</vt:lpstr>
      <vt:lpstr>Mouse ergonomics</vt:lpstr>
      <vt:lpstr>The take home</vt:lpstr>
      <vt:lpstr>questions</vt:lpstr>
      <vt:lpstr>Backup Slides</vt:lpstr>
      <vt:lpstr>PowerPoint Presentation</vt:lpstr>
      <vt:lpstr>PowerPoint Presentation</vt:lpstr>
      <vt:lpstr>PowerPoint Presentation</vt:lpstr>
    </vt:vector>
  </TitlesOfParts>
  <Company>Valley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Ergnonomics</dc:title>
  <dc:creator>Bob Marshall</dc:creator>
  <cp:lastModifiedBy>Bob Marshall</cp:lastModifiedBy>
  <cp:revision>17</cp:revision>
  <dcterms:created xsi:type="dcterms:W3CDTF">2015-07-10T23:59:43Z</dcterms:created>
  <dcterms:modified xsi:type="dcterms:W3CDTF">2019-06-06T03:32:07Z</dcterms:modified>
</cp:coreProperties>
</file>