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40"/>
  </p:notesMasterIdLst>
  <p:handoutMasterIdLst>
    <p:handoutMasterId r:id="rId41"/>
  </p:handoutMasterIdLst>
  <p:sldIdLst>
    <p:sldId id="256" r:id="rId3"/>
    <p:sldId id="257" r:id="rId4"/>
    <p:sldId id="265" r:id="rId5"/>
    <p:sldId id="266" r:id="rId6"/>
    <p:sldId id="267" r:id="rId7"/>
    <p:sldId id="268" r:id="rId8"/>
    <p:sldId id="288" r:id="rId9"/>
    <p:sldId id="299" r:id="rId10"/>
    <p:sldId id="269" r:id="rId11"/>
    <p:sldId id="271" r:id="rId12"/>
    <p:sldId id="298" r:id="rId13"/>
    <p:sldId id="270" r:id="rId14"/>
    <p:sldId id="278" r:id="rId15"/>
    <p:sldId id="279" r:id="rId16"/>
    <p:sldId id="272" r:id="rId17"/>
    <p:sldId id="284" r:id="rId18"/>
    <p:sldId id="285" r:id="rId19"/>
    <p:sldId id="273" r:id="rId20"/>
    <p:sldId id="286" r:id="rId21"/>
    <p:sldId id="287" r:id="rId22"/>
    <p:sldId id="274" r:id="rId23"/>
    <p:sldId id="282" r:id="rId24"/>
    <p:sldId id="283" r:id="rId25"/>
    <p:sldId id="275" r:id="rId26"/>
    <p:sldId id="280" r:id="rId27"/>
    <p:sldId id="281" r:id="rId28"/>
    <p:sldId id="277" r:id="rId29"/>
    <p:sldId id="276" r:id="rId30"/>
    <p:sldId id="297" r:id="rId31"/>
    <p:sldId id="289" r:id="rId32"/>
    <p:sldId id="290" r:id="rId33"/>
    <p:sldId id="291" r:id="rId34"/>
    <p:sldId id="292" r:id="rId35"/>
    <p:sldId id="293" r:id="rId36"/>
    <p:sldId id="294" r:id="rId37"/>
    <p:sldId id="295" r:id="rId38"/>
    <p:sldId id="296"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9" autoAdjust="0"/>
    <p:restoredTop sz="96163" autoAdjust="0"/>
  </p:normalViewPr>
  <p:slideViewPr>
    <p:cSldViewPr>
      <p:cViewPr varScale="1">
        <p:scale>
          <a:sx n="56" d="100"/>
          <a:sy n="56" d="100"/>
        </p:scale>
        <p:origin x="90" y="126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6/17/2019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6/17/2019</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effectLst>
            <a:outerShdw blurRad="38100" dist="38100" dir="2700000" algn="tl">
              <a:srgbClr val="000000">
                <a:alpha val="43137"/>
              </a:srgbClr>
            </a:outerShdw>
          </a:effectLst>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effectLst>
            <a:outerShdw blurRad="38100" dist="38100" dir="2700000" algn="tl">
              <a:srgbClr val="000000">
                <a:alpha val="43137"/>
              </a:srgbClr>
            </a:outerShdw>
          </a:effectLst>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effectLst>
            <a:outerShdw blurRad="38100" dist="38100" dir="2700000" algn="tl">
              <a:srgbClr val="000000">
                <a:alpha val="43137"/>
              </a:srgbClr>
            </a:outerShdw>
          </a:effectLst>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effectLst>
            <a:outerShdw blurRad="38100" dist="38100" dir="2700000" algn="tl">
              <a:srgbClr val="000000">
                <a:alpha val="43137"/>
              </a:srgbClr>
            </a:outerShdw>
          </a:effectLst>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effectLst>
            <a:outerShdw blurRad="38100" dist="38100" dir="2700000" algn="tl">
              <a:srgbClr val="000000">
                <a:alpha val="43137"/>
              </a:srgbClr>
            </a:outerShdw>
          </a:effectLst>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Bob Marshall, MD MPH MISM FAAFP</a:t>
            </a:r>
          </a:p>
          <a:p>
            <a:r>
              <a:rPr lang="en-US" dirty="0"/>
              <a:t>DoD/MAMC Clinical Informatics Fellowship</a:t>
            </a:r>
          </a:p>
        </p:txBody>
      </p:sp>
      <p:sp>
        <p:nvSpPr>
          <p:cNvPr id="4" name="Title 3"/>
          <p:cNvSpPr>
            <a:spLocks noGrp="1"/>
          </p:cNvSpPr>
          <p:nvPr>
            <p:ph type="ctrTitle"/>
          </p:nvPr>
        </p:nvSpPr>
        <p:spPr/>
        <p:txBody>
          <a:bodyPr/>
          <a:lstStyle/>
          <a:p>
            <a:r>
              <a:rPr lang="en-US" dirty="0"/>
              <a:t>Managing Conflict</a:t>
            </a:r>
          </a:p>
        </p:txBody>
      </p:sp>
      <p:pic>
        <p:nvPicPr>
          <p:cNvPr id="9" name="Picture 8">
            <a:extLst>
              <a:ext uri="{FF2B5EF4-FFF2-40B4-BE49-F238E27FC236}">
                <a16:creationId xmlns:a16="http://schemas.microsoft.com/office/drawing/2014/main" id="{2A85E0C9-A57C-4915-9A57-0211574B8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639" y="12940"/>
            <a:ext cx="4967186" cy="2806460"/>
          </a:xfrm>
          <a:prstGeom prst="rect">
            <a:avLst/>
          </a:prstGeom>
          <a:ln>
            <a:noFill/>
          </a:ln>
          <a:effectLst>
            <a:softEdge rad="112500"/>
          </a:effectLst>
        </p:spPr>
      </p:pic>
    </p:spTree>
    <p:extLst>
      <p:ext uri="{BB962C8B-B14F-4D97-AF65-F5344CB8AC3E}">
        <p14:creationId xmlns:p14="http://schemas.microsoft.com/office/powerpoint/2010/main" val="5753116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8F4183-2230-4D08-B67E-320A9FCA472F}"/>
              </a:ext>
            </a:extLst>
          </p:cNvPr>
          <p:cNvSpPr>
            <a:spLocks noGrp="1"/>
          </p:cNvSpPr>
          <p:nvPr>
            <p:ph type="title"/>
          </p:nvPr>
        </p:nvSpPr>
        <p:spPr/>
        <p:txBody>
          <a:bodyPr/>
          <a:lstStyle/>
          <a:p>
            <a:r>
              <a:rPr lang="en-US" dirty="0"/>
              <a:t>TKI Conflict-Handling Styles</a:t>
            </a:r>
          </a:p>
        </p:txBody>
      </p:sp>
      <p:pic>
        <p:nvPicPr>
          <p:cNvPr id="5" name="Picture 4">
            <a:extLst>
              <a:ext uri="{FF2B5EF4-FFF2-40B4-BE49-F238E27FC236}">
                <a16:creationId xmlns:a16="http://schemas.microsoft.com/office/drawing/2014/main" id="{C6D73F39-7466-424C-BFDE-B6F42E476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45" y="2743200"/>
            <a:ext cx="11777134" cy="1981200"/>
          </a:xfrm>
          <a:prstGeom prst="rect">
            <a:avLst/>
          </a:prstGeom>
        </p:spPr>
      </p:pic>
    </p:spTree>
    <p:extLst>
      <p:ext uri="{BB962C8B-B14F-4D97-AF65-F5344CB8AC3E}">
        <p14:creationId xmlns:p14="http://schemas.microsoft.com/office/powerpoint/2010/main" val="3183697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4FD7F-5A1A-4E00-AE75-7668F05CA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12" y="204715"/>
            <a:ext cx="6934200" cy="6520219"/>
          </a:xfrm>
          <a:prstGeom prst="rect">
            <a:avLst/>
          </a:prstGeom>
        </p:spPr>
      </p:pic>
    </p:spTree>
    <p:extLst>
      <p:ext uri="{BB962C8B-B14F-4D97-AF65-F5344CB8AC3E}">
        <p14:creationId xmlns:p14="http://schemas.microsoft.com/office/powerpoint/2010/main" val="32000801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3294-57BD-4B7E-9AFD-820D017849A7}"/>
              </a:ext>
            </a:extLst>
          </p:cNvPr>
          <p:cNvSpPr>
            <a:spLocks noGrp="1"/>
          </p:cNvSpPr>
          <p:nvPr>
            <p:ph idx="1"/>
          </p:nvPr>
        </p:nvSpPr>
        <p:spPr/>
        <p:txBody>
          <a:bodyPr>
            <a:normAutofit/>
          </a:bodyPr>
          <a:lstStyle/>
          <a:p>
            <a:r>
              <a:rPr lang="en-US" dirty="0"/>
              <a:t>You try to satisfy your own concerns at another’s expense </a:t>
            </a:r>
          </a:p>
          <a:p>
            <a:r>
              <a:rPr lang="en-US" dirty="0"/>
              <a:t>You win and they lose</a:t>
            </a:r>
          </a:p>
          <a:p>
            <a:r>
              <a:rPr lang="en-US" dirty="0"/>
              <a:t>Some people think competing is bad. </a:t>
            </a:r>
          </a:p>
          <a:p>
            <a:pPr lvl="1"/>
            <a:r>
              <a:rPr lang="en-US" sz="2400" dirty="0"/>
              <a:t>That is not true; competition is necessary at times, based on the situation</a:t>
            </a:r>
          </a:p>
          <a:p>
            <a:r>
              <a:rPr lang="en-US" dirty="0"/>
              <a:t>However, if you only manage conflict through competition, then you are ineffectively managing situations and people</a:t>
            </a:r>
          </a:p>
        </p:txBody>
      </p:sp>
      <p:sp>
        <p:nvSpPr>
          <p:cNvPr id="3" name="Title 2">
            <a:extLst>
              <a:ext uri="{FF2B5EF4-FFF2-40B4-BE49-F238E27FC236}">
                <a16:creationId xmlns:a16="http://schemas.microsoft.com/office/drawing/2014/main" id="{384E6C76-A825-4C16-A126-133CEDDB0A79}"/>
              </a:ext>
            </a:extLst>
          </p:cNvPr>
          <p:cNvSpPr>
            <a:spLocks noGrp="1"/>
          </p:cNvSpPr>
          <p:nvPr>
            <p:ph type="title"/>
          </p:nvPr>
        </p:nvSpPr>
        <p:spPr/>
        <p:txBody>
          <a:bodyPr/>
          <a:lstStyle/>
          <a:p>
            <a:r>
              <a:rPr lang="en-US" dirty="0"/>
              <a:t>Competing Style</a:t>
            </a:r>
          </a:p>
        </p:txBody>
      </p:sp>
    </p:spTree>
    <p:extLst>
      <p:ext uri="{BB962C8B-B14F-4D97-AF65-F5344CB8AC3E}">
        <p14:creationId xmlns:p14="http://schemas.microsoft.com/office/powerpoint/2010/main" val="3412635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B555EF-FF4F-4B49-9215-87DE47C08AB7}"/>
              </a:ext>
            </a:extLst>
          </p:cNvPr>
          <p:cNvSpPr>
            <a:spLocks noGrp="1"/>
          </p:cNvSpPr>
          <p:nvPr>
            <p:ph idx="1"/>
          </p:nvPr>
        </p:nvSpPr>
        <p:spPr>
          <a:xfrm>
            <a:off x="1522414" y="1752600"/>
            <a:ext cx="9144000" cy="4648200"/>
          </a:xfrm>
        </p:spPr>
        <p:txBody>
          <a:bodyPr>
            <a:normAutofit lnSpcReduction="10000"/>
          </a:bodyPr>
          <a:lstStyle/>
          <a:p>
            <a:pPr lvl="0"/>
            <a:r>
              <a:rPr lang="en-US" dirty="0"/>
              <a:t>There is an emergency that requires quick and decisive action</a:t>
            </a:r>
          </a:p>
          <a:p>
            <a:pPr lvl="0"/>
            <a:r>
              <a:rPr lang="en-US" dirty="0"/>
              <a:t>When unpopular steps are necessary, such as enforcing rules, disciplining team members or cutting costs</a:t>
            </a:r>
          </a:p>
          <a:p>
            <a:pPr lvl="0"/>
            <a:r>
              <a:rPr lang="en-US" dirty="0"/>
              <a:t>The company is on the line and you know what it will take to get it back on track</a:t>
            </a:r>
          </a:p>
          <a:p>
            <a:pPr lvl="0"/>
            <a:r>
              <a:rPr lang="en-US" dirty="0"/>
              <a:t>Some people will take advantage of those who display noncompetitive behavior; if this occurs, it may be necessary to adopt a competitive strategy to protect yourself and your interests</a:t>
            </a:r>
          </a:p>
          <a:p>
            <a:r>
              <a:rPr lang="en-US" dirty="0"/>
              <a:t>Job interviews, negotiating pay and getting on your manager’s calendar</a:t>
            </a:r>
          </a:p>
        </p:txBody>
      </p:sp>
      <p:sp>
        <p:nvSpPr>
          <p:cNvPr id="3" name="Title 2">
            <a:extLst>
              <a:ext uri="{FF2B5EF4-FFF2-40B4-BE49-F238E27FC236}">
                <a16:creationId xmlns:a16="http://schemas.microsoft.com/office/drawing/2014/main" id="{F36798B2-AC93-413C-8D9C-D955586CC46A}"/>
              </a:ext>
            </a:extLst>
          </p:cNvPr>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11970071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FF34AC-2448-482B-8C55-EB547C544F26}"/>
              </a:ext>
            </a:extLst>
          </p:cNvPr>
          <p:cNvSpPr>
            <a:spLocks noGrp="1"/>
          </p:cNvSpPr>
          <p:nvPr>
            <p:ph idx="1"/>
          </p:nvPr>
        </p:nvSpPr>
        <p:spPr>
          <a:xfrm>
            <a:off x="1522414" y="1752600"/>
            <a:ext cx="9144000" cy="4648200"/>
          </a:xfrm>
        </p:spPr>
        <p:txBody>
          <a:bodyPr>
            <a:normAutofit/>
          </a:bodyPr>
          <a:lstStyle/>
          <a:p>
            <a:pPr lvl="0"/>
            <a:r>
              <a:rPr lang="en-US" dirty="0"/>
              <a:t>If the outcome doesn’t really matter to you and there is no reason to compete</a:t>
            </a:r>
          </a:p>
          <a:p>
            <a:pPr lvl="0"/>
            <a:r>
              <a:rPr lang="en-US" dirty="0"/>
              <a:t>When you are not the subject matter expert, competing for the strongest voice is inappropriate and will create even more conflict</a:t>
            </a:r>
          </a:p>
          <a:p>
            <a:pPr lvl="0"/>
            <a:r>
              <a:rPr lang="en-US" dirty="0"/>
              <a:t>When you are angry and want to prove a point</a:t>
            </a:r>
          </a:p>
          <a:p>
            <a:pPr lvl="0"/>
            <a:r>
              <a:rPr lang="en-US" i="1" dirty="0"/>
              <a:t>NOTE: You may be overusing the competing mode of conflict-handling if you find yourself surrounded by “yes people,” or if others are afraid to admit mistakes or ask you questions</a:t>
            </a:r>
            <a:endParaRPr lang="en-US" dirty="0"/>
          </a:p>
        </p:txBody>
      </p:sp>
      <p:sp>
        <p:nvSpPr>
          <p:cNvPr id="3" name="Title 2">
            <a:extLst>
              <a:ext uri="{FF2B5EF4-FFF2-40B4-BE49-F238E27FC236}">
                <a16:creationId xmlns:a16="http://schemas.microsoft.com/office/drawing/2014/main" id="{B27C7634-1D34-48C4-A9A9-36B8566E233A}"/>
              </a:ext>
            </a:extLst>
          </p:cNvPr>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9880165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1293C1-7360-4FC9-AA59-F5ED1E2A40EA}"/>
              </a:ext>
            </a:extLst>
          </p:cNvPr>
          <p:cNvSpPr>
            <a:spLocks noGrp="1"/>
          </p:cNvSpPr>
          <p:nvPr>
            <p:ph idx="1"/>
          </p:nvPr>
        </p:nvSpPr>
        <p:spPr/>
        <p:txBody>
          <a:bodyPr/>
          <a:lstStyle/>
          <a:p>
            <a:r>
              <a:rPr lang="en-US" dirty="0"/>
              <a:t>You try to find a solution to conflict that satisfies all concerned—a win-win</a:t>
            </a:r>
          </a:p>
          <a:p>
            <a:r>
              <a:rPr lang="en-US" dirty="0"/>
              <a:t>Collaboration takes a lot of time, resources, energy and bandwidth</a:t>
            </a:r>
          </a:p>
          <a:p>
            <a:r>
              <a:rPr lang="en-US" dirty="0"/>
              <a:t>Though many leaders encourage collaboration, it is often difficult for both parties to get exactly what they want, which is why it is often used in high risk situations </a:t>
            </a:r>
          </a:p>
          <a:p>
            <a:r>
              <a:rPr lang="en-US" dirty="0"/>
              <a:t>Often, when people say “collaborate” they actually mean either “compromise” or just “work together”</a:t>
            </a:r>
          </a:p>
        </p:txBody>
      </p:sp>
      <p:sp>
        <p:nvSpPr>
          <p:cNvPr id="3" name="Title 2">
            <a:extLst>
              <a:ext uri="{FF2B5EF4-FFF2-40B4-BE49-F238E27FC236}">
                <a16:creationId xmlns:a16="http://schemas.microsoft.com/office/drawing/2014/main" id="{B12CEEDD-60DA-442E-8520-8DE8671448DE}"/>
              </a:ext>
            </a:extLst>
          </p:cNvPr>
          <p:cNvSpPr>
            <a:spLocks noGrp="1"/>
          </p:cNvSpPr>
          <p:nvPr>
            <p:ph type="title"/>
          </p:nvPr>
        </p:nvSpPr>
        <p:spPr/>
        <p:txBody>
          <a:bodyPr/>
          <a:lstStyle/>
          <a:p>
            <a:r>
              <a:rPr lang="en-US" dirty="0"/>
              <a:t>Collaborating Style</a:t>
            </a:r>
          </a:p>
        </p:txBody>
      </p:sp>
    </p:spTree>
    <p:extLst>
      <p:ext uri="{BB962C8B-B14F-4D97-AF65-F5344CB8AC3E}">
        <p14:creationId xmlns:p14="http://schemas.microsoft.com/office/powerpoint/2010/main" val="5434441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FAB0A-6991-481C-AE29-3889C374D5DE}"/>
              </a:ext>
            </a:extLst>
          </p:cNvPr>
          <p:cNvSpPr>
            <a:spLocks noGrp="1"/>
          </p:cNvSpPr>
          <p:nvPr>
            <p:ph idx="1"/>
          </p:nvPr>
        </p:nvSpPr>
        <p:spPr/>
        <p:txBody>
          <a:bodyPr/>
          <a:lstStyle/>
          <a:p>
            <a:pPr lvl="0"/>
            <a:r>
              <a:rPr lang="en-US" dirty="0"/>
              <a:t>Your objective is to learn from the conflict</a:t>
            </a:r>
          </a:p>
          <a:p>
            <a:pPr lvl="0"/>
            <a:r>
              <a:rPr lang="en-US" dirty="0"/>
              <a:t>Collaborating is a good way to explore other people’s views</a:t>
            </a:r>
          </a:p>
          <a:p>
            <a:pPr lvl="0"/>
            <a:r>
              <a:rPr lang="en-US" dirty="0"/>
              <a:t>There are hard feelings between members of the conflict that need to be resolved to improve the organization as a whole</a:t>
            </a:r>
          </a:p>
          <a:p>
            <a:r>
              <a:rPr lang="en-US" dirty="0"/>
              <a:t>The concerns of both parties are too important to be compromised</a:t>
            </a:r>
          </a:p>
        </p:txBody>
      </p:sp>
      <p:sp>
        <p:nvSpPr>
          <p:cNvPr id="3" name="Title 2">
            <a:extLst>
              <a:ext uri="{FF2B5EF4-FFF2-40B4-BE49-F238E27FC236}">
                <a16:creationId xmlns:a16="http://schemas.microsoft.com/office/drawing/2014/main" id="{E981D812-D4B0-494A-A912-9CE94A855184}"/>
              </a:ext>
            </a:extLst>
          </p:cNvPr>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3292034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57B405-C34B-401C-BF7B-F474715AE0C6}"/>
              </a:ext>
            </a:extLst>
          </p:cNvPr>
          <p:cNvSpPr>
            <a:spLocks noGrp="1"/>
          </p:cNvSpPr>
          <p:nvPr>
            <p:ph idx="1"/>
          </p:nvPr>
        </p:nvSpPr>
        <p:spPr/>
        <p:txBody>
          <a:bodyPr/>
          <a:lstStyle/>
          <a:p>
            <a:pPr lvl="0"/>
            <a:r>
              <a:rPr lang="en-US" dirty="0"/>
              <a:t>A quick decision is imperative to the situation</a:t>
            </a:r>
          </a:p>
          <a:p>
            <a:pPr lvl="0"/>
            <a:r>
              <a:rPr lang="en-US" dirty="0"/>
              <a:t>Resources are tight</a:t>
            </a:r>
          </a:p>
          <a:p>
            <a:pPr lvl="0"/>
            <a:r>
              <a:rPr lang="en-US" dirty="0"/>
              <a:t>The conflict is trivial, and doesn’t need the time necessary for collaborating</a:t>
            </a:r>
          </a:p>
          <a:p>
            <a:endParaRPr lang="en-US" i="1" dirty="0"/>
          </a:p>
          <a:p>
            <a:r>
              <a:rPr lang="en-US" i="1" dirty="0"/>
              <a:t>NOTE: You may be overusing the collaborative approach to conflict if others are uncommitted to your decisions or policies</a:t>
            </a:r>
            <a:endParaRPr lang="en-US" dirty="0"/>
          </a:p>
        </p:txBody>
      </p:sp>
      <p:sp>
        <p:nvSpPr>
          <p:cNvPr id="3" name="Title 2">
            <a:extLst>
              <a:ext uri="{FF2B5EF4-FFF2-40B4-BE49-F238E27FC236}">
                <a16:creationId xmlns:a16="http://schemas.microsoft.com/office/drawing/2014/main" id="{20A81FE0-A78F-49D6-AA41-E9E9914C36C7}"/>
              </a:ext>
            </a:extLst>
          </p:cNvPr>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7028910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ECDD6A-18ED-43E2-8B34-E23798C746FF}"/>
              </a:ext>
            </a:extLst>
          </p:cNvPr>
          <p:cNvSpPr>
            <a:spLocks noGrp="1"/>
          </p:cNvSpPr>
          <p:nvPr>
            <p:ph idx="1"/>
          </p:nvPr>
        </p:nvSpPr>
        <p:spPr/>
        <p:txBody>
          <a:bodyPr/>
          <a:lstStyle/>
          <a:p>
            <a:r>
              <a:rPr lang="en-US" dirty="0"/>
              <a:t>Your solution only partially satisfies each member in the conflict</a:t>
            </a:r>
          </a:p>
          <a:p>
            <a:r>
              <a:rPr lang="en-US" dirty="0"/>
              <a:t>There are no winners and no losers</a:t>
            </a:r>
          </a:p>
          <a:p>
            <a:r>
              <a:rPr lang="en-US" dirty="0"/>
              <a:t>Compromise is an acceptable solution</a:t>
            </a:r>
          </a:p>
          <a:p>
            <a:r>
              <a:rPr lang="en-US" dirty="0"/>
              <a:t>If you are a leader who </a:t>
            </a:r>
            <a:r>
              <a:rPr lang="en-US" b="1" dirty="0"/>
              <a:t>only</a:t>
            </a:r>
            <a:r>
              <a:rPr lang="en-US" dirty="0"/>
              <a:t> compromises, the team may start to game the system and ask for more than what they truly need as they know their leader will compromise during the negotiations</a:t>
            </a:r>
          </a:p>
        </p:txBody>
      </p:sp>
      <p:sp>
        <p:nvSpPr>
          <p:cNvPr id="3" name="Title 2">
            <a:extLst>
              <a:ext uri="{FF2B5EF4-FFF2-40B4-BE49-F238E27FC236}">
                <a16:creationId xmlns:a16="http://schemas.microsoft.com/office/drawing/2014/main" id="{DD46EB6D-330B-4F8B-9A7D-4F340F9C5E7C}"/>
              </a:ext>
            </a:extLst>
          </p:cNvPr>
          <p:cNvSpPr>
            <a:spLocks noGrp="1"/>
          </p:cNvSpPr>
          <p:nvPr>
            <p:ph type="title"/>
          </p:nvPr>
        </p:nvSpPr>
        <p:spPr/>
        <p:txBody>
          <a:bodyPr/>
          <a:lstStyle/>
          <a:p>
            <a:r>
              <a:rPr lang="en-US" dirty="0"/>
              <a:t>Compromising Style</a:t>
            </a:r>
          </a:p>
        </p:txBody>
      </p:sp>
    </p:spTree>
    <p:extLst>
      <p:ext uri="{BB962C8B-B14F-4D97-AF65-F5344CB8AC3E}">
        <p14:creationId xmlns:p14="http://schemas.microsoft.com/office/powerpoint/2010/main" val="1833737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9C219-161E-41CC-AB4B-A648145E7AF8}"/>
              </a:ext>
            </a:extLst>
          </p:cNvPr>
          <p:cNvSpPr>
            <a:spLocks noGrp="1"/>
          </p:cNvSpPr>
          <p:nvPr>
            <p:ph idx="1"/>
          </p:nvPr>
        </p:nvSpPr>
        <p:spPr/>
        <p:txBody>
          <a:bodyPr/>
          <a:lstStyle/>
          <a:p>
            <a:pPr lvl="0"/>
            <a:r>
              <a:rPr lang="en-US" dirty="0"/>
              <a:t>The potential disruption involved with asserting your goals is not worth the effort</a:t>
            </a:r>
          </a:p>
          <a:p>
            <a:pPr lvl="0"/>
            <a:r>
              <a:rPr lang="en-US" dirty="0"/>
              <a:t>The opposing members of the conflict are of equal power standing</a:t>
            </a:r>
          </a:p>
          <a:p>
            <a:pPr lvl="0"/>
            <a:r>
              <a:rPr lang="en-US" dirty="0"/>
              <a:t>You realize the situation is complicated and needs more time to solve than is available </a:t>
            </a:r>
          </a:p>
          <a:p>
            <a:pPr lvl="0"/>
            <a:r>
              <a:rPr lang="en-US" dirty="0"/>
              <a:t>A temporary solution is needed</a:t>
            </a:r>
          </a:p>
          <a:p>
            <a:r>
              <a:rPr lang="en-US" dirty="0"/>
              <a:t>There is immense time pressure</a:t>
            </a:r>
          </a:p>
        </p:txBody>
      </p:sp>
      <p:sp>
        <p:nvSpPr>
          <p:cNvPr id="3" name="Title 2">
            <a:extLst>
              <a:ext uri="{FF2B5EF4-FFF2-40B4-BE49-F238E27FC236}">
                <a16:creationId xmlns:a16="http://schemas.microsoft.com/office/drawing/2014/main" id="{73343FBD-9620-4CC9-AF9A-2FAACF480AB0}"/>
              </a:ext>
            </a:extLst>
          </p:cNvPr>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31621103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conflict</a:t>
            </a:r>
          </a:p>
          <a:p>
            <a:r>
              <a:rPr lang="en-US" dirty="0"/>
              <a:t>Discuss which conflict needs to be managed</a:t>
            </a:r>
          </a:p>
          <a:p>
            <a:r>
              <a:rPr lang="en-US" dirty="0"/>
              <a:t>Preventing conflict</a:t>
            </a:r>
          </a:p>
          <a:p>
            <a:r>
              <a:rPr lang="en-US" dirty="0"/>
              <a:t>Discuss the Thomas-</a:t>
            </a:r>
            <a:r>
              <a:rPr lang="en-US" dirty="0" err="1"/>
              <a:t>Kilmann</a:t>
            </a:r>
            <a:r>
              <a:rPr lang="en-US" dirty="0"/>
              <a:t> Conflict Mode Instrument</a:t>
            </a:r>
          </a:p>
          <a:p>
            <a:r>
              <a:rPr lang="en-US" dirty="0"/>
              <a:t>Discuss when and when not to use different conflict management styles</a:t>
            </a:r>
          </a:p>
        </p:txBody>
      </p:sp>
      <p:sp>
        <p:nvSpPr>
          <p:cNvPr id="2" name="Title 1"/>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4214A0-C6FD-4A75-891E-AF8931520F36}"/>
              </a:ext>
            </a:extLst>
          </p:cNvPr>
          <p:cNvSpPr>
            <a:spLocks noGrp="1"/>
          </p:cNvSpPr>
          <p:nvPr>
            <p:ph idx="1"/>
          </p:nvPr>
        </p:nvSpPr>
        <p:spPr/>
        <p:txBody>
          <a:bodyPr/>
          <a:lstStyle/>
          <a:p>
            <a:pPr lvl="0"/>
            <a:r>
              <a:rPr lang="en-US" dirty="0"/>
              <a:t>When compromising ultimately undermines the values and principles of the organization</a:t>
            </a:r>
          </a:p>
          <a:p>
            <a:pPr lvl="0"/>
            <a:r>
              <a:rPr lang="en-US" dirty="0"/>
              <a:t>If an attitude of gaming is noticed, which will deflect attention away from the merits of the actual issues at hand</a:t>
            </a:r>
          </a:p>
          <a:p>
            <a:endParaRPr lang="en-US" i="1" dirty="0"/>
          </a:p>
          <a:p>
            <a:r>
              <a:rPr lang="en-US" i="1" dirty="0"/>
              <a:t>NOTE: You may be overusing the compromising mode if the insistence on compromising takes away focus on larger issues, or if you notice a cynical climate of gamesmanship</a:t>
            </a:r>
            <a:endParaRPr lang="en-US" dirty="0"/>
          </a:p>
        </p:txBody>
      </p:sp>
      <p:sp>
        <p:nvSpPr>
          <p:cNvPr id="3" name="Title 2">
            <a:extLst>
              <a:ext uri="{FF2B5EF4-FFF2-40B4-BE49-F238E27FC236}">
                <a16:creationId xmlns:a16="http://schemas.microsoft.com/office/drawing/2014/main" id="{288D9372-0FF5-4F46-B185-09BCE438B34F}"/>
              </a:ext>
            </a:extLst>
          </p:cNvPr>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37895113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B7A52B-7A8C-40BF-B3FD-DF7C7D15E543}"/>
              </a:ext>
            </a:extLst>
          </p:cNvPr>
          <p:cNvSpPr>
            <a:spLocks noGrp="1"/>
          </p:cNvSpPr>
          <p:nvPr>
            <p:ph idx="1"/>
          </p:nvPr>
        </p:nvSpPr>
        <p:spPr/>
        <p:txBody>
          <a:bodyPr/>
          <a:lstStyle/>
          <a:p>
            <a:r>
              <a:rPr lang="en-US" dirty="0"/>
              <a:t>You don’t try to satisfy yourself or other people involved in the conflict</a:t>
            </a:r>
          </a:p>
          <a:p>
            <a:r>
              <a:rPr lang="en-US" dirty="0"/>
              <a:t>Instead, you stay away from the situation entirely</a:t>
            </a:r>
          </a:p>
          <a:p>
            <a:r>
              <a:rPr lang="en-US" dirty="0"/>
              <a:t>This mode is used when emotions are running high</a:t>
            </a:r>
          </a:p>
          <a:p>
            <a:r>
              <a:rPr lang="en-US" dirty="0"/>
              <a:t>To be honest, Avoiding is a Band-Aid for the conflict situation; nothing is resolved and the topic is put into a parking lot until later</a:t>
            </a:r>
          </a:p>
          <a:p>
            <a:r>
              <a:rPr lang="en-US" dirty="0"/>
              <a:t>The fact is you will have to eventually deal with the conflict</a:t>
            </a:r>
          </a:p>
        </p:txBody>
      </p:sp>
      <p:sp>
        <p:nvSpPr>
          <p:cNvPr id="3" name="Title 2">
            <a:extLst>
              <a:ext uri="{FF2B5EF4-FFF2-40B4-BE49-F238E27FC236}">
                <a16:creationId xmlns:a16="http://schemas.microsoft.com/office/drawing/2014/main" id="{A2765FEF-EEE2-407A-ADFA-6E2DF9937EEA}"/>
              </a:ext>
            </a:extLst>
          </p:cNvPr>
          <p:cNvSpPr>
            <a:spLocks noGrp="1"/>
          </p:cNvSpPr>
          <p:nvPr>
            <p:ph type="title"/>
          </p:nvPr>
        </p:nvSpPr>
        <p:spPr/>
        <p:txBody>
          <a:bodyPr/>
          <a:lstStyle/>
          <a:p>
            <a:r>
              <a:rPr lang="en-US" dirty="0"/>
              <a:t>Avoiding Style</a:t>
            </a:r>
          </a:p>
        </p:txBody>
      </p:sp>
    </p:spTree>
    <p:extLst>
      <p:ext uri="{BB962C8B-B14F-4D97-AF65-F5344CB8AC3E}">
        <p14:creationId xmlns:p14="http://schemas.microsoft.com/office/powerpoint/2010/main" val="17641608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BCF57E-A974-4BCD-B47B-FF794A91F948}"/>
              </a:ext>
            </a:extLst>
          </p:cNvPr>
          <p:cNvSpPr>
            <a:spLocks noGrp="1"/>
          </p:cNvSpPr>
          <p:nvPr>
            <p:ph idx="1"/>
          </p:nvPr>
        </p:nvSpPr>
        <p:spPr/>
        <p:txBody>
          <a:bodyPr>
            <a:normAutofit lnSpcReduction="10000"/>
          </a:bodyPr>
          <a:lstStyle/>
          <a:p>
            <a:pPr lvl="0"/>
            <a:r>
              <a:rPr lang="en-US" dirty="0"/>
              <a:t>Emotions are high, and people need to cool down</a:t>
            </a:r>
          </a:p>
          <a:p>
            <a:pPr lvl="0"/>
            <a:r>
              <a:rPr lang="en-US" dirty="0"/>
              <a:t>The issue at hand is actually just a result of a much simpler issue that can be solved more easily</a:t>
            </a:r>
          </a:p>
          <a:p>
            <a:pPr lvl="0"/>
            <a:r>
              <a:rPr lang="en-US" dirty="0"/>
              <a:t>Your team is fully capable of solving the conflict without your involvement</a:t>
            </a:r>
          </a:p>
          <a:p>
            <a:pPr lvl="0"/>
            <a:r>
              <a:rPr lang="en-US" dirty="0"/>
              <a:t>More information should be gathered before facing the conflict, in order to resolve it more productively</a:t>
            </a:r>
          </a:p>
          <a:p>
            <a:pPr lvl="0"/>
            <a:r>
              <a:rPr lang="en-US" dirty="0"/>
              <a:t>The benefit of facing the conflict does not outweigh the cost of doing so</a:t>
            </a:r>
          </a:p>
          <a:p>
            <a:r>
              <a:rPr lang="en-US" dirty="0"/>
              <a:t>There are more pressing issues at hand</a:t>
            </a:r>
          </a:p>
        </p:txBody>
      </p:sp>
      <p:sp>
        <p:nvSpPr>
          <p:cNvPr id="3" name="Title 2">
            <a:extLst>
              <a:ext uri="{FF2B5EF4-FFF2-40B4-BE49-F238E27FC236}">
                <a16:creationId xmlns:a16="http://schemas.microsoft.com/office/drawing/2014/main" id="{27399DE3-28CD-47C4-AB0F-D7153CB54851}"/>
              </a:ext>
            </a:extLst>
          </p:cNvPr>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7226825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06C608-A300-4A82-AB18-702078406844}"/>
              </a:ext>
            </a:extLst>
          </p:cNvPr>
          <p:cNvSpPr>
            <a:spLocks noGrp="1"/>
          </p:cNvSpPr>
          <p:nvPr>
            <p:ph idx="1"/>
          </p:nvPr>
        </p:nvSpPr>
        <p:spPr/>
        <p:txBody>
          <a:bodyPr/>
          <a:lstStyle/>
          <a:p>
            <a:pPr lvl="0"/>
            <a:r>
              <a:rPr lang="en-US" dirty="0"/>
              <a:t>The decision at hand must be made quickly</a:t>
            </a:r>
          </a:p>
          <a:p>
            <a:pPr lvl="0"/>
            <a:r>
              <a:rPr lang="en-US" dirty="0"/>
              <a:t>The core reason is to avoid a frank conversation</a:t>
            </a:r>
          </a:p>
          <a:p>
            <a:endParaRPr lang="en-US" i="1" dirty="0"/>
          </a:p>
          <a:p>
            <a:r>
              <a:rPr lang="en-US" i="1" dirty="0"/>
              <a:t>NOTE: You may be overusing the avoiding mode if there is coordination trouble due to waiting on input, there is an atmosphere of “walking on eggshells,” or decisions about important issues are being made by default</a:t>
            </a:r>
            <a:endParaRPr lang="en-US" dirty="0"/>
          </a:p>
        </p:txBody>
      </p:sp>
      <p:sp>
        <p:nvSpPr>
          <p:cNvPr id="3" name="Title 2">
            <a:extLst>
              <a:ext uri="{FF2B5EF4-FFF2-40B4-BE49-F238E27FC236}">
                <a16:creationId xmlns:a16="http://schemas.microsoft.com/office/drawing/2014/main" id="{3E1B6FE7-3A36-459A-B7D8-EA9D86D28A07}"/>
              </a:ext>
            </a:extLst>
          </p:cNvPr>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21206427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437DC5-CDEC-4637-AC14-9C512911951A}"/>
              </a:ext>
            </a:extLst>
          </p:cNvPr>
          <p:cNvSpPr>
            <a:spLocks noGrp="1"/>
          </p:cNvSpPr>
          <p:nvPr>
            <p:ph idx="1"/>
          </p:nvPr>
        </p:nvSpPr>
        <p:spPr/>
        <p:txBody>
          <a:bodyPr>
            <a:normAutofit/>
          </a:bodyPr>
          <a:lstStyle/>
          <a:p>
            <a:r>
              <a:rPr lang="en-US" dirty="0"/>
              <a:t>You are willing to sacrifice your own needs and desires for other people involved in the conflict </a:t>
            </a:r>
          </a:p>
          <a:p>
            <a:r>
              <a:rPr lang="en-US" dirty="0"/>
              <a:t>You lose and they win</a:t>
            </a:r>
          </a:p>
          <a:p>
            <a:r>
              <a:rPr lang="en-US" dirty="0"/>
              <a:t>Some people think accommodation equates to being a doormat</a:t>
            </a:r>
          </a:p>
          <a:p>
            <a:r>
              <a:rPr lang="en-US" dirty="0"/>
              <a:t>Accommodation is the best tool to use when you are not the subject matter expert, or when the outcome is not that important to you</a:t>
            </a:r>
          </a:p>
        </p:txBody>
      </p:sp>
      <p:sp>
        <p:nvSpPr>
          <p:cNvPr id="3" name="Title 2">
            <a:extLst>
              <a:ext uri="{FF2B5EF4-FFF2-40B4-BE49-F238E27FC236}">
                <a16:creationId xmlns:a16="http://schemas.microsoft.com/office/drawing/2014/main" id="{549C2965-04E8-4DEC-A61C-14869CA10999}"/>
              </a:ext>
            </a:extLst>
          </p:cNvPr>
          <p:cNvSpPr>
            <a:spLocks noGrp="1"/>
          </p:cNvSpPr>
          <p:nvPr>
            <p:ph type="title"/>
          </p:nvPr>
        </p:nvSpPr>
        <p:spPr/>
        <p:txBody>
          <a:bodyPr/>
          <a:lstStyle/>
          <a:p>
            <a:r>
              <a:rPr lang="en-US" dirty="0"/>
              <a:t>Accommodating Style</a:t>
            </a:r>
          </a:p>
        </p:txBody>
      </p:sp>
    </p:spTree>
    <p:extLst>
      <p:ext uri="{BB962C8B-B14F-4D97-AF65-F5344CB8AC3E}">
        <p14:creationId xmlns:p14="http://schemas.microsoft.com/office/powerpoint/2010/main" val="34169199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23FBE1-409D-4CD7-99E0-257235BF1C31}"/>
              </a:ext>
            </a:extLst>
          </p:cNvPr>
          <p:cNvSpPr>
            <a:spLocks noGrp="1"/>
          </p:cNvSpPr>
          <p:nvPr>
            <p:ph idx="1"/>
          </p:nvPr>
        </p:nvSpPr>
        <p:spPr/>
        <p:txBody>
          <a:bodyPr>
            <a:normAutofit fontScale="92500"/>
          </a:bodyPr>
          <a:lstStyle/>
          <a:p>
            <a:pPr lvl="0"/>
            <a:r>
              <a:rPr lang="en-US" dirty="0"/>
              <a:t>Preserving harmony is the most important aspect of the conflict situation</a:t>
            </a:r>
          </a:p>
          <a:p>
            <a:pPr lvl="0"/>
            <a:r>
              <a:rPr lang="en-US" dirty="0"/>
              <a:t>The issue at hand is much more important to the other person</a:t>
            </a:r>
          </a:p>
          <a:p>
            <a:pPr lvl="0"/>
            <a:r>
              <a:rPr lang="en-US" dirty="0"/>
              <a:t>You realize you are wrong; accommodating in this situation shows that you are reasonable</a:t>
            </a:r>
          </a:p>
          <a:p>
            <a:pPr lvl="0"/>
            <a:r>
              <a:rPr lang="en-US" dirty="0"/>
              <a:t>You want to build social credits for future use</a:t>
            </a:r>
          </a:p>
          <a:p>
            <a:pPr lvl="0"/>
            <a:r>
              <a:rPr lang="en-US" dirty="0"/>
              <a:t>You are outmatched; it would only damage your cause in the long run if you didn’t accommodate</a:t>
            </a:r>
          </a:p>
          <a:p>
            <a:r>
              <a:rPr lang="en-US" dirty="0"/>
              <a:t>Employee development is your goal; letting your team experiment and learn from their mistakes will enable that</a:t>
            </a:r>
          </a:p>
        </p:txBody>
      </p:sp>
      <p:sp>
        <p:nvSpPr>
          <p:cNvPr id="3" name="Title 2">
            <a:extLst>
              <a:ext uri="{FF2B5EF4-FFF2-40B4-BE49-F238E27FC236}">
                <a16:creationId xmlns:a16="http://schemas.microsoft.com/office/drawing/2014/main" id="{49A05921-394F-4639-8C23-04DBDA8BE27E}"/>
              </a:ext>
            </a:extLst>
          </p:cNvPr>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16982172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0158A7-4DE7-4572-94C6-16C6AB322EDE}"/>
              </a:ext>
            </a:extLst>
          </p:cNvPr>
          <p:cNvSpPr>
            <a:spLocks noGrp="1"/>
          </p:cNvSpPr>
          <p:nvPr>
            <p:ph idx="1"/>
          </p:nvPr>
        </p:nvSpPr>
        <p:spPr/>
        <p:txBody>
          <a:bodyPr/>
          <a:lstStyle/>
          <a:p>
            <a:pPr lvl="0"/>
            <a:r>
              <a:rPr lang="en-US" dirty="0"/>
              <a:t>Safety and security are paramount to resolving the conflict</a:t>
            </a:r>
          </a:p>
          <a:p>
            <a:pPr lvl="0"/>
            <a:r>
              <a:rPr lang="en-US" dirty="0"/>
              <a:t>The outcome of the conflict is vital to the organization’s success</a:t>
            </a:r>
          </a:p>
          <a:p>
            <a:endParaRPr lang="en-US" i="1" dirty="0"/>
          </a:p>
          <a:p>
            <a:r>
              <a:rPr lang="en-US" i="1" dirty="0"/>
              <a:t>NOTE: You may be overusing the accommodating mode if discipline in the organization is lax, or if you feel your ideas and concerns don’t get the appropriate level of attention</a:t>
            </a:r>
            <a:endParaRPr lang="en-US" dirty="0"/>
          </a:p>
        </p:txBody>
      </p:sp>
      <p:sp>
        <p:nvSpPr>
          <p:cNvPr id="3" name="Title 2">
            <a:extLst>
              <a:ext uri="{FF2B5EF4-FFF2-40B4-BE49-F238E27FC236}">
                <a16:creationId xmlns:a16="http://schemas.microsoft.com/office/drawing/2014/main" id="{7DCB4356-3C28-4206-9732-A77D2C13EA75}"/>
              </a:ext>
            </a:extLst>
          </p:cNvPr>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34471515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85235F-478F-4389-AC52-8FC31DE2F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59" y="1524000"/>
            <a:ext cx="11825109" cy="3810000"/>
          </a:xfrm>
          <a:prstGeom prst="rect">
            <a:avLst/>
          </a:prstGeom>
        </p:spPr>
      </p:pic>
    </p:spTree>
    <p:extLst>
      <p:ext uri="{BB962C8B-B14F-4D97-AF65-F5344CB8AC3E}">
        <p14:creationId xmlns:p14="http://schemas.microsoft.com/office/powerpoint/2010/main" val="24753506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25EC13-D864-4FD5-86B9-7066D2E13E1A}"/>
              </a:ext>
            </a:extLst>
          </p:cNvPr>
          <p:cNvSpPr>
            <a:spLocks noGrp="1"/>
          </p:cNvSpPr>
          <p:nvPr>
            <p:ph idx="1"/>
          </p:nvPr>
        </p:nvSpPr>
        <p:spPr/>
        <p:txBody>
          <a:bodyPr/>
          <a:lstStyle/>
          <a:p>
            <a:r>
              <a:rPr lang="en-US" dirty="0"/>
              <a:t>To be most effective, leaders need to use all of these conflict styles</a:t>
            </a:r>
          </a:p>
          <a:p>
            <a:r>
              <a:rPr lang="en-US" dirty="0"/>
              <a:t>Being adaptable and nimble is a strength when it comes to facing conflict</a:t>
            </a:r>
          </a:p>
          <a:p>
            <a:r>
              <a:rPr lang="en-US" dirty="0"/>
              <a:t>Understanding these different ways of approaching conflict also develops Emotional Intelligence (EQ), another key element to successful leadership</a:t>
            </a:r>
          </a:p>
        </p:txBody>
      </p:sp>
      <p:sp>
        <p:nvSpPr>
          <p:cNvPr id="3" name="Title 2">
            <a:extLst>
              <a:ext uri="{FF2B5EF4-FFF2-40B4-BE49-F238E27FC236}">
                <a16:creationId xmlns:a16="http://schemas.microsoft.com/office/drawing/2014/main" id="{96D102CC-2959-421A-839A-1D30A77525FE}"/>
              </a:ext>
            </a:extLst>
          </p:cNvPr>
          <p:cNvSpPr>
            <a:spLocks noGrp="1"/>
          </p:cNvSpPr>
          <p:nvPr>
            <p:ph type="title"/>
          </p:nvPr>
        </p:nvSpPr>
        <p:spPr/>
        <p:txBody>
          <a:bodyPr/>
          <a:lstStyle/>
          <a:p>
            <a:r>
              <a:rPr lang="en-US" dirty="0"/>
              <a:t>Final Note on TKI</a:t>
            </a:r>
          </a:p>
        </p:txBody>
      </p:sp>
    </p:spTree>
    <p:extLst>
      <p:ext uri="{BB962C8B-B14F-4D97-AF65-F5344CB8AC3E}">
        <p14:creationId xmlns:p14="http://schemas.microsoft.com/office/powerpoint/2010/main" val="15013785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3D6F31-9266-4FA6-BB80-8EEFE071E768}"/>
              </a:ext>
            </a:extLst>
          </p:cNvPr>
          <p:cNvSpPr>
            <a:spLocks noGrp="1"/>
          </p:cNvSpPr>
          <p:nvPr>
            <p:ph type="title"/>
          </p:nvPr>
        </p:nvSpPr>
        <p:spPr/>
        <p:txBody>
          <a:bodyPr/>
          <a:lstStyle/>
          <a:p>
            <a:r>
              <a:rPr lang="en-US" dirty="0"/>
              <a:t>IBR Approach</a:t>
            </a:r>
          </a:p>
        </p:txBody>
      </p:sp>
      <p:pic>
        <p:nvPicPr>
          <p:cNvPr id="9" name="Picture 8" descr="A close up of text on a black background&#10;&#10;Description generated with high confidence">
            <a:extLst>
              <a:ext uri="{FF2B5EF4-FFF2-40B4-BE49-F238E27FC236}">
                <a16:creationId xmlns:a16="http://schemas.microsoft.com/office/drawing/2014/main" id="{29B443DA-16E5-41C9-9DAD-CB153CA7E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212" y="457200"/>
            <a:ext cx="4724400" cy="60354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47248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8536D-AD2A-4E8A-8191-EA4D42513F8A}"/>
              </a:ext>
            </a:extLst>
          </p:cNvPr>
          <p:cNvSpPr>
            <a:spLocks noGrp="1"/>
          </p:cNvSpPr>
          <p:nvPr>
            <p:ph type="title"/>
          </p:nvPr>
        </p:nvSpPr>
        <p:spPr/>
        <p:txBody>
          <a:bodyPr/>
          <a:lstStyle/>
          <a:p>
            <a:r>
              <a:rPr lang="en-US" dirty="0"/>
              <a:t>Conflict Overview</a:t>
            </a:r>
          </a:p>
        </p:txBody>
      </p:sp>
      <p:sp>
        <p:nvSpPr>
          <p:cNvPr id="6" name="Content Placeholder 5">
            <a:extLst>
              <a:ext uri="{FF2B5EF4-FFF2-40B4-BE49-F238E27FC236}">
                <a16:creationId xmlns:a16="http://schemas.microsoft.com/office/drawing/2014/main" id="{C2AF6CED-3B66-4200-85AD-5380F956A0B9}"/>
              </a:ext>
            </a:extLst>
          </p:cNvPr>
          <p:cNvSpPr>
            <a:spLocks noGrp="1"/>
          </p:cNvSpPr>
          <p:nvPr>
            <p:ph idx="1"/>
          </p:nvPr>
        </p:nvSpPr>
        <p:spPr>
          <a:xfrm>
            <a:off x="1522414" y="1676400"/>
            <a:ext cx="9144000" cy="4724400"/>
          </a:xfrm>
        </p:spPr>
        <p:txBody>
          <a:bodyPr>
            <a:normAutofit fontScale="92500" lnSpcReduction="10000"/>
          </a:bodyPr>
          <a:lstStyle/>
          <a:p>
            <a:r>
              <a:rPr lang="en-US" dirty="0"/>
              <a:t>Conflict in the workplace is a normal occurrence in most organizations</a:t>
            </a:r>
          </a:p>
          <a:p>
            <a:r>
              <a:rPr lang="en-US" dirty="0"/>
              <a:t>Can be defined simply as tension, and it can offer benefits, as well as disadvantages, in the workplace. </a:t>
            </a:r>
          </a:p>
          <a:p>
            <a:r>
              <a:rPr lang="en-US" dirty="0"/>
              <a:t>Wherever people work together, conflict is likely to arise</a:t>
            </a:r>
          </a:p>
          <a:p>
            <a:r>
              <a:rPr lang="en-US" dirty="0"/>
              <a:t>It presents a challenge to which management must respond constructively</a:t>
            </a:r>
          </a:p>
          <a:p>
            <a:r>
              <a:rPr lang="en-US" dirty="0"/>
              <a:t>Interpersonal conflict includes personality clashes and difficulty working with others, both of which can lead to anger and exchange of negative comments</a:t>
            </a:r>
          </a:p>
          <a:p>
            <a:r>
              <a:rPr lang="en-US" dirty="0"/>
              <a:t>Workplace complaints include disagreement with policies and procedures, management decisions and individual entitlements</a:t>
            </a:r>
          </a:p>
        </p:txBody>
      </p:sp>
    </p:spTree>
    <p:extLst>
      <p:ext uri="{BB962C8B-B14F-4D97-AF65-F5344CB8AC3E}">
        <p14:creationId xmlns:p14="http://schemas.microsoft.com/office/powerpoint/2010/main" val="2323803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85796-E5B3-43F9-8717-4B32146E2C7C}"/>
              </a:ext>
            </a:extLst>
          </p:cNvPr>
          <p:cNvSpPr>
            <a:spLocks noGrp="1"/>
          </p:cNvSpPr>
          <p:nvPr>
            <p:ph idx="1"/>
          </p:nvPr>
        </p:nvSpPr>
        <p:spPr/>
        <p:txBody>
          <a:bodyPr>
            <a:normAutofit/>
          </a:bodyPr>
          <a:lstStyle/>
          <a:p>
            <a:r>
              <a:rPr lang="en-US" dirty="0"/>
              <a:t>When conflict arises, it's easy for people to get entrenched in their positions and for tempers to flare, voices to rise, and body language to become defensive or aggressive</a:t>
            </a:r>
          </a:p>
          <a:p>
            <a:r>
              <a:rPr lang="en-US" dirty="0"/>
              <a:t>You can avoid all of this by using the Interest-Based Relational (IBR) approach</a:t>
            </a:r>
          </a:p>
          <a:p>
            <a:r>
              <a:rPr lang="en-US" dirty="0"/>
              <a:t>Roger Fisher and William </a:t>
            </a:r>
            <a:r>
              <a:rPr lang="en-US" dirty="0" err="1"/>
              <a:t>Ury</a:t>
            </a:r>
            <a:r>
              <a:rPr lang="en-US" dirty="0"/>
              <a:t> developed the IBR approach and published it in their 1981 book, "Getting to Yes“</a:t>
            </a:r>
          </a:p>
          <a:p>
            <a:r>
              <a:rPr lang="en-US" dirty="0"/>
              <a:t>They argue that you should resolve conflicts by separating people and their emotions from the problem</a:t>
            </a:r>
          </a:p>
        </p:txBody>
      </p:sp>
      <p:sp>
        <p:nvSpPr>
          <p:cNvPr id="3" name="Title 2">
            <a:extLst>
              <a:ext uri="{FF2B5EF4-FFF2-40B4-BE49-F238E27FC236}">
                <a16:creationId xmlns:a16="http://schemas.microsoft.com/office/drawing/2014/main" id="{888D4267-29F4-4430-91E7-43A00B3D4B17}"/>
              </a:ext>
            </a:extLst>
          </p:cNvPr>
          <p:cNvSpPr>
            <a:spLocks noGrp="1"/>
          </p:cNvSpPr>
          <p:nvPr>
            <p:ph type="title"/>
          </p:nvPr>
        </p:nvSpPr>
        <p:spPr/>
        <p:txBody>
          <a:bodyPr/>
          <a:lstStyle/>
          <a:p>
            <a:r>
              <a:rPr lang="en-US" dirty="0"/>
              <a:t>The Interest-Based Relational Approach</a:t>
            </a:r>
          </a:p>
        </p:txBody>
      </p:sp>
    </p:spTree>
    <p:extLst>
      <p:ext uri="{BB962C8B-B14F-4D97-AF65-F5344CB8AC3E}">
        <p14:creationId xmlns:p14="http://schemas.microsoft.com/office/powerpoint/2010/main" val="3617930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EA8DB4-271F-460B-AA84-A58A27978A79}"/>
              </a:ext>
            </a:extLst>
          </p:cNvPr>
          <p:cNvSpPr>
            <a:spLocks noGrp="1"/>
          </p:cNvSpPr>
          <p:nvPr>
            <p:ph idx="1"/>
          </p:nvPr>
        </p:nvSpPr>
        <p:spPr>
          <a:xfrm>
            <a:off x="1522414" y="1676400"/>
            <a:ext cx="9144000" cy="4724400"/>
          </a:xfrm>
        </p:spPr>
        <p:txBody>
          <a:bodyPr>
            <a:normAutofit fontScale="85000" lnSpcReduction="10000"/>
          </a:bodyPr>
          <a:lstStyle/>
          <a:p>
            <a:pPr>
              <a:lnSpc>
                <a:spcPct val="120000"/>
              </a:lnSpc>
            </a:pPr>
            <a:r>
              <a:rPr lang="en-US" dirty="0"/>
              <a:t>IBR also focuses on building mutual respect and understanding, and it encourages resolving conflict in a united, cooperative way</a:t>
            </a:r>
          </a:p>
          <a:p>
            <a:pPr>
              <a:lnSpc>
                <a:spcPct val="120000"/>
              </a:lnSpc>
            </a:pPr>
            <a:r>
              <a:rPr lang="en-US" dirty="0"/>
              <a:t>The approach is based on the idea that the manager’s role is not simply to resolve conflict but to ensure that team members feel respected and understood, and that everyone appreciates their differences </a:t>
            </a:r>
          </a:p>
          <a:p>
            <a:pPr>
              <a:lnSpc>
                <a:spcPct val="120000"/>
              </a:lnSpc>
            </a:pPr>
            <a:r>
              <a:rPr lang="en-US" dirty="0"/>
              <a:t>During the process, the focus should be on everyone behaving courteously and consensually</a:t>
            </a:r>
          </a:p>
          <a:p>
            <a:pPr>
              <a:lnSpc>
                <a:spcPct val="120000"/>
              </a:lnSpc>
            </a:pPr>
            <a:r>
              <a:rPr lang="en-US" dirty="0"/>
              <a:t>The priority is to help each side develop an understanding of the other's position, and to encourage both to reach a consensus – even if that means agreeing to disagree</a:t>
            </a:r>
          </a:p>
        </p:txBody>
      </p:sp>
      <p:sp>
        <p:nvSpPr>
          <p:cNvPr id="3" name="Title 2">
            <a:extLst>
              <a:ext uri="{FF2B5EF4-FFF2-40B4-BE49-F238E27FC236}">
                <a16:creationId xmlns:a16="http://schemas.microsoft.com/office/drawing/2014/main" id="{DDDA173A-B4D3-4986-AEA9-8F9F080D6810}"/>
              </a:ext>
            </a:extLst>
          </p:cNvPr>
          <p:cNvSpPr>
            <a:spLocks noGrp="1"/>
          </p:cNvSpPr>
          <p:nvPr>
            <p:ph type="title"/>
          </p:nvPr>
        </p:nvSpPr>
        <p:spPr/>
        <p:txBody>
          <a:bodyPr/>
          <a:lstStyle/>
          <a:p>
            <a:r>
              <a:rPr lang="en-US" dirty="0"/>
              <a:t>More on the IBR Approach</a:t>
            </a:r>
          </a:p>
        </p:txBody>
      </p:sp>
    </p:spTree>
    <p:extLst>
      <p:ext uri="{BB962C8B-B14F-4D97-AF65-F5344CB8AC3E}">
        <p14:creationId xmlns:p14="http://schemas.microsoft.com/office/powerpoint/2010/main" val="351196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B74E35-BA27-48F9-9D40-F9E633232D9D}"/>
              </a:ext>
            </a:extLst>
          </p:cNvPr>
          <p:cNvSpPr>
            <a:spLocks noGrp="1"/>
          </p:cNvSpPr>
          <p:nvPr>
            <p:ph idx="1"/>
          </p:nvPr>
        </p:nvSpPr>
        <p:spPr/>
        <p:txBody>
          <a:bodyPr>
            <a:normAutofit/>
          </a:bodyPr>
          <a:lstStyle/>
          <a:p>
            <a:r>
              <a:rPr lang="en-US" dirty="0"/>
              <a:t>To use the IBR approach effectively, everyone involved should listen actively and empathetically, have a good understanding of body language, be emotionally intelligent, and understand how to employ different anger management techniques. </a:t>
            </a:r>
          </a:p>
          <a:p>
            <a:r>
              <a:rPr lang="en-US" dirty="0"/>
              <a:t>In particular, everyone need to follow six steps:</a:t>
            </a:r>
          </a:p>
          <a:p>
            <a:pPr lvl="1"/>
            <a:r>
              <a:rPr lang="en-US" sz="2400" b="1" dirty="0"/>
              <a:t>Make sure that good relationships are a priority</a:t>
            </a:r>
          </a:p>
          <a:p>
            <a:pPr lvl="2"/>
            <a:r>
              <a:rPr lang="en-US" sz="2400" dirty="0"/>
              <a:t>Treat the other person with respect</a:t>
            </a:r>
          </a:p>
          <a:p>
            <a:pPr lvl="2"/>
            <a:r>
              <a:rPr lang="en-US" sz="2400" dirty="0"/>
              <a:t>Do your best to be courteous, and to discuss matters constructively</a:t>
            </a:r>
          </a:p>
        </p:txBody>
      </p:sp>
      <p:sp>
        <p:nvSpPr>
          <p:cNvPr id="3" name="Title 2">
            <a:extLst>
              <a:ext uri="{FF2B5EF4-FFF2-40B4-BE49-F238E27FC236}">
                <a16:creationId xmlns:a16="http://schemas.microsoft.com/office/drawing/2014/main" id="{3C0FF074-A251-496E-961C-3BFCE13FB6D7}"/>
              </a:ext>
            </a:extLst>
          </p:cNvPr>
          <p:cNvSpPr>
            <a:spLocks noGrp="1"/>
          </p:cNvSpPr>
          <p:nvPr>
            <p:ph type="title"/>
          </p:nvPr>
        </p:nvSpPr>
        <p:spPr/>
        <p:txBody>
          <a:bodyPr/>
          <a:lstStyle/>
          <a:p>
            <a:r>
              <a:rPr lang="en-US" dirty="0"/>
              <a:t>Effectively Using the IBR Approach</a:t>
            </a:r>
          </a:p>
        </p:txBody>
      </p:sp>
    </p:spTree>
    <p:extLst>
      <p:ext uri="{BB962C8B-B14F-4D97-AF65-F5344CB8AC3E}">
        <p14:creationId xmlns:p14="http://schemas.microsoft.com/office/powerpoint/2010/main" val="17641791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C13D42-DBC0-4A44-9BE3-52BD9DFA7A53}"/>
              </a:ext>
            </a:extLst>
          </p:cNvPr>
          <p:cNvSpPr>
            <a:spLocks noGrp="1"/>
          </p:cNvSpPr>
          <p:nvPr>
            <p:ph idx="1"/>
          </p:nvPr>
        </p:nvSpPr>
        <p:spPr/>
        <p:txBody>
          <a:bodyPr>
            <a:normAutofit/>
          </a:bodyPr>
          <a:lstStyle/>
          <a:p>
            <a:r>
              <a:rPr lang="en-US" b="1" dirty="0"/>
              <a:t>Separate people from problems</a:t>
            </a:r>
            <a:endParaRPr lang="en-US" dirty="0"/>
          </a:p>
          <a:p>
            <a:pPr lvl="1"/>
            <a:r>
              <a:rPr lang="en-US" sz="2400" dirty="0"/>
              <a:t>Recognize that, in many cases, the other person is not "being difficult" – real and valid differences can lie behind conflicting positions</a:t>
            </a:r>
          </a:p>
          <a:p>
            <a:pPr lvl="1"/>
            <a:r>
              <a:rPr lang="en-US" sz="2400" dirty="0"/>
              <a:t>By separating the problem from the person, you can discuss issues without damaging relationships</a:t>
            </a:r>
          </a:p>
          <a:p>
            <a:r>
              <a:rPr lang="en-US" b="1" dirty="0"/>
              <a:t>Listen carefully to different interests</a:t>
            </a:r>
            <a:r>
              <a:rPr lang="en-US" dirty="0"/>
              <a:t> </a:t>
            </a:r>
          </a:p>
          <a:p>
            <a:pPr lvl="1"/>
            <a:r>
              <a:rPr lang="en-US" sz="2400" dirty="0"/>
              <a:t>You'll get a better grasp of why people have adopted their position if you try to understand their point of view</a:t>
            </a:r>
          </a:p>
        </p:txBody>
      </p:sp>
      <p:sp>
        <p:nvSpPr>
          <p:cNvPr id="3" name="Title 2">
            <a:extLst>
              <a:ext uri="{FF2B5EF4-FFF2-40B4-BE49-F238E27FC236}">
                <a16:creationId xmlns:a16="http://schemas.microsoft.com/office/drawing/2014/main" id="{27B88D1C-40AD-455D-8C88-BAC6D40513B2}"/>
              </a:ext>
            </a:extLst>
          </p:cNvPr>
          <p:cNvSpPr>
            <a:spLocks noGrp="1"/>
          </p:cNvSpPr>
          <p:nvPr>
            <p:ph type="title"/>
          </p:nvPr>
        </p:nvSpPr>
        <p:spPr/>
        <p:txBody>
          <a:bodyPr/>
          <a:lstStyle/>
          <a:p>
            <a:r>
              <a:rPr lang="en-US" dirty="0"/>
              <a:t>The Six Steps Continued                 1 of 2 </a:t>
            </a:r>
          </a:p>
        </p:txBody>
      </p:sp>
    </p:spTree>
    <p:extLst>
      <p:ext uri="{BB962C8B-B14F-4D97-AF65-F5344CB8AC3E}">
        <p14:creationId xmlns:p14="http://schemas.microsoft.com/office/powerpoint/2010/main" val="375560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8F6593-CE17-4DA4-8CBE-AC33EE54E8D8}"/>
              </a:ext>
            </a:extLst>
          </p:cNvPr>
          <p:cNvSpPr>
            <a:spLocks noGrp="1"/>
          </p:cNvSpPr>
          <p:nvPr>
            <p:ph idx="1"/>
          </p:nvPr>
        </p:nvSpPr>
        <p:spPr/>
        <p:txBody>
          <a:bodyPr>
            <a:normAutofit/>
          </a:bodyPr>
          <a:lstStyle/>
          <a:p>
            <a:r>
              <a:rPr lang="en-US" b="1" dirty="0"/>
              <a:t>Listen first, talk second</a:t>
            </a:r>
            <a:endParaRPr lang="en-US" dirty="0"/>
          </a:p>
          <a:p>
            <a:pPr lvl="1"/>
            <a:r>
              <a:rPr lang="en-US" sz="2400" dirty="0"/>
              <a:t>You should listen to what the other person is saying before defending your own position </a:t>
            </a:r>
          </a:p>
          <a:p>
            <a:pPr lvl="1"/>
            <a:r>
              <a:rPr lang="en-US" sz="2400" dirty="0"/>
              <a:t>They might say something that changes your mind</a:t>
            </a:r>
          </a:p>
          <a:p>
            <a:r>
              <a:rPr lang="en-US" b="1" dirty="0"/>
              <a:t>Set out the "facts" </a:t>
            </a:r>
          </a:p>
          <a:p>
            <a:pPr lvl="1"/>
            <a:r>
              <a:rPr lang="en-US" sz="2400" dirty="0"/>
              <a:t>Decide on the observable facts that might impact your decision, together</a:t>
            </a:r>
          </a:p>
          <a:p>
            <a:r>
              <a:rPr lang="en-US" b="1" dirty="0"/>
              <a:t>Explore options together</a:t>
            </a:r>
            <a:endParaRPr lang="en-US" dirty="0"/>
          </a:p>
          <a:p>
            <a:pPr lvl="1"/>
            <a:r>
              <a:rPr lang="en-US" sz="2400" dirty="0"/>
              <a:t>Be open to the idea that a third position may exist, and that you might reach it jointly</a:t>
            </a:r>
          </a:p>
        </p:txBody>
      </p:sp>
      <p:sp>
        <p:nvSpPr>
          <p:cNvPr id="3" name="Title 2">
            <a:extLst>
              <a:ext uri="{FF2B5EF4-FFF2-40B4-BE49-F238E27FC236}">
                <a16:creationId xmlns:a16="http://schemas.microsoft.com/office/drawing/2014/main" id="{8E068F0E-E9ED-49AF-BFA1-0BCB6BDCA8B0}"/>
              </a:ext>
            </a:extLst>
          </p:cNvPr>
          <p:cNvSpPr>
            <a:spLocks noGrp="1"/>
          </p:cNvSpPr>
          <p:nvPr>
            <p:ph type="title"/>
          </p:nvPr>
        </p:nvSpPr>
        <p:spPr/>
        <p:txBody>
          <a:bodyPr/>
          <a:lstStyle/>
          <a:p>
            <a:r>
              <a:rPr lang="en-US" dirty="0"/>
              <a:t>The Six Steps Continued                 2 of 2 </a:t>
            </a:r>
          </a:p>
        </p:txBody>
      </p:sp>
    </p:spTree>
    <p:extLst>
      <p:ext uri="{BB962C8B-B14F-4D97-AF65-F5344CB8AC3E}">
        <p14:creationId xmlns:p14="http://schemas.microsoft.com/office/powerpoint/2010/main" val="2193728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9371D-D999-484B-B6F9-3ABE518A1099}"/>
              </a:ext>
            </a:extLst>
          </p:cNvPr>
          <p:cNvSpPr>
            <a:spLocks noGrp="1"/>
          </p:cNvSpPr>
          <p:nvPr>
            <p:ph idx="1"/>
          </p:nvPr>
        </p:nvSpPr>
        <p:spPr/>
        <p:txBody>
          <a:bodyPr/>
          <a:lstStyle/>
          <a:p>
            <a:r>
              <a:rPr lang="en-US" dirty="0"/>
              <a:t>The IBR approach may not be appropriate for all situations</a:t>
            </a:r>
          </a:p>
          <a:p>
            <a:r>
              <a:rPr lang="en-US" dirty="0"/>
              <a:t>For example, you may not be able to resolve differences in such a consensual, collaborative way if your organization is in a crisis</a:t>
            </a:r>
          </a:p>
          <a:p>
            <a:r>
              <a:rPr lang="en-US" dirty="0"/>
              <a:t>On these occasions, you may have to "pull rank" as a leader and make quick decisions about disputes and conflicts</a:t>
            </a:r>
          </a:p>
        </p:txBody>
      </p:sp>
      <p:sp>
        <p:nvSpPr>
          <p:cNvPr id="3" name="Title 2">
            <a:extLst>
              <a:ext uri="{FF2B5EF4-FFF2-40B4-BE49-F238E27FC236}">
                <a16:creationId xmlns:a16="http://schemas.microsoft.com/office/drawing/2014/main" id="{2A916D67-3ADE-4D84-83BB-AD62C87BB1CE}"/>
              </a:ext>
            </a:extLst>
          </p:cNvPr>
          <p:cNvSpPr>
            <a:spLocks noGrp="1"/>
          </p:cNvSpPr>
          <p:nvPr>
            <p:ph type="title"/>
          </p:nvPr>
        </p:nvSpPr>
        <p:spPr/>
        <p:txBody>
          <a:bodyPr/>
          <a:lstStyle/>
          <a:p>
            <a:r>
              <a:rPr lang="en-US" dirty="0"/>
              <a:t>Key Points                                       1 of 2</a:t>
            </a:r>
          </a:p>
        </p:txBody>
      </p:sp>
    </p:spTree>
    <p:extLst>
      <p:ext uri="{BB962C8B-B14F-4D97-AF65-F5344CB8AC3E}">
        <p14:creationId xmlns:p14="http://schemas.microsoft.com/office/powerpoint/2010/main" val="11834753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23548-3CC8-4C09-9493-3BC5C0A8470A}"/>
              </a:ext>
            </a:extLst>
          </p:cNvPr>
          <p:cNvSpPr>
            <a:spLocks noGrp="1"/>
          </p:cNvSpPr>
          <p:nvPr>
            <p:ph idx="1"/>
          </p:nvPr>
        </p:nvSpPr>
        <p:spPr/>
        <p:txBody>
          <a:bodyPr>
            <a:normAutofit/>
          </a:bodyPr>
          <a:lstStyle/>
          <a:p>
            <a:r>
              <a:rPr lang="en-US" dirty="0"/>
              <a:t>When you don't manage workplace conflict effectively effectively, real and legitimate differences between people can quickly get out of control, which can result in an irretrievable breakdown in communication</a:t>
            </a:r>
          </a:p>
          <a:p>
            <a:r>
              <a:rPr lang="en-US" dirty="0"/>
              <a:t>Use the IBR approach to resolve difficult conflict situations, by being courteous and non-confrontational, focusing on issues rather than individuals, and listening carefully to each person's point of view</a:t>
            </a:r>
          </a:p>
          <a:p>
            <a:r>
              <a:rPr lang="en-US" dirty="0"/>
              <a:t>When people listen and explore the facts, issues and possible solutions carefully, you can resolve conflict effectively</a:t>
            </a:r>
          </a:p>
        </p:txBody>
      </p:sp>
      <p:sp>
        <p:nvSpPr>
          <p:cNvPr id="3" name="Title 2">
            <a:extLst>
              <a:ext uri="{FF2B5EF4-FFF2-40B4-BE49-F238E27FC236}">
                <a16:creationId xmlns:a16="http://schemas.microsoft.com/office/drawing/2014/main" id="{9FEE024B-5343-43E2-8519-FE11D706C7F8}"/>
              </a:ext>
            </a:extLst>
          </p:cNvPr>
          <p:cNvSpPr>
            <a:spLocks noGrp="1"/>
          </p:cNvSpPr>
          <p:nvPr>
            <p:ph type="title"/>
          </p:nvPr>
        </p:nvSpPr>
        <p:spPr/>
        <p:txBody>
          <a:bodyPr/>
          <a:lstStyle/>
          <a:p>
            <a:r>
              <a:rPr lang="en-US" dirty="0"/>
              <a:t>Key Points                                       2 of 2</a:t>
            </a:r>
          </a:p>
        </p:txBody>
      </p:sp>
    </p:spTree>
    <p:extLst>
      <p:ext uri="{BB962C8B-B14F-4D97-AF65-F5344CB8AC3E}">
        <p14:creationId xmlns:p14="http://schemas.microsoft.com/office/powerpoint/2010/main" val="41324906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map&#10;&#10;Description generated with high confidence">
            <a:extLst>
              <a:ext uri="{FF2B5EF4-FFF2-40B4-BE49-F238E27FC236}">
                <a16:creationId xmlns:a16="http://schemas.microsoft.com/office/drawing/2014/main" id="{2297DEDD-BC95-423D-83A7-7CC7C9D17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2" y="620268"/>
            <a:ext cx="5791200" cy="5617464"/>
          </a:xfrm>
          <a:prstGeom prst="rect">
            <a:avLst/>
          </a:prstGeom>
          <a:ln>
            <a:noFill/>
          </a:ln>
          <a:effectLst>
            <a:softEdge rad="112500"/>
          </a:effectLst>
        </p:spPr>
      </p:pic>
      <p:sp>
        <p:nvSpPr>
          <p:cNvPr id="3" name="Title 2">
            <a:extLst>
              <a:ext uri="{FF2B5EF4-FFF2-40B4-BE49-F238E27FC236}">
                <a16:creationId xmlns:a16="http://schemas.microsoft.com/office/drawing/2014/main" id="{D0BB1B36-5C3C-41FC-A18A-83D9E50C7BF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1843467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61462-3252-4D86-BD33-F214ED2AF2C9}"/>
              </a:ext>
            </a:extLst>
          </p:cNvPr>
          <p:cNvSpPr>
            <a:spLocks noGrp="1"/>
          </p:cNvSpPr>
          <p:nvPr>
            <p:ph idx="1"/>
          </p:nvPr>
        </p:nvSpPr>
        <p:spPr/>
        <p:txBody>
          <a:bodyPr>
            <a:normAutofit lnSpcReduction="10000"/>
          </a:bodyPr>
          <a:lstStyle/>
          <a:p>
            <a:r>
              <a:rPr lang="en-US" dirty="0"/>
              <a:t>One of the most common causes of workplace conflict is the personality clash</a:t>
            </a:r>
          </a:p>
          <a:p>
            <a:r>
              <a:rPr lang="en-US" dirty="0"/>
              <a:t>Individuals all have different values and beliefs, which affects the way they approach work and problem-solving </a:t>
            </a:r>
          </a:p>
          <a:p>
            <a:r>
              <a:rPr lang="en-US" dirty="0"/>
              <a:t>Clashes occur when workers have difficulty understanding or accepting others’ methods or ideals</a:t>
            </a:r>
          </a:p>
          <a:p>
            <a:r>
              <a:rPr lang="en-US" dirty="0"/>
              <a:t>Other causes include conflicting needs, poor communication that causes misunderstandings, scarcity of resources that results in competition between workers and poor performance by some employees that causes additional workload for others</a:t>
            </a:r>
          </a:p>
        </p:txBody>
      </p:sp>
      <p:sp>
        <p:nvSpPr>
          <p:cNvPr id="3" name="Title 2">
            <a:extLst>
              <a:ext uri="{FF2B5EF4-FFF2-40B4-BE49-F238E27FC236}">
                <a16:creationId xmlns:a16="http://schemas.microsoft.com/office/drawing/2014/main" id="{3ACC5C6E-23DE-4AF4-8D83-F2654E4C447F}"/>
              </a:ext>
            </a:extLst>
          </p:cNvPr>
          <p:cNvSpPr>
            <a:spLocks noGrp="1"/>
          </p:cNvSpPr>
          <p:nvPr>
            <p:ph type="title"/>
          </p:nvPr>
        </p:nvSpPr>
        <p:spPr/>
        <p:txBody>
          <a:bodyPr/>
          <a:lstStyle/>
          <a:p>
            <a:r>
              <a:rPr lang="en-US" dirty="0"/>
              <a:t>Causes of Conflict</a:t>
            </a:r>
          </a:p>
        </p:txBody>
      </p:sp>
    </p:spTree>
    <p:extLst>
      <p:ext uri="{BB962C8B-B14F-4D97-AF65-F5344CB8AC3E}">
        <p14:creationId xmlns:p14="http://schemas.microsoft.com/office/powerpoint/2010/main" val="1606538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EAEB43-15A7-4A8B-932F-0B67C81081DA}"/>
              </a:ext>
            </a:extLst>
          </p:cNvPr>
          <p:cNvSpPr>
            <a:spLocks noGrp="1"/>
          </p:cNvSpPr>
          <p:nvPr>
            <p:ph idx="1"/>
          </p:nvPr>
        </p:nvSpPr>
        <p:spPr/>
        <p:txBody>
          <a:bodyPr/>
          <a:lstStyle/>
          <a:p>
            <a:r>
              <a:rPr lang="en-US" dirty="0"/>
              <a:t>Prevent workplace conflicts from arising by hiring staff with balanced personality types and by fostering a company culture based on shared values and beliefs</a:t>
            </a:r>
          </a:p>
          <a:p>
            <a:r>
              <a:rPr lang="en-US" dirty="0"/>
              <a:t>Establish ground rules for all employees, such as a code of conduct and a disciplinary procedure for contravening the code</a:t>
            </a:r>
          </a:p>
          <a:p>
            <a:r>
              <a:rPr lang="en-US" dirty="0"/>
              <a:t>Set priorities that enable workers to know what is expected of them and how to achieve it</a:t>
            </a:r>
          </a:p>
          <a:p>
            <a:r>
              <a:rPr lang="en-US" dirty="0"/>
              <a:t>Promote effective listening to help employees develop their awareness of others’ methods and viewpoints</a:t>
            </a:r>
          </a:p>
        </p:txBody>
      </p:sp>
      <p:sp>
        <p:nvSpPr>
          <p:cNvPr id="3" name="Title 2">
            <a:extLst>
              <a:ext uri="{FF2B5EF4-FFF2-40B4-BE49-F238E27FC236}">
                <a16:creationId xmlns:a16="http://schemas.microsoft.com/office/drawing/2014/main" id="{44FA3502-6329-4D82-B289-9C443E4BD91D}"/>
              </a:ext>
            </a:extLst>
          </p:cNvPr>
          <p:cNvSpPr>
            <a:spLocks noGrp="1"/>
          </p:cNvSpPr>
          <p:nvPr>
            <p:ph type="title"/>
          </p:nvPr>
        </p:nvSpPr>
        <p:spPr/>
        <p:txBody>
          <a:bodyPr/>
          <a:lstStyle/>
          <a:p>
            <a:r>
              <a:rPr lang="en-US" dirty="0"/>
              <a:t>Preventing Conflict</a:t>
            </a:r>
          </a:p>
        </p:txBody>
      </p:sp>
    </p:spTree>
    <p:extLst>
      <p:ext uri="{BB962C8B-B14F-4D97-AF65-F5344CB8AC3E}">
        <p14:creationId xmlns:p14="http://schemas.microsoft.com/office/powerpoint/2010/main" val="11100395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93FAE-2178-4D59-9EF0-F68674B456DD}"/>
              </a:ext>
            </a:extLst>
          </p:cNvPr>
          <p:cNvSpPr>
            <a:spLocks noGrp="1"/>
          </p:cNvSpPr>
          <p:nvPr>
            <p:ph idx="1"/>
          </p:nvPr>
        </p:nvSpPr>
        <p:spPr/>
        <p:txBody>
          <a:bodyPr/>
          <a:lstStyle/>
          <a:p>
            <a:r>
              <a:rPr lang="en-US" dirty="0"/>
              <a:t>Conflict is always bad/negative and should be avoided at all costs</a:t>
            </a:r>
          </a:p>
          <a:p>
            <a:r>
              <a:rPr lang="en-US" dirty="0"/>
              <a:t>Conflict always has to be an adversarial win or lose situation</a:t>
            </a:r>
          </a:p>
          <a:p>
            <a:r>
              <a:rPr lang="en-US" dirty="0"/>
              <a:t>Teams that experience conflict will never be effective</a:t>
            </a:r>
          </a:p>
          <a:p>
            <a:r>
              <a:rPr lang="en-US" dirty="0"/>
              <a:t>It is okay for leaders to ignore workplace conflict; it will go away on its own</a:t>
            </a:r>
          </a:p>
          <a:p>
            <a:r>
              <a:rPr lang="en-US" dirty="0"/>
              <a:t>It is wise to approach conflict with the single methodology you are most comfortable with using</a:t>
            </a:r>
          </a:p>
          <a:p>
            <a:endParaRPr lang="en-US" dirty="0"/>
          </a:p>
          <a:p>
            <a:endParaRPr lang="en-US" dirty="0"/>
          </a:p>
        </p:txBody>
      </p:sp>
      <p:sp>
        <p:nvSpPr>
          <p:cNvPr id="3" name="Title 2">
            <a:extLst>
              <a:ext uri="{FF2B5EF4-FFF2-40B4-BE49-F238E27FC236}">
                <a16:creationId xmlns:a16="http://schemas.microsoft.com/office/drawing/2014/main" id="{5F28BC31-EA92-4EE8-8518-5D65064604AD}"/>
              </a:ext>
            </a:extLst>
          </p:cNvPr>
          <p:cNvSpPr>
            <a:spLocks noGrp="1"/>
          </p:cNvSpPr>
          <p:nvPr>
            <p:ph type="title"/>
          </p:nvPr>
        </p:nvSpPr>
        <p:spPr/>
        <p:txBody>
          <a:bodyPr/>
          <a:lstStyle/>
          <a:p>
            <a:r>
              <a:rPr lang="en-US" dirty="0"/>
              <a:t>Conflict Myths</a:t>
            </a:r>
          </a:p>
        </p:txBody>
      </p:sp>
    </p:spTree>
    <p:extLst>
      <p:ext uri="{BB962C8B-B14F-4D97-AF65-F5344CB8AC3E}">
        <p14:creationId xmlns:p14="http://schemas.microsoft.com/office/powerpoint/2010/main" val="4297320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066462-AC1B-4A7D-8988-A65E206BE0E9}"/>
              </a:ext>
            </a:extLst>
          </p:cNvPr>
          <p:cNvSpPr>
            <a:spLocks noGrp="1"/>
          </p:cNvSpPr>
          <p:nvPr>
            <p:ph idx="1"/>
          </p:nvPr>
        </p:nvSpPr>
        <p:spPr>
          <a:xfrm>
            <a:off x="1522414" y="1676400"/>
            <a:ext cx="9144000" cy="4906962"/>
          </a:xfrm>
        </p:spPr>
        <p:txBody>
          <a:bodyPr>
            <a:normAutofit/>
          </a:bodyPr>
          <a:lstStyle/>
          <a:p>
            <a:r>
              <a:rPr lang="en-US" b="1" dirty="0"/>
              <a:t>Increased understanding </a:t>
            </a:r>
          </a:p>
          <a:p>
            <a:pPr lvl="1"/>
            <a:r>
              <a:rPr lang="en-US" dirty="0"/>
              <a:t>Going through the process of resolving conflict expands people’s awareness, and gives them an insight into how they can achieve their goals without undermining others</a:t>
            </a:r>
          </a:p>
          <a:p>
            <a:r>
              <a:rPr lang="en-US" b="1" dirty="0"/>
              <a:t>Better group cohesion </a:t>
            </a:r>
          </a:p>
          <a:p>
            <a:pPr lvl="1"/>
            <a:r>
              <a:rPr lang="en-US" dirty="0"/>
              <a:t>When you resolve conflict effectively, team members can develop stronger mutual respect, and a renewed faith in their ability to work together</a:t>
            </a:r>
          </a:p>
          <a:p>
            <a:r>
              <a:rPr lang="en-US" b="1" dirty="0"/>
              <a:t>Improved self-knowledge </a:t>
            </a:r>
          </a:p>
          <a:p>
            <a:pPr lvl="1"/>
            <a:r>
              <a:rPr lang="en-US" dirty="0"/>
              <a:t>Conflict pushes individuals to examine their goals and expectations closely, helping them to understand the things that are most important to them, sharpening their focus, and enhancing their effectiveness</a:t>
            </a:r>
          </a:p>
        </p:txBody>
      </p:sp>
      <p:sp>
        <p:nvSpPr>
          <p:cNvPr id="3" name="Title 2">
            <a:extLst>
              <a:ext uri="{FF2B5EF4-FFF2-40B4-BE49-F238E27FC236}">
                <a16:creationId xmlns:a16="http://schemas.microsoft.com/office/drawing/2014/main" id="{50EFDF76-90F1-4D06-9CE3-E21A692EC71A}"/>
              </a:ext>
            </a:extLst>
          </p:cNvPr>
          <p:cNvSpPr>
            <a:spLocks noGrp="1"/>
          </p:cNvSpPr>
          <p:nvPr>
            <p:ph type="title"/>
          </p:nvPr>
        </p:nvSpPr>
        <p:spPr/>
        <p:txBody>
          <a:bodyPr/>
          <a:lstStyle/>
          <a:p>
            <a:r>
              <a:rPr lang="en-US" dirty="0"/>
              <a:t>Potential Benefits of Conflict</a:t>
            </a:r>
          </a:p>
        </p:txBody>
      </p:sp>
    </p:spTree>
    <p:extLst>
      <p:ext uri="{BB962C8B-B14F-4D97-AF65-F5344CB8AC3E}">
        <p14:creationId xmlns:p14="http://schemas.microsoft.com/office/powerpoint/2010/main" val="4010752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65469-B6F9-4530-90BA-23497AB937B6}"/>
              </a:ext>
            </a:extLst>
          </p:cNvPr>
          <p:cNvSpPr>
            <a:spLocks noGrp="1"/>
          </p:cNvSpPr>
          <p:nvPr>
            <p:ph type="title"/>
          </p:nvPr>
        </p:nvSpPr>
        <p:spPr>
          <a:xfrm>
            <a:off x="303212" y="1905000"/>
            <a:ext cx="9144000" cy="2667000"/>
          </a:xfrm>
        </p:spPr>
        <p:txBody>
          <a:bodyPr/>
          <a:lstStyle/>
          <a:p>
            <a:r>
              <a:rPr lang="en-US" dirty="0"/>
              <a:t>Thomas-</a:t>
            </a:r>
            <a:r>
              <a:rPr lang="en-US" dirty="0" err="1"/>
              <a:t>Kilmann</a:t>
            </a:r>
            <a:r>
              <a:rPr lang="en-US" dirty="0"/>
              <a:t> Model</a:t>
            </a:r>
          </a:p>
        </p:txBody>
      </p:sp>
      <p:pic>
        <p:nvPicPr>
          <p:cNvPr id="7" name="Picture 6" descr="A drawing of a book&#10;&#10;Description generated with high confidence">
            <a:extLst>
              <a:ext uri="{FF2B5EF4-FFF2-40B4-BE49-F238E27FC236}">
                <a16:creationId xmlns:a16="http://schemas.microsoft.com/office/drawing/2014/main" id="{2F33F96C-AD61-4658-9970-7E786C51FA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5169" y="1371600"/>
            <a:ext cx="4586643" cy="4075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55771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FE5EF4-6911-47F6-BFCB-70ED4FDE26AB}"/>
              </a:ext>
            </a:extLst>
          </p:cNvPr>
          <p:cNvSpPr>
            <a:spLocks noGrp="1"/>
          </p:cNvSpPr>
          <p:nvPr>
            <p:ph idx="1"/>
          </p:nvPr>
        </p:nvSpPr>
        <p:spPr/>
        <p:txBody>
          <a:bodyPr/>
          <a:lstStyle/>
          <a:p>
            <a:r>
              <a:rPr lang="en-US" dirty="0"/>
              <a:t>TKI is a tool that assesses an individual’s typical behavior in conflict situations, describing the behaviors along two dimensions: assertiveness and cooperativeness </a:t>
            </a:r>
          </a:p>
          <a:p>
            <a:r>
              <a:rPr lang="en-US" dirty="0"/>
              <a:t>TKI helps leaders understand how interpersonal group dynamics are affected by conflict-handling styles, as well as helps them make informed decisions about choosing an appropriate style when approaching a conflict situation</a:t>
            </a:r>
          </a:p>
        </p:txBody>
      </p:sp>
      <p:sp>
        <p:nvSpPr>
          <p:cNvPr id="3" name="Title 2">
            <a:extLst>
              <a:ext uri="{FF2B5EF4-FFF2-40B4-BE49-F238E27FC236}">
                <a16:creationId xmlns:a16="http://schemas.microsoft.com/office/drawing/2014/main" id="{48291F6D-0C8C-4466-B996-B0EE421D64B9}"/>
              </a:ext>
            </a:extLst>
          </p:cNvPr>
          <p:cNvSpPr>
            <a:spLocks noGrp="1"/>
          </p:cNvSpPr>
          <p:nvPr>
            <p:ph type="title"/>
          </p:nvPr>
        </p:nvSpPr>
        <p:spPr/>
        <p:txBody>
          <a:bodyPr/>
          <a:lstStyle/>
          <a:p>
            <a:r>
              <a:rPr lang="en-US" dirty="0"/>
              <a:t>Thomas-</a:t>
            </a:r>
            <a:r>
              <a:rPr lang="en-US" dirty="0" err="1"/>
              <a:t>Kilmann</a:t>
            </a:r>
            <a:r>
              <a:rPr lang="en-US" dirty="0"/>
              <a:t> Conflict Mode Instrument</a:t>
            </a:r>
          </a:p>
        </p:txBody>
      </p:sp>
    </p:spTree>
    <p:extLst>
      <p:ext uri="{BB962C8B-B14F-4D97-AF65-F5344CB8AC3E}">
        <p14:creationId xmlns:p14="http://schemas.microsoft.com/office/powerpoint/2010/main" val="1586711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2161</Words>
  <Application>Microsoft Office PowerPoint</Application>
  <PresentationFormat>Custom</PresentationFormat>
  <Paragraphs>172</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Century Gothic</vt:lpstr>
      <vt:lpstr>Wingdings 3</vt:lpstr>
      <vt:lpstr>Student presentation</vt:lpstr>
      <vt:lpstr>Managing Conflict</vt:lpstr>
      <vt:lpstr>Learning Objectives</vt:lpstr>
      <vt:lpstr>Conflict Overview</vt:lpstr>
      <vt:lpstr>Causes of Conflict</vt:lpstr>
      <vt:lpstr>Preventing Conflict</vt:lpstr>
      <vt:lpstr>Conflict Myths</vt:lpstr>
      <vt:lpstr>Potential Benefits of Conflict</vt:lpstr>
      <vt:lpstr>Thomas-Kilmann Model</vt:lpstr>
      <vt:lpstr>Thomas-Kilmann Conflict Mode Instrument</vt:lpstr>
      <vt:lpstr>TKI Conflict-Handling Styles</vt:lpstr>
      <vt:lpstr>PowerPoint Presentation</vt:lpstr>
      <vt:lpstr>Competing Style</vt:lpstr>
      <vt:lpstr>When to Use</vt:lpstr>
      <vt:lpstr>When Not to Use</vt:lpstr>
      <vt:lpstr>Collaborating Style</vt:lpstr>
      <vt:lpstr>When to Use</vt:lpstr>
      <vt:lpstr>When Not to Use</vt:lpstr>
      <vt:lpstr>Compromising Style</vt:lpstr>
      <vt:lpstr>When to Use</vt:lpstr>
      <vt:lpstr>When Not to Use</vt:lpstr>
      <vt:lpstr>Avoiding Style</vt:lpstr>
      <vt:lpstr>When to Use</vt:lpstr>
      <vt:lpstr>When Not to Use</vt:lpstr>
      <vt:lpstr>Accommodating Style</vt:lpstr>
      <vt:lpstr>When to Use</vt:lpstr>
      <vt:lpstr>When  Not to Use</vt:lpstr>
      <vt:lpstr>PowerPoint Presentation</vt:lpstr>
      <vt:lpstr>Final Note on TKI</vt:lpstr>
      <vt:lpstr>IBR Approach</vt:lpstr>
      <vt:lpstr>The Interest-Based Relational Approach</vt:lpstr>
      <vt:lpstr>More on the IBR Approach</vt:lpstr>
      <vt:lpstr>Effectively Using the IBR Approach</vt:lpstr>
      <vt:lpstr>The Six Steps Continued                 1 of 2 </vt:lpstr>
      <vt:lpstr>The Six Steps Continued                 2 of 2 </vt:lpstr>
      <vt:lpstr>Key Points                                       1 of 2</vt:lpstr>
      <vt:lpstr>Key Points                                       2 of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2018-01-14T15:45:43Z</dcterms:created>
  <dcterms:modified xsi:type="dcterms:W3CDTF">2019-06-19T04:15:51Z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