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38"/>
  </p:notesMasterIdLst>
  <p:handoutMasterIdLst>
    <p:handoutMasterId r:id="rId39"/>
  </p:handoutMasterIdLst>
  <p:sldIdLst>
    <p:sldId id="257" r:id="rId3"/>
    <p:sldId id="262" r:id="rId4"/>
    <p:sldId id="264" r:id="rId5"/>
    <p:sldId id="263" r:id="rId6"/>
    <p:sldId id="265" r:id="rId7"/>
    <p:sldId id="266" r:id="rId8"/>
    <p:sldId id="268" r:id="rId9"/>
    <p:sldId id="267" r:id="rId10"/>
    <p:sldId id="269" r:id="rId11"/>
    <p:sldId id="270" r:id="rId12"/>
    <p:sldId id="271" r:id="rId13"/>
    <p:sldId id="272" r:id="rId14"/>
    <p:sldId id="273" r:id="rId15"/>
    <p:sldId id="274" r:id="rId16"/>
    <p:sldId id="275" r:id="rId17"/>
    <p:sldId id="276" r:id="rId18"/>
    <p:sldId id="277" r:id="rId19"/>
    <p:sldId id="278" r:id="rId20"/>
    <p:sldId id="279" r:id="rId21"/>
    <p:sldId id="282" r:id="rId22"/>
    <p:sldId id="281" r:id="rId23"/>
    <p:sldId id="283" r:id="rId24"/>
    <p:sldId id="284" r:id="rId25"/>
    <p:sldId id="285" r:id="rId26"/>
    <p:sldId id="286" r:id="rId27"/>
    <p:sldId id="287" r:id="rId28"/>
    <p:sldId id="289" r:id="rId29"/>
    <p:sldId id="288" r:id="rId30"/>
    <p:sldId id="290" r:id="rId31"/>
    <p:sldId id="291" r:id="rId32"/>
    <p:sldId id="292"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4" d="100"/>
          <a:sy n="84" d="100"/>
        </p:scale>
        <p:origin x="342" y="78"/>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5/18/2019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5/18/2019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5/18/2019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5/18/2019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5/18/2019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5/18/2019</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7.xml"/><Relationship Id="rId4" Type="http://schemas.openxmlformats.org/officeDocument/2006/relationships/image" Target="../media/image34.jpg"/></Relationships>
</file>

<file path=ppt/slides/_rels/slide2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7.xml"/><Relationship Id="rId4" Type="http://schemas.openxmlformats.org/officeDocument/2006/relationships/image" Target="../media/image3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7.xml"/><Relationship Id="rId4" Type="http://schemas.openxmlformats.org/officeDocument/2006/relationships/image" Target="../media/image4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7.xml"/><Relationship Id="rId4" Type="http://schemas.openxmlformats.org/officeDocument/2006/relationships/image" Target="../media/image45.jpg"/></Relationships>
</file>

<file path=ppt/slides/_rels/slide34.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Bob Marshall, MD MPH MISM FAAFP</a:t>
            </a:r>
          </a:p>
          <a:p>
            <a:r>
              <a:rPr lang="en-US" dirty="0"/>
              <a:t>DoD/MAMC Clinical Informatics Fellowship</a:t>
            </a:r>
          </a:p>
        </p:txBody>
      </p:sp>
      <p:sp>
        <p:nvSpPr>
          <p:cNvPr id="2" name="Title 1"/>
          <p:cNvSpPr>
            <a:spLocks noGrp="1"/>
          </p:cNvSpPr>
          <p:nvPr>
            <p:ph type="ctrTitle"/>
          </p:nvPr>
        </p:nvSpPr>
        <p:spPr/>
        <p:txBody>
          <a:bodyPr/>
          <a:lstStyle/>
          <a:p>
            <a:r>
              <a:rPr lang="en-US" dirty="0"/>
              <a:t>Mobile Apps and Evidence-Based Medicine</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75713426-999D-4200-B575-10ED464D238C}"/>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xmlns="" id="{E93E9FC5-6F3D-429E-A556-3F8AEEB385F0}"/>
              </a:ext>
            </a:extLst>
          </p:cNvPr>
          <p:cNvSpPr>
            <a:spLocks noGrp="1"/>
          </p:cNvSpPr>
          <p:nvPr>
            <p:ph type="ctrTitle"/>
          </p:nvPr>
        </p:nvSpPr>
        <p:spPr/>
        <p:txBody>
          <a:bodyPr/>
          <a:lstStyle/>
          <a:p>
            <a:r>
              <a:rPr lang="en-US" dirty="0"/>
              <a:t>Apps for Providers</a:t>
            </a:r>
          </a:p>
        </p:txBody>
      </p:sp>
    </p:spTree>
    <p:extLst>
      <p:ext uri="{BB962C8B-B14F-4D97-AF65-F5344CB8AC3E}">
        <p14:creationId xmlns:p14="http://schemas.microsoft.com/office/powerpoint/2010/main" val="2656362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27796D6-DFBD-4185-A419-9110351DD613}"/>
              </a:ext>
            </a:extLst>
          </p:cNvPr>
          <p:cNvSpPr>
            <a:spLocks noGrp="1"/>
          </p:cNvSpPr>
          <p:nvPr>
            <p:ph idx="1"/>
          </p:nvPr>
        </p:nvSpPr>
        <p:spPr/>
        <p:txBody>
          <a:bodyPr/>
          <a:lstStyle/>
          <a:p>
            <a:r>
              <a:rPr lang="en-US" dirty="0"/>
              <a:t>Makes it easy for healthcare practitioners to use clinically validated questionnaires to screen patients for alcohol or substance abuse, depression, or anxiety, and provides guidelines for intervention and referral when appropriate</a:t>
            </a:r>
          </a:p>
          <a:p>
            <a:r>
              <a:rPr lang="en-US" dirty="0"/>
              <a:t>Created by the University of California-San Francisco SBIRT group with funding from the Substance Abuse and Mental Health Services Administration (SAMHSA)</a:t>
            </a:r>
          </a:p>
          <a:p>
            <a:r>
              <a:rPr lang="en-US" dirty="0"/>
              <a:t>Screening, brief intervention, and referral to treatment (SBIRT) is a comprehensive, integrated, public health approach to the delivery of early intervention and treatment services</a:t>
            </a:r>
          </a:p>
        </p:txBody>
      </p:sp>
      <p:sp>
        <p:nvSpPr>
          <p:cNvPr id="3" name="Title 2">
            <a:extLst>
              <a:ext uri="{FF2B5EF4-FFF2-40B4-BE49-F238E27FC236}">
                <a16:creationId xmlns:a16="http://schemas.microsoft.com/office/drawing/2014/main" xmlns="" id="{3C497691-3ED1-46C9-B795-1ED7ABDEC25C}"/>
              </a:ext>
            </a:extLst>
          </p:cNvPr>
          <p:cNvSpPr>
            <a:spLocks noGrp="1"/>
          </p:cNvSpPr>
          <p:nvPr>
            <p:ph type="title"/>
          </p:nvPr>
        </p:nvSpPr>
        <p:spPr/>
        <p:txBody>
          <a:bodyPr/>
          <a:lstStyle/>
          <a:p>
            <a:r>
              <a:rPr lang="en-US" dirty="0"/>
              <a:t>OHN SBIRT </a:t>
            </a:r>
          </a:p>
        </p:txBody>
      </p:sp>
    </p:spTree>
    <p:extLst>
      <p:ext uri="{BB962C8B-B14F-4D97-AF65-F5344CB8AC3E}">
        <p14:creationId xmlns:p14="http://schemas.microsoft.com/office/powerpoint/2010/main" val="2907292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xmlns="" id="{9552840B-308B-4A8E-A55A-CC14EC169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12" y="310896"/>
            <a:ext cx="3512347" cy="6236208"/>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xmlns="" id="{5D3DCAE0-0150-450E-BC12-DD0F5BE6A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826" y="310896"/>
            <a:ext cx="3512347" cy="6236208"/>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xmlns="" id="{32B93907-26A5-4A5F-A42B-BFE023781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7540" y="310896"/>
            <a:ext cx="3512347" cy="6236208"/>
          </a:xfrm>
          <a:prstGeom prst="rect">
            <a:avLst/>
          </a:prstGeom>
        </p:spPr>
      </p:pic>
    </p:spTree>
    <p:extLst>
      <p:ext uri="{BB962C8B-B14F-4D97-AF65-F5344CB8AC3E}">
        <p14:creationId xmlns:p14="http://schemas.microsoft.com/office/powerpoint/2010/main" val="2461549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0431877-2039-43D0-9CC7-2FF7EF1D2CAB}"/>
              </a:ext>
            </a:extLst>
          </p:cNvPr>
          <p:cNvSpPr>
            <a:spLocks noGrp="1"/>
          </p:cNvSpPr>
          <p:nvPr>
            <p:ph idx="1"/>
          </p:nvPr>
        </p:nvSpPr>
        <p:spPr/>
        <p:txBody>
          <a:bodyPr/>
          <a:lstStyle/>
          <a:p>
            <a:r>
              <a:rPr lang="en-US" dirty="0"/>
              <a:t>It is important to assess the relative risks and benefits of prophylactic aspirin therapy, balancing patients' risk factors for heart disease against their risk of GI bleed. </a:t>
            </a:r>
          </a:p>
          <a:p>
            <a:r>
              <a:rPr lang="en-US" dirty="0"/>
              <a:t>Created by researchers from the Brigham and Women's Hospital, this mobile app prompts users to enter information about a patient's risk factors and then calculates a 10-year ACC/AHA ASCVD score as well as a bleeding risk score, enabling clinicians to make an informed recommendation</a:t>
            </a:r>
          </a:p>
        </p:txBody>
      </p:sp>
      <p:sp>
        <p:nvSpPr>
          <p:cNvPr id="3" name="Title 2">
            <a:extLst>
              <a:ext uri="{FF2B5EF4-FFF2-40B4-BE49-F238E27FC236}">
                <a16:creationId xmlns:a16="http://schemas.microsoft.com/office/drawing/2014/main" xmlns="" id="{99775746-F447-470F-A4A6-01CBB19901AF}"/>
              </a:ext>
            </a:extLst>
          </p:cNvPr>
          <p:cNvSpPr>
            <a:spLocks noGrp="1"/>
          </p:cNvSpPr>
          <p:nvPr>
            <p:ph type="title"/>
          </p:nvPr>
        </p:nvSpPr>
        <p:spPr/>
        <p:txBody>
          <a:bodyPr/>
          <a:lstStyle/>
          <a:p>
            <a:r>
              <a:rPr lang="en-US" dirty="0"/>
              <a:t>Aspirin Guide </a:t>
            </a:r>
          </a:p>
        </p:txBody>
      </p:sp>
    </p:spTree>
    <p:extLst>
      <p:ext uri="{BB962C8B-B14F-4D97-AF65-F5344CB8AC3E}">
        <p14:creationId xmlns:p14="http://schemas.microsoft.com/office/powerpoint/2010/main" val="1171245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C261923-61D6-43AD-8F4F-9DD4F69EC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42" y="322156"/>
            <a:ext cx="3497914" cy="6213687"/>
          </a:xfrm>
          <a:prstGeom prst="rect">
            <a:avLst/>
          </a:prstGeom>
        </p:spPr>
      </p:pic>
      <p:pic>
        <p:nvPicPr>
          <p:cNvPr id="7" name="Picture 6">
            <a:extLst>
              <a:ext uri="{FF2B5EF4-FFF2-40B4-BE49-F238E27FC236}">
                <a16:creationId xmlns:a16="http://schemas.microsoft.com/office/drawing/2014/main" xmlns="" id="{E8840B38-C4EC-4257-A7EB-42A2C5020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7042" y="340444"/>
            <a:ext cx="3485127" cy="6190972"/>
          </a:xfrm>
          <a:prstGeom prst="rect">
            <a:avLst/>
          </a:prstGeom>
        </p:spPr>
      </p:pic>
      <p:pic>
        <p:nvPicPr>
          <p:cNvPr id="9" name="Picture 8" descr="A close up of a device&#10;&#10;Description generated with very high confidence">
            <a:extLst>
              <a:ext uri="{FF2B5EF4-FFF2-40B4-BE49-F238E27FC236}">
                <a16:creationId xmlns:a16="http://schemas.microsoft.com/office/drawing/2014/main" xmlns="" id="{F686D4EF-2947-4DA0-867A-6F7D52CAA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2154" y="340444"/>
            <a:ext cx="3485127" cy="6190972"/>
          </a:xfrm>
          <a:prstGeom prst="rect">
            <a:avLst/>
          </a:prstGeom>
        </p:spPr>
      </p:pic>
    </p:spTree>
    <p:extLst>
      <p:ext uri="{BB962C8B-B14F-4D97-AF65-F5344CB8AC3E}">
        <p14:creationId xmlns:p14="http://schemas.microsoft.com/office/powerpoint/2010/main" val="2171223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1FDBC4D4-BC6E-4652-940D-541B1B998B78}"/>
              </a:ext>
            </a:extLst>
          </p:cNvPr>
          <p:cNvSpPr>
            <a:spLocks noGrp="1"/>
          </p:cNvSpPr>
          <p:nvPr>
            <p:ph idx="1"/>
          </p:nvPr>
        </p:nvSpPr>
        <p:spPr/>
        <p:txBody>
          <a:bodyPr/>
          <a:lstStyle/>
          <a:p>
            <a:r>
              <a:rPr lang="en-US" b="1" dirty="0" err="1"/>
              <a:t>CardioVisual</a:t>
            </a:r>
            <a:r>
              <a:rPr lang="en-US" b="1" dirty="0"/>
              <a:t> </a:t>
            </a:r>
            <a:r>
              <a:rPr lang="en-US" dirty="0"/>
              <a:t>helps healthcare professionals explain cardiovascular diseases and treatments, and to help patients understand them</a:t>
            </a:r>
          </a:p>
          <a:p>
            <a:r>
              <a:rPr lang="en-US" dirty="0"/>
              <a:t>It uses well-crafted, narrated videos to quickly and accessibly demonstrate each form of heart disease, as well as its associated treatments and devices</a:t>
            </a:r>
          </a:p>
          <a:p>
            <a:r>
              <a:rPr lang="en-US" dirty="0"/>
              <a:t>The app also offers illustrations that clinicians can draw on or mark up while talking to patients, to elucidate specific points or highlight particular anatomical areas</a:t>
            </a:r>
          </a:p>
          <a:p>
            <a:r>
              <a:rPr lang="en-US" dirty="0"/>
              <a:t>Patients can download the app too</a:t>
            </a:r>
          </a:p>
        </p:txBody>
      </p:sp>
      <p:sp>
        <p:nvSpPr>
          <p:cNvPr id="3" name="Title 2">
            <a:extLst>
              <a:ext uri="{FF2B5EF4-FFF2-40B4-BE49-F238E27FC236}">
                <a16:creationId xmlns:a16="http://schemas.microsoft.com/office/drawing/2014/main" xmlns="" id="{E32102D6-B72E-443F-BA1A-E2A8581D8B8E}"/>
              </a:ext>
            </a:extLst>
          </p:cNvPr>
          <p:cNvSpPr>
            <a:spLocks noGrp="1"/>
          </p:cNvSpPr>
          <p:nvPr>
            <p:ph type="title"/>
          </p:nvPr>
        </p:nvSpPr>
        <p:spPr/>
        <p:txBody>
          <a:bodyPr/>
          <a:lstStyle/>
          <a:p>
            <a:r>
              <a:rPr lang="en-US" dirty="0" err="1"/>
              <a:t>CardioVisual</a:t>
            </a:r>
            <a:endParaRPr lang="en-US" dirty="0"/>
          </a:p>
        </p:txBody>
      </p:sp>
    </p:spTree>
    <p:extLst>
      <p:ext uri="{BB962C8B-B14F-4D97-AF65-F5344CB8AC3E}">
        <p14:creationId xmlns:p14="http://schemas.microsoft.com/office/powerpoint/2010/main" val="4116621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xmlns="" id="{31A94537-9BC1-4FB8-8F45-C82F1F533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61" y="256032"/>
            <a:ext cx="3572362" cy="6345936"/>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xmlns="" id="{F938AA99-BD9C-43CE-AAA9-1F9A809BC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221" y="256032"/>
            <a:ext cx="3572362" cy="6345936"/>
          </a:xfrm>
          <a:prstGeom prst="rect">
            <a:avLst/>
          </a:prstGeom>
        </p:spPr>
      </p:pic>
      <p:pic>
        <p:nvPicPr>
          <p:cNvPr id="9" name="Picture 8" descr="A screenshot of a cell phone&#10;&#10;Description generated with high confidence">
            <a:extLst>
              <a:ext uri="{FF2B5EF4-FFF2-40B4-BE49-F238E27FC236}">
                <a16:creationId xmlns:a16="http://schemas.microsoft.com/office/drawing/2014/main" xmlns="" id="{F2CAAFFD-F172-423A-AAC9-EDF91AEFE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8779" y="256032"/>
            <a:ext cx="3572363" cy="6345937"/>
          </a:xfrm>
          <a:prstGeom prst="rect">
            <a:avLst/>
          </a:prstGeom>
        </p:spPr>
      </p:pic>
    </p:spTree>
    <p:extLst>
      <p:ext uri="{BB962C8B-B14F-4D97-AF65-F5344CB8AC3E}">
        <p14:creationId xmlns:p14="http://schemas.microsoft.com/office/powerpoint/2010/main" val="187889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1E19EB-C779-4753-818E-7EB3AA80A083}"/>
              </a:ext>
            </a:extLst>
          </p:cNvPr>
          <p:cNvSpPr>
            <a:spLocks noGrp="1"/>
          </p:cNvSpPr>
          <p:nvPr>
            <p:ph idx="1"/>
          </p:nvPr>
        </p:nvSpPr>
        <p:spPr>
          <a:xfrm>
            <a:off x="609600" y="1417638"/>
            <a:ext cx="10972800" cy="4891722"/>
          </a:xfrm>
        </p:spPr>
        <p:txBody>
          <a:bodyPr/>
          <a:lstStyle/>
          <a:p>
            <a:r>
              <a:rPr lang="en-US" dirty="0"/>
              <a:t>Well-designed app that allows users to quickly ascertain whether a newborn's serum bilirubin levels are within low-risk, medium-risk, or high-risk range</a:t>
            </a:r>
          </a:p>
          <a:p>
            <a:r>
              <a:rPr lang="en-US" dirty="0"/>
              <a:t>One simply enters the infant's age, time/date when blood was drawn, and bilirubin number, and the app plots that value onto a chart that uses the American Academy of Pediatrics' phototherapy reference nomogram from the 2004 Guidelines for Hyperbilirubinemia</a:t>
            </a:r>
          </a:p>
          <a:p>
            <a:r>
              <a:rPr lang="en-US" dirty="0"/>
              <a:t>The nomogram is browsable, allowing you to read reference values for low/medium/high risk newborns with a touch of your finger</a:t>
            </a:r>
          </a:p>
          <a:p>
            <a:r>
              <a:rPr lang="en-US" dirty="0"/>
              <a:t>It's easy to change from mg/</a:t>
            </a:r>
            <a:r>
              <a:rPr lang="en-US" dirty="0" err="1"/>
              <a:t>dL</a:t>
            </a:r>
            <a:r>
              <a:rPr lang="en-US" dirty="0"/>
              <a:t> to µ</a:t>
            </a:r>
            <a:r>
              <a:rPr lang="en-US" dirty="0" err="1"/>
              <a:t>mol</a:t>
            </a:r>
            <a:r>
              <a:rPr lang="en-US" dirty="0"/>
              <a:t>/L, along with other parameters</a:t>
            </a:r>
          </a:p>
        </p:txBody>
      </p:sp>
      <p:sp>
        <p:nvSpPr>
          <p:cNvPr id="3" name="Title 2">
            <a:extLst>
              <a:ext uri="{FF2B5EF4-FFF2-40B4-BE49-F238E27FC236}">
                <a16:creationId xmlns:a16="http://schemas.microsoft.com/office/drawing/2014/main" xmlns="" id="{981F7579-9781-4291-9B24-54FDD051562E}"/>
              </a:ext>
            </a:extLst>
          </p:cNvPr>
          <p:cNvSpPr>
            <a:spLocks noGrp="1"/>
          </p:cNvSpPr>
          <p:nvPr>
            <p:ph type="title"/>
          </p:nvPr>
        </p:nvSpPr>
        <p:spPr/>
        <p:txBody>
          <a:bodyPr/>
          <a:lstStyle/>
          <a:p>
            <a:r>
              <a:rPr lang="en-US" dirty="0" err="1"/>
              <a:t>BiliMatic</a:t>
            </a:r>
            <a:endParaRPr lang="en-US" dirty="0"/>
          </a:p>
        </p:txBody>
      </p:sp>
    </p:spTree>
    <p:extLst>
      <p:ext uri="{BB962C8B-B14F-4D97-AF65-F5344CB8AC3E}">
        <p14:creationId xmlns:p14="http://schemas.microsoft.com/office/powerpoint/2010/main" val="3050108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xmlns="" id="{2094E673-B51F-4806-9F07-9613AA2B8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69" y="283464"/>
            <a:ext cx="3541477" cy="6291072"/>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xmlns="" id="{EB721430-F088-4314-87FE-9BE9C895A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241" y="283464"/>
            <a:ext cx="3541477" cy="6291072"/>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xmlns="" id="{AB2FD61B-3431-4B0B-9359-7196D7338F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5354" y="283464"/>
            <a:ext cx="3541477" cy="6291072"/>
          </a:xfrm>
          <a:prstGeom prst="rect">
            <a:avLst/>
          </a:prstGeom>
        </p:spPr>
      </p:pic>
    </p:spTree>
    <p:extLst>
      <p:ext uri="{BB962C8B-B14F-4D97-AF65-F5344CB8AC3E}">
        <p14:creationId xmlns:p14="http://schemas.microsoft.com/office/powerpoint/2010/main" val="746322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A8113E2-2FF3-4BE6-83E0-52CBB53AB6EF}"/>
              </a:ext>
            </a:extLst>
          </p:cNvPr>
          <p:cNvSpPr>
            <a:spLocks noGrp="1"/>
          </p:cNvSpPr>
          <p:nvPr>
            <p:ph idx="1"/>
          </p:nvPr>
        </p:nvSpPr>
        <p:spPr>
          <a:xfrm>
            <a:off x="609600" y="1417638"/>
            <a:ext cx="10972800" cy="5001450"/>
          </a:xfrm>
        </p:spPr>
        <p:txBody>
          <a:bodyPr>
            <a:normAutofit lnSpcReduction="10000"/>
          </a:bodyPr>
          <a:lstStyle/>
          <a:p>
            <a:r>
              <a:rPr lang="en-US" b="1" i="1" dirty="0"/>
              <a:t>Human </a:t>
            </a:r>
            <a:r>
              <a:rPr lang="en-US" b="1" i="1" dirty="0" err="1"/>
              <a:t>Dx</a:t>
            </a:r>
            <a:r>
              <a:rPr lang="en-US" dirty="0"/>
              <a:t> is the mobile interface for the Human Diagnosis Project, an ambitious, open-source international effort to build global acumen concerning the vast range of human diagnoses</a:t>
            </a:r>
          </a:p>
          <a:p>
            <a:r>
              <a:rPr lang="en-US" dirty="0"/>
              <a:t>With Human </a:t>
            </a:r>
            <a:r>
              <a:rPr lang="en-US" dirty="0" err="1"/>
              <a:t>Dx</a:t>
            </a:r>
            <a:r>
              <a:rPr lang="en-US" dirty="0"/>
              <a:t>, in minutes, physicians and medical students can collaborate on clinical cases to help patients everywhere, while enhancing their own clinical reasoning</a:t>
            </a:r>
          </a:p>
          <a:p>
            <a:r>
              <a:rPr lang="en-US" dirty="0"/>
              <a:t>Each case helps build the Human Diagnosis Project, a worldwide effort to map any health problem to its possible diagnoses</a:t>
            </a:r>
          </a:p>
          <a:p>
            <a:r>
              <a:rPr lang="en-US" dirty="0"/>
              <a:t>For practitioners who are dedicated to advancing the art and science of diagnosis, both for themselves and for medicine as a whole, participation in the Human Diagnosis Project is highly recommended</a:t>
            </a:r>
          </a:p>
        </p:txBody>
      </p:sp>
      <p:sp>
        <p:nvSpPr>
          <p:cNvPr id="3" name="Title 2">
            <a:extLst>
              <a:ext uri="{FF2B5EF4-FFF2-40B4-BE49-F238E27FC236}">
                <a16:creationId xmlns:a16="http://schemas.microsoft.com/office/drawing/2014/main" xmlns="" id="{949AEF82-4385-4548-B09A-6C3471A4FFBF}"/>
              </a:ext>
            </a:extLst>
          </p:cNvPr>
          <p:cNvSpPr>
            <a:spLocks noGrp="1"/>
          </p:cNvSpPr>
          <p:nvPr>
            <p:ph type="title"/>
          </p:nvPr>
        </p:nvSpPr>
        <p:spPr/>
        <p:txBody>
          <a:bodyPr/>
          <a:lstStyle/>
          <a:p>
            <a:r>
              <a:rPr lang="en-US" dirty="0"/>
              <a:t>Human </a:t>
            </a:r>
            <a:r>
              <a:rPr lang="en-US" dirty="0" err="1"/>
              <a:t>Dx</a:t>
            </a:r>
            <a:endParaRPr lang="en-US" dirty="0"/>
          </a:p>
        </p:txBody>
      </p:sp>
    </p:spTree>
    <p:extLst>
      <p:ext uri="{BB962C8B-B14F-4D97-AF65-F5344CB8AC3E}">
        <p14:creationId xmlns:p14="http://schemas.microsoft.com/office/powerpoint/2010/main" val="1965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D5F557B-5E4E-4D1D-A3ED-ED2866AC4A9A}"/>
              </a:ext>
            </a:extLst>
          </p:cNvPr>
          <p:cNvSpPr>
            <a:spLocks noGrp="1"/>
          </p:cNvSpPr>
          <p:nvPr>
            <p:ph idx="1"/>
          </p:nvPr>
        </p:nvSpPr>
        <p:spPr/>
        <p:txBody>
          <a:bodyPr/>
          <a:lstStyle/>
          <a:p>
            <a:r>
              <a:rPr lang="en-US" dirty="0"/>
              <a:t>Present a number of mobile medical apps</a:t>
            </a:r>
          </a:p>
          <a:p>
            <a:r>
              <a:rPr lang="en-US" dirty="0"/>
              <a:t>Break down the apps by user groups</a:t>
            </a:r>
          </a:p>
          <a:p>
            <a:r>
              <a:rPr lang="en-US" dirty="0"/>
              <a:t>Discuss the relative EBM merits of the various apps</a:t>
            </a:r>
          </a:p>
        </p:txBody>
      </p:sp>
      <p:sp>
        <p:nvSpPr>
          <p:cNvPr id="3" name="Title 2">
            <a:extLst>
              <a:ext uri="{FF2B5EF4-FFF2-40B4-BE49-F238E27FC236}">
                <a16:creationId xmlns:a16="http://schemas.microsoft.com/office/drawing/2014/main" xmlns="" id="{62A11753-26AA-4614-A556-BA009142F290}"/>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206437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xmlns="" id="{0AA5261A-EBB9-4275-8CD6-E50EBF332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77" y="292608"/>
            <a:ext cx="3531182" cy="6272784"/>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xmlns="" id="{D4C5D106-8818-4C86-885C-FD27E43DC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401" y="292608"/>
            <a:ext cx="3531182" cy="6272784"/>
          </a:xfrm>
          <a:prstGeom prst="rect">
            <a:avLst/>
          </a:prstGeom>
        </p:spPr>
      </p:pic>
      <p:pic>
        <p:nvPicPr>
          <p:cNvPr id="9" name="Picture 8" descr="A screenshot of a cell phone&#10;&#10;Description generated with high confidence">
            <a:extLst>
              <a:ext uri="{FF2B5EF4-FFF2-40B4-BE49-F238E27FC236}">
                <a16:creationId xmlns:a16="http://schemas.microsoft.com/office/drawing/2014/main" xmlns="" id="{91CE365F-E075-4552-BBB1-9F251F568A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643" y="292608"/>
            <a:ext cx="3531183" cy="6272785"/>
          </a:xfrm>
          <a:prstGeom prst="rect">
            <a:avLst/>
          </a:prstGeom>
        </p:spPr>
      </p:pic>
    </p:spTree>
    <p:extLst>
      <p:ext uri="{BB962C8B-B14F-4D97-AF65-F5344CB8AC3E}">
        <p14:creationId xmlns:p14="http://schemas.microsoft.com/office/powerpoint/2010/main" val="904947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15E6FC8-B9F2-443B-99F5-3F6E09C3E603}"/>
              </a:ext>
            </a:extLst>
          </p:cNvPr>
          <p:cNvSpPr>
            <a:spLocks noGrp="1"/>
          </p:cNvSpPr>
          <p:nvPr>
            <p:ph idx="1"/>
          </p:nvPr>
        </p:nvSpPr>
        <p:spPr/>
        <p:txBody>
          <a:bodyPr/>
          <a:lstStyle/>
          <a:p>
            <a:r>
              <a:rPr lang="en-US" dirty="0"/>
              <a:t>The Narcolepsy Screener App is designed to provide doctors with two validated screening tools that can help screen patients for excessive daytime sleepiness and narcolepsy with cataplexy </a:t>
            </a:r>
          </a:p>
          <a:p>
            <a:r>
              <a:rPr lang="en-US" dirty="0"/>
              <a:t>The screening tools are known as the Swiss Narcolepsy Scale and the Epworth Sleepiness Scale</a:t>
            </a:r>
          </a:p>
          <a:p>
            <a:r>
              <a:rPr lang="en-US" dirty="0"/>
              <a:t>The tools may be used together or separately</a:t>
            </a:r>
          </a:p>
          <a:p>
            <a:r>
              <a:rPr lang="en-US" dirty="0"/>
              <a:t>The app provides an interpretation of the screening results along with suggested follow-up</a:t>
            </a:r>
          </a:p>
        </p:txBody>
      </p:sp>
      <p:sp>
        <p:nvSpPr>
          <p:cNvPr id="3" name="Title 2">
            <a:extLst>
              <a:ext uri="{FF2B5EF4-FFF2-40B4-BE49-F238E27FC236}">
                <a16:creationId xmlns:a16="http://schemas.microsoft.com/office/drawing/2014/main" xmlns="" id="{3DF2C153-59EE-4DFE-A34A-CBA909CED5DD}"/>
              </a:ext>
            </a:extLst>
          </p:cNvPr>
          <p:cNvSpPr>
            <a:spLocks noGrp="1"/>
          </p:cNvSpPr>
          <p:nvPr>
            <p:ph type="title"/>
          </p:nvPr>
        </p:nvSpPr>
        <p:spPr/>
        <p:txBody>
          <a:bodyPr/>
          <a:lstStyle/>
          <a:p>
            <a:r>
              <a:rPr lang="en-US" dirty="0"/>
              <a:t>Narcolepsy Screener</a:t>
            </a:r>
          </a:p>
        </p:txBody>
      </p:sp>
    </p:spTree>
    <p:extLst>
      <p:ext uri="{BB962C8B-B14F-4D97-AF65-F5344CB8AC3E}">
        <p14:creationId xmlns:p14="http://schemas.microsoft.com/office/powerpoint/2010/main" val="213852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xmlns="" id="{A31EAFC0-73C9-4272-8110-7FE5F38DC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77" y="420624"/>
            <a:ext cx="3459117" cy="6144768"/>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xmlns="" id="{C04F43B8-7922-42E3-AA24-93C74ED45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410" y="420624"/>
            <a:ext cx="3459118" cy="6144769"/>
          </a:xfrm>
          <a:prstGeom prst="rect">
            <a:avLst/>
          </a:prstGeom>
        </p:spPr>
      </p:pic>
      <p:pic>
        <p:nvPicPr>
          <p:cNvPr id="9" name="Picture 8" descr="A screenshot of a cell phone&#10;&#10;Description generated with high confidence">
            <a:extLst>
              <a:ext uri="{FF2B5EF4-FFF2-40B4-BE49-F238E27FC236}">
                <a16:creationId xmlns:a16="http://schemas.microsoft.com/office/drawing/2014/main" xmlns="" id="{05DB7F19-F519-4D78-AB8D-8B8DC2B71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8505" y="420624"/>
            <a:ext cx="3459118" cy="6144770"/>
          </a:xfrm>
          <a:prstGeom prst="rect">
            <a:avLst/>
          </a:prstGeom>
        </p:spPr>
      </p:pic>
    </p:spTree>
    <p:extLst>
      <p:ext uri="{BB962C8B-B14F-4D97-AF65-F5344CB8AC3E}">
        <p14:creationId xmlns:p14="http://schemas.microsoft.com/office/powerpoint/2010/main" val="1876121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D68E3B2-EB8C-4EFA-B207-468345FCA14E}"/>
              </a:ext>
            </a:extLst>
          </p:cNvPr>
          <p:cNvSpPr>
            <a:spLocks noGrp="1"/>
          </p:cNvSpPr>
          <p:nvPr>
            <p:ph idx="1"/>
          </p:nvPr>
        </p:nvSpPr>
        <p:spPr/>
        <p:txBody>
          <a:bodyPr>
            <a:normAutofit/>
          </a:bodyPr>
          <a:lstStyle/>
          <a:p>
            <a:r>
              <a:rPr lang="en-US" dirty="0"/>
              <a:t>The Endocrine Society </a:t>
            </a:r>
            <a:r>
              <a:rPr lang="en-US" b="1" i="1" dirty="0"/>
              <a:t>Clinical Practice Guidelines</a:t>
            </a:r>
            <a:r>
              <a:rPr lang="en-US" dirty="0"/>
              <a:t> app, covering the areas of:</a:t>
            </a:r>
          </a:p>
          <a:p>
            <a:pPr lvl="1"/>
            <a:r>
              <a:rPr lang="en-US" sz="2800" dirty="0"/>
              <a:t>post-bariatric surgery management, adult hypoglycemic disorders, pharmacological management of obesity, diabetes and pregnancy, prevention of cardiovascular disease and type 2 diabetes in patients at metabolic risk, and management of hyperglycemia in inpatients</a:t>
            </a:r>
          </a:p>
          <a:p>
            <a:r>
              <a:rPr lang="en-US" dirty="0"/>
              <a:t>Each subject area includes a clinical practice guideline synopsis and a number of calculators and/or algorithms, as well as links to relevant articles</a:t>
            </a:r>
          </a:p>
        </p:txBody>
      </p:sp>
      <p:sp>
        <p:nvSpPr>
          <p:cNvPr id="3" name="Title 2">
            <a:extLst>
              <a:ext uri="{FF2B5EF4-FFF2-40B4-BE49-F238E27FC236}">
                <a16:creationId xmlns:a16="http://schemas.microsoft.com/office/drawing/2014/main" xmlns="" id="{1C1EC922-B98F-4BFF-ACF6-51829A40DC5E}"/>
              </a:ext>
            </a:extLst>
          </p:cNvPr>
          <p:cNvSpPr>
            <a:spLocks noGrp="1"/>
          </p:cNvSpPr>
          <p:nvPr>
            <p:ph type="title"/>
          </p:nvPr>
        </p:nvSpPr>
        <p:spPr/>
        <p:txBody>
          <a:bodyPr/>
          <a:lstStyle/>
          <a:p>
            <a:r>
              <a:rPr lang="en-US" dirty="0"/>
              <a:t>Endocrine Clinical Practice Guidelines</a:t>
            </a:r>
          </a:p>
        </p:txBody>
      </p:sp>
    </p:spTree>
    <p:extLst>
      <p:ext uri="{BB962C8B-B14F-4D97-AF65-F5344CB8AC3E}">
        <p14:creationId xmlns:p14="http://schemas.microsoft.com/office/powerpoint/2010/main" val="2947311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xmlns="" id="{A9762B26-A88F-4768-A0A6-15B8E7FE2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07" y="338328"/>
            <a:ext cx="3482447" cy="6181344"/>
          </a:xfrm>
          <a:prstGeom prst="rect">
            <a:avLst/>
          </a:prstGeom>
        </p:spPr>
      </p:pic>
      <p:pic>
        <p:nvPicPr>
          <p:cNvPr id="7" name="Picture 6" descr="A screenshot of a social media post&#10;&#10;Description generated with very high confidence">
            <a:extLst>
              <a:ext uri="{FF2B5EF4-FFF2-40B4-BE49-F238E27FC236}">
                <a16:creationId xmlns:a16="http://schemas.microsoft.com/office/drawing/2014/main" xmlns="" id="{5B149315-33B0-43A7-A56A-3CFF3D337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080" y="338327"/>
            <a:ext cx="3482448" cy="6181345"/>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xmlns="" id="{63E3EF8F-101A-4A04-AF41-F605A77970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5548" y="338326"/>
            <a:ext cx="3482448" cy="6181346"/>
          </a:xfrm>
          <a:prstGeom prst="rect">
            <a:avLst/>
          </a:prstGeom>
        </p:spPr>
      </p:pic>
    </p:spTree>
    <p:extLst>
      <p:ext uri="{BB962C8B-B14F-4D97-AF65-F5344CB8AC3E}">
        <p14:creationId xmlns:p14="http://schemas.microsoft.com/office/powerpoint/2010/main" val="299013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03254D3-51AB-4D1E-8083-F8DE3A38954B}"/>
              </a:ext>
            </a:extLst>
          </p:cNvPr>
          <p:cNvSpPr>
            <a:spLocks noGrp="1"/>
          </p:cNvSpPr>
          <p:nvPr>
            <p:ph idx="1"/>
          </p:nvPr>
        </p:nvSpPr>
        <p:spPr/>
        <p:txBody>
          <a:bodyPr>
            <a:normAutofit/>
          </a:bodyPr>
          <a:lstStyle/>
          <a:p>
            <a:r>
              <a:rPr lang="en-US" dirty="0"/>
              <a:t>Includes the basics of presentation, differential diagnosis, workup, and treatment for a variety of diseases commonly treated by endocrinologists</a:t>
            </a:r>
          </a:p>
          <a:p>
            <a:r>
              <a:rPr lang="en-US" dirty="0"/>
              <a:t>Topics include Thyroid, Pituitary, Adrenal, Pancreas, Osteoporosis, Obesity, and Vitamin D</a:t>
            </a:r>
          </a:p>
          <a:p>
            <a:r>
              <a:rPr lang="en-US" dirty="0"/>
              <a:t>There is an in-depth guide regarding the treatment of DKA and insulin pump quick reference</a:t>
            </a:r>
          </a:p>
          <a:p>
            <a:r>
              <a:rPr lang="en-US" dirty="0"/>
              <a:t>The application also includes useful calculators for insulin dosing, sodium correction for glucose, calcium correction for albumin, and more</a:t>
            </a:r>
          </a:p>
        </p:txBody>
      </p:sp>
      <p:sp>
        <p:nvSpPr>
          <p:cNvPr id="3" name="Title 2">
            <a:extLst>
              <a:ext uri="{FF2B5EF4-FFF2-40B4-BE49-F238E27FC236}">
                <a16:creationId xmlns:a16="http://schemas.microsoft.com/office/drawing/2014/main" xmlns="" id="{CE2DE7C7-A029-46F8-A6E6-600A95E9641C}"/>
              </a:ext>
            </a:extLst>
          </p:cNvPr>
          <p:cNvSpPr>
            <a:spLocks noGrp="1"/>
          </p:cNvSpPr>
          <p:nvPr>
            <p:ph type="title"/>
          </p:nvPr>
        </p:nvSpPr>
        <p:spPr/>
        <p:txBody>
          <a:bodyPr/>
          <a:lstStyle/>
          <a:p>
            <a:r>
              <a:rPr lang="en-US" dirty="0"/>
              <a:t>Resident Intern Endocrinology Companion</a:t>
            </a:r>
          </a:p>
        </p:txBody>
      </p:sp>
    </p:spTree>
    <p:extLst>
      <p:ext uri="{BB962C8B-B14F-4D97-AF65-F5344CB8AC3E}">
        <p14:creationId xmlns:p14="http://schemas.microsoft.com/office/powerpoint/2010/main" val="279698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xmlns="" id="{CC2AE2CE-B430-4A54-AB5E-A5A8DBE8E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0"/>
            <a:ext cx="3860622" cy="685800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xmlns="" id="{FBA1B52B-6469-40F4-880D-182909158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689" y="0"/>
            <a:ext cx="3860622" cy="6858000"/>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xmlns="" id="{C0E9F0E7-165F-4BFF-8E4C-BD9961C85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9938" y="0"/>
            <a:ext cx="3860622" cy="6858000"/>
          </a:xfrm>
          <a:prstGeom prst="rect">
            <a:avLst/>
          </a:prstGeom>
        </p:spPr>
      </p:pic>
    </p:spTree>
    <p:extLst>
      <p:ext uri="{BB962C8B-B14F-4D97-AF65-F5344CB8AC3E}">
        <p14:creationId xmlns:p14="http://schemas.microsoft.com/office/powerpoint/2010/main" val="73643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xmlns="" id="{337F4A13-992E-4E40-A4E3-544058FBA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609" y="0"/>
            <a:ext cx="3860622" cy="6858000"/>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xmlns="" id="{9BE4DCFF-F726-4F7D-88C4-4661B3DBC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585" y="0"/>
            <a:ext cx="3860622" cy="6858000"/>
          </a:xfrm>
          <a:prstGeom prst="rect">
            <a:avLst/>
          </a:prstGeom>
        </p:spPr>
      </p:pic>
    </p:spTree>
    <p:extLst>
      <p:ext uri="{BB962C8B-B14F-4D97-AF65-F5344CB8AC3E}">
        <p14:creationId xmlns:p14="http://schemas.microsoft.com/office/powerpoint/2010/main" val="2593744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938A4FA-C635-4457-AB92-F67238B3BA25}"/>
              </a:ext>
            </a:extLst>
          </p:cNvPr>
          <p:cNvSpPr>
            <a:spLocks noGrp="1"/>
          </p:cNvSpPr>
          <p:nvPr>
            <p:ph idx="1"/>
          </p:nvPr>
        </p:nvSpPr>
        <p:spPr/>
        <p:txBody>
          <a:bodyPr>
            <a:normAutofit/>
          </a:bodyPr>
          <a:lstStyle/>
          <a:p>
            <a:r>
              <a:rPr lang="en-US" dirty="0"/>
              <a:t>Suicide Safe is a suicide prevention learning tool for primary care and behavioral health providers and is based on the nationally recognized Suicide Assessment Five-step Evaluation and Triage (SAFE-T) practice guidelines </a:t>
            </a:r>
          </a:p>
          <a:p>
            <a:r>
              <a:rPr lang="en-US" dirty="0"/>
              <a:t>From the Substance Abuse and Mental Health Services Administration (SAMHSA) </a:t>
            </a:r>
          </a:p>
          <a:p>
            <a:r>
              <a:rPr lang="en-US" dirty="0"/>
              <a:t>Offers tips and techniques, case studies, and conversation starters as well as resources: treatment locator, crisis lines, professional education sites, information on ICD-10 coding, and other useful assets to help HCPs care for individuals who are experiencing suicidal ideation</a:t>
            </a:r>
          </a:p>
        </p:txBody>
      </p:sp>
      <p:sp>
        <p:nvSpPr>
          <p:cNvPr id="3" name="Title 2">
            <a:extLst>
              <a:ext uri="{FF2B5EF4-FFF2-40B4-BE49-F238E27FC236}">
                <a16:creationId xmlns:a16="http://schemas.microsoft.com/office/drawing/2014/main" xmlns="" id="{B9484EBC-5786-4CB9-9A1A-B7EE8D05EDD5}"/>
              </a:ext>
            </a:extLst>
          </p:cNvPr>
          <p:cNvSpPr>
            <a:spLocks noGrp="1"/>
          </p:cNvSpPr>
          <p:nvPr>
            <p:ph type="title"/>
          </p:nvPr>
        </p:nvSpPr>
        <p:spPr/>
        <p:txBody>
          <a:bodyPr/>
          <a:lstStyle/>
          <a:p>
            <a:r>
              <a:rPr lang="en-US" dirty="0"/>
              <a:t>Suicide Safe by SAMHSA</a:t>
            </a:r>
          </a:p>
        </p:txBody>
      </p:sp>
    </p:spTree>
    <p:extLst>
      <p:ext uri="{BB962C8B-B14F-4D97-AF65-F5344CB8AC3E}">
        <p14:creationId xmlns:p14="http://schemas.microsoft.com/office/powerpoint/2010/main" val="165993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generated with high confidence">
            <a:extLst>
              <a:ext uri="{FF2B5EF4-FFF2-40B4-BE49-F238E27FC236}">
                <a16:creationId xmlns:a16="http://schemas.microsoft.com/office/drawing/2014/main" xmlns="" id="{1688870C-6AE8-49FB-888F-C3662B4E9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21" y="0"/>
            <a:ext cx="3863662" cy="6858000"/>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xmlns="" id="{67A33381-6EBA-48B5-B12B-C786464CC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169" y="0"/>
            <a:ext cx="3863662" cy="6858000"/>
          </a:xfrm>
          <a:prstGeom prst="rect">
            <a:avLst/>
          </a:prstGeom>
        </p:spPr>
      </p:pic>
      <p:pic>
        <p:nvPicPr>
          <p:cNvPr id="11" name="Picture 10" descr="A screenshot of a cell phone&#10;&#10;Description generated with very high confidence">
            <a:extLst>
              <a:ext uri="{FF2B5EF4-FFF2-40B4-BE49-F238E27FC236}">
                <a16:creationId xmlns:a16="http://schemas.microsoft.com/office/drawing/2014/main" xmlns="" id="{787E599B-C948-48FB-923D-CA9857959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201" y="0"/>
            <a:ext cx="3863662" cy="6858000"/>
          </a:xfrm>
          <a:prstGeom prst="rect">
            <a:avLst/>
          </a:prstGeom>
        </p:spPr>
      </p:pic>
    </p:spTree>
    <p:extLst>
      <p:ext uri="{BB962C8B-B14F-4D97-AF65-F5344CB8AC3E}">
        <p14:creationId xmlns:p14="http://schemas.microsoft.com/office/powerpoint/2010/main" val="3186607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902DADCB-9E8A-4366-B129-871ECFDCBFC8}"/>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xmlns="" id="{02B5443B-026C-4AA8-96B3-7717E3BE1E5E}"/>
              </a:ext>
            </a:extLst>
          </p:cNvPr>
          <p:cNvSpPr>
            <a:spLocks noGrp="1"/>
          </p:cNvSpPr>
          <p:nvPr>
            <p:ph type="ctrTitle"/>
          </p:nvPr>
        </p:nvSpPr>
        <p:spPr/>
        <p:txBody>
          <a:bodyPr/>
          <a:lstStyle/>
          <a:p>
            <a:r>
              <a:rPr lang="en-US" dirty="0"/>
              <a:t>Apps for Patients</a:t>
            </a:r>
          </a:p>
        </p:txBody>
      </p:sp>
    </p:spTree>
    <p:extLst>
      <p:ext uri="{BB962C8B-B14F-4D97-AF65-F5344CB8AC3E}">
        <p14:creationId xmlns:p14="http://schemas.microsoft.com/office/powerpoint/2010/main" val="49237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950DDDD-CE16-4D8C-BD1E-136E40ABA217}"/>
              </a:ext>
            </a:extLst>
          </p:cNvPr>
          <p:cNvSpPr>
            <a:spLocks noGrp="1"/>
          </p:cNvSpPr>
          <p:nvPr>
            <p:ph idx="1"/>
          </p:nvPr>
        </p:nvSpPr>
        <p:spPr/>
        <p:txBody>
          <a:bodyPr/>
          <a:lstStyle/>
          <a:p>
            <a:r>
              <a:rPr lang="en-US" dirty="0"/>
              <a:t>From the CDC</a:t>
            </a:r>
          </a:p>
          <a:p>
            <a:r>
              <a:rPr lang="en-US" dirty="0"/>
              <a:t>These guidelines for the treatment of persons who have, or are at risk for, sexually transmitted diseases (STDs) were updated by CDC after consultation with a group of professionals knowledgeable in the field of STDs (SOR C)</a:t>
            </a:r>
          </a:p>
          <a:p>
            <a:r>
              <a:rPr lang="en-US" dirty="0"/>
              <a:t>Contains links to the CDC's complete STD guidelines online, which are much more comprehensive than the app itself (and are mobile friendly)</a:t>
            </a:r>
          </a:p>
          <a:p>
            <a:r>
              <a:rPr lang="en-US" dirty="0"/>
              <a:t>Covers a wide area in the world of STD’s</a:t>
            </a:r>
          </a:p>
        </p:txBody>
      </p:sp>
      <p:sp>
        <p:nvSpPr>
          <p:cNvPr id="3" name="Title 2">
            <a:extLst>
              <a:ext uri="{FF2B5EF4-FFF2-40B4-BE49-F238E27FC236}">
                <a16:creationId xmlns:a16="http://schemas.microsoft.com/office/drawing/2014/main" xmlns="" id="{FCE02A9F-4B25-4619-AD8B-821551680F1D}"/>
              </a:ext>
            </a:extLst>
          </p:cNvPr>
          <p:cNvSpPr>
            <a:spLocks noGrp="1"/>
          </p:cNvSpPr>
          <p:nvPr>
            <p:ph type="title"/>
          </p:nvPr>
        </p:nvSpPr>
        <p:spPr/>
        <p:txBody>
          <a:bodyPr/>
          <a:lstStyle/>
          <a:p>
            <a:r>
              <a:rPr lang="en-US" dirty="0"/>
              <a:t>STD </a:t>
            </a:r>
            <a:r>
              <a:rPr lang="en-US" dirty="0" err="1"/>
              <a:t>Tx</a:t>
            </a:r>
            <a:r>
              <a:rPr lang="en-US" dirty="0"/>
              <a:t> Guide</a:t>
            </a:r>
          </a:p>
        </p:txBody>
      </p:sp>
    </p:spTree>
    <p:extLst>
      <p:ext uri="{BB962C8B-B14F-4D97-AF65-F5344CB8AC3E}">
        <p14:creationId xmlns:p14="http://schemas.microsoft.com/office/powerpoint/2010/main" val="2532697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xmlns="" id="{889E9950-3455-469F-9AC0-43376AFFD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45" y="0"/>
            <a:ext cx="3863662" cy="685800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xmlns="" id="{151A94A8-80A1-4EBA-ADC9-B923E6A18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169" y="0"/>
            <a:ext cx="3863662" cy="6858000"/>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xmlns="" id="{6E7372C8-1BD3-4D8A-81FF-84D333DA5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2393" y="0"/>
            <a:ext cx="3863662" cy="6858000"/>
          </a:xfrm>
          <a:prstGeom prst="rect">
            <a:avLst/>
          </a:prstGeom>
        </p:spPr>
      </p:pic>
    </p:spTree>
    <p:extLst>
      <p:ext uri="{BB962C8B-B14F-4D97-AF65-F5344CB8AC3E}">
        <p14:creationId xmlns:p14="http://schemas.microsoft.com/office/powerpoint/2010/main" val="3470793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7DAA33C-B757-4494-B44D-F91072125279}"/>
              </a:ext>
            </a:extLst>
          </p:cNvPr>
          <p:cNvSpPr>
            <a:spLocks noGrp="1"/>
          </p:cNvSpPr>
          <p:nvPr>
            <p:ph idx="1"/>
          </p:nvPr>
        </p:nvSpPr>
        <p:spPr/>
        <p:txBody>
          <a:bodyPr/>
          <a:lstStyle/>
          <a:p>
            <a:r>
              <a:rPr lang="en-US" dirty="0"/>
              <a:t>The American College of Cardiology created this app to give healthcare professionals a portable way of accessing the society's guidelines on blood cholesterol, cardiovascular risk, heart failure, atrial fibrillation, valvular heart disease, lifestyle, obesity, non-ST-elevation ACS, and perioperative management</a:t>
            </a:r>
          </a:p>
          <a:p>
            <a:r>
              <a:rPr lang="en-US" dirty="0"/>
              <a:t>Replete with algorithms, interactive tools, calculators, and much more </a:t>
            </a:r>
          </a:p>
          <a:p>
            <a:r>
              <a:rPr lang="en-US" dirty="0"/>
              <a:t>Users can also add notes and bookmarks and perform quick searches</a:t>
            </a:r>
          </a:p>
          <a:p>
            <a:r>
              <a:rPr lang="en-US" dirty="0"/>
              <a:t>Virtually a concise textbook and toolkit of cardiology</a:t>
            </a:r>
          </a:p>
          <a:p>
            <a:r>
              <a:rPr lang="en-US" dirty="0"/>
              <a:t>Navigation is sometimes more complex than necessary</a:t>
            </a:r>
          </a:p>
        </p:txBody>
      </p:sp>
      <p:sp>
        <p:nvSpPr>
          <p:cNvPr id="3" name="Title 2">
            <a:extLst>
              <a:ext uri="{FF2B5EF4-FFF2-40B4-BE49-F238E27FC236}">
                <a16:creationId xmlns:a16="http://schemas.microsoft.com/office/drawing/2014/main" xmlns="" id="{E94AAE6D-232D-433C-A47E-633B35F68EF1}"/>
              </a:ext>
            </a:extLst>
          </p:cNvPr>
          <p:cNvSpPr>
            <a:spLocks noGrp="1"/>
          </p:cNvSpPr>
          <p:nvPr>
            <p:ph type="title"/>
          </p:nvPr>
        </p:nvSpPr>
        <p:spPr/>
        <p:txBody>
          <a:bodyPr/>
          <a:lstStyle/>
          <a:p>
            <a:r>
              <a:rPr lang="en-US" dirty="0"/>
              <a:t>ACC Guideline Clinical App</a:t>
            </a:r>
          </a:p>
        </p:txBody>
      </p:sp>
    </p:spTree>
    <p:extLst>
      <p:ext uri="{BB962C8B-B14F-4D97-AF65-F5344CB8AC3E}">
        <p14:creationId xmlns:p14="http://schemas.microsoft.com/office/powerpoint/2010/main" val="2077146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xmlns="" id="{D167B8E5-8CE0-4312-B489-B405EE45A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45" y="0"/>
            <a:ext cx="3863662" cy="685800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xmlns="" id="{1CD32E79-853A-49B5-BF9C-69093F5D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169" y="0"/>
            <a:ext cx="3863662" cy="6858000"/>
          </a:xfrm>
          <a:prstGeom prst="rect">
            <a:avLst/>
          </a:prstGeom>
        </p:spPr>
      </p:pic>
      <p:pic>
        <p:nvPicPr>
          <p:cNvPr id="9" name="Picture 8" descr="A close up of a logo&#10;&#10;Description generated with high confidence">
            <a:extLst>
              <a:ext uri="{FF2B5EF4-FFF2-40B4-BE49-F238E27FC236}">
                <a16:creationId xmlns:a16="http://schemas.microsoft.com/office/drawing/2014/main" xmlns="" id="{E616D89F-1260-4977-A777-ED1627DB1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5186" y="0"/>
            <a:ext cx="3863662" cy="6858000"/>
          </a:xfrm>
          <a:prstGeom prst="rect">
            <a:avLst/>
          </a:prstGeom>
        </p:spPr>
      </p:pic>
    </p:spTree>
    <p:extLst>
      <p:ext uri="{BB962C8B-B14F-4D97-AF65-F5344CB8AC3E}">
        <p14:creationId xmlns:p14="http://schemas.microsoft.com/office/powerpoint/2010/main" val="688797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xmlns="" id="{C51F7ABD-ADE3-4687-89D5-E611B0661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09" y="0"/>
            <a:ext cx="3863662" cy="685800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xmlns="" id="{A0C6FCBD-1EBF-44D6-B39E-21D542ACC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131" y="0"/>
            <a:ext cx="3863662" cy="6858000"/>
          </a:xfrm>
          <a:prstGeom prst="rect">
            <a:avLst/>
          </a:prstGeom>
        </p:spPr>
      </p:pic>
    </p:spTree>
    <p:extLst>
      <p:ext uri="{BB962C8B-B14F-4D97-AF65-F5344CB8AC3E}">
        <p14:creationId xmlns:p14="http://schemas.microsoft.com/office/powerpoint/2010/main" val="51095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D32AC57-6ADA-41AB-B47A-2C8957B6873B}"/>
              </a:ext>
            </a:extLst>
          </p:cNvPr>
          <p:cNvSpPr>
            <a:spLocks noGrp="1"/>
          </p:cNvSpPr>
          <p:nvPr>
            <p:ph type="title"/>
          </p:nvPr>
        </p:nvSpPr>
        <p:spPr>
          <a:xfrm>
            <a:off x="701040" y="2857500"/>
            <a:ext cx="3742944" cy="1143000"/>
          </a:xfrm>
        </p:spPr>
        <p:txBody>
          <a:bodyPr>
            <a:normAutofit/>
          </a:bodyPr>
          <a:lstStyle/>
          <a:p>
            <a:r>
              <a:rPr lang="en-US" sz="6000" dirty="0"/>
              <a:t>Questions</a:t>
            </a:r>
          </a:p>
        </p:txBody>
      </p:sp>
      <p:pic>
        <p:nvPicPr>
          <p:cNvPr id="9" name="Content Placeholder 8" descr="A screenshot of a cell phone&#10;&#10;Description generated with very high confidence">
            <a:extLst>
              <a:ext uri="{FF2B5EF4-FFF2-40B4-BE49-F238E27FC236}">
                <a16:creationId xmlns:a16="http://schemas.microsoft.com/office/drawing/2014/main" xmlns="" id="{775DD9EA-96D6-4D20-B4E5-3027CFB7B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0242" y="177863"/>
            <a:ext cx="5387150" cy="6436133"/>
          </a:xfrm>
        </p:spPr>
      </p:pic>
    </p:spTree>
    <p:extLst>
      <p:ext uri="{BB962C8B-B14F-4D97-AF65-F5344CB8AC3E}">
        <p14:creationId xmlns:p14="http://schemas.microsoft.com/office/powerpoint/2010/main" val="1997154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4DEC27D6-8C8E-4042-AF65-3DD46D3DA4FD}"/>
              </a:ext>
            </a:extLst>
          </p:cNvPr>
          <p:cNvSpPr>
            <a:spLocks noGrp="1"/>
          </p:cNvSpPr>
          <p:nvPr>
            <p:ph idx="1"/>
          </p:nvPr>
        </p:nvSpPr>
        <p:spPr/>
        <p:txBody>
          <a:bodyPr/>
          <a:lstStyle/>
          <a:p>
            <a:r>
              <a:rPr lang="en-US" b="1" i="1" dirty="0" err="1"/>
              <a:t>Medisafe</a:t>
            </a:r>
            <a:r>
              <a:rPr lang="en-US" b="1" i="1" dirty="0"/>
              <a:t> </a:t>
            </a:r>
            <a:r>
              <a:rPr lang="en-US" dirty="0"/>
              <a:t>has the advantage of an extremely large number of users</a:t>
            </a:r>
          </a:p>
          <a:p>
            <a:r>
              <a:rPr lang="en-US" dirty="0"/>
              <a:t>It appears to work and work well</a:t>
            </a:r>
          </a:p>
          <a:p>
            <a:r>
              <a:rPr lang="en-US" dirty="0"/>
              <a:t>Recording one's medications in the app is as easy as possible</a:t>
            </a:r>
          </a:p>
          <a:p>
            <a:r>
              <a:rPr lang="en-US" dirty="0"/>
              <a:t>Customizable reminders can be set to prompt users to take their medicines at specified times, and the app then records those medicines as having been taken</a:t>
            </a:r>
          </a:p>
          <a:p>
            <a:r>
              <a:rPr lang="en-US" dirty="0"/>
              <a:t>The app even sends a reminder when it is time to renew each prescription</a:t>
            </a:r>
          </a:p>
        </p:txBody>
      </p:sp>
      <p:sp>
        <p:nvSpPr>
          <p:cNvPr id="3" name="Title 2">
            <a:extLst>
              <a:ext uri="{FF2B5EF4-FFF2-40B4-BE49-F238E27FC236}">
                <a16:creationId xmlns:a16="http://schemas.microsoft.com/office/drawing/2014/main" xmlns="" id="{744C81E7-F636-411D-A198-7DDBE8B4D622}"/>
              </a:ext>
            </a:extLst>
          </p:cNvPr>
          <p:cNvSpPr>
            <a:spLocks noGrp="1"/>
          </p:cNvSpPr>
          <p:nvPr>
            <p:ph type="title"/>
          </p:nvPr>
        </p:nvSpPr>
        <p:spPr/>
        <p:txBody>
          <a:bodyPr>
            <a:normAutofit fontScale="90000"/>
          </a:bodyPr>
          <a:lstStyle/>
          <a:p>
            <a:r>
              <a:rPr lang="en-US" dirty="0" err="1"/>
              <a:t>Medisafe</a:t>
            </a:r>
            <a:r>
              <a:rPr lang="en-US" dirty="0"/>
              <a:t> Pill Reminder, Medication and Prescription Organizer </a:t>
            </a:r>
          </a:p>
        </p:txBody>
      </p:sp>
    </p:spTree>
    <p:extLst>
      <p:ext uri="{BB962C8B-B14F-4D97-AF65-F5344CB8AC3E}">
        <p14:creationId xmlns:p14="http://schemas.microsoft.com/office/powerpoint/2010/main" val="1407306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hand holding a cellphone&#10;&#10;Description generated with very high confidence">
            <a:extLst>
              <a:ext uri="{FF2B5EF4-FFF2-40B4-BE49-F238E27FC236}">
                <a16:creationId xmlns:a16="http://schemas.microsoft.com/office/drawing/2014/main" xmlns="" id="{3DB105E3-98B2-485F-8149-A0F9BED11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09" y="210312"/>
            <a:ext cx="3623837" cy="6437376"/>
          </a:xfrm>
          <a:prstGeom prst="rect">
            <a:avLst/>
          </a:prstGeom>
        </p:spPr>
      </p:pic>
      <p:pic>
        <p:nvPicPr>
          <p:cNvPr id="13" name="Picture 12" descr="A screenshot of a cell phone&#10;&#10;Description generated with high confidence">
            <a:extLst>
              <a:ext uri="{FF2B5EF4-FFF2-40B4-BE49-F238E27FC236}">
                <a16:creationId xmlns:a16="http://schemas.microsoft.com/office/drawing/2014/main" xmlns="" id="{C4F50F25-6D02-49CA-BA74-219C7865B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065" y="210312"/>
            <a:ext cx="3742230" cy="6437376"/>
          </a:xfrm>
          <a:prstGeom prst="rect">
            <a:avLst/>
          </a:prstGeom>
        </p:spPr>
      </p:pic>
      <p:pic>
        <p:nvPicPr>
          <p:cNvPr id="15" name="Picture 14">
            <a:extLst>
              <a:ext uri="{FF2B5EF4-FFF2-40B4-BE49-F238E27FC236}">
                <a16:creationId xmlns:a16="http://schemas.microsoft.com/office/drawing/2014/main" xmlns="" id="{C064FFDA-58A1-4870-83AA-FA4BC26F24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6961" y="210312"/>
            <a:ext cx="3742230" cy="6437376"/>
          </a:xfrm>
          <a:prstGeom prst="rect">
            <a:avLst/>
          </a:prstGeom>
        </p:spPr>
      </p:pic>
    </p:spTree>
    <p:extLst>
      <p:ext uri="{BB962C8B-B14F-4D97-AF65-F5344CB8AC3E}">
        <p14:creationId xmlns:p14="http://schemas.microsoft.com/office/powerpoint/2010/main" val="3887440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7C28A3D-ACA5-42DD-AB8D-4FE4A55CBF35}"/>
              </a:ext>
            </a:extLst>
          </p:cNvPr>
          <p:cNvSpPr>
            <a:spLocks noGrp="1"/>
          </p:cNvSpPr>
          <p:nvPr>
            <p:ph idx="1"/>
          </p:nvPr>
        </p:nvSpPr>
        <p:spPr/>
        <p:txBody>
          <a:bodyPr/>
          <a:lstStyle/>
          <a:p>
            <a:r>
              <a:rPr lang="en-US" dirty="0"/>
              <a:t>Created by the American Association for Clinical Chemistry, this app does a wonderful job of explaining why hundreds of lab tests are administered, what they are used to measure, how they are performed, what preparations are required, and much more</a:t>
            </a:r>
          </a:p>
          <a:p>
            <a:r>
              <a:rPr lang="en-US" dirty="0"/>
              <a:t>Doesn't address what the normal or abnormal lab ranges are</a:t>
            </a:r>
          </a:p>
          <a:p>
            <a:r>
              <a:rPr lang="en-US" dirty="0"/>
              <a:t>Provides a rich and accurate understanding of the tests' importance, clinical context, and what factors can influence the results</a:t>
            </a:r>
          </a:p>
          <a:p>
            <a:r>
              <a:rPr lang="en-US" dirty="0"/>
              <a:t>the mobile version of Lab Tests Online®, </a:t>
            </a:r>
          </a:p>
        </p:txBody>
      </p:sp>
      <p:sp>
        <p:nvSpPr>
          <p:cNvPr id="3" name="Title 2">
            <a:extLst>
              <a:ext uri="{FF2B5EF4-FFF2-40B4-BE49-F238E27FC236}">
                <a16:creationId xmlns:a16="http://schemas.microsoft.com/office/drawing/2014/main" xmlns="" id="{580F06B4-1FCB-4870-A599-8B472F2328DA}"/>
              </a:ext>
            </a:extLst>
          </p:cNvPr>
          <p:cNvSpPr>
            <a:spLocks noGrp="1"/>
          </p:cNvSpPr>
          <p:nvPr>
            <p:ph type="title"/>
          </p:nvPr>
        </p:nvSpPr>
        <p:spPr/>
        <p:txBody>
          <a:bodyPr/>
          <a:lstStyle/>
          <a:p>
            <a:r>
              <a:rPr lang="en-US" dirty="0"/>
              <a:t>Lab Tests Online-M</a:t>
            </a:r>
          </a:p>
        </p:txBody>
      </p:sp>
    </p:spTree>
    <p:extLst>
      <p:ext uri="{BB962C8B-B14F-4D97-AF65-F5344CB8AC3E}">
        <p14:creationId xmlns:p14="http://schemas.microsoft.com/office/powerpoint/2010/main" val="1317349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xmlns="" id="{8ECDDFBD-EFEC-4AEE-AF52-EED4B5496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01" y="182880"/>
            <a:ext cx="3654722" cy="649224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xmlns="" id="{D6457D5C-8F3C-4EEF-86C6-E64327A8E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8638" y="182880"/>
            <a:ext cx="3654723" cy="6492241"/>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xmlns="" id="{FF71CC76-9C66-4D19-9D7E-8C40E0E7B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8776" y="182879"/>
            <a:ext cx="3654723" cy="6492241"/>
          </a:xfrm>
          <a:prstGeom prst="rect">
            <a:avLst/>
          </a:prstGeom>
        </p:spPr>
      </p:pic>
    </p:spTree>
    <p:extLst>
      <p:ext uri="{BB962C8B-B14F-4D97-AF65-F5344CB8AC3E}">
        <p14:creationId xmlns:p14="http://schemas.microsoft.com/office/powerpoint/2010/main" val="2564924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CC3CB7C-8CEC-4367-A33B-C58ECAB58A2A}"/>
              </a:ext>
            </a:extLst>
          </p:cNvPr>
          <p:cNvSpPr>
            <a:spLocks noGrp="1"/>
          </p:cNvSpPr>
          <p:nvPr>
            <p:ph idx="1"/>
          </p:nvPr>
        </p:nvSpPr>
        <p:spPr>
          <a:xfrm>
            <a:off x="609600" y="1417638"/>
            <a:ext cx="10972800" cy="5165724"/>
          </a:xfrm>
        </p:spPr>
        <p:txBody>
          <a:bodyPr>
            <a:normAutofit/>
          </a:bodyPr>
          <a:lstStyle/>
          <a:p>
            <a:r>
              <a:rPr lang="en-US" dirty="0"/>
              <a:t>Parents concerned that their children may be experiencing bullying would benefit from this app by the Substance Abuse and Mental Health Services Administration (SAMHSA)</a:t>
            </a:r>
          </a:p>
          <a:p>
            <a:r>
              <a:rPr lang="en-US" dirty="0"/>
              <a:t>Provides information and advice on what to do, and what not to do, to help children cope with and resolve bullying situations, including cyberbullying</a:t>
            </a:r>
          </a:p>
          <a:p>
            <a:r>
              <a:rPr lang="en-US" dirty="0"/>
              <a:t>Research shows that spending at least 15 minutes a day talking with your kids can build the foundation for a strong relationship, develop their resilience to peer pressure, and help prevent bullying </a:t>
            </a:r>
          </a:p>
          <a:p>
            <a:r>
              <a:rPr lang="en-US" dirty="0"/>
              <a:t>Get tips about bullying for specific age groups: 3-6, 7-13, and teens</a:t>
            </a:r>
          </a:p>
        </p:txBody>
      </p:sp>
      <p:sp>
        <p:nvSpPr>
          <p:cNvPr id="3" name="Title 2">
            <a:extLst>
              <a:ext uri="{FF2B5EF4-FFF2-40B4-BE49-F238E27FC236}">
                <a16:creationId xmlns:a16="http://schemas.microsoft.com/office/drawing/2014/main" xmlns="" id="{3FDAC05E-5476-4896-94ED-D1621E367D2D}"/>
              </a:ext>
            </a:extLst>
          </p:cNvPr>
          <p:cNvSpPr>
            <a:spLocks noGrp="1"/>
          </p:cNvSpPr>
          <p:nvPr>
            <p:ph type="title"/>
          </p:nvPr>
        </p:nvSpPr>
        <p:spPr/>
        <p:txBody>
          <a:bodyPr/>
          <a:lstStyle/>
          <a:p>
            <a:r>
              <a:rPr lang="en-US" dirty="0" err="1"/>
              <a:t>KnowBullying</a:t>
            </a:r>
            <a:r>
              <a:rPr lang="en-US" dirty="0"/>
              <a:t> by SAMHSA </a:t>
            </a:r>
          </a:p>
        </p:txBody>
      </p:sp>
    </p:spTree>
    <p:extLst>
      <p:ext uri="{BB962C8B-B14F-4D97-AF65-F5344CB8AC3E}">
        <p14:creationId xmlns:p14="http://schemas.microsoft.com/office/powerpoint/2010/main" val="456514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xmlns="" id="{7A53EFC2-4E3F-44D3-ADEB-5480722BB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57" y="228600"/>
            <a:ext cx="3606085" cy="6400800"/>
          </a:xfrm>
          <a:prstGeom prst="rect">
            <a:avLst/>
          </a:prstGeom>
        </p:spPr>
      </p:pic>
      <p:pic>
        <p:nvPicPr>
          <p:cNvPr id="7" name="Picture 6" descr="Screen of a cell phone&#10;&#10;Description generated with high confidence">
            <a:extLst>
              <a:ext uri="{FF2B5EF4-FFF2-40B4-BE49-F238E27FC236}">
                <a16:creationId xmlns:a16="http://schemas.microsoft.com/office/drawing/2014/main" xmlns="" id="{EF78D7CF-33E5-4EB5-B3E5-A6D2C397B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0305" y="228599"/>
            <a:ext cx="3606085" cy="6400801"/>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xmlns="" id="{D92A4981-B5F7-4A80-8077-4E965C2F52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395" y="228598"/>
            <a:ext cx="3606084" cy="6400799"/>
          </a:xfrm>
          <a:prstGeom prst="rect">
            <a:avLst/>
          </a:prstGeom>
        </p:spPr>
      </p:pic>
    </p:spTree>
    <p:extLst>
      <p:ext uri="{BB962C8B-B14F-4D97-AF65-F5344CB8AC3E}">
        <p14:creationId xmlns:p14="http://schemas.microsoft.com/office/powerpoint/2010/main" val="4128463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0</TotalTime>
  <Words>1062</Words>
  <Application>Microsoft Office PowerPoint</Application>
  <PresentationFormat>Widescreen</PresentationFormat>
  <Paragraphs>78</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Wingdings</vt:lpstr>
      <vt:lpstr>Wingdings 2</vt:lpstr>
      <vt:lpstr>Wingdings 3</vt:lpstr>
      <vt:lpstr>Medical design template</vt:lpstr>
      <vt:lpstr>Mobile Apps and Evidence-Based Medicine</vt:lpstr>
      <vt:lpstr>Learning Objectives</vt:lpstr>
      <vt:lpstr>Apps for Patients</vt:lpstr>
      <vt:lpstr>Medisafe Pill Reminder, Medication and Prescription Organizer </vt:lpstr>
      <vt:lpstr>PowerPoint Presentation</vt:lpstr>
      <vt:lpstr>Lab Tests Online-M</vt:lpstr>
      <vt:lpstr>PowerPoint Presentation</vt:lpstr>
      <vt:lpstr>KnowBullying by SAMHSA </vt:lpstr>
      <vt:lpstr>PowerPoint Presentation</vt:lpstr>
      <vt:lpstr>Apps for Providers</vt:lpstr>
      <vt:lpstr>OHN SBIRT </vt:lpstr>
      <vt:lpstr>PowerPoint Presentation</vt:lpstr>
      <vt:lpstr>Aspirin Guide </vt:lpstr>
      <vt:lpstr>PowerPoint Presentation</vt:lpstr>
      <vt:lpstr>CardioVisual</vt:lpstr>
      <vt:lpstr>PowerPoint Presentation</vt:lpstr>
      <vt:lpstr>BiliMatic</vt:lpstr>
      <vt:lpstr>PowerPoint Presentation</vt:lpstr>
      <vt:lpstr>Human Dx</vt:lpstr>
      <vt:lpstr>PowerPoint Presentation</vt:lpstr>
      <vt:lpstr>Narcolepsy Screener</vt:lpstr>
      <vt:lpstr>PowerPoint Presentation</vt:lpstr>
      <vt:lpstr>Endocrine Clinical Practice Guidelines</vt:lpstr>
      <vt:lpstr>PowerPoint Presentation</vt:lpstr>
      <vt:lpstr>Resident Intern Endocrinology Companion</vt:lpstr>
      <vt:lpstr>PowerPoint Presentation</vt:lpstr>
      <vt:lpstr>PowerPoint Presentation</vt:lpstr>
      <vt:lpstr>Suicide Safe by SAMHSA</vt:lpstr>
      <vt:lpstr>PowerPoint Presentation</vt:lpstr>
      <vt:lpstr>STD Tx Guide</vt:lpstr>
      <vt:lpstr>PowerPoint Presentation</vt:lpstr>
      <vt:lpstr>ACC Guideline Clinical App</vt:lpstr>
      <vt:lpstr>PowerPoint Presentation</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2018-01-07T21:31:01Z</dcterms:created>
  <dcterms:modified xsi:type="dcterms:W3CDTF">2019-05-18T21:40:47Z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TC034605299991</vt:lpwstr>
  </property>
</Properties>
</file>