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1"/>
  </p:notesMasterIdLst>
  <p:handoutMasterIdLst>
    <p:handoutMasterId r:id="rId42"/>
  </p:handoutMasterIdLst>
  <p:sldIdLst>
    <p:sldId id="267" r:id="rId5"/>
    <p:sldId id="268" r:id="rId6"/>
    <p:sldId id="278" r:id="rId7"/>
    <p:sldId id="279" r:id="rId8"/>
    <p:sldId id="302" r:id="rId9"/>
    <p:sldId id="303" r:id="rId10"/>
    <p:sldId id="305" r:id="rId11"/>
    <p:sldId id="297" r:id="rId12"/>
    <p:sldId id="280" r:id="rId13"/>
    <p:sldId id="281" r:id="rId14"/>
    <p:sldId id="282" r:id="rId15"/>
    <p:sldId id="283" r:id="rId16"/>
    <p:sldId id="284" r:id="rId17"/>
    <p:sldId id="298" r:id="rId18"/>
    <p:sldId id="285" r:id="rId19"/>
    <p:sldId id="286" r:id="rId20"/>
    <p:sldId id="312" r:id="rId21"/>
    <p:sldId id="287" r:id="rId22"/>
    <p:sldId id="288" r:id="rId23"/>
    <p:sldId id="289" r:id="rId24"/>
    <p:sldId id="310" r:id="rId25"/>
    <p:sldId id="311" r:id="rId26"/>
    <p:sldId id="290" r:id="rId27"/>
    <p:sldId id="306" r:id="rId28"/>
    <p:sldId id="307" r:id="rId29"/>
    <p:sldId id="308" r:id="rId30"/>
    <p:sldId id="309" r:id="rId31"/>
    <p:sldId id="291" r:id="rId32"/>
    <p:sldId id="292" r:id="rId33"/>
    <p:sldId id="304" r:id="rId34"/>
    <p:sldId id="300" r:id="rId35"/>
    <p:sldId id="293" r:id="rId36"/>
    <p:sldId id="294" r:id="rId37"/>
    <p:sldId id="295" r:id="rId38"/>
    <p:sldId id="296" r:id="rId39"/>
    <p:sldId id="30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91" d="100"/>
          <a:sy n="91" d="100"/>
        </p:scale>
        <p:origin x="63" y="378"/>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591099-7EBE-4D12-B880-CCA6B38B92A6}" type="datetimeFigureOut">
              <a:rPr lang="en-US" smtClean="0"/>
              <a:t>6/9/2019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A36C10-A9D4-4995-9BAF-95FBD77A724B}" type="slidenum">
              <a:rPr lang="en-US" smtClean="0"/>
              <a:t>‹#›</a:t>
            </a:fld>
            <a:endParaRPr lang="en-US" dirty="0"/>
          </a:p>
        </p:txBody>
      </p:sp>
    </p:spTree>
    <p:extLst>
      <p:ext uri="{BB962C8B-B14F-4D97-AF65-F5344CB8AC3E}">
        <p14:creationId xmlns:p14="http://schemas.microsoft.com/office/powerpoint/2010/main" val="250921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CF4299-1721-48C6-878D-74296BE00D21}" type="datetimeFigureOut">
              <a:rPr lang="en-US" smtClean="0"/>
              <a:t>6/9/2019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EF9EC-8318-4FF6-847E-A85BBD2B7E49}" type="slidenum">
              <a:rPr lang="en-US" smtClean="0"/>
              <a:t>‹#›</a:t>
            </a:fld>
            <a:endParaRPr lang="en-US" dirty="0"/>
          </a:p>
        </p:txBody>
      </p:sp>
    </p:spTree>
    <p:extLst>
      <p:ext uri="{BB962C8B-B14F-4D97-AF65-F5344CB8AC3E}">
        <p14:creationId xmlns:p14="http://schemas.microsoft.com/office/powerpoint/2010/main" val="22831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9773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444FFE-4BDB-4301-83D8-FE8B25E7CF5A}" type="datetime1">
              <a:rPr lang="en-US" smtClean="0"/>
              <a:t>6/9/2019</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6569106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444FFE-4BDB-4301-83D8-FE8B25E7CF5A}" type="datetime1">
              <a:rPr lang="en-US" smtClean="0"/>
              <a:t>6/9/2019</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8685801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444FFE-4BDB-4301-83D8-FE8B25E7CF5A}" type="datetime1">
              <a:rPr lang="en-US" smtClean="0"/>
              <a:t>6/9/2019</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901359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444FFE-4BDB-4301-83D8-FE8B25E7CF5A}" type="datetime1">
              <a:rPr lang="en-US" smtClean="0"/>
              <a:t>6/9/2019</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429442271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C444FFE-4BDB-4301-83D8-FE8B25E7CF5A}" type="datetime1">
              <a:rPr lang="en-US" smtClean="0"/>
              <a:t>6/9/2019</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0704509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CC444FFE-4BDB-4301-83D8-FE8B25E7CF5A}" type="datetime1">
              <a:rPr lang="en-US" smtClean="0"/>
              <a:t>6/9/2019</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139793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40B874-E53C-42B9-98BA-0781B387246C}" type="datetime1">
              <a:rPr lang="en-US" smtClean="0"/>
              <a:t>6/9/2019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1289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402F4-45D7-406A-9C33-75238E131A1E}" type="datetime1">
              <a:rPr lang="en-US" smtClean="0"/>
              <a:t>6/9/2019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71313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6E011-4F7D-42D0-82E1-078A40B76F01}" type="datetime1">
              <a:rPr lang="en-US" smtClean="0"/>
              <a:t>6/9/2019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080351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effectLst>
                  <a:outerShdw blurRad="38100" dist="38100" dir="2700000" algn="tl">
                    <a:srgbClr val="000000">
                      <a:alpha val="43137"/>
                    </a:srgbClr>
                  </a:outerShdw>
                </a:effectLst>
              </a:defRPr>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effectLst>
                  <a:outerShdw blurRad="38100" dist="38100" dir="2700000" algn="tl">
                    <a:srgbClr val="000000">
                      <a:alpha val="43137"/>
                    </a:srgbClr>
                  </a:outerShdw>
                </a:effectLst>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3DA471FE-0FCC-47A4-B218-06AF00AFA70F}" type="datetime1">
              <a:rPr lang="en-US" smtClean="0"/>
              <a:t>6/9/2019</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59294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lvl1pPr>
              <a:defRPr>
                <a:effectLst>
                  <a:outerShdw blurRad="38100" dist="38100" dir="2700000" algn="tl">
                    <a:srgbClr val="000000">
                      <a:alpha val="43137"/>
                    </a:srgbClr>
                  </a:outerShdw>
                </a:effectLst>
              </a:defRPr>
            </a:lvl1pPr>
            <a:lvl2pPr>
              <a:defRPr>
                <a:effectLst>
                  <a:outerShdw blurRad="38100" dist="38100" dir="2700000" algn="tl">
                    <a:srgbClr val="000000">
                      <a:alpha val="43137"/>
                    </a:srgbClr>
                  </a:outerShdw>
                </a:effectLst>
              </a:defRPr>
            </a:lvl2pPr>
            <a:lvl3pPr>
              <a:defRPr>
                <a:effectLst>
                  <a:outerShdw blurRad="38100" dist="38100" dir="2700000" algn="tl">
                    <a:srgbClr val="000000">
                      <a:alpha val="43137"/>
                    </a:srgbClr>
                  </a:outerShdw>
                </a:effectLst>
              </a:defRPr>
            </a:lvl3pPr>
            <a:lvl4pPr>
              <a:defRPr>
                <a:effectLst>
                  <a:outerShdw blurRad="38100" dist="38100" dir="2700000" algn="tl">
                    <a:srgbClr val="000000">
                      <a:alpha val="43137"/>
                    </a:srgbClr>
                  </a:outerShdw>
                </a:effectLst>
              </a:defRPr>
            </a:lvl4pPr>
            <a:lvl5pPr>
              <a:defRPr>
                <a:effectLst>
                  <a:outerShdw blurRad="38100" dist="38100" dir="2700000" algn="tl">
                    <a:srgbClr val="000000">
                      <a:alpha val="43137"/>
                    </a:srgb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E42C22A-A385-4013-8BC3-1C712ED98224}" type="datetime1">
              <a:rPr lang="en-US" smtClean="0"/>
              <a:t>6/9/2019</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49465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143CD7-DDC2-4E28-B80E-11B3368F8846}" type="datetime1">
              <a:rPr lang="en-US" smtClean="0"/>
              <a:t>6/9/2019</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66325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outerShdw blurRad="38100" dist="38100" dir="2700000" algn="tl">
                    <a:srgbClr val="000000">
                      <a:alpha val="43137"/>
                    </a:srgbClr>
                  </a:outerShdw>
                </a:effectLst>
              </a:defRPr>
            </a:lvl1pPr>
          </a:lstStyle>
          <a:p>
            <a:r>
              <a:rPr lang="en-US" dirty="0"/>
              <a:t>Click to edit Master title style</a:t>
            </a:r>
          </a:p>
        </p:txBody>
      </p:sp>
      <p:sp>
        <p:nvSpPr>
          <p:cNvPr id="3" name="Date Placeholder 2"/>
          <p:cNvSpPr>
            <a:spLocks noGrp="1"/>
          </p:cNvSpPr>
          <p:nvPr>
            <p:ph type="dt" sz="half" idx="10"/>
          </p:nvPr>
        </p:nvSpPr>
        <p:spPr/>
        <p:txBody>
          <a:bodyPr/>
          <a:lstStyle/>
          <a:p>
            <a:fld id="{68882D6B-0F0F-41E5-8A0F-FC2D7E2110E0}" type="datetime1">
              <a:rPr lang="en-US" smtClean="0"/>
              <a:t>6/9/2019</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53743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C1A38-D70F-41CF-857C-945C6FF6B07D}" type="datetime1">
              <a:rPr lang="en-US" smtClean="0"/>
              <a:t>6/9/2019</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27218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2B96DC-D1E7-4668-A471-A46ECA2AE34F}" type="datetime1">
              <a:rPr lang="en-US" smtClean="0"/>
              <a:t>6/9/2019</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
        <p:nvSpPr>
          <p:cNvPr id="8" name="Rectangle 7"/>
          <p:cNvSpPr/>
          <p:nvPr userDrawn="1"/>
        </p:nvSpPr>
        <p:spPr bwMode="hidden">
          <a:xfrm>
            <a:off x="0" y="0"/>
            <a:ext cx="7315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36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6766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C444FFE-4BDB-4301-83D8-FE8B25E7CF5A}" type="datetime1">
              <a:rPr lang="en-US" smtClean="0"/>
              <a:t>6/9/2019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63484816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38100" dist="38100" dir="2700000" algn="tl">
              <a:srgbClr val="000000">
                <a:alpha val="43137"/>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Remote </a:t>
            </a:r>
            <a:r>
              <a:rPr lang="en-US" strike="sngStrike" dirty="0"/>
              <a:t>Home</a:t>
            </a:r>
            <a:r>
              <a:rPr lang="en-US" dirty="0"/>
              <a:t>/ Patient Monitoring</a:t>
            </a:r>
          </a:p>
        </p:txBody>
      </p:sp>
      <p:sp>
        <p:nvSpPr>
          <p:cNvPr id="3" name="Subtitle 2"/>
          <p:cNvSpPr>
            <a:spLocks noGrp="1"/>
          </p:cNvSpPr>
          <p:nvPr>
            <p:ph type="subTitle" idx="1"/>
          </p:nvPr>
        </p:nvSpPr>
        <p:spPr/>
        <p:txBody>
          <a:bodyPr/>
          <a:lstStyle/>
          <a:p>
            <a:r>
              <a:rPr lang="en-US" dirty="0"/>
              <a:t>Bob Marshall, MD MPH MISM FAAFP</a:t>
            </a:r>
          </a:p>
          <a:p>
            <a:r>
              <a:rPr lang="en-US" dirty="0"/>
              <a:t>DoD Clinical Informatics Fellowship</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1542" y="3680188"/>
            <a:ext cx="4731983" cy="3132014"/>
          </a:xfrm>
          <a:prstGeom prst="rect">
            <a:avLst/>
          </a:prstGeom>
          <a:ln>
            <a:noFill/>
          </a:ln>
          <a:effectLst>
            <a:softEdge rad="112500"/>
          </a:effectLst>
        </p:spPr>
      </p:pic>
    </p:spTree>
    <p:extLst>
      <p:ext uri="{BB962C8B-B14F-4D97-AF65-F5344CB8AC3E}">
        <p14:creationId xmlns:p14="http://schemas.microsoft.com/office/powerpoint/2010/main" val="10518781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Steps to Remote Patient Monitoring: Phase 2 - Transmit</a:t>
            </a:r>
          </a:p>
        </p:txBody>
      </p:sp>
      <p:sp>
        <p:nvSpPr>
          <p:cNvPr id="3" name="Content Placeholder 2"/>
          <p:cNvSpPr>
            <a:spLocks noGrp="1"/>
          </p:cNvSpPr>
          <p:nvPr>
            <p:ph idx="1"/>
          </p:nvPr>
        </p:nvSpPr>
        <p:spPr>
          <a:xfrm>
            <a:off x="1141412" y="1959428"/>
            <a:ext cx="9905999" cy="4292081"/>
          </a:xfrm>
        </p:spPr>
        <p:txBody>
          <a:bodyPr>
            <a:normAutofit/>
          </a:bodyPr>
          <a:lstStyle/>
          <a:p>
            <a:r>
              <a:rPr lang="en-US" dirty="0"/>
              <a:t>Delivery</a:t>
            </a:r>
          </a:p>
          <a:p>
            <a:pPr lvl="1"/>
            <a:r>
              <a:rPr lang="en-US" dirty="0"/>
              <a:t>Data transmitted via Internet, telephone, text message or other electronic method</a:t>
            </a:r>
          </a:p>
          <a:p>
            <a:r>
              <a:rPr lang="en-US" dirty="0"/>
              <a:t>Receipt</a:t>
            </a:r>
          </a:p>
          <a:p>
            <a:pPr lvl="1"/>
            <a:r>
              <a:rPr lang="en-US" dirty="0"/>
              <a:t>Appropriate provider, caregiver or third-party receives the  patient data from the device</a:t>
            </a:r>
          </a:p>
          <a:p>
            <a:pPr lvl="1"/>
            <a:r>
              <a:rPr lang="en-US" dirty="0"/>
              <a:t>This can be either through patient monitoring software, via the patient portal or manually via the above methods</a:t>
            </a:r>
          </a:p>
          <a:p>
            <a:r>
              <a:rPr lang="en-US" dirty="0"/>
              <a:t>Indicators Programmed</a:t>
            </a:r>
          </a:p>
          <a:p>
            <a:pPr lvl="1"/>
            <a:r>
              <a:rPr lang="en-US" dirty="0"/>
              <a:t>Indicators of thresholds and normal results are programmed into an algorithm or noted manually if reviewed by a clinician </a:t>
            </a:r>
          </a:p>
        </p:txBody>
      </p:sp>
    </p:spTree>
    <p:extLst>
      <p:ext uri="{BB962C8B-B14F-4D97-AF65-F5344CB8AC3E}">
        <p14:creationId xmlns:p14="http://schemas.microsoft.com/office/powerpoint/2010/main" val="35152177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Steps to Remote Patient Monitoring: Phase 3 - Evaluate</a:t>
            </a:r>
          </a:p>
        </p:txBody>
      </p:sp>
      <p:sp>
        <p:nvSpPr>
          <p:cNvPr id="3" name="Content Placeholder 2"/>
          <p:cNvSpPr>
            <a:spLocks noGrp="1"/>
          </p:cNvSpPr>
          <p:nvPr>
            <p:ph idx="1"/>
          </p:nvPr>
        </p:nvSpPr>
        <p:spPr>
          <a:xfrm>
            <a:off x="1141412" y="2097088"/>
            <a:ext cx="9905999" cy="4135761"/>
          </a:xfrm>
        </p:spPr>
        <p:txBody>
          <a:bodyPr>
            <a:normAutofit lnSpcReduction="10000"/>
          </a:bodyPr>
          <a:lstStyle/>
          <a:p>
            <a:r>
              <a:rPr lang="en-US" dirty="0"/>
              <a:t>Data Review</a:t>
            </a:r>
          </a:p>
          <a:p>
            <a:pPr lvl="1"/>
            <a:r>
              <a:rPr lang="en-US" dirty="0"/>
              <a:t>Indicators are used to screen data for areas of  concern, either by using an algorithm to compile results or a clinician to tabulate the information</a:t>
            </a:r>
          </a:p>
          <a:p>
            <a:r>
              <a:rPr lang="en-US" dirty="0"/>
              <a:t>Alert Preparation</a:t>
            </a:r>
          </a:p>
          <a:p>
            <a:pPr lvl="1"/>
            <a:r>
              <a:rPr lang="en-US" dirty="0"/>
              <a:t>Device, intermediary software or healthcare worker prepares the alert for transmission to care team via phone, text, pager or e-mail</a:t>
            </a:r>
          </a:p>
          <a:p>
            <a:pPr lvl="1"/>
            <a:r>
              <a:rPr lang="en-US" dirty="0"/>
              <a:t>Some software may be able to filter and prioritize alerts based on predetermined, algorithmic severity</a:t>
            </a:r>
          </a:p>
          <a:p>
            <a:pPr lvl="1"/>
            <a:r>
              <a:rPr lang="en-US" dirty="0"/>
              <a:t>In acute events, an alert is sent according to structured hierarchy of the patient’s health team</a:t>
            </a:r>
          </a:p>
        </p:txBody>
      </p:sp>
    </p:spTree>
    <p:extLst>
      <p:ext uri="{BB962C8B-B14F-4D97-AF65-F5344CB8AC3E}">
        <p14:creationId xmlns:p14="http://schemas.microsoft.com/office/powerpoint/2010/main" val="34966387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Steps to Remote Patient Monitoring: Phase 4 - Notify</a:t>
            </a:r>
          </a:p>
        </p:txBody>
      </p:sp>
      <p:sp>
        <p:nvSpPr>
          <p:cNvPr id="3" name="Content Placeholder 2"/>
          <p:cNvSpPr>
            <a:spLocks noGrp="1"/>
          </p:cNvSpPr>
          <p:nvPr>
            <p:ph idx="1"/>
          </p:nvPr>
        </p:nvSpPr>
        <p:spPr>
          <a:xfrm>
            <a:off x="1141412" y="2097088"/>
            <a:ext cx="9905999" cy="4117100"/>
          </a:xfrm>
        </p:spPr>
        <p:txBody>
          <a:bodyPr/>
          <a:lstStyle/>
          <a:p>
            <a:r>
              <a:rPr lang="en-US" dirty="0"/>
              <a:t>Alert Sent</a:t>
            </a:r>
          </a:p>
          <a:p>
            <a:pPr lvl="1"/>
            <a:r>
              <a:rPr lang="en-US" dirty="0"/>
              <a:t>Alert is sent to patient and designated responders, including family, caregiver and emergency technicians who can provide assistance to the patient if needed</a:t>
            </a:r>
          </a:p>
          <a:p>
            <a:pPr lvl="1"/>
            <a:r>
              <a:rPr lang="en-US" dirty="0"/>
              <a:t>For non-urgent alerts, the patient or caregiver (maybe a visiting nurse or home health aide) is provided an alert about what is wrong with the patient’s data/parameters (e.g., excessive weight gain, elevated BP, reduced peak flow, </a:t>
            </a:r>
            <a:r>
              <a:rPr lang="en-US" dirty="0" err="1"/>
              <a:t>etc</a:t>
            </a:r>
            <a:r>
              <a:rPr lang="en-US" dirty="0"/>
              <a:t>)</a:t>
            </a:r>
          </a:p>
        </p:txBody>
      </p:sp>
    </p:spTree>
    <p:extLst>
      <p:ext uri="{BB962C8B-B14F-4D97-AF65-F5344CB8AC3E}">
        <p14:creationId xmlns:p14="http://schemas.microsoft.com/office/powerpoint/2010/main" val="39761495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Steps to Remote Patient Monitoring: Phase 5 - Intervene</a:t>
            </a:r>
          </a:p>
        </p:txBody>
      </p:sp>
      <p:sp>
        <p:nvSpPr>
          <p:cNvPr id="3" name="Content Placeholder 2"/>
          <p:cNvSpPr>
            <a:spLocks noGrp="1"/>
          </p:cNvSpPr>
          <p:nvPr>
            <p:ph idx="1"/>
          </p:nvPr>
        </p:nvSpPr>
        <p:spPr>
          <a:xfrm>
            <a:off x="1141412" y="2097088"/>
            <a:ext cx="9905999" cy="4079777"/>
          </a:xfrm>
        </p:spPr>
        <p:txBody>
          <a:bodyPr>
            <a:normAutofit lnSpcReduction="10000"/>
          </a:bodyPr>
          <a:lstStyle/>
          <a:p>
            <a:r>
              <a:rPr lang="en-US" dirty="0"/>
              <a:t>Treat and Adjust</a:t>
            </a:r>
          </a:p>
          <a:p>
            <a:pPr lvl="1"/>
            <a:r>
              <a:rPr lang="en-US" dirty="0"/>
              <a:t>Clinicians, emergency responders, family and the device intervene in the patient’s activity to provide assistance and adjust treatment</a:t>
            </a:r>
          </a:p>
          <a:p>
            <a:pPr lvl="1"/>
            <a:r>
              <a:rPr lang="en-US" dirty="0"/>
              <a:t>If at home and accessed/served by home health nurses or aides, they can be notified and instructed on the recommended intervention</a:t>
            </a:r>
          </a:p>
          <a:p>
            <a:pPr lvl="1"/>
            <a:r>
              <a:rPr lang="en-US" dirty="0"/>
              <a:t>If enrolled in a care coordination capability via their clinic/PCM, the care coordinator (often a nurse) can provide short term interventions and make f/u appointments</a:t>
            </a:r>
          </a:p>
          <a:p>
            <a:r>
              <a:rPr lang="en-US" dirty="0"/>
              <a:t>Education</a:t>
            </a:r>
          </a:p>
          <a:p>
            <a:pPr lvl="1"/>
            <a:r>
              <a:rPr lang="en-US" dirty="0"/>
              <a:t>Clinicians teach patient, caregiver and the family about the incident, and how to handle or prevent it in the future</a:t>
            </a:r>
          </a:p>
        </p:txBody>
      </p:sp>
    </p:spTree>
    <p:extLst>
      <p:ext uri="{BB962C8B-B14F-4D97-AF65-F5344CB8AC3E}">
        <p14:creationId xmlns:p14="http://schemas.microsoft.com/office/powerpoint/2010/main" val="7404758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672230" cy="43832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2230" y="3333569"/>
            <a:ext cx="6502734" cy="3524431"/>
          </a:xfrm>
          <a:prstGeom prst="rect">
            <a:avLst/>
          </a:prstGeom>
        </p:spPr>
      </p:pic>
    </p:spTree>
    <p:extLst>
      <p:ext uri="{BB962C8B-B14F-4D97-AF65-F5344CB8AC3E}">
        <p14:creationId xmlns:p14="http://schemas.microsoft.com/office/powerpoint/2010/main" val="33282432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Example 1 – 2015 Study</a:t>
            </a:r>
          </a:p>
        </p:txBody>
      </p:sp>
      <p:sp>
        <p:nvSpPr>
          <p:cNvPr id="3" name="Content Placeholder 2"/>
          <p:cNvSpPr>
            <a:spLocks noGrp="1"/>
          </p:cNvSpPr>
          <p:nvPr>
            <p:ph idx="1"/>
          </p:nvPr>
        </p:nvSpPr>
        <p:spPr>
          <a:xfrm>
            <a:off x="1141412" y="1866122"/>
            <a:ext cx="9905999" cy="4404049"/>
          </a:xfrm>
        </p:spPr>
        <p:txBody>
          <a:bodyPr>
            <a:normAutofit fontScale="92500" lnSpcReduction="20000"/>
          </a:bodyPr>
          <a:lstStyle/>
          <a:p>
            <a:r>
              <a:rPr lang="en-US" dirty="0"/>
              <a:t>“</a:t>
            </a:r>
            <a:r>
              <a:rPr lang="en-US" i="1" dirty="0"/>
              <a:t>Feasibility and Acute Care Utilization Outcomes of a Post-Acute Transitional Telemonitoring Program for Underserved Chronic Disease Patients"</a:t>
            </a:r>
            <a:endParaRPr lang="en-US" dirty="0"/>
          </a:p>
          <a:p>
            <a:r>
              <a:rPr lang="en-US" dirty="0"/>
              <a:t>Investigated acute care utilization outcomes during use of a 90-day transitional telemonitoring program for underserved COPD and heart failure patients </a:t>
            </a:r>
          </a:p>
          <a:p>
            <a:r>
              <a:rPr lang="en-US" dirty="0"/>
              <a:t>Patients were enrolled in the program between October 2010 and August 2012, and researchers measured rates of emergency department visits and all-cause re-admission after 30, 90, and 180 days </a:t>
            </a:r>
          </a:p>
          <a:p>
            <a:r>
              <a:rPr lang="en-US" dirty="0"/>
              <a:t>The study found a 50% reduction in 30-day readmission and a 13-19% decrease in 180-day readmission among patients who received the telemonitoring intervention </a:t>
            </a:r>
          </a:p>
          <a:p>
            <a:r>
              <a:rPr lang="en-US" dirty="0"/>
              <a:t>Ultimately, they concluded that remote patient monitoring has the potential to reduce long-term acute care utilization</a:t>
            </a:r>
          </a:p>
        </p:txBody>
      </p:sp>
    </p:spTree>
    <p:extLst>
      <p:ext uri="{BB962C8B-B14F-4D97-AF65-F5344CB8AC3E}">
        <p14:creationId xmlns:p14="http://schemas.microsoft.com/office/powerpoint/2010/main" val="11036404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2015 Clinical Study</a:t>
            </a:r>
          </a:p>
        </p:txBody>
      </p:sp>
      <p:sp>
        <p:nvSpPr>
          <p:cNvPr id="3" name="Content Placeholder 2"/>
          <p:cNvSpPr>
            <a:spLocks noGrp="1"/>
          </p:cNvSpPr>
          <p:nvPr>
            <p:ph idx="1"/>
          </p:nvPr>
        </p:nvSpPr>
        <p:spPr>
          <a:xfrm>
            <a:off x="1141412" y="1884784"/>
            <a:ext cx="9905999" cy="4366726"/>
          </a:xfrm>
        </p:spPr>
        <p:txBody>
          <a:bodyPr>
            <a:normAutofit fontScale="92500" lnSpcReduction="10000"/>
          </a:bodyPr>
          <a:lstStyle/>
          <a:p>
            <a:r>
              <a:rPr lang="en-US" dirty="0"/>
              <a:t>“</a:t>
            </a:r>
            <a:r>
              <a:rPr lang="en-US" i="1" dirty="0"/>
              <a:t>The Relationship Between Level of Adherence to Automatic Wireless Remote Monitoring and Survival in Pacemaker and Defibrillator Patients</a:t>
            </a:r>
            <a:r>
              <a:rPr lang="en-US" dirty="0"/>
              <a:t>”</a:t>
            </a:r>
          </a:p>
          <a:p>
            <a:r>
              <a:rPr lang="en-US" dirty="0"/>
              <a:t>Examined the relationship between survival and adherence to remote patient monitoring in pacemaker and defibrillator patients </a:t>
            </a:r>
          </a:p>
          <a:p>
            <a:r>
              <a:rPr lang="en-US" dirty="0"/>
              <a:t>The researchers studied 269,471 patients who received pacemakers, implantable cardioverter-defibrillators, or cardiac resynchronization therapy, noting their weekly use and all-cause survival following implantation </a:t>
            </a:r>
          </a:p>
          <a:p>
            <a:r>
              <a:rPr lang="en-US" dirty="0"/>
              <a:t>The results showed that those who spent more time using remote monitoring had higher survival rates than those who did not use remote monitoring, providing evidence that increased use of remote monitoring can improve patient outcomes</a:t>
            </a:r>
          </a:p>
        </p:txBody>
      </p:sp>
    </p:spTree>
    <p:extLst>
      <p:ext uri="{BB962C8B-B14F-4D97-AF65-F5344CB8AC3E}">
        <p14:creationId xmlns:p14="http://schemas.microsoft.com/office/powerpoint/2010/main" val="40695753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B804B5F5-A886-4CD8-881D-AE7B2F679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7998" y="246993"/>
            <a:ext cx="9136787" cy="6420784"/>
          </a:xfrm>
          <a:prstGeom prst="rect">
            <a:avLst/>
          </a:prstGeom>
        </p:spPr>
      </p:pic>
    </p:spTree>
    <p:extLst>
      <p:ext uri="{BB962C8B-B14F-4D97-AF65-F5344CB8AC3E}">
        <p14:creationId xmlns:p14="http://schemas.microsoft.com/office/powerpoint/2010/main" val="32312642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RPM for Patients </a:t>
            </a:r>
          </a:p>
        </p:txBody>
      </p:sp>
      <p:sp>
        <p:nvSpPr>
          <p:cNvPr id="3" name="Content Placeholder 2"/>
          <p:cNvSpPr>
            <a:spLocks noGrp="1"/>
          </p:cNvSpPr>
          <p:nvPr>
            <p:ph idx="1"/>
          </p:nvPr>
        </p:nvSpPr>
        <p:spPr>
          <a:xfrm>
            <a:off x="1141412" y="1903444"/>
            <a:ext cx="9905999" cy="4105469"/>
          </a:xfrm>
        </p:spPr>
        <p:txBody>
          <a:bodyPr/>
          <a:lstStyle/>
          <a:p>
            <a:r>
              <a:rPr lang="en-US" dirty="0"/>
              <a:t>Improved health outcomes and quality of life</a:t>
            </a:r>
          </a:p>
          <a:p>
            <a:r>
              <a:rPr lang="en-US" dirty="0"/>
              <a:t>Real-time support and interventions</a:t>
            </a:r>
          </a:p>
          <a:p>
            <a:r>
              <a:rPr lang="en-US" dirty="0"/>
              <a:t>Extension of care at home after discharge, helping to prevent emergencies and readmissions</a:t>
            </a:r>
          </a:p>
          <a:p>
            <a:r>
              <a:rPr lang="en-US" dirty="0"/>
              <a:t>Reduced hospital stays</a:t>
            </a:r>
          </a:p>
          <a:p>
            <a:r>
              <a:rPr lang="en-US" dirty="0"/>
              <a:t>Potentially reduced emergency department visits</a:t>
            </a:r>
          </a:p>
        </p:txBody>
      </p:sp>
    </p:spTree>
    <p:extLst>
      <p:ext uri="{BB962C8B-B14F-4D97-AF65-F5344CB8AC3E}">
        <p14:creationId xmlns:p14="http://schemas.microsoft.com/office/powerpoint/2010/main" val="26845261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for Care Providers</a:t>
            </a:r>
          </a:p>
        </p:txBody>
      </p:sp>
      <p:sp>
        <p:nvSpPr>
          <p:cNvPr id="3" name="Content Placeholder 2"/>
          <p:cNvSpPr>
            <a:spLocks noGrp="1"/>
          </p:cNvSpPr>
          <p:nvPr>
            <p:ph idx="1"/>
          </p:nvPr>
        </p:nvSpPr>
        <p:spPr>
          <a:xfrm>
            <a:off x="1295400" y="1791479"/>
            <a:ext cx="9601200" cy="4683966"/>
          </a:xfrm>
        </p:spPr>
        <p:txBody>
          <a:bodyPr>
            <a:normAutofit fontScale="85000" lnSpcReduction="20000"/>
          </a:bodyPr>
          <a:lstStyle/>
          <a:p>
            <a:r>
              <a:rPr lang="en-US" dirty="0"/>
              <a:t>Support the extension of clinical environments into a patient’s home post-discharge through remote monitoring</a:t>
            </a:r>
          </a:p>
          <a:p>
            <a:r>
              <a:rPr lang="en-US" dirty="0"/>
              <a:t>Access to increased frequency of patient health data</a:t>
            </a:r>
          </a:p>
          <a:p>
            <a:r>
              <a:rPr lang="en-US" dirty="0"/>
              <a:t>Ability to continue monitoring patient health, regardless of patient’s location, even when not at home</a:t>
            </a:r>
          </a:p>
          <a:p>
            <a:r>
              <a:rPr lang="en-US" dirty="0"/>
              <a:t>Support an increased level of accuracy for clinical monitoring readings, particularly readings that would otherwise be provided by the patient themselves via manual entry (with potential for error)</a:t>
            </a:r>
          </a:p>
          <a:p>
            <a:r>
              <a:rPr lang="en-US" dirty="0"/>
              <a:t>Increase the level of trust and reliance that physicians place in data. </a:t>
            </a:r>
          </a:p>
          <a:p>
            <a:pPr lvl="1"/>
            <a:r>
              <a:rPr lang="en-US" dirty="0"/>
              <a:t>This is particularly important when there are a few outlying readings, which may potentially indicate an underlying problem, but which might be attributed to errors in measurement</a:t>
            </a:r>
          </a:p>
          <a:p>
            <a:r>
              <a:rPr lang="en-US" dirty="0"/>
              <a:t>Reduced costs from readmissions and reduced hospital stays</a:t>
            </a:r>
          </a:p>
        </p:txBody>
      </p:sp>
    </p:spTree>
    <p:extLst>
      <p:ext uri="{BB962C8B-B14F-4D97-AF65-F5344CB8AC3E}">
        <p14:creationId xmlns:p14="http://schemas.microsoft.com/office/powerpoint/2010/main" val="19072463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Define remote </a:t>
            </a:r>
            <a:r>
              <a:rPr lang="en-US" strike="sngStrike" dirty="0"/>
              <a:t>home</a:t>
            </a:r>
            <a:r>
              <a:rPr lang="en-US" dirty="0"/>
              <a:t>/patient monitoring</a:t>
            </a:r>
          </a:p>
          <a:p>
            <a:r>
              <a:rPr lang="en-US" dirty="0"/>
              <a:t>Review the five steps  in the remote patient monitoring process</a:t>
            </a:r>
          </a:p>
          <a:p>
            <a:r>
              <a:rPr lang="en-US" dirty="0"/>
              <a:t>Provide examples of clinical use</a:t>
            </a:r>
          </a:p>
          <a:p>
            <a:r>
              <a:rPr lang="en-US" dirty="0"/>
              <a:t>Discuss pros (benefits) and cons of </a:t>
            </a:r>
            <a:r>
              <a:rPr lang="en-US" strike="sngStrike" dirty="0"/>
              <a:t>RHM</a:t>
            </a:r>
            <a:r>
              <a:rPr lang="en-US" dirty="0"/>
              <a:t>/RPM</a:t>
            </a:r>
          </a:p>
          <a:p>
            <a:r>
              <a:rPr lang="en-US" dirty="0"/>
              <a:t>Discuss the scholarly literature on the subject</a:t>
            </a:r>
          </a:p>
          <a:p>
            <a:r>
              <a:rPr lang="en-US" dirty="0"/>
              <a:t>Answer all questions</a:t>
            </a:r>
          </a:p>
        </p:txBody>
      </p:sp>
    </p:spTree>
    <p:extLst>
      <p:ext uri="{BB962C8B-B14F-4D97-AF65-F5344CB8AC3E}">
        <p14:creationId xmlns:p14="http://schemas.microsoft.com/office/powerpoint/2010/main" val="33465965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for Payers</a:t>
            </a:r>
          </a:p>
        </p:txBody>
      </p:sp>
      <p:sp>
        <p:nvSpPr>
          <p:cNvPr id="3" name="Content Placeholder 2"/>
          <p:cNvSpPr>
            <a:spLocks noGrp="1"/>
          </p:cNvSpPr>
          <p:nvPr>
            <p:ph idx="1"/>
          </p:nvPr>
        </p:nvSpPr>
        <p:spPr>
          <a:xfrm>
            <a:off x="1141412" y="1884784"/>
            <a:ext cx="9905999" cy="3906417"/>
          </a:xfrm>
        </p:spPr>
        <p:txBody>
          <a:bodyPr/>
          <a:lstStyle/>
          <a:p>
            <a:r>
              <a:rPr lang="en-US" dirty="0"/>
              <a:t>Better visibility on patient adherence practices</a:t>
            </a:r>
          </a:p>
          <a:p>
            <a:r>
              <a:rPr lang="en-US" dirty="0"/>
              <a:t>More accountability from patients and care providers</a:t>
            </a:r>
          </a:p>
          <a:p>
            <a:r>
              <a:rPr lang="en-US" dirty="0"/>
              <a:t>Reduced costs of care</a:t>
            </a:r>
          </a:p>
        </p:txBody>
      </p:sp>
    </p:spTree>
    <p:extLst>
      <p:ext uri="{BB962C8B-B14F-4D97-AF65-F5344CB8AC3E}">
        <p14:creationId xmlns:p14="http://schemas.microsoft.com/office/powerpoint/2010/main" val="13102088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social media post&#10;&#10;Description automatically generated">
            <a:extLst>
              <a:ext uri="{FF2B5EF4-FFF2-40B4-BE49-F238E27FC236}">
                <a16:creationId xmlns:a16="http://schemas.microsoft.com/office/drawing/2014/main" id="{58EDA758-E88C-43F9-9F79-F8824BAAA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910" y="593834"/>
            <a:ext cx="9730123" cy="56656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5096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C3A86DB8-8B8C-496B-BBFA-A64C35E87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6358" y="170998"/>
            <a:ext cx="7399283" cy="6516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93821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 to Remote Patient Monitoring</a:t>
            </a:r>
          </a:p>
        </p:txBody>
      </p:sp>
      <p:sp>
        <p:nvSpPr>
          <p:cNvPr id="3" name="Content Placeholder 2"/>
          <p:cNvSpPr>
            <a:spLocks noGrp="1"/>
          </p:cNvSpPr>
          <p:nvPr>
            <p:ph idx="1"/>
          </p:nvPr>
        </p:nvSpPr>
        <p:spPr>
          <a:xfrm>
            <a:off x="1141412" y="1772816"/>
            <a:ext cx="9905999" cy="4460033"/>
          </a:xfrm>
        </p:spPr>
        <p:txBody>
          <a:bodyPr>
            <a:normAutofit lnSpcReduction="10000"/>
          </a:bodyPr>
          <a:lstStyle/>
          <a:p>
            <a:r>
              <a:rPr lang="en-US" dirty="0"/>
              <a:t>The cost-saving approach of RPM first requires an investment </a:t>
            </a:r>
          </a:p>
          <a:p>
            <a:pPr lvl="1"/>
            <a:r>
              <a:rPr lang="en-US" dirty="0"/>
              <a:t>Investments in equipment, data transfer, and response to incoming data, all of which can add up</a:t>
            </a:r>
          </a:p>
          <a:p>
            <a:r>
              <a:rPr lang="en-US" dirty="0"/>
              <a:t>A 2013 report by the Center for Technology and Aging, in Oakland, California cited median first-year expenses of about $1,000 to $2,000 per enrolled patient for technology and personnel</a:t>
            </a:r>
          </a:p>
          <a:p>
            <a:r>
              <a:rPr lang="en-US" dirty="0"/>
              <a:t>The big hit isn’t usually the cost of devices and applications, as these are plummeting in price and getting easier to use</a:t>
            </a:r>
          </a:p>
          <a:p>
            <a:r>
              <a:rPr lang="en-US" dirty="0"/>
              <a:t>To make a difference, transmitted data must get to a medical provider in a form that leads to a decision</a:t>
            </a:r>
          </a:p>
        </p:txBody>
      </p:sp>
    </p:spTree>
    <p:extLst>
      <p:ext uri="{BB962C8B-B14F-4D97-AF65-F5344CB8AC3E}">
        <p14:creationId xmlns:p14="http://schemas.microsoft.com/office/powerpoint/2010/main" val="14963924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DF367-8806-49DE-962E-2D632FC21A2C}"/>
              </a:ext>
            </a:extLst>
          </p:cNvPr>
          <p:cNvSpPr>
            <a:spLocks noGrp="1"/>
          </p:cNvSpPr>
          <p:nvPr>
            <p:ph type="title"/>
          </p:nvPr>
        </p:nvSpPr>
        <p:spPr/>
        <p:txBody>
          <a:bodyPr/>
          <a:lstStyle/>
          <a:p>
            <a:r>
              <a:rPr lang="en-US" dirty="0"/>
              <a:t>Challenges to RPM Implementation</a:t>
            </a:r>
          </a:p>
        </p:txBody>
      </p:sp>
      <p:sp>
        <p:nvSpPr>
          <p:cNvPr id="3" name="Content Placeholder 2">
            <a:extLst>
              <a:ext uri="{FF2B5EF4-FFF2-40B4-BE49-F238E27FC236}">
                <a16:creationId xmlns:a16="http://schemas.microsoft.com/office/drawing/2014/main" id="{69E78DD4-8A5E-4107-BB94-2CAB32E60848}"/>
              </a:ext>
            </a:extLst>
          </p:cNvPr>
          <p:cNvSpPr>
            <a:spLocks noGrp="1"/>
          </p:cNvSpPr>
          <p:nvPr>
            <p:ph idx="1"/>
          </p:nvPr>
        </p:nvSpPr>
        <p:spPr/>
        <p:txBody>
          <a:bodyPr>
            <a:normAutofit/>
          </a:bodyPr>
          <a:lstStyle/>
          <a:p>
            <a:r>
              <a:rPr lang="en-US" dirty="0"/>
              <a:t>RPM is highly dependent on the individual’s motivation to manage their health</a:t>
            </a:r>
          </a:p>
          <a:p>
            <a:r>
              <a:rPr lang="en-US" dirty="0"/>
              <a:t>Without the patient’s willingness to be an active participant in their care, RPM implementation will likely fail</a:t>
            </a:r>
          </a:p>
          <a:p>
            <a:r>
              <a:rPr lang="en-US" dirty="0"/>
              <a:t>The shift of accountability associated with RPM brings up liability issues</a:t>
            </a:r>
          </a:p>
          <a:p>
            <a:r>
              <a:rPr lang="en-US" dirty="0"/>
              <a:t>There are no clear guidelines in respect to whether clinicians have to intervene every time they receive an alert regardless of the urgency</a:t>
            </a:r>
          </a:p>
        </p:txBody>
      </p:sp>
    </p:spTree>
    <p:extLst>
      <p:ext uri="{BB962C8B-B14F-4D97-AF65-F5344CB8AC3E}">
        <p14:creationId xmlns:p14="http://schemas.microsoft.com/office/powerpoint/2010/main" val="6181548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26C8-908C-4AE8-A87B-BDC172E16CC9}"/>
              </a:ext>
            </a:extLst>
          </p:cNvPr>
          <p:cNvSpPr>
            <a:spLocks noGrp="1"/>
          </p:cNvSpPr>
          <p:nvPr>
            <p:ph type="title"/>
          </p:nvPr>
        </p:nvSpPr>
        <p:spPr/>
        <p:txBody>
          <a:bodyPr/>
          <a:lstStyle/>
          <a:p>
            <a:r>
              <a:rPr lang="en-US" dirty="0"/>
              <a:t>Limitations to RPM                            1 of 2</a:t>
            </a:r>
          </a:p>
        </p:txBody>
      </p:sp>
      <p:sp>
        <p:nvSpPr>
          <p:cNvPr id="3" name="Content Placeholder 2">
            <a:extLst>
              <a:ext uri="{FF2B5EF4-FFF2-40B4-BE49-F238E27FC236}">
                <a16:creationId xmlns:a16="http://schemas.microsoft.com/office/drawing/2014/main" id="{F13291C3-DA67-4067-B47D-A4146D786ED0}"/>
              </a:ext>
            </a:extLst>
          </p:cNvPr>
          <p:cNvSpPr>
            <a:spLocks noGrp="1"/>
          </p:cNvSpPr>
          <p:nvPr>
            <p:ph idx="1"/>
          </p:nvPr>
        </p:nvSpPr>
        <p:spPr/>
        <p:txBody>
          <a:bodyPr>
            <a:normAutofit fontScale="92500" lnSpcReduction="10000"/>
          </a:bodyPr>
          <a:lstStyle/>
          <a:p>
            <a:r>
              <a:rPr lang="en-US" dirty="0"/>
              <a:t>The continuous flow of patient data requires a dedicated team of health care providers to handle the information, which may, in fact, increase the workload</a:t>
            </a:r>
          </a:p>
          <a:p>
            <a:r>
              <a:rPr lang="en-US" dirty="0"/>
              <a:t>Although technology is introduced with the intent to increase efficiency, it can become a barrier to some healthcare providers that are not technological</a:t>
            </a:r>
          </a:p>
          <a:p>
            <a:r>
              <a:rPr lang="en-US" dirty="0"/>
              <a:t>Depending on the comorbidities monitored, RPM involves a diverse selection of devices in its implementation</a:t>
            </a:r>
          </a:p>
          <a:p>
            <a:r>
              <a:rPr lang="en-US" dirty="0"/>
              <a:t>Standardization is required for data exchange and interoperability among multiple components</a:t>
            </a:r>
          </a:p>
        </p:txBody>
      </p:sp>
    </p:spTree>
    <p:extLst>
      <p:ext uri="{BB962C8B-B14F-4D97-AF65-F5344CB8AC3E}">
        <p14:creationId xmlns:p14="http://schemas.microsoft.com/office/powerpoint/2010/main" val="8962878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2194-BFFF-45B5-B9F7-44F2F9842E8A}"/>
              </a:ext>
            </a:extLst>
          </p:cNvPr>
          <p:cNvSpPr>
            <a:spLocks noGrp="1"/>
          </p:cNvSpPr>
          <p:nvPr>
            <p:ph type="title"/>
          </p:nvPr>
        </p:nvSpPr>
        <p:spPr/>
        <p:txBody>
          <a:bodyPr/>
          <a:lstStyle/>
          <a:p>
            <a:r>
              <a:rPr lang="en-US" dirty="0"/>
              <a:t>Limitations to RPM                            2 of 2</a:t>
            </a:r>
          </a:p>
        </p:txBody>
      </p:sp>
      <p:sp>
        <p:nvSpPr>
          <p:cNvPr id="3" name="Content Placeholder 2">
            <a:extLst>
              <a:ext uri="{FF2B5EF4-FFF2-40B4-BE49-F238E27FC236}">
                <a16:creationId xmlns:a16="http://schemas.microsoft.com/office/drawing/2014/main" id="{3F74E665-9463-43B2-B136-7DD9A59510F0}"/>
              </a:ext>
            </a:extLst>
          </p:cNvPr>
          <p:cNvSpPr>
            <a:spLocks noGrp="1"/>
          </p:cNvSpPr>
          <p:nvPr>
            <p:ph idx="1"/>
          </p:nvPr>
        </p:nvSpPr>
        <p:spPr/>
        <p:txBody>
          <a:bodyPr>
            <a:normAutofit fontScale="92500"/>
          </a:bodyPr>
          <a:lstStyle/>
          <a:p>
            <a:r>
              <a:rPr lang="en-US" dirty="0"/>
              <a:t>RPM deployment is highly dependent on an extensive wireless telecommunications infrastructure, which may not be available or feasible in rural areas</a:t>
            </a:r>
          </a:p>
          <a:p>
            <a:r>
              <a:rPr lang="en-US" dirty="0"/>
              <a:t>Since RPM involves transmission of sensitive patient data across telecommunication networks, information security is a concern</a:t>
            </a:r>
          </a:p>
          <a:p>
            <a:r>
              <a:rPr lang="en-US" dirty="0"/>
              <a:t>Lack of standardization of RPM nomenclature and definition makes it difficult to differentiate between different forms of patient monitoring involving technology</a:t>
            </a:r>
          </a:p>
        </p:txBody>
      </p:sp>
    </p:spTree>
    <p:extLst>
      <p:ext uri="{BB962C8B-B14F-4D97-AF65-F5344CB8AC3E}">
        <p14:creationId xmlns:p14="http://schemas.microsoft.com/office/powerpoint/2010/main" val="36477125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925383DA-9DF0-4858-A334-D539F7930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870" y="92310"/>
            <a:ext cx="8944302" cy="6704894"/>
          </a:xfrm>
          <a:prstGeom prst="rect">
            <a:avLst/>
          </a:prstGeom>
          <a:ln>
            <a:noFill/>
          </a:ln>
          <a:effectLst>
            <a:softEdge rad="112500"/>
          </a:effectLst>
        </p:spPr>
      </p:pic>
    </p:spTree>
    <p:extLst>
      <p:ext uri="{BB962C8B-B14F-4D97-AF65-F5344CB8AC3E}">
        <p14:creationId xmlns:p14="http://schemas.microsoft.com/office/powerpoint/2010/main" val="26850449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Operational and Practical Implications        1 of 2</a:t>
            </a:r>
          </a:p>
        </p:txBody>
      </p:sp>
      <p:sp>
        <p:nvSpPr>
          <p:cNvPr id="3" name="Content Placeholder 2"/>
          <p:cNvSpPr>
            <a:spLocks noGrp="1"/>
          </p:cNvSpPr>
          <p:nvPr>
            <p:ph idx="1"/>
          </p:nvPr>
        </p:nvSpPr>
        <p:spPr>
          <a:xfrm>
            <a:off x="1141412" y="2097088"/>
            <a:ext cx="9905999" cy="4210406"/>
          </a:xfrm>
        </p:spPr>
        <p:txBody>
          <a:bodyPr>
            <a:normAutofit/>
          </a:bodyPr>
          <a:lstStyle/>
          <a:p>
            <a:r>
              <a:rPr lang="en-US" dirty="0"/>
              <a:t>Getting paid</a:t>
            </a:r>
          </a:p>
          <a:p>
            <a:pPr lvl="1"/>
            <a:r>
              <a:rPr lang="en-US" sz="2000" dirty="0"/>
              <a:t>Physicians must be compensated for or somehow recoup their costs for hosting these monitored blood-pressure cuffs, weight scales, body sensors and other devices in patient homes, and to field and make sense of the data they produce</a:t>
            </a:r>
          </a:p>
          <a:p>
            <a:r>
              <a:rPr lang="en-US" dirty="0"/>
              <a:t>Staffing needs</a:t>
            </a:r>
          </a:p>
          <a:p>
            <a:pPr lvl="1"/>
            <a:r>
              <a:rPr lang="en-US" sz="2000" dirty="0"/>
              <a:t>Someone must be in charge of going through the incoming data in a timely way and be able to either respond directly to, or hand off to the appropriate medical professional, a recognized indication that a patient needs immediate intervention</a:t>
            </a:r>
          </a:p>
        </p:txBody>
      </p:sp>
    </p:spTree>
    <p:extLst>
      <p:ext uri="{BB962C8B-B14F-4D97-AF65-F5344CB8AC3E}">
        <p14:creationId xmlns:p14="http://schemas.microsoft.com/office/powerpoint/2010/main" val="2936915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Operational and Practical Implications        2 of 2</a:t>
            </a:r>
          </a:p>
        </p:txBody>
      </p:sp>
      <p:sp>
        <p:nvSpPr>
          <p:cNvPr id="3" name="Content Placeholder 2"/>
          <p:cNvSpPr>
            <a:spLocks noGrp="1"/>
          </p:cNvSpPr>
          <p:nvPr>
            <p:ph idx="1"/>
          </p:nvPr>
        </p:nvSpPr>
        <p:spPr>
          <a:xfrm>
            <a:off x="1141412" y="2097088"/>
            <a:ext cx="9905999" cy="4173083"/>
          </a:xfrm>
        </p:spPr>
        <p:txBody>
          <a:bodyPr>
            <a:normAutofit/>
          </a:bodyPr>
          <a:lstStyle/>
          <a:p>
            <a:r>
              <a:rPr lang="en-US" dirty="0"/>
              <a:t>Filtering important data</a:t>
            </a:r>
          </a:p>
          <a:p>
            <a:pPr lvl="1"/>
            <a:r>
              <a:rPr lang="en-US" sz="2000" dirty="0"/>
              <a:t>The quantity of data these monitors potentially produce on patients can’t be allowed to overwhelm physician workflow and information handling, but pertinent data have to find their way into the office mainstream, usually via the electronic health record.</a:t>
            </a:r>
          </a:p>
          <a:p>
            <a:r>
              <a:rPr lang="en-US" dirty="0"/>
              <a:t>Legal uncertainty</a:t>
            </a:r>
          </a:p>
          <a:p>
            <a:pPr lvl="1"/>
            <a:r>
              <a:rPr lang="en-US" sz="2000" dirty="0"/>
              <a:t>Questions of medical/legal liability can arise from the availability of data that detect precursors to serious health threats--and the prospect that no one will see the threat and act expeditiously</a:t>
            </a:r>
          </a:p>
        </p:txBody>
      </p:sp>
    </p:spTree>
    <p:extLst>
      <p:ext uri="{BB962C8B-B14F-4D97-AF65-F5344CB8AC3E}">
        <p14:creationId xmlns:p14="http://schemas.microsoft.com/office/powerpoint/2010/main" val="4239635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Introduction/Definition</a:t>
            </a:r>
          </a:p>
        </p:txBody>
      </p:sp>
      <p:sp>
        <p:nvSpPr>
          <p:cNvPr id="3" name="Content Placeholder 2"/>
          <p:cNvSpPr>
            <a:spLocks noGrp="1"/>
          </p:cNvSpPr>
          <p:nvPr>
            <p:ph idx="1"/>
          </p:nvPr>
        </p:nvSpPr>
        <p:spPr>
          <a:xfrm>
            <a:off x="1141412" y="1754154"/>
            <a:ext cx="9905999" cy="4348065"/>
          </a:xfrm>
        </p:spPr>
        <p:txBody>
          <a:bodyPr>
            <a:normAutofit fontScale="92500" lnSpcReduction="20000"/>
          </a:bodyPr>
          <a:lstStyle/>
          <a:p>
            <a:r>
              <a:rPr lang="en-US" dirty="0"/>
              <a:t>Remote patient monitoring (RPM) uses digital technologies to collect medical and other forms of health data from individuals in one location and electronically transmit that information securely to health care providers in a different location for assessment and recommendations.</a:t>
            </a:r>
          </a:p>
          <a:p>
            <a:r>
              <a:rPr lang="en-US" dirty="0"/>
              <a:t>Monitoring programs can collect a wide range of health data from the point of care, such as vital signs, weight, blood pressure, blood sugar, blood oxygen levels, heart rate, and electrocardiograms</a:t>
            </a:r>
          </a:p>
          <a:p>
            <a:r>
              <a:rPr lang="en-US" dirty="0"/>
              <a:t>This allows patients, such as the elderly, disabled or chronically ill, to live at home while increasing access to care and decreasing healthcare delivery costs</a:t>
            </a:r>
          </a:p>
          <a:p>
            <a:r>
              <a:rPr lang="en-US" dirty="0"/>
              <a:t>RPM can also serve to reduce the number of hospitalizations, readmissions, and lengths of stay in hospitals</a:t>
            </a:r>
          </a:p>
        </p:txBody>
      </p:sp>
    </p:spTree>
    <p:extLst>
      <p:ext uri="{BB962C8B-B14F-4D97-AF65-F5344CB8AC3E}">
        <p14:creationId xmlns:p14="http://schemas.microsoft.com/office/powerpoint/2010/main" val="30954974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FB10-13BA-413F-B786-DCCE7DD32ABC}"/>
              </a:ext>
            </a:extLst>
          </p:cNvPr>
          <p:cNvSpPr>
            <a:spLocks noGrp="1"/>
          </p:cNvSpPr>
          <p:nvPr>
            <p:ph type="title"/>
          </p:nvPr>
        </p:nvSpPr>
        <p:spPr/>
        <p:txBody>
          <a:bodyPr/>
          <a:lstStyle/>
          <a:p>
            <a:r>
              <a:rPr lang="en-US" dirty="0"/>
              <a:t>2019 CMS Codes for RPM</a:t>
            </a:r>
          </a:p>
        </p:txBody>
      </p:sp>
      <p:sp>
        <p:nvSpPr>
          <p:cNvPr id="3" name="Content Placeholder 2">
            <a:extLst>
              <a:ext uri="{FF2B5EF4-FFF2-40B4-BE49-F238E27FC236}">
                <a16:creationId xmlns:a16="http://schemas.microsoft.com/office/drawing/2014/main" id="{C15C3429-2BE1-4E9C-884E-DAD203DDE2BD}"/>
              </a:ext>
            </a:extLst>
          </p:cNvPr>
          <p:cNvSpPr>
            <a:spLocks noGrp="1"/>
          </p:cNvSpPr>
          <p:nvPr>
            <p:ph idx="1"/>
          </p:nvPr>
        </p:nvSpPr>
        <p:spPr>
          <a:xfrm>
            <a:off x="1141412" y="1876097"/>
            <a:ext cx="9905999" cy="3915104"/>
          </a:xfrm>
        </p:spPr>
        <p:txBody>
          <a:bodyPr>
            <a:normAutofit/>
          </a:bodyPr>
          <a:lstStyle/>
          <a:p>
            <a:r>
              <a:rPr lang="en-US" dirty="0">
                <a:effectLst/>
              </a:rPr>
              <a:t>CPT 99453:  This code reimburses certain costs associated with initial device set-up and patient education on the use of devices such as blood pressure cuffs, pulse oximeters and even scales</a:t>
            </a:r>
          </a:p>
          <a:p>
            <a:r>
              <a:rPr lang="en-US" dirty="0">
                <a:effectLst/>
              </a:rPr>
              <a:t>CPT 99454: Allows for the reimbursement of remote monitoring of physiologic parameter(s). For example, weight, blood pressure, pulse oximetry and respiratory flow rate</a:t>
            </a:r>
          </a:p>
          <a:p>
            <a:r>
              <a:rPr lang="en-US" dirty="0">
                <a:effectLst/>
              </a:rPr>
              <a:t>CPT 99457: This code covers remote physiologic monitoring treatment management services</a:t>
            </a:r>
            <a:endParaRPr lang="en-US" dirty="0"/>
          </a:p>
        </p:txBody>
      </p:sp>
    </p:spTree>
    <p:extLst>
      <p:ext uri="{BB962C8B-B14F-4D97-AF65-F5344CB8AC3E}">
        <p14:creationId xmlns:p14="http://schemas.microsoft.com/office/powerpoint/2010/main" val="28377214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020" y="1561730"/>
            <a:ext cx="4541094" cy="4995204"/>
          </a:xfrm>
          <a:prstGeom prst="rect">
            <a:avLst/>
          </a:prstGeom>
          <a:ln>
            <a:noFill/>
          </a:ln>
          <a:effectLst>
            <a:outerShdw blurRad="292100" dist="139700" dir="2700000" algn="tl" rotWithShape="0">
              <a:srgbClr val="333333">
                <a:alpha val="65000"/>
              </a:srgbClr>
            </a:outerShdw>
          </a:effectLst>
        </p:spPr>
      </p:pic>
      <p:pic>
        <p:nvPicPr>
          <p:cNvPr id="3" name="Picture 2" descr="A drawing of a cartoon character&#10;&#10;Description automatically generated">
            <a:extLst>
              <a:ext uri="{FF2B5EF4-FFF2-40B4-BE49-F238E27FC236}">
                <a16:creationId xmlns:a16="http://schemas.microsoft.com/office/drawing/2014/main" id="{E8A92FDC-754B-4874-B0D7-66CA44AD4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396" y="434165"/>
            <a:ext cx="6393051" cy="35755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08746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@Home Study                      1 of 2</a:t>
            </a:r>
          </a:p>
        </p:txBody>
      </p:sp>
      <p:sp>
        <p:nvSpPr>
          <p:cNvPr id="6" name="Content Placeholder 5"/>
          <p:cNvSpPr>
            <a:spLocks noGrp="1"/>
          </p:cNvSpPr>
          <p:nvPr>
            <p:ph idx="1"/>
          </p:nvPr>
        </p:nvSpPr>
        <p:spPr>
          <a:xfrm>
            <a:off x="1141412" y="1866122"/>
            <a:ext cx="9905999" cy="4366727"/>
          </a:xfrm>
        </p:spPr>
        <p:txBody>
          <a:bodyPr>
            <a:normAutofit fontScale="85000" lnSpcReduction="10000"/>
          </a:bodyPr>
          <a:lstStyle/>
          <a:p>
            <a:r>
              <a:rPr lang="en-US" dirty="0"/>
              <a:t>A year-long remote monitoring program for patients with heart failure saved more than $8,000 per patient and reduced hospitalizations by more than 30 percent</a:t>
            </a:r>
          </a:p>
          <a:p>
            <a:r>
              <a:rPr lang="en-US" dirty="0"/>
              <a:t>The @Home study, conducted by Pennsylvania-based Capital Blue Cross and </a:t>
            </a:r>
            <a:r>
              <a:rPr lang="en-US" dirty="0" err="1"/>
              <a:t>mHealth</a:t>
            </a:r>
            <a:r>
              <a:rPr lang="en-US" dirty="0"/>
              <a:t> technology company </a:t>
            </a:r>
            <a:r>
              <a:rPr lang="en-US" dirty="0" err="1"/>
              <a:t>Geneia</a:t>
            </a:r>
            <a:r>
              <a:rPr lang="en-US" dirty="0"/>
              <a:t>, compared Blue Cross members equipped with Medtronic’s </a:t>
            </a:r>
            <a:r>
              <a:rPr lang="en-US" dirty="0" err="1"/>
              <a:t>ZephyrLIFE</a:t>
            </a:r>
            <a:r>
              <a:rPr lang="en-US" dirty="0"/>
              <a:t> home monitoring platform to a control group of non-monitored HF patients</a:t>
            </a:r>
          </a:p>
          <a:p>
            <a:r>
              <a:rPr lang="en-US" dirty="0"/>
              <a:t>The resulting reductions in costs and hospitalizations, officials said, shows that a typical one-million-member health plan could save more than $1 million a year through an RP</a:t>
            </a:r>
          </a:p>
          <a:p>
            <a:r>
              <a:rPr lang="en-US" dirty="0"/>
              <a:t>The remote patient monitoring platform reduced the progression of the disease, with participants seeing a 2 percent progression compared to more than 30 percent in the control group. </a:t>
            </a:r>
          </a:p>
        </p:txBody>
      </p:sp>
    </p:spTree>
    <p:extLst>
      <p:ext uri="{BB962C8B-B14F-4D97-AF65-F5344CB8AC3E}">
        <p14:creationId xmlns:p14="http://schemas.microsoft.com/office/powerpoint/2010/main" val="13341645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@Home Study                      2 of 2</a:t>
            </a:r>
          </a:p>
        </p:txBody>
      </p:sp>
      <p:sp>
        <p:nvSpPr>
          <p:cNvPr id="3" name="Content Placeholder 2"/>
          <p:cNvSpPr>
            <a:spLocks noGrp="1"/>
          </p:cNvSpPr>
          <p:nvPr>
            <p:ph idx="1"/>
          </p:nvPr>
        </p:nvSpPr>
        <p:spPr>
          <a:xfrm>
            <a:off x="1141413" y="1866122"/>
            <a:ext cx="9905999" cy="4236098"/>
          </a:xfrm>
        </p:spPr>
        <p:txBody>
          <a:bodyPr>
            <a:normAutofit lnSpcReduction="10000"/>
          </a:bodyPr>
          <a:lstStyle/>
          <a:p>
            <a:r>
              <a:rPr lang="en-US" dirty="0"/>
              <a:t>In addition, participants saw a new 45 percent reduction in acute hospital admissions, and a net 34 percent reduction in admissions directly attributed to HF</a:t>
            </a:r>
          </a:p>
          <a:p>
            <a:r>
              <a:rPr lang="en-US" dirty="0"/>
              <a:t>Financially, program participants reduced their healthcare expenses by an average of $8,375 per patient over the course of the year</a:t>
            </a:r>
          </a:p>
          <a:p>
            <a:r>
              <a:rPr lang="en-US" dirty="0"/>
              <a:t>And the program reportedly scored 96 percent in patient satisfaction </a:t>
            </a:r>
          </a:p>
          <a:p>
            <a:r>
              <a:rPr lang="en-US" dirty="0"/>
              <a:t>There was one off-setting cost to the RPM project – a 7 percent increase in ED visits, likely tied to the program’s improved ability to pick up on health issues that an unmonitored patient and his/her caregivers might miss</a:t>
            </a:r>
          </a:p>
        </p:txBody>
      </p:sp>
    </p:spTree>
    <p:extLst>
      <p:ext uri="{BB962C8B-B14F-4D97-AF65-F5344CB8AC3E}">
        <p14:creationId xmlns:p14="http://schemas.microsoft.com/office/powerpoint/2010/main" val="7136169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Banner Health RPM Program                 1 of 2</a:t>
            </a:r>
          </a:p>
        </p:txBody>
      </p:sp>
      <p:sp>
        <p:nvSpPr>
          <p:cNvPr id="3" name="Content Placeholder 2"/>
          <p:cNvSpPr>
            <a:spLocks noGrp="1"/>
          </p:cNvSpPr>
          <p:nvPr>
            <p:ph idx="1"/>
          </p:nvPr>
        </p:nvSpPr>
        <p:spPr>
          <a:xfrm>
            <a:off x="1141412" y="1828800"/>
            <a:ext cx="9905999" cy="4460033"/>
          </a:xfrm>
        </p:spPr>
        <p:txBody>
          <a:bodyPr>
            <a:normAutofit fontScale="92500" lnSpcReduction="20000"/>
          </a:bodyPr>
          <a:lstStyle/>
          <a:p>
            <a:r>
              <a:rPr lang="en-US" dirty="0"/>
              <a:t>The Arizona-based, 28-hospital health system’s Intensive Ambulatory Care (AIC) program, launched as a pilot in 2013, treats a patient population that typically generates 50 percent of a hospital’s overall spend </a:t>
            </a:r>
          </a:p>
          <a:p>
            <a:r>
              <a:rPr lang="en-US" dirty="0"/>
              <a:t>Using a remote monitoring platform from Philips that coordinates care for those patients in their own homes, hospital officials say they’ve reduced care costs and improved outcomes</a:t>
            </a:r>
          </a:p>
          <a:p>
            <a:r>
              <a:rPr lang="en-US" dirty="0"/>
              <a:t>Reduced overall costs of care by 34.5 percent, measured through reductions in hospitalizations, days in the hospital, professional services and outpatient costs</a:t>
            </a:r>
          </a:p>
          <a:p>
            <a:r>
              <a:rPr lang="en-US" dirty="0"/>
              <a:t>Reduced hospitalizations by 49.5 percent, from a monthly rate of 10.9 hospitalizations per 100 patients before the program to a rate of 5.5 acute and long-term hospitalizations after enrollment</a:t>
            </a:r>
          </a:p>
        </p:txBody>
      </p:sp>
    </p:spTree>
    <p:extLst>
      <p:ext uri="{BB962C8B-B14F-4D97-AF65-F5344CB8AC3E}">
        <p14:creationId xmlns:p14="http://schemas.microsoft.com/office/powerpoint/2010/main" val="4250087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Banner Health RPM Program                 2 of 2</a:t>
            </a:r>
          </a:p>
        </p:txBody>
      </p:sp>
      <p:sp>
        <p:nvSpPr>
          <p:cNvPr id="3" name="Content Placeholder 2"/>
          <p:cNvSpPr>
            <a:spLocks noGrp="1"/>
          </p:cNvSpPr>
          <p:nvPr>
            <p:ph idx="1"/>
          </p:nvPr>
        </p:nvSpPr>
        <p:spPr>
          <a:xfrm>
            <a:off x="1141412" y="1940766"/>
            <a:ext cx="9905999" cy="4086809"/>
          </a:xfrm>
        </p:spPr>
        <p:txBody>
          <a:bodyPr/>
          <a:lstStyle/>
          <a:p>
            <a:r>
              <a:rPr lang="en-US" dirty="0"/>
              <a:t>Reduced the number of days in hospital by 50 percent, from a monthly average of 60 days per 100 patients before enrollment to 30 days per 100 patients after enrollment</a:t>
            </a:r>
          </a:p>
          <a:p>
            <a:r>
              <a:rPr lang="en-US" dirty="0"/>
              <a:t>Reduced the 30-day readmission rate by 75 percent</a:t>
            </a:r>
            <a:r>
              <a:rPr lang="en-US" i="1" dirty="0"/>
              <a:t>, </a:t>
            </a:r>
            <a:r>
              <a:rPr lang="en-US" dirty="0"/>
              <a:t>from 20 percent prior to enrollment to 5 percent after enrollment</a:t>
            </a:r>
          </a:p>
        </p:txBody>
      </p:sp>
    </p:spTree>
    <p:extLst>
      <p:ext uri="{BB962C8B-B14F-4D97-AF65-F5344CB8AC3E}">
        <p14:creationId xmlns:p14="http://schemas.microsoft.com/office/powerpoint/2010/main" val="17877907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pic>
        <p:nvPicPr>
          <p:cNvPr id="8" name="Picture 7">
            <a:extLst>
              <a:ext uri="{FF2B5EF4-FFF2-40B4-BE49-F238E27FC236}">
                <a16:creationId xmlns:a16="http://schemas.microsoft.com/office/drawing/2014/main" id="{8616B0D5-939F-4B90-A449-4B745D517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8174" y="731782"/>
            <a:ext cx="5165178" cy="56472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262709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Perspectives on Remote Patient Monitoring</a:t>
            </a:r>
          </a:p>
        </p:txBody>
      </p:sp>
      <p:sp>
        <p:nvSpPr>
          <p:cNvPr id="3" name="Content Placeholder 2"/>
          <p:cNvSpPr>
            <a:spLocks noGrp="1"/>
          </p:cNvSpPr>
          <p:nvPr>
            <p:ph idx="1"/>
          </p:nvPr>
        </p:nvSpPr>
        <p:spPr>
          <a:xfrm>
            <a:off x="1141412" y="1828800"/>
            <a:ext cx="9905999" cy="4254759"/>
          </a:xfrm>
        </p:spPr>
        <p:txBody>
          <a:bodyPr>
            <a:normAutofit/>
          </a:bodyPr>
          <a:lstStyle/>
          <a:p>
            <a:r>
              <a:rPr lang="en-US" dirty="0"/>
              <a:t>A 2012 eHealth patient survey by the public relations agency Ruder Finn found that 33% of patients want their physicians to have access to remote monitoring technologies</a:t>
            </a:r>
          </a:p>
          <a:p>
            <a:r>
              <a:rPr lang="en-US" dirty="0"/>
              <a:t>Older patients want these technologies even more: 40% of older patients want access to technology that can alert physicians and other caregivers if they are having a health emergency</a:t>
            </a:r>
          </a:p>
          <a:p>
            <a:r>
              <a:rPr lang="en-US" dirty="0"/>
              <a:t>For now, establishing—and being paid for—a remote monitoring program remains a challenge, especially for small and solo independent practices</a:t>
            </a:r>
          </a:p>
        </p:txBody>
      </p:sp>
    </p:spTree>
    <p:extLst>
      <p:ext uri="{BB962C8B-B14F-4D97-AF65-F5344CB8AC3E}">
        <p14:creationId xmlns:p14="http://schemas.microsoft.com/office/powerpoint/2010/main" val="39020926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C531-D2AA-4213-9241-DB171EF672BD}"/>
              </a:ext>
            </a:extLst>
          </p:cNvPr>
          <p:cNvSpPr>
            <a:spLocks noGrp="1"/>
          </p:cNvSpPr>
          <p:nvPr>
            <p:ph type="title"/>
          </p:nvPr>
        </p:nvSpPr>
        <p:spPr/>
        <p:txBody>
          <a:bodyPr/>
          <a:lstStyle/>
          <a:p>
            <a:r>
              <a:rPr lang="en-US" dirty="0"/>
              <a:t>Examples of RPM Technology</a:t>
            </a:r>
          </a:p>
        </p:txBody>
      </p:sp>
      <p:sp>
        <p:nvSpPr>
          <p:cNvPr id="3" name="Content Placeholder 2">
            <a:extLst>
              <a:ext uri="{FF2B5EF4-FFF2-40B4-BE49-F238E27FC236}">
                <a16:creationId xmlns:a16="http://schemas.microsoft.com/office/drawing/2014/main" id="{CD6FA79B-261F-4F10-9FA3-F4407FBB90D9}"/>
              </a:ext>
            </a:extLst>
          </p:cNvPr>
          <p:cNvSpPr>
            <a:spLocks noGrp="1"/>
          </p:cNvSpPr>
          <p:nvPr>
            <p:ph idx="1"/>
          </p:nvPr>
        </p:nvSpPr>
        <p:spPr/>
        <p:txBody>
          <a:bodyPr>
            <a:normAutofit fontScale="92500" lnSpcReduction="20000"/>
          </a:bodyPr>
          <a:lstStyle/>
          <a:p>
            <a:r>
              <a:rPr lang="en-US" dirty="0"/>
              <a:t>Glucose meters for patients with diabetes</a:t>
            </a:r>
          </a:p>
          <a:p>
            <a:r>
              <a:rPr lang="en-US" dirty="0"/>
              <a:t>Heart rate or blood pressure monitors</a:t>
            </a:r>
          </a:p>
          <a:p>
            <a:r>
              <a:rPr lang="en-US" dirty="0"/>
              <a:t>Continuous surveillance monitors that can locate patients with conditions like dementia and alert healthcare professionals of an event like a fall</a:t>
            </a:r>
          </a:p>
          <a:p>
            <a:r>
              <a:rPr lang="en-US" dirty="0"/>
              <a:t>Remote infertility treatment and monitoring</a:t>
            </a:r>
          </a:p>
          <a:p>
            <a:r>
              <a:rPr lang="en-US" dirty="0"/>
              <a:t>At-home tests that can keep substance abuse patients accountable for and on track with their goals</a:t>
            </a:r>
          </a:p>
          <a:p>
            <a:r>
              <a:rPr lang="en-US" dirty="0"/>
              <a:t>Caloric intake or diet logging programs</a:t>
            </a:r>
          </a:p>
        </p:txBody>
      </p:sp>
    </p:spTree>
    <p:extLst>
      <p:ext uri="{BB962C8B-B14F-4D97-AF65-F5344CB8AC3E}">
        <p14:creationId xmlns:p14="http://schemas.microsoft.com/office/powerpoint/2010/main" val="26741667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6BF8F-0801-49A7-95CA-A703C2C0A22B}"/>
              </a:ext>
            </a:extLst>
          </p:cNvPr>
          <p:cNvSpPr>
            <a:spLocks noGrp="1"/>
          </p:cNvSpPr>
          <p:nvPr>
            <p:ph type="title"/>
          </p:nvPr>
        </p:nvSpPr>
        <p:spPr/>
        <p:txBody>
          <a:bodyPr/>
          <a:lstStyle/>
          <a:p>
            <a:r>
              <a:rPr lang="en-US" dirty="0"/>
              <a:t>VHA Use of RPM</a:t>
            </a:r>
          </a:p>
        </p:txBody>
      </p:sp>
      <p:sp>
        <p:nvSpPr>
          <p:cNvPr id="3" name="Content Placeholder 2">
            <a:extLst>
              <a:ext uri="{FF2B5EF4-FFF2-40B4-BE49-F238E27FC236}">
                <a16:creationId xmlns:a16="http://schemas.microsoft.com/office/drawing/2014/main" id="{F94D0A2F-FDB4-4E9B-BDB0-DA6E478378A2}"/>
              </a:ext>
            </a:extLst>
          </p:cNvPr>
          <p:cNvSpPr>
            <a:spLocks noGrp="1"/>
          </p:cNvSpPr>
          <p:nvPr>
            <p:ph idx="1"/>
          </p:nvPr>
        </p:nvSpPr>
        <p:spPr/>
        <p:txBody>
          <a:bodyPr>
            <a:normAutofit/>
          </a:bodyPr>
          <a:lstStyle/>
          <a:p>
            <a:r>
              <a:rPr lang="en-US" dirty="0"/>
              <a:t>The VHA has expanded use of RPM beyond common chronic disease applications, to post-traumatic stress disorder, cancer and palliative care</a:t>
            </a:r>
          </a:p>
          <a:p>
            <a:r>
              <a:rPr lang="en-US" dirty="0"/>
              <a:t>VHA’s findings indicate improvements in a wide range of metrics, including decrease in emergency department visits, hospitalizations, and nursing home admissions</a:t>
            </a:r>
          </a:p>
          <a:p>
            <a:r>
              <a:rPr lang="en-US" dirty="0"/>
              <a:t>Findings from the VHA Care Coordination/Home Telehealth program show that RPM deployment resulted in significant savings to the organization</a:t>
            </a:r>
          </a:p>
        </p:txBody>
      </p:sp>
    </p:spTree>
    <p:extLst>
      <p:ext uri="{BB962C8B-B14F-4D97-AF65-F5344CB8AC3E}">
        <p14:creationId xmlns:p14="http://schemas.microsoft.com/office/powerpoint/2010/main" val="21927398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F925-4602-4DED-B780-0DF57C2FC126}"/>
              </a:ext>
            </a:extLst>
          </p:cNvPr>
          <p:cNvSpPr>
            <a:spLocks noGrp="1"/>
          </p:cNvSpPr>
          <p:nvPr>
            <p:ph type="title"/>
          </p:nvPr>
        </p:nvSpPr>
        <p:spPr/>
        <p:txBody>
          <a:bodyPr/>
          <a:lstStyle/>
          <a:p>
            <a:r>
              <a:rPr lang="en-US" b="1" dirty="0"/>
              <a:t>Whole System Demonstrator Trial in UK</a:t>
            </a:r>
            <a:endParaRPr lang="en-US" dirty="0"/>
          </a:p>
        </p:txBody>
      </p:sp>
      <p:sp>
        <p:nvSpPr>
          <p:cNvPr id="3" name="Content Placeholder 2">
            <a:extLst>
              <a:ext uri="{FF2B5EF4-FFF2-40B4-BE49-F238E27FC236}">
                <a16:creationId xmlns:a16="http://schemas.microsoft.com/office/drawing/2014/main" id="{5626A9EF-7DF5-446F-9A2A-38995C5E73E8}"/>
              </a:ext>
            </a:extLst>
          </p:cNvPr>
          <p:cNvSpPr>
            <a:spLocks noGrp="1"/>
          </p:cNvSpPr>
          <p:nvPr>
            <p:ph idx="1"/>
          </p:nvPr>
        </p:nvSpPr>
        <p:spPr/>
        <p:txBody>
          <a:bodyPr/>
          <a:lstStyle/>
          <a:p>
            <a:r>
              <a:rPr lang="en-US" dirty="0"/>
              <a:t>45% reduction in mortality rates</a:t>
            </a:r>
          </a:p>
          <a:p>
            <a:r>
              <a:rPr lang="en-US" dirty="0"/>
              <a:t>20% reduction in emergency admissions</a:t>
            </a:r>
          </a:p>
          <a:p>
            <a:r>
              <a:rPr lang="en-US" dirty="0"/>
              <a:t>15% reduction in A&amp;E visits</a:t>
            </a:r>
          </a:p>
          <a:p>
            <a:r>
              <a:rPr lang="en-US" dirty="0"/>
              <a:t>14% reduction in elective admissions</a:t>
            </a:r>
          </a:p>
          <a:p>
            <a:r>
              <a:rPr lang="en-US" dirty="0"/>
              <a:t>14% reduction in bed days</a:t>
            </a:r>
          </a:p>
        </p:txBody>
      </p:sp>
    </p:spTree>
    <p:extLst>
      <p:ext uri="{BB962C8B-B14F-4D97-AF65-F5344CB8AC3E}">
        <p14:creationId xmlns:p14="http://schemas.microsoft.com/office/powerpoint/2010/main" val="4016585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59" y="453295"/>
            <a:ext cx="11919130" cy="5916245"/>
          </a:xfrm>
          <a:prstGeom prst="rect">
            <a:avLst/>
          </a:prstGeom>
          <a:ln>
            <a:noFill/>
          </a:ln>
          <a:effectLst>
            <a:softEdge rad="112500"/>
          </a:effectLst>
        </p:spPr>
      </p:pic>
    </p:spTree>
    <p:extLst>
      <p:ext uri="{BB962C8B-B14F-4D97-AF65-F5344CB8AC3E}">
        <p14:creationId xmlns:p14="http://schemas.microsoft.com/office/powerpoint/2010/main" val="34828307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Steps to Remote Patient Monitoring: Phase 1 - Collect</a:t>
            </a:r>
          </a:p>
        </p:txBody>
      </p:sp>
      <p:sp>
        <p:nvSpPr>
          <p:cNvPr id="3" name="Content Placeholder 2"/>
          <p:cNvSpPr>
            <a:spLocks noGrp="1"/>
          </p:cNvSpPr>
          <p:nvPr>
            <p:ph idx="1"/>
          </p:nvPr>
        </p:nvSpPr>
        <p:spPr>
          <a:xfrm>
            <a:off x="1141412" y="1940767"/>
            <a:ext cx="9905999" cy="4236098"/>
          </a:xfrm>
        </p:spPr>
        <p:txBody>
          <a:bodyPr>
            <a:normAutofit lnSpcReduction="10000"/>
          </a:bodyPr>
          <a:lstStyle/>
          <a:p>
            <a:r>
              <a:rPr lang="en-US" dirty="0"/>
              <a:t>Activation</a:t>
            </a:r>
          </a:p>
          <a:p>
            <a:pPr lvl="1"/>
            <a:r>
              <a:rPr lang="en-US" dirty="0"/>
              <a:t>Patient, caregiver, clinician or third-party activates or initiates device for passive or active data collection</a:t>
            </a:r>
          </a:p>
          <a:p>
            <a:r>
              <a:rPr lang="en-US" dirty="0"/>
              <a:t>Obtaining Data</a:t>
            </a:r>
          </a:p>
          <a:p>
            <a:pPr lvl="1"/>
            <a:r>
              <a:rPr lang="en-US" dirty="0"/>
              <a:t>Activated device passively or actively collects information, which is recorded and stored for viewing and/or delivery</a:t>
            </a:r>
          </a:p>
          <a:p>
            <a:pPr lvl="1"/>
            <a:r>
              <a:rPr lang="en-US" dirty="0"/>
              <a:t>This can done on the device, on a computer attached to the device (Bluetooth, wireless and USB), or sent directly to the patient portal</a:t>
            </a:r>
          </a:p>
          <a:p>
            <a:r>
              <a:rPr lang="en-US" dirty="0"/>
              <a:t>Packaging Data</a:t>
            </a:r>
          </a:p>
          <a:p>
            <a:pPr lvl="1"/>
            <a:r>
              <a:rPr lang="en-US" dirty="0"/>
              <a:t>Data is packaged in the appropriate format for transmission</a:t>
            </a:r>
          </a:p>
        </p:txBody>
      </p:sp>
    </p:spTree>
    <p:extLst>
      <p:ext uri="{BB962C8B-B14F-4D97-AF65-F5344CB8AC3E}">
        <p14:creationId xmlns:p14="http://schemas.microsoft.com/office/powerpoint/2010/main" val="35955635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BrushedMetal">
      <a:dk1>
        <a:sysClr val="windowText" lastClr="000000"/>
      </a:dk1>
      <a:lt1>
        <a:sysClr val="window" lastClr="FFFFFF"/>
      </a:lt1>
      <a:dk2>
        <a:srgbClr val="2F333A"/>
      </a:dk2>
      <a:lt2>
        <a:srgbClr val="E4F9F9"/>
      </a:lt2>
      <a:accent1>
        <a:srgbClr val="07CB98"/>
      </a:accent1>
      <a:accent2>
        <a:srgbClr val="5A90D1"/>
      </a:accent2>
      <a:accent3>
        <a:srgbClr val="E6AD1E"/>
      </a:accent3>
      <a:accent4>
        <a:srgbClr val="EA6312"/>
      </a:accent4>
      <a:accent5>
        <a:srgbClr val="8253A9"/>
      </a:accent5>
      <a:accent6>
        <a:srgbClr val="CB274A"/>
      </a:accent6>
      <a:hlink>
        <a:srgbClr val="5A90D1"/>
      </a:hlink>
      <a:folHlink>
        <a:srgbClr val="969696"/>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61EA76-1630-4788-A629-8FDAFC9205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A16170-AED4-43FB-90C7-1F1653EBFACC}">
  <ds:schemaRefs>
    <ds:schemaRef ds:uri="http://schemas.microsoft.com/office/2006/documentManagement/types"/>
    <ds:schemaRef ds:uri="http://schemas.openxmlformats.org/package/2006/metadata/core-properties"/>
    <ds:schemaRef ds:uri="http://purl.org/dc/elements/1.1/"/>
    <ds:schemaRef ds:uri="a4f35948-e619-41b3-aa29-22878b09cfd2"/>
    <ds:schemaRef ds:uri="http://schemas.microsoft.com/office/infopath/2007/PartnerControls"/>
    <ds:schemaRef ds:uri="40262f94-9f35-4ac3-9a90-690165a166b7"/>
    <ds:schemaRef ds:uri="http://purl.org/dc/term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31C05A15-2C36-4B2C-9ED7-7313D59409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582</TotalTime>
  <Words>2264</Words>
  <Application>Microsoft Office PowerPoint</Application>
  <PresentationFormat>Widescreen</PresentationFormat>
  <Paragraphs>152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Georgia</vt:lpstr>
      <vt:lpstr>Tw Cen MT</vt:lpstr>
      <vt:lpstr>Circuit</vt:lpstr>
      <vt:lpstr>Remote Home/ Patient Monitoring</vt:lpstr>
      <vt:lpstr>Learning Objectives</vt:lpstr>
      <vt:lpstr>Introduction/Definition</vt:lpstr>
      <vt:lpstr>Perspectives on Remote Patient Monitoring</vt:lpstr>
      <vt:lpstr>Examples of RPM Technology</vt:lpstr>
      <vt:lpstr>VHA Use of RPM</vt:lpstr>
      <vt:lpstr>Whole System Demonstrator Trial in UK</vt:lpstr>
      <vt:lpstr>PowerPoint Presentation</vt:lpstr>
      <vt:lpstr>Five Steps to Remote Patient Monitoring: Phase 1 - Collect</vt:lpstr>
      <vt:lpstr>Five Steps to Remote Patient Monitoring: Phase 2 - Transmit</vt:lpstr>
      <vt:lpstr>Five Steps to Remote Patient Monitoring: Phase 3 - Evaluate</vt:lpstr>
      <vt:lpstr>Five Steps to Remote Patient Monitoring: Phase 4 - Notify</vt:lpstr>
      <vt:lpstr>Five Steps to Remote Patient Monitoring: Phase 5 - Intervene</vt:lpstr>
      <vt:lpstr>PowerPoint Presentation</vt:lpstr>
      <vt:lpstr>Clinical Example 1 – 2015 Study</vt:lpstr>
      <vt:lpstr>Another 2015 Clinical Study</vt:lpstr>
      <vt:lpstr>PowerPoint Presentation</vt:lpstr>
      <vt:lpstr>Benefits of RPM for Patients </vt:lpstr>
      <vt:lpstr>Benefits for Care Providers</vt:lpstr>
      <vt:lpstr>Benefits for Payers</vt:lpstr>
      <vt:lpstr>PowerPoint Presentation</vt:lpstr>
      <vt:lpstr>PowerPoint Presentation</vt:lpstr>
      <vt:lpstr>Cons to Remote Patient Monitoring</vt:lpstr>
      <vt:lpstr>Challenges to RPM Implementation</vt:lpstr>
      <vt:lpstr>Limitations to RPM                            1 of 2</vt:lpstr>
      <vt:lpstr>Limitations to RPM                            2 of 2</vt:lpstr>
      <vt:lpstr>PowerPoint Presentation</vt:lpstr>
      <vt:lpstr>Financial, Operational and Practical Implications        1 of 2</vt:lpstr>
      <vt:lpstr>Financial, Operational and Practical Implications        2 of 2</vt:lpstr>
      <vt:lpstr>2019 CMS Codes for RPM</vt:lpstr>
      <vt:lpstr>PowerPoint Presentation</vt:lpstr>
      <vt:lpstr>The @Home Study                      1 of 2</vt:lpstr>
      <vt:lpstr>The @Home Study                      2 of 2</vt:lpstr>
      <vt:lpstr>Banner Health RPM Program                 1 of 2</vt:lpstr>
      <vt:lpstr>Banner Health RPM Program                 2 of 2</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Home/ Patient Monitoring</dc:title>
  <dc:creator>Bob Marshall</dc:creator>
  <cp:lastModifiedBy>Bob Marshall</cp:lastModifiedBy>
  <cp:revision>21</cp:revision>
  <dcterms:created xsi:type="dcterms:W3CDTF">2017-04-30T21:59:10Z</dcterms:created>
  <dcterms:modified xsi:type="dcterms:W3CDTF">2019-06-09T17:46:33Z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