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86" r:id="rId4"/>
    <p:sldId id="259" r:id="rId5"/>
    <p:sldId id="260" r:id="rId6"/>
    <p:sldId id="262" r:id="rId7"/>
    <p:sldId id="280" r:id="rId8"/>
    <p:sldId id="263" r:id="rId9"/>
    <p:sldId id="264" r:id="rId10"/>
    <p:sldId id="281" r:id="rId11"/>
    <p:sldId id="265" r:id="rId12"/>
    <p:sldId id="266" r:id="rId13"/>
    <p:sldId id="267" r:id="rId14"/>
    <p:sldId id="268" r:id="rId15"/>
    <p:sldId id="272" r:id="rId16"/>
    <p:sldId id="269" r:id="rId17"/>
    <p:sldId id="273" r:id="rId18"/>
    <p:sldId id="270" r:id="rId19"/>
    <p:sldId id="271" r:id="rId20"/>
    <p:sldId id="275" r:id="rId21"/>
    <p:sldId id="276" r:id="rId22"/>
    <p:sldId id="277" r:id="rId23"/>
    <p:sldId id="278" r:id="rId24"/>
    <p:sldId id="258" r:id="rId25"/>
    <p:sldId id="282" r:id="rId26"/>
    <p:sldId id="284" r:id="rId27"/>
    <p:sldId id="285" r:id="rId2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97C"/>
    <a:srgbClr val="ACDDFE"/>
    <a:srgbClr val="7ECAF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2B28D-F1C8-4C43-A9CE-2DB0F6EE1902}" v="131" dt="2019-08-26T03:31:44.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62045" autoAdjust="0"/>
  </p:normalViewPr>
  <p:slideViewPr>
    <p:cSldViewPr>
      <p:cViewPr varScale="1">
        <p:scale>
          <a:sx n="45" d="100"/>
          <a:sy n="45" d="100"/>
        </p:scale>
        <p:origin x="864" y="3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Toth" userId="0bf2a754023d79ae" providerId="LiveId" clId="{4152B28D-F1C8-4C43-A9CE-2DB0F6EE1902}"/>
    <pc:docChg chg="undo custSel addSld delSld modSld sldOrd">
      <pc:chgData name="William Toth" userId="0bf2a754023d79ae" providerId="LiveId" clId="{4152B28D-F1C8-4C43-A9CE-2DB0F6EE1902}" dt="2019-08-26T03:31:48.870" v="8575" actId="1076"/>
      <pc:docMkLst>
        <pc:docMk/>
      </pc:docMkLst>
      <pc:sldChg chg="addSp delSp modSp">
        <pc:chgData name="William Toth" userId="0bf2a754023d79ae" providerId="LiveId" clId="{4152B28D-F1C8-4C43-A9CE-2DB0F6EE1902}" dt="2019-08-25T19:57:37.607" v="243" actId="1076"/>
        <pc:sldMkLst>
          <pc:docMk/>
          <pc:sldMk cId="0" sldId="256"/>
        </pc:sldMkLst>
        <pc:spChg chg="add del mod">
          <ac:chgData name="William Toth" userId="0bf2a754023d79ae" providerId="LiveId" clId="{4152B28D-F1C8-4C43-A9CE-2DB0F6EE1902}" dt="2019-08-25T19:49:01.634" v="9" actId="478"/>
          <ac:spMkLst>
            <pc:docMk/>
            <pc:sldMk cId="0" sldId="256"/>
            <ac:spMk id="3" creationId="{E7984DDF-489D-4E72-BA07-6121B1867F96}"/>
          </ac:spMkLst>
        </pc:spChg>
        <pc:spChg chg="mod">
          <ac:chgData name="William Toth" userId="0bf2a754023d79ae" providerId="LiveId" clId="{4152B28D-F1C8-4C43-A9CE-2DB0F6EE1902}" dt="2019-08-25T19:57:37.607" v="243" actId="1076"/>
          <ac:spMkLst>
            <pc:docMk/>
            <pc:sldMk cId="0" sldId="256"/>
            <ac:spMk id="34818" creationId="{00000000-0000-0000-0000-000000000000}"/>
          </ac:spMkLst>
        </pc:spChg>
        <pc:spChg chg="del">
          <ac:chgData name="William Toth" userId="0bf2a754023d79ae" providerId="LiveId" clId="{4152B28D-F1C8-4C43-A9CE-2DB0F6EE1902}" dt="2019-08-25T19:48:52.379" v="7" actId="478"/>
          <ac:spMkLst>
            <pc:docMk/>
            <pc:sldMk cId="0" sldId="256"/>
            <ac:spMk id="34819" creationId="{00000000-0000-0000-0000-000000000000}"/>
          </ac:spMkLst>
        </pc:spChg>
      </pc:sldChg>
      <pc:sldChg chg="modSp">
        <pc:chgData name="William Toth" userId="0bf2a754023d79ae" providerId="LiveId" clId="{4152B28D-F1C8-4C43-A9CE-2DB0F6EE1902}" dt="2019-08-25T20:53:32.251" v="2527" actId="14100"/>
        <pc:sldMkLst>
          <pc:docMk/>
          <pc:sldMk cId="0" sldId="257"/>
        </pc:sldMkLst>
        <pc:spChg chg="mod">
          <ac:chgData name="William Toth" userId="0bf2a754023d79ae" providerId="LiveId" clId="{4152B28D-F1C8-4C43-A9CE-2DB0F6EE1902}" dt="2019-08-25T20:00:11.759" v="409" actId="20577"/>
          <ac:spMkLst>
            <pc:docMk/>
            <pc:sldMk cId="0" sldId="257"/>
            <ac:spMk id="36866" creationId="{00000000-0000-0000-0000-000000000000}"/>
          </ac:spMkLst>
        </pc:spChg>
        <pc:spChg chg="mod">
          <ac:chgData name="William Toth" userId="0bf2a754023d79ae" providerId="LiveId" clId="{4152B28D-F1C8-4C43-A9CE-2DB0F6EE1902}" dt="2019-08-25T20:53:32.251" v="2527" actId="14100"/>
          <ac:spMkLst>
            <pc:docMk/>
            <pc:sldMk cId="0" sldId="257"/>
            <ac:spMk id="36867" creationId="{00000000-0000-0000-0000-000000000000}"/>
          </ac:spMkLst>
        </pc:spChg>
      </pc:sldChg>
      <pc:sldChg chg="modSp">
        <pc:chgData name="William Toth" userId="0bf2a754023d79ae" providerId="LiveId" clId="{4152B28D-F1C8-4C43-A9CE-2DB0F6EE1902}" dt="2019-08-25T23:16:45.801" v="7988" actId="27636"/>
        <pc:sldMkLst>
          <pc:docMk/>
          <pc:sldMk cId="0" sldId="258"/>
        </pc:sldMkLst>
        <pc:spChg chg="mod">
          <ac:chgData name="William Toth" userId="0bf2a754023d79ae" providerId="LiveId" clId="{4152B28D-F1C8-4C43-A9CE-2DB0F6EE1902}" dt="2019-08-25T23:15:51.718" v="7820" actId="20577"/>
          <ac:spMkLst>
            <pc:docMk/>
            <pc:sldMk cId="0" sldId="258"/>
            <ac:spMk id="277506" creationId="{00000000-0000-0000-0000-000000000000}"/>
          </ac:spMkLst>
        </pc:spChg>
        <pc:spChg chg="mod">
          <ac:chgData name="William Toth" userId="0bf2a754023d79ae" providerId="LiveId" clId="{4152B28D-F1C8-4C43-A9CE-2DB0F6EE1902}" dt="2019-08-25T23:16:45.801" v="7988" actId="27636"/>
          <ac:spMkLst>
            <pc:docMk/>
            <pc:sldMk cId="0" sldId="258"/>
            <ac:spMk id="277507" creationId="{00000000-0000-0000-0000-000000000000}"/>
          </ac:spMkLst>
        </pc:spChg>
      </pc:sldChg>
      <pc:sldChg chg="modSp add">
        <pc:chgData name="William Toth" userId="0bf2a754023d79ae" providerId="LiveId" clId="{4152B28D-F1C8-4C43-A9CE-2DB0F6EE1902}" dt="2019-08-25T20:53:04.800" v="2521" actId="1076"/>
        <pc:sldMkLst>
          <pc:docMk/>
          <pc:sldMk cId="4138158794" sldId="259"/>
        </pc:sldMkLst>
        <pc:spChg chg="mod">
          <ac:chgData name="William Toth" userId="0bf2a754023d79ae" providerId="LiveId" clId="{4152B28D-F1C8-4C43-A9CE-2DB0F6EE1902}" dt="2019-08-25T20:09:06.670" v="1022" actId="20577"/>
          <ac:spMkLst>
            <pc:docMk/>
            <pc:sldMk cId="4138158794" sldId="259"/>
            <ac:spMk id="36866" creationId="{00000000-0000-0000-0000-000000000000}"/>
          </ac:spMkLst>
        </pc:spChg>
        <pc:spChg chg="mod">
          <ac:chgData name="William Toth" userId="0bf2a754023d79ae" providerId="LiveId" clId="{4152B28D-F1C8-4C43-A9CE-2DB0F6EE1902}" dt="2019-08-25T20:53:04.800" v="2521" actId="1076"/>
          <ac:spMkLst>
            <pc:docMk/>
            <pc:sldMk cId="4138158794" sldId="259"/>
            <ac:spMk id="36867" creationId="{00000000-0000-0000-0000-000000000000}"/>
          </ac:spMkLst>
        </pc:spChg>
      </pc:sldChg>
      <pc:sldChg chg="modSp add modNotesTx">
        <pc:chgData name="William Toth" userId="0bf2a754023d79ae" providerId="LiveId" clId="{4152B28D-F1C8-4C43-A9CE-2DB0F6EE1902}" dt="2019-08-25T23:00:02.724" v="7239" actId="20577"/>
        <pc:sldMkLst>
          <pc:docMk/>
          <pc:sldMk cId="2195455255" sldId="260"/>
        </pc:sldMkLst>
        <pc:spChg chg="mod">
          <ac:chgData name="William Toth" userId="0bf2a754023d79ae" providerId="LiveId" clId="{4152B28D-F1C8-4C43-A9CE-2DB0F6EE1902}" dt="2019-08-25T20:09:49.553" v="1039" actId="1076"/>
          <ac:spMkLst>
            <pc:docMk/>
            <pc:sldMk cId="2195455255" sldId="260"/>
            <ac:spMk id="36866" creationId="{00000000-0000-0000-0000-000000000000}"/>
          </ac:spMkLst>
        </pc:spChg>
        <pc:spChg chg="mod">
          <ac:chgData name="William Toth" userId="0bf2a754023d79ae" providerId="LiveId" clId="{4152B28D-F1C8-4C43-A9CE-2DB0F6EE1902}" dt="2019-08-25T20:58:17.189" v="2912" actId="12"/>
          <ac:spMkLst>
            <pc:docMk/>
            <pc:sldMk cId="2195455255" sldId="260"/>
            <ac:spMk id="36867" creationId="{00000000-0000-0000-0000-000000000000}"/>
          </ac:spMkLst>
        </pc:spChg>
      </pc:sldChg>
      <pc:sldChg chg="modSp add del modNotesTx">
        <pc:chgData name="William Toth" userId="0bf2a754023d79ae" providerId="LiveId" clId="{4152B28D-F1C8-4C43-A9CE-2DB0F6EE1902}" dt="2019-08-25T23:03:14.987" v="7261" actId="2696"/>
        <pc:sldMkLst>
          <pc:docMk/>
          <pc:sldMk cId="3023048565" sldId="261"/>
        </pc:sldMkLst>
        <pc:spChg chg="mod">
          <ac:chgData name="William Toth" userId="0bf2a754023d79ae" providerId="LiveId" clId="{4152B28D-F1C8-4C43-A9CE-2DB0F6EE1902}" dt="2019-08-25T20:28:43.900" v="1653" actId="20577"/>
          <ac:spMkLst>
            <pc:docMk/>
            <pc:sldMk cId="3023048565" sldId="261"/>
            <ac:spMk id="36866" creationId="{00000000-0000-0000-0000-000000000000}"/>
          </ac:spMkLst>
        </pc:spChg>
        <pc:spChg chg="mod">
          <ac:chgData name="William Toth" userId="0bf2a754023d79ae" providerId="LiveId" clId="{4152B28D-F1C8-4C43-A9CE-2DB0F6EE1902}" dt="2019-08-25T20:30:24.735" v="1881" actId="5793"/>
          <ac:spMkLst>
            <pc:docMk/>
            <pc:sldMk cId="3023048565" sldId="261"/>
            <ac:spMk id="36867" creationId="{00000000-0000-0000-0000-000000000000}"/>
          </ac:spMkLst>
        </pc:spChg>
      </pc:sldChg>
      <pc:sldChg chg="modSp add ord">
        <pc:chgData name="William Toth" userId="0bf2a754023d79ae" providerId="LiveId" clId="{4152B28D-F1C8-4C43-A9CE-2DB0F6EE1902}" dt="2019-08-25T23:00:29.070" v="7240"/>
        <pc:sldMkLst>
          <pc:docMk/>
          <pc:sldMk cId="2061716715" sldId="262"/>
        </pc:sldMkLst>
        <pc:spChg chg="mod">
          <ac:chgData name="William Toth" userId="0bf2a754023d79ae" providerId="LiveId" clId="{4152B28D-F1C8-4C43-A9CE-2DB0F6EE1902}" dt="2019-08-25T20:58:12.240" v="2911" actId="12"/>
          <ac:spMkLst>
            <pc:docMk/>
            <pc:sldMk cId="2061716715" sldId="262"/>
            <ac:spMk id="36867" creationId="{00000000-0000-0000-0000-000000000000}"/>
          </ac:spMkLst>
        </pc:spChg>
      </pc:sldChg>
      <pc:sldChg chg="modSp add modNotesTx">
        <pc:chgData name="William Toth" userId="0bf2a754023d79ae" providerId="LiveId" clId="{4152B28D-F1C8-4C43-A9CE-2DB0F6EE1902}" dt="2019-08-25T20:58:06.328" v="2910" actId="12"/>
        <pc:sldMkLst>
          <pc:docMk/>
          <pc:sldMk cId="2980599735" sldId="263"/>
        </pc:sldMkLst>
        <pc:spChg chg="mod">
          <ac:chgData name="William Toth" userId="0bf2a754023d79ae" providerId="LiveId" clId="{4152B28D-F1C8-4C43-A9CE-2DB0F6EE1902}" dt="2019-08-25T20:45:21.746" v="2158" actId="20577"/>
          <ac:spMkLst>
            <pc:docMk/>
            <pc:sldMk cId="2980599735" sldId="263"/>
            <ac:spMk id="36866" creationId="{00000000-0000-0000-0000-000000000000}"/>
          </ac:spMkLst>
        </pc:spChg>
        <pc:spChg chg="mod">
          <ac:chgData name="William Toth" userId="0bf2a754023d79ae" providerId="LiveId" clId="{4152B28D-F1C8-4C43-A9CE-2DB0F6EE1902}" dt="2019-08-25T20:58:06.328" v="2910" actId="12"/>
          <ac:spMkLst>
            <pc:docMk/>
            <pc:sldMk cId="2980599735" sldId="263"/>
            <ac:spMk id="36867" creationId="{00000000-0000-0000-0000-000000000000}"/>
          </ac:spMkLst>
        </pc:spChg>
      </pc:sldChg>
      <pc:sldChg chg="modSp add">
        <pc:chgData name="William Toth" userId="0bf2a754023d79ae" providerId="LiveId" clId="{4152B28D-F1C8-4C43-A9CE-2DB0F6EE1902}" dt="2019-08-25T21:09:56.536" v="3522" actId="15"/>
        <pc:sldMkLst>
          <pc:docMk/>
          <pc:sldMk cId="3730930172" sldId="264"/>
        </pc:sldMkLst>
        <pc:spChg chg="mod">
          <ac:chgData name="William Toth" userId="0bf2a754023d79ae" providerId="LiveId" clId="{4152B28D-F1C8-4C43-A9CE-2DB0F6EE1902}" dt="2019-08-25T20:51:29.690" v="2511" actId="20577"/>
          <ac:spMkLst>
            <pc:docMk/>
            <pc:sldMk cId="3730930172" sldId="264"/>
            <ac:spMk id="36866" creationId="{00000000-0000-0000-0000-000000000000}"/>
          </ac:spMkLst>
        </pc:spChg>
        <pc:spChg chg="mod">
          <ac:chgData name="William Toth" userId="0bf2a754023d79ae" providerId="LiveId" clId="{4152B28D-F1C8-4C43-A9CE-2DB0F6EE1902}" dt="2019-08-25T21:09:56.536" v="3522" actId="15"/>
          <ac:spMkLst>
            <pc:docMk/>
            <pc:sldMk cId="3730930172" sldId="264"/>
            <ac:spMk id="36867" creationId="{00000000-0000-0000-0000-000000000000}"/>
          </ac:spMkLst>
        </pc:spChg>
      </pc:sldChg>
      <pc:sldChg chg="modSp add modNotesTx">
        <pc:chgData name="William Toth" userId="0bf2a754023d79ae" providerId="LiveId" clId="{4152B28D-F1C8-4C43-A9CE-2DB0F6EE1902}" dt="2019-08-25T21:20:44.077" v="3538" actId="20577"/>
        <pc:sldMkLst>
          <pc:docMk/>
          <pc:sldMk cId="4061190679" sldId="265"/>
        </pc:sldMkLst>
        <pc:spChg chg="mod">
          <ac:chgData name="William Toth" userId="0bf2a754023d79ae" providerId="LiveId" clId="{4152B28D-F1C8-4C43-A9CE-2DB0F6EE1902}" dt="2019-08-25T21:11:35.116" v="3534" actId="20577"/>
          <ac:spMkLst>
            <pc:docMk/>
            <pc:sldMk cId="4061190679" sldId="265"/>
            <ac:spMk id="36866" creationId="{00000000-0000-0000-0000-000000000000}"/>
          </ac:spMkLst>
        </pc:spChg>
        <pc:spChg chg="mod">
          <ac:chgData name="William Toth" userId="0bf2a754023d79ae" providerId="LiveId" clId="{4152B28D-F1C8-4C43-A9CE-2DB0F6EE1902}" dt="2019-08-25T21:04:01.577" v="3505" actId="20577"/>
          <ac:spMkLst>
            <pc:docMk/>
            <pc:sldMk cId="4061190679" sldId="265"/>
            <ac:spMk id="36867" creationId="{00000000-0000-0000-0000-000000000000}"/>
          </ac:spMkLst>
        </pc:spChg>
      </pc:sldChg>
      <pc:sldChg chg="modSp add modNotesTx">
        <pc:chgData name="William Toth" userId="0bf2a754023d79ae" providerId="LiveId" clId="{4152B28D-F1C8-4C43-A9CE-2DB0F6EE1902}" dt="2019-08-25T21:26:24.052" v="3882" actId="20577"/>
        <pc:sldMkLst>
          <pc:docMk/>
          <pc:sldMk cId="463492551" sldId="266"/>
        </pc:sldMkLst>
        <pc:spChg chg="mod">
          <ac:chgData name="William Toth" userId="0bf2a754023d79ae" providerId="LiveId" clId="{4152B28D-F1C8-4C43-A9CE-2DB0F6EE1902}" dt="2019-08-25T21:21:11.253" v="3570" actId="20577"/>
          <ac:spMkLst>
            <pc:docMk/>
            <pc:sldMk cId="463492551" sldId="266"/>
            <ac:spMk id="36866" creationId="{00000000-0000-0000-0000-000000000000}"/>
          </ac:spMkLst>
        </pc:spChg>
        <pc:spChg chg="mod">
          <ac:chgData name="William Toth" userId="0bf2a754023d79ae" providerId="LiveId" clId="{4152B28D-F1C8-4C43-A9CE-2DB0F6EE1902}" dt="2019-08-25T21:26:24.052" v="3882" actId="20577"/>
          <ac:spMkLst>
            <pc:docMk/>
            <pc:sldMk cId="463492551" sldId="266"/>
            <ac:spMk id="36867" creationId="{00000000-0000-0000-0000-000000000000}"/>
          </ac:spMkLst>
        </pc:spChg>
      </pc:sldChg>
      <pc:sldChg chg="modSp add">
        <pc:chgData name="William Toth" userId="0bf2a754023d79ae" providerId="LiveId" clId="{4152B28D-F1C8-4C43-A9CE-2DB0F6EE1902}" dt="2019-08-25T21:30:27.172" v="4252" actId="20577"/>
        <pc:sldMkLst>
          <pc:docMk/>
          <pc:sldMk cId="2808216603" sldId="267"/>
        </pc:sldMkLst>
        <pc:spChg chg="mod">
          <ac:chgData name="William Toth" userId="0bf2a754023d79ae" providerId="LiveId" clId="{4152B28D-F1C8-4C43-A9CE-2DB0F6EE1902}" dt="2019-08-25T21:26:42.660" v="3890" actId="20577"/>
          <ac:spMkLst>
            <pc:docMk/>
            <pc:sldMk cId="2808216603" sldId="267"/>
            <ac:spMk id="36866" creationId="{00000000-0000-0000-0000-000000000000}"/>
          </ac:spMkLst>
        </pc:spChg>
        <pc:spChg chg="mod">
          <ac:chgData name="William Toth" userId="0bf2a754023d79ae" providerId="LiveId" clId="{4152B28D-F1C8-4C43-A9CE-2DB0F6EE1902}" dt="2019-08-25T21:30:27.172" v="4252" actId="20577"/>
          <ac:spMkLst>
            <pc:docMk/>
            <pc:sldMk cId="2808216603" sldId="267"/>
            <ac:spMk id="36867" creationId="{00000000-0000-0000-0000-000000000000}"/>
          </ac:spMkLst>
        </pc:spChg>
      </pc:sldChg>
      <pc:sldChg chg="modSp add modNotesTx">
        <pc:chgData name="William Toth" userId="0bf2a754023d79ae" providerId="LiveId" clId="{4152B28D-F1C8-4C43-A9CE-2DB0F6EE1902}" dt="2019-08-25T22:01:46.235" v="4982" actId="6549"/>
        <pc:sldMkLst>
          <pc:docMk/>
          <pc:sldMk cId="2687029242" sldId="268"/>
        </pc:sldMkLst>
        <pc:spChg chg="mod">
          <ac:chgData name="William Toth" userId="0bf2a754023d79ae" providerId="LiveId" clId="{4152B28D-F1C8-4C43-A9CE-2DB0F6EE1902}" dt="2019-08-25T22:01:46.235" v="4982" actId="6549"/>
          <ac:spMkLst>
            <pc:docMk/>
            <pc:sldMk cId="2687029242" sldId="268"/>
            <ac:spMk id="36867" creationId="{00000000-0000-0000-0000-000000000000}"/>
          </ac:spMkLst>
        </pc:spChg>
      </pc:sldChg>
      <pc:sldChg chg="modSp add">
        <pc:chgData name="William Toth" userId="0bf2a754023d79ae" providerId="LiveId" clId="{4152B28D-F1C8-4C43-A9CE-2DB0F6EE1902}" dt="2019-08-25T21:55:15.192" v="4956" actId="20577"/>
        <pc:sldMkLst>
          <pc:docMk/>
          <pc:sldMk cId="289125945" sldId="269"/>
        </pc:sldMkLst>
        <pc:spChg chg="mod">
          <ac:chgData name="William Toth" userId="0bf2a754023d79ae" providerId="LiveId" clId="{4152B28D-F1C8-4C43-A9CE-2DB0F6EE1902}" dt="2019-08-25T21:55:15.192" v="4956" actId="20577"/>
          <ac:spMkLst>
            <pc:docMk/>
            <pc:sldMk cId="289125945" sldId="269"/>
            <ac:spMk id="36867" creationId="{00000000-0000-0000-0000-000000000000}"/>
          </ac:spMkLst>
        </pc:spChg>
      </pc:sldChg>
      <pc:sldChg chg="addSp delSp modSp add">
        <pc:chgData name="William Toth" userId="0bf2a754023d79ae" providerId="LiveId" clId="{4152B28D-F1C8-4C43-A9CE-2DB0F6EE1902}" dt="2019-08-25T21:57:04.964" v="4973" actId="1076"/>
        <pc:sldMkLst>
          <pc:docMk/>
          <pc:sldMk cId="2606851928" sldId="270"/>
        </pc:sldMkLst>
        <pc:spChg chg="add mod">
          <ac:chgData name="William Toth" userId="0bf2a754023d79ae" providerId="LiveId" clId="{4152B28D-F1C8-4C43-A9CE-2DB0F6EE1902}" dt="2019-08-25T21:56:05.419" v="4958" actId="478"/>
          <ac:spMkLst>
            <pc:docMk/>
            <pc:sldMk cId="2606851928" sldId="270"/>
            <ac:spMk id="3" creationId="{5601D4D7-2FD6-45BF-A633-A446A3A9A60E}"/>
          </ac:spMkLst>
        </pc:spChg>
        <pc:spChg chg="del">
          <ac:chgData name="William Toth" userId="0bf2a754023d79ae" providerId="LiveId" clId="{4152B28D-F1C8-4C43-A9CE-2DB0F6EE1902}" dt="2019-08-25T21:56:05.419" v="4958" actId="478"/>
          <ac:spMkLst>
            <pc:docMk/>
            <pc:sldMk cId="2606851928" sldId="270"/>
            <ac:spMk id="36867" creationId="{00000000-0000-0000-0000-000000000000}"/>
          </ac:spMkLst>
        </pc:spChg>
        <pc:picChg chg="add del mod">
          <ac:chgData name="William Toth" userId="0bf2a754023d79ae" providerId="LiveId" clId="{4152B28D-F1C8-4C43-A9CE-2DB0F6EE1902}" dt="2019-08-25T21:56:51.407" v="4970" actId="478"/>
          <ac:picMkLst>
            <pc:docMk/>
            <pc:sldMk cId="2606851928" sldId="270"/>
            <ac:picMk id="4" creationId="{B6C34689-58B1-44E3-926E-0E77421CD9BC}"/>
          </ac:picMkLst>
        </pc:picChg>
        <pc:picChg chg="add mod">
          <ac:chgData name="William Toth" userId="0bf2a754023d79ae" providerId="LiveId" clId="{4152B28D-F1C8-4C43-A9CE-2DB0F6EE1902}" dt="2019-08-25T21:57:04.964" v="4973" actId="1076"/>
          <ac:picMkLst>
            <pc:docMk/>
            <pc:sldMk cId="2606851928" sldId="270"/>
            <ac:picMk id="5" creationId="{C620FF8C-0313-4F4D-A7CA-0E4CD14C36DA}"/>
          </ac:picMkLst>
        </pc:picChg>
      </pc:sldChg>
      <pc:sldChg chg="addSp delSp modSp add">
        <pc:chgData name="William Toth" userId="0bf2a754023d79ae" providerId="LiveId" clId="{4152B28D-F1C8-4C43-A9CE-2DB0F6EE1902}" dt="2019-08-25T21:56:48.394" v="4969" actId="1076"/>
        <pc:sldMkLst>
          <pc:docMk/>
          <pc:sldMk cId="3680495271" sldId="271"/>
        </pc:sldMkLst>
        <pc:picChg chg="add mod">
          <ac:chgData name="William Toth" userId="0bf2a754023d79ae" providerId="LiveId" clId="{4152B28D-F1C8-4C43-A9CE-2DB0F6EE1902}" dt="2019-08-25T21:56:48.394" v="4969" actId="1076"/>
          <ac:picMkLst>
            <pc:docMk/>
            <pc:sldMk cId="3680495271" sldId="271"/>
            <ac:picMk id="2" creationId="{57CD2434-1CA1-4733-99A7-AE7DDF849355}"/>
          </ac:picMkLst>
        </pc:picChg>
        <pc:picChg chg="del">
          <ac:chgData name="William Toth" userId="0bf2a754023d79ae" providerId="LiveId" clId="{4152B28D-F1C8-4C43-A9CE-2DB0F6EE1902}" dt="2019-08-25T21:56:26.184" v="4963" actId="478"/>
          <ac:picMkLst>
            <pc:docMk/>
            <pc:sldMk cId="3680495271" sldId="271"/>
            <ac:picMk id="4" creationId="{B6C34689-58B1-44E3-926E-0E77421CD9BC}"/>
          </ac:picMkLst>
        </pc:picChg>
      </pc:sldChg>
      <pc:sldChg chg="addSp delSp modSp add">
        <pc:chgData name="William Toth" userId="0bf2a754023d79ae" providerId="LiveId" clId="{4152B28D-F1C8-4C43-A9CE-2DB0F6EE1902}" dt="2019-08-25T22:02:10.157" v="4986" actId="14100"/>
        <pc:sldMkLst>
          <pc:docMk/>
          <pc:sldMk cId="659064256" sldId="272"/>
        </pc:sldMkLst>
        <pc:spChg chg="add mod">
          <ac:chgData name="William Toth" userId="0bf2a754023d79ae" providerId="LiveId" clId="{4152B28D-F1C8-4C43-A9CE-2DB0F6EE1902}" dt="2019-08-25T22:01:51.345" v="4984" actId="478"/>
          <ac:spMkLst>
            <pc:docMk/>
            <pc:sldMk cId="659064256" sldId="272"/>
            <ac:spMk id="3" creationId="{CD65EA0F-1DC1-46B0-A032-AAAB0E724B24}"/>
          </ac:spMkLst>
        </pc:spChg>
        <pc:spChg chg="del">
          <ac:chgData name="William Toth" userId="0bf2a754023d79ae" providerId="LiveId" clId="{4152B28D-F1C8-4C43-A9CE-2DB0F6EE1902}" dt="2019-08-25T22:01:51.345" v="4984" actId="478"/>
          <ac:spMkLst>
            <pc:docMk/>
            <pc:sldMk cId="659064256" sldId="272"/>
            <ac:spMk id="36867" creationId="{00000000-0000-0000-0000-000000000000}"/>
          </ac:spMkLst>
        </pc:spChg>
        <pc:picChg chg="add mod">
          <ac:chgData name="William Toth" userId="0bf2a754023d79ae" providerId="LiveId" clId="{4152B28D-F1C8-4C43-A9CE-2DB0F6EE1902}" dt="2019-08-25T22:02:10.157" v="4986" actId="14100"/>
          <ac:picMkLst>
            <pc:docMk/>
            <pc:sldMk cId="659064256" sldId="272"/>
            <ac:picMk id="4" creationId="{53FB8350-7C92-471D-9C40-E60D38DD2994}"/>
          </ac:picMkLst>
        </pc:picChg>
      </pc:sldChg>
      <pc:sldChg chg="addSp delSp modSp add del">
        <pc:chgData name="William Toth" userId="0bf2a754023d79ae" providerId="LiveId" clId="{4152B28D-F1C8-4C43-A9CE-2DB0F6EE1902}" dt="2019-08-25T22:01:33.610" v="4978"/>
        <pc:sldMkLst>
          <pc:docMk/>
          <pc:sldMk cId="762449561" sldId="272"/>
        </pc:sldMkLst>
        <pc:spChg chg="add del mod">
          <ac:chgData name="William Toth" userId="0bf2a754023d79ae" providerId="LiveId" clId="{4152B28D-F1C8-4C43-A9CE-2DB0F6EE1902}" dt="2019-08-25T22:01:32.768" v="4977" actId="478"/>
          <ac:spMkLst>
            <pc:docMk/>
            <pc:sldMk cId="762449561" sldId="272"/>
            <ac:spMk id="3" creationId="{573250DE-46D2-4BC6-9503-E122EDA970BF}"/>
          </ac:spMkLst>
        </pc:spChg>
        <pc:spChg chg="add del">
          <ac:chgData name="William Toth" userId="0bf2a754023d79ae" providerId="LiveId" clId="{4152B28D-F1C8-4C43-A9CE-2DB0F6EE1902}" dt="2019-08-25T22:01:32.768" v="4977" actId="478"/>
          <ac:spMkLst>
            <pc:docMk/>
            <pc:sldMk cId="762449561" sldId="272"/>
            <ac:spMk id="36867" creationId="{00000000-0000-0000-0000-000000000000}"/>
          </ac:spMkLst>
        </pc:spChg>
      </pc:sldChg>
      <pc:sldChg chg="addSp delSp modSp add">
        <pc:chgData name="William Toth" userId="0bf2a754023d79ae" providerId="LiveId" clId="{4152B28D-F1C8-4C43-A9CE-2DB0F6EE1902}" dt="2019-08-25T22:02:41.169" v="4991" actId="14100"/>
        <pc:sldMkLst>
          <pc:docMk/>
          <pc:sldMk cId="2205474484" sldId="273"/>
        </pc:sldMkLst>
        <pc:spChg chg="add mod">
          <ac:chgData name="William Toth" userId="0bf2a754023d79ae" providerId="LiveId" clId="{4152B28D-F1C8-4C43-A9CE-2DB0F6EE1902}" dt="2019-08-25T22:02:25.786" v="4988" actId="478"/>
          <ac:spMkLst>
            <pc:docMk/>
            <pc:sldMk cId="2205474484" sldId="273"/>
            <ac:spMk id="3" creationId="{9B66638D-4D7F-40C4-A228-AFB409D10FC4}"/>
          </ac:spMkLst>
        </pc:spChg>
        <pc:spChg chg="del">
          <ac:chgData name="William Toth" userId="0bf2a754023d79ae" providerId="LiveId" clId="{4152B28D-F1C8-4C43-A9CE-2DB0F6EE1902}" dt="2019-08-25T22:02:25.786" v="4988" actId="478"/>
          <ac:spMkLst>
            <pc:docMk/>
            <pc:sldMk cId="2205474484" sldId="273"/>
            <ac:spMk id="36867" creationId="{00000000-0000-0000-0000-000000000000}"/>
          </ac:spMkLst>
        </pc:spChg>
        <pc:picChg chg="add mod">
          <ac:chgData name="William Toth" userId="0bf2a754023d79ae" providerId="LiveId" clId="{4152B28D-F1C8-4C43-A9CE-2DB0F6EE1902}" dt="2019-08-25T22:02:41.169" v="4991" actId="14100"/>
          <ac:picMkLst>
            <pc:docMk/>
            <pc:sldMk cId="2205474484" sldId="273"/>
            <ac:picMk id="4" creationId="{2A568D10-D3A5-4333-9C81-4DB4C4494755}"/>
          </ac:picMkLst>
        </pc:picChg>
      </pc:sldChg>
      <pc:sldChg chg="modSp add del ord">
        <pc:chgData name="William Toth" userId="0bf2a754023d79ae" providerId="LiveId" clId="{4152B28D-F1C8-4C43-A9CE-2DB0F6EE1902}" dt="2019-08-25T22:07:34.777" v="5373" actId="2696"/>
        <pc:sldMkLst>
          <pc:docMk/>
          <pc:sldMk cId="3156243594" sldId="274"/>
        </pc:sldMkLst>
        <pc:spChg chg="mod">
          <ac:chgData name="William Toth" userId="0bf2a754023d79ae" providerId="LiveId" clId="{4152B28D-F1C8-4C43-A9CE-2DB0F6EE1902}" dt="2019-08-25T22:03:53.741" v="5003" actId="20577"/>
          <ac:spMkLst>
            <pc:docMk/>
            <pc:sldMk cId="3156243594" sldId="274"/>
            <ac:spMk id="36866" creationId="{00000000-0000-0000-0000-000000000000}"/>
          </ac:spMkLst>
        </pc:spChg>
        <pc:spChg chg="mod">
          <ac:chgData name="William Toth" userId="0bf2a754023d79ae" providerId="LiveId" clId="{4152B28D-F1C8-4C43-A9CE-2DB0F6EE1902}" dt="2019-08-25T22:03:57.688" v="5004" actId="6549"/>
          <ac:spMkLst>
            <pc:docMk/>
            <pc:sldMk cId="3156243594" sldId="274"/>
            <ac:spMk id="36867" creationId="{00000000-0000-0000-0000-000000000000}"/>
          </ac:spMkLst>
        </pc:spChg>
      </pc:sldChg>
      <pc:sldChg chg="modSp add ord">
        <pc:chgData name="William Toth" userId="0bf2a754023d79ae" providerId="LiveId" clId="{4152B28D-F1C8-4C43-A9CE-2DB0F6EE1902}" dt="2019-08-25T22:23:39.011" v="5825" actId="20577"/>
        <pc:sldMkLst>
          <pc:docMk/>
          <pc:sldMk cId="163052051" sldId="275"/>
        </pc:sldMkLst>
        <pc:spChg chg="mod">
          <ac:chgData name="William Toth" userId="0bf2a754023d79ae" providerId="LiveId" clId="{4152B28D-F1C8-4C43-A9CE-2DB0F6EE1902}" dt="2019-08-25T22:07:42.263" v="5383" actId="20577"/>
          <ac:spMkLst>
            <pc:docMk/>
            <pc:sldMk cId="163052051" sldId="275"/>
            <ac:spMk id="36866" creationId="{00000000-0000-0000-0000-000000000000}"/>
          </ac:spMkLst>
        </pc:spChg>
        <pc:spChg chg="mod">
          <ac:chgData name="William Toth" userId="0bf2a754023d79ae" providerId="LiveId" clId="{4152B28D-F1C8-4C43-A9CE-2DB0F6EE1902}" dt="2019-08-25T22:23:39.011" v="5825" actId="20577"/>
          <ac:spMkLst>
            <pc:docMk/>
            <pc:sldMk cId="163052051" sldId="275"/>
            <ac:spMk id="36867" creationId="{00000000-0000-0000-0000-000000000000}"/>
          </ac:spMkLst>
        </pc:spChg>
      </pc:sldChg>
      <pc:sldChg chg="modSp add">
        <pc:chgData name="William Toth" userId="0bf2a754023d79ae" providerId="LiveId" clId="{4152B28D-F1C8-4C43-A9CE-2DB0F6EE1902}" dt="2019-08-25T22:26:49.377" v="6085" actId="14"/>
        <pc:sldMkLst>
          <pc:docMk/>
          <pc:sldMk cId="3664744147" sldId="276"/>
        </pc:sldMkLst>
        <pc:spChg chg="mod">
          <ac:chgData name="William Toth" userId="0bf2a754023d79ae" providerId="LiveId" clId="{4152B28D-F1C8-4C43-A9CE-2DB0F6EE1902}" dt="2019-08-25T22:26:49.377" v="6085" actId="14"/>
          <ac:spMkLst>
            <pc:docMk/>
            <pc:sldMk cId="3664744147" sldId="276"/>
            <ac:spMk id="36867" creationId="{00000000-0000-0000-0000-000000000000}"/>
          </ac:spMkLst>
        </pc:spChg>
      </pc:sldChg>
      <pc:sldChg chg="modSp add modNotesTx">
        <pc:chgData name="William Toth" userId="0bf2a754023d79ae" providerId="LiveId" clId="{4152B28D-F1C8-4C43-A9CE-2DB0F6EE1902}" dt="2019-08-25T22:28:23.820" v="6362" actId="20577"/>
        <pc:sldMkLst>
          <pc:docMk/>
          <pc:sldMk cId="1468037603" sldId="277"/>
        </pc:sldMkLst>
        <pc:spChg chg="mod">
          <ac:chgData name="William Toth" userId="0bf2a754023d79ae" providerId="LiveId" clId="{4152B28D-F1C8-4C43-A9CE-2DB0F6EE1902}" dt="2019-08-25T22:28:23.820" v="6362" actId="20577"/>
          <ac:spMkLst>
            <pc:docMk/>
            <pc:sldMk cId="1468037603" sldId="277"/>
            <ac:spMk id="36867" creationId="{00000000-0000-0000-0000-000000000000}"/>
          </ac:spMkLst>
        </pc:spChg>
      </pc:sldChg>
      <pc:sldChg chg="modSp add">
        <pc:chgData name="William Toth" userId="0bf2a754023d79ae" providerId="LiveId" clId="{4152B28D-F1C8-4C43-A9CE-2DB0F6EE1902}" dt="2019-08-25T22:30:26.836" v="6540" actId="313"/>
        <pc:sldMkLst>
          <pc:docMk/>
          <pc:sldMk cId="175144691" sldId="278"/>
        </pc:sldMkLst>
        <pc:spChg chg="mod">
          <ac:chgData name="William Toth" userId="0bf2a754023d79ae" providerId="LiveId" clId="{4152B28D-F1C8-4C43-A9CE-2DB0F6EE1902}" dt="2019-08-25T22:29:16.442" v="6374" actId="20577"/>
          <ac:spMkLst>
            <pc:docMk/>
            <pc:sldMk cId="175144691" sldId="278"/>
            <ac:spMk id="36866" creationId="{00000000-0000-0000-0000-000000000000}"/>
          </ac:spMkLst>
        </pc:spChg>
        <pc:spChg chg="mod">
          <ac:chgData name="William Toth" userId="0bf2a754023d79ae" providerId="LiveId" clId="{4152B28D-F1C8-4C43-A9CE-2DB0F6EE1902}" dt="2019-08-25T22:30:26.836" v="6540" actId="313"/>
          <ac:spMkLst>
            <pc:docMk/>
            <pc:sldMk cId="175144691" sldId="278"/>
            <ac:spMk id="36867" creationId="{00000000-0000-0000-0000-000000000000}"/>
          </ac:spMkLst>
        </pc:spChg>
      </pc:sldChg>
      <pc:sldChg chg="modSp add del">
        <pc:chgData name="William Toth" userId="0bf2a754023d79ae" providerId="LiveId" clId="{4152B28D-F1C8-4C43-A9CE-2DB0F6EE1902}" dt="2019-08-25T23:03:48.497" v="7282" actId="2696"/>
        <pc:sldMkLst>
          <pc:docMk/>
          <pc:sldMk cId="2043277054" sldId="279"/>
        </pc:sldMkLst>
        <pc:spChg chg="mod">
          <ac:chgData name="William Toth" userId="0bf2a754023d79ae" providerId="LiveId" clId="{4152B28D-F1C8-4C43-A9CE-2DB0F6EE1902}" dt="2019-08-25T23:03:00.822" v="7257" actId="20577"/>
          <ac:spMkLst>
            <pc:docMk/>
            <pc:sldMk cId="2043277054" sldId="279"/>
            <ac:spMk id="36866" creationId="{00000000-0000-0000-0000-000000000000}"/>
          </ac:spMkLst>
        </pc:spChg>
        <pc:spChg chg="mod">
          <ac:chgData name="William Toth" userId="0bf2a754023d79ae" providerId="LiveId" clId="{4152B28D-F1C8-4C43-A9CE-2DB0F6EE1902}" dt="2019-08-25T23:03:08.406" v="7260" actId="6549"/>
          <ac:spMkLst>
            <pc:docMk/>
            <pc:sldMk cId="2043277054" sldId="279"/>
            <ac:spMk id="36867" creationId="{00000000-0000-0000-0000-000000000000}"/>
          </ac:spMkLst>
        </pc:spChg>
      </pc:sldChg>
      <pc:sldChg chg="addSp modSp add ord modNotesTx">
        <pc:chgData name="William Toth" userId="0bf2a754023d79ae" providerId="LiveId" clId="{4152B28D-F1C8-4C43-A9CE-2DB0F6EE1902}" dt="2019-08-25T22:49:43.967" v="7238" actId="20577"/>
        <pc:sldMkLst>
          <pc:docMk/>
          <pc:sldMk cId="2215913516" sldId="280"/>
        </pc:sldMkLst>
        <pc:spChg chg="mod">
          <ac:chgData name="William Toth" userId="0bf2a754023d79ae" providerId="LiveId" clId="{4152B28D-F1C8-4C43-A9CE-2DB0F6EE1902}" dt="2019-08-25T22:35:52.146" v="6696" actId="20577"/>
          <ac:spMkLst>
            <pc:docMk/>
            <pc:sldMk cId="2215913516" sldId="280"/>
            <ac:spMk id="36866" creationId="{00000000-0000-0000-0000-000000000000}"/>
          </ac:spMkLst>
        </pc:spChg>
        <pc:spChg chg="mod">
          <ac:chgData name="William Toth" userId="0bf2a754023d79ae" providerId="LiveId" clId="{4152B28D-F1C8-4C43-A9CE-2DB0F6EE1902}" dt="2019-08-25T22:44:04.642" v="6886" actId="20577"/>
          <ac:spMkLst>
            <pc:docMk/>
            <pc:sldMk cId="2215913516" sldId="280"/>
            <ac:spMk id="36867" creationId="{00000000-0000-0000-0000-000000000000}"/>
          </ac:spMkLst>
        </pc:spChg>
        <pc:picChg chg="add mod">
          <ac:chgData name="William Toth" userId="0bf2a754023d79ae" providerId="LiveId" clId="{4152B28D-F1C8-4C43-A9CE-2DB0F6EE1902}" dt="2019-08-25T22:46:35.126" v="6958" actId="1076"/>
          <ac:picMkLst>
            <pc:docMk/>
            <pc:sldMk cId="2215913516" sldId="280"/>
            <ac:picMk id="2" creationId="{8B47BDFD-7749-4B1B-9171-EB0DEF54A6D7}"/>
          </ac:picMkLst>
        </pc:picChg>
      </pc:sldChg>
      <pc:sldChg chg="add del">
        <pc:chgData name="William Toth" userId="0bf2a754023d79ae" providerId="LiveId" clId="{4152B28D-F1C8-4C43-A9CE-2DB0F6EE1902}" dt="2019-08-25T22:35:21" v="6650" actId="2696"/>
        <pc:sldMkLst>
          <pc:docMk/>
          <pc:sldMk cId="4141864722" sldId="280"/>
        </pc:sldMkLst>
      </pc:sldChg>
      <pc:sldChg chg="delSp modSp add ord modNotesTx">
        <pc:chgData name="William Toth" userId="0bf2a754023d79ae" providerId="LiveId" clId="{4152B28D-F1C8-4C43-A9CE-2DB0F6EE1902}" dt="2019-08-25T23:10:16.542" v="7749" actId="20577"/>
        <pc:sldMkLst>
          <pc:docMk/>
          <pc:sldMk cId="2687235452" sldId="281"/>
        </pc:sldMkLst>
        <pc:spChg chg="mod">
          <ac:chgData name="William Toth" userId="0bf2a754023d79ae" providerId="LiveId" clId="{4152B28D-F1C8-4C43-A9CE-2DB0F6EE1902}" dt="2019-08-25T23:03:28.853" v="7280" actId="20577"/>
          <ac:spMkLst>
            <pc:docMk/>
            <pc:sldMk cId="2687235452" sldId="281"/>
            <ac:spMk id="36866" creationId="{00000000-0000-0000-0000-000000000000}"/>
          </ac:spMkLst>
        </pc:spChg>
        <pc:spChg chg="mod">
          <ac:chgData name="William Toth" userId="0bf2a754023d79ae" providerId="LiveId" clId="{4152B28D-F1C8-4C43-A9CE-2DB0F6EE1902}" dt="2019-08-25T23:10:16.542" v="7749" actId="20577"/>
          <ac:spMkLst>
            <pc:docMk/>
            <pc:sldMk cId="2687235452" sldId="281"/>
            <ac:spMk id="36867" creationId="{00000000-0000-0000-0000-000000000000}"/>
          </ac:spMkLst>
        </pc:spChg>
        <pc:picChg chg="del">
          <ac:chgData name="William Toth" userId="0bf2a754023d79ae" providerId="LiveId" clId="{4152B28D-F1C8-4C43-A9CE-2DB0F6EE1902}" dt="2019-08-25T23:03:46.550" v="7281" actId="478"/>
          <ac:picMkLst>
            <pc:docMk/>
            <pc:sldMk cId="2687235452" sldId="281"/>
            <ac:picMk id="2" creationId="{8B47BDFD-7749-4B1B-9171-EB0DEF54A6D7}"/>
          </ac:picMkLst>
        </pc:picChg>
      </pc:sldChg>
      <pc:sldChg chg="addSp delSp modSp add">
        <pc:chgData name="William Toth" userId="0bf2a754023d79ae" providerId="LiveId" clId="{4152B28D-F1C8-4C43-A9CE-2DB0F6EE1902}" dt="2019-08-26T03:16:36.903" v="8213"/>
        <pc:sldMkLst>
          <pc:docMk/>
          <pc:sldMk cId="3286933060" sldId="282"/>
        </pc:sldMkLst>
        <pc:spChg chg="del">
          <ac:chgData name="William Toth" userId="0bf2a754023d79ae" providerId="LiveId" clId="{4152B28D-F1C8-4C43-A9CE-2DB0F6EE1902}" dt="2019-08-25T23:21:44.324" v="8004" actId="478"/>
          <ac:spMkLst>
            <pc:docMk/>
            <pc:sldMk cId="3286933060" sldId="282"/>
            <ac:spMk id="2" creationId="{03A3FE2C-2EC0-44B7-9D2A-F672CDCE004A}"/>
          </ac:spMkLst>
        </pc:spChg>
        <pc:spChg chg="del">
          <ac:chgData name="William Toth" userId="0bf2a754023d79ae" providerId="LiveId" clId="{4152B28D-F1C8-4C43-A9CE-2DB0F6EE1902}" dt="2019-08-25T23:20:49.468" v="7998" actId="478"/>
          <ac:spMkLst>
            <pc:docMk/>
            <pc:sldMk cId="3286933060" sldId="282"/>
            <ac:spMk id="3" creationId="{F21DCBFA-5F4F-49D3-91B9-803F560BFE38}"/>
          </ac:spMkLst>
        </pc:spChg>
        <pc:graphicFrameChg chg="add mod">
          <ac:chgData name="William Toth" userId="0bf2a754023d79ae" providerId="LiveId" clId="{4152B28D-F1C8-4C43-A9CE-2DB0F6EE1902}" dt="2019-08-26T03:02:23.455" v="8011"/>
          <ac:graphicFrameMkLst>
            <pc:docMk/>
            <pc:sldMk cId="3286933060" sldId="282"/>
            <ac:graphicFrameMk id="4" creationId="{C5F8433C-6C79-48C7-AA21-A8FE69811E34}"/>
          </ac:graphicFrameMkLst>
        </pc:graphicFrameChg>
        <pc:graphicFrameChg chg="add mod">
          <ac:chgData name="William Toth" userId="0bf2a754023d79ae" providerId="LiveId" clId="{4152B28D-F1C8-4C43-A9CE-2DB0F6EE1902}" dt="2019-08-26T03:16:36.903" v="8213"/>
          <ac:graphicFrameMkLst>
            <pc:docMk/>
            <pc:sldMk cId="3286933060" sldId="282"/>
            <ac:graphicFrameMk id="5" creationId="{E673B712-D89C-48E4-8455-CBCF8BC6D588}"/>
          </ac:graphicFrameMkLst>
        </pc:graphicFrameChg>
      </pc:sldChg>
      <pc:sldChg chg="modSp add del">
        <pc:chgData name="William Toth" userId="0bf2a754023d79ae" providerId="LiveId" clId="{4152B28D-F1C8-4C43-A9CE-2DB0F6EE1902}" dt="2019-08-26T03:02:15.105" v="8010"/>
        <pc:sldMkLst>
          <pc:docMk/>
          <pc:sldMk cId="1674957131" sldId="283"/>
        </pc:sldMkLst>
        <pc:graphicFrameChg chg="mod">
          <ac:chgData name="William Toth" userId="0bf2a754023d79ae" providerId="LiveId" clId="{4152B28D-F1C8-4C43-A9CE-2DB0F6EE1902}" dt="2019-08-26T03:02:15.105" v="8010"/>
          <ac:graphicFrameMkLst>
            <pc:docMk/>
            <pc:sldMk cId="1674957131" sldId="283"/>
            <ac:graphicFrameMk id="4" creationId="{C5F8433C-6C79-48C7-AA21-A8FE69811E34}"/>
          </ac:graphicFrameMkLst>
        </pc:graphicFrameChg>
      </pc:sldChg>
      <pc:sldChg chg="modSp add ord modNotesTx">
        <pc:chgData name="William Toth" userId="0bf2a754023d79ae" providerId="LiveId" clId="{4152B28D-F1C8-4C43-A9CE-2DB0F6EE1902}" dt="2019-08-26T03:14:38.635" v="8211" actId="20577"/>
        <pc:sldMkLst>
          <pc:docMk/>
          <pc:sldMk cId="2232901727" sldId="284"/>
        </pc:sldMkLst>
        <pc:spChg chg="mod">
          <ac:chgData name="William Toth" userId="0bf2a754023d79ae" providerId="LiveId" clId="{4152B28D-F1C8-4C43-A9CE-2DB0F6EE1902}" dt="2019-08-26T03:06:34.359" v="8034" actId="14100"/>
          <ac:spMkLst>
            <pc:docMk/>
            <pc:sldMk cId="2232901727" sldId="284"/>
            <ac:spMk id="277506" creationId="{00000000-0000-0000-0000-000000000000}"/>
          </ac:spMkLst>
        </pc:spChg>
        <pc:spChg chg="mod">
          <ac:chgData name="William Toth" userId="0bf2a754023d79ae" providerId="LiveId" clId="{4152B28D-F1C8-4C43-A9CE-2DB0F6EE1902}" dt="2019-08-26T03:10:25.426" v="8170"/>
          <ac:spMkLst>
            <pc:docMk/>
            <pc:sldMk cId="2232901727" sldId="284"/>
            <ac:spMk id="277507" creationId="{00000000-0000-0000-0000-000000000000}"/>
          </ac:spMkLst>
        </pc:spChg>
      </pc:sldChg>
      <pc:sldChg chg="modSp add">
        <pc:chgData name="William Toth" userId="0bf2a754023d79ae" providerId="LiveId" clId="{4152B28D-F1C8-4C43-A9CE-2DB0F6EE1902}" dt="2019-08-26T03:22:02.820" v="8568" actId="27636"/>
        <pc:sldMkLst>
          <pc:docMk/>
          <pc:sldMk cId="3322509387" sldId="285"/>
        </pc:sldMkLst>
        <pc:spChg chg="mod">
          <ac:chgData name="William Toth" userId="0bf2a754023d79ae" providerId="LiveId" clId="{4152B28D-F1C8-4C43-A9CE-2DB0F6EE1902}" dt="2019-08-26T03:16:59.610" v="8220" actId="20577"/>
          <ac:spMkLst>
            <pc:docMk/>
            <pc:sldMk cId="3322509387" sldId="285"/>
            <ac:spMk id="277506" creationId="{00000000-0000-0000-0000-000000000000}"/>
          </ac:spMkLst>
        </pc:spChg>
        <pc:spChg chg="mod">
          <ac:chgData name="William Toth" userId="0bf2a754023d79ae" providerId="LiveId" clId="{4152B28D-F1C8-4C43-A9CE-2DB0F6EE1902}" dt="2019-08-26T03:22:02.820" v="8568" actId="27636"/>
          <ac:spMkLst>
            <pc:docMk/>
            <pc:sldMk cId="3322509387" sldId="285"/>
            <ac:spMk id="277507" creationId="{00000000-0000-0000-0000-000000000000}"/>
          </ac:spMkLst>
        </pc:spChg>
      </pc:sldChg>
      <pc:sldChg chg="addSp delSp modSp add">
        <pc:chgData name="William Toth" userId="0bf2a754023d79ae" providerId="LiveId" clId="{4152B28D-F1C8-4C43-A9CE-2DB0F6EE1902}" dt="2019-08-26T03:31:48.870" v="8575" actId="1076"/>
        <pc:sldMkLst>
          <pc:docMk/>
          <pc:sldMk cId="3859904751" sldId="286"/>
        </pc:sldMkLst>
        <pc:spChg chg="add del mod">
          <ac:chgData name="William Toth" userId="0bf2a754023d79ae" providerId="LiveId" clId="{4152B28D-F1C8-4C43-A9CE-2DB0F6EE1902}" dt="2019-08-26T03:31:46.865" v="8574" actId="478"/>
          <ac:spMkLst>
            <pc:docMk/>
            <pc:sldMk cId="3859904751" sldId="286"/>
            <ac:spMk id="3" creationId="{4A809062-6639-472C-B410-BB9170DA0E72}"/>
          </ac:spMkLst>
        </pc:spChg>
        <pc:spChg chg="del">
          <ac:chgData name="William Toth" userId="0bf2a754023d79ae" providerId="LiveId" clId="{4152B28D-F1C8-4C43-A9CE-2DB0F6EE1902}" dt="2019-08-26T03:31:21.260" v="8570" actId="478"/>
          <ac:spMkLst>
            <pc:docMk/>
            <pc:sldMk cId="3859904751" sldId="286"/>
            <ac:spMk id="36867" creationId="{00000000-0000-0000-0000-000000000000}"/>
          </ac:spMkLst>
        </pc:spChg>
        <pc:graphicFrameChg chg="add mod">
          <ac:chgData name="William Toth" userId="0bf2a754023d79ae" providerId="LiveId" clId="{4152B28D-F1C8-4C43-A9CE-2DB0F6EE1902}" dt="2019-08-26T03:31:48.870" v="8575" actId="1076"/>
          <ac:graphicFrameMkLst>
            <pc:docMk/>
            <pc:sldMk cId="3859904751" sldId="286"/>
            <ac:graphicFrameMk id="4" creationId="{5BEA6A2A-444A-4908-AB28-801D120B60A9}"/>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5FC9391-B97E-430C-97A9-19BBF80D6FC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59C35-EFBE-40A2-8F69-396B2CAF119E}" type="slidenum">
              <a:rPr lang="en-US"/>
              <a:pPr/>
              <a:t>1</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10</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sz="1200" b="0" i="0" kern="1200" dirty="0" err="1">
                <a:solidFill>
                  <a:schemeClr val="tx1"/>
                </a:solidFill>
                <a:effectLst/>
                <a:latin typeface="Arial" charset="0"/>
                <a:ea typeface="+mn-ea"/>
                <a:cs typeface="+mn-cs"/>
              </a:rPr>
              <a:t>DeWinstanley</a:t>
            </a:r>
            <a:r>
              <a:rPr lang="en-US" sz="1200" b="0" i="0" kern="1200" dirty="0">
                <a:solidFill>
                  <a:schemeClr val="tx1"/>
                </a:solidFill>
                <a:effectLst/>
                <a:latin typeface="Arial" charset="0"/>
                <a:ea typeface="+mn-ea"/>
                <a:cs typeface="+mn-cs"/>
              </a:rPr>
              <a:t>, P. A., &amp; Bjork, E. L. (2004). Processing strategies and the generation effect: Implications for making a better reader. </a:t>
            </a:r>
            <a:r>
              <a:rPr lang="en-US" sz="1200" b="0" i="1" kern="1200" dirty="0">
                <a:solidFill>
                  <a:schemeClr val="tx1"/>
                </a:solidFill>
                <a:effectLst/>
                <a:latin typeface="Arial" charset="0"/>
                <a:ea typeface="+mn-ea"/>
                <a:cs typeface="+mn-cs"/>
              </a:rPr>
              <a:t>Memory &amp; cognition</a:t>
            </a:r>
            <a:r>
              <a:rPr lang="en-US" sz="1200" b="0" i="0" kern="1200" dirty="0">
                <a:solidFill>
                  <a:schemeClr val="tx1"/>
                </a:solidFill>
                <a:effectLst/>
                <a:latin typeface="Arial" charset="0"/>
                <a:ea typeface="+mn-ea"/>
                <a:cs typeface="+mn-cs"/>
              </a:rPr>
              <a:t>, </a:t>
            </a:r>
            <a:r>
              <a:rPr lang="en-US" sz="1200" b="0" i="1" kern="1200" dirty="0">
                <a:solidFill>
                  <a:schemeClr val="tx1"/>
                </a:solidFill>
                <a:effectLst/>
                <a:latin typeface="Arial" charset="0"/>
                <a:ea typeface="+mn-ea"/>
                <a:cs typeface="+mn-cs"/>
              </a:rPr>
              <a:t>32</a:t>
            </a:r>
            <a:r>
              <a:rPr lang="en-US" sz="1200" b="0" i="0" kern="1200" dirty="0">
                <a:solidFill>
                  <a:schemeClr val="tx1"/>
                </a:solidFill>
                <a:effectLst/>
                <a:latin typeface="Arial" charset="0"/>
                <a:ea typeface="+mn-ea"/>
                <a:cs typeface="+mn-cs"/>
              </a:rPr>
              <a:t>(6), 945-955.</a:t>
            </a:r>
            <a:endParaRPr lang="en-US" dirty="0"/>
          </a:p>
        </p:txBody>
      </p:sp>
    </p:spTree>
    <p:extLst>
      <p:ext uri="{BB962C8B-B14F-4D97-AF65-F5344CB8AC3E}">
        <p14:creationId xmlns:p14="http://schemas.microsoft.com/office/powerpoint/2010/main" val="3846959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11</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dirty="0"/>
              <a:t>tools were chosen based on informal discussions with local clinical informaticians and patient safety experts who felt based on clinical experience that increased use of these tools might improve trainees’ efficiency and ability to detect safety concerns. However, no empiric evaluation was performed to assess their impact on provider or patient outcomes</a:t>
            </a:r>
          </a:p>
          <a:p>
            <a:endParaRPr lang="en-US" dirty="0"/>
          </a:p>
          <a:p>
            <a:r>
              <a:rPr lang="en-US" dirty="0"/>
              <a:t>Both tools were part of native functionality in Epic </a:t>
            </a:r>
            <a:r>
              <a:rPr lang="en-US" dirty="0" err="1"/>
              <a:t>SystemsVC</a:t>
            </a:r>
            <a:r>
              <a:rPr lang="en-US" dirty="0"/>
              <a:t> versions 2014 and 2015 and had been introduced to all pediatric residents during their </a:t>
            </a:r>
            <a:r>
              <a:rPr lang="en-US" dirty="0" err="1"/>
              <a:t>EHR</a:t>
            </a:r>
            <a:r>
              <a:rPr lang="en-US" dirty="0"/>
              <a:t> orientation just prior to the start of their first year</a:t>
            </a:r>
          </a:p>
          <a:p>
            <a:endParaRPr lang="en-US" dirty="0"/>
          </a:p>
          <a:p>
            <a:r>
              <a:rPr lang="en-US" dirty="0"/>
              <a:t>Simulations were conducted in a training environment that refreshed every night from a master training environment where the original simulated patient was built. Each refresh created 10 copies, such that each simulation participant worked on his/her own patient, and an unused patient was used for the debrief session.</a:t>
            </a:r>
          </a:p>
        </p:txBody>
      </p:sp>
    </p:spTree>
    <p:extLst>
      <p:ext uri="{BB962C8B-B14F-4D97-AF65-F5344CB8AC3E}">
        <p14:creationId xmlns:p14="http://schemas.microsoft.com/office/powerpoint/2010/main" val="4256938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6116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85066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14</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dirty="0"/>
              <a:t>residents completed a median of 28 weeks per year of residency, the contribution of completed inpatient weeks</a:t>
            </a:r>
          </a:p>
          <a:p>
            <a:endParaRPr lang="en-US" dirty="0"/>
          </a:p>
          <a:p>
            <a:r>
              <a:rPr lang="en-US" dirty="0">
                <a:solidFill>
                  <a:srgbClr val="01497C"/>
                </a:solidFill>
              </a:rPr>
              <a:t>“completed inpatient weeks” increased use of both tools</a:t>
            </a:r>
          </a:p>
          <a:p>
            <a:pPr lvl="1"/>
            <a:r>
              <a:rPr lang="en-US" dirty="0">
                <a:solidFill>
                  <a:srgbClr val="01497C"/>
                </a:solidFill>
              </a:rPr>
              <a:t>Odds Ratio 6.07 for visualization</a:t>
            </a:r>
          </a:p>
          <a:p>
            <a:pPr lvl="1"/>
            <a:r>
              <a:rPr lang="en-US" dirty="0">
                <a:solidFill>
                  <a:srgbClr val="01497C"/>
                </a:solidFill>
              </a:rPr>
              <a:t>Odds Ratio 15.22 for information retrieval</a:t>
            </a:r>
          </a:p>
          <a:p>
            <a:endParaRPr lang="en-US" dirty="0"/>
          </a:p>
        </p:txBody>
      </p:sp>
    </p:spTree>
    <p:extLst>
      <p:ext uri="{BB962C8B-B14F-4D97-AF65-F5344CB8AC3E}">
        <p14:creationId xmlns:p14="http://schemas.microsoft.com/office/powerpoint/2010/main" val="3390517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15</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dirty="0"/>
              <a:t>residents completed a median of 28 weeks per year of residency, the contribution of completed inpatient weeks</a:t>
            </a:r>
          </a:p>
          <a:p>
            <a:endParaRPr lang="en-US" dirty="0"/>
          </a:p>
          <a:p>
            <a:r>
              <a:rPr lang="en-US" dirty="0">
                <a:solidFill>
                  <a:srgbClr val="01497C"/>
                </a:solidFill>
              </a:rPr>
              <a:t>“completed inpatient weeks” increased use of both tools</a:t>
            </a:r>
          </a:p>
          <a:p>
            <a:pPr lvl="1"/>
            <a:r>
              <a:rPr lang="en-US" dirty="0">
                <a:solidFill>
                  <a:srgbClr val="01497C"/>
                </a:solidFill>
              </a:rPr>
              <a:t>Odds Ratio 6.07 for visualization</a:t>
            </a:r>
          </a:p>
          <a:p>
            <a:pPr lvl="1"/>
            <a:r>
              <a:rPr lang="en-US" dirty="0">
                <a:solidFill>
                  <a:srgbClr val="01497C"/>
                </a:solidFill>
              </a:rPr>
              <a:t>Odds Ratio 15.22 for information retrieval</a:t>
            </a:r>
          </a:p>
          <a:p>
            <a:endParaRPr lang="en-US" dirty="0"/>
          </a:p>
        </p:txBody>
      </p:sp>
    </p:spTree>
    <p:extLst>
      <p:ext uri="{BB962C8B-B14F-4D97-AF65-F5344CB8AC3E}">
        <p14:creationId xmlns:p14="http://schemas.microsoft.com/office/powerpoint/2010/main" val="261140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16</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dirty="0"/>
              <a:t>residents completed a median of 28 weeks per year of residency, the contribution of completed inpatient weeks</a:t>
            </a:r>
          </a:p>
        </p:txBody>
      </p:sp>
    </p:spTree>
    <p:extLst>
      <p:ext uri="{BB962C8B-B14F-4D97-AF65-F5344CB8AC3E}">
        <p14:creationId xmlns:p14="http://schemas.microsoft.com/office/powerpoint/2010/main" val="1203409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17</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dirty="0"/>
              <a:t>residents completed a median of 28 weeks per year of residency, the contribution of completed inpatient weeks</a:t>
            </a:r>
          </a:p>
        </p:txBody>
      </p:sp>
    </p:spTree>
    <p:extLst>
      <p:ext uri="{BB962C8B-B14F-4D97-AF65-F5344CB8AC3E}">
        <p14:creationId xmlns:p14="http://schemas.microsoft.com/office/powerpoint/2010/main" val="3772705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18</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dirty="0"/>
              <a:t>residents completed a median of 28 weeks per year of residency, the contribution of completed inpatient weeks</a:t>
            </a:r>
          </a:p>
        </p:txBody>
      </p:sp>
    </p:spTree>
    <p:extLst>
      <p:ext uri="{BB962C8B-B14F-4D97-AF65-F5344CB8AC3E}">
        <p14:creationId xmlns:p14="http://schemas.microsoft.com/office/powerpoint/2010/main" val="2565124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19</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dirty="0"/>
              <a:t>residents completed a median of 28 weeks per year of residency, the contribution of completed inpatient weeks</a:t>
            </a:r>
          </a:p>
        </p:txBody>
      </p:sp>
    </p:spTree>
    <p:extLst>
      <p:ext uri="{BB962C8B-B14F-4D97-AF65-F5344CB8AC3E}">
        <p14:creationId xmlns:p14="http://schemas.microsoft.com/office/powerpoint/2010/main" val="4045668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20</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dirty="0"/>
              <a:t>residents completed a median of 28 weeks per year of residency, the contribution of completed inpatient weeks</a:t>
            </a:r>
          </a:p>
        </p:txBody>
      </p:sp>
    </p:spTree>
    <p:extLst>
      <p:ext uri="{BB962C8B-B14F-4D97-AF65-F5344CB8AC3E}">
        <p14:creationId xmlns:p14="http://schemas.microsoft.com/office/powerpoint/2010/main" val="1578560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21</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dirty="0"/>
              <a:t>Mohan V, Scholl G, Gold JA. Intelligent simulation model to facilitate </a:t>
            </a:r>
            <a:r>
              <a:rPr lang="en-US" dirty="0" err="1"/>
              <a:t>EHR</a:t>
            </a:r>
            <a:r>
              <a:rPr lang="en-US" dirty="0"/>
              <a:t> training. Am Med Inform Assoc 2015; 925–32. http://www.ncbi. nlm.nih.gov/</a:t>
            </a:r>
            <a:r>
              <a:rPr lang="en-US" dirty="0" err="1"/>
              <a:t>pmc</a:t>
            </a:r>
            <a:r>
              <a:rPr lang="en-US" dirty="0"/>
              <a:t>/articles/PMC4765600/. Accessed August 17, 2016.</a:t>
            </a:r>
          </a:p>
        </p:txBody>
      </p:sp>
    </p:spTree>
    <p:extLst>
      <p:ext uri="{BB962C8B-B14F-4D97-AF65-F5344CB8AC3E}">
        <p14:creationId xmlns:p14="http://schemas.microsoft.com/office/powerpoint/2010/main" val="1537171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22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79609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23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36839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CDD2-6BF7-46CA-B297-E542ABFAD37D}" type="slidenum">
              <a:rPr lang="en-US"/>
              <a:pPr/>
              <a:t>24</a:t>
            </a:fld>
            <a:endParaRPr 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r>
              <a:rPr lang="en-US" dirty="0">
                <a:solidFill>
                  <a:srgbClr val="01497C"/>
                </a:solidFill>
              </a:rPr>
              <a:t>“completed inpatient weeks” ??? (</a:t>
            </a:r>
            <a:r>
              <a:rPr lang="en-US" dirty="0" err="1">
                <a:solidFill>
                  <a:srgbClr val="01497C"/>
                </a:solidFill>
              </a:rPr>
              <a:t>pg</a:t>
            </a:r>
            <a:r>
              <a:rPr lang="en-US" dirty="0">
                <a:solidFill>
                  <a:srgbClr val="01497C"/>
                </a:solidFill>
              </a:rPr>
              <a:t> 1503)</a:t>
            </a:r>
          </a:p>
          <a:p>
            <a:pPr lvl="1"/>
            <a:r>
              <a:rPr lang="en-US" dirty="0">
                <a:solidFill>
                  <a:srgbClr val="01497C"/>
                </a:solidFill>
              </a:rPr>
              <a:t>Odds Ratio 6.07 for visualization</a:t>
            </a:r>
          </a:p>
          <a:p>
            <a:pPr lvl="1"/>
            <a:r>
              <a:rPr lang="en-US" dirty="0">
                <a:solidFill>
                  <a:srgbClr val="01497C"/>
                </a:solidFill>
              </a:rPr>
              <a:t>Odds Ratio 15.22 for information retrieval</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CDD2-6BF7-46CA-B297-E542ABFAD37D}" type="slidenum">
              <a:rPr lang="en-US"/>
              <a:pPr/>
              <a:t>26</a:t>
            </a:fld>
            <a:endParaRPr 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r>
              <a:rPr lang="en-US" dirty="0"/>
              <a:t>the entire </a:t>
            </a:r>
            <a:r>
              <a:rPr lang="en-US" dirty="0" err="1"/>
              <a:t>EHR</a:t>
            </a:r>
            <a:r>
              <a:rPr lang="en-US" dirty="0"/>
              <a:t> implementation process was driven by strong leadership commitment and a vision toward transforming care and improving quality through effective use of the </a:t>
            </a:r>
            <a:r>
              <a:rPr lang="en-US" dirty="0" err="1"/>
              <a:t>EHR</a:t>
            </a:r>
            <a:endParaRPr lang="en-US" dirty="0"/>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potential </a:t>
            </a:r>
            <a:r>
              <a:rPr lang="en-US" sz="1200" b="0" i="0" u="none" strike="noStrike" kern="1200" baseline="0" dirty="0" err="1">
                <a:solidFill>
                  <a:schemeClr val="tx1"/>
                </a:solidFill>
                <a:latin typeface="Arial" charset="0"/>
                <a:ea typeface="+mn-ea"/>
                <a:cs typeface="+mn-cs"/>
              </a:rPr>
              <a:t>EHR</a:t>
            </a:r>
            <a:r>
              <a:rPr lang="en-US" sz="1200" b="0" i="0" u="none" strike="noStrike" kern="1200" baseline="0" dirty="0">
                <a:solidFill>
                  <a:schemeClr val="tx1"/>
                </a:solidFill>
                <a:latin typeface="Arial" charset="0"/>
                <a:ea typeface="+mn-ea"/>
                <a:cs typeface="+mn-cs"/>
              </a:rPr>
              <a:t> users, mainly clinicians, did not have basic computer literacy and skills.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none of the sites we studied depended solely on IT experts to support their training function. There was widespread recognition among our informants that people prefer learning from similar others, particularly clinicians. largely favored using clinicians as trainers and/or superusers.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Different groups have unique perspectives and needs and developed training initiatives accordingly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Strong emphasis on hands-on learning, whether as part of a training session or during actual system implementation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users needed to first learn the basics of the </a:t>
            </a:r>
            <a:r>
              <a:rPr lang="en-US" sz="1200" b="0" i="0" u="none" strike="noStrike" kern="1200" baseline="0" dirty="0" err="1">
                <a:solidFill>
                  <a:schemeClr val="tx1"/>
                </a:solidFill>
                <a:latin typeface="Arial" charset="0"/>
                <a:ea typeface="+mn-ea"/>
                <a:cs typeface="+mn-cs"/>
              </a:rPr>
              <a:t>EHR</a:t>
            </a:r>
            <a:r>
              <a:rPr lang="en-US" sz="1200" b="0" i="0" u="none" strike="noStrike" kern="1200" baseline="0" dirty="0">
                <a:solidFill>
                  <a:schemeClr val="tx1"/>
                </a:solidFill>
                <a:latin typeface="Arial" charset="0"/>
                <a:ea typeface="+mn-ea"/>
                <a:cs typeface="+mn-cs"/>
              </a:rPr>
              <a:t> system, and then, after a period of active use, would be both ready and motivated to enhance their skills.</a:t>
            </a:r>
            <a:endParaRPr lang="en-US" dirty="0"/>
          </a:p>
        </p:txBody>
      </p:sp>
    </p:spTree>
    <p:extLst>
      <p:ext uri="{BB962C8B-B14F-4D97-AF65-F5344CB8AC3E}">
        <p14:creationId xmlns:p14="http://schemas.microsoft.com/office/powerpoint/2010/main" val="4178638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CDD2-6BF7-46CA-B297-E542ABFAD37D}" type="slidenum">
              <a:rPr lang="en-US"/>
              <a:pPr/>
              <a:t>27</a:t>
            </a:fld>
            <a:endParaRPr 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r>
              <a:rPr lang="en-US" dirty="0"/>
              <a:t>the entire </a:t>
            </a:r>
            <a:r>
              <a:rPr lang="en-US" dirty="0" err="1"/>
              <a:t>EHR</a:t>
            </a:r>
            <a:r>
              <a:rPr lang="en-US" dirty="0"/>
              <a:t> implementation process was driven by strong leadership commitment and a vision toward transforming care and improving quality through effective use of the </a:t>
            </a:r>
            <a:r>
              <a:rPr lang="en-US" dirty="0" err="1"/>
              <a:t>EHR</a:t>
            </a:r>
            <a:endParaRPr lang="en-US" dirty="0"/>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potential </a:t>
            </a:r>
            <a:r>
              <a:rPr lang="en-US" sz="1200" b="0" i="0" u="none" strike="noStrike" kern="1200" baseline="0" dirty="0" err="1">
                <a:solidFill>
                  <a:schemeClr val="tx1"/>
                </a:solidFill>
                <a:latin typeface="Arial" charset="0"/>
                <a:ea typeface="+mn-ea"/>
                <a:cs typeface="+mn-cs"/>
              </a:rPr>
              <a:t>EHR</a:t>
            </a:r>
            <a:r>
              <a:rPr lang="en-US" sz="1200" b="0" i="0" u="none" strike="noStrike" kern="1200" baseline="0" dirty="0">
                <a:solidFill>
                  <a:schemeClr val="tx1"/>
                </a:solidFill>
                <a:latin typeface="Arial" charset="0"/>
                <a:ea typeface="+mn-ea"/>
                <a:cs typeface="+mn-cs"/>
              </a:rPr>
              <a:t> users, mainly clinicians, did not have basic computer literacy and skills.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none of the sites we studied depended solely on IT experts to support their training function. There was widespread recognition among our informants that people prefer learning from similar others, particularly clinicians. largely favored using clinicians as trainers and/or superusers.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Different groups have unique perspectives and needs and developed training initiatives accordingly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Strong emphasis on hands-on learning, whether as part of a training session or during actual system implementation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users needed to first learn the basics of the </a:t>
            </a:r>
            <a:r>
              <a:rPr lang="en-US" sz="1200" b="0" i="0" u="none" strike="noStrike" kern="1200" baseline="0" dirty="0" err="1">
                <a:solidFill>
                  <a:schemeClr val="tx1"/>
                </a:solidFill>
                <a:latin typeface="Arial" charset="0"/>
                <a:ea typeface="+mn-ea"/>
                <a:cs typeface="+mn-cs"/>
              </a:rPr>
              <a:t>EHR</a:t>
            </a:r>
            <a:r>
              <a:rPr lang="en-US" sz="1200" b="0" i="0" u="none" strike="noStrike" kern="1200" baseline="0" dirty="0">
                <a:solidFill>
                  <a:schemeClr val="tx1"/>
                </a:solidFill>
                <a:latin typeface="Arial" charset="0"/>
                <a:ea typeface="+mn-ea"/>
                <a:cs typeface="+mn-cs"/>
              </a:rPr>
              <a:t> system, and then, after a period of active use, would be both ready and motivated to enhance their skills.</a:t>
            </a:r>
            <a:endParaRPr lang="en-US" dirty="0"/>
          </a:p>
        </p:txBody>
      </p:sp>
    </p:spTree>
    <p:extLst>
      <p:ext uri="{BB962C8B-B14F-4D97-AF65-F5344CB8AC3E}">
        <p14:creationId xmlns:p14="http://schemas.microsoft.com/office/powerpoint/2010/main" val="342820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4284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4</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322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5</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04913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6</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sz="1200" dirty="0">
                <a:solidFill>
                  <a:srgbClr val="01497C"/>
                </a:solidFill>
              </a:rPr>
              <a:t>inadequate utilization – patient safety issues</a:t>
            </a:r>
          </a:p>
          <a:p>
            <a:r>
              <a:rPr lang="en-US" sz="1200" dirty="0">
                <a:solidFill>
                  <a:srgbClr val="01497C"/>
                </a:solidFill>
              </a:rPr>
              <a:t>inappropriate utilization– trial and error use to ordering in CPOE -&gt; increases dosing errors</a:t>
            </a:r>
            <a:endParaRPr lang="en-US" dirty="0"/>
          </a:p>
        </p:txBody>
      </p:sp>
    </p:spTree>
    <p:extLst>
      <p:ext uri="{BB962C8B-B14F-4D97-AF65-F5344CB8AC3E}">
        <p14:creationId xmlns:p14="http://schemas.microsoft.com/office/powerpoint/2010/main" val="311004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7</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sz="1200" b="0" i="0" kern="1200" dirty="0">
                <a:solidFill>
                  <a:schemeClr val="tx1"/>
                </a:solidFill>
                <a:effectLst/>
                <a:latin typeface="Arial" charset="0"/>
                <a:ea typeface="+mn-ea"/>
                <a:cs typeface="+mn-cs"/>
              </a:rPr>
              <a:t>John </a:t>
            </a:r>
            <a:r>
              <a:rPr lang="en-US" sz="1200" b="0" i="0" kern="1200" dirty="0" err="1">
                <a:solidFill>
                  <a:schemeClr val="tx1"/>
                </a:solidFill>
                <a:effectLst/>
                <a:latin typeface="Arial" charset="0"/>
                <a:ea typeface="+mn-ea"/>
                <a:cs typeface="+mn-cs"/>
              </a:rPr>
              <a:t>Sweller</a:t>
            </a:r>
            <a:r>
              <a:rPr lang="en-US" sz="1200" b="0" i="0" kern="1200" dirty="0">
                <a:solidFill>
                  <a:schemeClr val="tx1"/>
                </a:solidFill>
                <a:effectLst/>
                <a:latin typeface="Arial" charset="0"/>
                <a:ea typeface="+mn-ea"/>
                <a:cs typeface="+mn-cs"/>
              </a:rPr>
              <a:t> (1980s)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intended to assist in the presentation of information in a manner that encourages learner activities that optimize intellectual performance</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Intrinsic - inherent level of difficulty associated with a specific instructional topic</a:t>
            </a:r>
          </a:p>
          <a:p>
            <a:r>
              <a:rPr lang="en-US" sz="1200" b="0" i="0" kern="1200" dirty="0">
                <a:solidFill>
                  <a:schemeClr val="tx1"/>
                </a:solidFill>
                <a:effectLst/>
                <a:latin typeface="Arial" charset="0"/>
                <a:ea typeface="+mn-ea"/>
                <a:cs typeface="+mn-cs"/>
              </a:rPr>
              <a:t>Extraneous - generated by the manner in which information is presented to learners. attributed to the design of the instructional materials.</a:t>
            </a:r>
          </a:p>
          <a:p>
            <a:r>
              <a:rPr lang="en-US" sz="1200" b="0" i="0" kern="1200" dirty="0">
                <a:solidFill>
                  <a:schemeClr val="tx1"/>
                </a:solidFill>
                <a:effectLst/>
                <a:latin typeface="Arial" charset="0"/>
                <a:ea typeface="+mn-ea"/>
                <a:cs typeface="+mn-cs"/>
              </a:rPr>
              <a:t>Germane - processing, construction and automation of </a:t>
            </a:r>
            <a:r>
              <a:rPr lang="en-US" sz="1200" b="0" i="0" u="none" strike="noStrike" kern="1200" dirty="0">
                <a:solidFill>
                  <a:schemeClr val="tx1"/>
                </a:solidFill>
                <a:effectLst/>
                <a:latin typeface="Arial" charset="0"/>
                <a:ea typeface="+mn-ea"/>
                <a:cs typeface="+mn-cs"/>
              </a:rPr>
              <a:t>schemas. </a:t>
            </a:r>
            <a:br>
              <a:rPr lang="en-US" sz="1200" b="0" i="0" u="none" strike="noStrike" kern="1200" dirty="0">
                <a:solidFill>
                  <a:schemeClr val="tx1"/>
                </a:solidFill>
                <a:effectLst/>
                <a:latin typeface="Arial" charset="0"/>
                <a:ea typeface="+mn-ea"/>
                <a:cs typeface="+mn-cs"/>
              </a:rPr>
            </a:br>
            <a:endParaRPr lang="en-US" sz="1200" b="0" i="0" u="none" strike="noStrike"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Heavy cognitive load typically creates </a:t>
            </a:r>
            <a:r>
              <a:rPr lang="en-US" sz="1200" b="0" i="0" u="none" strike="noStrike" kern="1200" dirty="0">
                <a:solidFill>
                  <a:schemeClr val="tx1"/>
                </a:solidFill>
                <a:effectLst/>
                <a:latin typeface="Arial" charset="0"/>
                <a:ea typeface="+mn-ea"/>
                <a:cs typeface="+mn-cs"/>
              </a:rPr>
              <a:t>error</a:t>
            </a:r>
            <a:r>
              <a:rPr lang="en-US" sz="1200" b="0" i="0" kern="1200" dirty="0">
                <a:solidFill>
                  <a:schemeClr val="tx1"/>
                </a:solidFill>
                <a:effectLst/>
                <a:latin typeface="Arial" charset="0"/>
                <a:ea typeface="+mn-ea"/>
                <a:cs typeface="+mn-cs"/>
              </a:rPr>
              <a:t> in the task at hand.  Also creates stereotyping in an effort to reduce cognitive load</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Using working memory instead of adding additional incoming information is imperative</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Reduce problem space (gap between the “now” and the “desired goal”)</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Reduce the split-attention effect (multiple pieces of information at once)</a:t>
            </a:r>
            <a:endParaRPr lang="en-US" dirty="0"/>
          </a:p>
        </p:txBody>
      </p:sp>
    </p:spTree>
    <p:extLst>
      <p:ext uri="{BB962C8B-B14F-4D97-AF65-F5344CB8AC3E}">
        <p14:creationId xmlns:p14="http://schemas.microsoft.com/office/powerpoint/2010/main" val="420054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8</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86195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6108B-2678-4F2D-A50E-B9834AFD7DC5}" type="slidenum">
              <a:rPr lang="en-US"/>
              <a:pPr/>
              <a:t>9</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90178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908175" y="3860800"/>
            <a:ext cx="5327650" cy="750888"/>
          </a:xfrm>
        </p:spPr>
        <p:txBody>
          <a:bodyPr/>
          <a:lstStyle>
            <a:lvl1pPr>
              <a:defRPr sz="2800" b="1"/>
            </a:lvl1pPr>
          </a:lstStyle>
          <a:p>
            <a:r>
              <a:rPr lang="ru-RU"/>
              <a:t>Click to edit Master title style</a:t>
            </a:r>
          </a:p>
        </p:txBody>
      </p:sp>
      <p:sp>
        <p:nvSpPr>
          <p:cNvPr id="5123" name="Rectangle 3"/>
          <p:cNvSpPr>
            <a:spLocks noGrp="1" noChangeArrowheads="1"/>
          </p:cNvSpPr>
          <p:nvPr>
            <p:ph type="subTitle" idx="1"/>
          </p:nvPr>
        </p:nvSpPr>
        <p:spPr>
          <a:xfrm>
            <a:off x="1908175" y="4581525"/>
            <a:ext cx="5327650" cy="503238"/>
          </a:xfrm>
        </p:spPr>
        <p:txBody>
          <a:bodyPr/>
          <a:lstStyle>
            <a:lvl1pPr marL="0" indent="0">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05588" y="476250"/>
            <a:ext cx="2070100" cy="5688013"/>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395288" y="476250"/>
            <a:ext cx="6057900" cy="568801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68313" y="1989138"/>
            <a:ext cx="4027487" cy="4175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989138"/>
            <a:ext cx="4027488" cy="4175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476250"/>
            <a:ext cx="60483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468313" y="1989138"/>
            <a:ext cx="8207375" cy="417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0"/>
            <a:r>
              <a:rPr lang="ru-RU"/>
              <a:t>Third level</a:t>
            </a:r>
          </a:p>
          <a:p>
            <a:pPr lvl="1"/>
            <a:r>
              <a:rPr lang="ru-RU"/>
              <a:t>Fourth level</a:t>
            </a:r>
          </a:p>
          <a:p>
            <a:pPr lvl="2"/>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23528" y="5733256"/>
            <a:ext cx="8658225" cy="984401"/>
          </a:xfrm>
          <a:noFill/>
          <a:effectLst/>
        </p:spPr>
        <p:txBody>
          <a:bodyPr/>
          <a:lstStyle/>
          <a:p>
            <a:pPr algn="ctr"/>
            <a:r>
              <a:rPr lang="en-US" dirty="0">
                <a:solidFill>
                  <a:srgbClr val="01497C"/>
                </a:solidFill>
                <a:effectLst>
                  <a:glow rad="228600">
                    <a:schemeClr val="bg1"/>
                  </a:glow>
                </a:effectLst>
              </a:rPr>
              <a:t>Journal Club August 2019</a:t>
            </a:r>
            <a:br>
              <a:rPr lang="en-US" dirty="0">
                <a:solidFill>
                  <a:srgbClr val="01497C"/>
                </a:solidFill>
                <a:effectLst>
                  <a:glow rad="228600">
                    <a:schemeClr val="bg1"/>
                  </a:glow>
                </a:effectLst>
              </a:rPr>
            </a:br>
            <a:r>
              <a:rPr lang="en-US" sz="1800" dirty="0">
                <a:solidFill>
                  <a:srgbClr val="01497C"/>
                </a:solidFill>
                <a:effectLst>
                  <a:glow rad="228600">
                    <a:schemeClr val="bg1"/>
                  </a:glow>
                </a:effectLst>
              </a:rPr>
              <a:t>William R. </a:t>
            </a:r>
            <a:r>
              <a:rPr lang="en-US" sz="1800" dirty="0" err="1">
                <a:solidFill>
                  <a:srgbClr val="01497C"/>
                </a:solidFill>
                <a:effectLst>
                  <a:glow rad="228600">
                    <a:schemeClr val="bg1"/>
                  </a:glow>
                </a:effectLst>
              </a:rPr>
              <a:t>Toth,</a:t>
            </a:r>
            <a:r>
              <a:rPr lang="en-US" sz="1800" dirty="0">
                <a:solidFill>
                  <a:srgbClr val="01497C"/>
                </a:solidFill>
                <a:effectLst>
                  <a:glow rad="228600">
                    <a:schemeClr val="bg1"/>
                  </a:glow>
                </a:effectLst>
              </a:rPr>
              <a:t> Lt Col USAF MC</a:t>
            </a:r>
            <a:endParaRPr lang="uk-UA" dirty="0">
              <a:solidFill>
                <a:srgbClr val="01497C"/>
              </a:solidFill>
              <a:effectLst>
                <a:glow rad="228600">
                  <a:schemeClr val="bg1"/>
                </a:glow>
              </a:effectLst>
              <a:latin typeface="Tahom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Generation Effect</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260648"/>
            <a:ext cx="8207375" cy="5688632"/>
          </a:xfrm>
        </p:spPr>
        <p:txBody>
          <a:bodyPr/>
          <a:lstStyle/>
          <a:p>
            <a:r>
              <a:rPr lang="en-US" dirty="0">
                <a:solidFill>
                  <a:srgbClr val="01497C"/>
                </a:solidFill>
              </a:rPr>
              <a:t>Remember information better when taking an active part in producing it, rather than having it provided by an external source</a:t>
            </a:r>
          </a:p>
          <a:p>
            <a:r>
              <a:rPr lang="en-US" dirty="0">
                <a:solidFill>
                  <a:srgbClr val="01497C"/>
                </a:solidFill>
              </a:rPr>
              <a:t>Explains the role of active over passive learning</a:t>
            </a:r>
          </a:p>
          <a:p>
            <a:r>
              <a:rPr lang="en-US" dirty="0">
                <a:solidFill>
                  <a:srgbClr val="01497C"/>
                </a:solidFill>
              </a:rPr>
              <a:t>Requires that the learner actively generates the product that is used in the teaching</a:t>
            </a:r>
          </a:p>
          <a:p>
            <a:pPr lvl="1">
              <a:lnSpc>
                <a:spcPct val="80000"/>
              </a:lnSpc>
            </a:pPr>
            <a:r>
              <a:rPr lang="en-US" dirty="0">
                <a:solidFill>
                  <a:srgbClr val="01497C"/>
                </a:solidFill>
              </a:rPr>
              <a:t>Participants actively generate EMR data</a:t>
            </a:r>
          </a:p>
          <a:p>
            <a:pPr lvl="1">
              <a:lnSpc>
                <a:spcPct val="80000"/>
              </a:lnSpc>
            </a:pPr>
            <a:r>
              <a:rPr lang="en-US" dirty="0">
                <a:solidFill>
                  <a:srgbClr val="01497C"/>
                </a:solidFill>
              </a:rPr>
              <a:t>Data is reviewed for learning process in debrief</a:t>
            </a:r>
          </a:p>
          <a:p>
            <a:pPr>
              <a:lnSpc>
                <a:spcPct val="80000"/>
              </a:lnSpc>
            </a:pPr>
            <a:r>
              <a:rPr lang="en-US" dirty="0">
                <a:solidFill>
                  <a:srgbClr val="01497C"/>
                </a:solidFill>
              </a:rPr>
              <a:t>Other opportunities for use:</a:t>
            </a:r>
          </a:p>
          <a:p>
            <a:pPr lvl="1">
              <a:lnSpc>
                <a:spcPct val="80000"/>
              </a:lnSpc>
            </a:pPr>
            <a:r>
              <a:rPr lang="en-US" dirty="0">
                <a:solidFill>
                  <a:srgbClr val="01497C"/>
                </a:solidFill>
              </a:rPr>
              <a:t>Generate questions and answers over read material</a:t>
            </a:r>
          </a:p>
          <a:p>
            <a:pPr lvl="1">
              <a:lnSpc>
                <a:spcPct val="80000"/>
              </a:lnSpc>
            </a:pPr>
            <a:r>
              <a:rPr lang="en-US" dirty="0">
                <a:solidFill>
                  <a:srgbClr val="01497C"/>
                </a:solidFill>
              </a:rPr>
              <a:t>Make flashcards</a:t>
            </a:r>
          </a:p>
          <a:p>
            <a:pPr lvl="1">
              <a:lnSpc>
                <a:spcPct val="80000"/>
              </a:lnSpc>
            </a:pPr>
            <a:r>
              <a:rPr lang="en-US" dirty="0">
                <a:solidFill>
                  <a:srgbClr val="01497C"/>
                </a:solidFill>
              </a:rPr>
              <a:t>Fill in the blank/short answer materials</a:t>
            </a:r>
          </a:p>
          <a:p>
            <a:pPr lvl="1">
              <a:lnSpc>
                <a:spcPct val="80000"/>
              </a:lnSpc>
            </a:pPr>
            <a:endParaRPr lang="en-US" dirty="0">
              <a:solidFill>
                <a:srgbClr val="01497C"/>
              </a:solidFill>
            </a:endParaRPr>
          </a:p>
          <a:p>
            <a:pPr marL="457200" lvl="1" indent="0">
              <a:lnSpc>
                <a:spcPct val="80000"/>
              </a:lnSpc>
              <a:buNone/>
            </a:pPr>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268723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Educational intervention</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260648"/>
            <a:ext cx="8207375" cy="5688632"/>
          </a:xfrm>
        </p:spPr>
        <p:txBody>
          <a:bodyPr/>
          <a:lstStyle/>
          <a:p>
            <a:r>
              <a:rPr lang="en-US" dirty="0">
                <a:solidFill>
                  <a:srgbClr val="01497C"/>
                </a:solidFill>
              </a:rPr>
              <a:t>Simulated case: </a:t>
            </a:r>
          </a:p>
          <a:p>
            <a:pPr lvl="1"/>
            <a:r>
              <a:rPr lang="en-US" dirty="0">
                <a:solidFill>
                  <a:srgbClr val="01497C"/>
                </a:solidFill>
              </a:rPr>
              <a:t>Hyperbilirubinemia </a:t>
            </a:r>
          </a:p>
          <a:p>
            <a:pPr lvl="1"/>
            <a:r>
              <a:rPr lang="en-US" dirty="0">
                <a:solidFill>
                  <a:srgbClr val="01497C"/>
                </a:solidFill>
              </a:rPr>
              <a:t>Exploration beyond the note revealed:</a:t>
            </a:r>
          </a:p>
          <a:p>
            <a:pPr lvl="2"/>
            <a:r>
              <a:rPr lang="en-US" dirty="0">
                <a:solidFill>
                  <a:srgbClr val="01497C"/>
                </a:solidFill>
              </a:rPr>
              <a:t>Instability suggestive of neonatal sepsis</a:t>
            </a:r>
          </a:p>
          <a:p>
            <a:pPr lvl="2"/>
            <a:r>
              <a:rPr lang="en-US" dirty="0">
                <a:solidFill>
                  <a:srgbClr val="01497C"/>
                </a:solidFill>
              </a:rPr>
              <a:t>Evidence of hemolytic anemia </a:t>
            </a:r>
          </a:p>
          <a:p>
            <a:pPr>
              <a:lnSpc>
                <a:spcPct val="80000"/>
              </a:lnSpc>
            </a:pPr>
            <a:r>
              <a:rPr lang="en-US" dirty="0">
                <a:solidFill>
                  <a:srgbClr val="01497C"/>
                </a:solidFill>
              </a:rPr>
              <a:t>Debrief:</a:t>
            </a:r>
          </a:p>
          <a:p>
            <a:pPr lvl="1">
              <a:lnSpc>
                <a:spcPct val="80000"/>
              </a:lnSpc>
            </a:pPr>
            <a:r>
              <a:rPr lang="en-US" dirty="0">
                <a:solidFill>
                  <a:srgbClr val="01497C"/>
                </a:solidFill>
              </a:rPr>
              <a:t>Emphasized aspects of </a:t>
            </a:r>
            <a:r>
              <a:rPr lang="en-US" dirty="0" err="1">
                <a:solidFill>
                  <a:srgbClr val="01497C"/>
                </a:solidFill>
              </a:rPr>
              <a:t>EHR</a:t>
            </a:r>
            <a:endParaRPr lang="en-US" dirty="0">
              <a:solidFill>
                <a:srgbClr val="01497C"/>
              </a:solidFill>
            </a:endParaRPr>
          </a:p>
          <a:p>
            <a:pPr lvl="2">
              <a:lnSpc>
                <a:spcPct val="80000"/>
              </a:lnSpc>
            </a:pPr>
            <a:r>
              <a:rPr lang="en-US" dirty="0">
                <a:solidFill>
                  <a:srgbClr val="01497C"/>
                </a:solidFill>
              </a:rPr>
              <a:t>Specific data visualization tools</a:t>
            </a:r>
          </a:p>
          <a:p>
            <a:pPr lvl="3">
              <a:lnSpc>
                <a:spcPct val="80000"/>
              </a:lnSpc>
            </a:pPr>
            <a:r>
              <a:rPr lang="en-US" dirty="0">
                <a:solidFill>
                  <a:srgbClr val="01497C"/>
                </a:solidFill>
              </a:rPr>
              <a:t>Vital signs trends</a:t>
            </a:r>
          </a:p>
          <a:p>
            <a:pPr lvl="3">
              <a:lnSpc>
                <a:spcPct val="80000"/>
              </a:lnSpc>
            </a:pPr>
            <a:r>
              <a:rPr lang="en-US" dirty="0">
                <a:solidFill>
                  <a:srgbClr val="01497C"/>
                </a:solidFill>
              </a:rPr>
              <a:t>Medication administration</a:t>
            </a:r>
          </a:p>
          <a:p>
            <a:pPr lvl="3">
              <a:lnSpc>
                <a:spcPct val="80000"/>
              </a:lnSpc>
            </a:pPr>
            <a:r>
              <a:rPr lang="en-US" dirty="0">
                <a:solidFill>
                  <a:srgbClr val="01497C"/>
                </a:solidFill>
              </a:rPr>
              <a:t>Lab values</a:t>
            </a:r>
          </a:p>
          <a:p>
            <a:pPr lvl="3">
              <a:lnSpc>
                <a:spcPct val="80000"/>
              </a:lnSpc>
            </a:pPr>
            <a:r>
              <a:rPr lang="en-US" dirty="0">
                <a:solidFill>
                  <a:srgbClr val="01497C"/>
                </a:solidFill>
              </a:rPr>
              <a:t>Nursing observations</a:t>
            </a:r>
          </a:p>
          <a:p>
            <a:pPr lvl="2">
              <a:lnSpc>
                <a:spcPct val="80000"/>
              </a:lnSpc>
            </a:pPr>
            <a:r>
              <a:rPr lang="en-US" dirty="0">
                <a:solidFill>
                  <a:srgbClr val="01497C"/>
                </a:solidFill>
              </a:rPr>
              <a:t>Information retrieval activities</a:t>
            </a:r>
          </a:p>
          <a:p>
            <a:pPr lvl="3">
              <a:lnSpc>
                <a:spcPct val="80000"/>
              </a:lnSpc>
            </a:pPr>
            <a:r>
              <a:rPr lang="en-US" dirty="0">
                <a:solidFill>
                  <a:srgbClr val="01497C"/>
                </a:solidFill>
              </a:rPr>
              <a:t>Phrase finder </a:t>
            </a:r>
          </a:p>
          <a:p>
            <a:pPr lvl="3">
              <a:lnSpc>
                <a:spcPct val="80000"/>
              </a:lnSpc>
            </a:pPr>
            <a:r>
              <a:rPr lang="en-US" dirty="0">
                <a:solidFill>
                  <a:srgbClr val="01497C"/>
                </a:solidFill>
              </a:rPr>
              <a:t>Searches notes, labs orders, problems</a:t>
            </a:r>
          </a:p>
          <a:p>
            <a:pPr lvl="1">
              <a:lnSpc>
                <a:spcPct val="80000"/>
              </a:lnSpc>
            </a:pPr>
            <a:endParaRPr lang="en-US" dirty="0">
              <a:solidFill>
                <a:srgbClr val="01497C"/>
              </a:solidFill>
            </a:endParaRPr>
          </a:p>
          <a:p>
            <a:pPr marL="457200" lvl="1" indent="0">
              <a:lnSpc>
                <a:spcPct val="80000"/>
              </a:lnSpc>
              <a:buNone/>
            </a:pPr>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406119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err="1">
                <a:solidFill>
                  <a:srgbClr val="ACDDFE"/>
                </a:solidFill>
                <a:latin typeface="Tahoma" charset="0"/>
              </a:rPr>
              <a:t>EHR</a:t>
            </a:r>
            <a:r>
              <a:rPr lang="en-US" sz="3600" b="1" dirty="0">
                <a:solidFill>
                  <a:srgbClr val="ACDDFE"/>
                </a:solidFill>
                <a:latin typeface="Tahoma" charset="0"/>
              </a:rPr>
              <a:t> Use Patterns</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260648"/>
            <a:ext cx="8207375" cy="5688632"/>
          </a:xfrm>
        </p:spPr>
        <p:txBody>
          <a:bodyPr/>
          <a:lstStyle/>
          <a:p>
            <a:r>
              <a:rPr lang="en-US" dirty="0">
                <a:solidFill>
                  <a:srgbClr val="01497C"/>
                </a:solidFill>
              </a:rPr>
              <a:t>Correlation between simulation and</a:t>
            </a:r>
          </a:p>
          <a:p>
            <a:pPr lvl="1"/>
            <a:r>
              <a:rPr lang="en-US" dirty="0">
                <a:solidFill>
                  <a:srgbClr val="01497C"/>
                </a:solidFill>
              </a:rPr>
              <a:t>Use of data visualization tool</a:t>
            </a:r>
          </a:p>
          <a:p>
            <a:pPr lvl="1"/>
            <a:r>
              <a:rPr lang="en-US" dirty="0">
                <a:solidFill>
                  <a:srgbClr val="01497C"/>
                </a:solidFill>
              </a:rPr>
              <a:t>Use of information retrieval tool</a:t>
            </a:r>
          </a:p>
          <a:p>
            <a:r>
              <a:rPr lang="en-US" dirty="0">
                <a:solidFill>
                  <a:srgbClr val="01497C"/>
                </a:solidFill>
              </a:rPr>
              <a:t>Number of resident clicks per week </a:t>
            </a:r>
          </a:p>
          <a:p>
            <a:r>
              <a:rPr lang="en-US" dirty="0">
                <a:solidFill>
                  <a:srgbClr val="01497C"/>
                </a:solidFill>
              </a:rPr>
              <a:t>Mixed effect logistical regression</a:t>
            </a:r>
          </a:p>
          <a:p>
            <a:r>
              <a:rPr lang="en-US" dirty="0">
                <a:solidFill>
                  <a:srgbClr val="01497C"/>
                </a:solidFill>
              </a:rPr>
              <a:t>Time-series analysis with segmented regression</a:t>
            </a:r>
          </a:p>
          <a:p>
            <a:pPr lvl="1"/>
            <a:r>
              <a:rPr lang="en-US" dirty="0">
                <a:solidFill>
                  <a:srgbClr val="01497C"/>
                </a:solidFill>
              </a:rPr>
              <a:t>Immediate</a:t>
            </a:r>
          </a:p>
          <a:p>
            <a:pPr lvl="1"/>
            <a:r>
              <a:rPr lang="en-US" dirty="0">
                <a:solidFill>
                  <a:srgbClr val="01497C"/>
                </a:solidFill>
              </a:rPr>
              <a:t>Long-term</a:t>
            </a:r>
          </a:p>
          <a:p>
            <a:pPr marL="457200" lvl="1" indent="0">
              <a:lnSpc>
                <a:spcPct val="80000"/>
              </a:lnSpc>
              <a:buNone/>
            </a:pPr>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46349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Results</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260648"/>
            <a:ext cx="8207375" cy="5688632"/>
          </a:xfrm>
        </p:spPr>
        <p:txBody>
          <a:bodyPr/>
          <a:lstStyle/>
          <a:p>
            <a:r>
              <a:rPr lang="en-US" dirty="0">
                <a:solidFill>
                  <a:srgbClr val="01497C"/>
                </a:solidFill>
              </a:rPr>
              <a:t>139 Residents</a:t>
            </a:r>
          </a:p>
          <a:p>
            <a:pPr lvl="1"/>
            <a:r>
              <a:rPr lang="en-US" dirty="0">
                <a:solidFill>
                  <a:srgbClr val="01497C"/>
                </a:solidFill>
              </a:rPr>
              <a:t>57 interns participated in </a:t>
            </a:r>
            <a:r>
              <a:rPr lang="en-US" dirty="0" err="1">
                <a:solidFill>
                  <a:srgbClr val="01497C"/>
                </a:solidFill>
              </a:rPr>
              <a:t>EHR</a:t>
            </a:r>
            <a:r>
              <a:rPr lang="en-US" dirty="0">
                <a:solidFill>
                  <a:srgbClr val="01497C"/>
                </a:solidFill>
              </a:rPr>
              <a:t> simulation</a:t>
            </a:r>
          </a:p>
          <a:p>
            <a:pPr lvl="1"/>
            <a:r>
              <a:rPr lang="en-US" dirty="0">
                <a:solidFill>
                  <a:srgbClr val="01497C"/>
                </a:solidFill>
              </a:rPr>
              <a:t>Mean of 21 weeks into their residency</a:t>
            </a:r>
          </a:p>
          <a:p>
            <a:r>
              <a:rPr lang="en-US" dirty="0">
                <a:solidFill>
                  <a:srgbClr val="01497C"/>
                </a:solidFill>
              </a:rPr>
              <a:t>4,311 resident-weeks evaluated</a:t>
            </a:r>
          </a:p>
          <a:p>
            <a:pPr lvl="1"/>
            <a:r>
              <a:rPr lang="en-US" dirty="0">
                <a:solidFill>
                  <a:srgbClr val="01497C"/>
                </a:solidFill>
              </a:rPr>
              <a:t>2650 weeks of control</a:t>
            </a:r>
          </a:p>
          <a:p>
            <a:pPr lvl="1"/>
            <a:r>
              <a:rPr lang="en-US" dirty="0">
                <a:solidFill>
                  <a:srgbClr val="01497C"/>
                </a:solidFill>
              </a:rPr>
              <a:t>612 weeks pre-simulation in intervention</a:t>
            </a:r>
          </a:p>
          <a:p>
            <a:pPr lvl="1"/>
            <a:r>
              <a:rPr lang="en-US" dirty="0">
                <a:solidFill>
                  <a:srgbClr val="01497C"/>
                </a:solidFill>
              </a:rPr>
              <a:t>1049 weeks post-simulation in intervention</a:t>
            </a:r>
          </a:p>
          <a:p>
            <a:pPr marL="457200" lvl="1" indent="0">
              <a:lnSpc>
                <a:spcPct val="80000"/>
              </a:lnSpc>
              <a:buNone/>
            </a:pPr>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280821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Results</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260648"/>
            <a:ext cx="8207375" cy="5688632"/>
          </a:xfrm>
        </p:spPr>
        <p:txBody>
          <a:bodyPr/>
          <a:lstStyle/>
          <a:p>
            <a:r>
              <a:rPr lang="en-US" dirty="0">
                <a:solidFill>
                  <a:srgbClr val="01497C"/>
                </a:solidFill>
              </a:rPr>
              <a:t>Data Visualization tool</a:t>
            </a:r>
          </a:p>
          <a:p>
            <a:pPr lvl="1"/>
            <a:r>
              <a:rPr lang="en-US" dirty="0">
                <a:solidFill>
                  <a:srgbClr val="01497C"/>
                </a:solidFill>
              </a:rPr>
              <a:t>47% pre-simulation</a:t>
            </a:r>
          </a:p>
          <a:p>
            <a:pPr lvl="1"/>
            <a:r>
              <a:rPr lang="en-US" dirty="0">
                <a:solidFill>
                  <a:srgbClr val="01497C"/>
                </a:solidFill>
              </a:rPr>
              <a:t>73% post-simulation</a:t>
            </a:r>
          </a:p>
          <a:p>
            <a:pPr lvl="1"/>
            <a:r>
              <a:rPr lang="en-US" dirty="0">
                <a:solidFill>
                  <a:srgbClr val="01497C"/>
                </a:solidFill>
              </a:rPr>
              <a:t>Odds Ratio 5.83</a:t>
            </a:r>
          </a:p>
          <a:p>
            <a:r>
              <a:rPr lang="en-US" dirty="0">
                <a:solidFill>
                  <a:srgbClr val="01497C"/>
                </a:solidFill>
              </a:rPr>
              <a:t>Information Retrieval tool</a:t>
            </a:r>
          </a:p>
          <a:p>
            <a:pPr lvl="1"/>
            <a:r>
              <a:rPr lang="en-US" dirty="0">
                <a:solidFill>
                  <a:srgbClr val="01497C"/>
                </a:solidFill>
              </a:rPr>
              <a:t>36% pre-simulation</a:t>
            </a:r>
          </a:p>
          <a:p>
            <a:pPr lvl="1"/>
            <a:r>
              <a:rPr lang="en-US" dirty="0">
                <a:solidFill>
                  <a:srgbClr val="01497C"/>
                </a:solidFill>
              </a:rPr>
              <a:t>85% post-simulation</a:t>
            </a:r>
          </a:p>
          <a:p>
            <a:pPr lvl="1"/>
            <a:r>
              <a:rPr lang="en-US" dirty="0">
                <a:solidFill>
                  <a:srgbClr val="01497C"/>
                </a:solidFill>
              </a:rPr>
              <a:t>Odds Ratio 10.47</a:t>
            </a: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268702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Results</a:t>
            </a:r>
            <a:endParaRPr lang="uk-UA" sz="3600" b="1" dirty="0">
              <a:solidFill>
                <a:srgbClr val="ACDDFE"/>
              </a:solidFill>
              <a:latin typeface="Tahoma" charset="0"/>
            </a:endParaRPr>
          </a:p>
        </p:txBody>
      </p:sp>
      <p:sp>
        <p:nvSpPr>
          <p:cNvPr id="3" name="Content Placeholder 2">
            <a:extLst>
              <a:ext uri="{FF2B5EF4-FFF2-40B4-BE49-F238E27FC236}">
                <a16:creationId xmlns:a16="http://schemas.microsoft.com/office/drawing/2014/main" id="{CD65EA0F-1DC1-46B0-A032-AAAB0E724B2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3FB8350-7C92-471D-9C40-E60D38DD2994}"/>
              </a:ext>
            </a:extLst>
          </p:cNvPr>
          <p:cNvPicPr>
            <a:picLocks noChangeAspect="1"/>
          </p:cNvPicPr>
          <p:nvPr/>
        </p:nvPicPr>
        <p:blipFill>
          <a:blip r:embed="rId3"/>
          <a:stretch>
            <a:fillRect/>
          </a:stretch>
        </p:blipFill>
        <p:spPr>
          <a:xfrm>
            <a:off x="0" y="1124744"/>
            <a:ext cx="9144000" cy="3285221"/>
          </a:xfrm>
          <a:prstGeom prst="rect">
            <a:avLst/>
          </a:prstGeom>
        </p:spPr>
      </p:pic>
    </p:spTree>
    <p:extLst>
      <p:ext uri="{BB962C8B-B14F-4D97-AF65-F5344CB8AC3E}">
        <p14:creationId xmlns:p14="http://schemas.microsoft.com/office/powerpoint/2010/main" val="659064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Results</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112688"/>
            <a:ext cx="8207375" cy="5980608"/>
          </a:xfrm>
        </p:spPr>
        <p:txBody>
          <a:bodyPr/>
          <a:lstStyle/>
          <a:p>
            <a:r>
              <a:rPr lang="en-US" dirty="0">
                <a:solidFill>
                  <a:srgbClr val="01497C"/>
                </a:solidFill>
              </a:rPr>
              <a:t>Use of tool 5 times in a week:</a:t>
            </a:r>
          </a:p>
          <a:p>
            <a:pPr lvl="1"/>
            <a:r>
              <a:rPr lang="en-US" dirty="0">
                <a:solidFill>
                  <a:srgbClr val="01497C"/>
                </a:solidFill>
              </a:rPr>
              <a:t>Increased 2.66-fold for data visualization </a:t>
            </a:r>
          </a:p>
          <a:p>
            <a:pPr lvl="1"/>
            <a:r>
              <a:rPr lang="en-US" dirty="0">
                <a:solidFill>
                  <a:srgbClr val="01497C"/>
                </a:solidFill>
              </a:rPr>
              <a:t>Increased 6.17-fold for information retrieval </a:t>
            </a:r>
          </a:p>
          <a:p>
            <a:r>
              <a:rPr lang="en-US" dirty="0">
                <a:solidFill>
                  <a:srgbClr val="01497C"/>
                </a:solidFill>
              </a:rPr>
              <a:t>Use of tool 10 times in a week:</a:t>
            </a:r>
          </a:p>
          <a:p>
            <a:pPr lvl="1"/>
            <a:r>
              <a:rPr lang="en-US" dirty="0">
                <a:solidFill>
                  <a:srgbClr val="01497C"/>
                </a:solidFill>
              </a:rPr>
              <a:t>Increased 3.29-fold for data visualization </a:t>
            </a:r>
          </a:p>
          <a:p>
            <a:pPr lvl="1"/>
            <a:r>
              <a:rPr lang="en-US" dirty="0">
                <a:solidFill>
                  <a:srgbClr val="01497C"/>
                </a:solidFill>
              </a:rPr>
              <a:t>Increased 4.78-fold for information retrieval </a:t>
            </a:r>
          </a:p>
          <a:p>
            <a:r>
              <a:rPr lang="en-US" dirty="0">
                <a:solidFill>
                  <a:srgbClr val="01497C"/>
                </a:solidFill>
              </a:rPr>
              <a:t>Over time:</a:t>
            </a:r>
          </a:p>
          <a:p>
            <a:pPr lvl="1"/>
            <a:r>
              <a:rPr lang="en-US" dirty="0">
                <a:solidFill>
                  <a:srgbClr val="01497C"/>
                </a:solidFill>
              </a:rPr>
              <a:t>Data visualization tool </a:t>
            </a:r>
          </a:p>
          <a:p>
            <a:pPr lvl="2"/>
            <a:r>
              <a:rPr lang="en-US" dirty="0">
                <a:solidFill>
                  <a:srgbClr val="01497C"/>
                </a:solidFill>
              </a:rPr>
              <a:t>absolute change of 21% </a:t>
            </a:r>
          </a:p>
          <a:p>
            <a:pPr lvl="2"/>
            <a:r>
              <a:rPr lang="en-US" dirty="0">
                <a:solidFill>
                  <a:srgbClr val="01497C"/>
                </a:solidFill>
              </a:rPr>
              <a:t>Slope -0.21 to 0.36 (+0.57)</a:t>
            </a:r>
          </a:p>
          <a:p>
            <a:pPr lvl="1"/>
            <a:r>
              <a:rPr lang="en-US" dirty="0">
                <a:solidFill>
                  <a:srgbClr val="01497C"/>
                </a:solidFill>
              </a:rPr>
              <a:t>Information retrieval tool</a:t>
            </a:r>
          </a:p>
          <a:p>
            <a:pPr lvl="2"/>
            <a:r>
              <a:rPr lang="en-US" dirty="0">
                <a:solidFill>
                  <a:srgbClr val="01497C"/>
                </a:solidFill>
              </a:rPr>
              <a:t>Absolute change 12%</a:t>
            </a:r>
          </a:p>
          <a:p>
            <a:pPr lvl="2"/>
            <a:r>
              <a:rPr lang="en-US" dirty="0">
                <a:solidFill>
                  <a:srgbClr val="01497C"/>
                </a:solidFill>
              </a:rPr>
              <a:t>Slope (0.94 to 0.23)-0.36</a:t>
            </a:r>
          </a:p>
          <a:p>
            <a:pPr lvl="1"/>
            <a:endParaRPr lang="en-US" dirty="0">
              <a:solidFill>
                <a:srgbClr val="01497C"/>
              </a:solidFill>
            </a:endParaRPr>
          </a:p>
          <a:p>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28912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Results</a:t>
            </a:r>
            <a:endParaRPr lang="uk-UA" sz="3600" b="1" dirty="0">
              <a:solidFill>
                <a:srgbClr val="ACDDFE"/>
              </a:solidFill>
              <a:latin typeface="Tahoma" charset="0"/>
            </a:endParaRPr>
          </a:p>
        </p:txBody>
      </p:sp>
      <p:sp>
        <p:nvSpPr>
          <p:cNvPr id="3" name="Content Placeholder 2">
            <a:extLst>
              <a:ext uri="{FF2B5EF4-FFF2-40B4-BE49-F238E27FC236}">
                <a16:creationId xmlns:a16="http://schemas.microsoft.com/office/drawing/2014/main" id="{9B66638D-4D7F-40C4-A228-AFB409D10FC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A568D10-D3A5-4333-9C81-4DB4C4494755}"/>
              </a:ext>
            </a:extLst>
          </p:cNvPr>
          <p:cNvPicPr>
            <a:picLocks noChangeAspect="1"/>
          </p:cNvPicPr>
          <p:nvPr/>
        </p:nvPicPr>
        <p:blipFill>
          <a:blip r:embed="rId3"/>
          <a:stretch>
            <a:fillRect/>
          </a:stretch>
        </p:blipFill>
        <p:spPr>
          <a:xfrm>
            <a:off x="0" y="404664"/>
            <a:ext cx="9144000" cy="4752527"/>
          </a:xfrm>
          <a:prstGeom prst="rect">
            <a:avLst/>
          </a:prstGeom>
        </p:spPr>
      </p:pic>
    </p:spTree>
    <p:extLst>
      <p:ext uri="{BB962C8B-B14F-4D97-AF65-F5344CB8AC3E}">
        <p14:creationId xmlns:p14="http://schemas.microsoft.com/office/powerpoint/2010/main" val="220547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Results</a:t>
            </a:r>
            <a:endParaRPr lang="uk-UA" sz="3600" b="1" dirty="0">
              <a:solidFill>
                <a:srgbClr val="ACDDFE"/>
              </a:solidFill>
              <a:latin typeface="Tahoma" charset="0"/>
            </a:endParaRPr>
          </a:p>
        </p:txBody>
      </p:sp>
      <p:sp>
        <p:nvSpPr>
          <p:cNvPr id="3" name="Content Placeholder 2">
            <a:extLst>
              <a:ext uri="{FF2B5EF4-FFF2-40B4-BE49-F238E27FC236}">
                <a16:creationId xmlns:a16="http://schemas.microsoft.com/office/drawing/2014/main" id="{5601D4D7-2FD6-45BF-A633-A446A3A9A60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620FF8C-0313-4F4D-A7CA-0E4CD14C36DA}"/>
              </a:ext>
            </a:extLst>
          </p:cNvPr>
          <p:cNvPicPr>
            <a:picLocks noChangeAspect="1"/>
          </p:cNvPicPr>
          <p:nvPr/>
        </p:nvPicPr>
        <p:blipFill>
          <a:blip r:embed="rId3"/>
          <a:stretch>
            <a:fillRect/>
          </a:stretch>
        </p:blipFill>
        <p:spPr>
          <a:xfrm>
            <a:off x="967581" y="132088"/>
            <a:ext cx="7208837" cy="5085989"/>
          </a:xfrm>
          <a:prstGeom prst="rect">
            <a:avLst/>
          </a:prstGeom>
        </p:spPr>
      </p:pic>
    </p:spTree>
    <p:extLst>
      <p:ext uri="{BB962C8B-B14F-4D97-AF65-F5344CB8AC3E}">
        <p14:creationId xmlns:p14="http://schemas.microsoft.com/office/powerpoint/2010/main" val="260685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Results</a:t>
            </a:r>
            <a:endParaRPr lang="uk-UA" sz="3600" b="1" dirty="0">
              <a:solidFill>
                <a:srgbClr val="ACDDFE"/>
              </a:solidFill>
              <a:latin typeface="Tahoma" charset="0"/>
            </a:endParaRPr>
          </a:p>
        </p:txBody>
      </p:sp>
      <p:sp>
        <p:nvSpPr>
          <p:cNvPr id="3" name="Content Placeholder 2">
            <a:extLst>
              <a:ext uri="{FF2B5EF4-FFF2-40B4-BE49-F238E27FC236}">
                <a16:creationId xmlns:a16="http://schemas.microsoft.com/office/drawing/2014/main" id="{5601D4D7-2FD6-45BF-A633-A446A3A9A60E}"/>
              </a:ext>
            </a:extLst>
          </p:cNvPr>
          <p:cNvSpPr>
            <a:spLocks noGrp="1"/>
          </p:cNvSpPr>
          <p:nvPr>
            <p:ph idx="1"/>
          </p:nvPr>
        </p:nvSpPr>
        <p:spPr/>
        <p:txBody>
          <a:bodyPr/>
          <a:lstStyle/>
          <a:p>
            <a:endParaRPr lang="en-US"/>
          </a:p>
        </p:txBody>
      </p:sp>
      <p:pic>
        <p:nvPicPr>
          <p:cNvPr id="2" name="Picture 1">
            <a:extLst>
              <a:ext uri="{FF2B5EF4-FFF2-40B4-BE49-F238E27FC236}">
                <a16:creationId xmlns:a16="http://schemas.microsoft.com/office/drawing/2014/main" id="{57CD2434-1CA1-4733-99A7-AE7DDF849355}"/>
              </a:ext>
            </a:extLst>
          </p:cNvPr>
          <p:cNvPicPr>
            <a:picLocks noChangeAspect="1"/>
          </p:cNvPicPr>
          <p:nvPr/>
        </p:nvPicPr>
        <p:blipFill>
          <a:blip r:embed="rId3"/>
          <a:stretch>
            <a:fillRect/>
          </a:stretch>
        </p:blipFill>
        <p:spPr>
          <a:xfrm>
            <a:off x="964204" y="136375"/>
            <a:ext cx="7215591" cy="5009903"/>
          </a:xfrm>
          <a:prstGeom prst="rect">
            <a:avLst/>
          </a:prstGeom>
        </p:spPr>
      </p:pic>
    </p:spTree>
    <p:extLst>
      <p:ext uri="{BB962C8B-B14F-4D97-AF65-F5344CB8AC3E}">
        <p14:creationId xmlns:p14="http://schemas.microsoft.com/office/powerpoint/2010/main" val="368049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5650" y="6092825"/>
            <a:ext cx="6985000" cy="620713"/>
          </a:xfrm>
        </p:spPr>
        <p:txBody>
          <a:bodyPr/>
          <a:lstStyle/>
          <a:p>
            <a:r>
              <a:rPr lang="en-US" sz="3600" b="1" dirty="0">
                <a:solidFill>
                  <a:srgbClr val="ACDDFE"/>
                </a:solidFill>
                <a:latin typeface="Tahoma" charset="0"/>
              </a:rPr>
              <a:t>The Article</a:t>
            </a:r>
            <a:endParaRPr lang="uk-UA" sz="3600" b="1" dirty="0">
              <a:solidFill>
                <a:srgbClr val="ACDDFE"/>
              </a:solidFill>
              <a:latin typeface="Tahoma" charset="0"/>
            </a:endParaRPr>
          </a:p>
        </p:txBody>
      </p:sp>
      <p:sp>
        <p:nvSpPr>
          <p:cNvPr id="36867" name="Rectangle 3"/>
          <p:cNvSpPr>
            <a:spLocks noGrp="1" noChangeArrowheads="1"/>
          </p:cNvSpPr>
          <p:nvPr>
            <p:ph type="body" idx="1"/>
          </p:nvPr>
        </p:nvSpPr>
        <p:spPr>
          <a:xfrm>
            <a:off x="468313" y="404812"/>
            <a:ext cx="8208962" cy="5616476"/>
          </a:xfrm>
        </p:spPr>
        <p:txBody>
          <a:bodyPr/>
          <a:lstStyle/>
          <a:p>
            <a:pPr marL="0" indent="0" algn="ctr">
              <a:buNone/>
            </a:pPr>
            <a:r>
              <a:rPr lang="en-US" sz="3200" u="sng" dirty="0">
                <a:solidFill>
                  <a:srgbClr val="01497C"/>
                </a:solidFill>
              </a:rPr>
              <a:t>JOURNAL:</a:t>
            </a:r>
          </a:p>
          <a:p>
            <a:pPr marL="0" indent="0" algn="ctr">
              <a:buNone/>
            </a:pPr>
            <a:r>
              <a:rPr lang="en-US" sz="3200" dirty="0">
                <a:solidFill>
                  <a:srgbClr val="01497C"/>
                </a:solidFill>
              </a:rPr>
              <a:t>Influence of simulation on electronic health record use patterns among pediatric residents</a:t>
            </a:r>
          </a:p>
          <a:p>
            <a:pPr marL="0" indent="0" algn="ctr">
              <a:buNone/>
            </a:pPr>
            <a:r>
              <a:rPr lang="en-US" sz="3200" u="sng" dirty="0">
                <a:solidFill>
                  <a:srgbClr val="01497C"/>
                </a:solidFill>
              </a:rPr>
              <a:t>Authors:</a:t>
            </a:r>
          </a:p>
          <a:p>
            <a:pPr marL="0" indent="0" algn="ctr">
              <a:buNone/>
            </a:pPr>
            <a:r>
              <a:rPr lang="en-US" sz="1800" dirty="0">
                <a:solidFill>
                  <a:srgbClr val="01497C"/>
                </a:solidFill>
              </a:rPr>
              <a:t>Evan W Orenstein, </a:t>
            </a:r>
            <a:r>
              <a:rPr lang="en-US" sz="1800" dirty="0" err="1">
                <a:solidFill>
                  <a:srgbClr val="01497C"/>
                </a:solidFill>
              </a:rPr>
              <a:t>Irit</a:t>
            </a:r>
            <a:r>
              <a:rPr lang="en-US" sz="1800" dirty="0">
                <a:solidFill>
                  <a:srgbClr val="01497C"/>
                </a:solidFill>
              </a:rPr>
              <a:t> R </a:t>
            </a:r>
            <a:r>
              <a:rPr lang="en-US" sz="1800" dirty="0" err="1">
                <a:solidFill>
                  <a:srgbClr val="01497C"/>
                </a:solidFill>
              </a:rPr>
              <a:t>Rasooly</a:t>
            </a:r>
            <a:r>
              <a:rPr lang="en-US" sz="1800" dirty="0">
                <a:solidFill>
                  <a:srgbClr val="01497C"/>
                </a:solidFill>
              </a:rPr>
              <a:t>, Mark V Mai, Adam C </a:t>
            </a:r>
            <a:r>
              <a:rPr lang="en-US" sz="1800" dirty="0" err="1">
                <a:solidFill>
                  <a:srgbClr val="01497C"/>
                </a:solidFill>
              </a:rPr>
              <a:t>Dziorny</a:t>
            </a:r>
            <a:r>
              <a:rPr lang="en-US" sz="1800" dirty="0">
                <a:solidFill>
                  <a:srgbClr val="01497C"/>
                </a:solidFill>
              </a:rPr>
              <a:t>, </a:t>
            </a:r>
            <a:r>
              <a:rPr lang="en-US" sz="1800" dirty="0" err="1">
                <a:solidFill>
                  <a:srgbClr val="01497C"/>
                </a:solidFill>
              </a:rPr>
              <a:t>Wanczyk</a:t>
            </a:r>
            <a:r>
              <a:rPr lang="en-US" sz="1800" dirty="0">
                <a:solidFill>
                  <a:srgbClr val="01497C"/>
                </a:solidFill>
              </a:rPr>
              <a:t> Phillips, </a:t>
            </a:r>
            <a:r>
              <a:rPr lang="en-US" sz="1800" dirty="0" err="1">
                <a:solidFill>
                  <a:srgbClr val="01497C"/>
                </a:solidFill>
              </a:rPr>
              <a:t>Levon</a:t>
            </a:r>
            <a:r>
              <a:rPr lang="en-US" sz="1800" dirty="0">
                <a:solidFill>
                  <a:srgbClr val="01497C"/>
                </a:solidFill>
              </a:rPr>
              <a:t> </a:t>
            </a:r>
            <a:r>
              <a:rPr lang="en-US" sz="1800" dirty="0" err="1">
                <a:solidFill>
                  <a:srgbClr val="01497C"/>
                </a:solidFill>
              </a:rPr>
              <a:t>Utidjian</a:t>
            </a:r>
            <a:r>
              <a:rPr lang="en-US" sz="1800" dirty="0">
                <a:solidFill>
                  <a:srgbClr val="01497C"/>
                </a:solidFill>
              </a:rPr>
              <a:t>, Anthony </a:t>
            </a:r>
            <a:r>
              <a:rPr lang="en-US" sz="1800" dirty="0" err="1">
                <a:solidFill>
                  <a:srgbClr val="01497C"/>
                </a:solidFill>
              </a:rPr>
              <a:t>Luberti</a:t>
            </a:r>
            <a:r>
              <a:rPr lang="en-US" sz="1800" dirty="0">
                <a:solidFill>
                  <a:srgbClr val="01497C"/>
                </a:solidFill>
              </a:rPr>
              <a:t>, Jill Posner, Rebecca Tenney-</a:t>
            </a:r>
            <a:r>
              <a:rPr lang="en-US" sz="1800" dirty="0" err="1">
                <a:solidFill>
                  <a:srgbClr val="01497C"/>
                </a:solidFill>
              </a:rPr>
              <a:t>Soeiro</a:t>
            </a:r>
            <a:r>
              <a:rPr lang="en-US" sz="1800" dirty="0">
                <a:solidFill>
                  <a:srgbClr val="01497C"/>
                </a:solidFill>
              </a:rPr>
              <a:t>, and Chris P </a:t>
            </a:r>
            <a:r>
              <a:rPr lang="en-US" sz="1800" dirty="0" err="1">
                <a:solidFill>
                  <a:srgbClr val="01497C"/>
                </a:solidFill>
              </a:rPr>
              <a:t>Bonafide</a:t>
            </a:r>
            <a:endParaRPr lang="en-US" sz="1800" dirty="0">
              <a:solidFill>
                <a:srgbClr val="01497C"/>
              </a:solidFill>
            </a:endParaRPr>
          </a:p>
          <a:p>
            <a:pPr marL="0" indent="0" algn="ctr">
              <a:buNone/>
            </a:pPr>
            <a:endParaRPr lang="en-US" sz="1800" dirty="0">
              <a:solidFill>
                <a:srgbClr val="01497C"/>
              </a:solidFill>
            </a:endParaRPr>
          </a:p>
          <a:p>
            <a:pPr marL="0" indent="0" algn="ctr">
              <a:buNone/>
            </a:pPr>
            <a:r>
              <a:rPr lang="en-US" sz="3200" u="sng" dirty="0">
                <a:solidFill>
                  <a:srgbClr val="01497C"/>
                </a:solidFill>
              </a:rPr>
              <a:t>Published:</a:t>
            </a:r>
          </a:p>
          <a:p>
            <a:pPr marL="0" indent="0" algn="ctr">
              <a:buNone/>
            </a:pPr>
            <a:r>
              <a:rPr lang="en-US" sz="1800" dirty="0">
                <a:solidFill>
                  <a:srgbClr val="01497C"/>
                </a:solidFill>
              </a:rPr>
              <a:t>Journal of the American medical Informatics Association</a:t>
            </a:r>
          </a:p>
          <a:p>
            <a:pPr marL="0" indent="0" algn="ctr">
              <a:buNone/>
            </a:pPr>
            <a:r>
              <a:rPr lang="en-US" sz="1800" dirty="0">
                <a:solidFill>
                  <a:srgbClr val="01497C"/>
                </a:solidFill>
              </a:rPr>
              <a:t>25 (11) 21 August 2018</a:t>
            </a:r>
          </a:p>
          <a:p>
            <a:pPr marL="0" indent="0" algn="ctr">
              <a:buNone/>
            </a:pPr>
            <a:r>
              <a:rPr lang="en-US" sz="1800" dirty="0" err="1">
                <a:solidFill>
                  <a:srgbClr val="01497C"/>
                </a:solidFill>
              </a:rPr>
              <a:t>doi</a:t>
            </a:r>
            <a:r>
              <a:rPr lang="en-US" sz="1800" dirty="0">
                <a:solidFill>
                  <a:srgbClr val="01497C"/>
                </a:solidFill>
              </a:rPr>
              <a:t>: 10.1093/</a:t>
            </a:r>
            <a:r>
              <a:rPr lang="en-US" sz="1800" dirty="0" err="1">
                <a:solidFill>
                  <a:srgbClr val="01497C"/>
                </a:solidFill>
              </a:rPr>
              <a:t>jamia</a:t>
            </a:r>
            <a:r>
              <a:rPr lang="en-US" sz="1800" dirty="0">
                <a:solidFill>
                  <a:srgbClr val="01497C"/>
                </a:solidFill>
              </a:rPr>
              <a:t>/ocy105</a:t>
            </a:r>
          </a:p>
          <a:p>
            <a:pPr marL="0" indent="0" algn="ctr">
              <a:lnSpc>
                <a:spcPct val="80000"/>
              </a:lnSpc>
              <a:buNone/>
            </a:pPr>
            <a:endParaRPr lang="uk-UA" sz="1800" dirty="0">
              <a:solidFill>
                <a:srgbClr val="01497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Discussion</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112688"/>
            <a:ext cx="8207375" cy="5980608"/>
          </a:xfrm>
        </p:spPr>
        <p:txBody>
          <a:bodyPr/>
          <a:lstStyle/>
          <a:p>
            <a:r>
              <a:rPr lang="en-US" dirty="0">
                <a:solidFill>
                  <a:srgbClr val="01497C"/>
                </a:solidFill>
              </a:rPr>
              <a:t>Persistent changes in </a:t>
            </a:r>
            <a:r>
              <a:rPr lang="en-US" dirty="0" err="1">
                <a:solidFill>
                  <a:srgbClr val="01497C"/>
                </a:solidFill>
              </a:rPr>
              <a:t>EHR</a:t>
            </a:r>
            <a:r>
              <a:rPr lang="en-US" dirty="0">
                <a:solidFill>
                  <a:srgbClr val="01497C"/>
                </a:solidFill>
              </a:rPr>
              <a:t> utilization</a:t>
            </a:r>
          </a:p>
          <a:p>
            <a:r>
              <a:rPr lang="en-US" dirty="0" err="1">
                <a:solidFill>
                  <a:srgbClr val="01497C"/>
                </a:solidFill>
              </a:rPr>
              <a:t>EHR</a:t>
            </a:r>
            <a:r>
              <a:rPr lang="en-US" dirty="0">
                <a:solidFill>
                  <a:srgbClr val="01497C"/>
                </a:solidFill>
              </a:rPr>
              <a:t> training with simulation can drive screen selection in </a:t>
            </a:r>
            <a:r>
              <a:rPr lang="en-US" dirty="0" err="1">
                <a:solidFill>
                  <a:srgbClr val="01497C"/>
                </a:solidFill>
              </a:rPr>
              <a:t>EHR</a:t>
            </a:r>
            <a:endParaRPr lang="en-US" dirty="0">
              <a:solidFill>
                <a:srgbClr val="01497C"/>
              </a:solidFill>
            </a:endParaRPr>
          </a:p>
          <a:p>
            <a:r>
              <a:rPr lang="en-US" dirty="0">
                <a:solidFill>
                  <a:srgbClr val="01497C"/>
                </a:solidFill>
              </a:rPr>
              <a:t>Tool accessibility impacts usability</a:t>
            </a:r>
          </a:p>
          <a:p>
            <a:pPr lvl="1"/>
            <a:r>
              <a:rPr lang="en-US" dirty="0">
                <a:solidFill>
                  <a:srgbClr val="01497C"/>
                </a:solidFill>
              </a:rPr>
              <a:t>Data visualization tool must be added</a:t>
            </a:r>
          </a:p>
          <a:p>
            <a:pPr lvl="1"/>
            <a:r>
              <a:rPr lang="en-US" dirty="0">
                <a:solidFill>
                  <a:srgbClr val="01497C"/>
                </a:solidFill>
              </a:rPr>
              <a:t>Information retrieval tool defaults on home screen</a:t>
            </a:r>
          </a:p>
          <a:p>
            <a:r>
              <a:rPr lang="en-US" dirty="0">
                <a:solidFill>
                  <a:srgbClr val="01497C"/>
                </a:solidFill>
              </a:rPr>
              <a:t>Tool diffusion</a:t>
            </a:r>
          </a:p>
          <a:p>
            <a:pPr lvl="1"/>
            <a:r>
              <a:rPr lang="en-US" dirty="0">
                <a:solidFill>
                  <a:srgbClr val="01497C"/>
                </a:solidFill>
              </a:rPr>
              <a:t>Association with resident cohort</a:t>
            </a:r>
          </a:p>
          <a:p>
            <a:pPr lvl="1"/>
            <a:r>
              <a:rPr lang="en-US" dirty="0">
                <a:solidFill>
                  <a:srgbClr val="01497C"/>
                </a:solidFill>
              </a:rPr>
              <a:t>Information retrieval tool diffused more quickly</a:t>
            </a:r>
          </a:p>
          <a:p>
            <a:pPr lvl="1"/>
            <a:r>
              <a:rPr lang="en-US" dirty="0">
                <a:solidFill>
                  <a:srgbClr val="01497C"/>
                </a:solidFill>
              </a:rPr>
              <a:t>Training vs. variability in use of new tools</a:t>
            </a:r>
          </a:p>
          <a:p>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16305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Discussion</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112688"/>
            <a:ext cx="8207375" cy="5980608"/>
          </a:xfrm>
        </p:spPr>
        <p:txBody>
          <a:bodyPr/>
          <a:lstStyle/>
          <a:p>
            <a:r>
              <a:rPr lang="en-US" dirty="0" err="1">
                <a:solidFill>
                  <a:srgbClr val="01497C"/>
                </a:solidFill>
              </a:rPr>
              <a:t>EHR</a:t>
            </a:r>
            <a:r>
              <a:rPr lang="en-US" dirty="0">
                <a:solidFill>
                  <a:srgbClr val="01497C"/>
                </a:solidFill>
              </a:rPr>
              <a:t> simulation learning to clinical practice</a:t>
            </a:r>
          </a:p>
          <a:p>
            <a:pPr lvl="1"/>
            <a:r>
              <a:rPr lang="en-US" dirty="0">
                <a:solidFill>
                  <a:srgbClr val="01497C"/>
                </a:solidFill>
              </a:rPr>
              <a:t>Mohan et al.</a:t>
            </a:r>
          </a:p>
          <a:p>
            <a:pPr lvl="1"/>
            <a:r>
              <a:rPr lang="en-US" dirty="0">
                <a:solidFill>
                  <a:srgbClr val="01497C"/>
                </a:solidFill>
              </a:rPr>
              <a:t>Replicate real-world conditions</a:t>
            </a:r>
          </a:p>
          <a:p>
            <a:pPr lvl="1"/>
            <a:r>
              <a:rPr lang="en-US" dirty="0">
                <a:solidFill>
                  <a:srgbClr val="01497C"/>
                </a:solidFill>
              </a:rPr>
              <a:t>Simulate cognitive load</a:t>
            </a:r>
          </a:p>
          <a:p>
            <a:r>
              <a:rPr lang="en-US" dirty="0">
                <a:solidFill>
                  <a:srgbClr val="01497C"/>
                </a:solidFill>
              </a:rPr>
              <a:t>Often practiced in a “training environment”</a:t>
            </a:r>
          </a:p>
          <a:p>
            <a:pPr lvl="2"/>
            <a:r>
              <a:rPr lang="en-US" dirty="0">
                <a:solidFill>
                  <a:srgbClr val="01497C"/>
                </a:solidFill>
              </a:rPr>
              <a:t>Static</a:t>
            </a:r>
          </a:p>
          <a:p>
            <a:pPr lvl="2"/>
            <a:r>
              <a:rPr lang="en-US" dirty="0">
                <a:solidFill>
                  <a:srgbClr val="01497C"/>
                </a:solidFill>
              </a:rPr>
              <a:t>Reformatted</a:t>
            </a:r>
          </a:p>
          <a:p>
            <a:pPr lvl="2"/>
            <a:r>
              <a:rPr lang="en-US" dirty="0">
                <a:solidFill>
                  <a:srgbClr val="01497C"/>
                </a:solidFill>
              </a:rPr>
              <a:t>Simplified</a:t>
            </a:r>
          </a:p>
          <a:p>
            <a:pPr lvl="2"/>
            <a:r>
              <a:rPr lang="en-US" dirty="0">
                <a:solidFill>
                  <a:srgbClr val="01497C"/>
                </a:solidFill>
              </a:rPr>
              <a:t>Not accurate reflection of the actual </a:t>
            </a:r>
            <a:r>
              <a:rPr lang="en-US" dirty="0" err="1">
                <a:solidFill>
                  <a:srgbClr val="01497C"/>
                </a:solidFill>
              </a:rPr>
              <a:t>EHR</a:t>
            </a:r>
            <a:endParaRPr lang="en-US" dirty="0">
              <a:solidFill>
                <a:srgbClr val="01497C"/>
              </a:solidFill>
            </a:endParaRPr>
          </a:p>
          <a:p>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3664744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Discussion</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112688"/>
            <a:ext cx="8207375" cy="5980608"/>
          </a:xfrm>
        </p:spPr>
        <p:txBody>
          <a:bodyPr/>
          <a:lstStyle/>
          <a:p>
            <a:r>
              <a:rPr lang="en-US" dirty="0">
                <a:solidFill>
                  <a:srgbClr val="01497C"/>
                </a:solidFill>
              </a:rPr>
              <a:t>Germane load</a:t>
            </a:r>
          </a:p>
          <a:p>
            <a:pPr lvl="1"/>
            <a:r>
              <a:rPr lang="en-US" dirty="0">
                <a:solidFill>
                  <a:srgbClr val="01497C"/>
                </a:solidFill>
              </a:rPr>
              <a:t>Demand for resources towards learning the task</a:t>
            </a:r>
          </a:p>
          <a:p>
            <a:r>
              <a:rPr lang="en-US" dirty="0">
                <a:solidFill>
                  <a:srgbClr val="01497C"/>
                </a:solidFill>
              </a:rPr>
              <a:t>Extraneous load</a:t>
            </a:r>
          </a:p>
          <a:p>
            <a:pPr lvl="1"/>
            <a:r>
              <a:rPr lang="en-US" dirty="0">
                <a:solidFill>
                  <a:srgbClr val="01497C"/>
                </a:solidFill>
              </a:rPr>
              <a:t>Use mental resources for tasks unrelated to the learning objectives </a:t>
            </a:r>
          </a:p>
          <a:p>
            <a:pPr lvl="2"/>
            <a:r>
              <a:rPr lang="en-US" dirty="0">
                <a:solidFill>
                  <a:srgbClr val="01497C"/>
                </a:solidFill>
              </a:rPr>
              <a:t>Unrealistic scenario</a:t>
            </a:r>
          </a:p>
          <a:p>
            <a:pPr lvl="2"/>
            <a:r>
              <a:rPr lang="en-US" dirty="0">
                <a:solidFill>
                  <a:srgbClr val="01497C"/>
                </a:solidFill>
              </a:rPr>
              <a:t>Adaptation to unfamiliar environment</a:t>
            </a:r>
          </a:p>
          <a:p>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1468037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Limitations</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112688"/>
            <a:ext cx="8207375" cy="5980608"/>
          </a:xfrm>
        </p:spPr>
        <p:txBody>
          <a:bodyPr/>
          <a:lstStyle/>
          <a:p>
            <a:r>
              <a:rPr lang="en-US" dirty="0">
                <a:solidFill>
                  <a:srgbClr val="01497C"/>
                </a:solidFill>
              </a:rPr>
              <a:t>Single residency program</a:t>
            </a:r>
          </a:p>
          <a:p>
            <a:r>
              <a:rPr lang="en-US" dirty="0">
                <a:solidFill>
                  <a:srgbClr val="01497C"/>
                </a:solidFill>
              </a:rPr>
              <a:t>Did not differentiate based on learners' skills</a:t>
            </a:r>
          </a:p>
          <a:p>
            <a:r>
              <a:rPr lang="en-US" dirty="0">
                <a:solidFill>
                  <a:srgbClr val="01497C"/>
                </a:solidFill>
              </a:rPr>
              <a:t>Did not compare other modalities</a:t>
            </a:r>
          </a:p>
          <a:p>
            <a:pPr lvl="1"/>
            <a:r>
              <a:rPr lang="en-US" dirty="0">
                <a:solidFill>
                  <a:srgbClr val="01497C"/>
                </a:solidFill>
              </a:rPr>
              <a:t>Lectures</a:t>
            </a:r>
          </a:p>
          <a:p>
            <a:pPr lvl="1"/>
            <a:r>
              <a:rPr lang="en-US" dirty="0">
                <a:solidFill>
                  <a:srgbClr val="01497C"/>
                </a:solidFill>
              </a:rPr>
              <a:t>Observations</a:t>
            </a:r>
          </a:p>
          <a:p>
            <a:pPr lvl="1"/>
            <a:r>
              <a:rPr lang="en-US" dirty="0">
                <a:solidFill>
                  <a:srgbClr val="01497C"/>
                </a:solidFill>
              </a:rPr>
              <a:t>One-on-one training</a:t>
            </a:r>
          </a:p>
          <a:p>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1751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r>
              <a:rPr lang="en-US" b="1" dirty="0">
                <a:solidFill>
                  <a:srgbClr val="000000"/>
                </a:solidFill>
              </a:rPr>
              <a:t>Discussion</a:t>
            </a:r>
          </a:p>
        </p:txBody>
      </p:sp>
      <p:sp>
        <p:nvSpPr>
          <p:cNvPr id="277507" name="Rectangle 3"/>
          <p:cNvSpPr>
            <a:spLocks noGrp="1" noChangeArrowheads="1"/>
          </p:cNvSpPr>
          <p:nvPr>
            <p:ph type="body" idx="1"/>
          </p:nvPr>
        </p:nvSpPr>
        <p:spPr>
          <a:xfrm>
            <a:off x="1908175" y="909638"/>
            <a:ext cx="7056438" cy="5832475"/>
          </a:xfrm>
        </p:spPr>
        <p:txBody>
          <a:bodyPr>
            <a:normAutofit fontScale="92500" lnSpcReduction="10000"/>
          </a:bodyPr>
          <a:lstStyle/>
          <a:p>
            <a:r>
              <a:rPr lang="en-US" dirty="0">
                <a:solidFill>
                  <a:srgbClr val="000000"/>
                </a:solidFill>
              </a:rPr>
              <a:t>Do you believe the intervention was effective in testing the hypothesis?</a:t>
            </a:r>
          </a:p>
          <a:p>
            <a:pPr lvl="1"/>
            <a:r>
              <a:rPr lang="en-US" dirty="0">
                <a:solidFill>
                  <a:srgbClr val="000000"/>
                </a:solidFill>
              </a:rPr>
              <a:t>What made it effective?</a:t>
            </a:r>
          </a:p>
          <a:p>
            <a:pPr lvl="1"/>
            <a:r>
              <a:rPr lang="en-US" dirty="0">
                <a:solidFill>
                  <a:srgbClr val="000000"/>
                </a:solidFill>
              </a:rPr>
              <a:t>What made it ineffective?</a:t>
            </a:r>
          </a:p>
          <a:p>
            <a:r>
              <a:rPr lang="en-US" dirty="0">
                <a:solidFill>
                  <a:srgbClr val="000000"/>
                </a:solidFill>
              </a:rPr>
              <a:t>Based on this study, would you consider implementation of a similar project here?</a:t>
            </a:r>
          </a:p>
          <a:p>
            <a:pPr lvl="1"/>
            <a:r>
              <a:rPr lang="en-US" dirty="0">
                <a:solidFill>
                  <a:srgbClr val="000000"/>
                </a:solidFill>
              </a:rPr>
              <a:t>Why or why not?</a:t>
            </a:r>
          </a:p>
          <a:p>
            <a:pPr lvl="1"/>
            <a:r>
              <a:rPr lang="en-US" dirty="0">
                <a:solidFill>
                  <a:srgbClr val="000000"/>
                </a:solidFill>
              </a:rPr>
              <a:t>What barriers may exist to implementation?</a:t>
            </a:r>
          </a:p>
          <a:p>
            <a:r>
              <a:rPr lang="en-US" dirty="0">
                <a:solidFill>
                  <a:srgbClr val="000000"/>
                </a:solidFill>
              </a:rPr>
              <a:t>Are there other modalities that may have more effectively trained towards the aims?</a:t>
            </a:r>
          </a:p>
          <a:p>
            <a:r>
              <a:rPr lang="en-US" dirty="0">
                <a:solidFill>
                  <a:srgbClr val="000000"/>
                </a:solidFill>
              </a:rPr>
              <a:t>How may you apply cognitive load theory to future training?</a:t>
            </a:r>
          </a:p>
          <a:p>
            <a:r>
              <a:rPr lang="en-US" dirty="0">
                <a:solidFill>
                  <a:srgbClr val="000000"/>
                </a:solidFill>
              </a:rPr>
              <a:t>How may you apply the generation effect to impart improved learning?</a:t>
            </a:r>
          </a:p>
          <a:p>
            <a:endParaRPr lang="en-US"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5F8433C-6C79-48C7-AA21-A8FE69811E34}"/>
              </a:ext>
            </a:extLst>
          </p:cNvPr>
          <p:cNvGraphicFramePr>
            <a:graphicFrameLocks noChangeAspect="1"/>
          </p:cNvGraphicFramePr>
          <p:nvPr>
            <p:extLst>
              <p:ext uri="{D42A27DB-BD31-4B8C-83A1-F6EECF244321}">
                <p14:modId xmlns:p14="http://schemas.microsoft.com/office/powerpoint/2010/main" val="2357501054"/>
              </p:ext>
            </p:extLst>
          </p:nvPr>
        </p:nvGraphicFramePr>
        <p:xfrm>
          <a:off x="514615" y="332656"/>
          <a:ext cx="3696129" cy="5544194"/>
        </p:xfrm>
        <a:graphic>
          <a:graphicData uri="http://schemas.openxmlformats.org/presentationml/2006/ole">
            <mc:AlternateContent xmlns:mc="http://schemas.openxmlformats.org/markup-compatibility/2006">
              <mc:Choice xmlns:v="urn:schemas-microsoft-com:vml" Requires="v">
                <p:oleObj spid="_x0000_s2050" name="Acrobat Document" r:id="rId3" imgW="4114560" imgH="6172200" progId="AcroExch.Document.DC">
                  <p:embed/>
                </p:oleObj>
              </mc:Choice>
              <mc:Fallback>
                <p:oleObj name="Acrobat Document" r:id="rId3" imgW="4114560" imgH="6172200" progId="AcroExch.Document.DC">
                  <p:embed/>
                  <p:pic>
                    <p:nvPicPr>
                      <p:cNvPr id="4" name="Object 3">
                        <a:extLst>
                          <a:ext uri="{FF2B5EF4-FFF2-40B4-BE49-F238E27FC236}">
                            <a16:creationId xmlns:a16="http://schemas.microsoft.com/office/drawing/2014/main" id="{C5F8433C-6C79-48C7-AA21-A8FE69811E34}"/>
                          </a:ext>
                        </a:extLst>
                      </p:cNvPr>
                      <p:cNvPicPr/>
                      <p:nvPr/>
                    </p:nvPicPr>
                    <p:blipFill>
                      <a:blip r:embed="rId4"/>
                      <a:stretch>
                        <a:fillRect/>
                      </a:stretch>
                    </p:blipFill>
                    <p:spPr>
                      <a:xfrm>
                        <a:off x="514615" y="332656"/>
                        <a:ext cx="3696129" cy="554419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673B712-D89C-48E4-8455-CBCF8BC6D588}"/>
              </a:ext>
            </a:extLst>
          </p:cNvPr>
          <p:cNvGraphicFramePr>
            <a:graphicFrameLocks noChangeAspect="1"/>
          </p:cNvGraphicFramePr>
          <p:nvPr>
            <p:extLst>
              <p:ext uri="{D42A27DB-BD31-4B8C-83A1-F6EECF244321}">
                <p14:modId xmlns:p14="http://schemas.microsoft.com/office/powerpoint/2010/main" val="593462451"/>
              </p:ext>
            </p:extLst>
          </p:nvPr>
        </p:nvGraphicFramePr>
        <p:xfrm>
          <a:off x="4546940" y="332656"/>
          <a:ext cx="4080983" cy="5727695"/>
        </p:xfrm>
        <a:graphic>
          <a:graphicData uri="http://schemas.openxmlformats.org/presentationml/2006/ole">
            <mc:AlternateContent xmlns:mc="http://schemas.openxmlformats.org/markup-compatibility/2006">
              <mc:Choice xmlns:v="urn:schemas-microsoft-com:vml" Requires="v">
                <p:oleObj spid="_x0000_s2051" name="Acrobat Document" r:id="rId5" imgW="5829120" imgH="8181530" progId="AcroExch.Document.DC">
                  <p:embed/>
                </p:oleObj>
              </mc:Choice>
              <mc:Fallback>
                <p:oleObj name="Acrobat Document" r:id="rId5" imgW="5829120" imgH="8181530" progId="AcroExch.Document.DC">
                  <p:embed/>
                  <p:pic>
                    <p:nvPicPr>
                      <p:cNvPr id="5" name="Object 4">
                        <a:extLst>
                          <a:ext uri="{FF2B5EF4-FFF2-40B4-BE49-F238E27FC236}">
                            <a16:creationId xmlns:a16="http://schemas.microsoft.com/office/drawing/2014/main" id="{E673B712-D89C-48E4-8455-CBCF8BC6D588}"/>
                          </a:ext>
                        </a:extLst>
                      </p:cNvPr>
                      <p:cNvPicPr/>
                      <p:nvPr/>
                    </p:nvPicPr>
                    <p:blipFill>
                      <a:blip r:embed="rId6"/>
                      <a:stretch>
                        <a:fillRect/>
                      </a:stretch>
                    </p:blipFill>
                    <p:spPr>
                      <a:xfrm>
                        <a:off x="4546940" y="332656"/>
                        <a:ext cx="4080983" cy="5727695"/>
                      </a:xfrm>
                      <a:prstGeom prst="rect">
                        <a:avLst/>
                      </a:prstGeom>
                    </p:spPr>
                  </p:pic>
                </p:oleObj>
              </mc:Fallback>
            </mc:AlternateContent>
          </a:graphicData>
        </a:graphic>
      </p:graphicFrame>
    </p:spTree>
    <p:extLst>
      <p:ext uri="{BB962C8B-B14F-4D97-AF65-F5344CB8AC3E}">
        <p14:creationId xmlns:p14="http://schemas.microsoft.com/office/powerpoint/2010/main" val="3286933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
            <a:ext cx="7056438" cy="1340768"/>
          </a:xfrm>
        </p:spPr>
        <p:txBody>
          <a:bodyPr/>
          <a:lstStyle/>
          <a:p>
            <a:pPr>
              <a:lnSpc>
                <a:spcPts val="2880"/>
              </a:lnSpc>
            </a:pPr>
            <a:r>
              <a:rPr lang="en-US" sz="2400" b="1" dirty="0">
                <a:solidFill>
                  <a:srgbClr val="01497C"/>
                </a:solidFill>
              </a:rPr>
              <a:t>The Role of Cognitive and Learning Theories in Supporting Successful </a:t>
            </a:r>
            <a:r>
              <a:rPr lang="en-US" sz="2400" b="1" dirty="0" err="1">
                <a:solidFill>
                  <a:srgbClr val="01497C"/>
                </a:solidFill>
              </a:rPr>
              <a:t>EHR</a:t>
            </a:r>
            <a:r>
              <a:rPr lang="en-US" sz="2400" b="1" dirty="0">
                <a:solidFill>
                  <a:srgbClr val="01497C"/>
                </a:solidFill>
              </a:rPr>
              <a:t> System Implementation Training</a:t>
            </a:r>
            <a:r>
              <a:rPr lang="en-US" b="1" dirty="0"/>
              <a:t>:</a:t>
            </a:r>
            <a:endParaRPr lang="en-US" b="1" dirty="0">
              <a:solidFill>
                <a:srgbClr val="000000"/>
              </a:solidFill>
            </a:endParaRPr>
          </a:p>
        </p:txBody>
      </p:sp>
      <p:sp>
        <p:nvSpPr>
          <p:cNvPr id="277507" name="Rectangle 3"/>
          <p:cNvSpPr>
            <a:spLocks noGrp="1" noChangeArrowheads="1"/>
          </p:cNvSpPr>
          <p:nvPr>
            <p:ph type="body" idx="1"/>
          </p:nvPr>
        </p:nvSpPr>
        <p:spPr>
          <a:xfrm>
            <a:off x="1908175" y="1628800"/>
            <a:ext cx="7056438" cy="4753274"/>
          </a:xfrm>
        </p:spPr>
        <p:txBody>
          <a:bodyPr>
            <a:normAutofit/>
          </a:bodyPr>
          <a:lstStyle/>
          <a:p>
            <a:r>
              <a:rPr lang="en-US" dirty="0">
                <a:solidFill>
                  <a:srgbClr val="000000"/>
                </a:solidFill>
              </a:rPr>
              <a:t>43 interviews &amp; 6 physician focus groups</a:t>
            </a:r>
          </a:p>
          <a:p>
            <a:r>
              <a:rPr lang="en-US" dirty="0">
                <a:solidFill>
                  <a:srgbClr val="000000"/>
                </a:solidFill>
              </a:rPr>
              <a:t>7 best practices for implementation:</a:t>
            </a:r>
          </a:p>
          <a:p>
            <a:pPr lvl="1"/>
            <a:r>
              <a:rPr lang="en-US" sz="2000" b="0" i="1" dirty="0">
                <a:solidFill>
                  <a:srgbClr val="01497C"/>
                </a:solidFill>
              </a:rPr>
              <a:t>Obtain organizational commitment to invest in training</a:t>
            </a:r>
          </a:p>
          <a:p>
            <a:pPr lvl="1"/>
            <a:r>
              <a:rPr lang="en-US" sz="2000" b="0" i="1" dirty="0">
                <a:solidFill>
                  <a:srgbClr val="01497C"/>
                </a:solidFill>
              </a:rPr>
              <a:t>Assess users’ skills and training needs</a:t>
            </a:r>
          </a:p>
          <a:p>
            <a:pPr lvl="1"/>
            <a:r>
              <a:rPr lang="en-US" sz="2000" b="0" i="1" dirty="0">
                <a:solidFill>
                  <a:srgbClr val="01497C"/>
                </a:solidFill>
              </a:rPr>
              <a:t>Select appropriate training staff</a:t>
            </a:r>
          </a:p>
          <a:p>
            <a:pPr lvl="1"/>
            <a:r>
              <a:rPr lang="en-US" sz="2000" b="0" i="1" dirty="0">
                <a:solidFill>
                  <a:srgbClr val="01497C"/>
                </a:solidFill>
              </a:rPr>
              <a:t>Match training to users’ needs</a:t>
            </a:r>
          </a:p>
          <a:p>
            <a:pPr lvl="1"/>
            <a:r>
              <a:rPr lang="en-US" sz="2000" b="0" i="1" dirty="0">
                <a:solidFill>
                  <a:srgbClr val="01497C"/>
                </a:solidFill>
              </a:rPr>
              <a:t>Use multiple training approaches</a:t>
            </a:r>
          </a:p>
          <a:p>
            <a:pPr lvl="1"/>
            <a:r>
              <a:rPr lang="en-US" sz="2000" b="0" i="1" dirty="0">
                <a:solidFill>
                  <a:srgbClr val="01497C"/>
                </a:solidFill>
              </a:rPr>
              <a:t>Provide training support throughout implementation</a:t>
            </a:r>
          </a:p>
          <a:p>
            <a:pPr lvl="1"/>
            <a:r>
              <a:rPr lang="en-US" sz="2000" b="0" i="1" dirty="0">
                <a:solidFill>
                  <a:srgbClr val="01497C"/>
                </a:solidFill>
              </a:rPr>
              <a:t>Retrain and optimize</a:t>
            </a:r>
          </a:p>
          <a:p>
            <a:pPr lvl="1"/>
            <a:endParaRPr lang="en-US" sz="6600" b="0" dirty="0">
              <a:solidFill>
                <a:srgbClr val="01497C"/>
              </a:solidFill>
            </a:endParaRPr>
          </a:p>
          <a:p>
            <a:endParaRPr lang="en-US" dirty="0">
              <a:solidFill>
                <a:srgbClr val="000000"/>
              </a:solidFill>
            </a:endParaRPr>
          </a:p>
        </p:txBody>
      </p:sp>
    </p:spTree>
    <p:extLst>
      <p:ext uri="{BB962C8B-B14F-4D97-AF65-F5344CB8AC3E}">
        <p14:creationId xmlns:p14="http://schemas.microsoft.com/office/powerpoint/2010/main" val="223290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
            <a:ext cx="7056438" cy="1340768"/>
          </a:xfrm>
        </p:spPr>
        <p:txBody>
          <a:bodyPr/>
          <a:lstStyle/>
          <a:p>
            <a:r>
              <a:rPr lang="en-US" sz="2800" b="1" dirty="0">
                <a:solidFill>
                  <a:srgbClr val="01497C"/>
                </a:solidFill>
              </a:rPr>
              <a:t>Successful Physician Training Program for Large Scale EMR Implementation</a:t>
            </a:r>
            <a:r>
              <a:rPr lang="en-US" b="1" dirty="0"/>
              <a:t>:</a:t>
            </a:r>
            <a:endParaRPr lang="en-US" b="1" dirty="0">
              <a:solidFill>
                <a:srgbClr val="000000"/>
              </a:solidFill>
            </a:endParaRPr>
          </a:p>
        </p:txBody>
      </p:sp>
      <p:sp>
        <p:nvSpPr>
          <p:cNvPr id="277507" name="Rectangle 3"/>
          <p:cNvSpPr>
            <a:spLocks noGrp="1" noChangeArrowheads="1"/>
          </p:cNvSpPr>
          <p:nvPr>
            <p:ph type="body" idx="1"/>
          </p:nvPr>
        </p:nvSpPr>
        <p:spPr>
          <a:xfrm>
            <a:off x="1908175" y="1340768"/>
            <a:ext cx="7056438" cy="5328591"/>
          </a:xfrm>
        </p:spPr>
        <p:txBody>
          <a:bodyPr>
            <a:normAutofit fontScale="92500" lnSpcReduction="10000"/>
          </a:bodyPr>
          <a:lstStyle/>
          <a:p>
            <a:r>
              <a:rPr lang="en-US" dirty="0">
                <a:solidFill>
                  <a:srgbClr val="000000"/>
                </a:solidFill>
              </a:rPr>
              <a:t>Physician engagement/communication</a:t>
            </a:r>
          </a:p>
          <a:p>
            <a:r>
              <a:rPr lang="en-US" dirty="0">
                <a:solidFill>
                  <a:srgbClr val="000000"/>
                </a:solidFill>
              </a:rPr>
              <a:t>Timing</a:t>
            </a:r>
          </a:p>
          <a:p>
            <a:r>
              <a:rPr lang="en-US" dirty="0">
                <a:solidFill>
                  <a:srgbClr val="000000"/>
                </a:solidFill>
              </a:rPr>
              <a:t>Learning environment</a:t>
            </a:r>
          </a:p>
          <a:p>
            <a:r>
              <a:rPr lang="en-US" dirty="0">
                <a:solidFill>
                  <a:srgbClr val="000000"/>
                </a:solidFill>
              </a:rPr>
              <a:t>Design considerations</a:t>
            </a:r>
          </a:p>
          <a:p>
            <a:pPr lvl="1"/>
            <a:r>
              <a:rPr lang="en-US" dirty="0">
                <a:solidFill>
                  <a:srgbClr val="000000"/>
                </a:solidFill>
              </a:rPr>
              <a:t>Learner groups</a:t>
            </a:r>
          </a:p>
          <a:p>
            <a:pPr lvl="1"/>
            <a:r>
              <a:rPr lang="en-US" dirty="0">
                <a:solidFill>
                  <a:srgbClr val="000000"/>
                </a:solidFill>
              </a:rPr>
              <a:t>Clinical relevance</a:t>
            </a:r>
          </a:p>
          <a:p>
            <a:pPr lvl="1"/>
            <a:r>
              <a:rPr lang="en-US" dirty="0">
                <a:solidFill>
                  <a:srgbClr val="000000"/>
                </a:solidFill>
              </a:rPr>
              <a:t>Content delivery</a:t>
            </a:r>
          </a:p>
          <a:p>
            <a:pPr lvl="1"/>
            <a:r>
              <a:rPr lang="en-US" dirty="0">
                <a:solidFill>
                  <a:srgbClr val="000000"/>
                </a:solidFill>
              </a:rPr>
              <a:t>Enforcing training requirements</a:t>
            </a:r>
          </a:p>
          <a:p>
            <a:pPr lvl="1"/>
            <a:r>
              <a:rPr lang="en-US" dirty="0">
                <a:solidFill>
                  <a:srgbClr val="000000"/>
                </a:solidFill>
              </a:rPr>
              <a:t>Adult learning theory</a:t>
            </a:r>
          </a:p>
          <a:p>
            <a:r>
              <a:rPr lang="en-US" dirty="0">
                <a:solidFill>
                  <a:srgbClr val="000000"/>
                </a:solidFill>
              </a:rPr>
              <a:t>Instructor Selection</a:t>
            </a:r>
          </a:p>
          <a:p>
            <a:r>
              <a:rPr lang="en-US" dirty="0">
                <a:solidFill>
                  <a:srgbClr val="000000"/>
                </a:solidFill>
              </a:rPr>
              <a:t>Assessment and Proficiency</a:t>
            </a:r>
          </a:p>
          <a:p>
            <a:r>
              <a:rPr lang="en-US" dirty="0">
                <a:solidFill>
                  <a:srgbClr val="000000"/>
                </a:solidFill>
              </a:rPr>
              <a:t>Recognition</a:t>
            </a:r>
          </a:p>
          <a:p>
            <a:pPr lvl="1"/>
            <a:endParaRPr lang="en-US" sz="6600" b="0" dirty="0">
              <a:solidFill>
                <a:srgbClr val="01497C"/>
              </a:solidFill>
            </a:endParaRPr>
          </a:p>
          <a:p>
            <a:endParaRPr lang="en-US" dirty="0">
              <a:solidFill>
                <a:srgbClr val="000000"/>
              </a:solidFill>
            </a:endParaRPr>
          </a:p>
        </p:txBody>
      </p:sp>
    </p:spTree>
    <p:extLst>
      <p:ext uri="{BB962C8B-B14F-4D97-AF65-F5344CB8AC3E}">
        <p14:creationId xmlns:p14="http://schemas.microsoft.com/office/powerpoint/2010/main" val="332250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5650" y="6092825"/>
            <a:ext cx="6985000" cy="620713"/>
          </a:xfrm>
        </p:spPr>
        <p:txBody>
          <a:bodyPr/>
          <a:lstStyle/>
          <a:p>
            <a:r>
              <a:rPr lang="en-US" sz="3600" b="1" dirty="0">
                <a:solidFill>
                  <a:srgbClr val="ACDDFE"/>
                </a:solidFill>
                <a:latin typeface="Tahoma" charset="0"/>
              </a:rPr>
              <a:t>The Article</a:t>
            </a:r>
            <a:endParaRPr lang="uk-UA" sz="3600" b="1" dirty="0">
              <a:solidFill>
                <a:srgbClr val="ACDDFE"/>
              </a:solidFill>
              <a:latin typeface="Tahoma" charset="0"/>
            </a:endParaRPr>
          </a:p>
        </p:txBody>
      </p:sp>
      <p:graphicFrame>
        <p:nvGraphicFramePr>
          <p:cNvPr id="4" name="Object 3">
            <a:extLst>
              <a:ext uri="{FF2B5EF4-FFF2-40B4-BE49-F238E27FC236}">
                <a16:creationId xmlns:a16="http://schemas.microsoft.com/office/drawing/2014/main" id="{5BEA6A2A-444A-4908-AB28-801D120B60A9}"/>
              </a:ext>
            </a:extLst>
          </p:cNvPr>
          <p:cNvGraphicFramePr>
            <a:graphicFrameLocks noChangeAspect="1"/>
          </p:cNvGraphicFramePr>
          <p:nvPr>
            <p:extLst>
              <p:ext uri="{D42A27DB-BD31-4B8C-83A1-F6EECF244321}">
                <p14:modId xmlns:p14="http://schemas.microsoft.com/office/powerpoint/2010/main" val="2922394172"/>
              </p:ext>
            </p:extLst>
          </p:nvPr>
        </p:nvGraphicFramePr>
        <p:xfrm>
          <a:off x="2051906" y="304996"/>
          <a:ext cx="4392488" cy="5772469"/>
        </p:xfrm>
        <a:graphic>
          <a:graphicData uri="http://schemas.openxmlformats.org/presentationml/2006/ole">
            <mc:AlternateContent xmlns:mc="http://schemas.openxmlformats.org/markup-compatibility/2006">
              <mc:Choice xmlns:v="urn:schemas-microsoft-com:vml" Requires="v">
                <p:oleObj spid="_x0000_s1026" name="Acrobat Document" r:id="rId4" imgW="5667360" imgH="7448461" progId="AcroExch.Document.DC">
                  <p:embed/>
                </p:oleObj>
              </mc:Choice>
              <mc:Fallback>
                <p:oleObj name="Acrobat Document" r:id="rId4" imgW="5667360" imgH="7448461" progId="AcroExch.Document.DC">
                  <p:embed/>
                  <p:pic>
                    <p:nvPicPr>
                      <p:cNvPr id="4" name="Object 3">
                        <a:extLst>
                          <a:ext uri="{FF2B5EF4-FFF2-40B4-BE49-F238E27FC236}">
                            <a16:creationId xmlns:a16="http://schemas.microsoft.com/office/drawing/2014/main" id="{5BEA6A2A-444A-4908-AB28-801D120B60A9}"/>
                          </a:ext>
                        </a:extLst>
                      </p:cNvPr>
                      <p:cNvPicPr/>
                      <p:nvPr/>
                    </p:nvPicPr>
                    <p:blipFill>
                      <a:blip r:embed="rId5"/>
                      <a:stretch>
                        <a:fillRect/>
                      </a:stretch>
                    </p:blipFill>
                    <p:spPr>
                      <a:xfrm>
                        <a:off x="2051906" y="304996"/>
                        <a:ext cx="4392488" cy="5772469"/>
                      </a:xfrm>
                      <a:prstGeom prst="rect">
                        <a:avLst/>
                      </a:prstGeom>
                    </p:spPr>
                  </p:pic>
                </p:oleObj>
              </mc:Fallback>
            </mc:AlternateContent>
          </a:graphicData>
        </a:graphic>
      </p:graphicFrame>
    </p:spTree>
    <p:extLst>
      <p:ext uri="{BB962C8B-B14F-4D97-AF65-F5344CB8AC3E}">
        <p14:creationId xmlns:p14="http://schemas.microsoft.com/office/powerpoint/2010/main" val="385990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5650" y="6092825"/>
            <a:ext cx="6985000" cy="620713"/>
          </a:xfrm>
        </p:spPr>
        <p:txBody>
          <a:bodyPr/>
          <a:lstStyle/>
          <a:p>
            <a:r>
              <a:rPr lang="en-US" sz="3600" b="1" dirty="0">
                <a:solidFill>
                  <a:srgbClr val="ACDDFE"/>
                </a:solidFill>
                <a:latin typeface="Tahoma" charset="0"/>
              </a:rPr>
              <a:t>Abstract</a:t>
            </a:r>
            <a:endParaRPr lang="uk-UA" sz="3600" b="1" dirty="0">
              <a:solidFill>
                <a:srgbClr val="ACDDFE"/>
              </a:solidFill>
              <a:latin typeface="Tahoma" charset="0"/>
            </a:endParaRPr>
          </a:p>
        </p:txBody>
      </p:sp>
      <p:sp>
        <p:nvSpPr>
          <p:cNvPr id="36867" name="Rectangle 3"/>
          <p:cNvSpPr>
            <a:spLocks noGrp="1" noChangeArrowheads="1"/>
          </p:cNvSpPr>
          <p:nvPr>
            <p:ph type="body" idx="1"/>
          </p:nvPr>
        </p:nvSpPr>
        <p:spPr>
          <a:xfrm>
            <a:off x="395536" y="144462"/>
            <a:ext cx="8208962" cy="5256435"/>
          </a:xfrm>
        </p:spPr>
        <p:txBody>
          <a:bodyPr/>
          <a:lstStyle/>
          <a:p>
            <a:pPr marL="0" indent="0" algn="ctr">
              <a:buNone/>
            </a:pPr>
            <a:r>
              <a:rPr lang="en-US" sz="2400" u="sng" dirty="0">
                <a:solidFill>
                  <a:srgbClr val="01497C"/>
                </a:solidFill>
              </a:rPr>
              <a:t>Objective</a:t>
            </a:r>
            <a:r>
              <a:rPr lang="en-US" sz="2400" dirty="0">
                <a:solidFill>
                  <a:srgbClr val="01497C"/>
                </a:solidFill>
              </a:rPr>
              <a:t>: Assess the effect simulation has on </a:t>
            </a:r>
            <a:r>
              <a:rPr lang="en-US" sz="2400" dirty="0" err="1">
                <a:solidFill>
                  <a:srgbClr val="01497C"/>
                </a:solidFill>
              </a:rPr>
              <a:t>EHR</a:t>
            </a:r>
            <a:r>
              <a:rPr lang="en-US" sz="2400" dirty="0">
                <a:solidFill>
                  <a:srgbClr val="01497C"/>
                </a:solidFill>
              </a:rPr>
              <a:t> use patterns</a:t>
            </a:r>
          </a:p>
          <a:p>
            <a:pPr marL="0" indent="0" algn="ctr">
              <a:buNone/>
            </a:pPr>
            <a:endParaRPr lang="en-US" sz="1600" dirty="0">
              <a:solidFill>
                <a:srgbClr val="01497C"/>
              </a:solidFill>
            </a:endParaRPr>
          </a:p>
          <a:p>
            <a:pPr marL="0" indent="0" algn="ctr">
              <a:buNone/>
            </a:pPr>
            <a:r>
              <a:rPr lang="en-US" sz="2400" u="sng" dirty="0">
                <a:solidFill>
                  <a:srgbClr val="01497C"/>
                </a:solidFill>
              </a:rPr>
              <a:t>Methods</a:t>
            </a:r>
            <a:r>
              <a:rPr lang="en-US" sz="2400" dirty="0">
                <a:solidFill>
                  <a:srgbClr val="01497C"/>
                </a:solidFill>
              </a:rPr>
              <a:t>: Simulated admission for pediatric interns and monitored </a:t>
            </a:r>
            <a:r>
              <a:rPr lang="en-US" sz="2400" dirty="0" err="1">
                <a:solidFill>
                  <a:srgbClr val="01497C"/>
                </a:solidFill>
              </a:rPr>
              <a:t>EHR</a:t>
            </a:r>
            <a:r>
              <a:rPr lang="en-US" sz="2400" dirty="0">
                <a:solidFill>
                  <a:srgbClr val="01497C"/>
                </a:solidFill>
              </a:rPr>
              <a:t> audit logs</a:t>
            </a:r>
          </a:p>
          <a:p>
            <a:pPr marL="0" indent="0" algn="ctr">
              <a:buNone/>
            </a:pPr>
            <a:endParaRPr lang="en-US" sz="2400" dirty="0">
              <a:solidFill>
                <a:srgbClr val="01497C"/>
              </a:solidFill>
            </a:endParaRPr>
          </a:p>
          <a:p>
            <a:pPr marL="0" indent="0" algn="ctr">
              <a:buNone/>
            </a:pPr>
            <a:r>
              <a:rPr lang="en-US" sz="2400" u="sng" dirty="0">
                <a:solidFill>
                  <a:srgbClr val="01497C"/>
                </a:solidFill>
              </a:rPr>
              <a:t>Results</a:t>
            </a:r>
            <a:r>
              <a:rPr lang="en-US" sz="2400" dirty="0">
                <a:solidFill>
                  <a:srgbClr val="01497C"/>
                </a:solidFill>
              </a:rPr>
              <a:t>: increased utilization of data visualization tool and information retrieval tool</a:t>
            </a:r>
          </a:p>
          <a:p>
            <a:pPr marL="0" indent="0" algn="ctr">
              <a:buNone/>
            </a:pPr>
            <a:endParaRPr lang="en-US" sz="2400" dirty="0">
              <a:solidFill>
                <a:srgbClr val="01497C"/>
              </a:solidFill>
            </a:endParaRPr>
          </a:p>
          <a:p>
            <a:pPr marL="0" indent="0" algn="ctr">
              <a:buNone/>
            </a:pPr>
            <a:r>
              <a:rPr lang="en-US" sz="2400" u="sng" dirty="0">
                <a:solidFill>
                  <a:srgbClr val="01497C"/>
                </a:solidFill>
              </a:rPr>
              <a:t>Discussion: </a:t>
            </a:r>
            <a:r>
              <a:rPr lang="en-US" sz="2400" dirty="0">
                <a:solidFill>
                  <a:srgbClr val="01497C"/>
                </a:solidFill>
              </a:rPr>
              <a:t>Simulation was associated with persistent changes to </a:t>
            </a:r>
            <a:r>
              <a:rPr lang="en-US" sz="2400" dirty="0" err="1">
                <a:solidFill>
                  <a:srgbClr val="01497C"/>
                </a:solidFill>
              </a:rPr>
              <a:t>EHR</a:t>
            </a:r>
            <a:r>
              <a:rPr lang="en-US" sz="2400" dirty="0">
                <a:solidFill>
                  <a:srgbClr val="01497C"/>
                </a:solidFill>
              </a:rPr>
              <a:t> use in pediatric residents</a:t>
            </a:r>
          </a:p>
          <a:p>
            <a:pPr marL="0" indent="0" algn="ctr">
              <a:buNone/>
            </a:pPr>
            <a:endParaRPr lang="en-US" sz="2400" dirty="0">
              <a:solidFill>
                <a:srgbClr val="01497C"/>
              </a:solidFill>
            </a:endParaRPr>
          </a:p>
          <a:p>
            <a:pPr marL="0" indent="0" algn="ctr">
              <a:buNone/>
            </a:pPr>
            <a:r>
              <a:rPr lang="en-US" sz="2400" u="sng" dirty="0">
                <a:solidFill>
                  <a:srgbClr val="01497C"/>
                </a:solidFill>
              </a:rPr>
              <a:t>Conclusion</a:t>
            </a:r>
            <a:r>
              <a:rPr lang="en-US" sz="2400" dirty="0">
                <a:solidFill>
                  <a:srgbClr val="01497C"/>
                </a:solidFill>
              </a:rPr>
              <a:t>: </a:t>
            </a:r>
            <a:r>
              <a:rPr lang="en-US" sz="2400" dirty="0" err="1">
                <a:solidFill>
                  <a:srgbClr val="01497C"/>
                </a:solidFill>
              </a:rPr>
              <a:t>EHR</a:t>
            </a:r>
            <a:r>
              <a:rPr lang="en-US" sz="2400" dirty="0">
                <a:solidFill>
                  <a:srgbClr val="01497C"/>
                </a:solidFill>
              </a:rPr>
              <a:t> simulation is an effective educational method for changing real life clinical use</a:t>
            </a:r>
          </a:p>
          <a:p>
            <a:pPr marL="0" indent="0" algn="ctr">
              <a:lnSpc>
                <a:spcPct val="80000"/>
              </a:lnSpc>
              <a:buNone/>
            </a:pPr>
            <a:endParaRPr lang="en-US" sz="1400" dirty="0">
              <a:solidFill>
                <a:srgbClr val="01497C"/>
              </a:solidFill>
            </a:endParaRPr>
          </a:p>
          <a:p>
            <a:pPr marL="0" indent="0" algn="ctr">
              <a:lnSpc>
                <a:spcPct val="80000"/>
              </a:lnSpc>
              <a:buNone/>
            </a:pPr>
            <a:endParaRPr lang="uk-UA" sz="1800" dirty="0">
              <a:solidFill>
                <a:srgbClr val="01497C"/>
              </a:solidFill>
            </a:endParaRPr>
          </a:p>
        </p:txBody>
      </p:sp>
    </p:spTree>
    <p:extLst>
      <p:ext uri="{BB962C8B-B14F-4D97-AF65-F5344CB8AC3E}">
        <p14:creationId xmlns:p14="http://schemas.microsoft.com/office/powerpoint/2010/main" val="413815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Background</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539552" y="802680"/>
            <a:ext cx="8352928" cy="5688632"/>
          </a:xfrm>
        </p:spPr>
        <p:txBody>
          <a:bodyPr/>
          <a:lstStyle/>
          <a:p>
            <a:r>
              <a:rPr lang="en-US" sz="3600" dirty="0">
                <a:solidFill>
                  <a:srgbClr val="01497C"/>
                </a:solidFill>
              </a:rPr>
              <a:t>Average training consists of &lt; 3 days</a:t>
            </a:r>
          </a:p>
          <a:p>
            <a:endParaRPr lang="en-US" sz="3600" dirty="0">
              <a:solidFill>
                <a:srgbClr val="01497C"/>
              </a:solidFill>
            </a:endParaRPr>
          </a:p>
          <a:p>
            <a:r>
              <a:rPr lang="en-US" sz="3600" dirty="0">
                <a:solidFill>
                  <a:srgbClr val="01497C"/>
                </a:solidFill>
              </a:rPr>
              <a:t>Most common learning through passive means</a:t>
            </a:r>
          </a:p>
          <a:p>
            <a:pPr lvl="1"/>
            <a:r>
              <a:rPr lang="en-US" sz="3200" dirty="0">
                <a:solidFill>
                  <a:srgbClr val="01497C"/>
                </a:solidFill>
              </a:rPr>
              <a:t>	Classroom</a:t>
            </a:r>
          </a:p>
          <a:p>
            <a:pPr lvl="1"/>
            <a:r>
              <a:rPr lang="en-US" sz="3200" dirty="0">
                <a:solidFill>
                  <a:srgbClr val="01497C"/>
                </a:solidFill>
              </a:rPr>
              <a:t>	Rote Scripts</a:t>
            </a:r>
          </a:p>
          <a:p>
            <a:pPr lvl="1"/>
            <a:r>
              <a:rPr lang="en-US" sz="3200" dirty="0">
                <a:solidFill>
                  <a:srgbClr val="01497C"/>
                </a:solidFill>
              </a:rPr>
              <a:t>	Online e-learning</a:t>
            </a:r>
          </a:p>
          <a:p>
            <a:pPr lvl="1"/>
            <a:r>
              <a:rPr lang="en-US" sz="3200" dirty="0">
                <a:solidFill>
                  <a:srgbClr val="01497C"/>
                </a:solidFill>
              </a:rPr>
              <a:t>	Shadowing</a:t>
            </a:r>
          </a:p>
          <a:p>
            <a:pPr marL="0" indent="0">
              <a:lnSpc>
                <a:spcPct val="80000"/>
              </a:lnSpc>
              <a:buNone/>
            </a:pPr>
            <a:r>
              <a:rPr lang="en-US" sz="24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219545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Background</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260648"/>
            <a:ext cx="8207375" cy="5688632"/>
          </a:xfrm>
        </p:spPr>
        <p:txBody>
          <a:bodyPr/>
          <a:lstStyle/>
          <a:p>
            <a:r>
              <a:rPr lang="en-US" dirty="0" err="1">
                <a:solidFill>
                  <a:srgbClr val="01497C"/>
                </a:solidFill>
              </a:rPr>
              <a:t>EHR</a:t>
            </a:r>
            <a:r>
              <a:rPr lang="en-US" dirty="0">
                <a:solidFill>
                  <a:srgbClr val="01497C"/>
                </a:solidFill>
              </a:rPr>
              <a:t> use is cognitively complex</a:t>
            </a:r>
          </a:p>
          <a:p>
            <a:pPr lvl="1"/>
            <a:r>
              <a:rPr lang="en-US" dirty="0">
                <a:solidFill>
                  <a:srgbClr val="01497C"/>
                </a:solidFill>
              </a:rPr>
              <a:t>	Inadequate utilization (not using tools)</a:t>
            </a:r>
          </a:p>
          <a:p>
            <a:pPr lvl="1"/>
            <a:r>
              <a:rPr lang="en-US" dirty="0">
                <a:solidFill>
                  <a:srgbClr val="01497C"/>
                </a:solidFill>
              </a:rPr>
              <a:t>	Inappropriate utilization (haphazard navigation)</a:t>
            </a:r>
          </a:p>
          <a:p>
            <a:pPr lvl="1"/>
            <a:r>
              <a:rPr lang="en-US" dirty="0">
                <a:solidFill>
                  <a:srgbClr val="01497C"/>
                </a:solidFill>
              </a:rPr>
              <a:t>	Even “clinical expert” routinely miss safety concerns in simulations</a:t>
            </a:r>
          </a:p>
          <a:p>
            <a:pPr lvl="1"/>
            <a:endParaRPr lang="en-US" dirty="0">
              <a:solidFill>
                <a:srgbClr val="01497C"/>
              </a:solidFill>
            </a:endParaRPr>
          </a:p>
          <a:p>
            <a:r>
              <a:rPr lang="en-US" dirty="0" err="1">
                <a:solidFill>
                  <a:srgbClr val="01497C"/>
                </a:solidFill>
              </a:rPr>
              <a:t>EHR</a:t>
            </a:r>
            <a:r>
              <a:rPr lang="en-US" dirty="0">
                <a:solidFill>
                  <a:srgbClr val="01497C"/>
                </a:solidFill>
              </a:rPr>
              <a:t> simulation </a:t>
            </a:r>
          </a:p>
          <a:p>
            <a:pPr lvl="1"/>
            <a:r>
              <a:rPr lang="en-US" dirty="0">
                <a:solidFill>
                  <a:srgbClr val="01497C"/>
                </a:solidFill>
              </a:rPr>
              <a:t>	Recognized as training modality</a:t>
            </a:r>
          </a:p>
          <a:p>
            <a:pPr lvl="1"/>
            <a:r>
              <a:rPr lang="en-US" dirty="0">
                <a:solidFill>
                  <a:srgbClr val="01497C"/>
                </a:solidFill>
              </a:rPr>
              <a:t>  Improves subsequent error recognition</a:t>
            </a:r>
          </a:p>
          <a:p>
            <a:pPr lvl="1"/>
            <a:r>
              <a:rPr lang="en-US" dirty="0">
                <a:solidFill>
                  <a:srgbClr val="01497C"/>
                </a:solidFill>
              </a:rPr>
              <a:t>  Requires substantial resources</a:t>
            </a:r>
          </a:p>
          <a:p>
            <a:pPr lvl="1"/>
            <a:r>
              <a:rPr lang="en-US" dirty="0">
                <a:solidFill>
                  <a:srgbClr val="01497C"/>
                </a:solidFill>
              </a:rPr>
              <a:t>  Unproven effect on real-life </a:t>
            </a:r>
          </a:p>
          <a:p>
            <a:pPr lvl="1">
              <a:lnSpc>
                <a:spcPct val="80000"/>
              </a:lnSpc>
            </a:pPr>
            <a:endParaRPr lang="en-US" dirty="0">
              <a:solidFill>
                <a:srgbClr val="01497C"/>
              </a:solidFill>
            </a:endParaRPr>
          </a:p>
          <a:p>
            <a:pPr lvl="1">
              <a:lnSpc>
                <a:spcPct val="80000"/>
              </a:lnSpc>
            </a:pPr>
            <a:endParaRPr lang="en-US" dirty="0">
              <a:solidFill>
                <a:srgbClr val="01497C"/>
              </a:solidFill>
            </a:endParaRPr>
          </a:p>
          <a:p>
            <a:pPr marL="457200" lvl="1" indent="0">
              <a:lnSpc>
                <a:spcPct val="80000"/>
              </a:lnSpc>
              <a:buNone/>
            </a:pPr>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206171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Cognitive Load Theory</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260648"/>
            <a:ext cx="8207375" cy="5688632"/>
          </a:xfrm>
        </p:spPr>
        <p:txBody>
          <a:bodyPr/>
          <a:lstStyle/>
          <a:p>
            <a:r>
              <a:rPr lang="en-US" dirty="0">
                <a:solidFill>
                  <a:srgbClr val="01497C"/>
                </a:solidFill>
              </a:rPr>
              <a:t>Types of Cognitive Load</a:t>
            </a:r>
          </a:p>
          <a:p>
            <a:pPr lvl="1"/>
            <a:r>
              <a:rPr lang="en-US" dirty="0">
                <a:solidFill>
                  <a:srgbClr val="01497C"/>
                </a:solidFill>
              </a:rPr>
              <a:t>Intrinsic</a:t>
            </a:r>
          </a:p>
          <a:p>
            <a:pPr lvl="1"/>
            <a:r>
              <a:rPr lang="en-US" dirty="0">
                <a:solidFill>
                  <a:srgbClr val="01497C"/>
                </a:solidFill>
              </a:rPr>
              <a:t>Extraneous</a:t>
            </a:r>
          </a:p>
          <a:p>
            <a:pPr lvl="1"/>
            <a:r>
              <a:rPr lang="en-US" dirty="0">
                <a:solidFill>
                  <a:srgbClr val="01497C"/>
                </a:solidFill>
              </a:rPr>
              <a:t>Germane</a:t>
            </a:r>
          </a:p>
          <a:p>
            <a:r>
              <a:rPr lang="en-US" dirty="0">
                <a:solidFill>
                  <a:srgbClr val="01497C"/>
                </a:solidFill>
              </a:rPr>
              <a:t>Cognitive load and errors</a:t>
            </a:r>
          </a:p>
          <a:p>
            <a:endParaRPr lang="en-US" dirty="0">
              <a:solidFill>
                <a:srgbClr val="01497C"/>
              </a:solidFill>
            </a:endParaRPr>
          </a:p>
          <a:p>
            <a:pPr lvl="1">
              <a:lnSpc>
                <a:spcPct val="80000"/>
              </a:lnSpc>
            </a:pPr>
            <a:endParaRPr lang="en-US" dirty="0">
              <a:solidFill>
                <a:srgbClr val="01497C"/>
              </a:solidFill>
            </a:endParaRPr>
          </a:p>
          <a:p>
            <a:pPr lvl="1">
              <a:lnSpc>
                <a:spcPct val="80000"/>
              </a:lnSpc>
            </a:pPr>
            <a:endParaRPr lang="en-US" dirty="0">
              <a:solidFill>
                <a:srgbClr val="01497C"/>
              </a:solidFill>
            </a:endParaRPr>
          </a:p>
          <a:p>
            <a:pPr marL="457200" lvl="1" indent="0">
              <a:lnSpc>
                <a:spcPct val="80000"/>
              </a:lnSpc>
              <a:buNone/>
            </a:pPr>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pic>
        <p:nvPicPr>
          <p:cNvPr id="2" name="Picture 1">
            <a:extLst>
              <a:ext uri="{FF2B5EF4-FFF2-40B4-BE49-F238E27FC236}">
                <a16:creationId xmlns:a16="http://schemas.microsoft.com/office/drawing/2014/main" id="{8B47BDFD-7749-4B1B-9171-EB0DEF54A6D7}"/>
              </a:ext>
            </a:extLst>
          </p:cNvPr>
          <p:cNvPicPr>
            <a:picLocks noChangeAspect="1"/>
          </p:cNvPicPr>
          <p:nvPr/>
        </p:nvPicPr>
        <p:blipFill>
          <a:blip r:embed="rId3"/>
          <a:stretch>
            <a:fillRect/>
          </a:stretch>
        </p:blipFill>
        <p:spPr>
          <a:xfrm>
            <a:off x="683568" y="2882230"/>
            <a:ext cx="4705350" cy="3067050"/>
          </a:xfrm>
          <a:prstGeom prst="rect">
            <a:avLst/>
          </a:prstGeom>
        </p:spPr>
      </p:pic>
    </p:spTree>
    <p:extLst>
      <p:ext uri="{BB962C8B-B14F-4D97-AF65-F5344CB8AC3E}">
        <p14:creationId xmlns:p14="http://schemas.microsoft.com/office/powerpoint/2010/main" val="221591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Methods</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260648"/>
            <a:ext cx="8207375" cy="5688632"/>
          </a:xfrm>
        </p:spPr>
        <p:txBody>
          <a:bodyPr/>
          <a:lstStyle/>
          <a:p>
            <a:r>
              <a:rPr lang="en-US" dirty="0">
                <a:solidFill>
                  <a:srgbClr val="01497C"/>
                </a:solidFill>
              </a:rPr>
              <a:t>Pediatrics Department at Children’s Hospital of Philadelphia</a:t>
            </a:r>
          </a:p>
          <a:p>
            <a:pPr>
              <a:lnSpc>
                <a:spcPct val="80000"/>
              </a:lnSpc>
            </a:pPr>
            <a:endParaRPr lang="en-US" dirty="0">
              <a:solidFill>
                <a:srgbClr val="01497C"/>
              </a:solidFill>
            </a:endParaRPr>
          </a:p>
          <a:p>
            <a:pPr>
              <a:lnSpc>
                <a:spcPct val="80000"/>
              </a:lnSpc>
            </a:pPr>
            <a:r>
              <a:rPr lang="en-US" dirty="0">
                <a:solidFill>
                  <a:srgbClr val="01497C"/>
                </a:solidFill>
              </a:rPr>
              <a:t>Untreated control group</a:t>
            </a:r>
          </a:p>
          <a:p>
            <a:pPr>
              <a:lnSpc>
                <a:spcPct val="80000"/>
              </a:lnSpc>
            </a:pPr>
            <a:r>
              <a:rPr lang="en-US" dirty="0">
                <a:solidFill>
                  <a:srgbClr val="01497C"/>
                </a:solidFill>
              </a:rPr>
              <a:t>Intervention group</a:t>
            </a:r>
          </a:p>
          <a:p>
            <a:pPr lvl="1">
              <a:lnSpc>
                <a:spcPct val="80000"/>
              </a:lnSpc>
            </a:pPr>
            <a:r>
              <a:rPr lang="en-US" dirty="0">
                <a:solidFill>
                  <a:srgbClr val="01497C"/>
                </a:solidFill>
              </a:rPr>
              <a:t>Pre-intervention</a:t>
            </a:r>
          </a:p>
          <a:p>
            <a:pPr lvl="1">
              <a:lnSpc>
                <a:spcPct val="80000"/>
              </a:lnSpc>
            </a:pPr>
            <a:r>
              <a:rPr lang="en-US" dirty="0">
                <a:solidFill>
                  <a:srgbClr val="01497C"/>
                </a:solidFill>
              </a:rPr>
              <a:t>Post Intervention</a:t>
            </a:r>
          </a:p>
          <a:p>
            <a:pPr>
              <a:lnSpc>
                <a:spcPct val="80000"/>
              </a:lnSpc>
            </a:pPr>
            <a:endParaRPr lang="en-US" dirty="0">
              <a:solidFill>
                <a:srgbClr val="01497C"/>
              </a:solidFill>
            </a:endParaRPr>
          </a:p>
          <a:p>
            <a:r>
              <a:rPr lang="en-US" dirty="0">
                <a:solidFill>
                  <a:srgbClr val="01497C"/>
                </a:solidFill>
              </a:rPr>
              <a:t>Inpatient service </a:t>
            </a:r>
            <a:r>
              <a:rPr lang="en-US" dirty="0" err="1">
                <a:solidFill>
                  <a:srgbClr val="01497C"/>
                </a:solidFill>
              </a:rPr>
              <a:t>EHR</a:t>
            </a:r>
            <a:r>
              <a:rPr lang="en-US" dirty="0">
                <a:solidFill>
                  <a:srgbClr val="01497C"/>
                </a:solidFill>
              </a:rPr>
              <a:t> utilization was obtained during all three periods</a:t>
            </a:r>
          </a:p>
          <a:p>
            <a:pPr lvl="1">
              <a:lnSpc>
                <a:spcPct val="80000"/>
              </a:lnSpc>
            </a:pPr>
            <a:endParaRPr lang="en-US" dirty="0">
              <a:solidFill>
                <a:srgbClr val="01497C"/>
              </a:solidFill>
            </a:endParaRPr>
          </a:p>
          <a:p>
            <a:pPr lvl="1">
              <a:lnSpc>
                <a:spcPct val="80000"/>
              </a:lnSpc>
            </a:pPr>
            <a:endParaRPr lang="en-US" dirty="0">
              <a:solidFill>
                <a:srgbClr val="01497C"/>
              </a:solidFill>
            </a:endParaRPr>
          </a:p>
          <a:p>
            <a:pPr marL="457200" lvl="1" indent="0">
              <a:lnSpc>
                <a:spcPct val="80000"/>
              </a:lnSpc>
              <a:buNone/>
            </a:pPr>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298059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6237312"/>
            <a:ext cx="6048375" cy="508000"/>
          </a:xfrm>
        </p:spPr>
        <p:txBody>
          <a:bodyPr/>
          <a:lstStyle/>
          <a:p>
            <a:r>
              <a:rPr lang="en-US" sz="3600" b="1" dirty="0">
                <a:solidFill>
                  <a:srgbClr val="ACDDFE"/>
                </a:solidFill>
                <a:latin typeface="Tahoma" charset="0"/>
              </a:rPr>
              <a:t>Educational intervention</a:t>
            </a:r>
            <a:endParaRPr lang="uk-UA" sz="3600" b="1" dirty="0">
              <a:solidFill>
                <a:srgbClr val="ACDDFE"/>
              </a:solidFill>
              <a:latin typeface="Tahoma" charset="0"/>
            </a:endParaRPr>
          </a:p>
        </p:txBody>
      </p:sp>
      <p:sp>
        <p:nvSpPr>
          <p:cNvPr id="36867" name="Rectangle 3"/>
          <p:cNvSpPr>
            <a:spLocks noGrp="1" noChangeArrowheads="1"/>
          </p:cNvSpPr>
          <p:nvPr>
            <p:ph idx="1"/>
          </p:nvPr>
        </p:nvSpPr>
        <p:spPr>
          <a:xfrm>
            <a:off x="468312" y="260648"/>
            <a:ext cx="8207375" cy="5688632"/>
          </a:xfrm>
        </p:spPr>
        <p:txBody>
          <a:bodyPr/>
          <a:lstStyle/>
          <a:p>
            <a:r>
              <a:rPr lang="en-US" dirty="0">
                <a:solidFill>
                  <a:srgbClr val="01497C"/>
                </a:solidFill>
              </a:rPr>
              <a:t>Simulation Curriculum aimed as first-year pediatric residents </a:t>
            </a:r>
          </a:p>
          <a:p>
            <a:pPr lvl="1"/>
            <a:r>
              <a:rPr lang="en-US" dirty="0">
                <a:solidFill>
                  <a:srgbClr val="01497C"/>
                </a:solidFill>
              </a:rPr>
              <a:t>Focused on patient safety concerns</a:t>
            </a:r>
          </a:p>
          <a:p>
            <a:pPr lvl="1"/>
            <a:r>
              <a:rPr lang="en-US" dirty="0">
                <a:solidFill>
                  <a:srgbClr val="01497C"/>
                </a:solidFill>
              </a:rPr>
              <a:t>One a month, 1-hour teaching of 4-6 interns</a:t>
            </a:r>
          </a:p>
          <a:p>
            <a:pPr lvl="1"/>
            <a:r>
              <a:rPr lang="en-US" dirty="0">
                <a:solidFill>
                  <a:srgbClr val="01497C"/>
                </a:solidFill>
              </a:rPr>
              <a:t>Aim of increasing awareness of ED handoffs</a:t>
            </a:r>
          </a:p>
          <a:p>
            <a:r>
              <a:rPr lang="en-US" dirty="0">
                <a:solidFill>
                  <a:srgbClr val="01497C"/>
                </a:solidFill>
              </a:rPr>
              <a:t>Simulation</a:t>
            </a:r>
          </a:p>
          <a:p>
            <a:pPr lvl="1"/>
            <a:r>
              <a:rPr lang="en-US" dirty="0">
                <a:solidFill>
                  <a:srgbClr val="01497C"/>
                </a:solidFill>
              </a:rPr>
              <a:t>Interns given 12 minutes to review the chart</a:t>
            </a:r>
          </a:p>
          <a:p>
            <a:pPr lvl="1"/>
            <a:r>
              <a:rPr lang="en-US" dirty="0">
                <a:solidFill>
                  <a:srgbClr val="01497C"/>
                </a:solidFill>
              </a:rPr>
              <a:t>Verbally make a plan for oncoming resident</a:t>
            </a:r>
          </a:p>
          <a:p>
            <a:pPr lvl="1"/>
            <a:r>
              <a:rPr lang="en-US" dirty="0">
                <a:solidFill>
                  <a:srgbClr val="01497C"/>
                </a:solidFill>
              </a:rPr>
              <a:t>Followed by debrief</a:t>
            </a:r>
          </a:p>
          <a:p>
            <a:pPr marL="0" indent="0">
              <a:buNone/>
            </a:pPr>
            <a:endParaRPr lang="en-US" dirty="0">
              <a:solidFill>
                <a:srgbClr val="01497C"/>
              </a:solidFill>
            </a:endParaRPr>
          </a:p>
          <a:p>
            <a:pPr marL="457200" lvl="1" indent="0">
              <a:lnSpc>
                <a:spcPct val="80000"/>
              </a:lnSpc>
              <a:buNone/>
            </a:pPr>
            <a:endParaRPr lang="en-US" dirty="0">
              <a:solidFill>
                <a:srgbClr val="01497C"/>
              </a:solidFill>
            </a:endParaRPr>
          </a:p>
          <a:p>
            <a:pPr marL="457200" lvl="1" indent="0">
              <a:lnSpc>
                <a:spcPct val="80000"/>
              </a:lnSpc>
              <a:buNone/>
            </a:pPr>
            <a:endParaRPr lang="en-US" dirty="0">
              <a:solidFill>
                <a:srgbClr val="01497C"/>
              </a:solidFill>
            </a:endParaRPr>
          </a:p>
          <a:p>
            <a:pPr marL="0" indent="0">
              <a:lnSpc>
                <a:spcPct val="80000"/>
              </a:lnSpc>
              <a:buNone/>
            </a:pPr>
            <a:r>
              <a:rPr lang="en-US" sz="1800" dirty="0">
                <a:solidFill>
                  <a:srgbClr val="01497C"/>
                </a:solidFill>
              </a:rPr>
              <a:t>	</a:t>
            </a:r>
          </a:p>
          <a:p>
            <a:pPr marL="0" indent="0">
              <a:lnSpc>
                <a:spcPct val="80000"/>
              </a:lnSpc>
              <a:buNone/>
            </a:pPr>
            <a:endParaRPr lang="en-US" sz="1800" dirty="0">
              <a:solidFill>
                <a:srgbClr val="01497C"/>
              </a:solidFill>
            </a:endParaRPr>
          </a:p>
        </p:txBody>
      </p:sp>
    </p:spTree>
    <p:extLst>
      <p:ext uri="{BB962C8B-B14F-4D97-AF65-F5344CB8AC3E}">
        <p14:creationId xmlns:p14="http://schemas.microsoft.com/office/powerpoint/2010/main" val="3730930172"/>
      </p:ext>
    </p:extLst>
  </p:cSld>
  <p:clrMapOvr>
    <a:masterClrMapping/>
  </p:clrMapOvr>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TotalTime>
  <Words>1710</Words>
  <Application>Microsoft Office PowerPoint</Application>
  <PresentationFormat>On-screen Show (4:3)</PresentationFormat>
  <Paragraphs>344</Paragraphs>
  <Slides>27</Slides>
  <Notes>26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2" baseType="lpstr">
      <vt:lpstr>Arial</vt:lpstr>
      <vt:lpstr>Tahoma</vt:lpstr>
      <vt:lpstr>template</vt:lpstr>
      <vt:lpstr>Adobe Acrobat Document</vt:lpstr>
      <vt:lpstr>Acrobat Document</vt:lpstr>
      <vt:lpstr>Journal Club August 2019 William R. Toth, Lt Col USAF MC</vt:lpstr>
      <vt:lpstr>The Article</vt:lpstr>
      <vt:lpstr>The Article</vt:lpstr>
      <vt:lpstr>Abstract</vt:lpstr>
      <vt:lpstr>Background</vt:lpstr>
      <vt:lpstr>Background</vt:lpstr>
      <vt:lpstr>Cognitive Load Theory</vt:lpstr>
      <vt:lpstr>Methods</vt:lpstr>
      <vt:lpstr>Educational intervention</vt:lpstr>
      <vt:lpstr>Generation Effect</vt:lpstr>
      <vt:lpstr>Educational intervention</vt:lpstr>
      <vt:lpstr>EHR Use Patterns</vt:lpstr>
      <vt:lpstr>Results</vt:lpstr>
      <vt:lpstr>Results</vt:lpstr>
      <vt:lpstr>Results</vt:lpstr>
      <vt:lpstr>Results</vt:lpstr>
      <vt:lpstr>Results</vt:lpstr>
      <vt:lpstr>Results</vt:lpstr>
      <vt:lpstr>Results</vt:lpstr>
      <vt:lpstr>Discussion</vt:lpstr>
      <vt:lpstr>Discussion</vt:lpstr>
      <vt:lpstr>Discussion</vt:lpstr>
      <vt:lpstr>Limitations</vt:lpstr>
      <vt:lpstr>Discussion</vt:lpstr>
      <vt:lpstr>PowerPoint Presentation</vt:lpstr>
      <vt:lpstr>The Role of Cognitive and Learning Theories in Supporting Successful EHR System Implementation Training:</vt:lpstr>
      <vt:lpstr>Successful Physician Training Program for Large Scale EMR Implementation: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William Toth</cp:lastModifiedBy>
  <cp:revision>80</cp:revision>
  <dcterms:created xsi:type="dcterms:W3CDTF">2006-06-13T13:38:55Z</dcterms:created>
  <dcterms:modified xsi:type="dcterms:W3CDTF">2019-08-26T03:31:50Z</dcterms:modified>
</cp:coreProperties>
</file>