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7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804-75D0-445E-9169-AAF7BC8FC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Telehealth/Telemedicine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B97C-51B3-4221-8E38-7C4390996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Marshall, MD MPH MISM FAAFP</a:t>
            </a:r>
            <a:br>
              <a:rPr lang="en-US" dirty="0"/>
            </a:br>
            <a:r>
              <a:rPr lang="en-US" dirty="0"/>
              <a:t>Program Director, DoD/MAMC Clinical Informatics Fellowship</a:t>
            </a:r>
          </a:p>
        </p:txBody>
      </p:sp>
      <p:pic>
        <p:nvPicPr>
          <p:cNvPr id="5" name="Picture 4" descr="A picture containing person, man, outdoor, sitting&#10;&#10;Description automatically generated">
            <a:extLst>
              <a:ext uri="{FF2B5EF4-FFF2-40B4-BE49-F238E27FC236}">
                <a16:creationId xmlns:a16="http://schemas.microsoft.com/office/drawing/2014/main" id="{68B7ECFE-5D35-46C4-9079-8640EE3177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3798" y="72894"/>
            <a:ext cx="2798852" cy="27326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086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7C73-1457-46BF-B39B-4017F9A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Telehealth Benefits                                 2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637F-89C1-475F-B94D-6A0BAC40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Improved Quality</a:t>
            </a:r>
            <a:r>
              <a:rPr lang="en-US" dirty="0"/>
              <a:t> – Studies have consistently shown that the quality of healthcare services delivered via telehealth are as good as those given in traditional in-person consultations. </a:t>
            </a:r>
          </a:p>
          <a:p>
            <a:pPr lvl="1"/>
            <a:r>
              <a:rPr lang="en-US" dirty="0"/>
              <a:t>In some specialties, particularly in mental health and ICU care, telehealth delivers a superior product, with greater outcomes and consumer satisfaction.</a:t>
            </a:r>
          </a:p>
          <a:p>
            <a:r>
              <a:rPr lang="en-US" b="1" dirty="0"/>
              <a:t>Consumer Demand </a:t>
            </a:r>
            <a:r>
              <a:rPr lang="en-US" dirty="0"/>
              <a:t>– The greatest impact of telehealth is on the consumer, their family and their community. </a:t>
            </a:r>
          </a:p>
          <a:p>
            <a:pPr lvl="1"/>
            <a:r>
              <a:rPr lang="en-US" dirty="0"/>
              <a:t>Using telehealth technologies reduces travel time and related stresses for the consumer</a:t>
            </a:r>
          </a:p>
        </p:txBody>
      </p:sp>
    </p:spTree>
    <p:extLst>
      <p:ext uri="{BB962C8B-B14F-4D97-AF65-F5344CB8AC3E}">
        <p14:creationId xmlns:p14="http://schemas.microsoft.com/office/powerpoint/2010/main" val="46081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2B02-21B9-4B22-8E8E-56ECD346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Modes/Services Provided                  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5626-F431-4352-8704-57D28DF7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Live videoconferencing (synchronous) – </a:t>
            </a:r>
            <a:r>
              <a:rPr lang="en-US" dirty="0"/>
              <a:t>the delivery of </a:t>
            </a:r>
            <a:r>
              <a:rPr lang="en-US" b="1" dirty="0"/>
              <a:t>a live, interactive </a:t>
            </a:r>
            <a:r>
              <a:rPr lang="en-US" b="1" dirty="0" err="1"/>
              <a:t>consultation</a:t>
            </a:r>
            <a:r>
              <a:rPr lang="en-US" dirty="0" err="1"/>
              <a:t>between</a:t>
            </a:r>
            <a:r>
              <a:rPr lang="en-US" dirty="0"/>
              <a:t> Primary care and specialist health services</a:t>
            </a:r>
          </a:p>
          <a:p>
            <a:r>
              <a:rPr lang="en-US" b="1" dirty="0"/>
              <a:t>Store and forward (asynchronous) – </a:t>
            </a:r>
            <a:r>
              <a:rPr lang="en-US" dirty="0"/>
              <a:t>the use of </a:t>
            </a:r>
            <a:r>
              <a:rPr lang="en-US" b="1" dirty="0"/>
              <a:t>store and forward</a:t>
            </a:r>
            <a:r>
              <a:rPr lang="en-US" dirty="0"/>
              <a:t> transmission of diagnostic images, vital signs and/or video clips along with patient data for later review that enables a primary care or allied health professional providing a consultation the ability to render a diagnosis</a:t>
            </a:r>
          </a:p>
        </p:txBody>
      </p:sp>
    </p:spTree>
    <p:extLst>
      <p:ext uri="{BB962C8B-B14F-4D97-AF65-F5344CB8AC3E}">
        <p14:creationId xmlns:p14="http://schemas.microsoft.com/office/powerpoint/2010/main" val="24929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AFBB-3626-4EAC-83F6-D42000D9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Modes/Services Provided                   2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1CB7-4BC5-473B-9F22-86F5AA25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Remote patient monitoring (RPM)  –</a:t>
            </a:r>
            <a:r>
              <a:rPr lang="en-US" dirty="0"/>
              <a:t> including home telehealth, uses devices to remotely collect and send data to a home health agency or a remote diagnostic testing facility (RDTF) for interpretation</a:t>
            </a:r>
          </a:p>
          <a:p>
            <a:r>
              <a:rPr lang="en-US" b="1" dirty="0"/>
              <a:t>Mobile health (mHealth) –</a:t>
            </a:r>
            <a:r>
              <a:rPr lang="en-US" dirty="0"/>
              <a:t> Consumer medical and health information includes the use of the internet and wireless devices for consumers to obtain </a:t>
            </a:r>
            <a:r>
              <a:rPr lang="en-US" b="1" dirty="0"/>
              <a:t>specialized health information </a:t>
            </a:r>
            <a:r>
              <a:rPr lang="en-US" dirty="0"/>
              <a:t>and online </a:t>
            </a:r>
            <a:r>
              <a:rPr lang="en-US" b="1" dirty="0"/>
              <a:t>discussion groups</a:t>
            </a:r>
            <a:r>
              <a:rPr lang="en-US" dirty="0"/>
              <a:t> to provide peer-to-peer support</a:t>
            </a:r>
          </a:p>
        </p:txBody>
      </p:sp>
    </p:spTree>
    <p:extLst>
      <p:ext uri="{BB962C8B-B14F-4D97-AF65-F5344CB8AC3E}">
        <p14:creationId xmlns:p14="http://schemas.microsoft.com/office/powerpoint/2010/main" val="7544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A316-5179-48DF-959B-C21AB7F1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Mechanisms                        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8DB9-7522-4C35-B388-D7758761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Networked programs</a:t>
            </a:r>
            <a:r>
              <a:rPr lang="en-US" dirty="0"/>
              <a:t> link tertiary care hospitals and clinics with outlying clinics and community health centers in rural or suburban areas</a:t>
            </a:r>
          </a:p>
          <a:p>
            <a:pPr lvl="1"/>
            <a:r>
              <a:rPr lang="en-US" dirty="0"/>
              <a:t>The links may use dedicated high-speed lines or the Internet for telecommunication links between sites</a:t>
            </a:r>
          </a:p>
          <a:p>
            <a:r>
              <a:rPr lang="en-US" b="1" dirty="0"/>
              <a:t>Point-to-point connections</a:t>
            </a:r>
            <a:r>
              <a:rPr lang="en-US" dirty="0"/>
              <a:t> using private high-speed networks are used by hospitals and clinics that deliver services directly or outsource specialty services to independent medical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54362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49DD-52A5-469D-B99F-A68B2148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Mechanisms                         2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D201-B524-4BE7-B95E-E96A3279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Monitoring center links</a:t>
            </a:r>
            <a:r>
              <a:rPr lang="en-US" dirty="0"/>
              <a:t> are used for cardiac, pulmonary or fetal monitoring, home care and related services that provide care to patients in the home</a:t>
            </a:r>
          </a:p>
          <a:p>
            <a:pPr lvl="1"/>
            <a:r>
              <a:rPr lang="en-US" dirty="0"/>
              <a:t>Often normal land-line or wireless connections are used to communicate directly between the patient and the center although some systems use the Internet</a:t>
            </a:r>
          </a:p>
          <a:p>
            <a:r>
              <a:rPr lang="en-US" b="1" dirty="0"/>
              <a:t>Web-based e-health consumer service sites</a:t>
            </a:r>
            <a:r>
              <a:rPr lang="en-US" dirty="0"/>
              <a:t> provide direct consumer outreach and services over the Internet</a:t>
            </a:r>
          </a:p>
          <a:p>
            <a:pPr lvl="1"/>
            <a:r>
              <a:rPr lang="en-US" dirty="0"/>
              <a:t>Under telehealth, these include those sites that provide direct consumer care</a:t>
            </a:r>
          </a:p>
        </p:txBody>
      </p:sp>
    </p:spTree>
    <p:extLst>
      <p:ext uri="{BB962C8B-B14F-4D97-AF65-F5344CB8AC3E}">
        <p14:creationId xmlns:p14="http://schemas.microsoft.com/office/powerpoint/2010/main" val="349641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E4234-921C-4425-91F7-668F07B91B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966" y="0"/>
            <a:ext cx="10982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F613-4714-4CC2-AE54-91A93B8B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Telemedicine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B3EA-78E6-4067-9091-C3560CD1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patient visits (</a:t>
            </a:r>
            <a:r>
              <a:rPr lang="en-US" dirty="0" err="1"/>
              <a:t>televisits</a:t>
            </a:r>
            <a:r>
              <a:rPr lang="en-US" dirty="0"/>
              <a:t> or e-visits) could be part of telemedicine or consumer health informatics</a:t>
            </a:r>
          </a:p>
          <a:p>
            <a:r>
              <a:rPr lang="en-US" dirty="0"/>
              <a:t>Teleconsultations: teleradiology, teledermatology, </a:t>
            </a:r>
            <a:r>
              <a:rPr lang="en-US" dirty="0" err="1"/>
              <a:t>televisits</a:t>
            </a:r>
            <a:r>
              <a:rPr lang="en-US" dirty="0"/>
              <a:t>, etc.</a:t>
            </a:r>
          </a:p>
          <a:p>
            <a:r>
              <a:rPr lang="en-US" dirty="0"/>
              <a:t>Telehealth: the use of remote health care technology to deliver clinical services</a:t>
            </a:r>
          </a:p>
          <a:p>
            <a:r>
              <a:rPr lang="en-US" dirty="0"/>
              <a:t>Telemonitoring:</a:t>
            </a:r>
          </a:p>
          <a:p>
            <a:pPr lvl="1"/>
            <a:r>
              <a:rPr lang="en-US" dirty="0" err="1"/>
              <a:t>Telerounding</a:t>
            </a:r>
            <a:r>
              <a:rPr lang="en-US" dirty="0"/>
              <a:t>: hospital inpatients</a:t>
            </a:r>
          </a:p>
          <a:p>
            <a:pPr lvl="1"/>
            <a:r>
              <a:rPr lang="en-US" dirty="0" err="1"/>
              <a:t>Telehomecare</a:t>
            </a:r>
            <a:r>
              <a:rPr lang="en-US" dirty="0"/>
              <a:t>: monitoring physiological parameters, activity, diet, etc. at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5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306D-F449-4B2F-B812-FA62227D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Teleconsultations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F8E6-2395-4DB9-8197-BB9345BE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Teleconsultation is a worldwide phenomenon because specialists tend to practice in large metropolitan areas, and not in rural areas </a:t>
            </a:r>
          </a:p>
          <a:p>
            <a:r>
              <a:rPr lang="en-US" dirty="0"/>
              <a:t>Most programs consist of a central medical hub and several rural spokes</a:t>
            </a:r>
          </a:p>
          <a:p>
            <a:r>
              <a:rPr lang="en-US" dirty="0"/>
              <a:t>The most commonly delivered services are mental health, dermatology, cardiology and orthopedics</a:t>
            </a:r>
          </a:p>
          <a:p>
            <a:r>
              <a:rPr lang="en-US" dirty="0"/>
              <a:t>According to the American Telemedicine Association (ATA), as of 2018 there about 200 telemedicine networks and 3,500 practice sites</a:t>
            </a:r>
          </a:p>
        </p:txBody>
      </p:sp>
    </p:spTree>
    <p:extLst>
      <p:ext uri="{BB962C8B-B14F-4D97-AF65-F5344CB8AC3E}">
        <p14:creationId xmlns:p14="http://schemas.microsoft.com/office/powerpoint/2010/main" val="392360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ADDD-AA45-4110-BB72-48AFCC6A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Teleradiology                              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9129-D1C8-4A94-AD8D-1ADACC63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vRad</a:t>
            </a:r>
            <a:r>
              <a:rPr lang="en-US" dirty="0"/>
              <a:t> (formerly </a:t>
            </a:r>
            <a:r>
              <a:rPr lang="en-US" dirty="0" err="1"/>
              <a:t>NightHawk</a:t>
            </a:r>
            <a:r>
              <a:rPr lang="en-US" dirty="0"/>
              <a:t> Radiology Services) helps smaller hospitals by supplying radiology services remotely</a:t>
            </a:r>
          </a:p>
          <a:p>
            <a:r>
              <a:rPr lang="en-US" dirty="0"/>
              <a:t>All are board certified; most trained in the United States and carry multiple state licenses</a:t>
            </a:r>
          </a:p>
          <a:p>
            <a:r>
              <a:rPr lang="en-US" dirty="0"/>
              <a:t>They list a staff of 500+ radiologists (70% are subspecialty trained) and interpret seven million studies per year</a:t>
            </a:r>
          </a:p>
          <a:p>
            <a:r>
              <a:rPr lang="en-US" dirty="0"/>
              <a:t>They offer conventional radiology as well as CT, MRI, Ultrasound and Nuclear Medicine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955376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60C5-2F23-46D7-B27F-E530D362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Teleradiology                               2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BADF-9F4E-46B5-8C40-AB1FE315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mid-2013 The American College of Radiologists published Teleradiology Practice Guidelines</a:t>
            </a:r>
          </a:p>
          <a:p>
            <a:r>
              <a:rPr lang="en-US" dirty="0"/>
              <a:t>Another common example of teleradiology is the practice of radiologists reading films after-hours at home</a:t>
            </a:r>
          </a:p>
          <a:p>
            <a:r>
              <a:rPr lang="en-US" dirty="0"/>
              <a:t>They must have high resolution monitors and high-speed connections to the Internet</a:t>
            </a:r>
          </a:p>
          <a:p>
            <a:r>
              <a:rPr lang="en-US" dirty="0"/>
              <a:t>This is becoming the standard practice for radiologists</a:t>
            </a:r>
          </a:p>
        </p:txBody>
      </p:sp>
    </p:spTree>
    <p:extLst>
      <p:ext uri="{BB962C8B-B14F-4D97-AF65-F5344CB8AC3E}">
        <p14:creationId xmlns:p14="http://schemas.microsoft.com/office/powerpoint/2010/main" val="228880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C2CE-E2C6-482D-A3E7-2CB1F519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94AC-2450-441D-9394-711FF340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definitions and goals/reasons for Telemedicine</a:t>
            </a:r>
          </a:p>
          <a:p>
            <a:r>
              <a:rPr lang="en-US" dirty="0"/>
              <a:t>Discuss the potential and real benefits offered by Telemedicine</a:t>
            </a:r>
          </a:p>
          <a:p>
            <a:r>
              <a:rPr lang="en-US" dirty="0"/>
              <a:t>Review both the modes and delivery mechanisms for Telemedicine</a:t>
            </a:r>
          </a:p>
          <a:p>
            <a:r>
              <a:rPr lang="en-US" dirty="0"/>
              <a:t>Review the common categories of Telemedicine services currently offered</a:t>
            </a:r>
          </a:p>
        </p:txBody>
      </p:sp>
    </p:spTree>
    <p:extLst>
      <p:ext uri="{BB962C8B-B14F-4D97-AF65-F5344CB8AC3E}">
        <p14:creationId xmlns:p14="http://schemas.microsoft.com/office/powerpoint/2010/main" val="310472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EA8C-B08C-4D4A-84BA-F340057A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Teleneurology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20F1-1FDC-49E3-AADA-DE4ADFB9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regions lack neurologists to see patients with stroke-like symptoms to determine if they need thrombolytics or need to be transferred to a higher level of care</a:t>
            </a:r>
          </a:p>
          <a:p>
            <a:r>
              <a:rPr lang="en-US" dirty="0"/>
              <a:t>With the advent of telemedicine, the case can be discussed real time and the patient, and their x-rays can be viewed remotely by a stroke specialist</a:t>
            </a:r>
          </a:p>
          <a:p>
            <a:r>
              <a:rPr lang="en-US" dirty="0" err="1"/>
              <a:t>Teleconcussion</a:t>
            </a:r>
            <a:r>
              <a:rPr lang="en-US" dirty="0"/>
              <a:t> is a new indication for teleneurology consultation whereby a patient with head trauma is evaluated remotely</a:t>
            </a:r>
          </a:p>
        </p:txBody>
      </p:sp>
    </p:spTree>
    <p:extLst>
      <p:ext uri="{BB962C8B-B14F-4D97-AF65-F5344CB8AC3E}">
        <p14:creationId xmlns:p14="http://schemas.microsoft.com/office/powerpoint/2010/main" val="226834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F611DF6-C4F9-4EE7-B3CA-C1C88259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25450"/>
            <a:ext cx="7620000" cy="6007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597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5FC1-CA54-4A03-9B87-C0963DC0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Telepharmacy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8CA4-801C-4FC9-ACE5-D7C5B32A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 teleradiology, this field arose because of the shortage of pharmacists to review prescriptions</a:t>
            </a:r>
          </a:p>
          <a:p>
            <a:r>
              <a:rPr lang="en-US" dirty="0"/>
              <a:t>Vendors now sell systems with video cameras to allow pharmacists to approve prescriptions from a remote location</a:t>
            </a:r>
          </a:p>
          <a:p>
            <a:r>
              <a:rPr lang="en-US" dirty="0"/>
              <a:t>This is very important at small medical facilities or after-hours when there is not a pharmacist on location</a:t>
            </a:r>
          </a:p>
          <a:p>
            <a:r>
              <a:rPr lang="en-US" dirty="0"/>
              <a:t>A 2011 survey documented that 60% of hospitals have 24-hour review of medication orders by pharmacists and 11% use a telepharmacy company</a:t>
            </a:r>
          </a:p>
        </p:txBody>
      </p:sp>
    </p:spTree>
    <p:extLst>
      <p:ext uri="{BB962C8B-B14F-4D97-AF65-F5344CB8AC3E}">
        <p14:creationId xmlns:p14="http://schemas.microsoft.com/office/powerpoint/2010/main" val="5295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97F1-A105-4172-BA36-85BA4BC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Telepsychiatry/</a:t>
            </a:r>
            <a:r>
              <a:rPr lang="en-US" dirty="0" err="1"/>
              <a:t>Telemental</a:t>
            </a:r>
            <a:r>
              <a:rPr lang="en-US" dirty="0"/>
              <a:t> Health          1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050F-4DB6-4E8B-A27F-CB8A8C19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shortage of mental health professionals has helped to drive </a:t>
            </a:r>
            <a:r>
              <a:rPr lang="en-US" dirty="0" err="1"/>
              <a:t>telemental</a:t>
            </a:r>
            <a:r>
              <a:rPr lang="en-US" dirty="0"/>
              <a:t> health (also called </a:t>
            </a:r>
            <a:r>
              <a:rPr lang="en-US" dirty="0" err="1"/>
              <a:t>telemental</a:t>
            </a:r>
            <a:r>
              <a:rPr lang="en-US" dirty="0"/>
              <a:t> health) services</a:t>
            </a:r>
          </a:p>
          <a:p>
            <a:r>
              <a:rPr lang="en-US" dirty="0"/>
              <a:t>Several studies have indicated that telepsychiatry is equivalent to face-to-face psychiatry for most patients</a:t>
            </a:r>
          </a:p>
          <a:p>
            <a:r>
              <a:rPr lang="en-US" dirty="0"/>
              <a:t>The American Psychiatric Association promotes telepsychiatry, primarily for remote or underserved areas, using live video teleconferencing</a:t>
            </a:r>
          </a:p>
        </p:txBody>
      </p:sp>
    </p:spTree>
    <p:extLst>
      <p:ext uri="{BB962C8B-B14F-4D97-AF65-F5344CB8AC3E}">
        <p14:creationId xmlns:p14="http://schemas.microsoft.com/office/powerpoint/2010/main" val="211006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6719-F93C-48A1-8401-5D239F11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Telepsychiatry/</a:t>
            </a:r>
            <a:r>
              <a:rPr lang="en-US" dirty="0" err="1"/>
              <a:t>Telemental</a:t>
            </a:r>
            <a:r>
              <a:rPr lang="en-US" dirty="0"/>
              <a:t> Health          2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E835-A1B2-4C06-990D-B4105D10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During a </a:t>
            </a:r>
            <a:r>
              <a:rPr lang="en-US" dirty="0" err="1"/>
              <a:t>telesession</a:t>
            </a:r>
            <a:r>
              <a:rPr lang="en-US" dirty="0"/>
              <a:t>, there can be individual or group therapy, second opinions and medication reconciliation</a:t>
            </a:r>
          </a:p>
          <a:p>
            <a:r>
              <a:rPr lang="en-US" dirty="0"/>
              <a:t>In general, virtual visits help team medicine and patient satisfaction has been good </a:t>
            </a:r>
          </a:p>
          <a:p>
            <a:r>
              <a:rPr lang="en-US" dirty="0"/>
              <a:t>On the American Psychiatric Association web site, there are valuable </a:t>
            </a:r>
            <a:r>
              <a:rPr lang="en-US" dirty="0" err="1"/>
              <a:t>telemental</a:t>
            </a:r>
            <a:r>
              <a:rPr lang="en-US" dirty="0"/>
              <a:t> health resources </a:t>
            </a:r>
          </a:p>
          <a:p>
            <a:r>
              <a:rPr lang="en-US" dirty="0"/>
              <a:t>Another telepsychiatry trend that is appearing is the use of free commercial-off-the-shelf (COTS) audiovisual programs, such as Skype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8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2537-327D-4EF4-AE42-ED57808F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Telepsychiatry/</a:t>
            </a:r>
            <a:r>
              <a:rPr lang="en-US" dirty="0" err="1"/>
              <a:t>Telemental</a:t>
            </a:r>
            <a:r>
              <a:rPr lang="en-US" dirty="0"/>
              <a:t> Health          3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0CD5-8E27-445A-8AF2-176D7B2B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comprehensive resource “The Online Couch” was published in 2012 that categorized technology-enabled treatment of depression into: computer-based cognitive behavioral therapy (CCBT), online counseling, online social networks, mobile platforms, games and virtual reality</a:t>
            </a:r>
          </a:p>
          <a:p>
            <a:r>
              <a:rPr lang="en-US" dirty="0"/>
              <a:t>The report makes the point that depression is extremely common in the adult population and because there is a shortage of mental health providers, a cost barrier and stigma associated with mental health visits, alternative approaches are needed</a:t>
            </a:r>
          </a:p>
        </p:txBody>
      </p:sp>
    </p:spTree>
    <p:extLst>
      <p:ext uri="{BB962C8B-B14F-4D97-AF65-F5344CB8AC3E}">
        <p14:creationId xmlns:p14="http://schemas.microsoft.com/office/powerpoint/2010/main" val="396295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3E7E-1AEE-48E8-8501-3F09E20C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Telepsychiatry/</a:t>
            </a:r>
            <a:r>
              <a:rPr lang="en-US" dirty="0" err="1"/>
              <a:t>Telemental</a:t>
            </a:r>
            <a:r>
              <a:rPr lang="en-US" dirty="0"/>
              <a:t> Health          4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5D6C-1878-4A86-98E6-2B5BE709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web site </a:t>
            </a:r>
            <a:r>
              <a:rPr lang="en-US" dirty="0" err="1"/>
              <a:t>Telemental</a:t>
            </a:r>
            <a:r>
              <a:rPr lang="en-US" dirty="0"/>
              <a:t> Health Technologies Compared offers the ability to search for applications focused on private practice, provider networks, the enterprise and the consumer</a:t>
            </a:r>
          </a:p>
          <a:p>
            <a:r>
              <a:rPr lang="en-US" dirty="0"/>
              <a:t>This comparison web site makes the point that 38 state counseling boards have policies addressing online counseling and 18 states mandate that </a:t>
            </a:r>
            <a:r>
              <a:rPr lang="en-US" dirty="0" err="1"/>
              <a:t>telemental</a:t>
            </a:r>
            <a:r>
              <a:rPr lang="en-US" dirty="0"/>
              <a:t> services be reimbursed at the same level as face-to-face therapy</a:t>
            </a:r>
          </a:p>
        </p:txBody>
      </p:sp>
    </p:spTree>
    <p:extLst>
      <p:ext uri="{BB962C8B-B14F-4D97-AF65-F5344CB8AC3E}">
        <p14:creationId xmlns:p14="http://schemas.microsoft.com/office/powerpoint/2010/main" val="348050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85A0-D898-44B7-91B3-3EF239BB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Telepsychiatry/</a:t>
            </a:r>
            <a:r>
              <a:rPr lang="en-US" dirty="0" err="1"/>
              <a:t>Telemental</a:t>
            </a:r>
            <a:r>
              <a:rPr lang="en-US" dirty="0"/>
              <a:t> Health          5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8A08-F3DD-45CA-AB4B-FCF9CC39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2015 review of telepsychiatry reported that </a:t>
            </a:r>
            <a:r>
              <a:rPr lang="en-US" dirty="0" err="1"/>
              <a:t>telepsychiaty</a:t>
            </a:r>
            <a:r>
              <a:rPr lang="en-US" dirty="0"/>
              <a:t> works well for post-traumatic stress disorder (PTSD), depression, and ADHD, and works well for underserved groups such as American Indian, Hispanic, and Asian populations</a:t>
            </a:r>
          </a:p>
          <a:p>
            <a:r>
              <a:rPr lang="en-US" dirty="0"/>
              <a:t>A 2016 systematic review of telepsychiatry demonstrated that overall, patients and clinicians were satisfied with telepsychiatry services </a:t>
            </a:r>
          </a:p>
          <a:p>
            <a:r>
              <a:rPr lang="en-US" dirty="0"/>
              <a:t>The review also showed that telepsychiatry is not more expensive than face-to-face delivery of mental health services and in fact may be more cost-effective</a:t>
            </a:r>
          </a:p>
        </p:txBody>
      </p:sp>
    </p:spTree>
    <p:extLst>
      <p:ext uri="{BB962C8B-B14F-4D97-AF65-F5344CB8AC3E}">
        <p14:creationId xmlns:p14="http://schemas.microsoft.com/office/powerpoint/2010/main" val="53440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57D8-6FC2-4B5F-9ABA-56D8C1DB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Teledermatology                           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A602-779B-439C-947A-C9A479B4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advent of good quality digital cameras and cell phones with medium quality cameras, the concept of teledermatology was born</a:t>
            </a:r>
          </a:p>
          <a:p>
            <a:r>
              <a:rPr lang="en-US" dirty="0"/>
              <a:t>Teledermatology can reduce the need for face-to-face visits with a Dermatologist and can help with education and training of clinicians</a:t>
            </a:r>
          </a:p>
          <a:p>
            <a:r>
              <a:rPr lang="en-US" dirty="0"/>
              <a:t>The correlation between face-to-face evaluations and store and forward images from cameras or cell phone cameras is high</a:t>
            </a:r>
          </a:p>
        </p:txBody>
      </p:sp>
    </p:spTree>
    <p:extLst>
      <p:ext uri="{BB962C8B-B14F-4D97-AF65-F5344CB8AC3E}">
        <p14:creationId xmlns:p14="http://schemas.microsoft.com/office/powerpoint/2010/main" val="3570548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A3AB-4F93-411C-A9FB-A50B94EA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Teledermatology                            2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52D0-A963-48F4-A3EE-4E91EA22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 </a:t>
            </a:r>
            <a:r>
              <a:rPr lang="en-US" dirty="0" err="1"/>
              <a:t>Derm</a:t>
            </a:r>
            <a:r>
              <a:rPr lang="en-US" dirty="0"/>
              <a:t> is a web service for patients to upload pictures of their skin problem and receive recommendations from a team of US board-certified dermatologists within 2 business days</a:t>
            </a:r>
          </a:p>
          <a:p>
            <a:r>
              <a:rPr lang="en-US" dirty="0"/>
              <a:t>They also offer the ability for physicians to submit patient dermatology issues and photographs</a:t>
            </a:r>
          </a:p>
          <a:p>
            <a:r>
              <a:rPr lang="en-US" dirty="0"/>
              <a:t>The service costs $85 and is not submitted to third party payers </a:t>
            </a:r>
          </a:p>
          <a:p>
            <a:r>
              <a:rPr lang="en-US" dirty="0"/>
              <a:t>This platform is supported by the California Healthcare Foundation and Kresge Foundation</a:t>
            </a:r>
          </a:p>
        </p:txBody>
      </p:sp>
    </p:spTree>
    <p:extLst>
      <p:ext uri="{BB962C8B-B14F-4D97-AF65-F5344CB8AC3E}">
        <p14:creationId xmlns:p14="http://schemas.microsoft.com/office/powerpoint/2010/main" val="74751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32D9-3E28-4789-BFA3-DE7C4A2B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#1 - Telehealth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BDFF-D114-46E2-8E7E-7358D043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the Office for the Advancement of Telehealth (OAT), Telehealth is defined as:</a:t>
            </a:r>
          </a:p>
          <a:p>
            <a:pPr lvl="1"/>
            <a:r>
              <a:rPr lang="en-US" sz="2400" i="1" dirty="0"/>
              <a:t>“the use of electronic information and telecommunications technologies to support long-distance clinical health care, patient and professional health-related education, public health and health administration”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6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5FE-B7A0-408A-957F-B231BF5C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Teleophthalmology                          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8DB4-820F-4FD8-BCDD-3D4D0FC3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common indication for teleophthalmology is imaging the retina (</a:t>
            </a:r>
            <a:r>
              <a:rPr lang="en-US" dirty="0" err="1"/>
              <a:t>teleretinal</a:t>
            </a:r>
            <a:r>
              <a:rPr lang="en-US" dirty="0"/>
              <a:t> screening) of patients at risk</a:t>
            </a:r>
          </a:p>
          <a:p>
            <a:r>
              <a:rPr lang="en-US" dirty="0"/>
              <a:t>Diabetic patients constitute the group most frequently followed due to serious complications, such as blindness related to their diabetes</a:t>
            </a:r>
          </a:p>
          <a:p>
            <a:r>
              <a:rPr lang="en-US" dirty="0"/>
              <a:t>Some ocular lesions are amenable to photo-coagulation, so early intervention is important</a:t>
            </a:r>
          </a:p>
          <a:p>
            <a:r>
              <a:rPr lang="en-US" dirty="0"/>
              <a:t>Fewer than 50% of diabetics receive annual screening</a:t>
            </a:r>
          </a:p>
        </p:txBody>
      </p:sp>
    </p:spTree>
    <p:extLst>
      <p:ext uri="{BB962C8B-B14F-4D97-AF65-F5344CB8AC3E}">
        <p14:creationId xmlns:p14="http://schemas.microsoft.com/office/powerpoint/2010/main" val="4002411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5A4E-7F15-4043-BC36-5566D06F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Teleophthalmology                           2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40D3-812E-4755-9C57-2131BF57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Traditionally, patients would schedule an appointment with an ophthalmologist, but largely due to the additional expense, many patients were not seen</a:t>
            </a:r>
          </a:p>
          <a:p>
            <a:r>
              <a:rPr lang="en-US" dirty="0"/>
              <a:t>The newer trend is to have patients screened with a digital camera device in a primary care office and the images interpreted as store-and-forward</a:t>
            </a:r>
          </a:p>
          <a:p>
            <a:r>
              <a:rPr lang="en-US" dirty="0"/>
              <a:t>Newer devices can image the retinal without dilating the pupil, an attractive option for patients</a:t>
            </a:r>
          </a:p>
          <a:p>
            <a:r>
              <a:rPr lang="en-US" dirty="0"/>
              <a:t>Those patients with any serious pathology are then referred to a retinal expert</a:t>
            </a:r>
          </a:p>
        </p:txBody>
      </p:sp>
    </p:spTree>
    <p:extLst>
      <p:ext uri="{BB962C8B-B14F-4D97-AF65-F5344CB8AC3E}">
        <p14:creationId xmlns:p14="http://schemas.microsoft.com/office/powerpoint/2010/main" val="754564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51B0-39F1-4297-8FBD-ED093954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2057"/>
          </a:xfrm>
        </p:spPr>
        <p:txBody>
          <a:bodyPr/>
          <a:lstStyle/>
          <a:p>
            <a:r>
              <a:rPr lang="en-US" dirty="0"/>
              <a:t>Questions/Discussion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64D1C8-506D-4D55-AF59-B5F68830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05" y="1535934"/>
            <a:ext cx="6739205" cy="5081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CF9A-DA36-4BAD-8085-BB8DF4E3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#2 - Telemedicine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177B-82A1-49FC-AA7F-911604BB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the American Telemedicine Association:</a:t>
            </a:r>
          </a:p>
          <a:p>
            <a:pPr lvl="1"/>
            <a:r>
              <a:rPr lang="en-US" sz="2400" dirty="0"/>
              <a:t>What was, until recently, referred to as </a:t>
            </a:r>
            <a:r>
              <a:rPr lang="en-US" sz="2400" i="1" dirty="0"/>
              <a:t>telemedicine</a:t>
            </a:r>
            <a:r>
              <a:rPr lang="en-US" sz="2400" dirty="0"/>
              <a:t> now encompasses a much broader array of services and technologies – AI, virtual reality and behavioral economics – just to name a few</a:t>
            </a:r>
          </a:p>
          <a:p>
            <a:pPr lvl="1"/>
            <a:r>
              <a:rPr lang="en-US" sz="2400" dirty="0"/>
              <a:t>Technology-enabled health and care management and delivery systems that extend capacity and access.</a:t>
            </a:r>
          </a:p>
        </p:txBody>
      </p:sp>
    </p:spTree>
    <p:extLst>
      <p:ext uri="{BB962C8B-B14F-4D97-AF65-F5344CB8AC3E}">
        <p14:creationId xmlns:p14="http://schemas.microsoft.com/office/powerpoint/2010/main" val="69846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F6ED-8393-4D8F-A481-821CF37E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and reasons for Telemedicine     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5A28-ADDD-4CEF-9520-CE8DD19D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telemedicine ultimately is to provide timely and high quality medical care remotely. </a:t>
            </a:r>
          </a:p>
          <a:p>
            <a:r>
              <a:rPr lang="en-US" dirty="0"/>
              <a:t>Telemedicine is becoming increasingly popular for the following reasons:</a:t>
            </a:r>
          </a:p>
          <a:p>
            <a:pPr lvl="1"/>
            <a:r>
              <a:rPr lang="en-US" sz="2100" dirty="0"/>
              <a:t>(1) With the rising cost of healthcare worldwide, newer delivery models are appearing that will include telemedicine. </a:t>
            </a:r>
          </a:p>
          <a:p>
            <a:pPr lvl="2"/>
            <a:r>
              <a:rPr lang="en-US" sz="1900" dirty="0"/>
              <a:t>In the case of the United States where Medicare will not reimburse for readmission for certain diseases new strategies are needed to prevent readmissions, to include telemedicine. </a:t>
            </a:r>
          </a:p>
        </p:txBody>
      </p:sp>
    </p:spTree>
    <p:extLst>
      <p:ext uri="{BB962C8B-B14F-4D97-AF65-F5344CB8AC3E}">
        <p14:creationId xmlns:p14="http://schemas.microsoft.com/office/powerpoint/2010/main" val="335206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658C-B77E-4FF9-8D19-AB3ACE63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and reasons for Telemedicine      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7E1C-D5DA-47FA-B3E2-25AD0A23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500" dirty="0"/>
              <a:t>(2) There is a shortage of primary care and intensivist physicians.   </a:t>
            </a:r>
          </a:p>
          <a:p>
            <a:pPr lvl="1"/>
            <a:r>
              <a:rPr lang="en-US" sz="2100" dirty="0"/>
              <a:t>Moreover, they are maldistributed to urban and not rural areas. </a:t>
            </a:r>
          </a:p>
          <a:p>
            <a:pPr lvl="1"/>
            <a:r>
              <a:rPr lang="en-US" sz="2100" dirty="0"/>
              <a:t>Remote delivery of medical care with telemedicine is a partial fix</a:t>
            </a:r>
          </a:p>
          <a:p>
            <a:r>
              <a:rPr lang="en-US" dirty="0"/>
              <a:t>(3) Additional means are needed to deliver medical care, given the rise in chronic diseases and our graying population. </a:t>
            </a:r>
          </a:p>
          <a:p>
            <a:r>
              <a:rPr lang="en-US" dirty="0"/>
              <a:t>(4) Telemedicine results in improved collaboration among physicians and disparate healthcare organizations. </a:t>
            </a:r>
          </a:p>
          <a:p>
            <a:r>
              <a:rPr lang="en-US" dirty="0"/>
              <a:t>(5) Telemedicine raises patient satisfaction when it results in better access to specialty care, less time lost from work and/or fewer long distant trips to tertiary medical centers</a:t>
            </a:r>
          </a:p>
        </p:txBody>
      </p:sp>
    </p:spTree>
    <p:extLst>
      <p:ext uri="{BB962C8B-B14F-4D97-AF65-F5344CB8AC3E}">
        <p14:creationId xmlns:p14="http://schemas.microsoft.com/office/powerpoint/2010/main" val="53329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B4E6-9E00-4C54-B8B7-85E5C6DA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Telemedicine Reimbursement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4DD3-A97B-4F25-80B9-79D30DA8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Increasingly payment models are either implicitly or explicitly calling for the use of Telemedicine tools</a:t>
            </a:r>
          </a:p>
          <a:p>
            <a:r>
              <a:rPr lang="en-US" dirty="0"/>
              <a:t>The Merit Based Incentive Payment System (MIPS) provides opportunities for the use of telehealth services to increase access to care and provide population health outreach</a:t>
            </a:r>
          </a:p>
          <a:p>
            <a:r>
              <a:rPr lang="en-US" dirty="0"/>
              <a:t>In addition, CMS continues to evaluate waivers for the deployment of telemedicine services as outlined in updates to the comprehensive joint replacement (CJR) bundled payment</a:t>
            </a:r>
          </a:p>
        </p:txBody>
      </p:sp>
    </p:spTree>
    <p:extLst>
      <p:ext uri="{BB962C8B-B14F-4D97-AF65-F5344CB8AC3E}">
        <p14:creationId xmlns:p14="http://schemas.microsoft.com/office/powerpoint/2010/main" val="72458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49DC65-B73D-4B46-A46B-5C1C9C33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51" y="203124"/>
            <a:ext cx="8630292" cy="621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B9693A-1784-4F58-A67C-AC69499426FE}"/>
              </a:ext>
            </a:extLst>
          </p:cNvPr>
          <p:cNvSpPr txBox="1"/>
          <p:nvPr/>
        </p:nvSpPr>
        <p:spPr>
          <a:xfrm>
            <a:off x="5152489" y="441066"/>
            <a:ext cx="29589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MHS GENESIS Upgrades?</a:t>
            </a:r>
          </a:p>
        </p:txBody>
      </p:sp>
    </p:spTree>
    <p:extLst>
      <p:ext uri="{BB962C8B-B14F-4D97-AF65-F5344CB8AC3E}">
        <p14:creationId xmlns:p14="http://schemas.microsoft.com/office/powerpoint/2010/main" val="20914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E6A7-5509-46F8-AC6A-24BE3976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Telehealth Benefits                                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AB53-B28B-41DC-A7DD-DC4FC1FD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Access</a:t>
            </a:r>
            <a:r>
              <a:rPr lang="en-US" dirty="0"/>
              <a:t> – Since its inception, telehealth has been used to bring healthcare services to consumers in distant locations. </a:t>
            </a:r>
          </a:p>
          <a:p>
            <a:pPr lvl="1"/>
            <a:r>
              <a:rPr lang="en-US" dirty="0"/>
              <a:t>Telehealth not only improves consumer access, it extends the geographic reach and expertise of physicians and health facilities</a:t>
            </a:r>
          </a:p>
          <a:p>
            <a:r>
              <a:rPr lang="en-US" b="1" dirty="0"/>
              <a:t>Cost Efficiencies</a:t>
            </a:r>
            <a:r>
              <a:rPr lang="en-US" dirty="0"/>
              <a:t> – Reducing or containing the cost of healthcare is one of the strongest motivators to fund and adopt virtual care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17111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192</TotalTime>
  <Words>1509</Words>
  <Application>Microsoft Office PowerPoint</Application>
  <PresentationFormat>Widescreen</PresentationFormat>
  <Paragraphs>125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Tw Cen MT</vt:lpstr>
      <vt:lpstr>Circuit</vt:lpstr>
      <vt:lpstr>Telehealth/Telemedicine</vt:lpstr>
      <vt:lpstr>Learning Objectives</vt:lpstr>
      <vt:lpstr>Definition #1 - Telehealth</vt:lpstr>
      <vt:lpstr>Definition #2 - Telemedicine</vt:lpstr>
      <vt:lpstr>Goal of and reasons for Telemedicine      1</vt:lpstr>
      <vt:lpstr>Goal of and reasons for Telemedicine       2</vt:lpstr>
      <vt:lpstr>Telemedicine Reimbursement</vt:lpstr>
      <vt:lpstr>PowerPoint Presentation</vt:lpstr>
      <vt:lpstr>Telehealth Benefits                                 1 of 2</vt:lpstr>
      <vt:lpstr>Telehealth Benefits                                 2 of 2</vt:lpstr>
      <vt:lpstr>Modes/Services Provided                   1 of 2</vt:lpstr>
      <vt:lpstr>Modes/Services Provided                   2 of 2</vt:lpstr>
      <vt:lpstr>Delivery Mechanisms                         1 of 2</vt:lpstr>
      <vt:lpstr>Delivery Mechanisms                         2 of 2</vt:lpstr>
      <vt:lpstr>PowerPoint Presentation</vt:lpstr>
      <vt:lpstr>Telemedicine Categories</vt:lpstr>
      <vt:lpstr>Teleconsultations - Overview</vt:lpstr>
      <vt:lpstr>Teleradiology                               1 of 2</vt:lpstr>
      <vt:lpstr>Teleradiology                               2 of 2</vt:lpstr>
      <vt:lpstr>Teleneurology</vt:lpstr>
      <vt:lpstr>PowerPoint Presentation</vt:lpstr>
      <vt:lpstr>Telepharmacy</vt:lpstr>
      <vt:lpstr>Telepsychiatry/Telemental Health          1 of 5</vt:lpstr>
      <vt:lpstr>Telepsychiatry/Telemental Health          2 of 5</vt:lpstr>
      <vt:lpstr>Telepsychiatry/Telemental Health          3 of 5</vt:lpstr>
      <vt:lpstr>Telepsychiatry/Telemental Health          4 of 5</vt:lpstr>
      <vt:lpstr>Telepsychiatry/Telemental Health          5 of 5</vt:lpstr>
      <vt:lpstr>Teledermatology                            1 of 2</vt:lpstr>
      <vt:lpstr>Teledermatology                            2 of 2</vt:lpstr>
      <vt:lpstr>Teleophthalmology                           1 of 2</vt:lpstr>
      <vt:lpstr>Teleophthalmology                           2 of 2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Telehealth/Telemedicine</dc:title>
  <dc:creator>Bob Marshall</dc:creator>
  <cp:lastModifiedBy>Bob Marshall</cp:lastModifiedBy>
  <cp:revision>26</cp:revision>
  <dcterms:created xsi:type="dcterms:W3CDTF">2019-05-04T11:48:06Z</dcterms:created>
  <dcterms:modified xsi:type="dcterms:W3CDTF">2019-05-06T12:57:26Z</dcterms:modified>
</cp:coreProperties>
</file>