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9" r:id="rId3"/>
    <p:sldId id="267" r:id="rId4"/>
    <p:sldId id="298" r:id="rId5"/>
    <p:sldId id="262" r:id="rId6"/>
    <p:sldId id="304" r:id="rId7"/>
    <p:sldId id="318" r:id="rId8"/>
    <p:sldId id="294" r:id="rId9"/>
    <p:sldId id="295" r:id="rId10"/>
    <p:sldId id="297" r:id="rId11"/>
    <p:sldId id="296" r:id="rId12"/>
    <p:sldId id="278" r:id="rId13"/>
    <p:sldId id="287" r:id="rId14"/>
    <p:sldId id="280" r:id="rId15"/>
    <p:sldId id="291" r:id="rId16"/>
    <p:sldId id="289" r:id="rId17"/>
    <p:sldId id="293" r:id="rId18"/>
    <p:sldId id="292" r:id="rId19"/>
    <p:sldId id="281" r:id="rId20"/>
    <p:sldId id="302" r:id="rId21"/>
    <p:sldId id="282" r:id="rId22"/>
    <p:sldId id="283" r:id="rId23"/>
    <p:sldId id="271" r:id="rId24"/>
    <p:sldId id="274" r:id="rId25"/>
    <p:sldId id="305" r:id="rId26"/>
    <p:sldId id="314" r:id="rId27"/>
    <p:sldId id="308" r:id="rId28"/>
    <p:sldId id="317" r:id="rId29"/>
    <p:sldId id="276" r:id="rId30"/>
    <p:sldId id="309" r:id="rId3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SHALL.ROBERT.C.CIV.1071257505" initials="RCM" lastIdx="5" clrIdx="0">
    <p:extLst>
      <p:ext uri="{19B8F6BF-5375-455C-9EA6-DF929625EA0E}">
        <p15:presenceInfo xmlns="" xmlns:p15="http://schemas.microsoft.com/office/powerpoint/2012/main" userId="MARSHALL.ROBERT.C.CIV.1071257505" providerId="None"/>
      </p:ext>
    </p:extLst>
  </p:cmAuthor>
  <p:cmAuthor id="2" name="Darshan Thota" initials="DT"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41" autoAdjust="0"/>
  </p:normalViewPr>
  <p:slideViewPr>
    <p:cSldViewPr>
      <p:cViewPr varScale="1">
        <p:scale>
          <a:sx n="101" d="100"/>
          <a:sy n="101" d="100"/>
        </p:scale>
        <p:origin x="-1068"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9D27E3-F512-4FE3-8699-ED2914D5E08B}" type="datetimeFigureOut">
              <a:rPr lang="en-US" smtClean="0"/>
              <a:t>11/16/2018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895A04-7873-41C7-B640-67858489D6E3}" type="slidenum">
              <a:rPr lang="en-US" smtClean="0"/>
              <a:t>‹#›</a:t>
            </a:fld>
            <a:endParaRPr lang="en-US"/>
          </a:p>
        </p:txBody>
      </p:sp>
    </p:spTree>
    <p:extLst>
      <p:ext uri="{BB962C8B-B14F-4D97-AF65-F5344CB8AC3E}">
        <p14:creationId xmlns:p14="http://schemas.microsoft.com/office/powerpoint/2010/main" val="128203656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guys,</a:t>
            </a:r>
            <a:r>
              <a:rPr lang="en-US" baseline="0" dirty="0" smtClean="0"/>
              <a:t> I’m going to talk to you today about Data Analytics</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a:t>
            </a:fld>
            <a:endParaRPr lang="en-US"/>
          </a:p>
        </p:txBody>
      </p:sp>
    </p:spTree>
    <p:extLst>
      <p:ext uri="{BB962C8B-B14F-4D97-AF65-F5344CB8AC3E}">
        <p14:creationId xmlns:p14="http://schemas.microsoft.com/office/powerpoint/2010/main" val="271638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mn-lt"/>
                <a:ea typeface="+mn-ea"/>
                <a:cs typeface="+mn-cs"/>
              </a:rPr>
              <a:t>This first study used the EMR to try to predict death or </a:t>
            </a:r>
            <a:r>
              <a:rPr lang="en-US" sz="900" b="0" i="0" u="none" strike="noStrike" kern="1200" baseline="0" dirty="0" err="1" smtClean="0">
                <a:solidFill>
                  <a:schemeClr val="tx1"/>
                </a:solidFill>
                <a:latin typeface="+mn-lt"/>
                <a:ea typeface="+mn-ea"/>
                <a:cs typeface="+mn-cs"/>
              </a:rPr>
              <a:t>bounceback</a:t>
            </a:r>
            <a:r>
              <a:rPr lang="en-US" sz="900" b="0" i="0" u="none" strike="noStrike" kern="1200" baseline="0" dirty="0" smtClean="0">
                <a:solidFill>
                  <a:schemeClr val="tx1"/>
                </a:solidFill>
                <a:latin typeface="+mn-lt"/>
                <a:ea typeface="+mn-ea"/>
                <a:cs typeface="+mn-cs"/>
              </a:rPr>
              <a:t> 30 days after discharge for CHF. This study looked at 7 hospitals in Dallas in 2010. This model was compared against CMS and Canada’s reimbursement prediction models. They looked at vitals, </a:t>
            </a:r>
            <a:r>
              <a:rPr lang="en-US" sz="900" b="0" i="0" u="none" strike="noStrike" kern="1200" baseline="0" dirty="0" err="1" smtClean="0">
                <a:solidFill>
                  <a:schemeClr val="tx1"/>
                </a:solidFill>
                <a:latin typeface="+mn-lt"/>
                <a:ea typeface="+mn-ea"/>
                <a:cs typeface="+mn-cs"/>
              </a:rPr>
              <a:t>cbc</a:t>
            </a:r>
            <a:r>
              <a:rPr lang="en-US" sz="900" b="0" i="0" u="none" strike="noStrike" kern="1200" baseline="0" dirty="0" smtClean="0">
                <a:solidFill>
                  <a:schemeClr val="tx1"/>
                </a:solidFill>
                <a:latin typeface="+mn-lt"/>
                <a:ea typeface="+mn-ea"/>
                <a:cs typeface="+mn-cs"/>
              </a:rPr>
              <a:t>, </a:t>
            </a:r>
            <a:r>
              <a:rPr lang="en-US" sz="900" b="0" i="0" u="none" strike="noStrike" kern="1200" baseline="0" dirty="0" err="1" smtClean="0">
                <a:solidFill>
                  <a:schemeClr val="tx1"/>
                </a:solidFill>
                <a:latin typeface="+mn-lt"/>
                <a:ea typeface="+mn-ea"/>
                <a:cs typeface="+mn-cs"/>
              </a:rPr>
              <a:t>chem</a:t>
            </a:r>
            <a:r>
              <a:rPr lang="en-US" sz="900" b="0" i="0" u="none" strike="noStrike" kern="1200" baseline="0" dirty="0" smtClean="0">
                <a:solidFill>
                  <a:schemeClr val="tx1"/>
                </a:solidFill>
                <a:latin typeface="+mn-lt"/>
                <a:ea typeface="+mn-ea"/>
                <a:cs typeface="+mn-cs"/>
              </a:rPr>
              <a:t>, LFT’s, and previous admits as components of the model and found that theirs compared better than CMS and Canada for the 39,604 patients looked at.</a:t>
            </a:r>
          </a:p>
          <a:p>
            <a:endParaRPr lang="en-US" sz="900" b="0" i="0" u="none" strike="noStrike" kern="1200" baseline="0" dirty="0" smtClean="0">
              <a:solidFill>
                <a:schemeClr val="tx1"/>
              </a:solidFill>
              <a:latin typeface="+mn-lt"/>
              <a:ea typeface="+mn-ea"/>
              <a:cs typeface="+mn-cs"/>
            </a:endParaRPr>
          </a:p>
          <a:p>
            <a:r>
              <a:rPr lang="en-US" sz="900" b="0" i="0" u="none" strike="noStrike" kern="1200" baseline="0" dirty="0" smtClean="0">
                <a:solidFill>
                  <a:schemeClr val="tx1"/>
                </a:solidFill>
                <a:latin typeface="+mn-lt"/>
                <a:ea typeface="+mn-ea"/>
                <a:cs typeface="+mn-cs"/>
              </a:rPr>
              <a:t>This second study looked at prediction risk factors using at 30 day model for risk of </a:t>
            </a:r>
            <a:r>
              <a:rPr lang="en-US" sz="900" b="0" i="0" u="none" strike="noStrike" kern="1200" baseline="0" dirty="0" err="1" smtClean="0">
                <a:solidFill>
                  <a:schemeClr val="tx1"/>
                </a:solidFill>
                <a:latin typeface="+mn-lt"/>
                <a:ea typeface="+mn-ea"/>
                <a:cs typeface="+mn-cs"/>
              </a:rPr>
              <a:t>readmisstion</a:t>
            </a:r>
            <a:r>
              <a:rPr lang="en-US" sz="900" b="0" i="0" u="none" strike="noStrike" kern="1200" baseline="0" dirty="0" smtClean="0">
                <a:solidFill>
                  <a:schemeClr val="tx1"/>
                </a:solidFill>
                <a:latin typeface="+mn-lt"/>
                <a:ea typeface="+mn-ea"/>
                <a:cs typeface="+mn-cs"/>
              </a:rPr>
              <a:t> for </a:t>
            </a:r>
            <a:r>
              <a:rPr lang="en-US" sz="900" b="0" i="0" u="none" strike="noStrike" kern="1200" baseline="0" dirty="0" err="1" smtClean="0">
                <a:solidFill>
                  <a:schemeClr val="tx1"/>
                </a:solidFill>
                <a:latin typeface="+mn-lt"/>
                <a:ea typeface="+mn-ea"/>
                <a:cs typeface="+mn-cs"/>
              </a:rPr>
              <a:t>cirhotics</a:t>
            </a:r>
            <a:r>
              <a:rPr lang="en-US" sz="900" b="0" i="0" u="none" strike="noStrike" kern="1200" baseline="0" dirty="0" smtClean="0">
                <a:solidFill>
                  <a:schemeClr val="tx1"/>
                </a:solidFill>
                <a:latin typeface="+mn-lt"/>
                <a:ea typeface="+mn-ea"/>
                <a:cs typeface="+mn-cs"/>
              </a:rPr>
              <a:t>. 836 cirrhotic patient that got readmitted in 2008-2009. This team found that PLT, AST, # readmits, Medicaid, # address changes and MELD  were good predictors of 30 day </a:t>
            </a:r>
            <a:r>
              <a:rPr lang="en-US" sz="900" b="0" i="0" u="none" strike="noStrike" kern="1200" baseline="0" dirty="0" err="1" smtClean="0">
                <a:solidFill>
                  <a:schemeClr val="tx1"/>
                </a:solidFill>
                <a:latin typeface="+mn-lt"/>
                <a:ea typeface="+mn-ea"/>
                <a:cs typeface="+mn-cs"/>
              </a:rPr>
              <a:t>bounceback</a:t>
            </a:r>
            <a:r>
              <a:rPr lang="en-US" sz="900" b="0" i="0" u="none" strike="noStrike" kern="1200" baseline="0" dirty="0" smtClean="0">
                <a:solidFill>
                  <a:schemeClr val="tx1"/>
                </a:solidFill>
                <a:latin typeface="+mn-lt"/>
                <a:ea typeface="+mn-ea"/>
                <a:cs typeface="+mn-cs"/>
              </a:rPr>
              <a:t>. They used the C-statistic which is the ROC area under the curve and found that their C statistic was 0.68 and 0.66 in their initial and validation cohorts. 0.5 is bad and 0.7 is good.</a:t>
            </a:r>
          </a:p>
          <a:p>
            <a:endParaRPr lang="en-US" sz="900" b="0" i="0" u="none" strike="noStrike" kern="1200" baseline="0" dirty="0" smtClean="0">
              <a:solidFill>
                <a:schemeClr val="tx1"/>
              </a:solidFill>
              <a:latin typeface="+mn-lt"/>
              <a:ea typeface="+mn-ea"/>
              <a:cs typeface="+mn-cs"/>
            </a:endParaRPr>
          </a:p>
          <a:p>
            <a:r>
              <a:rPr lang="en-US" sz="900" b="0" i="0" u="none" strike="noStrike" kern="1200" baseline="0" dirty="0" err="1" smtClean="0">
                <a:solidFill>
                  <a:schemeClr val="tx1"/>
                </a:solidFill>
                <a:latin typeface="+mn-lt"/>
                <a:ea typeface="+mn-ea"/>
                <a:cs typeface="+mn-cs"/>
              </a:rPr>
              <a:t>Amarasingham</a:t>
            </a:r>
            <a:r>
              <a:rPr lang="en-US" sz="900" b="0" i="0" u="none" strike="noStrike" kern="1200" baseline="0" dirty="0" smtClean="0">
                <a:solidFill>
                  <a:schemeClr val="tx1"/>
                </a:solidFill>
                <a:latin typeface="+mn-lt"/>
                <a:ea typeface="+mn-ea"/>
                <a:cs typeface="+mn-cs"/>
              </a:rPr>
              <a:t> R. </a:t>
            </a:r>
            <a:r>
              <a:rPr lang="en-US" dirty="0" smtClean="0"/>
              <a:t>Electronic medical record-based </a:t>
            </a:r>
            <a:r>
              <a:rPr lang="en-US" dirty="0" err="1" smtClean="0"/>
              <a:t>multicondition</a:t>
            </a:r>
            <a:r>
              <a:rPr lang="en-US" dirty="0" smtClean="0"/>
              <a:t> models to predict the risk of 30 day readmission or death among adult medicine patients validation and comparison to existing models. </a:t>
            </a:r>
            <a:r>
              <a:rPr lang="sv-SE" dirty="0" smtClean="0"/>
              <a:t>BMC Med Inform Decis Mak. 2015; 15: 39.</a:t>
            </a:r>
          </a:p>
          <a:p>
            <a:endParaRPr lang="en-US" dirty="0" smtClean="0"/>
          </a:p>
          <a:p>
            <a:r>
              <a:rPr lang="en-US" dirty="0" err="1" smtClean="0"/>
              <a:t>Singal</a:t>
            </a:r>
            <a:r>
              <a:rPr lang="en-US" dirty="0" smtClean="0"/>
              <a:t> A. An Automated Model Using Electronic Medical Record Data Identifies Patients With Cirrhosis at High Risk for Readmission. </a:t>
            </a:r>
            <a:r>
              <a:rPr lang="en-US" dirty="0" err="1" smtClean="0"/>
              <a:t>Clin</a:t>
            </a:r>
            <a:r>
              <a:rPr lang="en-US" dirty="0" smtClean="0"/>
              <a:t> </a:t>
            </a:r>
            <a:r>
              <a:rPr lang="en-US" dirty="0" err="1" smtClean="0"/>
              <a:t>Gastroenterol</a:t>
            </a:r>
            <a:r>
              <a:rPr lang="en-US" dirty="0" smtClean="0"/>
              <a:t> </a:t>
            </a:r>
            <a:r>
              <a:rPr lang="en-US" dirty="0" err="1" smtClean="0"/>
              <a:t>Hepatol</a:t>
            </a:r>
            <a:r>
              <a:rPr lang="en-US" dirty="0" smtClean="0"/>
              <a:t>. 2013 October ; 11(10):</a:t>
            </a:r>
          </a:p>
          <a:p>
            <a:endParaRPr lang="en-US" dirty="0" smtClean="0"/>
          </a:p>
          <a:p>
            <a:endParaRPr lang="en-US" dirty="0" smtClean="0"/>
          </a:p>
          <a:p>
            <a:r>
              <a:rPr lang="en-US" dirty="0" smtClean="0"/>
              <a:t>Alvarez C. Predicting out of intensive care unit cardiopulmonary arrest or death using electronic medical record data. BMC Medical Informatics and Decision Making 2013, 13:28</a:t>
            </a:r>
          </a:p>
        </p:txBody>
      </p:sp>
      <p:sp>
        <p:nvSpPr>
          <p:cNvPr id="4" name="Slide Number Placeholder 3"/>
          <p:cNvSpPr>
            <a:spLocks noGrp="1"/>
          </p:cNvSpPr>
          <p:nvPr>
            <p:ph type="sldNum" sz="quarter" idx="10"/>
          </p:nvPr>
        </p:nvSpPr>
        <p:spPr/>
        <p:txBody>
          <a:bodyPr/>
          <a:lstStyle/>
          <a:p>
            <a:fld id="{CB895A04-7873-41C7-B640-67858489D6E3}" type="slidenum">
              <a:rPr lang="en-US" smtClean="0"/>
              <a:t>11</a:t>
            </a:fld>
            <a:endParaRPr lang="en-US"/>
          </a:p>
        </p:txBody>
      </p:sp>
    </p:spTree>
    <p:extLst>
      <p:ext uri="{BB962C8B-B14F-4D97-AF65-F5344CB8AC3E}">
        <p14:creationId xmlns:p14="http://schemas.microsoft.com/office/powerpoint/2010/main" val="167040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Ok here are some more definitions that are related to the field of data analytics.</a:t>
            </a:r>
          </a:p>
          <a:p>
            <a:r>
              <a:rPr lang="en-US" sz="1200" b="0" i="0" u="none" strike="noStrike" kern="1200" baseline="0" dirty="0" smtClean="0">
                <a:solidFill>
                  <a:schemeClr val="tx1"/>
                </a:solidFill>
                <a:latin typeface="+mn-lt"/>
                <a:ea typeface="+mn-ea"/>
                <a:cs typeface="+mn-cs"/>
              </a:rPr>
              <a:t>Machine learning– Area Of Computer Science Focused On Systems And Algorithms That Learn From Data (</a:t>
            </a:r>
            <a:r>
              <a:rPr lang="en-US" sz="1200" b="0" i="0" u="none" strike="noStrike" kern="1200" baseline="0" dirty="0" err="1" smtClean="0">
                <a:solidFill>
                  <a:schemeClr val="tx1"/>
                </a:solidFill>
                <a:latin typeface="+mn-lt"/>
                <a:ea typeface="+mn-ea"/>
                <a:cs typeface="+mn-cs"/>
              </a:rPr>
              <a:t>Flach</a:t>
            </a:r>
            <a:r>
              <a:rPr lang="en-US" sz="1200" b="0" i="0" u="none" strike="noStrike" kern="1200" baseline="0" dirty="0" smtClean="0">
                <a:solidFill>
                  <a:schemeClr val="tx1"/>
                </a:solidFill>
                <a:latin typeface="+mn-lt"/>
                <a:ea typeface="+mn-ea"/>
                <a:cs typeface="+mn-cs"/>
              </a:rPr>
              <a:t>, 2012; Crown, 2015)</a:t>
            </a:r>
          </a:p>
          <a:p>
            <a:r>
              <a:rPr lang="en-US" sz="1200" b="0" i="0" u="none" strike="noStrike" kern="1200" baseline="0" dirty="0" smtClean="0">
                <a:solidFill>
                  <a:schemeClr val="tx1"/>
                </a:solidFill>
                <a:latin typeface="+mn-lt"/>
                <a:ea typeface="+mn-ea"/>
                <a:cs typeface="+mn-cs"/>
              </a:rPr>
              <a:t>Data Mining – Processing And Modeling Of Data To Discover Previously Unknown </a:t>
            </a:r>
            <a:r>
              <a:rPr lang="en-US" sz="1200" b="0" i="0" u="none" strike="noStrike" kern="1200" baseline="0" dirty="0" err="1" smtClean="0">
                <a:solidFill>
                  <a:schemeClr val="tx1"/>
                </a:solidFill>
                <a:latin typeface="+mn-lt"/>
                <a:ea typeface="+mn-ea"/>
                <a:cs typeface="+mn-cs"/>
              </a:rPr>
              <a:t>Paberns</a:t>
            </a:r>
            <a:r>
              <a:rPr lang="en-US" sz="1200" b="0" i="0" u="none" strike="noStrike" kern="1200" baseline="0" dirty="0" smtClean="0">
                <a:solidFill>
                  <a:schemeClr val="tx1"/>
                </a:solidFill>
                <a:latin typeface="+mn-lt"/>
                <a:ea typeface="+mn-ea"/>
                <a:cs typeface="+mn-cs"/>
              </a:rPr>
              <a:t> Or Rela1onships (</a:t>
            </a:r>
            <a:r>
              <a:rPr lang="en-US" sz="1200" b="0" i="0" u="none" strike="noStrike" kern="1200" baseline="0" dirty="0" err="1" smtClean="0">
                <a:solidFill>
                  <a:schemeClr val="tx1"/>
                </a:solidFill>
                <a:latin typeface="+mn-lt"/>
                <a:ea typeface="+mn-ea"/>
                <a:cs typeface="+mn-cs"/>
              </a:rPr>
              <a:t>Bellazzi</a:t>
            </a:r>
            <a:r>
              <a:rPr lang="en-US" sz="1200" b="0" i="0" u="none" strike="noStrike" kern="1200" baseline="0" dirty="0" smtClean="0">
                <a:solidFill>
                  <a:schemeClr val="tx1"/>
                </a:solidFill>
                <a:latin typeface="+mn-lt"/>
                <a:ea typeface="+mn-ea"/>
                <a:cs typeface="+mn-cs"/>
              </a:rPr>
              <a:t>, 2008; </a:t>
            </a:r>
            <a:r>
              <a:rPr lang="en-US" sz="1200" b="0" i="0" u="none" strike="noStrike" kern="1200" baseline="0" dirty="0" err="1" smtClean="0">
                <a:solidFill>
                  <a:schemeClr val="tx1"/>
                </a:solidFill>
                <a:latin typeface="+mn-lt"/>
                <a:ea typeface="+mn-ea"/>
                <a:cs typeface="+mn-cs"/>
              </a:rPr>
              <a:t>Zaki</a:t>
            </a:r>
            <a:r>
              <a:rPr lang="en-US" sz="1200" b="0" i="0" u="none" strike="noStrike" kern="1200" baseline="0" dirty="0" smtClean="0">
                <a:solidFill>
                  <a:schemeClr val="tx1"/>
                </a:solidFill>
                <a:latin typeface="+mn-lt"/>
                <a:ea typeface="+mn-ea"/>
                <a:cs typeface="+mn-cs"/>
              </a:rPr>
              <a:t>, 2014)</a:t>
            </a:r>
          </a:p>
          <a:p>
            <a:r>
              <a:rPr lang="en-US" sz="1200" b="0" i="0" u="none" strike="noStrike" kern="1200" baseline="0" dirty="0" smtClean="0">
                <a:solidFill>
                  <a:schemeClr val="tx1"/>
                </a:solidFill>
                <a:latin typeface="+mn-lt"/>
                <a:ea typeface="+mn-ea"/>
                <a:cs typeface="+mn-cs"/>
              </a:rPr>
              <a:t>Text mining– Applying Data Mining To Unstructured Textual Data (</a:t>
            </a:r>
            <a:r>
              <a:rPr lang="en-US" sz="1200" b="0" i="0" u="none" strike="noStrike" kern="1200" baseline="0" dirty="0" err="1" smtClean="0">
                <a:solidFill>
                  <a:schemeClr val="tx1"/>
                </a:solidFill>
                <a:latin typeface="+mn-lt"/>
                <a:ea typeface="+mn-ea"/>
                <a:cs typeface="+mn-cs"/>
              </a:rPr>
              <a:t>Aggarwal</a:t>
            </a:r>
            <a:r>
              <a:rPr lang="en-US" sz="1200" b="0" i="0" u="none" strike="noStrike" kern="1200" baseline="0" dirty="0" smtClean="0">
                <a:solidFill>
                  <a:schemeClr val="tx1"/>
                </a:solidFill>
                <a:latin typeface="+mn-lt"/>
                <a:ea typeface="+mn-ea"/>
                <a:cs typeface="+mn-cs"/>
              </a:rPr>
              <a:t>, 2012)</a:t>
            </a:r>
          </a:p>
          <a:p>
            <a:r>
              <a:rPr lang="en-US" sz="1200" b="0" i="0" u="none" strike="noStrike" kern="1200" baseline="0" dirty="0" smtClean="0">
                <a:solidFill>
                  <a:schemeClr val="tx1"/>
                </a:solidFill>
                <a:latin typeface="+mn-lt"/>
                <a:ea typeface="+mn-ea"/>
                <a:cs typeface="+mn-cs"/>
              </a:rPr>
              <a:t>You’ve heard of Big Data before. That’s the new all encompassing term to describe the four </a:t>
            </a:r>
            <a:r>
              <a:rPr lang="en-US" sz="1200" b="0" i="0" u="none" strike="noStrike" kern="1200" baseline="0" dirty="0" err="1" smtClean="0">
                <a:solidFill>
                  <a:schemeClr val="tx1"/>
                </a:solidFill>
                <a:latin typeface="+mn-lt"/>
                <a:ea typeface="+mn-ea"/>
                <a:cs typeface="+mn-cs"/>
              </a:rPr>
              <a:t>charactersitcs</a:t>
            </a:r>
            <a:r>
              <a:rPr lang="en-US" sz="1200" b="0" i="0" u="none" strike="noStrike" kern="1200" baseline="0" dirty="0" smtClean="0">
                <a:solidFill>
                  <a:schemeClr val="tx1"/>
                </a:solidFill>
                <a:latin typeface="+mn-lt"/>
                <a:ea typeface="+mn-ea"/>
                <a:cs typeface="+mn-cs"/>
              </a:rPr>
              <a:t> of big data</a:t>
            </a:r>
          </a:p>
        </p:txBody>
      </p:sp>
      <p:sp>
        <p:nvSpPr>
          <p:cNvPr id="4" name="Slide Number Placeholder 3"/>
          <p:cNvSpPr>
            <a:spLocks noGrp="1"/>
          </p:cNvSpPr>
          <p:nvPr>
            <p:ph type="sldNum" sz="quarter" idx="10"/>
          </p:nvPr>
        </p:nvSpPr>
        <p:spPr/>
        <p:txBody>
          <a:bodyPr/>
          <a:lstStyle/>
          <a:p>
            <a:fld id="{CB895A04-7873-41C7-B640-67858489D6E3}" type="slidenum">
              <a:rPr lang="en-US" smtClean="0"/>
              <a:t>12</a:t>
            </a:fld>
            <a:endParaRPr lang="en-US"/>
          </a:p>
        </p:txBody>
      </p:sp>
    </p:spTree>
    <p:extLst>
      <p:ext uri="{BB962C8B-B14F-4D97-AF65-F5344CB8AC3E}">
        <p14:creationId xmlns:p14="http://schemas.microsoft.com/office/powerpoint/2010/main" val="1134707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Which</a:t>
            </a:r>
            <a:r>
              <a:rPr lang="en-US" baseline="0" dirty="0" smtClean="0"/>
              <a:t> are volume, velocity, </a:t>
            </a:r>
            <a:r>
              <a:rPr lang="en-US" baseline="0" dirty="0" err="1" smtClean="0"/>
              <a:t>variey</a:t>
            </a:r>
            <a:r>
              <a:rPr lang="en-US" baseline="0" dirty="0" smtClean="0"/>
              <a:t>, and veracity. Essentially, how much data is available, how fast that data comes, the types of data being generated and how accurate and </a:t>
            </a:r>
            <a:r>
              <a:rPr lang="en-US" baseline="0" dirty="0" err="1" smtClean="0"/>
              <a:t>reliabile</a:t>
            </a:r>
            <a:r>
              <a:rPr lang="en-US" baseline="0" dirty="0" smtClean="0"/>
              <a:t> data is. </a:t>
            </a:r>
            <a:endParaRPr lang="en-US" dirty="0" smtClean="0"/>
          </a:p>
          <a:p>
            <a:endParaRPr lang="en-US" dirty="0" smtClean="0"/>
          </a:p>
          <a:p>
            <a:r>
              <a:rPr lang="en-US" dirty="0" smtClean="0"/>
              <a:t>This</a:t>
            </a:r>
            <a:r>
              <a:rPr lang="en-US" baseline="0" dirty="0" smtClean="0"/>
              <a:t> article from 2001 is allegedly where this idea first </a:t>
            </a:r>
            <a:r>
              <a:rPr lang="en-US" baseline="0" dirty="0" err="1" smtClean="0"/>
              <a:t>arised</a:t>
            </a:r>
            <a:r>
              <a:rPr lang="en-US" baseline="0" dirty="0" smtClean="0"/>
              <a:t> according to this article</a:t>
            </a:r>
          </a:p>
          <a:p>
            <a:r>
              <a:rPr lang="en-US" dirty="0" smtClean="0"/>
              <a:t>http://www.pdhealth.mil/news/blog/intro-data-using-big-data-military-health-system</a:t>
            </a:r>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13</a:t>
            </a:fld>
            <a:endParaRPr lang="en-US"/>
          </a:p>
        </p:txBody>
      </p:sp>
    </p:spTree>
    <p:extLst>
      <p:ext uri="{BB962C8B-B14F-4D97-AF65-F5344CB8AC3E}">
        <p14:creationId xmlns:p14="http://schemas.microsoft.com/office/powerpoint/2010/main" val="156605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the </a:t>
            </a:r>
            <a:r>
              <a:rPr lang="en-US" sz="1200" b="0" i="0" u="none" strike="noStrike" kern="1200" baseline="0" dirty="0" err="1" smtClean="0">
                <a:solidFill>
                  <a:schemeClr val="tx1"/>
                </a:solidFill>
                <a:latin typeface="+mn-lt"/>
                <a:ea typeface="+mn-ea"/>
                <a:cs typeface="+mn-cs"/>
              </a:rPr>
              <a:t>overviw</a:t>
            </a:r>
            <a:r>
              <a:rPr lang="en-US" sz="1200" b="0" i="0" u="none" strike="noStrike" kern="1200" baseline="0" dirty="0" smtClean="0">
                <a:solidFill>
                  <a:schemeClr val="tx1"/>
                </a:solidFill>
                <a:latin typeface="+mn-lt"/>
                <a:ea typeface="+mn-ea"/>
                <a:cs typeface="+mn-cs"/>
              </a:rPr>
              <a:t> of the Data </a:t>
            </a:r>
            <a:r>
              <a:rPr lang="en-US" sz="1200" b="0" i="0" u="none" strike="noStrike" kern="1200" baseline="0" dirty="0" err="1" smtClean="0">
                <a:solidFill>
                  <a:schemeClr val="tx1"/>
                </a:solidFill>
                <a:latin typeface="+mn-lt"/>
                <a:ea typeface="+mn-ea"/>
                <a:cs typeface="+mn-cs"/>
              </a:rPr>
              <a:t>Analtyics</a:t>
            </a:r>
            <a:r>
              <a:rPr lang="en-US" sz="1200" b="0" i="0" u="none" strike="noStrike" kern="1200" baseline="0" dirty="0" smtClean="0">
                <a:solidFill>
                  <a:schemeClr val="tx1"/>
                </a:solidFill>
                <a:latin typeface="+mn-lt"/>
                <a:ea typeface="+mn-ea"/>
                <a:cs typeface="+mn-cs"/>
              </a:rPr>
              <a:t> pipeline. </a:t>
            </a:r>
            <a:r>
              <a:rPr lang="en-US" sz="1200" b="0" i="0" u="none" strike="noStrike" kern="1200" baseline="0" dirty="0" err="1" smtClean="0">
                <a:solidFill>
                  <a:schemeClr val="tx1"/>
                </a:solidFill>
                <a:latin typeface="+mn-lt"/>
                <a:ea typeface="+mn-ea"/>
                <a:cs typeface="+mn-cs"/>
              </a:rPr>
              <a:t>Were’s</a:t>
            </a:r>
            <a:r>
              <a:rPr lang="en-US" sz="1200" b="0" i="0" u="none" strike="noStrike" kern="1200" baseline="0" dirty="0" smtClean="0">
                <a:solidFill>
                  <a:schemeClr val="tx1"/>
                </a:solidFill>
                <a:latin typeface="+mn-lt"/>
                <a:ea typeface="+mn-ea"/>
                <a:cs typeface="+mn-cs"/>
              </a:rPr>
              <a:t> going to go over all of these in detail. First is knowing where the data is coming from, this is your patient data, monitor data, biosensor data, claims data or FB data.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picture shows the flow of data from point of origin to extraction, analysis, and productive output. </a:t>
            </a:r>
          </a:p>
          <a:p>
            <a:r>
              <a:rPr lang="en-US" sz="1200" b="0" i="0" u="none" strike="noStrike" kern="1200" baseline="0" dirty="0" smtClean="0">
                <a:solidFill>
                  <a:schemeClr val="tx1"/>
                </a:solidFill>
                <a:latin typeface="+mn-lt"/>
                <a:ea typeface="+mn-ea"/>
                <a:cs typeface="+mn-cs"/>
              </a:rPr>
              <a:t>Adapted from Kumar et al)</a:t>
            </a:r>
          </a:p>
          <a:p>
            <a:endParaRPr lang="en-US" sz="1200" b="0" i="0" u="none" strike="noStrike" kern="1200" baseline="0" dirty="0" smtClean="0">
              <a:solidFill>
                <a:schemeClr val="tx1"/>
              </a:solidFill>
              <a:latin typeface="+mn-lt"/>
              <a:ea typeface="+mn-ea"/>
              <a:cs typeface="+mn-cs"/>
            </a:endParaRPr>
          </a:p>
          <a:p>
            <a:r>
              <a:rPr lang="en-US" sz="1200" dirty="0" smtClean="0"/>
              <a:t>Kumar A. Hazy: making it easier to build and maintain big-data analytics. Communications of the ACM, 2013. 56(3): 40-49.</a:t>
            </a:r>
            <a:endParaRPr lang="en-US" sz="1200" dirty="0"/>
          </a:p>
        </p:txBody>
      </p:sp>
      <p:sp>
        <p:nvSpPr>
          <p:cNvPr id="4" name="Slide Number Placeholder 3"/>
          <p:cNvSpPr>
            <a:spLocks noGrp="1"/>
          </p:cNvSpPr>
          <p:nvPr>
            <p:ph type="sldNum" sz="quarter" idx="10"/>
          </p:nvPr>
        </p:nvSpPr>
        <p:spPr/>
        <p:txBody>
          <a:bodyPr/>
          <a:lstStyle/>
          <a:p>
            <a:fld id="{CB895A04-7873-41C7-B640-67858489D6E3}" type="slidenum">
              <a:rPr lang="en-US" smtClean="0"/>
              <a:t>14</a:t>
            </a:fld>
            <a:endParaRPr lang="en-US"/>
          </a:p>
        </p:txBody>
      </p:sp>
    </p:spTree>
    <p:extLst>
      <p:ext uri="{BB962C8B-B14F-4D97-AF65-F5344CB8AC3E}">
        <p14:creationId xmlns:p14="http://schemas.microsoft.com/office/powerpoint/2010/main" val="195935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are those data sources that I was</a:t>
            </a:r>
            <a:r>
              <a:rPr lang="en-US" baseline="0" dirty="0" smtClean="0"/>
              <a:t> Mentioning earlier. Biosensor like </a:t>
            </a:r>
            <a:r>
              <a:rPr lang="en-US" baseline="0" dirty="0" err="1" smtClean="0"/>
              <a:t>fitbit</a:t>
            </a:r>
            <a:r>
              <a:rPr lang="en-US" baseline="0" dirty="0" smtClean="0"/>
              <a:t>, smart shirts, </a:t>
            </a:r>
            <a:r>
              <a:rPr lang="en-US" baseline="0" dirty="0" err="1" smtClean="0"/>
              <a:t>finaical</a:t>
            </a:r>
            <a:r>
              <a:rPr lang="en-US" baseline="0" dirty="0" smtClean="0"/>
              <a:t> data, Big data like emails.</a:t>
            </a:r>
            <a:endParaRPr lang="en-US" dirty="0" smtClean="0"/>
          </a:p>
          <a:p>
            <a:endParaRPr lang="en-US"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15</a:t>
            </a:fld>
            <a:endParaRPr lang="en-US"/>
          </a:p>
        </p:txBody>
      </p:sp>
    </p:spTree>
    <p:extLst>
      <p:ext uri="{BB962C8B-B14F-4D97-AF65-F5344CB8AC3E}">
        <p14:creationId xmlns:p14="http://schemas.microsoft.com/office/powerpoint/2010/main" val="185031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Step 2</a:t>
            </a:r>
            <a:r>
              <a:rPr lang="en-US" baseline="0" dirty="0" smtClean="0"/>
              <a:t> in the Data </a:t>
            </a:r>
            <a:r>
              <a:rPr lang="en-US" baseline="0" dirty="0" err="1" smtClean="0"/>
              <a:t>Analtyics</a:t>
            </a:r>
            <a:r>
              <a:rPr lang="en-US" baseline="0" dirty="0" smtClean="0"/>
              <a:t> pipeline is Data Mining.  These are all statistical tools to be able to pull, clean and interpret the data. Regression is the fitted line on the excel file, regression to the mean which looks for relationship proximity between variables . It’s closed tied to association which looks also looks for relations between variable's Anomaly are data points outside the norm. Data warehousing examples are a CDR or data repository. Clustering means looking for groups or categories within the data.</a:t>
            </a:r>
          </a:p>
          <a:p>
            <a:endParaRPr lang="en-US" baseline="0"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mining techniques applied to extract and communicate information from the dataset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16</a:t>
            </a:fld>
            <a:endParaRPr lang="en-US"/>
          </a:p>
        </p:txBody>
      </p:sp>
    </p:spTree>
    <p:extLst>
      <p:ext uri="{BB962C8B-B14F-4D97-AF65-F5344CB8AC3E}">
        <p14:creationId xmlns:p14="http://schemas.microsoft.com/office/powerpoint/2010/main" val="276270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comes from the </a:t>
            </a:r>
            <a:r>
              <a:rPr lang="en-US" dirty="0" err="1" smtClean="0"/>
              <a:t>Saiful</a:t>
            </a:r>
            <a:r>
              <a:rPr lang="en-US" dirty="0" smtClean="0"/>
              <a:t> article</a:t>
            </a:r>
            <a:r>
              <a:rPr lang="en-US" baseline="0" dirty="0" smtClean="0"/>
              <a:t> that we saw earlier. This is a busy chart but is show detailed examples of the data analytics pipeline. Here is step one with data sources, step two with Data extraction and step 3 with Statistical processing. </a:t>
            </a:r>
            <a:endParaRPr lang="en-US"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17</a:t>
            </a:fld>
            <a:endParaRPr lang="en-US"/>
          </a:p>
        </p:txBody>
      </p:sp>
    </p:spTree>
    <p:extLst>
      <p:ext uri="{BB962C8B-B14F-4D97-AF65-F5344CB8AC3E}">
        <p14:creationId xmlns:p14="http://schemas.microsoft.com/office/powerpoint/2010/main" val="29825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third step is the statistical processing</a:t>
            </a:r>
            <a:r>
              <a:rPr lang="en-US" baseline="0" dirty="0" smtClean="0"/>
              <a:t> and this is where the rubber meets the road. Specific examples of what you can do with the data are CDS for medical patient and mental health </a:t>
            </a:r>
            <a:r>
              <a:rPr lang="en-US" baseline="0" dirty="0" err="1" smtClean="0"/>
              <a:t>patintes</a:t>
            </a:r>
            <a:r>
              <a:rPr lang="en-US" baseline="0" dirty="0" smtClean="0"/>
              <a:t>, disease </a:t>
            </a:r>
            <a:r>
              <a:rPr lang="en-US" baseline="0" dirty="0" err="1" smtClean="0"/>
              <a:t>surveilance</a:t>
            </a:r>
            <a:r>
              <a:rPr lang="en-US" baseline="0" dirty="0" smtClean="0"/>
              <a:t> and point investigation outbreak, adverse drug monitoring and </a:t>
            </a:r>
            <a:r>
              <a:rPr lang="en-US" baseline="0" dirty="0" err="1" smtClean="0"/>
              <a:t>alterts</a:t>
            </a:r>
            <a:r>
              <a:rPr lang="en-US" baseline="0" dirty="0" smtClean="0"/>
              <a:t> and </a:t>
            </a:r>
            <a:r>
              <a:rPr lang="en-US" baseline="0" dirty="0" err="1" smtClean="0"/>
              <a:t>bliing</a:t>
            </a:r>
            <a:r>
              <a:rPr lang="en-US" baseline="0" dirty="0" smtClean="0"/>
              <a:t>. </a:t>
            </a:r>
            <a:endParaRPr lang="en-US"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Application Area Different areas in healthcare where data mining is applied for knowledge discovery and/or decision support.</a:t>
            </a:r>
            <a:r>
              <a:rPr lang="en-US" baseline="0" dirty="0" smtClean="0"/>
              <a:t> This last one is interesting, if you guys read </a:t>
            </a:r>
            <a:r>
              <a:rPr lang="en-US" baseline="0" dirty="0" err="1" smtClean="0"/>
              <a:t>freaknomincs</a:t>
            </a:r>
            <a:r>
              <a:rPr lang="en-US" baseline="0" dirty="0" smtClean="0"/>
              <a:t> or </a:t>
            </a:r>
            <a:r>
              <a:rPr lang="en-US" baseline="0" dirty="0" err="1" smtClean="0"/>
              <a:t>Superfreaknonicms</a:t>
            </a:r>
            <a:r>
              <a:rPr lang="en-US" baseline="0" dirty="0" smtClean="0"/>
              <a:t>, the guys in </a:t>
            </a:r>
            <a:r>
              <a:rPr lang="en-US" baseline="0" dirty="0" err="1" smtClean="0"/>
              <a:t>thtat</a:t>
            </a:r>
            <a:r>
              <a:rPr lang="en-US" baseline="0" dirty="0" smtClean="0"/>
              <a:t> </a:t>
            </a:r>
            <a:r>
              <a:rPr lang="en-US" baseline="0" dirty="0" err="1" smtClean="0"/>
              <a:t>boook</a:t>
            </a:r>
            <a:r>
              <a:rPr lang="en-US" baseline="0" dirty="0" smtClean="0"/>
              <a:t> talk about using metrics and trends in data to identify how to catch a terrorist using demographics and shopping information. Yeah, </a:t>
            </a:r>
            <a:r>
              <a:rPr lang="en-US" baseline="0" dirty="0" err="1" smtClean="0"/>
              <a:t>ceratin</a:t>
            </a:r>
            <a:r>
              <a:rPr lang="en-US" baseline="0" dirty="0" smtClean="0"/>
              <a:t> men of a </a:t>
            </a:r>
            <a:r>
              <a:rPr lang="en-US" baseline="0" dirty="0" err="1" smtClean="0"/>
              <a:t>ceratin</a:t>
            </a:r>
            <a:r>
              <a:rPr lang="en-US" baseline="0" dirty="0" smtClean="0"/>
              <a:t> age are likely to shop on certain days for particular items, cross checking this group with a background check helped the FBI locate a terrorist according to their book.</a:t>
            </a:r>
            <a:endParaRPr lang="en-US" dirty="0" smtClean="0"/>
          </a:p>
          <a:p>
            <a:endParaRPr lang="en-US" dirty="0" smtClean="0"/>
          </a:p>
          <a:p>
            <a:r>
              <a:rPr lang="en-US" dirty="0" smtClean="0"/>
              <a:t>Clinical decision support Analytics applied to analyze, extract and communicate information about diseases, risk for clinical use </a:t>
            </a:r>
          </a:p>
          <a:p>
            <a:r>
              <a:rPr lang="en-US" dirty="0" smtClean="0"/>
              <a:t>Healthcare administration Application of analytics to improve quality of care, reduce the cost of care and to improve overall system dynamics </a:t>
            </a:r>
          </a:p>
          <a:p>
            <a:r>
              <a:rPr lang="en-US" dirty="0" smtClean="0"/>
              <a:t>Privacy and fraud detection Privacy: Protection of patient identity in the dataset; Fraud detection: Deceptive and unauthorized activity detection </a:t>
            </a:r>
          </a:p>
          <a:p>
            <a:r>
              <a:rPr lang="en-US" dirty="0" smtClean="0"/>
              <a:t>Mental health Analytical decision support for psychiatric patients or patient with mental disorder </a:t>
            </a:r>
          </a:p>
          <a:p>
            <a:r>
              <a:rPr lang="en-US" dirty="0" smtClean="0"/>
              <a:t>Public health Analysis of problems which affect a mass population, a region, or a country </a:t>
            </a:r>
          </a:p>
          <a:p>
            <a:r>
              <a:rPr lang="en-US" dirty="0" err="1" smtClean="0"/>
              <a:t>Pharmacovigilance</a:t>
            </a:r>
            <a:r>
              <a:rPr lang="en-US" dirty="0" smtClean="0"/>
              <a:t> Post market monitoring of Adverse Drug Reaction (ADR</a:t>
            </a:r>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18</a:t>
            </a:fld>
            <a:endParaRPr lang="en-US"/>
          </a:p>
        </p:txBody>
      </p:sp>
    </p:spTree>
    <p:extLst>
      <p:ext uri="{BB962C8B-B14F-4D97-AF65-F5344CB8AC3E}">
        <p14:creationId xmlns:p14="http://schemas.microsoft.com/office/powerpoint/2010/main" val="108228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guys saw </a:t>
            </a:r>
            <a:r>
              <a:rPr lang="en-US" baseline="0" dirty="0" err="1" smtClean="0"/>
              <a:t>Moneyball</a:t>
            </a:r>
            <a:r>
              <a:rPr lang="en-US" baseline="0" dirty="0" smtClean="0"/>
              <a:t>, then using Game theory, the main character was able to look at </a:t>
            </a:r>
            <a:r>
              <a:rPr lang="en-US" baseline="0" dirty="0" err="1" smtClean="0"/>
              <a:t>metris</a:t>
            </a:r>
            <a:r>
              <a:rPr lang="en-US" baseline="0" dirty="0" smtClean="0"/>
              <a:t> rather than gut feel in order to come up with his success </a:t>
            </a:r>
            <a:r>
              <a:rPr lang="en-US" baseline="0" dirty="0" err="1" smtClean="0"/>
              <a:t>alogrphym</a:t>
            </a:r>
            <a:r>
              <a:rPr lang="en-US" baseline="0" dirty="0" smtClean="0"/>
              <a:t> for picking </a:t>
            </a:r>
            <a:r>
              <a:rPr lang="en-US" baseline="0" dirty="0" err="1" smtClean="0"/>
              <a:t>basball</a:t>
            </a:r>
            <a:r>
              <a:rPr lang="en-US" baseline="0" dirty="0" smtClean="0"/>
              <a:t> players. </a:t>
            </a:r>
          </a:p>
          <a:p>
            <a:endParaRPr lang="en-US" baseline="0" dirty="0" smtClean="0"/>
          </a:p>
          <a:p>
            <a:r>
              <a:rPr lang="en-US" dirty="0" smtClean="0"/>
              <a:t>In Dave Masuda’s class</a:t>
            </a:r>
            <a:r>
              <a:rPr lang="en-US" baseline="0" dirty="0" smtClean="0"/>
              <a:t> last week there was an article about the amount of information that Amazon collects on you was staggering. There was a murder in 2016 where the bad guy used Amazon Echo information to kill a lady. </a:t>
            </a:r>
          </a:p>
          <a:p>
            <a:endParaRPr lang="en-US" baseline="0" dirty="0" smtClean="0"/>
          </a:p>
          <a:p>
            <a:r>
              <a:rPr lang="en-US" baseline="0" dirty="0" smtClean="0"/>
              <a:t>FB collects demographic data all the time for financial analysis and marketing </a:t>
            </a:r>
          </a:p>
          <a:p>
            <a:endParaRPr lang="en-US" baseline="0" dirty="0" smtClean="0"/>
          </a:p>
          <a:p>
            <a:r>
              <a:rPr lang="en-US" baseline="0" dirty="0" smtClean="0"/>
              <a:t>The NSA uses </a:t>
            </a:r>
            <a:r>
              <a:rPr lang="en-US" baseline="0" dirty="0" err="1" smtClean="0"/>
              <a:t>analaytics</a:t>
            </a:r>
            <a:r>
              <a:rPr lang="en-US" baseline="0" dirty="0" smtClean="0"/>
              <a:t> for population </a:t>
            </a:r>
            <a:r>
              <a:rPr lang="en-US" baseline="0" dirty="0" err="1" smtClean="0"/>
              <a:t>surveliance</a:t>
            </a:r>
            <a:endParaRPr lang="en-US" baseline="0" dirty="0" smtClean="0"/>
          </a:p>
          <a:p>
            <a:endParaRPr lang="en-US" baseline="0" dirty="0" smtClean="0"/>
          </a:p>
          <a:p>
            <a:r>
              <a:rPr lang="en-US" baseline="0" dirty="0" smtClean="0"/>
              <a:t>Twitter is used to monitor </a:t>
            </a:r>
            <a:r>
              <a:rPr lang="en-US" baseline="0" dirty="0" err="1" smtClean="0"/>
              <a:t>pulbic</a:t>
            </a:r>
            <a:r>
              <a:rPr lang="en-US" baseline="0" dirty="0" smtClean="0"/>
              <a:t> </a:t>
            </a:r>
            <a:r>
              <a:rPr lang="en-US" baseline="0" dirty="0" err="1" smtClean="0"/>
              <a:t>opinon</a:t>
            </a:r>
            <a:r>
              <a:rPr lang="en-US" baseline="0" dirty="0" smtClean="0"/>
              <a:t> for </a:t>
            </a:r>
            <a:r>
              <a:rPr lang="en-US" baseline="0" dirty="0" err="1" smtClean="0"/>
              <a:t>psychologic</a:t>
            </a:r>
            <a:r>
              <a:rPr lang="en-US" baseline="0" dirty="0" smtClean="0"/>
              <a:t> decision making about the stock market</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19</a:t>
            </a:fld>
            <a:endParaRPr lang="en-US"/>
          </a:p>
        </p:txBody>
      </p:sp>
    </p:spTree>
    <p:extLst>
      <p:ext uri="{BB962C8B-B14F-4D97-AF65-F5344CB8AC3E}">
        <p14:creationId xmlns:p14="http://schemas.microsoft.com/office/powerpoint/2010/main" val="130192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other</a:t>
            </a:r>
            <a:r>
              <a:rPr lang="en-US" baseline="0" dirty="0" smtClean="0"/>
              <a:t> than us cares about analytics? The stakeholders are all the big picture people who care about data.</a:t>
            </a:r>
            <a:endParaRPr lang="en-US" dirty="0" smtClean="0"/>
          </a:p>
          <a:p>
            <a:r>
              <a:rPr lang="en-US" dirty="0" smtClean="0"/>
              <a:t>Who</a:t>
            </a:r>
            <a:r>
              <a:rPr lang="en-US" baseline="0" dirty="0" smtClean="0"/>
              <a:t> are the stakeholders in the </a:t>
            </a:r>
            <a:r>
              <a:rPr lang="en-US" baseline="0" dirty="0" err="1" smtClean="0"/>
              <a:t>civilain</a:t>
            </a:r>
            <a:r>
              <a:rPr lang="en-US" baseline="0" dirty="0" smtClean="0"/>
              <a:t> and military populations? In </a:t>
            </a:r>
            <a:r>
              <a:rPr lang="en-US" baseline="0" dirty="0" err="1" smtClean="0"/>
              <a:t>civialn</a:t>
            </a:r>
            <a:r>
              <a:rPr lang="en-US" baseline="0" dirty="0" smtClean="0"/>
              <a:t> world, stakeholders are the CEO, CFO, and CMIO</a:t>
            </a:r>
          </a:p>
          <a:p>
            <a:r>
              <a:rPr lang="en-US" baseline="0" dirty="0" smtClean="0"/>
              <a:t/>
            </a:r>
            <a:br>
              <a:rPr lang="en-US" baseline="0" dirty="0" smtClean="0"/>
            </a:br>
            <a:r>
              <a:rPr lang="en-US" baseline="0" dirty="0" smtClean="0"/>
              <a:t>The </a:t>
            </a:r>
            <a:r>
              <a:rPr lang="en-US" baseline="0" dirty="0" err="1" smtClean="0"/>
              <a:t>correlarly</a:t>
            </a:r>
            <a:r>
              <a:rPr lang="en-US" baseline="0" dirty="0" smtClean="0"/>
              <a:t> in the military population is our SECDEE, Joint Chiefs, </a:t>
            </a:r>
            <a:r>
              <a:rPr lang="en-US" baseline="0" dirty="0" err="1" smtClean="0"/>
              <a:t>Commbant</a:t>
            </a:r>
            <a:r>
              <a:rPr lang="en-US" baseline="0" dirty="0" smtClean="0"/>
              <a:t> </a:t>
            </a:r>
            <a:r>
              <a:rPr lang="en-US" baseline="0" dirty="0" err="1" smtClean="0"/>
              <a:t>Commabners</a:t>
            </a:r>
            <a:r>
              <a:rPr lang="en-US" baseline="0" dirty="0" smtClean="0"/>
              <a:t>, </a:t>
            </a:r>
            <a:r>
              <a:rPr lang="en-US" baseline="0" dirty="0" err="1" smtClean="0"/>
              <a:t>warfighres</a:t>
            </a:r>
            <a:r>
              <a:rPr lang="en-US" baseline="0" dirty="0" smtClean="0"/>
              <a:t> and </a:t>
            </a:r>
            <a:r>
              <a:rPr lang="en-US" baseline="0" dirty="0" err="1" smtClean="0"/>
              <a:t>depedatns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20</a:t>
            </a:fld>
            <a:endParaRPr lang="en-US"/>
          </a:p>
        </p:txBody>
      </p:sp>
    </p:spTree>
    <p:extLst>
      <p:ext uri="{BB962C8B-B14F-4D97-AF65-F5344CB8AC3E}">
        <p14:creationId xmlns:p14="http://schemas.microsoft.com/office/powerpoint/2010/main" val="160643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a:t>
            </a:r>
            <a:r>
              <a:rPr lang="en-US" baseline="0" dirty="0" err="1" smtClean="0"/>
              <a:t>breifing</a:t>
            </a:r>
            <a:r>
              <a:rPr lang="en-US" baseline="0" dirty="0" smtClean="0"/>
              <a:t> overview slide. This is an informational brief. No decision is required and we’ll take about why data analytics is important.</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3</a:t>
            </a:fld>
            <a:endParaRPr lang="en-US"/>
          </a:p>
        </p:txBody>
      </p:sp>
    </p:spTree>
    <p:extLst>
      <p:ext uri="{BB962C8B-B14F-4D97-AF65-F5344CB8AC3E}">
        <p14:creationId xmlns:p14="http://schemas.microsoft.com/office/powerpoint/2010/main" val="310667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t>
            </a:r>
            <a:r>
              <a:rPr lang="en-US" baseline="0" dirty="0" smtClean="0"/>
              <a:t> looked at some examples earlier of studies that used descriptive and predictive </a:t>
            </a:r>
            <a:r>
              <a:rPr lang="en-US" baseline="0" dirty="0" err="1" smtClean="0"/>
              <a:t>analaytics</a:t>
            </a:r>
            <a:r>
              <a:rPr lang="en-US" baseline="0" dirty="0" smtClean="0"/>
              <a:t>, other things that CMS looks at are quality metrics like </a:t>
            </a:r>
            <a:r>
              <a:rPr lang="en-US" baseline="0" dirty="0" err="1" smtClean="0"/>
              <a:t>Astham</a:t>
            </a:r>
            <a:r>
              <a:rPr lang="en-US" baseline="0" dirty="0" smtClean="0"/>
              <a:t> </a:t>
            </a:r>
            <a:r>
              <a:rPr lang="en-US" baseline="0" dirty="0" err="1" smtClean="0"/>
              <a:t>prevetnion</a:t>
            </a:r>
            <a:r>
              <a:rPr lang="en-US" baseline="0" dirty="0" smtClean="0"/>
              <a:t>, CHF </a:t>
            </a:r>
            <a:r>
              <a:rPr lang="en-US" baseline="0" dirty="0" err="1" smtClean="0"/>
              <a:t>bounceback</a:t>
            </a:r>
            <a:r>
              <a:rPr lang="en-US" baseline="0" dirty="0" smtClean="0"/>
              <a:t>, HIE and access, b </a:t>
            </a:r>
            <a:r>
              <a:rPr lang="en-US" baseline="0" dirty="0" err="1" smtClean="0"/>
              <a:t>illing</a:t>
            </a:r>
            <a:endParaRPr lang="en-US" dirty="0" smtClean="0"/>
          </a:p>
          <a:p>
            <a:r>
              <a:rPr lang="en-US" dirty="0" smtClean="0"/>
              <a:t>Research reports</a:t>
            </a:r>
          </a:p>
          <a:p>
            <a:r>
              <a:rPr lang="en-US" dirty="0" smtClean="0"/>
              <a:t>Metric quality measures and performance based care</a:t>
            </a:r>
          </a:p>
          <a:p>
            <a:r>
              <a:rPr lang="en-US" dirty="0" smtClean="0"/>
              <a:t>NLP for CDS</a:t>
            </a:r>
          </a:p>
          <a:p>
            <a:r>
              <a:rPr lang="en-US" dirty="0" smtClean="0"/>
              <a:t>RVU reimbursement</a:t>
            </a:r>
          </a:p>
          <a:p>
            <a:endParaRPr lang="en-US" dirty="0" smtClean="0"/>
          </a:p>
          <a:p>
            <a:r>
              <a:rPr lang="en-US" dirty="0" smtClean="0"/>
              <a:t>Since payment models are moving from Fee for service to value based case, data analytics will be needed for reporting tools on metrics (CHF/COPD </a:t>
            </a:r>
            <a:r>
              <a:rPr lang="en-US" dirty="0" err="1" smtClean="0"/>
              <a:t>bounceback</a:t>
            </a:r>
            <a:r>
              <a:rPr lang="en-US" dirty="0" smtClean="0"/>
              <a:t>, ED utilization, wait times, etc..)</a:t>
            </a:r>
          </a:p>
          <a:p>
            <a:r>
              <a:rPr lang="en-US" dirty="0" smtClean="0"/>
              <a:t>Quality metrics will rely on Data analytic models which will directly effect CMS reimbursement</a:t>
            </a:r>
          </a:p>
          <a:p>
            <a:r>
              <a:rPr lang="en-US" dirty="0" smtClean="0"/>
              <a:t>Data </a:t>
            </a:r>
            <a:r>
              <a:rPr lang="en-US" dirty="0" err="1" smtClean="0"/>
              <a:t>acess</a:t>
            </a:r>
            <a:r>
              <a:rPr lang="en-US" dirty="0" smtClean="0"/>
              <a:t> is critical component for data analytics and HIE can help with this</a:t>
            </a:r>
          </a:p>
          <a:p>
            <a:r>
              <a:rPr lang="en-US" dirty="0" smtClean="0"/>
              <a:t>Administrative data is used for billing of medical </a:t>
            </a:r>
            <a:r>
              <a:rPr lang="en-US" dirty="0" err="1" smtClean="0"/>
              <a:t>recores</a:t>
            </a:r>
            <a:endParaRPr lang="en-US" dirty="0" smtClean="0"/>
          </a:p>
          <a:p>
            <a:r>
              <a:rPr lang="en-US" dirty="0" smtClean="0"/>
              <a:t>Research- Ex. Using ICD 10 codes to see the number/types of chief complaints urgent care/ED sees and provide teaching/training to docs/nurses </a:t>
            </a:r>
            <a:r>
              <a:rPr lang="en-US" dirty="0" err="1" smtClean="0"/>
              <a:t>corspman</a:t>
            </a:r>
            <a:r>
              <a:rPr lang="en-US" dirty="0" smtClean="0"/>
              <a:t> on UTI protocols, sore throat protocols, and STEMI/CVA </a:t>
            </a:r>
            <a:r>
              <a:rPr lang="en-US" dirty="0" err="1" smtClean="0"/>
              <a:t>tx</a:t>
            </a:r>
            <a:r>
              <a:rPr lang="en-US" dirty="0" smtClean="0"/>
              <a:t>.</a:t>
            </a:r>
          </a:p>
          <a:p>
            <a:r>
              <a:rPr lang="en-US" dirty="0" smtClean="0"/>
              <a:t>CHF </a:t>
            </a:r>
            <a:r>
              <a:rPr lang="en-US" dirty="0" err="1" smtClean="0"/>
              <a:t>Bouncebakc</a:t>
            </a:r>
            <a:r>
              <a:rPr lang="en-US" dirty="0" smtClean="0"/>
              <a:t> reimbursement</a:t>
            </a:r>
          </a:p>
          <a:p>
            <a:r>
              <a:rPr lang="en-US" dirty="0" err="1" smtClean="0"/>
              <a:t>Asthams</a:t>
            </a:r>
            <a:r>
              <a:rPr lang="en-US" dirty="0" smtClean="0"/>
              <a:t> </a:t>
            </a:r>
            <a:r>
              <a:rPr lang="en-US" dirty="0" err="1" smtClean="0"/>
              <a:t>prevetnion</a:t>
            </a:r>
            <a:endParaRPr lang="en-US" dirty="0" smtClean="0"/>
          </a:p>
          <a:p>
            <a:r>
              <a:rPr lang="en-US" dirty="0" smtClean="0"/>
              <a:t>CAD, DM2 preservation w/ stations</a:t>
            </a:r>
          </a:p>
          <a:p>
            <a:r>
              <a:rPr lang="en-US" dirty="0" smtClean="0"/>
              <a:t>Reimbursement</a:t>
            </a:r>
          </a:p>
          <a:p>
            <a:r>
              <a:rPr lang="en-US" dirty="0" smtClean="0"/>
              <a:t>Validating RCT’s </a:t>
            </a:r>
            <a:r>
              <a:rPr lang="en-US" dirty="0" err="1" smtClean="0"/>
              <a:t>tsing</a:t>
            </a:r>
            <a:r>
              <a:rPr lang="en-US" dirty="0" smtClean="0"/>
              <a:t> CDR </a:t>
            </a:r>
          </a:p>
          <a:p>
            <a:r>
              <a:rPr lang="en-US" dirty="0" smtClean="0"/>
              <a:t>NLP for </a:t>
            </a:r>
            <a:r>
              <a:rPr lang="en-US" dirty="0" err="1" smtClean="0"/>
              <a:t>prescreptive</a:t>
            </a:r>
            <a:r>
              <a:rPr lang="en-US" dirty="0" smtClean="0"/>
              <a:t> CDR monitoring of patients (VA does this)</a:t>
            </a:r>
          </a:p>
          <a:p>
            <a:r>
              <a:rPr lang="en-US" dirty="0" err="1" smtClean="0"/>
              <a:t>Prediciting</a:t>
            </a:r>
            <a:r>
              <a:rPr lang="en-US" dirty="0" smtClean="0"/>
              <a:t> new diagnoses in patients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21</a:t>
            </a:fld>
            <a:endParaRPr lang="en-US"/>
          </a:p>
        </p:txBody>
      </p:sp>
    </p:spTree>
    <p:extLst>
      <p:ext uri="{BB962C8B-B14F-4D97-AF65-F5344CB8AC3E}">
        <p14:creationId xmlns:p14="http://schemas.microsoft.com/office/powerpoint/2010/main" val="2338801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Analytics can be used to </a:t>
            </a:r>
            <a:r>
              <a:rPr lang="en-US" dirty="0" err="1" smtClean="0"/>
              <a:t>srub</a:t>
            </a:r>
            <a:r>
              <a:rPr lang="en-US" baseline="0" dirty="0" smtClean="0"/>
              <a:t> the </a:t>
            </a:r>
            <a:r>
              <a:rPr lang="en-US" baseline="0" dirty="0" err="1" smtClean="0"/>
              <a:t>Binanacle</a:t>
            </a:r>
            <a:r>
              <a:rPr lang="en-US" baseline="0" dirty="0" smtClean="0"/>
              <a:t> list for people on LIMDU/Profile or who are out for DNBI. NLP can be used to find someone with a certain skill like a translator. Equipment lifestyle and tracking can also be used with </a:t>
            </a:r>
            <a:r>
              <a:rPr lang="en-US" baseline="0" dirty="0" err="1" smtClean="0"/>
              <a:t>analtyics</a:t>
            </a:r>
            <a:r>
              <a:rPr lang="en-US" baseline="0" dirty="0" smtClean="0"/>
              <a:t> </a:t>
            </a:r>
            <a:r>
              <a:rPr lang="en-US" baseline="0" dirty="0" err="1" smtClean="0"/>
              <a:t>surveilaince</a:t>
            </a:r>
            <a:r>
              <a:rPr lang="en-US" baseline="0" dirty="0" smtClean="0"/>
              <a:t> programs.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White</a:t>
            </a:r>
            <a:r>
              <a:rPr lang="en-US" baseline="0" dirty="0" smtClean="0"/>
              <a:t> paper 2013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https://defensesystems.com/articles/2018/06/19/comment-dod-analytics.aspx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“cutting-edge data analytics, which provide greater visibility of everything from skill specialties of personnel to equipment inventory.   Arming senior leaders with these tools gives them access to a myriad of critical data points within seconds, enabling them to make informed decisions about the mission-preparedness of our military troops.”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there is a mission that requires a soldier who speaks Farsi, data analytics can help military leaders seamlessly narrow down the available options in their talent search by only displaying soldiers who can speak the language.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analytics can provide military leaders with the intelligence needed to quickly uncover the current operational status and location of equipment. Defense leaders can easily leverage accurate data to make decisions if a tank needs to be transported from one military base to another, or if a helicopter needs to undergo necessary maintenance updates. Without the technology needed to effectively track a machine’s readiness status, it greatly hinders training and defense operations.</a:t>
            </a:r>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22</a:t>
            </a:fld>
            <a:endParaRPr lang="en-US"/>
          </a:p>
        </p:txBody>
      </p:sp>
    </p:spTree>
    <p:extLst>
      <p:ext uri="{BB962C8B-B14F-4D97-AF65-F5344CB8AC3E}">
        <p14:creationId xmlns:p14="http://schemas.microsoft.com/office/powerpoint/2010/main" val="3870491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What is needed to work in the field of analytics? Data science, programming in SQL, computer </a:t>
            </a:r>
            <a:r>
              <a:rPr lang="en-US" sz="1200" b="0" i="0" u="none" strike="noStrike" kern="1200" baseline="0" dirty="0" err="1" smtClean="0">
                <a:solidFill>
                  <a:schemeClr val="tx1"/>
                </a:solidFill>
                <a:latin typeface="+mn-lt"/>
                <a:ea typeface="+mn-ea"/>
                <a:cs typeface="+mn-cs"/>
              </a:rPr>
              <a:t>seicne</a:t>
            </a:r>
            <a:r>
              <a:rPr lang="en-US" sz="1200" b="0" i="0" u="none" strike="noStrike" kern="1200" baseline="0" dirty="0" smtClean="0">
                <a:solidFill>
                  <a:schemeClr val="tx1"/>
                </a:solidFill>
                <a:latin typeface="+mn-lt"/>
                <a:ea typeface="+mn-ea"/>
                <a:cs typeface="+mn-cs"/>
              </a:rPr>
              <a:t>, an understanding of </a:t>
            </a:r>
            <a:r>
              <a:rPr lang="en-US" sz="1200" b="0" i="0" u="none" strike="noStrike" kern="1200" baseline="0" dirty="0" err="1" smtClean="0">
                <a:solidFill>
                  <a:schemeClr val="tx1"/>
                </a:solidFill>
                <a:latin typeface="+mn-lt"/>
                <a:ea typeface="+mn-ea"/>
                <a:cs typeface="+mn-cs"/>
              </a:rPr>
              <a:t>Bayseian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analaying</a:t>
            </a:r>
            <a:r>
              <a:rPr lang="en-US" sz="1200" b="0" i="0" u="none" strike="noStrike" kern="1200" baseline="0" dirty="0" smtClean="0">
                <a:solidFill>
                  <a:schemeClr val="tx1"/>
                </a:solidFill>
                <a:latin typeface="+mn-lt"/>
                <a:ea typeface="+mn-ea"/>
                <a:cs typeface="+mn-cs"/>
              </a:rPr>
              <a:t>, understanding data extraction and </a:t>
            </a:r>
            <a:r>
              <a:rPr lang="en-US" sz="1200" b="0" i="0" u="none" strike="noStrike" kern="1200" baseline="0" dirty="0" err="1" smtClean="0">
                <a:solidFill>
                  <a:schemeClr val="tx1"/>
                </a:solidFill>
                <a:latin typeface="+mn-lt"/>
                <a:ea typeface="+mn-ea"/>
                <a:cs typeface="+mn-cs"/>
              </a:rPr>
              <a:t>interperationat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techquie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mathemetcal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moedling</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problably</a:t>
            </a:r>
            <a:r>
              <a:rPr lang="en-US" sz="1200" b="0" i="0" u="none" strike="noStrike" kern="1200" baseline="0" dirty="0" smtClean="0">
                <a:solidFill>
                  <a:schemeClr val="tx1"/>
                </a:solidFill>
                <a:latin typeface="+mn-lt"/>
                <a:ea typeface="+mn-ea"/>
                <a:cs typeface="+mn-cs"/>
              </a:rPr>
              <a:t> most important is communication. It’s like that scene in office space, I take the files to the Engineers.. What would you say you do here?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Keiths’s</a:t>
            </a:r>
            <a:r>
              <a:rPr lang="en-US" sz="1200" b="0" i="0" u="none" strike="noStrike" kern="1200" baseline="0" dirty="0" smtClean="0">
                <a:solidFill>
                  <a:schemeClr val="tx1"/>
                </a:solidFill>
                <a:latin typeface="+mn-lt"/>
                <a:ea typeface="+mn-ea"/>
                <a:cs typeface="+mn-cs"/>
              </a:rPr>
              <a:t> a good example of who we have on staff that encompasses all of </a:t>
            </a:r>
            <a:r>
              <a:rPr lang="en-US" sz="1200" b="0" i="0" u="none" strike="noStrike" kern="1200" baseline="0" dirty="0" err="1" smtClean="0">
                <a:solidFill>
                  <a:schemeClr val="tx1"/>
                </a:solidFill>
                <a:latin typeface="+mn-lt"/>
                <a:ea typeface="+mn-ea"/>
                <a:cs typeface="+mn-cs"/>
              </a:rPr>
              <a:t>setense</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23</a:t>
            </a:fld>
            <a:endParaRPr lang="en-US"/>
          </a:p>
        </p:txBody>
      </p:sp>
    </p:spTree>
    <p:extLst>
      <p:ext uri="{BB962C8B-B14F-4D97-AF65-F5344CB8AC3E}">
        <p14:creationId xmlns:p14="http://schemas.microsoft.com/office/powerpoint/2010/main" val="1458449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Ok, so I wanted to go over a couple</a:t>
            </a:r>
            <a:r>
              <a:rPr lang="en-US" baseline="0" dirty="0" smtClean="0"/>
              <a:t> of use cases both for the hospital and operational settings. Lets say that you are interested in looking at ED wait times. You first want to figure out where your choke points are. It might be at triage, or the medic taking vitals, or a delay getting to/from </a:t>
            </a:r>
            <a:r>
              <a:rPr lang="en-US" baseline="0" dirty="0" err="1" smtClean="0"/>
              <a:t>rads</a:t>
            </a:r>
            <a:r>
              <a:rPr lang="en-US" baseline="0" dirty="0" smtClean="0"/>
              <a:t>, or transport times on/off the floor. Metrics can help you specifically identify what process problem you have.</a:t>
            </a:r>
          </a:p>
          <a:p>
            <a:endParaRPr lang="en-US" baseline="0" dirty="0" smtClean="0"/>
          </a:p>
          <a:p>
            <a:r>
              <a:rPr lang="en-US" baseline="0" dirty="0" smtClean="0"/>
              <a:t>Then the next step is having Keith to create a model to generate potentials solutions like </a:t>
            </a:r>
            <a:r>
              <a:rPr lang="en-US" baseline="0" dirty="0" err="1" smtClean="0"/>
              <a:t>starffing</a:t>
            </a:r>
            <a:r>
              <a:rPr lang="en-US" baseline="0" dirty="0" smtClean="0"/>
              <a:t> more nurses or getting a new scanner. Will the initial cost of these fixes really help in the long run to fix the problem and is it cost effective to do so. </a:t>
            </a:r>
            <a:br>
              <a:rPr lang="en-US" baseline="0" dirty="0" smtClean="0"/>
            </a:br>
            <a:endParaRPr lang="en-US" baseline="0" dirty="0" smtClean="0"/>
          </a:p>
          <a:p>
            <a:endParaRPr lang="en-US" baseline="0" dirty="0" smtClean="0"/>
          </a:p>
          <a:p>
            <a:r>
              <a:rPr lang="en-US" dirty="0" err="1" smtClean="0"/>
              <a:t>agnosis</a:t>
            </a:r>
            <a:r>
              <a:rPr lang="en-US" dirty="0" smtClean="0"/>
              <a:t> is 50% of the problem</a:t>
            </a:r>
          </a:p>
          <a:p>
            <a:r>
              <a:rPr lang="en-US" dirty="0" smtClean="0"/>
              <a:t>Analytics is a large field with a lot of silos, or bins. </a:t>
            </a:r>
          </a:p>
          <a:p>
            <a:r>
              <a:rPr lang="en-US" dirty="0" smtClean="0"/>
              <a:t>Each of the list you can spend a year on </a:t>
            </a:r>
          </a:p>
          <a:p>
            <a:r>
              <a:rPr lang="en-US" dirty="0" smtClean="0"/>
              <a:t>I want to give you a brief overview and a Use Case in order to have a take home that  you can use yourself or for other people in order to teach them how to maximize data analytics </a:t>
            </a:r>
            <a:r>
              <a:rPr lang="en-US" dirty="0" err="1" smtClean="0"/>
              <a:t>statisticianss</a:t>
            </a:r>
            <a:endParaRPr lang="en-US" dirty="0" smtClean="0"/>
          </a:p>
          <a:p>
            <a:endParaRPr lang="en-US" dirty="0" smtClean="0"/>
          </a:p>
          <a:p>
            <a:endParaRPr lang="en-US" dirty="0" smtClean="0"/>
          </a:p>
          <a:p>
            <a:r>
              <a:rPr lang="en-US" dirty="0" smtClean="0"/>
              <a:t>High cost patients- looking for ways to intervene early to reduce cost and improve health</a:t>
            </a:r>
          </a:p>
          <a:p>
            <a:r>
              <a:rPr lang="en-US" dirty="0" smtClean="0"/>
              <a:t>Preventing </a:t>
            </a:r>
            <a:r>
              <a:rPr lang="en-US" dirty="0" err="1" smtClean="0"/>
              <a:t>readamidssions</a:t>
            </a:r>
            <a:endParaRPr lang="en-US" dirty="0" smtClean="0"/>
          </a:p>
          <a:p>
            <a:r>
              <a:rPr lang="en-US" dirty="0" smtClean="0"/>
              <a:t>Triage- sending people to the right level of care</a:t>
            </a:r>
          </a:p>
          <a:p>
            <a:r>
              <a:rPr lang="en-US" dirty="0" err="1" smtClean="0"/>
              <a:t>Decompensation</a:t>
            </a:r>
            <a:r>
              <a:rPr lang="en-US" dirty="0" smtClean="0"/>
              <a:t>- predicting and </a:t>
            </a:r>
            <a:r>
              <a:rPr lang="en-US" dirty="0" err="1" smtClean="0"/>
              <a:t>interventing</a:t>
            </a:r>
            <a:r>
              <a:rPr lang="en-US" dirty="0" smtClean="0"/>
              <a:t> when pt. do worse</a:t>
            </a:r>
          </a:p>
          <a:p>
            <a:r>
              <a:rPr lang="en-US" dirty="0" smtClean="0"/>
              <a:t>Preventing and Identifying AE</a:t>
            </a:r>
          </a:p>
          <a:p>
            <a:r>
              <a:rPr lang="en-US" dirty="0" smtClean="0"/>
              <a:t>What is the optimal treatment for a patient for multiple </a:t>
            </a:r>
            <a:r>
              <a:rPr lang="en-US" dirty="0" err="1" smtClean="0"/>
              <a:t>disesaes</a:t>
            </a:r>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24</a:t>
            </a:fld>
            <a:endParaRPr lang="en-US"/>
          </a:p>
        </p:txBody>
      </p:sp>
    </p:spTree>
    <p:extLst>
      <p:ext uri="{BB962C8B-B14F-4D97-AF65-F5344CB8AC3E}">
        <p14:creationId xmlns:p14="http://schemas.microsoft.com/office/powerpoint/2010/main" val="3656117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so this actually happened to me. It was my 6</a:t>
            </a:r>
            <a:r>
              <a:rPr lang="en-US" baseline="30000" dirty="0" smtClean="0"/>
              <a:t>th</a:t>
            </a:r>
            <a:r>
              <a:rPr lang="en-US" baseline="0" dirty="0" smtClean="0"/>
              <a:t> day on Okinawa and I literally got done with new patient orientation and then I got a call saying that a </a:t>
            </a:r>
            <a:r>
              <a:rPr lang="en-US" baseline="0" dirty="0" err="1" smtClean="0"/>
              <a:t>helo</a:t>
            </a:r>
            <a:r>
              <a:rPr lang="en-US" baseline="0" dirty="0" smtClean="0"/>
              <a:t> with some of the SF guys crashed. I didn’t have a car so I walked up to the hospital and there were 6 patients. 1 host nation, 1 guy wasn’t hurt, one </a:t>
            </a:r>
            <a:r>
              <a:rPr lang="en-US" baseline="0" dirty="0" err="1" smtClean="0"/>
              <a:t>crani</a:t>
            </a:r>
            <a:r>
              <a:rPr lang="en-US" baseline="0" dirty="0" smtClean="0"/>
              <a:t>, 1 </a:t>
            </a:r>
            <a:r>
              <a:rPr lang="en-US" baseline="0" dirty="0" err="1" smtClean="0"/>
              <a:t>nuerogenic</a:t>
            </a:r>
            <a:r>
              <a:rPr lang="en-US" baseline="0" dirty="0" smtClean="0"/>
              <a:t> shock, one close </a:t>
            </a:r>
            <a:r>
              <a:rPr lang="en-US" baseline="0" dirty="0" err="1" smtClean="0"/>
              <a:t>tib</a:t>
            </a:r>
            <a:r>
              <a:rPr lang="en-US" baseline="0" dirty="0" smtClean="0"/>
              <a:t> fib, one open </a:t>
            </a:r>
            <a:r>
              <a:rPr lang="en-US" baseline="0" dirty="0" err="1" smtClean="0"/>
              <a:t>femure</a:t>
            </a:r>
            <a:r>
              <a:rPr lang="en-US" baseline="0" dirty="0" smtClean="0"/>
              <a:t> </a:t>
            </a:r>
            <a:r>
              <a:rPr lang="en-US" baseline="0" dirty="0" err="1" smtClean="0"/>
              <a:t>frx</a:t>
            </a:r>
            <a:endParaRPr lang="en-US" baseline="0" dirty="0" smtClean="0"/>
          </a:p>
          <a:p>
            <a:endParaRPr lang="en-US" baseline="0" dirty="0" smtClean="0"/>
          </a:p>
          <a:p>
            <a:r>
              <a:rPr lang="en-US" baseline="0" dirty="0" smtClean="0"/>
              <a:t>One issue that came up was delay in getting patients from the </a:t>
            </a:r>
            <a:r>
              <a:rPr lang="en-US" baseline="0" dirty="0" err="1" smtClean="0"/>
              <a:t>helo</a:t>
            </a:r>
            <a:r>
              <a:rPr lang="en-US" baseline="0" dirty="0" smtClean="0"/>
              <a:t> pad to the ED and then delay in getting them to the OR. </a:t>
            </a:r>
          </a:p>
          <a:p>
            <a:endParaRPr lang="en-US" baseline="0" dirty="0" smtClean="0"/>
          </a:p>
          <a:p>
            <a:r>
              <a:rPr lang="en-US" baseline="0" dirty="0" smtClean="0"/>
              <a:t>Using are </a:t>
            </a:r>
            <a:r>
              <a:rPr lang="en-US" baseline="0" dirty="0" err="1" smtClean="0"/>
              <a:t>actualy</a:t>
            </a:r>
            <a:r>
              <a:rPr lang="en-US" baseline="0" dirty="0" smtClean="0"/>
              <a:t> data, a model could be used to look a predictive factors that might help decrease transport time. Staffing is one consideration, do we need to implement more nurses and corpsman to help with transport </a:t>
            </a:r>
            <a:r>
              <a:rPr lang="en-US" baseline="0" dirty="0" err="1" smtClean="0"/>
              <a:t>durign</a:t>
            </a:r>
            <a:r>
              <a:rPr lang="en-US" baseline="0" dirty="0" smtClean="0"/>
              <a:t> mass calls</a:t>
            </a:r>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25</a:t>
            </a:fld>
            <a:endParaRPr lang="en-US"/>
          </a:p>
        </p:txBody>
      </p:sp>
    </p:spTree>
    <p:extLst>
      <p:ext uri="{BB962C8B-B14F-4D97-AF65-F5344CB8AC3E}">
        <p14:creationId xmlns:p14="http://schemas.microsoft.com/office/powerpoint/2010/main" val="3222157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a:t>
            </a:r>
            <a:r>
              <a:rPr lang="en-US" baseline="0" dirty="0" smtClean="0"/>
              <a:t> veracity and accuracy is an issue. Dr. Marshall has mentioned that people do what is easy not what is best when you’re busy in clinic. </a:t>
            </a:r>
          </a:p>
          <a:p>
            <a:r>
              <a:rPr lang="en-US" baseline="0" dirty="0" smtClean="0"/>
              <a:t>A lack of HIE between us and the civilian side makes records incomplete</a:t>
            </a:r>
          </a:p>
          <a:p>
            <a:r>
              <a:rPr lang="en-US" baseline="0" dirty="0" err="1" smtClean="0"/>
              <a:t>Interoperatbility</a:t>
            </a:r>
            <a:r>
              <a:rPr lang="en-US" baseline="0" dirty="0" smtClean="0"/>
              <a:t> is also an issue but our FHIR conference makes this a promising </a:t>
            </a:r>
            <a:r>
              <a:rPr lang="en-US" baseline="0" dirty="0" err="1" smtClean="0"/>
              <a:t>solutioant</a:t>
            </a:r>
            <a:r>
              <a:rPr lang="en-US" baseline="0" dirty="0" smtClean="0"/>
              <a:t> that we may see in our </a:t>
            </a:r>
            <a:r>
              <a:rPr lang="en-US" baseline="0" dirty="0" err="1" smtClean="0"/>
              <a:t>lifeitems</a:t>
            </a:r>
            <a:endParaRPr lang="en-US" baseline="0" dirty="0" smtClean="0"/>
          </a:p>
          <a:p>
            <a:r>
              <a:rPr lang="en-US" baseline="0" dirty="0" smtClean="0"/>
              <a:t>Sometimes data is so granular that its hard to make sense of</a:t>
            </a:r>
          </a:p>
          <a:p>
            <a:endParaRPr lang="en-US" baseline="0" dirty="0" smtClean="0"/>
          </a:p>
          <a:p>
            <a:r>
              <a:rPr lang="en-US" baseline="0" dirty="0" smtClean="0"/>
              <a:t>Also, sometimes there is too much data to sift though making processing times long</a:t>
            </a:r>
          </a:p>
          <a:p>
            <a:endParaRPr lang="en-US" baseline="0" dirty="0" smtClean="0"/>
          </a:p>
          <a:p>
            <a:r>
              <a:rPr lang="en-US" baseline="0" dirty="0" err="1" smtClean="0"/>
              <a:t>Owndership</a:t>
            </a:r>
            <a:r>
              <a:rPr lang="en-US" baseline="0" dirty="0" smtClean="0"/>
              <a:t> is also an issue. </a:t>
            </a:r>
            <a:r>
              <a:rPr lang="en-US" baseline="0" dirty="0" err="1" smtClean="0"/>
              <a:t>Tradionally</a:t>
            </a:r>
            <a:r>
              <a:rPr lang="en-US" baseline="0" dirty="0" smtClean="0"/>
              <a:t>, docs have owned EHR data but now that patient’s have open access to portals, is this going to change moving forward? We’re in a patient </a:t>
            </a:r>
            <a:r>
              <a:rPr lang="en-US" baseline="0" dirty="0" err="1" smtClean="0"/>
              <a:t>ccentering</a:t>
            </a:r>
            <a:r>
              <a:rPr lang="en-US" baseline="0" dirty="0" smtClean="0"/>
              <a:t> time where autonomy is the key driver in the </a:t>
            </a:r>
            <a:r>
              <a:rPr lang="en-US" baseline="0" dirty="0" err="1" smtClean="0"/>
              <a:t>healhtcare</a:t>
            </a:r>
            <a:r>
              <a:rPr lang="en-US" baseline="0" dirty="0" smtClean="0"/>
              <a:t> system so that’s very possibly what might happen going forward</a:t>
            </a:r>
          </a:p>
        </p:txBody>
      </p:sp>
      <p:sp>
        <p:nvSpPr>
          <p:cNvPr id="4" name="Slide Number Placeholder 3"/>
          <p:cNvSpPr>
            <a:spLocks noGrp="1"/>
          </p:cNvSpPr>
          <p:nvPr>
            <p:ph type="sldNum" sz="quarter" idx="10"/>
          </p:nvPr>
        </p:nvSpPr>
        <p:spPr/>
        <p:txBody>
          <a:bodyPr/>
          <a:lstStyle/>
          <a:p>
            <a:fld id="{CB895A04-7873-41C7-B640-67858489D6E3}" type="slidenum">
              <a:rPr lang="en-US" smtClean="0"/>
              <a:t>26</a:t>
            </a:fld>
            <a:endParaRPr lang="en-US"/>
          </a:p>
        </p:txBody>
      </p:sp>
    </p:spTree>
    <p:extLst>
      <p:ext uri="{BB962C8B-B14F-4D97-AF65-F5344CB8AC3E}">
        <p14:creationId xmlns:p14="http://schemas.microsoft.com/office/powerpoint/2010/main" val="1347217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a:t>
            </a:r>
            <a:r>
              <a:rPr lang="en-US" baseline="0" dirty="0" err="1" smtClean="0"/>
              <a:t>modesl</a:t>
            </a:r>
            <a:r>
              <a:rPr lang="en-US" baseline="0" dirty="0" smtClean="0"/>
              <a:t> might help with EHR </a:t>
            </a:r>
            <a:r>
              <a:rPr lang="en-US" baseline="0" dirty="0" err="1" smtClean="0"/>
              <a:t>implemetiona</a:t>
            </a:r>
            <a:r>
              <a:rPr lang="en-US" baseline="0" dirty="0" smtClean="0"/>
              <a:t>?</a:t>
            </a:r>
          </a:p>
          <a:p>
            <a:endParaRPr lang="en-US" baseline="0" dirty="0" smtClean="0"/>
          </a:p>
          <a:p>
            <a:r>
              <a:rPr lang="en-US" baseline="0" dirty="0" smtClean="0"/>
              <a:t>In our system, do we have a good way of </a:t>
            </a:r>
            <a:r>
              <a:rPr lang="en-US" baseline="0" dirty="0" err="1" smtClean="0"/>
              <a:t>meaursing</a:t>
            </a:r>
            <a:r>
              <a:rPr lang="en-US" baseline="0" dirty="0" smtClean="0"/>
              <a:t> ROI or EHR value?</a:t>
            </a:r>
          </a:p>
          <a:p>
            <a:endParaRPr lang="en-US" baseline="0" dirty="0" smtClean="0"/>
          </a:p>
          <a:p>
            <a:r>
              <a:rPr lang="en-US" baseline="0" dirty="0" smtClean="0"/>
              <a:t>Prior to deployment, can screening </a:t>
            </a:r>
            <a:r>
              <a:rPr lang="en-US" baseline="0" dirty="0" err="1" smtClean="0"/>
              <a:t>algorphy</a:t>
            </a:r>
            <a:r>
              <a:rPr lang="en-US" baseline="0" dirty="0" smtClean="0"/>
              <a:t> be developed to prevent medical </a:t>
            </a:r>
            <a:r>
              <a:rPr lang="en-US" baseline="0" dirty="0" err="1" smtClean="0"/>
              <a:t>decompensation</a:t>
            </a:r>
            <a:r>
              <a:rPr lang="en-US" baseline="0" dirty="0" smtClean="0"/>
              <a:t> prior to deployment?</a:t>
            </a:r>
          </a:p>
          <a:p>
            <a:endParaRPr lang="en-US" baseline="0" dirty="0" smtClean="0"/>
          </a:p>
          <a:p>
            <a:r>
              <a:rPr lang="en-US" baseline="0" dirty="0" smtClean="0"/>
              <a:t>In what ways can we use analytics in improve care in the </a:t>
            </a:r>
            <a:r>
              <a:rPr lang="en-US" baseline="0" dirty="0" err="1" smtClean="0"/>
              <a:t>battlespace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27</a:t>
            </a:fld>
            <a:endParaRPr lang="en-US"/>
          </a:p>
        </p:txBody>
      </p:sp>
    </p:spTree>
    <p:extLst>
      <p:ext uri="{BB962C8B-B14F-4D97-AF65-F5344CB8AC3E}">
        <p14:creationId xmlns:p14="http://schemas.microsoft.com/office/powerpoint/2010/main" val="2704478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a:t>
            </a:r>
            <a:r>
              <a:rPr lang="en-US" baseline="0" dirty="0" smtClean="0"/>
              <a:t> I want you to be able to take home. There are 3 levels of analytics. Descriptive,  Predictive, and </a:t>
            </a:r>
            <a:r>
              <a:rPr lang="en-US" baseline="0" dirty="0" err="1" smtClean="0"/>
              <a:t>persprective</a:t>
            </a:r>
            <a:r>
              <a:rPr lang="en-US" baseline="0" dirty="0" smtClean="0"/>
              <a:t>. As time moves on and as things get better there will be a </a:t>
            </a:r>
            <a:r>
              <a:rPr lang="en-US" baseline="0" dirty="0" err="1" smtClean="0"/>
              <a:t>shfit</a:t>
            </a:r>
            <a:r>
              <a:rPr lang="en-US" baseline="0" dirty="0" smtClean="0"/>
              <a:t> from predictive where we are currently at to </a:t>
            </a:r>
            <a:r>
              <a:rPr lang="en-US" baseline="0" dirty="0" err="1" smtClean="0"/>
              <a:t>prescribpitive</a:t>
            </a:r>
            <a:endParaRPr lang="en-US" baseline="0" dirty="0" smtClean="0"/>
          </a:p>
          <a:p>
            <a:endParaRPr lang="en-US" baseline="0" dirty="0" smtClean="0"/>
          </a:p>
          <a:p>
            <a:r>
              <a:rPr lang="en-US" baseline="0" dirty="0" smtClean="0"/>
              <a:t>This is a key takeaway from Keith. A doc that knows </a:t>
            </a:r>
            <a:r>
              <a:rPr lang="en-US" baseline="0" dirty="0" err="1" smtClean="0"/>
              <a:t>atha</a:t>
            </a:r>
            <a:r>
              <a:rPr lang="en-US" baseline="0" dirty="0" smtClean="0"/>
              <a:t> question he wants answered combined with a data </a:t>
            </a:r>
            <a:r>
              <a:rPr lang="en-US" baseline="0" dirty="0" err="1" smtClean="0"/>
              <a:t>analyttis</a:t>
            </a:r>
            <a:r>
              <a:rPr lang="en-US" baseline="0" dirty="0" smtClean="0"/>
              <a:t> that can pull that info is a very powerful tool but the key is knowing what question you want to ask. </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28</a:t>
            </a:fld>
            <a:endParaRPr lang="en-US"/>
          </a:p>
        </p:txBody>
      </p:sp>
    </p:spTree>
    <p:extLst>
      <p:ext uri="{BB962C8B-B14F-4D97-AF65-F5344CB8AC3E}">
        <p14:creationId xmlns:p14="http://schemas.microsoft.com/office/powerpoint/2010/main" val="1293577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from Keith</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29</a:t>
            </a:fld>
            <a:endParaRPr lang="en-US"/>
          </a:p>
        </p:txBody>
      </p:sp>
    </p:spTree>
    <p:extLst>
      <p:ext uri="{BB962C8B-B14F-4D97-AF65-F5344CB8AC3E}">
        <p14:creationId xmlns:p14="http://schemas.microsoft.com/office/powerpoint/2010/main" val="316618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30</a:t>
            </a:fld>
            <a:endParaRPr lang="en-US"/>
          </a:p>
        </p:txBody>
      </p:sp>
    </p:spTree>
    <p:extLst>
      <p:ext uri="{BB962C8B-B14F-4D97-AF65-F5344CB8AC3E}">
        <p14:creationId xmlns:p14="http://schemas.microsoft.com/office/powerpoint/2010/main" val="271960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objects. Fist we’ll define data </a:t>
            </a:r>
            <a:r>
              <a:rPr lang="en-US" baseline="0" dirty="0" err="1" smtClean="0"/>
              <a:t>anatlyics</a:t>
            </a:r>
            <a:r>
              <a:rPr lang="en-US" baseline="0" dirty="0" smtClean="0"/>
              <a:t> and then look at the 3 levels of </a:t>
            </a:r>
            <a:r>
              <a:rPr lang="en-US" baseline="0" dirty="0" err="1" smtClean="0"/>
              <a:t>analtyics</a:t>
            </a:r>
            <a:r>
              <a:rPr lang="en-US" baseline="0" dirty="0" smtClean="0"/>
              <a:t>. Then we’ll look at </a:t>
            </a:r>
            <a:r>
              <a:rPr lang="en-US" baseline="0" dirty="0" err="1" smtClean="0"/>
              <a:t>differentt</a:t>
            </a:r>
            <a:r>
              <a:rPr lang="en-US" baseline="0" dirty="0" smtClean="0"/>
              <a:t> Data Mining Techniques as well as get a glimpse into the </a:t>
            </a:r>
            <a:r>
              <a:rPr lang="en-US" baseline="0" dirty="0" err="1" smtClean="0"/>
              <a:t>Analtycis</a:t>
            </a:r>
            <a:r>
              <a:rPr lang="en-US" baseline="0" dirty="0" smtClean="0"/>
              <a:t> Workforce. Finally we’ll wrap use with some use cases and take homes.</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4</a:t>
            </a:fld>
            <a:endParaRPr lang="en-US"/>
          </a:p>
        </p:txBody>
      </p:sp>
    </p:spTree>
    <p:extLst>
      <p:ext uri="{BB962C8B-B14F-4D97-AF65-F5344CB8AC3E}">
        <p14:creationId xmlns:p14="http://schemas.microsoft.com/office/powerpoint/2010/main" val="83951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Here’s a definition of</a:t>
            </a:r>
            <a:r>
              <a:rPr lang="en-US" baseline="0" dirty="0" smtClean="0"/>
              <a:t> data analytics from the Hoyt review book. As you can see it’s a bit wordy and cerebral. </a:t>
            </a:r>
            <a:r>
              <a:rPr lang="en-US" baseline="0" dirty="0" err="1" smtClean="0"/>
              <a:t>Wha</a:t>
            </a: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Hoyt R. Health Informatics: Practical Guide for Healthcare and Information Technology Professionals (Sixth Edition) 6th Edition. Lulu. 2014</a:t>
            </a:r>
          </a:p>
          <a:p>
            <a:pPr marL="0" marR="0" indent="0" algn="l" defTabSz="685800" rtl="0" eaLnBrk="1" fontAlgn="auto" latinLnBrk="0" hangingPunct="1">
              <a:lnSpc>
                <a:spcPct val="100000"/>
              </a:lnSpc>
              <a:spcBef>
                <a:spcPts val="0"/>
              </a:spcBef>
              <a:spcAft>
                <a:spcPts val="0"/>
              </a:spcAft>
              <a:buClrTx/>
              <a:buSzTx/>
              <a:buFontTx/>
              <a:buNone/>
              <a:tabLst/>
              <a:defRPr/>
            </a:pPr>
            <a:r>
              <a:rPr lang="en-US" baseline="0" dirty="0" smtClean="0"/>
              <a:t>t does this really mean?</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5</a:t>
            </a:fld>
            <a:endParaRPr lang="en-US"/>
          </a:p>
        </p:txBody>
      </p:sp>
    </p:spTree>
    <p:extLst>
      <p:ext uri="{BB962C8B-B14F-4D97-AF65-F5344CB8AC3E}">
        <p14:creationId xmlns:p14="http://schemas.microsoft.com/office/powerpoint/2010/main" val="51761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like this definition</a:t>
            </a:r>
            <a:r>
              <a:rPr lang="en-US" baseline="0" dirty="0" smtClean="0"/>
              <a:t> by </a:t>
            </a:r>
            <a:r>
              <a:rPr lang="en-US" baseline="0" dirty="0" err="1" smtClean="0"/>
              <a:t>saiful</a:t>
            </a:r>
            <a:r>
              <a:rPr lang="en-US" baseline="0" dirty="0" smtClean="0"/>
              <a:t> much better. Its small and much clearer and explain why we should care about data analytics! Data analytics are important because it allows us to predict, find trends, and optimize treatment of patients. </a:t>
            </a:r>
            <a:r>
              <a:rPr lang="en-US" dirty="0" err="1" smtClean="0"/>
              <a:t>Saiful</a:t>
            </a:r>
            <a:r>
              <a:rPr lang="en-US" dirty="0" smtClean="0"/>
              <a:t> I. A Systematic Review on Healthcare Analytics: Application and Theoretical Perspective of Data Mining. Healthcare (Basel). 2018 Jun; 6(2): 54.</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6</a:t>
            </a:fld>
            <a:endParaRPr lang="en-US"/>
          </a:p>
        </p:txBody>
      </p:sp>
    </p:spTree>
    <p:extLst>
      <p:ext uri="{BB962C8B-B14F-4D97-AF65-F5344CB8AC3E}">
        <p14:creationId xmlns:p14="http://schemas.microsoft.com/office/powerpoint/2010/main" val="315254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Delen</a:t>
            </a:r>
            <a:r>
              <a:rPr lang="en-US" dirty="0" smtClean="0"/>
              <a:t> D. Real-World Data Mining: Introduction to Analytics. </a:t>
            </a:r>
            <a:r>
              <a:rPr lang="en-US" sz="900" b="0" i="0" kern="1200" dirty="0" smtClean="0">
                <a:solidFill>
                  <a:schemeClr val="tx1"/>
                </a:solidFill>
                <a:effectLst/>
                <a:latin typeface="+mn-lt"/>
                <a:ea typeface="+mn-ea"/>
                <a:cs typeface="+mn-cs"/>
              </a:rPr>
              <a:t>Pearson FT Press. 2014</a:t>
            </a:r>
            <a:endParaRPr lang="en-US" sz="900" b="0" i="0" u="sng" kern="1200" dirty="0" smtClean="0">
              <a:solidFill>
                <a:schemeClr val="tx1"/>
              </a:solidFill>
              <a:effectLst/>
              <a:latin typeface="+mn-lt"/>
              <a:ea typeface="+mn-ea"/>
              <a:cs typeface="+mn-cs"/>
            </a:endParaRPr>
          </a:p>
          <a:p>
            <a:r>
              <a:rPr lang="en-US" dirty="0" smtClean="0"/>
              <a:t>Descriptive- lowest level, easiest to get , Ex. Door to Doc, Doc to Disp. This tells</a:t>
            </a:r>
            <a:r>
              <a:rPr lang="en-US" baseline="0" dirty="0" smtClean="0"/>
              <a:t> you what happened. </a:t>
            </a:r>
            <a:r>
              <a:rPr lang="en-US" dirty="0" smtClean="0"/>
              <a:t>This isn’t helpful in telling you trends, or what to do.</a:t>
            </a:r>
          </a:p>
          <a:p>
            <a:r>
              <a:rPr lang="en-US" dirty="0" smtClean="0"/>
              <a:t>Predicative-  You find patterns here. This looks for trends and outcomes. is where we spend a lot of time and energy right now. Ex. CDS. What is the risk of </a:t>
            </a:r>
            <a:r>
              <a:rPr lang="en-US" dirty="0" err="1" smtClean="0"/>
              <a:t>bounceback</a:t>
            </a:r>
            <a:r>
              <a:rPr lang="en-US" dirty="0" smtClean="0"/>
              <a:t> by the CURB 65 if I d/c this pt. w/ PNA? </a:t>
            </a:r>
          </a:p>
          <a:p>
            <a:r>
              <a:rPr lang="en-US" dirty="0" smtClean="0"/>
              <a:t>Prescriptive This is where we want o </a:t>
            </a:r>
            <a:r>
              <a:rPr lang="en-US" dirty="0" err="1" smtClean="0"/>
              <a:t>tbe</a:t>
            </a:r>
            <a:r>
              <a:rPr lang="en-US" dirty="0" smtClean="0"/>
              <a:t> with Machine Learning and AI. Ex. What med do I need to give for CHF/CPOD EBM optimized outcomes? </a:t>
            </a:r>
          </a:p>
          <a:p>
            <a:endParaRPr lang="en-US" dirty="0" smtClean="0"/>
          </a:p>
          <a:p>
            <a:r>
              <a:rPr lang="en-US" dirty="0" smtClean="0"/>
              <a:t>Descriptive</a:t>
            </a:r>
            <a:r>
              <a:rPr lang="en-US" baseline="0" dirty="0" smtClean="0"/>
              <a:t> = what happened?</a:t>
            </a:r>
          </a:p>
          <a:p>
            <a:r>
              <a:rPr lang="en-US" baseline="0" dirty="0" smtClean="0"/>
              <a:t>Predictive- What else will happen?</a:t>
            </a:r>
            <a:br>
              <a:rPr lang="en-US" baseline="0" dirty="0" smtClean="0"/>
            </a:br>
            <a:r>
              <a:rPr lang="en-US" baseline="0" dirty="0" smtClean="0"/>
              <a:t>Prescriptive- How can we achieve the best outcomes</a:t>
            </a:r>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7</a:t>
            </a:fld>
            <a:endParaRPr lang="en-US"/>
          </a:p>
        </p:txBody>
      </p:sp>
    </p:spTree>
    <p:extLst>
      <p:ext uri="{BB962C8B-B14F-4D97-AF65-F5344CB8AC3E}">
        <p14:creationId xmlns:p14="http://schemas.microsoft.com/office/powerpoint/2010/main" val="251361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comes from the </a:t>
            </a:r>
            <a:r>
              <a:rPr lang="en-US" dirty="0" err="1" smtClean="0"/>
              <a:t>Saiful</a:t>
            </a:r>
            <a:r>
              <a:rPr lang="en-US" baseline="0" dirty="0" smtClean="0"/>
              <a:t> article from before. It shows what you think it would. Right now we are much better at Descriptive </a:t>
            </a:r>
            <a:r>
              <a:rPr lang="en-US" baseline="0" dirty="0" err="1" smtClean="0"/>
              <a:t>Analtyics</a:t>
            </a:r>
            <a:r>
              <a:rPr lang="en-US" baseline="0" dirty="0" smtClean="0"/>
              <a:t> that we are at predictive or </a:t>
            </a:r>
            <a:r>
              <a:rPr lang="en-US" baseline="0" dirty="0" err="1" smtClean="0"/>
              <a:t>perscriptive</a:t>
            </a:r>
            <a:r>
              <a:rPr lang="en-US" baseline="0" dirty="0" smtClean="0"/>
              <a:t>. CDS is the number one application from both descriptive and prescriptive. Admin, finance, ROI is number 2. Interestingly, privacy and fraud detection is number three, I never really thought about using </a:t>
            </a:r>
            <a:r>
              <a:rPr lang="en-US" baseline="0" dirty="0" err="1" smtClean="0"/>
              <a:t>analyics</a:t>
            </a:r>
            <a:r>
              <a:rPr lang="en-US" baseline="0" dirty="0" smtClean="0"/>
              <a:t> for this purpose but I suppose that makes sense.</a:t>
            </a:r>
          </a:p>
          <a:p>
            <a:endParaRPr lang="en-US" baseline="0"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8</a:t>
            </a:fld>
            <a:endParaRPr lang="en-US"/>
          </a:p>
        </p:txBody>
      </p:sp>
    </p:spTree>
    <p:extLst>
      <p:ext uri="{BB962C8B-B14F-4D97-AF65-F5344CB8AC3E}">
        <p14:creationId xmlns:p14="http://schemas.microsoft.com/office/powerpoint/2010/main" val="52779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a:t>
            </a:r>
            <a:r>
              <a:rPr lang="en-US" baseline="0" dirty="0" smtClean="0"/>
              <a:t> showing the same data in a different pie graph representation and you can see here again that CDS is the number one category of use for analytics. </a:t>
            </a:r>
            <a:endParaRPr lang="en-US" dirty="0" smtClean="0"/>
          </a:p>
          <a:p>
            <a:r>
              <a:rPr lang="en-US" dirty="0" smtClean="0"/>
              <a:t>“A Systematic Review on Healthcare Analytics: Application and Theoretical Perspective of Data Mining “</a:t>
            </a:r>
          </a:p>
          <a:p>
            <a:r>
              <a:rPr lang="en-US" dirty="0" err="1" smtClean="0"/>
              <a:t>Md</a:t>
            </a:r>
            <a:r>
              <a:rPr lang="en-US" dirty="0" smtClean="0"/>
              <a:t> </a:t>
            </a:r>
            <a:r>
              <a:rPr lang="en-US" dirty="0" err="1" smtClean="0"/>
              <a:t>Saiful</a:t>
            </a:r>
            <a:r>
              <a:rPr lang="en-US" dirty="0" smtClean="0"/>
              <a:t> Islam 1 , </a:t>
            </a:r>
            <a:r>
              <a:rPr lang="en-US" dirty="0" err="1" smtClean="0"/>
              <a:t>Md</a:t>
            </a:r>
            <a:r>
              <a:rPr lang="en-US" dirty="0" smtClean="0"/>
              <a:t> </a:t>
            </a:r>
            <a:r>
              <a:rPr lang="en-US" dirty="0" err="1" smtClean="0"/>
              <a:t>Mahmudul</a:t>
            </a:r>
            <a:r>
              <a:rPr lang="en-US" dirty="0" smtClean="0"/>
              <a:t> </a:t>
            </a:r>
            <a:r>
              <a:rPr lang="en-US" dirty="0" err="1" smtClean="0"/>
              <a:t>Hasan</a:t>
            </a:r>
            <a:r>
              <a:rPr lang="en-US" dirty="0" smtClean="0"/>
              <a:t> 1 , </a:t>
            </a:r>
            <a:r>
              <a:rPr lang="en-US" dirty="0" err="1" smtClean="0"/>
              <a:t>Xiaoyi</a:t>
            </a:r>
            <a:r>
              <a:rPr lang="en-US" dirty="0" smtClean="0"/>
              <a:t> Wang 1 , Hayley D. </a:t>
            </a:r>
            <a:r>
              <a:rPr lang="en-US" dirty="0" err="1" smtClean="0"/>
              <a:t>Germack</a:t>
            </a:r>
            <a:r>
              <a:rPr lang="en-US" dirty="0" smtClean="0"/>
              <a:t> 1,2,3 and </a:t>
            </a:r>
            <a:r>
              <a:rPr lang="en-US" dirty="0" err="1" smtClean="0"/>
              <a:t>Md</a:t>
            </a:r>
            <a:r>
              <a:rPr lang="en-US" dirty="0" smtClean="0"/>
              <a:t> Noor-E-</a:t>
            </a:r>
            <a:r>
              <a:rPr lang="en-US" dirty="0" err="1" smtClean="0"/>
              <a:t>Alam</a:t>
            </a:r>
            <a:r>
              <a:rPr lang="en-US" dirty="0" smtClean="0"/>
              <a:t> </a:t>
            </a:r>
          </a:p>
        </p:txBody>
      </p:sp>
      <p:sp>
        <p:nvSpPr>
          <p:cNvPr id="4" name="Slide Number Placeholder 3"/>
          <p:cNvSpPr>
            <a:spLocks noGrp="1"/>
          </p:cNvSpPr>
          <p:nvPr>
            <p:ph type="sldNum" sz="quarter" idx="10"/>
          </p:nvPr>
        </p:nvSpPr>
        <p:spPr/>
        <p:txBody>
          <a:bodyPr/>
          <a:lstStyle/>
          <a:p>
            <a:fld id="{CB895A04-7873-41C7-B640-67858489D6E3}" type="slidenum">
              <a:rPr lang="en-US" smtClean="0"/>
              <a:t>9</a:t>
            </a:fld>
            <a:endParaRPr lang="en-US"/>
          </a:p>
        </p:txBody>
      </p:sp>
    </p:spTree>
    <p:extLst>
      <p:ext uri="{BB962C8B-B14F-4D97-AF65-F5344CB8AC3E}">
        <p14:creationId xmlns:p14="http://schemas.microsoft.com/office/powerpoint/2010/main" val="67621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This first study was done in 2013. They used a machine learning</a:t>
            </a:r>
            <a:r>
              <a:rPr lang="en-US" baseline="0" dirty="0" smtClean="0"/>
              <a:t> </a:t>
            </a:r>
            <a:r>
              <a:rPr lang="en-US" baseline="0" dirty="0" err="1" smtClean="0"/>
              <a:t>algorthim</a:t>
            </a:r>
            <a:r>
              <a:rPr lang="en-US" baseline="0" dirty="0" smtClean="0"/>
              <a:t> called RIPPER to look for </a:t>
            </a:r>
            <a:r>
              <a:rPr lang="en-US" baseline="0" dirty="0" err="1" smtClean="0"/>
              <a:t>definate</a:t>
            </a:r>
            <a:r>
              <a:rPr lang="en-US" baseline="0" dirty="0" smtClean="0"/>
              <a:t> or possible </a:t>
            </a:r>
            <a:r>
              <a:rPr lang="en-US" baseline="0" dirty="0" err="1" smtClean="0"/>
              <a:t>ashtma</a:t>
            </a:r>
            <a:r>
              <a:rPr lang="en-US" baseline="0" dirty="0" smtClean="0"/>
              <a:t> in a </a:t>
            </a:r>
            <a:r>
              <a:rPr lang="en-US" baseline="0" dirty="0" err="1" smtClean="0"/>
              <a:t>peds</a:t>
            </a:r>
            <a:r>
              <a:rPr lang="en-US" baseline="0" dirty="0" smtClean="0"/>
              <a:t> </a:t>
            </a:r>
            <a:r>
              <a:rPr lang="en-US" baseline="0" dirty="0" err="1" smtClean="0"/>
              <a:t>pating</a:t>
            </a:r>
            <a:r>
              <a:rPr lang="en-US" baseline="0" dirty="0" smtClean="0"/>
              <a:t> set from ages 5-18. 5034 records were assessed using machine learning </a:t>
            </a:r>
            <a:r>
              <a:rPr lang="en-US" baseline="0" dirty="0" err="1" smtClean="0"/>
              <a:t>algorhthms</a:t>
            </a:r>
            <a:r>
              <a:rPr lang="en-US" baseline="0" dirty="0" smtClean="0"/>
              <a:t> based on free text </a:t>
            </a:r>
            <a:r>
              <a:rPr lang="en-US" baseline="0" dirty="0" err="1" smtClean="0"/>
              <a:t>unstrucuted</a:t>
            </a:r>
            <a:r>
              <a:rPr lang="en-US" baseline="0" dirty="0" smtClean="0"/>
              <a:t> data and structured ICD 9 codes. The Ripper program had 98%sensitivity and 95 specificity for finding cases of definite asthma with a PPV of 66%.  It didn’t perform as well for possible or </a:t>
            </a:r>
            <a:r>
              <a:rPr lang="en-US" baseline="0" dirty="0" err="1" smtClean="0"/>
              <a:t>doutful</a:t>
            </a:r>
            <a:r>
              <a:rPr lang="en-US" baseline="0" dirty="0" smtClean="0"/>
              <a:t> asthma</a:t>
            </a:r>
          </a:p>
          <a:p>
            <a:endParaRPr lang="en-US" dirty="0" smtClean="0"/>
          </a:p>
          <a:p>
            <a:r>
              <a:rPr lang="en-US" dirty="0" smtClean="0"/>
              <a:t>The</a:t>
            </a:r>
            <a:r>
              <a:rPr lang="en-US" baseline="0" dirty="0" smtClean="0"/>
              <a:t> second study looked at measuring the process of care at 4 hospitals in California 15, 370 w/ DM2 and 49, 561 patients with HTN were studied. A1C, LDL, and BP were measured along with number of </a:t>
            </a:r>
            <a:r>
              <a:rPr lang="en-US" baseline="0" dirty="0" err="1" smtClean="0"/>
              <a:t>emessages</a:t>
            </a:r>
            <a:r>
              <a:rPr lang="en-US" baseline="0" dirty="0" smtClean="0"/>
              <a:t> and number of days until follow up after e message. They found that the more number of e </a:t>
            </a:r>
            <a:r>
              <a:rPr lang="en-US" baseline="0" dirty="0" err="1" smtClean="0"/>
              <a:t>messges</a:t>
            </a:r>
            <a:r>
              <a:rPr lang="en-US" baseline="0" dirty="0" smtClean="0"/>
              <a:t> correlated with better A1c and LDL control while the closeness of next day f/u correlated with better BP control</a:t>
            </a:r>
          </a:p>
          <a:p>
            <a:endParaRPr lang="en-US" baseline="0" dirty="0" smtClean="0"/>
          </a:p>
          <a:p>
            <a:r>
              <a:rPr lang="en-US" dirty="0" err="1" smtClean="0"/>
              <a:t>Afzal</a:t>
            </a:r>
            <a:r>
              <a:rPr lang="en-US" dirty="0" smtClean="0"/>
              <a:t> Z. Automatic generation of case-detection algorithms to identify children with asthma from large electronic health record databases. </a:t>
            </a:r>
            <a:r>
              <a:rPr lang="en-US" dirty="0" err="1" smtClean="0"/>
              <a:t>Pharmacoepidemiology</a:t>
            </a:r>
            <a:r>
              <a:rPr lang="en-US" dirty="0" smtClean="0"/>
              <a:t> and drug safety. 2013; 22: 826–833</a:t>
            </a:r>
          </a:p>
          <a:p>
            <a:r>
              <a:rPr lang="en-US" dirty="0" err="1" smtClean="0"/>
              <a:t>FitzHenry</a:t>
            </a:r>
            <a:r>
              <a:rPr lang="en-US" dirty="0" smtClean="0"/>
              <a:t> F. Exploring the Frontier of Electronic Health Record. Med Care. 2013 Jun; 51(6): 509–516.</a:t>
            </a:r>
          </a:p>
          <a:p>
            <a:r>
              <a:rPr lang="en-US" dirty="0" smtClean="0"/>
              <a:t>Tai-Seale, M. Leveraging Electronic Health Records to Develop Measurements for Processes of Care. Health Service </a:t>
            </a:r>
            <a:r>
              <a:rPr lang="en-US" dirty="0" err="1" smtClean="0"/>
              <a:t>Reseach</a:t>
            </a:r>
            <a:r>
              <a:rPr lang="en-US" dirty="0" smtClean="0"/>
              <a:t>. Health </a:t>
            </a:r>
            <a:r>
              <a:rPr lang="en-US" dirty="0" err="1" smtClean="0"/>
              <a:t>Serv</a:t>
            </a:r>
            <a:r>
              <a:rPr lang="en-US" dirty="0" smtClean="0"/>
              <a:t> Res. 2014 Apr; 49(2): 628–644</a:t>
            </a:r>
            <a:endParaRPr lang="en-US" u="sng" dirty="0" smtClean="0"/>
          </a:p>
          <a:p>
            <a:endParaRPr lang="en-US" dirty="0"/>
          </a:p>
        </p:txBody>
      </p:sp>
      <p:sp>
        <p:nvSpPr>
          <p:cNvPr id="4" name="Slide Number Placeholder 3"/>
          <p:cNvSpPr>
            <a:spLocks noGrp="1"/>
          </p:cNvSpPr>
          <p:nvPr>
            <p:ph type="sldNum" sz="quarter" idx="10"/>
          </p:nvPr>
        </p:nvSpPr>
        <p:spPr/>
        <p:txBody>
          <a:bodyPr/>
          <a:lstStyle/>
          <a:p>
            <a:fld id="{CB895A04-7873-41C7-B640-67858489D6E3}" type="slidenum">
              <a:rPr lang="en-US" smtClean="0"/>
              <a:t>10</a:t>
            </a:fld>
            <a:endParaRPr lang="en-US"/>
          </a:p>
        </p:txBody>
      </p:sp>
    </p:spTree>
    <p:extLst>
      <p:ext uri="{BB962C8B-B14F-4D97-AF65-F5344CB8AC3E}">
        <p14:creationId xmlns:p14="http://schemas.microsoft.com/office/powerpoint/2010/main" val="73638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D46636-BABF-498C-96A8-2D14905A610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347763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46636-BABF-498C-96A8-2D14905A610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16080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46636-BABF-498C-96A8-2D14905A610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131809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D46636-BABF-498C-96A8-2D14905A610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25534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46636-BABF-498C-96A8-2D14905A610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14668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D46636-BABF-498C-96A8-2D14905A610E}"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373150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D46636-BABF-498C-96A8-2D14905A610E}"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371796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D46636-BABF-498C-96A8-2D14905A610E}"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13347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46636-BABF-498C-96A8-2D14905A610E}"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288181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46636-BABF-498C-96A8-2D14905A610E}"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393875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46636-BABF-498C-96A8-2D14905A610E}"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22EE-9C75-409E-9E75-90884A78EA08}" type="slidenum">
              <a:rPr lang="en-US" smtClean="0"/>
              <a:t>‹#›</a:t>
            </a:fld>
            <a:endParaRPr lang="en-US"/>
          </a:p>
        </p:txBody>
      </p:sp>
    </p:spTree>
    <p:extLst>
      <p:ext uri="{BB962C8B-B14F-4D97-AF65-F5344CB8AC3E}">
        <p14:creationId xmlns:p14="http://schemas.microsoft.com/office/powerpoint/2010/main" val="297843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63D46636-BABF-498C-96A8-2D14905A610E}" type="datetimeFigureOut">
              <a:rPr lang="en-US" smtClean="0"/>
              <a:t>11/16/2018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185922EE-9C75-409E-9E75-90884A78EA08}" type="slidenum">
              <a:rPr lang="en-US" smtClean="0"/>
              <a:t>‹#›</a:t>
            </a:fld>
            <a:endParaRPr lang="en-US"/>
          </a:p>
        </p:txBody>
      </p:sp>
    </p:spTree>
    <p:extLst>
      <p:ext uri="{BB962C8B-B14F-4D97-AF65-F5344CB8AC3E}">
        <p14:creationId xmlns:p14="http://schemas.microsoft.com/office/powerpoint/2010/main" val="307965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Analytics</a:t>
            </a:r>
            <a:endParaRPr lang="en-US" b="1" dirty="0"/>
          </a:p>
        </p:txBody>
      </p:sp>
      <p:sp>
        <p:nvSpPr>
          <p:cNvPr id="3" name="Subtitle 2"/>
          <p:cNvSpPr>
            <a:spLocks noGrp="1"/>
          </p:cNvSpPr>
          <p:nvPr>
            <p:ph type="subTitle" idx="1"/>
          </p:nvPr>
        </p:nvSpPr>
        <p:spPr/>
        <p:txBody>
          <a:bodyPr/>
          <a:lstStyle/>
          <a:p>
            <a:r>
              <a:rPr lang="en-US" dirty="0" err="1">
                <a:solidFill>
                  <a:schemeClr val="tx1"/>
                </a:solidFill>
                <a:effectLst>
                  <a:outerShdw blurRad="38100" dist="38100" dir="2700000" algn="tl">
                    <a:srgbClr val="000000">
                      <a:alpha val="43137"/>
                    </a:srgbClr>
                  </a:outerShdw>
                </a:effectLst>
              </a:rPr>
              <a:t>Darshan</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Thota</a:t>
            </a:r>
            <a:endParaRPr lang="en-US" dirty="0">
              <a:solidFill>
                <a:schemeClr val="tx1"/>
              </a:solidFill>
              <a:effectLst>
                <a:outerShdw blurRad="38100" dist="38100" dir="2700000" algn="tl">
                  <a:srgbClr val="000000">
                    <a:alpha val="43137"/>
                  </a:srgbClr>
                </a:outerShdw>
              </a:effectLst>
            </a:endParaRPr>
          </a:p>
          <a:p>
            <a:r>
              <a:rPr lang="en-US" dirty="0">
                <a:solidFill>
                  <a:schemeClr val="tx1"/>
                </a:solidFill>
                <a:effectLst>
                  <a:outerShdw blurRad="38100" dist="38100" dir="2700000" algn="tl">
                    <a:srgbClr val="000000">
                      <a:alpha val="43137"/>
                    </a:srgbClr>
                  </a:outerShdw>
                </a:effectLst>
              </a:rPr>
              <a:t>Madigan Clinical Informatics Fellow</a:t>
            </a:r>
          </a:p>
          <a:p>
            <a:r>
              <a:rPr lang="en-US" dirty="0" smtClean="0">
                <a:solidFill>
                  <a:schemeClr val="tx1"/>
                </a:solidFill>
                <a:effectLst>
                  <a:outerShdw blurRad="38100" dist="38100" dir="2700000" algn="tl">
                    <a:srgbClr val="000000">
                      <a:alpha val="43137"/>
                    </a:srgbClr>
                  </a:outerShdw>
                </a:effectLst>
              </a:rPr>
              <a:t>NOV2018</a:t>
            </a:r>
            <a:endParaRPr 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7363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Analytics Examples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16" y="1276350"/>
            <a:ext cx="8763000" cy="1245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09" y="3105150"/>
            <a:ext cx="5863723" cy="17205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6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Analytics Examples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52550"/>
            <a:ext cx="4724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38550"/>
            <a:ext cx="8201608" cy="115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science- the field of learning </a:t>
            </a:r>
            <a:r>
              <a:rPr lang="en-US" dirty="0" smtClean="0"/>
              <a:t>how </a:t>
            </a:r>
            <a:r>
              <a:rPr lang="en-US" dirty="0"/>
              <a:t>to manipulate </a:t>
            </a:r>
            <a:r>
              <a:rPr lang="en-US" dirty="0" smtClean="0"/>
              <a:t>data</a:t>
            </a:r>
          </a:p>
          <a:p>
            <a:r>
              <a:rPr lang="en-US" dirty="0" smtClean="0"/>
              <a:t>Machine Learning- new area of computer science that looks at systems </a:t>
            </a:r>
            <a:r>
              <a:rPr lang="en-US" dirty="0"/>
              <a:t>and </a:t>
            </a:r>
            <a:r>
              <a:rPr lang="en-US" dirty="0" smtClean="0"/>
              <a:t>algorithms that can learn from data Ex. AI</a:t>
            </a:r>
          </a:p>
          <a:p>
            <a:r>
              <a:rPr lang="en-US" dirty="0" smtClean="0"/>
              <a:t>Data Mining- discovering new patterns from the processing and modeling of data Ex. Amazon, Netflix, Target, Pandora</a:t>
            </a:r>
          </a:p>
          <a:p>
            <a:r>
              <a:rPr lang="en-US" dirty="0" smtClean="0"/>
              <a:t>Text mining- type of data mining that looks at free text. Ex. NLP, Google Gmail, Yahoo mail</a:t>
            </a:r>
          </a:p>
          <a:p>
            <a:r>
              <a:rPr lang="en-US" dirty="0"/>
              <a:t>Personalized medicine- </a:t>
            </a:r>
            <a:r>
              <a:rPr lang="en-US" dirty="0" smtClean="0"/>
              <a:t>Genomics data</a:t>
            </a:r>
            <a:endParaRPr lang="en-US" dirty="0"/>
          </a:p>
          <a:p>
            <a:r>
              <a:rPr lang="en-US" dirty="0"/>
              <a:t>Precision medicine- making treatment more </a:t>
            </a:r>
            <a:r>
              <a:rPr lang="en-US" dirty="0" smtClean="0"/>
              <a:t>precise</a:t>
            </a:r>
          </a:p>
          <a:p>
            <a:r>
              <a:rPr lang="en-US" dirty="0" smtClean="0"/>
              <a:t>Big Data</a:t>
            </a:r>
            <a:endParaRPr lang="en-US" dirty="0"/>
          </a:p>
        </p:txBody>
      </p:sp>
    </p:spTree>
    <p:extLst>
      <p:ext uri="{BB962C8B-B14F-4D97-AF65-F5344CB8AC3E}">
        <p14:creationId xmlns:p14="http://schemas.microsoft.com/office/powerpoint/2010/main" val="183199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28600"/>
            <a:ext cx="6172200" cy="857250"/>
          </a:xfrm>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a:t>How Much- Volume</a:t>
            </a:r>
          </a:p>
          <a:p>
            <a:r>
              <a:rPr lang="en-US" dirty="0" smtClean="0"/>
              <a:t>How  </a:t>
            </a:r>
            <a:r>
              <a:rPr lang="en-US" dirty="0"/>
              <a:t>Fast – Velocity </a:t>
            </a:r>
          </a:p>
          <a:p>
            <a:r>
              <a:rPr lang="en-US" dirty="0"/>
              <a:t>How Many- </a:t>
            </a:r>
            <a:r>
              <a:rPr lang="en-US" dirty="0" smtClean="0"/>
              <a:t>Variety</a:t>
            </a:r>
            <a:endParaRPr lang="en-US" dirty="0"/>
          </a:p>
          <a:p>
            <a:r>
              <a:rPr lang="en-US" dirty="0"/>
              <a:t>How true- Veracity</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300788"/>
            <a:ext cx="5243513"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09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651272"/>
          </a:xfrm>
        </p:spPr>
        <p:txBody>
          <a:bodyPr/>
          <a:lstStyle/>
          <a:p>
            <a:r>
              <a:rPr lang="en-US" dirty="0" smtClean="0"/>
              <a:t>The Data Analytics Pipeline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971551"/>
            <a:ext cx="3086100" cy="413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0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Internet and Social Media- Facebook</a:t>
            </a:r>
            <a:r>
              <a:rPr lang="en-US" dirty="0"/>
              <a:t>, Twitter, LinkedIn </a:t>
            </a:r>
            <a:endParaRPr lang="en-US" dirty="0" smtClean="0"/>
          </a:p>
          <a:p>
            <a:endParaRPr lang="en-US" dirty="0" smtClean="0"/>
          </a:p>
          <a:p>
            <a:r>
              <a:rPr lang="en-US" dirty="0" smtClean="0"/>
              <a:t>Sensor data- Readings </a:t>
            </a:r>
            <a:r>
              <a:rPr lang="en-US" dirty="0"/>
              <a:t>from medical </a:t>
            </a:r>
            <a:r>
              <a:rPr lang="en-US" dirty="0" smtClean="0"/>
              <a:t>devices(pulse ox)</a:t>
            </a:r>
          </a:p>
          <a:p>
            <a:endParaRPr lang="en-US" dirty="0" smtClean="0"/>
          </a:p>
          <a:p>
            <a:r>
              <a:rPr lang="en-US" dirty="0" smtClean="0"/>
              <a:t>Biometric data- Finger </a:t>
            </a:r>
            <a:r>
              <a:rPr lang="en-US" dirty="0"/>
              <a:t>prints, </a:t>
            </a:r>
            <a:r>
              <a:rPr lang="en-US" dirty="0" smtClean="0"/>
              <a:t>retinal </a:t>
            </a:r>
            <a:r>
              <a:rPr lang="en-US" dirty="0"/>
              <a:t>scans, </a:t>
            </a:r>
            <a:r>
              <a:rPr lang="en-US" dirty="0" smtClean="0"/>
              <a:t>blood pressure</a:t>
            </a:r>
          </a:p>
          <a:p>
            <a:endParaRPr lang="en-US" dirty="0" smtClean="0"/>
          </a:p>
          <a:p>
            <a:r>
              <a:rPr lang="en-US" dirty="0" smtClean="0"/>
              <a:t>Big </a:t>
            </a:r>
            <a:r>
              <a:rPr lang="en-US" dirty="0"/>
              <a:t>transection </a:t>
            </a:r>
            <a:r>
              <a:rPr lang="en-US" dirty="0" smtClean="0"/>
              <a:t>data- Healthcare bills, </a:t>
            </a:r>
            <a:r>
              <a:rPr lang="en-US" dirty="0"/>
              <a:t>insurance </a:t>
            </a:r>
            <a:r>
              <a:rPr lang="en-US" dirty="0" smtClean="0"/>
              <a:t>claims</a:t>
            </a:r>
          </a:p>
          <a:p>
            <a:endParaRPr lang="en-US" dirty="0" smtClean="0"/>
          </a:p>
          <a:p>
            <a:r>
              <a:rPr lang="en-US" dirty="0" smtClean="0"/>
              <a:t>Human </a:t>
            </a:r>
            <a:r>
              <a:rPr lang="en-US" dirty="0"/>
              <a:t>generated </a:t>
            </a:r>
            <a:r>
              <a:rPr lang="en-US" dirty="0" smtClean="0"/>
              <a:t>data- Prescriptions,  EHR, emails</a:t>
            </a:r>
            <a:endParaRPr lang="en-US" dirty="0"/>
          </a:p>
        </p:txBody>
      </p:sp>
    </p:spTree>
    <p:extLst>
      <p:ext uri="{BB962C8B-B14F-4D97-AF65-F5344CB8AC3E}">
        <p14:creationId xmlns:p14="http://schemas.microsoft.com/office/powerpoint/2010/main" val="154967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Extraction techniques</a:t>
            </a:r>
            <a:endParaRPr lang="en-US" dirty="0"/>
          </a:p>
        </p:txBody>
      </p:sp>
      <p:sp>
        <p:nvSpPr>
          <p:cNvPr id="3" name="Content Placeholder 2"/>
          <p:cNvSpPr>
            <a:spLocks noGrp="1"/>
          </p:cNvSpPr>
          <p:nvPr>
            <p:ph idx="1"/>
          </p:nvPr>
        </p:nvSpPr>
        <p:spPr/>
        <p:txBody>
          <a:bodyPr>
            <a:normAutofit/>
          </a:bodyPr>
          <a:lstStyle/>
          <a:p>
            <a:r>
              <a:rPr lang="en-US" dirty="0" smtClean="0"/>
              <a:t>Regression- </a:t>
            </a:r>
            <a:r>
              <a:rPr lang="en-US" dirty="0"/>
              <a:t>Relationship </a:t>
            </a:r>
            <a:r>
              <a:rPr lang="en-US" dirty="0" smtClean="0"/>
              <a:t>proximity between </a:t>
            </a:r>
            <a:r>
              <a:rPr lang="en-US" dirty="0"/>
              <a:t>variables </a:t>
            </a:r>
          </a:p>
          <a:p>
            <a:r>
              <a:rPr lang="en-US" dirty="0" smtClean="0"/>
              <a:t>Association- </a:t>
            </a:r>
            <a:r>
              <a:rPr lang="en-US" dirty="0"/>
              <a:t>Finding relation between variables </a:t>
            </a:r>
          </a:p>
          <a:p>
            <a:r>
              <a:rPr lang="en-US" dirty="0" smtClean="0"/>
              <a:t>Clustering- </a:t>
            </a:r>
            <a:r>
              <a:rPr lang="en-US" dirty="0"/>
              <a:t>Identification of groups and categories in data </a:t>
            </a:r>
          </a:p>
          <a:p>
            <a:r>
              <a:rPr lang="en-US" dirty="0" smtClean="0"/>
              <a:t>Anomaly- </a:t>
            </a:r>
            <a:r>
              <a:rPr lang="en-US" dirty="0"/>
              <a:t>detection </a:t>
            </a:r>
            <a:r>
              <a:rPr lang="en-US" dirty="0" smtClean="0"/>
              <a:t>of </a:t>
            </a:r>
            <a:r>
              <a:rPr lang="en-US" dirty="0"/>
              <a:t>out-of-pattern events or incidents</a:t>
            </a:r>
          </a:p>
          <a:p>
            <a:r>
              <a:rPr lang="en-US" dirty="0" smtClean="0"/>
              <a:t>Data warehousing- </a:t>
            </a:r>
            <a:r>
              <a:rPr lang="en-US" dirty="0"/>
              <a:t>A large storage of data to facilitate decision-making </a:t>
            </a:r>
          </a:p>
          <a:p>
            <a:r>
              <a:rPr lang="en-US" dirty="0" smtClean="0"/>
              <a:t>Sequential pattern- </a:t>
            </a:r>
            <a:r>
              <a:rPr lang="en-US" dirty="0"/>
              <a:t>mining Identification of statistically significant patterns in a sequence of data</a:t>
            </a:r>
          </a:p>
        </p:txBody>
      </p:sp>
    </p:spTree>
    <p:extLst>
      <p:ext uri="{BB962C8B-B14F-4D97-AF65-F5344CB8AC3E}">
        <p14:creationId xmlns:p14="http://schemas.microsoft.com/office/powerpoint/2010/main" val="171992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240" y="57150"/>
            <a:ext cx="5882411" cy="498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84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the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Clinical </a:t>
            </a:r>
            <a:r>
              <a:rPr lang="en-US" dirty="0"/>
              <a:t>decision support </a:t>
            </a:r>
          </a:p>
          <a:p>
            <a:endParaRPr lang="en-US" dirty="0" smtClean="0"/>
          </a:p>
          <a:p>
            <a:r>
              <a:rPr lang="en-US" dirty="0" smtClean="0"/>
              <a:t>Public </a:t>
            </a:r>
            <a:r>
              <a:rPr lang="en-US" dirty="0"/>
              <a:t>health surveillance</a:t>
            </a:r>
            <a:endParaRPr lang="en-US" dirty="0" smtClean="0"/>
          </a:p>
          <a:p>
            <a:endParaRPr lang="en-US" dirty="0" smtClean="0"/>
          </a:p>
          <a:p>
            <a:r>
              <a:rPr lang="en-US" dirty="0" smtClean="0"/>
              <a:t>ADR surveillance</a:t>
            </a:r>
          </a:p>
          <a:p>
            <a:endParaRPr lang="en-US" dirty="0" smtClean="0"/>
          </a:p>
          <a:p>
            <a:r>
              <a:rPr lang="en-US" dirty="0" smtClean="0"/>
              <a:t>Healthcare billing</a:t>
            </a:r>
          </a:p>
          <a:p>
            <a:endParaRPr lang="en-US" dirty="0" smtClean="0"/>
          </a:p>
          <a:p>
            <a:r>
              <a:rPr lang="en-US" dirty="0" smtClean="0"/>
              <a:t>Privacy and fraud detection </a:t>
            </a:r>
          </a:p>
          <a:p>
            <a:endParaRPr lang="en-US" dirty="0"/>
          </a:p>
        </p:txBody>
      </p:sp>
    </p:spTree>
    <p:extLst>
      <p:ext uri="{BB962C8B-B14F-4D97-AF65-F5344CB8AC3E}">
        <p14:creationId xmlns:p14="http://schemas.microsoft.com/office/powerpoint/2010/main" val="311996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a:r>
            <a:r>
              <a:rPr lang="en-US" dirty="0" smtClean="0"/>
              <a:t>onclinical uses of Analytics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Baseball “</a:t>
            </a:r>
            <a:r>
              <a:rPr lang="en-US" dirty="0" err="1" smtClean="0"/>
              <a:t>Moneyball</a:t>
            </a:r>
            <a:r>
              <a:rPr lang="en-US" dirty="0" smtClean="0"/>
              <a:t>”</a:t>
            </a:r>
          </a:p>
          <a:p>
            <a:endParaRPr lang="en-US" dirty="0" smtClean="0"/>
          </a:p>
          <a:p>
            <a:r>
              <a:rPr lang="en-US" dirty="0" smtClean="0"/>
              <a:t>Netflix/Amazon</a:t>
            </a:r>
          </a:p>
          <a:p>
            <a:pPr marL="0" indent="0">
              <a:buNone/>
            </a:pPr>
            <a:endParaRPr lang="en-US" dirty="0" smtClean="0"/>
          </a:p>
          <a:p>
            <a:r>
              <a:rPr lang="en-US" dirty="0" smtClean="0"/>
              <a:t>Twitter used to predict stock market</a:t>
            </a:r>
          </a:p>
          <a:p>
            <a:endParaRPr lang="en-US" dirty="0" smtClean="0"/>
          </a:p>
          <a:p>
            <a:r>
              <a:rPr lang="en-US" dirty="0" smtClean="0"/>
              <a:t>Facebook demographics- age, race, sexual orientation</a:t>
            </a:r>
          </a:p>
          <a:p>
            <a:endParaRPr lang="en-US" dirty="0" smtClean="0"/>
          </a:p>
          <a:p>
            <a:r>
              <a:rPr lang="en-US" dirty="0" smtClean="0"/>
              <a:t>NSA- email/phone call tracking</a:t>
            </a:r>
          </a:p>
          <a:p>
            <a:endParaRPr lang="en-US" dirty="0"/>
          </a:p>
        </p:txBody>
      </p:sp>
    </p:spTree>
    <p:extLst>
      <p:ext uri="{BB962C8B-B14F-4D97-AF65-F5344CB8AC3E}">
        <p14:creationId xmlns:p14="http://schemas.microsoft.com/office/powerpoint/2010/main" val="314680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rshan\Documents\Fellowship\Didactics\Data analytics talk\Good Data, Bad Data, dt180403.g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65453" y="1428751"/>
            <a:ext cx="8081640" cy="251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34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Civilian Side- CFO (bottom line, ROI), CMO (outcomes), IT personnel(job security)</a:t>
            </a:r>
          </a:p>
          <a:p>
            <a:endParaRPr lang="en-US" dirty="0" smtClean="0"/>
          </a:p>
          <a:p>
            <a:r>
              <a:rPr lang="en-US" dirty="0" smtClean="0"/>
              <a:t>DHA- SECDEV, Joint Chiefs, Combatant Commanders, Surgeon General, warfighter and dependents</a:t>
            </a:r>
          </a:p>
          <a:p>
            <a:endParaRPr lang="en-US" dirty="0"/>
          </a:p>
        </p:txBody>
      </p:sp>
    </p:spTree>
    <p:extLst>
      <p:ext uri="{BB962C8B-B14F-4D97-AF65-F5344CB8AC3E}">
        <p14:creationId xmlns:p14="http://schemas.microsoft.com/office/powerpoint/2010/main" val="335545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analytics relevant to health civilian care?</a:t>
            </a:r>
            <a:endParaRPr lang="en-US" dirty="0"/>
          </a:p>
        </p:txBody>
      </p:sp>
      <p:sp>
        <p:nvSpPr>
          <p:cNvPr id="3" name="Content Placeholder 2"/>
          <p:cNvSpPr>
            <a:spLocks noGrp="1"/>
          </p:cNvSpPr>
          <p:nvPr>
            <p:ph idx="1"/>
          </p:nvPr>
        </p:nvSpPr>
        <p:spPr/>
        <p:txBody>
          <a:bodyPr>
            <a:normAutofit/>
          </a:bodyPr>
          <a:lstStyle/>
          <a:p>
            <a:r>
              <a:rPr lang="en-US" dirty="0"/>
              <a:t>CHF </a:t>
            </a:r>
            <a:r>
              <a:rPr lang="en-US" dirty="0" smtClean="0"/>
              <a:t>Bounce-back prediction</a:t>
            </a:r>
          </a:p>
          <a:p>
            <a:r>
              <a:rPr lang="en-US" dirty="0" smtClean="0"/>
              <a:t>Asthma prevention</a:t>
            </a:r>
          </a:p>
          <a:p>
            <a:r>
              <a:rPr lang="en-US" dirty="0" smtClean="0"/>
              <a:t>CMS reimbursement</a:t>
            </a:r>
          </a:p>
          <a:p>
            <a:r>
              <a:rPr lang="en-US" dirty="0" smtClean="0"/>
              <a:t>HIE and Data access</a:t>
            </a:r>
          </a:p>
          <a:p>
            <a:r>
              <a:rPr lang="en-US" dirty="0" smtClean="0"/>
              <a:t>Billing of medical records</a:t>
            </a:r>
          </a:p>
          <a:p>
            <a:r>
              <a:rPr lang="en-US" dirty="0" smtClean="0"/>
              <a:t>Research- Predicating new diagnoses in patients</a:t>
            </a:r>
            <a:endParaRPr lang="en-US" dirty="0"/>
          </a:p>
          <a:p>
            <a:endParaRPr lang="en-US" dirty="0"/>
          </a:p>
        </p:txBody>
      </p:sp>
    </p:spTree>
    <p:extLst>
      <p:ext uri="{BB962C8B-B14F-4D97-AF65-F5344CB8AC3E}">
        <p14:creationId xmlns:p14="http://schemas.microsoft.com/office/powerpoint/2010/main" val="90233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is analytics relevant to military care?	</a:t>
            </a:r>
            <a:endParaRPr lang="en-US" dirty="0"/>
          </a:p>
        </p:txBody>
      </p:sp>
      <p:sp>
        <p:nvSpPr>
          <p:cNvPr id="3" name="Content Placeholder 2"/>
          <p:cNvSpPr>
            <a:spLocks noGrp="1"/>
          </p:cNvSpPr>
          <p:nvPr>
            <p:ph idx="1"/>
          </p:nvPr>
        </p:nvSpPr>
        <p:spPr/>
        <p:txBody>
          <a:bodyPr>
            <a:normAutofit/>
          </a:bodyPr>
          <a:lstStyle/>
          <a:p>
            <a:r>
              <a:rPr lang="en-US" dirty="0" smtClean="0"/>
              <a:t>Readiness report for combatant commanders</a:t>
            </a:r>
          </a:p>
          <a:p>
            <a:endParaRPr lang="en-US" dirty="0" smtClean="0"/>
          </a:p>
          <a:p>
            <a:r>
              <a:rPr lang="en-US" dirty="0" smtClean="0"/>
              <a:t>Manpower specific needs- Ex. languages</a:t>
            </a:r>
          </a:p>
          <a:p>
            <a:endParaRPr lang="en-US" dirty="0" smtClean="0"/>
          </a:p>
          <a:p>
            <a:r>
              <a:rPr lang="en-US" dirty="0" smtClean="0"/>
              <a:t>Equipment tracking- Location and lifecycle</a:t>
            </a:r>
          </a:p>
        </p:txBody>
      </p:sp>
    </p:spTree>
    <p:extLst>
      <p:ext uri="{BB962C8B-B14F-4D97-AF65-F5344CB8AC3E}">
        <p14:creationId xmlns:p14="http://schemas.microsoft.com/office/powerpoint/2010/main" val="242307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needed in analytics?</a:t>
            </a:r>
            <a:endParaRPr lang="en-US" dirty="0"/>
          </a:p>
        </p:txBody>
      </p:sp>
      <p:sp>
        <p:nvSpPr>
          <p:cNvPr id="3" name="Content Placeholder 2"/>
          <p:cNvSpPr>
            <a:spLocks noGrp="1"/>
          </p:cNvSpPr>
          <p:nvPr>
            <p:ph idx="1"/>
          </p:nvPr>
        </p:nvSpPr>
        <p:spPr/>
        <p:txBody>
          <a:bodyPr>
            <a:normAutofit/>
          </a:bodyPr>
          <a:lstStyle/>
          <a:p>
            <a:r>
              <a:rPr lang="en-US" dirty="0" smtClean="0"/>
              <a:t>Data and Computer Science background</a:t>
            </a:r>
          </a:p>
          <a:p>
            <a:r>
              <a:rPr lang="en-US" dirty="0" smtClean="0"/>
              <a:t>Programming in SQL, Oracle</a:t>
            </a:r>
          </a:p>
          <a:p>
            <a:r>
              <a:rPr lang="en-US" dirty="0" smtClean="0"/>
              <a:t>Statistical and Bayesian analysis</a:t>
            </a:r>
          </a:p>
          <a:p>
            <a:r>
              <a:rPr lang="en-US" dirty="0" smtClean="0"/>
              <a:t>Data interpretation/representation</a:t>
            </a:r>
          </a:p>
          <a:p>
            <a:r>
              <a:rPr lang="en-US" dirty="0" smtClean="0"/>
              <a:t>Modeling</a:t>
            </a:r>
          </a:p>
          <a:p>
            <a:r>
              <a:rPr lang="en-US" dirty="0" smtClean="0"/>
              <a:t>Communication</a:t>
            </a:r>
          </a:p>
          <a:p>
            <a:r>
              <a:rPr lang="en-US" dirty="0"/>
              <a:t>Keith</a:t>
            </a:r>
          </a:p>
        </p:txBody>
      </p:sp>
    </p:spTree>
    <p:extLst>
      <p:ext uri="{BB962C8B-B14F-4D97-AF65-F5344CB8AC3E}">
        <p14:creationId xmlns:p14="http://schemas.microsoft.com/office/powerpoint/2010/main" val="385136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 Wait Times Use Case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smtClean="0"/>
              <a:t>1. How can we use descriptive analytics to measure choke points in Input and throughput?</a:t>
            </a:r>
          </a:p>
          <a:p>
            <a:pPr marL="0" indent="0">
              <a:buNone/>
            </a:pPr>
            <a:endParaRPr lang="en-US" dirty="0" smtClean="0"/>
          </a:p>
          <a:p>
            <a:pPr marL="0" indent="0">
              <a:buNone/>
            </a:pPr>
            <a:r>
              <a:rPr lang="en-US" dirty="0" smtClean="0"/>
              <a:t>2</a:t>
            </a:r>
            <a:r>
              <a:rPr lang="en-US" dirty="0"/>
              <a:t>. By looking at where the choke points are you can start to determine where you need to put your time and effort and research. </a:t>
            </a:r>
            <a:r>
              <a:rPr lang="en-US" dirty="0" smtClean="0"/>
              <a:t> You need to look at triage, vitals, labs/</a:t>
            </a:r>
            <a:r>
              <a:rPr lang="en-US" dirty="0" err="1" smtClean="0"/>
              <a:t>rads</a:t>
            </a:r>
            <a:r>
              <a:rPr lang="en-US" dirty="0" smtClean="0"/>
              <a:t>, medic/nursing assessment, transport time to the bed, transport time to </a:t>
            </a:r>
            <a:r>
              <a:rPr lang="en-US" dirty="0" err="1" smtClean="0"/>
              <a:t>xray</a:t>
            </a:r>
            <a:r>
              <a:rPr lang="en-US" dirty="0" smtClean="0"/>
              <a:t>, CT time, MRI time, d/c time, cleaning the bed time</a:t>
            </a:r>
          </a:p>
          <a:p>
            <a:pPr marL="0" indent="0">
              <a:buNone/>
            </a:pPr>
            <a:endParaRPr lang="en-US" dirty="0" smtClean="0"/>
          </a:p>
          <a:p>
            <a:pPr marL="0" indent="0">
              <a:buNone/>
            </a:pPr>
            <a:r>
              <a:rPr lang="en-US" dirty="0" smtClean="0"/>
              <a:t>3</a:t>
            </a:r>
            <a:r>
              <a:rPr lang="en-US" dirty="0"/>
              <a:t>. How can we use predictive analytics to find what </a:t>
            </a:r>
            <a:r>
              <a:rPr lang="en-US" dirty="0" smtClean="0"/>
              <a:t>equipment </a:t>
            </a:r>
            <a:r>
              <a:rPr lang="en-US" dirty="0"/>
              <a:t>or </a:t>
            </a:r>
            <a:r>
              <a:rPr lang="en-US" dirty="0" smtClean="0"/>
              <a:t>staffing is needed to fix the problem?</a:t>
            </a:r>
          </a:p>
          <a:p>
            <a:pPr marL="0" indent="0">
              <a:buNone/>
            </a:pPr>
            <a:endParaRPr lang="en-US" dirty="0" smtClean="0"/>
          </a:p>
          <a:p>
            <a:pPr marL="0" indent="0">
              <a:buNone/>
            </a:pPr>
            <a:r>
              <a:rPr lang="en-US" dirty="0" smtClean="0"/>
              <a:t>4. Now that you have a question you can look at data and build a model to see if its cheaper to buy another CT or MRI or another nurse</a:t>
            </a:r>
          </a:p>
        </p:txBody>
      </p:sp>
    </p:spTree>
    <p:extLst>
      <p:ext uri="{BB962C8B-B14F-4D97-AF65-F5344CB8AC3E}">
        <p14:creationId xmlns:p14="http://schemas.microsoft.com/office/powerpoint/2010/main" val="631701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Okinawa Use Case</a:t>
            </a:r>
            <a:endParaRPr lang="en-US" dirty="0"/>
          </a:p>
        </p:txBody>
      </p:sp>
      <p:sp>
        <p:nvSpPr>
          <p:cNvPr id="3" name="Content Placeholder 2"/>
          <p:cNvSpPr>
            <a:spLocks noGrp="1"/>
          </p:cNvSpPr>
          <p:nvPr>
            <p:ph idx="1"/>
          </p:nvPr>
        </p:nvSpPr>
        <p:spPr/>
        <p:txBody>
          <a:bodyPr>
            <a:normAutofit/>
          </a:bodyPr>
          <a:lstStyle/>
          <a:p>
            <a:r>
              <a:rPr lang="en-US" dirty="0" smtClean="0"/>
              <a:t>Helicopter crash in Okinawa with 6 patients</a:t>
            </a:r>
          </a:p>
          <a:p>
            <a:r>
              <a:rPr lang="en-US" dirty="0" smtClean="0"/>
              <a:t>1 host nation, 1 walking wounded, 1 closed </a:t>
            </a:r>
            <a:r>
              <a:rPr lang="en-US" dirty="0" err="1" smtClean="0"/>
              <a:t>tib</a:t>
            </a:r>
            <a:r>
              <a:rPr lang="en-US" dirty="0" smtClean="0"/>
              <a:t>/fib, 1 femur </a:t>
            </a:r>
            <a:r>
              <a:rPr lang="en-US" dirty="0" err="1" smtClean="0"/>
              <a:t>frx</a:t>
            </a:r>
            <a:r>
              <a:rPr lang="en-US" dirty="0" smtClean="0"/>
              <a:t>, 1 </a:t>
            </a:r>
            <a:r>
              <a:rPr lang="en-US" dirty="0" err="1" smtClean="0"/>
              <a:t>Epi</a:t>
            </a:r>
            <a:r>
              <a:rPr lang="en-US" dirty="0" smtClean="0"/>
              <a:t>/subdural requiring </a:t>
            </a:r>
            <a:r>
              <a:rPr lang="en-US" dirty="0" err="1" smtClean="0"/>
              <a:t>crainiotomy</a:t>
            </a:r>
            <a:r>
              <a:rPr lang="en-US" dirty="0" smtClean="0"/>
              <a:t>, 1 </a:t>
            </a:r>
            <a:r>
              <a:rPr lang="en-US" dirty="0" err="1" smtClean="0"/>
              <a:t>nuerogenic</a:t>
            </a:r>
            <a:r>
              <a:rPr lang="en-US" dirty="0" smtClean="0"/>
              <a:t> shock</a:t>
            </a:r>
          </a:p>
          <a:p>
            <a:r>
              <a:rPr lang="en-US" dirty="0" smtClean="0"/>
              <a:t>How can we use descriptive models to decrease transport time from the helipad to the ED and then to the OR</a:t>
            </a:r>
          </a:p>
          <a:p>
            <a:r>
              <a:rPr lang="en-US" dirty="0" smtClean="0"/>
              <a:t>How can we use predictive models to help with adequate staffing during mass </a:t>
            </a:r>
            <a:r>
              <a:rPr lang="en-US" dirty="0" err="1" smtClean="0"/>
              <a:t>cals</a:t>
            </a:r>
            <a:r>
              <a:rPr lang="en-US" dirty="0" smtClean="0"/>
              <a:t>?</a:t>
            </a:r>
          </a:p>
          <a:p>
            <a:endParaRPr lang="en-US" dirty="0"/>
          </a:p>
        </p:txBody>
      </p:sp>
    </p:spTree>
    <p:extLst>
      <p:ext uri="{BB962C8B-B14F-4D97-AF65-F5344CB8AC3E}">
        <p14:creationId xmlns:p14="http://schemas.microsoft.com/office/powerpoint/2010/main" val="11652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Inaccurate data- not </a:t>
            </a:r>
            <a:r>
              <a:rPr lang="en-US" dirty="0"/>
              <a:t>a top priority for </a:t>
            </a:r>
            <a:r>
              <a:rPr lang="en-US" dirty="0" smtClean="0"/>
              <a:t>docs </a:t>
            </a:r>
            <a:r>
              <a:rPr lang="en-US" dirty="0"/>
              <a:t>(de </a:t>
            </a:r>
            <a:r>
              <a:rPr lang="en-US" dirty="0" err="1"/>
              <a:t>Lusignan</a:t>
            </a:r>
            <a:r>
              <a:rPr lang="en-US" dirty="0"/>
              <a:t>, 2005</a:t>
            </a:r>
            <a:r>
              <a:rPr lang="en-US" dirty="0" smtClean="0"/>
              <a:t>)</a:t>
            </a:r>
          </a:p>
          <a:p>
            <a:r>
              <a:rPr lang="en-US" dirty="0" smtClean="0"/>
              <a:t>Incomplete data- patients get care at different places (Bourgeois</a:t>
            </a:r>
            <a:r>
              <a:rPr lang="en-US" dirty="0"/>
              <a:t>, 2010; </a:t>
            </a:r>
            <a:r>
              <a:rPr lang="en-US" dirty="0" err="1"/>
              <a:t>Finnell</a:t>
            </a:r>
            <a:r>
              <a:rPr lang="en-US" dirty="0"/>
              <a:t>, 2011</a:t>
            </a:r>
            <a:r>
              <a:rPr lang="en-US" dirty="0" smtClean="0"/>
              <a:t>).</a:t>
            </a:r>
            <a:endParaRPr lang="en-US" dirty="0"/>
          </a:p>
          <a:p>
            <a:r>
              <a:rPr lang="en-US" dirty="0" smtClean="0"/>
              <a:t>Lack of interoperability (</a:t>
            </a:r>
            <a:r>
              <a:rPr lang="en-US" dirty="0" err="1"/>
              <a:t>Kellermann</a:t>
            </a:r>
            <a:r>
              <a:rPr lang="en-US" dirty="0"/>
              <a:t>, 2013</a:t>
            </a:r>
            <a:r>
              <a:rPr lang="en-US" dirty="0" smtClean="0"/>
              <a:t>)- FHIR solution?</a:t>
            </a:r>
          </a:p>
          <a:p>
            <a:r>
              <a:rPr lang="en-US" dirty="0" smtClean="0"/>
              <a:t>“Locked” text data- NLP solutions?</a:t>
            </a:r>
          </a:p>
          <a:p>
            <a:r>
              <a:rPr lang="en-US" dirty="0" smtClean="0"/>
              <a:t>Is data detailed enough?</a:t>
            </a:r>
          </a:p>
          <a:p>
            <a:r>
              <a:rPr lang="en-US" dirty="0" smtClean="0"/>
              <a:t>Too much data</a:t>
            </a:r>
          </a:p>
          <a:p>
            <a:r>
              <a:rPr lang="en-US" dirty="0" smtClean="0"/>
              <a:t>Who owns the data?</a:t>
            </a:r>
          </a:p>
        </p:txBody>
      </p:sp>
    </p:spTree>
    <p:extLst>
      <p:ext uri="{BB962C8B-B14F-4D97-AF65-F5344CB8AC3E}">
        <p14:creationId xmlns:p14="http://schemas.microsoft.com/office/powerpoint/2010/main" val="3468625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predictive analytics models would help with integration and optimization of EHR implementation?</a:t>
            </a:r>
          </a:p>
          <a:p>
            <a:r>
              <a:rPr lang="en-US" dirty="0" smtClean="0"/>
              <a:t>Are data analytics models effectively used for measuring finance and reimbursement?</a:t>
            </a:r>
          </a:p>
          <a:p>
            <a:r>
              <a:rPr lang="en-US" dirty="0" smtClean="0"/>
              <a:t>Where can prescriptive analytics be used in pre and clinical settings to improve outcomes measures in military populations? </a:t>
            </a:r>
          </a:p>
          <a:p>
            <a:r>
              <a:rPr lang="en-US" dirty="0" smtClean="0"/>
              <a:t>Where can we use analytic models in the forward deployed </a:t>
            </a:r>
            <a:r>
              <a:rPr lang="en-US" dirty="0" err="1" smtClean="0"/>
              <a:t>battlespace</a:t>
            </a:r>
            <a:r>
              <a:rPr lang="en-US" dirty="0" smtClean="0"/>
              <a:t> to improve clinical outcomes?</a:t>
            </a:r>
          </a:p>
          <a:p>
            <a:endParaRPr lang="en-US" dirty="0"/>
          </a:p>
        </p:txBody>
      </p:sp>
    </p:spTree>
    <p:extLst>
      <p:ext uri="{BB962C8B-B14F-4D97-AF65-F5344CB8AC3E}">
        <p14:creationId xmlns:p14="http://schemas.microsoft.com/office/powerpoint/2010/main" val="24511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 home</a:t>
            </a:r>
            <a:endParaRPr lang="en-US" dirty="0"/>
          </a:p>
        </p:txBody>
      </p:sp>
      <p:sp>
        <p:nvSpPr>
          <p:cNvPr id="3" name="Content Placeholder 2"/>
          <p:cNvSpPr>
            <a:spLocks noGrp="1"/>
          </p:cNvSpPr>
          <p:nvPr>
            <p:ph idx="1"/>
          </p:nvPr>
        </p:nvSpPr>
        <p:spPr/>
        <p:txBody>
          <a:bodyPr/>
          <a:lstStyle/>
          <a:p>
            <a:r>
              <a:rPr lang="en-US" dirty="0" smtClean="0"/>
              <a:t>Levels of analytics</a:t>
            </a:r>
          </a:p>
          <a:p>
            <a:endParaRPr lang="en-US" dirty="0" smtClean="0"/>
          </a:p>
          <a:p>
            <a:r>
              <a:rPr lang="en-US" dirty="0" smtClean="0"/>
              <a:t>Key </a:t>
            </a:r>
            <a:r>
              <a:rPr lang="en-US" dirty="0"/>
              <a:t>is knowing what question you </a:t>
            </a:r>
            <a:r>
              <a:rPr lang="en-US" dirty="0" smtClean="0"/>
              <a:t>want answered and defining Specific parameters</a:t>
            </a:r>
          </a:p>
          <a:p>
            <a:endParaRPr lang="en-US" dirty="0"/>
          </a:p>
          <a:p>
            <a:r>
              <a:rPr lang="en-US" dirty="0" smtClean="0"/>
              <a:t>Combination of </a:t>
            </a:r>
            <a:r>
              <a:rPr lang="en-US" dirty="0"/>
              <a:t>good </a:t>
            </a:r>
            <a:r>
              <a:rPr lang="en-US" dirty="0" smtClean="0"/>
              <a:t>question </a:t>
            </a:r>
            <a:r>
              <a:rPr lang="en-US" dirty="0"/>
              <a:t>with </a:t>
            </a:r>
            <a:r>
              <a:rPr lang="en-US" dirty="0" smtClean="0"/>
              <a:t>data tools yields </a:t>
            </a:r>
            <a:r>
              <a:rPr lang="en-US" dirty="0"/>
              <a:t>a powerful ability to glean data</a:t>
            </a:r>
          </a:p>
          <a:p>
            <a:endParaRPr lang="en-US" dirty="0"/>
          </a:p>
        </p:txBody>
      </p:sp>
    </p:spTree>
    <p:extLst>
      <p:ext uri="{BB962C8B-B14F-4D97-AF65-F5344CB8AC3E}">
        <p14:creationId xmlns:p14="http://schemas.microsoft.com/office/powerpoint/2010/main" val="220061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arshan\Documents\Fellowship\Didactics\Data analytics talk\Needs a Pie Chart, dt000330.gif"/>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353877" y="1314450"/>
            <a:ext cx="823468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77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Briefing Overview  Slide</a:t>
            </a:r>
          </a:p>
        </p:txBody>
      </p:sp>
      <p:sp>
        <p:nvSpPr>
          <p:cNvPr id="3" name="Content Placeholder 2"/>
          <p:cNvSpPr>
            <a:spLocks noGrp="1"/>
          </p:cNvSpPr>
          <p:nvPr>
            <p:ph idx="1"/>
          </p:nvPr>
        </p:nvSpPr>
        <p:spPr/>
        <p:txBody>
          <a:bodyPr>
            <a:normAutofit lnSpcReduction="10000"/>
          </a:bodyPr>
          <a:lstStyle/>
          <a:p>
            <a:r>
              <a:rPr lang="en-US" dirty="0"/>
              <a:t>Briefing </a:t>
            </a:r>
            <a:r>
              <a:rPr lang="en-US" dirty="0" smtClean="0"/>
              <a:t>Type- informational</a:t>
            </a:r>
          </a:p>
          <a:p>
            <a:endParaRPr lang="en-US" dirty="0" smtClean="0"/>
          </a:p>
          <a:p>
            <a:r>
              <a:rPr lang="en-US" dirty="0"/>
              <a:t>Briefing Overview (BLUF</a:t>
            </a:r>
            <a:r>
              <a:rPr lang="en-US" dirty="0" smtClean="0"/>
              <a:t>)- data analytics are a fundamental tool for deliver of safe, efficient, effective health care</a:t>
            </a:r>
          </a:p>
          <a:p>
            <a:endParaRPr lang="en-US" dirty="0" smtClean="0"/>
          </a:p>
          <a:p>
            <a:r>
              <a:rPr lang="en-US" dirty="0" smtClean="0"/>
              <a:t>Issue </a:t>
            </a:r>
            <a:r>
              <a:rPr lang="en-US" dirty="0"/>
              <a:t>/ Topic Routing </a:t>
            </a:r>
            <a:r>
              <a:rPr lang="en-US" dirty="0" smtClean="0"/>
              <a:t>Recommendation- None</a:t>
            </a:r>
          </a:p>
          <a:p>
            <a:endParaRPr lang="en-US" dirty="0" smtClean="0"/>
          </a:p>
          <a:p>
            <a:r>
              <a:rPr lang="en-US" dirty="0"/>
              <a:t>Decision(s) Required-No decision required at this time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35699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Hoyt R. Health Informatics: Practical Guide for Healthcare and Information Technology Professionals (Sixth Edition) 6th Edition. Lulu. </a:t>
            </a:r>
            <a:r>
              <a:rPr lang="en-US" dirty="0" smtClean="0"/>
              <a:t>2014</a:t>
            </a:r>
          </a:p>
          <a:p>
            <a:r>
              <a:rPr lang="en-US" dirty="0" err="1" smtClean="0"/>
              <a:t>Saiful</a:t>
            </a:r>
            <a:r>
              <a:rPr lang="en-US" dirty="0" smtClean="0"/>
              <a:t> I. A </a:t>
            </a:r>
            <a:r>
              <a:rPr lang="en-US" dirty="0"/>
              <a:t>Systematic Review on Healthcare Analytics: Application and Theoretical Perspective of Data </a:t>
            </a:r>
            <a:r>
              <a:rPr lang="en-US" dirty="0" smtClean="0"/>
              <a:t>Mining</a:t>
            </a:r>
            <a:r>
              <a:rPr lang="en-US" dirty="0"/>
              <a:t>. Healthcare (Basel). 2018 Jun; 6(2): 54</a:t>
            </a:r>
            <a:r>
              <a:rPr lang="en-US" dirty="0" smtClean="0"/>
              <a:t>.</a:t>
            </a:r>
          </a:p>
          <a:p>
            <a:r>
              <a:rPr lang="en-US" dirty="0" err="1"/>
              <a:t>Delen</a:t>
            </a:r>
            <a:r>
              <a:rPr lang="en-US" dirty="0"/>
              <a:t> D. Real-World Data Mining: Introduction to Analytics. Pearson FT Press. </a:t>
            </a:r>
            <a:r>
              <a:rPr lang="en-US" dirty="0" smtClean="0"/>
              <a:t>2014</a:t>
            </a:r>
          </a:p>
          <a:p>
            <a:r>
              <a:rPr lang="en-US" dirty="0" err="1"/>
              <a:t>Afzal</a:t>
            </a:r>
            <a:r>
              <a:rPr lang="en-US" dirty="0"/>
              <a:t> Z. Automatic generation of case-detection algorithms to identify children with asthma from large electronic health record databases. </a:t>
            </a:r>
            <a:r>
              <a:rPr lang="en-US" dirty="0" err="1" smtClean="0"/>
              <a:t>Pharmacoepidemiology</a:t>
            </a:r>
            <a:r>
              <a:rPr lang="en-US" dirty="0" smtClean="0"/>
              <a:t> </a:t>
            </a:r>
            <a:r>
              <a:rPr lang="en-US" dirty="0"/>
              <a:t>and drug </a:t>
            </a:r>
            <a:r>
              <a:rPr lang="en-US" dirty="0" smtClean="0"/>
              <a:t>safety. </a:t>
            </a:r>
            <a:r>
              <a:rPr lang="en-US" dirty="0"/>
              <a:t>2013; 22: </a:t>
            </a:r>
            <a:r>
              <a:rPr lang="en-US" dirty="0" smtClean="0"/>
              <a:t>826–833</a:t>
            </a:r>
          </a:p>
          <a:p>
            <a:r>
              <a:rPr lang="en-US" dirty="0" err="1"/>
              <a:t>FitzHenry</a:t>
            </a:r>
            <a:r>
              <a:rPr lang="en-US" dirty="0"/>
              <a:t> F. Exploring the Frontier of Electronic Health Record. Med Care. 2013 Jun; 51(6): 509–516.</a:t>
            </a:r>
            <a:endParaRPr lang="en-US" dirty="0" smtClean="0"/>
          </a:p>
          <a:p>
            <a:r>
              <a:rPr lang="en-US" dirty="0" smtClean="0"/>
              <a:t>Tai-Seale, M. Leveraging Electronic Health </a:t>
            </a:r>
            <a:r>
              <a:rPr lang="en-US" dirty="0"/>
              <a:t>Records </a:t>
            </a:r>
            <a:r>
              <a:rPr lang="en-US" dirty="0" smtClean="0"/>
              <a:t>to Develop Measurements </a:t>
            </a:r>
            <a:r>
              <a:rPr lang="en-US" dirty="0"/>
              <a:t>for Processes </a:t>
            </a:r>
            <a:r>
              <a:rPr lang="en-US" dirty="0" smtClean="0"/>
              <a:t>of Care. Health Service </a:t>
            </a:r>
            <a:r>
              <a:rPr lang="en-US" dirty="0" err="1" smtClean="0"/>
              <a:t>Reseach</a:t>
            </a:r>
            <a:r>
              <a:rPr lang="en-US" dirty="0"/>
              <a:t>. Health </a:t>
            </a:r>
            <a:r>
              <a:rPr lang="en-US" dirty="0" err="1"/>
              <a:t>Serv</a:t>
            </a:r>
            <a:r>
              <a:rPr lang="en-US" dirty="0"/>
              <a:t> Res. 2014 Apr; 49(2): </a:t>
            </a:r>
            <a:r>
              <a:rPr lang="en-US" dirty="0" smtClean="0"/>
              <a:t>628–644</a:t>
            </a:r>
          </a:p>
          <a:p>
            <a:r>
              <a:rPr lang="en-US" dirty="0" err="1"/>
              <a:t>Amarasingham</a:t>
            </a:r>
            <a:r>
              <a:rPr lang="en-US" dirty="0"/>
              <a:t> R. Electronic medical record-based </a:t>
            </a:r>
            <a:r>
              <a:rPr lang="en-US" dirty="0" err="1"/>
              <a:t>multicondition</a:t>
            </a:r>
            <a:r>
              <a:rPr lang="en-US" dirty="0"/>
              <a:t> models to predict the risk of 30 day readmission or death among adult medicine patients validation and comparison to existing models. </a:t>
            </a:r>
            <a:r>
              <a:rPr lang="sv-SE" dirty="0"/>
              <a:t>BMC Med Inform Decis Mak. 2015; 15: </a:t>
            </a:r>
            <a:r>
              <a:rPr lang="sv-SE" dirty="0" smtClean="0"/>
              <a:t>39</a:t>
            </a:r>
          </a:p>
          <a:p>
            <a:r>
              <a:rPr lang="en-US" dirty="0" err="1"/>
              <a:t>Singal</a:t>
            </a:r>
            <a:r>
              <a:rPr lang="en-US" dirty="0"/>
              <a:t> A. An Automated Model Using Electronic Medical Record Data Identifies Patients With Cirrhosis at High Risk for Readmission. </a:t>
            </a:r>
            <a:r>
              <a:rPr lang="en-US" dirty="0" err="1"/>
              <a:t>Clin</a:t>
            </a:r>
            <a:r>
              <a:rPr lang="en-US" dirty="0"/>
              <a:t> </a:t>
            </a:r>
            <a:r>
              <a:rPr lang="en-US" dirty="0" err="1"/>
              <a:t>Gastroenterol</a:t>
            </a:r>
            <a:r>
              <a:rPr lang="en-US" dirty="0"/>
              <a:t> </a:t>
            </a:r>
            <a:r>
              <a:rPr lang="en-US" dirty="0" err="1"/>
              <a:t>Hepatol</a:t>
            </a:r>
            <a:r>
              <a:rPr lang="en-US" dirty="0"/>
              <a:t>. 2013 October ; 11(10</a:t>
            </a:r>
            <a:r>
              <a:rPr lang="en-US" dirty="0" smtClean="0"/>
              <a:t>)</a:t>
            </a:r>
            <a:endParaRPr lang="en-US" dirty="0"/>
          </a:p>
          <a:p>
            <a:r>
              <a:rPr lang="en-US" dirty="0"/>
              <a:t>Alvarez C. Predicting out of intensive care unit cardiopulmonary arrest or death using electronic medical record data. BMC Medical Informatics and Decision Making 2013, </a:t>
            </a:r>
            <a:r>
              <a:rPr lang="en-US" dirty="0" smtClean="0"/>
              <a:t>13:28</a:t>
            </a:r>
          </a:p>
          <a:p>
            <a:r>
              <a:rPr lang="en-US" dirty="0"/>
              <a:t>Kumar </a:t>
            </a:r>
            <a:r>
              <a:rPr lang="en-US" dirty="0" smtClean="0"/>
              <a:t>A. Hazy</a:t>
            </a:r>
            <a:r>
              <a:rPr lang="en-US" dirty="0"/>
              <a:t>: making </a:t>
            </a:r>
            <a:r>
              <a:rPr lang="en-US" dirty="0" smtClean="0"/>
              <a:t>it easier </a:t>
            </a:r>
            <a:r>
              <a:rPr lang="en-US" dirty="0"/>
              <a:t>to build and maintain </a:t>
            </a:r>
            <a:r>
              <a:rPr lang="en-US" dirty="0" smtClean="0"/>
              <a:t>big-data analytics</a:t>
            </a:r>
            <a:r>
              <a:rPr lang="en-US" dirty="0"/>
              <a:t>. Communications of the </a:t>
            </a:r>
            <a:r>
              <a:rPr lang="en-US" dirty="0" smtClean="0"/>
              <a:t>ACM, 2013</a:t>
            </a:r>
            <a:r>
              <a:rPr lang="en-US" dirty="0"/>
              <a:t>. 56(3): 40-49.</a:t>
            </a:r>
          </a:p>
          <a:p>
            <a:endParaRPr lang="en-US" dirty="0"/>
          </a:p>
          <a:p>
            <a:endParaRPr lang="en-US" dirty="0"/>
          </a:p>
          <a:p>
            <a:endParaRPr lang="en-US" dirty="0"/>
          </a:p>
          <a:p>
            <a:endParaRPr lang="en-US" u="sng" dirty="0"/>
          </a:p>
          <a:p>
            <a:endParaRPr lang="en-US" dirty="0"/>
          </a:p>
        </p:txBody>
      </p:sp>
    </p:spTree>
    <p:extLst>
      <p:ext uri="{BB962C8B-B14F-4D97-AF65-F5344CB8AC3E}">
        <p14:creationId xmlns:p14="http://schemas.microsoft.com/office/powerpoint/2010/main" val="236970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Data Analytics</a:t>
            </a:r>
          </a:p>
          <a:p>
            <a:r>
              <a:rPr lang="en-US" dirty="0" smtClean="0"/>
              <a:t>Understand the 3 Levels of Data Analytics</a:t>
            </a:r>
          </a:p>
          <a:p>
            <a:r>
              <a:rPr lang="en-US" dirty="0" smtClean="0"/>
              <a:t>Exposure to Data Mining Techniques</a:t>
            </a:r>
          </a:p>
          <a:p>
            <a:r>
              <a:rPr lang="en-US" dirty="0" smtClean="0"/>
              <a:t>Data Analytics Workforce</a:t>
            </a:r>
          </a:p>
          <a:p>
            <a:r>
              <a:rPr lang="en-US" dirty="0" smtClean="0"/>
              <a:t>Use case Examples</a:t>
            </a:r>
          </a:p>
          <a:p>
            <a:r>
              <a:rPr lang="en-US" dirty="0" smtClean="0"/>
              <a:t>Discussion questions</a:t>
            </a:r>
          </a:p>
          <a:p>
            <a:r>
              <a:rPr lang="en-US" dirty="0" smtClean="0"/>
              <a:t>Take Homes</a:t>
            </a:r>
          </a:p>
        </p:txBody>
      </p:sp>
    </p:spTree>
    <p:extLst>
      <p:ext uri="{BB962C8B-B14F-4D97-AF65-F5344CB8AC3E}">
        <p14:creationId xmlns:p14="http://schemas.microsoft.com/office/powerpoint/2010/main" val="22596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493" y="384428"/>
            <a:ext cx="6569012" cy="334707"/>
          </a:xfrm>
        </p:spPr>
        <p:txBody>
          <a:bodyPr>
            <a:normAutofit fontScale="90000"/>
          </a:bodyPr>
          <a:lstStyle/>
          <a:p>
            <a:r>
              <a:rPr lang="en-US" dirty="0" smtClean="0"/>
              <a:t>Definition</a:t>
            </a:r>
            <a:endParaRPr lang="en-US" dirty="0"/>
          </a:p>
        </p:txBody>
      </p:sp>
      <p:sp>
        <p:nvSpPr>
          <p:cNvPr id="3" name="Text Placeholder 2"/>
          <p:cNvSpPr>
            <a:spLocks noGrp="1"/>
          </p:cNvSpPr>
          <p:nvPr>
            <p:ph type="body" idx="1"/>
          </p:nvPr>
        </p:nvSpPr>
        <p:spPr>
          <a:xfrm>
            <a:off x="1272063" y="887350"/>
            <a:ext cx="6599873" cy="738664"/>
          </a:xfrm>
        </p:spPr>
        <p:txBody>
          <a:bodyPr>
            <a:noAutofit/>
          </a:bodyPr>
          <a:lstStyle/>
          <a:p>
            <a:r>
              <a:rPr lang="en-US" sz="2700" dirty="0" smtClean="0"/>
              <a:t>“ </a:t>
            </a:r>
            <a:r>
              <a:rPr lang="en-US" sz="2700" dirty="0"/>
              <a:t>The systematic use of data and related business insights developed through applied analytical disciplines (e.g. statistical, contextual, quantitative, predictive, cognitive, other including emerging models) to drive fact-based decision making for planning, management, measurement </a:t>
            </a:r>
            <a:r>
              <a:rPr lang="en-US" sz="2700"/>
              <a:t>and </a:t>
            </a:r>
            <a:r>
              <a:rPr lang="en-US" sz="2700" smtClean="0"/>
              <a:t>learning</a:t>
            </a:r>
            <a:r>
              <a:rPr lang="en-US" sz="2700"/>
              <a:t> </a:t>
            </a:r>
            <a:r>
              <a:rPr lang="en-US" sz="2700" smtClean="0"/>
              <a:t>(IBM 2012)”</a:t>
            </a:r>
            <a:endParaRPr lang="en-US" sz="2700" dirty="0"/>
          </a:p>
        </p:txBody>
      </p:sp>
    </p:spTree>
    <p:extLst>
      <p:ext uri="{BB962C8B-B14F-4D97-AF65-F5344CB8AC3E}">
        <p14:creationId xmlns:p14="http://schemas.microsoft.com/office/powerpoint/2010/main" val="30672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 about data analytics?</a:t>
            </a:r>
            <a:endParaRPr lang="en-US" dirty="0"/>
          </a:p>
        </p:txBody>
      </p:sp>
      <p:sp>
        <p:nvSpPr>
          <p:cNvPr id="3" name="Content Placeholder 2"/>
          <p:cNvSpPr>
            <a:spLocks noGrp="1"/>
          </p:cNvSpPr>
          <p:nvPr>
            <p:ph idx="1"/>
          </p:nvPr>
        </p:nvSpPr>
        <p:spPr>
          <a:xfrm>
            <a:off x="457200" y="2266950"/>
            <a:ext cx="8229600" cy="2327672"/>
          </a:xfrm>
        </p:spPr>
        <p:txBody>
          <a:bodyPr>
            <a:normAutofit fontScale="92500" lnSpcReduction="20000"/>
          </a:bodyPr>
          <a:lstStyle/>
          <a:p>
            <a:endParaRPr lang="en-US" dirty="0" smtClean="0"/>
          </a:p>
          <a:p>
            <a:endParaRPr lang="en-US" dirty="0"/>
          </a:p>
          <a:p>
            <a:endParaRPr lang="en-US" dirty="0" smtClean="0"/>
          </a:p>
          <a:p>
            <a:r>
              <a:rPr lang="en-US" dirty="0" smtClean="0"/>
              <a:t>“</a:t>
            </a:r>
            <a:r>
              <a:rPr lang="en-US" dirty="0"/>
              <a:t>Use of analytics—including data mining, text mining, and big data analytics—is assisting healthcare professionals in disease prediction, diagnosis, and treatment, resulting in an improvement in service quality and reduction in </a:t>
            </a:r>
            <a:r>
              <a:rPr lang="en-US" dirty="0" smtClean="0"/>
              <a:t>cost (</a:t>
            </a:r>
            <a:r>
              <a:rPr lang="en-US" dirty="0" err="1" smtClean="0"/>
              <a:t>Saiful</a:t>
            </a:r>
            <a:r>
              <a:rPr lang="en-US" dirty="0" smtClean="0"/>
              <a:t>) ”</a:t>
            </a:r>
          </a:p>
          <a:p>
            <a:endParaRPr lang="en-US" dirty="0"/>
          </a:p>
          <a:p>
            <a:endParaRPr lang="en-US" dirty="0" smtClean="0"/>
          </a:p>
          <a:p>
            <a:endParaRPr lang="en-US" dirty="0"/>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 y="971550"/>
            <a:ext cx="9024938" cy="211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17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Analytics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Fig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186813"/>
            <a:ext cx="5105400" cy="39566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9" y="1581150"/>
            <a:ext cx="38862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44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type is used most often?</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2742" y="1314450"/>
            <a:ext cx="8404058" cy="336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56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analytics used most?</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42" y="1257301"/>
            <a:ext cx="8280408" cy="348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65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5356</TotalTime>
  <Words>4235</Words>
  <Application>Microsoft Office PowerPoint</Application>
  <PresentationFormat>On-screen Show (16:9)</PresentationFormat>
  <Paragraphs>353</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Data Analytics</vt:lpstr>
      <vt:lpstr>PowerPoint Presentation</vt:lpstr>
      <vt:lpstr>Briefing Overview  Slide</vt:lpstr>
      <vt:lpstr>Objectives</vt:lpstr>
      <vt:lpstr>Definition</vt:lpstr>
      <vt:lpstr>Why do we care about data analytics?</vt:lpstr>
      <vt:lpstr>Levels of Analytics</vt:lpstr>
      <vt:lpstr>Which type is used most often?</vt:lpstr>
      <vt:lpstr>Where are analytics used most?</vt:lpstr>
      <vt:lpstr>Descriptive Analytics Examples</vt:lpstr>
      <vt:lpstr>Predictive Analytics Examples</vt:lpstr>
      <vt:lpstr>More Definitions</vt:lpstr>
      <vt:lpstr>Big Data</vt:lpstr>
      <vt:lpstr>The Data Analytics Pipeline</vt:lpstr>
      <vt:lpstr>Data Sources</vt:lpstr>
      <vt:lpstr>Data Mining Extraction techniques</vt:lpstr>
      <vt:lpstr>PowerPoint Presentation</vt:lpstr>
      <vt:lpstr>What can you do with the data?</vt:lpstr>
      <vt:lpstr>Nonclinical uses of Analytics  </vt:lpstr>
      <vt:lpstr>Stakeholders</vt:lpstr>
      <vt:lpstr>How is analytics relevant to health civilian care?</vt:lpstr>
      <vt:lpstr>How is analytics relevant to military care? </vt:lpstr>
      <vt:lpstr>Skills needed in analytics?</vt:lpstr>
      <vt:lpstr>ED Wait Times Use Case</vt:lpstr>
      <vt:lpstr>Okinawa Use Case</vt:lpstr>
      <vt:lpstr>Challenges</vt:lpstr>
      <vt:lpstr>Discussion questions</vt:lpstr>
      <vt:lpstr>Key take home</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Thota</dc:creator>
  <cp:lastModifiedBy>Darshan Thota</cp:lastModifiedBy>
  <cp:revision>112</cp:revision>
  <dcterms:created xsi:type="dcterms:W3CDTF">2018-08-22T05:01:10Z</dcterms:created>
  <dcterms:modified xsi:type="dcterms:W3CDTF">2018-11-18T18:30:33Z</dcterms:modified>
</cp:coreProperties>
</file>