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65" r:id="rId5"/>
    <p:sldId id="297" r:id="rId6"/>
    <p:sldId id="275" r:id="rId7"/>
    <p:sldId id="276" r:id="rId8"/>
    <p:sldId id="270" r:id="rId9"/>
    <p:sldId id="281" r:id="rId10"/>
    <p:sldId id="282" r:id="rId11"/>
    <p:sldId id="271" r:id="rId12"/>
    <p:sldId id="287" r:id="rId13"/>
    <p:sldId id="286" r:id="rId14"/>
    <p:sldId id="290" r:id="rId15"/>
    <p:sldId id="288" r:id="rId16"/>
    <p:sldId id="289" r:id="rId17"/>
    <p:sldId id="291" r:id="rId18"/>
    <p:sldId id="277" r:id="rId19"/>
    <p:sldId id="278" r:id="rId20"/>
    <p:sldId id="292" r:id="rId21"/>
    <p:sldId id="279" r:id="rId22"/>
    <p:sldId id="280" r:id="rId23"/>
    <p:sldId id="293" r:id="rId24"/>
    <p:sldId id="294" r:id="rId25"/>
    <p:sldId id="295" r:id="rId26"/>
    <p:sldId id="296" r:id="rId27"/>
    <p:sldId id="274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E6CE0-0909-455D-A74C-FE923B6A3AB5}" v="55" dt="2019-01-24T15:31:17.510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173" autoAdjust="0"/>
  </p:normalViewPr>
  <p:slideViewPr>
    <p:cSldViewPr snapToGrid="0" showGuides="1">
      <p:cViewPr>
        <p:scale>
          <a:sx n="75" d="100"/>
          <a:sy n="75" d="100"/>
        </p:scale>
        <p:origin x="9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t" userId="1c7a820a435c2f3e" providerId="LiveId" clId="{D4CE6CE0-0909-455D-A74C-FE923B6A3AB5}"/>
    <pc:docChg chg="undo custSel addSld delSld modSld sldOrd">
      <pc:chgData name="David Alt" userId="1c7a820a435c2f3e" providerId="LiveId" clId="{D4CE6CE0-0909-455D-A74C-FE923B6A3AB5}" dt="2019-01-24T15:35:38.591" v="11067" actId="20577"/>
      <pc:docMkLst>
        <pc:docMk/>
      </pc:docMkLst>
      <pc:sldChg chg="modNotesTx">
        <pc:chgData name="David Alt" userId="1c7a820a435c2f3e" providerId="LiveId" clId="{D4CE6CE0-0909-455D-A74C-FE923B6A3AB5}" dt="2019-01-24T15:35:38.591" v="11067" actId="20577"/>
        <pc:sldMkLst>
          <pc:docMk/>
          <pc:sldMk cId="923078003" sldId="265"/>
        </pc:sldMkLst>
      </pc:sldChg>
      <pc:sldChg chg="del">
        <pc:chgData name="David Alt" userId="1c7a820a435c2f3e" providerId="LiveId" clId="{D4CE6CE0-0909-455D-A74C-FE923B6A3AB5}" dt="2019-01-24T15:04:47.582" v="10332" actId="2696"/>
        <pc:sldMkLst>
          <pc:docMk/>
          <pc:sldMk cId="2364934239" sldId="266"/>
        </pc:sldMkLst>
      </pc:sldChg>
      <pc:sldChg chg="modNotesTx">
        <pc:chgData name="David Alt" userId="1c7a820a435c2f3e" providerId="LiveId" clId="{D4CE6CE0-0909-455D-A74C-FE923B6A3AB5}" dt="2019-01-24T15:11:26.447" v="10774" actId="20577"/>
        <pc:sldMkLst>
          <pc:docMk/>
          <pc:sldMk cId="3473385935" sldId="271"/>
        </pc:sldMkLst>
      </pc:sldChg>
      <pc:sldChg chg="modSp del">
        <pc:chgData name="David Alt" userId="1c7a820a435c2f3e" providerId="LiveId" clId="{D4CE6CE0-0909-455D-A74C-FE923B6A3AB5}" dt="2019-01-24T15:04:01.437" v="10331" actId="2696"/>
        <pc:sldMkLst>
          <pc:docMk/>
          <pc:sldMk cId="482078694" sldId="272"/>
        </pc:sldMkLst>
        <pc:spChg chg="mod">
          <ac:chgData name="David Alt" userId="1c7a820a435c2f3e" providerId="LiveId" clId="{D4CE6CE0-0909-455D-A74C-FE923B6A3AB5}" dt="2019-01-24T04:11:46.393" v="974"/>
          <ac:spMkLst>
            <pc:docMk/>
            <pc:sldMk cId="482078694" sldId="272"/>
            <ac:spMk id="14" creationId="{00000000-0000-0000-0000-000000000000}"/>
          </ac:spMkLst>
        </pc:spChg>
      </pc:sldChg>
      <pc:sldChg chg="del">
        <pc:chgData name="David Alt" userId="1c7a820a435c2f3e" providerId="LiveId" clId="{D4CE6CE0-0909-455D-A74C-FE923B6A3AB5}" dt="2019-01-24T15:04:51.066" v="10333" actId="2696"/>
        <pc:sldMkLst>
          <pc:docMk/>
          <pc:sldMk cId="105742808" sldId="273"/>
        </pc:sldMkLst>
      </pc:sldChg>
      <pc:sldChg chg="modSp">
        <pc:chgData name="David Alt" userId="1c7a820a435c2f3e" providerId="LiveId" clId="{D4CE6CE0-0909-455D-A74C-FE923B6A3AB5}" dt="2019-01-24T15:09:19.940" v="10678" actId="20577"/>
        <pc:sldMkLst>
          <pc:docMk/>
          <pc:sldMk cId="2331468008" sldId="274"/>
        </pc:sldMkLst>
        <pc:spChg chg="mod">
          <ac:chgData name="David Alt" userId="1c7a820a435c2f3e" providerId="LiveId" clId="{D4CE6CE0-0909-455D-A74C-FE923B6A3AB5}" dt="2019-01-24T15:05:50.802" v="10368" actId="20577"/>
          <ac:spMkLst>
            <pc:docMk/>
            <pc:sldMk cId="2331468008" sldId="274"/>
            <ac:spMk id="13" creationId="{00000000-0000-0000-0000-000000000000}"/>
          </ac:spMkLst>
        </pc:spChg>
        <pc:spChg chg="mod">
          <ac:chgData name="David Alt" userId="1c7a820a435c2f3e" providerId="LiveId" clId="{D4CE6CE0-0909-455D-A74C-FE923B6A3AB5}" dt="2019-01-24T15:09:19.940" v="10678" actId="20577"/>
          <ac:spMkLst>
            <pc:docMk/>
            <pc:sldMk cId="2331468008" sldId="274"/>
            <ac:spMk id="14" creationId="{00000000-0000-0000-0000-000000000000}"/>
          </ac:spMkLst>
        </pc:spChg>
      </pc:sldChg>
      <pc:sldChg chg="addSp modSp modNotesTx">
        <pc:chgData name="David Alt" userId="1c7a820a435c2f3e" providerId="LiveId" clId="{D4CE6CE0-0909-455D-A74C-FE923B6A3AB5}" dt="2019-01-24T04:58:52.118" v="5325" actId="6549"/>
        <pc:sldMkLst>
          <pc:docMk/>
          <pc:sldMk cId="1926892662" sldId="277"/>
        </pc:sldMkLst>
        <pc:spChg chg="mod">
          <ac:chgData name="David Alt" userId="1c7a820a435c2f3e" providerId="LiveId" clId="{D4CE6CE0-0909-455D-A74C-FE923B6A3AB5}" dt="2019-01-24T04:46:04.707" v="4190" actId="1076"/>
          <ac:spMkLst>
            <pc:docMk/>
            <pc:sldMk cId="1926892662" sldId="277"/>
            <ac:spMk id="13" creationId="{00000000-0000-0000-0000-000000000000}"/>
          </ac:spMkLst>
        </pc:spChg>
        <pc:spChg chg="mod">
          <ac:chgData name="David Alt" userId="1c7a820a435c2f3e" providerId="LiveId" clId="{D4CE6CE0-0909-455D-A74C-FE923B6A3AB5}" dt="2019-01-24T04:58:39.354" v="5324" actId="15"/>
          <ac:spMkLst>
            <pc:docMk/>
            <pc:sldMk cId="1926892662" sldId="277"/>
            <ac:spMk id="14" creationId="{00000000-0000-0000-0000-000000000000}"/>
          </ac:spMkLst>
        </pc:spChg>
        <pc:graphicFrameChg chg="add mod modGraphic">
          <ac:chgData name="David Alt" userId="1c7a820a435c2f3e" providerId="LiveId" clId="{D4CE6CE0-0909-455D-A74C-FE923B6A3AB5}" dt="2019-01-24T04:49:23.184" v="4386" actId="20577"/>
          <ac:graphicFrameMkLst>
            <pc:docMk/>
            <pc:sldMk cId="1926892662" sldId="277"/>
            <ac:graphicFrameMk id="4" creationId="{5483FF63-B14E-4AFE-A51B-4F4C781F9C86}"/>
          </ac:graphicFrameMkLst>
        </pc:graphicFrameChg>
      </pc:sldChg>
      <pc:sldChg chg="modSp modNotesTx">
        <pc:chgData name="David Alt" userId="1c7a820a435c2f3e" providerId="LiveId" clId="{D4CE6CE0-0909-455D-A74C-FE923B6A3AB5}" dt="2019-01-24T05:02:49.432" v="5898" actId="27636"/>
        <pc:sldMkLst>
          <pc:docMk/>
          <pc:sldMk cId="2124781264" sldId="278"/>
        </pc:sldMkLst>
        <pc:spChg chg="mod">
          <ac:chgData name="David Alt" userId="1c7a820a435c2f3e" providerId="LiveId" clId="{D4CE6CE0-0909-455D-A74C-FE923B6A3AB5}" dt="2019-01-24T05:02:49.432" v="5898" actId="27636"/>
          <ac:spMkLst>
            <pc:docMk/>
            <pc:sldMk cId="2124781264" sldId="278"/>
            <ac:spMk id="14" creationId="{00000000-0000-0000-0000-000000000000}"/>
          </ac:spMkLst>
        </pc:spChg>
      </pc:sldChg>
      <pc:sldChg chg="modSp modNotesTx">
        <pc:chgData name="David Alt" userId="1c7a820a435c2f3e" providerId="LiveId" clId="{D4CE6CE0-0909-455D-A74C-FE923B6A3AB5}" dt="2019-01-24T14:30:58.784" v="7153" actId="20577"/>
        <pc:sldMkLst>
          <pc:docMk/>
          <pc:sldMk cId="2054912341" sldId="279"/>
        </pc:sldMkLst>
        <pc:spChg chg="mod">
          <ac:chgData name="David Alt" userId="1c7a820a435c2f3e" providerId="LiveId" clId="{D4CE6CE0-0909-455D-A74C-FE923B6A3AB5}" dt="2019-01-24T14:30:58.784" v="7153" actId="20577"/>
          <ac:spMkLst>
            <pc:docMk/>
            <pc:sldMk cId="2054912341" sldId="279"/>
            <ac:spMk id="14" creationId="{00000000-0000-0000-0000-000000000000}"/>
          </ac:spMkLst>
        </pc:spChg>
      </pc:sldChg>
      <pc:sldChg chg="addSp delSp modSp modNotesTx">
        <pc:chgData name="David Alt" userId="1c7a820a435c2f3e" providerId="LiveId" clId="{D4CE6CE0-0909-455D-A74C-FE923B6A3AB5}" dt="2019-01-24T15:34:59.948" v="11017" actId="20577"/>
        <pc:sldMkLst>
          <pc:docMk/>
          <pc:sldMk cId="2341182713" sldId="280"/>
        </pc:sldMkLst>
        <pc:spChg chg="add del">
          <ac:chgData name="David Alt" userId="1c7a820a435c2f3e" providerId="LiveId" clId="{D4CE6CE0-0909-455D-A74C-FE923B6A3AB5}" dt="2019-01-24T14:31:41.828" v="7155"/>
          <ac:spMkLst>
            <pc:docMk/>
            <pc:sldMk cId="2341182713" sldId="280"/>
            <ac:spMk id="2" creationId="{DDFD98E1-526B-47C8-9D2D-C81A125895AC}"/>
          </ac:spMkLst>
        </pc:spChg>
        <pc:spChg chg="mod">
          <ac:chgData name="David Alt" userId="1c7a820a435c2f3e" providerId="LiveId" clId="{D4CE6CE0-0909-455D-A74C-FE923B6A3AB5}" dt="2019-01-24T14:32:05.228" v="7161" actId="1076"/>
          <ac:spMkLst>
            <pc:docMk/>
            <pc:sldMk cId="2341182713" sldId="280"/>
            <ac:spMk id="13" creationId="{00000000-0000-0000-0000-000000000000}"/>
          </ac:spMkLst>
        </pc:spChg>
        <pc:spChg chg="mod">
          <ac:chgData name="David Alt" userId="1c7a820a435c2f3e" providerId="LiveId" clId="{D4CE6CE0-0909-455D-A74C-FE923B6A3AB5}" dt="2019-01-24T15:34:59.948" v="11017" actId="20577"/>
          <ac:spMkLst>
            <pc:docMk/>
            <pc:sldMk cId="2341182713" sldId="280"/>
            <ac:spMk id="14" creationId="{00000000-0000-0000-0000-000000000000}"/>
          </ac:spMkLst>
        </pc:spChg>
        <pc:graphicFrameChg chg="add mod modGraphic">
          <ac:chgData name="David Alt" userId="1c7a820a435c2f3e" providerId="LiveId" clId="{D4CE6CE0-0909-455D-A74C-FE923B6A3AB5}" dt="2019-01-24T14:32:49.390" v="7216" actId="1076"/>
          <ac:graphicFrameMkLst>
            <pc:docMk/>
            <pc:sldMk cId="2341182713" sldId="280"/>
            <ac:graphicFrameMk id="5" creationId="{B91569B7-AB1E-42F7-95E6-D1F4F29C17CF}"/>
          </ac:graphicFrameMkLst>
        </pc:graphicFrameChg>
      </pc:sldChg>
      <pc:sldChg chg="modSp">
        <pc:chgData name="David Alt" userId="1c7a820a435c2f3e" providerId="LiveId" clId="{D4CE6CE0-0909-455D-A74C-FE923B6A3AB5}" dt="2019-01-24T04:12:19.572" v="984" actId="20577"/>
        <pc:sldMkLst>
          <pc:docMk/>
          <pc:sldMk cId="1965734884" sldId="282"/>
        </pc:sldMkLst>
        <pc:spChg chg="mod">
          <ac:chgData name="David Alt" userId="1c7a820a435c2f3e" providerId="LiveId" clId="{D4CE6CE0-0909-455D-A74C-FE923B6A3AB5}" dt="2019-01-24T04:12:19.572" v="984" actId="20577"/>
          <ac:spMkLst>
            <pc:docMk/>
            <pc:sldMk cId="1965734884" sldId="282"/>
            <ac:spMk id="14" creationId="{00000000-0000-0000-0000-000000000000}"/>
          </ac:spMkLst>
        </pc:spChg>
      </pc:sldChg>
      <pc:sldChg chg="addSp modSp modNotesTx">
        <pc:chgData name="David Alt" userId="1c7a820a435c2f3e" providerId="LiveId" clId="{D4CE6CE0-0909-455D-A74C-FE923B6A3AB5}" dt="2019-01-24T04:21:18.627" v="1841" actId="1076"/>
        <pc:sldMkLst>
          <pc:docMk/>
          <pc:sldMk cId="3606739070" sldId="286"/>
        </pc:sldMkLst>
        <pc:spChg chg="mod">
          <ac:chgData name="David Alt" userId="1c7a820a435c2f3e" providerId="LiveId" clId="{D4CE6CE0-0909-455D-A74C-FE923B6A3AB5}" dt="2019-01-24T04:21:12.376" v="1840" actId="1076"/>
          <ac:spMkLst>
            <pc:docMk/>
            <pc:sldMk cId="3606739070" sldId="286"/>
            <ac:spMk id="4" creationId="{DA01F9B1-DE1A-4450-B1E1-EDA77411FFA7}"/>
          </ac:spMkLst>
        </pc:spChg>
        <pc:spChg chg="add mod">
          <ac:chgData name="David Alt" userId="1c7a820a435c2f3e" providerId="LiveId" clId="{D4CE6CE0-0909-455D-A74C-FE923B6A3AB5}" dt="2019-01-24T04:21:18.627" v="1841" actId="1076"/>
          <ac:spMkLst>
            <pc:docMk/>
            <pc:sldMk cId="3606739070" sldId="286"/>
            <ac:spMk id="6" creationId="{98D79ACE-0739-4B9F-8C29-32D2304888C7}"/>
          </ac:spMkLst>
        </pc:spChg>
        <pc:graphicFrameChg chg="modGraphic">
          <ac:chgData name="David Alt" userId="1c7a820a435c2f3e" providerId="LiveId" clId="{D4CE6CE0-0909-455D-A74C-FE923B6A3AB5}" dt="2019-01-24T04:14:05.653" v="993" actId="113"/>
          <ac:graphicFrameMkLst>
            <pc:docMk/>
            <pc:sldMk cId="3606739070" sldId="286"/>
            <ac:graphicFrameMk id="2" creationId="{FB5A05C1-BA38-429F-9EA4-964BF613D27E}"/>
          </ac:graphicFrameMkLst>
        </pc:graphicFrameChg>
      </pc:sldChg>
      <pc:sldChg chg="addSp modSp">
        <pc:chgData name="David Alt" userId="1c7a820a435c2f3e" providerId="LiveId" clId="{D4CE6CE0-0909-455D-A74C-FE923B6A3AB5}" dt="2019-01-24T04:33:40.674" v="2842" actId="1076"/>
        <pc:sldMkLst>
          <pc:docMk/>
          <pc:sldMk cId="973401611" sldId="287"/>
        </pc:sldMkLst>
        <pc:spChg chg="add mod">
          <ac:chgData name="David Alt" userId="1c7a820a435c2f3e" providerId="LiveId" clId="{D4CE6CE0-0909-455D-A74C-FE923B6A3AB5}" dt="2019-01-24T04:27:41.839" v="2523" actId="1076"/>
          <ac:spMkLst>
            <pc:docMk/>
            <pc:sldMk cId="973401611" sldId="287"/>
            <ac:spMk id="2" creationId="{037979DB-497A-42B5-A370-76067053DDC0}"/>
          </ac:spMkLst>
        </pc:spChg>
        <pc:spChg chg="mod">
          <ac:chgData name="David Alt" userId="1c7a820a435c2f3e" providerId="LiveId" clId="{D4CE6CE0-0909-455D-A74C-FE923B6A3AB5}" dt="2019-01-24T04:33:40.674" v="2842" actId="1076"/>
          <ac:spMkLst>
            <pc:docMk/>
            <pc:sldMk cId="973401611" sldId="287"/>
            <ac:spMk id="14" creationId="{00000000-0000-0000-0000-000000000000}"/>
          </ac:spMkLst>
        </pc:spChg>
      </pc:sldChg>
      <pc:sldChg chg="addSp modSp modNotesTx">
        <pc:chgData name="David Alt" userId="1c7a820a435c2f3e" providerId="LiveId" clId="{D4CE6CE0-0909-455D-A74C-FE923B6A3AB5}" dt="2019-01-24T04:34:23.743" v="2909" actId="20577"/>
        <pc:sldMkLst>
          <pc:docMk/>
          <pc:sldMk cId="2977326450" sldId="288"/>
        </pc:sldMkLst>
        <pc:spChg chg="add mod">
          <ac:chgData name="David Alt" userId="1c7a820a435c2f3e" providerId="LiveId" clId="{D4CE6CE0-0909-455D-A74C-FE923B6A3AB5}" dt="2019-01-24T04:30:29.057" v="2619" actId="1076"/>
          <ac:spMkLst>
            <pc:docMk/>
            <pc:sldMk cId="2977326450" sldId="288"/>
            <ac:spMk id="4" creationId="{FF0EBDEB-B41E-40B3-9646-06100E0455BF}"/>
          </ac:spMkLst>
        </pc:spChg>
        <pc:graphicFrameChg chg="mod modGraphic">
          <ac:chgData name="David Alt" userId="1c7a820a435c2f3e" providerId="LiveId" clId="{D4CE6CE0-0909-455D-A74C-FE923B6A3AB5}" dt="2019-01-24T04:30:19.165" v="2618" actId="207"/>
          <ac:graphicFrameMkLst>
            <pc:docMk/>
            <pc:sldMk cId="2977326450" sldId="288"/>
            <ac:graphicFrameMk id="2" creationId="{FB5A05C1-BA38-429F-9EA4-964BF613D27E}"/>
          </ac:graphicFrameMkLst>
        </pc:graphicFrameChg>
      </pc:sldChg>
      <pc:sldChg chg="addSp modSp modNotesTx">
        <pc:chgData name="David Alt" userId="1c7a820a435c2f3e" providerId="LiveId" clId="{D4CE6CE0-0909-455D-A74C-FE923B6A3AB5}" dt="2019-01-24T04:41:15.494" v="3798" actId="20577"/>
        <pc:sldMkLst>
          <pc:docMk/>
          <pc:sldMk cId="4198217727" sldId="289"/>
        </pc:sldMkLst>
        <pc:spChg chg="add mod">
          <ac:chgData name="David Alt" userId="1c7a820a435c2f3e" providerId="LiveId" clId="{D4CE6CE0-0909-455D-A74C-FE923B6A3AB5}" dt="2019-01-24T04:40:09.811" v="3621" actId="20577"/>
          <ac:spMkLst>
            <pc:docMk/>
            <pc:sldMk cId="4198217727" sldId="289"/>
            <ac:spMk id="4" creationId="{F0CE7078-8992-4E6E-8071-6638DB0FC712}"/>
          </ac:spMkLst>
        </pc:spChg>
        <pc:graphicFrameChg chg="mod modGraphic">
          <ac:chgData name="David Alt" userId="1c7a820a435c2f3e" providerId="LiveId" clId="{D4CE6CE0-0909-455D-A74C-FE923B6A3AB5}" dt="2019-01-24T04:25:19.869" v="2279" actId="207"/>
          <ac:graphicFrameMkLst>
            <pc:docMk/>
            <pc:sldMk cId="4198217727" sldId="289"/>
            <ac:graphicFrameMk id="2" creationId="{FB5A05C1-BA38-429F-9EA4-964BF613D27E}"/>
          </ac:graphicFrameMkLst>
        </pc:graphicFrameChg>
      </pc:sldChg>
      <pc:sldChg chg="addSp modSp modNotesTx">
        <pc:chgData name="David Alt" userId="1c7a820a435c2f3e" providerId="LiveId" clId="{D4CE6CE0-0909-455D-A74C-FE923B6A3AB5}" dt="2019-01-24T04:37:23.807" v="3305" actId="20577"/>
        <pc:sldMkLst>
          <pc:docMk/>
          <pc:sldMk cId="4275733683" sldId="290"/>
        </pc:sldMkLst>
        <pc:spChg chg="add mod">
          <ac:chgData name="David Alt" userId="1c7a820a435c2f3e" providerId="LiveId" clId="{D4CE6CE0-0909-455D-A74C-FE923B6A3AB5}" dt="2019-01-24T04:30:35.872" v="2620" actId="1076"/>
          <ac:spMkLst>
            <pc:docMk/>
            <pc:sldMk cId="4275733683" sldId="290"/>
            <ac:spMk id="4" creationId="{983AA9D1-9D77-4227-8ED0-E2AD0EF81353}"/>
          </ac:spMkLst>
        </pc:spChg>
        <pc:graphicFrameChg chg="mod modGraphic">
          <ac:chgData name="David Alt" userId="1c7a820a435c2f3e" providerId="LiveId" clId="{D4CE6CE0-0909-455D-A74C-FE923B6A3AB5}" dt="2019-01-24T04:30:38.962" v="2621" actId="1076"/>
          <ac:graphicFrameMkLst>
            <pc:docMk/>
            <pc:sldMk cId="4275733683" sldId="290"/>
            <ac:graphicFrameMk id="2" creationId="{FB5A05C1-BA38-429F-9EA4-964BF613D27E}"/>
          </ac:graphicFrameMkLst>
        </pc:graphicFrameChg>
      </pc:sldChg>
      <pc:sldChg chg="delSp modSp add ord">
        <pc:chgData name="David Alt" userId="1c7a820a435c2f3e" providerId="LiveId" clId="{D4CE6CE0-0909-455D-A74C-FE923B6A3AB5}" dt="2019-01-24T04:43:03.670" v="3893" actId="113"/>
        <pc:sldMkLst>
          <pc:docMk/>
          <pc:sldMk cId="2179435021" sldId="291"/>
        </pc:sldMkLst>
        <pc:spChg chg="del">
          <ac:chgData name="David Alt" userId="1c7a820a435c2f3e" providerId="LiveId" clId="{D4CE6CE0-0909-455D-A74C-FE923B6A3AB5}" dt="2019-01-24T04:33:25.931" v="2841" actId="478"/>
          <ac:spMkLst>
            <pc:docMk/>
            <pc:sldMk cId="2179435021" sldId="291"/>
            <ac:spMk id="2" creationId="{037979DB-497A-42B5-A370-76067053DDC0}"/>
          </ac:spMkLst>
        </pc:spChg>
        <pc:spChg chg="mod">
          <ac:chgData name="David Alt" userId="1c7a820a435c2f3e" providerId="LiveId" clId="{D4CE6CE0-0909-455D-A74C-FE923B6A3AB5}" dt="2019-01-24T04:31:33.755" v="2631" actId="20577"/>
          <ac:spMkLst>
            <pc:docMk/>
            <pc:sldMk cId="2179435021" sldId="291"/>
            <ac:spMk id="13" creationId="{00000000-0000-0000-0000-000000000000}"/>
          </ac:spMkLst>
        </pc:spChg>
        <pc:spChg chg="mod">
          <ac:chgData name="David Alt" userId="1c7a820a435c2f3e" providerId="LiveId" clId="{D4CE6CE0-0909-455D-A74C-FE923B6A3AB5}" dt="2019-01-24T04:43:03.670" v="3893" actId="113"/>
          <ac:spMkLst>
            <pc:docMk/>
            <pc:sldMk cId="2179435021" sldId="291"/>
            <ac:spMk id="14" creationId="{00000000-0000-0000-0000-000000000000}"/>
          </ac:spMkLst>
        </pc:spChg>
      </pc:sldChg>
      <pc:sldChg chg="modSp add">
        <pc:chgData name="David Alt" userId="1c7a820a435c2f3e" providerId="LiveId" clId="{D4CE6CE0-0909-455D-A74C-FE923B6A3AB5}" dt="2019-01-24T05:05:15.840" v="6151" actId="20577"/>
        <pc:sldMkLst>
          <pc:docMk/>
          <pc:sldMk cId="1106505457" sldId="292"/>
        </pc:sldMkLst>
        <pc:spChg chg="mod">
          <ac:chgData name="David Alt" userId="1c7a820a435c2f3e" providerId="LiveId" clId="{D4CE6CE0-0909-455D-A74C-FE923B6A3AB5}" dt="2019-01-24T05:05:15.840" v="6151" actId="20577"/>
          <ac:spMkLst>
            <pc:docMk/>
            <pc:sldMk cId="1106505457" sldId="292"/>
            <ac:spMk id="14" creationId="{00000000-0000-0000-0000-000000000000}"/>
          </ac:spMkLst>
        </pc:spChg>
      </pc:sldChg>
      <pc:sldChg chg="modSp add modNotesTx">
        <pc:chgData name="David Alt" userId="1c7a820a435c2f3e" providerId="LiveId" clId="{D4CE6CE0-0909-455D-A74C-FE923B6A3AB5}" dt="2019-01-24T14:49:04.928" v="8914" actId="20577"/>
        <pc:sldMkLst>
          <pc:docMk/>
          <pc:sldMk cId="3184827438" sldId="293"/>
        </pc:sldMkLst>
        <pc:spChg chg="mod">
          <ac:chgData name="David Alt" userId="1c7a820a435c2f3e" providerId="LiveId" clId="{D4CE6CE0-0909-455D-A74C-FE923B6A3AB5}" dt="2019-01-24T14:41:29.236" v="8069" actId="113"/>
          <ac:spMkLst>
            <pc:docMk/>
            <pc:sldMk cId="3184827438" sldId="293"/>
            <ac:spMk id="14" creationId="{00000000-0000-0000-0000-000000000000}"/>
          </ac:spMkLst>
        </pc:spChg>
      </pc:sldChg>
      <pc:sldChg chg="modSp add modNotesTx">
        <pc:chgData name="David Alt" userId="1c7a820a435c2f3e" providerId="LiveId" clId="{D4CE6CE0-0909-455D-A74C-FE923B6A3AB5}" dt="2019-01-24T14:48:33.451" v="8831" actId="20577"/>
        <pc:sldMkLst>
          <pc:docMk/>
          <pc:sldMk cId="2620694872" sldId="294"/>
        </pc:sldMkLst>
        <pc:spChg chg="mod">
          <ac:chgData name="David Alt" userId="1c7a820a435c2f3e" providerId="LiveId" clId="{D4CE6CE0-0909-455D-A74C-FE923B6A3AB5}" dt="2019-01-24T14:45:50.908" v="8581" actId="113"/>
          <ac:spMkLst>
            <pc:docMk/>
            <pc:sldMk cId="2620694872" sldId="294"/>
            <ac:spMk id="14" creationId="{00000000-0000-0000-0000-000000000000}"/>
          </ac:spMkLst>
        </pc:spChg>
      </pc:sldChg>
      <pc:sldChg chg="modSp add">
        <pc:chgData name="David Alt" userId="1c7a820a435c2f3e" providerId="LiveId" clId="{D4CE6CE0-0909-455D-A74C-FE923B6A3AB5}" dt="2019-01-24T14:50:41.716" v="9213" actId="20577"/>
        <pc:sldMkLst>
          <pc:docMk/>
          <pc:sldMk cId="3989132851" sldId="295"/>
        </pc:sldMkLst>
        <pc:spChg chg="mod">
          <ac:chgData name="David Alt" userId="1c7a820a435c2f3e" providerId="LiveId" clId="{D4CE6CE0-0909-455D-A74C-FE923B6A3AB5}" dt="2019-01-24T14:50:41.716" v="9213" actId="20577"/>
          <ac:spMkLst>
            <pc:docMk/>
            <pc:sldMk cId="3989132851" sldId="295"/>
            <ac:spMk id="14" creationId="{00000000-0000-0000-0000-000000000000}"/>
          </ac:spMkLst>
        </pc:spChg>
      </pc:sldChg>
      <pc:sldChg chg="modSp add ord modNotesTx">
        <pc:chgData name="David Alt" userId="1c7a820a435c2f3e" providerId="LiveId" clId="{D4CE6CE0-0909-455D-A74C-FE923B6A3AB5}" dt="2019-01-24T15:02:34.505" v="10301" actId="1076"/>
        <pc:sldMkLst>
          <pc:docMk/>
          <pc:sldMk cId="3546159103" sldId="296"/>
        </pc:sldMkLst>
        <pc:spChg chg="mod">
          <ac:chgData name="David Alt" userId="1c7a820a435c2f3e" providerId="LiveId" clId="{D4CE6CE0-0909-455D-A74C-FE923B6A3AB5}" dt="2019-01-24T14:55:27.321" v="9404" actId="1076"/>
          <ac:spMkLst>
            <pc:docMk/>
            <pc:sldMk cId="3546159103" sldId="296"/>
            <ac:spMk id="2" creationId="{05976591-3133-4022-8080-AF806C8D33C5}"/>
          </ac:spMkLst>
        </pc:spChg>
        <pc:spChg chg="mod">
          <ac:chgData name="David Alt" userId="1c7a820a435c2f3e" providerId="LiveId" clId="{D4CE6CE0-0909-455D-A74C-FE923B6A3AB5}" dt="2019-01-24T15:02:34.505" v="10301" actId="1076"/>
          <ac:spMkLst>
            <pc:docMk/>
            <pc:sldMk cId="3546159103" sldId="296"/>
            <ac:spMk id="3" creationId="{92134904-C46B-4293-879C-7066A29AA2A8}"/>
          </ac:spMkLst>
        </pc:spChg>
      </pc:sldChg>
      <pc:sldChg chg="addSp delSp modSp add modNotesTx">
        <pc:chgData name="David Alt" userId="1c7a820a435c2f3e" providerId="LiveId" clId="{D4CE6CE0-0909-455D-A74C-FE923B6A3AB5}" dt="2019-01-24T15:33:10.480" v="11016" actId="20577"/>
        <pc:sldMkLst>
          <pc:docMk/>
          <pc:sldMk cId="2845175179" sldId="297"/>
        </pc:sldMkLst>
        <pc:spChg chg="mod">
          <ac:chgData name="David Alt" userId="1c7a820a435c2f3e" providerId="LiveId" clId="{D4CE6CE0-0909-455D-A74C-FE923B6A3AB5}" dt="2019-01-24T15:21:55.369" v="10817" actId="1076"/>
          <ac:spMkLst>
            <pc:docMk/>
            <pc:sldMk cId="2845175179" sldId="297"/>
            <ac:spMk id="2" creationId="{23CE94D4-745D-457A-88B6-A98CC226E8FC}"/>
          </ac:spMkLst>
        </pc:spChg>
        <pc:spChg chg="del">
          <ac:chgData name="David Alt" userId="1c7a820a435c2f3e" providerId="LiveId" clId="{D4CE6CE0-0909-455D-A74C-FE923B6A3AB5}" dt="2019-01-24T15:15:59.510" v="10794"/>
          <ac:spMkLst>
            <pc:docMk/>
            <pc:sldMk cId="2845175179" sldId="297"/>
            <ac:spMk id="3" creationId="{3C81848F-9019-423A-AD6F-F103202BFDE3}"/>
          </ac:spMkLst>
        </pc:spChg>
        <pc:picChg chg="add mod">
          <ac:chgData name="David Alt" userId="1c7a820a435c2f3e" providerId="LiveId" clId="{D4CE6CE0-0909-455D-A74C-FE923B6A3AB5}" dt="2019-01-24T15:21:45.587" v="10815" actId="1076"/>
          <ac:picMkLst>
            <pc:docMk/>
            <pc:sldMk cId="2845175179" sldId="297"/>
            <ac:picMk id="4" creationId="{D108CAA1-4C81-4BE5-BF61-F32F5EC1C5AD}"/>
          </ac:picMkLst>
        </pc:picChg>
        <pc:picChg chg="add mod">
          <ac:chgData name="David Alt" userId="1c7a820a435c2f3e" providerId="LiveId" clId="{D4CE6CE0-0909-455D-A74C-FE923B6A3AB5}" dt="2019-01-24T15:21:43.214" v="10814" actId="1076"/>
          <ac:picMkLst>
            <pc:docMk/>
            <pc:sldMk cId="2845175179" sldId="297"/>
            <ac:picMk id="5" creationId="{3D5544AE-AF7A-4631-A3C0-1A7D520AD4F3}"/>
          </ac:picMkLst>
        </pc:picChg>
      </pc:sldChg>
      <pc:sldChg chg="addSp delSp modSp add">
        <pc:chgData name="David Alt" userId="1c7a820a435c2f3e" providerId="LiveId" clId="{D4CE6CE0-0909-455D-A74C-FE923B6A3AB5}" dt="2019-01-24T15:32:07.321" v="10962" actId="1076"/>
        <pc:sldMkLst>
          <pc:docMk/>
          <pc:sldMk cId="4056197994" sldId="298"/>
        </pc:sldMkLst>
        <pc:spChg chg="del">
          <ac:chgData name="David Alt" userId="1c7a820a435c2f3e" providerId="LiveId" clId="{D4CE6CE0-0909-455D-A74C-FE923B6A3AB5}" dt="2019-01-24T15:24:02.245" v="10822" actId="478"/>
          <ac:spMkLst>
            <pc:docMk/>
            <pc:sldMk cId="4056197994" sldId="298"/>
            <ac:spMk id="2" creationId="{F09B4795-EC28-412E-86D2-A0254C05C884}"/>
          </ac:spMkLst>
        </pc:spChg>
        <pc:spChg chg="del">
          <ac:chgData name="David Alt" userId="1c7a820a435c2f3e" providerId="LiveId" clId="{D4CE6CE0-0909-455D-A74C-FE923B6A3AB5}" dt="2019-01-24T15:24:03.853" v="10823" actId="478"/>
          <ac:spMkLst>
            <pc:docMk/>
            <pc:sldMk cId="4056197994" sldId="298"/>
            <ac:spMk id="3" creationId="{DD1213DC-F5B5-424F-8B3D-3CF9494ECCB9}"/>
          </ac:spMkLst>
        </pc:spChg>
        <pc:spChg chg="add mod">
          <ac:chgData name="David Alt" userId="1c7a820a435c2f3e" providerId="LiveId" clId="{D4CE6CE0-0909-455D-A74C-FE923B6A3AB5}" dt="2019-01-24T15:26:01.872" v="10864" actId="20577"/>
          <ac:spMkLst>
            <pc:docMk/>
            <pc:sldMk cId="4056197994" sldId="298"/>
            <ac:spMk id="4" creationId="{6FF86848-8728-43B2-A082-53DDCE9EA58E}"/>
          </ac:spMkLst>
        </pc:spChg>
        <pc:spChg chg="add del mod">
          <ac:chgData name="David Alt" userId="1c7a820a435c2f3e" providerId="LiveId" clId="{D4CE6CE0-0909-455D-A74C-FE923B6A3AB5}" dt="2019-01-24T15:29:08.273" v="10919" actId="11529"/>
          <ac:spMkLst>
            <pc:docMk/>
            <pc:sldMk cId="4056197994" sldId="298"/>
            <ac:spMk id="5" creationId="{90A2D29A-9181-4FA8-B296-109525F3F416}"/>
          </ac:spMkLst>
        </pc:spChg>
        <pc:spChg chg="add mod ord">
          <ac:chgData name="David Alt" userId="1c7a820a435c2f3e" providerId="LiveId" clId="{D4CE6CE0-0909-455D-A74C-FE923B6A3AB5}" dt="2019-01-24T15:31:57.301" v="10961" actId="1076"/>
          <ac:spMkLst>
            <pc:docMk/>
            <pc:sldMk cId="4056197994" sldId="298"/>
            <ac:spMk id="6" creationId="{CE35BBB6-CDC9-4321-B41F-E05C2CC07BC8}"/>
          </ac:spMkLst>
        </pc:spChg>
        <pc:spChg chg="add mod">
          <ac:chgData name="David Alt" userId="1c7a820a435c2f3e" providerId="LiveId" clId="{D4CE6CE0-0909-455D-A74C-FE923B6A3AB5}" dt="2019-01-24T15:32:07.321" v="10962" actId="1076"/>
          <ac:spMkLst>
            <pc:docMk/>
            <pc:sldMk cId="4056197994" sldId="298"/>
            <ac:spMk id="7" creationId="{E7A71783-7825-4DDA-A52C-A1B5160FF31F}"/>
          </ac:spMkLst>
        </pc:spChg>
        <pc:spChg chg="add mod">
          <ac:chgData name="David Alt" userId="1c7a820a435c2f3e" providerId="LiveId" clId="{D4CE6CE0-0909-455D-A74C-FE923B6A3AB5}" dt="2019-01-24T15:25:58.247" v="10860" actId="20577"/>
          <ac:spMkLst>
            <pc:docMk/>
            <pc:sldMk cId="4056197994" sldId="298"/>
            <ac:spMk id="8" creationId="{0B55CCA0-8C67-48E3-A9F2-513222381511}"/>
          </ac:spMkLst>
        </pc:spChg>
        <pc:spChg chg="add mod">
          <ac:chgData name="David Alt" userId="1c7a820a435c2f3e" providerId="LiveId" clId="{D4CE6CE0-0909-455D-A74C-FE923B6A3AB5}" dt="2019-01-24T15:29:13.651" v="10920" actId="1076"/>
          <ac:spMkLst>
            <pc:docMk/>
            <pc:sldMk cId="4056197994" sldId="298"/>
            <ac:spMk id="9" creationId="{F26CA73C-BC30-4395-933A-01920292795B}"/>
          </ac:spMkLst>
        </pc:spChg>
        <pc:spChg chg="add mod">
          <ac:chgData name="David Alt" userId="1c7a820a435c2f3e" providerId="LiveId" clId="{D4CE6CE0-0909-455D-A74C-FE923B6A3AB5}" dt="2019-01-24T15:27:06.649" v="10884" actId="1076"/>
          <ac:spMkLst>
            <pc:docMk/>
            <pc:sldMk cId="4056197994" sldId="298"/>
            <ac:spMk id="10" creationId="{6F3FE9C4-9D10-452C-A387-53ECEA3B1AEA}"/>
          </ac:spMkLst>
        </pc:spChg>
        <pc:spChg chg="add mod">
          <ac:chgData name="David Alt" userId="1c7a820a435c2f3e" providerId="LiveId" clId="{D4CE6CE0-0909-455D-A74C-FE923B6A3AB5}" dt="2019-01-24T15:27:13.464" v="10890" actId="20577"/>
          <ac:spMkLst>
            <pc:docMk/>
            <pc:sldMk cId="4056197994" sldId="298"/>
            <ac:spMk id="11" creationId="{82833975-4DE4-4AE6-815E-5B72D6E22DC3}"/>
          </ac:spMkLst>
        </pc:spChg>
        <pc:spChg chg="add mod">
          <ac:chgData name="David Alt" userId="1c7a820a435c2f3e" providerId="LiveId" clId="{D4CE6CE0-0909-455D-A74C-FE923B6A3AB5}" dt="2019-01-24T15:31:20.862" v="10951" actId="2085"/>
          <ac:spMkLst>
            <pc:docMk/>
            <pc:sldMk cId="4056197994" sldId="298"/>
            <ac:spMk id="12" creationId="{7192F903-8F9B-4122-A953-CE35A7E5BC37}"/>
          </ac:spMkLst>
        </pc:spChg>
        <pc:spChg chg="add del mod">
          <ac:chgData name="David Alt" userId="1c7a820a435c2f3e" providerId="LiveId" clId="{D4CE6CE0-0909-455D-A74C-FE923B6A3AB5}" dt="2019-01-24T15:28:34.572" v="10908"/>
          <ac:spMkLst>
            <pc:docMk/>
            <pc:sldMk cId="4056197994" sldId="298"/>
            <ac:spMk id="13" creationId="{D80E97AB-1C0A-4D4B-A5D4-217095B497D1}"/>
          </ac:spMkLst>
        </pc:spChg>
        <pc:picChg chg="add del">
          <ac:chgData name="David Alt" userId="1c7a820a435c2f3e" providerId="LiveId" clId="{D4CE6CE0-0909-455D-A74C-FE923B6A3AB5}" dt="2019-01-24T15:22:59.548" v="10820" actId="478"/>
          <ac:picMkLst>
            <pc:docMk/>
            <pc:sldMk cId="4056197994" sldId="298"/>
            <ac:picMk id="1026" creationId="{CBB320A9-558D-4472-BE40-E315E41F8940}"/>
          </ac:picMkLst>
        </pc:picChg>
        <pc:picChg chg="add mod">
          <ac:chgData name="David Alt" userId="1c7a820a435c2f3e" providerId="LiveId" clId="{D4CE6CE0-0909-455D-A74C-FE923B6A3AB5}" dt="2019-01-24T15:27:34.495" v="10897" actId="1076"/>
          <ac:picMkLst>
            <pc:docMk/>
            <pc:sldMk cId="4056197994" sldId="298"/>
            <ac:picMk id="1028" creationId="{1E741121-0E06-4D6C-9508-47FE522E43F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Alt, MD</a:t>
            </a:r>
          </a:p>
          <a:p>
            <a:r>
              <a:rPr lang="en-US" dirty="0"/>
              <a:t>JAN 2019</a:t>
            </a:r>
          </a:p>
          <a:p>
            <a:r>
              <a:rPr lang="en-US" dirty="0"/>
              <a:t>Madigan Army Medical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1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usage: where best to store their knowledge and how to do it</a:t>
            </a:r>
          </a:p>
          <a:p>
            <a:r>
              <a:rPr lang="en-US" dirty="0"/>
              <a:t>High action: behavior in sharing their knowledge with the organization, e.g., more likely to codify it and share with others</a:t>
            </a:r>
          </a:p>
          <a:p>
            <a:r>
              <a:rPr lang="en-US" dirty="0"/>
              <a:t>Expert status: measures who is the best person to get information about structural capital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dependence:  how much an individual is depended on by others at work; leaves survivors with no-one to turn to when they need help.</a:t>
            </a:r>
          </a:p>
          <a:p>
            <a:r>
              <a:rPr lang="en-US" dirty="0"/>
              <a:t>Corporate leadership:  informal leadership contributions, like mentoring and advice. Losing this makes everything slower and less effective.</a:t>
            </a:r>
          </a:p>
          <a:p>
            <a:endParaRPr lang="en-US" dirty="0"/>
          </a:p>
          <a:p>
            <a:r>
              <a:rPr lang="en-US" dirty="0"/>
              <a:t>Who does this sound like?  ... our champions</a:t>
            </a:r>
          </a:p>
          <a:p>
            <a:endParaRPr lang="en-US" dirty="0"/>
          </a:p>
          <a:p>
            <a:r>
              <a:rPr lang="en-US" dirty="0"/>
              <a:t>Internal network size:  # contacts * seniority = volume of social contacts</a:t>
            </a:r>
          </a:p>
          <a:p>
            <a:r>
              <a:rPr lang="en-US" dirty="0"/>
              <a:t>Internal density:  measures interconnectedness of social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Careerism measures how much the employee sees their job as a stepping stone, thus high careerism is expected in people who leave.</a:t>
            </a:r>
          </a:p>
          <a:p>
            <a:r>
              <a:rPr lang="en-US" dirty="0"/>
              <a:t>Affective attachment is the bond a worker has with the organization (essentially, loyalty and satisfaction); in this case, many were retiring and not necessarily leaving due to job dissatisfaction, but may decrease morale and satisfaction for survivors.</a:t>
            </a:r>
          </a:p>
          <a:p>
            <a:endParaRPr lang="en-US" dirty="0"/>
          </a:p>
          <a:p>
            <a:r>
              <a:rPr lang="en-US" dirty="0"/>
              <a:t>Calculative reward refers to whether people work hard because they feel they will be rewarded.</a:t>
            </a:r>
          </a:p>
          <a:p>
            <a:r>
              <a:rPr lang="en-US" dirty="0"/>
              <a:t>Locus of control is the perceived sense of control over one’s life and work. The more cynical employees refer to this as “naive hope”.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Massingham’s knowledge accounts model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Psychological contract: measures changes in employees’ emotional relationship with the organization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Low psychological construct scores at the start of the study led management to focus on improving them as a knowledge management intervention. Largely, they were successful ... in this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9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 defines an organization that effectively manages its knowledge resources, responds to forces for change, and learns from its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9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 defines an organization that effectively manages its knowledge resources, responds to forces for change, and learns from its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event:  risk associated with losing knowledge in important activities</a:t>
            </a:r>
          </a:p>
          <a:p>
            <a:r>
              <a:rPr lang="en-US" dirty="0"/>
              <a:t>Level of exposure:  likelihood and consequences of the risk occurring</a:t>
            </a:r>
          </a:p>
          <a:p>
            <a:r>
              <a:rPr lang="en-US" dirty="0"/>
              <a:t>Risk response:  capacity to fill the gap</a:t>
            </a:r>
          </a:p>
          <a:p>
            <a:endParaRPr lang="en-US" dirty="0"/>
          </a:p>
          <a:p>
            <a:r>
              <a:rPr lang="en-US" dirty="0"/>
              <a:t>Surviving employees lack sufficient knowledge to gauge risk independently.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Organizational problems measures how well the organization is managing knowledge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5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Competency gaps and slow task completion plague our MHS Genesis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Excerpt from:  http://www.smbc-comics.com/comic/2011-12-11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4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“Work outputs not used” reflects our current situation with MHS Genesis solution building.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8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Organizational problems measures how well the organization is managing knowledge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Knowledge is not equally replaced by incoming employees.</a:t>
            </a:r>
          </a:p>
          <a:p>
            <a:endParaRPr lang="en-US" dirty="0"/>
          </a:p>
          <a:p>
            <a:r>
              <a:rPr lang="en-US" dirty="0"/>
              <a:t>There is a common theme in the authors’ interpretations: when there is a negative impact (as expected), it is assumed to be logical. .</a:t>
            </a:r>
          </a:p>
          <a:p>
            <a:r>
              <a:rPr lang="en-US" dirty="0"/>
              <a:t>Where findings were contrary to expectations, it is assumed due to knowledge management interventions. However, there was no detailed analysis that would prove this. </a:t>
            </a:r>
          </a:p>
          <a:p>
            <a:r>
              <a:rPr lang="en-US" dirty="0"/>
              <a:t>~ abduction/</a:t>
            </a:r>
            <a:r>
              <a:rPr lang="en-US" dirty="0" err="1"/>
              <a:t>retroduction</a:t>
            </a:r>
            <a:r>
              <a:rPr lang="en-US" dirty="0"/>
              <a:t> is convenient.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45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deductive reasoning, abductive reasoning yields plausible but not necessarily verified explanations.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starts with a set of observations and looks for the most likely answer.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really wanted an analogy with a platypus here, but couldn’t think of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Actual study was five years (2008-2013), but this paper focuses only on the first part (measuring KL and its impacts).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Aim “to operationalize knowledge loss”.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Organization stakeholders were intimately involved in design and implementation of study.</a:t>
            </a:r>
          </a:p>
          <a:p>
            <a:r>
              <a:rPr lang="en-US" dirty="0"/>
              <a:t>The study is highly granular and careful about using and expanding existing theoretical knowledge, HOWEVER ...</a:t>
            </a:r>
          </a:p>
          <a:p>
            <a:r>
              <a:rPr lang="en-US" dirty="0"/>
              <a:t>... much of that foundational theory is from the lead author’s previous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survey dealt with employee turnover and the first four domains. </a:t>
            </a:r>
          </a:p>
          <a:p>
            <a:r>
              <a:rPr lang="en-US" dirty="0"/>
              <a:t>Organizational problems involved working with senior management in the organization to evaluate and respond to the study’s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turnover:  49% of the staff who did the initial survey exited within two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Massingham’s knowledge accounts model (2016). Curiously, it was this study that provided the validation for the model that was used. *cough*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Massingham’s knowledge accounts model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knowledge flows represents knowledge flowing from outside organizations to internal knowledge seekers.</a:t>
            </a:r>
          </a:p>
          <a:p>
            <a:r>
              <a:rPr lang="en-US" dirty="0"/>
              <a:t>External reciprocity refers to “in-kind” favors that are not necessarily economically based.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Losing these disrupts external social networks, causing decreased cooperation.</a:t>
            </a:r>
          </a:p>
          <a:p>
            <a:endParaRPr lang="en-US" dirty="0"/>
          </a:p>
          <a:p>
            <a:r>
              <a:rPr lang="en-US" dirty="0"/>
              <a:t>External purpose refers to building meaningful relationships with external contacts.</a:t>
            </a:r>
          </a:p>
          <a:p>
            <a:r>
              <a:rPr lang="en-US" dirty="0"/>
              <a:t>External depth measures the relationship in terms of how they help each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Loss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5917"/>
            <a:ext cx="9554308" cy="2470637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Through zeal, knowledge is gotten; </a:t>
            </a:r>
          </a:p>
          <a:p>
            <a:r>
              <a:rPr lang="en-US" i="1" dirty="0"/>
              <a:t>through lack of zeal, knowledge is lost. </a:t>
            </a:r>
          </a:p>
          <a:p>
            <a:r>
              <a:rPr lang="en-US" i="1" dirty="0"/>
              <a:t>Let a man who knows the double path of gain and loss </a:t>
            </a:r>
          </a:p>
          <a:p>
            <a:r>
              <a:rPr lang="en-US" i="1" dirty="0"/>
              <a:t>thus place himself that knowledge may grow. </a:t>
            </a:r>
          </a:p>
          <a:p>
            <a:r>
              <a:rPr lang="en-US" i="1" dirty="0"/>
              <a:t>					</a:t>
            </a:r>
          </a:p>
          <a:p>
            <a:r>
              <a:rPr lang="en-US" i="1" dirty="0"/>
              <a:t>					Buddha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25210" y="128486"/>
            <a:ext cx="746679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Accounts Measures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B5A05C1-BA38-429F-9EA4-964BF613D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800430"/>
              </p:ext>
            </p:extLst>
          </p:nvPr>
        </p:nvGraphicFramePr>
        <p:xfrm>
          <a:off x="609599" y="855663"/>
          <a:ext cx="3769895" cy="5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895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461144">
                <a:tc>
                  <a:txBody>
                    <a:bodyPr/>
                    <a:lstStyle/>
                    <a:p>
                      <a:r>
                        <a:rPr lang="en-US" dirty="0"/>
                        <a:t>RELATIONAL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45385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Formal Ties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Number of external contacts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 contact importance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 frequency of contact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 relationship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Density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Informal Ties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External depth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External purpose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External knowledge flows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 mentoring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 social dependence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 trust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External reciprocity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External friendship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DA01F9B1-DE1A-4450-B1E1-EDA77411FFA7}"/>
              </a:ext>
            </a:extLst>
          </p:cNvPr>
          <p:cNvSpPr txBox="1">
            <a:spLocks/>
          </p:cNvSpPr>
          <p:nvPr/>
        </p:nvSpPr>
        <p:spPr>
          <a:xfrm>
            <a:off x="4725210" y="1314710"/>
            <a:ext cx="4188467" cy="436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Biggest losses</a:t>
            </a:r>
          </a:p>
          <a:p>
            <a:pPr lvl="1"/>
            <a:r>
              <a:rPr lang="en-US" dirty="0"/>
              <a:t>external knowledge flows</a:t>
            </a:r>
          </a:p>
          <a:p>
            <a:pPr lvl="1"/>
            <a:r>
              <a:rPr lang="en-US" dirty="0"/>
              <a:t>external reciprocity</a:t>
            </a:r>
          </a:p>
          <a:p>
            <a:r>
              <a:rPr lang="en-US" dirty="0"/>
              <a:t>Gains (new employees)</a:t>
            </a:r>
          </a:p>
          <a:p>
            <a:pPr lvl="1"/>
            <a:r>
              <a:rPr lang="en-US" dirty="0"/>
              <a:t>external purpose</a:t>
            </a:r>
          </a:p>
          <a:p>
            <a:pPr lvl="1"/>
            <a:r>
              <a:rPr lang="en-US" dirty="0"/>
              <a:t>external depth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E6D9-339D-4C49-B15F-973FFEDB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377" y="855663"/>
            <a:ext cx="3114675" cy="3590925"/>
          </a:xfrm>
          <a:prstGeom prst="rect">
            <a:avLst/>
          </a:prstGeo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98D79ACE-0739-4B9F-8C29-32D2304888C7}"/>
              </a:ext>
            </a:extLst>
          </p:cNvPr>
          <p:cNvSpPr txBox="1">
            <a:spLocks/>
          </p:cNvSpPr>
          <p:nvPr/>
        </p:nvSpPr>
        <p:spPr>
          <a:xfrm>
            <a:off x="4725210" y="4248616"/>
            <a:ext cx="7133506" cy="1428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Resilience from role-based relationships, vs relationships based on individuals</a:t>
            </a:r>
          </a:p>
        </p:txBody>
      </p:sp>
    </p:spTree>
    <p:extLst>
      <p:ext uri="{BB962C8B-B14F-4D97-AF65-F5344CB8AC3E}">
        <p14:creationId xmlns:p14="http://schemas.microsoft.com/office/powerpoint/2010/main" val="36067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25210" y="128486"/>
            <a:ext cx="746679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Accounts Measures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B5A05C1-BA38-429F-9EA4-964BF613D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85658"/>
              </p:ext>
            </p:extLst>
          </p:nvPr>
        </p:nvGraphicFramePr>
        <p:xfrm>
          <a:off x="1044497" y="1179758"/>
          <a:ext cx="26469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947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339814">
                <a:tc>
                  <a:txBody>
                    <a:bodyPr/>
                    <a:lstStyle/>
                    <a:p>
                      <a:r>
                        <a:rPr lang="en-US" dirty="0"/>
                        <a:t>STRUCTURAL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33444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Currency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Relevance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Change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Usage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Sources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Expert status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Contribution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Motivation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Ability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Action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83AA9D1-9D77-4227-8ED0-E2AD0EF81353}"/>
              </a:ext>
            </a:extLst>
          </p:cNvPr>
          <p:cNvSpPr txBox="1">
            <a:spLocks/>
          </p:cNvSpPr>
          <p:nvPr/>
        </p:nvSpPr>
        <p:spPr>
          <a:xfrm>
            <a:off x="4725210" y="1179758"/>
            <a:ext cx="6971490" cy="529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Biggest losses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Action</a:t>
            </a:r>
          </a:p>
          <a:p>
            <a:r>
              <a:rPr lang="en-US" dirty="0"/>
              <a:t>Gains (new employees)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Expert Status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shift toward codified knowledge in absence of expert colleagues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25210" y="128486"/>
            <a:ext cx="746679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Accounts Measures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B5A05C1-BA38-429F-9EA4-964BF613D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594102"/>
              </p:ext>
            </p:extLst>
          </p:nvPr>
        </p:nvGraphicFramePr>
        <p:xfrm>
          <a:off x="542692" y="688394"/>
          <a:ext cx="3818022" cy="579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022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491875">
                <a:tc>
                  <a:txBody>
                    <a:bodyPr/>
                    <a:lstStyle/>
                    <a:p>
                      <a:r>
                        <a:rPr lang="en-US" dirty="0"/>
                        <a:t>SOCIAL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48410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Colleagues’ Attitude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Collective efficacy beliefs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Collective outcome expectancy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Network Structure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Internal network size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Internal density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heterogeneity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constraints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closeness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betweenness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Network Quality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tie importance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Internal corporate leadership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volunteering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mentoring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Internal social dependence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Internal reciprocity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F0EBDEB-B41E-40B3-9646-06100E0455BF}"/>
              </a:ext>
            </a:extLst>
          </p:cNvPr>
          <p:cNvSpPr txBox="1">
            <a:spLocks/>
          </p:cNvSpPr>
          <p:nvPr/>
        </p:nvSpPr>
        <p:spPr>
          <a:xfrm>
            <a:off x="4622061" y="1079397"/>
            <a:ext cx="7242836" cy="529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Biggest losses</a:t>
            </a:r>
          </a:p>
          <a:p>
            <a:pPr lvl="1"/>
            <a:r>
              <a:rPr lang="en-US" dirty="0"/>
              <a:t>internal social dependence</a:t>
            </a:r>
          </a:p>
          <a:p>
            <a:pPr lvl="1"/>
            <a:r>
              <a:rPr lang="en-US" dirty="0"/>
              <a:t>internal corporate leadership</a:t>
            </a:r>
          </a:p>
          <a:p>
            <a:r>
              <a:rPr lang="en-US" dirty="0"/>
              <a:t>Gains (new employees)</a:t>
            </a:r>
          </a:p>
          <a:p>
            <a:pPr lvl="1"/>
            <a:r>
              <a:rPr lang="en-US" dirty="0"/>
              <a:t>internal network size</a:t>
            </a:r>
          </a:p>
          <a:p>
            <a:pPr lvl="1"/>
            <a:r>
              <a:rPr lang="en-US" dirty="0"/>
              <a:t>internal density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Employees build relationships quickly in culture of high turnover</a:t>
            </a:r>
          </a:p>
          <a:p>
            <a:pPr lvl="1"/>
            <a:r>
              <a:rPr lang="en-US" dirty="0"/>
              <a:t>Formal involvement in committees </a:t>
            </a:r>
            <a:r>
              <a:rPr lang="en-US" dirty="0" err="1"/>
              <a:t>etc</a:t>
            </a:r>
            <a:r>
              <a:rPr lang="en-US" dirty="0"/>
              <a:t> helps build social networks for new employees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25210" y="128486"/>
            <a:ext cx="746679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Accounts Measures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B5A05C1-BA38-429F-9EA4-964BF613D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89547"/>
              </p:ext>
            </p:extLst>
          </p:nvPr>
        </p:nvGraphicFramePr>
        <p:xfrm>
          <a:off x="609600" y="855662"/>
          <a:ext cx="3064042" cy="49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042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491875">
                <a:tc>
                  <a:txBody>
                    <a:bodyPr/>
                    <a:lstStyle/>
                    <a:p>
                      <a:r>
                        <a:rPr lang="en-US" dirty="0"/>
                        <a:t>HUMAN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4085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Employee Capability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Activity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Qualifications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Experience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Skills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Knowledge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Employee Sustainability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Trust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Careerism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Employee Satisfaction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Affective attachment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Locus of control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Calculative reward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Calculative approval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0CE7078-8992-4E6E-8071-6638DB0FC712}"/>
              </a:ext>
            </a:extLst>
          </p:cNvPr>
          <p:cNvSpPr txBox="1">
            <a:spLocks/>
          </p:cNvSpPr>
          <p:nvPr/>
        </p:nvSpPr>
        <p:spPr>
          <a:xfrm>
            <a:off x="4517983" y="1146304"/>
            <a:ext cx="7064417" cy="529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Biggest losses</a:t>
            </a:r>
          </a:p>
          <a:p>
            <a:pPr lvl="1"/>
            <a:r>
              <a:rPr lang="en-US" dirty="0"/>
              <a:t>careerism</a:t>
            </a:r>
          </a:p>
          <a:p>
            <a:pPr lvl="1"/>
            <a:r>
              <a:rPr lang="en-US" dirty="0"/>
              <a:t>affective attachment</a:t>
            </a:r>
          </a:p>
          <a:p>
            <a:r>
              <a:rPr lang="en-US" dirty="0"/>
              <a:t>Gains (new employees)</a:t>
            </a:r>
          </a:p>
          <a:p>
            <a:pPr lvl="1"/>
            <a:r>
              <a:rPr lang="en-US" dirty="0"/>
              <a:t>calculative reward (but biggest loss for survivors)</a:t>
            </a:r>
          </a:p>
          <a:p>
            <a:pPr lvl="1"/>
            <a:r>
              <a:rPr lang="en-US" dirty="0"/>
              <a:t>locus of control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Granting independence and autonomy may help retention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25210" y="128486"/>
            <a:ext cx="746679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1: Lessons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25551" y="856034"/>
            <a:ext cx="10428249" cy="587348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Important to understand who is leaving and why!</a:t>
            </a:r>
          </a:p>
          <a:p>
            <a:pPr lvl="1"/>
            <a:r>
              <a:rPr lang="en-US" dirty="0"/>
              <a:t>Relational capacity (external networking) is concentrated in top performers and more difficult to replace; role-based relationships may mitigate this</a:t>
            </a:r>
          </a:p>
          <a:p>
            <a:pPr lvl="1"/>
            <a:r>
              <a:rPr lang="en-US" dirty="0"/>
              <a:t>Our “champions” fit the profile for social losses and should be protected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Organizational memory depends on employees turning tacit knowledge into codified knowledge ... and being able to access it</a:t>
            </a:r>
          </a:p>
          <a:p>
            <a:pPr lvl="1"/>
            <a:r>
              <a:rPr lang="en-US" dirty="0"/>
              <a:t>Codified knowledge can mitigate tacit knowledge loss for motivated employees </a:t>
            </a:r>
            <a:r>
              <a:rPr lang="en-US" dirty="0">
                <a:sym typeface="Wingdings" panose="05000000000000000000" pitchFamily="2" charset="2"/>
              </a:rPr>
              <a:t> MORE SHAREPOINT!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External relationships are important for staying up to date, providing fixes, and finding new best practices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Morale is important to prevent knowledge decay in survivors, especially calculative reward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generally, supporting survivors mitigates knowledge loss!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71332" y="-153176"/>
            <a:ext cx="8320668" cy="1009651"/>
          </a:xfrm>
        </p:spPr>
        <p:txBody>
          <a:bodyPr/>
          <a:lstStyle/>
          <a:p>
            <a:r>
              <a:rPr lang="en-US" dirty="0"/>
              <a:t>Domain 2: Psychological Contract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917687" y="1055068"/>
            <a:ext cx="6960220" cy="556875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RQ3: </a:t>
            </a:r>
            <a:r>
              <a:rPr lang="en-US" i="1" dirty="0"/>
              <a:t>How does knowledge loss change psychological contract?</a:t>
            </a:r>
          </a:p>
          <a:p>
            <a:pPr lvl="1"/>
            <a:r>
              <a:rPr lang="en-US" dirty="0"/>
              <a:t>Psychological contract measures changes in employees’ emotional relationship with the organization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unexpected positive results are attributed to management interventions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Implications</a:t>
            </a:r>
          </a:p>
          <a:p>
            <a:pPr lvl="1"/>
            <a:r>
              <a:rPr lang="en-US" dirty="0"/>
              <a:t>Employee turnover does not have a negative impact on psychological contract overall</a:t>
            </a:r>
          </a:p>
          <a:p>
            <a:pPr lvl="1"/>
            <a:r>
              <a:rPr lang="en-US" dirty="0"/>
              <a:t>Improving employee happiness (especially via work-life balance) builds resiliency to the negative impacts of organizational turnover</a:t>
            </a:r>
          </a:p>
          <a:p>
            <a:pPr lvl="1"/>
            <a:r>
              <a:rPr lang="en-US" dirty="0"/>
              <a:t>Core pride in one’s work is independent of happiness from “fringe benefits”</a:t>
            </a:r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5483FF63-B14E-4AFE-A51B-4F4C781F9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85435"/>
              </p:ext>
            </p:extLst>
          </p:nvPr>
        </p:nvGraphicFramePr>
        <p:xfrm>
          <a:off x="620751" y="959113"/>
          <a:ext cx="4185425" cy="49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425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459214">
                <a:tc>
                  <a:txBody>
                    <a:bodyPr/>
                    <a:lstStyle/>
                    <a:p>
                      <a:r>
                        <a:rPr lang="en-US" dirty="0"/>
                        <a:t>Construct (% change, 2009-2011)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44391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Peace (+6.8%)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Work-life balance (+18.5%)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Flexibility (+2.5%)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Participation (+2.2%)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Leadership (+8.8%)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Recruitment and selection (+8.9%)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Cross-unit cooperation (+11.3%)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Learning and development (+1.7%)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Involvement (+10.9%)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Organizational culture (+3.8%)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Rewards and recognition (-29.6%)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Performance appraisal (-13.5%)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Career management (+7.4%)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Overall employee engagement (+4.5%)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3: Learning Organization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Learning Organization ...</a:t>
            </a:r>
          </a:p>
          <a:p>
            <a:pPr lvl="1"/>
            <a:r>
              <a:rPr lang="en-US" dirty="0"/>
              <a:t>effectively manages its knowledge resources</a:t>
            </a:r>
          </a:p>
          <a:p>
            <a:pPr lvl="1"/>
            <a:r>
              <a:rPr lang="en-US" dirty="0"/>
              <a:t>responds to forces for change</a:t>
            </a:r>
          </a:p>
          <a:p>
            <a:pPr lvl="1"/>
            <a:r>
              <a:rPr lang="en-US" dirty="0"/>
              <a:t>learns from its experiences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Purpose: measures the capacity to be flexible and responsive</a:t>
            </a:r>
          </a:p>
          <a:p>
            <a:pPr lvl="1"/>
            <a:r>
              <a:rPr lang="en-US" dirty="0"/>
              <a:t>Enablers: measures how well knowledge is captured and shared</a:t>
            </a:r>
          </a:p>
          <a:p>
            <a:pPr lvl="1"/>
            <a:r>
              <a:rPr lang="en-US" dirty="0"/>
              <a:t>People: measures the capacity to grow human capital through organizational learning</a:t>
            </a:r>
          </a:p>
        </p:txBody>
      </p:sp>
    </p:spTree>
    <p:extLst>
      <p:ext uri="{BB962C8B-B14F-4D97-AF65-F5344CB8AC3E}">
        <p14:creationId xmlns:p14="http://schemas.microsoft.com/office/powerpoint/2010/main" val="212478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3: Learning Organization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RQ4: How does knowledge loss change learning organization capability?</a:t>
            </a:r>
          </a:p>
          <a:p>
            <a:pPr lvl="0"/>
            <a:endParaRPr lang="en-US" i="1" dirty="0"/>
          </a:p>
          <a:p>
            <a:pPr lvl="0"/>
            <a:r>
              <a:rPr lang="en-US" dirty="0"/>
              <a:t>Knowledge loss by employee turnover did </a:t>
            </a:r>
            <a:r>
              <a:rPr lang="en-US" i="1" dirty="0"/>
              <a:t>not</a:t>
            </a:r>
            <a:r>
              <a:rPr lang="en-US" dirty="0"/>
              <a:t> have a negative impact on LOC, assumed due to management interventions (i.e., knowledge management)</a:t>
            </a:r>
          </a:p>
        </p:txBody>
      </p:sp>
    </p:spTree>
    <p:extLst>
      <p:ext uri="{BB962C8B-B14F-4D97-AF65-F5344CB8AC3E}">
        <p14:creationId xmlns:p14="http://schemas.microsoft.com/office/powerpoint/2010/main" val="11065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4: Risk Management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RQ5: How does knowledge loss change the organizations perception of risk and capacity to fill the gap necessary to manage risk?</a:t>
            </a:r>
          </a:p>
          <a:p>
            <a:pPr lvl="1"/>
            <a:r>
              <a:rPr lang="en-US" dirty="0"/>
              <a:t>Risk scores are calculated by risk managers ... if you have them</a:t>
            </a:r>
          </a:p>
          <a:p>
            <a:pPr lvl="1"/>
            <a:r>
              <a:rPr lang="en-US" dirty="0"/>
              <a:t>More than half the organization’s activities had no risk manager due to knowledge loss</a:t>
            </a:r>
          </a:p>
          <a:p>
            <a:pPr lvl="2"/>
            <a:r>
              <a:rPr lang="en-US" dirty="0"/>
              <a:t>“The outcome was the CSO was highly vulnerable because it does not know the likelihood or consequences of a risk event happening and cannot manage it.”</a:t>
            </a:r>
          </a:p>
          <a:p>
            <a:pPr lvl="2"/>
            <a:r>
              <a:rPr lang="en-US" dirty="0"/>
              <a:t>Survivors managed risk by depending on social capital</a:t>
            </a:r>
          </a:p>
        </p:txBody>
      </p:sp>
    </p:spTree>
    <p:extLst>
      <p:ext uri="{BB962C8B-B14F-4D97-AF65-F5344CB8AC3E}">
        <p14:creationId xmlns:p14="http://schemas.microsoft.com/office/powerpoint/2010/main" val="20549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118517" y="65241"/>
            <a:ext cx="8073483" cy="742834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5: Organizational 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58322" y="1449659"/>
            <a:ext cx="7495478" cy="4727304"/>
          </a:xfrm>
        </p:spPr>
        <p:txBody>
          <a:bodyPr/>
          <a:lstStyle/>
          <a:p>
            <a:pPr lvl="0"/>
            <a:r>
              <a:rPr lang="en-US" i="1" dirty="0"/>
              <a:t>RQ6: How are organizational problems affected by knowledge loss?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encompasses the measure-intervene cycle of the project with management</a:t>
            </a:r>
          </a:p>
          <a:p>
            <a:pPr lvl="1"/>
            <a:r>
              <a:rPr lang="en-US" dirty="0"/>
              <a:t>After implementing knowledge management in the face of knowledge loss, do these problems continue or worsen?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91569B7-AB1E-42F7-95E6-D1F4F29C1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142977"/>
              </p:ext>
            </p:extLst>
          </p:nvPr>
        </p:nvGraphicFramePr>
        <p:xfrm>
          <a:off x="475785" y="1449659"/>
          <a:ext cx="30640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042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321667">
                <a:tc>
                  <a:txBody>
                    <a:bodyPr/>
                    <a:lstStyle/>
                    <a:p>
                      <a:r>
                        <a:rPr lang="en-US" dirty="0"/>
                        <a:t>ORGANIZATIONAL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2251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Young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Competency gaps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Slow task completion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Work outputs not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Resource cuts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Low productivity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1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94D4-745D-457A-88B6-A98CC226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15" y="163285"/>
            <a:ext cx="5535386" cy="983117"/>
          </a:xfrm>
        </p:spPr>
        <p:txBody>
          <a:bodyPr/>
          <a:lstStyle/>
          <a:p>
            <a:r>
              <a:rPr lang="en-US" dirty="0"/>
              <a:t>What is Knowledge?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08CAA1-4C81-4BE5-BF61-F32F5EC1C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8950" y="1690688"/>
            <a:ext cx="4162425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544AE-AF7A-4631-A3C0-1A7D520AD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165" y="1411854"/>
            <a:ext cx="4076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118517" y="65241"/>
            <a:ext cx="8073483" cy="742834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5: Organizational 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58322" y="1449659"/>
            <a:ext cx="7495478" cy="4727304"/>
          </a:xfrm>
        </p:spPr>
        <p:txBody>
          <a:bodyPr/>
          <a:lstStyle/>
          <a:p>
            <a:pPr lvl="0"/>
            <a:r>
              <a:rPr lang="en-US" b="1" dirty="0"/>
              <a:t>New employees</a:t>
            </a:r>
            <a:r>
              <a:rPr lang="en-US" dirty="0"/>
              <a:t>: organizational inactivity during training cost $1.25 million</a:t>
            </a:r>
          </a:p>
          <a:p>
            <a:pPr lvl="0"/>
            <a:r>
              <a:rPr lang="en-US" b="1" dirty="0"/>
              <a:t>Younger employees</a:t>
            </a:r>
            <a:r>
              <a:rPr lang="en-US" dirty="0"/>
              <a:t>: fewer mature workers prevented organization from completing 100 critical tasks/week and 238 routine tasks/week, costing $9.1 million</a:t>
            </a:r>
          </a:p>
          <a:p>
            <a:pPr lvl="0"/>
            <a:r>
              <a:rPr lang="en-US" b="1" dirty="0"/>
              <a:t>Competency gaps </a:t>
            </a:r>
            <a:r>
              <a:rPr lang="en-US" dirty="0"/>
              <a:t>by inadequate replacement workers cost $10.1 million</a:t>
            </a:r>
          </a:p>
          <a:p>
            <a:pPr lvl="0"/>
            <a:r>
              <a:rPr lang="en-US" b="1" dirty="0"/>
              <a:t>Slow task completion </a:t>
            </a:r>
            <a:r>
              <a:rPr lang="en-US" dirty="0"/>
              <a:t>due to inexperience and workplace disorientation cost $1.9 million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91569B7-AB1E-42F7-95E6-D1F4F29C17CF}"/>
              </a:ext>
            </a:extLst>
          </p:cNvPr>
          <p:cNvGraphicFramePr>
            <a:graphicFrameLocks/>
          </p:cNvGraphicFramePr>
          <p:nvPr/>
        </p:nvGraphicFramePr>
        <p:xfrm>
          <a:off x="475785" y="1449659"/>
          <a:ext cx="30640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042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321667">
                <a:tc>
                  <a:txBody>
                    <a:bodyPr/>
                    <a:lstStyle/>
                    <a:p>
                      <a:r>
                        <a:rPr lang="en-US" dirty="0"/>
                        <a:t>ORGANIZATIONAL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2251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Young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Competency gaps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Slow task completion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Work outputs not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Resource cuts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Low productivity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118517" y="65241"/>
            <a:ext cx="8073483" cy="742834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5: Organizational 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58322" y="1449659"/>
            <a:ext cx="7495478" cy="4727304"/>
          </a:xfrm>
        </p:spPr>
        <p:txBody>
          <a:bodyPr/>
          <a:lstStyle/>
          <a:p>
            <a:pPr lvl="0"/>
            <a:r>
              <a:rPr lang="en-US" b="1" dirty="0"/>
              <a:t>Work outputs not used</a:t>
            </a:r>
            <a:r>
              <a:rPr lang="en-US" dirty="0"/>
              <a:t>: activities w/o risk managers created high agency costs, resulting in customer dissatisfaction with the work produced, and employees demoralized trying to persuade customers to take their advice. This wasted negotiation time cost $15.5 million</a:t>
            </a:r>
          </a:p>
          <a:p>
            <a:pPr lvl="0"/>
            <a:r>
              <a:rPr lang="en-US" b="1" dirty="0"/>
              <a:t>Resource cuts </a:t>
            </a:r>
            <a:r>
              <a:rPr lang="en-US" dirty="0"/>
              <a:t>(like loss of risk management) lowered morale and increased external costs by $12.6 million</a:t>
            </a:r>
          </a:p>
          <a:p>
            <a:pPr lvl="0"/>
            <a:r>
              <a:rPr lang="en-US" b="1" dirty="0"/>
              <a:t>Low productivity </a:t>
            </a:r>
            <a:r>
              <a:rPr lang="en-US" dirty="0"/>
              <a:t>from demoralization and inexperience cost another $9.2 million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91569B7-AB1E-42F7-95E6-D1F4F29C17CF}"/>
              </a:ext>
            </a:extLst>
          </p:cNvPr>
          <p:cNvGraphicFramePr>
            <a:graphicFrameLocks/>
          </p:cNvGraphicFramePr>
          <p:nvPr/>
        </p:nvGraphicFramePr>
        <p:xfrm>
          <a:off x="475785" y="1449659"/>
          <a:ext cx="30640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042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321667">
                <a:tc>
                  <a:txBody>
                    <a:bodyPr/>
                    <a:lstStyle/>
                    <a:p>
                      <a:r>
                        <a:rPr lang="en-US" dirty="0"/>
                        <a:t>ORGANIZATIONAL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2251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Young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Competency gaps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Slow task completion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Work outputs not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Resource cuts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Low productivity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6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118517" y="65241"/>
            <a:ext cx="8073483" cy="742834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5: Organizational 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58322" y="1449659"/>
            <a:ext cx="7495478" cy="4727304"/>
          </a:xfrm>
        </p:spPr>
        <p:txBody>
          <a:bodyPr/>
          <a:lstStyle/>
          <a:p>
            <a:pPr lvl="0"/>
            <a:r>
              <a:rPr lang="en-US" dirty="0"/>
              <a:t>Total estimated cost due to knowledge loss:</a:t>
            </a:r>
          </a:p>
          <a:p>
            <a:pPr marL="457200" lvl="1" indent="0">
              <a:buNone/>
            </a:pPr>
            <a:r>
              <a:rPr lang="en-US" b="1" dirty="0"/>
              <a:t>$60 million </a:t>
            </a:r>
            <a:r>
              <a:rPr lang="en-US" dirty="0"/>
              <a:t>for a 100-employee organization with an annual salary budget of $20 million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This, despite active knowledge management efforts by the organization when it had access to detailed information about the impacts through this study.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More than anything else, this underscores the costs of knowledge loss even in the face of mitigation.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91569B7-AB1E-42F7-95E6-D1F4F29C17CF}"/>
              </a:ext>
            </a:extLst>
          </p:cNvPr>
          <p:cNvGraphicFramePr>
            <a:graphicFrameLocks/>
          </p:cNvGraphicFramePr>
          <p:nvPr/>
        </p:nvGraphicFramePr>
        <p:xfrm>
          <a:off x="475785" y="1449659"/>
          <a:ext cx="30640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042">
                  <a:extLst>
                    <a:ext uri="{9D8B030D-6E8A-4147-A177-3AD203B41FA5}">
                      <a16:colId xmlns:a16="http://schemas.microsoft.com/office/drawing/2014/main" val="2172064643"/>
                    </a:ext>
                  </a:extLst>
                </a:gridCol>
              </a:tblGrid>
              <a:tr h="321667">
                <a:tc>
                  <a:txBody>
                    <a:bodyPr/>
                    <a:lstStyle/>
                    <a:p>
                      <a:r>
                        <a:rPr lang="en-US" dirty="0"/>
                        <a:t>ORGANIZATIONAL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94934"/>
                  </a:ext>
                </a:extLst>
              </a:tr>
              <a:tr h="2251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New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Young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Competency gaps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Slow task completion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Work outputs not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Resource cuts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Low productivity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591-3133-4022-8080-AF806C8D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843" y="0"/>
            <a:ext cx="5557157" cy="917802"/>
          </a:xfrm>
        </p:spPr>
        <p:txBody>
          <a:bodyPr/>
          <a:lstStyle/>
          <a:p>
            <a:r>
              <a:rPr lang="en-US" dirty="0"/>
              <a:t>Study Findings: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4904-C46B-4293-879C-7066A29A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00" y="1052739"/>
            <a:ext cx="9231086" cy="5467803"/>
          </a:xfrm>
        </p:spPr>
        <p:txBody>
          <a:bodyPr/>
          <a:lstStyle/>
          <a:p>
            <a:r>
              <a:rPr lang="en-US" b="1" dirty="0"/>
              <a:t>Employee Turnover</a:t>
            </a:r>
            <a:r>
              <a:rPr lang="en-US" dirty="0"/>
              <a:t>: net knowledge loss</a:t>
            </a:r>
          </a:p>
          <a:p>
            <a:r>
              <a:rPr lang="en-US" b="1" dirty="0"/>
              <a:t>Knowledge Resources</a:t>
            </a:r>
            <a:r>
              <a:rPr lang="en-US" dirty="0"/>
              <a:t>: overall KR comparable, demonstrating organizational resilience, but certain types of valuable knowledge are lost</a:t>
            </a:r>
          </a:p>
          <a:p>
            <a:r>
              <a:rPr lang="en-US" b="1" dirty="0"/>
              <a:t>Psychological Contract</a:t>
            </a:r>
            <a:r>
              <a:rPr lang="en-US" dirty="0"/>
              <a:t>: no impact, possibly due to intervention</a:t>
            </a:r>
          </a:p>
          <a:p>
            <a:r>
              <a:rPr lang="en-US" b="1" dirty="0"/>
              <a:t>Learning Organization</a:t>
            </a:r>
            <a:r>
              <a:rPr lang="en-US" dirty="0"/>
              <a:t>: no impact, possibly due to intervention</a:t>
            </a:r>
          </a:p>
          <a:p>
            <a:r>
              <a:rPr lang="en-US" b="1" dirty="0"/>
              <a:t>Risk Management</a:t>
            </a:r>
            <a:r>
              <a:rPr lang="en-US" dirty="0"/>
              <a:t>: significant negative impact</a:t>
            </a:r>
          </a:p>
          <a:p>
            <a:r>
              <a:rPr lang="en-US" b="1" dirty="0"/>
              <a:t>Organizational Problems</a:t>
            </a:r>
            <a:r>
              <a:rPr lang="en-US" dirty="0"/>
              <a:t>: knowledge loss expensive despite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MHS Genesis?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81743" y="1825625"/>
            <a:ext cx="10472057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Realize there are multiple best practices depending on the context or situation </a:t>
            </a:r>
          </a:p>
          <a:p>
            <a:pPr lvl="0"/>
            <a:r>
              <a:rPr lang="en-US" dirty="0"/>
              <a:t>Embed an expert (e.g., Cerner or DHA) who can build rapport and trust and has the expertise to make sense of complicated process</a:t>
            </a:r>
          </a:p>
          <a:p>
            <a:pPr lvl="0"/>
            <a:r>
              <a:rPr lang="en-US" dirty="0"/>
              <a:t>Involve organization stakeholders in design and implementation, with frequent reflection and feedback</a:t>
            </a:r>
          </a:p>
          <a:p>
            <a:pPr lvl="0"/>
            <a:r>
              <a:rPr lang="en-US" dirty="0"/>
              <a:t>Monitor and protect morale as a measure of employee knowledge (b/c it affects how knowledge is applied)</a:t>
            </a:r>
          </a:p>
        </p:txBody>
      </p:sp>
    </p:spTree>
    <p:extLst>
      <p:ext uri="{BB962C8B-B14F-4D97-AF65-F5344CB8AC3E}">
        <p14:creationId xmlns:p14="http://schemas.microsoft.com/office/powerpoint/2010/main" val="23314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bc-comics.com/comics/20130126.gif">
            <a:extLst>
              <a:ext uri="{FF2B5EF4-FFF2-40B4-BE49-F238E27FC236}">
                <a16:creationId xmlns:a16="http://schemas.microsoft.com/office/drawing/2014/main" id="{1E741121-0E06-4D6C-9508-47FE522E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03" y="0"/>
            <a:ext cx="66157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86848-8728-43B2-A082-53DDCE9EA58E}"/>
              </a:ext>
            </a:extLst>
          </p:cNvPr>
          <p:cNvSpPr txBox="1"/>
          <p:nvPr/>
        </p:nvSpPr>
        <p:spPr>
          <a:xfrm>
            <a:off x="5298986" y="4291243"/>
            <a:ext cx="740908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200" b="1" dirty="0"/>
              <a:t>Liam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71783-7825-4DDA-A52C-A1B5160FF31F}"/>
              </a:ext>
            </a:extLst>
          </p:cNvPr>
          <p:cNvSpPr txBox="1"/>
          <p:nvPr/>
        </p:nvSpPr>
        <p:spPr>
          <a:xfrm>
            <a:off x="6770882" y="4727210"/>
            <a:ext cx="1551771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200" b="1" dirty="0"/>
              <a:t>Dr Marshall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5CCA0-8C67-48E3-A9F2-513222381511}"/>
              </a:ext>
            </a:extLst>
          </p:cNvPr>
          <p:cNvSpPr txBox="1"/>
          <p:nvPr/>
        </p:nvSpPr>
        <p:spPr>
          <a:xfrm>
            <a:off x="7519672" y="696687"/>
            <a:ext cx="854786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200" b="1" dirty="0"/>
              <a:t>Justin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A73C-BC30-4395-933A-01920292795B}"/>
              </a:ext>
            </a:extLst>
          </p:cNvPr>
          <p:cNvSpPr txBox="1"/>
          <p:nvPr/>
        </p:nvSpPr>
        <p:spPr>
          <a:xfrm>
            <a:off x="5063002" y="729141"/>
            <a:ext cx="850746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200" b="1" dirty="0"/>
              <a:t>David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FE9C4-9D10-452C-A387-53ECEA3B1AEA}"/>
              </a:ext>
            </a:extLst>
          </p:cNvPr>
          <p:cNvSpPr txBox="1"/>
          <p:nvPr/>
        </p:nvSpPr>
        <p:spPr>
          <a:xfrm>
            <a:off x="4146363" y="1714734"/>
            <a:ext cx="1152623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200" b="1" dirty="0"/>
              <a:t>Darshan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33975-4DE4-4AE6-815E-5B72D6E22DC3}"/>
              </a:ext>
            </a:extLst>
          </p:cNvPr>
          <p:cNvSpPr txBox="1"/>
          <p:nvPr/>
        </p:nvSpPr>
        <p:spPr>
          <a:xfrm>
            <a:off x="8117065" y="1714734"/>
            <a:ext cx="731290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200" b="1" dirty="0"/>
              <a:t>John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2F903-8F9B-4122-A953-CE35A7E5BC37}"/>
              </a:ext>
            </a:extLst>
          </p:cNvPr>
          <p:cNvSpPr/>
          <p:nvPr/>
        </p:nvSpPr>
        <p:spPr>
          <a:xfrm>
            <a:off x="2788103" y="3429000"/>
            <a:ext cx="1255577" cy="30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5BBB6-CDC9-4321-B41F-E05C2CC07BC8}"/>
              </a:ext>
            </a:extLst>
          </p:cNvPr>
          <p:cNvSpPr txBox="1"/>
          <p:nvPr/>
        </p:nvSpPr>
        <p:spPr>
          <a:xfrm>
            <a:off x="2688462" y="3429000"/>
            <a:ext cx="165141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MHS Genesis</a:t>
            </a:r>
          </a:p>
        </p:txBody>
      </p:sp>
    </p:spTree>
    <p:extLst>
      <p:ext uri="{BB962C8B-B14F-4D97-AF65-F5344CB8AC3E}">
        <p14:creationId xmlns:p14="http://schemas.microsoft.com/office/powerpoint/2010/main" val="40561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9665" y="65315"/>
            <a:ext cx="6007359" cy="944239"/>
          </a:xfrm>
        </p:spPr>
        <p:txBody>
          <a:bodyPr/>
          <a:lstStyle/>
          <a:p>
            <a:r>
              <a:rPr lang="en-US" dirty="0"/>
              <a:t>But First, Some Jargon ...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4563" y="1825625"/>
            <a:ext cx="10999237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/>
              <a:t>Knowledge loss</a:t>
            </a:r>
            <a:r>
              <a:rPr lang="en-US" dirty="0"/>
              <a:t>:  tacit knowledge lost when employees leave</a:t>
            </a:r>
          </a:p>
          <a:p>
            <a:pPr lvl="1"/>
            <a:r>
              <a:rPr lang="en-US" b="1" dirty="0"/>
              <a:t>Knowledge decay</a:t>
            </a:r>
            <a:r>
              <a:rPr lang="en-US" dirty="0"/>
              <a:t>:  knowledge in surviving employees decreases in value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Critical realism</a:t>
            </a:r>
            <a:r>
              <a:rPr lang="en-US" dirty="0"/>
              <a:t>:  aims to advance knowledge of the real world, and assumes it is so complex it can’t be captured by a single theory</a:t>
            </a:r>
          </a:p>
          <a:p>
            <a:pPr lvl="2"/>
            <a:r>
              <a:rPr lang="en-US" dirty="0"/>
              <a:t>“We’re only human, and don’t claim to understand the whole problem.”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Induction</a:t>
            </a:r>
            <a:r>
              <a:rPr lang="en-US" dirty="0"/>
              <a:t>:  the general is inferred from the particulars  (</a:t>
            </a:r>
            <a:r>
              <a:rPr lang="en-US" i="1" dirty="0"/>
              <a:t>empiricism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“I’ve only seen white swans, thus all swans are white.”</a:t>
            </a:r>
          </a:p>
          <a:p>
            <a:pPr lvl="1"/>
            <a:r>
              <a:rPr lang="en-US" b="1" dirty="0"/>
              <a:t>Deduction</a:t>
            </a:r>
            <a:r>
              <a:rPr lang="en-US" dirty="0"/>
              <a:t>:  the particulars are inferred from the general  (</a:t>
            </a:r>
            <a:r>
              <a:rPr lang="en-US" i="1" dirty="0"/>
              <a:t>rationalism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“All birds lay eggs, thus swans must lay eggs.”</a:t>
            </a:r>
          </a:p>
          <a:p>
            <a:pPr lvl="1"/>
            <a:r>
              <a:rPr lang="en-US" b="1" dirty="0"/>
              <a:t>Abduction</a:t>
            </a:r>
            <a:r>
              <a:rPr lang="en-US" dirty="0"/>
              <a:t> (</a:t>
            </a:r>
            <a:r>
              <a:rPr lang="en-US" dirty="0" err="1"/>
              <a:t>retroduction</a:t>
            </a:r>
            <a:r>
              <a:rPr lang="en-US" dirty="0"/>
              <a:t>):  “best available explanation” – but not necessarily right</a:t>
            </a:r>
          </a:p>
          <a:p>
            <a:pPr lvl="2"/>
            <a:r>
              <a:rPr lang="en-US" dirty="0"/>
              <a:t>“Because the sun rises on one side and sets on the other, it must be rotating around the Earth.”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4929E-E9C5-49A1-B35A-56838E5A76A2}"/>
              </a:ext>
            </a:extLst>
          </p:cNvPr>
          <p:cNvSpPr txBox="1"/>
          <p:nvPr/>
        </p:nvSpPr>
        <p:spPr>
          <a:xfrm>
            <a:off x="4105469" y="917806"/>
            <a:ext cx="778783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“... special words or expressions that are used by a particular profession or group </a:t>
            </a:r>
          </a:p>
          <a:p>
            <a:r>
              <a:rPr lang="en-US" dirty="0"/>
              <a:t>      that may be difficult for others to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31982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224158" y="155643"/>
            <a:ext cx="6100053" cy="883292"/>
          </a:xfrm>
        </p:spPr>
        <p:txBody>
          <a:bodyPr>
            <a:normAutofit/>
          </a:bodyPr>
          <a:lstStyle/>
          <a:p>
            <a:r>
              <a:rPr lang="en-US" dirty="0"/>
              <a:t>Study Design &amp; 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80161" y="1264596"/>
            <a:ext cx="9056451" cy="50290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Longitudinal case study (3 years)</a:t>
            </a:r>
          </a:p>
          <a:p>
            <a:r>
              <a:rPr lang="en-US" dirty="0"/>
              <a:t>Purpose: to measure and manage the impact of knowledge loss</a:t>
            </a:r>
          </a:p>
          <a:p>
            <a:pPr lvl="0"/>
            <a:r>
              <a:rPr lang="en-US" dirty="0"/>
              <a:t>Population: </a:t>
            </a:r>
          </a:p>
          <a:p>
            <a:pPr lvl="1"/>
            <a:r>
              <a:rPr lang="en-US" dirty="0"/>
              <a:t>public-sector, knowledge-intensive organization with aging workforce</a:t>
            </a:r>
          </a:p>
          <a:p>
            <a:pPr lvl="1"/>
            <a:r>
              <a:rPr lang="en-US" dirty="0"/>
              <a:t>150 employees, mostly engineering and technical staff, management</a:t>
            </a:r>
          </a:p>
          <a:p>
            <a:pPr lvl="0"/>
            <a:r>
              <a:rPr lang="en-US" dirty="0"/>
              <a:t>Methodology:  Critical realism </a:t>
            </a:r>
          </a:p>
          <a:p>
            <a:pPr lvl="1"/>
            <a:r>
              <a:rPr lang="en-US" dirty="0"/>
              <a:t>onerous annual survey (7 hours!)</a:t>
            </a:r>
          </a:p>
          <a:p>
            <a:pPr lvl="1"/>
            <a:r>
              <a:rPr lang="en-US" dirty="0"/>
              <a:t>interactive, continual cycle of reflection with management to evaluate and respond to the study’s outcomes</a:t>
            </a:r>
          </a:p>
          <a:p>
            <a:pPr lvl="2"/>
            <a:r>
              <a:rPr lang="en-US" dirty="0"/>
              <a:t>... “using abduction, deduction, and induction”</a:t>
            </a:r>
          </a:p>
          <a:p>
            <a:r>
              <a:rPr lang="en-US" dirty="0"/>
              <a:t>Interpretation:  </a:t>
            </a:r>
          </a:p>
          <a:p>
            <a:pPr lvl="1"/>
            <a:r>
              <a:rPr lang="en-US" dirty="0"/>
              <a:t>critical realism approach </a:t>
            </a:r>
          </a:p>
          <a:p>
            <a:pPr lvl="1"/>
            <a:r>
              <a:rPr lang="en-US" dirty="0"/>
              <a:t>seeking “analytical generalizability”, not “statistical generalizability”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9247" y="365125"/>
            <a:ext cx="10654553" cy="1325563"/>
          </a:xfrm>
        </p:spPr>
        <p:txBody>
          <a:bodyPr>
            <a:normAutofit/>
          </a:bodyPr>
          <a:lstStyle/>
          <a:p>
            <a:r>
              <a:rPr lang="en-US" dirty="0"/>
              <a:t>Framework for Measuring Knowledge Loss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Framework assumes </a:t>
            </a:r>
            <a:r>
              <a:rPr lang="en-US" b="1" dirty="0"/>
              <a:t>employee turnover </a:t>
            </a:r>
            <a:r>
              <a:rPr lang="en-US" dirty="0"/>
              <a:t>as the primary cause</a:t>
            </a:r>
          </a:p>
          <a:p>
            <a:r>
              <a:rPr lang="en-US" dirty="0"/>
              <a:t>Five domains (“concepts”), each with measurement constructs</a:t>
            </a:r>
          </a:p>
          <a:p>
            <a:pPr lvl="1"/>
            <a:r>
              <a:rPr lang="en-US" dirty="0"/>
              <a:t>Knowledge Resources</a:t>
            </a:r>
          </a:p>
          <a:p>
            <a:pPr lvl="1"/>
            <a:r>
              <a:rPr lang="en-US" dirty="0"/>
              <a:t>Psychological Construct</a:t>
            </a:r>
          </a:p>
          <a:p>
            <a:pPr lvl="1"/>
            <a:r>
              <a:rPr lang="en-US" dirty="0"/>
              <a:t>Learning Organization Capacity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Organizational Problems</a:t>
            </a:r>
          </a:p>
          <a:p>
            <a:r>
              <a:rPr lang="en-US" dirty="0"/>
              <a:t>Impacts of each domain</a:t>
            </a:r>
          </a:p>
        </p:txBody>
      </p:sp>
    </p:spTree>
    <p:extLst>
      <p:ext uri="{BB962C8B-B14F-4D97-AF65-F5344CB8AC3E}">
        <p14:creationId xmlns:p14="http://schemas.microsoft.com/office/powerpoint/2010/main" val="41576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33C6-7BDD-43DC-954B-6677A5B3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9CB7-DB7B-4E02-BA91-DC2ED49F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84C2A-1DD5-43EB-82C5-6D23259C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287"/>
            <a:ext cx="104584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9674" y="184826"/>
            <a:ext cx="6625347" cy="786016"/>
          </a:xfrm>
        </p:spPr>
        <p:txBody>
          <a:bodyPr/>
          <a:lstStyle/>
          <a:p>
            <a:r>
              <a:rPr lang="en-US" dirty="0"/>
              <a:t>Cause: Employee Turnover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46058" y="1253331"/>
            <a:ext cx="9791700" cy="499135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RQ1: Does employee turnover cause knowledge loss?</a:t>
            </a:r>
          </a:p>
          <a:p>
            <a:pPr lvl="1"/>
            <a:r>
              <a:rPr lang="en-US" b="1" dirty="0"/>
              <a:t>YES!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Employee turnover is dynamic, and knowledge is a fluid resource</a:t>
            </a:r>
          </a:p>
          <a:p>
            <a:pPr lvl="1"/>
            <a:r>
              <a:rPr lang="en-US" i="1" dirty="0"/>
              <a:t>Knowledge withdrawals</a:t>
            </a:r>
            <a:r>
              <a:rPr lang="en-US" dirty="0"/>
              <a:t>:  when employees exit</a:t>
            </a:r>
          </a:p>
          <a:p>
            <a:pPr lvl="1"/>
            <a:r>
              <a:rPr lang="en-US" i="1" dirty="0"/>
              <a:t>Knowledge decay</a:t>
            </a:r>
            <a:r>
              <a:rPr lang="en-US" dirty="0"/>
              <a:t>:      when survivors’ knowledge becomes less valuable</a:t>
            </a:r>
          </a:p>
          <a:p>
            <a:pPr lvl="1"/>
            <a:r>
              <a:rPr lang="en-US" i="1" dirty="0"/>
              <a:t>Knowledge deposits</a:t>
            </a:r>
            <a:r>
              <a:rPr lang="en-US" dirty="0"/>
              <a:t>:  when new employees enter</a:t>
            </a:r>
          </a:p>
          <a:p>
            <a:pPr lvl="1"/>
            <a:r>
              <a:rPr lang="en-US" i="1" dirty="0"/>
              <a:t>Knowledge growth</a:t>
            </a:r>
            <a:r>
              <a:rPr lang="en-US" dirty="0"/>
              <a:t>:    when survivors gain new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25210" y="128486"/>
            <a:ext cx="746679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1: Knowledge 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8332" y="856034"/>
            <a:ext cx="9865468" cy="5320929"/>
          </a:xfrm>
        </p:spPr>
        <p:txBody>
          <a:bodyPr/>
          <a:lstStyle/>
          <a:p>
            <a:pPr lvl="0"/>
            <a:r>
              <a:rPr lang="en-US" i="1" dirty="0"/>
              <a:t>RQ2: How does knowledge loss change the organization’s knowledge resources?</a:t>
            </a:r>
          </a:p>
          <a:p>
            <a:pPr lvl="1"/>
            <a:r>
              <a:rPr lang="en-US" dirty="0"/>
              <a:t>Measures the </a:t>
            </a:r>
            <a:r>
              <a:rPr lang="en-US" b="1" dirty="0"/>
              <a:t>magnitude </a:t>
            </a:r>
            <a:r>
              <a:rPr lang="en-US" dirty="0"/>
              <a:t>and </a:t>
            </a:r>
            <a:r>
              <a:rPr lang="en-US" b="1" dirty="0"/>
              <a:t>type </a:t>
            </a:r>
            <a:r>
              <a:rPr lang="en-US" dirty="0"/>
              <a:t>of knowledge loss </a:t>
            </a:r>
          </a:p>
          <a:p>
            <a:pPr lvl="1"/>
            <a:r>
              <a:rPr lang="en-US" dirty="0"/>
              <a:t>Uses Massingham’s </a:t>
            </a:r>
            <a:r>
              <a:rPr lang="en-US" b="1" dirty="0"/>
              <a:t>knowledge accounts model </a:t>
            </a:r>
            <a:r>
              <a:rPr lang="en-US" dirty="0"/>
              <a:t>to measure the value of the individual’s tacit knowledge to the organization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661BD4-5DC3-422E-A348-3E7FC095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84952"/>
              </p:ext>
            </p:extLst>
          </p:nvPr>
        </p:nvGraphicFramePr>
        <p:xfrm>
          <a:off x="1586098" y="3429000"/>
          <a:ext cx="96699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45">
                  <a:extLst>
                    <a:ext uri="{9D8B030D-6E8A-4147-A177-3AD203B41FA5}">
                      <a16:colId xmlns:a16="http://schemas.microsoft.com/office/drawing/2014/main" val="1031156942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2958388260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1071052200"/>
                    </a:ext>
                  </a:extLst>
                </a:gridCol>
                <a:gridCol w="1595336">
                  <a:extLst>
                    <a:ext uri="{9D8B030D-6E8A-4147-A177-3AD203B41FA5}">
                      <a16:colId xmlns:a16="http://schemas.microsoft.com/office/drawing/2014/main" val="2358500814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4169704443"/>
                    </a:ext>
                  </a:extLst>
                </a:gridCol>
                <a:gridCol w="1439695">
                  <a:extLst>
                    <a:ext uri="{9D8B030D-6E8A-4147-A177-3AD203B41FA5}">
                      <a16:colId xmlns:a16="http://schemas.microsoft.com/office/drawing/2014/main" val="242127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Structural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50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2009 -&gt; 2011</a:t>
                      </a:r>
                    </a:p>
                    <a:p>
                      <a:r>
                        <a:rPr lang="en-US" sz="1600" dirty="0"/>
                        <a:t>Mean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51.4 -&gt; 49.7</a:t>
                      </a:r>
                    </a:p>
                    <a:p>
                      <a:r>
                        <a:rPr lang="en-US" dirty="0"/>
                        <a:t>(-3.3%)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62.6 -&gt; 57.8</a:t>
                      </a:r>
                    </a:p>
                    <a:p>
                      <a:r>
                        <a:rPr lang="en-US" dirty="0"/>
                        <a:t>(-7.7%)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65.1 -&gt; 61.0</a:t>
                      </a:r>
                    </a:p>
                    <a:p>
                      <a:r>
                        <a:rPr lang="en-US" dirty="0"/>
                        <a:t>(-6.3%)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50.6 -&gt; 55.7</a:t>
                      </a:r>
                    </a:p>
                    <a:p>
                      <a:r>
                        <a:rPr lang="en-US" dirty="0"/>
                        <a:t>(+10.1%)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27.2 -&gt; 24.2</a:t>
                      </a:r>
                    </a:p>
                    <a:p>
                      <a:r>
                        <a:rPr lang="en-US" dirty="0"/>
                        <a:t>(-11%)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New employees as % of exiting employees mean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0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3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25210" y="128486"/>
            <a:ext cx="746679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1: Knowledge 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0635" y="1408585"/>
            <a:ext cx="9865468" cy="5320929"/>
          </a:xfrm>
        </p:spPr>
        <p:txBody>
          <a:bodyPr/>
          <a:lstStyle/>
          <a:p>
            <a:pPr lvl="1"/>
            <a:r>
              <a:rPr lang="en-US" dirty="0"/>
              <a:t>Overall KA doesn’t change very much, but doesn’t tell the whole story</a:t>
            </a:r>
          </a:p>
          <a:p>
            <a:pPr lvl="1"/>
            <a:r>
              <a:rPr lang="en-US" dirty="0"/>
              <a:t>Survivors’ KA remained stable (i.e., stagnant)</a:t>
            </a:r>
          </a:p>
          <a:p>
            <a:pPr lvl="1"/>
            <a:r>
              <a:rPr lang="en-US" dirty="0"/>
              <a:t>70% of top 20 performers exited; replacements were only 45% of top 20</a:t>
            </a:r>
          </a:p>
          <a:p>
            <a:pPr lvl="2"/>
            <a:r>
              <a:rPr lang="en-US" dirty="0"/>
              <a:t>Thus, knowledge was lost despite the new hires</a:t>
            </a:r>
          </a:p>
          <a:p>
            <a:pPr lvl="1"/>
            <a:r>
              <a:rPr lang="en-US" dirty="0"/>
              <a:t>What was lost? </a:t>
            </a:r>
          </a:p>
          <a:p>
            <a:pPr lvl="2"/>
            <a:r>
              <a:rPr lang="en-US" dirty="0"/>
              <a:t>Top performers had significantly higher mean scores:  </a:t>
            </a:r>
          </a:p>
          <a:p>
            <a:pPr marL="914400" lvl="2" indent="0">
              <a:buNone/>
            </a:pPr>
            <a:r>
              <a:rPr lang="en-US" dirty="0"/>
              <a:t>     relational (+101%)  &gt;  structural (+31%)  &gt;  social (+16%)  &gt;  human (+14%)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979DB-497A-42B5-A370-76067053DDC0}"/>
              </a:ext>
            </a:extLst>
          </p:cNvPr>
          <p:cNvSpPr txBox="1"/>
          <p:nvPr/>
        </p:nvSpPr>
        <p:spPr>
          <a:xfrm>
            <a:off x="1628681" y="4626943"/>
            <a:ext cx="933608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/>
              <a:t>It is important to understand who is leaving, and why.</a:t>
            </a:r>
          </a:p>
        </p:txBody>
      </p:sp>
    </p:spTree>
    <p:extLst>
      <p:ext uri="{BB962C8B-B14F-4D97-AF65-F5344CB8AC3E}">
        <p14:creationId xmlns:p14="http://schemas.microsoft.com/office/powerpoint/2010/main" val="9734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866</TotalTime>
  <Words>2633</Words>
  <Application>Microsoft Office PowerPoint</Application>
  <PresentationFormat>Widescreen</PresentationFormat>
  <Paragraphs>396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Comic Sans MS</vt:lpstr>
      <vt:lpstr>Cloud skipper design template</vt:lpstr>
      <vt:lpstr>Knowledge Loss</vt:lpstr>
      <vt:lpstr>What is Knowledge?</vt:lpstr>
      <vt:lpstr>But First, Some Jargon ...</vt:lpstr>
      <vt:lpstr>Study Design &amp; Methods</vt:lpstr>
      <vt:lpstr>Framework for Measuring Knowledge Loss</vt:lpstr>
      <vt:lpstr>PowerPoint Presentation</vt:lpstr>
      <vt:lpstr>Cause: Employee Turnover</vt:lpstr>
      <vt:lpstr>Domain 1: Knowledge Resources</vt:lpstr>
      <vt:lpstr>Domain 1: Knowledge Resources</vt:lpstr>
      <vt:lpstr>Knowledge Accounts Measures</vt:lpstr>
      <vt:lpstr>Knowledge Accounts Measures</vt:lpstr>
      <vt:lpstr>Knowledge Accounts Measures</vt:lpstr>
      <vt:lpstr>Knowledge Accounts Measures</vt:lpstr>
      <vt:lpstr>Domain 1: Lessons</vt:lpstr>
      <vt:lpstr>Domain 2: Psychological Contract</vt:lpstr>
      <vt:lpstr>Domain 3: Learning Organization</vt:lpstr>
      <vt:lpstr>Domain 3: Learning Organization</vt:lpstr>
      <vt:lpstr>Domain 4: Risk Management</vt:lpstr>
      <vt:lpstr>Domain 5: Organizational Problems</vt:lpstr>
      <vt:lpstr>Domain 5: Organizational Problems</vt:lpstr>
      <vt:lpstr>Domain 5: Organizational Problems</vt:lpstr>
      <vt:lpstr>Domain 5: Organizational Problems</vt:lpstr>
      <vt:lpstr>Study Findings: Recap</vt:lpstr>
      <vt:lpstr>Implications for MHS Genesis?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Loss</dc:title>
  <dc:creator>David Alt</dc:creator>
  <cp:lastModifiedBy>David Alt</cp:lastModifiedBy>
  <cp:revision>16</cp:revision>
  <dcterms:created xsi:type="dcterms:W3CDTF">2019-01-24T01:10:01Z</dcterms:created>
  <dcterms:modified xsi:type="dcterms:W3CDTF">2019-01-24T15:36:01Z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