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53110-06DC-43AD-A0A2-96505BABB19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0A248-F7C6-41C7-A1A4-F8E0C413B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0A248-F7C6-41C7-A1A4-F8E0C413B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2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DE99-0D84-DF60-68B1-8EA1D0835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C5EA9-8BAF-2B5F-189D-549908959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A0B9-85F7-5CDE-8459-1C324460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1B5E-8FB0-414E-A200-A4BD6F299AB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17AD4-E774-F1BE-50C1-4B3C2300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166C-BA32-88E1-4B10-52AC66BF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1F69-F6ED-4FB9-9B05-6549D682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9D53-6DEB-60F6-AA6F-9FC22AF1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B55CD-C5A8-5CB4-5BFD-50444A794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9063E-56AC-C70E-A45A-DE9C6AD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1B5E-8FB0-414E-A200-A4BD6F299AB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DA9B-AC6A-0CBD-8897-3D7E29EE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38236-9510-939F-CADF-CAB145BE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1F69-F6ED-4FB9-9B05-6549D682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38A48-BB99-31A9-F6B6-C8EE9795B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42BB0-F2F2-9DAE-B7A3-7948D5F4A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CBAAC-9F87-4F19-0B75-34BEAE1D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1B5E-8FB0-414E-A200-A4BD6F299AB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5D89-5B06-B518-7DC7-61413D74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A255-0963-3937-84E6-63993CF6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1F69-F6ED-4FB9-9B05-6549D682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A7C2-5CA9-1AB8-38E8-A2A3A833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3F11-DEDE-8A5F-E89E-2C5E4933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E70C1-DD36-7AF3-B5B8-60B810D2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1B5E-8FB0-414E-A200-A4BD6F299AB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AB2C-DDA8-3514-FB6E-ED18F7BC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7F7EF-C0AF-8ED2-991E-4F375A86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1F69-F6ED-4FB9-9B05-6549D682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0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4C0F-FE91-F170-BF96-73401E67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32CE-6627-3479-0AD6-7C1ECC8F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CC9E5-C304-DD3F-8906-DA6AE482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1B5E-8FB0-414E-A200-A4BD6F299AB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417A-F2E4-8902-F479-3F4F7FBF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8D59-6D57-1775-2FF0-4D979485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1F69-F6ED-4FB9-9B05-6549D682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7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E191-DD5A-EAB9-10F0-CC19DD7D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8FEF-9A25-0B40-1133-69C4F84E3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42966-A5E3-B566-9169-53A21F39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821C-0F18-07A1-0440-EA05875A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1B5E-8FB0-414E-A200-A4BD6F299AB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1C33C-A175-2B4A-D786-196E5AE4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2E283-EAEB-0890-24FC-A22964FF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1F69-F6ED-4FB9-9B05-6549D682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2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EB4E-E42A-3C8A-E66B-A944BBE0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4AF3A-53A3-0E5E-E581-4D0EA3F2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0894C-A9C8-D30E-AD37-81A488E5A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F36CA-6424-14C9-630B-1D7D64188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2D0ED-F197-23D6-C368-AFE8D621F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1FE3C-81D3-4C10-66D7-9FE8812E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1B5E-8FB0-414E-A200-A4BD6F299AB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5C40D-CA52-88D9-8600-9BEA643E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755D8-517E-8A6B-5ED8-5A2C8D8D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1F69-F6ED-4FB9-9B05-6549D682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12BD-3F2F-87B4-A2B6-AAC6EA2B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D3027-E28E-0F68-FCCB-E44D546F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1B5E-8FB0-414E-A200-A4BD6F299AB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2290E-0048-8BED-8A68-067F4008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71C8E-CFA0-A2E4-AEA6-0101822B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1F69-F6ED-4FB9-9B05-6549D682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1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A09EE-D249-573B-E01F-1DDA903A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1B5E-8FB0-414E-A200-A4BD6F299AB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91573-9D21-A3AB-CCCC-EF48DD28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E13ED-551E-1C43-6E93-15F46B11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1F69-F6ED-4FB9-9B05-6549D682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A1A3-B368-508E-2EDF-B9E86F65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2EA2-20F9-9E4E-FDF7-3B13E0419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28642-923A-B995-A60B-04E15F120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8131D-BDE4-43D7-4BD0-5423D1FA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1B5E-8FB0-414E-A200-A4BD6F299AB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38B1A-A992-4412-DED4-6FC575AE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1589F-B44F-AD88-F466-D618E846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1F69-F6ED-4FB9-9B05-6549D682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216A-3E75-ABF3-02A7-A2CAC275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86364-0D82-0BCC-552D-528A1C319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0A2FF-FB8E-144E-C9FF-8F23F0987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1346D-A3DB-BA80-35B3-48D03CAE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1B5E-8FB0-414E-A200-A4BD6F299AB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A9549-E0C2-50BD-56D7-411B5D4C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7FC28-770F-C134-3608-44BF90A9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1F69-F6ED-4FB9-9B05-6549D682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FC739-F1B2-BE50-579D-3DE624CA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FA277-850C-DDF6-BE53-A2B667E8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D7DA-D0D2-5389-C4B4-C0388C7D5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1B5E-8FB0-414E-A200-A4BD6F299AB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F7E9-0860-E2CA-ED76-4DF8993BE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851E-3846-153D-F21E-A8102F57B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1F69-F6ED-4FB9-9B05-6549D682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97BA-0386-266A-65B8-14BB08381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 from Balls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676CD-4785-E6A4-DD7D-9044E2ABB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Andrei</a:t>
            </a:r>
          </a:p>
        </p:txBody>
      </p:sp>
    </p:spTree>
    <p:extLst>
      <p:ext uri="{BB962C8B-B14F-4D97-AF65-F5344CB8AC3E}">
        <p14:creationId xmlns:p14="http://schemas.microsoft.com/office/powerpoint/2010/main" val="412893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27807B-AB80-4CFC-077E-981D609E3594}"/>
              </a:ext>
            </a:extLst>
          </p:cNvPr>
          <p:cNvSpPr txBox="1"/>
          <p:nvPr/>
        </p:nvSpPr>
        <p:spPr>
          <a:xfrm>
            <a:off x="7863840" y="2875280"/>
            <a:ext cx="347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we say about these arcs?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D9CAC5B-60B9-0E2C-0559-250386EDEBE3}"/>
              </a:ext>
            </a:extLst>
          </p:cNvPr>
          <p:cNvGrpSpPr/>
          <p:nvPr/>
        </p:nvGrpSpPr>
        <p:grpSpPr>
          <a:xfrm>
            <a:off x="394403" y="536972"/>
            <a:ext cx="5958712" cy="5415280"/>
            <a:chOff x="394403" y="536972"/>
            <a:chExt cx="5958712" cy="541528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DFFC3B-9A58-38D3-0C88-A685AAE91B8F}"/>
                </a:ext>
              </a:extLst>
            </p:cNvPr>
            <p:cNvGrpSpPr/>
            <p:nvPr/>
          </p:nvGrpSpPr>
          <p:grpSpPr>
            <a:xfrm>
              <a:off x="394403" y="536972"/>
              <a:ext cx="5958712" cy="5415280"/>
              <a:chOff x="6482687" y="570889"/>
              <a:chExt cx="5958712" cy="54152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A9340FB-1536-025E-A534-88880F58E4E4}"/>
                  </a:ext>
                </a:extLst>
              </p:cNvPr>
              <p:cNvGrpSpPr/>
              <p:nvPr/>
            </p:nvGrpSpPr>
            <p:grpSpPr>
              <a:xfrm>
                <a:off x="6482687" y="570889"/>
                <a:ext cx="5958712" cy="5415280"/>
                <a:chOff x="43037" y="721360"/>
                <a:chExt cx="5958712" cy="541528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DEB733F-E62D-AB27-B980-3B2F468FEF83}"/>
                    </a:ext>
                  </a:extLst>
                </p:cNvPr>
                <p:cNvGrpSpPr/>
                <p:nvPr/>
              </p:nvGrpSpPr>
              <p:grpSpPr>
                <a:xfrm>
                  <a:off x="43037" y="721360"/>
                  <a:ext cx="5958712" cy="5415280"/>
                  <a:chOff x="685928" y="873760"/>
                  <a:chExt cx="4669968" cy="4338320"/>
                </a:xfrm>
              </p:grpSpPr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CA30FB5D-A327-2137-C5C8-ADB39DB17F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28088" y="873760"/>
                    <a:ext cx="0" cy="43383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2CB1CE2A-5CCB-2ABE-1360-DF7C73B1FF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5928" y="3083560"/>
                    <a:ext cx="423672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380BBB2-5C5F-9FD2-BF27-FC06E6D2E48A}"/>
                      </a:ext>
                    </a:extLst>
                  </p:cNvPr>
                  <p:cNvSpPr/>
                  <p:nvPr/>
                </p:nvSpPr>
                <p:spPr>
                  <a:xfrm>
                    <a:off x="1280355" y="1574801"/>
                    <a:ext cx="2895466" cy="301751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9D58E5D7-428D-5748-C9AE-F735F3BCB3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98848" y="3236451"/>
                        <a:ext cx="1157048" cy="2780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9D58E5D7-428D-5748-C9AE-F735F3BCB3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98848" y="3236451"/>
                        <a:ext cx="1157048" cy="27802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C72CEC23-ECD9-ADFF-98E1-70F1618CF0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8773" y="967018"/>
                        <a:ext cx="958010" cy="2227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C72CEC23-ECD9-ADFF-98E1-70F1618CF0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8773" y="967018"/>
                        <a:ext cx="958010" cy="22273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4478" r="-1493" b="-239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782AE7D-BE0F-9A95-46D9-3E951820592D}"/>
                    </a:ext>
                  </a:extLst>
                </p:cNvPr>
                <p:cNvSpPr/>
                <p:nvPr/>
              </p:nvSpPr>
              <p:spPr>
                <a:xfrm>
                  <a:off x="780865" y="3465051"/>
                  <a:ext cx="45719" cy="4571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311D2F4-EB0F-3AD1-89A0-1B76A4BBB5D6}"/>
                    </a:ext>
                  </a:extLst>
                </p:cNvPr>
                <p:cNvSpPr/>
                <p:nvPr/>
              </p:nvSpPr>
              <p:spPr>
                <a:xfrm>
                  <a:off x="1190265" y="4628249"/>
                  <a:ext cx="45719" cy="4571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5A26670-26F1-3841-BE2B-F0943DA87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3770" y="3349872"/>
                <a:ext cx="394568" cy="1150765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2D0D89-AFBB-C1C5-7438-C839F7B9F320}"/>
                </a:ext>
              </a:extLst>
            </p:cNvPr>
            <p:cNvGrpSpPr/>
            <p:nvPr/>
          </p:nvGrpSpPr>
          <p:grpSpPr>
            <a:xfrm>
              <a:off x="1537194" y="2097778"/>
              <a:ext cx="45719" cy="2375538"/>
              <a:chOff x="7625478" y="2131695"/>
              <a:chExt cx="45719" cy="2375538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95154FD-B2D8-6047-A555-E152B7B883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50750" y="2154555"/>
                <a:ext cx="1636" cy="2352678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1E0C510-9E10-8753-B518-F8C75708884C}"/>
                  </a:ext>
                </a:extLst>
              </p:cNvPr>
              <p:cNvSpPr/>
              <p:nvPr/>
            </p:nvSpPr>
            <p:spPr>
              <a:xfrm>
                <a:off x="7625478" y="2131695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BA29DDA-E6BA-BF26-26B8-F025B6706BDA}"/>
                </a:ext>
              </a:extLst>
            </p:cNvPr>
            <p:cNvGrpSpPr/>
            <p:nvPr/>
          </p:nvGrpSpPr>
          <p:grpSpPr>
            <a:xfrm>
              <a:off x="2668295" y="1421634"/>
              <a:ext cx="1297073" cy="3511737"/>
              <a:chOff x="2668295" y="1421634"/>
              <a:chExt cx="1297073" cy="351173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EC50AEF-9B02-2253-A59D-0C896F98A08D}"/>
                  </a:ext>
                </a:extLst>
              </p:cNvPr>
              <p:cNvCxnSpPr>
                <a:cxnSpLocks/>
                <a:endCxn id="33" idx="4"/>
              </p:cNvCxnSpPr>
              <p:nvPr/>
            </p:nvCxnSpPr>
            <p:spPr>
              <a:xfrm>
                <a:off x="2668295" y="1421634"/>
                <a:ext cx="1274214" cy="35117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FDF6083-8BAC-517E-E6D6-57BE04967FBF}"/>
                  </a:ext>
                </a:extLst>
              </p:cNvPr>
              <p:cNvSpPr/>
              <p:nvPr/>
            </p:nvSpPr>
            <p:spPr>
              <a:xfrm>
                <a:off x="3919649" y="4887652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F16ABB2-3711-4666-9E03-CAA7BE699687}"/>
                </a:ext>
              </a:extLst>
            </p:cNvPr>
            <p:cNvGrpSpPr/>
            <p:nvPr/>
          </p:nvGrpSpPr>
          <p:grpSpPr>
            <a:xfrm>
              <a:off x="3919648" y="1656501"/>
              <a:ext cx="45719" cy="3254010"/>
              <a:chOff x="3919648" y="1656501"/>
              <a:chExt cx="45719" cy="325401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D2DFD08-92F7-7131-64A4-472C14E7EA1B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V="1">
                <a:off x="3942508" y="1656501"/>
                <a:ext cx="0" cy="325401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E626C98-D9E7-8B04-B9F2-729B0C6674AD}"/>
                  </a:ext>
                </a:extLst>
              </p:cNvPr>
              <p:cNvSpPr/>
              <p:nvPr/>
            </p:nvSpPr>
            <p:spPr>
              <a:xfrm>
                <a:off x="3919648" y="1656501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B2B5936-A797-10B2-640B-9C0F9AB949A6}"/>
                </a:ext>
              </a:extLst>
            </p:cNvPr>
            <p:cNvGrpSpPr/>
            <p:nvPr/>
          </p:nvGrpSpPr>
          <p:grpSpPr>
            <a:xfrm>
              <a:off x="3942507" y="1679360"/>
              <a:ext cx="828676" cy="2253946"/>
              <a:chOff x="3942507" y="1679360"/>
              <a:chExt cx="828676" cy="2253946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33CA3C4-B8DA-CB3E-B5AD-44C0AA417728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3942507" y="1679360"/>
                <a:ext cx="789652" cy="2214922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B2611EC-8F64-1353-0A23-C5D0E2B1948A}"/>
                  </a:ext>
                </a:extLst>
              </p:cNvPr>
              <p:cNvSpPr/>
              <p:nvPr/>
            </p:nvSpPr>
            <p:spPr>
              <a:xfrm>
                <a:off x="4725464" y="3887587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2BE8FC5-9592-09B2-5642-6ABEB078369F}"/>
                </a:ext>
              </a:extLst>
            </p:cNvPr>
            <p:cNvGrpSpPr/>
            <p:nvPr/>
          </p:nvGrpSpPr>
          <p:grpSpPr>
            <a:xfrm>
              <a:off x="4725463" y="2657377"/>
              <a:ext cx="45719" cy="1253069"/>
              <a:chOff x="4725463" y="2657377"/>
              <a:chExt cx="45719" cy="125306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7F41E2F-6E03-5AC1-2C1C-77BDF81CFB75}"/>
                  </a:ext>
                </a:extLst>
              </p:cNvPr>
              <p:cNvCxnSpPr>
                <a:cxnSpLocks/>
                <a:endCxn id="44" idx="4"/>
              </p:cNvCxnSpPr>
              <p:nvPr/>
            </p:nvCxnSpPr>
            <p:spPr>
              <a:xfrm flipV="1">
                <a:off x="4748323" y="2703096"/>
                <a:ext cx="0" cy="120735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1BC319D-CBAE-2D96-BF7C-47A73099F62A}"/>
                  </a:ext>
                </a:extLst>
              </p:cNvPr>
              <p:cNvSpPr/>
              <p:nvPr/>
            </p:nvSpPr>
            <p:spPr>
              <a:xfrm>
                <a:off x="4725463" y="2657377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6A26256-FCE4-2527-F57A-C09153C63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126" y="2032463"/>
              <a:ext cx="2999973" cy="1262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8361718-3850-9910-CBBB-9A48AB4C8D6A}"/>
                </a:ext>
              </a:extLst>
            </p:cNvPr>
            <p:cNvGrpSpPr/>
            <p:nvPr/>
          </p:nvGrpSpPr>
          <p:grpSpPr>
            <a:xfrm>
              <a:off x="1560054" y="2097778"/>
              <a:ext cx="1131101" cy="3068308"/>
              <a:chOff x="1560054" y="2097778"/>
              <a:chExt cx="1131101" cy="3068308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E7BCAFD-FF5E-3417-281A-0E5F90090728}"/>
                  </a:ext>
                </a:extLst>
              </p:cNvPr>
              <p:cNvCxnSpPr>
                <a:cxnSpLocks/>
                <a:stCxn id="17" idx="0"/>
                <a:endCxn id="20" idx="1"/>
              </p:cNvCxnSpPr>
              <p:nvPr/>
            </p:nvCxnSpPr>
            <p:spPr>
              <a:xfrm>
                <a:off x="1560054" y="2097778"/>
                <a:ext cx="1092077" cy="302928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10796EE-19D9-B87B-D409-820E27E2E2D7}"/>
                  </a:ext>
                </a:extLst>
              </p:cNvPr>
              <p:cNvSpPr/>
              <p:nvPr/>
            </p:nvSpPr>
            <p:spPr>
              <a:xfrm>
                <a:off x="2645436" y="5120367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3A57BDD-72B7-E025-40EA-72605CDEC702}"/>
                </a:ext>
              </a:extLst>
            </p:cNvPr>
            <p:cNvGrpSpPr/>
            <p:nvPr/>
          </p:nvGrpSpPr>
          <p:grpSpPr>
            <a:xfrm>
              <a:off x="2645436" y="1421382"/>
              <a:ext cx="45719" cy="3698985"/>
              <a:chOff x="2645436" y="1421382"/>
              <a:chExt cx="45719" cy="369898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511814-9311-21F7-30C0-3F518E11870F}"/>
                  </a:ext>
                </a:extLst>
              </p:cNvPr>
              <p:cNvSpPr/>
              <p:nvPr/>
            </p:nvSpPr>
            <p:spPr>
              <a:xfrm>
                <a:off x="2645436" y="1421382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F930B2E-84BA-10FA-8768-2F56BF7C4BAA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2668296" y="1437640"/>
                <a:ext cx="0" cy="368272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3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C1A655-0B02-5698-AE18-DA5E9CC9BB39}"/>
                  </a:ext>
                </a:extLst>
              </p:cNvPr>
              <p:cNvSpPr txBox="1"/>
              <p:nvPr/>
            </p:nvSpPr>
            <p:spPr>
              <a:xfrm>
                <a:off x="6583260" y="2412091"/>
                <a:ext cx="50864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now know that n is the greatest possible integer such that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where n is the number of collisions that occur. We can divide by 2 and get the inequality: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C1A655-0B02-5698-AE18-DA5E9CC9B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260" y="2412091"/>
                <a:ext cx="5086408" cy="1200329"/>
              </a:xfrm>
              <a:prstGeom prst="rect">
                <a:avLst/>
              </a:prstGeom>
              <a:blipFill>
                <a:blip r:embed="rId3"/>
                <a:stretch>
                  <a:fillRect l="-1079" t="-3046" r="-36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814AB49-AA55-DCE6-FE96-FC4821AF3116}"/>
              </a:ext>
            </a:extLst>
          </p:cNvPr>
          <p:cNvGrpSpPr/>
          <p:nvPr/>
        </p:nvGrpSpPr>
        <p:grpSpPr>
          <a:xfrm>
            <a:off x="394403" y="536972"/>
            <a:ext cx="5958712" cy="5415280"/>
            <a:chOff x="394403" y="536972"/>
            <a:chExt cx="5958712" cy="54152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34CCAB-F908-D7D6-3F24-12B1338FA283}"/>
                </a:ext>
              </a:extLst>
            </p:cNvPr>
            <p:cNvGrpSpPr/>
            <p:nvPr/>
          </p:nvGrpSpPr>
          <p:grpSpPr>
            <a:xfrm>
              <a:off x="394403" y="536972"/>
              <a:ext cx="5958712" cy="5415280"/>
              <a:chOff x="6482687" y="570889"/>
              <a:chExt cx="5958712" cy="541528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0894BD9-0D20-F937-9530-3751E2FED8E4}"/>
                  </a:ext>
                </a:extLst>
              </p:cNvPr>
              <p:cNvGrpSpPr/>
              <p:nvPr/>
            </p:nvGrpSpPr>
            <p:grpSpPr>
              <a:xfrm>
                <a:off x="6482687" y="570889"/>
                <a:ext cx="5958712" cy="5415280"/>
                <a:chOff x="43037" y="721360"/>
                <a:chExt cx="5958712" cy="5415280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BA8D027-8739-18D3-147F-B21F73823361}"/>
                    </a:ext>
                  </a:extLst>
                </p:cNvPr>
                <p:cNvGrpSpPr/>
                <p:nvPr/>
              </p:nvGrpSpPr>
              <p:grpSpPr>
                <a:xfrm>
                  <a:off x="43037" y="721360"/>
                  <a:ext cx="5958712" cy="5415280"/>
                  <a:chOff x="685928" y="873760"/>
                  <a:chExt cx="4669968" cy="4338320"/>
                </a:xfrm>
              </p:grpSpPr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2EF72DBC-FDE6-EB69-B4F5-41F2D35CEC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28088" y="873760"/>
                    <a:ext cx="0" cy="43383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8F2A4E14-D818-040A-B722-98C82E749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5928" y="3083560"/>
                    <a:ext cx="423672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E7186713-46AB-C961-1EFE-EDB0AC7B5532}"/>
                      </a:ext>
                    </a:extLst>
                  </p:cNvPr>
                  <p:cNvSpPr/>
                  <p:nvPr/>
                </p:nvSpPr>
                <p:spPr>
                  <a:xfrm>
                    <a:off x="1280355" y="1574801"/>
                    <a:ext cx="2895466" cy="301751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FFE20EA6-46B2-D05A-E184-1A5259F23C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98848" y="3236451"/>
                        <a:ext cx="1157048" cy="2780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FFE20EA6-46B2-D05A-E184-1A5259F23C4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98848" y="3236451"/>
                        <a:ext cx="1157048" cy="27802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ABBC40AE-D605-B6BE-FD50-7EBB7F7E33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8773" y="967018"/>
                        <a:ext cx="958010" cy="2227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ABBC40AE-D605-B6BE-FD50-7EBB7F7E33B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8773" y="967018"/>
                        <a:ext cx="958010" cy="22273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4478" r="-1493" b="-2391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9B242AE-901D-0369-076B-FCD5FAEBE264}"/>
                    </a:ext>
                  </a:extLst>
                </p:cNvPr>
                <p:cNvSpPr/>
                <p:nvPr/>
              </p:nvSpPr>
              <p:spPr>
                <a:xfrm>
                  <a:off x="780865" y="3465051"/>
                  <a:ext cx="45719" cy="4571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312EC96-2087-3352-CA6D-752C6839A9C0}"/>
                    </a:ext>
                  </a:extLst>
                </p:cNvPr>
                <p:cNvSpPr/>
                <p:nvPr/>
              </p:nvSpPr>
              <p:spPr>
                <a:xfrm>
                  <a:off x="1190265" y="4628249"/>
                  <a:ext cx="45719" cy="4571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FD21073-A189-4E6D-1237-A7F872A1D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3770" y="3349872"/>
                <a:ext cx="394568" cy="1150765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2890EB-7117-7B8B-2D75-2CB16EE4A3F1}"/>
                </a:ext>
              </a:extLst>
            </p:cNvPr>
            <p:cNvGrpSpPr/>
            <p:nvPr/>
          </p:nvGrpSpPr>
          <p:grpSpPr>
            <a:xfrm>
              <a:off x="1537194" y="2097778"/>
              <a:ext cx="45719" cy="2375538"/>
              <a:chOff x="7625478" y="2131695"/>
              <a:chExt cx="45719" cy="237553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78C6180-9AAF-156A-322D-FEDA4E2E7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50750" y="2154555"/>
                <a:ext cx="1636" cy="2352678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9BF60A8-C849-0B4C-7B21-55C42DC397F1}"/>
                  </a:ext>
                </a:extLst>
              </p:cNvPr>
              <p:cNvSpPr/>
              <p:nvPr/>
            </p:nvSpPr>
            <p:spPr>
              <a:xfrm>
                <a:off x="7625478" y="2131695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D785E4-E79B-951E-009A-7AFBE284674D}"/>
                </a:ext>
              </a:extLst>
            </p:cNvPr>
            <p:cNvGrpSpPr/>
            <p:nvPr/>
          </p:nvGrpSpPr>
          <p:grpSpPr>
            <a:xfrm>
              <a:off x="2668295" y="1421634"/>
              <a:ext cx="1297073" cy="3511737"/>
              <a:chOff x="2668295" y="1421634"/>
              <a:chExt cx="1297073" cy="351173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73C3DA4-6CD3-DB07-5A85-536481CA036C}"/>
                  </a:ext>
                </a:extLst>
              </p:cNvPr>
              <p:cNvCxnSpPr>
                <a:cxnSpLocks/>
                <a:endCxn id="25" idx="4"/>
              </p:cNvCxnSpPr>
              <p:nvPr/>
            </p:nvCxnSpPr>
            <p:spPr>
              <a:xfrm>
                <a:off x="2668295" y="1421634"/>
                <a:ext cx="1274214" cy="35117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C5C3E90-8BE4-D7FB-C87E-DD2729203CF7}"/>
                  </a:ext>
                </a:extLst>
              </p:cNvPr>
              <p:cNvSpPr/>
              <p:nvPr/>
            </p:nvSpPr>
            <p:spPr>
              <a:xfrm>
                <a:off x="3919649" y="4887652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9A4FE7-BB7C-0B0D-FAD8-6C63F7DF067A}"/>
                </a:ext>
              </a:extLst>
            </p:cNvPr>
            <p:cNvGrpSpPr/>
            <p:nvPr/>
          </p:nvGrpSpPr>
          <p:grpSpPr>
            <a:xfrm>
              <a:off x="3919648" y="1656501"/>
              <a:ext cx="45719" cy="3254010"/>
              <a:chOff x="3919648" y="1656501"/>
              <a:chExt cx="45719" cy="32540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BB762A3-742E-EF26-7813-583378E9DDA0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3942508" y="1656501"/>
                <a:ext cx="0" cy="325401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2A49690-4DB8-1538-236D-A49884989A9C}"/>
                  </a:ext>
                </a:extLst>
              </p:cNvPr>
              <p:cNvSpPr/>
              <p:nvPr/>
            </p:nvSpPr>
            <p:spPr>
              <a:xfrm>
                <a:off x="3919648" y="1656501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DEF499-44C6-6245-0E66-CAB5B442FA9B}"/>
                </a:ext>
              </a:extLst>
            </p:cNvPr>
            <p:cNvGrpSpPr/>
            <p:nvPr/>
          </p:nvGrpSpPr>
          <p:grpSpPr>
            <a:xfrm>
              <a:off x="3942507" y="1679360"/>
              <a:ext cx="828676" cy="2253946"/>
              <a:chOff x="3942507" y="1679360"/>
              <a:chExt cx="828676" cy="225394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47BC64A-DC9D-6FB0-1288-B6FC37819371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3942507" y="1679360"/>
                <a:ext cx="789652" cy="2214922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4CC2403-2132-A877-1C25-1B9517F92896}"/>
                  </a:ext>
                </a:extLst>
              </p:cNvPr>
              <p:cNvSpPr/>
              <p:nvPr/>
            </p:nvSpPr>
            <p:spPr>
              <a:xfrm>
                <a:off x="4725464" y="3887587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AADCD8-7712-F5DD-A73C-DCF990B4A8F2}"/>
                </a:ext>
              </a:extLst>
            </p:cNvPr>
            <p:cNvGrpSpPr/>
            <p:nvPr/>
          </p:nvGrpSpPr>
          <p:grpSpPr>
            <a:xfrm>
              <a:off x="4725463" y="2657377"/>
              <a:ext cx="45719" cy="1253069"/>
              <a:chOff x="4725463" y="2657377"/>
              <a:chExt cx="45719" cy="125306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EF3FE29-4C8B-D6C2-219C-52BFB70714EE}"/>
                  </a:ext>
                </a:extLst>
              </p:cNvPr>
              <p:cNvCxnSpPr>
                <a:cxnSpLocks/>
                <a:endCxn id="19" idx="4"/>
              </p:cNvCxnSpPr>
              <p:nvPr/>
            </p:nvCxnSpPr>
            <p:spPr>
              <a:xfrm flipV="1">
                <a:off x="4748323" y="2703096"/>
                <a:ext cx="0" cy="120735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D741D-9E38-446D-E499-A1C5C391759F}"/>
                  </a:ext>
                </a:extLst>
              </p:cNvPr>
              <p:cNvSpPr/>
              <p:nvPr/>
            </p:nvSpPr>
            <p:spPr>
              <a:xfrm>
                <a:off x="4725463" y="2657377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CF05766-032D-CA76-EF4A-7C4D939A6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126" y="2032463"/>
              <a:ext cx="2999973" cy="1262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8CC1DE-0B46-6165-97F3-59E52E1A1720}"/>
                </a:ext>
              </a:extLst>
            </p:cNvPr>
            <p:cNvGrpSpPr/>
            <p:nvPr/>
          </p:nvGrpSpPr>
          <p:grpSpPr>
            <a:xfrm>
              <a:off x="1560054" y="2097778"/>
              <a:ext cx="1131101" cy="3068308"/>
              <a:chOff x="1560054" y="2097778"/>
              <a:chExt cx="1131101" cy="3068308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D869EAF-0915-80B5-6668-2003225B184E}"/>
                  </a:ext>
                </a:extLst>
              </p:cNvPr>
              <p:cNvCxnSpPr>
                <a:cxnSpLocks/>
                <a:stCxn id="27" idx="0"/>
                <a:endCxn id="17" idx="1"/>
              </p:cNvCxnSpPr>
              <p:nvPr/>
            </p:nvCxnSpPr>
            <p:spPr>
              <a:xfrm>
                <a:off x="1560054" y="2097778"/>
                <a:ext cx="1092077" cy="302928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7092854-5C5A-0F64-424A-0892F00E74CD}"/>
                  </a:ext>
                </a:extLst>
              </p:cNvPr>
              <p:cNvSpPr/>
              <p:nvPr/>
            </p:nvSpPr>
            <p:spPr>
              <a:xfrm>
                <a:off x="2645436" y="5120367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F638059-8089-2260-AA4D-30421D0E702D}"/>
                </a:ext>
              </a:extLst>
            </p:cNvPr>
            <p:cNvGrpSpPr/>
            <p:nvPr/>
          </p:nvGrpSpPr>
          <p:grpSpPr>
            <a:xfrm>
              <a:off x="2645436" y="1421382"/>
              <a:ext cx="45719" cy="3698985"/>
              <a:chOff x="2645436" y="1421382"/>
              <a:chExt cx="45719" cy="369898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0D2A085-2B41-A631-92FC-3A70B16C3E4A}"/>
                  </a:ext>
                </a:extLst>
              </p:cNvPr>
              <p:cNvSpPr/>
              <p:nvPr/>
            </p:nvSpPr>
            <p:spPr>
              <a:xfrm>
                <a:off x="2645436" y="1421382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FD2442-DD52-DFB1-29D9-005ABF769EFA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2668296" y="1437640"/>
                <a:ext cx="0" cy="368272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9EF39B-244D-1EED-997F-D07D3EEAD366}"/>
              </a:ext>
            </a:extLst>
          </p:cNvPr>
          <p:cNvGrpSpPr/>
          <p:nvPr/>
        </p:nvGrpSpPr>
        <p:grpSpPr>
          <a:xfrm>
            <a:off x="1472611" y="1544776"/>
            <a:ext cx="3275714" cy="3494700"/>
            <a:chOff x="1473118" y="1547657"/>
            <a:chExt cx="3275714" cy="3494700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36F2948C-BDD3-BFDF-3D24-A3B73A758E4B}"/>
                </a:ext>
              </a:extLst>
            </p:cNvPr>
            <p:cNvSpPr/>
            <p:nvPr/>
          </p:nvSpPr>
          <p:spPr>
            <a:xfrm rot="8624756">
              <a:off x="1548755" y="2188361"/>
              <a:ext cx="89385" cy="4571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EC743A4D-59CE-2F2C-537B-38929CF6664C}"/>
                </a:ext>
              </a:extLst>
            </p:cNvPr>
            <p:cNvSpPr/>
            <p:nvPr/>
          </p:nvSpPr>
          <p:spPr>
            <a:xfrm rot="8624756">
              <a:off x="2666057" y="1547657"/>
              <a:ext cx="89385" cy="4571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02989BB-8908-A7E1-FB77-B93C0B364998}"/>
                </a:ext>
              </a:extLst>
            </p:cNvPr>
            <p:cNvSpPr/>
            <p:nvPr/>
          </p:nvSpPr>
          <p:spPr>
            <a:xfrm rot="8624756">
              <a:off x="3937529" y="1786218"/>
              <a:ext cx="89385" cy="4571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EDF2A34C-9EC3-AA46-D59F-B27A1A58A8CD}"/>
                </a:ext>
              </a:extLst>
            </p:cNvPr>
            <p:cNvSpPr/>
            <p:nvPr/>
          </p:nvSpPr>
          <p:spPr>
            <a:xfrm rot="19524007">
              <a:off x="1473118" y="4275641"/>
              <a:ext cx="89385" cy="4571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33B2BEC5-BFB6-8018-314D-BAB865A85C95}"/>
                </a:ext>
              </a:extLst>
            </p:cNvPr>
            <p:cNvSpPr/>
            <p:nvPr/>
          </p:nvSpPr>
          <p:spPr>
            <a:xfrm rot="19524007">
              <a:off x="2579533" y="4996638"/>
              <a:ext cx="89385" cy="4571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D98FE512-10C1-7183-E5A6-C3FEF288E693}"/>
                </a:ext>
              </a:extLst>
            </p:cNvPr>
            <p:cNvSpPr/>
            <p:nvPr/>
          </p:nvSpPr>
          <p:spPr>
            <a:xfrm rot="19524007">
              <a:off x="3859310" y="4768876"/>
              <a:ext cx="89385" cy="4571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00721FFC-8585-D080-378B-6A3F663758BD}"/>
                </a:ext>
              </a:extLst>
            </p:cNvPr>
            <p:cNvSpPr/>
            <p:nvPr/>
          </p:nvSpPr>
          <p:spPr>
            <a:xfrm rot="19524007">
              <a:off x="4659447" y="3753479"/>
              <a:ext cx="89385" cy="4571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D60F70E-3763-B215-33BC-C4049644EA7F}"/>
              </a:ext>
            </a:extLst>
          </p:cNvPr>
          <p:cNvGrpSpPr/>
          <p:nvPr/>
        </p:nvGrpSpPr>
        <p:grpSpPr>
          <a:xfrm>
            <a:off x="1185565" y="1410859"/>
            <a:ext cx="3353074" cy="3782458"/>
            <a:chOff x="1185565" y="1410859"/>
            <a:chExt cx="3353074" cy="3782458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155D16-1D50-197E-B31C-D19F54E299B6}"/>
                </a:ext>
              </a:extLst>
            </p:cNvPr>
            <p:cNvCxnSpPr>
              <a:cxnSpLocks/>
            </p:cNvCxnSpPr>
            <p:nvPr/>
          </p:nvCxnSpPr>
          <p:spPr>
            <a:xfrm>
              <a:off x="1228225" y="2604036"/>
              <a:ext cx="73505" cy="5334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CBF5EFF-1B99-FA01-A58E-47576044C4DF}"/>
                </a:ext>
              </a:extLst>
            </p:cNvPr>
            <p:cNvCxnSpPr>
              <a:cxnSpLocks/>
            </p:cNvCxnSpPr>
            <p:nvPr/>
          </p:nvCxnSpPr>
          <p:spPr>
            <a:xfrm>
              <a:off x="2061996" y="1625301"/>
              <a:ext cx="33257" cy="7691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24535-9811-4880-B722-4ABBF39588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5070" y="1410859"/>
              <a:ext cx="29039" cy="85637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9759002-DB87-1329-D519-43F44C51B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3838" y="2071583"/>
              <a:ext cx="78506" cy="5738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9297AE-0A58-FDC9-F5C8-2CCE046714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3091" y="4366812"/>
              <a:ext cx="105548" cy="8125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182E183-69CF-4748-94AA-AE05A4B0F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5565" y="3831939"/>
              <a:ext cx="112579" cy="5564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D07267E-D418-33E2-5E98-B499ECF03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6793" y="4833050"/>
              <a:ext cx="99126" cy="93355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93489A3-B69F-44B1-3EB2-017327D928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5070" y="5060812"/>
              <a:ext cx="24313" cy="132505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5083A9-69F6-1789-8421-696049623B42}"/>
                  </a:ext>
                </a:extLst>
              </p:cNvPr>
              <p:cNvSpPr txBox="1"/>
              <p:nvPr/>
            </p:nvSpPr>
            <p:spPr>
              <a:xfrm>
                <a:off x="8166496" y="3817653"/>
                <a:ext cx="20236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5083A9-69F6-1789-8421-696049623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96" y="3817653"/>
                <a:ext cx="202364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84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"/>
    </mc:Choice>
    <mc:Fallback xmlns="">
      <p:transition spd="slow" advTm="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8.013A Calculus with Applications, Fall 2001, Online Textbook">
            <a:extLst>
              <a:ext uri="{FF2B5EF4-FFF2-40B4-BE49-F238E27FC236}">
                <a16:creationId xmlns:a16="http://schemas.microsoft.com/office/drawing/2014/main" id="{806E82E1-A04D-72FC-5BC7-685107B60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1" t="28458" r="29936" b="43369"/>
          <a:stretch/>
        </p:blipFill>
        <p:spPr bwMode="auto">
          <a:xfrm>
            <a:off x="3264060" y="475480"/>
            <a:ext cx="5266481" cy="558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42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3CAA-2CE1-E187-A09B-00B12102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Compute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14D0-7E5D-F584-DBF2-3CA0A658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Archimedes Method</a:t>
            </a:r>
          </a:p>
          <a:p>
            <a:r>
              <a:rPr lang="en-US" dirty="0"/>
              <a:t>Leibniz’s formula for Pi</a:t>
            </a:r>
          </a:p>
          <a:p>
            <a:r>
              <a:rPr lang="en-US" dirty="0"/>
              <a:t>Monte Carlo Method</a:t>
            </a:r>
          </a:p>
          <a:p>
            <a:r>
              <a:rPr lang="en-US" dirty="0"/>
              <a:t>Buffon’s Needle</a:t>
            </a:r>
          </a:p>
        </p:txBody>
      </p:sp>
    </p:spTree>
    <p:extLst>
      <p:ext uri="{BB962C8B-B14F-4D97-AF65-F5344CB8AC3E}">
        <p14:creationId xmlns:p14="http://schemas.microsoft.com/office/powerpoint/2010/main" val="50531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6987-7341-B429-2689-ECE40E21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of Billiard Balls/Blocks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B976-DD27-9AC1-A740-FBF99C4F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6800"/>
          </a:xfrm>
        </p:spPr>
        <p:txBody>
          <a:bodyPr>
            <a:normAutofit/>
          </a:bodyPr>
          <a:lstStyle/>
          <a:p>
            <a:r>
              <a:rPr lang="en-US" sz="2000" dirty="0"/>
              <a:t>A very interesting and unexpected way of computing pi is from the collision of two billiard balls.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5815BC-E5A3-DCA5-D314-057BCAB75369}"/>
              </a:ext>
            </a:extLst>
          </p:cNvPr>
          <p:cNvGrpSpPr/>
          <p:nvPr/>
        </p:nvGrpSpPr>
        <p:grpSpPr>
          <a:xfrm>
            <a:off x="1270000" y="2621280"/>
            <a:ext cx="6766560" cy="3718560"/>
            <a:chOff x="1270000" y="2621280"/>
            <a:chExt cx="6766560" cy="371856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5A8DE0-64DD-1321-433B-FE5B63464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0" y="2621280"/>
              <a:ext cx="10160" cy="3718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B19A6E8-497D-D3B9-5D47-8BDB0455412D}"/>
                </a:ext>
              </a:extLst>
            </p:cNvPr>
            <p:cNvGrpSpPr/>
            <p:nvPr/>
          </p:nvGrpSpPr>
          <p:grpSpPr>
            <a:xfrm>
              <a:off x="1290320" y="4358660"/>
              <a:ext cx="6746240" cy="1981180"/>
              <a:chOff x="1290320" y="4358660"/>
              <a:chExt cx="6746240" cy="198118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BFF2639-A2F8-5C53-9077-5C6D23790CDF}"/>
                  </a:ext>
                </a:extLst>
              </p:cNvPr>
              <p:cNvSpPr/>
              <p:nvPr/>
            </p:nvSpPr>
            <p:spPr>
              <a:xfrm>
                <a:off x="5008880" y="4358660"/>
                <a:ext cx="1889760" cy="198118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77AD65D-6E98-0E01-7ACF-8725838A0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0320" y="6339840"/>
                <a:ext cx="67462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3B6AE00-BDB6-771A-CA01-3BF779AA07F9}"/>
                  </a:ext>
                </a:extLst>
              </p:cNvPr>
              <p:cNvSpPr/>
              <p:nvPr/>
            </p:nvSpPr>
            <p:spPr>
              <a:xfrm>
                <a:off x="2636520" y="5405132"/>
                <a:ext cx="919480" cy="93470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CC85EB1-1A85-7AB4-B839-C1C671A10C06}"/>
                  </a:ext>
                </a:extLst>
              </p:cNvPr>
              <p:cNvCxnSpPr/>
              <p:nvPr/>
            </p:nvCxnSpPr>
            <p:spPr>
              <a:xfrm flipH="1">
                <a:off x="4257040" y="5349250"/>
                <a:ext cx="9245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4E5C7D5-1B98-4153-01EE-804018CE2B5A}"/>
                      </a:ext>
                    </a:extLst>
                  </p:cNvPr>
                  <p:cNvSpPr txBox="1"/>
                  <p:nvPr/>
                </p:nvSpPr>
                <p:spPr>
                  <a:xfrm>
                    <a:off x="4494108" y="4933752"/>
                    <a:ext cx="2777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4E5C7D5-1B98-4153-01EE-804018CE2B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4108" y="4933752"/>
                    <a:ext cx="27770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043" r="-8696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691BEF-B96B-5E99-2C5B-18657D26A6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821" y="5733987"/>
                    <a:ext cx="3542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691BEF-B96B-5E99-2C5B-18657D26A6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821" y="5733987"/>
                    <a:ext cx="35420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621" r="-862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3DB347C-C8E7-69C0-3FE8-3FF5205F297B}"/>
                      </a:ext>
                    </a:extLst>
                  </p:cNvPr>
                  <p:cNvSpPr txBox="1"/>
                  <p:nvPr/>
                </p:nvSpPr>
                <p:spPr>
                  <a:xfrm>
                    <a:off x="5801283" y="5210751"/>
                    <a:ext cx="3488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3DB347C-C8E7-69C0-3FE8-3FF5205F29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1283" y="5210751"/>
                    <a:ext cx="34887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526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8517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2584-666A-7A3B-B8EC-9F88507D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100F-83CA-F12C-7A94-FA6B173F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link to simulation that replicates the billiard ball experiment.</a:t>
            </a:r>
          </a:p>
          <a:p>
            <a:r>
              <a:rPr lang="en-US" dirty="0"/>
              <a:t>https://blocks.ktj.st/</a:t>
            </a:r>
          </a:p>
        </p:txBody>
      </p:sp>
    </p:spTree>
    <p:extLst>
      <p:ext uri="{BB962C8B-B14F-4D97-AF65-F5344CB8AC3E}">
        <p14:creationId xmlns:p14="http://schemas.microsoft.com/office/powerpoint/2010/main" val="138735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0BBE-0C8C-12E6-48B4-78AAE530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599" cy="1325563"/>
          </a:xfrm>
        </p:spPr>
        <p:txBody>
          <a:bodyPr/>
          <a:lstStyle/>
          <a:p>
            <a:r>
              <a:rPr lang="en-US" dirty="0"/>
              <a:t>Why does this happen?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A1428-C6AC-40CD-CF7D-7942892FB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3272" y="3151188"/>
                <a:ext cx="5013960" cy="1410556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A1428-C6AC-40CD-CF7D-7942892FB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272" y="3151188"/>
                <a:ext cx="5013960" cy="1410556"/>
              </a:xfrm>
              <a:blipFill>
                <a:blip r:embed="rId2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ED1C561-EC88-1BA8-16AF-5923830815C0}"/>
              </a:ext>
            </a:extLst>
          </p:cNvPr>
          <p:cNvGrpSpPr/>
          <p:nvPr/>
        </p:nvGrpSpPr>
        <p:grpSpPr>
          <a:xfrm>
            <a:off x="6725920" y="1524000"/>
            <a:ext cx="4525826" cy="4338320"/>
            <a:chOff x="6725920" y="1524000"/>
            <a:chExt cx="4525826" cy="43383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9145A8-1164-FF83-BFA2-9FFFC703C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8080" y="1524000"/>
              <a:ext cx="0" cy="433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15D313C-D06C-2AAC-FDCF-ADF0FFC88786}"/>
                </a:ext>
              </a:extLst>
            </p:cNvPr>
            <p:cNvCxnSpPr>
              <a:cxnSpLocks/>
            </p:cNvCxnSpPr>
            <p:nvPr/>
          </p:nvCxnSpPr>
          <p:spPr>
            <a:xfrm>
              <a:off x="6725920" y="3733800"/>
              <a:ext cx="4236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DA84DD-04D8-05EA-4146-748C8AB814C4}"/>
                </a:ext>
              </a:extLst>
            </p:cNvPr>
            <p:cNvSpPr/>
            <p:nvPr/>
          </p:nvSpPr>
          <p:spPr>
            <a:xfrm>
              <a:off x="7990847" y="2082801"/>
              <a:ext cx="1554466" cy="32308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7D55B17-D4BC-CF91-65DA-E432331D300F}"/>
                    </a:ext>
                  </a:extLst>
                </p:cNvPr>
                <p:cNvSpPr txBox="1"/>
                <p:nvPr/>
              </p:nvSpPr>
              <p:spPr>
                <a:xfrm>
                  <a:off x="10560467" y="3856466"/>
                  <a:ext cx="6912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7D55B17-D4BC-CF91-65DA-E432331D3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0467" y="3856466"/>
                  <a:ext cx="69127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386" r="-350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227E3D8-EAED-A89E-497A-4A238D02A844}"/>
                    </a:ext>
                  </a:extLst>
                </p:cNvPr>
                <p:cNvSpPr txBox="1"/>
                <p:nvPr/>
              </p:nvSpPr>
              <p:spPr>
                <a:xfrm>
                  <a:off x="8924707" y="1664901"/>
                  <a:ext cx="7182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227E3D8-EAED-A89E-497A-4A238D02A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4707" y="1664901"/>
                  <a:ext cx="71821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627" r="-339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967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E94589C-1D0F-4E12-1591-DF023A569BED}"/>
              </a:ext>
            </a:extLst>
          </p:cNvPr>
          <p:cNvGrpSpPr/>
          <p:nvPr/>
        </p:nvGrpSpPr>
        <p:grpSpPr>
          <a:xfrm>
            <a:off x="5980867" y="796676"/>
            <a:ext cx="5958712" cy="5415280"/>
            <a:chOff x="685928" y="873760"/>
            <a:chExt cx="4669968" cy="433832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147E48E-CB8C-904C-06EF-5754E14F6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8088" y="873760"/>
              <a:ext cx="0" cy="433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186AC7A-D453-89F0-4057-2ADE9483AEC1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" y="3083560"/>
              <a:ext cx="4236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53321F6-11A7-4E24-0054-B06ACED2E513}"/>
                </a:ext>
              </a:extLst>
            </p:cNvPr>
            <p:cNvSpPr/>
            <p:nvPr/>
          </p:nvSpPr>
          <p:spPr>
            <a:xfrm>
              <a:off x="1280355" y="1574801"/>
              <a:ext cx="2895466" cy="3017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8D325B6-E79D-3B3C-0F19-FE4545A7780D}"/>
                    </a:ext>
                  </a:extLst>
                </p:cNvPr>
                <p:cNvSpPr txBox="1"/>
                <p:nvPr/>
              </p:nvSpPr>
              <p:spPr>
                <a:xfrm>
                  <a:off x="4198848" y="3236451"/>
                  <a:ext cx="1157048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8D325B6-E79D-3B3C-0F19-FE4545A77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8848" y="3236451"/>
                  <a:ext cx="1157048" cy="2780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E505853-E270-B9E4-927D-39F3C5436142}"/>
                    </a:ext>
                  </a:extLst>
                </p:cNvPr>
                <p:cNvSpPr txBox="1"/>
                <p:nvPr/>
              </p:nvSpPr>
              <p:spPr>
                <a:xfrm>
                  <a:off x="3018773" y="967018"/>
                  <a:ext cx="958010" cy="2227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E505853-E270-B9E4-927D-39F3C54361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773" y="967018"/>
                  <a:ext cx="958010" cy="222733"/>
                </a:xfrm>
                <a:prstGeom prst="rect">
                  <a:avLst/>
                </a:prstGeom>
                <a:blipFill>
                  <a:blip r:embed="rId3"/>
                  <a:stretch>
                    <a:fillRect l="-4478" r="-199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99C5CB-1CD8-F16A-C9A9-B2D45F1007F1}"/>
                  </a:ext>
                </a:extLst>
              </p:cNvPr>
              <p:cNvSpPr txBox="1"/>
              <p:nvPr/>
            </p:nvSpPr>
            <p:spPr>
              <a:xfrm>
                <a:off x="360018" y="1302414"/>
                <a:ext cx="5845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do we get our graph looking like a circle?(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99C5CB-1CD8-F16A-C9A9-B2D45F100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8" y="1302414"/>
                <a:ext cx="5845896" cy="369332"/>
              </a:xfrm>
              <a:prstGeom prst="rect">
                <a:avLst/>
              </a:prstGeom>
              <a:blipFill>
                <a:blip r:embed="rId4"/>
                <a:stretch>
                  <a:fillRect l="-834" t="-10000" r="-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EE7152-6658-9C7F-5544-001036C54FA0}"/>
                  </a:ext>
                </a:extLst>
              </p:cNvPr>
              <p:cNvSpPr txBox="1"/>
              <p:nvPr/>
            </p:nvSpPr>
            <p:spPr>
              <a:xfrm>
                <a:off x="1615440" y="1998547"/>
                <a:ext cx="3048000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EE7152-6658-9C7F-5544-001036C5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40" y="1998547"/>
                <a:ext cx="3048000" cy="483466"/>
              </a:xfrm>
              <a:prstGeom prst="rect">
                <a:avLst/>
              </a:prstGeom>
              <a:blipFill>
                <a:blip r:embed="rId5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13AB27-418B-B0DC-6F0F-B8500DC8B5B5}"/>
                  </a:ext>
                </a:extLst>
              </p:cNvPr>
              <p:cNvSpPr txBox="1"/>
              <p:nvPr/>
            </p:nvSpPr>
            <p:spPr>
              <a:xfrm>
                <a:off x="1530366" y="2814380"/>
                <a:ext cx="3505200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13AB27-418B-B0DC-6F0F-B8500DC8B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366" y="2814380"/>
                <a:ext cx="3505200" cy="483466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D9983E-952B-5F23-DBEC-03ADAD833A51}"/>
                  </a:ext>
                </a:extLst>
              </p:cNvPr>
              <p:cNvSpPr txBox="1"/>
              <p:nvPr/>
            </p:nvSpPr>
            <p:spPr>
              <a:xfrm>
                <a:off x="1947319" y="3651029"/>
                <a:ext cx="2384242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D9983E-952B-5F23-DBEC-03ADAD833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319" y="3651029"/>
                <a:ext cx="2384242" cy="284180"/>
              </a:xfrm>
              <a:prstGeom prst="rect">
                <a:avLst/>
              </a:prstGeom>
              <a:blipFill>
                <a:blip r:embed="rId7"/>
                <a:stretch>
                  <a:fillRect l="-2551" t="-25532" r="-1276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93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5BDB34-A17F-CAEF-38A4-B962D239DDAB}"/>
              </a:ext>
            </a:extLst>
          </p:cNvPr>
          <p:cNvSpPr txBox="1"/>
          <p:nvPr/>
        </p:nvSpPr>
        <p:spPr>
          <a:xfrm>
            <a:off x="5836258" y="1042242"/>
            <a:ext cx="622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plug our x and y into our equation and get the following.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9DFAB9-66DB-7F57-3448-EC85B1F3C8CC}"/>
                  </a:ext>
                </a:extLst>
              </p:cNvPr>
              <p:cNvSpPr txBox="1"/>
              <p:nvPr/>
            </p:nvSpPr>
            <p:spPr>
              <a:xfrm>
                <a:off x="7376487" y="1910963"/>
                <a:ext cx="3145798" cy="432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9DFAB9-66DB-7F57-3448-EC85B1F3C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487" y="1910963"/>
                <a:ext cx="3145798" cy="432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31C5BF-3235-3A3F-76A1-FF1AECFF67D4}"/>
              </a:ext>
            </a:extLst>
          </p:cNvPr>
          <p:cNvSpPr txBox="1"/>
          <p:nvPr/>
        </p:nvSpPr>
        <p:spPr>
          <a:xfrm>
            <a:off x="5980848" y="2842650"/>
            <a:ext cx="593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can put it into point slope form in order to find slope,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F94672-2738-658B-3F86-609DEC8B1748}"/>
              </a:ext>
            </a:extLst>
          </p:cNvPr>
          <p:cNvGrpSpPr/>
          <p:nvPr/>
        </p:nvGrpSpPr>
        <p:grpSpPr>
          <a:xfrm>
            <a:off x="7661596" y="3586301"/>
            <a:ext cx="2837059" cy="2281036"/>
            <a:chOff x="7265356" y="3738701"/>
            <a:chExt cx="2837059" cy="22810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0A684F2-2B54-F10A-A681-A34DD54950AB}"/>
                    </a:ext>
                  </a:extLst>
                </p:cNvPr>
                <p:cNvSpPr txBox="1"/>
                <p:nvPr/>
              </p:nvSpPr>
              <p:spPr>
                <a:xfrm>
                  <a:off x="7265356" y="3738701"/>
                  <a:ext cx="2837059" cy="933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0A684F2-2B54-F10A-A681-A34DD5495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356" y="3738701"/>
                  <a:ext cx="2837059" cy="9333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E74396-C713-7773-071F-E1546BFFCE12}"/>
                    </a:ext>
                  </a:extLst>
                </p:cNvPr>
                <p:cNvSpPr txBox="1"/>
                <p:nvPr/>
              </p:nvSpPr>
              <p:spPr>
                <a:xfrm>
                  <a:off x="7265356" y="5306978"/>
                  <a:ext cx="2181238" cy="712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Angsana New" panose="020B0502040204020203" pitchFamily="18" charset="-34"/>
                    </a:rPr>
                    <a:t>slope</a:t>
                  </a:r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r>
                        <a:rPr lang="en-US" sz="28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E74396-C713-7773-071F-E1546BFFC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356" y="5306978"/>
                  <a:ext cx="2181238" cy="712759"/>
                </a:xfrm>
                <a:prstGeom prst="rect">
                  <a:avLst/>
                </a:prstGeom>
                <a:blipFill>
                  <a:blip r:embed="rId4"/>
                  <a:stretch>
                    <a:fillRect l="-10056" b="-6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E50BFE-EE23-4F7A-07FF-6A70A44FBCF0}"/>
              </a:ext>
            </a:extLst>
          </p:cNvPr>
          <p:cNvGrpSpPr/>
          <p:nvPr/>
        </p:nvGrpSpPr>
        <p:grpSpPr>
          <a:xfrm>
            <a:off x="423347" y="721360"/>
            <a:ext cx="5958712" cy="5415280"/>
            <a:chOff x="685928" y="873760"/>
            <a:chExt cx="4669968" cy="43383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59B466B-8268-0E00-2284-BD7E9A7C2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8088" y="873760"/>
              <a:ext cx="0" cy="433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E00CCD-0C3A-1802-5447-EB8DCEBDF58D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" y="3083560"/>
              <a:ext cx="4236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1FE9943-EB46-0A37-44DF-2877929DA0BA}"/>
                </a:ext>
              </a:extLst>
            </p:cNvPr>
            <p:cNvSpPr/>
            <p:nvPr/>
          </p:nvSpPr>
          <p:spPr>
            <a:xfrm>
              <a:off x="1280355" y="1574801"/>
              <a:ext cx="2895466" cy="3017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F18146-6187-A6B8-A9B9-B590726D9AF7}"/>
                    </a:ext>
                  </a:extLst>
                </p:cNvPr>
                <p:cNvSpPr txBox="1"/>
                <p:nvPr/>
              </p:nvSpPr>
              <p:spPr>
                <a:xfrm>
                  <a:off x="4198848" y="3236451"/>
                  <a:ext cx="1157048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F18146-6187-A6B8-A9B9-B590726D9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8848" y="3236451"/>
                  <a:ext cx="1157048" cy="2780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11186D-9BFD-2C5D-66FA-57A5E4D1DF36}"/>
                    </a:ext>
                  </a:extLst>
                </p:cNvPr>
                <p:cNvSpPr txBox="1"/>
                <p:nvPr/>
              </p:nvSpPr>
              <p:spPr>
                <a:xfrm>
                  <a:off x="3018773" y="967018"/>
                  <a:ext cx="958010" cy="2227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11186D-9BFD-2C5D-66FA-57A5E4D1D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773" y="967018"/>
                  <a:ext cx="958010" cy="222733"/>
                </a:xfrm>
                <a:prstGeom prst="rect">
                  <a:avLst/>
                </a:prstGeom>
                <a:blipFill>
                  <a:blip r:embed="rId6"/>
                  <a:stretch>
                    <a:fillRect l="-4500" r="-2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5CEC6FF-8157-0C84-8BBE-79BECFC29611}"/>
              </a:ext>
            </a:extLst>
          </p:cNvPr>
          <p:cNvSpPr/>
          <p:nvPr/>
        </p:nvSpPr>
        <p:spPr>
          <a:xfrm>
            <a:off x="1158954" y="3453111"/>
            <a:ext cx="45719" cy="532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F5226E-4B1F-D994-BE96-F952A14C4A7A}"/>
              </a:ext>
            </a:extLst>
          </p:cNvPr>
          <p:cNvGrpSpPr/>
          <p:nvPr/>
        </p:nvGrpSpPr>
        <p:grpSpPr>
          <a:xfrm>
            <a:off x="367328" y="1241655"/>
            <a:ext cx="1628973" cy="4476146"/>
            <a:chOff x="367328" y="1241655"/>
            <a:chExt cx="1628973" cy="447614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0B7DBE-9859-2C97-0E95-145AF78887D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28" y="1241655"/>
              <a:ext cx="1628973" cy="447614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0FF498B-B458-F421-A9DB-BB875C1C77AA}"/>
                </a:ext>
              </a:extLst>
            </p:cNvPr>
            <p:cNvSpPr/>
            <p:nvPr/>
          </p:nvSpPr>
          <p:spPr>
            <a:xfrm>
              <a:off x="1600916" y="4670936"/>
              <a:ext cx="45719" cy="4571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1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0963922-2989-A88D-E193-6C163FB7EE44}"/>
              </a:ext>
            </a:extLst>
          </p:cNvPr>
          <p:cNvGrpSpPr/>
          <p:nvPr/>
        </p:nvGrpSpPr>
        <p:grpSpPr>
          <a:xfrm>
            <a:off x="6332363" y="1569720"/>
            <a:ext cx="6766560" cy="3718560"/>
            <a:chOff x="1270000" y="2621280"/>
            <a:chExt cx="6766560" cy="37185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5220CD-F280-7E6D-3BF0-280208A98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0" y="2621280"/>
              <a:ext cx="10160" cy="3718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1C2B7A-CC93-1695-2313-91009BFAF72F}"/>
                </a:ext>
              </a:extLst>
            </p:cNvPr>
            <p:cNvGrpSpPr/>
            <p:nvPr/>
          </p:nvGrpSpPr>
          <p:grpSpPr>
            <a:xfrm>
              <a:off x="1290320" y="4358659"/>
              <a:ext cx="6746240" cy="1981181"/>
              <a:chOff x="1290320" y="4358659"/>
              <a:chExt cx="6746240" cy="198118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855C586-FBDB-C4A3-527B-3AF4C93152CC}"/>
                  </a:ext>
                </a:extLst>
              </p:cNvPr>
              <p:cNvSpPr/>
              <p:nvPr/>
            </p:nvSpPr>
            <p:spPr>
              <a:xfrm>
                <a:off x="3512747" y="4358659"/>
                <a:ext cx="1889760" cy="198118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80DFBC-13E2-BA1E-ECDD-BE8F1FC64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0320" y="6339840"/>
                <a:ext cx="67462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B4C428F-9BA2-501A-D35E-C2BEB718B0E1}"/>
                  </a:ext>
                </a:extLst>
              </p:cNvPr>
              <p:cNvSpPr/>
              <p:nvPr/>
            </p:nvSpPr>
            <p:spPr>
              <a:xfrm>
                <a:off x="2636520" y="5405132"/>
                <a:ext cx="919480" cy="93470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C762F81-B89B-7370-D9A7-266ECDE69C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260" y="5349249"/>
                <a:ext cx="4904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FD7ACB3-6195-5CEA-3046-E5E2942315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021" y="5004879"/>
                    <a:ext cx="2777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FD7ACB3-6195-5CEA-3046-E5E2942315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021" y="5004879"/>
                    <a:ext cx="27770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333" r="-8889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B618CF3-3D42-977E-B321-21EF99C20E6B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821" y="5733987"/>
                    <a:ext cx="3542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B618CF3-3D42-977E-B321-21EF99C20E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821" y="5733987"/>
                    <a:ext cx="35420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621" r="-689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733CEAF-94DA-934F-7DFF-CB415755069D}"/>
                      </a:ext>
                    </a:extLst>
                  </p:cNvPr>
                  <p:cNvSpPr txBox="1"/>
                  <p:nvPr/>
                </p:nvSpPr>
                <p:spPr>
                  <a:xfrm>
                    <a:off x="4314562" y="5210749"/>
                    <a:ext cx="3488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733CEAF-94DA-934F-7DFF-CB41575506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4562" y="5210749"/>
                    <a:ext cx="34887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701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3D9998-CD22-F6F9-39F0-DF6206880655}"/>
              </a:ext>
            </a:extLst>
          </p:cNvPr>
          <p:cNvCxnSpPr>
            <a:cxnSpLocks/>
          </p:cNvCxnSpPr>
          <p:nvPr/>
        </p:nvCxnSpPr>
        <p:spPr>
          <a:xfrm>
            <a:off x="818557" y="3510770"/>
            <a:ext cx="394568" cy="115076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305A26F-7466-91AC-4F57-AD8DE663B095}"/>
              </a:ext>
            </a:extLst>
          </p:cNvPr>
          <p:cNvGrpSpPr/>
          <p:nvPr/>
        </p:nvGrpSpPr>
        <p:grpSpPr>
          <a:xfrm>
            <a:off x="43037" y="721360"/>
            <a:ext cx="5958712" cy="5415280"/>
            <a:chOff x="43037" y="721360"/>
            <a:chExt cx="5958712" cy="541528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93AB1C-C4DA-0BE6-6D56-B2365C096355}"/>
                </a:ext>
              </a:extLst>
            </p:cNvPr>
            <p:cNvGrpSpPr/>
            <p:nvPr/>
          </p:nvGrpSpPr>
          <p:grpSpPr>
            <a:xfrm>
              <a:off x="43037" y="721360"/>
              <a:ext cx="5958712" cy="5415280"/>
              <a:chOff x="685928" y="873760"/>
              <a:chExt cx="4669968" cy="433832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839E349-2B01-5C2D-D74A-604D766CBE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8088" y="873760"/>
                <a:ext cx="0" cy="4338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9C313F5-030B-8169-0DAF-81BB667D4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928" y="3083560"/>
                <a:ext cx="42367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5EA2D8F-F459-303C-209B-90C3393E3A61}"/>
                  </a:ext>
                </a:extLst>
              </p:cNvPr>
              <p:cNvSpPr/>
              <p:nvPr/>
            </p:nvSpPr>
            <p:spPr>
              <a:xfrm>
                <a:off x="1280355" y="1574801"/>
                <a:ext cx="2895466" cy="301751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9BEAC9E-901F-5596-BC62-1FBF99285363}"/>
                      </a:ext>
                    </a:extLst>
                  </p:cNvPr>
                  <p:cNvSpPr txBox="1"/>
                  <p:nvPr/>
                </p:nvSpPr>
                <p:spPr>
                  <a:xfrm>
                    <a:off x="4198848" y="3236451"/>
                    <a:ext cx="1157048" cy="27802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9BEAC9E-901F-5596-BC62-1FBF992853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848" y="3236451"/>
                    <a:ext cx="1157048" cy="2780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05B25E-FF42-AA46-D7CF-F703B3130B1D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773" y="967018"/>
                    <a:ext cx="958010" cy="2227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05B25E-FF42-AA46-D7CF-F703B3130B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8773" y="967018"/>
                    <a:ext cx="958010" cy="2227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478" r="-199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1A37BF8-AF10-FF39-0BE6-5D1BD0E1F255}"/>
                </a:ext>
              </a:extLst>
            </p:cNvPr>
            <p:cNvSpPr/>
            <p:nvPr/>
          </p:nvSpPr>
          <p:spPr>
            <a:xfrm>
              <a:off x="780865" y="3465051"/>
              <a:ext cx="45719" cy="4571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600DB09-EE75-A100-5A53-B31F8EF9C365}"/>
                </a:ext>
              </a:extLst>
            </p:cNvPr>
            <p:cNvSpPr/>
            <p:nvPr/>
          </p:nvSpPr>
          <p:spPr>
            <a:xfrm>
              <a:off x="1190265" y="4628249"/>
              <a:ext cx="45719" cy="4571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8D4ABB-7C6B-FBEB-B298-CC9B318F1522}"/>
              </a:ext>
            </a:extLst>
          </p:cNvPr>
          <p:cNvCxnSpPr>
            <a:cxnSpLocks/>
          </p:cNvCxnSpPr>
          <p:nvPr/>
        </p:nvCxnSpPr>
        <p:spPr>
          <a:xfrm flipH="1">
            <a:off x="7248721" y="4820936"/>
            <a:ext cx="56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4953E22-09F4-40DF-A7CE-08C68140281B}"/>
                  </a:ext>
                </a:extLst>
              </p:cNvPr>
              <p:cNvSpPr txBox="1"/>
              <p:nvPr/>
            </p:nvSpPr>
            <p:spPr>
              <a:xfrm>
                <a:off x="7441497" y="4512608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4953E22-09F4-40DF-A7CE-08C681402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497" y="4512608"/>
                <a:ext cx="283026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36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11D3C5-0418-6386-C256-E6B53A2E1509}"/>
              </a:ext>
            </a:extLst>
          </p:cNvPr>
          <p:cNvGrpSpPr/>
          <p:nvPr/>
        </p:nvGrpSpPr>
        <p:grpSpPr>
          <a:xfrm>
            <a:off x="487210" y="1419249"/>
            <a:ext cx="6766560" cy="3718560"/>
            <a:chOff x="1270000" y="2621280"/>
            <a:chExt cx="6766560" cy="371856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57DAAD4-E63E-BE52-A1D6-A93A2D5E1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0" y="2621280"/>
              <a:ext cx="10160" cy="3718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DA3472-FD00-578A-4431-DF6D82FFAE47}"/>
                </a:ext>
              </a:extLst>
            </p:cNvPr>
            <p:cNvGrpSpPr/>
            <p:nvPr/>
          </p:nvGrpSpPr>
          <p:grpSpPr>
            <a:xfrm>
              <a:off x="1290320" y="4358659"/>
              <a:ext cx="6746240" cy="1981181"/>
              <a:chOff x="1290320" y="4358659"/>
              <a:chExt cx="6746240" cy="198118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CA74A3E-CB2B-7084-7FAF-147A79720FB8}"/>
                  </a:ext>
                </a:extLst>
              </p:cNvPr>
              <p:cNvSpPr/>
              <p:nvPr/>
            </p:nvSpPr>
            <p:spPr>
              <a:xfrm>
                <a:off x="3512747" y="4358659"/>
                <a:ext cx="1889760" cy="198118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7B6B456-3A6B-BBDB-1A9F-B0CEE0291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0320" y="6339840"/>
                <a:ext cx="67462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8BFF1F7-208F-E66A-BD88-EEE59657E72E}"/>
                  </a:ext>
                </a:extLst>
              </p:cNvPr>
              <p:cNvSpPr/>
              <p:nvPr/>
            </p:nvSpPr>
            <p:spPr>
              <a:xfrm>
                <a:off x="1358610" y="5405131"/>
                <a:ext cx="919480" cy="93470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F3CAECD-FE7F-01E2-5E78-8D6D92E42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260" y="5349249"/>
                <a:ext cx="4904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C144028-49B5-8434-2D47-364E4A7D659D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021" y="5004879"/>
                    <a:ext cx="2777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C144028-49B5-8434-2D47-364E4A7D65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021" y="5004879"/>
                    <a:ext cx="27770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043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DD8CD20-44F1-7C9A-86B0-578DDF3B83E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3911" y="5733986"/>
                    <a:ext cx="3542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DD8CD20-44F1-7C9A-86B0-578DDF3B83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3911" y="5733986"/>
                    <a:ext cx="35420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621" r="-862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6EC91A4-874C-89A3-E583-45C21FEBF80F}"/>
                      </a:ext>
                    </a:extLst>
                  </p:cNvPr>
                  <p:cNvSpPr txBox="1"/>
                  <p:nvPr/>
                </p:nvSpPr>
                <p:spPr>
                  <a:xfrm>
                    <a:off x="4314562" y="5210749"/>
                    <a:ext cx="3488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6EC91A4-874C-89A3-E583-45C21FEBF8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4562" y="5210749"/>
                    <a:ext cx="34887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345" r="-517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4016EE-AA93-6354-D507-22725D4DA9C1}"/>
              </a:ext>
            </a:extLst>
          </p:cNvPr>
          <p:cNvCxnSpPr>
            <a:cxnSpLocks/>
          </p:cNvCxnSpPr>
          <p:nvPr/>
        </p:nvCxnSpPr>
        <p:spPr>
          <a:xfrm>
            <a:off x="1356540" y="4702628"/>
            <a:ext cx="68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A5343A-A104-E969-7ED4-994F602E5D8A}"/>
                  </a:ext>
                </a:extLst>
              </p:cNvPr>
              <p:cNvSpPr txBox="1"/>
              <p:nvPr/>
            </p:nvSpPr>
            <p:spPr>
              <a:xfrm>
                <a:off x="1588903" y="4346539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A5343A-A104-E969-7ED4-994F602E5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03" y="4346539"/>
                <a:ext cx="283026" cy="276999"/>
              </a:xfrm>
              <a:prstGeom prst="rect">
                <a:avLst/>
              </a:prstGeom>
              <a:blipFill>
                <a:blip r:embed="rId5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C1979-C680-32A3-022F-95E8CC3CF5A7}"/>
              </a:ext>
            </a:extLst>
          </p:cNvPr>
          <p:cNvGrpSpPr/>
          <p:nvPr/>
        </p:nvGrpSpPr>
        <p:grpSpPr>
          <a:xfrm>
            <a:off x="6482687" y="570889"/>
            <a:ext cx="5958712" cy="5415280"/>
            <a:chOff x="6482687" y="570889"/>
            <a:chExt cx="5958712" cy="541528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E760CBF-2417-AE01-8504-0013E579D2A8}"/>
                </a:ext>
              </a:extLst>
            </p:cNvPr>
            <p:cNvGrpSpPr/>
            <p:nvPr/>
          </p:nvGrpSpPr>
          <p:grpSpPr>
            <a:xfrm>
              <a:off x="6482687" y="570889"/>
              <a:ext cx="5958712" cy="5415280"/>
              <a:chOff x="43037" y="721360"/>
              <a:chExt cx="5958712" cy="541528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E1BAC82-490F-82CD-C2A0-FC1D3A5D3D0A}"/>
                  </a:ext>
                </a:extLst>
              </p:cNvPr>
              <p:cNvGrpSpPr/>
              <p:nvPr/>
            </p:nvGrpSpPr>
            <p:grpSpPr>
              <a:xfrm>
                <a:off x="43037" y="721360"/>
                <a:ext cx="5958712" cy="5415280"/>
                <a:chOff x="685928" y="873760"/>
                <a:chExt cx="4669968" cy="4338320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E0D1380-63F5-CE43-E7F0-3E4849B01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8088" y="873760"/>
                  <a:ext cx="0" cy="43383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983C11A-60F1-E7A7-E2B0-69CED5D5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928" y="3083560"/>
                  <a:ext cx="42367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F88AD74-A8A6-A495-E776-02AF899ED6CA}"/>
                    </a:ext>
                  </a:extLst>
                </p:cNvPr>
                <p:cNvSpPr/>
                <p:nvPr/>
              </p:nvSpPr>
              <p:spPr>
                <a:xfrm>
                  <a:off x="1280355" y="1574801"/>
                  <a:ext cx="2895466" cy="301751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ECF8D971-422B-DEAC-C53E-4A1D69C2D4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8848" y="3236451"/>
                      <a:ext cx="1157048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rad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ECF8D971-422B-DEAC-C53E-4A1D69C2D4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8848" y="3236451"/>
                      <a:ext cx="1157048" cy="27802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C92773E9-EAC8-C5D3-7948-56935FC8C9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8773" y="967018"/>
                      <a:ext cx="958010" cy="2227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rad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C92773E9-EAC8-C5D3-7948-56935FC8C9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8773" y="967018"/>
                      <a:ext cx="958010" cy="22273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00" r="-2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2C3C51-0D2D-AC5E-974E-FCE05BCC817C}"/>
                  </a:ext>
                </a:extLst>
              </p:cNvPr>
              <p:cNvSpPr/>
              <p:nvPr/>
            </p:nvSpPr>
            <p:spPr>
              <a:xfrm>
                <a:off x="780865" y="3465051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228B7E6-6B12-64B1-1A0F-C41094EE3E99}"/>
                  </a:ext>
                </a:extLst>
              </p:cNvPr>
              <p:cNvSpPr/>
              <p:nvPr/>
            </p:nvSpPr>
            <p:spPr>
              <a:xfrm>
                <a:off x="1190265" y="4628249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C512CBA-497B-3944-681E-5FBFE24CDD50}"/>
                </a:ext>
              </a:extLst>
            </p:cNvPr>
            <p:cNvCxnSpPr>
              <a:cxnSpLocks/>
            </p:cNvCxnSpPr>
            <p:nvPr/>
          </p:nvCxnSpPr>
          <p:spPr>
            <a:xfrm>
              <a:off x="7253770" y="3349872"/>
              <a:ext cx="394568" cy="1150765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1AF4E1-9820-8ABC-31D6-29256B85576C}"/>
              </a:ext>
            </a:extLst>
          </p:cNvPr>
          <p:cNvGrpSpPr/>
          <p:nvPr/>
        </p:nvGrpSpPr>
        <p:grpSpPr>
          <a:xfrm>
            <a:off x="7625478" y="2131695"/>
            <a:ext cx="45719" cy="2375538"/>
            <a:chOff x="7625478" y="2131695"/>
            <a:chExt cx="45719" cy="23755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6F8569-9626-FEC4-0451-F649A0FCD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0750" y="2154555"/>
              <a:ext cx="1636" cy="2352678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46224B-343C-8415-72AC-1EA0C1922E5A}"/>
                </a:ext>
              </a:extLst>
            </p:cNvPr>
            <p:cNvSpPr/>
            <p:nvPr/>
          </p:nvSpPr>
          <p:spPr>
            <a:xfrm>
              <a:off x="7625478" y="2131695"/>
              <a:ext cx="45719" cy="4571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47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</TotalTime>
  <Words>302</Words>
  <Application>Microsoft Office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Pi from Balls</vt:lpstr>
      <vt:lpstr>Ways To Compute Pi</vt:lpstr>
      <vt:lpstr>Collision of Billiard Balls/Blocks</vt:lpstr>
      <vt:lpstr>Simulation</vt:lpstr>
      <vt:lpstr>Why does this happen?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from Billiards Balls</dc:title>
  <dc:creator>Andrei Mazin</dc:creator>
  <cp:lastModifiedBy>Andrei Mazin</cp:lastModifiedBy>
  <cp:revision>6</cp:revision>
  <dcterms:created xsi:type="dcterms:W3CDTF">2023-10-01T23:42:56Z</dcterms:created>
  <dcterms:modified xsi:type="dcterms:W3CDTF">2023-10-18T13:38:27Z</dcterms:modified>
</cp:coreProperties>
</file>