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2" r:id="rId3"/>
    <p:sldId id="260" r:id="rId4"/>
    <p:sldId id="257" r:id="rId5"/>
    <p:sldId id="261" r:id="rId6"/>
    <p:sldId id="264" r:id="rId7"/>
    <p:sldId id="308" r:id="rId8"/>
    <p:sldId id="309" r:id="rId9"/>
    <p:sldId id="310" r:id="rId10"/>
    <p:sldId id="270" r:id="rId11"/>
    <p:sldId id="285" r:id="rId12"/>
    <p:sldId id="286" r:id="rId13"/>
    <p:sldId id="287" r:id="rId14"/>
    <p:sldId id="288" r:id="rId15"/>
    <p:sldId id="291" r:id="rId16"/>
    <p:sldId id="313" r:id="rId17"/>
    <p:sldId id="274" r:id="rId18"/>
    <p:sldId id="294" r:id="rId19"/>
    <p:sldId id="295" r:id="rId20"/>
    <p:sldId id="297" r:id="rId21"/>
    <p:sldId id="298" r:id="rId22"/>
    <p:sldId id="314" r:id="rId23"/>
    <p:sldId id="3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72AC25-65AB-43E4-AA26-F61A33EED831}">
          <p14:sldIdLst>
            <p14:sldId id="263"/>
            <p14:sldId id="262"/>
            <p14:sldId id="260"/>
            <p14:sldId id="257"/>
            <p14:sldId id="261"/>
            <p14:sldId id="264"/>
            <p14:sldId id="308"/>
            <p14:sldId id="309"/>
            <p14:sldId id="310"/>
            <p14:sldId id="270"/>
            <p14:sldId id="285"/>
            <p14:sldId id="286"/>
            <p14:sldId id="287"/>
            <p14:sldId id="288"/>
            <p14:sldId id="291"/>
            <p14:sldId id="313"/>
            <p14:sldId id="274"/>
            <p14:sldId id="294"/>
            <p14:sldId id="295"/>
            <p14:sldId id="297"/>
            <p14:sldId id="298"/>
            <p14:sldId id="314"/>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D4DC"/>
    <a:srgbClr val="E1EC74"/>
    <a:srgbClr val="006600"/>
    <a:srgbClr val="66CCFF"/>
    <a:srgbClr val="4DBB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5" autoAdjust="0"/>
    <p:restoredTop sz="94660"/>
  </p:normalViewPr>
  <p:slideViewPr>
    <p:cSldViewPr snapToGrid="0">
      <p:cViewPr varScale="1">
        <p:scale>
          <a:sx n="83" d="100"/>
          <a:sy n="83" d="100"/>
        </p:scale>
        <p:origin x="114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4695764166054"/>
          <c:y val="8.7255037070942482E-2"/>
          <c:w val="0.83891979132548189"/>
          <c:h val="0.73265106940270441"/>
        </c:manualLayout>
      </c:layout>
      <c:lineChart>
        <c:grouping val="standard"/>
        <c:varyColors val="0"/>
        <c:ser>
          <c:idx val="0"/>
          <c:order val="0"/>
          <c:tx>
            <c:strRef>
              <c:f>Sheet1!$B$1</c:f>
              <c:strCache>
                <c:ptCount val="1"/>
                <c:pt idx="0">
                  <c:v>Series 1</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Sheet1!$B$2:$B$12</c:f>
              <c:numCache>
                <c:formatCode>General</c:formatCode>
                <c:ptCount val="11"/>
                <c:pt idx="0">
                  <c:v>1</c:v>
                </c:pt>
                <c:pt idx="1">
                  <c:v>2.2000000000000002</c:v>
                </c:pt>
                <c:pt idx="2">
                  <c:v>5</c:v>
                </c:pt>
                <c:pt idx="3">
                  <c:v>12</c:v>
                </c:pt>
                <c:pt idx="4">
                  <c:v>52</c:v>
                </c:pt>
                <c:pt idx="5">
                  <c:v>81</c:v>
                </c:pt>
                <c:pt idx="6">
                  <c:v>130</c:v>
                </c:pt>
                <c:pt idx="7">
                  <c:v>160</c:v>
                </c:pt>
                <c:pt idx="8">
                  <c:v>240</c:v>
                </c:pt>
                <c:pt idx="9">
                  <c:v>300</c:v>
                </c:pt>
                <c:pt idx="10">
                  <c:v>420</c:v>
                </c:pt>
              </c:numCache>
            </c:numRef>
          </c:val>
          <c:smooth val="0"/>
          <c:extLst>
            <c:ext xmlns:c16="http://schemas.microsoft.com/office/drawing/2014/chart" uri="{C3380CC4-5D6E-409C-BE32-E72D297353CC}">
              <c16:uniqueId val="{00000000-12DB-4C0D-97E5-E06266A3DECF}"/>
            </c:ext>
          </c:extLst>
        </c:ser>
        <c:ser>
          <c:idx val="1"/>
          <c:order val="1"/>
          <c:tx>
            <c:strRef>
              <c:f>Sheet1!$C$1</c:f>
              <c:strCache>
                <c:ptCount val="1"/>
                <c:pt idx="0">
                  <c:v>Column1</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Sheet1!$C$2:$C$12</c:f>
              <c:numCache>
                <c:formatCode>General</c:formatCode>
                <c:ptCount val="11"/>
              </c:numCache>
            </c:numRef>
          </c:val>
          <c:smooth val="0"/>
          <c:extLst>
            <c:ext xmlns:c16="http://schemas.microsoft.com/office/drawing/2014/chart" uri="{C3380CC4-5D6E-409C-BE32-E72D297353CC}">
              <c16:uniqueId val="{00000001-12DB-4C0D-97E5-E06266A3DECF}"/>
            </c:ext>
          </c:extLst>
        </c:ser>
        <c:ser>
          <c:idx val="2"/>
          <c:order val="2"/>
          <c:tx>
            <c:strRef>
              <c:f>Sheet1!$D$1</c:f>
              <c:strCache>
                <c:ptCount val="1"/>
                <c:pt idx="0">
                  <c:v>Column2</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Sheet1!$D$2:$D$12</c:f>
              <c:numCache>
                <c:formatCode>General</c:formatCode>
                <c:ptCount val="11"/>
              </c:numCache>
            </c:numRef>
          </c:val>
          <c:smooth val="0"/>
          <c:extLst>
            <c:ext xmlns:c16="http://schemas.microsoft.com/office/drawing/2014/chart" uri="{C3380CC4-5D6E-409C-BE32-E72D297353CC}">
              <c16:uniqueId val="{00000002-12DB-4C0D-97E5-E06266A3DECF}"/>
            </c:ext>
          </c:extLst>
        </c:ser>
        <c:dLbls>
          <c:dLblPos val="ctr"/>
          <c:showLegendKey val="0"/>
          <c:showVal val="1"/>
          <c:showCatName val="0"/>
          <c:showSerName val="0"/>
          <c:showPercent val="0"/>
          <c:showBubbleSize val="0"/>
        </c:dLbls>
        <c:smooth val="0"/>
        <c:axId val="1189282959"/>
        <c:axId val="1189283439"/>
      </c:lineChart>
      <c:catAx>
        <c:axId val="118928295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r>
                  <a:rPr lang="en-US"/>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1189283439"/>
        <c:crosses val="autoZero"/>
        <c:auto val="1"/>
        <c:lblAlgn val="ctr"/>
        <c:lblOffset val="100"/>
        <c:noMultiLvlLbl val="0"/>
      </c:catAx>
      <c:valAx>
        <c:axId val="118928343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r>
                  <a:rPr lang="en-US"/>
                  <a:t>Industry Revenue (In Million)</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Times New Roman" panose="02020603050405020304" pitchFamily="18" charset="0"/>
                <a:ea typeface="+mn-ea"/>
                <a:cs typeface="Times New Roman" panose="02020603050405020304" pitchFamily="18" charset="0"/>
              </a:defRPr>
            </a:pPr>
            <a:endParaRPr lang="en-US"/>
          </a:p>
        </c:txPr>
        <c:crossAx val="1189282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007343191661986"/>
          <c:y val="0.11319648858204469"/>
          <c:w val="0.78033762405456308"/>
          <c:h val="0.70365938837250508"/>
        </c:manualLayout>
      </c:layout>
      <c:barChart>
        <c:barDir val="col"/>
        <c:grouping val="clustered"/>
        <c:varyColors val="0"/>
        <c:ser>
          <c:idx val="0"/>
          <c:order val="0"/>
          <c:tx>
            <c:strRef>
              <c:f>Sheet1!$B$1</c:f>
              <c:strCache>
                <c:ptCount val="1"/>
                <c:pt idx="0">
                  <c:v>Series 1</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Sheet1!$B$2:$B$12</c:f>
              <c:numCache>
                <c:formatCode>General</c:formatCode>
                <c:ptCount val="11"/>
                <c:pt idx="0">
                  <c:v>900</c:v>
                </c:pt>
                <c:pt idx="1">
                  <c:v>1500</c:v>
                </c:pt>
                <c:pt idx="2">
                  <c:v>2100</c:v>
                </c:pt>
                <c:pt idx="3">
                  <c:v>3000</c:v>
                </c:pt>
                <c:pt idx="4">
                  <c:v>7000</c:v>
                </c:pt>
                <c:pt idx="5">
                  <c:v>12000</c:v>
                </c:pt>
                <c:pt idx="6">
                  <c:v>20000</c:v>
                </c:pt>
                <c:pt idx="7">
                  <c:v>25000</c:v>
                </c:pt>
                <c:pt idx="8">
                  <c:v>35000</c:v>
                </c:pt>
                <c:pt idx="9">
                  <c:v>45000</c:v>
                </c:pt>
                <c:pt idx="10">
                  <c:v>50000</c:v>
                </c:pt>
              </c:numCache>
            </c:numRef>
          </c:val>
          <c:extLst>
            <c:ext xmlns:c16="http://schemas.microsoft.com/office/drawing/2014/chart" uri="{C3380CC4-5D6E-409C-BE32-E72D297353CC}">
              <c16:uniqueId val="{00000000-C8F3-4FDF-A9EB-F6AA7343E2A3}"/>
            </c:ext>
          </c:extLst>
        </c:ser>
        <c:ser>
          <c:idx val="1"/>
          <c:order val="1"/>
          <c:tx>
            <c:strRef>
              <c:f>Sheet1!$C$1</c:f>
              <c:strCache>
                <c:ptCount val="1"/>
                <c:pt idx="0">
                  <c:v>Column1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Sheet1!$C$2:$C$12</c:f>
              <c:numCache>
                <c:formatCode>General</c:formatCode>
                <c:ptCount val="11"/>
              </c:numCache>
            </c:numRef>
          </c:val>
          <c:extLst>
            <c:ext xmlns:c16="http://schemas.microsoft.com/office/drawing/2014/chart" uri="{C3380CC4-5D6E-409C-BE32-E72D297353CC}">
              <c16:uniqueId val="{00000001-C8F3-4FDF-A9EB-F6AA7343E2A3}"/>
            </c:ext>
          </c:extLst>
        </c:ser>
        <c:ser>
          <c:idx val="2"/>
          <c:order val="2"/>
          <c:tx>
            <c:strRef>
              <c:f>Sheet1!$D$1</c:f>
              <c:strCache>
                <c:ptCount val="1"/>
                <c:pt idx="0">
                  <c:v>Column2</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Sheet1!$D$2:$D$12</c:f>
              <c:numCache>
                <c:formatCode>General</c:formatCode>
                <c:ptCount val="11"/>
              </c:numCache>
            </c:numRef>
          </c:val>
          <c:extLst>
            <c:ext xmlns:c16="http://schemas.microsoft.com/office/drawing/2014/chart" uri="{C3380CC4-5D6E-409C-BE32-E72D297353CC}">
              <c16:uniqueId val="{00000002-C8F3-4FDF-A9EB-F6AA7343E2A3}"/>
            </c:ext>
          </c:extLst>
        </c:ser>
        <c:dLbls>
          <c:dLblPos val="outEnd"/>
          <c:showLegendKey val="0"/>
          <c:showVal val="1"/>
          <c:showCatName val="0"/>
          <c:showSerName val="0"/>
          <c:showPercent val="0"/>
          <c:showBubbleSize val="0"/>
        </c:dLbls>
        <c:gapWidth val="315"/>
        <c:overlap val="-40"/>
        <c:axId val="1238324447"/>
        <c:axId val="1238321087"/>
      </c:barChart>
      <c:catAx>
        <c:axId val="123832444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38321087"/>
        <c:crosses val="autoZero"/>
        <c:auto val="1"/>
        <c:lblAlgn val="ctr"/>
        <c:lblOffset val="100"/>
        <c:noMultiLvlLbl val="0"/>
      </c:catAx>
      <c:valAx>
        <c:axId val="1238321087"/>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Workforce Quantity</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38324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9C2F-9D12-0B90-FB3E-6F57B046F3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7BC1EB-20D2-9FAD-630E-C6B8961822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B88944-B971-AFF7-9709-05F842623C67}"/>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5" name="Footer Placeholder 4">
            <a:extLst>
              <a:ext uri="{FF2B5EF4-FFF2-40B4-BE49-F238E27FC236}">
                <a16:creationId xmlns:a16="http://schemas.microsoft.com/office/drawing/2014/main" id="{242DBFE2-62B2-F237-5067-47F5D324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905D1-DF3A-3AF8-3085-3CF9A12ACEC8}"/>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3054604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86C7B-DC75-AFF4-7840-1B70CB3891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34E5AD-BD7C-1203-5AA7-883A6E6C4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7B3DB-3C88-FC71-9E83-12E472BCB9B2}"/>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5" name="Footer Placeholder 4">
            <a:extLst>
              <a:ext uri="{FF2B5EF4-FFF2-40B4-BE49-F238E27FC236}">
                <a16:creationId xmlns:a16="http://schemas.microsoft.com/office/drawing/2014/main" id="{6D340D1C-190A-E798-263C-55D55B514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53449-0C6A-BF4E-947D-50F050C0E4BD}"/>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392475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07BAF-52E1-BFA4-AF16-C3F85FA13F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FB8B43-B8DC-328F-87C0-44FD876A82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E48A5-1D42-F67A-A5D0-4E8EDCE7B210}"/>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5" name="Footer Placeholder 4">
            <a:extLst>
              <a:ext uri="{FF2B5EF4-FFF2-40B4-BE49-F238E27FC236}">
                <a16:creationId xmlns:a16="http://schemas.microsoft.com/office/drawing/2014/main" id="{D1396623-E693-ECA2-9C22-D58D18F1A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32BEB-7CA6-C299-FF43-03598473D7F3}"/>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352040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7576-3063-CD0F-0A29-6638229E1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FF7BF-FB67-EFB3-FFC8-8406A732FB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45D77-DF96-8EC2-E254-0AC8D87AE2F5}"/>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5" name="Footer Placeholder 4">
            <a:extLst>
              <a:ext uri="{FF2B5EF4-FFF2-40B4-BE49-F238E27FC236}">
                <a16:creationId xmlns:a16="http://schemas.microsoft.com/office/drawing/2014/main" id="{86373CCE-254C-8908-6150-822045FD9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717A7-0FA8-D0A6-A2AC-73B68C659CDD}"/>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351347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3CB2-FBDB-95CD-0B84-53E797786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0F60B8-7205-66C3-C84C-3370C441FA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6C185-2FAD-7898-CD0A-ABE339D54444}"/>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5" name="Footer Placeholder 4">
            <a:extLst>
              <a:ext uri="{FF2B5EF4-FFF2-40B4-BE49-F238E27FC236}">
                <a16:creationId xmlns:a16="http://schemas.microsoft.com/office/drawing/2014/main" id="{23B9F843-6AD2-2368-7351-CA0F9EC1E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0B98E-3725-5CED-948E-910825A5C58E}"/>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104538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09B2-1280-7C33-C117-F99F78D62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123FFF-F42B-ABEE-E96E-CBCB1B88E1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07ED9F-1D41-821D-F1B1-246674EA35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348976-A3D2-B76F-1FC9-F3DB4FB6B0E5}"/>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6" name="Footer Placeholder 5">
            <a:extLst>
              <a:ext uri="{FF2B5EF4-FFF2-40B4-BE49-F238E27FC236}">
                <a16:creationId xmlns:a16="http://schemas.microsoft.com/office/drawing/2014/main" id="{40865870-1615-37CB-CC05-B073EBD29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13894-3D7D-A9E1-6C58-7F91A3777392}"/>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87133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D129-1BC2-AC2E-DC82-DFB6C260D6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E79B5B-BA31-4B0C-885A-9B408BA64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53990-6BE3-C8D3-0EDE-97D64973B5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F1429F-370F-BF6D-8487-3D49B688A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EB06F4-B847-F771-D17F-602D6DFD1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37E869-7EBE-694B-8938-61C5429763F7}"/>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8" name="Footer Placeholder 7">
            <a:extLst>
              <a:ext uri="{FF2B5EF4-FFF2-40B4-BE49-F238E27FC236}">
                <a16:creationId xmlns:a16="http://schemas.microsoft.com/office/drawing/2014/main" id="{55EC9DCA-8E0A-7B37-D21A-17CD823F08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5F69E7-AEF6-9919-9EEE-6212A1806411}"/>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202816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915F-F38F-FCBB-2B92-673256F8B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372458-F515-15F3-2407-712E948E0754}"/>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4" name="Footer Placeholder 3">
            <a:extLst>
              <a:ext uri="{FF2B5EF4-FFF2-40B4-BE49-F238E27FC236}">
                <a16:creationId xmlns:a16="http://schemas.microsoft.com/office/drawing/2014/main" id="{21131618-E3D0-DD74-CF0E-9A0DD94479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D7DF4-2784-EF84-6E18-5F7B3655213D}"/>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256404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2F9CC-5BA8-F5DD-FD22-D078787D703D}"/>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3" name="Footer Placeholder 2">
            <a:extLst>
              <a:ext uri="{FF2B5EF4-FFF2-40B4-BE49-F238E27FC236}">
                <a16:creationId xmlns:a16="http://schemas.microsoft.com/office/drawing/2014/main" id="{8E113E5D-0E8C-FE2D-CB4B-CCAB0D8CD8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068057-56EC-0137-F1A2-F705FA79F7FE}"/>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203761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2A369-96E1-1EF2-C10C-D0881A365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AC8708-9405-839E-CBA5-563124ABF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FE0E3C-67C8-7048-21EC-0A1364B03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AF96E-5F73-3244-9D0D-2BC59975C8C0}"/>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6" name="Footer Placeholder 5">
            <a:extLst>
              <a:ext uri="{FF2B5EF4-FFF2-40B4-BE49-F238E27FC236}">
                <a16:creationId xmlns:a16="http://schemas.microsoft.com/office/drawing/2014/main" id="{C66E14F0-1C43-B88E-1815-A20F4A502B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4FD60-0130-15CF-AD31-C637A28F75B9}"/>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1337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7E6F-11BE-FE00-F8C5-719C27E95E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C0DEDA-C732-0254-605F-B9276695F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95D53C-7DF9-4824-8C43-7D27BD6C2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55FCA-9F07-7095-9F68-47948827C2CF}"/>
              </a:ext>
            </a:extLst>
          </p:cNvPr>
          <p:cNvSpPr>
            <a:spLocks noGrp="1"/>
          </p:cNvSpPr>
          <p:nvPr>
            <p:ph type="dt" sz="half" idx="10"/>
          </p:nvPr>
        </p:nvSpPr>
        <p:spPr/>
        <p:txBody>
          <a:bodyPr/>
          <a:lstStyle/>
          <a:p>
            <a:fld id="{EF1E882E-89EC-46C5-B6B2-E2EBE31A8558}" type="datetimeFigureOut">
              <a:rPr lang="en-US" smtClean="0"/>
              <a:t>5/15/2023</a:t>
            </a:fld>
            <a:endParaRPr lang="en-US"/>
          </a:p>
        </p:txBody>
      </p:sp>
      <p:sp>
        <p:nvSpPr>
          <p:cNvPr id="6" name="Footer Placeholder 5">
            <a:extLst>
              <a:ext uri="{FF2B5EF4-FFF2-40B4-BE49-F238E27FC236}">
                <a16:creationId xmlns:a16="http://schemas.microsoft.com/office/drawing/2014/main" id="{151E4799-9D24-7CE2-66EE-2AD21FF74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FD58C-BF57-71B1-7DC1-171AEE86AB2B}"/>
              </a:ext>
            </a:extLst>
          </p:cNvPr>
          <p:cNvSpPr>
            <a:spLocks noGrp="1"/>
          </p:cNvSpPr>
          <p:nvPr>
            <p:ph type="sldNum" sz="quarter" idx="12"/>
          </p:nvPr>
        </p:nvSpPr>
        <p:spPr/>
        <p:txBody>
          <a:bodyPr/>
          <a:lstStyle/>
          <a:p>
            <a:fld id="{AD9E212F-B1C1-4B87-92D9-8612EE7EBC85}" type="slidenum">
              <a:rPr lang="en-US" smtClean="0"/>
              <a:t>‹#›</a:t>
            </a:fld>
            <a:endParaRPr lang="en-US"/>
          </a:p>
        </p:txBody>
      </p:sp>
    </p:spTree>
    <p:extLst>
      <p:ext uri="{BB962C8B-B14F-4D97-AF65-F5344CB8AC3E}">
        <p14:creationId xmlns:p14="http://schemas.microsoft.com/office/powerpoint/2010/main" val="204181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37D75C-6491-B602-BC2B-9262B37BEA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03037E-A2A8-5981-4275-D34AB152E5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E23FE-AF71-630A-5E23-5A80E583A5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E882E-89EC-46C5-B6B2-E2EBE31A8558}" type="datetimeFigureOut">
              <a:rPr lang="en-US" smtClean="0"/>
              <a:t>5/15/2023</a:t>
            </a:fld>
            <a:endParaRPr lang="en-US"/>
          </a:p>
        </p:txBody>
      </p:sp>
      <p:sp>
        <p:nvSpPr>
          <p:cNvPr id="5" name="Footer Placeholder 4">
            <a:extLst>
              <a:ext uri="{FF2B5EF4-FFF2-40B4-BE49-F238E27FC236}">
                <a16:creationId xmlns:a16="http://schemas.microsoft.com/office/drawing/2014/main" id="{9E2D0285-7921-59E4-2663-4DA9E9C4A5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42B49-DF7D-4420-1A87-E3D6AEAC7C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E212F-B1C1-4B87-92D9-8612EE7EBC85}" type="slidenum">
              <a:rPr lang="en-US" smtClean="0"/>
              <a:t>‹#›</a:t>
            </a:fld>
            <a:endParaRPr lang="en-US"/>
          </a:p>
        </p:txBody>
      </p:sp>
    </p:spTree>
    <p:extLst>
      <p:ext uri="{BB962C8B-B14F-4D97-AF65-F5344CB8AC3E}">
        <p14:creationId xmlns:p14="http://schemas.microsoft.com/office/powerpoint/2010/main" val="259432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6.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1.pn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2BD13EDF-5802-E2EC-7DEC-5119B30D7DF9}"/>
              </a:ext>
            </a:extLst>
          </p:cNvPr>
          <p:cNvGrpSpPr/>
          <p:nvPr/>
        </p:nvGrpSpPr>
        <p:grpSpPr>
          <a:xfrm>
            <a:off x="2113024" y="1227725"/>
            <a:ext cx="7965952" cy="4120452"/>
            <a:chOff x="1263108" y="1015074"/>
            <a:chExt cx="9665784" cy="4827852"/>
          </a:xfrm>
          <a:blipFill dpi="0" rotWithShape="1">
            <a:blip r:embed="rId2"/>
            <a:srcRect/>
            <a:stretch>
              <a:fillRect/>
            </a:stretch>
          </a:blipFill>
        </p:grpSpPr>
        <p:sp>
          <p:nvSpPr>
            <p:cNvPr id="13" name="Flowchart: Process 12">
              <a:extLst>
                <a:ext uri="{FF2B5EF4-FFF2-40B4-BE49-F238E27FC236}">
                  <a16:creationId xmlns:a16="http://schemas.microsoft.com/office/drawing/2014/main" id="{A2126269-339D-5E86-6932-B81C898C4477}"/>
                </a:ext>
              </a:extLst>
            </p:cNvPr>
            <p:cNvSpPr>
              <a:spLocks/>
            </p:cNvSpPr>
            <p:nvPr/>
          </p:nvSpPr>
          <p:spPr>
            <a:xfrm>
              <a:off x="1923536" y="1015074"/>
              <a:ext cx="660428" cy="4786488"/>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Process 13">
              <a:extLst>
                <a:ext uri="{FF2B5EF4-FFF2-40B4-BE49-F238E27FC236}">
                  <a16:creationId xmlns:a16="http://schemas.microsoft.com/office/drawing/2014/main" id="{0F265B74-4736-7A19-2B89-A358CE77FB64}"/>
                </a:ext>
              </a:extLst>
            </p:cNvPr>
            <p:cNvSpPr>
              <a:spLocks/>
            </p:cNvSpPr>
            <p:nvPr/>
          </p:nvSpPr>
          <p:spPr>
            <a:xfrm>
              <a:off x="2583964" y="1507730"/>
              <a:ext cx="660428" cy="3918596"/>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lowchart: Process 14">
              <a:extLst>
                <a:ext uri="{FF2B5EF4-FFF2-40B4-BE49-F238E27FC236}">
                  <a16:creationId xmlns:a16="http://schemas.microsoft.com/office/drawing/2014/main" id="{3EA1C669-321F-D43A-7A7D-C19A84E4040F}"/>
                </a:ext>
              </a:extLst>
            </p:cNvPr>
            <p:cNvSpPr>
              <a:spLocks/>
            </p:cNvSpPr>
            <p:nvPr/>
          </p:nvSpPr>
          <p:spPr>
            <a:xfrm>
              <a:off x="3244391" y="2250106"/>
              <a:ext cx="574285" cy="2399153"/>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8B8ADB1F-733C-40E7-C211-45D6FA65AAE3}"/>
                </a:ext>
              </a:extLst>
            </p:cNvPr>
            <p:cNvSpPr>
              <a:spLocks/>
            </p:cNvSpPr>
            <p:nvPr/>
          </p:nvSpPr>
          <p:spPr>
            <a:xfrm>
              <a:off x="4479104" y="2250106"/>
              <a:ext cx="660428" cy="2399153"/>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8049F88A-890C-EC9D-AD14-378F9000C8A1}"/>
                </a:ext>
              </a:extLst>
            </p:cNvPr>
            <p:cNvSpPr>
              <a:spLocks/>
            </p:cNvSpPr>
            <p:nvPr/>
          </p:nvSpPr>
          <p:spPr>
            <a:xfrm>
              <a:off x="5139532" y="1481904"/>
              <a:ext cx="660428" cy="3900102"/>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4A11C87C-02F2-823D-E475-D4C7238A8663}"/>
                </a:ext>
              </a:extLst>
            </p:cNvPr>
            <p:cNvSpPr>
              <a:spLocks/>
            </p:cNvSpPr>
            <p:nvPr/>
          </p:nvSpPr>
          <p:spPr>
            <a:xfrm>
              <a:off x="5799960" y="1038711"/>
              <a:ext cx="660428" cy="4786488"/>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BA5D7DE4-847A-6DB0-0F86-BA257619CB5D}"/>
                </a:ext>
              </a:extLst>
            </p:cNvPr>
            <p:cNvSpPr>
              <a:spLocks/>
            </p:cNvSpPr>
            <p:nvPr/>
          </p:nvSpPr>
          <p:spPr>
            <a:xfrm>
              <a:off x="6460388" y="1481904"/>
              <a:ext cx="660428" cy="3900102"/>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E5CF4C6A-B65E-0A81-1D24-0977B8D7A3CD}"/>
                </a:ext>
              </a:extLst>
            </p:cNvPr>
            <p:cNvSpPr>
              <a:spLocks/>
            </p:cNvSpPr>
            <p:nvPr/>
          </p:nvSpPr>
          <p:spPr>
            <a:xfrm>
              <a:off x="7120816" y="2250106"/>
              <a:ext cx="660428" cy="2399153"/>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2392A2A0-C6B6-2CD9-DDDD-5A3A29FC0B54}"/>
                </a:ext>
              </a:extLst>
            </p:cNvPr>
            <p:cNvSpPr>
              <a:spLocks/>
            </p:cNvSpPr>
            <p:nvPr/>
          </p:nvSpPr>
          <p:spPr>
            <a:xfrm>
              <a:off x="3818677" y="1038711"/>
              <a:ext cx="660428" cy="4786488"/>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911E8455-0292-E85B-4C8E-CD99144E0BFB}"/>
                </a:ext>
              </a:extLst>
            </p:cNvPr>
            <p:cNvSpPr>
              <a:spLocks/>
            </p:cNvSpPr>
            <p:nvPr/>
          </p:nvSpPr>
          <p:spPr>
            <a:xfrm>
              <a:off x="8441671" y="2250106"/>
              <a:ext cx="660428" cy="2399153"/>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Process 23">
              <a:extLst>
                <a:ext uri="{FF2B5EF4-FFF2-40B4-BE49-F238E27FC236}">
                  <a16:creationId xmlns:a16="http://schemas.microsoft.com/office/drawing/2014/main" id="{49DF771F-85A7-DD8A-D849-0CFD81263380}"/>
                </a:ext>
              </a:extLst>
            </p:cNvPr>
            <p:cNvSpPr>
              <a:spLocks/>
            </p:cNvSpPr>
            <p:nvPr/>
          </p:nvSpPr>
          <p:spPr>
            <a:xfrm>
              <a:off x="8947610" y="1507730"/>
              <a:ext cx="660428" cy="3906731"/>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Process 24">
              <a:extLst>
                <a:ext uri="{FF2B5EF4-FFF2-40B4-BE49-F238E27FC236}">
                  <a16:creationId xmlns:a16="http://schemas.microsoft.com/office/drawing/2014/main" id="{0C6F7659-DB30-CA14-FFCA-4B07641B5FEF}"/>
                </a:ext>
              </a:extLst>
            </p:cNvPr>
            <p:cNvSpPr>
              <a:spLocks/>
            </p:cNvSpPr>
            <p:nvPr/>
          </p:nvSpPr>
          <p:spPr>
            <a:xfrm>
              <a:off x="9608037" y="1056438"/>
              <a:ext cx="660428" cy="4786488"/>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lowchart: Process 25">
              <a:extLst>
                <a:ext uri="{FF2B5EF4-FFF2-40B4-BE49-F238E27FC236}">
                  <a16:creationId xmlns:a16="http://schemas.microsoft.com/office/drawing/2014/main" id="{EB31029D-8F66-5ABF-E70C-E704B2BF7F8D}"/>
                </a:ext>
              </a:extLst>
            </p:cNvPr>
            <p:cNvSpPr>
              <a:spLocks/>
            </p:cNvSpPr>
            <p:nvPr/>
          </p:nvSpPr>
          <p:spPr>
            <a:xfrm>
              <a:off x="10268464" y="2261517"/>
              <a:ext cx="660428" cy="2399155"/>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Process 27">
              <a:extLst>
                <a:ext uri="{FF2B5EF4-FFF2-40B4-BE49-F238E27FC236}">
                  <a16:creationId xmlns:a16="http://schemas.microsoft.com/office/drawing/2014/main" id="{8E2A668F-6D43-45FC-AA36-B53755500C8A}"/>
                </a:ext>
              </a:extLst>
            </p:cNvPr>
            <p:cNvSpPr>
              <a:spLocks/>
            </p:cNvSpPr>
            <p:nvPr/>
          </p:nvSpPr>
          <p:spPr>
            <a:xfrm>
              <a:off x="7781243" y="1015074"/>
              <a:ext cx="660428" cy="4786488"/>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Process 30">
              <a:extLst>
                <a:ext uri="{FF2B5EF4-FFF2-40B4-BE49-F238E27FC236}">
                  <a16:creationId xmlns:a16="http://schemas.microsoft.com/office/drawing/2014/main" id="{E37C38B9-A1AE-19B6-EBC6-9EC6E8275C21}"/>
                </a:ext>
              </a:extLst>
            </p:cNvPr>
            <p:cNvSpPr>
              <a:spLocks/>
            </p:cNvSpPr>
            <p:nvPr/>
          </p:nvSpPr>
          <p:spPr>
            <a:xfrm>
              <a:off x="1263108" y="2250105"/>
              <a:ext cx="660428" cy="2399156"/>
            </a:xfrm>
            <a:prstGeom prst="flowChartProcess">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8712026"/>
      </p:ext>
    </p:extLst>
  </p:cSld>
  <p:clrMapOvr>
    <a:masterClrMapping/>
  </p:clrMapOvr>
  <p:transition spd="slow">
    <p:push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395B63EC-1ACA-44E2-4009-973D732AD5A8}"/>
              </a:ext>
            </a:extLst>
          </p:cNvPr>
          <p:cNvGrpSpPr/>
          <p:nvPr/>
        </p:nvGrpSpPr>
        <p:grpSpPr>
          <a:xfrm>
            <a:off x="2865860" y="2193126"/>
            <a:ext cx="8603405" cy="2143125"/>
            <a:chOff x="2865860" y="2193126"/>
            <a:chExt cx="8603405" cy="2143125"/>
          </a:xfrm>
        </p:grpSpPr>
        <p:sp>
          <p:nvSpPr>
            <p:cNvPr id="56" name="TextBox 55">
              <a:extLst>
                <a:ext uri="{FF2B5EF4-FFF2-40B4-BE49-F238E27FC236}">
                  <a16:creationId xmlns:a16="http://schemas.microsoft.com/office/drawing/2014/main" id="{BCDB8193-90EF-E526-2203-C7CC693A2418}"/>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57" name="Picture 56">
              <a:extLst>
                <a:ext uri="{FF2B5EF4-FFF2-40B4-BE49-F238E27FC236}">
                  <a16:creationId xmlns:a16="http://schemas.microsoft.com/office/drawing/2014/main" id="{2FACA3A1-FEDB-3D2D-E894-E98AB822FD85}"/>
                </a:ext>
              </a:extLst>
            </p:cNvPr>
            <p:cNvPicPr>
              <a:picLocks noChangeAspect="1"/>
            </p:cNvPicPr>
            <p:nvPr/>
          </p:nvPicPr>
          <p:blipFill>
            <a:blip r:embed="rId2"/>
            <a:stretch>
              <a:fillRect/>
            </a:stretch>
          </p:blipFill>
          <p:spPr>
            <a:xfrm>
              <a:off x="9326140" y="2193126"/>
              <a:ext cx="2143125" cy="2143125"/>
            </a:xfrm>
            <a:prstGeom prst="rect">
              <a:avLst/>
            </a:prstGeom>
          </p:spPr>
        </p:pic>
      </p:grpSp>
      <p:sp>
        <p:nvSpPr>
          <p:cNvPr id="59" name="TextBox 58">
            <a:extLst>
              <a:ext uri="{FF2B5EF4-FFF2-40B4-BE49-F238E27FC236}">
                <a16:creationId xmlns:a16="http://schemas.microsoft.com/office/drawing/2014/main" id="{5870A837-20E5-2201-97C3-6DC86A2426AD}"/>
              </a:ext>
            </a:extLst>
          </p:cNvPr>
          <p:cNvSpPr txBox="1"/>
          <p:nvPr/>
        </p:nvSpPr>
        <p:spPr>
          <a:xfrm>
            <a:off x="-6573976"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60" name="Picture 59">
            <a:extLst>
              <a:ext uri="{FF2B5EF4-FFF2-40B4-BE49-F238E27FC236}">
                <a16:creationId xmlns:a16="http://schemas.microsoft.com/office/drawing/2014/main" id="{896DD558-6E21-A8D2-6FEE-F2AA1A32A76D}"/>
              </a:ext>
            </a:extLst>
          </p:cNvPr>
          <p:cNvPicPr>
            <a:picLocks noChangeAspect="1"/>
          </p:cNvPicPr>
          <p:nvPr/>
        </p:nvPicPr>
        <p:blipFill>
          <a:blip r:embed="rId2"/>
          <a:stretch>
            <a:fillRect/>
          </a:stretch>
        </p:blipFill>
        <p:spPr>
          <a:xfrm>
            <a:off x="-113696" y="2193126"/>
            <a:ext cx="2143125" cy="2143125"/>
          </a:xfrm>
          <a:prstGeom prst="rect">
            <a:avLst/>
          </a:prstGeom>
        </p:spPr>
      </p:pic>
      <p:grpSp>
        <p:nvGrpSpPr>
          <p:cNvPr id="61" name="Group 60">
            <a:extLst>
              <a:ext uri="{FF2B5EF4-FFF2-40B4-BE49-F238E27FC236}">
                <a16:creationId xmlns:a16="http://schemas.microsoft.com/office/drawing/2014/main" id="{67F9859B-514A-1DAB-DBC1-997ECA56ECEC}"/>
              </a:ext>
            </a:extLst>
          </p:cNvPr>
          <p:cNvGrpSpPr/>
          <p:nvPr/>
        </p:nvGrpSpPr>
        <p:grpSpPr>
          <a:xfrm>
            <a:off x="-9499669" y="0"/>
            <a:ext cx="12278728" cy="6858000"/>
            <a:chOff x="0" y="0"/>
            <a:chExt cx="12278728" cy="6858000"/>
          </a:xfrm>
        </p:grpSpPr>
        <p:grpSp>
          <p:nvGrpSpPr>
            <p:cNvPr id="62" name="Group 61">
              <a:extLst>
                <a:ext uri="{FF2B5EF4-FFF2-40B4-BE49-F238E27FC236}">
                  <a16:creationId xmlns:a16="http://schemas.microsoft.com/office/drawing/2014/main" id="{E46B01C6-3BCD-92F6-98FB-36A29D1D7361}"/>
                </a:ext>
              </a:extLst>
            </p:cNvPr>
            <p:cNvGrpSpPr/>
            <p:nvPr/>
          </p:nvGrpSpPr>
          <p:grpSpPr>
            <a:xfrm>
              <a:off x="0" y="0"/>
              <a:ext cx="12192000" cy="6858000"/>
              <a:chOff x="0" y="30974"/>
              <a:chExt cx="12192000" cy="6858000"/>
            </a:xfrm>
          </p:grpSpPr>
          <p:sp>
            <p:nvSpPr>
              <p:cNvPr id="2048" name="Flowchart: Process 2047">
                <a:extLst>
                  <a:ext uri="{FF2B5EF4-FFF2-40B4-BE49-F238E27FC236}">
                    <a16:creationId xmlns:a16="http://schemas.microsoft.com/office/drawing/2014/main" id="{48E7BFDC-28D7-DA1F-D43D-A063898394C7}"/>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9" name="Freeform: Shape 2048">
                <a:extLst>
                  <a:ext uri="{FF2B5EF4-FFF2-40B4-BE49-F238E27FC236}">
                    <a16:creationId xmlns:a16="http://schemas.microsoft.com/office/drawing/2014/main" id="{74738C5C-C70C-84A2-0842-6AF626405E9B}"/>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63" name="TextBox 62">
              <a:extLst>
                <a:ext uri="{FF2B5EF4-FFF2-40B4-BE49-F238E27FC236}">
                  <a16:creationId xmlns:a16="http://schemas.microsoft.com/office/drawing/2014/main" id="{C80EAF4F-EBA3-BEA5-3F8F-09E73ED98092}"/>
                </a:ext>
              </a:extLst>
            </p:cNvPr>
            <p:cNvSpPr txBox="1"/>
            <p:nvPr/>
          </p:nvSpPr>
          <p:spPr>
            <a:xfrm rot="16200000">
              <a:off x="11169263" y="2947926"/>
              <a:ext cx="1387933" cy="830997"/>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a:t>
              </a:r>
              <a:r>
                <a:rPr lang="en-US" sz="2400" b="1" dirty="0">
                  <a:latin typeface="Times New Roman" panose="02020603050405020304" pitchFamily="18" charset="0"/>
                  <a:cs typeface="Times New Roman" panose="02020603050405020304" pitchFamily="18" charset="0"/>
                </a:rPr>
                <a:t> Situation</a:t>
              </a:r>
            </a:p>
          </p:txBody>
        </p:sp>
      </p:grpSp>
      <p:grpSp>
        <p:nvGrpSpPr>
          <p:cNvPr id="2051" name="Group 2050">
            <a:extLst>
              <a:ext uri="{FF2B5EF4-FFF2-40B4-BE49-F238E27FC236}">
                <a16:creationId xmlns:a16="http://schemas.microsoft.com/office/drawing/2014/main" id="{FB022608-D34A-BFB3-372F-515B61C839E1}"/>
              </a:ext>
            </a:extLst>
          </p:cNvPr>
          <p:cNvGrpSpPr/>
          <p:nvPr/>
        </p:nvGrpSpPr>
        <p:grpSpPr>
          <a:xfrm>
            <a:off x="-10227470" y="0"/>
            <a:ext cx="12192001" cy="6858000"/>
            <a:chOff x="0" y="0"/>
            <a:chExt cx="12192000" cy="6858000"/>
          </a:xfrm>
        </p:grpSpPr>
        <p:grpSp>
          <p:nvGrpSpPr>
            <p:cNvPr id="2052" name="Group 2051">
              <a:extLst>
                <a:ext uri="{FF2B5EF4-FFF2-40B4-BE49-F238E27FC236}">
                  <a16:creationId xmlns:a16="http://schemas.microsoft.com/office/drawing/2014/main" id="{5A6F4FE2-0BE9-2F56-CE8A-6B2B9BEC8E36}"/>
                </a:ext>
              </a:extLst>
            </p:cNvPr>
            <p:cNvGrpSpPr/>
            <p:nvPr/>
          </p:nvGrpSpPr>
          <p:grpSpPr>
            <a:xfrm>
              <a:off x="0" y="0"/>
              <a:ext cx="12192000" cy="6858000"/>
              <a:chOff x="0" y="30974"/>
              <a:chExt cx="12192000" cy="6858000"/>
            </a:xfrm>
          </p:grpSpPr>
          <p:sp>
            <p:nvSpPr>
              <p:cNvPr id="2054" name="Flowchart: Process 2053">
                <a:extLst>
                  <a:ext uri="{FF2B5EF4-FFF2-40B4-BE49-F238E27FC236}">
                    <a16:creationId xmlns:a16="http://schemas.microsoft.com/office/drawing/2014/main" id="{CBA82F5D-260E-2E1A-767C-482F1455393A}"/>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5" name="Freeform: Shape 2054">
                <a:extLst>
                  <a:ext uri="{FF2B5EF4-FFF2-40B4-BE49-F238E27FC236}">
                    <a16:creationId xmlns:a16="http://schemas.microsoft.com/office/drawing/2014/main" id="{3DAE99E5-036D-9D7E-76CD-5320EEAE4B24}"/>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US"/>
              </a:p>
            </p:txBody>
          </p:sp>
        </p:grpSp>
        <p:sp>
          <p:nvSpPr>
            <p:cNvPr id="2053" name="TextBox 2052">
              <a:extLst>
                <a:ext uri="{FF2B5EF4-FFF2-40B4-BE49-F238E27FC236}">
                  <a16:creationId xmlns:a16="http://schemas.microsoft.com/office/drawing/2014/main" id="{6204AB5E-C12E-3214-B4DC-186E0B4FA7A0}"/>
                </a:ext>
              </a:extLst>
            </p:cNvPr>
            <p:cNvSpPr txBox="1"/>
            <p:nvPr/>
          </p:nvSpPr>
          <p:spPr>
            <a:xfrm rot="16200000">
              <a:off x="10983503" y="3133765"/>
              <a:ext cx="1635584"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Challenges</a:t>
              </a:r>
              <a:endParaRPr lang="en-US" sz="2400" b="1" dirty="0">
                <a:latin typeface="Times New Roman" panose="02020603050405020304" pitchFamily="18" charset="0"/>
                <a:cs typeface="Times New Roman" panose="02020603050405020304" pitchFamily="18" charset="0"/>
              </a:endParaRPr>
            </a:p>
          </p:txBody>
        </p:sp>
      </p:grpSp>
      <p:grpSp>
        <p:nvGrpSpPr>
          <p:cNvPr id="2056" name="Group 2055">
            <a:extLst>
              <a:ext uri="{FF2B5EF4-FFF2-40B4-BE49-F238E27FC236}">
                <a16:creationId xmlns:a16="http://schemas.microsoft.com/office/drawing/2014/main" id="{E26B5EAD-5CAF-B188-C107-4B7D81284D90}"/>
              </a:ext>
            </a:extLst>
          </p:cNvPr>
          <p:cNvGrpSpPr/>
          <p:nvPr/>
        </p:nvGrpSpPr>
        <p:grpSpPr>
          <a:xfrm>
            <a:off x="-10894448" y="0"/>
            <a:ext cx="12192000" cy="6858000"/>
            <a:chOff x="0" y="0"/>
            <a:chExt cx="12192000" cy="6858000"/>
          </a:xfrm>
        </p:grpSpPr>
        <p:grpSp>
          <p:nvGrpSpPr>
            <p:cNvPr id="2057" name="Group 2056">
              <a:extLst>
                <a:ext uri="{FF2B5EF4-FFF2-40B4-BE49-F238E27FC236}">
                  <a16:creationId xmlns:a16="http://schemas.microsoft.com/office/drawing/2014/main" id="{082CD196-7C06-8DB9-2321-AF327F164B18}"/>
                </a:ext>
              </a:extLst>
            </p:cNvPr>
            <p:cNvGrpSpPr/>
            <p:nvPr/>
          </p:nvGrpSpPr>
          <p:grpSpPr>
            <a:xfrm>
              <a:off x="0" y="0"/>
              <a:ext cx="12192000" cy="6858000"/>
              <a:chOff x="0" y="30974"/>
              <a:chExt cx="12192000" cy="6858000"/>
            </a:xfrm>
          </p:grpSpPr>
          <p:sp>
            <p:nvSpPr>
              <p:cNvPr id="2059" name="Flowchart: Process 2058">
                <a:extLst>
                  <a:ext uri="{FF2B5EF4-FFF2-40B4-BE49-F238E27FC236}">
                    <a16:creationId xmlns:a16="http://schemas.microsoft.com/office/drawing/2014/main" id="{33987868-0CDE-A003-D370-770B3E920479}"/>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0" name="Freeform: Shape 2059">
                <a:extLst>
                  <a:ext uri="{FF2B5EF4-FFF2-40B4-BE49-F238E27FC236}">
                    <a16:creationId xmlns:a16="http://schemas.microsoft.com/office/drawing/2014/main" id="{20C46EBB-E351-D59D-924D-CE88DF73473E}"/>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2058" name="TextBox 2057">
              <a:extLst>
                <a:ext uri="{FF2B5EF4-FFF2-40B4-BE49-F238E27FC236}">
                  <a16:creationId xmlns:a16="http://schemas.microsoft.com/office/drawing/2014/main" id="{3DE55117-A11E-C1D2-E876-B4E7F876A366}"/>
                </a:ext>
              </a:extLst>
            </p:cNvPr>
            <p:cNvSpPr txBox="1"/>
            <p:nvPr/>
          </p:nvSpPr>
          <p:spPr>
            <a:xfrm rot="16200000">
              <a:off x="10929754" y="3075057"/>
              <a:ext cx="176553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Challenges to Opportunity</a:t>
              </a:r>
            </a:p>
          </p:txBody>
        </p:sp>
      </p:grpSp>
    </p:spTree>
    <p:extLst>
      <p:ext uri="{BB962C8B-B14F-4D97-AF65-F5344CB8AC3E}">
        <p14:creationId xmlns:p14="http://schemas.microsoft.com/office/powerpoint/2010/main" val="1651690930"/>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395B63EC-1ACA-44E2-4009-973D732AD5A8}"/>
              </a:ext>
            </a:extLst>
          </p:cNvPr>
          <p:cNvGrpSpPr/>
          <p:nvPr/>
        </p:nvGrpSpPr>
        <p:grpSpPr>
          <a:xfrm>
            <a:off x="2865860" y="2193126"/>
            <a:ext cx="8603405" cy="2143125"/>
            <a:chOff x="2865860" y="2193126"/>
            <a:chExt cx="8603405" cy="2143125"/>
          </a:xfrm>
        </p:grpSpPr>
        <p:sp>
          <p:nvSpPr>
            <p:cNvPr id="56" name="TextBox 55">
              <a:extLst>
                <a:ext uri="{FF2B5EF4-FFF2-40B4-BE49-F238E27FC236}">
                  <a16:creationId xmlns:a16="http://schemas.microsoft.com/office/drawing/2014/main" id="{BCDB8193-90EF-E526-2203-C7CC693A2418}"/>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57" name="Picture 56">
              <a:extLst>
                <a:ext uri="{FF2B5EF4-FFF2-40B4-BE49-F238E27FC236}">
                  <a16:creationId xmlns:a16="http://schemas.microsoft.com/office/drawing/2014/main" id="{2FACA3A1-FEDB-3D2D-E894-E98AB822FD85}"/>
                </a:ext>
              </a:extLst>
            </p:cNvPr>
            <p:cNvPicPr>
              <a:picLocks noChangeAspect="1"/>
            </p:cNvPicPr>
            <p:nvPr/>
          </p:nvPicPr>
          <p:blipFill>
            <a:blip r:embed="rId2"/>
            <a:stretch>
              <a:fillRect/>
            </a:stretch>
          </p:blipFill>
          <p:spPr>
            <a:xfrm>
              <a:off x="9326140" y="2193126"/>
              <a:ext cx="2143125" cy="2143125"/>
            </a:xfrm>
            <a:prstGeom prst="rect">
              <a:avLst/>
            </a:prstGeom>
          </p:spPr>
        </p:pic>
      </p:grpSp>
      <p:sp>
        <p:nvSpPr>
          <p:cNvPr id="59" name="TextBox 58">
            <a:extLst>
              <a:ext uri="{FF2B5EF4-FFF2-40B4-BE49-F238E27FC236}">
                <a16:creationId xmlns:a16="http://schemas.microsoft.com/office/drawing/2014/main" id="{5870A837-20E5-2201-97C3-6DC86A2426AD}"/>
              </a:ext>
            </a:extLst>
          </p:cNvPr>
          <p:cNvSpPr txBox="1"/>
          <p:nvPr/>
        </p:nvSpPr>
        <p:spPr>
          <a:xfrm>
            <a:off x="-6573976"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60" name="Picture 59">
            <a:extLst>
              <a:ext uri="{FF2B5EF4-FFF2-40B4-BE49-F238E27FC236}">
                <a16:creationId xmlns:a16="http://schemas.microsoft.com/office/drawing/2014/main" id="{896DD558-6E21-A8D2-6FEE-F2AA1A32A76D}"/>
              </a:ext>
            </a:extLst>
          </p:cNvPr>
          <p:cNvPicPr>
            <a:picLocks noChangeAspect="1"/>
          </p:cNvPicPr>
          <p:nvPr/>
        </p:nvPicPr>
        <p:blipFill>
          <a:blip r:embed="rId2"/>
          <a:stretch>
            <a:fillRect/>
          </a:stretch>
        </p:blipFill>
        <p:spPr>
          <a:xfrm>
            <a:off x="-113696" y="2193126"/>
            <a:ext cx="2143125" cy="2143125"/>
          </a:xfrm>
          <a:prstGeom prst="rect">
            <a:avLst/>
          </a:prstGeom>
        </p:spPr>
      </p:pic>
      <p:grpSp>
        <p:nvGrpSpPr>
          <p:cNvPr id="61" name="Group 60">
            <a:extLst>
              <a:ext uri="{FF2B5EF4-FFF2-40B4-BE49-F238E27FC236}">
                <a16:creationId xmlns:a16="http://schemas.microsoft.com/office/drawing/2014/main" id="{67F9859B-514A-1DAB-DBC1-997ECA56ECEC}"/>
              </a:ext>
            </a:extLst>
          </p:cNvPr>
          <p:cNvGrpSpPr/>
          <p:nvPr/>
        </p:nvGrpSpPr>
        <p:grpSpPr>
          <a:xfrm>
            <a:off x="-3200" y="-59872"/>
            <a:ext cx="12278728" cy="6858000"/>
            <a:chOff x="0" y="0"/>
            <a:chExt cx="12278728" cy="6858000"/>
          </a:xfrm>
        </p:grpSpPr>
        <p:grpSp>
          <p:nvGrpSpPr>
            <p:cNvPr id="62" name="Group 61">
              <a:extLst>
                <a:ext uri="{FF2B5EF4-FFF2-40B4-BE49-F238E27FC236}">
                  <a16:creationId xmlns:a16="http://schemas.microsoft.com/office/drawing/2014/main" id="{E46B01C6-3BCD-92F6-98FB-36A29D1D7361}"/>
                </a:ext>
              </a:extLst>
            </p:cNvPr>
            <p:cNvGrpSpPr/>
            <p:nvPr/>
          </p:nvGrpSpPr>
          <p:grpSpPr>
            <a:xfrm>
              <a:off x="0" y="0"/>
              <a:ext cx="12192000" cy="6858000"/>
              <a:chOff x="0" y="30974"/>
              <a:chExt cx="12192000" cy="6858000"/>
            </a:xfrm>
          </p:grpSpPr>
          <p:sp>
            <p:nvSpPr>
              <p:cNvPr id="2048" name="Flowchart: Process 2047">
                <a:extLst>
                  <a:ext uri="{FF2B5EF4-FFF2-40B4-BE49-F238E27FC236}">
                    <a16:creationId xmlns:a16="http://schemas.microsoft.com/office/drawing/2014/main" id="{48E7BFDC-28D7-DA1F-D43D-A063898394C7}"/>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9" name="Freeform: Shape 2048">
                <a:extLst>
                  <a:ext uri="{FF2B5EF4-FFF2-40B4-BE49-F238E27FC236}">
                    <a16:creationId xmlns:a16="http://schemas.microsoft.com/office/drawing/2014/main" id="{74738C5C-C70C-84A2-0842-6AF626405E9B}"/>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63" name="TextBox 62">
              <a:extLst>
                <a:ext uri="{FF2B5EF4-FFF2-40B4-BE49-F238E27FC236}">
                  <a16:creationId xmlns:a16="http://schemas.microsoft.com/office/drawing/2014/main" id="{C80EAF4F-EBA3-BEA5-3F8F-09E73ED98092}"/>
                </a:ext>
              </a:extLst>
            </p:cNvPr>
            <p:cNvSpPr txBox="1"/>
            <p:nvPr/>
          </p:nvSpPr>
          <p:spPr>
            <a:xfrm rot="16200000">
              <a:off x="11169263" y="2947926"/>
              <a:ext cx="1387933" cy="830997"/>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a:t>
              </a:r>
              <a:r>
                <a:rPr lang="en-US" sz="2400" b="1" dirty="0">
                  <a:latin typeface="Times New Roman" panose="02020603050405020304" pitchFamily="18" charset="0"/>
                  <a:cs typeface="Times New Roman" panose="02020603050405020304" pitchFamily="18" charset="0"/>
                </a:rPr>
                <a:t> Situation</a:t>
              </a:r>
            </a:p>
          </p:txBody>
        </p:sp>
      </p:grpSp>
      <p:grpSp>
        <p:nvGrpSpPr>
          <p:cNvPr id="2051" name="Group 2050">
            <a:extLst>
              <a:ext uri="{FF2B5EF4-FFF2-40B4-BE49-F238E27FC236}">
                <a16:creationId xmlns:a16="http://schemas.microsoft.com/office/drawing/2014/main" id="{FB022608-D34A-BFB3-372F-515B61C839E1}"/>
              </a:ext>
            </a:extLst>
          </p:cNvPr>
          <p:cNvGrpSpPr/>
          <p:nvPr/>
        </p:nvGrpSpPr>
        <p:grpSpPr>
          <a:xfrm>
            <a:off x="-10227470" y="0"/>
            <a:ext cx="12192001" cy="6858000"/>
            <a:chOff x="0" y="0"/>
            <a:chExt cx="12192000" cy="6858000"/>
          </a:xfrm>
        </p:grpSpPr>
        <p:grpSp>
          <p:nvGrpSpPr>
            <p:cNvPr id="2052" name="Group 2051">
              <a:extLst>
                <a:ext uri="{FF2B5EF4-FFF2-40B4-BE49-F238E27FC236}">
                  <a16:creationId xmlns:a16="http://schemas.microsoft.com/office/drawing/2014/main" id="{5A6F4FE2-0BE9-2F56-CE8A-6B2B9BEC8E36}"/>
                </a:ext>
              </a:extLst>
            </p:cNvPr>
            <p:cNvGrpSpPr/>
            <p:nvPr/>
          </p:nvGrpSpPr>
          <p:grpSpPr>
            <a:xfrm>
              <a:off x="0" y="0"/>
              <a:ext cx="12192000" cy="6858000"/>
              <a:chOff x="0" y="30974"/>
              <a:chExt cx="12192000" cy="6858000"/>
            </a:xfrm>
          </p:grpSpPr>
          <p:sp>
            <p:nvSpPr>
              <p:cNvPr id="2054" name="Flowchart: Process 2053">
                <a:extLst>
                  <a:ext uri="{FF2B5EF4-FFF2-40B4-BE49-F238E27FC236}">
                    <a16:creationId xmlns:a16="http://schemas.microsoft.com/office/drawing/2014/main" id="{CBA82F5D-260E-2E1A-767C-482F1455393A}"/>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5" name="Freeform: Shape 2054">
                <a:extLst>
                  <a:ext uri="{FF2B5EF4-FFF2-40B4-BE49-F238E27FC236}">
                    <a16:creationId xmlns:a16="http://schemas.microsoft.com/office/drawing/2014/main" id="{3DAE99E5-036D-9D7E-76CD-5320EEAE4B24}"/>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US"/>
              </a:p>
            </p:txBody>
          </p:sp>
        </p:grpSp>
        <p:sp>
          <p:nvSpPr>
            <p:cNvPr id="2053" name="TextBox 2052">
              <a:extLst>
                <a:ext uri="{FF2B5EF4-FFF2-40B4-BE49-F238E27FC236}">
                  <a16:creationId xmlns:a16="http://schemas.microsoft.com/office/drawing/2014/main" id="{6204AB5E-C12E-3214-B4DC-186E0B4FA7A0}"/>
                </a:ext>
              </a:extLst>
            </p:cNvPr>
            <p:cNvSpPr txBox="1"/>
            <p:nvPr/>
          </p:nvSpPr>
          <p:spPr>
            <a:xfrm rot="16200000">
              <a:off x="10983503" y="3133765"/>
              <a:ext cx="1635584"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Challenges</a:t>
              </a:r>
              <a:endParaRPr lang="en-US" sz="2400" b="1" dirty="0">
                <a:latin typeface="Times New Roman" panose="02020603050405020304" pitchFamily="18" charset="0"/>
                <a:cs typeface="Times New Roman" panose="02020603050405020304" pitchFamily="18" charset="0"/>
              </a:endParaRPr>
            </a:p>
          </p:txBody>
        </p:sp>
      </p:grpSp>
      <p:grpSp>
        <p:nvGrpSpPr>
          <p:cNvPr id="2056" name="Group 2055">
            <a:extLst>
              <a:ext uri="{FF2B5EF4-FFF2-40B4-BE49-F238E27FC236}">
                <a16:creationId xmlns:a16="http://schemas.microsoft.com/office/drawing/2014/main" id="{E26B5EAD-5CAF-B188-C107-4B7D81284D90}"/>
              </a:ext>
            </a:extLst>
          </p:cNvPr>
          <p:cNvGrpSpPr/>
          <p:nvPr/>
        </p:nvGrpSpPr>
        <p:grpSpPr>
          <a:xfrm>
            <a:off x="-10894448" y="0"/>
            <a:ext cx="12192000" cy="6858000"/>
            <a:chOff x="0" y="0"/>
            <a:chExt cx="12192000" cy="6858000"/>
          </a:xfrm>
        </p:grpSpPr>
        <p:grpSp>
          <p:nvGrpSpPr>
            <p:cNvPr id="2057" name="Group 2056">
              <a:extLst>
                <a:ext uri="{FF2B5EF4-FFF2-40B4-BE49-F238E27FC236}">
                  <a16:creationId xmlns:a16="http://schemas.microsoft.com/office/drawing/2014/main" id="{082CD196-7C06-8DB9-2321-AF327F164B18}"/>
                </a:ext>
              </a:extLst>
            </p:cNvPr>
            <p:cNvGrpSpPr/>
            <p:nvPr/>
          </p:nvGrpSpPr>
          <p:grpSpPr>
            <a:xfrm>
              <a:off x="0" y="0"/>
              <a:ext cx="12192000" cy="6858000"/>
              <a:chOff x="0" y="30974"/>
              <a:chExt cx="12192000" cy="6858000"/>
            </a:xfrm>
          </p:grpSpPr>
          <p:sp>
            <p:nvSpPr>
              <p:cNvPr id="2059" name="Flowchart: Process 2058">
                <a:extLst>
                  <a:ext uri="{FF2B5EF4-FFF2-40B4-BE49-F238E27FC236}">
                    <a16:creationId xmlns:a16="http://schemas.microsoft.com/office/drawing/2014/main" id="{33987868-0CDE-A003-D370-770B3E920479}"/>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0" name="Freeform: Shape 2059">
                <a:extLst>
                  <a:ext uri="{FF2B5EF4-FFF2-40B4-BE49-F238E27FC236}">
                    <a16:creationId xmlns:a16="http://schemas.microsoft.com/office/drawing/2014/main" id="{20C46EBB-E351-D59D-924D-CE88DF73473E}"/>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2058" name="TextBox 2057">
              <a:extLst>
                <a:ext uri="{FF2B5EF4-FFF2-40B4-BE49-F238E27FC236}">
                  <a16:creationId xmlns:a16="http://schemas.microsoft.com/office/drawing/2014/main" id="{3DE55117-A11E-C1D2-E876-B4E7F876A366}"/>
                </a:ext>
              </a:extLst>
            </p:cNvPr>
            <p:cNvSpPr txBox="1"/>
            <p:nvPr/>
          </p:nvSpPr>
          <p:spPr>
            <a:xfrm rot="16200000">
              <a:off x="10929754" y="3075057"/>
              <a:ext cx="176553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Challenges to Opportunity</a:t>
              </a:r>
            </a:p>
          </p:txBody>
        </p:sp>
      </p:grpSp>
      <p:sp>
        <p:nvSpPr>
          <p:cNvPr id="3" name="TextBox 2">
            <a:extLst>
              <a:ext uri="{FF2B5EF4-FFF2-40B4-BE49-F238E27FC236}">
                <a16:creationId xmlns:a16="http://schemas.microsoft.com/office/drawing/2014/main" id="{9D75B175-C18E-B7B3-6BF8-DE2085F6996B}"/>
              </a:ext>
            </a:extLst>
          </p:cNvPr>
          <p:cNvSpPr txBox="1"/>
          <p:nvPr/>
        </p:nvSpPr>
        <p:spPr>
          <a:xfrm>
            <a:off x="2281493" y="443632"/>
            <a:ext cx="9408696" cy="1133387"/>
          </a:xfrm>
          <a:prstGeom prst="rect">
            <a:avLst/>
          </a:prstGeom>
          <a:noFill/>
          <a:ln w="12700">
            <a:solidFill>
              <a:schemeClr val="tx1"/>
            </a:solidFill>
          </a:ln>
        </p:spPr>
        <p:txBody>
          <a:bodyPr wrap="square">
            <a:spAutoFit/>
          </a:bodyPr>
          <a:lstStyle/>
          <a:p>
            <a:pPr marL="0" marR="0" algn="just">
              <a:lnSpc>
                <a:spcPct val="115000"/>
              </a:lnSpc>
              <a:spcBef>
                <a:spcPts val="0"/>
              </a:spcBef>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Business Process Outsourcing, or BPO, is growing at a massive rate across the world, but Bangladesh’s growth in this sector is being choked due, as the sector's people say, to the skill gap, talent crunch, and lack of public patronage.</a:t>
            </a:r>
          </a:p>
        </p:txBody>
      </p:sp>
      <p:cxnSp>
        <p:nvCxnSpPr>
          <p:cNvPr id="4" name="Straight Connector 3">
            <a:extLst>
              <a:ext uri="{FF2B5EF4-FFF2-40B4-BE49-F238E27FC236}">
                <a16:creationId xmlns:a16="http://schemas.microsoft.com/office/drawing/2014/main" id="{D9547D1E-A3B6-6CE9-4500-A313DA091D02}"/>
              </a:ext>
            </a:extLst>
          </p:cNvPr>
          <p:cNvCxnSpPr/>
          <p:nvPr/>
        </p:nvCxnSpPr>
        <p:spPr>
          <a:xfrm>
            <a:off x="4411084" y="1889714"/>
            <a:ext cx="0" cy="4397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86D6052-8A4F-033A-9080-111CACAFAFA8}"/>
              </a:ext>
            </a:extLst>
          </p:cNvPr>
          <p:cNvSpPr txBox="1"/>
          <p:nvPr/>
        </p:nvSpPr>
        <p:spPr>
          <a:xfrm>
            <a:off x="2180699" y="3460996"/>
            <a:ext cx="2071728" cy="1323439"/>
          </a:xfrm>
          <a:prstGeom prst="rect">
            <a:avLst/>
          </a:prstGeom>
          <a:noFill/>
          <a:ln w="12700">
            <a:solidFill>
              <a:schemeClr val="tx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Factors That Make Bangladesh Destination For BPO</a:t>
            </a:r>
          </a:p>
        </p:txBody>
      </p:sp>
      <p:grpSp>
        <p:nvGrpSpPr>
          <p:cNvPr id="6" name="Group 5">
            <a:extLst>
              <a:ext uri="{FF2B5EF4-FFF2-40B4-BE49-F238E27FC236}">
                <a16:creationId xmlns:a16="http://schemas.microsoft.com/office/drawing/2014/main" id="{F186E864-E491-7E0A-FEA2-F4D564F152F6}"/>
              </a:ext>
            </a:extLst>
          </p:cNvPr>
          <p:cNvGrpSpPr/>
          <p:nvPr/>
        </p:nvGrpSpPr>
        <p:grpSpPr>
          <a:xfrm>
            <a:off x="5116299" y="2027738"/>
            <a:ext cx="1621124" cy="1870400"/>
            <a:chOff x="3991035" y="1817942"/>
            <a:chExt cx="1621124" cy="1870400"/>
          </a:xfrm>
        </p:grpSpPr>
        <p:pic>
          <p:nvPicPr>
            <p:cNvPr id="7" name="Picture 6">
              <a:extLst>
                <a:ext uri="{FF2B5EF4-FFF2-40B4-BE49-F238E27FC236}">
                  <a16:creationId xmlns:a16="http://schemas.microsoft.com/office/drawing/2014/main" id="{E0101661-B3C0-6262-C172-E73290230205}"/>
                </a:ext>
              </a:extLst>
            </p:cNvPr>
            <p:cNvPicPr>
              <a:picLocks noChangeAspect="1"/>
            </p:cNvPicPr>
            <p:nvPr/>
          </p:nvPicPr>
          <p:blipFill rotWithShape="1">
            <a:blip r:embed="rId3"/>
            <a:srcRect t="5979" b="20877"/>
            <a:stretch/>
          </p:blipFill>
          <p:spPr>
            <a:xfrm>
              <a:off x="3991035" y="1817942"/>
              <a:ext cx="1621124" cy="1185737"/>
            </a:xfrm>
            <a:prstGeom prst="rect">
              <a:avLst/>
            </a:prstGeom>
          </p:spPr>
        </p:pic>
        <p:sp>
          <p:nvSpPr>
            <p:cNvPr id="8" name="TextBox 7">
              <a:extLst>
                <a:ext uri="{FF2B5EF4-FFF2-40B4-BE49-F238E27FC236}">
                  <a16:creationId xmlns:a16="http://schemas.microsoft.com/office/drawing/2014/main" id="{D21D2926-D07F-CA6F-C9D4-665BF1865D1C}"/>
                </a:ext>
              </a:extLst>
            </p:cNvPr>
            <p:cNvSpPr txBox="1"/>
            <p:nvPr/>
          </p:nvSpPr>
          <p:spPr>
            <a:xfrm>
              <a:off x="4178816" y="3103567"/>
              <a:ext cx="1341233" cy="584775"/>
            </a:xfrm>
            <a:prstGeom prst="rect">
              <a:avLst/>
            </a:prstGeom>
            <a:noFill/>
            <a:ln w="12700">
              <a:solidFill>
                <a:schemeClr val="tx1"/>
              </a:solidFill>
            </a:ln>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Huge Population </a:t>
              </a:r>
            </a:p>
          </p:txBody>
        </p:sp>
      </p:grpSp>
      <p:sp>
        <p:nvSpPr>
          <p:cNvPr id="9" name="AutoShape 6" descr="Government - Free hands and gestures icons">
            <a:extLst>
              <a:ext uri="{FF2B5EF4-FFF2-40B4-BE49-F238E27FC236}">
                <a16:creationId xmlns:a16="http://schemas.microsoft.com/office/drawing/2014/main" id="{658AB922-47C2-5DD6-4876-ADE6006815DD}"/>
              </a:ext>
            </a:extLst>
          </p:cNvPr>
          <p:cNvSpPr>
            <a:spLocks noChangeAspect="1" noChangeArrowheads="1"/>
          </p:cNvSpPr>
          <p:nvPr/>
        </p:nvSpPr>
        <p:spPr bwMode="auto">
          <a:xfrm>
            <a:off x="6624894" y="33085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id="{5B7478A2-6E4F-472A-BDF6-B11A2138DF76}"/>
              </a:ext>
            </a:extLst>
          </p:cNvPr>
          <p:cNvGrpSpPr/>
          <p:nvPr/>
        </p:nvGrpSpPr>
        <p:grpSpPr>
          <a:xfrm>
            <a:off x="8685094" y="1988653"/>
            <a:ext cx="1341233" cy="1960423"/>
            <a:chOff x="8792876" y="1790350"/>
            <a:chExt cx="1341233" cy="1960423"/>
          </a:xfrm>
        </p:grpSpPr>
        <p:pic>
          <p:nvPicPr>
            <p:cNvPr id="11" name="Picture 10">
              <a:extLst>
                <a:ext uri="{FF2B5EF4-FFF2-40B4-BE49-F238E27FC236}">
                  <a16:creationId xmlns:a16="http://schemas.microsoft.com/office/drawing/2014/main" id="{03612267-97E2-57E8-0B7B-363FA0A32860}"/>
                </a:ext>
              </a:extLst>
            </p:cNvPr>
            <p:cNvPicPr>
              <a:picLocks noChangeAspect="1"/>
            </p:cNvPicPr>
            <p:nvPr/>
          </p:nvPicPr>
          <p:blipFill>
            <a:blip r:embed="rId4"/>
            <a:stretch>
              <a:fillRect/>
            </a:stretch>
          </p:blipFill>
          <p:spPr>
            <a:xfrm>
              <a:off x="8827252" y="1790350"/>
              <a:ext cx="1240920" cy="1240920"/>
            </a:xfrm>
            <a:prstGeom prst="rect">
              <a:avLst/>
            </a:prstGeom>
          </p:spPr>
        </p:pic>
        <p:sp>
          <p:nvSpPr>
            <p:cNvPr id="12" name="TextBox 11">
              <a:extLst>
                <a:ext uri="{FF2B5EF4-FFF2-40B4-BE49-F238E27FC236}">
                  <a16:creationId xmlns:a16="http://schemas.microsoft.com/office/drawing/2014/main" id="{05949571-A3F2-C375-1707-D11A1BD670EE}"/>
                </a:ext>
              </a:extLst>
            </p:cNvPr>
            <p:cNvSpPr txBox="1"/>
            <p:nvPr/>
          </p:nvSpPr>
          <p:spPr>
            <a:xfrm>
              <a:off x="8792876" y="3165998"/>
              <a:ext cx="1341233" cy="584775"/>
            </a:xfrm>
            <a:prstGeom prst="rect">
              <a:avLst/>
            </a:prstGeom>
            <a:noFill/>
            <a:ln w="12700">
              <a:solidFill>
                <a:schemeClr val="tx1"/>
              </a:solidFill>
            </a:ln>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Government Support</a:t>
              </a:r>
            </a:p>
          </p:txBody>
        </p:sp>
      </p:grpSp>
      <p:grpSp>
        <p:nvGrpSpPr>
          <p:cNvPr id="13" name="Group 12">
            <a:extLst>
              <a:ext uri="{FF2B5EF4-FFF2-40B4-BE49-F238E27FC236}">
                <a16:creationId xmlns:a16="http://schemas.microsoft.com/office/drawing/2014/main" id="{E4F3B789-BD09-7F9C-2840-24D5CF6C90BB}"/>
              </a:ext>
            </a:extLst>
          </p:cNvPr>
          <p:cNvGrpSpPr/>
          <p:nvPr/>
        </p:nvGrpSpPr>
        <p:grpSpPr>
          <a:xfrm>
            <a:off x="5304080" y="4239842"/>
            <a:ext cx="1341233" cy="2210270"/>
            <a:chOff x="8827252" y="4216370"/>
            <a:chExt cx="1341233" cy="2210270"/>
          </a:xfrm>
        </p:grpSpPr>
        <p:sp>
          <p:nvSpPr>
            <p:cNvPr id="14" name="TextBox 13">
              <a:extLst>
                <a:ext uri="{FF2B5EF4-FFF2-40B4-BE49-F238E27FC236}">
                  <a16:creationId xmlns:a16="http://schemas.microsoft.com/office/drawing/2014/main" id="{03C98D59-C233-A573-204E-0CF508BF07B5}"/>
                </a:ext>
              </a:extLst>
            </p:cNvPr>
            <p:cNvSpPr txBox="1"/>
            <p:nvPr/>
          </p:nvSpPr>
          <p:spPr>
            <a:xfrm>
              <a:off x="8827252" y="5841865"/>
              <a:ext cx="1341233" cy="584775"/>
            </a:xfrm>
            <a:prstGeom prst="rect">
              <a:avLst/>
            </a:prstGeom>
            <a:noFill/>
            <a:ln w="12700">
              <a:solidFill>
                <a:schemeClr val="tx1"/>
              </a:solidFill>
            </a:ln>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Cheaper Manpower</a:t>
              </a:r>
            </a:p>
          </p:txBody>
        </p:sp>
        <p:pic>
          <p:nvPicPr>
            <p:cNvPr id="15" name="Picture 8" descr="Labor Cost Icon Stock Illustrations – 259 Labor Cost Icon Stock  Illustrations, Vectors &amp; Clipart - Dreamstime">
              <a:extLst>
                <a:ext uri="{FF2B5EF4-FFF2-40B4-BE49-F238E27FC236}">
                  <a16:creationId xmlns:a16="http://schemas.microsoft.com/office/drawing/2014/main" id="{C2605146-1BD1-9BDA-2496-969EAC233E8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293" t="13379" r="20410" b="16463"/>
            <a:stretch/>
          </p:blipFill>
          <p:spPr bwMode="auto">
            <a:xfrm>
              <a:off x="8948189" y="4216370"/>
              <a:ext cx="1099357" cy="15035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2E6B996D-48F2-E3C9-19DF-C18F1E082EDA}"/>
              </a:ext>
            </a:extLst>
          </p:cNvPr>
          <p:cNvGrpSpPr/>
          <p:nvPr/>
        </p:nvGrpSpPr>
        <p:grpSpPr>
          <a:xfrm>
            <a:off x="8690027" y="4311765"/>
            <a:ext cx="1341234" cy="2144431"/>
            <a:chOff x="4178815" y="4528431"/>
            <a:chExt cx="1341234" cy="2144431"/>
          </a:xfrm>
        </p:grpSpPr>
        <p:sp>
          <p:nvSpPr>
            <p:cNvPr id="17" name="TextBox 16">
              <a:extLst>
                <a:ext uri="{FF2B5EF4-FFF2-40B4-BE49-F238E27FC236}">
                  <a16:creationId xmlns:a16="http://schemas.microsoft.com/office/drawing/2014/main" id="{F9DF5BC9-32D8-793C-210B-80B56BB2A78E}"/>
                </a:ext>
              </a:extLst>
            </p:cNvPr>
            <p:cNvSpPr txBox="1"/>
            <p:nvPr/>
          </p:nvSpPr>
          <p:spPr>
            <a:xfrm>
              <a:off x="4178815" y="5841865"/>
              <a:ext cx="1341233" cy="830997"/>
            </a:xfrm>
            <a:prstGeom prst="rect">
              <a:avLst/>
            </a:prstGeom>
            <a:noFill/>
            <a:ln w="12700">
              <a:solidFill>
                <a:schemeClr val="tx1"/>
              </a:solidFill>
            </a:ln>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Cheaper Infrastructure Cost</a:t>
              </a:r>
            </a:p>
          </p:txBody>
        </p:sp>
        <p:pic>
          <p:nvPicPr>
            <p:cNvPr id="18" name="Picture 17">
              <a:extLst>
                <a:ext uri="{FF2B5EF4-FFF2-40B4-BE49-F238E27FC236}">
                  <a16:creationId xmlns:a16="http://schemas.microsoft.com/office/drawing/2014/main" id="{FE0F43F6-A65E-CC0C-9179-77202C22DB47}"/>
                </a:ext>
              </a:extLst>
            </p:cNvPr>
            <p:cNvPicPr>
              <a:picLocks noChangeAspect="1"/>
            </p:cNvPicPr>
            <p:nvPr/>
          </p:nvPicPr>
          <p:blipFill>
            <a:blip r:embed="rId6"/>
            <a:stretch>
              <a:fillRect/>
            </a:stretch>
          </p:blipFill>
          <p:spPr>
            <a:xfrm>
              <a:off x="4279128" y="4528431"/>
              <a:ext cx="1240921" cy="1240921"/>
            </a:xfrm>
            <a:prstGeom prst="rect">
              <a:avLst/>
            </a:prstGeom>
          </p:spPr>
        </p:pic>
      </p:grpSp>
    </p:spTree>
    <p:extLst>
      <p:ext uri="{BB962C8B-B14F-4D97-AF65-F5344CB8AC3E}">
        <p14:creationId xmlns:p14="http://schemas.microsoft.com/office/powerpoint/2010/main" val="1773448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395B63EC-1ACA-44E2-4009-973D732AD5A8}"/>
              </a:ext>
            </a:extLst>
          </p:cNvPr>
          <p:cNvGrpSpPr/>
          <p:nvPr/>
        </p:nvGrpSpPr>
        <p:grpSpPr>
          <a:xfrm>
            <a:off x="2865860" y="2193126"/>
            <a:ext cx="8603405" cy="2143125"/>
            <a:chOff x="2865860" y="2193126"/>
            <a:chExt cx="8603405" cy="2143125"/>
          </a:xfrm>
        </p:grpSpPr>
        <p:sp>
          <p:nvSpPr>
            <p:cNvPr id="56" name="TextBox 55">
              <a:extLst>
                <a:ext uri="{FF2B5EF4-FFF2-40B4-BE49-F238E27FC236}">
                  <a16:creationId xmlns:a16="http://schemas.microsoft.com/office/drawing/2014/main" id="{BCDB8193-90EF-E526-2203-C7CC693A2418}"/>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57" name="Picture 56">
              <a:extLst>
                <a:ext uri="{FF2B5EF4-FFF2-40B4-BE49-F238E27FC236}">
                  <a16:creationId xmlns:a16="http://schemas.microsoft.com/office/drawing/2014/main" id="{2FACA3A1-FEDB-3D2D-E894-E98AB822FD85}"/>
                </a:ext>
              </a:extLst>
            </p:cNvPr>
            <p:cNvPicPr>
              <a:picLocks noChangeAspect="1"/>
            </p:cNvPicPr>
            <p:nvPr/>
          </p:nvPicPr>
          <p:blipFill>
            <a:blip r:embed="rId2"/>
            <a:stretch>
              <a:fillRect/>
            </a:stretch>
          </p:blipFill>
          <p:spPr>
            <a:xfrm>
              <a:off x="9326140" y="2193126"/>
              <a:ext cx="2143125" cy="2143125"/>
            </a:xfrm>
            <a:prstGeom prst="rect">
              <a:avLst/>
            </a:prstGeom>
          </p:spPr>
        </p:pic>
      </p:grpSp>
      <p:sp>
        <p:nvSpPr>
          <p:cNvPr id="59" name="TextBox 58">
            <a:extLst>
              <a:ext uri="{FF2B5EF4-FFF2-40B4-BE49-F238E27FC236}">
                <a16:creationId xmlns:a16="http://schemas.microsoft.com/office/drawing/2014/main" id="{5870A837-20E5-2201-97C3-6DC86A2426AD}"/>
              </a:ext>
            </a:extLst>
          </p:cNvPr>
          <p:cNvSpPr txBox="1"/>
          <p:nvPr/>
        </p:nvSpPr>
        <p:spPr>
          <a:xfrm>
            <a:off x="-6573976"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60" name="Picture 59">
            <a:extLst>
              <a:ext uri="{FF2B5EF4-FFF2-40B4-BE49-F238E27FC236}">
                <a16:creationId xmlns:a16="http://schemas.microsoft.com/office/drawing/2014/main" id="{896DD558-6E21-A8D2-6FEE-F2AA1A32A76D}"/>
              </a:ext>
            </a:extLst>
          </p:cNvPr>
          <p:cNvPicPr>
            <a:picLocks noChangeAspect="1"/>
          </p:cNvPicPr>
          <p:nvPr/>
        </p:nvPicPr>
        <p:blipFill>
          <a:blip r:embed="rId2"/>
          <a:stretch>
            <a:fillRect/>
          </a:stretch>
        </p:blipFill>
        <p:spPr>
          <a:xfrm>
            <a:off x="-113696" y="2193126"/>
            <a:ext cx="2143125" cy="2143125"/>
          </a:xfrm>
          <a:prstGeom prst="rect">
            <a:avLst/>
          </a:prstGeom>
        </p:spPr>
      </p:pic>
      <p:grpSp>
        <p:nvGrpSpPr>
          <p:cNvPr id="61" name="Group 60">
            <a:extLst>
              <a:ext uri="{FF2B5EF4-FFF2-40B4-BE49-F238E27FC236}">
                <a16:creationId xmlns:a16="http://schemas.microsoft.com/office/drawing/2014/main" id="{67F9859B-514A-1DAB-DBC1-997ECA56ECEC}"/>
              </a:ext>
            </a:extLst>
          </p:cNvPr>
          <p:cNvGrpSpPr/>
          <p:nvPr/>
        </p:nvGrpSpPr>
        <p:grpSpPr>
          <a:xfrm>
            <a:off x="-3200" y="-59872"/>
            <a:ext cx="12278728" cy="6858000"/>
            <a:chOff x="0" y="0"/>
            <a:chExt cx="12278728" cy="6858000"/>
          </a:xfrm>
        </p:grpSpPr>
        <p:grpSp>
          <p:nvGrpSpPr>
            <p:cNvPr id="62" name="Group 61">
              <a:extLst>
                <a:ext uri="{FF2B5EF4-FFF2-40B4-BE49-F238E27FC236}">
                  <a16:creationId xmlns:a16="http://schemas.microsoft.com/office/drawing/2014/main" id="{E46B01C6-3BCD-92F6-98FB-36A29D1D7361}"/>
                </a:ext>
              </a:extLst>
            </p:cNvPr>
            <p:cNvGrpSpPr/>
            <p:nvPr/>
          </p:nvGrpSpPr>
          <p:grpSpPr>
            <a:xfrm>
              <a:off x="0" y="0"/>
              <a:ext cx="12192000" cy="6858000"/>
              <a:chOff x="0" y="30974"/>
              <a:chExt cx="12192000" cy="6858000"/>
            </a:xfrm>
          </p:grpSpPr>
          <p:sp>
            <p:nvSpPr>
              <p:cNvPr id="2048" name="Flowchart: Process 2047">
                <a:extLst>
                  <a:ext uri="{FF2B5EF4-FFF2-40B4-BE49-F238E27FC236}">
                    <a16:creationId xmlns:a16="http://schemas.microsoft.com/office/drawing/2014/main" id="{48E7BFDC-28D7-DA1F-D43D-A063898394C7}"/>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9" name="Freeform: Shape 2048">
                <a:extLst>
                  <a:ext uri="{FF2B5EF4-FFF2-40B4-BE49-F238E27FC236}">
                    <a16:creationId xmlns:a16="http://schemas.microsoft.com/office/drawing/2014/main" id="{74738C5C-C70C-84A2-0842-6AF626405E9B}"/>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63" name="TextBox 62">
              <a:extLst>
                <a:ext uri="{FF2B5EF4-FFF2-40B4-BE49-F238E27FC236}">
                  <a16:creationId xmlns:a16="http://schemas.microsoft.com/office/drawing/2014/main" id="{C80EAF4F-EBA3-BEA5-3F8F-09E73ED98092}"/>
                </a:ext>
              </a:extLst>
            </p:cNvPr>
            <p:cNvSpPr txBox="1"/>
            <p:nvPr/>
          </p:nvSpPr>
          <p:spPr>
            <a:xfrm rot="16200000">
              <a:off x="11169263" y="2947926"/>
              <a:ext cx="1387933" cy="830997"/>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a:t>
              </a:r>
              <a:r>
                <a:rPr lang="en-US" sz="2400" b="1" dirty="0">
                  <a:latin typeface="Times New Roman" panose="02020603050405020304" pitchFamily="18" charset="0"/>
                  <a:cs typeface="Times New Roman" panose="02020603050405020304" pitchFamily="18" charset="0"/>
                </a:rPr>
                <a:t> Situation</a:t>
              </a:r>
            </a:p>
          </p:txBody>
        </p:sp>
      </p:grpSp>
      <p:grpSp>
        <p:nvGrpSpPr>
          <p:cNvPr id="2051" name="Group 2050">
            <a:extLst>
              <a:ext uri="{FF2B5EF4-FFF2-40B4-BE49-F238E27FC236}">
                <a16:creationId xmlns:a16="http://schemas.microsoft.com/office/drawing/2014/main" id="{FB022608-D34A-BFB3-372F-515B61C839E1}"/>
              </a:ext>
            </a:extLst>
          </p:cNvPr>
          <p:cNvGrpSpPr/>
          <p:nvPr/>
        </p:nvGrpSpPr>
        <p:grpSpPr>
          <a:xfrm>
            <a:off x="-697552" y="-29936"/>
            <a:ext cx="12192001" cy="6858000"/>
            <a:chOff x="0" y="0"/>
            <a:chExt cx="12192000" cy="6858000"/>
          </a:xfrm>
        </p:grpSpPr>
        <p:grpSp>
          <p:nvGrpSpPr>
            <p:cNvPr id="2052" name="Group 2051">
              <a:extLst>
                <a:ext uri="{FF2B5EF4-FFF2-40B4-BE49-F238E27FC236}">
                  <a16:creationId xmlns:a16="http://schemas.microsoft.com/office/drawing/2014/main" id="{5A6F4FE2-0BE9-2F56-CE8A-6B2B9BEC8E36}"/>
                </a:ext>
              </a:extLst>
            </p:cNvPr>
            <p:cNvGrpSpPr/>
            <p:nvPr/>
          </p:nvGrpSpPr>
          <p:grpSpPr>
            <a:xfrm>
              <a:off x="0" y="0"/>
              <a:ext cx="12192000" cy="6858000"/>
              <a:chOff x="0" y="30974"/>
              <a:chExt cx="12192000" cy="6858000"/>
            </a:xfrm>
          </p:grpSpPr>
          <p:sp>
            <p:nvSpPr>
              <p:cNvPr id="2054" name="Flowchart: Process 2053">
                <a:extLst>
                  <a:ext uri="{FF2B5EF4-FFF2-40B4-BE49-F238E27FC236}">
                    <a16:creationId xmlns:a16="http://schemas.microsoft.com/office/drawing/2014/main" id="{CBA82F5D-260E-2E1A-767C-482F1455393A}"/>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5" name="Freeform: Shape 2054">
                <a:extLst>
                  <a:ext uri="{FF2B5EF4-FFF2-40B4-BE49-F238E27FC236}">
                    <a16:creationId xmlns:a16="http://schemas.microsoft.com/office/drawing/2014/main" id="{3DAE99E5-036D-9D7E-76CD-5320EEAE4B24}"/>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US"/>
              </a:p>
            </p:txBody>
          </p:sp>
        </p:grpSp>
        <p:sp>
          <p:nvSpPr>
            <p:cNvPr id="2053" name="TextBox 2052">
              <a:extLst>
                <a:ext uri="{FF2B5EF4-FFF2-40B4-BE49-F238E27FC236}">
                  <a16:creationId xmlns:a16="http://schemas.microsoft.com/office/drawing/2014/main" id="{6204AB5E-C12E-3214-B4DC-186E0B4FA7A0}"/>
                </a:ext>
              </a:extLst>
            </p:cNvPr>
            <p:cNvSpPr txBox="1"/>
            <p:nvPr/>
          </p:nvSpPr>
          <p:spPr>
            <a:xfrm rot="16200000">
              <a:off x="10983503" y="3133765"/>
              <a:ext cx="1635584"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Challenges</a:t>
              </a:r>
              <a:endParaRPr lang="en-US" sz="2400" b="1" dirty="0">
                <a:latin typeface="Times New Roman" panose="02020603050405020304" pitchFamily="18" charset="0"/>
                <a:cs typeface="Times New Roman" panose="02020603050405020304" pitchFamily="18" charset="0"/>
              </a:endParaRPr>
            </a:p>
          </p:txBody>
        </p:sp>
      </p:grpSp>
      <p:grpSp>
        <p:nvGrpSpPr>
          <p:cNvPr id="2056" name="Group 2055">
            <a:extLst>
              <a:ext uri="{FF2B5EF4-FFF2-40B4-BE49-F238E27FC236}">
                <a16:creationId xmlns:a16="http://schemas.microsoft.com/office/drawing/2014/main" id="{E26B5EAD-5CAF-B188-C107-4B7D81284D90}"/>
              </a:ext>
            </a:extLst>
          </p:cNvPr>
          <p:cNvGrpSpPr/>
          <p:nvPr/>
        </p:nvGrpSpPr>
        <p:grpSpPr>
          <a:xfrm>
            <a:off x="-10894448" y="0"/>
            <a:ext cx="12192000" cy="6858000"/>
            <a:chOff x="0" y="0"/>
            <a:chExt cx="12192000" cy="6858000"/>
          </a:xfrm>
        </p:grpSpPr>
        <p:grpSp>
          <p:nvGrpSpPr>
            <p:cNvPr id="2057" name="Group 2056">
              <a:extLst>
                <a:ext uri="{FF2B5EF4-FFF2-40B4-BE49-F238E27FC236}">
                  <a16:creationId xmlns:a16="http://schemas.microsoft.com/office/drawing/2014/main" id="{082CD196-7C06-8DB9-2321-AF327F164B18}"/>
                </a:ext>
              </a:extLst>
            </p:cNvPr>
            <p:cNvGrpSpPr/>
            <p:nvPr/>
          </p:nvGrpSpPr>
          <p:grpSpPr>
            <a:xfrm>
              <a:off x="0" y="0"/>
              <a:ext cx="12192000" cy="6858000"/>
              <a:chOff x="0" y="30974"/>
              <a:chExt cx="12192000" cy="6858000"/>
            </a:xfrm>
          </p:grpSpPr>
          <p:sp>
            <p:nvSpPr>
              <p:cNvPr id="2059" name="Flowchart: Process 2058">
                <a:extLst>
                  <a:ext uri="{FF2B5EF4-FFF2-40B4-BE49-F238E27FC236}">
                    <a16:creationId xmlns:a16="http://schemas.microsoft.com/office/drawing/2014/main" id="{33987868-0CDE-A003-D370-770B3E920479}"/>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0" name="Freeform: Shape 2059">
                <a:extLst>
                  <a:ext uri="{FF2B5EF4-FFF2-40B4-BE49-F238E27FC236}">
                    <a16:creationId xmlns:a16="http://schemas.microsoft.com/office/drawing/2014/main" id="{20C46EBB-E351-D59D-924D-CE88DF73473E}"/>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2058" name="TextBox 2057">
              <a:extLst>
                <a:ext uri="{FF2B5EF4-FFF2-40B4-BE49-F238E27FC236}">
                  <a16:creationId xmlns:a16="http://schemas.microsoft.com/office/drawing/2014/main" id="{3DE55117-A11E-C1D2-E876-B4E7F876A366}"/>
                </a:ext>
              </a:extLst>
            </p:cNvPr>
            <p:cNvSpPr txBox="1"/>
            <p:nvPr/>
          </p:nvSpPr>
          <p:spPr>
            <a:xfrm rot="16200000">
              <a:off x="10929754" y="3075057"/>
              <a:ext cx="176553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Challenges to Opportunity</a:t>
              </a:r>
            </a:p>
          </p:txBody>
        </p:sp>
      </p:grpSp>
      <p:pic>
        <p:nvPicPr>
          <p:cNvPr id="4" name="Picture 3">
            <a:extLst>
              <a:ext uri="{FF2B5EF4-FFF2-40B4-BE49-F238E27FC236}">
                <a16:creationId xmlns:a16="http://schemas.microsoft.com/office/drawing/2014/main" id="{21AF7A75-9923-3CB1-1AB8-9BC04285B616}"/>
              </a:ext>
            </a:extLst>
          </p:cNvPr>
          <p:cNvPicPr>
            <a:picLocks noChangeAspect="1"/>
          </p:cNvPicPr>
          <p:nvPr/>
        </p:nvPicPr>
        <p:blipFill>
          <a:blip r:embed="rId3"/>
          <a:stretch>
            <a:fillRect/>
          </a:stretch>
        </p:blipFill>
        <p:spPr>
          <a:xfrm>
            <a:off x="3395311" y="1157642"/>
            <a:ext cx="1287664" cy="1328450"/>
          </a:xfrm>
          <a:prstGeom prst="rect">
            <a:avLst/>
          </a:prstGeom>
          <a:ln w="12700">
            <a:solidFill>
              <a:schemeClr val="accent1">
                <a:shade val="50000"/>
              </a:schemeClr>
            </a:solidFill>
          </a:ln>
        </p:spPr>
      </p:pic>
      <p:sp>
        <p:nvSpPr>
          <p:cNvPr id="5" name="TextBox 4">
            <a:extLst>
              <a:ext uri="{FF2B5EF4-FFF2-40B4-BE49-F238E27FC236}">
                <a16:creationId xmlns:a16="http://schemas.microsoft.com/office/drawing/2014/main" id="{A7C20B3A-BA1F-C0E9-6A32-DA90FDF9F9B1}"/>
              </a:ext>
            </a:extLst>
          </p:cNvPr>
          <p:cNvSpPr txBox="1"/>
          <p:nvPr/>
        </p:nvSpPr>
        <p:spPr>
          <a:xfrm>
            <a:off x="3165151" y="2609586"/>
            <a:ext cx="1704621" cy="707886"/>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Lack of </a:t>
            </a:r>
          </a:p>
          <a:p>
            <a:pPr algn="ctr"/>
            <a:r>
              <a:rPr lang="en-US" sz="2000" dirty="0">
                <a:latin typeface="Times New Roman" panose="02020603050405020304" pitchFamily="18" charset="0"/>
                <a:cs typeface="Times New Roman" panose="02020603050405020304" pitchFamily="18" charset="0"/>
              </a:rPr>
              <a:t>Skills</a:t>
            </a:r>
          </a:p>
        </p:txBody>
      </p:sp>
      <p:pic>
        <p:nvPicPr>
          <p:cNvPr id="7" name="Picture 6">
            <a:extLst>
              <a:ext uri="{FF2B5EF4-FFF2-40B4-BE49-F238E27FC236}">
                <a16:creationId xmlns:a16="http://schemas.microsoft.com/office/drawing/2014/main" id="{E37F8360-B49E-A958-8EE3-9ACBCAB97B29}"/>
              </a:ext>
            </a:extLst>
          </p:cNvPr>
          <p:cNvPicPr>
            <a:picLocks noChangeAspect="1"/>
          </p:cNvPicPr>
          <p:nvPr/>
        </p:nvPicPr>
        <p:blipFill>
          <a:blip r:embed="rId4"/>
          <a:stretch>
            <a:fillRect/>
          </a:stretch>
        </p:blipFill>
        <p:spPr>
          <a:xfrm>
            <a:off x="7279476" y="1215334"/>
            <a:ext cx="1287664" cy="1287664"/>
          </a:xfrm>
          <a:prstGeom prst="rect">
            <a:avLst/>
          </a:prstGeom>
          <a:ln w="12700">
            <a:solidFill>
              <a:schemeClr val="accent1">
                <a:shade val="50000"/>
              </a:schemeClr>
            </a:solidFill>
          </a:ln>
        </p:spPr>
      </p:pic>
      <p:sp>
        <p:nvSpPr>
          <p:cNvPr id="8" name="TextBox 7">
            <a:extLst>
              <a:ext uri="{FF2B5EF4-FFF2-40B4-BE49-F238E27FC236}">
                <a16:creationId xmlns:a16="http://schemas.microsoft.com/office/drawing/2014/main" id="{962039A1-1558-46CB-D99A-05265240CDF1}"/>
              </a:ext>
            </a:extLst>
          </p:cNvPr>
          <p:cNvSpPr txBox="1"/>
          <p:nvPr/>
        </p:nvSpPr>
        <p:spPr>
          <a:xfrm>
            <a:off x="6890756" y="2674591"/>
            <a:ext cx="2143125" cy="707886"/>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Lack of Skilled Manpower</a:t>
            </a:r>
          </a:p>
        </p:txBody>
      </p:sp>
      <p:pic>
        <p:nvPicPr>
          <p:cNvPr id="9" name="Picture 8">
            <a:extLst>
              <a:ext uri="{FF2B5EF4-FFF2-40B4-BE49-F238E27FC236}">
                <a16:creationId xmlns:a16="http://schemas.microsoft.com/office/drawing/2014/main" id="{5C846569-907E-1D1B-88CA-E4030F25E098}"/>
              </a:ext>
            </a:extLst>
          </p:cNvPr>
          <p:cNvPicPr>
            <a:picLocks noChangeAspect="1"/>
          </p:cNvPicPr>
          <p:nvPr/>
        </p:nvPicPr>
        <p:blipFill>
          <a:blip r:embed="rId5"/>
          <a:stretch>
            <a:fillRect/>
          </a:stretch>
        </p:blipFill>
        <p:spPr>
          <a:xfrm>
            <a:off x="3395311" y="3812662"/>
            <a:ext cx="1287664" cy="1287664"/>
          </a:xfrm>
          <a:prstGeom prst="rect">
            <a:avLst/>
          </a:prstGeom>
          <a:ln w="12700">
            <a:solidFill>
              <a:schemeClr val="accent1">
                <a:shade val="50000"/>
              </a:schemeClr>
            </a:solidFill>
          </a:ln>
        </p:spPr>
      </p:pic>
      <p:sp>
        <p:nvSpPr>
          <p:cNvPr id="10" name="TextBox 9">
            <a:extLst>
              <a:ext uri="{FF2B5EF4-FFF2-40B4-BE49-F238E27FC236}">
                <a16:creationId xmlns:a16="http://schemas.microsoft.com/office/drawing/2014/main" id="{B2A1CA5A-37B4-74EF-5BF7-788A54DF80BB}"/>
              </a:ext>
            </a:extLst>
          </p:cNvPr>
          <p:cNvSpPr txBox="1"/>
          <p:nvPr/>
        </p:nvSpPr>
        <p:spPr>
          <a:xfrm>
            <a:off x="7070997" y="5288723"/>
            <a:ext cx="1704621" cy="707886"/>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Transportation Problem</a:t>
            </a:r>
          </a:p>
        </p:txBody>
      </p:sp>
      <p:sp>
        <p:nvSpPr>
          <p:cNvPr id="11" name="TextBox 10">
            <a:extLst>
              <a:ext uri="{FF2B5EF4-FFF2-40B4-BE49-F238E27FC236}">
                <a16:creationId xmlns:a16="http://schemas.microsoft.com/office/drawing/2014/main" id="{14D26AAF-9B60-C32D-347F-B31C9B8E4B1A}"/>
              </a:ext>
            </a:extLst>
          </p:cNvPr>
          <p:cNvSpPr txBox="1"/>
          <p:nvPr/>
        </p:nvSpPr>
        <p:spPr>
          <a:xfrm>
            <a:off x="2916584" y="5241341"/>
            <a:ext cx="2245118" cy="707886"/>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Problem In Payment Gateway</a:t>
            </a:r>
          </a:p>
        </p:txBody>
      </p:sp>
      <p:pic>
        <p:nvPicPr>
          <p:cNvPr id="12" name="Picture 11">
            <a:extLst>
              <a:ext uri="{FF2B5EF4-FFF2-40B4-BE49-F238E27FC236}">
                <a16:creationId xmlns:a16="http://schemas.microsoft.com/office/drawing/2014/main" id="{D22471DC-87E7-EDBB-DE2D-98B8C4A0B58F}"/>
              </a:ext>
            </a:extLst>
          </p:cNvPr>
          <p:cNvPicPr>
            <a:picLocks noChangeAspect="1"/>
          </p:cNvPicPr>
          <p:nvPr/>
        </p:nvPicPr>
        <p:blipFill>
          <a:blip r:embed="rId6"/>
          <a:stretch>
            <a:fillRect/>
          </a:stretch>
        </p:blipFill>
        <p:spPr>
          <a:xfrm>
            <a:off x="7279476" y="3812662"/>
            <a:ext cx="1287664" cy="1287664"/>
          </a:xfrm>
          <a:prstGeom prst="rect">
            <a:avLst/>
          </a:prstGeom>
          <a:ln w="12700">
            <a:solidFill>
              <a:schemeClr val="accent1">
                <a:shade val="50000"/>
              </a:schemeClr>
            </a:solidFill>
          </a:ln>
        </p:spPr>
      </p:pic>
    </p:spTree>
    <p:extLst>
      <p:ext uri="{BB962C8B-B14F-4D97-AF65-F5344CB8AC3E}">
        <p14:creationId xmlns:p14="http://schemas.microsoft.com/office/powerpoint/2010/main" val="1069096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395B63EC-1ACA-44E2-4009-973D732AD5A8}"/>
              </a:ext>
            </a:extLst>
          </p:cNvPr>
          <p:cNvGrpSpPr/>
          <p:nvPr/>
        </p:nvGrpSpPr>
        <p:grpSpPr>
          <a:xfrm>
            <a:off x="2865860" y="2193126"/>
            <a:ext cx="8603405" cy="2143125"/>
            <a:chOff x="2865860" y="2193126"/>
            <a:chExt cx="8603405" cy="2143125"/>
          </a:xfrm>
        </p:grpSpPr>
        <p:sp>
          <p:nvSpPr>
            <p:cNvPr id="56" name="TextBox 55">
              <a:extLst>
                <a:ext uri="{FF2B5EF4-FFF2-40B4-BE49-F238E27FC236}">
                  <a16:creationId xmlns:a16="http://schemas.microsoft.com/office/drawing/2014/main" id="{BCDB8193-90EF-E526-2203-C7CC693A2418}"/>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57" name="Picture 56">
              <a:extLst>
                <a:ext uri="{FF2B5EF4-FFF2-40B4-BE49-F238E27FC236}">
                  <a16:creationId xmlns:a16="http://schemas.microsoft.com/office/drawing/2014/main" id="{2FACA3A1-FEDB-3D2D-E894-E98AB822FD85}"/>
                </a:ext>
              </a:extLst>
            </p:cNvPr>
            <p:cNvPicPr>
              <a:picLocks noChangeAspect="1"/>
            </p:cNvPicPr>
            <p:nvPr/>
          </p:nvPicPr>
          <p:blipFill>
            <a:blip r:embed="rId2"/>
            <a:stretch>
              <a:fillRect/>
            </a:stretch>
          </p:blipFill>
          <p:spPr>
            <a:xfrm>
              <a:off x="9326140" y="2193126"/>
              <a:ext cx="2143125" cy="2143125"/>
            </a:xfrm>
            <a:prstGeom prst="rect">
              <a:avLst/>
            </a:prstGeom>
          </p:spPr>
        </p:pic>
      </p:grpSp>
      <p:pic>
        <p:nvPicPr>
          <p:cNvPr id="60" name="Picture 59">
            <a:extLst>
              <a:ext uri="{FF2B5EF4-FFF2-40B4-BE49-F238E27FC236}">
                <a16:creationId xmlns:a16="http://schemas.microsoft.com/office/drawing/2014/main" id="{896DD558-6E21-A8D2-6FEE-F2AA1A32A76D}"/>
              </a:ext>
            </a:extLst>
          </p:cNvPr>
          <p:cNvPicPr>
            <a:picLocks noChangeAspect="1"/>
          </p:cNvPicPr>
          <p:nvPr/>
        </p:nvPicPr>
        <p:blipFill>
          <a:blip r:embed="rId2"/>
          <a:stretch>
            <a:fillRect/>
          </a:stretch>
        </p:blipFill>
        <p:spPr>
          <a:xfrm>
            <a:off x="-113696" y="2193126"/>
            <a:ext cx="2143125" cy="2143125"/>
          </a:xfrm>
          <a:prstGeom prst="rect">
            <a:avLst/>
          </a:prstGeom>
        </p:spPr>
      </p:pic>
      <p:grpSp>
        <p:nvGrpSpPr>
          <p:cNvPr id="61" name="Group 60">
            <a:extLst>
              <a:ext uri="{FF2B5EF4-FFF2-40B4-BE49-F238E27FC236}">
                <a16:creationId xmlns:a16="http://schemas.microsoft.com/office/drawing/2014/main" id="{67F9859B-514A-1DAB-DBC1-997ECA56ECEC}"/>
              </a:ext>
            </a:extLst>
          </p:cNvPr>
          <p:cNvGrpSpPr/>
          <p:nvPr/>
        </p:nvGrpSpPr>
        <p:grpSpPr>
          <a:xfrm>
            <a:off x="-3200" y="-59872"/>
            <a:ext cx="12278728" cy="6858000"/>
            <a:chOff x="0" y="0"/>
            <a:chExt cx="12278728" cy="6858000"/>
          </a:xfrm>
        </p:grpSpPr>
        <p:grpSp>
          <p:nvGrpSpPr>
            <p:cNvPr id="62" name="Group 61">
              <a:extLst>
                <a:ext uri="{FF2B5EF4-FFF2-40B4-BE49-F238E27FC236}">
                  <a16:creationId xmlns:a16="http://schemas.microsoft.com/office/drawing/2014/main" id="{E46B01C6-3BCD-92F6-98FB-36A29D1D7361}"/>
                </a:ext>
              </a:extLst>
            </p:cNvPr>
            <p:cNvGrpSpPr/>
            <p:nvPr/>
          </p:nvGrpSpPr>
          <p:grpSpPr>
            <a:xfrm>
              <a:off x="0" y="0"/>
              <a:ext cx="12192000" cy="6858000"/>
              <a:chOff x="0" y="30974"/>
              <a:chExt cx="12192000" cy="6858000"/>
            </a:xfrm>
          </p:grpSpPr>
          <p:sp>
            <p:nvSpPr>
              <p:cNvPr id="2048" name="Flowchart: Process 2047">
                <a:extLst>
                  <a:ext uri="{FF2B5EF4-FFF2-40B4-BE49-F238E27FC236}">
                    <a16:creationId xmlns:a16="http://schemas.microsoft.com/office/drawing/2014/main" id="{48E7BFDC-28D7-DA1F-D43D-A063898394C7}"/>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9" name="Freeform: Shape 2048">
                <a:extLst>
                  <a:ext uri="{FF2B5EF4-FFF2-40B4-BE49-F238E27FC236}">
                    <a16:creationId xmlns:a16="http://schemas.microsoft.com/office/drawing/2014/main" id="{74738C5C-C70C-84A2-0842-6AF626405E9B}"/>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63" name="TextBox 62">
              <a:extLst>
                <a:ext uri="{FF2B5EF4-FFF2-40B4-BE49-F238E27FC236}">
                  <a16:creationId xmlns:a16="http://schemas.microsoft.com/office/drawing/2014/main" id="{C80EAF4F-EBA3-BEA5-3F8F-09E73ED98092}"/>
                </a:ext>
              </a:extLst>
            </p:cNvPr>
            <p:cNvSpPr txBox="1"/>
            <p:nvPr/>
          </p:nvSpPr>
          <p:spPr>
            <a:xfrm rot="16200000">
              <a:off x="11169263" y="2947926"/>
              <a:ext cx="1387933" cy="830997"/>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a:t>
              </a:r>
              <a:r>
                <a:rPr lang="en-US" sz="2400" b="1" dirty="0">
                  <a:latin typeface="Times New Roman" panose="02020603050405020304" pitchFamily="18" charset="0"/>
                  <a:cs typeface="Times New Roman" panose="02020603050405020304" pitchFamily="18" charset="0"/>
                </a:rPr>
                <a:t> Situation</a:t>
              </a:r>
            </a:p>
          </p:txBody>
        </p:sp>
      </p:grpSp>
      <p:grpSp>
        <p:nvGrpSpPr>
          <p:cNvPr id="2051" name="Group 2050">
            <a:extLst>
              <a:ext uri="{FF2B5EF4-FFF2-40B4-BE49-F238E27FC236}">
                <a16:creationId xmlns:a16="http://schemas.microsoft.com/office/drawing/2014/main" id="{FB022608-D34A-BFB3-372F-515B61C839E1}"/>
              </a:ext>
            </a:extLst>
          </p:cNvPr>
          <p:cNvGrpSpPr/>
          <p:nvPr/>
        </p:nvGrpSpPr>
        <p:grpSpPr>
          <a:xfrm>
            <a:off x="-697552" y="-29936"/>
            <a:ext cx="12192001" cy="6858000"/>
            <a:chOff x="0" y="0"/>
            <a:chExt cx="12192000" cy="6858000"/>
          </a:xfrm>
        </p:grpSpPr>
        <p:grpSp>
          <p:nvGrpSpPr>
            <p:cNvPr id="2052" name="Group 2051">
              <a:extLst>
                <a:ext uri="{FF2B5EF4-FFF2-40B4-BE49-F238E27FC236}">
                  <a16:creationId xmlns:a16="http://schemas.microsoft.com/office/drawing/2014/main" id="{5A6F4FE2-0BE9-2F56-CE8A-6B2B9BEC8E36}"/>
                </a:ext>
              </a:extLst>
            </p:cNvPr>
            <p:cNvGrpSpPr/>
            <p:nvPr/>
          </p:nvGrpSpPr>
          <p:grpSpPr>
            <a:xfrm>
              <a:off x="0" y="0"/>
              <a:ext cx="12192000" cy="6858000"/>
              <a:chOff x="0" y="30974"/>
              <a:chExt cx="12192000" cy="6858000"/>
            </a:xfrm>
          </p:grpSpPr>
          <p:sp>
            <p:nvSpPr>
              <p:cNvPr id="2054" name="Flowchart: Process 2053">
                <a:extLst>
                  <a:ext uri="{FF2B5EF4-FFF2-40B4-BE49-F238E27FC236}">
                    <a16:creationId xmlns:a16="http://schemas.microsoft.com/office/drawing/2014/main" id="{CBA82F5D-260E-2E1A-767C-482F1455393A}"/>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5" name="Freeform: Shape 2054">
                <a:extLst>
                  <a:ext uri="{FF2B5EF4-FFF2-40B4-BE49-F238E27FC236}">
                    <a16:creationId xmlns:a16="http://schemas.microsoft.com/office/drawing/2014/main" id="{3DAE99E5-036D-9D7E-76CD-5320EEAE4B24}"/>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algn="ctr"/>
                <a:endParaRPr lang="en-US"/>
              </a:p>
            </p:txBody>
          </p:sp>
        </p:grpSp>
        <p:sp>
          <p:nvSpPr>
            <p:cNvPr id="2053" name="TextBox 2052">
              <a:extLst>
                <a:ext uri="{FF2B5EF4-FFF2-40B4-BE49-F238E27FC236}">
                  <a16:creationId xmlns:a16="http://schemas.microsoft.com/office/drawing/2014/main" id="{6204AB5E-C12E-3214-B4DC-186E0B4FA7A0}"/>
                </a:ext>
              </a:extLst>
            </p:cNvPr>
            <p:cNvSpPr txBox="1"/>
            <p:nvPr/>
          </p:nvSpPr>
          <p:spPr>
            <a:xfrm rot="16200000">
              <a:off x="10983503" y="3133765"/>
              <a:ext cx="1635584"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Challenges</a:t>
              </a:r>
              <a:endParaRPr lang="en-US" sz="2400" b="1" dirty="0">
                <a:latin typeface="Times New Roman" panose="02020603050405020304" pitchFamily="18" charset="0"/>
                <a:cs typeface="Times New Roman" panose="02020603050405020304" pitchFamily="18" charset="0"/>
              </a:endParaRPr>
            </a:p>
          </p:txBody>
        </p:sp>
      </p:grpSp>
      <p:grpSp>
        <p:nvGrpSpPr>
          <p:cNvPr id="2056" name="Group 2055">
            <a:extLst>
              <a:ext uri="{FF2B5EF4-FFF2-40B4-BE49-F238E27FC236}">
                <a16:creationId xmlns:a16="http://schemas.microsoft.com/office/drawing/2014/main" id="{E26B5EAD-5CAF-B188-C107-4B7D81284D90}"/>
              </a:ext>
            </a:extLst>
          </p:cNvPr>
          <p:cNvGrpSpPr/>
          <p:nvPr/>
        </p:nvGrpSpPr>
        <p:grpSpPr>
          <a:xfrm>
            <a:off x="-1375039" y="-26102"/>
            <a:ext cx="12192000" cy="6858000"/>
            <a:chOff x="0" y="0"/>
            <a:chExt cx="12192000" cy="6858000"/>
          </a:xfrm>
        </p:grpSpPr>
        <p:grpSp>
          <p:nvGrpSpPr>
            <p:cNvPr id="2057" name="Group 2056">
              <a:extLst>
                <a:ext uri="{FF2B5EF4-FFF2-40B4-BE49-F238E27FC236}">
                  <a16:creationId xmlns:a16="http://schemas.microsoft.com/office/drawing/2014/main" id="{082CD196-7C06-8DB9-2321-AF327F164B18}"/>
                </a:ext>
              </a:extLst>
            </p:cNvPr>
            <p:cNvGrpSpPr/>
            <p:nvPr/>
          </p:nvGrpSpPr>
          <p:grpSpPr>
            <a:xfrm>
              <a:off x="0" y="0"/>
              <a:ext cx="12192000" cy="6858000"/>
              <a:chOff x="0" y="30974"/>
              <a:chExt cx="12192000" cy="6858000"/>
            </a:xfrm>
          </p:grpSpPr>
          <p:sp>
            <p:nvSpPr>
              <p:cNvPr id="2059" name="Flowchart: Process 2058">
                <a:extLst>
                  <a:ext uri="{FF2B5EF4-FFF2-40B4-BE49-F238E27FC236}">
                    <a16:creationId xmlns:a16="http://schemas.microsoft.com/office/drawing/2014/main" id="{33987868-0CDE-A003-D370-770B3E920479}"/>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0" name="Freeform: Shape 2059">
                <a:extLst>
                  <a:ext uri="{FF2B5EF4-FFF2-40B4-BE49-F238E27FC236}">
                    <a16:creationId xmlns:a16="http://schemas.microsoft.com/office/drawing/2014/main" id="{20C46EBB-E351-D59D-924D-CE88DF73473E}"/>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2058" name="TextBox 2057">
              <a:extLst>
                <a:ext uri="{FF2B5EF4-FFF2-40B4-BE49-F238E27FC236}">
                  <a16:creationId xmlns:a16="http://schemas.microsoft.com/office/drawing/2014/main" id="{3DE55117-A11E-C1D2-E876-B4E7F876A366}"/>
                </a:ext>
              </a:extLst>
            </p:cNvPr>
            <p:cNvSpPr txBox="1"/>
            <p:nvPr/>
          </p:nvSpPr>
          <p:spPr>
            <a:xfrm rot="16200000">
              <a:off x="10929754" y="3075057"/>
              <a:ext cx="176553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Challenges to Opportunity</a:t>
              </a:r>
            </a:p>
          </p:txBody>
        </p:sp>
      </p:grpSp>
      <p:pic>
        <p:nvPicPr>
          <p:cNvPr id="2" name="Picture 1">
            <a:extLst>
              <a:ext uri="{FF2B5EF4-FFF2-40B4-BE49-F238E27FC236}">
                <a16:creationId xmlns:a16="http://schemas.microsoft.com/office/drawing/2014/main" id="{A187F742-6536-84CA-0D91-844AC15CA73D}"/>
              </a:ext>
            </a:extLst>
          </p:cNvPr>
          <p:cNvPicPr>
            <a:picLocks noChangeAspect="1"/>
          </p:cNvPicPr>
          <p:nvPr/>
        </p:nvPicPr>
        <p:blipFill>
          <a:blip r:embed="rId3"/>
          <a:stretch>
            <a:fillRect/>
          </a:stretch>
        </p:blipFill>
        <p:spPr>
          <a:xfrm>
            <a:off x="1508487" y="725390"/>
            <a:ext cx="1389722" cy="1389722"/>
          </a:xfrm>
          <a:prstGeom prst="rect">
            <a:avLst/>
          </a:prstGeom>
          <a:ln w="12700">
            <a:solidFill>
              <a:schemeClr val="accent1">
                <a:shade val="50000"/>
              </a:schemeClr>
            </a:solidFill>
          </a:ln>
        </p:spPr>
      </p:pic>
      <p:pic>
        <p:nvPicPr>
          <p:cNvPr id="3" name="Picture 2">
            <a:extLst>
              <a:ext uri="{FF2B5EF4-FFF2-40B4-BE49-F238E27FC236}">
                <a16:creationId xmlns:a16="http://schemas.microsoft.com/office/drawing/2014/main" id="{31E13511-2516-CF38-5506-50EA2B25BD8F}"/>
              </a:ext>
            </a:extLst>
          </p:cNvPr>
          <p:cNvPicPr>
            <a:picLocks noChangeAspect="1"/>
          </p:cNvPicPr>
          <p:nvPr/>
        </p:nvPicPr>
        <p:blipFill>
          <a:blip r:embed="rId4"/>
          <a:stretch>
            <a:fillRect/>
          </a:stretch>
        </p:blipFill>
        <p:spPr>
          <a:xfrm>
            <a:off x="6311371" y="725390"/>
            <a:ext cx="1389722" cy="1389722"/>
          </a:xfrm>
          <a:prstGeom prst="rect">
            <a:avLst/>
          </a:prstGeom>
          <a:ln w="12700">
            <a:solidFill>
              <a:schemeClr val="accent1">
                <a:shade val="50000"/>
              </a:schemeClr>
            </a:solidFill>
          </a:ln>
        </p:spPr>
      </p:pic>
      <p:pic>
        <p:nvPicPr>
          <p:cNvPr id="4" name="Picture 3">
            <a:extLst>
              <a:ext uri="{FF2B5EF4-FFF2-40B4-BE49-F238E27FC236}">
                <a16:creationId xmlns:a16="http://schemas.microsoft.com/office/drawing/2014/main" id="{EFA908F6-D068-2D3F-C7BF-040E0B10A3D2}"/>
              </a:ext>
            </a:extLst>
          </p:cNvPr>
          <p:cNvPicPr>
            <a:picLocks noChangeAspect="1"/>
          </p:cNvPicPr>
          <p:nvPr/>
        </p:nvPicPr>
        <p:blipFill>
          <a:blip r:embed="rId5"/>
          <a:stretch>
            <a:fillRect/>
          </a:stretch>
        </p:blipFill>
        <p:spPr>
          <a:xfrm>
            <a:off x="1414225" y="3805584"/>
            <a:ext cx="1569660" cy="1569660"/>
          </a:xfrm>
          <a:prstGeom prst="rect">
            <a:avLst/>
          </a:prstGeom>
          <a:ln w="12700">
            <a:solidFill>
              <a:schemeClr val="accent1">
                <a:shade val="50000"/>
              </a:schemeClr>
            </a:solidFill>
          </a:ln>
        </p:spPr>
      </p:pic>
      <p:pic>
        <p:nvPicPr>
          <p:cNvPr id="5" name="Picture 4">
            <a:extLst>
              <a:ext uri="{FF2B5EF4-FFF2-40B4-BE49-F238E27FC236}">
                <a16:creationId xmlns:a16="http://schemas.microsoft.com/office/drawing/2014/main" id="{2E690359-736B-2250-B2D9-C90B8C11F62A}"/>
              </a:ext>
            </a:extLst>
          </p:cNvPr>
          <p:cNvPicPr>
            <a:picLocks noChangeAspect="1"/>
          </p:cNvPicPr>
          <p:nvPr/>
        </p:nvPicPr>
        <p:blipFill>
          <a:blip r:embed="rId6"/>
          <a:stretch>
            <a:fillRect/>
          </a:stretch>
        </p:blipFill>
        <p:spPr>
          <a:xfrm>
            <a:off x="6311371" y="3895553"/>
            <a:ext cx="1389722" cy="1389722"/>
          </a:xfrm>
          <a:prstGeom prst="rect">
            <a:avLst/>
          </a:prstGeom>
          <a:ln w="12700">
            <a:solidFill>
              <a:schemeClr val="accent1">
                <a:shade val="50000"/>
              </a:schemeClr>
            </a:solidFill>
          </a:ln>
        </p:spPr>
      </p:pic>
      <p:sp>
        <p:nvSpPr>
          <p:cNvPr id="6" name="TextBox 5">
            <a:extLst>
              <a:ext uri="{FF2B5EF4-FFF2-40B4-BE49-F238E27FC236}">
                <a16:creationId xmlns:a16="http://schemas.microsoft.com/office/drawing/2014/main" id="{882F4917-42E6-51C5-716E-63898BB754BD}"/>
              </a:ext>
            </a:extLst>
          </p:cNvPr>
          <p:cNvSpPr txBox="1"/>
          <p:nvPr/>
        </p:nvSpPr>
        <p:spPr>
          <a:xfrm>
            <a:off x="1354726" y="2255643"/>
            <a:ext cx="1772355" cy="707886"/>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Skilled Workforce</a:t>
            </a:r>
          </a:p>
        </p:txBody>
      </p:sp>
      <p:sp>
        <p:nvSpPr>
          <p:cNvPr id="7" name="TextBox 6">
            <a:extLst>
              <a:ext uri="{FF2B5EF4-FFF2-40B4-BE49-F238E27FC236}">
                <a16:creationId xmlns:a16="http://schemas.microsoft.com/office/drawing/2014/main" id="{2DDB3D18-1C68-379E-57AB-26D07BAB54C4}"/>
              </a:ext>
            </a:extLst>
          </p:cNvPr>
          <p:cNvSpPr txBox="1"/>
          <p:nvPr/>
        </p:nvSpPr>
        <p:spPr>
          <a:xfrm>
            <a:off x="5810404" y="5433888"/>
            <a:ext cx="2379170" cy="707886"/>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Improve Telecommunication</a:t>
            </a:r>
          </a:p>
        </p:txBody>
      </p:sp>
      <p:sp>
        <p:nvSpPr>
          <p:cNvPr id="8" name="TextBox 7">
            <a:extLst>
              <a:ext uri="{FF2B5EF4-FFF2-40B4-BE49-F238E27FC236}">
                <a16:creationId xmlns:a16="http://schemas.microsoft.com/office/drawing/2014/main" id="{E83EDE9D-F6CC-787A-3926-CB4814619CEF}"/>
              </a:ext>
            </a:extLst>
          </p:cNvPr>
          <p:cNvSpPr txBox="1"/>
          <p:nvPr/>
        </p:nvSpPr>
        <p:spPr>
          <a:xfrm>
            <a:off x="1312877" y="5509413"/>
            <a:ext cx="1772355" cy="707886"/>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Latest Technology</a:t>
            </a:r>
          </a:p>
        </p:txBody>
      </p:sp>
      <p:sp>
        <p:nvSpPr>
          <p:cNvPr id="9" name="TextBox 8">
            <a:extLst>
              <a:ext uri="{FF2B5EF4-FFF2-40B4-BE49-F238E27FC236}">
                <a16:creationId xmlns:a16="http://schemas.microsoft.com/office/drawing/2014/main" id="{A173F6F2-3EAE-9BA0-2AE4-33BCA5AFCE4E}"/>
              </a:ext>
            </a:extLst>
          </p:cNvPr>
          <p:cNvSpPr txBox="1"/>
          <p:nvPr/>
        </p:nvSpPr>
        <p:spPr>
          <a:xfrm>
            <a:off x="6113812" y="2243731"/>
            <a:ext cx="1772355" cy="707886"/>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Giving </a:t>
            </a:r>
          </a:p>
          <a:p>
            <a:pPr algn="ctr"/>
            <a:r>
              <a:rPr lang="en-US" sz="2000" dirty="0">
                <a:latin typeface="Times New Roman" panose="02020603050405020304" pitchFamily="18" charset="0"/>
                <a:cs typeface="Times New Roman" panose="02020603050405020304" pitchFamily="18" charset="0"/>
              </a:rPr>
              <a:t>Effort </a:t>
            </a:r>
          </a:p>
        </p:txBody>
      </p:sp>
    </p:spTree>
    <p:extLst>
      <p:ext uri="{BB962C8B-B14F-4D97-AF65-F5344CB8AC3E}">
        <p14:creationId xmlns:p14="http://schemas.microsoft.com/office/powerpoint/2010/main" val="2791503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5155496E-C886-53CE-8ACF-9B4ABACED1EA}"/>
              </a:ext>
            </a:extLst>
          </p:cNvPr>
          <p:cNvGrpSpPr/>
          <p:nvPr/>
        </p:nvGrpSpPr>
        <p:grpSpPr>
          <a:xfrm>
            <a:off x="2865860" y="2193126"/>
            <a:ext cx="8603405" cy="2143125"/>
            <a:chOff x="2865860" y="2193126"/>
            <a:chExt cx="8603405" cy="2143125"/>
          </a:xfrm>
        </p:grpSpPr>
        <p:sp>
          <p:nvSpPr>
            <p:cNvPr id="19" name="TextBox 18">
              <a:extLst>
                <a:ext uri="{FF2B5EF4-FFF2-40B4-BE49-F238E27FC236}">
                  <a16:creationId xmlns:a16="http://schemas.microsoft.com/office/drawing/2014/main" id="{D2938725-2AA1-D787-E2AF-9C6EC439D33C}"/>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a:t>
              </a:r>
              <a:r>
                <a:rPr lang="en-US" sz="4800">
                  <a:latin typeface="Times New Roman" panose="02020603050405020304" pitchFamily="18" charset="0"/>
                  <a:cs typeface="Times New Roman" panose="02020603050405020304" pitchFamily="18" charset="0"/>
                </a:rPr>
                <a:t>Present Sectors </a:t>
              </a:r>
              <a:r>
                <a:rPr lang="en-US" sz="4800" dirty="0">
                  <a:latin typeface="Times New Roman" panose="02020603050405020304" pitchFamily="18" charset="0"/>
                  <a:cs typeface="Times New Roman" panose="02020603050405020304" pitchFamily="18" charset="0"/>
                </a:rPr>
                <a:t>of BPO In Bangladesh.</a:t>
              </a:r>
            </a:p>
          </p:txBody>
        </p:sp>
        <p:pic>
          <p:nvPicPr>
            <p:cNvPr id="20" name="Picture 19">
              <a:extLst>
                <a:ext uri="{FF2B5EF4-FFF2-40B4-BE49-F238E27FC236}">
                  <a16:creationId xmlns:a16="http://schemas.microsoft.com/office/drawing/2014/main" id="{59878BFA-5801-CF64-33BD-09E8C4578FD8}"/>
                </a:ext>
              </a:extLst>
            </p:cNvPr>
            <p:cNvPicPr>
              <a:picLocks noChangeAspect="1"/>
            </p:cNvPicPr>
            <p:nvPr/>
          </p:nvPicPr>
          <p:blipFill>
            <a:blip r:embed="rId2"/>
            <a:stretch>
              <a:fillRect/>
            </a:stretch>
          </p:blipFill>
          <p:spPr>
            <a:xfrm>
              <a:off x="9326140" y="2193126"/>
              <a:ext cx="2143125" cy="2143125"/>
            </a:xfrm>
            <a:prstGeom prst="rect">
              <a:avLst/>
            </a:prstGeom>
          </p:spPr>
        </p:pic>
      </p:grpSp>
      <p:sp>
        <p:nvSpPr>
          <p:cNvPr id="21" name="TextBox 20">
            <a:extLst>
              <a:ext uri="{FF2B5EF4-FFF2-40B4-BE49-F238E27FC236}">
                <a16:creationId xmlns:a16="http://schemas.microsoft.com/office/drawing/2014/main" id="{D8A8BF60-1F54-FA3C-57CC-6775886E1A6D}"/>
              </a:ext>
            </a:extLst>
          </p:cNvPr>
          <p:cNvSpPr txBox="1"/>
          <p:nvPr/>
        </p:nvSpPr>
        <p:spPr>
          <a:xfrm>
            <a:off x="5776283" y="5162954"/>
            <a:ext cx="2379170" cy="523220"/>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Continued</a:t>
            </a:r>
          </a:p>
        </p:txBody>
      </p:sp>
      <p:grpSp>
        <p:nvGrpSpPr>
          <p:cNvPr id="34" name="Group 33">
            <a:extLst>
              <a:ext uri="{FF2B5EF4-FFF2-40B4-BE49-F238E27FC236}">
                <a16:creationId xmlns:a16="http://schemas.microsoft.com/office/drawing/2014/main" id="{1C2765C1-7141-8A23-D162-92D5A9D67FEF}"/>
              </a:ext>
            </a:extLst>
          </p:cNvPr>
          <p:cNvGrpSpPr/>
          <p:nvPr/>
        </p:nvGrpSpPr>
        <p:grpSpPr>
          <a:xfrm>
            <a:off x="-6877382" y="2193126"/>
            <a:ext cx="8603405" cy="2143125"/>
            <a:chOff x="2865860" y="2193126"/>
            <a:chExt cx="8603405" cy="2143125"/>
          </a:xfrm>
        </p:grpSpPr>
        <p:sp>
          <p:nvSpPr>
            <p:cNvPr id="35" name="TextBox 34">
              <a:extLst>
                <a:ext uri="{FF2B5EF4-FFF2-40B4-BE49-F238E27FC236}">
                  <a16:creationId xmlns:a16="http://schemas.microsoft.com/office/drawing/2014/main" id="{F083AE3F-6499-4B13-9DBB-7B72A002A8E1}"/>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36" name="Picture 35">
              <a:extLst>
                <a:ext uri="{FF2B5EF4-FFF2-40B4-BE49-F238E27FC236}">
                  <a16:creationId xmlns:a16="http://schemas.microsoft.com/office/drawing/2014/main" id="{EAA77356-8C7D-D964-8EFB-3E76E2B3D8CF}"/>
                </a:ext>
              </a:extLst>
            </p:cNvPr>
            <p:cNvPicPr>
              <a:picLocks noChangeAspect="1"/>
            </p:cNvPicPr>
            <p:nvPr/>
          </p:nvPicPr>
          <p:blipFill>
            <a:blip r:embed="rId2"/>
            <a:stretch>
              <a:fillRect/>
            </a:stretch>
          </p:blipFill>
          <p:spPr>
            <a:xfrm>
              <a:off x="9326140" y="2193126"/>
              <a:ext cx="2143125" cy="2143125"/>
            </a:xfrm>
            <a:prstGeom prst="rect">
              <a:avLst/>
            </a:prstGeom>
          </p:spPr>
        </p:pic>
      </p:grpSp>
      <p:sp>
        <p:nvSpPr>
          <p:cNvPr id="37" name="TextBox 36">
            <a:extLst>
              <a:ext uri="{FF2B5EF4-FFF2-40B4-BE49-F238E27FC236}">
                <a16:creationId xmlns:a16="http://schemas.microsoft.com/office/drawing/2014/main" id="{5E8A3B39-0C95-803B-896D-2452C0FEFF12}"/>
              </a:ext>
            </a:extLst>
          </p:cNvPr>
          <p:cNvSpPr txBox="1"/>
          <p:nvPr/>
        </p:nvSpPr>
        <p:spPr>
          <a:xfrm>
            <a:off x="-3966959" y="5162954"/>
            <a:ext cx="2379170" cy="523220"/>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Continued</a:t>
            </a:r>
          </a:p>
        </p:txBody>
      </p:sp>
      <p:pic>
        <p:nvPicPr>
          <p:cNvPr id="38" name="Picture 37">
            <a:extLst>
              <a:ext uri="{FF2B5EF4-FFF2-40B4-BE49-F238E27FC236}">
                <a16:creationId xmlns:a16="http://schemas.microsoft.com/office/drawing/2014/main" id="{1FB8CC39-1AD8-CE6C-24FF-4434926618C7}"/>
              </a:ext>
            </a:extLst>
          </p:cNvPr>
          <p:cNvPicPr>
            <a:picLocks noChangeAspect="1"/>
          </p:cNvPicPr>
          <p:nvPr/>
        </p:nvPicPr>
        <p:blipFill>
          <a:blip r:embed="rId2"/>
          <a:stretch>
            <a:fillRect/>
          </a:stretch>
        </p:blipFill>
        <p:spPr>
          <a:xfrm>
            <a:off x="-9856938" y="2193126"/>
            <a:ext cx="2143125" cy="2143125"/>
          </a:xfrm>
          <a:prstGeom prst="rect">
            <a:avLst/>
          </a:prstGeom>
        </p:spPr>
      </p:pic>
      <p:grpSp>
        <p:nvGrpSpPr>
          <p:cNvPr id="39" name="Group 38">
            <a:extLst>
              <a:ext uri="{FF2B5EF4-FFF2-40B4-BE49-F238E27FC236}">
                <a16:creationId xmlns:a16="http://schemas.microsoft.com/office/drawing/2014/main" id="{427352D1-540E-2F95-88F7-A8DA17D02D21}"/>
              </a:ext>
            </a:extLst>
          </p:cNvPr>
          <p:cNvGrpSpPr/>
          <p:nvPr/>
        </p:nvGrpSpPr>
        <p:grpSpPr>
          <a:xfrm>
            <a:off x="-9767799" y="0"/>
            <a:ext cx="12216557" cy="6858000"/>
            <a:chOff x="0" y="0"/>
            <a:chExt cx="12216557" cy="6858000"/>
          </a:xfrm>
        </p:grpSpPr>
        <p:grpSp>
          <p:nvGrpSpPr>
            <p:cNvPr id="40" name="Group 39">
              <a:extLst>
                <a:ext uri="{FF2B5EF4-FFF2-40B4-BE49-F238E27FC236}">
                  <a16:creationId xmlns:a16="http://schemas.microsoft.com/office/drawing/2014/main" id="{61A883F5-837B-74EC-ABFA-2D21209256A8}"/>
                </a:ext>
              </a:extLst>
            </p:cNvPr>
            <p:cNvGrpSpPr/>
            <p:nvPr/>
          </p:nvGrpSpPr>
          <p:grpSpPr>
            <a:xfrm>
              <a:off x="0" y="0"/>
              <a:ext cx="12192000" cy="6858000"/>
              <a:chOff x="0" y="30974"/>
              <a:chExt cx="12192000" cy="6858000"/>
            </a:xfrm>
          </p:grpSpPr>
          <p:sp>
            <p:nvSpPr>
              <p:cNvPr id="42" name="Flowchart: Process 41">
                <a:extLst>
                  <a:ext uri="{FF2B5EF4-FFF2-40B4-BE49-F238E27FC236}">
                    <a16:creationId xmlns:a16="http://schemas.microsoft.com/office/drawing/2014/main" id="{E2951C18-9146-4C2C-B9BE-9FFD76CDF3B4}"/>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0D48B5E1-2982-EA76-1D6D-3070FBB5FCEC}"/>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41" name="TextBox 40">
              <a:extLst>
                <a:ext uri="{FF2B5EF4-FFF2-40B4-BE49-F238E27FC236}">
                  <a16:creationId xmlns:a16="http://schemas.microsoft.com/office/drawing/2014/main" id="{50558D52-4899-E8E3-CE4A-1E38C94672C7}"/>
                </a:ext>
              </a:extLst>
            </p:cNvPr>
            <p:cNvSpPr txBox="1"/>
            <p:nvPr/>
          </p:nvSpPr>
          <p:spPr>
            <a:xfrm rot="16200000">
              <a:off x="11060925" y="2907462"/>
              <a:ext cx="1387933"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Present Growth Sectors</a:t>
              </a:r>
              <a:endParaRPr lang="en-US" sz="2000" b="1" dirty="0">
                <a:latin typeface="Times New Roman" panose="02020603050405020304" pitchFamily="18" charset="0"/>
                <a:cs typeface="Times New Roman" panose="02020603050405020304" pitchFamily="18" charset="0"/>
              </a:endParaRPr>
            </a:p>
          </p:txBody>
        </p:sp>
      </p:grpSp>
      <p:grpSp>
        <p:nvGrpSpPr>
          <p:cNvPr id="44" name="Group 43">
            <a:extLst>
              <a:ext uri="{FF2B5EF4-FFF2-40B4-BE49-F238E27FC236}">
                <a16:creationId xmlns:a16="http://schemas.microsoft.com/office/drawing/2014/main" id="{8A7F1BD7-93FD-F104-653F-F02F7809C9F6}"/>
              </a:ext>
            </a:extLst>
          </p:cNvPr>
          <p:cNvGrpSpPr/>
          <p:nvPr/>
        </p:nvGrpSpPr>
        <p:grpSpPr>
          <a:xfrm>
            <a:off x="-10666573" y="22159"/>
            <a:ext cx="12192000" cy="6858000"/>
            <a:chOff x="0" y="0"/>
            <a:chExt cx="12192000" cy="6858000"/>
          </a:xfrm>
        </p:grpSpPr>
        <p:grpSp>
          <p:nvGrpSpPr>
            <p:cNvPr id="45" name="Group 44">
              <a:extLst>
                <a:ext uri="{FF2B5EF4-FFF2-40B4-BE49-F238E27FC236}">
                  <a16:creationId xmlns:a16="http://schemas.microsoft.com/office/drawing/2014/main" id="{325F69E0-16DF-2601-0130-180CCC118E47}"/>
                </a:ext>
              </a:extLst>
            </p:cNvPr>
            <p:cNvGrpSpPr/>
            <p:nvPr/>
          </p:nvGrpSpPr>
          <p:grpSpPr>
            <a:xfrm>
              <a:off x="0" y="0"/>
              <a:ext cx="12192000" cy="6858000"/>
              <a:chOff x="0" y="30974"/>
              <a:chExt cx="12192000" cy="6858000"/>
            </a:xfrm>
          </p:grpSpPr>
          <p:sp>
            <p:nvSpPr>
              <p:cNvPr id="47" name="Flowchart: Process 46">
                <a:extLst>
                  <a:ext uri="{FF2B5EF4-FFF2-40B4-BE49-F238E27FC236}">
                    <a16:creationId xmlns:a16="http://schemas.microsoft.com/office/drawing/2014/main" id="{00864D55-C6D2-0605-7941-5D337D7E7A8A}"/>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7C4A1320-06F0-FDA7-2364-7DAB14038585}"/>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46" name="TextBox 45">
              <a:extLst>
                <a:ext uri="{FF2B5EF4-FFF2-40B4-BE49-F238E27FC236}">
                  <a16:creationId xmlns:a16="http://schemas.microsoft.com/office/drawing/2014/main" id="{C32D1DEE-B58A-0D58-C913-96CCA12A8388}"/>
                </a:ext>
              </a:extLst>
            </p:cNvPr>
            <p:cNvSpPr txBox="1"/>
            <p:nvPr/>
          </p:nvSpPr>
          <p:spPr>
            <a:xfrm rot="16200000">
              <a:off x="10792943" y="2861295"/>
              <a:ext cx="1765530"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 Growth Sectors</a:t>
              </a:r>
            </a:p>
          </p:txBody>
        </p:sp>
      </p:grpSp>
    </p:spTree>
    <p:extLst>
      <p:ext uri="{BB962C8B-B14F-4D97-AF65-F5344CB8AC3E}">
        <p14:creationId xmlns:p14="http://schemas.microsoft.com/office/powerpoint/2010/main" val="2169138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5155496E-C886-53CE-8ACF-9B4ABACED1EA}"/>
              </a:ext>
            </a:extLst>
          </p:cNvPr>
          <p:cNvGrpSpPr/>
          <p:nvPr/>
        </p:nvGrpSpPr>
        <p:grpSpPr>
          <a:xfrm>
            <a:off x="2865860" y="2193126"/>
            <a:ext cx="8603405" cy="2143125"/>
            <a:chOff x="2865860" y="2193126"/>
            <a:chExt cx="8603405" cy="2143125"/>
          </a:xfrm>
        </p:grpSpPr>
        <p:sp>
          <p:nvSpPr>
            <p:cNvPr id="19" name="TextBox 18">
              <a:extLst>
                <a:ext uri="{FF2B5EF4-FFF2-40B4-BE49-F238E27FC236}">
                  <a16:creationId xmlns:a16="http://schemas.microsoft.com/office/drawing/2014/main" id="{D2938725-2AA1-D787-E2AF-9C6EC439D33C}"/>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20" name="Picture 19">
              <a:extLst>
                <a:ext uri="{FF2B5EF4-FFF2-40B4-BE49-F238E27FC236}">
                  <a16:creationId xmlns:a16="http://schemas.microsoft.com/office/drawing/2014/main" id="{59878BFA-5801-CF64-33BD-09E8C4578FD8}"/>
                </a:ext>
              </a:extLst>
            </p:cNvPr>
            <p:cNvPicPr>
              <a:picLocks noChangeAspect="1"/>
            </p:cNvPicPr>
            <p:nvPr/>
          </p:nvPicPr>
          <p:blipFill>
            <a:blip r:embed="rId2"/>
            <a:stretch>
              <a:fillRect/>
            </a:stretch>
          </p:blipFill>
          <p:spPr>
            <a:xfrm>
              <a:off x="9326140" y="2193126"/>
              <a:ext cx="2143125" cy="2143125"/>
            </a:xfrm>
            <a:prstGeom prst="rect">
              <a:avLst/>
            </a:prstGeom>
          </p:spPr>
        </p:pic>
      </p:grpSp>
      <p:sp>
        <p:nvSpPr>
          <p:cNvPr id="21" name="TextBox 20">
            <a:extLst>
              <a:ext uri="{FF2B5EF4-FFF2-40B4-BE49-F238E27FC236}">
                <a16:creationId xmlns:a16="http://schemas.microsoft.com/office/drawing/2014/main" id="{D8A8BF60-1F54-FA3C-57CC-6775886E1A6D}"/>
              </a:ext>
            </a:extLst>
          </p:cNvPr>
          <p:cNvSpPr txBox="1"/>
          <p:nvPr/>
        </p:nvSpPr>
        <p:spPr>
          <a:xfrm>
            <a:off x="5776283" y="5162954"/>
            <a:ext cx="2379170" cy="523220"/>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Continued</a:t>
            </a:r>
          </a:p>
        </p:txBody>
      </p:sp>
      <p:pic>
        <p:nvPicPr>
          <p:cNvPr id="36" name="Picture 35">
            <a:extLst>
              <a:ext uri="{FF2B5EF4-FFF2-40B4-BE49-F238E27FC236}">
                <a16:creationId xmlns:a16="http://schemas.microsoft.com/office/drawing/2014/main" id="{EAA77356-8C7D-D964-8EFB-3E76E2B3D8CF}"/>
              </a:ext>
            </a:extLst>
          </p:cNvPr>
          <p:cNvPicPr>
            <a:picLocks noChangeAspect="1"/>
          </p:cNvPicPr>
          <p:nvPr/>
        </p:nvPicPr>
        <p:blipFill>
          <a:blip r:embed="rId2"/>
          <a:stretch>
            <a:fillRect/>
          </a:stretch>
        </p:blipFill>
        <p:spPr>
          <a:xfrm>
            <a:off x="-417102" y="2193126"/>
            <a:ext cx="2143125" cy="2143125"/>
          </a:xfrm>
          <a:prstGeom prst="rect">
            <a:avLst/>
          </a:prstGeom>
        </p:spPr>
      </p:pic>
      <p:grpSp>
        <p:nvGrpSpPr>
          <p:cNvPr id="39" name="Group 38">
            <a:extLst>
              <a:ext uri="{FF2B5EF4-FFF2-40B4-BE49-F238E27FC236}">
                <a16:creationId xmlns:a16="http://schemas.microsoft.com/office/drawing/2014/main" id="{427352D1-540E-2F95-88F7-A8DA17D02D21}"/>
              </a:ext>
            </a:extLst>
          </p:cNvPr>
          <p:cNvGrpSpPr/>
          <p:nvPr/>
        </p:nvGrpSpPr>
        <p:grpSpPr>
          <a:xfrm>
            <a:off x="-24557" y="-37715"/>
            <a:ext cx="12216557" cy="6858000"/>
            <a:chOff x="0" y="0"/>
            <a:chExt cx="12216557" cy="6858000"/>
          </a:xfrm>
        </p:grpSpPr>
        <p:grpSp>
          <p:nvGrpSpPr>
            <p:cNvPr id="40" name="Group 39">
              <a:extLst>
                <a:ext uri="{FF2B5EF4-FFF2-40B4-BE49-F238E27FC236}">
                  <a16:creationId xmlns:a16="http://schemas.microsoft.com/office/drawing/2014/main" id="{61A883F5-837B-74EC-ABFA-2D21209256A8}"/>
                </a:ext>
              </a:extLst>
            </p:cNvPr>
            <p:cNvGrpSpPr/>
            <p:nvPr/>
          </p:nvGrpSpPr>
          <p:grpSpPr>
            <a:xfrm>
              <a:off x="0" y="0"/>
              <a:ext cx="12192000" cy="6858000"/>
              <a:chOff x="0" y="30974"/>
              <a:chExt cx="12192000" cy="6858000"/>
            </a:xfrm>
          </p:grpSpPr>
          <p:sp>
            <p:nvSpPr>
              <p:cNvPr id="42" name="Flowchart: Process 41">
                <a:extLst>
                  <a:ext uri="{FF2B5EF4-FFF2-40B4-BE49-F238E27FC236}">
                    <a16:creationId xmlns:a16="http://schemas.microsoft.com/office/drawing/2014/main" id="{E2951C18-9146-4C2C-B9BE-9FFD76CDF3B4}"/>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0D48B5E1-2982-EA76-1D6D-3070FBB5FCEC}"/>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41" name="TextBox 40">
              <a:extLst>
                <a:ext uri="{FF2B5EF4-FFF2-40B4-BE49-F238E27FC236}">
                  <a16:creationId xmlns:a16="http://schemas.microsoft.com/office/drawing/2014/main" id="{50558D52-4899-E8E3-CE4A-1E38C94672C7}"/>
                </a:ext>
              </a:extLst>
            </p:cNvPr>
            <p:cNvSpPr txBox="1"/>
            <p:nvPr/>
          </p:nvSpPr>
          <p:spPr>
            <a:xfrm rot="16200000">
              <a:off x="11060925" y="2907462"/>
              <a:ext cx="1387933"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Present Growth Sectors</a:t>
              </a:r>
              <a:endParaRPr lang="en-US" sz="2000" b="1" dirty="0">
                <a:latin typeface="Times New Roman" panose="02020603050405020304" pitchFamily="18" charset="0"/>
                <a:cs typeface="Times New Roman" panose="02020603050405020304" pitchFamily="18" charset="0"/>
              </a:endParaRPr>
            </a:p>
          </p:txBody>
        </p:sp>
      </p:grpSp>
      <p:grpSp>
        <p:nvGrpSpPr>
          <p:cNvPr id="44" name="Group 43">
            <a:extLst>
              <a:ext uri="{FF2B5EF4-FFF2-40B4-BE49-F238E27FC236}">
                <a16:creationId xmlns:a16="http://schemas.microsoft.com/office/drawing/2014/main" id="{8A7F1BD7-93FD-F104-653F-F02F7809C9F6}"/>
              </a:ext>
            </a:extLst>
          </p:cNvPr>
          <p:cNvGrpSpPr/>
          <p:nvPr/>
        </p:nvGrpSpPr>
        <p:grpSpPr>
          <a:xfrm>
            <a:off x="-11123604" y="0"/>
            <a:ext cx="12192000" cy="6858000"/>
            <a:chOff x="0" y="0"/>
            <a:chExt cx="12192000" cy="6858000"/>
          </a:xfrm>
        </p:grpSpPr>
        <p:grpSp>
          <p:nvGrpSpPr>
            <p:cNvPr id="45" name="Group 44">
              <a:extLst>
                <a:ext uri="{FF2B5EF4-FFF2-40B4-BE49-F238E27FC236}">
                  <a16:creationId xmlns:a16="http://schemas.microsoft.com/office/drawing/2014/main" id="{325F69E0-16DF-2601-0130-180CCC118E47}"/>
                </a:ext>
              </a:extLst>
            </p:cNvPr>
            <p:cNvGrpSpPr/>
            <p:nvPr/>
          </p:nvGrpSpPr>
          <p:grpSpPr>
            <a:xfrm>
              <a:off x="0" y="0"/>
              <a:ext cx="12192000" cy="6858000"/>
              <a:chOff x="0" y="30974"/>
              <a:chExt cx="12192000" cy="6858000"/>
            </a:xfrm>
          </p:grpSpPr>
          <p:sp>
            <p:nvSpPr>
              <p:cNvPr id="47" name="Flowchart: Process 46">
                <a:extLst>
                  <a:ext uri="{FF2B5EF4-FFF2-40B4-BE49-F238E27FC236}">
                    <a16:creationId xmlns:a16="http://schemas.microsoft.com/office/drawing/2014/main" id="{00864D55-C6D2-0605-7941-5D337D7E7A8A}"/>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7C4A1320-06F0-FDA7-2364-7DAB14038585}"/>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46" name="TextBox 45">
              <a:extLst>
                <a:ext uri="{FF2B5EF4-FFF2-40B4-BE49-F238E27FC236}">
                  <a16:creationId xmlns:a16="http://schemas.microsoft.com/office/drawing/2014/main" id="{C32D1DEE-B58A-0D58-C913-96CCA12A8388}"/>
                </a:ext>
              </a:extLst>
            </p:cNvPr>
            <p:cNvSpPr txBox="1"/>
            <p:nvPr/>
          </p:nvSpPr>
          <p:spPr>
            <a:xfrm rot="16200000">
              <a:off x="10792943" y="2861295"/>
              <a:ext cx="1765530"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 Growth Sectors</a:t>
              </a:r>
            </a:p>
          </p:txBody>
        </p:sp>
      </p:grpSp>
      <p:pic>
        <p:nvPicPr>
          <p:cNvPr id="2" name="Picture 1">
            <a:extLst>
              <a:ext uri="{FF2B5EF4-FFF2-40B4-BE49-F238E27FC236}">
                <a16:creationId xmlns:a16="http://schemas.microsoft.com/office/drawing/2014/main" id="{4B71867F-72B8-CD1E-9E5C-73D38C79458F}"/>
              </a:ext>
            </a:extLst>
          </p:cNvPr>
          <p:cNvPicPr>
            <a:picLocks noChangeAspect="1"/>
          </p:cNvPicPr>
          <p:nvPr/>
        </p:nvPicPr>
        <p:blipFill>
          <a:blip r:embed="rId3"/>
          <a:stretch>
            <a:fillRect/>
          </a:stretch>
        </p:blipFill>
        <p:spPr>
          <a:xfrm>
            <a:off x="3334143" y="1784621"/>
            <a:ext cx="1995922" cy="1879487"/>
          </a:xfrm>
          <a:prstGeom prst="rect">
            <a:avLst/>
          </a:prstGeom>
        </p:spPr>
      </p:pic>
      <p:pic>
        <p:nvPicPr>
          <p:cNvPr id="4" name="Picture 3">
            <a:extLst>
              <a:ext uri="{FF2B5EF4-FFF2-40B4-BE49-F238E27FC236}">
                <a16:creationId xmlns:a16="http://schemas.microsoft.com/office/drawing/2014/main" id="{BA804BFF-B709-2F1B-4CA8-FBD93396CC3E}"/>
              </a:ext>
            </a:extLst>
          </p:cNvPr>
          <p:cNvPicPr>
            <a:picLocks noChangeAspect="1"/>
          </p:cNvPicPr>
          <p:nvPr/>
        </p:nvPicPr>
        <p:blipFill>
          <a:blip r:embed="rId4"/>
          <a:stretch>
            <a:fillRect/>
          </a:stretch>
        </p:blipFill>
        <p:spPr>
          <a:xfrm>
            <a:off x="7286839" y="1507894"/>
            <a:ext cx="2151642" cy="2142080"/>
          </a:xfrm>
          <a:prstGeom prst="rect">
            <a:avLst/>
          </a:prstGeom>
        </p:spPr>
      </p:pic>
      <p:sp>
        <p:nvSpPr>
          <p:cNvPr id="5" name="TextBox 4">
            <a:extLst>
              <a:ext uri="{FF2B5EF4-FFF2-40B4-BE49-F238E27FC236}">
                <a16:creationId xmlns:a16="http://schemas.microsoft.com/office/drawing/2014/main" id="{D470C8B2-BFE8-84E9-5C93-1FDD280A634A}"/>
              </a:ext>
            </a:extLst>
          </p:cNvPr>
          <p:cNvSpPr txBox="1"/>
          <p:nvPr/>
        </p:nvSpPr>
        <p:spPr>
          <a:xfrm>
            <a:off x="2807410" y="3911117"/>
            <a:ext cx="3049387" cy="1815882"/>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Information Technology (IT) and IT-enabled services</a:t>
            </a:r>
          </a:p>
        </p:txBody>
      </p:sp>
      <p:sp>
        <p:nvSpPr>
          <p:cNvPr id="6" name="TextBox 5">
            <a:extLst>
              <a:ext uri="{FF2B5EF4-FFF2-40B4-BE49-F238E27FC236}">
                <a16:creationId xmlns:a16="http://schemas.microsoft.com/office/drawing/2014/main" id="{A4B3C9C1-5A4E-C7DA-F554-AC9DED36C24D}"/>
              </a:ext>
            </a:extLst>
          </p:cNvPr>
          <p:cNvSpPr txBox="1"/>
          <p:nvPr/>
        </p:nvSpPr>
        <p:spPr>
          <a:xfrm>
            <a:off x="7173075" y="4067815"/>
            <a:ext cx="2379170" cy="1384995"/>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Finance </a:t>
            </a:r>
          </a:p>
          <a:p>
            <a:pPr algn="ctr"/>
            <a:r>
              <a:rPr lang="en-US" sz="2800" dirty="0">
                <a:latin typeface="Times New Roman" panose="02020603050405020304" pitchFamily="18" charset="0"/>
                <a:cs typeface="Times New Roman" panose="02020603050405020304" pitchFamily="18" charset="0"/>
              </a:rPr>
              <a:t>and Accounting</a:t>
            </a:r>
          </a:p>
        </p:txBody>
      </p:sp>
    </p:spTree>
    <p:extLst>
      <p:ext uri="{BB962C8B-B14F-4D97-AF65-F5344CB8AC3E}">
        <p14:creationId xmlns:p14="http://schemas.microsoft.com/office/powerpoint/2010/main" val="3316602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5155496E-C886-53CE-8ACF-9B4ABACED1EA}"/>
              </a:ext>
            </a:extLst>
          </p:cNvPr>
          <p:cNvGrpSpPr/>
          <p:nvPr/>
        </p:nvGrpSpPr>
        <p:grpSpPr>
          <a:xfrm>
            <a:off x="2865860" y="2193126"/>
            <a:ext cx="8603405" cy="2143125"/>
            <a:chOff x="2865860" y="2193126"/>
            <a:chExt cx="8603405" cy="2143125"/>
          </a:xfrm>
        </p:grpSpPr>
        <p:sp>
          <p:nvSpPr>
            <p:cNvPr id="19" name="TextBox 18">
              <a:extLst>
                <a:ext uri="{FF2B5EF4-FFF2-40B4-BE49-F238E27FC236}">
                  <a16:creationId xmlns:a16="http://schemas.microsoft.com/office/drawing/2014/main" id="{D2938725-2AA1-D787-E2AF-9C6EC439D33C}"/>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20" name="Picture 19">
              <a:extLst>
                <a:ext uri="{FF2B5EF4-FFF2-40B4-BE49-F238E27FC236}">
                  <a16:creationId xmlns:a16="http://schemas.microsoft.com/office/drawing/2014/main" id="{59878BFA-5801-CF64-33BD-09E8C4578FD8}"/>
                </a:ext>
              </a:extLst>
            </p:cNvPr>
            <p:cNvPicPr>
              <a:picLocks noChangeAspect="1"/>
            </p:cNvPicPr>
            <p:nvPr/>
          </p:nvPicPr>
          <p:blipFill>
            <a:blip r:embed="rId2"/>
            <a:stretch>
              <a:fillRect/>
            </a:stretch>
          </p:blipFill>
          <p:spPr>
            <a:xfrm>
              <a:off x="9326140" y="2193126"/>
              <a:ext cx="2143125" cy="2143125"/>
            </a:xfrm>
            <a:prstGeom prst="rect">
              <a:avLst/>
            </a:prstGeom>
          </p:spPr>
        </p:pic>
      </p:grpSp>
      <p:sp>
        <p:nvSpPr>
          <p:cNvPr id="21" name="TextBox 20">
            <a:extLst>
              <a:ext uri="{FF2B5EF4-FFF2-40B4-BE49-F238E27FC236}">
                <a16:creationId xmlns:a16="http://schemas.microsoft.com/office/drawing/2014/main" id="{D8A8BF60-1F54-FA3C-57CC-6775886E1A6D}"/>
              </a:ext>
            </a:extLst>
          </p:cNvPr>
          <p:cNvSpPr txBox="1"/>
          <p:nvPr/>
        </p:nvSpPr>
        <p:spPr>
          <a:xfrm>
            <a:off x="5776283" y="5162954"/>
            <a:ext cx="2379170" cy="523220"/>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Continued</a:t>
            </a:r>
          </a:p>
        </p:txBody>
      </p:sp>
      <p:grpSp>
        <p:nvGrpSpPr>
          <p:cNvPr id="39" name="Group 38">
            <a:extLst>
              <a:ext uri="{FF2B5EF4-FFF2-40B4-BE49-F238E27FC236}">
                <a16:creationId xmlns:a16="http://schemas.microsoft.com/office/drawing/2014/main" id="{427352D1-540E-2F95-88F7-A8DA17D02D21}"/>
              </a:ext>
            </a:extLst>
          </p:cNvPr>
          <p:cNvGrpSpPr/>
          <p:nvPr/>
        </p:nvGrpSpPr>
        <p:grpSpPr>
          <a:xfrm>
            <a:off x="-24557" y="-37715"/>
            <a:ext cx="12216557" cy="6858000"/>
            <a:chOff x="0" y="0"/>
            <a:chExt cx="12216557" cy="6858000"/>
          </a:xfrm>
        </p:grpSpPr>
        <p:grpSp>
          <p:nvGrpSpPr>
            <p:cNvPr id="40" name="Group 39">
              <a:extLst>
                <a:ext uri="{FF2B5EF4-FFF2-40B4-BE49-F238E27FC236}">
                  <a16:creationId xmlns:a16="http://schemas.microsoft.com/office/drawing/2014/main" id="{61A883F5-837B-74EC-ABFA-2D21209256A8}"/>
                </a:ext>
              </a:extLst>
            </p:cNvPr>
            <p:cNvGrpSpPr/>
            <p:nvPr/>
          </p:nvGrpSpPr>
          <p:grpSpPr>
            <a:xfrm>
              <a:off x="0" y="0"/>
              <a:ext cx="12192000" cy="6858000"/>
              <a:chOff x="0" y="30974"/>
              <a:chExt cx="12192000" cy="6858000"/>
            </a:xfrm>
          </p:grpSpPr>
          <p:sp>
            <p:nvSpPr>
              <p:cNvPr id="42" name="Flowchart: Process 41">
                <a:extLst>
                  <a:ext uri="{FF2B5EF4-FFF2-40B4-BE49-F238E27FC236}">
                    <a16:creationId xmlns:a16="http://schemas.microsoft.com/office/drawing/2014/main" id="{E2951C18-9146-4C2C-B9BE-9FFD76CDF3B4}"/>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0D48B5E1-2982-EA76-1D6D-3070FBB5FCEC}"/>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41" name="TextBox 40">
              <a:extLst>
                <a:ext uri="{FF2B5EF4-FFF2-40B4-BE49-F238E27FC236}">
                  <a16:creationId xmlns:a16="http://schemas.microsoft.com/office/drawing/2014/main" id="{50558D52-4899-E8E3-CE4A-1E38C94672C7}"/>
                </a:ext>
              </a:extLst>
            </p:cNvPr>
            <p:cNvSpPr txBox="1"/>
            <p:nvPr/>
          </p:nvSpPr>
          <p:spPr>
            <a:xfrm rot="16200000">
              <a:off x="11060925" y="2907462"/>
              <a:ext cx="1387933"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Present Growth Sectors</a:t>
              </a:r>
              <a:endParaRPr lang="en-US" sz="2000" b="1" dirty="0">
                <a:latin typeface="Times New Roman" panose="02020603050405020304" pitchFamily="18" charset="0"/>
                <a:cs typeface="Times New Roman" panose="02020603050405020304" pitchFamily="18" charset="0"/>
              </a:endParaRPr>
            </a:p>
          </p:txBody>
        </p:sp>
      </p:grpSp>
      <p:pic>
        <p:nvPicPr>
          <p:cNvPr id="2" name="Picture 1">
            <a:extLst>
              <a:ext uri="{FF2B5EF4-FFF2-40B4-BE49-F238E27FC236}">
                <a16:creationId xmlns:a16="http://schemas.microsoft.com/office/drawing/2014/main" id="{4B71867F-72B8-CD1E-9E5C-73D38C79458F}"/>
              </a:ext>
            </a:extLst>
          </p:cNvPr>
          <p:cNvPicPr>
            <a:picLocks noChangeAspect="1"/>
          </p:cNvPicPr>
          <p:nvPr/>
        </p:nvPicPr>
        <p:blipFill>
          <a:blip r:embed="rId3"/>
          <a:stretch>
            <a:fillRect/>
          </a:stretch>
        </p:blipFill>
        <p:spPr>
          <a:xfrm>
            <a:off x="3334143" y="1784621"/>
            <a:ext cx="1995922" cy="1879487"/>
          </a:xfrm>
          <a:prstGeom prst="rect">
            <a:avLst/>
          </a:prstGeom>
        </p:spPr>
      </p:pic>
      <p:pic>
        <p:nvPicPr>
          <p:cNvPr id="4" name="Picture 3">
            <a:extLst>
              <a:ext uri="{FF2B5EF4-FFF2-40B4-BE49-F238E27FC236}">
                <a16:creationId xmlns:a16="http://schemas.microsoft.com/office/drawing/2014/main" id="{BA804BFF-B709-2F1B-4CA8-FBD93396CC3E}"/>
              </a:ext>
            </a:extLst>
          </p:cNvPr>
          <p:cNvPicPr>
            <a:picLocks noChangeAspect="1"/>
          </p:cNvPicPr>
          <p:nvPr/>
        </p:nvPicPr>
        <p:blipFill>
          <a:blip r:embed="rId4"/>
          <a:stretch>
            <a:fillRect/>
          </a:stretch>
        </p:blipFill>
        <p:spPr>
          <a:xfrm>
            <a:off x="7286839" y="1507894"/>
            <a:ext cx="2151642" cy="2142080"/>
          </a:xfrm>
          <a:prstGeom prst="rect">
            <a:avLst/>
          </a:prstGeom>
        </p:spPr>
      </p:pic>
      <p:sp>
        <p:nvSpPr>
          <p:cNvPr id="5" name="TextBox 4">
            <a:extLst>
              <a:ext uri="{FF2B5EF4-FFF2-40B4-BE49-F238E27FC236}">
                <a16:creationId xmlns:a16="http://schemas.microsoft.com/office/drawing/2014/main" id="{D470C8B2-BFE8-84E9-5C93-1FDD280A634A}"/>
              </a:ext>
            </a:extLst>
          </p:cNvPr>
          <p:cNvSpPr txBox="1"/>
          <p:nvPr/>
        </p:nvSpPr>
        <p:spPr>
          <a:xfrm>
            <a:off x="2807410" y="3911117"/>
            <a:ext cx="3049387" cy="1815882"/>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Information Technology (IT) and IT-enabled services</a:t>
            </a:r>
          </a:p>
        </p:txBody>
      </p:sp>
      <p:sp>
        <p:nvSpPr>
          <p:cNvPr id="6" name="TextBox 5">
            <a:extLst>
              <a:ext uri="{FF2B5EF4-FFF2-40B4-BE49-F238E27FC236}">
                <a16:creationId xmlns:a16="http://schemas.microsoft.com/office/drawing/2014/main" id="{A4B3C9C1-5A4E-C7DA-F554-AC9DED36C24D}"/>
              </a:ext>
            </a:extLst>
          </p:cNvPr>
          <p:cNvSpPr txBox="1"/>
          <p:nvPr/>
        </p:nvSpPr>
        <p:spPr>
          <a:xfrm>
            <a:off x="7173075" y="4067815"/>
            <a:ext cx="2379170" cy="1384995"/>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Finance </a:t>
            </a:r>
          </a:p>
          <a:p>
            <a:pPr algn="ctr"/>
            <a:r>
              <a:rPr lang="en-US" sz="2800" dirty="0">
                <a:latin typeface="Times New Roman" panose="02020603050405020304" pitchFamily="18" charset="0"/>
                <a:cs typeface="Times New Roman" panose="02020603050405020304" pitchFamily="18" charset="0"/>
              </a:rPr>
              <a:t>and Accounting</a:t>
            </a:r>
          </a:p>
        </p:txBody>
      </p:sp>
      <p:grpSp>
        <p:nvGrpSpPr>
          <p:cNvPr id="44" name="Group 43">
            <a:extLst>
              <a:ext uri="{FF2B5EF4-FFF2-40B4-BE49-F238E27FC236}">
                <a16:creationId xmlns:a16="http://schemas.microsoft.com/office/drawing/2014/main" id="{8A7F1BD7-93FD-F104-653F-F02F7809C9F6}"/>
              </a:ext>
            </a:extLst>
          </p:cNvPr>
          <p:cNvGrpSpPr/>
          <p:nvPr/>
        </p:nvGrpSpPr>
        <p:grpSpPr>
          <a:xfrm>
            <a:off x="-952183" y="0"/>
            <a:ext cx="12192000" cy="6858000"/>
            <a:chOff x="0" y="0"/>
            <a:chExt cx="12192000" cy="6858000"/>
          </a:xfrm>
        </p:grpSpPr>
        <p:grpSp>
          <p:nvGrpSpPr>
            <p:cNvPr id="45" name="Group 44">
              <a:extLst>
                <a:ext uri="{FF2B5EF4-FFF2-40B4-BE49-F238E27FC236}">
                  <a16:creationId xmlns:a16="http://schemas.microsoft.com/office/drawing/2014/main" id="{325F69E0-16DF-2601-0130-180CCC118E47}"/>
                </a:ext>
              </a:extLst>
            </p:cNvPr>
            <p:cNvGrpSpPr/>
            <p:nvPr/>
          </p:nvGrpSpPr>
          <p:grpSpPr>
            <a:xfrm>
              <a:off x="0" y="0"/>
              <a:ext cx="12192000" cy="6858000"/>
              <a:chOff x="0" y="30974"/>
              <a:chExt cx="12192000" cy="6858000"/>
            </a:xfrm>
          </p:grpSpPr>
          <p:sp>
            <p:nvSpPr>
              <p:cNvPr id="47" name="Flowchart: Process 46">
                <a:extLst>
                  <a:ext uri="{FF2B5EF4-FFF2-40B4-BE49-F238E27FC236}">
                    <a16:creationId xmlns:a16="http://schemas.microsoft.com/office/drawing/2014/main" id="{00864D55-C6D2-0605-7941-5D337D7E7A8A}"/>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7C4A1320-06F0-FDA7-2364-7DAB14038585}"/>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46" name="TextBox 45">
              <a:extLst>
                <a:ext uri="{FF2B5EF4-FFF2-40B4-BE49-F238E27FC236}">
                  <a16:creationId xmlns:a16="http://schemas.microsoft.com/office/drawing/2014/main" id="{C32D1DEE-B58A-0D58-C913-96CCA12A8388}"/>
                </a:ext>
              </a:extLst>
            </p:cNvPr>
            <p:cNvSpPr txBox="1"/>
            <p:nvPr/>
          </p:nvSpPr>
          <p:spPr>
            <a:xfrm rot="16200000">
              <a:off x="10792943" y="2861295"/>
              <a:ext cx="1765530"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 Growth Sectors</a:t>
              </a:r>
            </a:p>
          </p:txBody>
        </p:sp>
      </p:grpSp>
      <p:pic>
        <p:nvPicPr>
          <p:cNvPr id="3" name="Picture 2">
            <a:extLst>
              <a:ext uri="{FF2B5EF4-FFF2-40B4-BE49-F238E27FC236}">
                <a16:creationId xmlns:a16="http://schemas.microsoft.com/office/drawing/2014/main" id="{12FA4034-1B35-DA43-A8A1-A771043F47AA}"/>
              </a:ext>
            </a:extLst>
          </p:cNvPr>
          <p:cNvPicPr>
            <a:picLocks noChangeAspect="1"/>
          </p:cNvPicPr>
          <p:nvPr/>
        </p:nvPicPr>
        <p:blipFill>
          <a:blip r:embed="rId5"/>
          <a:stretch>
            <a:fillRect/>
          </a:stretch>
        </p:blipFill>
        <p:spPr>
          <a:xfrm>
            <a:off x="2215234" y="2981271"/>
            <a:ext cx="1463167" cy="1505843"/>
          </a:xfrm>
          <a:prstGeom prst="rect">
            <a:avLst/>
          </a:prstGeom>
        </p:spPr>
      </p:pic>
      <p:pic>
        <p:nvPicPr>
          <p:cNvPr id="7" name="Picture 6">
            <a:extLst>
              <a:ext uri="{FF2B5EF4-FFF2-40B4-BE49-F238E27FC236}">
                <a16:creationId xmlns:a16="http://schemas.microsoft.com/office/drawing/2014/main" id="{FB0F2ABE-6B9B-7997-F1FA-E03B3AA6CBC6}"/>
              </a:ext>
            </a:extLst>
          </p:cNvPr>
          <p:cNvPicPr>
            <a:picLocks noChangeAspect="1"/>
          </p:cNvPicPr>
          <p:nvPr/>
        </p:nvPicPr>
        <p:blipFill>
          <a:blip r:embed="rId6"/>
          <a:stretch>
            <a:fillRect/>
          </a:stretch>
        </p:blipFill>
        <p:spPr>
          <a:xfrm>
            <a:off x="6844123" y="2975335"/>
            <a:ext cx="1463167" cy="1463167"/>
          </a:xfrm>
          <a:prstGeom prst="rect">
            <a:avLst/>
          </a:prstGeom>
        </p:spPr>
      </p:pic>
      <p:pic>
        <p:nvPicPr>
          <p:cNvPr id="8" name="Picture 7">
            <a:extLst>
              <a:ext uri="{FF2B5EF4-FFF2-40B4-BE49-F238E27FC236}">
                <a16:creationId xmlns:a16="http://schemas.microsoft.com/office/drawing/2014/main" id="{919EE884-BA83-137F-1B42-92C7591CDD00}"/>
              </a:ext>
            </a:extLst>
          </p:cNvPr>
          <p:cNvPicPr>
            <a:picLocks noChangeAspect="1"/>
          </p:cNvPicPr>
          <p:nvPr/>
        </p:nvPicPr>
        <p:blipFill rotWithShape="1">
          <a:blip r:embed="rId7"/>
          <a:srcRect b="10521"/>
          <a:stretch/>
        </p:blipFill>
        <p:spPr>
          <a:xfrm>
            <a:off x="3583357" y="330028"/>
            <a:ext cx="3444892" cy="1724405"/>
          </a:xfrm>
          <a:prstGeom prst="rect">
            <a:avLst/>
          </a:prstGeom>
        </p:spPr>
      </p:pic>
      <p:sp>
        <p:nvSpPr>
          <p:cNvPr id="9" name="TextBox 8">
            <a:extLst>
              <a:ext uri="{FF2B5EF4-FFF2-40B4-BE49-F238E27FC236}">
                <a16:creationId xmlns:a16="http://schemas.microsoft.com/office/drawing/2014/main" id="{7DF0531A-AC2C-C6F1-3205-76CF3095B9CE}"/>
              </a:ext>
            </a:extLst>
          </p:cNvPr>
          <p:cNvSpPr txBox="1"/>
          <p:nvPr/>
        </p:nvSpPr>
        <p:spPr>
          <a:xfrm>
            <a:off x="1343522" y="4826886"/>
            <a:ext cx="3148588" cy="523220"/>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Customer Support</a:t>
            </a:r>
          </a:p>
        </p:txBody>
      </p:sp>
      <p:sp>
        <p:nvSpPr>
          <p:cNvPr id="10" name="TextBox 9">
            <a:extLst>
              <a:ext uri="{FF2B5EF4-FFF2-40B4-BE49-F238E27FC236}">
                <a16:creationId xmlns:a16="http://schemas.microsoft.com/office/drawing/2014/main" id="{414E3239-BCAF-D0CF-1B50-555D109F5BFB}"/>
              </a:ext>
            </a:extLst>
          </p:cNvPr>
          <p:cNvSpPr txBox="1"/>
          <p:nvPr/>
        </p:nvSpPr>
        <p:spPr>
          <a:xfrm>
            <a:off x="6386121" y="4879168"/>
            <a:ext cx="2379170" cy="523220"/>
          </a:xfrm>
          <a:prstGeom prst="rect">
            <a:avLst/>
          </a:prstGeom>
          <a:noFill/>
          <a:ln w="12700">
            <a:solidFill>
              <a:schemeClr val="accent1">
                <a:shade val="50000"/>
              </a:schemeClr>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E-Commerce</a:t>
            </a:r>
          </a:p>
        </p:txBody>
      </p:sp>
    </p:spTree>
    <p:extLst>
      <p:ext uri="{BB962C8B-B14F-4D97-AF65-F5344CB8AC3E}">
        <p14:creationId xmlns:p14="http://schemas.microsoft.com/office/powerpoint/2010/main" val="47347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F0E5F0-8CCE-7012-F53F-3816D35BA59F}"/>
              </a:ext>
            </a:extLst>
          </p:cNvPr>
          <p:cNvGrpSpPr/>
          <p:nvPr/>
        </p:nvGrpSpPr>
        <p:grpSpPr>
          <a:xfrm>
            <a:off x="3707108" y="2618029"/>
            <a:ext cx="7999369" cy="1621942"/>
            <a:chOff x="2865860" y="2532016"/>
            <a:chExt cx="7999369" cy="1621942"/>
          </a:xfrm>
        </p:grpSpPr>
        <p:sp>
          <p:nvSpPr>
            <p:cNvPr id="3" name="TextBox 2">
              <a:extLst>
                <a:ext uri="{FF2B5EF4-FFF2-40B4-BE49-F238E27FC236}">
                  <a16:creationId xmlns:a16="http://schemas.microsoft.com/office/drawing/2014/main" id="{AACE8DA5-DB42-D5E5-1369-503E85EBCEA2}"/>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Future of BPO In Bangladesh.</a:t>
              </a:r>
            </a:p>
          </p:txBody>
        </p:sp>
        <p:pic>
          <p:nvPicPr>
            <p:cNvPr id="6" name="Picture 5">
              <a:extLst>
                <a:ext uri="{FF2B5EF4-FFF2-40B4-BE49-F238E27FC236}">
                  <a16:creationId xmlns:a16="http://schemas.microsoft.com/office/drawing/2014/main" id="{A03A23FD-FC98-FEFF-5212-3E5F906BC77D}"/>
                </a:ext>
              </a:extLst>
            </p:cNvPr>
            <p:cNvPicPr>
              <a:picLocks noChangeAspect="1"/>
            </p:cNvPicPr>
            <p:nvPr/>
          </p:nvPicPr>
          <p:blipFill>
            <a:blip r:embed="rId2"/>
            <a:stretch>
              <a:fillRect/>
            </a:stretch>
          </p:blipFill>
          <p:spPr>
            <a:xfrm>
              <a:off x="9307112" y="2532016"/>
              <a:ext cx="1558117" cy="1569660"/>
            </a:xfrm>
            <a:prstGeom prst="rect">
              <a:avLst/>
            </a:prstGeom>
          </p:spPr>
        </p:pic>
      </p:grpSp>
      <p:sp>
        <p:nvSpPr>
          <p:cNvPr id="36" name="TextBox 35">
            <a:extLst>
              <a:ext uri="{FF2B5EF4-FFF2-40B4-BE49-F238E27FC236}">
                <a16:creationId xmlns:a16="http://schemas.microsoft.com/office/drawing/2014/main" id="{00CF685A-3FFD-EBFF-D2CD-54F5C6AB68AB}"/>
              </a:ext>
            </a:extLst>
          </p:cNvPr>
          <p:cNvSpPr txBox="1"/>
          <p:nvPr/>
        </p:nvSpPr>
        <p:spPr>
          <a:xfrm>
            <a:off x="-6844909"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37" name="Picture 36">
            <a:extLst>
              <a:ext uri="{FF2B5EF4-FFF2-40B4-BE49-F238E27FC236}">
                <a16:creationId xmlns:a16="http://schemas.microsoft.com/office/drawing/2014/main" id="{8A110A79-CC85-BEE4-163A-CD6266F7B755}"/>
              </a:ext>
            </a:extLst>
          </p:cNvPr>
          <p:cNvPicPr>
            <a:picLocks noChangeAspect="1"/>
          </p:cNvPicPr>
          <p:nvPr/>
        </p:nvPicPr>
        <p:blipFill>
          <a:blip r:embed="rId3"/>
          <a:stretch>
            <a:fillRect/>
          </a:stretch>
        </p:blipFill>
        <p:spPr>
          <a:xfrm>
            <a:off x="-384629" y="2193126"/>
            <a:ext cx="2143125" cy="2143125"/>
          </a:xfrm>
          <a:prstGeom prst="rect">
            <a:avLst/>
          </a:prstGeom>
        </p:spPr>
      </p:pic>
      <p:grpSp>
        <p:nvGrpSpPr>
          <p:cNvPr id="38" name="Group 37">
            <a:extLst>
              <a:ext uri="{FF2B5EF4-FFF2-40B4-BE49-F238E27FC236}">
                <a16:creationId xmlns:a16="http://schemas.microsoft.com/office/drawing/2014/main" id="{D5F9E9B3-8815-42AF-47F1-9D011AB610BF}"/>
              </a:ext>
            </a:extLst>
          </p:cNvPr>
          <p:cNvGrpSpPr/>
          <p:nvPr/>
        </p:nvGrpSpPr>
        <p:grpSpPr>
          <a:xfrm>
            <a:off x="-10261064" y="0"/>
            <a:ext cx="12192000" cy="6858000"/>
            <a:chOff x="0" y="0"/>
            <a:chExt cx="12192000" cy="6858000"/>
          </a:xfrm>
        </p:grpSpPr>
        <p:grpSp>
          <p:nvGrpSpPr>
            <p:cNvPr id="39" name="Group 38">
              <a:extLst>
                <a:ext uri="{FF2B5EF4-FFF2-40B4-BE49-F238E27FC236}">
                  <a16:creationId xmlns:a16="http://schemas.microsoft.com/office/drawing/2014/main" id="{DD859779-E32C-1ED7-DE2C-54BAF361EBA6}"/>
                </a:ext>
              </a:extLst>
            </p:cNvPr>
            <p:cNvGrpSpPr/>
            <p:nvPr/>
          </p:nvGrpSpPr>
          <p:grpSpPr>
            <a:xfrm>
              <a:off x="0" y="0"/>
              <a:ext cx="12192000" cy="6858000"/>
              <a:chOff x="0" y="30974"/>
              <a:chExt cx="12192000" cy="6858000"/>
            </a:xfrm>
          </p:grpSpPr>
          <p:sp>
            <p:nvSpPr>
              <p:cNvPr id="41" name="Flowchart: Process 40">
                <a:extLst>
                  <a:ext uri="{FF2B5EF4-FFF2-40B4-BE49-F238E27FC236}">
                    <a16:creationId xmlns:a16="http://schemas.microsoft.com/office/drawing/2014/main" id="{5EB59EB8-501E-5DE3-B2A1-33D52BF950CE}"/>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BC6057B-684E-6ADD-03E8-A9AE2A0D9020}"/>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40" name="TextBox 39">
              <a:extLst>
                <a:ext uri="{FF2B5EF4-FFF2-40B4-BE49-F238E27FC236}">
                  <a16:creationId xmlns:a16="http://schemas.microsoft.com/office/drawing/2014/main" id="{A932F600-EA22-BC69-5350-533CAA7AD25F}"/>
                </a:ext>
              </a:extLst>
            </p:cNvPr>
            <p:cNvSpPr txBox="1"/>
            <p:nvPr/>
          </p:nvSpPr>
          <p:spPr>
            <a:xfrm rot="16200000">
              <a:off x="11036285" y="3075057"/>
              <a:ext cx="1535384"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Future BPO Potentials</a:t>
              </a:r>
            </a:p>
          </p:txBody>
        </p:sp>
      </p:grpSp>
      <p:grpSp>
        <p:nvGrpSpPr>
          <p:cNvPr id="43" name="Group 42">
            <a:extLst>
              <a:ext uri="{FF2B5EF4-FFF2-40B4-BE49-F238E27FC236}">
                <a16:creationId xmlns:a16="http://schemas.microsoft.com/office/drawing/2014/main" id="{F0C3D963-9385-7BAB-B122-C3DF06018159}"/>
              </a:ext>
            </a:extLst>
          </p:cNvPr>
          <p:cNvGrpSpPr/>
          <p:nvPr/>
        </p:nvGrpSpPr>
        <p:grpSpPr>
          <a:xfrm>
            <a:off x="-11165381" y="0"/>
            <a:ext cx="12192000" cy="6858000"/>
            <a:chOff x="0" y="0"/>
            <a:chExt cx="12192000" cy="6858000"/>
          </a:xfrm>
        </p:grpSpPr>
        <p:grpSp>
          <p:nvGrpSpPr>
            <p:cNvPr id="44" name="Group 43">
              <a:extLst>
                <a:ext uri="{FF2B5EF4-FFF2-40B4-BE49-F238E27FC236}">
                  <a16:creationId xmlns:a16="http://schemas.microsoft.com/office/drawing/2014/main" id="{5BDA6ABB-04EE-A678-8AB3-035169F3AB47}"/>
                </a:ext>
              </a:extLst>
            </p:cNvPr>
            <p:cNvGrpSpPr/>
            <p:nvPr/>
          </p:nvGrpSpPr>
          <p:grpSpPr>
            <a:xfrm>
              <a:off x="0" y="0"/>
              <a:ext cx="12192000" cy="6858000"/>
              <a:chOff x="0" y="30974"/>
              <a:chExt cx="12192000" cy="6858000"/>
            </a:xfrm>
          </p:grpSpPr>
          <p:sp>
            <p:nvSpPr>
              <p:cNvPr id="46" name="Flowchart: Process 45">
                <a:extLst>
                  <a:ext uri="{FF2B5EF4-FFF2-40B4-BE49-F238E27FC236}">
                    <a16:creationId xmlns:a16="http://schemas.microsoft.com/office/drawing/2014/main" id="{D69135BE-1B7D-F1F8-2017-B6D807E11E6D}"/>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623489DE-F115-1FA8-4356-707B8365BB4C}"/>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45" name="TextBox 44">
              <a:extLst>
                <a:ext uri="{FF2B5EF4-FFF2-40B4-BE49-F238E27FC236}">
                  <a16:creationId xmlns:a16="http://schemas.microsoft.com/office/drawing/2014/main" id="{9BD0BD60-19F9-0AE0-6D00-3E8B23839817}"/>
                </a:ext>
              </a:extLst>
            </p:cNvPr>
            <p:cNvSpPr txBox="1"/>
            <p:nvPr/>
          </p:nvSpPr>
          <p:spPr>
            <a:xfrm rot="16200000">
              <a:off x="10943362" y="3015185"/>
              <a:ext cx="176553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BPO As IT Supporter</a:t>
              </a:r>
            </a:p>
          </p:txBody>
        </p:sp>
      </p:grpSp>
    </p:spTree>
    <p:extLst>
      <p:ext uri="{BB962C8B-B14F-4D97-AF65-F5344CB8AC3E}">
        <p14:creationId xmlns:p14="http://schemas.microsoft.com/office/powerpoint/2010/main" val="3754306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F0E5F0-8CCE-7012-F53F-3816D35BA59F}"/>
              </a:ext>
            </a:extLst>
          </p:cNvPr>
          <p:cNvGrpSpPr/>
          <p:nvPr/>
        </p:nvGrpSpPr>
        <p:grpSpPr>
          <a:xfrm>
            <a:off x="3707108" y="2618029"/>
            <a:ext cx="7999369" cy="1621942"/>
            <a:chOff x="2865860" y="2532016"/>
            <a:chExt cx="7999369" cy="1621942"/>
          </a:xfrm>
        </p:grpSpPr>
        <p:sp>
          <p:nvSpPr>
            <p:cNvPr id="3" name="TextBox 2">
              <a:extLst>
                <a:ext uri="{FF2B5EF4-FFF2-40B4-BE49-F238E27FC236}">
                  <a16:creationId xmlns:a16="http://schemas.microsoft.com/office/drawing/2014/main" id="{AACE8DA5-DB42-D5E5-1369-503E85EBCEA2}"/>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Future of BPO In Bangladesh.</a:t>
              </a:r>
            </a:p>
          </p:txBody>
        </p:sp>
        <p:pic>
          <p:nvPicPr>
            <p:cNvPr id="6" name="Picture 5">
              <a:extLst>
                <a:ext uri="{FF2B5EF4-FFF2-40B4-BE49-F238E27FC236}">
                  <a16:creationId xmlns:a16="http://schemas.microsoft.com/office/drawing/2014/main" id="{A03A23FD-FC98-FEFF-5212-3E5F906BC77D}"/>
                </a:ext>
              </a:extLst>
            </p:cNvPr>
            <p:cNvPicPr>
              <a:picLocks noChangeAspect="1"/>
            </p:cNvPicPr>
            <p:nvPr/>
          </p:nvPicPr>
          <p:blipFill>
            <a:blip r:embed="rId2"/>
            <a:stretch>
              <a:fillRect/>
            </a:stretch>
          </p:blipFill>
          <p:spPr>
            <a:xfrm>
              <a:off x="9307112" y="2532016"/>
              <a:ext cx="1558117" cy="1569660"/>
            </a:xfrm>
            <a:prstGeom prst="rect">
              <a:avLst/>
            </a:prstGeom>
          </p:spPr>
        </p:pic>
      </p:grpSp>
      <p:sp>
        <p:nvSpPr>
          <p:cNvPr id="36" name="TextBox 35">
            <a:extLst>
              <a:ext uri="{FF2B5EF4-FFF2-40B4-BE49-F238E27FC236}">
                <a16:creationId xmlns:a16="http://schemas.microsoft.com/office/drawing/2014/main" id="{00CF685A-3FFD-EBFF-D2CD-54F5C6AB68AB}"/>
              </a:ext>
            </a:extLst>
          </p:cNvPr>
          <p:cNvSpPr txBox="1"/>
          <p:nvPr/>
        </p:nvSpPr>
        <p:spPr>
          <a:xfrm>
            <a:off x="-6542445" y="2687449"/>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37" name="Picture 36">
            <a:extLst>
              <a:ext uri="{FF2B5EF4-FFF2-40B4-BE49-F238E27FC236}">
                <a16:creationId xmlns:a16="http://schemas.microsoft.com/office/drawing/2014/main" id="{8A110A79-CC85-BEE4-163A-CD6266F7B755}"/>
              </a:ext>
            </a:extLst>
          </p:cNvPr>
          <p:cNvPicPr>
            <a:picLocks noChangeAspect="1"/>
          </p:cNvPicPr>
          <p:nvPr/>
        </p:nvPicPr>
        <p:blipFill>
          <a:blip r:embed="rId3"/>
          <a:stretch>
            <a:fillRect/>
          </a:stretch>
        </p:blipFill>
        <p:spPr>
          <a:xfrm>
            <a:off x="-113696" y="2193126"/>
            <a:ext cx="2143125" cy="2143125"/>
          </a:xfrm>
          <a:prstGeom prst="rect">
            <a:avLst/>
          </a:prstGeom>
        </p:spPr>
      </p:pic>
      <p:grpSp>
        <p:nvGrpSpPr>
          <p:cNvPr id="38" name="Group 37">
            <a:extLst>
              <a:ext uri="{FF2B5EF4-FFF2-40B4-BE49-F238E27FC236}">
                <a16:creationId xmlns:a16="http://schemas.microsoft.com/office/drawing/2014/main" id="{D5F9E9B3-8815-42AF-47F1-9D011AB610BF}"/>
              </a:ext>
            </a:extLst>
          </p:cNvPr>
          <p:cNvGrpSpPr/>
          <p:nvPr/>
        </p:nvGrpSpPr>
        <p:grpSpPr>
          <a:xfrm>
            <a:off x="0" y="26141"/>
            <a:ext cx="12192000" cy="6858000"/>
            <a:chOff x="0" y="0"/>
            <a:chExt cx="12192000" cy="6858000"/>
          </a:xfrm>
        </p:grpSpPr>
        <p:grpSp>
          <p:nvGrpSpPr>
            <p:cNvPr id="39" name="Group 38">
              <a:extLst>
                <a:ext uri="{FF2B5EF4-FFF2-40B4-BE49-F238E27FC236}">
                  <a16:creationId xmlns:a16="http://schemas.microsoft.com/office/drawing/2014/main" id="{DD859779-E32C-1ED7-DE2C-54BAF361EBA6}"/>
                </a:ext>
              </a:extLst>
            </p:cNvPr>
            <p:cNvGrpSpPr/>
            <p:nvPr/>
          </p:nvGrpSpPr>
          <p:grpSpPr>
            <a:xfrm>
              <a:off x="0" y="0"/>
              <a:ext cx="12192000" cy="6858000"/>
              <a:chOff x="0" y="30974"/>
              <a:chExt cx="12192000" cy="6858000"/>
            </a:xfrm>
          </p:grpSpPr>
          <p:sp>
            <p:nvSpPr>
              <p:cNvPr id="41" name="Flowchart: Process 40">
                <a:extLst>
                  <a:ext uri="{FF2B5EF4-FFF2-40B4-BE49-F238E27FC236}">
                    <a16:creationId xmlns:a16="http://schemas.microsoft.com/office/drawing/2014/main" id="{5EB59EB8-501E-5DE3-B2A1-33D52BF950CE}"/>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BC6057B-684E-6ADD-03E8-A9AE2A0D9020}"/>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40" name="TextBox 39">
              <a:extLst>
                <a:ext uri="{FF2B5EF4-FFF2-40B4-BE49-F238E27FC236}">
                  <a16:creationId xmlns:a16="http://schemas.microsoft.com/office/drawing/2014/main" id="{A932F600-EA22-BC69-5350-533CAA7AD25F}"/>
                </a:ext>
              </a:extLst>
            </p:cNvPr>
            <p:cNvSpPr txBox="1"/>
            <p:nvPr/>
          </p:nvSpPr>
          <p:spPr>
            <a:xfrm rot="16200000">
              <a:off x="11036285" y="3075057"/>
              <a:ext cx="1535384"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Future BPO Potentials</a:t>
              </a:r>
            </a:p>
          </p:txBody>
        </p:sp>
      </p:grpSp>
      <p:grpSp>
        <p:nvGrpSpPr>
          <p:cNvPr id="43" name="Group 42">
            <a:extLst>
              <a:ext uri="{FF2B5EF4-FFF2-40B4-BE49-F238E27FC236}">
                <a16:creationId xmlns:a16="http://schemas.microsoft.com/office/drawing/2014/main" id="{F0C3D963-9385-7BAB-B122-C3DF06018159}"/>
              </a:ext>
            </a:extLst>
          </p:cNvPr>
          <p:cNvGrpSpPr/>
          <p:nvPr/>
        </p:nvGrpSpPr>
        <p:grpSpPr>
          <a:xfrm>
            <a:off x="-11005807" y="0"/>
            <a:ext cx="12192000" cy="6858000"/>
            <a:chOff x="27506" y="0"/>
            <a:chExt cx="12192000" cy="6858000"/>
          </a:xfrm>
        </p:grpSpPr>
        <p:grpSp>
          <p:nvGrpSpPr>
            <p:cNvPr id="44" name="Group 43">
              <a:extLst>
                <a:ext uri="{FF2B5EF4-FFF2-40B4-BE49-F238E27FC236}">
                  <a16:creationId xmlns:a16="http://schemas.microsoft.com/office/drawing/2014/main" id="{5BDA6ABB-04EE-A678-8AB3-035169F3AB47}"/>
                </a:ext>
              </a:extLst>
            </p:cNvPr>
            <p:cNvGrpSpPr/>
            <p:nvPr/>
          </p:nvGrpSpPr>
          <p:grpSpPr>
            <a:xfrm>
              <a:off x="27506" y="0"/>
              <a:ext cx="12192000" cy="6858000"/>
              <a:chOff x="27506" y="30974"/>
              <a:chExt cx="12192000" cy="6858000"/>
            </a:xfrm>
          </p:grpSpPr>
          <p:sp>
            <p:nvSpPr>
              <p:cNvPr id="46" name="Flowchart: Process 45">
                <a:extLst>
                  <a:ext uri="{FF2B5EF4-FFF2-40B4-BE49-F238E27FC236}">
                    <a16:creationId xmlns:a16="http://schemas.microsoft.com/office/drawing/2014/main" id="{D69135BE-1B7D-F1F8-2017-B6D807E11E6D}"/>
                  </a:ext>
                </a:extLst>
              </p:cNvPr>
              <p:cNvSpPr/>
              <p:nvPr/>
            </p:nvSpPr>
            <p:spPr>
              <a:xfrm>
                <a:off x="27506"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623489DE-F115-1FA8-4356-707B8365BB4C}"/>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45" name="TextBox 44">
              <a:extLst>
                <a:ext uri="{FF2B5EF4-FFF2-40B4-BE49-F238E27FC236}">
                  <a16:creationId xmlns:a16="http://schemas.microsoft.com/office/drawing/2014/main" id="{9BD0BD60-19F9-0AE0-6D00-3E8B23839817}"/>
                </a:ext>
              </a:extLst>
            </p:cNvPr>
            <p:cNvSpPr txBox="1"/>
            <p:nvPr/>
          </p:nvSpPr>
          <p:spPr>
            <a:xfrm rot="16200000">
              <a:off x="10943362" y="3015185"/>
              <a:ext cx="176553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BPO As IT Supporter</a:t>
              </a:r>
            </a:p>
          </p:txBody>
        </p:sp>
      </p:grpSp>
      <p:pic>
        <p:nvPicPr>
          <p:cNvPr id="2" name="Picture 1">
            <a:extLst>
              <a:ext uri="{FF2B5EF4-FFF2-40B4-BE49-F238E27FC236}">
                <a16:creationId xmlns:a16="http://schemas.microsoft.com/office/drawing/2014/main" id="{F85AD60D-C695-04F0-E680-DA2E16C1A1CB}"/>
              </a:ext>
            </a:extLst>
          </p:cNvPr>
          <p:cNvPicPr>
            <a:picLocks noChangeAspect="1"/>
          </p:cNvPicPr>
          <p:nvPr/>
        </p:nvPicPr>
        <p:blipFill>
          <a:blip r:embed="rId4"/>
          <a:stretch>
            <a:fillRect/>
          </a:stretch>
        </p:blipFill>
        <p:spPr>
          <a:xfrm>
            <a:off x="4725259" y="927421"/>
            <a:ext cx="1469116" cy="1469116"/>
          </a:xfrm>
          <a:prstGeom prst="rect">
            <a:avLst/>
          </a:prstGeom>
        </p:spPr>
      </p:pic>
      <p:sp>
        <p:nvSpPr>
          <p:cNvPr id="4" name="TextBox 3">
            <a:extLst>
              <a:ext uri="{FF2B5EF4-FFF2-40B4-BE49-F238E27FC236}">
                <a16:creationId xmlns:a16="http://schemas.microsoft.com/office/drawing/2014/main" id="{67DBF885-9741-BB8A-8D17-224F84C90825}"/>
              </a:ext>
            </a:extLst>
          </p:cNvPr>
          <p:cNvSpPr txBox="1"/>
          <p:nvPr/>
        </p:nvSpPr>
        <p:spPr>
          <a:xfrm>
            <a:off x="1654025" y="2947309"/>
            <a:ext cx="1956391" cy="1015663"/>
          </a:xfrm>
          <a:prstGeom prst="rect">
            <a:avLst/>
          </a:prstGeom>
          <a:noFill/>
          <a:ln w="12700">
            <a:solidFill>
              <a:schemeClr val="tx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BPO As a Potential Game Changer.</a:t>
            </a:r>
          </a:p>
        </p:txBody>
      </p:sp>
      <p:cxnSp>
        <p:nvCxnSpPr>
          <p:cNvPr id="8" name="Straight Connector 7">
            <a:extLst>
              <a:ext uri="{FF2B5EF4-FFF2-40B4-BE49-F238E27FC236}">
                <a16:creationId xmlns:a16="http://schemas.microsoft.com/office/drawing/2014/main" id="{93ADA64A-4F00-CEFD-9EF4-B2A03D04744B}"/>
              </a:ext>
            </a:extLst>
          </p:cNvPr>
          <p:cNvCxnSpPr/>
          <p:nvPr/>
        </p:nvCxnSpPr>
        <p:spPr>
          <a:xfrm>
            <a:off x="3934047" y="1190847"/>
            <a:ext cx="0" cy="4550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53AEDA4-19B5-C18F-17C0-4ECDC4E562FD}"/>
              </a:ext>
            </a:extLst>
          </p:cNvPr>
          <p:cNvSpPr txBox="1"/>
          <p:nvPr/>
        </p:nvSpPr>
        <p:spPr>
          <a:xfrm>
            <a:off x="4544522" y="2467188"/>
            <a:ext cx="1764012" cy="707886"/>
          </a:xfrm>
          <a:prstGeom prst="rect">
            <a:avLst/>
          </a:prstGeom>
          <a:noFill/>
          <a:ln w="12700">
            <a:no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Supporting Customer</a:t>
            </a:r>
          </a:p>
        </p:txBody>
      </p:sp>
      <p:sp>
        <p:nvSpPr>
          <p:cNvPr id="11" name="TextBox 10">
            <a:extLst>
              <a:ext uri="{FF2B5EF4-FFF2-40B4-BE49-F238E27FC236}">
                <a16:creationId xmlns:a16="http://schemas.microsoft.com/office/drawing/2014/main" id="{35138192-9164-7287-557B-BA08CBB36519}"/>
              </a:ext>
            </a:extLst>
          </p:cNvPr>
          <p:cNvSpPr txBox="1"/>
          <p:nvPr/>
        </p:nvSpPr>
        <p:spPr>
          <a:xfrm>
            <a:off x="4544522" y="5208113"/>
            <a:ext cx="1764010" cy="707886"/>
          </a:xfrm>
          <a:prstGeom prst="rect">
            <a:avLst/>
          </a:prstGeom>
          <a:noFill/>
          <a:ln w="12700">
            <a:no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Digital </a:t>
            </a:r>
          </a:p>
          <a:p>
            <a:pPr algn="ctr"/>
            <a:r>
              <a:rPr lang="en-US" sz="2000" dirty="0">
                <a:latin typeface="Times New Roman" panose="02020603050405020304" pitchFamily="18" charset="0"/>
                <a:cs typeface="Times New Roman" panose="02020603050405020304" pitchFamily="18" charset="0"/>
              </a:rPr>
              <a:t>Services</a:t>
            </a:r>
          </a:p>
        </p:txBody>
      </p:sp>
      <p:pic>
        <p:nvPicPr>
          <p:cNvPr id="12" name="Picture 11">
            <a:extLst>
              <a:ext uri="{FF2B5EF4-FFF2-40B4-BE49-F238E27FC236}">
                <a16:creationId xmlns:a16="http://schemas.microsoft.com/office/drawing/2014/main" id="{80E87B4B-A914-79C1-4047-6A4D1ED4D32B}"/>
              </a:ext>
            </a:extLst>
          </p:cNvPr>
          <p:cNvPicPr>
            <a:picLocks noChangeAspect="1"/>
          </p:cNvPicPr>
          <p:nvPr/>
        </p:nvPicPr>
        <p:blipFill>
          <a:blip r:embed="rId5"/>
          <a:stretch>
            <a:fillRect/>
          </a:stretch>
        </p:blipFill>
        <p:spPr>
          <a:xfrm>
            <a:off x="8261469" y="1008512"/>
            <a:ext cx="1469116" cy="1475675"/>
          </a:xfrm>
          <a:prstGeom prst="rect">
            <a:avLst/>
          </a:prstGeom>
          <a:ln w="12700">
            <a:solidFill>
              <a:schemeClr val="tx1"/>
            </a:solidFill>
          </a:ln>
        </p:spPr>
      </p:pic>
      <p:sp>
        <p:nvSpPr>
          <p:cNvPr id="13" name="TextBox 12">
            <a:extLst>
              <a:ext uri="{FF2B5EF4-FFF2-40B4-BE49-F238E27FC236}">
                <a16:creationId xmlns:a16="http://schemas.microsoft.com/office/drawing/2014/main" id="{43E1D068-EDFB-A813-2EE4-84CC41A05D92}"/>
              </a:ext>
            </a:extLst>
          </p:cNvPr>
          <p:cNvSpPr txBox="1"/>
          <p:nvPr/>
        </p:nvSpPr>
        <p:spPr>
          <a:xfrm>
            <a:off x="8090526" y="5128357"/>
            <a:ext cx="1764012" cy="400110"/>
          </a:xfrm>
          <a:prstGeom prst="rect">
            <a:avLst/>
          </a:prstGeom>
          <a:noFill/>
          <a:ln w="12700">
            <a:no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Health Care</a:t>
            </a:r>
          </a:p>
        </p:txBody>
      </p:sp>
      <p:sp>
        <p:nvSpPr>
          <p:cNvPr id="14" name="TextBox 13">
            <a:extLst>
              <a:ext uri="{FF2B5EF4-FFF2-40B4-BE49-F238E27FC236}">
                <a16:creationId xmlns:a16="http://schemas.microsoft.com/office/drawing/2014/main" id="{155562E9-8AB8-6D7E-F0C8-2D9A9DFFB127}"/>
              </a:ext>
            </a:extLst>
          </p:cNvPr>
          <p:cNvSpPr txBox="1"/>
          <p:nvPr/>
        </p:nvSpPr>
        <p:spPr>
          <a:xfrm>
            <a:off x="8099364" y="2593366"/>
            <a:ext cx="1764012" cy="707886"/>
          </a:xfrm>
          <a:prstGeom prst="rect">
            <a:avLst/>
          </a:prstGeom>
          <a:noFill/>
          <a:ln w="12700">
            <a:no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Finance &amp; Accounting</a:t>
            </a:r>
          </a:p>
        </p:txBody>
      </p:sp>
      <p:pic>
        <p:nvPicPr>
          <p:cNvPr id="15" name="Picture 14">
            <a:extLst>
              <a:ext uri="{FF2B5EF4-FFF2-40B4-BE49-F238E27FC236}">
                <a16:creationId xmlns:a16="http://schemas.microsoft.com/office/drawing/2014/main" id="{AE473E3C-9399-AE1B-6812-CBFC1346712C}"/>
              </a:ext>
            </a:extLst>
          </p:cNvPr>
          <p:cNvPicPr>
            <a:picLocks noChangeAspect="1"/>
          </p:cNvPicPr>
          <p:nvPr/>
        </p:nvPicPr>
        <p:blipFill rotWithShape="1">
          <a:blip r:embed="rId6"/>
          <a:srcRect l="7912" t="10390" r="4178" b="15815"/>
          <a:stretch/>
        </p:blipFill>
        <p:spPr>
          <a:xfrm>
            <a:off x="8325253" y="3887827"/>
            <a:ext cx="1345832" cy="1218661"/>
          </a:xfrm>
          <a:prstGeom prst="rect">
            <a:avLst/>
          </a:prstGeom>
          <a:ln w="12700">
            <a:solidFill>
              <a:schemeClr val="tx1"/>
            </a:solidFill>
          </a:ln>
        </p:spPr>
      </p:pic>
      <p:pic>
        <p:nvPicPr>
          <p:cNvPr id="16" name="Picture 15">
            <a:extLst>
              <a:ext uri="{FF2B5EF4-FFF2-40B4-BE49-F238E27FC236}">
                <a16:creationId xmlns:a16="http://schemas.microsoft.com/office/drawing/2014/main" id="{70846A8F-2652-D08D-45D1-04115552EBBF}"/>
              </a:ext>
            </a:extLst>
          </p:cNvPr>
          <p:cNvPicPr>
            <a:picLocks noChangeAspect="1"/>
          </p:cNvPicPr>
          <p:nvPr/>
        </p:nvPicPr>
        <p:blipFill>
          <a:blip r:embed="rId7"/>
          <a:stretch>
            <a:fillRect/>
          </a:stretch>
        </p:blipFill>
        <p:spPr>
          <a:xfrm>
            <a:off x="4725259" y="3759321"/>
            <a:ext cx="1475675" cy="1475675"/>
          </a:xfrm>
          <a:prstGeom prst="rect">
            <a:avLst/>
          </a:prstGeom>
        </p:spPr>
      </p:pic>
    </p:spTree>
    <p:extLst>
      <p:ext uri="{BB962C8B-B14F-4D97-AF65-F5344CB8AC3E}">
        <p14:creationId xmlns:p14="http://schemas.microsoft.com/office/powerpoint/2010/main" val="1010284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F0E5F0-8CCE-7012-F53F-3816D35BA59F}"/>
              </a:ext>
            </a:extLst>
          </p:cNvPr>
          <p:cNvGrpSpPr/>
          <p:nvPr/>
        </p:nvGrpSpPr>
        <p:grpSpPr>
          <a:xfrm>
            <a:off x="3707108" y="2618029"/>
            <a:ext cx="7999369" cy="1621942"/>
            <a:chOff x="2865860" y="2532016"/>
            <a:chExt cx="7999369" cy="1621942"/>
          </a:xfrm>
        </p:grpSpPr>
        <p:sp>
          <p:nvSpPr>
            <p:cNvPr id="3" name="TextBox 2">
              <a:extLst>
                <a:ext uri="{FF2B5EF4-FFF2-40B4-BE49-F238E27FC236}">
                  <a16:creationId xmlns:a16="http://schemas.microsoft.com/office/drawing/2014/main" id="{AACE8DA5-DB42-D5E5-1369-503E85EBCEA2}"/>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Future of BPO In Bangladesh.</a:t>
              </a:r>
            </a:p>
          </p:txBody>
        </p:sp>
        <p:pic>
          <p:nvPicPr>
            <p:cNvPr id="6" name="Picture 5">
              <a:extLst>
                <a:ext uri="{FF2B5EF4-FFF2-40B4-BE49-F238E27FC236}">
                  <a16:creationId xmlns:a16="http://schemas.microsoft.com/office/drawing/2014/main" id="{A03A23FD-FC98-FEFF-5212-3E5F906BC77D}"/>
                </a:ext>
              </a:extLst>
            </p:cNvPr>
            <p:cNvPicPr>
              <a:picLocks noChangeAspect="1"/>
            </p:cNvPicPr>
            <p:nvPr/>
          </p:nvPicPr>
          <p:blipFill>
            <a:blip r:embed="rId2"/>
            <a:stretch>
              <a:fillRect/>
            </a:stretch>
          </p:blipFill>
          <p:spPr>
            <a:xfrm>
              <a:off x="9307112" y="2532016"/>
              <a:ext cx="1558117" cy="1569660"/>
            </a:xfrm>
            <a:prstGeom prst="rect">
              <a:avLst/>
            </a:prstGeom>
          </p:spPr>
        </p:pic>
      </p:grpSp>
      <p:pic>
        <p:nvPicPr>
          <p:cNvPr id="37" name="Picture 36">
            <a:extLst>
              <a:ext uri="{FF2B5EF4-FFF2-40B4-BE49-F238E27FC236}">
                <a16:creationId xmlns:a16="http://schemas.microsoft.com/office/drawing/2014/main" id="{8A110A79-CC85-BEE4-163A-CD6266F7B755}"/>
              </a:ext>
            </a:extLst>
          </p:cNvPr>
          <p:cNvPicPr>
            <a:picLocks noChangeAspect="1"/>
          </p:cNvPicPr>
          <p:nvPr/>
        </p:nvPicPr>
        <p:blipFill>
          <a:blip r:embed="rId3"/>
          <a:stretch>
            <a:fillRect/>
          </a:stretch>
        </p:blipFill>
        <p:spPr>
          <a:xfrm>
            <a:off x="-113696" y="2193126"/>
            <a:ext cx="2143125" cy="2143125"/>
          </a:xfrm>
          <a:prstGeom prst="rect">
            <a:avLst/>
          </a:prstGeom>
        </p:spPr>
      </p:pic>
      <p:grpSp>
        <p:nvGrpSpPr>
          <p:cNvPr id="38" name="Group 37">
            <a:extLst>
              <a:ext uri="{FF2B5EF4-FFF2-40B4-BE49-F238E27FC236}">
                <a16:creationId xmlns:a16="http://schemas.microsoft.com/office/drawing/2014/main" id="{D5F9E9B3-8815-42AF-47F1-9D011AB610BF}"/>
              </a:ext>
            </a:extLst>
          </p:cNvPr>
          <p:cNvGrpSpPr/>
          <p:nvPr/>
        </p:nvGrpSpPr>
        <p:grpSpPr>
          <a:xfrm>
            <a:off x="0" y="26141"/>
            <a:ext cx="12192000" cy="6858000"/>
            <a:chOff x="0" y="0"/>
            <a:chExt cx="12192000" cy="6858000"/>
          </a:xfrm>
        </p:grpSpPr>
        <p:grpSp>
          <p:nvGrpSpPr>
            <p:cNvPr id="39" name="Group 38">
              <a:extLst>
                <a:ext uri="{FF2B5EF4-FFF2-40B4-BE49-F238E27FC236}">
                  <a16:creationId xmlns:a16="http://schemas.microsoft.com/office/drawing/2014/main" id="{DD859779-E32C-1ED7-DE2C-54BAF361EBA6}"/>
                </a:ext>
              </a:extLst>
            </p:cNvPr>
            <p:cNvGrpSpPr/>
            <p:nvPr/>
          </p:nvGrpSpPr>
          <p:grpSpPr>
            <a:xfrm>
              <a:off x="0" y="0"/>
              <a:ext cx="12192000" cy="6858000"/>
              <a:chOff x="0" y="30974"/>
              <a:chExt cx="12192000" cy="6858000"/>
            </a:xfrm>
          </p:grpSpPr>
          <p:sp>
            <p:nvSpPr>
              <p:cNvPr id="41" name="Flowchart: Process 40">
                <a:extLst>
                  <a:ext uri="{FF2B5EF4-FFF2-40B4-BE49-F238E27FC236}">
                    <a16:creationId xmlns:a16="http://schemas.microsoft.com/office/drawing/2014/main" id="{5EB59EB8-501E-5DE3-B2A1-33D52BF950CE}"/>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BC6057B-684E-6ADD-03E8-A9AE2A0D9020}"/>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40" name="TextBox 39">
              <a:extLst>
                <a:ext uri="{FF2B5EF4-FFF2-40B4-BE49-F238E27FC236}">
                  <a16:creationId xmlns:a16="http://schemas.microsoft.com/office/drawing/2014/main" id="{A932F600-EA22-BC69-5350-533CAA7AD25F}"/>
                </a:ext>
              </a:extLst>
            </p:cNvPr>
            <p:cNvSpPr txBox="1"/>
            <p:nvPr/>
          </p:nvSpPr>
          <p:spPr>
            <a:xfrm rot="16200000">
              <a:off x="11036285" y="3075057"/>
              <a:ext cx="1535384"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Future BPO Potentials</a:t>
              </a:r>
            </a:p>
          </p:txBody>
        </p:sp>
      </p:grpSp>
      <p:grpSp>
        <p:nvGrpSpPr>
          <p:cNvPr id="43" name="Group 42">
            <a:extLst>
              <a:ext uri="{FF2B5EF4-FFF2-40B4-BE49-F238E27FC236}">
                <a16:creationId xmlns:a16="http://schemas.microsoft.com/office/drawing/2014/main" id="{F0C3D963-9385-7BAB-B122-C3DF06018159}"/>
              </a:ext>
            </a:extLst>
          </p:cNvPr>
          <p:cNvGrpSpPr/>
          <p:nvPr/>
        </p:nvGrpSpPr>
        <p:grpSpPr>
          <a:xfrm>
            <a:off x="-741966" y="-26141"/>
            <a:ext cx="12192000" cy="6858000"/>
            <a:chOff x="0" y="0"/>
            <a:chExt cx="12192000" cy="6858000"/>
          </a:xfrm>
        </p:grpSpPr>
        <p:grpSp>
          <p:nvGrpSpPr>
            <p:cNvPr id="44" name="Group 43">
              <a:extLst>
                <a:ext uri="{FF2B5EF4-FFF2-40B4-BE49-F238E27FC236}">
                  <a16:creationId xmlns:a16="http://schemas.microsoft.com/office/drawing/2014/main" id="{5BDA6ABB-04EE-A678-8AB3-035169F3AB47}"/>
                </a:ext>
              </a:extLst>
            </p:cNvPr>
            <p:cNvGrpSpPr/>
            <p:nvPr/>
          </p:nvGrpSpPr>
          <p:grpSpPr>
            <a:xfrm>
              <a:off x="0" y="0"/>
              <a:ext cx="12192000" cy="6858000"/>
              <a:chOff x="0" y="30974"/>
              <a:chExt cx="12192000" cy="6858000"/>
            </a:xfrm>
          </p:grpSpPr>
          <p:sp>
            <p:nvSpPr>
              <p:cNvPr id="46" name="Flowchart: Process 45">
                <a:extLst>
                  <a:ext uri="{FF2B5EF4-FFF2-40B4-BE49-F238E27FC236}">
                    <a16:creationId xmlns:a16="http://schemas.microsoft.com/office/drawing/2014/main" id="{D69135BE-1B7D-F1F8-2017-B6D807E11E6D}"/>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623489DE-F115-1FA8-4356-707B8365BB4C}"/>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45" name="TextBox 44">
              <a:extLst>
                <a:ext uri="{FF2B5EF4-FFF2-40B4-BE49-F238E27FC236}">
                  <a16:creationId xmlns:a16="http://schemas.microsoft.com/office/drawing/2014/main" id="{9BD0BD60-19F9-0AE0-6D00-3E8B23839817}"/>
                </a:ext>
              </a:extLst>
            </p:cNvPr>
            <p:cNvSpPr txBox="1"/>
            <p:nvPr/>
          </p:nvSpPr>
          <p:spPr>
            <a:xfrm rot="16200000">
              <a:off x="10943362" y="3015185"/>
              <a:ext cx="176553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BPO As IT Supporter</a:t>
              </a:r>
            </a:p>
          </p:txBody>
        </p:sp>
      </p:grpSp>
      <p:pic>
        <p:nvPicPr>
          <p:cNvPr id="2" name="Picture 1">
            <a:extLst>
              <a:ext uri="{FF2B5EF4-FFF2-40B4-BE49-F238E27FC236}">
                <a16:creationId xmlns:a16="http://schemas.microsoft.com/office/drawing/2014/main" id="{B5DC5755-CAA0-5C41-CE6D-93C0FCC38020}"/>
              </a:ext>
            </a:extLst>
          </p:cNvPr>
          <p:cNvPicPr>
            <a:picLocks noChangeAspect="1"/>
          </p:cNvPicPr>
          <p:nvPr/>
        </p:nvPicPr>
        <p:blipFill>
          <a:blip r:embed="rId4"/>
          <a:stretch>
            <a:fillRect/>
          </a:stretch>
        </p:blipFill>
        <p:spPr>
          <a:xfrm>
            <a:off x="4080590" y="876526"/>
            <a:ext cx="1767993" cy="2170364"/>
          </a:xfrm>
          <a:prstGeom prst="rect">
            <a:avLst/>
          </a:prstGeom>
        </p:spPr>
      </p:pic>
      <p:sp>
        <p:nvSpPr>
          <p:cNvPr id="4" name="TextBox 3">
            <a:extLst>
              <a:ext uri="{FF2B5EF4-FFF2-40B4-BE49-F238E27FC236}">
                <a16:creationId xmlns:a16="http://schemas.microsoft.com/office/drawing/2014/main" id="{578F4227-D679-E87A-2AC3-53D42026B376}"/>
              </a:ext>
            </a:extLst>
          </p:cNvPr>
          <p:cNvSpPr txBox="1"/>
          <p:nvPr/>
        </p:nvSpPr>
        <p:spPr>
          <a:xfrm>
            <a:off x="1051233" y="3264688"/>
            <a:ext cx="1956391" cy="707886"/>
          </a:xfrm>
          <a:prstGeom prst="rect">
            <a:avLst/>
          </a:prstGeom>
          <a:noFill/>
          <a:ln w="12700">
            <a:solidFill>
              <a:schemeClr val="tx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BPO As A Pillar IT </a:t>
            </a:r>
          </a:p>
        </p:txBody>
      </p:sp>
      <p:cxnSp>
        <p:nvCxnSpPr>
          <p:cNvPr id="8" name="Straight Connector 7">
            <a:extLst>
              <a:ext uri="{FF2B5EF4-FFF2-40B4-BE49-F238E27FC236}">
                <a16:creationId xmlns:a16="http://schemas.microsoft.com/office/drawing/2014/main" id="{762171CC-D28D-6F59-3ABA-4BF340729129}"/>
              </a:ext>
            </a:extLst>
          </p:cNvPr>
          <p:cNvCxnSpPr/>
          <p:nvPr/>
        </p:nvCxnSpPr>
        <p:spPr>
          <a:xfrm>
            <a:off x="3338623" y="1275907"/>
            <a:ext cx="0" cy="47846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EC65824-5858-BB02-92CF-283FF71C8E19}"/>
              </a:ext>
            </a:extLst>
          </p:cNvPr>
          <p:cNvPicPr>
            <a:picLocks noChangeAspect="1"/>
          </p:cNvPicPr>
          <p:nvPr/>
        </p:nvPicPr>
        <p:blipFill>
          <a:blip r:embed="rId5"/>
          <a:stretch>
            <a:fillRect/>
          </a:stretch>
        </p:blipFill>
        <p:spPr>
          <a:xfrm>
            <a:off x="4202539" y="3811111"/>
            <a:ext cx="1347902" cy="1498874"/>
          </a:xfrm>
          <a:prstGeom prst="rect">
            <a:avLst/>
          </a:prstGeom>
          <a:ln w="12700">
            <a:solidFill>
              <a:schemeClr val="tx1"/>
            </a:solidFill>
          </a:ln>
        </p:spPr>
      </p:pic>
      <p:sp>
        <p:nvSpPr>
          <p:cNvPr id="10" name="TextBox 9">
            <a:extLst>
              <a:ext uri="{FF2B5EF4-FFF2-40B4-BE49-F238E27FC236}">
                <a16:creationId xmlns:a16="http://schemas.microsoft.com/office/drawing/2014/main" id="{C4291D28-066F-1738-6E73-330F874BBC19}"/>
              </a:ext>
            </a:extLst>
          </p:cNvPr>
          <p:cNvSpPr txBox="1"/>
          <p:nvPr/>
        </p:nvSpPr>
        <p:spPr>
          <a:xfrm>
            <a:off x="3994484" y="5337117"/>
            <a:ext cx="1764012" cy="707886"/>
          </a:xfrm>
          <a:prstGeom prst="rect">
            <a:avLst/>
          </a:prstGeom>
          <a:noFill/>
          <a:ln w="12700">
            <a:no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Research &amp; Analytics</a:t>
            </a:r>
          </a:p>
        </p:txBody>
      </p:sp>
      <p:pic>
        <p:nvPicPr>
          <p:cNvPr id="11" name="Picture 10">
            <a:extLst>
              <a:ext uri="{FF2B5EF4-FFF2-40B4-BE49-F238E27FC236}">
                <a16:creationId xmlns:a16="http://schemas.microsoft.com/office/drawing/2014/main" id="{F06FF0FC-4C95-62B2-306A-A22C8FCC219D}"/>
              </a:ext>
            </a:extLst>
          </p:cNvPr>
          <p:cNvPicPr>
            <a:picLocks noChangeAspect="1"/>
          </p:cNvPicPr>
          <p:nvPr/>
        </p:nvPicPr>
        <p:blipFill>
          <a:blip r:embed="rId6"/>
          <a:stretch>
            <a:fillRect/>
          </a:stretch>
        </p:blipFill>
        <p:spPr>
          <a:xfrm>
            <a:off x="7600127" y="698191"/>
            <a:ext cx="1494935" cy="1494935"/>
          </a:xfrm>
          <a:prstGeom prst="rect">
            <a:avLst/>
          </a:prstGeom>
        </p:spPr>
      </p:pic>
      <p:sp>
        <p:nvSpPr>
          <p:cNvPr id="12" name="TextBox 11">
            <a:extLst>
              <a:ext uri="{FF2B5EF4-FFF2-40B4-BE49-F238E27FC236}">
                <a16:creationId xmlns:a16="http://schemas.microsoft.com/office/drawing/2014/main" id="{EA692E5B-8C66-504F-B900-E04DA9958067}"/>
              </a:ext>
            </a:extLst>
          </p:cNvPr>
          <p:cNvSpPr txBox="1"/>
          <p:nvPr/>
        </p:nvSpPr>
        <p:spPr>
          <a:xfrm>
            <a:off x="7465588" y="5357501"/>
            <a:ext cx="1764012" cy="707886"/>
          </a:xfrm>
          <a:prstGeom prst="rect">
            <a:avLst/>
          </a:prstGeom>
          <a:noFill/>
          <a:ln w="12700">
            <a:no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HR Outsourcing</a:t>
            </a:r>
          </a:p>
        </p:txBody>
      </p:sp>
      <p:sp>
        <p:nvSpPr>
          <p:cNvPr id="13" name="TextBox 12">
            <a:extLst>
              <a:ext uri="{FF2B5EF4-FFF2-40B4-BE49-F238E27FC236}">
                <a16:creationId xmlns:a16="http://schemas.microsoft.com/office/drawing/2014/main" id="{CC32D536-3677-C2F1-4C25-AB66FF44D616}"/>
              </a:ext>
            </a:extLst>
          </p:cNvPr>
          <p:cNvSpPr txBox="1"/>
          <p:nvPr/>
        </p:nvSpPr>
        <p:spPr>
          <a:xfrm>
            <a:off x="7465588" y="2157290"/>
            <a:ext cx="1764012" cy="707886"/>
          </a:xfrm>
          <a:prstGeom prst="rect">
            <a:avLst/>
          </a:prstGeom>
          <a:noFill/>
          <a:ln w="12700">
            <a:no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E-Commerce Enhancing</a:t>
            </a:r>
          </a:p>
        </p:txBody>
      </p:sp>
      <p:pic>
        <p:nvPicPr>
          <p:cNvPr id="14" name="Picture 13">
            <a:extLst>
              <a:ext uri="{FF2B5EF4-FFF2-40B4-BE49-F238E27FC236}">
                <a16:creationId xmlns:a16="http://schemas.microsoft.com/office/drawing/2014/main" id="{87F8BD59-A415-6981-C650-76333962702E}"/>
              </a:ext>
            </a:extLst>
          </p:cNvPr>
          <p:cNvPicPr>
            <a:picLocks noChangeAspect="1"/>
          </p:cNvPicPr>
          <p:nvPr/>
        </p:nvPicPr>
        <p:blipFill>
          <a:blip r:embed="rId7"/>
          <a:stretch>
            <a:fillRect/>
          </a:stretch>
        </p:blipFill>
        <p:spPr>
          <a:xfrm>
            <a:off x="7652492" y="3858627"/>
            <a:ext cx="1347903" cy="1498874"/>
          </a:xfrm>
          <a:prstGeom prst="rect">
            <a:avLst/>
          </a:prstGeom>
          <a:ln w="12700">
            <a:solidFill>
              <a:schemeClr val="tx1"/>
            </a:solidFill>
          </a:ln>
        </p:spPr>
      </p:pic>
    </p:spTree>
    <p:extLst>
      <p:ext uri="{BB962C8B-B14F-4D97-AF65-F5344CB8AC3E}">
        <p14:creationId xmlns:p14="http://schemas.microsoft.com/office/powerpoint/2010/main" val="2269404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5000">
              <a:schemeClr val="accent1">
                <a:lumMod val="5000"/>
                <a:lumOff val="95000"/>
              </a:schemeClr>
            </a:gs>
            <a:gs pos="90000">
              <a:srgbClr val="00B050"/>
            </a:gs>
            <a:gs pos="62000">
              <a:srgbClr val="219946"/>
            </a:gs>
            <a:gs pos="25000">
              <a:srgbClr val="FF000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29E0FF-D8AA-D68E-F5A0-1D98BA869E21}"/>
              </a:ext>
            </a:extLst>
          </p:cNvPr>
          <p:cNvSpPr txBox="1"/>
          <p:nvPr/>
        </p:nvSpPr>
        <p:spPr>
          <a:xfrm>
            <a:off x="6583959" y="2463095"/>
            <a:ext cx="5130800" cy="2123658"/>
          </a:xfrm>
          <a:prstGeom prst="rect">
            <a:avLst/>
          </a:prstGeom>
          <a:solidFill>
            <a:schemeClr val="bg1"/>
          </a:solidFill>
          <a:ln w="19050">
            <a:solidFill>
              <a:schemeClr val="dk1">
                <a:shade val="50000"/>
              </a:schemeClr>
            </a:solidFill>
          </a:ln>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Past, Present, And Future of BPO in Bangladesh</a:t>
            </a:r>
          </a:p>
        </p:txBody>
      </p:sp>
      <p:pic>
        <p:nvPicPr>
          <p:cNvPr id="6" name="Picture 5">
            <a:extLst>
              <a:ext uri="{FF2B5EF4-FFF2-40B4-BE49-F238E27FC236}">
                <a16:creationId xmlns:a16="http://schemas.microsoft.com/office/drawing/2014/main" id="{8760A663-6EA3-7CE2-3132-4F06AF36E141}"/>
              </a:ext>
            </a:extLst>
          </p:cNvPr>
          <p:cNvPicPr>
            <a:picLocks noChangeAspect="1"/>
          </p:cNvPicPr>
          <p:nvPr/>
        </p:nvPicPr>
        <p:blipFill>
          <a:blip r:embed="rId2"/>
          <a:stretch>
            <a:fillRect/>
          </a:stretch>
        </p:blipFill>
        <p:spPr>
          <a:xfrm>
            <a:off x="896341" y="1809750"/>
            <a:ext cx="4107459" cy="4107459"/>
          </a:xfrm>
          <a:prstGeom prst="rect">
            <a:avLst/>
          </a:prstGeom>
        </p:spPr>
      </p:pic>
      <p:sp>
        <p:nvSpPr>
          <p:cNvPr id="5" name="Flowchart: Connector 4">
            <a:extLst>
              <a:ext uri="{FF2B5EF4-FFF2-40B4-BE49-F238E27FC236}">
                <a16:creationId xmlns:a16="http://schemas.microsoft.com/office/drawing/2014/main" id="{687CAA01-CC60-2058-B4B9-476F17C6145C}"/>
              </a:ext>
            </a:extLst>
          </p:cNvPr>
          <p:cNvSpPr/>
          <p:nvPr/>
        </p:nvSpPr>
        <p:spPr>
          <a:xfrm>
            <a:off x="1403645" y="864591"/>
            <a:ext cx="3092849" cy="134620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BPO in Bangladesh</a:t>
            </a:r>
          </a:p>
        </p:txBody>
      </p:sp>
      <p:pic>
        <p:nvPicPr>
          <p:cNvPr id="1028" name="Picture 4" descr="Return To Past, Time and Date Icon. Element of History Color Icon for  Mobile Concept and Web Apps Stock Illustration - Illustration of flat,  date: 137789046">
            <a:extLst>
              <a:ext uri="{FF2B5EF4-FFF2-40B4-BE49-F238E27FC236}">
                <a16:creationId xmlns:a16="http://schemas.microsoft.com/office/drawing/2014/main" id="{B7844436-E35D-F6ED-EC6C-1A6838554B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51" t="16667" r="17251" b="22593"/>
          <a:stretch/>
        </p:blipFill>
        <p:spPr bwMode="auto">
          <a:xfrm>
            <a:off x="3936998" y="3974110"/>
            <a:ext cx="1066802" cy="1041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uture - Free time and date icons">
            <a:extLst>
              <a:ext uri="{FF2B5EF4-FFF2-40B4-BE49-F238E27FC236}">
                <a16:creationId xmlns:a16="http://schemas.microsoft.com/office/drawing/2014/main" id="{D3D2BC78-3C77-201D-986D-9200723E0F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895" y="2305051"/>
            <a:ext cx="825499" cy="82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483042"/>
      </p:ext>
    </p:extLst>
  </p:cSld>
  <p:clrMapOvr>
    <a:masterClrMapping/>
  </p:clrMapOvr>
  <p:transition spd="slow">
    <p:push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F0E5F0-8CCE-7012-F53F-3816D35BA59F}"/>
              </a:ext>
            </a:extLst>
          </p:cNvPr>
          <p:cNvGrpSpPr/>
          <p:nvPr/>
        </p:nvGrpSpPr>
        <p:grpSpPr>
          <a:xfrm>
            <a:off x="3707108" y="2618029"/>
            <a:ext cx="7999369" cy="1621942"/>
            <a:chOff x="2865860" y="2532016"/>
            <a:chExt cx="7999369" cy="1621942"/>
          </a:xfrm>
        </p:grpSpPr>
        <p:sp>
          <p:nvSpPr>
            <p:cNvPr id="3" name="TextBox 2">
              <a:extLst>
                <a:ext uri="{FF2B5EF4-FFF2-40B4-BE49-F238E27FC236}">
                  <a16:creationId xmlns:a16="http://schemas.microsoft.com/office/drawing/2014/main" id="{AACE8DA5-DB42-D5E5-1369-503E85EBCEA2}"/>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Future of BPO In Bangladesh.</a:t>
              </a:r>
            </a:p>
          </p:txBody>
        </p:sp>
        <p:pic>
          <p:nvPicPr>
            <p:cNvPr id="6" name="Picture 5">
              <a:extLst>
                <a:ext uri="{FF2B5EF4-FFF2-40B4-BE49-F238E27FC236}">
                  <a16:creationId xmlns:a16="http://schemas.microsoft.com/office/drawing/2014/main" id="{A03A23FD-FC98-FEFF-5212-3E5F906BC77D}"/>
                </a:ext>
              </a:extLst>
            </p:cNvPr>
            <p:cNvPicPr>
              <a:picLocks noChangeAspect="1"/>
            </p:cNvPicPr>
            <p:nvPr/>
          </p:nvPicPr>
          <p:blipFill>
            <a:blip r:embed="rId2"/>
            <a:stretch>
              <a:fillRect/>
            </a:stretch>
          </p:blipFill>
          <p:spPr>
            <a:xfrm>
              <a:off x="9307112" y="2532016"/>
              <a:ext cx="1558117" cy="1569660"/>
            </a:xfrm>
            <a:prstGeom prst="rect">
              <a:avLst/>
            </a:prstGeom>
          </p:spPr>
        </p:pic>
      </p:grpSp>
      <p:sp>
        <p:nvSpPr>
          <p:cNvPr id="36" name="TextBox 35">
            <a:extLst>
              <a:ext uri="{FF2B5EF4-FFF2-40B4-BE49-F238E27FC236}">
                <a16:creationId xmlns:a16="http://schemas.microsoft.com/office/drawing/2014/main" id="{00CF685A-3FFD-EBFF-D2CD-54F5C6AB68AB}"/>
              </a:ext>
            </a:extLst>
          </p:cNvPr>
          <p:cNvSpPr txBox="1"/>
          <p:nvPr/>
        </p:nvSpPr>
        <p:spPr>
          <a:xfrm>
            <a:off x="-6573976"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Present of BPO In Bangladesh.</a:t>
            </a:r>
          </a:p>
        </p:txBody>
      </p:sp>
      <p:pic>
        <p:nvPicPr>
          <p:cNvPr id="37" name="Picture 36">
            <a:extLst>
              <a:ext uri="{FF2B5EF4-FFF2-40B4-BE49-F238E27FC236}">
                <a16:creationId xmlns:a16="http://schemas.microsoft.com/office/drawing/2014/main" id="{8A110A79-CC85-BEE4-163A-CD6266F7B755}"/>
              </a:ext>
            </a:extLst>
          </p:cNvPr>
          <p:cNvPicPr>
            <a:picLocks noChangeAspect="1"/>
          </p:cNvPicPr>
          <p:nvPr/>
        </p:nvPicPr>
        <p:blipFill>
          <a:blip r:embed="rId3"/>
          <a:stretch>
            <a:fillRect/>
          </a:stretch>
        </p:blipFill>
        <p:spPr>
          <a:xfrm>
            <a:off x="-113696" y="2193126"/>
            <a:ext cx="2143125" cy="2143125"/>
          </a:xfrm>
          <a:prstGeom prst="rect">
            <a:avLst/>
          </a:prstGeom>
        </p:spPr>
      </p:pic>
      <p:grpSp>
        <p:nvGrpSpPr>
          <p:cNvPr id="38" name="Group 37">
            <a:extLst>
              <a:ext uri="{FF2B5EF4-FFF2-40B4-BE49-F238E27FC236}">
                <a16:creationId xmlns:a16="http://schemas.microsoft.com/office/drawing/2014/main" id="{D5F9E9B3-8815-42AF-47F1-9D011AB610BF}"/>
              </a:ext>
            </a:extLst>
          </p:cNvPr>
          <p:cNvGrpSpPr/>
          <p:nvPr/>
        </p:nvGrpSpPr>
        <p:grpSpPr>
          <a:xfrm>
            <a:off x="-9990131" y="0"/>
            <a:ext cx="12278220" cy="6858000"/>
            <a:chOff x="0" y="0"/>
            <a:chExt cx="12278220" cy="6858000"/>
          </a:xfrm>
        </p:grpSpPr>
        <p:grpSp>
          <p:nvGrpSpPr>
            <p:cNvPr id="39" name="Group 38">
              <a:extLst>
                <a:ext uri="{FF2B5EF4-FFF2-40B4-BE49-F238E27FC236}">
                  <a16:creationId xmlns:a16="http://schemas.microsoft.com/office/drawing/2014/main" id="{DD859779-E32C-1ED7-DE2C-54BAF361EBA6}"/>
                </a:ext>
              </a:extLst>
            </p:cNvPr>
            <p:cNvGrpSpPr/>
            <p:nvPr/>
          </p:nvGrpSpPr>
          <p:grpSpPr>
            <a:xfrm>
              <a:off x="0" y="0"/>
              <a:ext cx="12192000" cy="6858000"/>
              <a:chOff x="0" y="30974"/>
              <a:chExt cx="12192000" cy="6858000"/>
            </a:xfrm>
          </p:grpSpPr>
          <p:sp>
            <p:nvSpPr>
              <p:cNvPr id="41" name="Flowchart: Process 40">
                <a:extLst>
                  <a:ext uri="{FF2B5EF4-FFF2-40B4-BE49-F238E27FC236}">
                    <a16:creationId xmlns:a16="http://schemas.microsoft.com/office/drawing/2014/main" id="{5EB59EB8-501E-5DE3-B2A1-33D52BF950CE}"/>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BC6057B-684E-6ADD-03E8-A9AE2A0D9020}"/>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40" name="TextBox 39">
              <a:extLst>
                <a:ext uri="{FF2B5EF4-FFF2-40B4-BE49-F238E27FC236}">
                  <a16:creationId xmlns:a16="http://schemas.microsoft.com/office/drawing/2014/main" id="{A932F600-EA22-BC69-5350-533CAA7AD25F}"/>
                </a:ext>
              </a:extLst>
            </p:cNvPr>
            <p:cNvSpPr txBox="1"/>
            <p:nvPr/>
          </p:nvSpPr>
          <p:spPr>
            <a:xfrm rot="16200000">
              <a:off x="11002697" y="2934117"/>
              <a:ext cx="1535384"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 Steps To Improve Future</a:t>
              </a:r>
            </a:p>
          </p:txBody>
        </p:sp>
      </p:grpSp>
      <p:grpSp>
        <p:nvGrpSpPr>
          <p:cNvPr id="43" name="Group 42">
            <a:extLst>
              <a:ext uri="{FF2B5EF4-FFF2-40B4-BE49-F238E27FC236}">
                <a16:creationId xmlns:a16="http://schemas.microsoft.com/office/drawing/2014/main" id="{F0C3D963-9385-7BAB-B122-C3DF06018159}"/>
              </a:ext>
            </a:extLst>
          </p:cNvPr>
          <p:cNvGrpSpPr/>
          <p:nvPr/>
        </p:nvGrpSpPr>
        <p:grpSpPr>
          <a:xfrm>
            <a:off x="-10967824" y="0"/>
            <a:ext cx="12265347" cy="6858000"/>
            <a:chOff x="0" y="0"/>
            <a:chExt cx="12265347" cy="6858000"/>
          </a:xfrm>
        </p:grpSpPr>
        <p:grpSp>
          <p:nvGrpSpPr>
            <p:cNvPr id="44" name="Group 43">
              <a:extLst>
                <a:ext uri="{FF2B5EF4-FFF2-40B4-BE49-F238E27FC236}">
                  <a16:creationId xmlns:a16="http://schemas.microsoft.com/office/drawing/2014/main" id="{5BDA6ABB-04EE-A678-8AB3-035169F3AB47}"/>
                </a:ext>
              </a:extLst>
            </p:cNvPr>
            <p:cNvGrpSpPr/>
            <p:nvPr/>
          </p:nvGrpSpPr>
          <p:grpSpPr>
            <a:xfrm>
              <a:off x="0" y="0"/>
              <a:ext cx="12192000" cy="6858000"/>
              <a:chOff x="0" y="30974"/>
              <a:chExt cx="12192000" cy="6858000"/>
            </a:xfrm>
          </p:grpSpPr>
          <p:sp>
            <p:nvSpPr>
              <p:cNvPr id="46" name="Flowchart: Process 45">
                <a:extLst>
                  <a:ext uri="{FF2B5EF4-FFF2-40B4-BE49-F238E27FC236}">
                    <a16:creationId xmlns:a16="http://schemas.microsoft.com/office/drawing/2014/main" id="{D69135BE-1B7D-F1F8-2017-B6D807E11E6D}"/>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623489DE-F115-1FA8-4356-707B8365BB4C}"/>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45" name="TextBox 44">
              <a:extLst>
                <a:ext uri="{FF2B5EF4-FFF2-40B4-BE49-F238E27FC236}">
                  <a16:creationId xmlns:a16="http://schemas.microsoft.com/office/drawing/2014/main" id="{9BD0BD60-19F9-0AE0-6D00-3E8B23839817}"/>
                </a:ext>
              </a:extLst>
            </p:cNvPr>
            <p:cNvSpPr txBox="1"/>
            <p:nvPr/>
          </p:nvSpPr>
          <p:spPr>
            <a:xfrm rot="16200000">
              <a:off x="10967084" y="2981504"/>
              <a:ext cx="1765530" cy="830997"/>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Steps Which will Build Reputation Too</a:t>
              </a:r>
            </a:p>
          </p:txBody>
        </p:sp>
      </p:grpSp>
    </p:spTree>
    <p:extLst>
      <p:ext uri="{BB962C8B-B14F-4D97-AF65-F5344CB8AC3E}">
        <p14:creationId xmlns:p14="http://schemas.microsoft.com/office/powerpoint/2010/main" val="400836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F0E5F0-8CCE-7012-F53F-3816D35BA59F}"/>
              </a:ext>
            </a:extLst>
          </p:cNvPr>
          <p:cNvGrpSpPr/>
          <p:nvPr/>
        </p:nvGrpSpPr>
        <p:grpSpPr>
          <a:xfrm>
            <a:off x="3707108" y="2618029"/>
            <a:ext cx="7999369" cy="1621942"/>
            <a:chOff x="2865860" y="2532016"/>
            <a:chExt cx="7999369" cy="1621942"/>
          </a:xfrm>
        </p:grpSpPr>
        <p:sp>
          <p:nvSpPr>
            <p:cNvPr id="3" name="TextBox 2">
              <a:extLst>
                <a:ext uri="{FF2B5EF4-FFF2-40B4-BE49-F238E27FC236}">
                  <a16:creationId xmlns:a16="http://schemas.microsoft.com/office/drawing/2014/main" id="{AACE8DA5-DB42-D5E5-1369-503E85EBCEA2}"/>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Future of BPO In Bangladesh.</a:t>
              </a:r>
            </a:p>
          </p:txBody>
        </p:sp>
        <p:pic>
          <p:nvPicPr>
            <p:cNvPr id="6" name="Picture 5">
              <a:extLst>
                <a:ext uri="{FF2B5EF4-FFF2-40B4-BE49-F238E27FC236}">
                  <a16:creationId xmlns:a16="http://schemas.microsoft.com/office/drawing/2014/main" id="{A03A23FD-FC98-FEFF-5212-3E5F906BC77D}"/>
                </a:ext>
              </a:extLst>
            </p:cNvPr>
            <p:cNvPicPr>
              <a:picLocks noChangeAspect="1"/>
            </p:cNvPicPr>
            <p:nvPr/>
          </p:nvPicPr>
          <p:blipFill>
            <a:blip r:embed="rId2"/>
            <a:stretch>
              <a:fillRect/>
            </a:stretch>
          </p:blipFill>
          <p:spPr>
            <a:xfrm>
              <a:off x="9307112" y="2532016"/>
              <a:ext cx="1558117" cy="1569660"/>
            </a:xfrm>
            <a:prstGeom prst="rect">
              <a:avLst/>
            </a:prstGeom>
          </p:spPr>
        </p:pic>
      </p:grpSp>
      <p:grpSp>
        <p:nvGrpSpPr>
          <p:cNvPr id="38" name="Group 37">
            <a:extLst>
              <a:ext uri="{FF2B5EF4-FFF2-40B4-BE49-F238E27FC236}">
                <a16:creationId xmlns:a16="http://schemas.microsoft.com/office/drawing/2014/main" id="{D5F9E9B3-8815-42AF-47F1-9D011AB610BF}"/>
              </a:ext>
            </a:extLst>
          </p:cNvPr>
          <p:cNvGrpSpPr/>
          <p:nvPr/>
        </p:nvGrpSpPr>
        <p:grpSpPr>
          <a:xfrm>
            <a:off x="20636" y="-31998"/>
            <a:ext cx="12278220" cy="6858000"/>
            <a:chOff x="0" y="0"/>
            <a:chExt cx="12278220" cy="6858000"/>
          </a:xfrm>
        </p:grpSpPr>
        <p:grpSp>
          <p:nvGrpSpPr>
            <p:cNvPr id="39" name="Group 38">
              <a:extLst>
                <a:ext uri="{FF2B5EF4-FFF2-40B4-BE49-F238E27FC236}">
                  <a16:creationId xmlns:a16="http://schemas.microsoft.com/office/drawing/2014/main" id="{DD859779-E32C-1ED7-DE2C-54BAF361EBA6}"/>
                </a:ext>
              </a:extLst>
            </p:cNvPr>
            <p:cNvGrpSpPr/>
            <p:nvPr/>
          </p:nvGrpSpPr>
          <p:grpSpPr>
            <a:xfrm>
              <a:off x="0" y="0"/>
              <a:ext cx="12192000" cy="6858000"/>
              <a:chOff x="0" y="30974"/>
              <a:chExt cx="12192000" cy="6858000"/>
            </a:xfrm>
          </p:grpSpPr>
          <p:sp>
            <p:nvSpPr>
              <p:cNvPr id="41" name="Flowchart: Process 40">
                <a:extLst>
                  <a:ext uri="{FF2B5EF4-FFF2-40B4-BE49-F238E27FC236}">
                    <a16:creationId xmlns:a16="http://schemas.microsoft.com/office/drawing/2014/main" id="{5EB59EB8-501E-5DE3-B2A1-33D52BF950CE}"/>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BC6057B-684E-6ADD-03E8-A9AE2A0D9020}"/>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40" name="TextBox 39">
              <a:extLst>
                <a:ext uri="{FF2B5EF4-FFF2-40B4-BE49-F238E27FC236}">
                  <a16:creationId xmlns:a16="http://schemas.microsoft.com/office/drawing/2014/main" id="{A932F600-EA22-BC69-5350-533CAA7AD25F}"/>
                </a:ext>
              </a:extLst>
            </p:cNvPr>
            <p:cNvSpPr txBox="1"/>
            <p:nvPr/>
          </p:nvSpPr>
          <p:spPr>
            <a:xfrm rot="16200000">
              <a:off x="11002697" y="2934117"/>
              <a:ext cx="1535384"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 Steps To Improve Future</a:t>
              </a:r>
            </a:p>
          </p:txBody>
        </p:sp>
      </p:grpSp>
      <p:grpSp>
        <p:nvGrpSpPr>
          <p:cNvPr id="43" name="Group 42">
            <a:extLst>
              <a:ext uri="{FF2B5EF4-FFF2-40B4-BE49-F238E27FC236}">
                <a16:creationId xmlns:a16="http://schemas.microsoft.com/office/drawing/2014/main" id="{F0C3D963-9385-7BAB-B122-C3DF06018159}"/>
              </a:ext>
            </a:extLst>
          </p:cNvPr>
          <p:cNvGrpSpPr/>
          <p:nvPr/>
        </p:nvGrpSpPr>
        <p:grpSpPr>
          <a:xfrm>
            <a:off x="-11121406" y="31998"/>
            <a:ext cx="12265347" cy="6858000"/>
            <a:chOff x="0" y="0"/>
            <a:chExt cx="12265347" cy="6858000"/>
          </a:xfrm>
        </p:grpSpPr>
        <p:grpSp>
          <p:nvGrpSpPr>
            <p:cNvPr id="44" name="Group 43">
              <a:extLst>
                <a:ext uri="{FF2B5EF4-FFF2-40B4-BE49-F238E27FC236}">
                  <a16:creationId xmlns:a16="http://schemas.microsoft.com/office/drawing/2014/main" id="{5BDA6ABB-04EE-A678-8AB3-035169F3AB47}"/>
                </a:ext>
              </a:extLst>
            </p:cNvPr>
            <p:cNvGrpSpPr/>
            <p:nvPr/>
          </p:nvGrpSpPr>
          <p:grpSpPr>
            <a:xfrm>
              <a:off x="0" y="0"/>
              <a:ext cx="12192000" cy="6858000"/>
              <a:chOff x="0" y="30974"/>
              <a:chExt cx="12192000" cy="6858000"/>
            </a:xfrm>
          </p:grpSpPr>
          <p:sp>
            <p:nvSpPr>
              <p:cNvPr id="46" name="Flowchart: Process 45">
                <a:extLst>
                  <a:ext uri="{FF2B5EF4-FFF2-40B4-BE49-F238E27FC236}">
                    <a16:creationId xmlns:a16="http://schemas.microsoft.com/office/drawing/2014/main" id="{D69135BE-1B7D-F1F8-2017-B6D807E11E6D}"/>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623489DE-F115-1FA8-4356-707B8365BB4C}"/>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45" name="TextBox 44">
              <a:extLst>
                <a:ext uri="{FF2B5EF4-FFF2-40B4-BE49-F238E27FC236}">
                  <a16:creationId xmlns:a16="http://schemas.microsoft.com/office/drawing/2014/main" id="{9BD0BD60-19F9-0AE0-6D00-3E8B23839817}"/>
                </a:ext>
              </a:extLst>
            </p:cNvPr>
            <p:cNvSpPr txBox="1"/>
            <p:nvPr/>
          </p:nvSpPr>
          <p:spPr>
            <a:xfrm rot="16200000">
              <a:off x="10967084" y="2981504"/>
              <a:ext cx="1765530" cy="830997"/>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Steps Which will Build Reputation Too</a:t>
              </a:r>
            </a:p>
          </p:txBody>
        </p:sp>
      </p:grpSp>
      <p:pic>
        <p:nvPicPr>
          <p:cNvPr id="2" name="Picture 1">
            <a:extLst>
              <a:ext uri="{FF2B5EF4-FFF2-40B4-BE49-F238E27FC236}">
                <a16:creationId xmlns:a16="http://schemas.microsoft.com/office/drawing/2014/main" id="{95E4B13C-6733-B7EF-0566-1DB8F005E8CF}"/>
              </a:ext>
            </a:extLst>
          </p:cNvPr>
          <p:cNvPicPr>
            <a:picLocks noChangeAspect="1"/>
          </p:cNvPicPr>
          <p:nvPr/>
        </p:nvPicPr>
        <p:blipFill>
          <a:blip r:embed="rId3"/>
          <a:stretch>
            <a:fillRect/>
          </a:stretch>
        </p:blipFill>
        <p:spPr>
          <a:xfrm>
            <a:off x="5006737" y="702798"/>
            <a:ext cx="1539091" cy="1539091"/>
          </a:xfrm>
          <a:prstGeom prst="rect">
            <a:avLst/>
          </a:prstGeom>
          <a:ln w="12700">
            <a:solidFill>
              <a:schemeClr val="tx1"/>
            </a:solidFill>
          </a:ln>
        </p:spPr>
      </p:pic>
      <p:sp>
        <p:nvSpPr>
          <p:cNvPr id="8" name="TextBox 7">
            <a:extLst>
              <a:ext uri="{FF2B5EF4-FFF2-40B4-BE49-F238E27FC236}">
                <a16:creationId xmlns:a16="http://schemas.microsoft.com/office/drawing/2014/main" id="{6199AF9B-7112-63DB-67AB-5519EC7D2BC5}"/>
              </a:ext>
            </a:extLst>
          </p:cNvPr>
          <p:cNvSpPr txBox="1"/>
          <p:nvPr/>
        </p:nvSpPr>
        <p:spPr>
          <a:xfrm>
            <a:off x="6545828" y="1272288"/>
            <a:ext cx="4096923"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Continued Government Support</a:t>
            </a:r>
          </a:p>
        </p:txBody>
      </p:sp>
      <p:pic>
        <p:nvPicPr>
          <p:cNvPr id="9" name="Picture 8">
            <a:extLst>
              <a:ext uri="{FF2B5EF4-FFF2-40B4-BE49-F238E27FC236}">
                <a16:creationId xmlns:a16="http://schemas.microsoft.com/office/drawing/2014/main" id="{644B7460-C29B-F674-0C71-78E3445D422E}"/>
              </a:ext>
            </a:extLst>
          </p:cNvPr>
          <p:cNvPicPr>
            <a:picLocks noChangeAspect="1"/>
          </p:cNvPicPr>
          <p:nvPr/>
        </p:nvPicPr>
        <p:blipFill>
          <a:blip r:embed="rId4"/>
          <a:stretch>
            <a:fillRect/>
          </a:stretch>
        </p:blipFill>
        <p:spPr>
          <a:xfrm>
            <a:off x="5006737" y="2670311"/>
            <a:ext cx="1539092" cy="1539092"/>
          </a:xfrm>
          <a:prstGeom prst="rect">
            <a:avLst/>
          </a:prstGeom>
          <a:ln w="12700">
            <a:solidFill>
              <a:schemeClr val="accent1">
                <a:shade val="50000"/>
              </a:schemeClr>
            </a:solidFill>
          </a:ln>
        </p:spPr>
      </p:pic>
      <p:sp>
        <p:nvSpPr>
          <p:cNvPr id="10" name="TextBox 9">
            <a:extLst>
              <a:ext uri="{FF2B5EF4-FFF2-40B4-BE49-F238E27FC236}">
                <a16:creationId xmlns:a16="http://schemas.microsoft.com/office/drawing/2014/main" id="{6BE95FB6-D1DC-75EB-2431-84315F790515}"/>
              </a:ext>
            </a:extLst>
          </p:cNvPr>
          <p:cNvSpPr txBox="1"/>
          <p:nvPr/>
        </p:nvSpPr>
        <p:spPr>
          <a:xfrm>
            <a:off x="6552342" y="3193531"/>
            <a:ext cx="4096923"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Skilled Workforce </a:t>
            </a:r>
          </a:p>
        </p:txBody>
      </p:sp>
      <p:pic>
        <p:nvPicPr>
          <p:cNvPr id="11" name="Picture 10">
            <a:extLst>
              <a:ext uri="{FF2B5EF4-FFF2-40B4-BE49-F238E27FC236}">
                <a16:creationId xmlns:a16="http://schemas.microsoft.com/office/drawing/2014/main" id="{B8237824-DD4A-AE5A-F86E-65D5D57C0FC0}"/>
              </a:ext>
            </a:extLst>
          </p:cNvPr>
          <p:cNvPicPr>
            <a:picLocks noChangeAspect="1"/>
          </p:cNvPicPr>
          <p:nvPr/>
        </p:nvPicPr>
        <p:blipFill>
          <a:blip r:embed="rId5"/>
          <a:stretch>
            <a:fillRect/>
          </a:stretch>
        </p:blipFill>
        <p:spPr>
          <a:xfrm>
            <a:off x="5006737" y="4618644"/>
            <a:ext cx="1558117" cy="1558117"/>
          </a:xfrm>
          <a:prstGeom prst="rect">
            <a:avLst/>
          </a:prstGeom>
          <a:ln w="12700">
            <a:solidFill>
              <a:schemeClr val="accent1">
                <a:shade val="50000"/>
              </a:schemeClr>
            </a:solidFill>
          </a:ln>
        </p:spPr>
      </p:pic>
      <p:sp>
        <p:nvSpPr>
          <p:cNvPr id="12" name="TextBox 11">
            <a:extLst>
              <a:ext uri="{FF2B5EF4-FFF2-40B4-BE49-F238E27FC236}">
                <a16:creationId xmlns:a16="http://schemas.microsoft.com/office/drawing/2014/main" id="{1D2932B4-D333-A7E9-5A5B-87E54D81AE28}"/>
              </a:ext>
            </a:extLst>
          </p:cNvPr>
          <p:cNvSpPr txBox="1"/>
          <p:nvPr/>
        </p:nvSpPr>
        <p:spPr>
          <a:xfrm>
            <a:off x="6564854" y="5246804"/>
            <a:ext cx="4096923"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Competitive Cost Advantage</a:t>
            </a:r>
          </a:p>
        </p:txBody>
      </p:sp>
      <p:cxnSp>
        <p:nvCxnSpPr>
          <p:cNvPr id="14" name="Straight Connector 13">
            <a:extLst>
              <a:ext uri="{FF2B5EF4-FFF2-40B4-BE49-F238E27FC236}">
                <a16:creationId xmlns:a16="http://schemas.microsoft.com/office/drawing/2014/main" id="{335C9718-846E-09D8-E73D-4EE01E12BBF8}"/>
              </a:ext>
            </a:extLst>
          </p:cNvPr>
          <p:cNvCxnSpPr/>
          <p:nvPr/>
        </p:nvCxnSpPr>
        <p:spPr>
          <a:xfrm>
            <a:off x="4645152" y="512064"/>
            <a:ext cx="0" cy="597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A608CAB-DAE0-BD1B-2841-922D4ABFBCE5}"/>
              </a:ext>
            </a:extLst>
          </p:cNvPr>
          <p:cNvSpPr txBox="1"/>
          <p:nvPr/>
        </p:nvSpPr>
        <p:spPr>
          <a:xfrm>
            <a:off x="2267247" y="2767280"/>
            <a:ext cx="1792235" cy="1323439"/>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Steps That Will Make Strong The Basement of BPO.</a:t>
            </a:r>
          </a:p>
        </p:txBody>
      </p:sp>
    </p:spTree>
    <p:extLst>
      <p:ext uri="{BB962C8B-B14F-4D97-AF65-F5344CB8AC3E}">
        <p14:creationId xmlns:p14="http://schemas.microsoft.com/office/powerpoint/2010/main" val="3530025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6F0E5F0-8CCE-7012-F53F-3816D35BA59F}"/>
              </a:ext>
            </a:extLst>
          </p:cNvPr>
          <p:cNvGrpSpPr/>
          <p:nvPr/>
        </p:nvGrpSpPr>
        <p:grpSpPr>
          <a:xfrm>
            <a:off x="3707108" y="2618029"/>
            <a:ext cx="7999369" cy="1621942"/>
            <a:chOff x="2865860" y="2532016"/>
            <a:chExt cx="7999369" cy="1621942"/>
          </a:xfrm>
        </p:grpSpPr>
        <p:sp>
          <p:nvSpPr>
            <p:cNvPr id="3" name="TextBox 2">
              <a:extLst>
                <a:ext uri="{FF2B5EF4-FFF2-40B4-BE49-F238E27FC236}">
                  <a16:creationId xmlns:a16="http://schemas.microsoft.com/office/drawing/2014/main" id="{AACE8DA5-DB42-D5E5-1369-503E85EBCEA2}"/>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Future of BPO In Bangladesh.</a:t>
              </a:r>
            </a:p>
          </p:txBody>
        </p:sp>
        <p:pic>
          <p:nvPicPr>
            <p:cNvPr id="6" name="Picture 5">
              <a:extLst>
                <a:ext uri="{FF2B5EF4-FFF2-40B4-BE49-F238E27FC236}">
                  <a16:creationId xmlns:a16="http://schemas.microsoft.com/office/drawing/2014/main" id="{A03A23FD-FC98-FEFF-5212-3E5F906BC77D}"/>
                </a:ext>
              </a:extLst>
            </p:cNvPr>
            <p:cNvPicPr>
              <a:picLocks noChangeAspect="1"/>
            </p:cNvPicPr>
            <p:nvPr/>
          </p:nvPicPr>
          <p:blipFill>
            <a:blip r:embed="rId2"/>
            <a:stretch>
              <a:fillRect/>
            </a:stretch>
          </p:blipFill>
          <p:spPr>
            <a:xfrm>
              <a:off x="9307112" y="2532016"/>
              <a:ext cx="1558117" cy="1569660"/>
            </a:xfrm>
            <a:prstGeom prst="rect">
              <a:avLst/>
            </a:prstGeom>
          </p:spPr>
        </p:pic>
      </p:grpSp>
      <p:grpSp>
        <p:nvGrpSpPr>
          <p:cNvPr id="38" name="Group 37">
            <a:extLst>
              <a:ext uri="{FF2B5EF4-FFF2-40B4-BE49-F238E27FC236}">
                <a16:creationId xmlns:a16="http://schemas.microsoft.com/office/drawing/2014/main" id="{D5F9E9B3-8815-42AF-47F1-9D011AB610BF}"/>
              </a:ext>
            </a:extLst>
          </p:cNvPr>
          <p:cNvGrpSpPr/>
          <p:nvPr/>
        </p:nvGrpSpPr>
        <p:grpSpPr>
          <a:xfrm>
            <a:off x="20636" y="-31998"/>
            <a:ext cx="12278220" cy="6858000"/>
            <a:chOff x="0" y="0"/>
            <a:chExt cx="12278220" cy="6858000"/>
          </a:xfrm>
        </p:grpSpPr>
        <p:grpSp>
          <p:nvGrpSpPr>
            <p:cNvPr id="39" name="Group 38">
              <a:extLst>
                <a:ext uri="{FF2B5EF4-FFF2-40B4-BE49-F238E27FC236}">
                  <a16:creationId xmlns:a16="http://schemas.microsoft.com/office/drawing/2014/main" id="{DD859779-E32C-1ED7-DE2C-54BAF361EBA6}"/>
                </a:ext>
              </a:extLst>
            </p:cNvPr>
            <p:cNvGrpSpPr/>
            <p:nvPr/>
          </p:nvGrpSpPr>
          <p:grpSpPr>
            <a:xfrm>
              <a:off x="0" y="0"/>
              <a:ext cx="12192000" cy="6858000"/>
              <a:chOff x="0" y="30974"/>
              <a:chExt cx="12192000" cy="6858000"/>
            </a:xfrm>
          </p:grpSpPr>
          <p:sp>
            <p:nvSpPr>
              <p:cNvPr id="41" name="Flowchart: Process 40">
                <a:extLst>
                  <a:ext uri="{FF2B5EF4-FFF2-40B4-BE49-F238E27FC236}">
                    <a16:creationId xmlns:a16="http://schemas.microsoft.com/office/drawing/2014/main" id="{5EB59EB8-501E-5DE3-B2A1-33D52BF950CE}"/>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3BC6057B-684E-6ADD-03E8-A9AE2A0D9020}"/>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40" name="TextBox 39">
              <a:extLst>
                <a:ext uri="{FF2B5EF4-FFF2-40B4-BE49-F238E27FC236}">
                  <a16:creationId xmlns:a16="http://schemas.microsoft.com/office/drawing/2014/main" id="{A932F600-EA22-BC69-5350-533CAA7AD25F}"/>
                </a:ext>
              </a:extLst>
            </p:cNvPr>
            <p:cNvSpPr txBox="1"/>
            <p:nvPr/>
          </p:nvSpPr>
          <p:spPr>
            <a:xfrm rot="16200000">
              <a:off x="11002697" y="2934117"/>
              <a:ext cx="1535384"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 Steps To Improve Future</a:t>
              </a:r>
            </a:p>
          </p:txBody>
        </p:sp>
      </p:grpSp>
      <p:pic>
        <p:nvPicPr>
          <p:cNvPr id="2" name="Picture 1">
            <a:extLst>
              <a:ext uri="{FF2B5EF4-FFF2-40B4-BE49-F238E27FC236}">
                <a16:creationId xmlns:a16="http://schemas.microsoft.com/office/drawing/2014/main" id="{95E4B13C-6733-B7EF-0566-1DB8F005E8CF}"/>
              </a:ext>
            </a:extLst>
          </p:cNvPr>
          <p:cNvPicPr>
            <a:picLocks noChangeAspect="1"/>
          </p:cNvPicPr>
          <p:nvPr/>
        </p:nvPicPr>
        <p:blipFill>
          <a:blip r:embed="rId3"/>
          <a:stretch>
            <a:fillRect/>
          </a:stretch>
        </p:blipFill>
        <p:spPr>
          <a:xfrm>
            <a:off x="5006737" y="702798"/>
            <a:ext cx="1539091" cy="1539091"/>
          </a:xfrm>
          <a:prstGeom prst="rect">
            <a:avLst/>
          </a:prstGeom>
          <a:ln w="12700">
            <a:solidFill>
              <a:schemeClr val="tx1"/>
            </a:solidFill>
          </a:ln>
        </p:spPr>
      </p:pic>
      <p:sp>
        <p:nvSpPr>
          <p:cNvPr id="8" name="TextBox 7">
            <a:extLst>
              <a:ext uri="{FF2B5EF4-FFF2-40B4-BE49-F238E27FC236}">
                <a16:creationId xmlns:a16="http://schemas.microsoft.com/office/drawing/2014/main" id="{6199AF9B-7112-63DB-67AB-5519EC7D2BC5}"/>
              </a:ext>
            </a:extLst>
          </p:cNvPr>
          <p:cNvSpPr txBox="1"/>
          <p:nvPr/>
        </p:nvSpPr>
        <p:spPr>
          <a:xfrm>
            <a:off x="6545828" y="1272288"/>
            <a:ext cx="4096923"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Continued Government Support</a:t>
            </a:r>
          </a:p>
        </p:txBody>
      </p:sp>
      <p:pic>
        <p:nvPicPr>
          <p:cNvPr id="9" name="Picture 8">
            <a:extLst>
              <a:ext uri="{FF2B5EF4-FFF2-40B4-BE49-F238E27FC236}">
                <a16:creationId xmlns:a16="http://schemas.microsoft.com/office/drawing/2014/main" id="{644B7460-C29B-F674-0C71-78E3445D422E}"/>
              </a:ext>
            </a:extLst>
          </p:cNvPr>
          <p:cNvPicPr>
            <a:picLocks noChangeAspect="1"/>
          </p:cNvPicPr>
          <p:nvPr/>
        </p:nvPicPr>
        <p:blipFill>
          <a:blip r:embed="rId4"/>
          <a:stretch>
            <a:fillRect/>
          </a:stretch>
        </p:blipFill>
        <p:spPr>
          <a:xfrm>
            <a:off x="5006737" y="2670311"/>
            <a:ext cx="1539092" cy="1539092"/>
          </a:xfrm>
          <a:prstGeom prst="rect">
            <a:avLst/>
          </a:prstGeom>
          <a:ln w="12700">
            <a:solidFill>
              <a:schemeClr val="accent1">
                <a:shade val="50000"/>
              </a:schemeClr>
            </a:solidFill>
          </a:ln>
        </p:spPr>
      </p:pic>
      <p:sp>
        <p:nvSpPr>
          <p:cNvPr id="10" name="TextBox 9">
            <a:extLst>
              <a:ext uri="{FF2B5EF4-FFF2-40B4-BE49-F238E27FC236}">
                <a16:creationId xmlns:a16="http://schemas.microsoft.com/office/drawing/2014/main" id="{6BE95FB6-D1DC-75EB-2431-84315F790515}"/>
              </a:ext>
            </a:extLst>
          </p:cNvPr>
          <p:cNvSpPr txBox="1"/>
          <p:nvPr/>
        </p:nvSpPr>
        <p:spPr>
          <a:xfrm>
            <a:off x="6552342" y="3193531"/>
            <a:ext cx="4096923"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Skilled Workforce </a:t>
            </a:r>
          </a:p>
        </p:txBody>
      </p:sp>
      <p:pic>
        <p:nvPicPr>
          <p:cNvPr id="11" name="Picture 10">
            <a:extLst>
              <a:ext uri="{FF2B5EF4-FFF2-40B4-BE49-F238E27FC236}">
                <a16:creationId xmlns:a16="http://schemas.microsoft.com/office/drawing/2014/main" id="{B8237824-DD4A-AE5A-F86E-65D5D57C0FC0}"/>
              </a:ext>
            </a:extLst>
          </p:cNvPr>
          <p:cNvPicPr>
            <a:picLocks noChangeAspect="1"/>
          </p:cNvPicPr>
          <p:nvPr/>
        </p:nvPicPr>
        <p:blipFill>
          <a:blip r:embed="rId5"/>
          <a:stretch>
            <a:fillRect/>
          </a:stretch>
        </p:blipFill>
        <p:spPr>
          <a:xfrm>
            <a:off x="5006737" y="4618644"/>
            <a:ext cx="1558117" cy="1558117"/>
          </a:xfrm>
          <a:prstGeom prst="rect">
            <a:avLst/>
          </a:prstGeom>
          <a:ln w="12700">
            <a:solidFill>
              <a:schemeClr val="accent1">
                <a:shade val="50000"/>
              </a:schemeClr>
            </a:solidFill>
          </a:ln>
        </p:spPr>
      </p:pic>
      <p:sp>
        <p:nvSpPr>
          <p:cNvPr id="12" name="TextBox 11">
            <a:extLst>
              <a:ext uri="{FF2B5EF4-FFF2-40B4-BE49-F238E27FC236}">
                <a16:creationId xmlns:a16="http://schemas.microsoft.com/office/drawing/2014/main" id="{1D2932B4-D333-A7E9-5A5B-87E54D81AE28}"/>
              </a:ext>
            </a:extLst>
          </p:cNvPr>
          <p:cNvSpPr txBox="1"/>
          <p:nvPr/>
        </p:nvSpPr>
        <p:spPr>
          <a:xfrm>
            <a:off x="6564854" y="5246804"/>
            <a:ext cx="4096923"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Competitive Cost Advantage</a:t>
            </a:r>
          </a:p>
        </p:txBody>
      </p:sp>
      <p:cxnSp>
        <p:nvCxnSpPr>
          <p:cNvPr id="14" name="Straight Connector 13">
            <a:extLst>
              <a:ext uri="{FF2B5EF4-FFF2-40B4-BE49-F238E27FC236}">
                <a16:creationId xmlns:a16="http://schemas.microsoft.com/office/drawing/2014/main" id="{335C9718-846E-09D8-E73D-4EE01E12BBF8}"/>
              </a:ext>
            </a:extLst>
          </p:cNvPr>
          <p:cNvCxnSpPr/>
          <p:nvPr/>
        </p:nvCxnSpPr>
        <p:spPr>
          <a:xfrm>
            <a:off x="4645152" y="512064"/>
            <a:ext cx="0" cy="5974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A608CAB-DAE0-BD1B-2841-922D4ABFBCE5}"/>
              </a:ext>
            </a:extLst>
          </p:cNvPr>
          <p:cNvSpPr txBox="1"/>
          <p:nvPr/>
        </p:nvSpPr>
        <p:spPr>
          <a:xfrm>
            <a:off x="2267247" y="2767280"/>
            <a:ext cx="1792235" cy="1323439"/>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Steps That Will Make Strong The Basement of BPO.</a:t>
            </a:r>
          </a:p>
        </p:txBody>
      </p:sp>
      <p:grpSp>
        <p:nvGrpSpPr>
          <p:cNvPr id="43" name="Group 42">
            <a:extLst>
              <a:ext uri="{FF2B5EF4-FFF2-40B4-BE49-F238E27FC236}">
                <a16:creationId xmlns:a16="http://schemas.microsoft.com/office/drawing/2014/main" id="{F0C3D963-9385-7BAB-B122-C3DF06018159}"/>
              </a:ext>
            </a:extLst>
          </p:cNvPr>
          <p:cNvGrpSpPr/>
          <p:nvPr/>
        </p:nvGrpSpPr>
        <p:grpSpPr>
          <a:xfrm>
            <a:off x="-1337579" y="-134282"/>
            <a:ext cx="12688631" cy="7266771"/>
            <a:chOff x="0" y="0"/>
            <a:chExt cx="12265347" cy="6858000"/>
          </a:xfrm>
        </p:grpSpPr>
        <p:grpSp>
          <p:nvGrpSpPr>
            <p:cNvPr id="44" name="Group 43">
              <a:extLst>
                <a:ext uri="{FF2B5EF4-FFF2-40B4-BE49-F238E27FC236}">
                  <a16:creationId xmlns:a16="http://schemas.microsoft.com/office/drawing/2014/main" id="{5BDA6ABB-04EE-A678-8AB3-035169F3AB47}"/>
                </a:ext>
              </a:extLst>
            </p:cNvPr>
            <p:cNvGrpSpPr/>
            <p:nvPr/>
          </p:nvGrpSpPr>
          <p:grpSpPr>
            <a:xfrm>
              <a:off x="0" y="0"/>
              <a:ext cx="12192000" cy="6858000"/>
              <a:chOff x="0" y="30974"/>
              <a:chExt cx="12192000" cy="6858000"/>
            </a:xfrm>
          </p:grpSpPr>
          <p:sp>
            <p:nvSpPr>
              <p:cNvPr id="46" name="Flowchart: Process 45">
                <a:extLst>
                  <a:ext uri="{FF2B5EF4-FFF2-40B4-BE49-F238E27FC236}">
                    <a16:creationId xmlns:a16="http://schemas.microsoft.com/office/drawing/2014/main" id="{D69135BE-1B7D-F1F8-2017-B6D807E11E6D}"/>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623489DE-F115-1FA8-4356-707B8365BB4C}"/>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algn="ctr"/>
                <a:endParaRPr lang="en-US"/>
              </a:p>
            </p:txBody>
          </p:sp>
        </p:grpSp>
        <p:sp>
          <p:nvSpPr>
            <p:cNvPr id="45" name="TextBox 44">
              <a:extLst>
                <a:ext uri="{FF2B5EF4-FFF2-40B4-BE49-F238E27FC236}">
                  <a16:creationId xmlns:a16="http://schemas.microsoft.com/office/drawing/2014/main" id="{9BD0BD60-19F9-0AE0-6D00-3E8B23839817}"/>
                </a:ext>
              </a:extLst>
            </p:cNvPr>
            <p:cNvSpPr txBox="1"/>
            <p:nvPr/>
          </p:nvSpPr>
          <p:spPr>
            <a:xfrm rot="16200000">
              <a:off x="10967084" y="2981504"/>
              <a:ext cx="1765530" cy="830997"/>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Steps Which will Build Reputation Too</a:t>
              </a:r>
            </a:p>
          </p:txBody>
        </p:sp>
      </p:grpSp>
      <p:pic>
        <p:nvPicPr>
          <p:cNvPr id="4" name="Picture 3">
            <a:extLst>
              <a:ext uri="{FF2B5EF4-FFF2-40B4-BE49-F238E27FC236}">
                <a16:creationId xmlns:a16="http://schemas.microsoft.com/office/drawing/2014/main" id="{610A1A38-5284-D5E6-AA02-1A9FF44829EB}"/>
              </a:ext>
            </a:extLst>
          </p:cNvPr>
          <p:cNvPicPr>
            <a:picLocks noChangeAspect="1"/>
          </p:cNvPicPr>
          <p:nvPr/>
        </p:nvPicPr>
        <p:blipFill>
          <a:blip r:embed="rId6"/>
          <a:stretch>
            <a:fillRect/>
          </a:stretch>
        </p:blipFill>
        <p:spPr>
          <a:xfrm>
            <a:off x="7083310" y="829708"/>
            <a:ext cx="1558117" cy="1558117"/>
          </a:xfrm>
          <a:prstGeom prst="rect">
            <a:avLst/>
          </a:prstGeom>
          <a:ln w="12700">
            <a:solidFill>
              <a:schemeClr val="tx1"/>
            </a:solidFill>
          </a:ln>
        </p:spPr>
      </p:pic>
      <p:pic>
        <p:nvPicPr>
          <p:cNvPr id="5" name="Picture 4">
            <a:extLst>
              <a:ext uri="{FF2B5EF4-FFF2-40B4-BE49-F238E27FC236}">
                <a16:creationId xmlns:a16="http://schemas.microsoft.com/office/drawing/2014/main" id="{4BD9D2CC-8F6B-A77E-8CB8-E757E51864CB}"/>
              </a:ext>
            </a:extLst>
          </p:cNvPr>
          <p:cNvPicPr>
            <a:picLocks noChangeAspect="1"/>
          </p:cNvPicPr>
          <p:nvPr/>
        </p:nvPicPr>
        <p:blipFill>
          <a:blip r:embed="rId7"/>
          <a:stretch>
            <a:fillRect/>
          </a:stretch>
        </p:blipFill>
        <p:spPr>
          <a:xfrm>
            <a:off x="7862368" y="2575644"/>
            <a:ext cx="1558117" cy="1558116"/>
          </a:xfrm>
          <a:prstGeom prst="rect">
            <a:avLst/>
          </a:prstGeom>
          <a:ln>
            <a:solidFill>
              <a:schemeClr val="tx1"/>
            </a:solidFill>
          </a:ln>
        </p:spPr>
      </p:pic>
      <p:pic>
        <p:nvPicPr>
          <p:cNvPr id="13" name="Picture 12">
            <a:extLst>
              <a:ext uri="{FF2B5EF4-FFF2-40B4-BE49-F238E27FC236}">
                <a16:creationId xmlns:a16="http://schemas.microsoft.com/office/drawing/2014/main" id="{11E31B37-CB31-8B0E-6054-6A08C69A5E18}"/>
              </a:ext>
            </a:extLst>
          </p:cNvPr>
          <p:cNvPicPr>
            <a:picLocks noChangeAspect="1"/>
          </p:cNvPicPr>
          <p:nvPr/>
        </p:nvPicPr>
        <p:blipFill rotWithShape="1">
          <a:blip r:embed="rId8"/>
          <a:srcRect b="10487"/>
          <a:stretch/>
        </p:blipFill>
        <p:spPr>
          <a:xfrm>
            <a:off x="7177170" y="4359573"/>
            <a:ext cx="1464257" cy="1558116"/>
          </a:xfrm>
          <a:prstGeom prst="rect">
            <a:avLst/>
          </a:prstGeom>
          <a:ln w="12700">
            <a:solidFill>
              <a:schemeClr val="tx1"/>
            </a:solidFill>
          </a:ln>
        </p:spPr>
      </p:pic>
      <p:cxnSp>
        <p:nvCxnSpPr>
          <p:cNvPr id="16" name="Straight Connector 15">
            <a:extLst>
              <a:ext uri="{FF2B5EF4-FFF2-40B4-BE49-F238E27FC236}">
                <a16:creationId xmlns:a16="http://schemas.microsoft.com/office/drawing/2014/main" id="{F6272D35-B801-4D48-DFAB-03F73EC0D5C6}"/>
              </a:ext>
            </a:extLst>
          </p:cNvPr>
          <p:cNvCxnSpPr/>
          <p:nvPr/>
        </p:nvCxnSpPr>
        <p:spPr>
          <a:xfrm>
            <a:off x="9685867" y="728133"/>
            <a:ext cx="0" cy="54017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702E5C0-6533-8C47-B75F-7947C7F2B3E7}"/>
              </a:ext>
            </a:extLst>
          </p:cNvPr>
          <p:cNvSpPr txBox="1"/>
          <p:nvPr/>
        </p:nvSpPr>
        <p:spPr>
          <a:xfrm>
            <a:off x="1658646" y="1435310"/>
            <a:ext cx="4096923"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Industry Diversification.</a:t>
            </a:r>
          </a:p>
        </p:txBody>
      </p:sp>
      <p:sp>
        <p:nvSpPr>
          <p:cNvPr id="18" name="TextBox 17">
            <a:extLst>
              <a:ext uri="{FF2B5EF4-FFF2-40B4-BE49-F238E27FC236}">
                <a16:creationId xmlns:a16="http://schemas.microsoft.com/office/drawing/2014/main" id="{BEC7C2EC-78C2-C2CE-72C1-6DB08E723822}"/>
              </a:ext>
            </a:extLst>
          </p:cNvPr>
          <p:cNvSpPr txBox="1"/>
          <p:nvPr/>
        </p:nvSpPr>
        <p:spPr>
          <a:xfrm>
            <a:off x="2895836" y="3194530"/>
            <a:ext cx="4096923"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Technological Advancements.</a:t>
            </a:r>
          </a:p>
        </p:txBody>
      </p:sp>
      <p:sp>
        <p:nvSpPr>
          <p:cNvPr id="19" name="TextBox 18">
            <a:extLst>
              <a:ext uri="{FF2B5EF4-FFF2-40B4-BE49-F238E27FC236}">
                <a16:creationId xmlns:a16="http://schemas.microsoft.com/office/drawing/2014/main" id="{4A166162-D167-3A68-B2E6-1F8343C2C486}"/>
              </a:ext>
            </a:extLst>
          </p:cNvPr>
          <p:cNvSpPr txBox="1"/>
          <p:nvPr/>
        </p:nvSpPr>
        <p:spPr>
          <a:xfrm>
            <a:off x="1658645" y="5101382"/>
            <a:ext cx="4096923"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Growing International Reputation.</a:t>
            </a:r>
          </a:p>
        </p:txBody>
      </p:sp>
    </p:spTree>
    <p:extLst>
      <p:ext uri="{BB962C8B-B14F-4D97-AF65-F5344CB8AC3E}">
        <p14:creationId xmlns:p14="http://schemas.microsoft.com/office/powerpoint/2010/main" val="3934135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Process 16">
            <a:extLst>
              <a:ext uri="{FF2B5EF4-FFF2-40B4-BE49-F238E27FC236}">
                <a16:creationId xmlns:a16="http://schemas.microsoft.com/office/drawing/2014/main" id="{0164941B-C993-91FA-2AA7-1B22642FE206}"/>
              </a:ext>
            </a:extLst>
          </p:cNvPr>
          <p:cNvSpPr/>
          <p:nvPr/>
        </p:nvSpPr>
        <p:spPr>
          <a:xfrm>
            <a:off x="-691055" y="4084845"/>
            <a:ext cx="13574110" cy="45719"/>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C12FB04-4E48-F138-354D-C5DE01098DB0}"/>
              </a:ext>
            </a:extLst>
          </p:cNvPr>
          <p:cNvSpPr txBox="1"/>
          <p:nvPr/>
        </p:nvSpPr>
        <p:spPr>
          <a:xfrm>
            <a:off x="4231675" y="642217"/>
            <a:ext cx="906449" cy="1107996"/>
          </a:xfrm>
          <a:prstGeom prst="rect">
            <a:avLst/>
          </a:prstGeom>
          <a:noFill/>
        </p:spPr>
        <p:txBody>
          <a:bodyPr wrap="square" rtlCol="0">
            <a:spAutoFit/>
          </a:bodyPr>
          <a:lstStyle/>
          <a:p>
            <a:pPr algn="ctr"/>
            <a:r>
              <a:rPr lang="en-US" sz="6600" dirty="0">
                <a:latin typeface="Bodoni MT Black" panose="02070A03080606020203" pitchFamily="18" charset="0"/>
              </a:rPr>
              <a:t>T</a:t>
            </a:r>
          </a:p>
        </p:txBody>
      </p:sp>
      <p:sp>
        <p:nvSpPr>
          <p:cNvPr id="19" name="TextBox 18">
            <a:extLst>
              <a:ext uri="{FF2B5EF4-FFF2-40B4-BE49-F238E27FC236}">
                <a16:creationId xmlns:a16="http://schemas.microsoft.com/office/drawing/2014/main" id="{0727E271-B35F-13CE-B075-31FFE2CF36D4}"/>
              </a:ext>
            </a:extLst>
          </p:cNvPr>
          <p:cNvSpPr txBox="1"/>
          <p:nvPr/>
        </p:nvSpPr>
        <p:spPr>
          <a:xfrm>
            <a:off x="6462675" y="1411506"/>
            <a:ext cx="906449" cy="1107996"/>
          </a:xfrm>
          <a:prstGeom prst="rect">
            <a:avLst/>
          </a:prstGeom>
          <a:noFill/>
        </p:spPr>
        <p:txBody>
          <a:bodyPr wrap="square" rtlCol="0">
            <a:spAutoFit/>
          </a:bodyPr>
          <a:lstStyle/>
          <a:p>
            <a:pPr algn="ctr"/>
            <a:r>
              <a:rPr lang="en-US" sz="6600" dirty="0">
                <a:latin typeface="Bodoni MT Black" panose="02070A03080606020203" pitchFamily="18" charset="0"/>
              </a:rPr>
              <a:t>O</a:t>
            </a:r>
          </a:p>
        </p:txBody>
      </p:sp>
      <p:sp>
        <p:nvSpPr>
          <p:cNvPr id="20" name="TextBox 19">
            <a:extLst>
              <a:ext uri="{FF2B5EF4-FFF2-40B4-BE49-F238E27FC236}">
                <a16:creationId xmlns:a16="http://schemas.microsoft.com/office/drawing/2014/main" id="{099AAEE7-1BD8-36FE-2072-873826C651CA}"/>
              </a:ext>
            </a:extLst>
          </p:cNvPr>
          <p:cNvSpPr txBox="1"/>
          <p:nvPr/>
        </p:nvSpPr>
        <p:spPr>
          <a:xfrm>
            <a:off x="7196182" y="1411506"/>
            <a:ext cx="906449" cy="1107996"/>
          </a:xfrm>
          <a:prstGeom prst="rect">
            <a:avLst/>
          </a:prstGeom>
          <a:noFill/>
        </p:spPr>
        <p:txBody>
          <a:bodyPr wrap="square" rtlCol="0">
            <a:spAutoFit/>
          </a:bodyPr>
          <a:lstStyle/>
          <a:p>
            <a:pPr algn="ctr"/>
            <a:r>
              <a:rPr lang="en-US" sz="6600" dirty="0">
                <a:latin typeface="Bodoni MT Black" panose="02070A03080606020203" pitchFamily="18" charset="0"/>
              </a:rPr>
              <a:t>U</a:t>
            </a:r>
          </a:p>
        </p:txBody>
      </p:sp>
      <p:sp>
        <p:nvSpPr>
          <p:cNvPr id="21" name="TextBox 20">
            <a:extLst>
              <a:ext uri="{FF2B5EF4-FFF2-40B4-BE49-F238E27FC236}">
                <a16:creationId xmlns:a16="http://schemas.microsoft.com/office/drawing/2014/main" id="{3853C09F-5E93-7F3E-8CF0-CF7A8683719E}"/>
              </a:ext>
            </a:extLst>
          </p:cNvPr>
          <p:cNvSpPr txBox="1"/>
          <p:nvPr/>
        </p:nvSpPr>
        <p:spPr>
          <a:xfrm>
            <a:off x="5796755" y="1411506"/>
            <a:ext cx="906449" cy="1107996"/>
          </a:xfrm>
          <a:prstGeom prst="rect">
            <a:avLst/>
          </a:prstGeom>
          <a:noFill/>
        </p:spPr>
        <p:txBody>
          <a:bodyPr wrap="square" rtlCol="0">
            <a:spAutoFit/>
          </a:bodyPr>
          <a:lstStyle/>
          <a:p>
            <a:pPr algn="ctr"/>
            <a:r>
              <a:rPr lang="en-US" sz="6600" dirty="0">
                <a:latin typeface="Bodoni MT Black" panose="02070A03080606020203" pitchFamily="18" charset="0"/>
              </a:rPr>
              <a:t>Y</a:t>
            </a:r>
          </a:p>
        </p:txBody>
      </p:sp>
      <p:sp>
        <p:nvSpPr>
          <p:cNvPr id="22" name="TextBox 21">
            <a:extLst>
              <a:ext uri="{FF2B5EF4-FFF2-40B4-BE49-F238E27FC236}">
                <a16:creationId xmlns:a16="http://schemas.microsoft.com/office/drawing/2014/main" id="{977A4E06-7C06-0D58-8244-AC6CDB12DB20}"/>
              </a:ext>
            </a:extLst>
          </p:cNvPr>
          <p:cNvSpPr txBox="1"/>
          <p:nvPr/>
        </p:nvSpPr>
        <p:spPr>
          <a:xfrm>
            <a:off x="6448099" y="642217"/>
            <a:ext cx="906449" cy="1107996"/>
          </a:xfrm>
          <a:prstGeom prst="rect">
            <a:avLst/>
          </a:prstGeom>
          <a:noFill/>
        </p:spPr>
        <p:txBody>
          <a:bodyPr wrap="square" rtlCol="0">
            <a:spAutoFit/>
          </a:bodyPr>
          <a:lstStyle/>
          <a:p>
            <a:pPr algn="ctr"/>
            <a:r>
              <a:rPr lang="en-US" sz="6600" dirty="0">
                <a:latin typeface="Bodoni MT Black" panose="02070A03080606020203" pitchFamily="18" charset="0"/>
              </a:rPr>
              <a:t>N</a:t>
            </a:r>
          </a:p>
        </p:txBody>
      </p:sp>
      <p:sp>
        <p:nvSpPr>
          <p:cNvPr id="23" name="TextBox 22">
            <a:extLst>
              <a:ext uri="{FF2B5EF4-FFF2-40B4-BE49-F238E27FC236}">
                <a16:creationId xmlns:a16="http://schemas.microsoft.com/office/drawing/2014/main" id="{DADD924C-9769-ECD7-CAED-EF7682882C8F}"/>
              </a:ext>
            </a:extLst>
          </p:cNvPr>
          <p:cNvSpPr txBox="1"/>
          <p:nvPr/>
        </p:nvSpPr>
        <p:spPr>
          <a:xfrm>
            <a:off x="5732480" y="642217"/>
            <a:ext cx="906449" cy="1107996"/>
          </a:xfrm>
          <a:prstGeom prst="rect">
            <a:avLst/>
          </a:prstGeom>
          <a:noFill/>
        </p:spPr>
        <p:txBody>
          <a:bodyPr wrap="square" rtlCol="0">
            <a:spAutoFit/>
          </a:bodyPr>
          <a:lstStyle/>
          <a:p>
            <a:pPr algn="ctr"/>
            <a:r>
              <a:rPr lang="en-US" sz="6600" dirty="0">
                <a:latin typeface="Bodoni MT Black" panose="02070A03080606020203" pitchFamily="18" charset="0"/>
              </a:rPr>
              <a:t>A</a:t>
            </a:r>
          </a:p>
        </p:txBody>
      </p:sp>
      <p:sp>
        <p:nvSpPr>
          <p:cNvPr id="24" name="TextBox 23">
            <a:extLst>
              <a:ext uri="{FF2B5EF4-FFF2-40B4-BE49-F238E27FC236}">
                <a16:creationId xmlns:a16="http://schemas.microsoft.com/office/drawing/2014/main" id="{207C5DF6-E416-D444-898B-D0261BE6F54B}"/>
              </a:ext>
            </a:extLst>
          </p:cNvPr>
          <p:cNvSpPr txBox="1"/>
          <p:nvPr/>
        </p:nvSpPr>
        <p:spPr>
          <a:xfrm>
            <a:off x="4987709" y="642217"/>
            <a:ext cx="906449" cy="1107996"/>
          </a:xfrm>
          <a:prstGeom prst="rect">
            <a:avLst/>
          </a:prstGeom>
          <a:noFill/>
        </p:spPr>
        <p:txBody>
          <a:bodyPr wrap="square" rtlCol="0">
            <a:spAutoFit/>
          </a:bodyPr>
          <a:lstStyle/>
          <a:p>
            <a:pPr algn="ctr"/>
            <a:r>
              <a:rPr lang="en-US" sz="6600" dirty="0">
                <a:latin typeface="Bodoni MT Black" panose="02070A03080606020203" pitchFamily="18" charset="0"/>
              </a:rPr>
              <a:t>H</a:t>
            </a:r>
          </a:p>
        </p:txBody>
      </p:sp>
      <p:sp>
        <p:nvSpPr>
          <p:cNvPr id="25" name="TextBox 24">
            <a:extLst>
              <a:ext uri="{FF2B5EF4-FFF2-40B4-BE49-F238E27FC236}">
                <a16:creationId xmlns:a16="http://schemas.microsoft.com/office/drawing/2014/main" id="{BA121B27-3FB3-EECF-E76A-1A45C0A25C2B}"/>
              </a:ext>
            </a:extLst>
          </p:cNvPr>
          <p:cNvSpPr txBox="1"/>
          <p:nvPr/>
        </p:nvSpPr>
        <p:spPr>
          <a:xfrm>
            <a:off x="7192870" y="642217"/>
            <a:ext cx="906449" cy="1107996"/>
          </a:xfrm>
          <a:prstGeom prst="rect">
            <a:avLst/>
          </a:prstGeom>
          <a:noFill/>
        </p:spPr>
        <p:txBody>
          <a:bodyPr wrap="square" rtlCol="0">
            <a:spAutoFit/>
          </a:bodyPr>
          <a:lstStyle/>
          <a:p>
            <a:pPr algn="ctr"/>
            <a:r>
              <a:rPr lang="en-US" sz="6600" dirty="0">
                <a:latin typeface="Bodoni MT Black" panose="02070A03080606020203" pitchFamily="18" charset="0"/>
              </a:rPr>
              <a:t>K</a:t>
            </a:r>
          </a:p>
        </p:txBody>
      </p:sp>
    </p:spTree>
    <p:extLst>
      <p:ext uri="{BB962C8B-B14F-4D97-AF65-F5344CB8AC3E}">
        <p14:creationId xmlns:p14="http://schemas.microsoft.com/office/powerpoint/2010/main" val="100783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 0 L 0 0.25 E" pathEditMode="relative" ptsTypes="">
                                      <p:cBhvr>
                                        <p:cTn id="6" dur="2000" fill="hold"/>
                                        <p:tgtEl>
                                          <p:spTgt spid="18"/>
                                        </p:tgtEl>
                                        <p:attrNameLst>
                                          <p:attrName>ppt_x</p:attrName>
                                          <p:attrName>ppt_y</p:attrName>
                                        </p:attrNameLst>
                                      </p:cBhvr>
                                    </p:animMotion>
                                  </p:childTnLst>
                                </p:cTn>
                              </p:par>
                              <p:par>
                                <p:cTn id="7" presetID="42" presetClass="path" presetSubtype="0" accel="50000" decel="50000" fill="hold" grpId="0" nodeType="withEffect">
                                  <p:stCondLst>
                                    <p:cond delay="0"/>
                                  </p:stCondLst>
                                  <p:childTnLst>
                                    <p:animMotion origin="layout" path="M 0 0 L 0 0.25 E" pathEditMode="relative" ptsTypes="">
                                      <p:cBhvr>
                                        <p:cTn id="8" dur="2000" fill="hold"/>
                                        <p:tgtEl>
                                          <p:spTgt spid="19"/>
                                        </p:tgtEl>
                                        <p:attrNameLst>
                                          <p:attrName>ppt_x</p:attrName>
                                          <p:attrName>ppt_y</p:attrName>
                                        </p:attrNameLst>
                                      </p:cBhvr>
                                    </p:animMotion>
                                  </p:childTnLst>
                                </p:cTn>
                              </p:par>
                              <p:par>
                                <p:cTn id="9" presetID="42" presetClass="path" presetSubtype="0" accel="50000" decel="50000" fill="hold" grpId="0" nodeType="withEffect">
                                  <p:stCondLst>
                                    <p:cond delay="0"/>
                                  </p:stCondLst>
                                  <p:childTnLst>
                                    <p:animMotion origin="layout" path="M 0 0 L 0 0.25 E" pathEditMode="relative" ptsTypes="">
                                      <p:cBhvr>
                                        <p:cTn id="10" dur="2000" fill="hold"/>
                                        <p:tgtEl>
                                          <p:spTgt spid="20"/>
                                        </p:tgtEl>
                                        <p:attrNameLst>
                                          <p:attrName>ppt_x</p:attrName>
                                          <p:attrName>ppt_y</p:attrName>
                                        </p:attrNameLst>
                                      </p:cBhvr>
                                    </p:animMotion>
                                  </p:childTnLst>
                                </p:cTn>
                              </p:par>
                              <p:par>
                                <p:cTn id="11" presetID="42" presetClass="path" presetSubtype="0" accel="50000" decel="50000" fill="hold" grpId="0" nodeType="withEffect">
                                  <p:stCondLst>
                                    <p:cond delay="0"/>
                                  </p:stCondLst>
                                  <p:childTnLst>
                                    <p:animMotion origin="layout" path="M 0 0 L 0 0.25 E" pathEditMode="relative" ptsTypes="">
                                      <p:cBhvr>
                                        <p:cTn id="12" dur="2000" fill="hold"/>
                                        <p:tgtEl>
                                          <p:spTgt spid="21"/>
                                        </p:tgtEl>
                                        <p:attrNameLst>
                                          <p:attrName>ppt_x</p:attrName>
                                          <p:attrName>ppt_y</p:attrName>
                                        </p:attrNameLst>
                                      </p:cBhvr>
                                    </p:animMotion>
                                  </p:childTnLst>
                                </p:cTn>
                              </p:par>
                              <p:par>
                                <p:cTn id="13" presetID="42" presetClass="path" presetSubtype="0" accel="50000" decel="50000" fill="hold" grpId="0" nodeType="withEffect">
                                  <p:stCondLst>
                                    <p:cond delay="0"/>
                                  </p:stCondLst>
                                  <p:childTnLst>
                                    <p:animMotion origin="layout" path="M 0 0 L 0 0.25 E" pathEditMode="relative" ptsTypes="">
                                      <p:cBhvr>
                                        <p:cTn id="14" dur="2000" fill="hold"/>
                                        <p:tgtEl>
                                          <p:spTgt spid="22"/>
                                        </p:tgtEl>
                                        <p:attrNameLst>
                                          <p:attrName>ppt_x</p:attrName>
                                          <p:attrName>ppt_y</p:attrName>
                                        </p:attrNameLst>
                                      </p:cBhvr>
                                    </p:animMotion>
                                  </p:childTnLst>
                                </p:cTn>
                              </p:par>
                              <p:par>
                                <p:cTn id="15" presetID="42" presetClass="path" presetSubtype="0" accel="50000" decel="50000" fill="hold" grpId="0" nodeType="withEffect">
                                  <p:stCondLst>
                                    <p:cond delay="0"/>
                                  </p:stCondLst>
                                  <p:childTnLst>
                                    <p:animMotion origin="layout" path="M 0 0 L 0 0.25 E" pathEditMode="relative" ptsTypes="">
                                      <p:cBhvr>
                                        <p:cTn id="16" dur="2000" fill="hold"/>
                                        <p:tgtEl>
                                          <p:spTgt spid="23"/>
                                        </p:tgtEl>
                                        <p:attrNameLst>
                                          <p:attrName>ppt_x</p:attrName>
                                          <p:attrName>ppt_y</p:attrName>
                                        </p:attrNameLst>
                                      </p:cBhvr>
                                    </p:animMotion>
                                  </p:childTnLst>
                                </p:cTn>
                              </p:par>
                              <p:par>
                                <p:cTn id="17" presetID="42" presetClass="path" presetSubtype="0" accel="50000" decel="50000" fill="hold" grpId="0" nodeType="withEffect">
                                  <p:stCondLst>
                                    <p:cond delay="0"/>
                                  </p:stCondLst>
                                  <p:childTnLst>
                                    <p:animMotion origin="layout" path="M 0 0 L 0 0.25 E" pathEditMode="relative" ptsTypes="">
                                      <p:cBhvr>
                                        <p:cTn id="18" dur="2000" fill="hold"/>
                                        <p:tgtEl>
                                          <p:spTgt spid="24"/>
                                        </p:tgtEl>
                                        <p:attrNameLst>
                                          <p:attrName>ppt_x</p:attrName>
                                          <p:attrName>ppt_y</p:attrName>
                                        </p:attrNameLst>
                                      </p:cBhvr>
                                    </p:animMotion>
                                  </p:childTnLst>
                                </p:cTn>
                              </p:par>
                              <p:par>
                                <p:cTn id="19" presetID="42" presetClass="path" presetSubtype="0" accel="50000" decel="50000" fill="hold" grpId="0" nodeType="withEffect">
                                  <p:stCondLst>
                                    <p:cond delay="0"/>
                                  </p:stCondLst>
                                  <p:childTnLst>
                                    <p:animMotion origin="layout" path="M 0 0 L 0 0.25 E" pathEditMode="relative" ptsTypes="">
                                      <p:cBhvr>
                                        <p:cTn id="20" dur="2000" fill="hold"/>
                                        <p:tgtEl>
                                          <p:spTgt spid="2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E555456-5CE4-3592-FD3E-8767EC188035}"/>
              </a:ext>
            </a:extLst>
          </p:cNvPr>
          <p:cNvCxnSpPr/>
          <p:nvPr/>
        </p:nvCxnSpPr>
        <p:spPr>
          <a:xfrm>
            <a:off x="6585313" y="756002"/>
            <a:ext cx="0" cy="5827678"/>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095F9C8-3046-9E65-CF20-1CD03B5C0F7F}"/>
              </a:ext>
            </a:extLst>
          </p:cNvPr>
          <p:cNvGrpSpPr/>
          <p:nvPr/>
        </p:nvGrpSpPr>
        <p:grpSpPr>
          <a:xfrm>
            <a:off x="632752" y="291254"/>
            <a:ext cx="5651025" cy="5981340"/>
            <a:chOff x="632752" y="291254"/>
            <a:chExt cx="5651025" cy="5981340"/>
          </a:xfrm>
        </p:grpSpPr>
        <p:pic>
          <p:nvPicPr>
            <p:cNvPr id="20" name="Picture 19">
              <a:extLst>
                <a:ext uri="{FF2B5EF4-FFF2-40B4-BE49-F238E27FC236}">
                  <a16:creationId xmlns:a16="http://schemas.microsoft.com/office/drawing/2014/main" id="{7B6AFEBD-9410-B70F-FC48-BB2362BB19D3}"/>
                </a:ext>
              </a:extLst>
            </p:cNvPr>
            <p:cNvPicPr>
              <a:picLocks noChangeAspect="1"/>
            </p:cNvPicPr>
            <p:nvPr/>
          </p:nvPicPr>
          <p:blipFill>
            <a:blip r:embed="rId2"/>
            <a:stretch>
              <a:fillRect/>
            </a:stretch>
          </p:blipFill>
          <p:spPr>
            <a:xfrm>
              <a:off x="632752" y="412848"/>
              <a:ext cx="1119123" cy="1119123"/>
            </a:xfrm>
            <a:prstGeom prst="rect">
              <a:avLst/>
            </a:prstGeom>
          </p:spPr>
        </p:pic>
        <p:pic>
          <p:nvPicPr>
            <p:cNvPr id="24" name="Picture 23">
              <a:extLst>
                <a:ext uri="{FF2B5EF4-FFF2-40B4-BE49-F238E27FC236}">
                  <a16:creationId xmlns:a16="http://schemas.microsoft.com/office/drawing/2014/main" id="{842760B1-27EC-A72A-FC1C-FA3274962A4A}"/>
                </a:ext>
              </a:extLst>
            </p:cNvPr>
            <p:cNvPicPr>
              <a:picLocks noChangeAspect="1"/>
            </p:cNvPicPr>
            <p:nvPr/>
          </p:nvPicPr>
          <p:blipFill>
            <a:blip r:embed="rId3"/>
            <a:stretch>
              <a:fillRect/>
            </a:stretch>
          </p:blipFill>
          <p:spPr>
            <a:xfrm>
              <a:off x="4842033" y="291254"/>
              <a:ext cx="1441744" cy="1441744"/>
            </a:xfrm>
            <a:prstGeom prst="rect">
              <a:avLst/>
            </a:prstGeom>
          </p:spPr>
        </p:pic>
        <p:sp>
          <p:nvSpPr>
            <p:cNvPr id="36" name="Flowchart: Process 35">
              <a:extLst>
                <a:ext uri="{FF2B5EF4-FFF2-40B4-BE49-F238E27FC236}">
                  <a16:creationId xmlns:a16="http://schemas.microsoft.com/office/drawing/2014/main" id="{ACCCC8C7-B110-8669-49E6-281D9A5F5369}"/>
                </a:ext>
              </a:extLst>
            </p:cNvPr>
            <p:cNvSpPr/>
            <p:nvPr/>
          </p:nvSpPr>
          <p:spPr>
            <a:xfrm>
              <a:off x="1612478" y="2137629"/>
              <a:ext cx="2088279" cy="533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Hello, there is a work for data entry.</a:t>
              </a:r>
            </a:p>
          </p:txBody>
        </p:sp>
        <p:sp>
          <p:nvSpPr>
            <p:cNvPr id="37" name="Flowchart: Process 36">
              <a:extLst>
                <a:ext uri="{FF2B5EF4-FFF2-40B4-BE49-F238E27FC236}">
                  <a16:creationId xmlns:a16="http://schemas.microsoft.com/office/drawing/2014/main" id="{AA004243-9C19-CB4D-DC84-45AE2F8C5C60}"/>
                </a:ext>
              </a:extLst>
            </p:cNvPr>
            <p:cNvSpPr/>
            <p:nvPr/>
          </p:nvSpPr>
          <p:spPr>
            <a:xfrm>
              <a:off x="2796153" y="2832761"/>
              <a:ext cx="2076422" cy="5337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How much will you pay?</a:t>
              </a:r>
            </a:p>
          </p:txBody>
        </p:sp>
        <p:sp>
          <p:nvSpPr>
            <p:cNvPr id="42" name="Flowchart: Process 41">
              <a:extLst>
                <a:ext uri="{FF2B5EF4-FFF2-40B4-BE49-F238E27FC236}">
                  <a16:creationId xmlns:a16="http://schemas.microsoft.com/office/drawing/2014/main" id="{C4AD75C5-BFB6-4015-1375-9684BDFE63B6}"/>
                </a:ext>
              </a:extLst>
            </p:cNvPr>
            <p:cNvSpPr/>
            <p:nvPr/>
          </p:nvSpPr>
          <p:spPr>
            <a:xfrm>
              <a:off x="2796153" y="4270592"/>
              <a:ext cx="2076422" cy="5337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That is too low.</a:t>
              </a:r>
            </a:p>
          </p:txBody>
        </p:sp>
        <p:sp>
          <p:nvSpPr>
            <p:cNvPr id="43" name="Flowchart: Process 42">
              <a:extLst>
                <a:ext uri="{FF2B5EF4-FFF2-40B4-BE49-F238E27FC236}">
                  <a16:creationId xmlns:a16="http://schemas.microsoft.com/office/drawing/2014/main" id="{233939B8-486D-888E-4076-155F431E8A22}"/>
                </a:ext>
              </a:extLst>
            </p:cNvPr>
            <p:cNvSpPr/>
            <p:nvPr/>
          </p:nvSpPr>
          <p:spPr>
            <a:xfrm>
              <a:off x="1612478" y="3526907"/>
              <a:ext cx="2088279" cy="533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20$ for the entire project.</a:t>
              </a:r>
            </a:p>
          </p:txBody>
        </p:sp>
        <p:sp>
          <p:nvSpPr>
            <p:cNvPr id="44" name="Flowchart: Process 43">
              <a:extLst>
                <a:ext uri="{FF2B5EF4-FFF2-40B4-BE49-F238E27FC236}">
                  <a16:creationId xmlns:a16="http://schemas.microsoft.com/office/drawing/2014/main" id="{01E49C4B-9ED6-150F-F8E2-53A7949F3AB3}"/>
                </a:ext>
              </a:extLst>
            </p:cNvPr>
            <p:cNvSpPr/>
            <p:nvPr/>
          </p:nvSpPr>
          <p:spPr>
            <a:xfrm>
              <a:off x="2796153" y="5708423"/>
              <a:ext cx="2076419" cy="5337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Deal!!</a:t>
              </a:r>
            </a:p>
          </p:txBody>
        </p:sp>
        <p:sp>
          <p:nvSpPr>
            <p:cNvPr id="45" name="Flowchart: Process 44">
              <a:extLst>
                <a:ext uri="{FF2B5EF4-FFF2-40B4-BE49-F238E27FC236}">
                  <a16:creationId xmlns:a16="http://schemas.microsoft.com/office/drawing/2014/main" id="{73505F7B-9153-4E02-5822-9FAB3372A67E}"/>
                </a:ext>
              </a:extLst>
            </p:cNvPr>
            <p:cNvSpPr/>
            <p:nvPr/>
          </p:nvSpPr>
          <p:spPr>
            <a:xfrm>
              <a:off x="1611218" y="5014278"/>
              <a:ext cx="2076420" cy="533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$25??</a:t>
              </a:r>
            </a:p>
          </p:txBody>
        </p:sp>
        <p:pic>
          <p:nvPicPr>
            <p:cNvPr id="46" name="Picture 45">
              <a:extLst>
                <a:ext uri="{FF2B5EF4-FFF2-40B4-BE49-F238E27FC236}">
                  <a16:creationId xmlns:a16="http://schemas.microsoft.com/office/drawing/2014/main" id="{E475A1C0-D734-9ACC-BF44-2E4D15E113ED}"/>
                </a:ext>
              </a:extLst>
            </p:cNvPr>
            <p:cNvPicPr>
              <a:picLocks noChangeAspect="1"/>
            </p:cNvPicPr>
            <p:nvPr/>
          </p:nvPicPr>
          <p:blipFill>
            <a:blip r:embed="rId4"/>
            <a:stretch>
              <a:fillRect/>
            </a:stretch>
          </p:blipFill>
          <p:spPr>
            <a:xfrm>
              <a:off x="5030715" y="2829775"/>
              <a:ext cx="575973" cy="579120"/>
            </a:xfrm>
            <a:prstGeom prst="rect">
              <a:avLst/>
            </a:prstGeom>
          </p:spPr>
        </p:pic>
        <p:pic>
          <p:nvPicPr>
            <p:cNvPr id="47" name="Picture 46">
              <a:extLst>
                <a:ext uri="{FF2B5EF4-FFF2-40B4-BE49-F238E27FC236}">
                  <a16:creationId xmlns:a16="http://schemas.microsoft.com/office/drawing/2014/main" id="{FE7DD21A-2041-A08F-CD2F-BAA4A21E35A5}"/>
                </a:ext>
              </a:extLst>
            </p:cNvPr>
            <p:cNvPicPr>
              <a:picLocks noChangeAspect="1"/>
            </p:cNvPicPr>
            <p:nvPr/>
          </p:nvPicPr>
          <p:blipFill>
            <a:blip r:embed="rId4"/>
            <a:stretch>
              <a:fillRect/>
            </a:stretch>
          </p:blipFill>
          <p:spPr>
            <a:xfrm>
              <a:off x="5034010" y="4225217"/>
              <a:ext cx="575973" cy="579120"/>
            </a:xfrm>
            <a:prstGeom prst="rect">
              <a:avLst/>
            </a:prstGeom>
          </p:spPr>
        </p:pic>
        <p:pic>
          <p:nvPicPr>
            <p:cNvPr id="48" name="Picture 47">
              <a:extLst>
                <a:ext uri="{FF2B5EF4-FFF2-40B4-BE49-F238E27FC236}">
                  <a16:creationId xmlns:a16="http://schemas.microsoft.com/office/drawing/2014/main" id="{B379D383-9702-08DC-07D1-D9827DF6D213}"/>
                </a:ext>
              </a:extLst>
            </p:cNvPr>
            <p:cNvPicPr>
              <a:picLocks noChangeAspect="1"/>
            </p:cNvPicPr>
            <p:nvPr/>
          </p:nvPicPr>
          <p:blipFill>
            <a:blip r:embed="rId4"/>
            <a:stretch>
              <a:fillRect/>
            </a:stretch>
          </p:blipFill>
          <p:spPr>
            <a:xfrm>
              <a:off x="5033309" y="5693474"/>
              <a:ext cx="575973" cy="579120"/>
            </a:xfrm>
            <a:prstGeom prst="rect">
              <a:avLst/>
            </a:prstGeom>
          </p:spPr>
        </p:pic>
        <p:pic>
          <p:nvPicPr>
            <p:cNvPr id="49" name="Picture 48">
              <a:extLst>
                <a:ext uri="{FF2B5EF4-FFF2-40B4-BE49-F238E27FC236}">
                  <a16:creationId xmlns:a16="http://schemas.microsoft.com/office/drawing/2014/main" id="{C1AE9CD1-3F85-6533-7497-EF63FE6D41B4}"/>
                </a:ext>
              </a:extLst>
            </p:cNvPr>
            <p:cNvPicPr>
              <a:picLocks noChangeAspect="1"/>
            </p:cNvPicPr>
            <p:nvPr/>
          </p:nvPicPr>
          <p:blipFill>
            <a:blip r:embed="rId2"/>
            <a:stretch>
              <a:fillRect/>
            </a:stretch>
          </p:blipFill>
          <p:spPr>
            <a:xfrm>
              <a:off x="883920" y="2114940"/>
              <a:ext cx="579121" cy="579121"/>
            </a:xfrm>
            <a:prstGeom prst="rect">
              <a:avLst/>
            </a:prstGeom>
          </p:spPr>
        </p:pic>
        <p:pic>
          <p:nvPicPr>
            <p:cNvPr id="51" name="Picture 50">
              <a:extLst>
                <a:ext uri="{FF2B5EF4-FFF2-40B4-BE49-F238E27FC236}">
                  <a16:creationId xmlns:a16="http://schemas.microsoft.com/office/drawing/2014/main" id="{69D128DE-1AB9-8445-90F8-BB6A9E076C44}"/>
                </a:ext>
              </a:extLst>
            </p:cNvPr>
            <p:cNvPicPr>
              <a:picLocks noChangeAspect="1"/>
            </p:cNvPicPr>
            <p:nvPr/>
          </p:nvPicPr>
          <p:blipFill>
            <a:blip r:embed="rId2"/>
            <a:stretch>
              <a:fillRect/>
            </a:stretch>
          </p:blipFill>
          <p:spPr>
            <a:xfrm>
              <a:off x="883920" y="3526907"/>
              <a:ext cx="579121" cy="579121"/>
            </a:xfrm>
            <a:prstGeom prst="rect">
              <a:avLst/>
            </a:prstGeom>
          </p:spPr>
        </p:pic>
        <p:pic>
          <p:nvPicPr>
            <p:cNvPr id="52" name="Picture 51">
              <a:extLst>
                <a:ext uri="{FF2B5EF4-FFF2-40B4-BE49-F238E27FC236}">
                  <a16:creationId xmlns:a16="http://schemas.microsoft.com/office/drawing/2014/main" id="{0D32619A-55E1-D7C1-94AD-C70305A89D27}"/>
                </a:ext>
              </a:extLst>
            </p:cNvPr>
            <p:cNvPicPr>
              <a:picLocks noChangeAspect="1"/>
            </p:cNvPicPr>
            <p:nvPr/>
          </p:nvPicPr>
          <p:blipFill>
            <a:blip r:embed="rId2"/>
            <a:stretch>
              <a:fillRect/>
            </a:stretch>
          </p:blipFill>
          <p:spPr>
            <a:xfrm>
              <a:off x="883920" y="4968902"/>
              <a:ext cx="579121" cy="579121"/>
            </a:xfrm>
            <a:prstGeom prst="rect">
              <a:avLst/>
            </a:prstGeom>
          </p:spPr>
        </p:pic>
      </p:grpSp>
      <p:sp>
        <p:nvSpPr>
          <p:cNvPr id="5" name="TextBox 4">
            <a:extLst>
              <a:ext uri="{FF2B5EF4-FFF2-40B4-BE49-F238E27FC236}">
                <a16:creationId xmlns:a16="http://schemas.microsoft.com/office/drawing/2014/main" id="{C8EF1D4E-E5F9-F8CA-3795-4C5CEFA7A8AE}"/>
              </a:ext>
            </a:extLst>
          </p:cNvPr>
          <p:cNvSpPr txBox="1"/>
          <p:nvPr/>
        </p:nvSpPr>
        <p:spPr>
          <a:xfrm>
            <a:off x="7255429" y="3891195"/>
            <a:ext cx="4280835" cy="1323439"/>
          </a:xfrm>
          <a:prstGeom prst="rect">
            <a:avLst/>
          </a:prstGeom>
          <a:noFill/>
          <a:ln w="12700">
            <a:solidFill>
              <a:schemeClr val="tx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 type of outsourcing is where a third-party provider is employed to carry out one or more business functions in a company. </a:t>
            </a:r>
          </a:p>
        </p:txBody>
      </p:sp>
      <p:pic>
        <p:nvPicPr>
          <p:cNvPr id="6" name="Picture 5">
            <a:extLst>
              <a:ext uri="{FF2B5EF4-FFF2-40B4-BE49-F238E27FC236}">
                <a16:creationId xmlns:a16="http://schemas.microsoft.com/office/drawing/2014/main" id="{B73667B2-6679-F77F-32CD-D78C3DAC3C52}"/>
              </a:ext>
            </a:extLst>
          </p:cNvPr>
          <p:cNvPicPr>
            <a:picLocks noChangeAspect="1"/>
          </p:cNvPicPr>
          <p:nvPr/>
        </p:nvPicPr>
        <p:blipFill>
          <a:blip r:embed="rId5"/>
          <a:stretch>
            <a:fillRect/>
          </a:stretch>
        </p:blipFill>
        <p:spPr>
          <a:xfrm>
            <a:off x="8412451" y="1336602"/>
            <a:ext cx="2190305" cy="2190305"/>
          </a:xfrm>
          <a:prstGeom prst="rect">
            <a:avLst/>
          </a:prstGeom>
        </p:spPr>
      </p:pic>
      <p:pic>
        <p:nvPicPr>
          <p:cNvPr id="7" name="Picture 6">
            <a:extLst>
              <a:ext uri="{FF2B5EF4-FFF2-40B4-BE49-F238E27FC236}">
                <a16:creationId xmlns:a16="http://schemas.microsoft.com/office/drawing/2014/main" id="{1E201D83-3BD4-0879-ABD3-FF614E2B62E4}"/>
              </a:ext>
            </a:extLst>
          </p:cNvPr>
          <p:cNvPicPr>
            <a:picLocks noChangeAspect="1"/>
          </p:cNvPicPr>
          <p:nvPr/>
        </p:nvPicPr>
        <p:blipFill>
          <a:blip r:embed="rId6"/>
          <a:stretch>
            <a:fillRect/>
          </a:stretch>
        </p:blipFill>
        <p:spPr>
          <a:xfrm>
            <a:off x="-7077" y="-18809"/>
            <a:ext cx="12199077" cy="6855408"/>
          </a:xfrm>
          <a:prstGeom prst="rect">
            <a:avLst/>
          </a:prstGeom>
        </p:spPr>
      </p:pic>
      <p:sp>
        <p:nvSpPr>
          <p:cNvPr id="18" name="TextBox 17">
            <a:extLst>
              <a:ext uri="{FF2B5EF4-FFF2-40B4-BE49-F238E27FC236}">
                <a16:creationId xmlns:a16="http://schemas.microsoft.com/office/drawing/2014/main" id="{EAA9ED58-3DC9-F887-62F9-7B329CF899F2}"/>
              </a:ext>
            </a:extLst>
          </p:cNvPr>
          <p:cNvSpPr txBox="1"/>
          <p:nvPr/>
        </p:nvSpPr>
        <p:spPr>
          <a:xfrm>
            <a:off x="-297180" y="-112312"/>
            <a:ext cx="12672089" cy="7042414"/>
          </a:xfrm>
          <a:custGeom>
            <a:avLst/>
            <a:gdLst/>
            <a:ahLst/>
            <a:cxnLst/>
            <a:rect l="l" t="t" r="r" b="b"/>
            <a:pathLst>
              <a:path w="12192000" h="6858000">
                <a:moveTo>
                  <a:pt x="3752577" y="3560052"/>
                </a:moveTo>
                <a:cubicBezTo>
                  <a:pt x="3888687" y="3564396"/>
                  <a:pt x="3972669" y="3582496"/>
                  <a:pt x="4004525" y="3614351"/>
                </a:cubicBezTo>
                <a:cubicBezTo>
                  <a:pt x="4036380" y="3646207"/>
                  <a:pt x="4052308" y="3737429"/>
                  <a:pt x="4052308" y="3888018"/>
                </a:cubicBezTo>
                <a:lnTo>
                  <a:pt x="4052308" y="4215984"/>
                </a:lnTo>
                <a:cubicBezTo>
                  <a:pt x="4052308" y="4357885"/>
                  <a:pt x="4034570" y="4446936"/>
                  <a:pt x="3999095" y="4483135"/>
                </a:cubicBezTo>
                <a:cubicBezTo>
                  <a:pt x="3963620" y="4519335"/>
                  <a:pt x="3881447" y="4539606"/>
                  <a:pt x="3752577" y="4543950"/>
                </a:cubicBezTo>
                <a:close/>
                <a:moveTo>
                  <a:pt x="6210027" y="2230812"/>
                </a:moveTo>
                <a:cubicBezTo>
                  <a:pt x="6328761" y="2230812"/>
                  <a:pt x="6406952" y="2248912"/>
                  <a:pt x="6444599" y="2285111"/>
                </a:cubicBezTo>
                <a:cubicBezTo>
                  <a:pt x="6482246" y="2321311"/>
                  <a:pt x="6501070" y="2399501"/>
                  <a:pt x="6501070" y="2519683"/>
                </a:cubicBezTo>
                <a:lnTo>
                  <a:pt x="6501070" y="2808554"/>
                </a:lnTo>
                <a:cubicBezTo>
                  <a:pt x="6501070" y="2938871"/>
                  <a:pt x="6484780" y="3024664"/>
                  <a:pt x="6452201" y="3065931"/>
                </a:cubicBezTo>
                <a:cubicBezTo>
                  <a:pt x="6419621" y="3107198"/>
                  <a:pt x="6361340" y="3127832"/>
                  <a:pt x="6277358" y="3127832"/>
                </a:cubicBezTo>
                <a:cubicBezTo>
                  <a:pt x="6258534" y="3127832"/>
                  <a:pt x="6236091" y="3127108"/>
                  <a:pt x="6210027" y="3125660"/>
                </a:cubicBezTo>
                <a:close/>
                <a:moveTo>
                  <a:pt x="3752577" y="2230812"/>
                </a:moveTo>
                <a:cubicBezTo>
                  <a:pt x="3846696" y="2232260"/>
                  <a:pt x="3910045" y="2238776"/>
                  <a:pt x="3942624" y="2250360"/>
                </a:cubicBezTo>
                <a:cubicBezTo>
                  <a:pt x="3975203" y="2261944"/>
                  <a:pt x="4001629" y="2289817"/>
                  <a:pt x="4021901" y="2333980"/>
                </a:cubicBezTo>
                <a:cubicBezTo>
                  <a:pt x="4042172" y="2378144"/>
                  <a:pt x="4052308" y="2455248"/>
                  <a:pt x="4052308" y="2565294"/>
                </a:cubicBezTo>
                <a:cubicBezTo>
                  <a:pt x="4052308" y="2773802"/>
                  <a:pt x="4040000" y="2900138"/>
                  <a:pt x="4015385" y="2944301"/>
                </a:cubicBezTo>
                <a:cubicBezTo>
                  <a:pt x="3990769" y="2988465"/>
                  <a:pt x="3933574" y="3010546"/>
                  <a:pt x="3843800" y="3010546"/>
                </a:cubicBezTo>
                <a:cubicBezTo>
                  <a:pt x="3822080" y="3010546"/>
                  <a:pt x="3791673" y="3011270"/>
                  <a:pt x="3752577" y="3012718"/>
                </a:cubicBezTo>
                <a:close/>
                <a:moveTo>
                  <a:pt x="8560506" y="2150450"/>
                </a:moveTo>
                <a:cubicBezTo>
                  <a:pt x="8616978" y="2150450"/>
                  <a:pt x="8654263" y="2173255"/>
                  <a:pt x="8672362" y="2218867"/>
                </a:cubicBezTo>
                <a:cubicBezTo>
                  <a:pt x="8690462" y="2264478"/>
                  <a:pt x="8699512" y="2369094"/>
                  <a:pt x="8699512" y="2532715"/>
                </a:cubicBezTo>
                <a:lnTo>
                  <a:pt x="8699512" y="4148653"/>
                </a:lnTo>
                <a:cubicBezTo>
                  <a:pt x="8699512" y="4355713"/>
                  <a:pt x="8690824" y="4486755"/>
                  <a:pt x="8673448" y="4541778"/>
                </a:cubicBezTo>
                <a:cubicBezTo>
                  <a:pt x="8656073" y="4596801"/>
                  <a:pt x="8616254" y="4624313"/>
                  <a:pt x="8553990" y="4624313"/>
                </a:cubicBezTo>
                <a:cubicBezTo>
                  <a:pt x="8493176" y="4624313"/>
                  <a:pt x="8454442" y="4600421"/>
                  <a:pt x="8437791" y="4552638"/>
                </a:cubicBezTo>
                <a:cubicBezTo>
                  <a:pt x="8421139" y="4504855"/>
                  <a:pt x="8412814" y="4378881"/>
                  <a:pt x="8412814" y="4174717"/>
                </a:cubicBezTo>
                <a:lnTo>
                  <a:pt x="8412814" y="2532715"/>
                </a:lnTo>
                <a:cubicBezTo>
                  <a:pt x="8412814" y="2351718"/>
                  <a:pt x="8425483" y="2242758"/>
                  <a:pt x="8450822" y="2205835"/>
                </a:cubicBezTo>
                <a:cubicBezTo>
                  <a:pt x="8476162" y="2168911"/>
                  <a:pt x="8512724" y="2150450"/>
                  <a:pt x="8560506" y="2150450"/>
                </a:cubicBezTo>
                <a:close/>
                <a:moveTo>
                  <a:pt x="5295632" y="1629179"/>
                </a:moveTo>
                <a:lnTo>
                  <a:pt x="5295632" y="5145583"/>
                </a:lnTo>
                <a:lnTo>
                  <a:pt x="6210027" y="5145583"/>
                </a:lnTo>
                <a:lnTo>
                  <a:pt x="6210027" y="3729465"/>
                </a:lnTo>
                <a:lnTo>
                  <a:pt x="6455459" y="3729465"/>
                </a:lnTo>
                <a:cubicBezTo>
                  <a:pt x="6655279" y="3729465"/>
                  <a:pt x="6817090" y="3701953"/>
                  <a:pt x="6940892" y="3646930"/>
                </a:cubicBezTo>
                <a:cubicBezTo>
                  <a:pt x="7064694" y="3591907"/>
                  <a:pt x="7149762" y="3512993"/>
                  <a:pt x="7196098" y="3410187"/>
                </a:cubicBezTo>
                <a:cubicBezTo>
                  <a:pt x="7242433" y="3307381"/>
                  <a:pt x="7265600" y="3143760"/>
                  <a:pt x="7265600" y="2919324"/>
                </a:cubicBezTo>
                <a:lnTo>
                  <a:pt x="7265600" y="2613077"/>
                </a:lnTo>
                <a:cubicBezTo>
                  <a:pt x="7265600" y="2392985"/>
                  <a:pt x="7253655" y="2230450"/>
                  <a:pt x="7229763" y="2125472"/>
                </a:cubicBezTo>
                <a:cubicBezTo>
                  <a:pt x="7205871" y="2020494"/>
                  <a:pt x="7160260" y="1931082"/>
                  <a:pt x="7092929" y="1857235"/>
                </a:cubicBezTo>
                <a:cubicBezTo>
                  <a:pt x="7025598" y="1783388"/>
                  <a:pt x="6924964" y="1726917"/>
                  <a:pt x="6791027" y="1687822"/>
                </a:cubicBezTo>
                <a:cubicBezTo>
                  <a:pt x="6657089" y="1648727"/>
                  <a:pt x="6465594" y="1629179"/>
                  <a:pt x="6216543" y="1629179"/>
                </a:cubicBezTo>
                <a:close/>
                <a:moveTo>
                  <a:pt x="2838182" y="1629179"/>
                </a:moveTo>
                <a:lnTo>
                  <a:pt x="2838182" y="5145583"/>
                </a:lnTo>
                <a:lnTo>
                  <a:pt x="3895927" y="5145583"/>
                </a:lnTo>
                <a:cubicBezTo>
                  <a:pt x="4263712" y="5145583"/>
                  <a:pt x="4506972" y="5124576"/>
                  <a:pt x="4625705" y="5082563"/>
                </a:cubicBezTo>
                <a:cubicBezTo>
                  <a:pt x="4744439" y="5040549"/>
                  <a:pt x="4830956" y="4962313"/>
                  <a:pt x="4885255" y="4847855"/>
                </a:cubicBezTo>
                <a:cubicBezTo>
                  <a:pt x="4939554" y="4733397"/>
                  <a:pt x="4966703" y="4557367"/>
                  <a:pt x="4966703" y="4319763"/>
                </a:cubicBezTo>
                <a:lnTo>
                  <a:pt x="4966703" y="3993799"/>
                </a:lnTo>
                <a:cubicBezTo>
                  <a:pt x="4966703" y="3764884"/>
                  <a:pt x="4929056" y="3595007"/>
                  <a:pt x="4853761" y="3484169"/>
                </a:cubicBezTo>
                <a:cubicBezTo>
                  <a:pt x="4778467" y="3373331"/>
                  <a:pt x="4635117" y="3294009"/>
                  <a:pt x="4423714" y="3246204"/>
                </a:cubicBezTo>
                <a:cubicBezTo>
                  <a:pt x="4613398" y="3202787"/>
                  <a:pt x="4740457" y="3140564"/>
                  <a:pt x="4804892" y="3059534"/>
                </a:cubicBezTo>
                <a:cubicBezTo>
                  <a:pt x="4869327" y="2978504"/>
                  <a:pt x="4901544" y="2835251"/>
                  <a:pt x="4901544" y="2629774"/>
                </a:cubicBezTo>
                <a:cubicBezTo>
                  <a:pt x="4901544" y="2325904"/>
                  <a:pt x="4855934" y="2105597"/>
                  <a:pt x="4764711" y="1968853"/>
                </a:cubicBezTo>
                <a:cubicBezTo>
                  <a:pt x="4673489" y="1832110"/>
                  <a:pt x="4553669" y="1741312"/>
                  <a:pt x="4405252" y="1696459"/>
                </a:cubicBezTo>
                <a:cubicBezTo>
                  <a:pt x="4256834" y="1651606"/>
                  <a:pt x="4038552" y="1629179"/>
                  <a:pt x="3750405" y="1629179"/>
                </a:cubicBezTo>
                <a:close/>
                <a:moveTo>
                  <a:pt x="8556162" y="1555333"/>
                </a:moveTo>
                <a:cubicBezTo>
                  <a:pt x="8357791" y="1555333"/>
                  <a:pt x="8184034" y="1587912"/>
                  <a:pt x="8034892" y="1653071"/>
                </a:cubicBezTo>
                <a:cubicBezTo>
                  <a:pt x="7885751" y="1718230"/>
                  <a:pt x="7767379" y="1811624"/>
                  <a:pt x="7679777" y="1933254"/>
                </a:cubicBezTo>
                <a:cubicBezTo>
                  <a:pt x="7592175" y="2054883"/>
                  <a:pt x="7540048" y="2189183"/>
                  <a:pt x="7523396" y="2336152"/>
                </a:cubicBezTo>
                <a:cubicBezTo>
                  <a:pt x="7506744" y="2483122"/>
                  <a:pt x="7498418" y="2733259"/>
                  <a:pt x="7498418" y="3086565"/>
                </a:cubicBezTo>
                <a:lnTo>
                  <a:pt x="7498418" y="3688198"/>
                </a:lnTo>
                <a:cubicBezTo>
                  <a:pt x="7498418" y="4050191"/>
                  <a:pt x="7507106" y="4303586"/>
                  <a:pt x="7524482" y="4448384"/>
                </a:cubicBezTo>
                <a:cubicBezTo>
                  <a:pt x="7541857" y="4593181"/>
                  <a:pt x="7596156" y="4727119"/>
                  <a:pt x="7687379" y="4850196"/>
                </a:cubicBezTo>
                <a:cubicBezTo>
                  <a:pt x="7778601" y="4973274"/>
                  <a:pt x="7899145" y="5065583"/>
                  <a:pt x="8049010" y="5127121"/>
                </a:cubicBezTo>
                <a:cubicBezTo>
                  <a:pt x="8198875" y="5188660"/>
                  <a:pt x="8367926" y="5219430"/>
                  <a:pt x="8556162" y="5219430"/>
                </a:cubicBezTo>
                <a:cubicBezTo>
                  <a:pt x="8754535" y="5219430"/>
                  <a:pt x="8928292" y="5186850"/>
                  <a:pt x="9077433" y="5121692"/>
                </a:cubicBezTo>
                <a:cubicBezTo>
                  <a:pt x="9226574" y="5056533"/>
                  <a:pt x="9344946" y="4963138"/>
                  <a:pt x="9432548" y="4841509"/>
                </a:cubicBezTo>
                <a:cubicBezTo>
                  <a:pt x="9520151" y="4719879"/>
                  <a:pt x="9572278" y="4585579"/>
                  <a:pt x="9588930" y="4438610"/>
                </a:cubicBezTo>
                <a:cubicBezTo>
                  <a:pt x="9605582" y="4291641"/>
                  <a:pt x="9613908" y="4041503"/>
                  <a:pt x="9613908" y="3688198"/>
                </a:cubicBezTo>
                <a:lnTo>
                  <a:pt x="9613908" y="3086565"/>
                </a:lnTo>
                <a:cubicBezTo>
                  <a:pt x="9613908" y="2724571"/>
                  <a:pt x="9605220" y="2471176"/>
                  <a:pt x="9587844" y="2326379"/>
                </a:cubicBezTo>
                <a:cubicBezTo>
                  <a:pt x="9570468" y="2181581"/>
                  <a:pt x="9516169" y="2047644"/>
                  <a:pt x="9424947" y="1924566"/>
                </a:cubicBezTo>
                <a:cubicBezTo>
                  <a:pt x="9333724" y="1801488"/>
                  <a:pt x="9213180" y="1709180"/>
                  <a:pt x="9063316" y="1647641"/>
                </a:cubicBezTo>
                <a:cubicBezTo>
                  <a:pt x="8913450" y="1586102"/>
                  <a:pt x="8744400" y="1555333"/>
                  <a:pt x="8556162" y="1555333"/>
                </a:cubicBezTo>
                <a:close/>
                <a:moveTo>
                  <a:pt x="0" y="0"/>
                </a:moveTo>
                <a:lnTo>
                  <a:pt x="12192000" y="0"/>
                </a:lnTo>
                <a:lnTo>
                  <a:pt x="12192000"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5000" dirty="0">
              <a:latin typeface="Impact" panose="020B0806030902050204" pitchFamily="34" charset="0"/>
            </a:endParaRPr>
          </a:p>
        </p:txBody>
      </p:sp>
    </p:spTree>
    <p:extLst>
      <p:ext uri="{BB962C8B-B14F-4D97-AF65-F5344CB8AC3E}">
        <p14:creationId xmlns:p14="http://schemas.microsoft.com/office/powerpoint/2010/main" val="1875858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0B22FD-D7B1-2619-8BA1-969D72333450}"/>
              </a:ext>
            </a:extLst>
          </p:cNvPr>
          <p:cNvPicPr>
            <a:picLocks noChangeAspect="1"/>
          </p:cNvPicPr>
          <p:nvPr/>
        </p:nvPicPr>
        <p:blipFill rotWithShape="1">
          <a:blip r:embed="rId2"/>
          <a:srcRect l="-100" t="293" r="1" b="-1"/>
          <a:stretch/>
        </p:blipFill>
        <p:spPr>
          <a:xfrm>
            <a:off x="2735684" y="1609636"/>
            <a:ext cx="6720631" cy="3638728"/>
          </a:xfrm>
          <a:prstGeom prst="rect">
            <a:avLst/>
          </a:prstGeom>
        </p:spPr>
      </p:pic>
      <p:sp>
        <p:nvSpPr>
          <p:cNvPr id="18" name="TextBox 17">
            <a:extLst>
              <a:ext uri="{FF2B5EF4-FFF2-40B4-BE49-F238E27FC236}">
                <a16:creationId xmlns:a16="http://schemas.microsoft.com/office/drawing/2014/main" id="{EAA9ED58-3DC9-F887-62F9-7B329CF899F2}"/>
              </a:ext>
            </a:extLst>
          </p:cNvPr>
          <p:cNvSpPr txBox="1"/>
          <p:nvPr/>
        </p:nvSpPr>
        <p:spPr>
          <a:xfrm>
            <a:off x="-25410694" y="-57625736"/>
            <a:ext cx="107820290" cy="86838409"/>
          </a:xfrm>
          <a:custGeom>
            <a:avLst/>
            <a:gdLst/>
            <a:ahLst/>
            <a:cxnLst/>
            <a:rect l="l" t="t" r="r" b="b"/>
            <a:pathLst>
              <a:path w="12192000" h="6858000">
                <a:moveTo>
                  <a:pt x="3752577" y="3560052"/>
                </a:moveTo>
                <a:cubicBezTo>
                  <a:pt x="3888687" y="3564396"/>
                  <a:pt x="3972669" y="3582496"/>
                  <a:pt x="4004525" y="3614351"/>
                </a:cubicBezTo>
                <a:cubicBezTo>
                  <a:pt x="4036380" y="3646207"/>
                  <a:pt x="4052308" y="3737429"/>
                  <a:pt x="4052308" y="3888018"/>
                </a:cubicBezTo>
                <a:lnTo>
                  <a:pt x="4052308" y="4215984"/>
                </a:lnTo>
                <a:cubicBezTo>
                  <a:pt x="4052308" y="4357885"/>
                  <a:pt x="4034570" y="4446936"/>
                  <a:pt x="3999095" y="4483135"/>
                </a:cubicBezTo>
                <a:cubicBezTo>
                  <a:pt x="3963620" y="4519335"/>
                  <a:pt x="3881447" y="4539606"/>
                  <a:pt x="3752577" y="4543950"/>
                </a:cubicBezTo>
                <a:close/>
                <a:moveTo>
                  <a:pt x="6210027" y="2230812"/>
                </a:moveTo>
                <a:cubicBezTo>
                  <a:pt x="6328761" y="2230812"/>
                  <a:pt x="6406952" y="2248912"/>
                  <a:pt x="6444599" y="2285111"/>
                </a:cubicBezTo>
                <a:cubicBezTo>
                  <a:pt x="6482246" y="2321311"/>
                  <a:pt x="6501070" y="2399501"/>
                  <a:pt x="6501070" y="2519683"/>
                </a:cubicBezTo>
                <a:lnTo>
                  <a:pt x="6501070" y="2808554"/>
                </a:lnTo>
                <a:cubicBezTo>
                  <a:pt x="6501070" y="2938871"/>
                  <a:pt x="6484780" y="3024664"/>
                  <a:pt x="6452201" y="3065931"/>
                </a:cubicBezTo>
                <a:cubicBezTo>
                  <a:pt x="6419621" y="3107198"/>
                  <a:pt x="6361340" y="3127832"/>
                  <a:pt x="6277358" y="3127832"/>
                </a:cubicBezTo>
                <a:cubicBezTo>
                  <a:pt x="6258534" y="3127832"/>
                  <a:pt x="6236091" y="3127108"/>
                  <a:pt x="6210027" y="3125660"/>
                </a:cubicBezTo>
                <a:close/>
                <a:moveTo>
                  <a:pt x="3752577" y="2230812"/>
                </a:moveTo>
                <a:cubicBezTo>
                  <a:pt x="3846696" y="2232260"/>
                  <a:pt x="3910045" y="2238776"/>
                  <a:pt x="3942624" y="2250360"/>
                </a:cubicBezTo>
                <a:cubicBezTo>
                  <a:pt x="3975203" y="2261944"/>
                  <a:pt x="4001629" y="2289817"/>
                  <a:pt x="4021901" y="2333980"/>
                </a:cubicBezTo>
                <a:cubicBezTo>
                  <a:pt x="4042172" y="2378144"/>
                  <a:pt x="4052308" y="2455248"/>
                  <a:pt x="4052308" y="2565294"/>
                </a:cubicBezTo>
                <a:cubicBezTo>
                  <a:pt x="4052308" y="2773802"/>
                  <a:pt x="4040000" y="2900138"/>
                  <a:pt x="4015385" y="2944301"/>
                </a:cubicBezTo>
                <a:cubicBezTo>
                  <a:pt x="3990769" y="2988465"/>
                  <a:pt x="3933574" y="3010546"/>
                  <a:pt x="3843800" y="3010546"/>
                </a:cubicBezTo>
                <a:cubicBezTo>
                  <a:pt x="3822080" y="3010546"/>
                  <a:pt x="3791673" y="3011270"/>
                  <a:pt x="3752577" y="3012718"/>
                </a:cubicBezTo>
                <a:close/>
                <a:moveTo>
                  <a:pt x="8560506" y="2150450"/>
                </a:moveTo>
                <a:cubicBezTo>
                  <a:pt x="8616978" y="2150450"/>
                  <a:pt x="8654263" y="2173255"/>
                  <a:pt x="8672362" y="2218867"/>
                </a:cubicBezTo>
                <a:cubicBezTo>
                  <a:pt x="8690462" y="2264478"/>
                  <a:pt x="8699512" y="2369094"/>
                  <a:pt x="8699512" y="2532715"/>
                </a:cubicBezTo>
                <a:lnTo>
                  <a:pt x="8699512" y="4148653"/>
                </a:lnTo>
                <a:cubicBezTo>
                  <a:pt x="8699512" y="4355713"/>
                  <a:pt x="8690824" y="4486755"/>
                  <a:pt x="8673448" y="4541778"/>
                </a:cubicBezTo>
                <a:cubicBezTo>
                  <a:pt x="8656073" y="4596801"/>
                  <a:pt x="8616254" y="4624313"/>
                  <a:pt x="8553990" y="4624313"/>
                </a:cubicBezTo>
                <a:cubicBezTo>
                  <a:pt x="8493176" y="4624313"/>
                  <a:pt x="8454442" y="4600421"/>
                  <a:pt x="8437791" y="4552638"/>
                </a:cubicBezTo>
                <a:cubicBezTo>
                  <a:pt x="8421139" y="4504855"/>
                  <a:pt x="8412814" y="4378881"/>
                  <a:pt x="8412814" y="4174717"/>
                </a:cubicBezTo>
                <a:lnTo>
                  <a:pt x="8412814" y="2532715"/>
                </a:lnTo>
                <a:cubicBezTo>
                  <a:pt x="8412814" y="2351718"/>
                  <a:pt x="8425483" y="2242758"/>
                  <a:pt x="8450822" y="2205835"/>
                </a:cubicBezTo>
                <a:cubicBezTo>
                  <a:pt x="8476162" y="2168911"/>
                  <a:pt x="8512724" y="2150450"/>
                  <a:pt x="8560506" y="2150450"/>
                </a:cubicBezTo>
                <a:close/>
                <a:moveTo>
                  <a:pt x="5295632" y="1629179"/>
                </a:moveTo>
                <a:lnTo>
                  <a:pt x="5295632" y="5145583"/>
                </a:lnTo>
                <a:lnTo>
                  <a:pt x="6210027" y="5145583"/>
                </a:lnTo>
                <a:lnTo>
                  <a:pt x="6210027" y="3729465"/>
                </a:lnTo>
                <a:lnTo>
                  <a:pt x="6455459" y="3729465"/>
                </a:lnTo>
                <a:cubicBezTo>
                  <a:pt x="6655279" y="3729465"/>
                  <a:pt x="6817090" y="3701953"/>
                  <a:pt x="6940892" y="3646930"/>
                </a:cubicBezTo>
                <a:cubicBezTo>
                  <a:pt x="7064694" y="3591907"/>
                  <a:pt x="7149762" y="3512993"/>
                  <a:pt x="7196098" y="3410187"/>
                </a:cubicBezTo>
                <a:cubicBezTo>
                  <a:pt x="7242433" y="3307381"/>
                  <a:pt x="7265600" y="3143760"/>
                  <a:pt x="7265600" y="2919324"/>
                </a:cubicBezTo>
                <a:lnTo>
                  <a:pt x="7265600" y="2613077"/>
                </a:lnTo>
                <a:cubicBezTo>
                  <a:pt x="7265600" y="2392985"/>
                  <a:pt x="7253655" y="2230450"/>
                  <a:pt x="7229763" y="2125472"/>
                </a:cubicBezTo>
                <a:cubicBezTo>
                  <a:pt x="7205871" y="2020494"/>
                  <a:pt x="7160260" y="1931082"/>
                  <a:pt x="7092929" y="1857235"/>
                </a:cubicBezTo>
                <a:cubicBezTo>
                  <a:pt x="7025598" y="1783388"/>
                  <a:pt x="6924964" y="1726917"/>
                  <a:pt x="6791027" y="1687822"/>
                </a:cubicBezTo>
                <a:cubicBezTo>
                  <a:pt x="6657089" y="1648727"/>
                  <a:pt x="6465594" y="1629179"/>
                  <a:pt x="6216543" y="1629179"/>
                </a:cubicBezTo>
                <a:close/>
                <a:moveTo>
                  <a:pt x="2838182" y="1629179"/>
                </a:moveTo>
                <a:lnTo>
                  <a:pt x="2838182" y="5145583"/>
                </a:lnTo>
                <a:lnTo>
                  <a:pt x="3895927" y="5145583"/>
                </a:lnTo>
                <a:cubicBezTo>
                  <a:pt x="4263712" y="5145583"/>
                  <a:pt x="4506972" y="5124576"/>
                  <a:pt x="4625705" y="5082563"/>
                </a:cubicBezTo>
                <a:cubicBezTo>
                  <a:pt x="4744439" y="5040549"/>
                  <a:pt x="4830956" y="4962313"/>
                  <a:pt x="4885255" y="4847855"/>
                </a:cubicBezTo>
                <a:cubicBezTo>
                  <a:pt x="4939554" y="4733397"/>
                  <a:pt x="4966703" y="4557367"/>
                  <a:pt x="4966703" y="4319763"/>
                </a:cubicBezTo>
                <a:lnTo>
                  <a:pt x="4966703" y="3993799"/>
                </a:lnTo>
                <a:cubicBezTo>
                  <a:pt x="4966703" y="3764884"/>
                  <a:pt x="4929056" y="3595007"/>
                  <a:pt x="4853761" y="3484169"/>
                </a:cubicBezTo>
                <a:cubicBezTo>
                  <a:pt x="4778467" y="3373331"/>
                  <a:pt x="4635117" y="3294009"/>
                  <a:pt x="4423714" y="3246204"/>
                </a:cubicBezTo>
                <a:cubicBezTo>
                  <a:pt x="4613398" y="3202787"/>
                  <a:pt x="4740457" y="3140564"/>
                  <a:pt x="4804892" y="3059534"/>
                </a:cubicBezTo>
                <a:cubicBezTo>
                  <a:pt x="4869327" y="2978504"/>
                  <a:pt x="4901544" y="2835251"/>
                  <a:pt x="4901544" y="2629774"/>
                </a:cubicBezTo>
                <a:cubicBezTo>
                  <a:pt x="4901544" y="2325904"/>
                  <a:pt x="4855934" y="2105597"/>
                  <a:pt x="4764711" y="1968853"/>
                </a:cubicBezTo>
                <a:cubicBezTo>
                  <a:pt x="4673489" y="1832110"/>
                  <a:pt x="4553669" y="1741312"/>
                  <a:pt x="4405252" y="1696459"/>
                </a:cubicBezTo>
                <a:cubicBezTo>
                  <a:pt x="4256834" y="1651606"/>
                  <a:pt x="4038552" y="1629179"/>
                  <a:pt x="3750405" y="1629179"/>
                </a:cubicBezTo>
                <a:close/>
                <a:moveTo>
                  <a:pt x="8556162" y="1555333"/>
                </a:moveTo>
                <a:cubicBezTo>
                  <a:pt x="8357791" y="1555333"/>
                  <a:pt x="8184034" y="1587912"/>
                  <a:pt x="8034892" y="1653071"/>
                </a:cubicBezTo>
                <a:cubicBezTo>
                  <a:pt x="7885751" y="1718230"/>
                  <a:pt x="7767379" y="1811624"/>
                  <a:pt x="7679777" y="1933254"/>
                </a:cubicBezTo>
                <a:cubicBezTo>
                  <a:pt x="7592175" y="2054883"/>
                  <a:pt x="7540048" y="2189183"/>
                  <a:pt x="7523396" y="2336152"/>
                </a:cubicBezTo>
                <a:cubicBezTo>
                  <a:pt x="7506744" y="2483122"/>
                  <a:pt x="7498418" y="2733259"/>
                  <a:pt x="7498418" y="3086565"/>
                </a:cubicBezTo>
                <a:lnTo>
                  <a:pt x="7498418" y="3688198"/>
                </a:lnTo>
                <a:cubicBezTo>
                  <a:pt x="7498418" y="4050191"/>
                  <a:pt x="7507106" y="4303586"/>
                  <a:pt x="7524482" y="4448384"/>
                </a:cubicBezTo>
                <a:cubicBezTo>
                  <a:pt x="7541857" y="4593181"/>
                  <a:pt x="7596156" y="4727119"/>
                  <a:pt x="7687379" y="4850196"/>
                </a:cubicBezTo>
                <a:cubicBezTo>
                  <a:pt x="7778601" y="4973274"/>
                  <a:pt x="7899145" y="5065583"/>
                  <a:pt x="8049010" y="5127121"/>
                </a:cubicBezTo>
                <a:cubicBezTo>
                  <a:pt x="8198875" y="5188660"/>
                  <a:pt x="8367926" y="5219430"/>
                  <a:pt x="8556162" y="5219430"/>
                </a:cubicBezTo>
                <a:cubicBezTo>
                  <a:pt x="8754535" y="5219430"/>
                  <a:pt x="8928292" y="5186850"/>
                  <a:pt x="9077433" y="5121692"/>
                </a:cubicBezTo>
                <a:cubicBezTo>
                  <a:pt x="9226574" y="5056533"/>
                  <a:pt x="9344946" y="4963138"/>
                  <a:pt x="9432548" y="4841509"/>
                </a:cubicBezTo>
                <a:cubicBezTo>
                  <a:pt x="9520151" y="4719879"/>
                  <a:pt x="9572278" y="4585579"/>
                  <a:pt x="9588930" y="4438610"/>
                </a:cubicBezTo>
                <a:cubicBezTo>
                  <a:pt x="9605582" y="4291641"/>
                  <a:pt x="9613908" y="4041503"/>
                  <a:pt x="9613908" y="3688198"/>
                </a:cubicBezTo>
                <a:lnTo>
                  <a:pt x="9613908" y="3086565"/>
                </a:lnTo>
                <a:cubicBezTo>
                  <a:pt x="9613908" y="2724571"/>
                  <a:pt x="9605220" y="2471176"/>
                  <a:pt x="9587844" y="2326379"/>
                </a:cubicBezTo>
                <a:cubicBezTo>
                  <a:pt x="9570468" y="2181581"/>
                  <a:pt x="9516169" y="2047644"/>
                  <a:pt x="9424947" y="1924566"/>
                </a:cubicBezTo>
                <a:cubicBezTo>
                  <a:pt x="9333724" y="1801488"/>
                  <a:pt x="9213180" y="1709180"/>
                  <a:pt x="9063316" y="1647641"/>
                </a:cubicBezTo>
                <a:cubicBezTo>
                  <a:pt x="8913450" y="1586102"/>
                  <a:pt x="8744400" y="1555333"/>
                  <a:pt x="8556162" y="1555333"/>
                </a:cubicBezTo>
                <a:close/>
                <a:moveTo>
                  <a:pt x="0" y="0"/>
                </a:moveTo>
                <a:lnTo>
                  <a:pt x="12192000" y="0"/>
                </a:lnTo>
                <a:lnTo>
                  <a:pt x="12192000"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5000" dirty="0">
              <a:latin typeface="Impact" panose="020B0806030902050204" pitchFamily="34" charset="0"/>
            </a:endParaRPr>
          </a:p>
        </p:txBody>
      </p:sp>
    </p:spTree>
    <p:extLst>
      <p:ext uri="{BB962C8B-B14F-4D97-AF65-F5344CB8AC3E}">
        <p14:creationId xmlns:p14="http://schemas.microsoft.com/office/powerpoint/2010/main" val="1064528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E555456-5CE4-3592-FD3E-8767EC188035}"/>
              </a:ext>
            </a:extLst>
          </p:cNvPr>
          <p:cNvCxnSpPr/>
          <p:nvPr/>
        </p:nvCxnSpPr>
        <p:spPr>
          <a:xfrm>
            <a:off x="6585313" y="756002"/>
            <a:ext cx="0" cy="5827678"/>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095F9C8-3046-9E65-CF20-1CD03B5C0F7F}"/>
              </a:ext>
            </a:extLst>
          </p:cNvPr>
          <p:cNvGrpSpPr/>
          <p:nvPr/>
        </p:nvGrpSpPr>
        <p:grpSpPr>
          <a:xfrm>
            <a:off x="632752" y="291254"/>
            <a:ext cx="5651025" cy="5981340"/>
            <a:chOff x="632752" y="291254"/>
            <a:chExt cx="5651025" cy="5981340"/>
          </a:xfrm>
        </p:grpSpPr>
        <p:pic>
          <p:nvPicPr>
            <p:cNvPr id="20" name="Picture 19">
              <a:extLst>
                <a:ext uri="{FF2B5EF4-FFF2-40B4-BE49-F238E27FC236}">
                  <a16:creationId xmlns:a16="http://schemas.microsoft.com/office/drawing/2014/main" id="{7B6AFEBD-9410-B70F-FC48-BB2362BB19D3}"/>
                </a:ext>
              </a:extLst>
            </p:cNvPr>
            <p:cNvPicPr>
              <a:picLocks noChangeAspect="1"/>
            </p:cNvPicPr>
            <p:nvPr/>
          </p:nvPicPr>
          <p:blipFill>
            <a:blip r:embed="rId2"/>
            <a:stretch>
              <a:fillRect/>
            </a:stretch>
          </p:blipFill>
          <p:spPr>
            <a:xfrm>
              <a:off x="632752" y="412848"/>
              <a:ext cx="1119123" cy="1119123"/>
            </a:xfrm>
            <a:prstGeom prst="rect">
              <a:avLst/>
            </a:prstGeom>
          </p:spPr>
        </p:pic>
        <p:pic>
          <p:nvPicPr>
            <p:cNvPr id="24" name="Picture 23">
              <a:extLst>
                <a:ext uri="{FF2B5EF4-FFF2-40B4-BE49-F238E27FC236}">
                  <a16:creationId xmlns:a16="http://schemas.microsoft.com/office/drawing/2014/main" id="{842760B1-27EC-A72A-FC1C-FA3274962A4A}"/>
                </a:ext>
              </a:extLst>
            </p:cNvPr>
            <p:cNvPicPr>
              <a:picLocks noChangeAspect="1"/>
            </p:cNvPicPr>
            <p:nvPr/>
          </p:nvPicPr>
          <p:blipFill>
            <a:blip r:embed="rId3"/>
            <a:stretch>
              <a:fillRect/>
            </a:stretch>
          </p:blipFill>
          <p:spPr>
            <a:xfrm>
              <a:off x="4842033" y="291254"/>
              <a:ext cx="1441744" cy="1441744"/>
            </a:xfrm>
            <a:prstGeom prst="rect">
              <a:avLst/>
            </a:prstGeom>
          </p:spPr>
        </p:pic>
        <p:sp>
          <p:nvSpPr>
            <p:cNvPr id="36" name="Flowchart: Process 35">
              <a:extLst>
                <a:ext uri="{FF2B5EF4-FFF2-40B4-BE49-F238E27FC236}">
                  <a16:creationId xmlns:a16="http://schemas.microsoft.com/office/drawing/2014/main" id="{ACCCC8C7-B110-8669-49E6-281D9A5F5369}"/>
                </a:ext>
              </a:extLst>
            </p:cNvPr>
            <p:cNvSpPr/>
            <p:nvPr/>
          </p:nvSpPr>
          <p:spPr>
            <a:xfrm>
              <a:off x="1612478" y="2137629"/>
              <a:ext cx="2088279" cy="533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Hello, there is a work for data entry.</a:t>
              </a:r>
            </a:p>
          </p:txBody>
        </p:sp>
        <p:sp>
          <p:nvSpPr>
            <p:cNvPr id="37" name="Flowchart: Process 36">
              <a:extLst>
                <a:ext uri="{FF2B5EF4-FFF2-40B4-BE49-F238E27FC236}">
                  <a16:creationId xmlns:a16="http://schemas.microsoft.com/office/drawing/2014/main" id="{AA004243-9C19-CB4D-DC84-45AE2F8C5C60}"/>
                </a:ext>
              </a:extLst>
            </p:cNvPr>
            <p:cNvSpPr/>
            <p:nvPr/>
          </p:nvSpPr>
          <p:spPr>
            <a:xfrm>
              <a:off x="2796153" y="2832761"/>
              <a:ext cx="2076422" cy="5337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How much will you pay?</a:t>
              </a:r>
            </a:p>
          </p:txBody>
        </p:sp>
        <p:sp>
          <p:nvSpPr>
            <p:cNvPr id="42" name="Flowchart: Process 41">
              <a:extLst>
                <a:ext uri="{FF2B5EF4-FFF2-40B4-BE49-F238E27FC236}">
                  <a16:creationId xmlns:a16="http://schemas.microsoft.com/office/drawing/2014/main" id="{C4AD75C5-BFB6-4015-1375-9684BDFE63B6}"/>
                </a:ext>
              </a:extLst>
            </p:cNvPr>
            <p:cNvSpPr/>
            <p:nvPr/>
          </p:nvSpPr>
          <p:spPr>
            <a:xfrm>
              <a:off x="2796153" y="4270592"/>
              <a:ext cx="2076422" cy="5337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That is too low.</a:t>
              </a:r>
            </a:p>
          </p:txBody>
        </p:sp>
        <p:sp>
          <p:nvSpPr>
            <p:cNvPr id="43" name="Flowchart: Process 42">
              <a:extLst>
                <a:ext uri="{FF2B5EF4-FFF2-40B4-BE49-F238E27FC236}">
                  <a16:creationId xmlns:a16="http://schemas.microsoft.com/office/drawing/2014/main" id="{233939B8-486D-888E-4076-155F431E8A22}"/>
                </a:ext>
              </a:extLst>
            </p:cNvPr>
            <p:cNvSpPr/>
            <p:nvPr/>
          </p:nvSpPr>
          <p:spPr>
            <a:xfrm>
              <a:off x="1612478" y="3526907"/>
              <a:ext cx="2088279" cy="533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20$ for the entire project.</a:t>
              </a:r>
            </a:p>
          </p:txBody>
        </p:sp>
        <p:sp>
          <p:nvSpPr>
            <p:cNvPr id="44" name="Flowchart: Process 43">
              <a:extLst>
                <a:ext uri="{FF2B5EF4-FFF2-40B4-BE49-F238E27FC236}">
                  <a16:creationId xmlns:a16="http://schemas.microsoft.com/office/drawing/2014/main" id="{01E49C4B-9ED6-150F-F8E2-53A7949F3AB3}"/>
                </a:ext>
              </a:extLst>
            </p:cNvPr>
            <p:cNvSpPr/>
            <p:nvPr/>
          </p:nvSpPr>
          <p:spPr>
            <a:xfrm>
              <a:off x="2796153" y="5708423"/>
              <a:ext cx="2076419" cy="5337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Deal!!</a:t>
              </a:r>
            </a:p>
          </p:txBody>
        </p:sp>
        <p:sp>
          <p:nvSpPr>
            <p:cNvPr id="45" name="Flowchart: Process 44">
              <a:extLst>
                <a:ext uri="{FF2B5EF4-FFF2-40B4-BE49-F238E27FC236}">
                  <a16:creationId xmlns:a16="http://schemas.microsoft.com/office/drawing/2014/main" id="{73505F7B-9153-4E02-5822-9FAB3372A67E}"/>
                </a:ext>
              </a:extLst>
            </p:cNvPr>
            <p:cNvSpPr/>
            <p:nvPr/>
          </p:nvSpPr>
          <p:spPr>
            <a:xfrm>
              <a:off x="1611218" y="5014278"/>
              <a:ext cx="2076420" cy="53374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$25??</a:t>
              </a:r>
            </a:p>
          </p:txBody>
        </p:sp>
        <p:pic>
          <p:nvPicPr>
            <p:cNvPr id="46" name="Picture 45">
              <a:extLst>
                <a:ext uri="{FF2B5EF4-FFF2-40B4-BE49-F238E27FC236}">
                  <a16:creationId xmlns:a16="http://schemas.microsoft.com/office/drawing/2014/main" id="{E475A1C0-D734-9ACC-BF44-2E4D15E113ED}"/>
                </a:ext>
              </a:extLst>
            </p:cNvPr>
            <p:cNvPicPr>
              <a:picLocks noChangeAspect="1"/>
            </p:cNvPicPr>
            <p:nvPr/>
          </p:nvPicPr>
          <p:blipFill>
            <a:blip r:embed="rId4"/>
            <a:stretch>
              <a:fillRect/>
            </a:stretch>
          </p:blipFill>
          <p:spPr>
            <a:xfrm>
              <a:off x="5030715" y="2829775"/>
              <a:ext cx="575973" cy="579120"/>
            </a:xfrm>
            <a:prstGeom prst="rect">
              <a:avLst/>
            </a:prstGeom>
          </p:spPr>
        </p:pic>
        <p:pic>
          <p:nvPicPr>
            <p:cNvPr id="47" name="Picture 46">
              <a:extLst>
                <a:ext uri="{FF2B5EF4-FFF2-40B4-BE49-F238E27FC236}">
                  <a16:creationId xmlns:a16="http://schemas.microsoft.com/office/drawing/2014/main" id="{FE7DD21A-2041-A08F-CD2F-BAA4A21E35A5}"/>
                </a:ext>
              </a:extLst>
            </p:cNvPr>
            <p:cNvPicPr>
              <a:picLocks noChangeAspect="1"/>
            </p:cNvPicPr>
            <p:nvPr/>
          </p:nvPicPr>
          <p:blipFill>
            <a:blip r:embed="rId4"/>
            <a:stretch>
              <a:fillRect/>
            </a:stretch>
          </p:blipFill>
          <p:spPr>
            <a:xfrm>
              <a:off x="5034010" y="4225217"/>
              <a:ext cx="575973" cy="579120"/>
            </a:xfrm>
            <a:prstGeom prst="rect">
              <a:avLst/>
            </a:prstGeom>
          </p:spPr>
        </p:pic>
        <p:pic>
          <p:nvPicPr>
            <p:cNvPr id="48" name="Picture 47">
              <a:extLst>
                <a:ext uri="{FF2B5EF4-FFF2-40B4-BE49-F238E27FC236}">
                  <a16:creationId xmlns:a16="http://schemas.microsoft.com/office/drawing/2014/main" id="{B379D383-9702-08DC-07D1-D9827DF6D213}"/>
                </a:ext>
              </a:extLst>
            </p:cNvPr>
            <p:cNvPicPr>
              <a:picLocks noChangeAspect="1"/>
            </p:cNvPicPr>
            <p:nvPr/>
          </p:nvPicPr>
          <p:blipFill>
            <a:blip r:embed="rId4"/>
            <a:stretch>
              <a:fillRect/>
            </a:stretch>
          </p:blipFill>
          <p:spPr>
            <a:xfrm>
              <a:off x="5033309" y="5693474"/>
              <a:ext cx="575973" cy="579120"/>
            </a:xfrm>
            <a:prstGeom prst="rect">
              <a:avLst/>
            </a:prstGeom>
          </p:spPr>
        </p:pic>
        <p:pic>
          <p:nvPicPr>
            <p:cNvPr id="49" name="Picture 48">
              <a:extLst>
                <a:ext uri="{FF2B5EF4-FFF2-40B4-BE49-F238E27FC236}">
                  <a16:creationId xmlns:a16="http://schemas.microsoft.com/office/drawing/2014/main" id="{C1AE9CD1-3F85-6533-7497-EF63FE6D41B4}"/>
                </a:ext>
              </a:extLst>
            </p:cNvPr>
            <p:cNvPicPr>
              <a:picLocks noChangeAspect="1"/>
            </p:cNvPicPr>
            <p:nvPr/>
          </p:nvPicPr>
          <p:blipFill>
            <a:blip r:embed="rId2"/>
            <a:stretch>
              <a:fillRect/>
            </a:stretch>
          </p:blipFill>
          <p:spPr>
            <a:xfrm>
              <a:off x="883920" y="2114940"/>
              <a:ext cx="579121" cy="579121"/>
            </a:xfrm>
            <a:prstGeom prst="rect">
              <a:avLst/>
            </a:prstGeom>
          </p:spPr>
        </p:pic>
        <p:pic>
          <p:nvPicPr>
            <p:cNvPr id="51" name="Picture 50">
              <a:extLst>
                <a:ext uri="{FF2B5EF4-FFF2-40B4-BE49-F238E27FC236}">
                  <a16:creationId xmlns:a16="http://schemas.microsoft.com/office/drawing/2014/main" id="{69D128DE-1AB9-8445-90F8-BB6A9E076C44}"/>
                </a:ext>
              </a:extLst>
            </p:cNvPr>
            <p:cNvPicPr>
              <a:picLocks noChangeAspect="1"/>
            </p:cNvPicPr>
            <p:nvPr/>
          </p:nvPicPr>
          <p:blipFill>
            <a:blip r:embed="rId2"/>
            <a:stretch>
              <a:fillRect/>
            </a:stretch>
          </p:blipFill>
          <p:spPr>
            <a:xfrm>
              <a:off x="883920" y="3526907"/>
              <a:ext cx="579121" cy="579121"/>
            </a:xfrm>
            <a:prstGeom prst="rect">
              <a:avLst/>
            </a:prstGeom>
          </p:spPr>
        </p:pic>
        <p:pic>
          <p:nvPicPr>
            <p:cNvPr id="52" name="Picture 51">
              <a:extLst>
                <a:ext uri="{FF2B5EF4-FFF2-40B4-BE49-F238E27FC236}">
                  <a16:creationId xmlns:a16="http://schemas.microsoft.com/office/drawing/2014/main" id="{0D32619A-55E1-D7C1-94AD-C70305A89D27}"/>
                </a:ext>
              </a:extLst>
            </p:cNvPr>
            <p:cNvPicPr>
              <a:picLocks noChangeAspect="1"/>
            </p:cNvPicPr>
            <p:nvPr/>
          </p:nvPicPr>
          <p:blipFill>
            <a:blip r:embed="rId2"/>
            <a:stretch>
              <a:fillRect/>
            </a:stretch>
          </p:blipFill>
          <p:spPr>
            <a:xfrm>
              <a:off x="883920" y="4968902"/>
              <a:ext cx="579121" cy="579121"/>
            </a:xfrm>
            <a:prstGeom prst="rect">
              <a:avLst/>
            </a:prstGeom>
          </p:spPr>
        </p:pic>
      </p:grpSp>
      <p:sp>
        <p:nvSpPr>
          <p:cNvPr id="5" name="TextBox 4">
            <a:extLst>
              <a:ext uri="{FF2B5EF4-FFF2-40B4-BE49-F238E27FC236}">
                <a16:creationId xmlns:a16="http://schemas.microsoft.com/office/drawing/2014/main" id="{C8EF1D4E-E5F9-F8CA-3795-4C5CEFA7A8AE}"/>
              </a:ext>
            </a:extLst>
          </p:cNvPr>
          <p:cNvSpPr txBox="1"/>
          <p:nvPr/>
        </p:nvSpPr>
        <p:spPr>
          <a:xfrm>
            <a:off x="7255429" y="3891195"/>
            <a:ext cx="4280835" cy="1323439"/>
          </a:xfrm>
          <a:prstGeom prst="rect">
            <a:avLst/>
          </a:prstGeom>
          <a:noFill/>
          <a:ln w="12700">
            <a:solidFill>
              <a:schemeClr val="tx1"/>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 type of outsourcing is where a third-party provider is employed to carry out one or more business functions in a company. </a:t>
            </a:r>
          </a:p>
        </p:txBody>
      </p:sp>
      <p:pic>
        <p:nvPicPr>
          <p:cNvPr id="6" name="Picture 5">
            <a:extLst>
              <a:ext uri="{FF2B5EF4-FFF2-40B4-BE49-F238E27FC236}">
                <a16:creationId xmlns:a16="http://schemas.microsoft.com/office/drawing/2014/main" id="{B73667B2-6679-F77F-32CD-D78C3DAC3C52}"/>
              </a:ext>
            </a:extLst>
          </p:cNvPr>
          <p:cNvPicPr>
            <a:picLocks noChangeAspect="1"/>
          </p:cNvPicPr>
          <p:nvPr/>
        </p:nvPicPr>
        <p:blipFill>
          <a:blip r:embed="rId5"/>
          <a:stretch>
            <a:fillRect/>
          </a:stretch>
        </p:blipFill>
        <p:spPr>
          <a:xfrm>
            <a:off x="8412451" y="1336602"/>
            <a:ext cx="2190305" cy="2190305"/>
          </a:xfrm>
          <a:prstGeom prst="rect">
            <a:avLst/>
          </a:prstGeom>
        </p:spPr>
      </p:pic>
      <p:pic>
        <p:nvPicPr>
          <p:cNvPr id="7" name="Picture 6">
            <a:extLst>
              <a:ext uri="{FF2B5EF4-FFF2-40B4-BE49-F238E27FC236}">
                <a16:creationId xmlns:a16="http://schemas.microsoft.com/office/drawing/2014/main" id="{1E201D83-3BD4-0879-ABD3-FF614E2B62E4}"/>
              </a:ext>
            </a:extLst>
          </p:cNvPr>
          <p:cNvPicPr>
            <a:picLocks noChangeAspect="1"/>
          </p:cNvPicPr>
          <p:nvPr/>
        </p:nvPicPr>
        <p:blipFill>
          <a:blip r:embed="rId6"/>
          <a:stretch>
            <a:fillRect/>
          </a:stretch>
        </p:blipFill>
        <p:spPr>
          <a:xfrm>
            <a:off x="0" y="7400001"/>
            <a:ext cx="12056075" cy="832039"/>
          </a:xfrm>
          <a:prstGeom prst="rect">
            <a:avLst/>
          </a:prstGeom>
        </p:spPr>
      </p:pic>
      <p:sp>
        <p:nvSpPr>
          <p:cNvPr id="18" name="TextBox 17">
            <a:extLst>
              <a:ext uri="{FF2B5EF4-FFF2-40B4-BE49-F238E27FC236}">
                <a16:creationId xmlns:a16="http://schemas.microsoft.com/office/drawing/2014/main" id="{EAA9ED58-3DC9-F887-62F9-7B329CF899F2}"/>
              </a:ext>
            </a:extLst>
          </p:cNvPr>
          <p:cNvSpPr txBox="1"/>
          <p:nvPr/>
        </p:nvSpPr>
        <p:spPr>
          <a:xfrm>
            <a:off x="-29565600" y="-57460798"/>
            <a:ext cx="127025399" cy="85654798"/>
          </a:xfrm>
          <a:custGeom>
            <a:avLst/>
            <a:gdLst/>
            <a:ahLst/>
            <a:cxnLst/>
            <a:rect l="l" t="t" r="r" b="b"/>
            <a:pathLst>
              <a:path w="12192000" h="6858000">
                <a:moveTo>
                  <a:pt x="3752577" y="3560052"/>
                </a:moveTo>
                <a:cubicBezTo>
                  <a:pt x="3888687" y="3564396"/>
                  <a:pt x="3972669" y="3582496"/>
                  <a:pt x="4004525" y="3614351"/>
                </a:cubicBezTo>
                <a:cubicBezTo>
                  <a:pt x="4036380" y="3646207"/>
                  <a:pt x="4052308" y="3737429"/>
                  <a:pt x="4052308" y="3888018"/>
                </a:cubicBezTo>
                <a:lnTo>
                  <a:pt x="4052308" y="4215984"/>
                </a:lnTo>
                <a:cubicBezTo>
                  <a:pt x="4052308" y="4357885"/>
                  <a:pt x="4034570" y="4446936"/>
                  <a:pt x="3999095" y="4483135"/>
                </a:cubicBezTo>
                <a:cubicBezTo>
                  <a:pt x="3963620" y="4519335"/>
                  <a:pt x="3881447" y="4539606"/>
                  <a:pt x="3752577" y="4543950"/>
                </a:cubicBezTo>
                <a:close/>
                <a:moveTo>
                  <a:pt x="6210027" y="2230812"/>
                </a:moveTo>
                <a:cubicBezTo>
                  <a:pt x="6328761" y="2230812"/>
                  <a:pt x="6406952" y="2248912"/>
                  <a:pt x="6444599" y="2285111"/>
                </a:cubicBezTo>
                <a:cubicBezTo>
                  <a:pt x="6482246" y="2321311"/>
                  <a:pt x="6501070" y="2399501"/>
                  <a:pt x="6501070" y="2519683"/>
                </a:cubicBezTo>
                <a:lnTo>
                  <a:pt x="6501070" y="2808554"/>
                </a:lnTo>
                <a:cubicBezTo>
                  <a:pt x="6501070" y="2938871"/>
                  <a:pt x="6484780" y="3024664"/>
                  <a:pt x="6452201" y="3065931"/>
                </a:cubicBezTo>
                <a:cubicBezTo>
                  <a:pt x="6419621" y="3107198"/>
                  <a:pt x="6361340" y="3127832"/>
                  <a:pt x="6277358" y="3127832"/>
                </a:cubicBezTo>
                <a:cubicBezTo>
                  <a:pt x="6258534" y="3127832"/>
                  <a:pt x="6236091" y="3127108"/>
                  <a:pt x="6210027" y="3125660"/>
                </a:cubicBezTo>
                <a:close/>
                <a:moveTo>
                  <a:pt x="3752577" y="2230812"/>
                </a:moveTo>
                <a:cubicBezTo>
                  <a:pt x="3846696" y="2232260"/>
                  <a:pt x="3910045" y="2238776"/>
                  <a:pt x="3942624" y="2250360"/>
                </a:cubicBezTo>
                <a:cubicBezTo>
                  <a:pt x="3975203" y="2261944"/>
                  <a:pt x="4001629" y="2289817"/>
                  <a:pt x="4021901" y="2333980"/>
                </a:cubicBezTo>
                <a:cubicBezTo>
                  <a:pt x="4042172" y="2378144"/>
                  <a:pt x="4052308" y="2455248"/>
                  <a:pt x="4052308" y="2565294"/>
                </a:cubicBezTo>
                <a:cubicBezTo>
                  <a:pt x="4052308" y="2773802"/>
                  <a:pt x="4040000" y="2900138"/>
                  <a:pt x="4015385" y="2944301"/>
                </a:cubicBezTo>
                <a:cubicBezTo>
                  <a:pt x="3990769" y="2988465"/>
                  <a:pt x="3933574" y="3010546"/>
                  <a:pt x="3843800" y="3010546"/>
                </a:cubicBezTo>
                <a:cubicBezTo>
                  <a:pt x="3822080" y="3010546"/>
                  <a:pt x="3791673" y="3011270"/>
                  <a:pt x="3752577" y="3012718"/>
                </a:cubicBezTo>
                <a:close/>
                <a:moveTo>
                  <a:pt x="8560506" y="2150450"/>
                </a:moveTo>
                <a:cubicBezTo>
                  <a:pt x="8616978" y="2150450"/>
                  <a:pt x="8654263" y="2173255"/>
                  <a:pt x="8672362" y="2218867"/>
                </a:cubicBezTo>
                <a:cubicBezTo>
                  <a:pt x="8690462" y="2264478"/>
                  <a:pt x="8699512" y="2369094"/>
                  <a:pt x="8699512" y="2532715"/>
                </a:cubicBezTo>
                <a:lnTo>
                  <a:pt x="8699512" y="4148653"/>
                </a:lnTo>
                <a:cubicBezTo>
                  <a:pt x="8699512" y="4355713"/>
                  <a:pt x="8690824" y="4486755"/>
                  <a:pt x="8673448" y="4541778"/>
                </a:cubicBezTo>
                <a:cubicBezTo>
                  <a:pt x="8656073" y="4596801"/>
                  <a:pt x="8616254" y="4624313"/>
                  <a:pt x="8553990" y="4624313"/>
                </a:cubicBezTo>
                <a:cubicBezTo>
                  <a:pt x="8493176" y="4624313"/>
                  <a:pt x="8454442" y="4600421"/>
                  <a:pt x="8437791" y="4552638"/>
                </a:cubicBezTo>
                <a:cubicBezTo>
                  <a:pt x="8421139" y="4504855"/>
                  <a:pt x="8412814" y="4378881"/>
                  <a:pt x="8412814" y="4174717"/>
                </a:cubicBezTo>
                <a:lnTo>
                  <a:pt x="8412814" y="2532715"/>
                </a:lnTo>
                <a:cubicBezTo>
                  <a:pt x="8412814" y="2351718"/>
                  <a:pt x="8425483" y="2242758"/>
                  <a:pt x="8450822" y="2205835"/>
                </a:cubicBezTo>
                <a:cubicBezTo>
                  <a:pt x="8476162" y="2168911"/>
                  <a:pt x="8512724" y="2150450"/>
                  <a:pt x="8560506" y="2150450"/>
                </a:cubicBezTo>
                <a:close/>
                <a:moveTo>
                  <a:pt x="5295632" y="1629179"/>
                </a:moveTo>
                <a:lnTo>
                  <a:pt x="5295632" y="5145583"/>
                </a:lnTo>
                <a:lnTo>
                  <a:pt x="6210027" y="5145583"/>
                </a:lnTo>
                <a:lnTo>
                  <a:pt x="6210027" y="3729465"/>
                </a:lnTo>
                <a:lnTo>
                  <a:pt x="6455459" y="3729465"/>
                </a:lnTo>
                <a:cubicBezTo>
                  <a:pt x="6655279" y="3729465"/>
                  <a:pt x="6817090" y="3701953"/>
                  <a:pt x="6940892" y="3646930"/>
                </a:cubicBezTo>
                <a:cubicBezTo>
                  <a:pt x="7064694" y="3591907"/>
                  <a:pt x="7149762" y="3512993"/>
                  <a:pt x="7196098" y="3410187"/>
                </a:cubicBezTo>
                <a:cubicBezTo>
                  <a:pt x="7242433" y="3307381"/>
                  <a:pt x="7265600" y="3143760"/>
                  <a:pt x="7265600" y="2919324"/>
                </a:cubicBezTo>
                <a:lnTo>
                  <a:pt x="7265600" y="2613077"/>
                </a:lnTo>
                <a:cubicBezTo>
                  <a:pt x="7265600" y="2392985"/>
                  <a:pt x="7253655" y="2230450"/>
                  <a:pt x="7229763" y="2125472"/>
                </a:cubicBezTo>
                <a:cubicBezTo>
                  <a:pt x="7205871" y="2020494"/>
                  <a:pt x="7160260" y="1931082"/>
                  <a:pt x="7092929" y="1857235"/>
                </a:cubicBezTo>
                <a:cubicBezTo>
                  <a:pt x="7025598" y="1783388"/>
                  <a:pt x="6924964" y="1726917"/>
                  <a:pt x="6791027" y="1687822"/>
                </a:cubicBezTo>
                <a:cubicBezTo>
                  <a:pt x="6657089" y="1648727"/>
                  <a:pt x="6465594" y="1629179"/>
                  <a:pt x="6216543" y="1629179"/>
                </a:cubicBezTo>
                <a:close/>
                <a:moveTo>
                  <a:pt x="2838182" y="1629179"/>
                </a:moveTo>
                <a:lnTo>
                  <a:pt x="2838182" y="5145583"/>
                </a:lnTo>
                <a:lnTo>
                  <a:pt x="3895927" y="5145583"/>
                </a:lnTo>
                <a:cubicBezTo>
                  <a:pt x="4263712" y="5145583"/>
                  <a:pt x="4506972" y="5124576"/>
                  <a:pt x="4625705" y="5082563"/>
                </a:cubicBezTo>
                <a:cubicBezTo>
                  <a:pt x="4744439" y="5040549"/>
                  <a:pt x="4830956" y="4962313"/>
                  <a:pt x="4885255" y="4847855"/>
                </a:cubicBezTo>
                <a:cubicBezTo>
                  <a:pt x="4939554" y="4733397"/>
                  <a:pt x="4966703" y="4557367"/>
                  <a:pt x="4966703" y="4319763"/>
                </a:cubicBezTo>
                <a:lnTo>
                  <a:pt x="4966703" y="3993799"/>
                </a:lnTo>
                <a:cubicBezTo>
                  <a:pt x="4966703" y="3764884"/>
                  <a:pt x="4929056" y="3595007"/>
                  <a:pt x="4853761" y="3484169"/>
                </a:cubicBezTo>
                <a:cubicBezTo>
                  <a:pt x="4778467" y="3373331"/>
                  <a:pt x="4635117" y="3294009"/>
                  <a:pt x="4423714" y="3246204"/>
                </a:cubicBezTo>
                <a:cubicBezTo>
                  <a:pt x="4613398" y="3202787"/>
                  <a:pt x="4740457" y="3140564"/>
                  <a:pt x="4804892" y="3059534"/>
                </a:cubicBezTo>
                <a:cubicBezTo>
                  <a:pt x="4869327" y="2978504"/>
                  <a:pt x="4901544" y="2835251"/>
                  <a:pt x="4901544" y="2629774"/>
                </a:cubicBezTo>
                <a:cubicBezTo>
                  <a:pt x="4901544" y="2325904"/>
                  <a:pt x="4855934" y="2105597"/>
                  <a:pt x="4764711" y="1968853"/>
                </a:cubicBezTo>
                <a:cubicBezTo>
                  <a:pt x="4673489" y="1832110"/>
                  <a:pt x="4553669" y="1741312"/>
                  <a:pt x="4405252" y="1696459"/>
                </a:cubicBezTo>
                <a:cubicBezTo>
                  <a:pt x="4256834" y="1651606"/>
                  <a:pt x="4038552" y="1629179"/>
                  <a:pt x="3750405" y="1629179"/>
                </a:cubicBezTo>
                <a:close/>
                <a:moveTo>
                  <a:pt x="8556162" y="1555333"/>
                </a:moveTo>
                <a:cubicBezTo>
                  <a:pt x="8357791" y="1555333"/>
                  <a:pt x="8184034" y="1587912"/>
                  <a:pt x="8034892" y="1653071"/>
                </a:cubicBezTo>
                <a:cubicBezTo>
                  <a:pt x="7885751" y="1718230"/>
                  <a:pt x="7767379" y="1811624"/>
                  <a:pt x="7679777" y="1933254"/>
                </a:cubicBezTo>
                <a:cubicBezTo>
                  <a:pt x="7592175" y="2054883"/>
                  <a:pt x="7540048" y="2189183"/>
                  <a:pt x="7523396" y="2336152"/>
                </a:cubicBezTo>
                <a:cubicBezTo>
                  <a:pt x="7506744" y="2483122"/>
                  <a:pt x="7498418" y="2733259"/>
                  <a:pt x="7498418" y="3086565"/>
                </a:cubicBezTo>
                <a:lnTo>
                  <a:pt x="7498418" y="3688198"/>
                </a:lnTo>
                <a:cubicBezTo>
                  <a:pt x="7498418" y="4050191"/>
                  <a:pt x="7507106" y="4303586"/>
                  <a:pt x="7524482" y="4448384"/>
                </a:cubicBezTo>
                <a:cubicBezTo>
                  <a:pt x="7541857" y="4593181"/>
                  <a:pt x="7596156" y="4727119"/>
                  <a:pt x="7687379" y="4850196"/>
                </a:cubicBezTo>
                <a:cubicBezTo>
                  <a:pt x="7778601" y="4973274"/>
                  <a:pt x="7899145" y="5065583"/>
                  <a:pt x="8049010" y="5127121"/>
                </a:cubicBezTo>
                <a:cubicBezTo>
                  <a:pt x="8198875" y="5188660"/>
                  <a:pt x="8367926" y="5219430"/>
                  <a:pt x="8556162" y="5219430"/>
                </a:cubicBezTo>
                <a:cubicBezTo>
                  <a:pt x="8754535" y="5219430"/>
                  <a:pt x="8928292" y="5186850"/>
                  <a:pt x="9077433" y="5121692"/>
                </a:cubicBezTo>
                <a:cubicBezTo>
                  <a:pt x="9226574" y="5056533"/>
                  <a:pt x="9344946" y="4963138"/>
                  <a:pt x="9432548" y="4841509"/>
                </a:cubicBezTo>
                <a:cubicBezTo>
                  <a:pt x="9520151" y="4719879"/>
                  <a:pt x="9572278" y="4585579"/>
                  <a:pt x="9588930" y="4438610"/>
                </a:cubicBezTo>
                <a:cubicBezTo>
                  <a:pt x="9605582" y="4291641"/>
                  <a:pt x="9613908" y="4041503"/>
                  <a:pt x="9613908" y="3688198"/>
                </a:cubicBezTo>
                <a:lnTo>
                  <a:pt x="9613908" y="3086565"/>
                </a:lnTo>
                <a:cubicBezTo>
                  <a:pt x="9613908" y="2724571"/>
                  <a:pt x="9605220" y="2471176"/>
                  <a:pt x="9587844" y="2326379"/>
                </a:cubicBezTo>
                <a:cubicBezTo>
                  <a:pt x="9570468" y="2181581"/>
                  <a:pt x="9516169" y="2047644"/>
                  <a:pt x="9424947" y="1924566"/>
                </a:cubicBezTo>
                <a:cubicBezTo>
                  <a:pt x="9333724" y="1801488"/>
                  <a:pt x="9213180" y="1709180"/>
                  <a:pt x="9063316" y="1647641"/>
                </a:cubicBezTo>
                <a:cubicBezTo>
                  <a:pt x="8913450" y="1586102"/>
                  <a:pt x="8744400" y="1555333"/>
                  <a:pt x="8556162" y="1555333"/>
                </a:cubicBezTo>
                <a:close/>
                <a:moveTo>
                  <a:pt x="0" y="0"/>
                </a:moveTo>
                <a:lnTo>
                  <a:pt x="12192000" y="0"/>
                </a:lnTo>
                <a:lnTo>
                  <a:pt x="12192000"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35000" dirty="0">
              <a:latin typeface="Impact" panose="020B0806030902050204" pitchFamily="34" charset="0"/>
            </a:endParaRPr>
          </a:p>
        </p:txBody>
      </p:sp>
    </p:spTree>
    <p:extLst>
      <p:ext uri="{BB962C8B-B14F-4D97-AF65-F5344CB8AC3E}">
        <p14:creationId xmlns:p14="http://schemas.microsoft.com/office/powerpoint/2010/main" val="79524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67233825-D2AD-6570-5317-79D016D9F3CE}"/>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Past of BPO In Bangladesh.</a:t>
            </a:r>
          </a:p>
        </p:txBody>
      </p:sp>
      <p:pic>
        <p:nvPicPr>
          <p:cNvPr id="2" name="Picture 4" descr="Return To Past, Time and Date Icon. Element of History Color Icon for  Mobile Concept and Web Apps Stock Illustration - Illustration of flat,  date: 137789046">
            <a:extLst>
              <a:ext uri="{FF2B5EF4-FFF2-40B4-BE49-F238E27FC236}">
                <a16:creationId xmlns:a16="http://schemas.microsoft.com/office/drawing/2014/main" id="{97CD9662-363B-9D4B-F598-9B8DEBCC0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51" t="16667" r="17251" b="22593"/>
          <a:stretch/>
        </p:blipFill>
        <p:spPr bwMode="auto">
          <a:xfrm>
            <a:off x="9010504" y="2305749"/>
            <a:ext cx="2115170" cy="2064805"/>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B1A2310-46E2-BD0B-808E-C11889CA6D38}"/>
              </a:ext>
            </a:extLst>
          </p:cNvPr>
          <p:cNvGrpSpPr/>
          <p:nvPr/>
        </p:nvGrpSpPr>
        <p:grpSpPr>
          <a:xfrm>
            <a:off x="-10643722" y="0"/>
            <a:ext cx="12192000" cy="6858000"/>
            <a:chOff x="0" y="0"/>
            <a:chExt cx="12192000" cy="6858000"/>
          </a:xfrm>
        </p:grpSpPr>
        <p:sp>
          <p:nvSpPr>
            <p:cNvPr id="17" name="Flowchart: Process 16">
              <a:extLst>
                <a:ext uri="{FF2B5EF4-FFF2-40B4-BE49-F238E27FC236}">
                  <a16:creationId xmlns:a16="http://schemas.microsoft.com/office/drawing/2014/main" id="{6C4183F0-5C19-F1A2-DC56-A815A1AEC22C}"/>
                </a:ext>
              </a:extLst>
            </p:cNvPr>
            <p:cNvSpPr/>
            <p:nvPr/>
          </p:nvSpPr>
          <p:spPr>
            <a:xfrm>
              <a:off x="0" y="0"/>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4416862-865A-5DE4-4D3E-F40ACDF31914}"/>
                </a:ext>
              </a:extLst>
            </p:cNvPr>
            <p:cNvSpPr/>
            <p:nvPr/>
          </p:nvSpPr>
          <p:spPr>
            <a:xfrm rot="10800000">
              <a:off x="11159413" y="2427513"/>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CA70E641-F550-0CB0-0232-F315BE627FCA}"/>
                </a:ext>
              </a:extLst>
            </p:cNvPr>
            <p:cNvSpPr txBox="1"/>
            <p:nvPr/>
          </p:nvSpPr>
          <p:spPr>
            <a:xfrm rot="16200000">
              <a:off x="11307210" y="3024922"/>
              <a:ext cx="130791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History</a:t>
              </a:r>
            </a:p>
          </p:txBody>
        </p:sp>
      </p:grpSp>
      <p:pic>
        <p:nvPicPr>
          <p:cNvPr id="20" name="Picture 19">
            <a:extLst>
              <a:ext uri="{FF2B5EF4-FFF2-40B4-BE49-F238E27FC236}">
                <a16:creationId xmlns:a16="http://schemas.microsoft.com/office/drawing/2014/main" id="{4BAE1105-A384-0A91-A3BE-56F31DFBB680}"/>
              </a:ext>
            </a:extLst>
          </p:cNvPr>
          <p:cNvPicPr>
            <a:picLocks noChangeAspect="1"/>
          </p:cNvPicPr>
          <p:nvPr/>
        </p:nvPicPr>
        <p:blipFill>
          <a:blip r:embed="rId3"/>
          <a:stretch>
            <a:fillRect/>
          </a:stretch>
        </p:blipFill>
        <p:spPr>
          <a:xfrm>
            <a:off x="-11271043" y="-253897"/>
            <a:ext cx="12710868" cy="7345813"/>
          </a:xfrm>
          <a:prstGeom prst="rect">
            <a:avLst/>
          </a:prstGeom>
        </p:spPr>
      </p:pic>
      <p:grpSp>
        <p:nvGrpSpPr>
          <p:cNvPr id="21" name="Group 20">
            <a:extLst>
              <a:ext uri="{FF2B5EF4-FFF2-40B4-BE49-F238E27FC236}">
                <a16:creationId xmlns:a16="http://schemas.microsoft.com/office/drawing/2014/main" id="{B87ACD8D-CB77-03BA-90B2-6FF0618F0A3F}"/>
              </a:ext>
            </a:extLst>
          </p:cNvPr>
          <p:cNvGrpSpPr/>
          <p:nvPr/>
        </p:nvGrpSpPr>
        <p:grpSpPr>
          <a:xfrm>
            <a:off x="-11514740" y="0"/>
            <a:ext cx="12192000" cy="6858000"/>
            <a:chOff x="0" y="0"/>
            <a:chExt cx="12192000" cy="6858000"/>
          </a:xfrm>
        </p:grpSpPr>
        <p:grpSp>
          <p:nvGrpSpPr>
            <p:cNvPr id="22" name="Group 21">
              <a:extLst>
                <a:ext uri="{FF2B5EF4-FFF2-40B4-BE49-F238E27FC236}">
                  <a16:creationId xmlns:a16="http://schemas.microsoft.com/office/drawing/2014/main" id="{2F7AC79D-6792-72D4-B451-3253D2C82762}"/>
                </a:ext>
              </a:extLst>
            </p:cNvPr>
            <p:cNvGrpSpPr/>
            <p:nvPr/>
          </p:nvGrpSpPr>
          <p:grpSpPr>
            <a:xfrm>
              <a:off x="0" y="0"/>
              <a:ext cx="12192000" cy="6858000"/>
              <a:chOff x="0" y="30974"/>
              <a:chExt cx="12192000" cy="6858000"/>
            </a:xfrm>
          </p:grpSpPr>
          <p:sp>
            <p:nvSpPr>
              <p:cNvPr id="26" name="Flowchart: Process 25">
                <a:extLst>
                  <a:ext uri="{FF2B5EF4-FFF2-40B4-BE49-F238E27FC236}">
                    <a16:creationId xmlns:a16="http://schemas.microsoft.com/office/drawing/2014/main" id="{372FD50B-11D2-355C-8F2C-333E4BB048A4}"/>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62C59192-72C4-1E31-5B10-88C00FB5E863}"/>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23" name="TextBox 22">
              <a:extLst>
                <a:ext uri="{FF2B5EF4-FFF2-40B4-BE49-F238E27FC236}">
                  <a16:creationId xmlns:a16="http://schemas.microsoft.com/office/drawing/2014/main" id="{50486983-600F-7BE0-6D42-DA3BE3360AD4}"/>
                </a:ext>
              </a:extLst>
            </p:cNvPr>
            <p:cNvSpPr txBox="1"/>
            <p:nvPr/>
          </p:nvSpPr>
          <p:spPr>
            <a:xfrm rot="16200000">
              <a:off x="11061875" y="3023833"/>
              <a:ext cx="17985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Challenges</a:t>
              </a:r>
            </a:p>
          </p:txBody>
        </p:sp>
      </p:grpSp>
    </p:spTree>
    <p:extLst>
      <p:ext uri="{BB962C8B-B14F-4D97-AF65-F5344CB8AC3E}">
        <p14:creationId xmlns:p14="http://schemas.microsoft.com/office/powerpoint/2010/main" val="563028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67233825-D2AD-6570-5317-79D016D9F3CE}"/>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Past of BPO In Bangladesh.</a:t>
            </a:r>
          </a:p>
        </p:txBody>
      </p:sp>
      <p:pic>
        <p:nvPicPr>
          <p:cNvPr id="2" name="Picture 4" descr="Return To Past, Time and Date Icon. Element of History Color Icon for  Mobile Concept and Web Apps Stock Illustration - Illustration of flat,  date: 137789046">
            <a:extLst>
              <a:ext uri="{FF2B5EF4-FFF2-40B4-BE49-F238E27FC236}">
                <a16:creationId xmlns:a16="http://schemas.microsoft.com/office/drawing/2014/main" id="{97CD9662-363B-9D4B-F598-9B8DEBCC0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51" t="16667" r="17251" b="22593"/>
          <a:stretch/>
        </p:blipFill>
        <p:spPr bwMode="auto">
          <a:xfrm>
            <a:off x="9010504" y="2305749"/>
            <a:ext cx="2115170" cy="2064805"/>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B1A2310-46E2-BD0B-808E-C11889CA6D38}"/>
              </a:ext>
            </a:extLst>
          </p:cNvPr>
          <p:cNvGrpSpPr/>
          <p:nvPr/>
        </p:nvGrpSpPr>
        <p:grpSpPr>
          <a:xfrm>
            <a:off x="0" y="-9991"/>
            <a:ext cx="12192000" cy="6858000"/>
            <a:chOff x="0" y="0"/>
            <a:chExt cx="12192000" cy="6858000"/>
          </a:xfrm>
        </p:grpSpPr>
        <p:sp>
          <p:nvSpPr>
            <p:cNvPr id="17" name="Flowchart: Process 16">
              <a:extLst>
                <a:ext uri="{FF2B5EF4-FFF2-40B4-BE49-F238E27FC236}">
                  <a16:creationId xmlns:a16="http://schemas.microsoft.com/office/drawing/2014/main" id="{6C4183F0-5C19-F1A2-DC56-A815A1AEC22C}"/>
                </a:ext>
              </a:extLst>
            </p:cNvPr>
            <p:cNvSpPr/>
            <p:nvPr/>
          </p:nvSpPr>
          <p:spPr>
            <a:xfrm>
              <a:off x="0" y="0"/>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4416862-865A-5DE4-4D3E-F40ACDF31914}"/>
                </a:ext>
              </a:extLst>
            </p:cNvPr>
            <p:cNvSpPr/>
            <p:nvPr/>
          </p:nvSpPr>
          <p:spPr>
            <a:xfrm rot="10800000">
              <a:off x="11159413" y="2427513"/>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CA70E641-F550-0CB0-0232-F315BE627FCA}"/>
                </a:ext>
              </a:extLst>
            </p:cNvPr>
            <p:cNvSpPr txBox="1"/>
            <p:nvPr/>
          </p:nvSpPr>
          <p:spPr>
            <a:xfrm rot="16200000">
              <a:off x="11307210" y="3024922"/>
              <a:ext cx="130791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History</a:t>
              </a:r>
            </a:p>
          </p:txBody>
        </p:sp>
      </p:grpSp>
      <p:pic>
        <p:nvPicPr>
          <p:cNvPr id="20" name="Picture 19">
            <a:extLst>
              <a:ext uri="{FF2B5EF4-FFF2-40B4-BE49-F238E27FC236}">
                <a16:creationId xmlns:a16="http://schemas.microsoft.com/office/drawing/2014/main" id="{4BAE1105-A384-0A91-A3BE-56F31DFBB680}"/>
              </a:ext>
            </a:extLst>
          </p:cNvPr>
          <p:cNvPicPr>
            <a:picLocks noChangeAspect="1"/>
          </p:cNvPicPr>
          <p:nvPr/>
        </p:nvPicPr>
        <p:blipFill>
          <a:blip r:embed="rId3"/>
          <a:stretch>
            <a:fillRect/>
          </a:stretch>
        </p:blipFill>
        <p:spPr>
          <a:xfrm>
            <a:off x="-11271043" y="-253897"/>
            <a:ext cx="12710868" cy="7345813"/>
          </a:xfrm>
          <a:prstGeom prst="rect">
            <a:avLst/>
          </a:prstGeom>
        </p:spPr>
      </p:pic>
      <p:grpSp>
        <p:nvGrpSpPr>
          <p:cNvPr id="21" name="Group 20">
            <a:extLst>
              <a:ext uri="{FF2B5EF4-FFF2-40B4-BE49-F238E27FC236}">
                <a16:creationId xmlns:a16="http://schemas.microsoft.com/office/drawing/2014/main" id="{B87ACD8D-CB77-03BA-90B2-6FF0618F0A3F}"/>
              </a:ext>
            </a:extLst>
          </p:cNvPr>
          <p:cNvGrpSpPr/>
          <p:nvPr/>
        </p:nvGrpSpPr>
        <p:grpSpPr>
          <a:xfrm>
            <a:off x="-11514740" y="0"/>
            <a:ext cx="12192000" cy="6858000"/>
            <a:chOff x="0" y="0"/>
            <a:chExt cx="12192000" cy="6858000"/>
          </a:xfrm>
        </p:grpSpPr>
        <p:grpSp>
          <p:nvGrpSpPr>
            <p:cNvPr id="22" name="Group 21">
              <a:extLst>
                <a:ext uri="{FF2B5EF4-FFF2-40B4-BE49-F238E27FC236}">
                  <a16:creationId xmlns:a16="http://schemas.microsoft.com/office/drawing/2014/main" id="{2F7AC79D-6792-72D4-B451-3253D2C82762}"/>
                </a:ext>
              </a:extLst>
            </p:cNvPr>
            <p:cNvGrpSpPr/>
            <p:nvPr/>
          </p:nvGrpSpPr>
          <p:grpSpPr>
            <a:xfrm>
              <a:off x="0" y="0"/>
              <a:ext cx="12192000" cy="6858000"/>
              <a:chOff x="0" y="30974"/>
              <a:chExt cx="12192000" cy="6858000"/>
            </a:xfrm>
          </p:grpSpPr>
          <p:sp>
            <p:nvSpPr>
              <p:cNvPr id="26" name="Flowchart: Process 25">
                <a:extLst>
                  <a:ext uri="{FF2B5EF4-FFF2-40B4-BE49-F238E27FC236}">
                    <a16:creationId xmlns:a16="http://schemas.microsoft.com/office/drawing/2014/main" id="{372FD50B-11D2-355C-8F2C-333E4BB048A4}"/>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62C59192-72C4-1E31-5B10-88C00FB5E863}"/>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23" name="TextBox 22">
              <a:extLst>
                <a:ext uri="{FF2B5EF4-FFF2-40B4-BE49-F238E27FC236}">
                  <a16:creationId xmlns:a16="http://schemas.microsoft.com/office/drawing/2014/main" id="{50486983-600F-7BE0-6D42-DA3BE3360AD4}"/>
                </a:ext>
              </a:extLst>
            </p:cNvPr>
            <p:cNvSpPr txBox="1"/>
            <p:nvPr/>
          </p:nvSpPr>
          <p:spPr>
            <a:xfrm rot="16200000">
              <a:off x="11061875" y="3023833"/>
              <a:ext cx="17985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Challenges</a:t>
              </a:r>
            </a:p>
          </p:txBody>
        </p:sp>
      </p:grpSp>
      <p:grpSp>
        <p:nvGrpSpPr>
          <p:cNvPr id="3" name="Group 2">
            <a:extLst>
              <a:ext uri="{FF2B5EF4-FFF2-40B4-BE49-F238E27FC236}">
                <a16:creationId xmlns:a16="http://schemas.microsoft.com/office/drawing/2014/main" id="{1C75C3B2-9483-7E56-0C23-0FAE68E0B710}"/>
              </a:ext>
            </a:extLst>
          </p:cNvPr>
          <p:cNvGrpSpPr/>
          <p:nvPr/>
        </p:nvGrpSpPr>
        <p:grpSpPr>
          <a:xfrm>
            <a:off x="3553647" y="607782"/>
            <a:ext cx="5146026" cy="5083302"/>
            <a:chOff x="3553647" y="607782"/>
            <a:chExt cx="5146026" cy="5083302"/>
          </a:xfrm>
        </p:grpSpPr>
        <p:grpSp>
          <p:nvGrpSpPr>
            <p:cNvPr id="4" name="Group 3">
              <a:extLst>
                <a:ext uri="{FF2B5EF4-FFF2-40B4-BE49-F238E27FC236}">
                  <a16:creationId xmlns:a16="http://schemas.microsoft.com/office/drawing/2014/main" id="{634C258F-09A7-1BE1-332D-B6A75FE43DD1}"/>
                </a:ext>
              </a:extLst>
            </p:cNvPr>
            <p:cNvGrpSpPr/>
            <p:nvPr/>
          </p:nvGrpSpPr>
          <p:grpSpPr>
            <a:xfrm>
              <a:off x="3946752" y="607782"/>
              <a:ext cx="3838204" cy="2923615"/>
              <a:chOff x="3946752" y="1075319"/>
              <a:chExt cx="3838204" cy="2923615"/>
            </a:xfrm>
          </p:grpSpPr>
          <p:pic>
            <p:nvPicPr>
              <p:cNvPr id="7" name="Picture 6">
                <a:extLst>
                  <a:ext uri="{FF2B5EF4-FFF2-40B4-BE49-F238E27FC236}">
                    <a16:creationId xmlns:a16="http://schemas.microsoft.com/office/drawing/2014/main" id="{4DC572DF-39FB-E609-7E19-7C6F90CD6005}"/>
                  </a:ext>
                </a:extLst>
              </p:cNvPr>
              <p:cNvPicPr>
                <a:picLocks noChangeAspect="1"/>
              </p:cNvPicPr>
              <p:nvPr/>
            </p:nvPicPr>
            <p:blipFill>
              <a:blip r:embed="rId4"/>
              <a:stretch>
                <a:fillRect/>
              </a:stretch>
            </p:blipFill>
            <p:spPr>
              <a:xfrm>
                <a:off x="3946752" y="1075319"/>
                <a:ext cx="1492880" cy="1492880"/>
              </a:xfrm>
              <a:prstGeom prst="rect">
                <a:avLst/>
              </a:prstGeom>
            </p:spPr>
          </p:pic>
          <p:sp>
            <p:nvSpPr>
              <p:cNvPr id="8" name="TextBox 7">
                <a:extLst>
                  <a:ext uri="{FF2B5EF4-FFF2-40B4-BE49-F238E27FC236}">
                    <a16:creationId xmlns:a16="http://schemas.microsoft.com/office/drawing/2014/main" id="{20D28A8B-068B-7AFE-DD89-10947E32B9C4}"/>
                  </a:ext>
                </a:extLst>
              </p:cNvPr>
              <p:cNvSpPr txBox="1"/>
              <p:nvPr/>
            </p:nvSpPr>
            <p:spPr>
              <a:xfrm>
                <a:off x="6752369" y="1406261"/>
                <a:ext cx="1032587" cy="830997"/>
              </a:xfrm>
              <a:prstGeom prst="rect">
                <a:avLst/>
              </a:prstGeom>
              <a:noFill/>
              <a:ln>
                <a:solidFill>
                  <a:schemeClr val="tx1"/>
                </a:solidFill>
              </a:ln>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In 2009</a:t>
                </a:r>
              </a:p>
            </p:txBody>
          </p:sp>
          <p:pic>
            <p:nvPicPr>
              <p:cNvPr id="9" name="Picture 4" descr="Free Icon | Organization">
                <a:extLst>
                  <a:ext uri="{FF2B5EF4-FFF2-40B4-BE49-F238E27FC236}">
                    <a16:creationId xmlns:a16="http://schemas.microsoft.com/office/drawing/2014/main" id="{602F3279-7B03-120D-E4E4-4F64C55BAD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8342" y="2966347"/>
                <a:ext cx="1032587" cy="10325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SEBPO">
                <a:extLst>
                  <a:ext uri="{FF2B5EF4-FFF2-40B4-BE49-F238E27FC236}">
                    <a16:creationId xmlns:a16="http://schemas.microsoft.com/office/drawing/2014/main" id="{15379A6C-C183-DC0F-366E-52CD610D95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2369" y="2932450"/>
                <a:ext cx="1032587" cy="1032587"/>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A0137566-9FF6-80B7-7532-287D61E0D63E}"/>
                  </a:ext>
                </a:extLst>
              </p:cNvPr>
              <p:cNvCxnSpPr/>
              <p:nvPr/>
            </p:nvCxnSpPr>
            <p:spPr>
              <a:xfrm>
                <a:off x="5595257" y="1821759"/>
                <a:ext cx="794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4E86AAB-FF07-8112-FAC6-EBCB67A2AF31}"/>
                  </a:ext>
                </a:extLst>
              </p:cNvPr>
              <p:cNvCxnSpPr/>
              <p:nvPr/>
            </p:nvCxnSpPr>
            <p:spPr>
              <a:xfrm>
                <a:off x="5606143" y="3482640"/>
                <a:ext cx="794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 name="Picture 6" descr="SEBPO">
              <a:extLst>
                <a:ext uri="{FF2B5EF4-FFF2-40B4-BE49-F238E27FC236}">
                  <a16:creationId xmlns:a16="http://schemas.microsoft.com/office/drawing/2014/main" id="{95FAEB58-8380-481C-69B6-F93CE41526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0438" y="3722406"/>
              <a:ext cx="812444" cy="812444"/>
            </a:xfrm>
            <a:prstGeom prst="rect">
              <a:avLst/>
            </a:prstGeom>
            <a:noFill/>
            <a:extLst>
              <a:ext uri="{909E8E84-426E-40DD-AFC4-6F175D3DCCD1}">
                <a14:hiddenFill xmlns:a14="http://schemas.microsoft.com/office/drawing/2010/main">
                  <a:solidFill>
                    <a:srgbClr val="FFFFFF"/>
                  </a:solidFill>
                </a14:hiddenFill>
              </a:ext>
            </a:extLst>
          </p:spPr>
        </p:pic>
        <p:sp>
          <p:nvSpPr>
            <p:cNvPr id="6" name="Flowchart: Process 5">
              <a:extLst>
                <a:ext uri="{FF2B5EF4-FFF2-40B4-BE49-F238E27FC236}">
                  <a16:creationId xmlns:a16="http://schemas.microsoft.com/office/drawing/2014/main" id="{E3A7348C-8A2C-64EA-043E-C45984199BFF}"/>
                </a:ext>
              </a:extLst>
            </p:cNvPr>
            <p:cNvSpPr/>
            <p:nvPr/>
          </p:nvSpPr>
          <p:spPr>
            <a:xfrm>
              <a:off x="3553647" y="4520465"/>
              <a:ext cx="5146026" cy="1170619"/>
            </a:xfrm>
            <a:prstGeom prst="flowChartProcess">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b="0" i="0" dirty="0">
                  <a:solidFill>
                    <a:srgbClr val="2F2E2E"/>
                  </a:solidFill>
                  <a:effectLst/>
                  <a:latin typeface="Times New Roman" panose="02020603050405020304" pitchFamily="18" charset="0"/>
                  <a:cs typeface="Times New Roman" panose="02020603050405020304" pitchFamily="18" charset="0"/>
                </a:rPr>
                <a:t>One of the largest conglomerates in this country and currently has around 500 employees providing services to US companies such as </a:t>
              </a:r>
              <a:r>
                <a:rPr lang="en-US" dirty="0">
                  <a:solidFill>
                    <a:srgbClr val="050570"/>
                  </a:solidFill>
                  <a:latin typeface="Times New Roman" panose="02020603050405020304" pitchFamily="18" charset="0"/>
                  <a:cs typeface="Times New Roman" panose="02020603050405020304" pitchFamily="18" charset="0"/>
                </a:rPr>
                <a:t>AOL</a:t>
              </a:r>
              <a:r>
                <a:rPr lang="en-US" b="0" i="0" dirty="0">
                  <a:solidFill>
                    <a:srgbClr val="050570"/>
                  </a:solidFill>
                  <a:effectLst/>
                  <a:latin typeface="Times New Roman" panose="02020603050405020304" pitchFamily="18" charset="0"/>
                  <a:cs typeface="Times New Roman" panose="02020603050405020304" pitchFamily="18" charset="0"/>
                </a:rPr>
                <a:t>, </a:t>
              </a:r>
              <a:r>
                <a:rPr lang="en-US" dirty="0">
                  <a:solidFill>
                    <a:srgbClr val="050570"/>
                  </a:solidFill>
                  <a:latin typeface="Times New Roman" panose="02020603050405020304" pitchFamily="18" charset="0"/>
                  <a:cs typeface="Times New Roman" panose="02020603050405020304" pitchFamily="18" charset="0"/>
                </a:rPr>
                <a:t>AdTheorent, </a:t>
              </a:r>
              <a:r>
                <a:rPr lang="en-US" b="0" i="0" dirty="0">
                  <a:solidFill>
                    <a:srgbClr val="050570"/>
                  </a:solidFill>
                  <a:effectLst/>
                  <a:latin typeface="Times New Roman" panose="02020603050405020304" pitchFamily="18" charset="0"/>
                  <a:cs typeface="Times New Roman" panose="02020603050405020304" pitchFamily="18" charset="0"/>
                </a:rPr>
                <a:t> </a:t>
              </a:r>
              <a:r>
                <a:rPr lang="en-US" b="0" i="0" dirty="0">
                  <a:solidFill>
                    <a:srgbClr val="2F2E2E"/>
                  </a:solidFill>
                  <a:effectLst/>
                  <a:latin typeface="Times New Roman" panose="02020603050405020304" pitchFamily="18" charset="0"/>
                  <a:cs typeface="Times New Roman" panose="02020603050405020304" pitchFamily="18" charset="0"/>
                </a:rPr>
                <a:t>and</a:t>
              </a:r>
              <a:r>
                <a:rPr lang="en-US" b="0" i="0" dirty="0">
                  <a:solidFill>
                    <a:srgbClr val="050570"/>
                  </a:solidFill>
                  <a:effectLst/>
                  <a:latin typeface="Times New Roman" panose="02020603050405020304" pitchFamily="18" charset="0"/>
                  <a:cs typeface="Times New Roman" panose="02020603050405020304" pitchFamily="18" charset="0"/>
                </a:rPr>
                <a:t> </a:t>
              </a:r>
              <a:r>
                <a:rPr lang="en-US" dirty="0">
                  <a:solidFill>
                    <a:srgbClr val="050570"/>
                  </a:solidFill>
                  <a:latin typeface="Times New Roman" panose="02020603050405020304" pitchFamily="18" charset="0"/>
                  <a:cs typeface="Times New Roman" panose="02020603050405020304" pitchFamily="18" charset="0"/>
                </a:rPr>
                <a:t>ScrollMotion</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07692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67233825-D2AD-6570-5317-79D016D9F3CE}"/>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Past of BPO In Bangladesh.</a:t>
            </a:r>
          </a:p>
        </p:txBody>
      </p:sp>
      <p:pic>
        <p:nvPicPr>
          <p:cNvPr id="2" name="Picture 4" descr="Return To Past, Time and Date Icon. Element of History Color Icon for  Mobile Concept and Web Apps Stock Illustration - Illustration of flat,  date: 137789046">
            <a:extLst>
              <a:ext uri="{FF2B5EF4-FFF2-40B4-BE49-F238E27FC236}">
                <a16:creationId xmlns:a16="http://schemas.microsoft.com/office/drawing/2014/main" id="{97CD9662-363B-9D4B-F598-9B8DEBCC0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51" t="16667" r="17251" b="22593"/>
          <a:stretch/>
        </p:blipFill>
        <p:spPr bwMode="auto">
          <a:xfrm>
            <a:off x="9010504" y="2305749"/>
            <a:ext cx="2115170" cy="2064805"/>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B1A2310-46E2-BD0B-808E-C11889CA6D38}"/>
              </a:ext>
            </a:extLst>
          </p:cNvPr>
          <p:cNvGrpSpPr/>
          <p:nvPr/>
        </p:nvGrpSpPr>
        <p:grpSpPr>
          <a:xfrm>
            <a:off x="0" y="-9991"/>
            <a:ext cx="12192000" cy="6858000"/>
            <a:chOff x="0" y="0"/>
            <a:chExt cx="12192000" cy="6858000"/>
          </a:xfrm>
        </p:grpSpPr>
        <p:sp>
          <p:nvSpPr>
            <p:cNvPr id="17" name="Flowchart: Process 16">
              <a:extLst>
                <a:ext uri="{FF2B5EF4-FFF2-40B4-BE49-F238E27FC236}">
                  <a16:creationId xmlns:a16="http://schemas.microsoft.com/office/drawing/2014/main" id="{6C4183F0-5C19-F1A2-DC56-A815A1AEC22C}"/>
                </a:ext>
              </a:extLst>
            </p:cNvPr>
            <p:cNvSpPr/>
            <p:nvPr/>
          </p:nvSpPr>
          <p:spPr>
            <a:xfrm>
              <a:off x="0" y="0"/>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4416862-865A-5DE4-4D3E-F40ACDF31914}"/>
                </a:ext>
              </a:extLst>
            </p:cNvPr>
            <p:cNvSpPr/>
            <p:nvPr/>
          </p:nvSpPr>
          <p:spPr>
            <a:xfrm rot="10800000">
              <a:off x="11159413" y="2427513"/>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CA70E641-F550-0CB0-0232-F315BE627FCA}"/>
                </a:ext>
              </a:extLst>
            </p:cNvPr>
            <p:cNvSpPr txBox="1"/>
            <p:nvPr/>
          </p:nvSpPr>
          <p:spPr>
            <a:xfrm rot="16200000">
              <a:off x="11307210" y="3024922"/>
              <a:ext cx="130791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History</a:t>
              </a:r>
            </a:p>
          </p:txBody>
        </p:sp>
      </p:grpSp>
      <p:pic>
        <p:nvPicPr>
          <p:cNvPr id="20" name="Picture 19">
            <a:extLst>
              <a:ext uri="{FF2B5EF4-FFF2-40B4-BE49-F238E27FC236}">
                <a16:creationId xmlns:a16="http://schemas.microsoft.com/office/drawing/2014/main" id="{4BAE1105-A384-0A91-A3BE-56F31DFBB680}"/>
              </a:ext>
            </a:extLst>
          </p:cNvPr>
          <p:cNvPicPr>
            <a:picLocks noChangeAspect="1"/>
          </p:cNvPicPr>
          <p:nvPr/>
        </p:nvPicPr>
        <p:blipFill>
          <a:blip r:embed="rId3"/>
          <a:stretch>
            <a:fillRect/>
          </a:stretch>
        </p:blipFill>
        <p:spPr>
          <a:xfrm>
            <a:off x="-734462" y="-243907"/>
            <a:ext cx="12710868" cy="7345813"/>
          </a:xfrm>
          <a:prstGeom prst="rect">
            <a:avLst/>
          </a:prstGeom>
        </p:spPr>
      </p:pic>
      <p:grpSp>
        <p:nvGrpSpPr>
          <p:cNvPr id="21" name="Group 20">
            <a:extLst>
              <a:ext uri="{FF2B5EF4-FFF2-40B4-BE49-F238E27FC236}">
                <a16:creationId xmlns:a16="http://schemas.microsoft.com/office/drawing/2014/main" id="{B87ACD8D-CB77-03BA-90B2-6FF0618F0A3F}"/>
              </a:ext>
            </a:extLst>
          </p:cNvPr>
          <p:cNvGrpSpPr/>
          <p:nvPr/>
        </p:nvGrpSpPr>
        <p:grpSpPr>
          <a:xfrm>
            <a:off x="-11514740" y="0"/>
            <a:ext cx="12192000" cy="6858000"/>
            <a:chOff x="0" y="0"/>
            <a:chExt cx="12192000" cy="6858000"/>
          </a:xfrm>
        </p:grpSpPr>
        <p:grpSp>
          <p:nvGrpSpPr>
            <p:cNvPr id="22" name="Group 21">
              <a:extLst>
                <a:ext uri="{FF2B5EF4-FFF2-40B4-BE49-F238E27FC236}">
                  <a16:creationId xmlns:a16="http://schemas.microsoft.com/office/drawing/2014/main" id="{2F7AC79D-6792-72D4-B451-3253D2C82762}"/>
                </a:ext>
              </a:extLst>
            </p:cNvPr>
            <p:cNvGrpSpPr/>
            <p:nvPr/>
          </p:nvGrpSpPr>
          <p:grpSpPr>
            <a:xfrm>
              <a:off x="0" y="0"/>
              <a:ext cx="12192000" cy="6858000"/>
              <a:chOff x="0" y="30974"/>
              <a:chExt cx="12192000" cy="6858000"/>
            </a:xfrm>
          </p:grpSpPr>
          <p:sp>
            <p:nvSpPr>
              <p:cNvPr id="26" name="Flowchart: Process 25">
                <a:extLst>
                  <a:ext uri="{FF2B5EF4-FFF2-40B4-BE49-F238E27FC236}">
                    <a16:creationId xmlns:a16="http://schemas.microsoft.com/office/drawing/2014/main" id="{372FD50B-11D2-355C-8F2C-333E4BB048A4}"/>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62C59192-72C4-1E31-5B10-88C00FB5E863}"/>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23" name="TextBox 22">
              <a:extLst>
                <a:ext uri="{FF2B5EF4-FFF2-40B4-BE49-F238E27FC236}">
                  <a16:creationId xmlns:a16="http://schemas.microsoft.com/office/drawing/2014/main" id="{50486983-600F-7BE0-6D42-DA3BE3360AD4}"/>
                </a:ext>
              </a:extLst>
            </p:cNvPr>
            <p:cNvSpPr txBox="1"/>
            <p:nvPr/>
          </p:nvSpPr>
          <p:spPr>
            <a:xfrm rot="16200000">
              <a:off x="11061875" y="3023833"/>
              <a:ext cx="17985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Challenges</a:t>
              </a:r>
            </a:p>
          </p:txBody>
        </p:sp>
      </p:grpSp>
      <p:graphicFrame>
        <p:nvGraphicFramePr>
          <p:cNvPr id="9" name="Chart 8">
            <a:extLst>
              <a:ext uri="{FF2B5EF4-FFF2-40B4-BE49-F238E27FC236}">
                <a16:creationId xmlns:a16="http://schemas.microsoft.com/office/drawing/2014/main" id="{7926522C-8225-834B-EBF9-0FA1070E6214}"/>
              </a:ext>
            </a:extLst>
          </p:cNvPr>
          <p:cNvGraphicFramePr/>
          <p:nvPr>
            <p:extLst>
              <p:ext uri="{D42A27DB-BD31-4B8C-83A1-F6EECF244321}">
                <p14:modId xmlns:p14="http://schemas.microsoft.com/office/powerpoint/2010/main" val="3341973846"/>
              </p:ext>
            </p:extLst>
          </p:nvPr>
        </p:nvGraphicFramePr>
        <p:xfrm>
          <a:off x="6096000" y="3539959"/>
          <a:ext cx="4541417" cy="3197425"/>
        </p:xfrm>
        <a:graphic>
          <a:graphicData uri="http://schemas.openxmlformats.org/drawingml/2006/chart">
            <c:chart xmlns:c="http://schemas.openxmlformats.org/drawingml/2006/chart" xmlns:r="http://schemas.openxmlformats.org/officeDocument/2006/relationships" r:id="rId4"/>
          </a:graphicData>
        </a:graphic>
      </p:graphicFrame>
      <p:sp>
        <p:nvSpPr>
          <p:cNvPr id="10" name="Arrow: Left 9">
            <a:extLst>
              <a:ext uri="{FF2B5EF4-FFF2-40B4-BE49-F238E27FC236}">
                <a16:creationId xmlns:a16="http://schemas.microsoft.com/office/drawing/2014/main" id="{64CB47A7-93B9-4C35-1520-078D8BC78553}"/>
              </a:ext>
            </a:extLst>
          </p:cNvPr>
          <p:cNvSpPr/>
          <p:nvPr/>
        </p:nvSpPr>
        <p:spPr>
          <a:xfrm flipH="1">
            <a:off x="1898305" y="4317928"/>
            <a:ext cx="3829216" cy="164148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BPO industry Revenue Growth.</a:t>
            </a:r>
          </a:p>
        </p:txBody>
      </p:sp>
      <p:graphicFrame>
        <p:nvGraphicFramePr>
          <p:cNvPr id="11" name="Chart 10">
            <a:extLst>
              <a:ext uri="{FF2B5EF4-FFF2-40B4-BE49-F238E27FC236}">
                <a16:creationId xmlns:a16="http://schemas.microsoft.com/office/drawing/2014/main" id="{70E3632B-7942-CA0B-98DE-B16CA152D4A2}"/>
              </a:ext>
            </a:extLst>
          </p:cNvPr>
          <p:cNvGraphicFramePr/>
          <p:nvPr>
            <p:extLst>
              <p:ext uri="{D42A27DB-BD31-4B8C-83A1-F6EECF244321}">
                <p14:modId xmlns:p14="http://schemas.microsoft.com/office/powerpoint/2010/main" val="4254774414"/>
              </p:ext>
            </p:extLst>
          </p:nvPr>
        </p:nvGraphicFramePr>
        <p:xfrm>
          <a:off x="1186104" y="84870"/>
          <a:ext cx="4541417" cy="3207415"/>
        </p:xfrm>
        <a:graphic>
          <a:graphicData uri="http://schemas.openxmlformats.org/drawingml/2006/chart">
            <c:chart xmlns:c="http://schemas.openxmlformats.org/drawingml/2006/chart" xmlns:r="http://schemas.openxmlformats.org/officeDocument/2006/relationships" r:id="rId5"/>
          </a:graphicData>
        </a:graphic>
      </p:graphicFrame>
      <p:sp>
        <p:nvSpPr>
          <p:cNvPr id="12" name="Arrow: Left 11">
            <a:extLst>
              <a:ext uri="{FF2B5EF4-FFF2-40B4-BE49-F238E27FC236}">
                <a16:creationId xmlns:a16="http://schemas.microsoft.com/office/drawing/2014/main" id="{205FB107-E891-FF03-5E33-1B7FAD7B76B3}"/>
              </a:ext>
            </a:extLst>
          </p:cNvPr>
          <p:cNvSpPr/>
          <p:nvPr/>
        </p:nvSpPr>
        <p:spPr>
          <a:xfrm>
            <a:off x="6089739" y="765041"/>
            <a:ext cx="3829216" cy="1641486"/>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Workforce Growth In BPO Sector.</a:t>
            </a:r>
          </a:p>
        </p:txBody>
      </p:sp>
    </p:spTree>
    <p:extLst>
      <p:ext uri="{BB962C8B-B14F-4D97-AF65-F5344CB8AC3E}">
        <p14:creationId xmlns:p14="http://schemas.microsoft.com/office/powerpoint/2010/main" val="4007810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67233825-D2AD-6570-5317-79D016D9F3CE}"/>
              </a:ext>
            </a:extLst>
          </p:cNvPr>
          <p:cNvSpPr txBox="1"/>
          <p:nvPr/>
        </p:nvSpPr>
        <p:spPr>
          <a:xfrm>
            <a:off x="2865860" y="2584298"/>
            <a:ext cx="5820846" cy="1569660"/>
          </a:xfrm>
          <a:prstGeom prst="rect">
            <a:avLst/>
          </a:prstGeom>
          <a:noFill/>
          <a:ln w="12700">
            <a:solidFill>
              <a:schemeClr val="tx1"/>
            </a:solidFill>
          </a:ln>
        </p:spPr>
        <p:txBody>
          <a:bodyPr wrap="square" rtlCol="0">
            <a:spAutoFit/>
          </a:bodyPr>
          <a:lstStyle/>
          <a:p>
            <a:r>
              <a:rPr lang="en-US" sz="4800" dirty="0">
                <a:latin typeface="Times New Roman" panose="02020603050405020304" pitchFamily="18" charset="0"/>
                <a:cs typeface="Times New Roman" panose="02020603050405020304" pitchFamily="18" charset="0"/>
              </a:rPr>
              <a:t>The Past of BPO In Bangladesh.</a:t>
            </a:r>
          </a:p>
        </p:txBody>
      </p:sp>
      <p:pic>
        <p:nvPicPr>
          <p:cNvPr id="2" name="Picture 4" descr="Return To Past, Time and Date Icon. Element of History Color Icon for  Mobile Concept and Web Apps Stock Illustration - Illustration of flat,  date: 137789046">
            <a:extLst>
              <a:ext uri="{FF2B5EF4-FFF2-40B4-BE49-F238E27FC236}">
                <a16:creationId xmlns:a16="http://schemas.microsoft.com/office/drawing/2014/main" id="{97CD9662-363B-9D4B-F598-9B8DEBCC0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51" t="16667" r="17251" b="22593"/>
          <a:stretch/>
        </p:blipFill>
        <p:spPr bwMode="auto">
          <a:xfrm>
            <a:off x="9010504" y="2305749"/>
            <a:ext cx="2115170" cy="2064805"/>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B1A2310-46E2-BD0B-808E-C11889CA6D38}"/>
              </a:ext>
            </a:extLst>
          </p:cNvPr>
          <p:cNvGrpSpPr/>
          <p:nvPr/>
        </p:nvGrpSpPr>
        <p:grpSpPr>
          <a:xfrm>
            <a:off x="0" y="-9991"/>
            <a:ext cx="12192000" cy="6858000"/>
            <a:chOff x="0" y="0"/>
            <a:chExt cx="12192000" cy="6858000"/>
          </a:xfrm>
        </p:grpSpPr>
        <p:sp>
          <p:nvSpPr>
            <p:cNvPr id="17" name="Flowchart: Process 16">
              <a:extLst>
                <a:ext uri="{FF2B5EF4-FFF2-40B4-BE49-F238E27FC236}">
                  <a16:creationId xmlns:a16="http://schemas.microsoft.com/office/drawing/2014/main" id="{6C4183F0-5C19-F1A2-DC56-A815A1AEC22C}"/>
                </a:ext>
              </a:extLst>
            </p:cNvPr>
            <p:cNvSpPr/>
            <p:nvPr/>
          </p:nvSpPr>
          <p:spPr>
            <a:xfrm>
              <a:off x="0" y="0"/>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4416862-865A-5DE4-4D3E-F40ACDF31914}"/>
                </a:ext>
              </a:extLst>
            </p:cNvPr>
            <p:cNvSpPr/>
            <p:nvPr/>
          </p:nvSpPr>
          <p:spPr>
            <a:xfrm rot="10800000">
              <a:off x="11159413" y="2427513"/>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CA70E641-F550-0CB0-0232-F315BE627FCA}"/>
                </a:ext>
              </a:extLst>
            </p:cNvPr>
            <p:cNvSpPr txBox="1"/>
            <p:nvPr/>
          </p:nvSpPr>
          <p:spPr>
            <a:xfrm rot="16200000">
              <a:off x="11307210" y="3024922"/>
              <a:ext cx="130791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History</a:t>
              </a:r>
            </a:p>
          </p:txBody>
        </p:sp>
      </p:grpSp>
      <p:pic>
        <p:nvPicPr>
          <p:cNvPr id="20" name="Picture 19">
            <a:extLst>
              <a:ext uri="{FF2B5EF4-FFF2-40B4-BE49-F238E27FC236}">
                <a16:creationId xmlns:a16="http://schemas.microsoft.com/office/drawing/2014/main" id="{4BAE1105-A384-0A91-A3BE-56F31DFBB680}"/>
              </a:ext>
            </a:extLst>
          </p:cNvPr>
          <p:cNvPicPr>
            <a:picLocks noChangeAspect="1"/>
          </p:cNvPicPr>
          <p:nvPr/>
        </p:nvPicPr>
        <p:blipFill>
          <a:blip r:embed="rId3"/>
          <a:stretch>
            <a:fillRect/>
          </a:stretch>
        </p:blipFill>
        <p:spPr>
          <a:xfrm>
            <a:off x="-734462" y="-243907"/>
            <a:ext cx="12710868" cy="7345813"/>
          </a:xfrm>
          <a:prstGeom prst="rect">
            <a:avLst/>
          </a:prstGeom>
        </p:spPr>
      </p:pic>
      <p:grpSp>
        <p:nvGrpSpPr>
          <p:cNvPr id="21" name="Group 20">
            <a:extLst>
              <a:ext uri="{FF2B5EF4-FFF2-40B4-BE49-F238E27FC236}">
                <a16:creationId xmlns:a16="http://schemas.microsoft.com/office/drawing/2014/main" id="{B87ACD8D-CB77-03BA-90B2-6FF0618F0A3F}"/>
              </a:ext>
            </a:extLst>
          </p:cNvPr>
          <p:cNvGrpSpPr/>
          <p:nvPr/>
        </p:nvGrpSpPr>
        <p:grpSpPr>
          <a:xfrm>
            <a:off x="-1049456" y="-9991"/>
            <a:ext cx="12192000" cy="6858000"/>
            <a:chOff x="0" y="0"/>
            <a:chExt cx="12192000" cy="6858000"/>
          </a:xfrm>
        </p:grpSpPr>
        <p:grpSp>
          <p:nvGrpSpPr>
            <p:cNvPr id="22" name="Group 21">
              <a:extLst>
                <a:ext uri="{FF2B5EF4-FFF2-40B4-BE49-F238E27FC236}">
                  <a16:creationId xmlns:a16="http://schemas.microsoft.com/office/drawing/2014/main" id="{2F7AC79D-6792-72D4-B451-3253D2C82762}"/>
                </a:ext>
              </a:extLst>
            </p:cNvPr>
            <p:cNvGrpSpPr/>
            <p:nvPr/>
          </p:nvGrpSpPr>
          <p:grpSpPr>
            <a:xfrm>
              <a:off x="0" y="0"/>
              <a:ext cx="12192000" cy="6858000"/>
              <a:chOff x="0" y="30974"/>
              <a:chExt cx="12192000" cy="6858000"/>
            </a:xfrm>
          </p:grpSpPr>
          <p:sp>
            <p:nvSpPr>
              <p:cNvPr id="26" name="Flowchart: Process 25">
                <a:extLst>
                  <a:ext uri="{FF2B5EF4-FFF2-40B4-BE49-F238E27FC236}">
                    <a16:creationId xmlns:a16="http://schemas.microsoft.com/office/drawing/2014/main" id="{372FD50B-11D2-355C-8F2C-333E4BB048A4}"/>
                  </a:ext>
                </a:extLst>
              </p:cNvPr>
              <p:cNvSpPr/>
              <p:nvPr/>
            </p:nvSpPr>
            <p:spPr>
              <a:xfrm>
                <a:off x="0" y="30974"/>
                <a:ext cx="12192000" cy="6858000"/>
              </a:xfrm>
              <a:prstGeom prst="flowChartProcess">
                <a:avLst/>
              </a:prstGeom>
              <a:solidFill>
                <a:schemeClr val="bg1">
                  <a:lumMod val="95000"/>
                </a:schemeClr>
              </a:solidFill>
              <a:ln>
                <a:noFill/>
              </a:ln>
              <a:effectLst>
                <a:outerShdw blurRad="215900" dist="38100" sx="101000" sy="101000" algn="ctr" rotWithShape="0">
                  <a:schemeClr val="tx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62C59192-72C4-1E31-5B10-88C00FB5E863}"/>
                  </a:ext>
                </a:extLst>
              </p:cNvPr>
              <p:cNvSpPr/>
              <p:nvPr/>
            </p:nvSpPr>
            <p:spPr>
              <a:xfrm rot="10800000">
                <a:off x="11159413" y="2427511"/>
                <a:ext cx="1032587" cy="1883230"/>
              </a:xfrm>
              <a:custGeom>
                <a:avLst/>
                <a:gdLst>
                  <a:gd name="connsiteX0" fmla="*/ 0 w 996042"/>
                  <a:gd name="connsiteY0" fmla="*/ 0 h 2002974"/>
                  <a:gd name="connsiteX1" fmla="*/ 996042 w 996042"/>
                  <a:gd name="connsiteY1" fmla="*/ 1001487 h 2002974"/>
                  <a:gd name="connsiteX2" fmla="*/ 0 w 996042"/>
                  <a:gd name="connsiteY2" fmla="*/ 2002974 h 2002974"/>
                </a:gdLst>
                <a:ahLst/>
                <a:cxnLst>
                  <a:cxn ang="0">
                    <a:pos x="connsiteX0" y="connsiteY0"/>
                  </a:cxn>
                  <a:cxn ang="0">
                    <a:pos x="connsiteX1" y="connsiteY1"/>
                  </a:cxn>
                  <a:cxn ang="0">
                    <a:pos x="connsiteX2" y="connsiteY2"/>
                  </a:cxn>
                </a:cxnLst>
                <a:rect l="l" t="t" r="r" b="b"/>
                <a:pathLst>
                  <a:path w="996042" h="2002974">
                    <a:moveTo>
                      <a:pt x="0" y="0"/>
                    </a:moveTo>
                    <a:cubicBezTo>
                      <a:pt x="550099" y="0"/>
                      <a:pt x="996042" y="448381"/>
                      <a:pt x="996042" y="1001487"/>
                    </a:cubicBezTo>
                    <a:cubicBezTo>
                      <a:pt x="996042" y="1554593"/>
                      <a:pt x="550099" y="2002974"/>
                      <a:pt x="0" y="2002974"/>
                    </a:cubicBezTo>
                    <a:close/>
                  </a:path>
                </a:pathLst>
              </a:custGeom>
            </p:spPr>
            <p:style>
              <a:lnRef idx="1">
                <a:schemeClr val="accent6"/>
              </a:lnRef>
              <a:fillRef idx="3">
                <a:schemeClr val="accent6"/>
              </a:fillRef>
              <a:effectRef idx="2">
                <a:schemeClr val="accent6"/>
              </a:effectRef>
              <a:fontRef idx="minor">
                <a:schemeClr val="lt1"/>
              </a:fontRef>
            </p:style>
            <p:txBody>
              <a:bodyPr wrap="square" rtlCol="0" anchor="ctr">
                <a:noAutofit/>
              </a:bodyPr>
              <a:lstStyle/>
              <a:p>
                <a:pPr algn="ctr"/>
                <a:endParaRPr lang="en-US"/>
              </a:p>
            </p:txBody>
          </p:sp>
        </p:grpSp>
        <p:sp>
          <p:nvSpPr>
            <p:cNvPr id="23" name="TextBox 22">
              <a:extLst>
                <a:ext uri="{FF2B5EF4-FFF2-40B4-BE49-F238E27FC236}">
                  <a16:creationId xmlns:a16="http://schemas.microsoft.com/office/drawing/2014/main" id="{50486983-600F-7BE0-6D42-DA3BE3360AD4}"/>
                </a:ext>
              </a:extLst>
            </p:cNvPr>
            <p:cNvSpPr txBox="1"/>
            <p:nvPr/>
          </p:nvSpPr>
          <p:spPr>
            <a:xfrm rot="16200000">
              <a:off x="11061875" y="3023833"/>
              <a:ext cx="17985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Challenges</a:t>
              </a:r>
            </a:p>
          </p:txBody>
        </p:sp>
      </p:grpSp>
      <p:grpSp>
        <p:nvGrpSpPr>
          <p:cNvPr id="3" name="Group 2">
            <a:extLst>
              <a:ext uri="{FF2B5EF4-FFF2-40B4-BE49-F238E27FC236}">
                <a16:creationId xmlns:a16="http://schemas.microsoft.com/office/drawing/2014/main" id="{D41C7032-D603-18CF-325E-6B99B8B51F10}"/>
              </a:ext>
            </a:extLst>
          </p:cNvPr>
          <p:cNvGrpSpPr/>
          <p:nvPr/>
        </p:nvGrpSpPr>
        <p:grpSpPr>
          <a:xfrm>
            <a:off x="1937704" y="308028"/>
            <a:ext cx="8375944" cy="5873292"/>
            <a:chOff x="1082238" y="438238"/>
            <a:chExt cx="8375944" cy="5873292"/>
          </a:xfrm>
        </p:grpSpPr>
        <p:pic>
          <p:nvPicPr>
            <p:cNvPr id="4" name="Picture 2" descr="Icon For Health #208080 - Free Icons Library">
              <a:extLst>
                <a:ext uri="{FF2B5EF4-FFF2-40B4-BE49-F238E27FC236}">
                  <a16:creationId xmlns:a16="http://schemas.microsoft.com/office/drawing/2014/main" id="{DC511647-E2B2-CCB9-F6DC-61849DEC443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523"/>
            <a:stretch/>
          </p:blipFill>
          <p:spPr bwMode="auto">
            <a:xfrm>
              <a:off x="1082238" y="438238"/>
              <a:ext cx="1380688" cy="134309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What is Customer Churn | 6 strategies to STOP it">
              <a:extLst>
                <a:ext uri="{FF2B5EF4-FFF2-40B4-BE49-F238E27FC236}">
                  <a16:creationId xmlns:a16="http://schemas.microsoft.com/office/drawing/2014/main" id="{90796139-1D34-8454-024B-337EADD529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A63FF9F6-8B65-6ADD-EB0C-5E3703F6A01C}"/>
                </a:ext>
              </a:extLst>
            </p:cNvPr>
            <p:cNvPicPr>
              <a:picLocks noChangeAspect="1"/>
            </p:cNvPicPr>
            <p:nvPr/>
          </p:nvPicPr>
          <p:blipFill rotWithShape="1">
            <a:blip r:embed="rId5"/>
            <a:srcRect l="31994" r="32465"/>
            <a:stretch/>
          </p:blipFill>
          <p:spPr>
            <a:xfrm>
              <a:off x="1093333" y="2754330"/>
              <a:ext cx="1448786" cy="1438600"/>
            </a:xfrm>
            <a:prstGeom prst="rect">
              <a:avLst/>
            </a:prstGeom>
          </p:spPr>
        </p:pic>
        <p:pic>
          <p:nvPicPr>
            <p:cNvPr id="7" name="Picture 6" descr="Talent Line Icon Royalty Free SVG, Cliparts, Vectors, And Stock  Illustration. Image 66479067.">
              <a:extLst>
                <a:ext uri="{FF2B5EF4-FFF2-40B4-BE49-F238E27FC236}">
                  <a16:creationId xmlns:a16="http://schemas.microsoft.com/office/drawing/2014/main" id="{B78CF35D-F111-D82A-3D27-4F93FA2E258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673" t="9755" r="16144" b="28082"/>
            <a:stretch/>
          </p:blipFill>
          <p:spPr bwMode="auto">
            <a:xfrm>
              <a:off x="1102001" y="4973585"/>
              <a:ext cx="1429023" cy="133794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30268B-D257-5FC4-89D7-2B101642CD33}"/>
                </a:ext>
              </a:extLst>
            </p:cNvPr>
            <p:cNvSpPr txBox="1"/>
            <p:nvPr/>
          </p:nvSpPr>
          <p:spPr>
            <a:xfrm>
              <a:off x="2643325" y="909732"/>
              <a:ext cx="2311734"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Health Concerns.</a:t>
              </a:r>
            </a:p>
          </p:txBody>
        </p:sp>
        <p:sp>
          <p:nvSpPr>
            <p:cNvPr id="9" name="TextBox 8">
              <a:extLst>
                <a:ext uri="{FF2B5EF4-FFF2-40B4-BE49-F238E27FC236}">
                  <a16:creationId xmlns:a16="http://schemas.microsoft.com/office/drawing/2014/main" id="{BBFBA493-411A-4DD9-5F54-EC03E36BAB80}"/>
                </a:ext>
              </a:extLst>
            </p:cNvPr>
            <p:cNvSpPr txBox="1"/>
            <p:nvPr/>
          </p:nvSpPr>
          <p:spPr>
            <a:xfrm>
              <a:off x="6963811" y="4558887"/>
              <a:ext cx="2494371"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Frequent Disruption</a:t>
              </a:r>
            </a:p>
          </p:txBody>
        </p:sp>
        <p:sp>
          <p:nvSpPr>
            <p:cNvPr id="10" name="TextBox 9">
              <a:extLst>
                <a:ext uri="{FF2B5EF4-FFF2-40B4-BE49-F238E27FC236}">
                  <a16:creationId xmlns:a16="http://schemas.microsoft.com/office/drawing/2014/main" id="{DD20C86E-3D34-EC6A-F608-A4C5E929800B}"/>
                </a:ext>
              </a:extLst>
            </p:cNvPr>
            <p:cNvSpPr txBox="1"/>
            <p:nvPr/>
          </p:nvSpPr>
          <p:spPr>
            <a:xfrm>
              <a:off x="6896463" y="2317370"/>
              <a:ext cx="2494371"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Employee Attrition.</a:t>
              </a:r>
            </a:p>
          </p:txBody>
        </p:sp>
        <p:sp>
          <p:nvSpPr>
            <p:cNvPr id="11" name="TextBox 10">
              <a:extLst>
                <a:ext uri="{FF2B5EF4-FFF2-40B4-BE49-F238E27FC236}">
                  <a16:creationId xmlns:a16="http://schemas.microsoft.com/office/drawing/2014/main" id="{D821163B-BCA2-908C-E3EE-4655D533E8DD}"/>
                </a:ext>
              </a:extLst>
            </p:cNvPr>
            <p:cNvSpPr txBox="1"/>
            <p:nvPr/>
          </p:nvSpPr>
          <p:spPr>
            <a:xfrm>
              <a:off x="2643325" y="5595813"/>
              <a:ext cx="2311734"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Scarcity of Talent.</a:t>
              </a:r>
            </a:p>
          </p:txBody>
        </p:sp>
        <p:sp>
          <p:nvSpPr>
            <p:cNvPr id="12" name="TextBox 11">
              <a:extLst>
                <a:ext uri="{FF2B5EF4-FFF2-40B4-BE49-F238E27FC236}">
                  <a16:creationId xmlns:a16="http://schemas.microsoft.com/office/drawing/2014/main" id="{6BCFF3B5-E597-5629-4ABD-B2D25685E963}"/>
                </a:ext>
              </a:extLst>
            </p:cNvPr>
            <p:cNvSpPr txBox="1"/>
            <p:nvPr/>
          </p:nvSpPr>
          <p:spPr>
            <a:xfrm>
              <a:off x="2643325" y="3276600"/>
              <a:ext cx="2311734" cy="400110"/>
            </a:xfrm>
            <a:prstGeom prst="rect">
              <a:avLst/>
            </a:prstGeom>
            <a:noFill/>
            <a:ln w="12700">
              <a:solidFill>
                <a:schemeClr val="accent1">
                  <a:shade val="50000"/>
                </a:schemeClr>
              </a:solidFill>
            </a:ln>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Customer Attrition.</a:t>
              </a:r>
            </a:p>
          </p:txBody>
        </p:sp>
        <p:pic>
          <p:nvPicPr>
            <p:cNvPr id="13" name="Picture 12">
              <a:extLst>
                <a:ext uri="{FF2B5EF4-FFF2-40B4-BE49-F238E27FC236}">
                  <a16:creationId xmlns:a16="http://schemas.microsoft.com/office/drawing/2014/main" id="{6D18982B-4FAA-F6D0-7F1B-ADE37E77B14B}"/>
                </a:ext>
              </a:extLst>
            </p:cNvPr>
            <p:cNvPicPr>
              <a:picLocks noChangeAspect="1"/>
            </p:cNvPicPr>
            <p:nvPr/>
          </p:nvPicPr>
          <p:blipFill>
            <a:blip r:embed="rId7"/>
            <a:stretch>
              <a:fillRect/>
            </a:stretch>
          </p:blipFill>
          <p:spPr>
            <a:xfrm>
              <a:off x="5489255" y="1880204"/>
              <a:ext cx="1213490" cy="1274441"/>
            </a:xfrm>
            <a:prstGeom prst="ellipse">
              <a:avLst/>
            </a:prstGeom>
            <a:noFill/>
            <a:ln w="127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4" name="Picture 18" descr="Disruption - Free business and finance icons">
              <a:extLst>
                <a:ext uri="{FF2B5EF4-FFF2-40B4-BE49-F238E27FC236}">
                  <a16:creationId xmlns:a16="http://schemas.microsoft.com/office/drawing/2014/main" id="{243F9E69-11D5-1DBA-DB52-B62992638C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0436" y="4192930"/>
              <a:ext cx="1213491" cy="1213491"/>
            </a:xfrm>
            <a:prstGeom prst="ellipse">
              <a:avLst/>
            </a:prstGeom>
            <a:ln w="12700" cap="rnd">
              <a:solidFill>
                <a:schemeClr val="tx1"/>
              </a:solidFill>
              <a:prstDash val="solid"/>
            </a:ln>
            <a:effectLst>
              <a:outerShdw algn="bl" rotWithShape="0">
                <a:srgbClr val="000000"/>
              </a:outerShdw>
            </a:effectLst>
            <a:scene3d>
              <a:camera prst="perspectiveFront" fov="5400000"/>
              <a:lightRig rig="threePt" dir="t">
                <a:rot lat="0" lon="0" rev="19200000"/>
              </a:lightRig>
            </a:scene3d>
            <a:sp3d extrusionH="25400">
              <a:bevelT w="0" h="38100" prst="hardEdge"/>
              <a:extrusionClr>
                <a:srgbClr val="000000"/>
              </a:extrusionClr>
            </a:sp3d>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58781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659</Words>
  <Application>Microsoft Office PowerPoint</Application>
  <PresentationFormat>Widescreen</PresentationFormat>
  <Paragraphs>148</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Bodoni MT Black</vt:lpstr>
      <vt:lpstr>Calibri</vt:lpstr>
      <vt:lpstr>Calibri Light</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FNU LNU</cp:lastModifiedBy>
  <cp:revision>20</cp:revision>
  <dcterms:created xsi:type="dcterms:W3CDTF">2023-05-15T01:44:12Z</dcterms:created>
  <dcterms:modified xsi:type="dcterms:W3CDTF">2023-05-15T17:17:17Z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2023-05-15T02:25:37Z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0ac54da2-5eec-43b0-86b2-c5412788475c</vt:lpwstr>
  </property>
  <property fmtid="{D5CDD505-2E9C-101B-9397-08002B2CF9AE}" pid="7" name="MSIP_Label_defa4170-0d19-0005-0004-bc88714345d2_ActionId">
    <vt:lpwstr>9c34f6fd-61ec-4fc6-805c-5b643d491696</vt:lpwstr>
  </property>
  <property fmtid="{D5CDD505-2E9C-101B-9397-08002B2CF9AE}" pid="8" name="MSIP_Label_defa4170-0d19-0005-0004-bc88714345d2_ContentBits">
    <vt:lpwstr>0</vt:lpwstr>
  </property>
</Properties>
</file>