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2" r:id="rId4"/>
    <p:sldId id="263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F44C2"/>
    <a:srgbClr val="FF9E1D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79" d="100"/>
          <a:sy n="79" d="100"/>
        </p:scale>
        <p:origin x="15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E2F993-79B0-4B52-A53F-278E45C96E30}" type="doc">
      <dgm:prSet loTypeId="urn:microsoft.com/office/officeart/2005/8/layout/process2" loCatId="process" qsTypeId="urn:microsoft.com/office/officeart/2005/8/quickstyle/3d2" qsCatId="3D" csTypeId="urn:microsoft.com/office/officeart/2005/8/colors/colorful5" csCatId="colorful" phldr="1"/>
      <dgm:spPr/>
    </dgm:pt>
    <dgm:pt modelId="{1AD8E5AC-0C6C-4B52-B692-1BAF3C9E3B64}">
      <dgm:prSet phldrT="[Text]"/>
      <dgm:spPr/>
      <dgm:t>
        <a:bodyPr/>
        <a:lstStyle/>
        <a:p>
          <a:r>
            <a:rPr lang="en-US" dirty="0">
              <a:latin typeface="Georgia" pitchFamily="18" charset="0"/>
            </a:rPr>
            <a:t>Rivalry</a:t>
          </a:r>
        </a:p>
      </dgm:t>
    </dgm:pt>
    <dgm:pt modelId="{4A299282-085A-49D7-9E85-E497FCFA79C4}" type="parTrans" cxnId="{23D83A82-F794-4E64-B486-A71782047F75}">
      <dgm:prSet/>
      <dgm:spPr/>
      <dgm:t>
        <a:bodyPr/>
        <a:lstStyle/>
        <a:p>
          <a:endParaRPr lang="en-US">
            <a:latin typeface="Georgia" pitchFamily="18" charset="0"/>
          </a:endParaRPr>
        </a:p>
      </dgm:t>
    </dgm:pt>
    <dgm:pt modelId="{B880FD41-FF38-4F25-975B-D32FC291D677}" type="sibTrans" cxnId="{23D83A82-F794-4E64-B486-A71782047F75}">
      <dgm:prSet/>
      <dgm:spPr/>
      <dgm:t>
        <a:bodyPr/>
        <a:lstStyle/>
        <a:p>
          <a:endParaRPr lang="en-US">
            <a:latin typeface="Georgia" pitchFamily="18" charset="0"/>
          </a:endParaRPr>
        </a:p>
      </dgm:t>
    </dgm:pt>
    <dgm:pt modelId="{06FF0A71-9A13-429A-B533-B576B1920FC1}">
      <dgm:prSet phldrT="[Text]"/>
      <dgm:spPr/>
      <dgm:t>
        <a:bodyPr/>
        <a:lstStyle/>
        <a:p>
          <a:r>
            <a:rPr lang="en-US" dirty="0">
              <a:latin typeface="Georgia" pitchFamily="18" charset="0"/>
            </a:rPr>
            <a:t>Excludability</a:t>
          </a:r>
        </a:p>
      </dgm:t>
    </dgm:pt>
    <dgm:pt modelId="{08BAF371-D465-4336-A360-68D2DA6731A1}" type="parTrans" cxnId="{BD556239-4161-4D5A-BEAF-80BD5B87404B}">
      <dgm:prSet/>
      <dgm:spPr/>
      <dgm:t>
        <a:bodyPr/>
        <a:lstStyle/>
        <a:p>
          <a:endParaRPr lang="en-US">
            <a:latin typeface="Georgia" pitchFamily="18" charset="0"/>
          </a:endParaRPr>
        </a:p>
      </dgm:t>
    </dgm:pt>
    <dgm:pt modelId="{2C48B798-382E-4406-BC29-ECE2FEC2FCF8}" type="sibTrans" cxnId="{BD556239-4161-4D5A-BEAF-80BD5B87404B}">
      <dgm:prSet/>
      <dgm:spPr/>
      <dgm:t>
        <a:bodyPr/>
        <a:lstStyle/>
        <a:p>
          <a:endParaRPr lang="en-US">
            <a:latin typeface="Georgia" pitchFamily="18" charset="0"/>
          </a:endParaRPr>
        </a:p>
      </dgm:t>
    </dgm:pt>
    <dgm:pt modelId="{57C1174C-0778-46C7-8849-A57807E20F75}">
      <dgm:prSet phldrT="[Text]"/>
      <dgm:spPr/>
      <dgm:t>
        <a:bodyPr/>
        <a:lstStyle/>
        <a:p>
          <a:r>
            <a:rPr lang="en-US" dirty="0">
              <a:latin typeface="Georgia" pitchFamily="18" charset="0"/>
            </a:rPr>
            <a:t>Rejectability</a:t>
          </a:r>
        </a:p>
      </dgm:t>
    </dgm:pt>
    <dgm:pt modelId="{BC0CC496-8504-4D92-A00F-128F0C4BF7AC}" type="parTrans" cxnId="{3FD03AD7-74B9-487D-A2CE-86F0593CDCFA}">
      <dgm:prSet/>
      <dgm:spPr/>
      <dgm:t>
        <a:bodyPr/>
        <a:lstStyle/>
        <a:p>
          <a:endParaRPr lang="en-US">
            <a:latin typeface="Georgia" pitchFamily="18" charset="0"/>
          </a:endParaRPr>
        </a:p>
      </dgm:t>
    </dgm:pt>
    <dgm:pt modelId="{7076A389-5AF7-4832-960B-CF714FAFD0A1}" type="sibTrans" cxnId="{3FD03AD7-74B9-487D-A2CE-86F0593CDCFA}">
      <dgm:prSet/>
      <dgm:spPr/>
      <dgm:t>
        <a:bodyPr/>
        <a:lstStyle/>
        <a:p>
          <a:endParaRPr lang="en-US">
            <a:latin typeface="Georgia" pitchFamily="18" charset="0"/>
          </a:endParaRPr>
        </a:p>
      </dgm:t>
    </dgm:pt>
    <dgm:pt modelId="{45FC933D-2575-43D3-AEFF-080F1CAB5207}" type="pres">
      <dgm:prSet presAssocID="{C9E2F993-79B0-4B52-A53F-278E45C96E30}" presName="linearFlow" presStyleCnt="0">
        <dgm:presLayoutVars>
          <dgm:resizeHandles val="exact"/>
        </dgm:presLayoutVars>
      </dgm:prSet>
      <dgm:spPr/>
    </dgm:pt>
    <dgm:pt modelId="{40A7D78C-C6FC-49FD-8864-BDD9EEA1921B}" type="pres">
      <dgm:prSet presAssocID="{1AD8E5AC-0C6C-4B52-B692-1BAF3C9E3B64}" presName="node" presStyleLbl="node1" presStyleIdx="0" presStyleCnt="3">
        <dgm:presLayoutVars>
          <dgm:bulletEnabled val="1"/>
        </dgm:presLayoutVars>
      </dgm:prSet>
      <dgm:spPr/>
    </dgm:pt>
    <dgm:pt modelId="{986F5A13-AC3B-4900-9AE5-F9111546FB12}" type="pres">
      <dgm:prSet presAssocID="{B880FD41-FF38-4F25-975B-D32FC291D677}" presName="sibTrans" presStyleLbl="sibTrans2D1" presStyleIdx="0" presStyleCnt="2"/>
      <dgm:spPr/>
    </dgm:pt>
    <dgm:pt modelId="{AB8F9C98-4831-4A00-9083-9AB0EB980C51}" type="pres">
      <dgm:prSet presAssocID="{B880FD41-FF38-4F25-975B-D32FC291D677}" presName="connectorText" presStyleLbl="sibTrans2D1" presStyleIdx="0" presStyleCnt="2"/>
      <dgm:spPr/>
    </dgm:pt>
    <dgm:pt modelId="{11A48A6D-091E-4713-B2CA-FA42FC1B903C}" type="pres">
      <dgm:prSet presAssocID="{06FF0A71-9A13-429A-B533-B576B1920FC1}" presName="node" presStyleLbl="node1" presStyleIdx="1" presStyleCnt="3">
        <dgm:presLayoutVars>
          <dgm:bulletEnabled val="1"/>
        </dgm:presLayoutVars>
      </dgm:prSet>
      <dgm:spPr/>
    </dgm:pt>
    <dgm:pt modelId="{C177E7D3-E0D1-470F-B9D5-75B6A4F64CE9}" type="pres">
      <dgm:prSet presAssocID="{2C48B798-382E-4406-BC29-ECE2FEC2FCF8}" presName="sibTrans" presStyleLbl="sibTrans2D1" presStyleIdx="1" presStyleCnt="2"/>
      <dgm:spPr/>
    </dgm:pt>
    <dgm:pt modelId="{B8D1A109-8BE5-4583-BBAD-B5510BB93E03}" type="pres">
      <dgm:prSet presAssocID="{2C48B798-382E-4406-BC29-ECE2FEC2FCF8}" presName="connectorText" presStyleLbl="sibTrans2D1" presStyleIdx="1" presStyleCnt="2"/>
      <dgm:spPr/>
    </dgm:pt>
    <dgm:pt modelId="{E4A2E893-7A84-44C8-9FF3-E2A6475F5DCE}" type="pres">
      <dgm:prSet presAssocID="{57C1174C-0778-46C7-8849-A57807E20F75}" presName="node" presStyleLbl="node1" presStyleIdx="2" presStyleCnt="3">
        <dgm:presLayoutVars>
          <dgm:bulletEnabled val="1"/>
        </dgm:presLayoutVars>
      </dgm:prSet>
      <dgm:spPr/>
    </dgm:pt>
  </dgm:ptLst>
  <dgm:cxnLst>
    <dgm:cxn modelId="{18AE1028-5164-4C30-83DF-D5B4DB261DF2}" type="presOf" srcId="{B880FD41-FF38-4F25-975B-D32FC291D677}" destId="{AB8F9C98-4831-4A00-9083-9AB0EB980C51}" srcOrd="1" destOrd="0" presId="urn:microsoft.com/office/officeart/2005/8/layout/process2"/>
    <dgm:cxn modelId="{332DBA36-ADE7-4E43-AB4D-543D030FCB46}" type="presOf" srcId="{57C1174C-0778-46C7-8849-A57807E20F75}" destId="{E4A2E893-7A84-44C8-9FF3-E2A6475F5DCE}" srcOrd="0" destOrd="0" presId="urn:microsoft.com/office/officeart/2005/8/layout/process2"/>
    <dgm:cxn modelId="{BD556239-4161-4D5A-BEAF-80BD5B87404B}" srcId="{C9E2F993-79B0-4B52-A53F-278E45C96E30}" destId="{06FF0A71-9A13-429A-B533-B576B1920FC1}" srcOrd="1" destOrd="0" parTransId="{08BAF371-D465-4336-A360-68D2DA6731A1}" sibTransId="{2C48B798-382E-4406-BC29-ECE2FEC2FCF8}"/>
    <dgm:cxn modelId="{3375745B-FC78-4765-B949-27F1B81EA1F8}" type="presOf" srcId="{B880FD41-FF38-4F25-975B-D32FC291D677}" destId="{986F5A13-AC3B-4900-9AE5-F9111546FB12}" srcOrd="0" destOrd="0" presId="urn:microsoft.com/office/officeart/2005/8/layout/process2"/>
    <dgm:cxn modelId="{D24C9863-BA1F-4EF6-8FC8-1FAC9B718A09}" type="presOf" srcId="{2C48B798-382E-4406-BC29-ECE2FEC2FCF8}" destId="{B8D1A109-8BE5-4583-BBAD-B5510BB93E03}" srcOrd="1" destOrd="0" presId="urn:microsoft.com/office/officeart/2005/8/layout/process2"/>
    <dgm:cxn modelId="{237FE179-CCDC-426E-8C2A-C7EC72E040E7}" type="presOf" srcId="{06FF0A71-9A13-429A-B533-B576B1920FC1}" destId="{11A48A6D-091E-4713-B2CA-FA42FC1B903C}" srcOrd="0" destOrd="0" presId="urn:microsoft.com/office/officeart/2005/8/layout/process2"/>
    <dgm:cxn modelId="{23D83A82-F794-4E64-B486-A71782047F75}" srcId="{C9E2F993-79B0-4B52-A53F-278E45C96E30}" destId="{1AD8E5AC-0C6C-4B52-B692-1BAF3C9E3B64}" srcOrd="0" destOrd="0" parTransId="{4A299282-085A-49D7-9E85-E497FCFA79C4}" sibTransId="{B880FD41-FF38-4F25-975B-D32FC291D677}"/>
    <dgm:cxn modelId="{9AFCEB82-1009-42EA-9BF4-9F67DA396824}" type="presOf" srcId="{2C48B798-382E-4406-BC29-ECE2FEC2FCF8}" destId="{C177E7D3-E0D1-470F-B9D5-75B6A4F64CE9}" srcOrd="0" destOrd="0" presId="urn:microsoft.com/office/officeart/2005/8/layout/process2"/>
    <dgm:cxn modelId="{014E6FA0-4217-4A0B-96C1-E97685FBE12A}" type="presOf" srcId="{C9E2F993-79B0-4B52-A53F-278E45C96E30}" destId="{45FC933D-2575-43D3-AEFF-080F1CAB5207}" srcOrd="0" destOrd="0" presId="urn:microsoft.com/office/officeart/2005/8/layout/process2"/>
    <dgm:cxn modelId="{3FD03AD7-74B9-487D-A2CE-86F0593CDCFA}" srcId="{C9E2F993-79B0-4B52-A53F-278E45C96E30}" destId="{57C1174C-0778-46C7-8849-A57807E20F75}" srcOrd="2" destOrd="0" parTransId="{BC0CC496-8504-4D92-A00F-128F0C4BF7AC}" sibTransId="{7076A389-5AF7-4832-960B-CF714FAFD0A1}"/>
    <dgm:cxn modelId="{3B3DB3F7-C69A-47E4-943A-90E154689380}" type="presOf" srcId="{1AD8E5AC-0C6C-4B52-B692-1BAF3C9E3B64}" destId="{40A7D78C-C6FC-49FD-8864-BDD9EEA1921B}" srcOrd="0" destOrd="0" presId="urn:microsoft.com/office/officeart/2005/8/layout/process2"/>
    <dgm:cxn modelId="{ED512C70-1B28-4E8E-BC0E-710F448B9F57}" type="presParOf" srcId="{45FC933D-2575-43D3-AEFF-080F1CAB5207}" destId="{40A7D78C-C6FC-49FD-8864-BDD9EEA1921B}" srcOrd="0" destOrd="0" presId="urn:microsoft.com/office/officeart/2005/8/layout/process2"/>
    <dgm:cxn modelId="{52CA1F4E-19D2-4806-8909-0C282E3C2F6F}" type="presParOf" srcId="{45FC933D-2575-43D3-AEFF-080F1CAB5207}" destId="{986F5A13-AC3B-4900-9AE5-F9111546FB12}" srcOrd="1" destOrd="0" presId="urn:microsoft.com/office/officeart/2005/8/layout/process2"/>
    <dgm:cxn modelId="{C6AEE3D7-BD83-4C0F-AE04-04C7AD6CF74D}" type="presParOf" srcId="{986F5A13-AC3B-4900-9AE5-F9111546FB12}" destId="{AB8F9C98-4831-4A00-9083-9AB0EB980C51}" srcOrd="0" destOrd="0" presId="urn:microsoft.com/office/officeart/2005/8/layout/process2"/>
    <dgm:cxn modelId="{D293E05F-9BC3-48D5-A3A2-F6983EB5A829}" type="presParOf" srcId="{45FC933D-2575-43D3-AEFF-080F1CAB5207}" destId="{11A48A6D-091E-4713-B2CA-FA42FC1B903C}" srcOrd="2" destOrd="0" presId="urn:microsoft.com/office/officeart/2005/8/layout/process2"/>
    <dgm:cxn modelId="{1174171E-CDA8-4FA6-B567-05898E2856DD}" type="presParOf" srcId="{45FC933D-2575-43D3-AEFF-080F1CAB5207}" destId="{C177E7D3-E0D1-470F-B9D5-75B6A4F64CE9}" srcOrd="3" destOrd="0" presId="urn:microsoft.com/office/officeart/2005/8/layout/process2"/>
    <dgm:cxn modelId="{90E7C692-BC84-47C5-8428-5F38CA2C6799}" type="presParOf" srcId="{C177E7D3-E0D1-470F-B9D5-75B6A4F64CE9}" destId="{B8D1A109-8BE5-4583-BBAD-B5510BB93E03}" srcOrd="0" destOrd="0" presId="urn:microsoft.com/office/officeart/2005/8/layout/process2"/>
    <dgm:cxn modelId="{70EE14F0-42C7-4B1D-997C-BB7A6D22C293}" type="presParOf" srcId="{45FC933D-2575-43D3-AEFF-080F1CAB5207}" destId="{E4A2E893-7A84-44C8-9FF3-E2A6475F5DCE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2D80E8-097E-4C3F-8634-BF3CDB373927}" type="doc">
      <dgm:prSet loTypeId="urn:microsoft.com/office/officeart/2005/8/layout/process1" loCatId="process" qsTypeId="urn:microsoft.com/office/officeart/2005/8/quickstyle/3d2" qsCatId="3D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3A3B839F-D733-4430-B31E-44206FC4FD7D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>
              <a:latin typeface="Georgia" pitchFamily="18" charset="0"/>
            </a:rPr>
            <a:t>Rivalry</a:t>
          </a:r>
          <a:endParaRPr lang="en-US" sz="2000" dirty="0">
            <a:latin typeface="Georgia" pitchFamily="18" charset="0"/>
          </a:endParaRPr>
        </a:p>
      </dgm:t>
    </dgm:pt>
    <dgm:pt modelId="{104D4CB0-ECB0-4DDC-928D-83ADC68D6118}" type="parTrans" cxnId="{92EAD336-6CF0-4FA6-88FA-66069200041C}">
      <dgm:prSet/>
      <dgm:spPr/>
      <dgm:t>
        <a:bodyPr/>
        <a:lstStyle/>
        <a:p>
          <a:endParaRPr lang="en-US">
            <a:latin typeface="Georgia" pitchFamily="18" charset="0"/>
          </a:endParaRPr>
        </a:p>
      </dgm:t>
    </dgm:pt>
    <dgm:pt modelId="{DB6DF6C6-36B0-46F7-8422-78197B46E1A6}" type="sibTrans" cxnId="{92EAD336-6CF0-4FA6-88FA-66069200041C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endParaRPr lang="en-US">
            <a:latin typeface="Georgia" pitchFamily="18" charset="0"/>
          </a:endParaRPr>
        </a:p>
      </dgm:t>
    </dgm:pt>
    <dgm:pt modelId="{F45DC9B5-0CFE-43BF-8664-3356E5C54FB5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>
              <a:latin typeface="Georgia" pitchFamily="18" charset="0"/>
            </a:rPr>
            <a:t>Excludability</a:t>
          </a:r>
          <a:endParaRPr lang="en-US" sz="1800" dirty="0">
            <a:latin typeface="Georgia" pitchFamily="18" charset="0"/>
          </a:endParaRPr>
        </a:p>
      </dgm:t>
    </dgm:pt>
    <dgm:pt modelId="{B8A153C7-6C87-46DC-A82F-AC9770E2D64D}" type="parTrans" cxnId="{A5051E6C-125A-4E06-85A9-781D0D04294B}">
      <dgm:prSet/>
      <dgm:spPr/>
      <dgm:t>
        <a:bodyPr/>
        <a:lstStyle/>
        <a:p>
          <a:endParaRPr lang="en-US">
            <a:latin typeface="Georgia" pitchFamily="18" charset="0"/>
          </a:endParaRPr>
        </a:p>
      </dgm:t>
    </dgm:pt>
    <dgm:pt modelId="{EBE66EC4-6095-475A-B055-107E3BCA2785}" type="sibTrans" cxnId="{A5051E6C-125A-4E06-85A9-781D0D04294B}">
      <dgm:prSet/>
      <dgm:spPr>
        <a:ln w="9525"/>
      </dgm:spPr>
      <dgm:t>
        <a:bodyPr/>
        <a:lstStyle/>
        <a:p>
          <a:endParaRPr lang="en-US">
            <a:latin typeface="Georgia" pitchFamily="18" charset="0"/>
          </a:endParaRPr>
        </a:p>
      </dgm:t>
    </dgm:pt>
    <dgm:pt modelId="{4272CED6-3B5A-4357-823C-6F3E2B69CBE3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>
              <a:latin typeface="Georgia" pitchFamily="18" charset="0"/>
            </a:rPr>
            <a:t>Rejectability</a:t>
          </a:r>
          <a:endParaRPr lang="en-US" sz="1800" dirty="0">
            <a:latin typeface="Georgia" pitchFamily="18" charset="0"/>
          </a:endParaRPr>
        </a:p>
      </dgm:t>
    </dgm:pt>
    <dgm:pt modelId="{512EDEA4-BA11-479C-8C18-41915521746D}" type="parTrans" cxnId="{AAB951B5-1F2F-4003-A8DE-159071ABFB13}">
      <dgm:prSet/>
      <dgm:spPr/>
      <dgm:t>
        <a:bodyPr/>
        <a:lstStyle/>
        <a:p>
          <a:endParaRPr lang="en-US">
            <a:latin typeface="Georgia" pitchFamily="18" charset="0"/>
          </a:endParaRPr>
        </a:p>
      </dgm:t>
    </dgm:pt>
    <dgm:pt modelId="{CBDE2FFE-30B8-44B0-A095-8B10B8C18CC1}" type="sibTrans" cxnId="{AAB951B5-1F2F-4003-A8DE-159071ABFB13}">
      <dgm:prSet/>
      <dgm:spPr/>
      <dgm:t>
        <a:bodyPr/>
        <a:lstStyle/>
        <a:p>
          <a:endParaRPr lang="en-US">
            <a:latin typeface="Georgia" pitchFamily="18" charset="0"/>
          </a:endParaRPr>
        </a:p>
      </dgm:t>
    </dgm:pt>
    <dgm:pt modelId="{E6118F4B-5579-4C5D-844A-290866717761}" type="pres">
      <dgm:prSet presAssocID="{CB2D80E8-097E-4C3F-8634-BF3CDB373927}" presName="Name0" presStyleCnt="0">
        <dgm:presLayoutVars>
          <dgm:dir/>
          <dgm:resizeHandles val="exact"/>
        </dgm:presLayoutVars>
      </dgm:prSet>
      <dgm:spPr/>
    </dgm:pt>
    <dgm:pt modelId="{CF235922-3C3D-40F0-A402-F2F073A4E3BA}" type="pres">
      <dgm:prSet presAssocID="{3A3B839F-D733-4430-B31E-44206FC4FD7D}" presName="node" presStyleLbl="node1" presStyleIdx="0" presStyleCnt="3" custScaleY="47751" custLinFactNeighborX="-19497" custLinFactNeighborY="-18421">
        <dgm:presLayoutVars>
          <dgm:bulletEnabled val="1"/>
        </dgm:presLayoutVars>
      </dgm:prSet>
      <dgm:spPr/>
    </dgm:pt>
    <dgm:pt modelId="{DBAC477A-C0BE-4A6B-8FA7-A740AD7F913A}" type="pres">
      <dgm:prSet presAssocID="{DB6DF6C6-36B0-46F7-8422-78197B46E1A6}" presName="sibTrans" presStyleLbl="sibTrans2D1" presStyleIdx="0" presStyleCnt="2"/>
      <dgm:spPr/>
    </dgm:pt>
    <dgm:pt modelId="{01AB8CB1-51EB-47AF-BBB4-5FAE38882C5F}" type="pres">
      <dgm:prSet presAssocID="{DB6DF6C6-36B0-46F7-8422-78197B46E1A6}" presName="connectorText" presStyleLbl="sibTrans2D1" presStyleIdx="0" presStyleCnt="2"/>
      <dgm:spPr/>
    </dgm:pt>
    <dgm:pt modelId="{46A9550B-8976-40CD-B043-439B9CC5AF66}" type="pres">
      <dgm:prSet presAssocID="{F45DC9B5-0CFE-43BF-8664-3356E5C54FB5}" presName="node" presStyleLbl="node1" presStyleIdx="1" presStyleCnt="3" custScaleY="45016" custLinFactNeighborX="-6421" custLinFactNeighborY="-19789">
        <dgm:presLayoutVars>
          <dgm:bulletEnabled val="1"/>
        </dgm:presLayoutVars>
      </dgm:prSet>
      <dgm:spPr/>
    </dgm:pt>
    <dgm:pt modelId="{D9A8155D-3B87-4E80-9832-DB68968CC645}" type="pres">
      <dgm:prSet presAssocID="{EBE66EC4-6095-475A-B055-107E3BCA2785}" presName="sibTrans" presStyleLbl="sibTrans2D1" presStyleIdx="1" presStyleCnt="2"/>
      <dgm:spPr/>
    </dgm:pt>
    <dgm:pt modelId="{A253DE24-FF7A-4026-9064-2F39854A0C9D}" type="pres">
      <dgm:prSet presAssocID="{EBE66EC4-6095-475A-B055-107E3BCA2785}" presName="connectorText" presStyleLbl="sibTrans2D1" presStyleIdx="1" presStyleCnt="2"/>
      <dgm:spPr/>
    </dgm:pt>
    <dgm:pt modelId="{AAEA6F32-490E-4125-B9CA-198A9D2DFEF2}" type="pres">
      <dgm:prSet presAssocID="{4272CED6-3B5A-4357-823C-6F3E2B69CBE3}" presName="node" presStyleLbl="node1" presStyleIdx="2" presStyleCnt="3" custScaleY="45017" custLinFactNeighborX="-2943" custLinFactNeighborY="-19788">
        <dgm:presLayoutVars>
          <dgm:bulletEnabled val="1"/>
        </dgm:presLayoutVars>
      </dgm:prSet>
      <dgm:spPr/>
    </dgm:pt>
  </dgm:ptLst>
  <dgm:cxnLst>
    <dgm:cxn modelId="{D8A9241C-C269-4AA8-9FFD-C58466367FF9}" type="presOf" srcId="{EBE66EC4-6095-475A-B055-107E3BCA2785}" destId="{A253DE24-FF7A-4026-9064-2F39854A0C9D}" srcOrd="1" destOrd="0" presId="urn:microsoft.com/office/officeart/2005/8/layout/process1"/>
    <dgm:cxn modelId="{92EAD336-6CF0-4FA6-88FA-66069200041C}" srcId="{CB2D80E8-097E-4C3F-8634-BF3CDB373927}" destId="{3A3B839F-D733-4430-B31E-44206FC4FD7D}" srcOrd="0" destOrd="0" parTransId="{104D4CB0-ECB0-4DDC-928D-83ADC68D6118}" sibTransId="{DB6DF6C6-36B0-46F7-8422-78197B46E1A6}"/>
    <dgm:cxn modelId="{D715105E-A990-4DCE-82EF-165C68B79935}" type="presOf" srcId="{F45DC9B5-0CFE-43BF-8664-3356E5C54FB5}" destId="{46A9550B-8976-40CD-B043-439B9CC5AF66}" srcOrd="0" destOrd="0" presId="urn:microsoft.com/office/officeart/2005/8/layout/process1"/>
    <dgm:cxn modelId="{A5051E6C-125A-4E06-85A9-781D0D04294B}" srcId="{CB2D80E8-097E-4C3F-8634-BF3CDB373927}" destId="{F45DC9B5-0CFE-43BF-8664-3356E5C54FB5}" srcOrd="1" destOrd="0" parTransId="{B8A153C7-6C87-46DC-A82F-AC9770E2D64D}" sibTransId="{EBE66EC4-6095-475A-B055-107E3BCA2785}"/>
    <dgm:cxn modelId="{7A8AE378-7992-4898-9794-418EFACDD6DE}" type="presOf" srcId="{DB6DF6C6-36B0-46F7-8422-78197B46E1A6}" destId="{01AB8CB1-51EB-47AF-BBB4-5FAE38882C5F}" srcOrd="1" destOrd="0" presId="urn:microsoft.com/office/officeart/2005/8/layout/process1"/>
    <dgm:cxn modelId="{43648F5A-35BD-4AB7-A83B-386F4AAE35E7}" type="presOf" srcId="{4272CED6-3B5A-4357-823C-6F3E2B69CBE3}" destId="{AAEA6F32-490E-4125-B9CA-198A9D2DFEF2}" srcOrd="0" destOrd="0" presId="urn:microsoft.com/office/officeart/2005/8/layout/process1"/>
    <dgm:cxn modelId="{65C43E7D-1FA5-4E71-B54E-F298CF9C47EA}" type="presOf" srcId="{EBE66EC4-6095-475A-B055-107E3BCA2785}" destId="{D9A8155D-3B87-4E80-9832-DB68968CC645}" srcOrd="0" destOrd="0" presId="urn:microsoft.com/office/officeart/2005/8/layout/process1"/>
    <dgm:cxn modelId="{AAB951B5-1F2F-4003-A8DE-159071ABFB13}" srcId="{CB2D80E8-097E-4C3F-8634-BF3CDB373927}" destId="{4272CED6-3B5A-4357-823C-6F3E2B69CBE3}" srcOrd="2" destOrd="0" parTransId="{512EDEA4-BA11-479C-8C18-41915521746D}" sibTransId="{CBDE2FFE-30B8-44B0-A095-8B10B8C18CC1}"/>
    <dgm:cxn modelId="{DDBB5ABC-C3A3-4DED-A464-14535E5B7415}" type="presOf" srcId="{CB2D80E8-097E-4C3F-8634-BF3CDB373927}" destId="{E6118F4B-5579-4C5D-844A-290866717761}" srcOrd="0" destOrd="0" presId="urn:microsoft.com/office/officeart/2005/8/layout/process1"/>
    <dgm:cxn modelId="{6E6A46D2-D9DC-44F6-8046-376F47FE6D96}" type="presOf" srcId="{DB6DF6C6-36B0-46F7-8422-78197B46E1A6}" destId="{DBAC477A-C0BE-4A6B-8FA7-A740AD7F913A}" srcOrd="0" destOrd="0" presId="urn:microsoft.com/office/officeart/2005/8/layout/process1"/>
    <dgm:cxn modelId="{EAD491F2-4D90-4C6F-AB70-F8909B03E333}" type="presOf" srcId="{3A3B839F-D733-4430-B31E-44206FC4FD7D}" destId="{CF235922-3C3D-40F0-A402-F2F073A4E3BA}" srcOrd="0" destOrd="0" presId="urn:microsoft.com/office/officeart/2005/8/layout/process1"/>
    <dgm:cxn modelId="{3DB6F490-2440-4FB4-8E65-CA3D9A8C4563}" type="presParOf" srcId="{E6118F4B-5579-4C5D-844A-290866717761}" destId="{CF235922-3C3D-40F0-A402-F2F073A4E3BA}" srcOrd="0" destOrd="0" presId="urn:microsoft.com/office/officeart/2005/8/layout/process1"/>
    <dgm:cxn modelId="{2D8C5DCE-ADEB-4B6A-A103-EF1EF8838391}" type="presParOf" srcId="{E6118F4B-5579-4C5D-844A-290866717761}" destId="{DBAC477A-C0BE-4A6B-8FA7-A740AD7F913A}" srcOrd="1" destOrd="0" presId="urn:microsoft.com/office/officeart/2005/8/layout/process1"/>
    <dgm:cxn modelId="{0FFBD626-FE55-45DB-8027-D61780473C4F}" type="presParOf" srcId="{DBAC477A-C0BE-4A6B-8FA7-A740AD7F913A}" destId="{01AB8CB1-51EB-47AF-BBB4-5FAE38882C5F}" srcOrd="0" destOrd="0" presId="urn:microsoft.com/office/officeart/2005/8/layout/process1"/>
    <dgm:cxn modelId="{590691E5-BB38-4B2C-97CE-2B64782A34BB}" type="presParOf" srcId="{E6118F4B-5579-4C5D-844A-290866717761}" destId="{46A9550B-8976-40CD-B043-439B9CC5AF66}" srcOrd="2" destOrd="0" presId="urn:microsoft.com/office/officeart/2005/8/layout/process1"/>
    <dgm:cxn modelId="{469FA549-B1AB-464D-B5AF-FDD9E1147A10}" type="presParOf" srcId="{E6118F4B-5579-4C5D-844A-290866717761}" destId="{D9A8155D-3B87-4E80-9832-DB68968CC645}" srcOrd="3" destOrd="0" presId="urn:microsoft.com/office/officeart/2005/8/layout/process1"/>
    <dgm:cxn modelId="{AA94401A-103A-4D70-84C7-FE764CFD1AAD}" type="presParOf" srcId="{D9A8155D-3B87-4E80-9832-DB68968CC645}" destId="{A253DE24-FF7A-4026-9064-2F39854A0C9D}" srcOrd="0" destOrd="0" presId="urn:microsoft.com/office/officeart/2005/8/layout/process1"/>
    <dgm:cxn modelId="{901980E6-9295-4F6E-A2EC-4C37B05AB4C5}" type="presParOf" srcId="{E6118F4B-5579-4C5D-844A-290866717761}" destId="{AAEA6F32-490E-4125-B9CA-198A9D2DFEF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A7D78C-C6FC-49FD-8864-BDD9EEA1921B}">
      <dsp:nvSpPr>
        <dsp:cNvPr id="0" name=""/>
        <dsp:cNvSpPr/>
      </dsp:nvSpPr>
      <dsp:spPr>
        <a:xfrm>
          <a:off x="2133600" y="0"/>
          <a:ext cx="1828800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Georgia" pitchFamily="18" charset="0"/>
            </a:rPr>
            <a:t>Rivalry</a:t>
          </a:r>
        </a:p>
      </dsp:txBody>
      <dsp:txXfrm>
        <a:off x="2163358" y="29758"/>
        <a:ext cx="1769284" cy="956484"/>
      </dsp:txXfrm>
    </dsp:sp>
    <dsp:sp modelId="{986F5A13-AC3B-4900-9AE5-F9111546FB12}">
      <dsp:nvSpPr>
        <dsp:cNvPr id="0" name=""/>
        <dsp:cNvSpPr/>
      </dsp:nvSpPr>
      <dsp:spPr>
        <a:xfrm rot="5400000">
          <a:off x="2857500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Georgia" pitchFamily="18" charset="0"/>
          </a:endParaRPr>
        </a:p>
      </dsp:txBody>
      <dsp:txXfrm rot="-5400000">
        <a:off x="2910840" y="1079499"/>
        <a:ext cx="274320" cy="266699"/>
      </dsp:txXfrm>
    </dsp:sp>
    <dsp:sp modelId="{11A48A6D-091E-4713-B2CA-FA42FC1B903C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Georgia" pitchFamily="18" charset="0"/>
            </a:rPr>
            <a:t>Excludability</a:t>
          </a:r>
        </a:p>
      </dsp:txBody>
      <dsp:txXfrm>
        <a:off x="2163358" y="1553757"/>
        <a:ext cx="1769284" cy="956484"/>
      </dsp:txXfrm>
    </dsp:sp>
    <dsp:sp modelId="{C177E7D3-E0D1-470F-B9D5-75B6A4F64CE9}">
      <dsp:nvSpPr>
        <dsp:cNvPr id="0" name=""/>
        <dsp:cNvSpPr/>
      </dsp:nvSpPr>
      <dsp:spPr>
        <a:xfrm rot="5400000">
          <a:off x="2857500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Georgia" pitchFamily="18" charset="0"/>
          </a:endParaRPr>
        </a:p>
      </dsp:txBody>
      <dsp:txXfrm rot="-5400000">
        <a:off x="2910840" y="2603499"/>
        <a:ext cx="274320" cy="266700"/>
      </dsp:txXfrm>
    </dsp:sp>
    <dsp:sp modelId="{E4A2E893-7A84-44C8-9FF3-E2A6475F5DCE}">
      <dsp:nvSpPr>
        <dsp:cNvPr id="0" name=""/>
        <dsp:cNvSpPr/>
      </dsp:nvSpPr>
      <dsp:spPr>
        <a:xfrm>
          <a:off x="2133600" y="3047999"/>
          <a:ext cx="1828800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Georgia" pitchFamily="18" charset="0"/>
            </a:rPr>
            <a:t>Rejectability</a:t>
          </a:r>
        </a:p>
      </dsp:txBody>
      <dsp:txXfrm>
        <a:off x="2163358" y="3077757"/>
        <a:ext cx="1769284" cy="956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235922-3C3D-40F0-A402-F2F073A4E3BA}">
      <dsp:nvSpPr>
        <dsp:cNvPr id="0" name=""/>
        <dsp:cNvSpPr/>
      </dsp:nvSpPr>
      <dsp:spPr>
        <a:xfrm>
          <a:off x="0" y="838200"/>
          <a:ext cx="2101825" cy="60218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Georgia" pitchFamily="18" charset="0"/>
            </a:rPr>
            <a:t>Rivalry</a:t>
          </a:r>
          <a:endParaRPr lang="en-US" sz="2000" kern="1200" dirty="0">
            <a:latin typeface="Georgia" pitchFamily="18" charset="0"/>
          </a:endParaRPr>
        </a:p>
      </dsp:txBody>
      <dsp:txXfrm>
        <a:off x="17637" y="855837"/>
        <a:ext cx="2066551" cy="566911"/>
      </dsp:txXfrm>
    </dsp:sp>
    <dsp:sp modelId="{DBAC477A-C0BE-4A6B-8FA7-A740AD7F913A}">
      <dsp:nvSpPr>
        <dsp:cNvPr id="0" name=""/>
        <dsp:cNvSpPr/>
      </dsp:nvSpPr>
      <dsp:spPr>
        <a:xfrm rot="21579518">
          <a:off x="2300266" y="869970"/>
          <a:ext cx="420710" cy="521252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latin typeface="Georgia" pitchFamily="18" charset="0"/>
          </a:endParaRPr>
        </a:p>
      </dsp:txBody>
      <dsp:txXfrm>
        <a:off x="2300267" y="974596"/>
        <a:ext cx="294497" cy="312752"/>
      </dsp:txXfrm>
    </dsp:sp>
    <dsp:sp modelId="{46A9550B-8976-40CD-B043-439B9CC5AF66}">
      <dsp:nvSpPr>
        <dsp:cNvPr id="0" name=""/>
        <dsp:cNvSpPr/>
      </dsp:nvSpPr>
      <dsp:spPr>
        <a:xfrm>
          <a:off x="2895604" y="838194"/>
          <a:ext cx="2101825" cy="56769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Georgia" pitchFamily="18" charset="0"/>
            </a:rPr>
            <a:t>Excludability</a:t>
          </a:r>
          <a:endParaRPr lang="en-US" sz="1800" kern="1200" dirty="0">
            <a:latin typeface="Georgia" pitchFamily="18" charset="0"/>
          </a:endParaRPr>
        </a:p>
      </dsp:txBody>
      <dsp:txXfrm>
        <a:off x="2912231" y="854821"/>
        <a:ext cx="2068571" cy="534440"/>
      </dsp:txXfrm>
    </dsp:sp>
    <dsp:sp modelId="{D9A8155D-3B87-4E80-9832-DB68968CC645}">
      <dsp:nvSpPr>
        <dsp:cNvPr id="0" name=""/>
        <dsp:cNvSpPr/>
      </dsp:nvSpPr>
      <dsp:spPr>
        <a:xfrm rot="15">
          <a:off x="5214921" y="861421"/>
          <a:ext cx="461084" cy="5212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280340"/>
            <a:satOff val="-6007"/>
            <a:lumOff val="30812"/>
            <a:alphaOff val="0"/>
          </a:schemeClr>
        </a:solidFill>
        <a:ln w="9525"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latin typeface="Georgia" pitchFamily="18" charset="0"/>
          </a:endParaRPr>
        </a:p>
      </dsp:txBody>
      <dsp:txXfrm>
        <a:off x="5214921" y="965671"/>
        <a:ext cx="322759" cy="312752"/>
      </dsp:txXfrm>
    </dsp:sp>
    <dsp:sp modelId="{AAEA6F32-490E-4125-B9CA-198A9D2DFEF2}">
      <dsp:nvSpPr>
        <dsp:cNvPr id="0" name=""/>
        <dsp:cNvSpPr/>
      </dsp:nvSpPr>
      <dsp:spPr>
        <a:xfrm>
          <a:off x="5867399" y="838200"/>
          <a:ext cx="2101825" cy="56770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Georgia" pitchFamily="18" charset="0"/>
            </a:rPr>
            <a:t>Rejectability</a:t>
          </a:r>
          <a:endParaRPr lang="en-US" sz="1800" kern="1200" dirty="0">
            <a:latin typeface="Georgia" pitchFamily="18" charset="0"/>
          </a:endParaRPr>
        </a:p>
      </dsp:txBody>
      <dsp:txXfrm>
        <a:off x="5884027" y="854828"/>
        <a:ext cx="2068569" cy="534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73ECA-1F4C-42A4-806F-68FDA5A498D8}" type="datetimeFigureOut">
              <a:rPr lang="en-US" smtClean="0"/>
              <a:pPr/>
              <a:t>16-Jan-25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8502B-8A37-43BA-A806-6991B9E651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62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8502B-8A37-43BA-A806-6991B9E6518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91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4497935"/>
            <a:ext cx="7772400" cy="8592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261460"/>
            <a:ext cx="6400800" cy="83545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16-Jan-25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16-Jan-25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16-Jan-25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16-Jan-25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2770"/>
            <a:ext cx="8229600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16-Jan-25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544" y="374900"/>
            <a:ext cx="7016195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45" y="1544098"/>
            <a:ext cx="7016195" cy="4275740"/>
          </a:xfrm>
        </p:spPr>
        <p:txBody>
          <a:bodyPr/>
          <a:lstStyle>
            <a:lvl1pPr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16-Jan-25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16-Jan-25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16-Jan-25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17065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234102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970885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34102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970885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16-Jan-25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16-Jan-25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16-Jan-25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16-Jan-25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16-Jan-25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A9AB9C8-3003-4301-BB1A-A55864C51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648200"/>
            <a:ext cx="9144000" cy="1981200"/>
          </a:xfrm>
          <a:blipFill dpi="0" rotWithShape="1">
            <a:blip r:embed="rId4">
              <a:alphaModFix amt="0"/>
            </a:blip>
            <a:srcRect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“Education Can Be Defined As A Private Goods Even When Supplied By The Government.</a:t>
            </a:r>
            <a:b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Explain What Attributes Of Education Makes Education Definable As A Private Good.” </a:t>
            </a: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FA9AB9C8-3003-4301-BB1A-A55864C510F8}"/>
              </a:ext>
            </a:extLst>
          </p:cNvPr>
          <p:cNvSpPr txBox="1">
            <a:spLocks/>
          </p:cNvSpPr>
          <p:nvPr/>
        </p:nvSpPr>
        <p:spPr>
          <a:xfrm>
            <a:off x="762000" y="3962400"/>
            <a:ext cx="7467600" cy="685800"/>
          </a:xfrm>
          <a:prstGeom prst="rect">
            <a:avLst/>
          </a:prstGeom>
          <a:blipFill dpi="0" rotWithShape="1">
            <a:blip r:embed="rId4">
              <a:alphaModFix amt="0"/>
            </a:blip>
            <a:srcRect/>
            <a:tile tx="0" ty="0" sx="100000" sy="100000" flip="none" algn="tl"/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Georgia" panose="02040502050405020303" pitchFamily="18" charset="0"/>
                <a:ea typeface="+mj-ea"/>
                <a:cs typeface="+mj-cs"/>
              </a:rPr>
              <a:t>Public</a:t>
            </a:r>
            <a:r>
              <a:rPr kumimoji="0" lang="en-US" b="0" i="1" u="none" strike="noStrike" kern="1200" cap="none" spc="0" normalizeH="0" noProof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Georgia" panose="02040502050405020303" pitchFamily="18" charset="0"/>
                <a:ea typeface="+mj-ea"/>
                <a:cs typeface="+mj-cs"/>
              </a:rPr>
              <a:t> Finance; David N. Hyman, 10</a:t>
            </a:r>
            <a:r>
              <a:rPr kumimoji="0" lang="en-US" b="0" i="1" u="none" strike="noStrike" kern="1200" cap="none" spc="0" normalizeH="0" baseline="30000" noProof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Georgia" panose="02040502050405020303" pitchFamily="18" charset="0"/>
                <a:ea typeface="+mj-ea"/>
                <a:cs typeface="+mj-cs"/>
              </a:rPr>
              <a:t>th</a:t>
            </a:r>
            <a:r>
              <a:rPr kumimoji="0" lang="en-US" b="0" i="1" u="none" strike="noStrike" kern="1200" cap="none" spc="0" normalizeH="0" noProof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Georgia" panose="02040502050405020303" pitchFamily="18" charset="0"/>
                <a:ea typeface="+mj-ea"/>
                <a:cs typeface="+mj-cs"/>
              </a:rPr>
              <a:t> Edition, Page-173 (Ques: 11)    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8840" y="3581705"/>
            <a:ext cx="8229600" cy="259598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0CFC5B93-9903-4A3A-B745-ACA507231612}"/>
              </a:ext>
            </a:extLst>
          </p:cNvPr>
          <p:cNvSpPr/>
          <p:nvPr/>
        </p:nvSpPr>
        <p:spPr>
          <a:xfrm rot="5400000">
            <a:off x="1413055" y="263345"/>
            <a:ext cx="1295400" cy="3359510"/>
          </a:xfrm>
          <a:prstGeom prst="homePlat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2000" dirty="0">
                <a:latin typeface="Georgia" pitchFamily="18" charset="0"/>
              </a:rPr>
              <a:t>Attributes of Private Goods</a:t>
            </a:r>
          </a:p>
        </p:txBody>
      </p:sp>
      <p:sp>
        <p:nvSpPr>
          <p:cNvPr id="11" name="Arrow: Pentagon 3">
            <a:extLst>
              <a:ext uri="{FF2B5EF4-FFF2-40B4-BE49-F238E27FC236}">
                <a16:creationId xmlns:a16="http://schemas.microsoft.com/office/drawing/2014/main" id="{0CFC5B93-9903-4A3A-B745-ACA507231612}"/>
              </a:ext>
            </a:extLst>
          </p:cNvPr>
          <p:cNvSpPr/>
          <p:nvPr/>
        </p:nvSpPr>
        <p:spPr>
          <a:xfrm rot="5400000">
            <a:off x="6366055" y="263345"/>
            <a:ext cx="1295400" cy="3359510"/>
          </a:xfrm>
          <a:prstGeom prst="homePlat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2000" dirty="0">
                <a:latin typeface="Georgia" pitchFamily="18" charset="0"/>
              </a:rPr>
              <a:t>Attributes Makes Education as Private Goods</a:t>
            </a:r>
          </a:p>
        </p:txBody>
      </p:sp>
      <p:graphicFrame>
        <p:nvGraphicFramePr>
          <p:cNvPr id="14" name="Diagram 13"/>
          <p:cNvGraphicFramePr/>
          <p:nvPr/>
        </p:nvGraphicFramePr>
        <p:xfrm>
          <a:off x="1524000" y="2590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6" name="Straight Connector 15"/>
          <p:cNvCxnSpPr/>
          <p:nvPr/>
        </p:nvCxnSpPr>
        <p:spPr>
          <a:xfrm rot="5400000">
            <a:off x="266700" y="4381500"/>
            <a:ext cx="35814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5220494" y="4380706"/>
            <a:ext cx="35814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057400" y="31242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057400" y="45720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057400" y="61722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 flipV="1">
            <a:off x="5562600" y="31242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 flipV="1">
            <a:off x="5562600" y="61722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 flipV="1">
            <a:off x="5562600" y="45720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217065"/>
            <a:ext cx="8390235" cy="764135"/>
          </a:xfrm>
          <a:ln w="28575"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chemeClr val="bg1"/>
                </a:solidFill>
                <a:latin typeface="Georgia" pitchFamily="18" charset="0"/>
              </a:rPr>
              <a:t>Why Education Can Be Defined As A Private Good Even When Supplied By Government?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1049A9-344B-4D6B-9284-4D3627A009BD}"/>
              </a:ext>
            </a:extLst>
          </p:cNvPr>
          <p:cNvSpPr/>
          <p:nvPr/>
        </p:nvSpPr>
        <p:spPr>
          <a:xfrm>
            <a:off x="457200" y="2590800"/>
            <a:ext cx="8305800" cy="1371600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Georgia" pitchFamily="18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Georgia" pitchFamily="18" charset="0"/>
              </a:rPr>
              <a:t>Commodity or service made available to all members of a society by the government.</a:t>
            </a:r>
          </a:p>
        </p:txBody>
      </p:sp>
      <p:sp>
        <p:nvSpPr>
          <p:cNvPr id="10" name="Oval 9"/>
          <p:cNvSpPr/>
          <p:nvPr/>
        </p:nvSpPr>
        <p:spPr>
          <a:xfrm>
            <a:off x="2667000" y="2286000"/>
            <a:ext cx="35814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eorgia" pitchFamily="18" charset="0"/>
              </a:rPr>
              <a:t>Public Goods</a:t>
            </a:r>
          </a:p>
        </p:txBody>
      </p:sp>
      <p:graphicFrame>
        <p:nvGraphicFramePr>
          <p:cNvPr id="11" name="Diagram 10"/>
          <p:cNvGraphicFramePr/>
          <p:nvPr/>
        </p:nvGraphicFramePr>
        <p:xfrm>
          <a:off x="685800" y="4800600"/>
          <a:ext cx="80010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AFBA2E1-C016-4D51-9A38-A54535E79EC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572000"/>
            <a:ext cx="1225675" cy="1174782"/>
          </a:xfrm>
          <a:prstGeom prst="ellipse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653784CE-8713-46DC-936F-06DEE70815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2" t="49164" r="10840"/>
          <a:stretch/>
        </p:blipFill>
        <p:spPr>
          <a:xfrm>
            <a:off x="3962400" y="4495800"/>
            <a:ext cx="1223077" cy="1174783"/>
          </a:xfrm>
          <a:prstGeom prst="ellipse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pic>
        <p:nvPicPr>
          <p:cNvPr id="14" name="Picture 3" descr="C:\Users\Hp\Pictures\png-transparent-block-delete-person-reject-user-basic-interface-ico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010400" y="4572000"/>
            <a:ext cx="1182329" cy="114300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41619248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Graphic spid="11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217065"/>
            <a:ext cx="8229600" cy="687935"/>
          </a:xfrm>
          <a:ln w="1270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dirty="0">
                <a:latin typeface="Georgia" pitchFamily="18" charset="0"/>
              </a:rPr>
              <a:t>Logic &amp; Statistics Behind The Topic.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idx="1"/>
          </p:nvPr>
        </p:nvSpPr>
        <p:spPr>
          <a:xfrm>
            <a:off x="838200" y="4267200"/>
            <a:ext cx="5951835" cy="639762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1800" b="0" dirty="0">
                <a:latin typeface="Georgia" pitchFamily="18" charset="0"/>
              </a:rPr>
              <a:t>3. Number of Universities In Bangladesh: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3962400" y="21336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219200" y="5181600"/>
          <a:ext cx="7010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Georgia" pitchFamily="18" charset="0"/>
                        </a:rPr>
                        <a:t>Public University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itchFamily="18" charset="0"/>
                        </a:rPr>
                        <a:t>Private University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itchFamily="18" charset="0"/>
                        </a:rP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itchFamily="18" charset="0"/>
                        </a:rPr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 Placeholder 7"/>
          <p:cNvSpPr txBox="1">
            <a:spLocks/>
          </p:cNvSpPr>
          <p:nvPr/>
        </p:nvSpPr>
        <p:spPr>
          <a:xfrm rot="10800000" flipV="1">
            <a:off x="838200" y="2209800"/>
            <a:ext cx="8001000" cy="71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1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itchFamily="18" charset="0"/>
              </a:rPr>
              <a:t>. Some parents might not value education</a:t>
            </a:r>
            <a:r>
              <a:rPr kumimoji="0" lang="en-US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itchFamily="18" charset="0"/>
              </a:rPr>
              <a:t> because of low financial capability.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8200" y="3200400"/>
            <a:ext cx="586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2. Number of Colleges In Bangladesh: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219200" y="3733800"/>
          <a:ext cx="70104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Georgia" pitchFamily="18" charset="0"/>
                        </a:rPr>
                        <a:t>Government</a:t>
                      </a:r>
                      <a:r>
                        <a:rPr lang="en-US" b="0" baseline="0" dirty="0">
                          <a:latin typeface="Georgia" pitchFamily="18" charset="0"/>
                        </a:rPr>
                        <a:t> Owned</a:t>
                      </a:r>
                      <a:endParaRPr lang="en-US" b="0" dirty="0"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Georgia" pitchFamily="18" charset="0"/>
                        </a:rPr>
                        <a:t>Private</a:t>
                      </a:r>
                      <a:r>
                        <a:rPr lang="en-US" b="0" baseline="0" dirty="0">
                          <a:latin typeface="Georgia" pitchFamily="18" charset="0"/>
                        </a:rPr>
                        <a:t> Institute</a:t>
                      </a:r>
                      <a:endParaRPr lang="en-US" b="0" dirty="0">
                        <a:latin typeface="Georg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itchFamily="18" charset="0"/>
                        </a:rPr>
                        <a:t>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itchFamily="18" charset="0"/>
                        </a:rPr>
                        <a:t>2300</a:t>
                      </a:r>
                      <a:r>
                        <a:rPr lang="en-US" baseline="0" dirty="0">
                          <a:latin typeface="Georgia" pitchFamily="18" charset="0"/>
                        </a:rPr>
                        <a:t> (Approximately)</a:t>
                      </a:r>
                      <a:endParaRPr lang="en-US" dirty="0">
                        <a:latin typeface="Georg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00740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19200" y="2133600"/>
            <a:ext cx="5935365" cy="880674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7" name="Bevel 6"/>
          <p:cNvSpPr/>
          <p:nvPr/>
        </p:nvSpPr>
        <p:spPr>
          <a:xfrm>
            <a:off x="685800" y="1600200"/>
            <a:ext cx="7772400" cy="2590800"/>
          </a:xfrm>
          <a:prstGeom prst="beve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Georgia" pitchFamily="18" charset="0"/>
              </a:rPr>
              <a:t>“</a:t>
            </a:r>
            <a:r>
              <a:rPr lang="en-US" sz="3600" i="1" dirty="0">
                <a:latin typeface="Georgia" pitchFamily="18" charset="0"/>
              </a:rPr>
              <a:t>An Investment In knowledge Pays The Best Interest.”</a:t>
            </a:r>
          </a:p>
          <a:p>
            <a:pPr algn="ctr"/>
            <a:endParaRPr lang="en-US" dirty="0">
              <a:latin typeface="Georgia" pitchFamily="18" charset="0"/>
            </a:endParaRPr>
          </a:p>
          <a:p>
            <a:pPr algn="r"/>
            <a:r>
              <a:rPr lang="en-US" i="1" dirty="0">
                <a:latin typeface="Georgia" pitchFamily="18" charset="0"/>
              </a:rPr>
              <a:t>Benjamin Franklin (1758)</a:t>
            </a:r>
          </a:p>
          <a:p>
            <a:pPr algn="r"/>
            <a:endParaRPr lang="en-US" dirty="0">
              <a:latin typeface="Georgia" pitchFamily="18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6C986713-5A8E-4DEF-BCE8-E0E0164D4A56}"/>
              </a:ext>
            </a:extLst>
          </p:cNvPr>
          <p:cNvSpPr txBox="1">
            <a:spLocks/>
          </p:cNvSpPr>
          <p:nvPr/>
        </p:nvSpPr>
        <p:spPr>
          <a:xfrm>
            <a:off x="609600" y="4800600"/>
            <a:ext cx="7772400" cy="8592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C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latin typeface="Georgia" pitchFamily="18" charset="0"/>
              </a:rPr>
              <a:t>Thank You!</a:t>
            </a:r>
            <a:endParaRPr lang="en-US" sz="4800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166336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167</Words>
  <Application>Microsoft Office PowerPoint</Application>
  <PresentationFormat>On-screen Show (4:3)</PresentationFormat>
  <Paragraphs>33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Georgia</vt:lpstr>
      <vt:lpstr>Office Theme</vt:lpstr>
      <vt:lpstr>“Education Can Be Defined As A Private Goods Even When Supplied By The Government. Explain What Attributes Of Education Makes Education Definable As A Private Good.” </vt:lpstr>
      <vt:lpstr>PowerPoint Presentation</vt:lpstr>
      <vt:lpstr>Why Education Can Be Defined As A Private Good Even When Supplied By Government?</vt:lpstr>
      <vt:lpstr>Logic &amp; Statistics Behind The Topic.</vt:lpstr>
      <vt:lpstr>Conclusion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Mahraj Hussain Shohag</cp:lastModifiedBy>
  <cp:revision>55</cp:revision>
  <dcterms:created xsi:type="dcterms:W3CDTF">2013-08-21T19:17:07Z</dcterms:created>
  <dcterms:modified xsi:type="dcterms:W3CDTF">2025-01-16T15:44:24Z</dcterms:modified>
</cp:coreProperties>
</file>