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08" r:id="rId3"/>
    <p:sldId id="303" r:id="rId4"/>
    <p:sldId id="304" r:id="rId5"/>
    <p:sldId id="305" r:id="rId6"/>
    <p:sldId id="257" r:id="rId7"/>
    <p:sldId id="272" r:id="rId8"/>
    <p:sldId id="261" r:id="rId9"/>
    <p:sldId id="263" r:id="rId10"/>
    <p:sldId id="295" r:id="rId11"/>
    <p:sldId id="266" r:id="rId12"/>
    <p:sldId id="296" r:id="rId13"/>
    <p:sldId id="267" r:id="rId14"/>
    <p:sldId id="307" r:id="rId15"/>
    <p:sldId id="306" r:id="rId16"/>
    <p:sldId id="297" r:id="rId17"/>
    <p:sldId id="299" r:id="rId18"/>
    <p:sldId id="300" r:id="rId19"/>
    <p:sldId id="302" r:id="rId20"/>
  </p:sldIdLst>
  <p:sldSz cx="9144000" cy="5143500" type="screen16x9"/>
  <p:notesSz cx="6858000" cy="9144000"/>
  <p:embeddedFontLst>
    <p:embeddedFont>
      <p:font typeface="Dosis" charset="0"/>
      <p:regular r:id="rId22"/>
      <p:bold r:id="rId23"/>
    </p:embeddedFont>
    <p:embeddedFont>
      <p:font typeface="Georgia" pitchFamily="18" charset="0"/>
      <p:regular r:id="rId24"/>
      <p:bold r:id="rId25"/>
      <p:italic r:id="rId26"/>
      <p:boldItalic r:id="rId27"/>
    </p:embeddedFont>
    <p:embeddedFont>
      <p:font typeface="Roboto" pitchFamily="2" charset="0"/>
      <p:regular r:id="rId28"/>
      <p:bold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NSimSun" pitchFamily="49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94" autoAdjust="0"/>
    <p:restoredTop sz="86397" autoAdjust="0"/>
  </p:normalViewPr>
  <p:slideViewPr>
    <p:cSldViewPr snapToGrid="0">
      <p:cViewPr varScale="1">
        <p:scale>
          <a:sx n="116" d="100"/>
          <a:sy n="116" d="100"/>
        </p:scale>
        <p:origin x="-121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0" y="7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C256B-7CB0-42FC-945E-1677921817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65F86-BEC2-427E-A46B-182139F30E8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4</a:t>
          </a:r>
        </a:p>
      </dgm:t>
    </dgm:pt>
    <dgm:pt modelId="{198E2D71-DBAC-4F85-9E50-0CA4273E41BC}" type="parTrans" cxnId="{34D7BB4B-D677-42DC-89C0-31700CE8D6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20B30F-2456-4942-9753-F80A33080519}" type="sibTrans" cxnId="{34D7BB4B-D677-42DC-89C0-31700CE8D6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ACC635-A1C5-4363-AA6A-09BB5B0C2BC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5</a:t>
          </a:r>
        </a:p>
      </dgm:t>
    </dgm:pt>
    <dgm:pt modelId="{EAE08572-189D-4D2B-B5B6-0107CD4983C3}" type="parTrans" cxnId="{AB8781CF-562C-4A5F-A2B5-ED7C5FDAC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FD01F2-E56D-4570-890F-5683B87A51A1}" type="sibTrans" cxnId="{AB8781CF-562C-4A5F-A2B5-ED7C5FDAC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FB17EB-963E-4B68-8D91-804503225E9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Competitive Advantage</a:t>
          </a:r>
        </a:p>
      </dgm:t>
    </dgm:pt>
    <dgm:pt modelId="{0B8C28E0-593A-4159-9D4E-D56C5EF3EF99}" type="parTrans" cxnId="{67ADC363-06A2-4EE7-9374-C6F1436BA0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D3AB0C-0F87-43D7-8E69-7B205EAB1541}" type="sibTrans" cxnId="{67ADC363-06A2-4EE7-9374-C6F1436BA0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7B8475-B481-4F5B-8E2A-840873220A9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6</a:t>
          </a:r>
        </a:p>
      </dgm:t>
    </dgm:pt>
    <dgm:pt modelId="{3755D7DE-9DB0-47D7-9BED-A94C4586B824}" type="parTrans" cxnId="{6C922023-4894-42F5-9912-5633B9B5D9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6FC9DA-59B9-4104-AE67-712131AFFB9A}" type="sibTrans" cxnId="{6C922023-4894-42F5-9912-5633B9B5D9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92DE44-51D0-4C91-A4B9-F119C66BAC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Survival</a:t>
          </a:r>
        </a:p>
      </dgm:t>
    </dgm:pt>
    <dgm:pt modelId="{91C9206A-0842-4820-88C0-3BC1DFE871B8}" type="sibTrans" cxnId="{AD9DBEF4-B3B4-4297-8E17-972597AB1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31564F-467B-40C9-8FF4-384306EAD82B}" type="parTrans" cxnId="{AD9DBEF4-B3B4-4297-8E17-972597AB1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80FA13-29AD-4F71-BAB5-EB1D7179AE1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Improved Decision Making</a:t>
          </a:r>
        </a:p>
      </dgm:t>
    </dgm:pt>
    <dgm:pt modelId="{00433429-98F7-4170-971E-934EA54BB379}" type="sibTrans" cxnId="{2B66980C-2DA2-43D2-82BC-47469232A6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339F37-CB12-4AF9-9C62-50E1E1645699}" type="parTrans" cxnId="{2B66980C-2DA2-43D2-82BC-47469232A6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2FA31B-4EBE-45AE-BFD9-3AEE19C7EEFE}" type="pres">
      <dgm:prSet presAssocID="{1F1C256B-7CB0-42FC-945E-1677921817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36386D-B7DA-44FE-BB66-F05B8AAC5D35}" type="pres">
      <dgm:prSet presAssocID="{E4F65F86-BEC2-427E-A46B-182139F30E88}" presName="composite" presStyleCnt="0"/>
      <dgm:spPr/>
    </dgm:pt>
    <dgm:pt modelId="{0301C42C-128F-4BF6-A5DA-90214B8EC9DA}" type="pres">
      <dgm:prSet presAssocID="{E4F65F86-BEC2-427E-A46B-182139F30E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5C820-7E7A-4669-91EA-6A9B856B77F7}" type="pres">
      <dgm:prSet presAssocID="{E4F65F86-BEC2-427E-A46B-182139F30E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B424-640C-46B3-8F6D-28B62120BE66}" type="pres">
      <dgm:prSet presAssocID="{FD20B30F-2456-4942-9753-F80A33080519}" presName="sp" presStyleCnt="0"/>
      <dgm:spPr/>
    </dgm:pt>
    <dgm:pt modelId="{21F56BD7-9DA2-4A31-8086-C287D4AB85E7}" type="pres">
      <dgm:prSet presAssocID="{B5ACC635-A1C5-4363-AA6A-09BB5B0C2BCE}" presName="composite" presStyleCnt="0"/>
      <dgm:spPr/>
    </dgm:pt>
    <dgm:pt modelId="{B6E6D893-6662-43A1-98CF-8DF461F69059}" type="pres">
      <dgm:prSet presAssocID="{B5ACC635-A1C5-4363-AA6A-09BB5B0C2BC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78C8E-ABAA-4FA1-A722-4039E158C506}" type="pres">
      <dgm:prSet presAssocID="{B5ACC635-A1C5-4363-AA6A-09BB5B0C2BC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07374-9CFE-41B4-88FF-F4C9A553BBED}" type="pres">
      <dgm:prSet presAssocID="{6AFD01F2-E56D-4570-890F-5683B87A51A1}" presName="sp" presStyleCnt="0"/>
      <dgm:spPr/>
    </dgm:pt>
    <dgm:pt modelId="{E678344B-BB52-4453-ACD8-CD5CFC784584}" type="pres">
      <dgm:prSet presAssocID="{D77B8475-B481-4F5B-8E2A-840873220A9D}" presName="composite" presStyleCnt="0"/>
      <dgm:spPr/>
    </dgm:pt>
    <dgm:pt modelId="{1C9D271C-68AF-453F-AFA3-CB553F500B3A}" type="pres">
      <dgm:prSet presAssocID="{D77B8475-B481-4F5B-8E2A-840873220A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4B401-EEAE-4447-9690-568E0D22853B}" type="pres">
      <dgm:prSet presAssocID="{D77B8475-B481-4F5B-8E2A-840873220A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95721-ACD2-4986-A866-84781D1B45FF}" type="presOf" srcId="{EC92DE44-51D0-4C91-A4B9-F119C66BACC0}" destId="{4E34B401-EEAE-4447-9690-568E0D22853B}" srcOrd="0" destOrd="0" presId="urn:microsoft.com/office/officeart/2005/8/layout/chevron2"/>
    <dgm:cxn modelId="{EB7D7984-44F3-47FD-A563-98C5839F46B8}" type="presOf" srcId="{B5ACC635-A1C5-4363-AA6A-09BB5B0C2BCE}" destId="{B6E6D893-6662-43A1-98CF-8DF461F69059}" srcOrd="0" destOrd="0" presId="urn:microsoft.com/office/officeart/2005/8/layout/chevron2"/>
    <dgm:cxn modelId="{67ADC363-06A2-4EE7-9374-C6F1436BA094}" srcId="{B5ACC635-A1C5-4363-AA6A-09BB5B0C2BCE}" destId="{A6FB17EB-963E-4B68-8D91-804503225E91}" srcOrd="0" destOrd="0" parTransId="{0B8C28E0-593A-4159-9D4E-D56C5EF3EF99}" sibTransId="{09D3AB0C-0F87-43D7-8E69-7B205EAB1541}"/>
    <dgm:cxn modelId="{AB8781CF-562C-4A5F-A2B5-ED7C5FDACCC5}" srcId="{1F1C256B-7CB0-42FC-945E-167792181763}" destId="{B5ACC635-A1C5-4363-AA6A-09BB5B0C2BCE}" srcOrd="1" destOrd="0" parTransId="{EAE08572-189D-4D2B-B5B6-0107CD4983C3}" sibTransId="{6AFD01F2-E56D-4570-890F-5683B87A51A1}"/>
    <dgm:cxn modelId="{0881FAB8-0E1A-4F6F-AD51-FC83BFD1AE28}" type="presOf" srcId="{E4F65F86-BEC2-427E-A46B-182139F30E88}" destId="{0301C42C-128F-4BF6-A5DA-90214B8EC9DA}" srcOrd="0" destOrd="0" presId="urn:microsoft.com/office/officeart/2005/8/layout/chevron2"/>
    <dgm:cxn modelId="{6C922023-4894-42F5-9912-5633B9B5D982}" srcId="{1F1C256B-7CB0-42FC-945E-167792181763}" destId="{D77B8475-B481-4F5B-8E2A-840873220A9D}" srcOrd="2" destOrd="0" parTransId="{3755D7DE-9DB0-47D7-9BED-A94C4586B824}" sibTransId="{236FC9DA-59B9-4104-AE67-712131AFFB9A}"/>
    <dgm:cxn modelId="{10681777-5FDD-440D-B020-A1BD5DEBBCE1}" type="presOf" srcId="{D77B8475-B481-4F5B-8E2A-840873220A9D}" destId="{1C9D271C-68AF-453F-AFA3-CB553F500B3A}" srcOrd="0" destOrd="0" presId="urn:microsoft.com/office/officeart/2005/8/layout/chevron2"/>
    <dgm:cxn modelId="{2B66980C-2DA2-43D2-82BC-47469232A654}" srcId="{E4F65F86-BEC2-427E-A46B-182139F30E88}" destId="{B280FA13-29AD-4F71-BAB5-EB1D7179AE1B}" srcOrd="0" destOrd="0" parTransId="{11339F37-CB12-4AF9-9C62-50E1E1645699}" sibTransId="{00433429-98F7-4170-971E-934EA54BB379}"/>
    <dgm:cxn modelId="{456CA642-E536-4D99-B2E2-DE5CC8EAA188}" type="presOf" srcId="{1F1C256B-7CB0-42FC-945E-167792181763}" destId="{4B2FA31B-4EBE-45AE-BFD9-3AEE19C7EEFE}" srcOrd="0" destOrd="0" presId="urn:microsoft.com/office/officeart/2005/8/layout/chevron2"/>
    <dgm:cxn modelId="{34D7BB4B-D677-42DC-89C0-31700CE8D64B}" srcId="{1F1C256B-7CB0-42FC-945E-167792181763}" destId="{E4F65F86-BEC2-427E-A46B-182139F30E88}" srcOrd="0" destOrd="0" parTransId="{198E2D71-DBAC-4F85-9E50-0CA4273E41BC}" sibTransId="{FD20B30F-2456-4942-9753-F80A33080519}"/>
    <dgm:cxn modelId="{F0EE0D1E-4B35-4A98-9BFD-51BD4FC8164C}" type="presOf" srcId="{B280FA13-29AD-4F71-BAB5-EB1D7179AE1B}" destId="{F695C820-7E7A-4669-91EA-6A9B856B77F7}" srcOrd="0" destOrd="0" presId="urn:microsoft.com/office/officeart/2005/8/layout/chevron2"/>
    <dgm:cxn modelId="{A3E1924F-0045-4E10-99A7-968C2E5C6892}" type="presOf" srcId="{A6FB17EB-963E-4B68-8D91-804503225E91}" destId="{E1078C8E-ABAA-4FA1-A722-4039E158C506}" srcOrd="0" destOrd="0" presId="urn:microsoft.com/office/officeart/2005/8/layout/chevron2"/>
    <dgm:cxn modelId="{AD9DBEF4-B3B4-4297-8E17-972597AB178D}" srcId="{D77B8475-B481-4F5B-8E2A-840873220A9D}" destId="{EC92DE44-51D0-4C91-A4B9-F119C66BACC0}" srcOrd="0" destOrd="0" parTransId="{7731564F-467B-40C9-8FF4-384306EAD82B}" sibTransId="{91C9206A-0842-4820-88C0-3BC1DFE871B8}"/>
    <dgm:cxn modelId="{3AB10EEA-AE94-4A27-B4C7-60191C4CFAA6}" type="presParOf" srcId="{4B2FA31B-4EBE-45AE-BFD9-3AEE19C7EEFE}" destId="{AB36386D-B7DA-44FE-BB66-F05B8AAC5D35}" srcOrd="0" destOrd="0" presId="urn:microsoft.com/office/officeart/2005/8/layout/chevron2"/>
    <dgm:cxn modelId="{8C04003C-DC9D-4297-B5CB-A983A9E23687}" type="presParOf" srcId="{AB36386D-B7DA-44FE-BB66-F05B8AAC5D35}" destId="{0301C42C-128F-4BF6-A5DA-90214B8EC9DA}" srcOrd="0" destOrd="0" presId="urn:microsoft.com/office/officeart/2005/8/layout/chevron2"/>
    <dgm:cxn modelId="{B6C7F23E-CDB8-47A5-8BBD-7145EC74FAEC}" type="presParOf" srcId="{AB36386D-B7DA-44FE-BB66-F05B8AAC5D35}" destId="{F695C820-7E7A-4669-91EA-6A9B856B77F7}" srcOrd="1" destOrd="0" presId="urn:microsoft.com/office/officeart/2005/8/layout/chevron2"/>
    <dgm:cxn modelId="{A9734FD0-175B-468B-AEE7-92EF9F400E9E}" type="presParOf" srcId="{4B2FA31B-4EBE-45AE-BFD9-3AEE19C7EEFE}" destId="{A2BCB424-640C-46B3-8F6D-28B62120BE66}" srcOrd="1" destOrd="0" presId="urn:microsoft.com/office/officeart/2005/8/layout/chevron2"/>
    <dgm:cxn modelId="{51CFCDC3-E713-4FD5-B984-DACFD41B1245}" type="presParOf" srcId="{4B2FA31B-4EBE-45AE-BFD9-3AEE19C7EEFE}" destId="{21F56BD7-9DA2-4A31-8086-C287D4AB85E7}" srcOrd="2" destOrd="0" presId="urn:microsoft.com/office/officeart/2005/8/layout/chevron2"/>
    <dgm:cxn modelId="{A7443424-7112-44B8-BD1F-0784AE72DA5D}" type="presParOf" srcId="{21F56BD7-9DA2-4A31-8086-C287D4AB85E7}" destId="{B6E6D893-6662-43A1-98CF-8DF461F69059}" srcOrd="0" destOrd="0" presId="urn:microsoft.com/office/officeart/2005/8/layout/chevron2"/>
    <dgm:cxn modelId="{8D935331-D863-4490-8362-8B72B212CD63}" type="presParOf" srcId="{21F56BD7-9DA2-4A31-8086-C287D4AB85E7}" destId="{E1078C8E-ABAA-4FA1-A722-4039E158C506}" srcOrd="1" destOrd="0" presId="urn:microsoft.com/office/officeart/2005/8/layout/chevron2"/>
    <dgm:cxn modelId="{93D0A039-2C60-48B8-90C4-08844B71ED9F}" type="presParOf" srcId="{4B2FA31B-4EBE-45AE-BFD9-3AEE19C7EEFE}" destId="{DA207374-9CFE-41B4-88FF-F4C9A553BBED}" srcOrd="3" destOrd="0" presId="urn:microsoft.com/office/officeart/2005/8/layout/chevron2"/>
    <dgm:cxn modelId="{2592D931-6701-4194-BB68-C0DB4ACFC519}" type="presParOf" srcId="{4B2FA31B-4EBE-45AE-BFD9-3AEE19C7EEFE}" destId="{E678344B-BB52-4453-ACD8-CD5CFC784584}" srcOrd="4" destOrd="0" presId="urn:microsoft.com/office/officeart/2005/8/layout/chevron2"/>
    <dgm:cxn modelId="{234BC6BD-3408-4DF0-B27E-DBEF5BC77D54}" type="presParOf" srcId="{E678344B-BB52-4453-ACD8-CD5CFC784584}" destId="{1C9D271C-68AF-453F-AFA3-CB553F500B3A}" srcOrd="0" destOrd="0" presId="urn:microsoft.com/office/officeart/2005/8/layout/chevron2"/>
    <dgm:cxn modelId="{19AB085F-787E-4B53-9D7B-FD9FA8B17ADA}" type="presParOf" srcId="{E678344B-BB52-4453-ACD8-CD5CFC784584}" destId="{4E34B401-EEAE-4447-9690-568E0D22853B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C256B-7CB0-42FC-945E-1677921817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65F86-BEC2-427E-A46B-182139F30E8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1</a:t>
          </a:r>
        </a:p>
      </dgm:t>
    </dgm:pt>
    <dgm:pt modelId="{198E2D71-DBAC-4F85-9E50-0CA4273E41BC}" type="parTrans" cxnId="{34D7BB4B-D677-42DC-89C0-31700CE8D6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20B30F-2456-4942-9753-F80A33080519}" type="sibTrans" cxnId="{34D7BB4B-D677-42DC-89C0-31700CE8D6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80FA13-29AD-4F71-BAB5-EB1D7179AE1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Operational Excellence</a:t>
          </a:r>
        </a:p>
      </dgm:t>
    </dgm:pt>
    <dgm:pt modelId="{11339F37-CB12-4AF9-9C62-50E1E1645699}" type="parTrans" cxnId="{2B66980C-2DA2-43D2-82BC-47469232A6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433429-98F7-4170-971E-934EA54BB379}" type="sibTrans" cxnId="{2B66980C-2DA2-43D2-82BC-47469232A6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ACC635-A1C5-4363-AA6A-09BB5B0C2BC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2</a:t>
          </a:r>
        </a:p>
      </dgm:t>
    </dgm:pt>
    <dgm:pt modelId="{EAE08572-189D-4D2B-B5B6-0107CD4983C3}" type="parTrans" cxnId="{AB8781CF-562C-4A5F-A2B5-ED7C5FDAC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FD01F2-E56D-4570-890F-5683B87A51A1}" type="sibTrans" cxnId="{AB8781CF-562C-4A5F-A2B5-ED7C5FDAC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FB17EB-963E-4B68-8D91-804503225E9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New Products Services &amp; Business Model</a:t>
          </a:r>
        </a:p>
      </dgm:t>
    </dgm:pt>
    <dgm:pt modelId="{0B8C28E0-593A-4159-9D4E-D56C5EF3EF99}" type="parTrans" cxnId="{67ADC363-06A2-4EE7-9374-C6F1436BA0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D3AB0C-0F87-43D7-8E69-7B205EAB1541}" type="sibTrans" cxnId="{67ADC363-06A2-4EE7-9374-C6F1436BA0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7B8475-B481-4F5B-8E2A-840873220A9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3</a:t>
          </a:r>
        </a:p>
      </dgm:t>
    </dgm:pt>
    <dgm:pt modelId="{3755D7DE-9DB0-47D7-9BED-A94C4586B824}" type="parTrans" cxnId="{6C922023-4894-42F5-9912-5633B9B5D9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6FC9DA-59B9-4104-AE67-712131AFFB9A}" type="sibTrans" cxnId="{6C922023-4894-42F5-9912-5633B9B5D9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92DE44-51D0-4C91-A4B9-F119C66BAC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Georgia" pitchFamily="18" charset="0"/>
            </a:rPr>
            <a:t>Customer &amp; Supplier Intimacy</a:t>
          </a:r>
        </a:p>
      </dgm:t>
    </dgm:pt>
    <dgm:pt modelId="{7731564F-467B-40C9-8FF4-384306EAD82B}" type="parTrans" cxnId="{AD9DBEF4-B3B4-4297-8E17-972597AB1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C9206A-0842-4820-88C0-3BC1DFE871B8}" type="sibTrans" cxnId="{AD9DBEF4-B3B4-4297-8E17-972597AB1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2FA31B-4EBE-45AE-BFD9-3AEE19C7EEFE}" type="pres">
      <dgm:prSet presAssocID="{1F1C256B-7CB0-42FC-945E-1677921817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36386D-B7DA-44FE-BB66-F05B8AAC5D35}" type="pres">
      <dgm:prSet presAssocID="{E4F65F86-BEC2-427E-A46B-182139F30E88}" presName="composite" presStyleCnt="0"/>
      <dgm:spPr/>
    </dgm:pt>
    <dgm:pt modelId="{0301C42C-128F-4BF6-A5DA-90214B8EC9DA}" type="pres">
      <dgm:prSet presAssocID="{E4F65F86-BEC2-427E-A46B-182139F30E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5C820-7E7A-4669-91EA-6A9B856B77F7}" type="pres">
      <dgm:prSet presAssocID="{E4F65F86-BEC2-427E-A46B-182139F30E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B424-640C-46B3-8F6D-28B62120BE66}" type="pres">
      <dgm:prSet presAssocID="{FD20B30F-2456-4942-9753-F80A33080519}" presName="sp" presStyleCnt="0"/>
      <dgm:spPr/>
    </dgm:pt>
    <dgm:pt modelId="{21F56BD7-9DA2-4A31-8086-C287D4AB85E7}" type="pres">
      <dgm:prSet presAssocID="{B5ACC635-A1C5-4363-AA6A-09BB5B0C2BCE}" presName="composite" presStyleCnt="0"/>
      <dgm:spPr/>
    </dgm:pt>
    <dgm:pt modelId="{B6E6D893-6662-43A1-98CF-8DF461F69059}" type="pres">
      <dgm:prSet presAssocID="{B5ACC635-A1C5-4363-AA6A-09BB5B0C2BC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78C8E-ABAA-4FA1-A722-4039E158C506}" type="pres">
      <dgm:prSet presAssocID="{B5ACC635-A1C5-4363-AA6A-09BB5B0C2BC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07374-9CFE-41B4-88FF-F4C9A553BBED}" type="pres">
      <dgm:prSet presAssocID="{6AFD01F2-E56D-4570-890F-5683B87A51A1}" presName="sp" presStyleCnt="0"/>
      <dgm:spPr/>
    </dgm:pt>
    <dgm:pt modelId="{E678344B-BB52-4453-ACD8-CD5CFC784584}" type="pres">
      <dgm:prSet presAssocID="{D77B8475-B481-4F5B-8E2A-840873220A9D}" presName="composite" presStyleCnt="0"/>
      <dgm:spPr/>
    </dgm:pt>
    <dgm:pt modelId="{1C9D271C-68AF-453F-AFA3-CB553F500B3A}" type="pres">
      <dgm:prSet presAssocID="{D77B8475-B481-4F5B-8E2A-840873220A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4B401-EEAE-4447-9690-568E0D22853B}" type="pres">
      <dgm:prSet presAssocID="{D77B8475-B481-4F5B-8E2A-840873220A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95721-ACD2-4986-A866-84781D1B45FF}" type="presOf" srcId="{EC92DE44-51D0-4C91-A4B9-F119C66BACC0}" destId="{4E34B401-EEAE-4447-9690-568E0D22853B}" srcOrd="0" destOrd="0" presId="urn:microsoft.com/office/officeart/2005/8/layout/chevron2"/>
    <dgm:cxn modelId="{EB7D7984-44F3-47FD-A563-98C5839F46B8}" type="presOf" srcId="{B5ACC635-A1C5-4363-AA6A-09BB5B0C2BCE}" destId="{B6E6D893-6662-43A1-98CF-8DF461F69059}" srcOrd="0" destOrd="0" presId="urn:microsoft.com/office/officeart/2005/8/layout/chevron2"/>
    <dgm:cxn modelId="{67ADC363-06A2-4EE7-9374-C6F1436BA094}" srcId="{B5ACC635-A1C5-4363-AA6A-09BB5B0C2BCE}" destId="{A6FB17EB-963E-4B68-8D91-804503225E91}" srcOrd="0" destOrd="0" parTransId="{0B8C28E0-593A-4159-9D4E-D56C5EF3EF99}" sibTransId="{09D3AB0C-0F87-43D7-8E69-7B205EAB1541}"/>
    <dgm:cxn modelId="{AB8781CF-562C-4A5F-A2B5-ED7C5FDACCC5}" srcId="{1F1C256B-7CB0-42FC-945E-167792181763}" destId="{B5ACC635-A1C5-4363-AA6A-09BB5B0C2BCE}" srcOrd="1" destOrd="0" parTransId="{EAE08572-189D-4D2B-B5B6-0107CD4983C3}" sibTransId="{6AFD01F2-E56D-4570-890F-5683B87A51A1}"/>
    <dgm:cxn modelId="{0881FAB8-0E1A-4F6F-AD51-FC83BFD1AE28}" type="presOf" srcId="{E4F65F86-BEC2-427E-A46B-182139F30E88}" destId="{0301C42C-128F-4BF6-A5DA-90214B8EC9DA}" srcOrd="0" destOrd="0" presId="urn:microsoft.com/office/officeart/2005/8/layout/chevron2"/>
    <dgm:cxn modelId="{6C922023-4894-42F5-9912-5633B9B5D982}" srcId="{1F1C256B-7CB0-42FC-945E-167792181763}" destId="{D77B8475-B481-4F5B-8E2A-840873220A9D}" srcOrd="2" destOrd="0" parTransId="{3755D7DE-9DB0-47D7-9BED-A94C4586B824}" sibTransId="{236FC9DA-59B9-4104-AE67-712131AFFB9A}"/>
    <dgm:cxn modelId="{10681777-5FDD-440D-B020-A1BD5DEBBCE1}" type="presOf" srcId="{D77B8475-B481-4F5B-8E2A-840873220A9D}" destId="{1C9D271C-68AF-453F-AFA3-CB553F500B3A}" srcOrd="0" destOrd="0" presId="urn:microsoft.com/office/officeart/2005/8/layout/chevron2"/>
    <dgm:cxn modelId="{2B66980C-2DA2-43D2-82BC-47469232A654}" srcId="{E4F65F86-BEC2-427E-A46B-182139F30E88}" destId="{B280FA13-29AD-4F71-BAB5-EB1D7179AE1B}" srcOrd="0" destOrd="0" parTransId="{11339F37-CB12-4AF9-9C62-50E1E1645699}" sibTransId="{00433429-98F7-4170-971E-934EA54BB379}"/>
    <dgm:cxn modelId="{456CA642-E536-4D99-B2E2-DE5CC8EAA188}" type="presOf" srcId="{1F1C256B-7CB0-42FC-945E-167792181763}" destId="{4B2FA31B-4EBE-45AE-BFD9-3AEE19C7EEFE}" srcOrd="0" destOrd="0" presId="urn:microsoft.com/office/officeart/2005/8/layout/chevron2"/>
    <dgm:cxn modelId="{34D7BB4B-D677-42DC-89C0-31700CE8D64B}" srcId="{1F1C256B-7CB0-42FC-945E-167792181763}" destId="{E4F65F86-BEC2-427E-A46B-182139F30E88}" srcOrd="0" destOrd="0" parTransId="{198E2D71-DBAC-4F85-9E50-0CA4273E41BC}" sibTransId="{FD20B30F-2456-4942-9753-F80A33080519}"/>
    <dgm:cxn modelId="{F0EE0D1E-4B35-4A98-9BFD-51BD4FC8164C}" type="presOf" srcId="{B280FA13-29AD-4F71-BAB5-EB1D7179AE1B}" destId="{F695C820-7E7A-4669-91EA-6A9B856B77F7}" srcOrd="0" destOrd="0" presId="urn:microsoft.com/office/officeart/2005/8/layout/chevron2"/>
    <dgm:cxn modelId="{A3E1924F-0045-4E10-99A7-968C2E5C6892}" type="presOf" srcId="{A6FB17EB-963E-4B68-8D91-804503225E91}" destId="{E1078C8E-ABAA-4FA1-A722-4039E158C506}" srcOrd="0" destOrd="0" presId="urn:microsoft.com/office/officeart/2005/8/layout/chevron2"/>
    <dgm:cxn modelId="{AD9DBEF4-B3B4-4297-8E17-972597AB178D}" srcId="{D77B8475-B481-4F5B-8E2A-840873220A9D}" destId="{EC92DE44-51D0-4C91-A4B9-F119C66BACC0}" srcOrd="0" destOrd="0" parTransId="{7731564F-467B-40C9-8FF4-384306EAD82B}" sibTransId="{91C9206A-0842-4820-88C0-3BC1DFE871B8}"/>
    <dgm:cxn modelId="{3AB10EEA-AE94-4A27-B4C7-60191C4CFAA6}" type="presParOf" srcId="{4B2FA31B-4EBE-45AE-BFD9-3AEE19C7EEFE}" destId="{AB36386D-B7DA-44FE-BB66-F05B8AAC5D35}" srcOrd="0" destOrd="0" presId="urn:microsoft.com/office/officeart/2005/8/layout/chevron2"/>
    <dgm:cxn modelId="{8C04003C-DC9D-4297-B5CB-A983A9E23687}" type="presParOf" srcId="{AB36386D-B7DA-44FE-BB66-F05B8AAC5D35}" destId="{0301C42C-128F-4BF6-A5DA-90214B8EC9DA}" srcOrd="0" destOrd="0" presId="urn:microsoft.com/office/officeart/2005/8/layout/chevron2"/>
    <dgm:cxn modelId="{B6C7F23E-CDB8-47A5-8BBD-7145EC74FAEC}" type="presParOf" srcId="{AB36386D-B7DA-44FE-BB66-F05B8AAC5D35}" destId="{F695C820-7E7A-4669-91EA-6A9B856B77F7}" srcOrd="1" destOrd="0" presId="urn:microsoft.com/office/officeart/2005/8/layout/chevron2"/>
    <dgm:cxn modelId="{A9734FD0-175B-468B-AEE7-92EF9F400E9E}" type="presParOf" srcId="{4B2FA31B-4EBE-45AE-BFD9-3AEE19C7EEFE}" destId="{A2BCB424-640C-46B3-8F6D-28B62120BE66}" srcOrd="1" destOrd="0" presId="urn:microsoft.com/office/officeart/2005/8/layout/chevron2"/>
    <dgm:cxn modelId="{51CFCDC3-E713-4FD5-B984-DACFD41B1245}" type="presParOf" srcId="{4B2FA31B-4EBE-45AE-BFD9-3AEE19C7EEFE}" destId="{21F56BD7-9DA2-4A31-8086-C287D4AB85E7}" srcOrd="2" destOrd="0" presId="urn:microsoft.com/office/officeart/2005/8/layout/chevron2"/>
    <dgm:cxn modelId="{A7443424-7112-44B8-BD1F-0784AE72DA5D}" type="presParOf" srcId="{21F56BD7-9DA2-4A31-8086-C287D4AB85E7}" destId="{B6E6D893-6662-43A1-98CF-8DF461F69059}" srcOrd="0" destOrd="0" presId="urn:microsoft.com/office/officeart/2005/8/layout/chevron2"/>
    <dgm:cxn modelId="{8D935331-D863-4490-8362-8B72B212CD63}" type="presParOf" srcId="{21F56BD7-9DA2-4A31-8086-C287D4AB85E7}" destId="{E1078C8E-ABAA-4FA1-A722-4039E158C506}" srcOrd="1" destOrd="0" presId="urn:microsoft.com/office/officeart/2005/8/layout/chevron2"/>
    <dgm:cxn modelId="{93D0A039-2C60-48B8-90C4-08844B71ED9F}" type="presParOf" srcId="{4B2FA31B-4EBE-45AE-BFD9-3AEE19C7EEFE}" destId="{DA207374-9CFE-41B4-88FF-F4C9A553BBED}" srcOrd="3" destOrd="0" presId="urn:microsoft.com/office/officeart/2005/8/layout/chevron2"/>
    <dgm:cxn modelId="{2592D931-6701-4194-BB68-C0DB4ACFC519}" type="presParOf" srcId="{4B2FA31B-4EBE-45AE-BFD9-3AEE19C7EEFE}" destId="{E678344B-BB52-4453-ACD8-CD5CFC784584}" srcOrd="4" destOrd="0" presId="urn:microsoft.com/office/officeart/2005/8/layout/chevron2"/>
    <dgm:cxn modelId="{234BC6BD-3408-4DF0-B27E-DBEF5BC77D54}" type="presParOf" srcId="{E678344B-BB52-4453-ACD8-CD5CFC784584}" destId="{1C9D271C-68AF-453F-AFA3-CB553F500B3A}" srcOrd="0" destOrd="0" presId="urn:microsoft.com/office/officeart/2005/8/layout/chevron2"/>
    <dgm:cxn modelId="{19AB085F-787E-4B53-9D7B-FD9FA8B17ADA}" type="presParOf" srcId="{E678344B-BB52-4453-ACD8-CD5CFC784584}" destId="{4E34B401-EEAE-4447-9690-568E0D22853B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226F3-EA1A-41C6-852B-18ACE59798E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D000523-D434-4FC7-951E-6871135BC027}">
      <dgm:prSet phldrT="[Text]" custT="1"/>
      <dgm:spPr/>
      <dgm:t>
        <a:bodyPr/>
        <a:lstStyle/>
        <a:p>
          <a:endParaRPr lang="en-US" sz="2400" dirty="0">
            <a:latin typeface="Georgia" panose="02040502050405020303" pitchFamily="18" charset="0"/>
          </a:endParaRPr>
        </a:p>
        <a:p>
          <a:r>
            <a:rPr lang="en-US" sz="2000" dirty="0">
              <a:latin typeface="Georgia" panose="02040502050405020303" pitchFamily="18" charset="0"/>
            </a:rPr>
            <a:t>Senior</a:t>
          </a:r>
          <a:r>
            <a:rPr lang="en-US" sz="2400" dirty="0">
              <a:latin typeface="Georgia" panose="02040502050405020303" pitchFamily="18" charset="0"/>
            </a:rPr>
            <a:t> </a:t>
          </a:r>
          <a:r>
            <a:rPr lang="en-US" sz="1400" dirty="0">
              <a:latin typeface="Georgia" panose="02040502050405020303" pitchFamily="18" charset="0"/>
            </a:rPr>
            <a:t>Management</a:t>
          </a:r>
          <a:endParaRPr lang="en-US" sz="2400" dirty="0">
            <a:latin typeface="Georgia" panose="02040502050405020303" pitchFamily="18" charset="0"/>
          </a:endParaRPr>
        </a:p>
      </dgm:t>
    </dgm:pt>
    <dgm:pt modelId="{CAA09D55-FC45-40D7-85D1-A19345A5F13D}" type="parTrans" cxnId="{2CA41B0C-1FB6-46EC-87F4-6CC3A8A4DA0A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DC857902-10B8-42FF-8D63-EC7B09445A86}" type="sibTrans" cxnId="{2CA41B0C-1FB6-46EC-87F4-6CC3A8A4DA0A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477C084F-9563-4340-BA11-18F4358CBBFE}">
      <dgm:prSet phldrT="[Text]" custT="1"/>
      <dgm:spPr/>
      <dgm:t>
        <a:bodyPr/>
        <a:lstStyle/>
        <a:p>
          <a:r>
            <a:rPr lang="en-US" sz="2000" dirty="0">
              <a:latin typeface="Georgia" panose="02040502050405020303" pitchFamily="18" charset="0"/>
            </a:rPr>
            <a:t>Middle</a:t>
          </a:r>
        </a:p>
        <a:p>
          <a:r>
            <a:rPr lang="en-US" sz="2400" dirty="0">
              <a:latin typeface="Georgia" panose="02040502050405020303" pitchFamily="18" charset="0"/>
            </a:rPr>
            <a:t> </a:t>
          </a:r>
          <a:r>
            <a:rPr lang="en-US" sz="1400" dirty="0">
              <a:latin typeface="Georgia" panose="02040502050405020303" pitchFamily="18" charset="0"/>
            </a:rPr>
            <a:t>Management</a:t>
          </a:r>
          <a:endParaRPr lang="en-US" sz="2400" dirty="0">
            <a:latin typeface="Georgia" panose="02040502050405020303" pitchFamily="18" charset="0"/>
          </a:endParaRPr>
        </a:p>
      </dgm:t>
    </dgm:pt>
    <dgm:pt modelId="{F43A0A6C-E20F-4A8C-AAAB-6F2EBB2EBB75}" type="parTrans" cxnId="{F31E8D5B-5E85-4D1F-8B99-377769E604D3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2CD01037-5CD3-4CB3-B99D-CFCA865F1112}" type="sibTrans" cxnId="{F31E8D5B-5E85-4D1F-8B99-377769E604D3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5A6C2B06-EFD1-4C44-A613-CF919529114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Georgia" panose="02040502050405020303" pitchFamily="18" charset="0"/>
            </a:rPr>
            <a:t>Operational </a:t>
          </a:r>
        </a:p>
        <a:p>
          <a:pPr>
            <a:lnSpc>
              <a:spcPct val="150000"/>
            </a:lnSpc>
          </a:pPr>
          <a:r>
            <a:rPr lang="en-US" sz="1400" dirty="0">
              <a:latin typeface="Georgia" panose="02040502050405020303" pitchFamily="18" charset="0"/>
            </a:rPr>
            <a:t>Management</a:t>
          </a:r>
          <a:endParaRPr lang="en-US" sz="2000" dirty="0">
            <a:latin typeface="Georgia" panose="02040502050405020303" pitchFamily="18" charset="0"/>
          </a:endParaRPr>
        </a:p>
      </dgm:t>
    </dgm:pt>
    <dgm:pt modelId="{E455CD51-224E-4B3D-A31F-9F682F852251}" type="parTrans" cxnId="{83FF1AE0-6A00-41F5-9E5C-C5CEAFF8CEA0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7B39E94A-A866-4CAF-B4F1-F9E332CDBB6C}" type="sibTrans" cxnId="{83FF1AE0-6A00-41F5-9E5C-C5CEAFF8CEA0}">
      <dgm:prSet/>
      <dgm:spPr/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2486DADC-9610-421A-B755-B9EC3459376C}" type="pres">
      <dgm:prSet presAssocID="{953226F3-EA1A-41C6-852B-18ACE59798E0}" presName="Name0" presStyleCnt="0">
        <dgm:presLayoutVars>
          <dgm:dir/>
          <dgm:animLvl val="lvl"/>
          <dgm:resizeHandles val="exact"/>
        </dgm:presLayoutVars>
      </dgm:prSet>
      <dgm:spPr/>
    </dgm:pt>
    <dgm:pt modelId="{593DD587-4D44-4C05-9F9C-A43F545FD6D1}" type="pres">
      <dgm:prSet presAssocID="{5D000523-D434-4FC7-951E-6871135BC027}" presName="Name8" presStyleCnt="0"/>
      <dgm:spPr/>
    </dgm:pt>
    <dgm:pt modelId="{95418492-579B-411F-BED5-49C27F4C84F4}" type="pres">
      <dgm:prSet presAssocID="{5D000523-D434-4FC7-951E-6871135BC02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EBD17-B672-444F-9CD3-CEEA46B6EDB6}" type="pres">
      <dgm:prSet presAssocID="{5D000523-D434-4FC7-951E-6871135BC0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58624-9253-47C4-95C1-54388738400A}" type="pres">
      <dgm:prSet presAssocID="{477C084F-9563-4340-BA11-18F4358CBBFE}" presName="Name8" presStyleCnt="0"/>
      <dgm:spPr/>
    </dgm:pt>
    <dgm:pt modelId="{819E0234-0092-4E13-A5B6-59C06691FF4F}" type="pres">
      <dgm:prSet presAssocID="{477C084F-9563-4340-BA11-18F4358CBBFE}" presName="level" presStyleLbl="node1" presStyleIdx="1" presStyleCnt="3" custLinFactNeighborX="0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C52BC-9F1C-43EE-B060-E01F68316B1D}" type="pres">
      <dgm:prSet presAssocID="{477C084F-9563-4340-BA11-18F4358CBBF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43D06-D9C0-48C9-9864-7C3AFA6047DA}" type="pres">
      <dgm:prSet presAssocID="{5A6C2B06-EFD1-4C44-A613-CF9195291149}" presName="Name8" presStyleCnt="0"/>
      <dgm:spPr/>
    </dgm:pt>
    <dgm:pt modelId="{BE113877-0390-427C-A304-2FA407416ED4}" type="pres">
      <dgm:prSet presAssocID="{5A6C2B06-EFD1-4C44-A613-CF9195291149}" presName="level" presStyleLbl="node1" presStyleIdx="2" presStyleCnt="3" custLinFactNeighborX="-1892" custLinFactNeighborY="46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266C6-2407-45BB-9F97-BB3DDE8152C5}" type="pres">
      <dgm:prSet presAssocID="{5A6C2B06-EFD1-4C44-A613-CF91952911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54A7D-3F81-4604-A123-D363A53109BF}" type="presOf" srcId="{953226F3-EA1A-41C6-852B-18ACE59798E0}" destId="{2486DADC-9610-421A-B755-B9EC3459376C}" srcOrd="0" destOrd="0" presId="urn:microsoft.com/office/officeart/2005/8/layout/pyramid1"/>
    <dgm:cxn modelId="{61C6438A-5843-4BAE-90BA-B2E1AF3512B9}" type="presOf" srcId="{5D000523-D434-4FC7-951E-6871135BC027}" destId="{95418492-579B-411F-BED5-49C27F4C84F4}" srcOrd="0" destOrd="0" presId="urn:microsoft.com/office/officeart/2005/8/layout/pyramid1"/>
    <dgm:cxn modelId="{F31E8D5B-5E85-4D1F-8B99-377769E604D3}" srcId="{953226F3-EA1A-41C6-852B-18ACE59798E0}" destId="{477C084F-9563-4340-BA11-18F4358CBBFE}" srcOrd="1" destOrd="0" parTransId="{F43A0A6C-E20F-4A8C-AAAB-6F2EBB2EBB75}" sibTransId="{2CD01037-5CD3-4CB3-B99D-CFCA865F1112}"/>
    <dgm:cxn modelId="{4E10AD5D-42DA-42C0-8EFC-3D6ED0676E30}" type="presOf" srcId="{5A6C2B06-EFD1-4C44-A613-CF9195291149}" destId="{18C266C6-2407-45BB-9F97-BB3DDE8152C5}" srcOrd="1" destOrd="0" presId="urn:microsoft.com/office/officeart/2005/8/layout/pyramid1"/>
    <dgm:cxn modelId="{1C2E3B15-A804-47F7-8C30-381F93D47FA2}" type="presOf" srcId="{477C084F-9563-4340-BA11-18F4358CBBFE}" destId="{819E0234-0092-4E13-A5B6-59C06691FF4F}" srcOrd="0" destOrd="0" presId="urn:microsoft.com/office/officeart/2005/8/layout/pyramid1"/>
    <dgm:cxn modelId="{9D335700-8E12-4537-88C0-79DC177CF409}" type="presOf" srcId="{5A6C2B06-EFD1-4C44-A613-CF9195291149}" destId="{BE113877-0390-427C-A304-2FA407416ED4}" srcOrd="0" destOrd="0" presId="urn:microsoft.com/office/officeart/2005/8/layout/pyramid1"/>
    <dgm:cxn modelId="{83FF1AE0-6A00-41F5-9E5C-C5CEAFF8CEA0}" srcId="{953226F3-EA1A-41C6-852B-18ACE59798E0}" destId="{5A6C2B06-EFD1-4C44-A613-CF9195291149}" srcOrd="2" destOrd="0" parTransId="{E455CD51-224E-4B3D-A31F-9F682F852251}" sibTransId="{7B39E94A-A866-4CAF-B4F1-F9E332CDBB6C}"/>
    <dgm:cxn modelId="{2CA41B0C-1FB6-46EC-87F4-6CC3A8A4DA0A}" srcId="{953226F3-EA1A-41C6-852B-18ACE59798E0}" destId="{5D000523-D434-4FC7-951E-6871135BC027}" srcOrd="0" destOrd="0" parTransId="{CAA09D55-FC45-40D7-85D1-A19345A5F13D}" sibTransId="{DC857902-10B8-42FF-8D63-EC7B09445A86}"/>
    <dgm:cxn modelId="{8BE79A8F-B8A9-49CB-B6AB-89F40E23767F}" type="presOf" srcId="{477C084F-9563-4340-BA11-18F4358CBBFE}" destId="{CB2C52BC-9F1C-43EE-B060-E01F68316B1D}" srcOrd="1" destOrd="0" presId="urn:microsoft.com/office/officeart/2005/8/layout/pyramid1"/>
    <dgm:cxn modelId="{2BA958FA-41F0-4F52-A829-F82A5C6F1BB7}" type="presOf" srcId="{5D000523-D434-4FC7-951E-6871135BC027}" destId="{72DEBD17-B672-444F-9CD3-CEEA46B6EDB6}" srcOrd="1" destOrd="0" presId="urn:microsoft.com/office/officeart/2005/8/layout/pyramid1"/>
    <dgm:cxn modelId="{1B827170-978D-4701-8C4C-E84F741A7340}" type="presParOf" srcId="{2486DADC-9610-421A-B755-B9EC3459376C}" destId="{593DD587-4D44-4C05-9F9C-A43F545FD6D1}" srcOrd="0" destOrd="0" presId="urn:microsoft.com/office/officeart/2005/8/layout/pyramid1"/>
    <dgm:cxn modelId="{4839A392-7AE4-4D7A-9676-8151E3768FEA}" type="presParOf" srcId="{593DD587-4D44-4C05-9F9C-A43F545FD6D1}" destId="{95418492-579B-411F-BED5-49C27F4C84F4}" srcOrd="0" destOrd="0" presId="urn:microsoft.com/office/officeart/2005/8/layout/pyramid1"/>
    <dgm:cxn modelId="{20713C4E-3683-4917-BFEE-80EC19F3D9B3}" type="presParOf" srcId="{593DD587-4D44-4C05-9F9C-A43F545FD6D1}" destId="{72DEBD17-B672-444F-9CD3-CEEA46B6EDB6}" srcOrd="1" destOrd="0" presId="urn:microsoft.com/office/officeart/2005/8/layout/pyramid1"/>
    <dgm:cxn modelId="{A9E66C29-0A80-4DA6-B78B-CD6976DECF4E}" type="presParOf" srcId="{2486DADC-9610-421A-B755-B9EC3459376C}" destId="{E0B58624-9253-47C4-95C1-54388738400A}" srcOrd="1" destOrd="0" presId="urn:microsoft.com/office/officeart/2005/8/layout/pyramid1"/>
    <dgm:cxn modelId="{EA0A8214-1573-48B5-84CD-D6A60BFA7794}" type="presParOf" srcId="{E0B58624-9253-47C4-95C1-54388738400A}" destId="{819E0234-0092-4E13-A5B6-59C06691FF4F}" srcOrd="0" destOrd="0" presId="urn:microsoft.com/office/officeart/2005/8/layout/pyramid1"/>
    <dgm:cxn modelId="{BFE202F1-2534-42BA-BEB8-F7FA22CEDB57}" type="presParOf" srcId="{E0B58624-9253-47C4-95C1-54388738400A}" destId="{CB2C52BC-9F1C-43EE-B060-E01F68316B1D}" srcOrd="1" destOrd="0" presId="urn:microsoft.com/office/officeart/2005/8/layout/pyramid1"/>
    <dgm:cxn modelId="{35E8090E-D37A-4D4A-A4F9-61B892E3BD23}" type="presParOf" srcId="{2486DADC-9610-421A-B755-B9EC3459376C}" destId="{96C43D06-D9C0-48C9-9864-7C3AFA6047DA}" srcOrd="2" destOrd="0" presId="urn:microsoft.com/office/officeart/2005/8/layout/pyramid1"/>
    <dgm:cxn modelId="{56015655-E166-4DDA-B55C-BA4944B1F313}" type="presParOf" srcId="{96C43D06-D9C0-48C9-9864-7C3AFA6047DA}" destId="{BE113877-0390-427C-A304-2FA407416ED4}" srcOrd="0" destOrd="0" presId="urn:microsoft.com/office/officeart/2005/8/layout/pyramid1"/>
    <dgm:cxn modelId="{9489C4AB-7995-4B7D-A3E9-035C6C7F258C}" type="presParOf" srcId="{96C43D06-D9C0-48C9-9864-7C3AFA6047DA}" destId="{18C266C6-2407-45BB-9F97-BB3DDE8152C5}" srcOrd="1" destOrd="0" presId="urn:microsoft.com/office/officeart/2005/8/layout/pyramid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1C42C-128F-4BF6-A5DA-90214B8EC9DA}">
      <dsp:nvSpPr>
        <dsp:cNvPr id="0" name=""/>
        <dsp:cNvSpPr/>
      </dsp:nvSpPr>
      <dsp:spPr>
        <a:xfrm rot="5400000">
          <a:off x="-106938" y="107864"/>
          <a:ext cx="712923" cy="499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4</a:t>
          </a:r>
        </a:p>
      </dsp:txBody>
      <dsp:txXfrm rot="-5400000">
        <a:off x="1" y="250448"/>
        <a:ext cx="499046" cy="213877"/>
      </dsp:txXfrm>
    </dsp:sp>
    <dsp:sp modelId="{F695C820-7E7A-4669-91EA-6A9B856B77F7}">
      <dsp:nvSpPr>
        <dsp:cNvPr id="0" name=""/>
        <dsp:cNvSpPr/>
      </dsp:nvSpPr>
      <dsp:spPr>
        <a:xfrm rot="5400000">
          <a:off x="1708783" y="-1208811"/>
          <a:ext cx="463400" cy="2882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Improved Decision Making</a:t>
          </a:r>
        </a:p>
      </dsp:txBody>
      <dsp:txXfrm rot="-5400000">
        <a:off x="499047" y="23546"/>
        <a:ext cx="2860253" cy="418158"/>
      </dsp:txXfrm>
    </dsp:sp>
    <dsp:sp modelId="{B6E6D893-6662-43A1-98CF-8DF461F69059}">
      <dsp:nvSpPr>
        <dsp:cNvPr id="0" name=""/>
        <dsp:cNvSpPr/>
      </dsp:nvSpPr>
      <dsp:spPr>
        <a:xfrm rot="5400000">
          <a:off x="-106938" y="671074"/>
          <a:ext cx="712923" cy="499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5</a:t>
          </a:r>
        </a:p>
      </dsp:txBody>
      <dsp:txXfrm rot="-5400000">
        <a:off x="1" y="813658"/>
        <a:ext cx="499046" cy="213877"/>
      </dsp:txXfrm>
    </dsp:sp>
    <dsp:sp modelId="{E1078C8E-ABAA-4FA1-A722-4039E158C506}">
      <dsp:nvSpPr>
        <dsp:cNvPr id="0" name=""/>
        <dsp:cNvSpPr/>
      </dsp:nvSpPr>
      <dsp:spPr>
        <a:xfrm rot="5400000">
          <a:off x="1708783" y="-645601"/>
          <a:ext cx="463400" cy="2882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Competitive Advantage</a:t>
          </a:r>
        </a:p>
      </dsp:txBody>
      <dsp:txXfrm rot="-5400000">
        <a:off x="499047" y="586756"/>
        <a:ext cx="2860253" cy="418158"/>
      </dsp:txXfrm>
    </dsp:sp>
    <dsp:sp modelId="{1C9D271C-68AF-453F-AFA3-CB553F500B3A}">
      <dsp:nvSpPr>
        <dsp:cNvPr id="0" name=""/>
        <dsp:cNvSpPr/>
      </dsp:nvSpPr>
      <dsp:spPr>
        <a:xfrm rot="5400000">
          <a:off x="-106938" y="1234283"/>
          <a:ext cx="712923" cy="499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6</a:t>
          </a:r>
        </a:p>
      </dsp:txBody>
      <dsp:txXfrm rot="-5400000">
        <a:off x="1" y="1376867"/>
        <a:ext cx="499046" cy="213877"/>
      </dsp:txXfrm>
    </dsp:sp>
    <dsp:sp modelId="{4E34B401-EEAE-4447-9690-568E0D22853B}">
      <dsp:nvSpPr>
        <dsp:cNvPr id="0" name=""/>
        <dsp:cNvSpPr/>
      </dsp:nvSpPr>
      <dsp:spPr>
        <a:xfrm rot="5400000">
          <a:off x="1708783" y="-82391"/>
          <a:ext cx="463400" cy="2882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Survival</a:t>
          </a:r>
        </a:p>
      </dsp:txBody>
      <dsp:txXfrm rot="-5400000">
        <a:off x="499047" y="1149966"/>
        <a:ext cx="2860253" cy="41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1C42C-128F-4BF6-A5DA-90214B8EC9DA}">
      <dsp:nvSpPr>
        <dsp:cNvPr id="0" name=""/>
        <dsp:cNvSpPr/>
      </dsp:nvSpPr>
      <dsp:spPr>
        <a:xfrm rot="5400000">
          <a:off x="-113119" y="113699"/>
          <a:ext cx="754133" cy="527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1</a:t>
          </a:r>
        </a:p>
      </dsp:txBody>
      <dsp:txXfrm rot="-5400000">
        <a:off x="2" y="264526"/>
        <a:ext cx="527893" cy="226240"/>
      </dsp:txXfrm>
    </dsp:sp>
    <dsp:sp modelId="{F695C820-7E7A-4669-91EA-6A9B856B77F7}">
      <dsp:nvSpPr>
        <dsp:cNvPr id="0" name=""/>
        <dsp:cNvSpPr/>
      </dsp:nvSpPr>
      <dsp:spPr>
        <a:xfrm rot="5400000">
          <a:off x="1662595" y="-1134122"/>
          <a:ext cx="490186" cy="2759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Operational Excellence</a:t>
          </a:r>
        </a:p>
      </dsp:txBody>
      <dsp:txXfrm rot="-5400000">
        <a:off x="527893" y="24509"/>
        <a:ext cx="2735662" cy="442328"/>
      </dsp:txXfrm>
    </dsp:sp>
    <dsp:sp modelId="{B6E6D893-6662-43A1-98CF-8DF461F69059}">
      <dsp:nvSpPr>
        <dsp:cNvPr id="0" name=""/>
        <dsp:cNvSpPr/>
      </dsp:nvSpPr>
      <dsp:spPr>
        <a:xfrm rot="5400000">
          <a:off x="-113119" y="716043"/>
          <a:ext cx="754133" cy="527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2</a:t>
          </a:r>
        </a:p>
      </dsp:txBody>
      <dsp:txXfrm rot="-5400000">
        <a:off x="2" y="866870"/>
        <a:ext cx="527893" cy="226240"/>
      </dsp:txXfrm>
    </dsp:sp>
    <dsp:sp modelId="{E1078C8E-ABAA-4FA1-A722-4039E158C506}">
      <dsp:nvSpPr>
        <dsp:cNvPr id="0" name=""/>
        <dsp:cNvSpPr/>
      </dsp:nvSpPr>
      <dsp:spPr>
        <a:xfrm rot="5400000">
          <a:off x="1662595" y="-531778"/>
          <a:ext cx="490186" cy="2759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New Products Services &amp; Business Model</a:t>
          </a:r>
        </a:p>
      </dsp:txBody>
      <dsp:txXfrm rot="-5400000">
        <a:off x="527893" y="626853"/>
        <a:ext cx="2735662" cy="442328"/>
      </dsp:txXfrm>
    </dsp:sp>
    <dsp:sp modelId="{1C9D271C-68AF-453F-AFA3-CB553F500B3A}">
      <dsp:nvSpPr>
        <dsp:cNvPr id="0" name=""/>
        <dsp:cNvSpPr/>
      </dsp:nvSpPr>
      <dsp:spPr>
        <a:xfrm rot="5400000">
          <a:off x="-113119" y="1318387"/>
          <a:ext cx="754133" cy="527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3</a:t>
          </a:r>
        </a:p>
      </dsp:txBody>
      <dsp:txXfrm rot="-5400000">
        <a:off x="2" y="1469214"/>
        <a:ext cx="527893" cy="226240"/>
      </dsp:txXfrm>
    </dsp:sp>
    <dsp:sp modelId="{4E34B401-EEAE-4447-9690-568E0D22853B}">
      <dsp:nvSpPr>
        <dsp:cNvPr id="0" name=""/>
        <dsp:cNvSpPr/>
      </dsp:nvSpPr>
      <dsp:spPr>
        <a:xfrm rot="5400000">
          <a:off x="1662595" y="70565"/>
          <a:ext cx="490186" cy="2759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Customer &amp; Supplier Intimacy</a:t>
          </a:r>
        </a:p>
      </dsp:txBody>
      <dsp:txXfrm rot="-5400000">
        <a:off x="527893" y="1229197"/>
        <a:ext cx="2735662" cy="442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8492-579B-411F-BED5-49C27F4C84F4}">
      <dsp:nvSpPr>
        <dsp:cNvPr id="0" name=""/>
        <dsp:cNvSpPr/>
      </dsp:nvSpPr>
      <dsp:spPr>
        <a:xfrm>
          <a:off x="1629228" y="0"/>
          <a:ext cx="1629228" cy="1128485"/>
        </a:xfrm>
        <a:prstGeom prst="trapezoid">
          <a:avLst>
            <a:gd name="adj" fmla="val 721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Senior</a:t>
          </a:r>
          <a:r>
            <a:rPr lang="en-US" sz="2400" kern="1200" dirty="0">
              <a:latin typeface="Georgia" panose="02040502050405020303" pitchFamily="18" charset="0"/>
            </a:rPr>
            <a:t> </a:t>
          </a:r>
          <a:r>
            <a:rPr lang="en-US" sz="1400" kern="1200" dirty="0">
              <a:latin typeface="Georgia" panose="02040502050405020303" pitchFamily="18" charset="0"/>
            </a:rPr>
            <a:t>Management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1629228" y="0"/>
        <a:ext cx="1629228" cy="1128485"/>
      </dsp:txXfrm>
    </dsp:sp>
    <dsp:sp modelId="{819E0234-0092-4E13-A5B6-59C06691FF4F}">
      <dsp:nvSpPr>
        <dsp:cNvPr id="0" name=""/>
        <dsp:cNvSpPr/>
      </dsp:nvSpPr>
      <dsp:spPr>
        <a:xfrm>
          <a:off x="814614" y="1128485"/>
          <a:ext cx="3258457" cy="1128485"/>
        </a:xfrm>
        <a:prstGeom prst="trapezoid">
          <a:avLst>
            <a:gd name="adj" fmla="val 721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Middle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eorgia" panose="02040502050405020303" pitchFamily="18" charset="0"/>
            </a:rPr>
            <a:t> </a:t>
          </a:r>
          <a:r>
            <a:rPr lang="en-US" sz="1400" kern="1200" dirty="0">
              <a:latin typeface="Georgia" panose="02040502050405020303" pitchFamily="18" charset="0"/>
            </a:rPr>
            <a:t>Management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1384844" y="1128485"/>
        <a:ext cx="2117997" cy="1128485"/>
      </dsp:txXfrm>
    </dsp:sp>
    <dsp:sp modelId="{BE113877-0390-427C-A304-2FA407416ED4}">
      <dsp:nvSpPr>
        <dsp:cNvPr id="0" name=""/>
        <dsp:cNvSpPr/>
      </dsp:nvSpPr>
      <dsp:spPr>
        <a:xfrm>
          <a:off x="0" y="2256971"/>
          <a:ext cx="4887686" cy="1128485"/>
        </a:xfrm>
        <a:prstGeom prst="trapezoid">
          <a:avLst>
            <a:gd name="adj" fmla="val 721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Operational </a:t>
          </a: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Management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855345" y="2256971"/>
        <a:ext cx="3176995" cy="112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8128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997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879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5164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1184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9096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0543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137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434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8618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46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/>
              <a:t>Information Systems in Global Business Today.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Dimensions of Information Systems. (CONT)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13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38707" y="3107075"/>
            <a:ext cx="2423100" cy="7491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Organizations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Georgia" panose="02040502050405020303" pitchFamily="18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="" xmlns:a16="http://schemas.microsoft.com/office/drawing/2014/main" id="{47D41BB8-C03C-42FC-9BF0-7F9A7D985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0"/>
          <a:stretch/>
        </p:blipFill>
        <p:spPr>
          <a:xfrm>
            <a:off x="1487942" y="1376401"/>
            <a:ext cx="1320046" cy="12970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Google Shape;171;p20"/>
          <p:cNvSpPr txBox="1">
            <a:spLocks noGrp="1"/>
          </p:cNvSpPr>
          <p:nvPr>
            <p:ph type="body" idx="2"/>
          </p:nvPr>
        </p:nvSpPr>
        <p:spPr>
          <a:xfrm>
            <a:off x="3385996" y="3107075"/>
            <a:ext cx="2423100" cy="7491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Management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="" xmlns:a16="http://schemas.microsoft.com/office/drawing/2014/main" id="{531030CF-DF20-4988-96C0-CECEBF1FA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230" y="1376401"/>
            <a:ext cx="1320047" cy="13200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 Placeholder 1">
            <a:extLst>
              <a:ext uri="{FF2B5EF4-FFF2-40B4-BE49-F238E27FC236}">
                <a16:creationId xmlns="" xmlns:a16="http://schemas.microsoft.com/office/drawing/2014/main" id="{1D0D3B4A-8790-4A7F-B720-BD9D1BBD140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3285" y="3107075"/>
            <a:ext cx="2423100" cy="749100"/>
          </a:xfrm>
          <a:ln w="19050">
            <a:solidFill>
              <a:schemeClr val="tx1"/>
            </a:solidFill>
          </a:ln>
        </p:spPr>
        <p:txBody>
          <a:bodyPr anchor="ctr" anchorCtr="0"/>
          <a:lstStyle/>
          <a:p>
            <a:pPr marL="101600" indent="0" algn="ctr">
              <a:buNone/>
            </a:pPr>
            <a:r>
              <a:rPr lang="en-US" b="1" dirty="0">
                <a:latin typeface="Georgia" panose="02040502050405020303" pitchFamily="18" charset="0"/>
              </a:rPr>
              <a:t>Information Technology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="" xmlns:a16="http://schemas.microsoft.com/office/drawing/2014/main" id="{3B66CE9A-2781-4D87-B2F9-9ECEBECE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519" y="1376401"/>
            <a:ext cx="1320047" cy="13200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03329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4000"/>
            <a:lum/>
          </a:blip>
          <a:srcRect/>
          <a:stretch>
            <a:fillRect l="66000" t="19000" r="-4000" b="-7000"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Levels In A Firm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17D266EF-ABCB-45F1-9249-1EAC2E96531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48911584"/>
              </p:ext>
            </p:extLst>
          </p:nvPr>
        </p:nvGraphicFramePr>
        <p:xfrm>
          <a:off x="979714" y="1284513"/>
          <a:ext cx="4887686" cy="338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Business Information Value Chain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</a:t>
            </a:r>
            <a:endParaRPr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="" xmlns:a16="http://schemas.microsoft.com/office/drawing/2014/main" id="{462C2F62-CB31-494A-AF22-88F8DFC4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25175"/>
            <a:ext cx="7467600" cy="3842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97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Complementary Assets to Optimize Returns From IT Investment.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13</a:t>
            </a:r>
            <a:endParaRPr dirty="0"/>
          </a:p>
        </p:txBody>
      </p:sp>
      <p:pic>
        <p:nvPicPr>
          <p:cNvPr id="10" name="Picture 4" descr="Digital Asset Management Icons | Download Free Vectors Icons &amp; Log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7214" y="1592265"/>
            <a:ext cx="1251742" cy="12517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1" name="Google Shape;201;p24">
            <a:extLst>
              <a:ext uri="{FF2B5EF4-FFF2-40B4-BE49-F238E27FC236}">
                <a16:creationId xmlns="" xmlns:a16="http://schemas.microsoft.com/office/drawing/2014/main" id="{547684E6-A789-4CDD-992C-8FAD49677D82}"/>
              </a:ext>
            </a:extLst>
          </p:cNvPr>
          <p:cNvSpPr/>
          <p:nvPr/>
        </p:nvSpPr>
        <p:spPr>
          <a:xfrm>
            <a:off x="1286079" y="2957977"/>
            <a:ext cx="2339014" cy="1152390"/>
          </a:xfrm>
          <a:prstGeom prst="ellipse">
            <a:avLst/>
          </a:prstGeom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Managerial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Assets</a:t>
            </a:r>
            <a:endParaRPr sz="1000" b="1" dirty="0">
              <a:solidFill>
                <a:schemeClr val="bg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31;p16">
            <a:extLst>
              <a:ext uri="{FF2B5EF4-FFF2-40B4-BE49-F238E27FC236}">
                <a16:creationId xmlns="" xmlns:a16="http://schemas.microsoft.com/office/drawing/2014/main" id="{65F88A23-A993-440E-B787-FD25123E827B}"/>
              </a:ext>
            </a:extLst>
          </p:cNvPr>
          <p:cNvSpPr txBox="1">
            <a:spLocks/>
          </p:cNvSpPr>
          <p:nvPr/>
        </p:nvSpPr>
        <p:spPr>
          <a:xfrm>
            <a:off x="5410480" y="1683211"/>
            <a:ext cx="2602278" cy="605041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Supportive Organizational culture</a:t>
            </a:r>
          </a:p>
        </p:txBody>
      </p:sp>
      <p:sp>
        <p:nvSpPr>
          <p:cNvPr id="13" name="Google Shape;131;p16">
            <a:extLst>
              <a:ext uri="{FF2B5EF4-FFF2-40B4-BE49-F238E27FC236}">
                <a16:creationId xmlns="" xmlns:a16="http://schemas.microsoft.com/office/drawing/2014/main" id="{1172B52B-6A01-4F26-B02F-5028AFE387BA}"/>
              </a:ext>
            </a:extLst>
          </p:cNvPr>
          <p:cNvSpPr txBox="1">
            <a:spLocks/>
          </p:cNvSpPr>
          <p:nvPr/>
        </p:nvSpPr>
        <p:spPr>
          <a:xfrm>
            <a:off x="5410480" y="3305034"/>
            <a:ext cx="2602278" cy="690835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Strong IS Development Team</a:t>
            </a:r>
          </a:p>
        </p:txBody>
      </p:sp>
      <p:sp>
        <p:nvSpPr>
          <p:cNvPr id="15" name="Google Shape;131;p16">
            <a:extLst>
              <a:ext uri="{FF2B5EF4-FFF2-40B4-BE49-F238E27FC236}">
                <a16:creationId xmlns="" xmlns:a16="http://schemas.microsoft.com/office/drawing/2014/main" id="{A841C24E-1FF2-4567-B56D-4C2DA1B06AFF}"/>
              </a:ext>
            </a:extLst>
          </p:cNvPr>
          <p:cNvSpPr txBox="1">
            <a:spLocks/>
          </p:cNvSpPr>
          <p:nvPr/>
        </p:nvSpPr>
        <p:spPr>
          <a:xfrm>
            <a:off x="5410480" y="2451225"/>
            <a:ext cx="2602278" cy="690835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Efficient Business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pull dir="r"/>
      </p:transition>
    </mc:Choice>
    <mc:Fallback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 l="5000" r="-2000"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Complementary Assets to Optimize Returns From IT Investment. (Cont.)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14</a:t>
            </a:r>
            <a:endParaRPr dirty="0"/>
          </a:p>
        </p:txBody>
      </p:sp>
      <p:sp>
        <p:nvSpPr>
          <p:cNvPr id="11" name="Google Shape;201;p24">
            <a:extLst>
              <a:ext uri="{FF2B5EF4-FFF2-40B4-BE49-F238E27FC236}">
                <a16:creationId xmlns="" xmlns:a16="http://schemas.microsoft.com/office/drawing/2014/main" id="{0C9CC3A1-5A59-4091-A945-1CD0C0A50A0E}"/>
              </a:ext>
            </a:extLst>
          </p:cNvPr>
          <p:cNvSpPr/>
          <p:nvPr/>
        </p:nvSpPr>
        <p:spPr>
          <a:xfrm>
            <a:off x="1242280" y="2974563"/>
            <a:ext cx="2495941" cy="1152390"/>
          </a:xfrm>
          <a:prstGeom prst="ellipse">
            <a:avLst/>
          </a:prstGeom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Organizational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Assets</a:t>
            </a:r>
            <a:endParaRPr sz="1000" b="1" dirty="0">
              <a:solidFill>
                <a:schemeClr val="bg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2" name="Picture 4" descr="Meeting People, Agenda, Convention, Minutes, Annual General Meeting,  Management, Icon Design, Conversation transparent background PNG clipart |  HiClip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1514" y="1805785"/>
            <a:ext cx="1015998" cy="10159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Google Shape;131;p16">
            <a:extLst>
              <a:ext uri="{FF2B5EF4-FFF2-40B4-BE49-F238E27FC236}">
                <a16:creationId xmlns="" xmlns:a16="http://schemas.microsoft.com/office/drawing/2014/main" id="{D7B56EB4-C0D4-4B79-B235-108A661C3975}"/>
              </a:ext>
            </a:extLst>
          </p:cNvPr>
          <p:cNvSpPr txBox="1">
            <a:spLocks/>
          </p:cNvSpPr>
          <p:nvPr/>
        </p:nvSpPr>
        <p:spPr>
          <a:xfrm>
            <a:off x="5435186" y="1829820"/>
            <a:ext cx="2602278" cy="574045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Strong Senior Management</a:t>
            </a:r>
          </a:p>
        </p:txBody>
      </p:sp>
      <p:sp>
        <p:nvSpPr>
          <p:cNvPr id="14" name="Google Shape;131;p16">
            <a:extLst>
              <a:ext uri="{FF2B5EF4-FFF2-40B4-BE49-F238E27FC236}">
                <a16:creationId xmlns="" xmlns:a16="http://schemas.microsoft.com/office/drawing/2014/main" id="{ABBEEF28-8CF9-4AFB-A692-B91942FF3524}"/>
              </a:ext>
            </a:extLst>
          </p:cNvPr>
          <p:cNvSpPr txBox="1">
            <a:spLocks/>
          </p:cNvSpPr>
          <p:nvPr/>
        </p:nvSpPr>
        <p:spPr>
          <a:xfrm>
            <a:off x="5435186" y="3435259"/>
            <a:ext cx="2602278" cy="676222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Training Programs for Enhance Skills.</a:t>
            </a:r>
          </a:p>
        </p:txBody>
      </p:sp>
      <p:sp>
        <p:nvSpPr>
          <p:cNvPr id="15" name="Google Shape;131;p16">
            <a:extLst>
              <a:ext uri="{FF2B5EF4-FFF2-40B4-BE49-F238E27FC236}">
                <a16:creationId xmlns="" xmlns:a16="http://schemas.microsoft.com/office/drawing/2014/main" id="{2047C03D-7538-476B-94DE-01FA78ADBFB8}"/>
              </a:ext>
            </a:extLst>
          </p:cNvPr>
          <p:cNvSpPr txBox="1">
            <a:spLocks/>
          </p:cNvSpPr>
          <p:nvPr/>
        </p:nvSpPr>
        <p:spPr>
          <a:xfrm>
            <a:off x="5435186" y="2581451"/>
            <a:ext cx="2602278" cy="676222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Collaborative Work Environment</a:t>
            </a:r>
          </a:p>
        </p:txBody>
      </p:sp>
    </p:spTree>
    <p:extLst>
      <p:ext uri="{BB962C8B-B14F-4D97-AF65-F5344CB8AC3E}">
        <p14:creationId xmlns="" xmlns:p14="http://schemas.microsoft.com/office/powerpoint/2010/main" val="105357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pull dir="r"/>
      </p:transition>
    </mc:Choice>
    <mc:Fallback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 l="5000" r="-7000"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Complementary Assets to Optimize Returns From IT Investment. (Cont.)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  <a:endParaRPr dirty="0"/>
          </a:p>
        </p:txBody>
      </p:sp>
      <p:sp>
        <p:nvSpPr>
          <p:cNvPr id="9" name="Google Shape;201;p24">
            <a:extLst>
              <a:ext uri="{FF2B5EF4-FFF2-40B4-BE49-F238E27FC236}">
                <a16:creationId xmlns="" xmlns:a16="http://schemas.microsoft.com/office/drawing/2014/main" id="{EE7CFC46-34C7-4806-BE23-303A8C02D986}"/>
              </a:ext>
            </a:extLst>
          </p:cNvPr>
          <p:cNvSpPr/>
          <p:nvPr/>
        </p:nvSpPr>
        <p:spPr>
          <a:xfrm>
            <a:off x="1104736" y="2878974"/>
            <a:ext cx="2339014" cy="1152390"/>
          </a:xfrm>
          <a:prstGeom prst="ellipse">
            <a:avLst/>
          </a:prstGeom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Social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Assets</a:t>
            </a:r>
            <a:r>
              <a:rPr lang="en-US" sz="1000" b="1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 </a:t>
            </a:r>
            <a:endParaRPr sz="1000" b="1" dirty="0">
              <a:solidFill>
                <a:schemeClr val="bg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0" name="Picture 2" descr="Asset Management Icons &amp; Symbo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5762" y="1656555"/>
            <a:ext cx="1219200" cy="1219201"/>
          </a:xfrm>
          <a:prstGeom prst="rect">
            <a:avLst/>
          </a:prstGeom>
          <a:noFill/>
        </p:spPr>
      </p:pic>
      <p:sp>
        <p:nvSpPr>
          <p:cNvPr id="11" name="Google Shape;131;p16">
            <a:extLst>
              <a:ext uri="{FF2B5EF4-FFF2-40B4-BE49-F238E27FC236}">
                <a16:creationId xmlns="" xmlns:a16="http://schemas.microsoft.com/office/drawing/2014/main" id="{3FFEE233-573B-4E74-8E27-17D4AF0C0F96}"/>
              </a:ext>
            </a:extLst>
          </p:cNvPr>
          <p:cNvSpPr txBox="1">
            <a:spLocks/>
          </p:cNvSpPr>
          <p:nvPr/>
        </p:nvSpPr>
        <p:spPr>
          <a:xfrm>
            <a:off x="5343542" y="1756248"/>
            <a:ext cx="2602278" cy="574045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Telecommunication Infrastructure</a:t>
            </a:r>
          </a:p>
        </p:txBody>
      </p:sp>
      <p:sp>
        <p:nvSpPr>
          <p:cNvPr id="13" name="Google Shape;131;p16">
            <a:extLst>
              <a:ext uri="{FF2B5EF4-FFF2-40B4-BE49-F238E27FC236}">
                <a16:creationId xmlns="" xmlns:a16="http://schemas.microsoft.com/office/drawing/2014/main" id="{876625DB-616B-4FDD-8638-36CF491D679C}"/>
              </a:ext>
            </a:extLst>
          </p:cNvPr>
          <p:cNvSpPr txBox="1">
            <a:spLocks/>
          </p:cNvSpPr>
          <p:nvPr/>
        </p:nvSpPr>
        <p:spPr>
          <a:xfrm>
            <a:off x="5343542" y="3362898"/>
            <a:ext cx="2602278" cy="672302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Maintaining Standards</a:t>
            </a:r>
          </a:p>
        </p:txBody>
      </p:sp>
      <p:sp>
        <p:nvSpPr>
          <p:cNvPr id="14" name="Google Shape;131;p16">
            <a:extLst>
              <a:ext uri="{FF2B5EF4-FFF2-40B4-BE49-F238E27FC236}">
                <a16:creationId xmlns="" xmlns:a16="http://schemas.microsoft.com/office/drawing/2014/main" id="{852A0B2A-ED0E-4C35-891F-52FAB0CB9FAE}"/>
              </a:ext>
            </a:extLst>
          </p:cNvPr>
          <p:cNvSpPr txBox="1">
            <a:spLocks/>
          </p:cNvSpPr>
          <p:nvPr/>
        </p:nvSpPr>
        <p:spPr>
          <a:xfrm>
            <a:off x="5343542" y="2511799"/>
            <a:ext cx="2602278" cy="672302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IT Enriched Education Programs</a:t>
            </a:r>
          </a:p>
        </p:txBody>
      </p:sp>
    </p:spTree>
    <p:extLst>
      <p:ext uri="{BB962C8B-B14F-4D97-AF65-F5344CB8AC3E}">
        <p14:creationId xmlns="" xmlns:p14="http://schemas.microsoft.com/office/powerpoint/2010/main" val="1674765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pull dir="r"/>
      </p:transition>
    </mc:Choice>
    <mc:Fallback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Contemporary Approaches To Information Systems.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16</a:t>
            </a:r>
            <a:endParaRPr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="" xmlns:a16="http://schemas.microsoft.com/office/drawing/2014/main" id="{CB6E9B7E-74D5-4A59-A6F9-BA3ACA7A7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3" b="5368"/>
          <a:stretch/>
        </p:blipFill>
        <p:spPr>
          <a:xfrm>
            <a:off x="1779814" y="1122739"/>
            <a:ext cx="6339441" cy="3744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24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Contemporary Approaches To Information Systems. (CONT.)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</a:t>
            </a:r>
            <a:endParaRPr dirty="0"/>
          </a:p>
        </p:txBody>
      </p:sp>
      <p:sp>
        <p:nvSpPr>
          <p:cNvPr id="6" name="Google Shape;131;p16">
            <a:extLst>
              <a:ext uri="{FF2B5EF4-FFF2-40B4-BE49-F238E27FC236}">
                <a16:creationId xmlns="" xmlns:a16="http://schemas.microsoft.com/office/drawing/2014/main" id="{70318D29-39C7-4BF6-8920-93A8A70529A8}"/>
              </a:ext>
            </a:extLst>
          </p:cNvPr>
          <p:cNvSpPr txBox="1">
            <a:spLocks/>
          </p:cNvSpPr>
          <p:nvPr/>
        </p:nvSpPr>
        <p:spPr>
          <a:xfrm>
            <a:off x="5224935" y="2193034"/>
            <a:ext cx="3519183" cy="757431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It concentrates on changes in organizational policy.</a:t>
            </a:r>
          </a:p>
        </p:txBody>
      </p:sp>
      <p:sp>
        <p:nvSpPr>
          <p:cNvPr id="7" name="Google Shape;249;p29">
            <a:extLst>
              <a:ext uri="{FF2B5EF4-FFF2-40B4-BE49-F238E27FC236}">
                <a16:creationId xmlns="" xmlns:a16="http://schemas.microsoft.com/office/drawing/2014/main" id="{0C334772-BF70-4A15-B62D-3009F4F0C9BD}"/>
              </a:ext>
            </a:extLst>
          </p:cNvPr>
          <p:cNvSpPr/>
          <p:nvPr/>
        </p:nvSpPr>
        <p:spPr>
          <a:xfrm rot="5400000">
            <a:off x="1807642" y="108374"/>
            <a:ext cx="703662" cy="298013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Technical Approaches</a:t>
            </a:r>
          </a:p>
        </p:txBody>
      </p:sp>
      <p:sp>
        <p:nvSpPr>
          <p:cNvPr id="11" name="Google Shape;131;p16">
            <a:extLst>
              <a:ext uri="{FF2B5EF4-FFF2-40B4-BE49-F238E27FC236}">
                <a16:creationId xmlns="" xmlns:a16="http://schemas.microsoft.com/office/drawing/2014/main" id="{6BD6C2CC-9857-45DF-8EC0-0C8E83E80685}"/>
              </a:ext>
            </a:extLst>
          </p:cNvPr>
          <p:cNvSpPr txBox="1">
            <a:spLocks/>
          </p:cNvSpPr>
          <p:nvPr/>
        </p:nvSpPr>
        <p:spPr>
          <a:xfrm>
            <a:off x="399882" y="2193034"/>
            <a:ext cx="3519183" cy="757431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Mathematical based models to study information systems.</a:t>
            </a:r>
          </a:p>
        </p:txBody>
      </p:sp>
      <p:sp>
        <p:nvSpPr>
          <p:cNvPr id="14" name="Google Shape;131;p16">
            <a:extLst>
              <a:ext uri="{FF2B5EF4-FFF2-40B4-BE49-F238E27FC236}">
                <a16:creationId xmlns="" xmlns:a16="http://schemas.microsoft.com/office/drawing/2014/main" id="{BEE39443-8B11-4C3E-B068-14E4EE1F9679}"/>
              </a:ext>
            </a:extLst>
          </p:cNvPr>
          <p:cNvSpPr txBox="1">
            <a:spLocks/>
          </p:cNvSpPr>
          <p:nvPr/>
        </p:nvSpPr>
        <p:spPr>
          <a:xfrm>
            <a:off x="399882" y="3245567"/>
            <a:ext cx="3519183" cy="1104020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Contributes in Computer science management &amp; operations research.</a:t>
            </a:r>
          </a:p>
        </p:txBody>
      </p:sp>
      <p:sp>
        <p:nvSpPr>
          <p:cNvPr id="15" name="Google Shape;249;p29">
            <a:extLst>
              <a:ext uri="{FF2B5EF4-FFF2-40B4-BE49-F238E27FC236}">
                <a16:creationId xmlns="" xmlns:a16="http://schemas.microsoft.com/office/drawing/2014/main" id="{97BBE682-0E85-4737-90FA-9877A18FD134}"/>
              </a:ext>
            </a:extLst>
          </p:cNvPr>
          <p:cNvSpPr/>
          <p:nvPr/>
        </p:nvSpPr>
        <p:spPr>
          <a:xfrm rot="5400000">
            <a:off x="6632697" y="119039"/>
            <a:ext cx="703662" cy="298013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Behavioral Approaches</a:t>
            </a:r>
          </a:p>
        </p:txBody>
      </p:sp>
      <p:sp>
        <p:nvSpPr>
          <p:cNvPr id="9" name="Google Shape;131;p16">
            <a:extLst>
              <a:ext uri="{FF2B5EF4-FFF2-40B4-BE49-F238E27FC236}">
                <a16:creationId xmlns="" xmlns:a16="http://schemas.microsoft.com/office/drawing/2014/main" id="{51136454-07B1-43BA-8A2C-E03C0795C7A7}"/>
              </a:ext>
            </a:extLst>
          </p:cNvPr>
          <p:cNvSpPr txBox="1">
            <a:spLocks/>
          </p:cNvSpPr>
          <p:nvPr/>
        </p:nvSpPr>
        <p:spPr>
          <a:xfrm>
            <a:off x="5224935" y="3245676"/>
            <a:ext cx="3519183" cy="1091602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It can explore useful business integration.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1884F4F-4F4E-4025-B057-F789E11205B9}"/>
              </a:ext>
            </a:extLst>
          </p:cNvPr>
          <p:cNvCxnSpPr/>
          <p:nvPr/>
        </p:nvCxnSpPr>
        <p:spPr>
          <a:xfrm>
            <a:off x="4582885" y="1246608"/>
            <a:ext cx="0" cy="341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8154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l="6000" r="-25000" b="-20000"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Sociotechnical Systems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C2944F-A7A7-4524-B207-D8380A25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8685" y="1284514"/>
            <a:ext cx="7097485" cy="2912068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Optimal organizational performance is achieved.</a:t>
            </a:r>
          </a:p>
          <a:p>
            <a:pPr marL="38100" indent="0">
              <a:buClrTx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Technology must be changed to fit organizational and individual needs.</a:t>
            </a: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92970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254450" y="-196320"/>
            <a:ext cx="4635100" cy="2350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600" dirty="0">
                <a:latin typeface="Georgia" panose="02040502050405020303" pitchFamily="18" charset="0"/>
              </a:rPr>
              <a:t>Thank You!</a:t>
            </a:r>
            <a:endParaRPr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8675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/>
            </a:r>
            <a:br>
              <a:rPr lang="en" dirty="0">
                <a:latin typeface="Georgia" panose="02040502050405020303" pitchFamily="18" charset="0"/>
              </a:rPr>
            </a:br>
            <a:endParaRPr dirty="0">
              <a:latin typeface="Georgia" panose="02040502050405020303" pitchFamily="18" charset="0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16" name="Google Shape;249;p29">
            <a:extLst>
              <a:ext uri="{FF2B5EF4-FFF2-40B4-BE49-F238E27FC236}">
                <a16:creationId xmlns="" xmlns:a16="http://schemas.microsoft.com/office/drawing/2014/main" id="{C2D94F55-C0F1-46A3-9FAD-35344CCD8521}"/>
              </a:ext>
            </a:extLst>
          </p:cNvPr>
          <p:cNvSpPr/>
          <p:nvPr/>
        </p:nvSpPr>
        <p:spPr>
          <a:xfrm>
            <a:off x="2461761" y="1268186"/>
            <a:ext cx="3681865" cy="424883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Md. Fakhrul Ambia Chowdhury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49;p29">
            <a:extLst>
              <a:ext uri="{FF2B5EF4-FFF2-40B4-BE49-F238E27FC236}">
                <a16:creationId xmlns="" xmlns:a16="http://schemas.microsoft.com/office/drawing/2014/main" id="{08759F25-AF58-4238-907E-E3FAEB6E6A3D}"/>
              </a:ext>
            </a:extLst>
          </p:cNvPr>
          <p:cNvSpPr/>
          <p:nvPr/>
        </p:nvSpPr>
        <p:spPr>
          <a:xfrm>
            <a:off x="2460343" y="1992114"/>
            <a:ext cx="3668996" cy="41533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Sumona Bhowmik Sristy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49;p29">
            <a:extLst>
              <a:ext uri="{FF2B5EF4-FFF2-40B4-BE49-F238E27FC236}">
                <a16:creationId xmlns="" xmlns:a16="http://schemas.microsoft.com/office/drawing/2014/main" id="{F8851C7F-75B4-46DB-9A3B-5F0604123B9A}"/>
              </a:ext>
            </a:extLst>
          </p:cNvPr>
          <p:cNvSpPr/>
          <p:nvPr/>
        </p:nvSpPr>
        <p:spPr>
          <a:xfrm>
            <a:off x="2472702" y="2751888"/>
            <a:ext cx="3678067" cy="412794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Mitu Chakroborty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6E8D329-B816-40CB-861A-4B063B910F15}"/>
              </a:ext>
            </a:extLst>
          </p:cNvPr>
          <p:cNvSpPr txBox="1"/>
          <p:nvPr/>
        </p:nvSpPr>
        <p:spPr>
          <a:xfrm>
            <a:off x="1297329" y="437892"/>
            <a:ext cx="5386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Team Members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Google Shape;249;p29">
            <a:extLst>
              <a:ext uri="{FF2B5EF4-FFF2-40B4-BE49-F238E27FC236}">
                <a16:creationId xmlns="" xmlns:a16="http://schemas.microsoft.com/office/drawing/2014/main" id="{CE0ADE65-7429-4F81-AB27-67608431DBA8}"/>
              </a:ext>
            </a:extLst>
          </p:cNvPr>
          <p:cNvSpPr/>
          <p:nvPr/>
        </p:nvSpPr>
        <p:spPr>
          <a:xfrm>
            <a:off x="2480865" y="3501117"/>
            <a:ext cx="3691335" cy="385083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Mahraj Hussain Shohag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49;p29">
            <a:extLst>
              <a:ext uri="{FF2B5EF4-FFF2-40B4-BE49-F238E27FC236}">
                <a16:creationId xmlns="" xmlns:a16="http://schemas.microsoft.com/office/drawing/2014/main" id="{CE0ADE65-7429-4F81-AB27-67608431DBA8}"/>
              </a:ext>
            </a:extLst>
          </p:cNvPr>
          <p:cNvSpPr/>
          <p:nvPr/>
        </p:nvSpPr>
        <p:spPr>
          <a:xfrm>
            <a:off x="2478882" y="4321969"/>
            <a:ext cx="3664743" cy="421243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Safika Shahrin Haque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1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870263" y="1255573"/>
            <a:ext cx="1606238" cy="473213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2018-42</a:t>
            </a:r>
            <a:endParaRPr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844069" y="1965185"/>
            <a:ext cx="1606238" cy="473213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2018-50</a:t>
            </a:r>
            <a:endParaRPr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860738" y="2724804"/>
            <a:ext cx="1606238" cy="473213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2018-53</a:t>
            </a:r>
            <a:endParaRPr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891694" y="3462992"/>
            <a:ext cx="1606238" cy="473213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2018-85</a:t>
            </a:r>
            <a:endParaRPr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894075" y="4308335"/>
            <a:ext cx="1606238" cy="473213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2018-91</a:t>
            </a:r>
            <a:endParaRPr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Users\HP\Downloads\IMG_20211103_141645-01-1-removebg-preview.png"/>
          <p:cNvPicPr>
            <a:picLocks noChangeAspect="1" noChangeArrowheads="1"/>
          </p:cNvPicPr>
          <p:nvPr/>
        </p:nvPicPr>
        <p:blipFill>
          <a:blip r:embed="rId3"/>
          <a:srcRect l="27116" t="13795" r="25610" b="11036"/>
          <a:stretch>
            <a:fillRect/>
          </a:stretch>
        </p:blipFill>
        <p:spPr bwMode="auto">
          <a:xfrm>
            <a:off x="6494034" y="2993231"/>
            <a:ext cx="742585" cy="1056966"/>
          </a:xfrm>
          <a:prstGeom prst="rect">
            <a:avLst/>
          </a:prstGeom>
          <a:noFill/>
        </p:spPr>
      </p:pic>
      <p:pic>
        <p:nvPicPr>
          <p:cNvPr id="1027" name="Picture 3" descr="C:\Users\HP\Downloads\IMG_20220408_121009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0565" y="2154237"/>
            <a:ext cx="1183341" cy="1209690"/>
          </a:xfrm>
          <a:prstGeom prst="rect">
            <a:avLst/>
          </a:prstGeom>
          <a:noFill/>
        </p:spPr>
      </p:pic>
      <p:pic>
        <p:nvPicPr>
          <p:cNvPr id="1028" name="Picture 4" descr="C:\Users\HP\Downloads\IMG_20220408_115241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004" y="3752053"/>
            <a:ext cx="1339059" cy="1119692"/>
          </a:xfrm>
          <a:prstGeom prst="rect">
            <a:avLst/>
          </a:prstGeom>
          <a:noFill/>
        </p:spPr>
      </p:pic>
      <p:pic>
        <p:nvPicPr>
          <p:cNvPr id="1029" name="Picture 5" descr="C:\Users\HP\Downloads\IMG_20220408_115650-removebg-previe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3483" y="1663698"/>
            <a:ext cx="1316036" cy="1036029"/>
          </a:xfrm>
          <a:prstGeom prst="rect">
            <a:avLst/>
          </a:prstGeom>
          <a:noFill/>
        </p:spPr>
      </p:pic>
      <p:pic>
        <p:nvPicPr>
          <p:cNvPr id="1030" name="Picture 6" descr="C:\Users\HP\Downloads\IMG_20220408_115721-removebg-preview.png"/>
          <p:cNvPicPr>
            <a:picLocks noChangeAspect="1" noChangeArrowheads="1"/>
          </p:cNvPicPr>
          <p:nvPr/>
        </p:nvPicPr>
        <p:blipFill>
          <a:blip r:embed="rId7"/>
          <a:srcRect t="14673" r="1842" b="13544"/>
          <a:stretch>
            <a:fillRect/>
          </a:stretch>
        </p:blipFill>
        <p:spPr bwMode="auto">
          <a:xfrm>
            <a:off x="7423943" y="1014181"/>
            <a:ext cx="834232" cy="9146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36" grpId="0" animBg="1"/>
      <p:bldP spid="37" grpId="0" animBg="1"/>
      <p:bldP spid="41" grpId="0" animBg="1"/>
      <p:bldP spid="45" grpId="0" animBg="1"/>
      <p:bldP spid="49" grpId="0" animBg="1"/>
      <p:bldP spid="61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 l="1000" r="1000" b="-6000"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Role of Information Systems In Business Today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CBEAD3-D370-41E7-AE0C-171C83AFB130}"/>
              </a:ext>
            </a:extLst>
          </p:cNvPr>
          <p:cNvSpPr txBox="1"/>
          <p:nvPr/>
        </p:nvSpPr>
        <p:spPr>
          <a:xfrm>
            <a:off x="1325260" y="1592461"/>
            <a:ext cx="5891969" cy="83099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How Information System Transforming Business</a:t>
            </a:r>
          </a:p>
        </p:txBody>
      </p:sp>
      <p:pic>
        <p:nvPicPr>
          <p:cNvPr id="13" name="Picture 4" descr="Efficiency icon symbol creative sign from Vector Image"/>
          <p:cNvPicPr>
            <a:picLocks noChangeAspect="1" noChangeArrowheads="1"/>
          </p:cNvPicPr>
          <p:nvPr/>
        </p:nvPicPr>
        <p:blipFill>
          <a:blip r:embed="rId4"/>
          <a:srcRect l="27360" t="16000" r="27360" b="37333"/>
          <a:stretch>
            <a:fillRect/>
          </a:stretch>
        </p:blipFill>
        <p:spPr bwMode="auto">
          <a:xfrm>
            <a:off x="901017" y="3816285"/>
            <a:ext cx="870633" cy="951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5" name="Google Shape;201;p24">
            <a:extLst>
              <a:ext uri="{FF2B5EF4-FFF2-40B4-BE49-F238E27FC236}">
                <a16:creationId xmlns="" xmlns:a16="http://schemas.microsoft.com/office/drawing/2014/main" id="{C23E649D-86A5-49AD-A99B-45AF7AF8A183}"/>
              </a:ext>
            </a:extLst>
          </p:cNvPr>
          <p:cNvSpPr/>
          <p:nvPr/>
        </p:nvSpPr>
        <p:spPr>
          <a:xfrm>
            <a:off x="201131" y="2720042"/>
            <a:ext cx="2339014" cy="1152390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Efficient Functioning</a:t>
            </a:r>
            <a:endParaRPr sz="1600"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6" name="Picture 6" descr="Behavior Icon, Design from Business Ethics Icon Stock Vector - Illustration  of lightning, line: 148806243"/>
          <p:cNvPicPr>
            <a:picLocks noChangeAspect="1" noChangeArrowheads="1"/>
          </p:cNvPicPr>
          <p:nvPr/>
        </p:nvPicPr>
        <p:blipFill>
          <a:blip r:embed="rId5"/>
          <a:srcRect l="18750" t="22500" r="18750" b="26250"/>
          <a:stretch>
            <a:fillRect/>
          </a:stretch>
        </p:blipFill>
        <p:spPr bwMode="auto">
          <a:xfrm>
            <a:off x="4012750" y="3812794"/>
            <a:ext cx="973587" cy="95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7" name="Google Shape;201;p24">
            <a:extLst>
              <a:ext uri="{FF2B5EF4-FFF2-40B4-BE49-F238E27FC236}">
                <a16:creationId xmlns="" xmlns:a16="http://schemas.microsoft.com/office/drawing/2014/main" id="{B922D703-85DF-4DC5-9F75-1A72B74997F9}"/>
              </a:ext>
            </a:extLst>
          </p:cNvPr>
          <p:cNvSpPr/>
          <p:nvPr/>
        </p:nvSpPr>
        <p:spPr>
          <a:xfrm>
            <a:off x="3297643" y="2720042"/>
            <a:ext cx="2339014" cy="1152390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Behavioral Changes</a:t>
            </a:r>
            <a:endParaRPr sz="1600"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8" name="Picture 8" descr="Decision Making Icon Vector Linear Style Stock Vector (Royalty Free)  1680522739"/>
          <p:cNvPicPr>
            <a:picLocks noChangeAspect="1" noChangeArrowheads="1"/>
          </p:cNvPicPr>
          <p:nvPr/>
        </p:nvPicPr>
        <p:blipFill>
          <a:blip r:embed="rId6"/>
          <a:srcRect l="18462" t="4286" r="18462" b="30000"/>
          <a:stretch>
            <a:fillRect/>
          </a:stretch>
        </p:blipFill>
        <p:spPr bwMode="auto">
          <a:xfrm>
            <a:off x="7109169" y="3725353"/>
            <a:ext cx="977556" cy="1024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9" name="Google Shape;201;p24">
            <a:extLst>
              <a:ext uri="{FF2B5EF4-FFF2-40B4-BE49-F238E27FC236}">
                <a16:creationId xmlns="" xmlns:a16="http://schemas.microsoft.com/office/drawing/2014/main" id="{44B12028-A3D0-431A-BE60-18A8FCE0E616}"/>
              </a:ext>
            </a:extLst>
          </p:cNvPr>
          <p:cNvSpPr/>
          <p:nvPr/>
        </p:nvSpPr>
        <p:spPr>
          <a:xfrm>
            <a:off x="6362445" y="2720042"/>
            <a:ext cx="2339014" cy="1152390"/>
          </a:xfrm>
          <a:prstGeom prst="ellipse">
            <a:avLst/>
          </a:prstGeom>
          <a:solidFill>
            <a:srgbClr val="FFC000"/>
          </a:solidFill>
          <a:ln w="31750">
            <a:solidFill>
              <a:schemeClr val="tx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Better Decision Making</a:t>
            </a:r>
            <a:endParaRPr sz="1600" b="1" dirty="0">
              <a:solidFill>
                <a:schemeClr val="tx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0261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 l="6000" r="-37000" b="-24000"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Strategic Business Objectives of Information Systems.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DD64A5AB-1219-41E0-B289-43645C0EA0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97813259"/>
              </p:ext>
            </p:extLst>
          </p:nvPr>
        </p:nvGraphicFramePr>
        <p:xfrm>
          <a:off x="4447479" y="2939142"/>
          <a:ext cx="3381921" cy="184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="" xmlns:a16="http://schemas.microsoft.com/office/drawing/2014/main" id="{95035FB4-E64F-4034-B5D2-66FFBFA5D54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7326751"/>
              </p:ext>
            </p:extLst>
          </p:nvPr>
        </p:nvGraphicFramePr>
        <p:xfrm>
          <a:off x="1447801" y="1131561"/>
          <a:ext cx="3287485" cy="195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="" xmlns:p14="http://schemas.microsoft.com/office/powerpoint/2010/main" val="2438250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Interdependence Between Organizations &amp; Information Systems.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C616BB-40BB-411F-B228-EE2103B0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64" y="1353787"/>
            <a:ext cx="6059605" cy="32221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2696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/>
            </a:r>
            <a:br>
              <a:rPr lang="en" dirty="0">
                <a:latin typeface="Georgia" panose="02040502050405020303" pitchFamily="18" charset="0"/>
              </a:rPr>
            </a:br>
            <a:endParaRPr dirty="0">
              <a:latin typeface="Georgia" panose="02040502050405020303" pitchFamily="18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359228" y="955381"/>
            <a:ext cx="8425543" cy="63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accent1"/>
                </a:highlight>
                <a:latin typeface="Georgia" panose="02040502050405020303" pitchFamily="18" charset="0"/>
              </a:rPr>
              <a:t>Information System</a:t>
            </a:r>
            <a:endParaRPr sz="2400" dirty="0">
              <a:highlight>
                <a:schemeClr val="accent1"/>
              </a:highlight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 </a:t>
            </a:r>
            <a:endParaRPr sz="24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6E8D329-B816-40CB-861A-4B063B910F15}"/>
              </a:ext>
            </a:extLst>
          </p:cNvPr>
          <p:cNvSpPr txBox="1"/>
          <p:nvPr/>
        </p:nvSpPr>
        <p:spPr>
          <a:xfrm>
            <a:off x="1297329" y="437892"/>
            <a:ext cx="5386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Perspectives On Information Systems</a:t>
            </a:r>
          </a:p>
        </p:txBody>
      </p:sp>
      <p:sp>
        <p:nvSpPr>
          <p:cNvPr id="121" name="Google Shape;115;p14"/>
          <p:cNvSpPr txBox="1">
            <a:spLocks noGrp="1"/>
          </p:cNvSpPr>
          <p:nvPr>
            <p:ph type="body" idx="2"/>
          </p:nvPr>
        </p:nvSpPr>
        <p:spPr>
          <a:xfrm>
            <a:off x="352084" y="1412581"/>
            <a:ext cx="8425543" cy="601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>
                <a:latin typeface="Georgia" panose="02040502050405020303" pitchFamily="18" charset="0"/>
              </a:rPr>
              <a:t>A </a:t>
            </a:r>
            <a:r>
              <a:rPr lang="en-US" sz="2400" dirty="0">
                <a:latin typeface="Georgia" panose="02040502050405020303" pitchFamily="18" charset="0"/>
              </a:rPr>
              <a:t>set of interrelated components that;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</a:t>
            </a:r>
            <a:endParaRPr sz="2400" dirty="0"/>
          </a:p>
        </p:txBody>
      </p:sp>
      <p:sp>
        <p:nvSpPr>
          <p:cNvPr id="151" name="Google Shape;249;p29">
            <a:extLst>
              <a:ext uri="{FF2B5EF4-FFF2-40B4-BE49-F238E27FC236}">
                <a16:creationId xmlns="" xmlns:a16="http://schemas.microsoft.com/office/drawing/2014/main" id="{C2D94F55-C0F1-46A3-9FAD-35344CCD8521}"/>
              </a:ext>
            </a:extLst>
          </p:cNvPr>
          <p:cNvSpPr/>
          <p:nvPr/>
        </p:nvSpPr>
        <p:spPr>
          <a:xfrm>
            <a:off x="1297329" y="2068286"/>
            <a:ext cx="2132636" cy="496765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Collect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249;p29">
            <a:extLst>
              <a:ext uri="{FF2B5EF4-FFF2-40B4-BE49-F238E27FC236}">
                <a16:creationId xmlns="" xmlns:a16="http://schemas.microsoft.com/office/drawing/2014/main" id="{08759F25-AF58-4238-907E-E3FAEB6E6A3D}"/>
              </a:ext>
            </a:extLst>
          </p:cNvPr>
          <p:cNvSpPr/>
          <p:nvPr/>
        </p:nvSpPr>
        <p:spPr>
          <a:xfrm>
            <a:off x="1603093" y="2713631"/>
            <a:ext cx="2132636" cy="496765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Process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249;p29">
            <a:extLst>
              <a:ext uri="{FF2B5EF4-FFF2-40B4-BE49-F238E27FC236}">
                <a16:creationId xmlns="" xmlns:a16="http://schemas.microsoft.com/office/drawing/2014/main" id="{F8851C7F-75B4-46DB-9A3B-5F0604123B9A}"/>
              </a:ext>
            </a:extLst>
          </p:cNvPr>
          <p:cNvSpPr/>
          <p:nvPr/>
        </p:nvSpPr>
        <p:spPr>
          <a:xfrm>
            <a:off x="2058364" y="4002044"/>
            <a:ext cx="2697728" cy="61627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Distribute Information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249;p29">
            <a:extLst>
              <a:ext uri="{FF2B5EF4-FFF2-40B4-BE49-F238E27FC236}">
                <a16:creationId xmlns="" xmlns:a16="http://schemas.microsoft.com/office/drawing/2014/main" id="{CE0ADE65-7429-4F81-AB27-67608431DBA8}"/>
              </a:ext>
            </a:extLst>
          </p:cNvPr>
          <p:cNvSpPr/>
          <p:nvPr/>
        </p:nvSpPr>
        <p:spPr>
          <a:xfrm>
            <a:off x="1971278" y="3363004"/>
            <a:ext cx="2132636" cy="496765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Store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202;p24">
            <a:extLst>
              <a:ext uri="{FF2B5EF4-FFF2-40B4-BE49-F238E27FC236}">
                <a16:creationId xmlns="" xmlns:a16="http://schemas.microsoft.com/office/drawing/2014/main" id="{247970E1-5BF8-4FB0-8255-E0344224CB87}"/>
              </a:ext>
            </a:extLst>
          </p:cNvPr>
          <p:cNvSpPr/>
          <p:nvPr/>
        </p:nvSpPr>
        <p:spPr>
          <a:xfrm>
            <a:off x="4399504" y="1899234"/>
            <a:ext cx="713175" cy="735721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6" name="Plus Sign 8">
            <a:extLst>
              <a:ext uri="{FF2B5EF4-FFF2-40B4-BE49-F238E27FC236}">
                <a16:creationId xmlns="" xmlns:a16="http://schemas.microsoft.com/office/drawing/2014/main" id="{A8ACD3C2-DD66-4A5C-9972-A91B9E84D120}"/>
              </a:ext>
            </a:extLst>
          </p:cNvPr>
          <p:cNvSpPr/>
          <p:nvPr/>
        </p:nvSpPr>
        <p:spPr>
          <a:xfrm>
            <a:off x="4523889" y="2026610"/>
            <a:ext cx="465038" cy="49359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57" name="Google Shape;202;p24">
            <a:extLst>
              <a:ext uri="{FF2B5EF4-FFF2-40B4-BE49-F238E27FC236}">
                <a16:creationId xmlns="" xmlns:a16="http://schemas.microsoft.com/office/drawing/2014/main" id="{ECE17443-6199-4C9E-8960-E945B4617CB7}"/>
              </a:ext>
            </a:extLst>
          </p:cNvPr>
          <p:cNvSpPr/>
          <p:nvPr/>
        </p:nvSpPr>
        <p:spPr>
          <a:xfrm>
            <a:off x="6183024" y="3882594"/>
            <a:ext cx="713175" cy="735721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202;p24">
            <a:extLst>
              <a:ext uri="{FF2B5EF4-FFF2-40B4-BE49-F238E27FC236}">
                <a16:creationId xmlns="" xmlns:a16="http://schemas.microsoft.com/office/drawing/2014/main" id="{DD262C32-3AD7-4C72-B920-39B4A4B72612}"/>
              </a:ext>
            </a:extLst>
          </p:cNvPr>
          <p:cNvSpPr/>
          <p:nvPr/>
        </p:nvSpPr>
        <p:spPr>
          <a:xfrm>
            <a:off x="5004297" y="2550960"/>
            <a:ext cx="713175" cy="735721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202;p24">
            <a:extLst>
              <a:ext uri="{FF2B5EF4-FFF2-40B4-BE49-F238E27FC236}">
                <a16:creationId xmlns="" xmlns:a16="http://schemas.microsoft.com/office/drawing/2014/main" id="{407527F1-0CCF-4B16-AF32-8C769E5D3552}"/>
              </a:ext>
            </a:extLst>
          </p:cNvPr>
          <p:cNvSpPr/>
          <p:nvPr/>
        </p:nvSpPr>
        <p:spPr>
          <a:xfrm>
            <a:off x="5609090" y="3216777"/>
            <a:ext cx="713175" cy="735721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</p:txBody>
      </p:sp>
      <p:grpSp>
        <p:nvGrpSpPr>
          <p:cNvPr id="160" name="Google Shape;1108;p49">
            <a:extLst>
              <a:ext uri="{FF2B5EF4-FFF2-40B4-BE49-F238E27FC236}">
                <a16:creationId xmlns="" xmlns:a16="http://schemas.microsoft.com/office/drawing/2014/main" id="{6791764D-B970-4C91-993B-91A8F9D3C883}"/>
              </a:ext>
            </a:extLst>
          </p:cNvPr>
          <p:cNvGrpSpPr/>
          <p:nvPr/>
        </p:nvGrpSpPr>
        <p:grpSpPr>
          <a:xfrm>
            <a:off x="5139699" y="2689706"/>
            <a:ext cx="446045" cy="445465"/>
            <a:chOff x="1649412" y="927100"/>
            <a:chExt cx="5011737" cy="5016500"/>
          </a:xfrm>
        </p:grpSpPr>
        <p:sp>
          <p:nvSpPr>
            <p:cNvPr id="161" name="Google Shape;1109;p49">
              <a:extLst>
                <a:ext uri="{FF2B5EF4-FFF2-40B4-BE49-F238E27FC236}">
                  <a16:creationId xmlns="" xmlns:a16="http://schemas.microsoft.com/office/drawing/2014/main" id="{67D16905-B652-4C47-8477-7F28523B3A01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10;p49">
              <a:extLst>
                <a:ext uri="{FF2B5EF4-FFF2-40B4-BE49-F238E27FC236}">
                  <a16:creationId xmlns="" xmlns:a16="http://schemas.microsoft.com/office/drawing/2014/main" id="{2BA30DC5-F9FD-4E84-B588-BCB1BC3CAA92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11;p49">
              <a:extLst>
                <a:ext uri="{FF2B5EF4-FFF2-40B4-BE49-F238E27FC236}">
                  <a16:creationId xmlns="" xmlns:a16="http://schemas.microsoft.com/office/drawing/2014/main" id="{739351B7-38C6-44EF-BA98-E68DC2EBBCA0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812;p48">
            <a:extLst>
              <a:ext uri="{FF2B5EF4-FFF2-40B4-BE49-F238E27FC236}">
                <a16:creationId xmlns="" xmlns:a16="http://schemas.microsoft.com/office/drawing/2014/main" id="{29FE80F6-F675-45D1-AD07-9B2342F7A510}"/>
              </a:ext>
            </a:extLst>
          </p:cNvPr>
          <p:cNvGrpSpPr/>
          <p:nvPr/>
        </p:nvGrpSpPr>
        <p:grpSpPr>
          <a:xfrm>
            <a:off x="5785888" y="3432128"/>
            <a:ext cx="397136" cy="305017"/>
            <a:chOff x="568950" y="3686775"/>
            <a:chExt cx="472500" cy="362900"/>
          </a:xfrm>
          <a:solidFill>
            <a:schemeClr val="bg1">
              <a:lumMod val="95000"/>
            </a:schemeClr>
          </a:solidFill>
        </p:grpSpPr>
        <p:sp>
          <p:nvSpPr>
            <p:cNvPr id="165" name="Google Shape;813;p48">
              <a:extLst>
                <a:ext uri="{FF2B5EF4-FFF2-40B4-BE49-F238E27FC236}">
                  <a16:creationId xmlns="" xmlns:a16="http://schemas.microsoft.com/office/drawing/2014/main" id="{340A725E-176C-4CEB-A608-0A3CA1E7CD0C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eorgia" panose="02040502050405020303" pitchFamily="18" charset="0"/>
              </a:endParaRPr>
            </a:p>
          </p:txBody>
        </p:sp>
        <p:sp>
          <p:nvSpPr>
            <p:cNvPr id="166" name="Google Shape;814;p48">
              <a:extLst>
                <a:ext uri="{FF2B5EF4-FFF2-40B4-BE49-F238E27FC236}">
                  <a16:creationId xmlns="" xmlns:a16="http://schemas.microsoft.com/office/drawing/2014/main" id="{ACC53AA3-BF03-47EC-9D9E-FDE45D752EE8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eorgia" panose="02040502050405020303" pitchFamily="18" charset="0"/>
              </a:endParaRPr>
            </a:p>
          </p:txBody>
        </p:sp>
        <p:sp>
          <p:nvSpPr>
            <p:cNvPr id="167" name="Google Shape;815;p48">
              <a:extLst>
                <a:ext uri="{FF2B5EF4-FFF2-40B4-BE49-F238E27FC236}">
                  <a16:creationId xmlns="" xmlns:a16="http://schemas.microsoft.com/office/drawing/2014/main" id="{35CD117B-CC95-4818-8751-7C45A2C58E8D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168" name="Google Shape;1052;p48">
            <a:extLst>
              <a:ext uri="{FF2B5EF4-FFF2-40B4-BE49-F238E27FC236}">
                <a16:creationId xmlns="" xmlns:a16="http://schemas.microsoft.com/office/drawing/2014/main" id="{864E9671-8C5C-44CF-BCCA-13B9321A157D}"/>
              </a:ext>
            </a:extLst>
          </p:cNvPr>
          <p:cNvGrpSpPr/>
          <p:nvPr/>
        </p:nvGrpSpPr>
        <p:grpSpPr>
          <a:xfrm>
            <a:off x="6322265" y="4068410"/>
            <a:ext cx="452420" cy="433992"/>
            <a:chOff x="5233525" y="4954450"/>
            <a:chExt cx="538275" cy="516350"/>
          </a:xfrm>
        </p:grpSpPr>
        <p:sp>
          <p:nvSpPr>
            <p:cNvPr id="169" name="Google Shape;1053;p48">
              <a:extLst>
                <a:ext uri="{FF2B5EF4-FFF2-40B4-BE49-F238E27FC236}">
                  <a16:creationId xmlns="" xmlns:a16="http://schemas.microsoft.com/office/drawing/2014/main" id="{0ABFC438-E4D1-455A-BC67-66D4E26CC43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0" name="Google Shape;1054;p48">
              <a:extLst>
                <a:ext uri="{FF2B5EF4-FFF2-40B4-BE49-F238E27FC236}">
                  <a16:creationId xmlns="" xmlns:a16="http://schemas.microsoft.com/office/drawing/2014/main" id="{37793666-7A12-4184-B732-75F98245D7C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1" name="Google Shape;1055;p48">
              <a:extLst>
                <a:ext uri="{FF2B5EF4-FFF2-40B4-BE49-F238E27FC236}">
                  <a16:creationId xmlns="" xmlns:a16="http://schemas.microsoft.com/office/drawing/2014/main" id="{B2B0B2D0-3333-49C9-91AB-E7B7539E4EF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2" name="Google Shape;1056;p48">
              <a:extLst>
                <a:ext uri="{FF2B5EF4-FFF2-40B4-BE49-F238E27FC236}">
                  <a16:creationId xmlns="" xmlns:a16="http://schemas.microsoft.com/office/drawing/2014/main" id="{658B7031-B67B-4EBF-96D9-6CDF90BE8873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3" name="Google Shape;1057;p48">
              <a:extLst>
                <a:ext uri="{FF2B5EF4-FFF2-40B4-BE49-F238E27FC236}">
                  <a16:creationId xmlns="" xmlns:a16="http://schemas.microsoft.com/office/drawing/2014/main" id="{7768D848-FFAD-4BB6-8DD5-A4D8FCA19640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4" name="Google Shape;1058;p48">
              <a:extLst>
                <a:ext uri="{FF2B5EF4-FFF2-40B4-BE49-F238E27FC236}">
                  <a16:creationId xmlns="" xmlns:a16="http://schemas.microsoft.com/office/drawing/2014/main" id="{A031E31B-BF2F-4AF0-885B-775573D9B02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5" name="Google Shape;1059;p48">
              <a:extLst>
                <a:ext uri="{FF2B5EF4-FFF2-40B4-BE49-F238E27FC236}">
                  <a16:creationId xmlns="" xmlns:a16="http://schemas.microsoft.com/office/drawing/2014/main" id="{1E4BFD2C-7C49-4A52-9553-CF82CBFDDE2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6" name="Google Shape;1060;p48">
              <a:extLst>
                <a:ext uri="{FF2B5EF4-FFF2-40B4-BE49-F238E27FC236}">
                  <a16:creationId xmlns="" xmlns:a16="http://schemas.microsoft.com/office/drawing/2014/main" id="{E0AB2796-AD5A-423A-B4B4-7AE90C01FCDE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7" name="Google Shape;1061;p48">
              <a:extLst>
                <a:ext uri="{FF2B5EF4-FFF2-40B4-BE49-F238E27FC236}">
                  <a16:creationId xmlns="" xmlns:a16="http://schemas.microsoft.com/office/drawing/2014/main" id="{440B4176-AFEA-49E0-810F-C3E6D50B9CE3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8" name="Google Shape;1062;p48">
              <a:extLst>
                <a:ext uri="{FF2B5EF4-FFF2-40B4-BE49-F238E27FC236}">
                  <a16:creationId xmlns="" xmlns:a16="http://schemas.microsoft.com/office/drawing/2014/main" id="{1291237F-15C5-42EA-84D7-B8F69393B92F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9" name="Google Shape;1063;p48">
              <a:extLst>
                <a:ext uri="{FF2B5EF4-FFF2-40B4-BE49-F238E27FC236}">
                  <a16:creationId xmlns="" xmlns:a16="http://schemas.microsoft.com/office/drawing/2014/main" id="{E664AD0A-E5EE-4A2B-9817-D4BEEEF981C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2000"/>
            <a:lum/>
          </a:blip>
          <a:srcRect/>
          <a:stretch>
            <a:fillRect t="20000" r="-43000" b="-4000"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Data and Information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49" name="Google Shape;249;p29"/>
          <p:cNvSpPr/>
          <p:nvPr/>
        </p:nvSpPr>
        <p:spPr>
          <a:xfrm rot="5400000">
            <a:off x="1571374" y="317099"/>
            <a:ext cx="587953" cy="2154407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Aldhabi" panose="020B0604020202020204" pitchFamily="2" charset="-78"/>
                <a:sym typeface="Roboto"/>
              </a:rPr>
              <a:t>Data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Aldhabi" panose="020B0604020202020204" pitchFamily="2" charset="-78"/>
              <a:sym typeface="Roboto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  <p:sp>
        <p:nvSpPr>
          <p:cNvPr id="8" name="Google Shape;249;p29">
            <a:extLst>
              <a:ext uri="{FF2B5EF4-FFF2-40B4-BE49-F238E27FC236}">
                <a16:creationId xmlns="" xmlns:a16="http://schemas.microsoft.com/office/drawing/2014/main" id="{2904C76E-AFA6-4ADD-A43C-7630184FDAB7}"/>
              </a:ext>
            </a:extLst>
          </p:cNvPr>
          <p:cNvSpPr/>
          <p:nvPr/>
        </p:nvSpPr>
        <p:spPr>
          <a:xfrm rot="5400000">
            <a:off x="6821385" y="297307"/>
            <a:ext cx="587953" cy="2154407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Georgia" panose="02040502050405020303" pitchFamily="18" charset="0"/>
                <a:ea typeface="Roboto"/>
                <a:cs typeface="Aldhabi" panose="020B0604020202020204" pitchFamily="2" charset="-78"/>
                <a:sym typeface="Roboto"/>
              </a:rPr>
              <a:t>Information</a:t>
            </a:r>
            <a:endParaRPr sz="1800" dirty="0">
              <a:solidFill>
                <a:schemeClr val="accent1"/>
              </a:solidFill>
              <a:latin typeface="Georgia" panose="02040502050405020303" pitchFamily="18" charset="0"/>
              <a:ea typeface="Roboto"/>
              <a:cs typeface="Aldhabi" panose="020B0604020202020204" pitchFamily="2" charset="-78"/>
              <a:sym typeface="Roboto"/>
            </a:endParaRPr>
          </a:p>
        </p:txBody>
      </p:sp>
      <p:sp>
        <p:nvSpPr>
          <p:cNvPr id="12" name="Google Shape;131;p16">
            <a:extLst>
              <a:ext uri="{FF2B5EF4-FFF2-40B4-BE49-F238E27FC236}">
                <a16:creationId xmlns="" xmlns:a16="http://schemas.microsoft.com/office/drawing/2014/main" id="{5EE00557-D0CC-4DE2-96B0-758A45A68227}"/>
              </a:ext>
            </a:extLst>
          </p:cNvPr>
          <p:cNvSpPr txBox="1">
            <a:spLocks/>
          </p:cNvSpPr>
          <p:nvPr/>
        </p:nvSpPr>
        <p:spPr>
          <a:xfrm>
            <a:off x="5086727" y="1763430"/>
            <a:ext cx="3788227" cy="587884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600" dirty="0">
                <a:latin typeface="Georgia" panose="02040502050405020303" pitchFamily="18" charset="0"/>
              </a:rPr>
              <a:t>Processed, Organized &amp; Structured Data with meaningful representation.</a:t>
            </a:r>
          </a:p>
        </p:txBody>
      </p:sp>
      <p:sp>
        <p:nvSpPr>
          <p:cNvPr id="13" name="Google Shape;131;p16">
            <a:extLst>
              <a:ext uri="{FF2B5EF4-FFF2-40B4-BE49-F238E27FC236}">
                <a16:creationId xmlns="" xmlns:a16="http://schemas.microsoft.com/office/drawing/2014/main" id="{AACEE942-C8DE-4770-B9FE-76208EE6F8B0}"/>
              </a:ext>
            </a:extLst>
          </p:cNvPr>
          <p:cNvSpPr txBox="1">
            <a:spLocks/>
          </p:cNvSpPr>
          <p:nvPr/>
        </p:nvSpPr>
        <p:spPr>
          <a:xfrm>
            <a:off x="105758" y="1812415"/>
            <a:ext cx="3519183" cy="489913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1800" dirty="0">
                <a:latin typeface="Georgia" panose="02040502050405020303" pitchFamily="18" charset="0"/>
              </a:rPr>
              <a:t>Raw facts &amp; numeral figures.</a:t>
            </a:r>
          </a:p>
        </p:txBody>
      </p:sp>
      <p:sp>
        <p:nvSpPr>
          <p:cNvPr id="18" name="Google Shape;202;p24">
            <a:extLst>
              <a:ext uri="{FF2B5EF4-FFF2-40B4-BE49-F238E27FC236}">
                <a16:creationId xmlns="" xmlns:a16="http://schemas.microsoft.com/office/drawing/2014/main" id="{25F9F409-D84E-435F-97AC-69F21343206F}"/>
              </a:ext>
            </a:extLst>
          </p:cNvPr>
          <p:cNvSpPr/>
          <p:nvPr/>
        </p:nvSpPr>
        <p:spPr>
          <a:xfrm>
            <a:off x="3091619" y="3250933"/>
            <a:ext cx="2332802" cy="749100"/>
          </a:xfrm>
          <a:prstGeom prst="ellipse">
            <a:avLst/>
          </a:prstGeom>
          <a:solidFill>
            <a:schemeClr val="tx1">
              <a:alpha val="85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Georgia" panose="02040502050405020303" pitchFamily="18" charset="0"/>
                <a:ea typeface="Roboto"/>
                <a:cs typeface="Aldhabi" panose="020B0604020202020204" pitchFamily="2" charset="-78"/>
                <a:sym typeface="Roboto"/>
              </a:rPr>
              <a:t>Information System</a:t>
            </a: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Aldhabi" panose="020B0604020202020204" pitchFamily="2" charset="-78"/>
              <a:sym typeface="Robo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2B76B36-62E9-4F96-978B-78C6DB9BCDB5}"/>
              </a:ext>
            </a:extLst>
          </p:cNvPr>
          <p:cNvSpPr/>
          <p:nvPr/>
        </p:nvSpPr>
        <p:spPr>
          <a:xfrm>
            <a:off x="5573486" y="3695375"/>
            <a:ext cx="3101884" cy="735721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C78DC34-EE3E-4ED9-A628-40CA67DBD797}"/>
              </a:ext>
            </a:extLst>
          </p:cNvPr>
          <p:cNvSpPr/>
          <p:nvPr/>
        </p:nvSpPr>
        <p:spPr>
          <a:xfrm>
            <a:off x="297450" y="3757958"/>
            <a:ext cx="2645104" cy="61055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101       Sylhet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Rafiq    A+</a:t>
            </a: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6" name="Table 8">
            <a:extLst>
              <a:ext uri="{FF2B5EF4-FFF2-40B4-BE49-F238E27FC236}">
                <a16:creationId xmlns="" xmlns:a16="http://schemas.microsoft.com/office/drawing/2014/main" id="{DBE0ADE8-912B-4B2B-8B64-FD389C70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27496"/>
              </p:ext>
            </p:extLst>
          </p:nvPr>
        </p:nvGraphicFramePr>
        <p:xfrm>
          <a:off x="5573486" y="3695375"/>
          <a:ext cx="3101884" cy="735721"/>
        </p:xfrm>
        <a:graphic>
          <a:graphicData uri="http://schemas.openxmlformats.org/drawingml/2006/table">
            <a:tbl>
              <a:tblPr firstRow="1" bandRow="1">
                <a:tableStyleId>{AF57B9CE-27B7-45A4-9341-B09BDB51A24E}</a:tableStyleId>
              </a:tblPr>
              <a:tblGrid>
                <a:gridCol w="775471">
                  <a:extLst>
                    <a:ext uri="{9D8B030D-6E8A-4147-A177-3AD203B41FA5}">
                      <a16:colId xmlns="" xmlns:a16="http://schemas.microsoft.com/office/drawing/2014/main" val="2645014967"/>
                    </a:ext>
                  </a:extLst>
                </a:gridCol>
                <a:gridCol w="775471">
                  <a:extLst>
                    <a:ext uri="{9D8B030D-6E8A-4147-A177-3AD203B41FA5}">
                      <a16:colId xmlns="" xmlns:a16="http://schemas.microsoft.com/office/drawing/2014/main" val="1526921838"/>
                    </a:ext>
                  </a:extLst>
                </a:gridCol>
                <a:gridCol w="775471">
                  <a:extLst>
                    <a:ext uri="{9D8B030D-6E8A-4147-A177-3AD203B41FA5}">
                      <a16:colId xmlns="" xmlns:a16="http://schemas.microsoft.com/office/drawing/2014/main" val="3287713565"/>
                    </a:ext>
                  </a:extLst>
                </a:gridCol>
                <a:gridCol w="775471">
                  <a:extLst>
                    <a:ext uri="{9D8B030D-6E8A-4147-A177-3AD203B41FA5}">
                      <a16:colId xmlns="" xmlns:a16="http://schemas.microsoft.com/office/drawing/2014/main" val="1845180510"/>
                    </a:ext>
                  </a:extLst>
                </a:gridCol>
              </a:tblGrid>
              <a:tr h="31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3185834"/>
                  </a:ext>
                </a:extLst>
              </a:tr>
              <a:tr h="424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190554"/>
                  </a:ext>
                </a:extLst>
              </a:tr>
            </a:tbl>
          </a:graphicData>
        </a:graphic>
      </p:graphicFrame>
      <p:sp>
        <p:nvSpPr>
          <p:cNvPr id="27" name="Google Shape;202;p24">
            <a:extLst>
              <a:ext uri="{FF2B5EF4-FFF2-40B4-BE49-F238E27FC236}">
                <a16:creationId xmlns="" xmlns:a16="http://schemas.microsoft.com/office/drawing/2014/main" id="{DADB006B-3F8D-40A3-8BE8-8370D06DD0AE}"/>
              </a:ext>
            </a:extLst>
          </p:cNvPr>
          <p:cNvSpPr/>
          <p:nvPr/>
        </p:nvSpPr>
        <p:spPr>
          <a:xfrm>
            <a:off x="3901120" y="4090497"/>
            <a:ext cx="713175" cy="735721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Georgia" panose="02040502050405020303" pitchFamily="18" charset="0"/>
              <a:ea typeface="Roboto"/>
              <a:cs typeface="Aldhabi" panose="020B0604020202020204" pitchFamily="2" charset="-78"/>
              <a:sym typeface="Roboto"/>
            </a:endParaRPr>
          </a:p>
        </p:txBody>
      </p:sp>
      <p:grpSp>
        <p:nvGrpSpPr>
          <p:cNvPr id="28" name="Google Shape;1108;p49">
            <a:extLst>
              <a:ext uri="{FF2B5EF4-FFF2-40B4-BE49-F238E27FC236}">
                <a16:creationId xmlns="" xmlns:a16="http://schemas.microsoft.com/office/drawing/2014/main" id="{2588D1FE-AFB9-4C4A-B653-9041B2742ED6}"/>
              </a:ext>
            </a:extLst>
          </p:cNvPr>
          <p:cNvGrpSpPr/>
          <p:nvPr/>
        </p:nvGrpSpPr>
        <p:grpSpPr>
          <a:xfrm>
            <a:off x="4036522" y="4235624"/>
            <a:ext cx="446045" cy="445465"/>
            <a:chOff x="1649412" y="927100"/>
            <a:chExt cx="5011737" cy="5016500"/>
          </a:xfrm>
        </p:grpSpPr>
        <p:sp>
          <p:nvSpPr>
            <p:cNvPr id="29" name="Google Shape;1109;p49">
              <a:extLst>
                <a:ext uri="{FF2B5EF4-FFF2-40B4-BE49-F238E27FC236}">
                  <a16:creationId xmlns="" xmlns:a16="http://schemas.microsoft.com/office/drawing/2014/main" id="{F87CABE0-8368-4D01-92F3-2A17E96844E2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10;p49">
              <a:extLst>
                <a:ext uri="{FF2B5EF4-FFF2-40B4-BE49-F238E27FC236}">
                  <a16:creationId xmlns="" xmlns:a16="http://schemas.microsoft.com/office/drawing/2014/main" id="{FA9F6A9C-3E7A-4B93-8B67-58BEAB59C2E8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11;p49">
              <a:extLst>
                <a:ext uri="{FF2B5EF4-FFF2-40B4-BE49-F238E27FC236}">
                  <a16:creationId xmlns="" xmlns:a16="http://schemas.microsoft.com/office/drawing/2014/main" id="{9F66A55E-2DEF-4202-88CC-47D5529EF21E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Functions of An Information System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471AB15F-D2BE-40FA-B764-76C81572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168783"/>
            <a:ext cx="6893472" cy="345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Dimensions of Information Systems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</a:t>
            </a:r>
            <a:endParaRPr dirty="0"/>
          </a:p>
        </p:txBody>
      </p:sp>
      <p:pic>
        <p:nvPicPr>
          <p:cNvPr id="8" name="Picture 7" descr="A picture containing text, compact disk&#10;&#10;Description automatically generated">
            <a:extLst>
              <a:ext uri="{FF2B5EF4-FFF2-40B4-BE49-F238E27FC236}">
                <a16:creationId xmlns="" xmlns:a16="http://schemas.microsoft.com/office/drawing/2014/main" id="{BA9213FE-E81B-43B7-BA5E-D8E77E29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34" y="1227904"/>
            <a:ext cx="4023531" cy="3270524"/>
          </a:xfrm>
          <a:prstGeom prst="rect">
            <a:avLst/>
          </a:prstGeom>
        </p:spPr>
      </p:pic>
      <p:sp>
        <p:nvSpPr>
          <p:cNvPr id="15" name="Google Shape;249;p29">
            <a:extLst>
              <a:ext uri="{FF2B5EF4-FFF2-40B4-BE49-F238E27FC236}">
                <a16:creationId xmlns="" xmlns:a16="http://schemas.microsoft.com/office/drawing/2014/main" id="{03CB61F5-A9F3-4B36-BDA2-CB759BC6617F}"/>
              </a:ext>
            </a:extLst>
          </p:cNvPr>
          <p:cNvSpPr/>
          <p:nvPr/>
        </p:nvSpPr>
        <p:spPr>
          <a:xfrm>
            <a:off x="1101386" y="2123090"/>
            <a:ext cx="2496905" cy="1681655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Georgia" pitchFamily="18" charset="0"/>
                <a:ea typeface="NSimSun" pitchFamily="49" charset="-122"/>
                <a:cs typeface="Roboto"/>
                <a:sym typeface="Roboto"/>
              </a:rPr>
              <a:t>Broader Dimensions of Information Systems</a:t>
            </a:r>
            <a:endParaRPr sz="2000" dirty="0">
              <a:solidFill>
                <a:schemeClr val="accent1"/>
              </a:solidFill>
              <a:latin typeface="Georgia" pitchFamily="18" charset="0"/>
              <a:ea typeface="NSimSun" pitchFamily="49" charset="-122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356</Words>
  <Application>Microsoft Office PowerPoint</Application>
  <PresentationFormat>On-screen Show (16:9)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Dosis</vt:lpstr>
      <vt:lpstr>Georgia</vt:lpstr>
      <vt:lpstr>Roboto</vt:lpstr>
      <vt:lpstr>Calibri</vt:lpstr>
      <vt:lpstr>Aldhabi</vt:lpstr>
      <vt:lpstr>NSimSun</vt:lpstr>
      <vt:lpstr>Wingdings</vt:lpstr>
      <vt:lpstr>William template</vt:lpstr>
      <vt:lpstr>Information Systems in Global Business Today.</vt:lpstr>
      <vt:lpstr> </vt:lpstr>
      <vt:lpstr>The Role of Information Systems In Business Today</vt:lpstr>
      <vt:lpstr>Strategic Business Objectives of Information Systems.</vt:lpstr>
      <vt:lpstr>The Interdependence Between Organizations &amp; Information Systems.</vt:lpstr>
      <vt:lpstr> </vt:lpstr>
      <vt:lpstr>Data and Information</vt:lpstr>
      <vt:lpstr>Functions of An Information System</vt:lpstr>
      <vt:lpstr>Dimensions of Information Systems</vt:lpstr>
      <vt:lpstr>Dimensions of Information Systems. (CONT)</vt:lpstr>
      <vt:lpstr>Levels In A Firm</vt:lpstr>
      <vt:lpstr>The Business Information Value Chain</vt:lpstr>
      <vt:lpstr>Complementary Assets to Optimize Returns From IT Investment.</vt:lpstr>
      <vt:lpstr>Complementary Assets to Optimize Returns From IT Investment. (Cont.)</vt:lpstr>
      <vt:lpstr>Complementary Assets to Optimize Returns From IT Investment. (Cont.)</vt:lpstr>
      <vt:lpstr>Contemporary Approaches To Information Systems.</vt:lpstr>
      <vt:lpstr>Contemporary Approaches To Information Systems. (CONT.)</vt:lpstr>
      <vt:lpstr>Sociotechnical Systems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Global Business Today.</dc:title>
  <dc:creator>HP</dc:creator>
  <cp:lastModifiedBy>HP</cp:lastModifiedBy>
  <cp:revision>40</cp:revision>
  <dcterms:modified xsi:type="dcterms:W3CDTF">2022-04-09T06:28:20Z</dcterms:modified>
</cp:coreProperties>
</file>