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88" r:id="rId4"/>
    <p:sldId id="287" r:id="rId5"/>
    <p:sldId id="289" r:id="rId6"/>
    <p:sldId id="291" r:id="rId7"/>
    <p:sldId id="293" r:id="rId8"/>
    <p:sldId id="290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286" r:id="rId18"/>
    <p:sldId id="302" r:id="rId19"/>
    <p:sldId id="260" r:id="rId20"/>
    <p:sldId id="261" r:id="rId21"/>
    <p:sldId id="263" r:id="rId22"/>
    <p:sldId id="262" r:id="rId23"/>
    <p:sldId id="303" r:id="rId24"/>
    <p:sldId id="304" r:id="rId25"/>
    <p:sldId id="305" r:id="rId26"/>
    <p:sldId id="318" r:id="rId27"/>
    <p:sldId id="264" r:id="rId28"/>
    <p:sldId id="307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278" r:id="rId37"/>
    <p:sldId id="279" r:id="rId38"/>
    <p:sldId id="259" r:id="rId39"/>
    <p:sldId id="306" r:id="rId40"/>
    <p:sldId id="283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1" autoAdjust="0"/>
  </p:normalViewPr>
  <p:slideViewPr>
    <p:cSldViewPr>
      <p:cViewPr>
        <p:scale>
          <a:sx n="66" d="100"/>
          <a:sy n="66" d="100"/>
        </p:scale>
        <p:origin x="2360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undirected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one in which edges have no orientation. The edge (a, b) is identical to the edge (b, a).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directed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 ordered pair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 graph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loops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for multiple edges between nodes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 graph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allows an edge to join more than two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8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weighted graph</a:t>
            </a:r>
            <a:r>
              <a:rPr lang="en-US" baseline="0" dirty="0"/>
              <a:t> has a number assigned to each edge</a:t>
            </a:r>
          </a:p>
          <a:p>
            <a:r>
              <a:rPr lang="en-US" dirty="0"/>
              <a:t>A</a:t>
            </a:r>
            <a:r>
              <a:rPr lang="en-US" baseline="0" dirty="0"/>
              <a:t> </a:t>
            </a:r>
            <a:r>
              <a:rPr lang="en-US" b="1" baseline="0" dirty="0"/>
              <a:t>labeled graph</a:t>
            </a:r>
            <a:r>
              <a:rPr lang="en-US" baseline="0" dirty="0"/>
              <a:t> has a label assigned to each node or edge</a:t>
            </a:r>
          </a:p>
          <a:p>
            <a:r>
              <a:rPr lang="en-US" baseline="0" dirty="0"/>
              <a:t>A </a:t>
            </a:r>
            <a:r>
              <a:rPr lang="en-US" b="1" baseline="0" dirty="0"/>
              <a:t>property graph</a:t>
            </a:r>
            <a:r>
              <a:rPr lang="en-US" baseline="0" dirty="0"/>
              <a:t> has keys and values for each node or 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8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85A1-3478-4E1E-AA87-4BE266B740B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F933-39A6-43F7-A135-26EE47D373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6474"/>
            <a:ext cx="9144000" cy="30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b="1" dirty="0"/>
              <a:t>Introduction to Graph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 data model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Create your own “foreign keys”</a:t>
            </a:r>
          </a:p>
          <a:p>
            <a:pPr lvl="1"/>
            <a:r>
              <a:rPr lang="en-US" dirty="0"/>
              <a:t>Poor for complex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Based on </a:t>
            </a:r>
            <a:r>
              <a:rPr lang="en-US" b="1" dirty="0" err="1"/>
              <a:t>BigTable</a:t>
            </a:r>
            <a:r>
              <a:rPr lang="en-US" dirty="0"/>
              <a:t>: Google’s Distributed Storage System for Structured Data</a:t>
            </a:r>
          </a:p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A big table, with column families</a:t>
            </a:r>
          </a:p>
          <a:p>
            <a:pPr lvl="1"/>
            <a:r>
              <a:rPr lang="en-US" dirty="0"/>
              <a:t>Map Reduce for querying/processing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HyperTable</a:t>
            </a:r>
            <a:r>
              <a:rPr lang="en-US" dirty="0"/>
              <a:t>, Cassandra</a:t>
            </a:r>
          </a:p>
        </p:txBody>
      </p:sp>
    </p:spTree>
    <p:extLst>
      <p:ext uri="{BB962C8B-B14F-4D97-AF65-F5344CB8AC3E}">
        <p14:creationId xmlns:p14="http://schemas.microsoft.com/office/powerpoint/2010/main" val="10127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Family: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Supports Simi-Structured Data</a:t>
            </a:r>
          </a:p>
          <a:p>
            <a:pPr lvl="1"/>
            <a:r>
              <a:rPr lang="en-US" dirty="0"/>
              <a:t>Naturally Indexed (columns)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interconnected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A collection of documents</a:t>
            </a:r>
          </a:p>
          <a:p>
            <a:pPr lvl="1"/>
            <a:r>
              <a:rPr lang="en-US" dirty="0"/>
              <a:t>A document is a key value collection</a:t>
            </a:r>
          </a:p>
          <a:p>
            <a:pPr lvl="1"/>
            <a:r>
              <a:rPr lang="en-US" dirty="0"/>
              <a:t>Index-centric, lots of map-reduce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CouchDB</a:t>
            </a:r>
            <a:r>
              <a:rPr lang="en-US" dirty="0"/>
              <a:t>,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0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Databases: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Simple, powerful data model</a:t>
            </a:r>
          </a:p>
          <a:p>
            <a:pPr lvl="1"/>
            <a:r>
              <a:rPr lang="en-US" dirty="0"/>
              <a:t>Scalable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Poor for interconnected data</a:t>
            </a:r>
          </a:p>
          <a:p>
            <a:pPr lvl="1"/>
            <a:r>
              <a:rPr lang="en-US" dirty="0"/>
              <a:t>Query model limited to keys and indexes</a:t>
            </a:r>
          </a:p>
          <a:p>
            <a:pPr lvl="1"/>
            <a:r>
              <a:rPr lang="en-US" dirty="0"/>
              <a:t>Map reduce for larger queries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8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Nodes and Relationships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/>
              <a:t>Neo4j,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InfiniteGraph</a:t>
            </a:r>
            <a:r>
              <a:rPr lang="en-US" dirty="0"/>
              <a:t>, </a:t>
            </a:r>
            <a:r>
              <a:rPr lang="en-US" dirty="0" err="1"/>
              <a:t>AllegroGraph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9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Databases: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Powerful data model, as general as RDBMS</a:t>
            </a:r>
          </a:p>
          <a:p>
            <a:pPr lvl="1"/>
            <a:r>
              <a:rPr lang="en-US" dirty="0"/>
              <a:t>Connected data locally indexed</a:t>
            </a:r>
          </a:p>
          <a:p>
            <a:pPr lvl="1"/>
            <a:r>
              <a:rPr lang="en-US" dirty="0"/>
              <a:t>Easy to query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 err="1"/>
              <a:t>Sharding</a:t>
            </a:r>
            <a:r>
              <a:rPr lang="en-US" dirty="0"/>
              <a:t> ( lots of people working on this)</a:t>
            </a:r>
          </a:p>
          <a:p>
            <a:pPr lvl="2"/>
            <a:r>
              <a:rPr lang="en-US" dirty="0"/>
              <a:t>Scales UP reasonably well</a:t>
            </a:r>
          </a:p>
          <a:p>
            <a:pPr lvl="1"/>
            <a:r>
              <a:rPr lang="en-US" dirty="0"/>
              <a:t>Requires rewiring your brain</a:t>
            </a:r>
          </a:p>
        </p:txBody>
      </p:sp>
    </p:spTree>
    <p:extLst>
      <p:ext uri="{BB962C8B-B14F-4D97-AF65-F5344CB8AC3E}">
        <p14:creationId xmlns:p14="http://schemas.microsoft.com/office/powerpoint/2010/main" val="237700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321844" y="2330648"/>
            <a:ext cx="892969" cy="401836"/>
            <a:chOff x="0" y="0"/>
            <a:chExt cx="800" cy="360"/>
          </a:xfrm>
        </p:grpSpPr>
        <p:sp>
          <p:nvSpPr>
            <p:cNvPr id="23553" name="AutoShape 1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54" name="Rectangle 2"/>
            <p:cNvSpPr>
              <a:spLocks/>
            </p:cNvSpPr>
            <p:nvPr/>
          </p:nvSpPr>
          <p:spPr bwMode="auto">
            <a:xfrm>
              <a:off x="188" y="0"/>
              <a:ext cx="42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>
                  <a:solidFill>
                    <a:srgbClr val="CDCDCD"/>
                  </a:solidFill>
                  <a:ea typeface="Lucida Grande" charset="0"/>
                  <a:cs typeface="Lucida Grande" charset="0"/>
                </a:rPr>
                <a:t>RDBMS</a:t>
              </a:r>
            </a:p>
          </p:txBody>
        </p:sp>
      </p:grp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5415" y="904131"/>
            <a:ext cx="8227591" cy="8952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4291" tIns="32146" rIns="0" bIns="32146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Living in a NOSQL World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1329408" y="2073920"/>
            <a:ext cx="0" cy="3408908"/>
          </a:xfrm>
          <a:prstGeom prst="line">
            <a:avLst/>
          </a:prstGeom>
          <a:noFill/>
          <a:ln w="50800" cap="flat">
            <a:solidFill>
              <a:srgbClr val="800000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 rot="-5400000">
            <a:off x="-324085" y="3340652"/>
            <a:ext cx="2172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866" bIns="0">
            <a:spAutoFit/>
          </a:bodyPr>
          <a:lstStyle/>
          <a:p>
            <a:pPr marL="36834"/>
            <a:r>
              <a:rPr lang="en-US" sz="36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Complexity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H="1">
            <a:off x="1312664" y="5470550"/>
            <a:ext cx="6322219" cy="0"/>
          </a:xfrm>
          <a:prstGeom prst="line">
            <a:avLst/>
          </a:prstGeom>
          <a:noFill/>
          <a:ln w="50800" cap="flat">
            <a:solidFill>
              <a:srgbClr val="800000"/>
            </a:solidFill>
            <a:prstDash val="solid"/>
            <a:round/>
            <a:headEnd type="stealth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3567" name="Group 15"/>
          <p:cNvGrpSpPr>
            <a:grpSpLocks/>
          </p:cNvGrpSpPr>
          <p:nvPr/>
        </p:nvGrpSpPr>
        <p:grpSpPr bwMode="auto">
          <a:xfrm>
            <a:off x="5277445" y="4018359"/>
            <a:ext cx="892969" cy="401836"/>
            <a:chOff x="0" y="0"/>
            <a:chExt cx="800" cy="360"/>
          </a:xfrm>
        </p:grpSpPr>
        <p:sp>
          <p:nvSpPr>
            <p:cNvPr id="23565" name="AutoShape 13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66" name="Rectangle 14"/>
            <p:cNvSpPr>
              <a:spLocks/>
            </p:cNvSpPr>
            <p:nvPr/>
          </p:nvSpPr>
          <p:spPr bwMode="auto">
            <a:xfrm>
              <a:off x="158" y="0"/>
              <a:ext cx="49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 err="1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BigTable</a:t>
              </a:r>
              <a:endParaRPr lang="en-US" sz="1000" b="1" dirty="0">
                <a:solidFill>
                  <a:schemeClr val="bg1"/>
                </a:solidFill>
                <a:ea typeface="Lucida Grande" charset="0"/>
                <a:cs typeface="Lucida Grande" charset="0"/>
              </a:endParaRP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Clones</a:t>
              </a:r>
            </a:p>
          </p:txBody>
        </p:sp>
      </p:grpSp>
      <p:sp>
        <p:nvSpPr>
          <p:cNvPr id="23568" name="Rectangle 16"/>
          <p:cNvSpPr>
            <a:spLocks/>
          </p:cNvSpPr>
          <p:nvPr/>
        </p:nvSpPr>
        <p:spPr bwMode="auto">
          <a:xfrm>
            <a:off x="4300762" y="5592217"/>
            <a:ext cx="7933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36866" bIns="0">
            <a:spAutoFit/>
          </a:bodyPr>
          <a:lstStyle/>
          <a:p>
            <a:pPr marL="36834"/>
            <a:r>
              <a:rPr lang="en-US" sz="3600" dirty="0">
                <a:solidFill>
                  <a:srgbClr val="000000"/>
                </a:solidFill>
                <a:ea typeface="Lucida Grande" charset="0"/>
                <a:cs typeface="Lucida Grande" charset="0"/>
              </a:rPr>
              <a:t>Size</a:t>
            </a:r>
          </a:p>
        </p:txBody>
      </p: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6179344" y="4482703"/>
            <a:ext cx="892969" cy="401836"/>
            <a:chOff x="0" y="0"/>
            <a:chExt cx="800" cy="360"/>
          </a:xfrm>
        </p:grpSpPr>
        <p:sp>
          <p:nvSpPr>
            <p:cNvPr id="23569" name="AutoShape 17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0" name="Rectangle 18"/>
            <p:cNvSpPr>
              <a:spLocks/>
            </p:cNvSpPr>
            <p:nvPr/>
          </p:nvSpPr>
          <p:spPr bwMode="auto">
            <a:xfrm>
              <a:off x="124" y="0"/>
              <a:ext cx="56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Key-Value</a:t>
              </a: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Store</a:t>
              </a:r>
            </a:p>
          </p:txBody>
        </p:sp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4277320" y="3223617"/>
            <a:ext cx="892969" cy="401836"/>
            <a:chOff x="0" y="0"/>
            <a:chExt cx="800" cy="360"/>
          </a:xfrm>
        </p:grpSpPr>
        <p:sp>
          <p:nvSpPr>
            <p:cNvPr id="23572" name="AutoShape 20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3" name="Rectangle 21"/>
            <p:cNvSpPr>
              <a:spLocks/>
            </p:cNvSpPr>
            <p:nvPr/>
          </p:nvSpPr>
          <p:spPr bwMode="auto">
            <a:xfrm>
              <a:off x="113" y="0"/>
              <a:ext cx="57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Document</a:t>
              </a: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Databases</a:t>
              </a:r>
            </a:p>
          </p:txBody>
        </p:sp>
      </p:grpSp>
      <p:grpSp>
        <p:nvGrpSpPr>
          <p:cNvPr id="23577" name="Group 25"/>
          <p:cNvGrpSpPr>
            <a:grpSpLocks/>
          </p:cNvGrpSpPr>
          <p:nvPr/>
        </p:nvGrpSpPr>
        <p:grpSpPr bwMode="auto">
          <a:xfrm>
            <a:off x="3124200" y="2284884"/>
            <a:ext cx="1090613" cy="447600"/>
            <a:chOff x="0" y="0"/>
            <a:chExt cx="800" cy="360"/>
          </a:xfrm>
        </p:grpSpPr>
        <p:sp>
          <p:nvSpPr>
            <p:cNvPr id="23575" name="AutoShape 23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rgbClr val="800000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6" name="Rectangle 24"/>
            <p:cNvSpPr>
              <a:spLocks/>
            </p:cNvSpPr>
            <p:nvPr/>
          </p:nvSpPr>
          <p:spPr bwMode="auto">
            <a:xfrm>
              <a:off x="112" y="42"/>
              <a:ext cx="57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Graph</a:t>
              </a: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Databases</a:t>
              </a:r>
            </a:p>
          </p:txBody>
        </p:sp>
      </p:grpSp>
      <p:grpSp>
        <p:nvGrpSpPr>
          <p:cNvPr id="23580" name="Group 28"/>
          <p:cNvGrpSpPr>
            <a:grpSpLocks/>
          </p:cNvGrpSpPr>
          <p:nvPr/>
        </p:nvGrpSpPr>
        <p:grpSpPr bwMode="auto">
          <a:xfrm>
            <a:off x="2362831" y="2211889"/>
            <a:ext cx="1828110" cy="4268391"/>
            <a:chOff x="0" y="0"/>
            <a:chExt cx="779" cy="3823"/>
          </a:xfrm>
        </p:grpSpPr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rot="10800000" flipH="1">
              <a:off x="279" y="0"/>
              <a:ext cx="0" cy="2813"/>
            </a:xfrm>
            <a:prstGeom prst="line">
              <a:avLst/>
            </a:prstGeom>
            <a:noFill/>
            <a:ln w="50800" cap="flat">
              <a:solidFill>
                <a:srgbClr val="333333"/>
              </a:solidFill>
              <a:prstDash val="sysDot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79" name="Rectangle 27"/>
            <p:cNvSpPr>
              <a:spLocks/>
            </p:cNvSpPr>
            <p:nvPr/>
          </p:nvSpPr>
          <p:spPr bwMode="auto">
            <a:xfrm>
              <a:off x="0" y="2991"/>
              <a:ext cx="779" cy="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52434" bIns="0"/>
            <a:lstStyle/>
            <a:p>
              <a:pPr marL="36834" algn="ctr"/>
              <a:r>
                <a:rPr lang="en-US" sz="2400" b="1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90% of</a:t>
              </a:r>
            </a:p>
            <a:p>
              <a:pPr marL="36834" algn="ctr"/>
              <a:r>
                <a:rPr lang="en-US" sz="2400" b="1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Use Cases</a:t>
              </a:r>
            </a:p>
          </p:txBody>
        </p:sp>
      </p:grp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1462065" y="4678034"/>
            <a:ext cx="892969" cy="401836"/>
            <a:chOff x="0" y="0"/>
            <a:chExt cx="800" cy="360"/>
          </a:xfrm>
        </p:grpSpPr>
        <p:sp>
          <p:nvSpPr>
            <p:cNvPr id="32" name="AutoShape 20"/>
            <p:cNvSpPr>
              <a:spLocks/>
            </p:cNvSpPr>
            <p:nvPr/>
          </p:nvSpPr>
          <p:spPr bwMode="auto">
            <a:xfrm>
              <a:off x="0" y="0"/>
              <a:ext cx="800" cy="360"/>
            </a:xfrm>
            <a:prstGeom prst="roundRect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1"/>
            <p:cNvSpPr>
              <a:spLocks/>
            </p:cNvSpPr>
            <p:nvPr/>
          </p:nvSpPr>
          <p:spPr bwMode="auto">
            <a:xfrm>
              <a:off x="117" y="0"/>
              <a:ext cx="56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Relational</a:t>
              </a:r>
            </a:p>
            <a:p>
              <a:pPr marL="36834" algn="ctr"/>
              <a:r>
                <a:rPr lang="en-US" sz="1000" b="1" dirty="0">
                  <a:solidFill>
                    <a:schemeClr val="bg1"/>
                  </a:solidFill>
                  <a:ea typeface="Lucida Grande" charset="0"/>
                  <a:cs typeface="Lucida Grande" charset="0"/>
                </a:rPr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3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1576576" presetClass="entr" presetSubtype="10371404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1576576" presetClass="entr" presetSubtype="1037137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1576576" presetClass="entr" presetSubtype="1037143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1576576" presetClass="entr" presetSubtype="10371357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1576576" presetClass="entr" presetSubtype="1037143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What is a Graph?</a:t>
            </a:r>
          </a:p>
        </p:txBody>
      </p:sp>
    </p:spTree>
    <p:extLst>
      <p:ext uri="{BB962C8B-B14F-4D97-AF65-F5344CB8AC3E}">
        <p14:creationId xmlns:p14="http://schemas.microsoft.com/office/powerpoint/2010/main" val="365941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representation of a set of objects where some pairs are connected by links.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561975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3114972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(Vertex, Node)</a:t>
            </a:r>
          </a:p>
          <a:p>
            <a:endParaRPr lang="en-US" dirty="0"/>
          </a:p>
          <a:p>
            <a:r>
              <a:rPr lang="en-US" dirty="0"/>
              <a:t>Link (Edge, Arc, Relationship)</a:t>
            </a:r>
          </a:p>
        </p:txBody>
      </p:sp>
    </p:spTree>
    <p:extLst>
      <p:ext uri="{BB962C8B-B14F-4D97-AF65-F5344CB8AC3E}">
        <p14:creationId xmlns:p14="http://schemas.microsoft.com/office/powerpoint/2010/main" val="43593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Trends in Data</a:t>
            </a:r>
          </a:p>
          <a:p>
            <a:r>
              <a:rPr lang="en-US" dirty="0"/>
              <a:t>NOSQL</a:t>
            </a:r>
          </a:p>
          <a:p>
            <a:r>
              <a:rPr lang="en-US" dirty="0"/>
              <a:t>What is a Graph?</a:t>
            </a:r>
          </a:p>
          <a:p>
            <a:r>
              <a:rPr lang="en-US" dirty="0"/>
              <a:t>What is a Graph Database?</a:t>
            </a:r>
          </a:p>
          <a:p>
            <a:r>
              <a:rPr lang="en-US" dirty="0"/>
              <a:t>What is Neo4j?</a:t>
            </a:r>
          </a:p>
        </p:txBody>
      </p:sp>
    </p:spTree>
    <p:extLst>
      <p:ext uri="{BB962C8B-B14F-4D97-AF65-F5344CB8AC3E}">
        <p14:creationId xmlns:p14="http://schemas.microsoft.com/office/powerpoint/2010/main" val="80489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  <a:p>
            <a:r>
              <a:rPr lang="en-US" dirty="0"/>
              <a:t>Directed Graph</a:t>
            </a:r>
          </a:p>
          <a:p>
            <a:endParaRPr lang="en-US" dirty="0"/>
          </a:p>
          <a:p>
            <a:r>
              <a:rPr lang="en-US" dirty="0"/>
              <a:t>Pseudo Graph</a:t>
            </a:r>
          </a:p>
          <a:p>
            <a:r>
              <a:rPr lang="en-US" dirty="0"/>
              <a:t>Multi Graph</a:t>
            </a:r>
          </a:p>
          <a:p>
            <a:endParaRPr lang="en-US" dirty="0"/>
          </a:p>
          <a:p>
            <a:r>
              <a:rPr lang="en-US" dirty="0"/>
              <a:t>Hyper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180975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1762125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024868"/>
            <a:ext cx="704850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799114"/>
            <a:ext cx="187642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72000"/>
            <a:ext cx="200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Kinds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  <a:p>
            <a:endParaRPr lang="en-US" dirty="0"/>
          </a:p>
          <a:p>
            <a:r>
              <a:rPr lang="en-US" dirty="0"/>
              <a:t>Labeled Graph</a:t>
            </a:r>
          </a:p>
          <a:p>
            <a:endParaRPr lang="en-US" dirty="0"/>
          </a:p>
          <a:p>
            <a:r>
              <a:rPr lang="en-US" dirty="0"/>
              <a:t>Property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743200"/>
            <a:ext cx="1838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86200"/>
            <a:ext cx="253365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1600200"/>
            <a:ext cx="19050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3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with an explicit graph structure</a:t>
            </a:r>
          </a:p>
          <a:p>
            <a:r>
              <a:rPr lang="en-US" dirty="0"/>
              <a:t>Each node knows its adjacent nodes </a:t>
            </a:r>
          </a:p>
          <a:p>
            <a:r>
              <a:rPr lang="en-US" dirty="0"/>
              <a:t>As the number of nodes increases, the cost of a local step (or hop) remains the same</a:t>
            </a:r>
          </a:p>
          <a:p>
            <a:r>
              <a:rPr lang="en-US" dirty="0"/>
              <a:t>Plus an Index for lookups</a:t>
            </a:r>
          </a:p>
        </p:txBody>
      </p:sp>
    </p:spTree>
    <p:extLst>
      <p:ext uri="{BB962C8B-B14F-4D97-AF65-F5344CB8AC3E}">
        <p14:creationId xmlns:p14="http://schemas.microsoft.com/office/powerpoint/2010/main" val="98082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to Relational Databases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3158331"/>
            <a:ext cx="2695575" cy="14097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2486819"/>
            <a:ext cx="2419350" cy="2752725"/>
          </a:xfrm>
        </p:spPr>
      </p:pic>
      <p:sp>
        <p:nvSpPr>
          <p:cNvPr id="8" name="TextBox 7"/>
          <p:cNvSpPr txBox="1"/>
          <p:nvPr/>
        </p:nvSpPr>
        <p:spPr>
          <a:xfrm>
            <a:off x="990600" y="1828800"/>
            <a:ext cx="263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for aggregation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4551" y="1828801"/>
            <a:ext cx="265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for connections</a:t>
            </a:r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rot="10800000" flipH="1">
            <a:off x="4419600" y="2198133"/>
            <a:ext cx="0" cy="3140723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Compared to Key Value Stores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3501231"/>
            <a:ext cx="2333625" cy="7239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86894"/>
            <a:ext cx="2514600" cy="1552575"/>
          </a:xfrm>
        </p:spPr>
      </p:pic>
      <p:sp>
        <p:nvSpPr>
          <p:cNvPr id="9" name="TextBox 8"/>
          <p:cNvSpPr txBox="1"/>
          <p:nvPr/>
        </p:nvSpPr>
        <p:spPr>
          <a:xfrm>
            <a:off x="990600" y="1828800"/>
            <a:ext cx="299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for simple look-ups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182880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for traversing connected data</a:t>
            </a: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rot="10800000" flipH="1">
            <a:off x="4419600" y="2198133"/>
            <a:ext cx="0" cy="3140723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Compared to Key Value Stores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828800"/>
            <a:ext cx="29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Optimized for “trees” of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18288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for seeing the forest and the trees, and the branches, and the trunks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2715419"/>
            <a:ext cx="1514475" cy="2295525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12" y="2758281"/>
            <a:ext cx="2543175" cy="2209800"/>
          </a:xfrm>
        </p:spPr>
      </p:pic>
      <p:sp>
        <p:nvSpPr>
          <p:cNvPr id="11" name="Line 26"/>
          <p:cNvSpPr>
            <a:spLocks noChangeShapeType="1"/>
          </p:cNvSpPr>
          <p:nvPr/>
        </p:nvSpPr>
        <p:spPr bwMode="auto">
          <a:xfrm rot="10800000" flipH="1">
            <a:off x="4419600" y="2198133"/>
            <a:ext cx="0" cy="3140723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What is Neo4j?</a:t>
            </a:r>
          </a:p>
        </p:txBody>
      </p:sp>
    </p:spTree>
    <p:extLst>
      <p:ext uri="{BB962C8B-B14F-4D97-AF65-F5344CB8AC3E}">
        <p14:creationId xmlns:p14="http://schemas.microsoft.com/office/powerpoint/2010/main" val="644417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Neo4j?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Graph Database + </a:t>
            </a:r>
            <a:r>
              <a:rPr lang="en-US" dirty="0" err="1"/>
              <a:t>Lucene</a:t>
            </a:r>
            <a:r>
              <a:rPr lang="en-US" dirty="0"/>
              <a:t> Index</a:t>
            </a:r>
          </a:p>
          <a:p>
            <a:r>
              <a:rPr lang="en-US" dirty="0"/>
              <a:t>Property Graph</a:t>
            </a:r>
          </a:p>
          <a:p>
            <a:r>
              <a:rPr lang="en-US" dirty="0"/>
              <a:t>Full ACID (atomicity, consistency, isolation, durability)</a:t>
            </a:r>
          </a:p>
          <a:p>
            <a:r>
              <a:rPr lang="en-US" dirty="0"/>
              <a:t>High Availability (with Enterprise Edition)</a:t>
            </a:r>
          </a:p>
          <a:p>
            <a:r>
              <a:rPr lang="en-US" dirty="0"/>
              <a:t>32 Billion Nodes, 32 Billion Relationships, </a:t>
            </a:r>
            <a:br>
              <a:rPr lang="en-US" dirty="0"/>
            </a:br>
            <a:r>
              <a:rPr lang="en-US" dirty="0"/>
              <a:t>64 Billion Properties</a:t>
            </a:r>
          </a:p>
          <a:p>
            <a:r>
              <a:rPr lang="en-US" dirty="0"/>
              <a:t>Embedded Server</a:t>
            </a:r>
          </a:p>
          <a:p>
            <a:r>
              <a:rPr lang="en-US" dirty="0"/>
              <a:t>REST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0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connected data (social networks)</a:t>
            </a:r>
          </a:p>
          <a:p>
            <a:r>
              <a:rPr lang="en-US" dirty="0"/>
              <a:t>Recommendations (e-commerce)</a:t>
            </a:r>
          </a:p>
          <a:p>
            <a:r>
              <a:rPr lang="en-US" dirty="0"/>
              <a:t>Path Finding (how do I know you?)</a:t>
            </a:r>
          </a:p>
          <a:p>
            <a:endParaRPr lang="en-US" dirty="0"/>
          </a:p>
          <a:p>
            <a:r>
              <a:rPr lang="en-US" dirty="0"/>
              <a:t>A* (Least Cost path)</a:t>
            </a:r>
          </a:p>
          <a:p>
            <a:r>
              <a:rPr lang="en-US" dirty="0"/>
              <a:t>Data First Schema (bottom-up, but you still need to 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Graph</a:t>
            </a: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986756"/>
            <a:ext cx="5924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8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1600768" presetClass="entr" presetSubtype="10836996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Trends in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1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986756"/>
            <a:ext cx="5924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85800" y="76200"/>
            <a:ext cx="7543800" cy="1790700"/>
            <a:chOff x="0" y="0"/>
            <a:chExt cx="7520" cy="1232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104" y="104"/>
              <a:ext cx="7312" cy="102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52434" bIns="0"/>
            <a:lstStyle/>
            <a:p>
              <a:pPr marL="52388"/>
              <a:r>
                <a:rPr lang="en-US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then traverse to find results</a:t>
              </a:r>
            </a:p>
            <a:p>
              <a:pPr marL="52388"/>
              <a:r>
                <a:rPr lang="en-US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n=(people-index, name, “Andreas”)</a:t>
              </a:r>
            </a:p>
            <a:p>
              <a:pPr marL="52388"/>
              <a:r>
                <a:rPr lang="en-US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match (n)--()--(foaf) return foaf</a:t>
              </a:r>
            </a:p>
            <a:p>
              <a:pPr marL="52388"/>
              <a:endParaRPr lang="en-US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520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379412" y="1914769"/>
            <a:ext cx="1030288" cy="554038"/>
            <a:chOff x="0" y="0"/>
            <a:chExt cx="649" cy="349"/>
          </a:xfrm>
        </p:grpSpPr>
        <p:sp>
          <p:nvSpPr>
            <p:cNvPr id="9" name="Line 14"/>
            <p:cNvSpPr>
              <a:spLocks noChangeShapeType="1"/>
            </p:cNvSpPr>
            <p:nvPr/>
          </p:nvSpPr>
          <p:spPr bwMode="auto">
            <a:xfrm flipH="1">
              <a:off x="201" y="178"/>
              <a:ext cx="448" cy="0"/>
            </a:xfrm>
            <a:prstGeom prst="line">
              <a:avLst/>
            </a:prstGeom>
            <a:noFill/>
            <a:ln w="50800" cap="flat">
              <a:solidFill>
                <a:srgbClr val="0080FF"/>
              </a:solidFill>
              <a:prstDash val="solid"/>
              <a:round/>
              <a:headEnd type="stealth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15"/>
            <p:cNvSpPr>
              <a:spLocks/>
            </p:cNvSpPr>
            <p:nvPr/>
          </p:nvSpPr>
          <p:spPr bwMode="auto">
            <a:xfrm>
              <a:off x="0" y="0"/>
              <a:ext cx="21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52434" bIns="0">
              <a:spAutoFit/>
            </a:bodyPr>
            <a:lstStyle/>
            <a:p>
              <a:pPr marL="52388"/>
              <a:r>
                <a:rPr lang="en-US" sz="3600" dirty="0">
                  <a:solidFill>
                    <a:srgbClr val="000000"/>
                  </a:solidFill>
                  <a:ea typeface="Lucida Grande" charset="0"/>
                  <a:cs typeface="Lucida Grande" charset="0"/>
                </a:rPr>
                <a:t>n</a:t>
              </a:r>
            </a:p>
          </p:txBody>
        </p:sp>
      </p:grpSp>
      <p:pic>
        <p:nvPicPr>
          <p:cNvPr id="11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72000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2" name="Picture 1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370385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4" name="Picture 2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77" y="4888523"/>
            <a:ext cx="2133600" cy="633046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9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1600768" presetClass="entr" presetSubtype="10836996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75"/>
                            </p:stCondLst>
                            <p:childTnLst>
                              <p:par>
                                <p:cTn id="15" presetID="71601536" presetClass="entr" presetSubtype="1070907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75"/>
                            </p:stCondLst>
                            <p:childTnLst>
                              <p:par>
                                <p:cTn id="18" presetID="71601536" presetClass="entr" presetSubtype="1219063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75"/>
                            </p:stCondLst>
                            <p:childTnLst>
                              <p:par>
                                <p:cTn id="21" presetID="71601536" presetClass="entr" presetSubtype="12190630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75"/>
                            </p:stCondLst>
                            <p:childTnLst>
                              <p:par>
                                <p:cTn id="24" presetID="71601536" presetClass="entr" presetSubtype="12190638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55600" y="2057400"/>
            <a:ext cx="7416800" cy="3276600"/>
            <a:chOff x="0" y="0"/>
            <a:chExt cx="7744" cy="2832"/>
          </a:xfrm>
        </p:grpSpPr>
        <p:sp>
          <p:nvSpPr>
            <p:cNvPr id="5" name="Rectangle 9"/>
            <p:cNvSpPr>
              <a:spLocks/>
            </p:cNvSpPr>
            <p:nvPr/>
          </p:nvSpPr>
          <p:spPr bwMode="auto">
            <a:xfrm>
              <a:off x="104" y="104"/>
              <a:ext cx="7536" cy="262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get node 0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a=(0) return a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traverse from node 1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a=(1) match (a)--&gt;(b) return b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00FFFF"/>
                  </a:solidFill>
                  <a:latin typeface="Courier New" charset="0"/>
                  <a:cs typeface="Courier New" charset="0"/>
                  <a:sym typeface="Courier New" charset="0"/>
                </a:rPr>
                <a:t>// return friends of friends</a:t>
              </a:r>
            </a:p>
            <a:p>
              <a:pPr marL="957263" indent="-373063">
                <a:spcBef>
                  <a:spcPts val="1463"/>
                </a:spcBef>
              </a:pPr>
              <a:r>
                <a:rPr lang="en-US" sz="1600" dirty="0">
                  <a:solidFill>
                    <a:srgbClr val="80FF00"/>
                  </a:solidFill>
                  <a:latin typeface="Courier New" charset="0"/>
                  <a:cs typeface="Courier New" charset="0"/>
                  <a:sym typeface="Courier New" charset="0"/>
                </a:rPr>
                <a:t>start a=(1) match (a)--()--(c) return c</a:t>
              </a:r>
            </a:p>
          </p:txBody>
        </p:sp>
        <p:pic>
          <p:nvPicPr>
            <p:cNvPr id="6" name="Picture 1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44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762000" y="1515180"/>
            <a:ext cx="7001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Pattern Matching Query Language (like SQL for graphs)</a:t>
            </a:r>
          </a:p>
        </p:txBody>
      </p:sp>
    </p:spTree>
    <p:extLst>
      <p:ext uri="{BB962C8B-B14F-4D97-AF65-F5344CB8AC3E}">
        <p14:creationId xmlns:p14="http://schemas.microsoft.com/office/powerpoint/2010/main" val="174811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057400"/>
            <a:ext cx="7416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/>
          </p:cNvSpPr>
          <p:nvPr/>
        </p:nvSpPr>
        <p:spPr bwMode="auto">
          <a:xfrm>
            <a:off x="455206" y="2177727"/>
            <a:ext cx="7217588" cy="3035946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957263" indent="-373063">
              <a:spcBef>
                <a:spcPts val="1463"/>
              </a:spcBef>
            </a:pPr>
            <a:r>
              <a:rPr lang="en-US" sz="16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get node 0</a:t>
            </a:r>
          </a:p>
          <a:p>
            <a:pPr marL="957263" indent="-373063">
              <a:spcBef>
                <a:spcPts val="1463"/>
              </a:spcBef>
            </a:pPr>
            <a:r>
              <a:rPr lang="en-US" sz="1600" dirty="0" err="1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g.v</a:t>
            </a:r>
            <a:r>
              <a:rPr lang="en-US" sz="1600" dirty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(0)</a:t>
            </a:r>
          </a:p>
          <a:p>
            <a:pPr marL="957263" indent="-373063">
              <a:spcBef>
                <a:spcPts val="1463"/>
              </a:spcBef>
            </a:pPr>
            <a:r>
              <a:rPr lang="en-US" sz="16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nodes with incoming relationship</a:t>
            </a:r>
          </a:p>
          <a:p>
            <a:pPr marL="957263" indent="-373063">
              <a:spcBef>
                <a:spcPts val="1463"/>
              </a:spcBef>
            </a:pPr>
            <a:r>
              <a:rPr lang="en-US" sz="1600" dirty="0" err="1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g.v</a:t>
            </a:r>
            <a:r>
              <a:rPr lang="en-US" sz="1600" dirty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(0).in</a:t>
            </a:r>
          </a:p>
          <a:p>
            <a:pPr marL="957263" indent="-373063">
              <a:spcBef>
                <a:spcPts val="1463"/>
              </a:spcBef>
            </a:pPr>
            <a:r>
              <a:rPr lang="en-US" sz="16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outgoing “KNOWS” relationship</a:t>
            </a:r>
          </a:p>
          <a:p>
            <a:pPr marL="957263" indent="-373063">
              <a:spcBef>
                <a:spcPts val="1463"/>
              </a:spcBef>
            </a:pPr>
            <a:r>
              <a:rPr lang="en-US" sz="1600" dirty="0" err="1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g.v</a:t>
            </a:r>
            <a:r>
              <a:rPr lang="en-US" sz="1600" dirty="0">
                <a:solidFill>
                  <a:srgbClr val="80FF00"/>
                </a:solidFill>
                <a:latin typeface="Courier New" charset="0"/>
                <a:cs typeface="Courier New" charset="0"/>
                <a:sym typeface="Courier New" charset="0"/>
              </a:rPr>
              <a:t>(0).out(“KNOWS”)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Gremlin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15180"/>
            <a:ext cx="4830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Scripting DSL (groovy-based)</a:t>
            </a:r>
          </a:p>
        </p:txBody>
      </p:sp>
    </p:spTree>
    <p:extLst>
      <p:ext uri="{BB962C8B-B14F-4D97-AF65-F5344CB8AC3E}">
        <p14:creationId xmlns:p14="http://schemas.microsoft.com/office/powerpoint/2010/main" val="1225196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149013" y="9080500"/>
            <a:ext cx="301625" cy="266700"/>
          </a:xfrm>
        </p:spPr>
        <p:txBody>
          <a:bodyPr/>
          <a:lstStyle/>
          <a:p>
            <a:fld id="{3D3DE3F7-74A8-45FA-833C-A4570D424EFA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149013" y="9080500"/>
            <a:ext cx="3016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ctr">
              <a:lnSpc>
                <a:spcPct val="100000"/>
              </a:lnSpc>
            </a:pPr>
            <a:fld id="{9F5F2C2C-17D4-45D4-AA6C-45F640CBFD15}" type="slidenum">
              <a:rPr lang="en-US" sz="1800">
                <a:ea typeface="Lucida Grande" charset="0"/>
                <a:cs typeface="Lucida Grande" charset="0"/>
              </a:rPr>
              <a:pPr algn="ctr">
                <a:lnSpc>
                  <a:spcPct val="100000"/>
                </a:lnSpc>
              </a:pPr>
              <a:t>33</a:t>
            </a:fld>
            <a:endParaRPr lang="en-US" sz="1800">
              <a:ea typeface="Lucida Grande" charset="0"/>
              <a:cs typeface="Lucida Grande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21707" y="3072874"/>
            <a:ext cx="7824787" cy="1597025"/>
            <a:chOff x="0" y="0"/>
            <a:chExt cx="4929" cy="1005"/>
          </a:xfrm>
        </p:grpSpPr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0" y="221"/>
              <a:ext cx="1240" cy="784"/>
            </a:xfrm>
            <a:prstGeom prst="roundRect">
              <a:avLst>
                <a:gd name="adj" fmla="val 26347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60" y="282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word_count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20" y="0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Language</a:t>
              </a: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3689" y="221"/>
              <a:ext cx="1240" cy="784"/>
            </a:xfrm>
            <a:prstGeom prst="roundRect">
              <a:avLst>
                <a:gd name="adj" fmla="val 26347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3750" y="282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flag_uri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3709" y="1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Country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39" y="581"/>
              <a:ext cx="2450" cy="0"/>
            </a:xfrm>
            <a:prstGeom prst="line">
              <a:avLst/>
            </a:prstGeom>
            <a:noFill/>
            <a:ln w="50800" cap="flat">
              <a:solidFill>
                <a:srgbClr val="4D4D4D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693" y="355"/>
              <a:ext cx="15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cs typeface="Courier New" charset="0"/>
                  <a:sym typeface="Courier New" charset="0"/>
                </a:rPr>
                <a:t>IS_SPOKEN_IN</a:t>
              </a: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878" y="613"/>
              <a:ext cx="118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 algn="ctr"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cs typeface="Courier New" charset="0"/>
                  <a:sym typeface="Courier New" charset="0"/>
                </a:rPr>
                <a:t>as_primary</a:t>
              </a:r>
            </a:p>
          </p:txBody>
        </p: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512976" y="699782"/>
            <a:ext cx="7824787" cy="1863725"/>
            <a:chOff x="0" y="0"/>
            <a:chExt cx="4929" cy="1173"/>
          </a:xfrm>
        </p:grpSpPr>
        <p:sp>
          <p:nvSpPr>
            <p:cNvPr id="18" name="AutoShape 18"/>
            <p:cNvSpPr>
              <a:spLocks/>
            </p:cNvSpPr>
            <p:nvPr/>
          </p:nvSpPr>
          <p:spPr bwMode="auto">
            <a:xfrm>
              <a:off x="0" y="237"/>
              <a:ext cx="1240" cy="936"/>
            </a:xfrm>
            <a:prstGeom prst="roundRect">
              <a:avLst>
                <a:gd name="adj" fmla="val 2206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60" y="298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word_count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20" y="0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Language</a:t>
              </a:r>
            </a:p>
          </p:txBody>
        </p:sp>
        <p:sp>
          <p:nvSpPr>
            <p:cNvPr id="21" name="AutoShape 21"/>
            <p:cNvSpPr>
              <a:spLocks/>
            </p:cNvSpPr>
            <p:nvPr/>
          </p:nvSpPr>
          <p:spPr bwMode="auto">
            <a:xfrm>
              <a:off x="3689" y="237"/>
              <a:ext cx="1240" cy="936"/>
            </a:xfrm>
            <a:prstGeom prst="roundRect">
              <a:avLst>
                <a:gd name="adj" fmla="val 2206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3750" y="298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country_code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country_name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flag_uri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3717" y="1"/>
              <a:ext cx="12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Country</a:t>
              </a:r>
            </a:p>
          </p:txBody>
        </p:sp>
        <p:sp>
          <p:nvSpPr>
            <p:cNvPr id="24" name="AutoShape 24"/>
            <p:cNvSpPr>
              <a:spLocks/>
            </p:cNvSpPr>
            <p:nvPr/>
          </p:nvSpPr>
          <p:spPr bwMode="auto">
            <a:xfrm>
              <a:off x="1846" y="230"/>
              <a:ext cx="1240" cy="936"/>
            </a:xfrm>
            <a:prstGeom prst="roundRect">
              <a:avLst>
                <a:gd name="adj" fmla="val 2206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907" y="291"/>
              <a:ext cx="112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country_code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primary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566" y="16"/>
              <a:ext cx="18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LanguageCountry</a:t>
              </a:r>
            </a:p>
          </p:txBody>
        </p:sp>
        <p:grpSp>
          <p:nvGrpSpPr>
            <p:cNvPr id="27" name="Group 34"/>
            <p:cNvGrpSpPr>
              <a:grpSpLocks/>
            </p:cNvGrpSpPr>
            <p:nvPr/>
          </p:nvGrpSpPr>
          <p:grpSpPr bwMode="auto">
            <a:xfrm>
              <a:off x="1239" y="483"/>
              <a:ext cx="608" cy="151"/>
              <a:chOff x="0" y="0"/>
              <a:chExt cx="607" cy="150"/>
            </a:xfrm>
          </p:grpSpPr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 flipH="1">
                <a:off x="0" y="75"/>
                <a:ext cx="607" cy="0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" name="Oval 28"/>
              <p:cNvSpPr>
                <a:spLocks/>
              </p:cNvSpPr>
              <p:nvPr/>
            </p:nvSpPr>
            <p:spPr bwMode="auto">
              <a:xfrm>
                <a:off x="305" y="0"/>
                <a:ext cx="151" cy="150"/>
              </a:xfrm>
              <a:prstGeom prst="ellipse">
                <a:avLst/>
              </a:prstGeom>
              <a:solidFill>
                <a:schemeClr val="accent1"/>
              </a:solidFill>
              <a:ln w="5715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H="1">
                <a:off x="456" y="0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 rot="10800000">
                <a:off x="456" y="75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40" name="Group 33"/>
              <p:cNvGrpSpPr>
                <a:grpSpLocks/>
              </p:cNvGrpSpPr>
              <p:nvPr/>
            </p:nvGrpSpPr>
            <p:grpSpPr bwMode="auto">
              <a:xfrm>
                <a:off x="77" y="0"/>
                <a:ext cx="64" cy="150"/>
                <a:chOff x="0" y="0"/>
                <a:chExt cx="64" cy="150"/>
              </a:xfrm>
            </p:grpSpPr>
            <p:sp>
              <p:nvSpPr>
                <p:cNvPr id="41" name="Line 3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auto">
                <a:xfrm>
                  <a:off x="64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42"/>
            <p:cNvGrpSpPr>
              <a:grpSpLocks/>
            </p:cNvGrpSpPr>
            <p:nvPr/>
          </p:nvGrpSpPr>
          <p:grpSpPr bwMode="auto">
            <a:xfrm flipH="1">
              <a:off x="3082" y="483"/>
              <a:ext cx="607" cy="151"/>
              <a:chOff x="0" y="0"/>
              <a:chExt cx="607" cy="150"/>
            </a:xfrm>
          </p:grpSpPr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H="1">
                <a:off x="0" y="75"/>
                <a:ext cx="607" cy="0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0" name="Oval 36"/>
              <p:cNvSpPr>
                <a:spLocks/>
              </p:cNvSpPr>
              <p:nvPr/>
            </p:nvSpPr>
            <p:spPr bwMode="auto">
              <a:xfrm>
                <a:off x="305" y="0"/>
                <a:ext cx="151" cy="150"/>
              </a:xfrm>
              <a:prstGeom prst="ellipse">
                <a:avLst/>
              </a:prstGeom>
              <a:solidFill>
                <a:schemeClr val="accent1"/>
              </a:solidFill>
              <a:ln w="5715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H="1">
                <a:off x="456" y="0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 rot="10800000">
                <a:off x="456" y="75"/>
                <a:ext cx="151" cy="75"/>
              </a:xfrm>
              <a:prstGeom prst="line">
                <a:avLst/>
              </a:prstGeom>
              <a:noFill/>
              <a:ln w="50800" cap="flat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33" name="Group 41"/>
              <p:cNvGrpSpPr>
                <a:grpSpLocks/>
              </p:cNvGrpSpPr>
              <p:nvPr/>
            </p:nvGrpSpPr>
            <p:grpSpPr bwMode="auto">
              <a:xfrm>
                <a:off x="77" y="0"/>
                <a:ext cx="64" cy="150"/>
                <a:chOff x="0" y="0"/>
                <a:chExt cx="64" cy="150"/>
              </a:xfrm>
            </p:grpSpPr>
            <p:sp>
              <p:nvSpPr>
                <p:cNvPr id="34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35" name="Line 40"/>
                <p:cNvSpPr>
                  <a:spLocks noChangeShapeType="1"/>
                </p:cNvSpPr>
                <p:nvPr/>
              </p:nvSpPr>
              <p:spPr bwMode="auto">
                <a:xfrm>
                  <a:off x="64" y="0"/>
                  <a:ext cx="0" cy="150"/>
                </a:xfrm>
                <a:prstGeom prst="line">
                  <a:avLst/>
                </a:prstGeom>
                <a:noFill/>
                <a:ln w="50800" cap="flat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4" name="Line 26"/>
          <p:cNvSpPr>
            <a:spLocks noChangeShapeType="1"/>
          </p:cNvSpPr>
          <p:nvPr/>
        </p:nvSpPr>
        <p:spPr bwMode="auto">
          <a:xfrm rot="10800000">
            <a:off x="553456" y="2971800"/>
            <a:ext cx="7904743" cy="0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0350208" presetClass="entr" presetSubtype="86558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0350208" presetClass="entr" presetSubtype="1033591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41215" y="361950"/>
            <a:ext cx="5270500" cy="1054100"/>
            <a:chOff x="0" y="0"/>
            <a:chExt cx="3320" cy="664"/>
          </a:xfrm>
        </p:grpSpPr>
        <p:sp>
          <p:nvSpPr>
            <p:cNvPr id="5" name="AutoShape 8"/>
            <p:cNvSpPr>
              <a:spLocks/>
            </p:cNvSpPr>
            <p:nvPr/>
          </p:nvSpPr>
          <p:spPr bwMode="auto">
            <a:xfrm>
              <a:off x="0" y="0"/>
              <a:ext cx="3320" cy="584"/>
            </a:xfrm>
            <a:prstGeom prst="roundRect">
              <a:avLst>
                <a:gd name="adj" fmla="val 37431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/>
            </p:cNvSpPr>
            <p:nvPr/>
          </p:nvSpPr>
          <p:spPr bwMode="auto">
            <a:xfrm>
              <a:off x="72" y="64"/>
              <a:ext cx="3173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“Canada”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languages_spoken</a:t>
              </a: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: “[ ‘English’, ‘French’ ]” </a:t>
              </a:r>
            </a:p>
          </p:txBody>
        </p:sp>
      </p:grp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06364" y="3346450"/>
            <a:ext cx="1787103" cy="472185"/>
            <a:chOff x="0" y="0"/>
            <a:chExt cx="1336" cy="376"/>
          </a:xfrm>
        </p:grpSpPr>
        <p:sp>
          <p:nvSpPr>
            <p:cNvPr id="19" name="AutoShape 11"/>
            <p:cNvSpPr>
              <a:spLocks/>
            </p:cNvSpPr>
            <p:nvPr/>
          </p:nvSpPr>
          <p:spPr bwMode="auto">
            <a:xfrm>
              <a:off x="0" y="0"/>
              <a:ext cx="1336" cy="3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/>
            </p:cNvSpPr>
            <p:nvPr/>
          </p:nvSpPr>
          <p:spPr bwMode="auto">
            <a:xfrm>
              <a:off x="29" y="74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“Canada”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925377" y="2339638"/>
            <a:ext cx="2065335" cy="502324"/>
            <a:chOff x="0" y="0"/>
            <a:chExt cx="1544" cy="399"/>
          </a:xfrm>
        </p:grpSpPr>
        <p:sp>
          <p:nvSpPr>
            <p:cNvPr id="17" name="AutoShape 14"/>
            <p:cNvSpPr>
              <a:spLocks/>
            </p:cNvSpPr>
            <p:nvPr/>
          </p:nvSpPr>
          <p:spPr bwMode="auto">
            <a:xfrm>
              <a:off x="0" y="0"/>
              <a:ext cx="1544" cy="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/>
            </p:cNvSpPr>
            <p:nvPr/>
          </p:nvSpPr>
          <p:spPr bwMode="auto">
            <a:xfrm>
              <a:off x="33" y="38"/>
              <a:ext cx="151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language:“English</a:t>
              </a: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” </a:t>
              </a:r>
            </a:p>
          </p:txBody>
        </p: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1799830" y="5029200"/>
            <a:ext cx="2065335" cy="442045"/>
            <a:chOff x="0" y="0"/>
            <a:chExt cx="1544" cy="352"/>
          </a:xfrm>
        </p:grpSpPr>
        <p:sp>
          <p:nvSpPr>
            <p:cNvPr id="15" name="AutoShape 17"/>
            <p:cNvSpPr>
              <a:spLocks/>
            </p:cNvSpPr>
            <p:nvPr/>
          </p:nvSpPr>
          <p:spPr bwMode="auto">
            <a:xfrm>
              <a:off x="0" y="0"/>
              <a:ext cx="1544" cy="35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/>
            </p:cNvSpPr>
            <p:nvPr/>
          </p:nvSpPr>
          <p:spPr bwMode="auto">
            <a:xfrm>
              <a:off x="33" y="17"/>
              <a:ext cx="147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language:“French</a:t>
              </a: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”</a:t>
              </a:r>
            </a:p>
          </p:txBody>
        </p:sp>
      </p:grpSp>
      <p:sp>
        <p:nvSpPr>
          <p:cNvPr id="11" name="Line 20"/>
          <p:cNvSpPr>
            <a:spLocks noChangeShapeType="1"/>
          </p:cNvSpPr>
          <p:nvPr/>
        </p:nvSpPr>
        <p:spPr bwMode="auto">
          <a:xfrm flipH="1">
            <a:off x="1779766" y="2590800"/>
            <a:ext cx="1052731" cy="755650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rot="10800000">
            <a:off x="1799831" y="3801052"/>
            <a:ext cx="1032666" cy="1075747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22"/>
          <p:cNvSpPr>
            <a:spLocks/>
          </p:cNvSpPr>
          <p:nvPr/>
        </p:nvSpPr>
        <p:spPr bwMode="auto">
          <a:xfrm rot="-2040000">
            <a:off x="1709751" y="2643729"/>
            <a:ext cx="10727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  <a:endParaRPr lang="en-US" sz="1400" dirty="0">
              <a:solidFill>
                <a:srgbClr val="0000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14" name="Rectangle 23"/>
          <p:cNvSpPr>
            <a:spLocks/>
          </p:cNvSpPr>
          <p:nvPr/>
        </p:nvSpPr>
        <p:spPr bwMode="auto">
          <a:xfrm rot="2580000">
            <a:off x="2118203" y="4231202"/>
            <a:ext cx="10727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  <a:endParaRPr lang="en-US" sz="1400" dirty="0">
              <a:solidFill>
                <a:srgbClr val="0000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grpSp>
        <p:nvGrpSpPr>
          <p:cNvPr id="22" name="Group 27"/>
          <p:cNvGrpSpPr>
            <a:grpSpLocks/>
          </p:cNvGrpSpPr>
          <p:nvPr/>
        </p:nvGrpSpPr>
        <p:grpSpPr bwMode="auto">
          <a:xfrm>
            <a:off x="6643397" y="2387478"/>
            <a:ext cx="1944158" cy="511927"/>
            <a:chOff x="0" y="0"/>
            <a:chExt cx="1336" cy="376"/>
          </a:xfrm>
        </p:grpSpPr>
        <p:sp>
          <p:nvSpPr>
            <p:cNvPr id="30" name="AutoShape 25"/>
            <p:cNvSpPr>
              <a:spLocks/>
            </p:cNvSpPr>
            <p:nvPr/>
          </p:nvSpPr>
          <p:spPr bwMode="auto">
            <a:xfrm>
              <a:off x="0" y="0"/>
              <a:ext cx="1336" cy="3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/>
            </p:cNvSpPr>
            <p:nvPr/>
          </p:nvSpPr>
          <p:spPr bwMode="auto">
            <a:xfrm>
              <a:off x="29" y="74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“USA”</a:t>
              </a:r>
            </a:p>
          </p:txBody>
        </p: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5541312" y="5029200"/>
            <a:ext cx="1944158" cy="511927"/>
            <a:chOff x="0" y="0"/>
            <a:chExt cx="1336" cy="376"/>
          </a:xfrm>
        </p:grpSpPr>
        <p:sp>
          <p:nvSpPr>
            <p:cNvPr id="28" name="AutoShape 28"/>
            <p:cNvSpPr>
              <a:spLocks/>
            </p:cNvSpPr>
            <p:nvPr/>
          </p:nvSpPr>
          <p:spPr bwMode="auto">
            <a:xfrm>
              <a:off x="0" y="0"/>
              <a:ext cx="1336" cy="3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29" y="74"/>
              <a:ext cx="1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name: “France”</a:t>
              </a:r>
            </a:p>
          </p:txBody>
        </p:sp>
      </p:grpSp>
      <p:sp>
        <p:nvSpPr>
          <p:cNvPr id="24" name="Line 31"/>
          <p:cNvSpPr>
            <a:spLocks noChangeShapeType="1"/>
          </p:cNvSpPr>
          <p:nvPr/>
        </p:nvSpPr>
        <p:spPr bwMode="auto">
          <a:xfrm rot="10800000" flipH="1">
            <a:off x="5061586" y="2644803"/>
            <a:ext cx="1583266" cy="0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32"/>
          <p:cNvSpPr>
            <a:spLocks/>
          </p:cNvSpPr>
          <p:nvPr/>
        </p:nvSpPr>
        <p:spPr bwMode="auto">
          <a:xfrm>
            <a:off x="5211473" y="2387478"/>
            <a:ext cx="1031742" cy="261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 rot="10800000" flipH="1">
            <a:off x="3958046" y="5279717"/>
            <a:ext cx="1583266" cy="0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34"/>
          <p:cNvSpPr>
            <a:spLocks/>
          </p:cNvSpPr>
          <p:nvPr/>
        </p:nvSpPr>
        <p:spPr bwMode="auto">
          <a:xfrm>
            <a:off x="4109388" y="5018308"/>
            <a:ext cx="10727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52434" bIns="0">
            <a:spAutoFit/>
          </a:bodyPr>
          <a:lstStyle/>
          <a:p>
            <a:pPr marL="52388"/>
            <a:r>
              <a:rPr lang="en-US" sz="1400" dirty="0" err="1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spoken_in</a:t>
            </a:r>
            <a:endParaRPr lang="en-US" sz="1400" dirty="0">
              <a:solidFill>
                <a:srgbClr val="0000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rot="10800000">
            <a:off x="612862" y="1899137"/>
            <a:ext cx="7904743" cy="0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0350592" presetClass="entr" presetSubtype="8688029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17960" y="150812"/>
            <a:ext cx="2387600" cy="2860675"/>
            <a:chOff x="0" y="0"/>
            <a:chExt cx="1504" cy="1801"/>
          </a:xfrm>
        </p:grpSpPr>
        <p:sp>
          <p:nvSpPr>
            <p:cNvPr id="5" name="AutoShape 8"/>
            <p:cNvSpPr>
              <a:spLocks/>
            </p:cNvSpPr>
            <p:nvPr/>
          </p:nvSpPr>
          <p:spPr bwMode="auto">
            <a:xfrm>
              <a:off x="0" y="201"/>
              <a:ext cx="1504" cy="1600"/>
            </a:xfrm>
            <a:prstGeom prst="roundRect">
              <a:avLst>
                <a:gd name="adj" fmla="val 16685"/>
              </a:avLst>
            </a:prstGeom>
            <a:solidFill>
              <a:schemeClr val="accent1"/>
            </a:solidFill>
            <a:ln w="28575" cap="flat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/>
            </p:cNvSpPr>
            <p:nvPr/>
          </p:nvSpPr>
          <p:spPr bwMode="auto">
            <a:xfrm>
              <a:off x="72" y="275"/>
              <a:ext cx="1360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flag_uri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language_name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number_of_words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yes_in_langauge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no_in_language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currency_code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endParaRPr>
            </a:p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sz="1400" b="1" dirty="0" err="1">
                  <a:solidFill>
                    <a:schemeClr val="bg1"/>
                  </a:solidFill>
                  <a:latin typeface="Courier New" charset="0"/>
                  <a:cs typeface="Courier New" charset="0"/>
                  <a:sym typeface="Courier New" charset="0"/>
                </a:rPr>
                <a:t>currency_name</a:t>
              </a:r>
              <a:endPara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7" name="Rectangle 10"/>
            <p:cNvSpPr>
              <a:spLocks/>
            </p:cNvSpPr>
            <p:nvPr/>
          </p:nvSpPr>
          <p:spPr bwMode="auto">
            <a:xfrm>
              <a:off x="12" y="0"/>
              <a:ext cx="147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cs typeface="Courier New" charset="0"/>
                  <a:sym typeface="Courier New" charset="0"/>
                </a:rPr>
                <a:t>Country</a:t>
              </a:r>
            </a:p>
          </p:txBody>
        </p:sp>
      </p:grp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1154906" y="5008104"/>
            <a:ext cx="2224088" cy="687387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4"/>
          <p:cNvSpPr>
            <a:spLocks/>
          </p:cNvSpPr>
          <p:nvPr/>
        </p:nvSpPr>
        <p:spPr bwMode="auto">
          <a:xfrm rot="1020000">
            <a:off x="469105" y="5323208"/>
            <a:ext cx="289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USES_CURRENCY</a:t>
            </a:r>
          </a:p>
        </p:txBody>
      </p:sp>
      <p:sp>
        <p:nvSpPr>
          <p:cNvPr id="13" name="AutoShape 16"/>
          <p:cNvSpPr>
            <a:spLocks/>
          </p:cNvSpPr>
          <p:nvPr/>
        </p:nvSpPr>
        <p:spPr bwMode="auto">
          <a:xfrm>
            <a:off x="151606" y="3606341"/>
            <a:ext cx="2387600" cy="1244600"/>
          </a:xfrm>
          <a:prstGeom prst="roundRect">
            <a:avLst>
              <a:gd name="adj" fmla="val 27880"/>
            </a:avLst>
          </a:prstGeom>
          <a:solidFill>
            <a:schemeClr val="accent1"/>
          </a:solidFill>
          <a:ln w="28575" cap="flat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7"/>
          <p:cNvSpPr>
            <a:spLocks/>
          </p:cNvSpPr>
          <p:nvPr/>
        </p:nvSpPr>
        <p:spPr bwMode="auto">
          <a:xfrm>
            <a:off x="251619" y="3707941"/>
            <a:ext cx="218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flag_uri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5" name="Rectangle 18"/>
          <p:cNvSpPr>
            <a:spLocks/>
          </p:cNvSpPr>
          <p:nvPr/>
        </p:nvSpPr>
        <p:spPr bwMode="auto">
          <a:xfrm>
            <a:off x="183356" y="3119438"/>
            <a:ext cx="2336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Country</a:t>
            </a:r>
          </a:p>
        </p:txBody>
      </p:sp>
      <p:sp>
        <p:nvSpPr>
          <p:cNvPr id="16" name="AutoShape 19"/>
          <p:cNvSpPr>
            <a:spLocks/>
          </p:cNvSpPr>
          <p:nvPr/>
        </p:nvSpPr>
        <p:spPr bwMode="auto">
          <a:xfrm>
            <a:off x="5429006" y="3662637"/>
            <a:ext cx="2311400" cy="1460500"/>
          </a:xfrm>
          <a:prstGeom prst="roundRect">
            <a:avLst>
              <a:gd name="adj" fmla="val 23759"/>
            </a:avLst>
          </a:prstGeom>
          <a:solidFill>
            <a:schemeClr val="accent1"/>
          </a:solidFill>
          <a:ln w="28575" cap="flat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20"/>
          <p:cNvSpPr>
            <a:spLocks/>
          </p:cNvSpPr>
          <p:nvPr/>
        </p:nvSpPr>
        <p:spPr bwMode="auto">
          <a:xfrm>
            <a:off x="5532193" y="3764237"/>
            <a:ext cx="210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number_of_words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yes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no</a:t>
            </a:r>
          </a:p>
        </p:txBody>
      </p:sp>
      <p:sp>
        <p:nvSpPr>
          <p:cNvPr id="18" name="Rectangle 21"/>
          <p:cNvSpPr>
            <a:spLocks/>
          </p:cNvSpPr>
          <p:nvPr/>
        </p:nvSpPr>
        <p:spPr bwMode="auto">
          <a:xfrm>
            <a:off x="5467106" y="3357837"/>
            <a:ext cx="22479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Language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539206" y="4247690"/>
            <a:ext cx="2752054" cy="3175"/>
          </a:xfrm>
          <a:prstGeom prst="line">
            <a:avLst/>
          </a:prstGeom>
          <a:noFill/>
          <a:ln w="50800" cap="flat">
            <a:solidFill>
              <a:srgbClr val="4D4D4D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23"/>
          <p:cNvSpPr>
            <a:spLocks/>
          </p:cNvSpPr>
          <p:nvPr/>
        </p:nvSpPr>
        <p:spPr bwMode="auto">
          <a:xfrm>
            <a:off x="1916906" y="3968291"/>
            <a:ext cx="4330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SPEAKS</a:t>
            </a:r>
          </a:p>
        </p:txBody>
      </p:sp>
      <p:sp>
        <p:nvSpPr>
          <p:cNvPr id="21" name="AutoShape 24"/>
          <p:cNvSpPr>
            <a:spLocks/>
          </p:cNvSpPr>
          <p:nvPr/>
        </p:nvSpPr>
        <p:spPr bwMode="auto">
          <a:xfrm>
            <a:off x="3375819" y="5133516"/>
            <a:ext cx="1638300" cy="762000"/>
          </a:xfrm>
          <a:prstGeom prst="roundRect">
            <a:avLst>
              <a:gd name="adj" fmla="val 25148"/>
            </a:avLst>
          </a:prstGeom>
          <a:solidFill>
            <a:schemeClr val="accent1"/>
          </a:solidFill>
          <a:ln w="28575" cap="flat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25"/>
          <p:cNvSpPr>
            <a:spLocks/>
          </p:cNvSpPr>
          <p:nvPr/>
        </p:nvSpPr>
        <p:spPr bwMode="auto">
          <a:xfrm>
            <a:off x="3434556" y="5190666"/>
            <a:ext cx="16637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code</a:t>
            </a:r>
            <a:endParaRPr lang="en-US" sz="1400" b="1" dirty="0">
              <a:solidFill>
                <a:schemeClr val="bg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</a:p>
        </p:txBody>
      </p:sp>
      <p:sp>
        <p:nvSpPr>
          <p:cNvPr id="23" name="Rectangle 26"/>
          <p:cNvSpPr>
            <a:spLocks/>
          </p:cNvSpPr>
          <p:nvPr/>
        </p:nvSpPr>
        <p:spPr bwMode="auto">
          <a:xfrm>
            <a:off x="3032919" y="4868404"/>
            <a:ext cx="23368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Currency</a:t>
            </a: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rot="10800000">
            <a:off x="553456" y="3119438"/>
            <a:ext cx="7904743" cy="0"/>
          </a:xfrm>
          <a:prstGeom prst="line">
            <a:avLst/>
          </a:prstGeom>
          <a:noFill/>
          <a:ln w="50800" cap="flat">
            <a:solidFill>
              <a:srgbClr val="333333"/>
            </a:solidFill>
            <a:prstDash val="sysDot"/>
            <a:round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Data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7435129" cy="4648200"/>
          </a:xfrm>
        </p:spPr>
      </p:pic>
    </p:spTree>
    <p:extLst>
      <p:ext uri="{BB962C8B-B14F-4D97-AF65-F5344CB8AC3E}">
        <p14:creationId xmlns:p14="http://schemas.microsoft.com/office/powerpoint/2010/main" val="101988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Console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6229350" cy="4448175"/>
          </a:xfrm>
        </p:spPr>
      </p:pic>
    </p:spTree>
    <p:extLst>
      <p:ext uri="{BB962C8B-B14F-4D97-AF65-F5344CB8AC3E}">
        <p14:creationId xmlns:p14="http://schemas.microsoft.com/office/powerpoint/2010/main" val="4174643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console.neo4j.org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6629399" cy="3278605"/>
          </a:xfrm>
        </p:spPr>
      </p:pic>
      <p:sp>
        <p:nvSpPr>
          <p:cNvPr id="5" name="TextBox 4"/>
          <p:cNvSpPr txBox="1"/>
          <p:nvPr/>
        </p:nvSpPr>
        <p:spPr>
          <a:xfrm>
            <a:off x="990599" y="1600200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it right now: </a:t>
            </a:r>
          </a:p>
          <a:p>
            <a:r>
              <a:rPr lang="pt-BR" b="1" dirty="0"/>
              <a:t>start n=node(*) match n-[r:LOVES]-&gt;m return n, type(r), m</a:t>
            </a:r>
          </a:p>
          <a:p>
            <a:r>
              <a:rPr lang="pt-BR" dirty="0"/>
              <a:t>Notice the two nodes in red, they are your result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26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Graph look like?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14582"/>
            <a:ext cx="2362200" cy="241921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38" y="1607606"/>
            <a:ext cx="4038600" cy="16015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81572"/>
            <a:ext cx="2057400" cy="2047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75710"/>
            <a:ext cx="2209800" cy="2091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836786"/>
            <a:ext cx="2143125" cy="1343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19" y="3985104"/>
            <a:ext cx="2386012" cy="15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57800" y="228600"/>
            <a:ext cx="388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is getting bigger:</a:t>
            </a:r>
          </a:p>
          <a:p>
            <a:pPr marL="0" indent="0">
              <a:buNone/>
            </a:pPr>
            <a:r>
              <a:rPr lang="en-US" dirty="0"/>
              <a:t>“Every 2 days we create as much information as we did up to 2003”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– Eric Schmidt, Google</a:t>
            </a:r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" y="381000"/>
            <a:ext cx="50482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67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2209800"/>
            <a:ext cx="3048000" cy="198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570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029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is more connected: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(content)</a:t>
            </a:r>
          </a:p>
          <a:p>
            <a:r>
              <a:rPr lang="en-US" dirty="0" err="1"/>
              <a:t>HyperText</a:t>
            </a:r>
            <a:r>
              <a:rPr lang="en-US" dirty="0"/>
              <a:t> (added pointers)</a:t>
            </a:r>
          </a:p>
          <a:p>
            <a:r>
              <a:rPr lang="en-US" dirty="0"/>
              <a:t>RSS (joined those pointers)</a:t>
            </a:r>
          </a:p>
          <a:p>
            <a:r>
              <a:rPr lang="en-US" dirty="0"/>
              <a:t>Blogs (added pingbacks)</a:t>
            </a:r>
          </a:p>
          <a:p>
            <a:r>
              <a:rPr lang="en-US" dirty="0"/>
              <a:t>Tagging (grouped related data)</a:t>
            </a:r>
          </a:p>
          <a:p>
            <a:r>
              <a:rPr lang="en-US" dirty="0"/>
              <a:t>RDF (described connected data)</a:t>
            </a:r>
          </a:p>
          <a:p>
            <a:r>
              <a:rPr lang="en-US" dirty="0"/>
              <a:t>GGG (content + pointers + relationships + descriptions)</a:t>
            </a:r>
          </a:p>
        </p:txBody>
      </p:sp>
    </p:spTree>
    <p:extLst>
      <p:ext uri="{BB962C8B-B14F-4D97-AF65-F5344CB8AC3E}">
        <p14:creationId xmlns:p14="http://schemas.microsoft.com/office/powerpoint/2010/main" val="402738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is more Semi-Structured: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tried to collect all the data of every movie ever made, how would you model it?</a:t>
            </a:r>
          </a:p>
          <a:p>
            <a:r>
              <a:rPr lang="en-US" dirty="0"/>
              <a:t>Actors, Characters, Locations, Dates, Costs, Ratings, Showings, Ticket Sales,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4800"/>
            <a:ext cx="4762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3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NOSQL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Only SQL</a:t>
            </a:r>
          </a:p>
        </p:txBody>
      </p:sp>
    </p:spTree>
    <p:extLst>
      <p:ext uri="{BB962C8B-B14F-4D97-AF65-F5344CB8AC3E}">
        <p14:creationId xmlns:p14="http://schemas.microsoft.com/office/powerpoint/2010/main" val="8539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Less than 10% of the NOSQL Vendors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17" y="1907626"/>
            <a:ext cx="5079365" cy="3911111"/>
          </a:xfrm>
        </p:spPr>
      </p:pic>
    </p:spTree>
    <p:extLst>
      <p:ext uri="{BB962C8B-B14F-4D97-AF65-F5344CB8AC3E}">
        <p14:creationId xmlns:p14="http://schemas.microsoft.com/office/powerpoint/2010/main" val="108784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Based on </a:t>
            </a:r>
            <a:r>
              <a:rPr lang="en-US" b="1" dirty="0"/>
              <a:t>Dynamo</a:t>
            </a:r>
            <a:r>
              <a:rPr lang="en-US" dirty="0"/>
              <a:t>: Amazon Highly Available Key-Value Store</a:t>
            </a:r>
          </a:p>
          <a:p>
            <a:r>
              <a:rPr lang="en-US" dirty="0"/>
              <a:t>Data Model: </a:t>
            </a:r>
          </a:p>
          <a:p>
            <a:pPr lvl="1"/>
            <a:r>
              <a:rPr lang="en-US" dirty="0"/>
              <a:t>Global key-value mapping</a:t>
            </a:r>
          </a:p>
          <a:p>
            <a:pPr lvl="1"/>
            <a:r>
              <a:rPr lang="en-US" dirty="0"/>
              <a:t>Big scalable </a:t>
            </a:r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Highly fault tolerant (typically)</a:t>
            </a:r>
          </a:p>
          <a:p>
            <a:pPr marL="514350" indent="-457200"/>
            <a:r>
              <a:rPr lang="en-US" dirty="0"/>
              <a:t>Examples:</a:t>
            </a:r>
          </a:p>
          <a:p>
            <a:pPr marL="914400" lvl="1" indent="-457200"/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Riak</a:t>
            </a:r>
            <a:r>
              <a:rPr lang="en-US" dirty="0"/>
              <a:t>, </a:t>
            </a:r>
            <a:r>
              <a:rPr lang="en-US" dirty="0" err="1"/>
              <a:t>Voldemort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1157</Words>
  <Application>Microsoft Office PowerPoint</Application>
  <PresentationFormat>On-screen Show (4:3)</PresentationFormat>
  <Paragraphs>249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Courier New Bold</vt:lpstr>
      <vt:lpstr>Lucida Grande</vt:lpstr>
      <vt:lpstr>Office Theme</vt:lpstr>
      <vt:lpstr>Introduction to Graph Databases</vt:lpstr>
      <vt:lpstr>Agenda</vt:lpstr>
      <vt:lpstr>Trends in Data</vt:lpstr>
      <vt:lpstr>PowerPoint Presentation</vt:lpstr>
      <vt:lpstr>Data is more connected:</vt:lpstr>
      <vt:lpstr>Data is more Semi-Structured:</vt:lpstr>
      <vt:lpstr>NOSQL</vt:lpstr>
      <vt:lpstr> Less than 10% of the NOSQL Vendors</vt:lpstr>
      <vt:lpstr>Key Value Stores</vt:lpstr>
      <vt:lpstr>Key Value Stores: Pros and Cons</vt:lpstr>
      <vt:lpstr>Column Family</vt:lpstr>
      <vt:lpstr>Column Family: Pros and Cons</vt:lpstr>
      <vt:lpstr>Document Databases</vt:lpstr>
      <vt:lpstr>Document Databases: Pros and Cons</vt:lpstr>
      <vt:lpstr>Graph Databases</vt:lpstr>
      <vt:lpstr>Graph Databases: Pros and Cons</vt:lpstr>
      <vt:lpstr>Living in a NOSQL World</vt:lpstr>
      <vt:lpstr>What is a Graph?</vt:lpstr>
      <vt:lpstr>What is a Graph?</vt:lpstr>
      <vt:lpstr>Different Kinds of Graphs</vt:lpstr>
      <vt:lpstr>More Kinds of Graphs</vt:lpstr>
      <vt:lpstr>What is a Graph Database?</vt:lpstr>
      <vt:lpstr>Compared to Relational Databases</vt:lpstr>
      <vt:lpstr>Compared to Key Value Stores</vt:lpstr>
      <vt:lpstr>Compared to Key Value Stores</vt:lpstr>
      <vt:lpstr>What is Neo4j?</vt:lpstr>
      <vt:lpstr>What is Neo4j?</vt:lpstr>
      <vt:lpstr>Good For</vt:lpstr>
      <vt:lpstr>Property Graph</vt:lpstr>
      <vt:lpstr>PowerPoint Presentation</vt:lpstr>
      <vt:lpstr>Cypher</vt:lpstr>
      <vt:lpstr>Gremlin</vt:lpstr>
      <vt:lpstr>PowerPoint Presentation</vt:lpstr>
      <vt:lpstr>PowerPoint Presentation</vt:lpstr>
      <vt:lpstr>PowerPoint Presentation</vt:lpstr>
      <vt:lpstr>Neo4j Data Browser</vt:lpstr>
      <vt:lpstr>Neo4j Console</vt:lpstr>
      <vt:lpstr>console.neo4j.org</vt:lpstr>
      <vt:lpstr>What does a Graph look like?</vt:lpstr>
      <vt:lpstr>Questions?</vt:lpstr>
      <vt:lpstr>Thank you!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MHTrXz</cp:lastModifiedBy>
  <cp:revision>124</cp:revision>
  <dcterms:created xsi:type="dcterms:W3CDTF">2012-01-21T22:28:14Z</dcterms:created>
  <dcterms:modified xsi:type="dcterms:W3CDTF">2025-01-22T23:17:17Z</dcterms:modified>
</cp:coreProperties>
</file>