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38"/>
  </p:notesMasterIdLst>
  <p:handoutMasterIdLst>
    <p:handoutMasterId r:id="rId39"/>
  </p:handoutMasterIdLst>
  <p:sldIdLst>
    <p:sldId id="308" r:id="rId2"/>
    <p:sldId id="309" r:id="rId3"/>
    <p:sldId id="355" r:id="rId4"/>
    <p:sldId id="354" r:id="rId5"/>
    <p:sldId id="310" r:id="rId6"/>
    <p:sldId id="312" r:id="rId7"/>
    <p:sldId id="313" r:id="rId8"/>
    <p:sldId id="348" r:id="rId9"/>
    <p:sldId id="350" r:id="rId10"/>
    <p:sldId id="317" r:id="rId11"/>
    <p:sldId id="318" r:id="rId12"/>
    <p:sldId id="319" r:id="rId13"/>
    <p:sldId id="320" r:id="rId14"/>
    <p:sldId id="321" r:id="rId15"/>
    <p:sldId id="323" r:id="rId16"/>
    <p:sldId id="351" r:id="rId17"/>
    <p:sldId id="325" r:id="rId18"/>
    <p:sldId id="326" r:id="rId19"/>
    <p:sldId id="327" r:id="rId20"/>
    <p:sldId id="328" r:id="rId21"/>
    <p:sldId id="329" r:id="rId22"/>
    <p:sldId id="330" r:id="rId23"/>
    <p:sldId id="331" r:id="rId24"/>
    <p:sldId id="332" r:id="rId25"/>
    <p:sldId id="356" r:id="rId26"/>
    <p:sldId id="334" r:id="rId27"/>
    <p:sldId id="358" r:id="rId28"/>
    <p:sldId id="335" r:id="rId29"/>
    <p:sldId id="336" r:id="rId30"/>
    <p:sldId id="353" r:id="rId31"/>
    <p:sldId id="338" r:id="rId32"/>
    <p:sldId id="339" r:id="rId33"/>
    <p:sldId id="340" r:id="rId34"/>
    <p:sldId id="341" r:id="rId35"/>
    <p:sldId id="359" r:id="rId36"/>
    <p:sldId id="344" r:id="rId37"/>
  </p:sldIdLst>
  <p:sldSz cx="9144000" cy="6858000" type="screen4x3"/>
  <p:notesSz cx="6669088" cy="9753600"/>
  <p:defaultTextStyle>
    <a:defPPr>
      <a:defRPr lang="he-IL"/>
    </a:defPPr>
    <a:lvl1pPr algn="r" rtl="1" fontAlgn="base">
      <a:spcBef>
        <a:spcPct val="0"/>
      </a:spcBef>
      <a:spcAft>
        <a:spcPct val="0"/>
      </a:spcAft>
      <a:defRPr kern="1200">
        <a:solidFill>
          <a:schemeClr val="tx1"/>
        </a:solidFill>
        <a:latin typeface="Arial" pitchFamily="34" charset="0"/>
        <a:ea typeface="Gisha"/>
        <a:cs typeface="Gisha"/>
      </a:defRPr>
    </a:lvl1pPr>
    <a:lvl2pPr marL="457200" algn="r" rtl="1" fontAlgn="base">
      <a:spcBef>
        <a:spcPct val="0"/>
      </a:spcBef>
      <a:spcAft>
        <a:spcPct val="0"/>
      </a:spcAft>
      <a:defRPr kern="1200">
        <a:solidFill>
          <a:schemeClr val="tx1"/>
        </a:solidFill>
        <a:latin typeface="Arial" pitchFamily="34" charset="0"/>
        <a:ea typeface="Gisha"/>
        <a:cs typeface="Gisha"/>
      </a:defRPr>
    </a:lvl2pPr>
    <a:lvl3pPr marL="914400" algn="r" rtl="1" fontAlgn="base">
      <a:spcBef>
        <a:spcPct val="0"/>
      </a:spcBef>
      <a:spcAft>
        <a:spcPct val="0"/>
      </a:spcAft>
      <a:defRPr kern="1200">
        <a:solidFill>
          <a:schemeClr val="tx1"/>
        </a:solidFill>
        <a:latin typeface="Arial" pitchFamily="34" charset="0"/>
        <a:ea typeface="Gisha"/>
        <a:cs typeface="Gisha"/>
      </a:defRPr>
    </a:lvl3pPr>
    <a:lvl4pPr marL="1371600" algn="r" rtl="1" fontAlgn="base">
      <a:spcBef>
        <a:spcPct val="0"/>
      </a:spcBef>
      <a:spcAft>
        <a:spcPct val="0"/>
      </a:spcAft>
      <a:defRPr kern="1200">
        <a:solidFill>
          <a:schemeClr val="tx1"/>
        </a:solidFill>
        <a:latin typeface="Arial" pitchFamily="34" charset="0"/>
        <a:ea typeface="Gisha"/>
        <a:cs typeface="Gisha"/>
      </a:defRPr>
    </a:lvl4pPr>
    <a:lvl5pPr marL="1828800" algn="r" rtl="1" fontAlgn="base">
      <a:spcBef>
        <a:spcPct val="0"/>
      </a:spcBef>
      <a:spcAft>
        <a:spcPct val="0"/>
      </a:spcAft>
      <a:defRPr kern="1200">
        <a:solidFill>
          <a:schemeClr val="tx1"/>
        </a:solidFill>
        <a:latin typeface="Arial" pitchFamily="34" charset="0"/>
        <a:ea typeface="Gisha"/>
        <a:cs typeface="Gisha"/>
      </a:defRPr>
    </a:lvl5pPr>
    <a:lvl6pPr marL="2286000" algn="r" defTabSz="914400" rtl="1" eaLnBrk="1" latinLnBrk="0" hangingPunct="1">
      <a:defRPr kern="1200">
        <a:solidFill>
          <a:schemeClr val="tx1"/>
        </a:solidFill>
        <a:latin typeface="Arial" pitchFamily="34" charset="0"/>
        <a:ea typeface="Gisha"/>
        <a:cs typeface="Gisha"/>
      </a:defRPr>
    </a:lvl6pPr>
    <a:lvl7pPr marL="2743200" algn="r" defTabSz="914400" rtl="1" eaLnBrk="1" latinLnBrk="0" hangingPunct="1">
      <a:defRPr kern="1200">
        <a:solidFill>
          <a:schemeClr val="tx1"/>
        </a:solidFill>
        <a:latin typeface="Arial" pitchFamily="34" charset="0"/>
        <a:ea typeface="Gisha"/>
        <a:cs typeface="Gisha"/>
      </a:defRPr>
    </a:lvl7pPr>
    <a:lvl8pPr marL="3200400" algn="r" defTabSz="914400" rtl="1" eaLnBrk="1" latinLnBrk="0" hangingPunct="1">
      <a:defRPr kern="1200">
        <a:solidFill>
          <a:schemeClr val="tx1"/>
        </a:solidFill>
        <a:latin typeface="Arial" pitchFamily="34" charset="0"/>
        <a:ea typeface="Gisha"/>
        <a:cs typeface="Gisha"/>
      </a:defRPr>
    </a:lvl8pPr>
    <a:lvl9pPr marL="3657600" algn="r" defTabSz="914400" rtl="1" eaLnBrk="1" latinLnBrk="0" hangingPunct="1">
      <a:defRPr kern="1200">
        <a:solidFill>
          <a:schemeClr val="tx1"/>
        </a:solidFill>
        <a:latin typeface="Arial" pitchFamily="34" charset="0"/>
        <a:ea typeface="Gisha"/>
        <a:cs typeface="Gish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32F"/>
    <a:srgbClr val="90DC06"/>
    <a:srgbClr val="00CC66"/>
    <a:srgbClr val="F25F0E"/>
    <a:srgbClr val="008000"/>
    <a:srgbClr val="336600"/>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4140" autoAdjust="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D5D88-551D-401F-8131-7771A79C8CF5}" type="doc">
      <dgm:prSet loTypeId="urn:microsoft.com/office/officeart/2005/8/layout/cycle2" loCatId="cycle" qsTypeId="urn:microsoft.com/office/officeart/2005/8/quickstyle/simple1" qsCatId="simple" csTypeId="urn:microsoft.com/office/officeart/2005/8/colors/colorful3" csCatId="colorful" phldr="1"/>
      <dgm:spPr/>
      <dgm:t>
        <a:bodyPr/>
        <a:lstStyle/>
        <a:p>
          <a:pPr rtl="1"/>
          <a:endParaRPr lang="he-IL"/>
        </a:p>
      </dgm:t>
    </dgm:pt>
    <dgm:pt modelId="{E3EE9845-01CD-4764-9F77-59C7314F245F}">
      <dgm:prSet phldrT="[טקסט]" custT="1"/>
      <dgm:spPr/>
      <dgm:t>
        <a:bodyPr/>
        <a:lstStyle/>
        <a:p>
          <a:pPr rtl="1"/>
          <a:r>
            <a:rPr lang="he-IL" sz="2000" b="1" dirty="0">
              <a:solidFill>
                <a:schemeClr val="tx2">
                  <a:lumMod val="75000"/>
                </a:schemeClr>
              </a:solidFill>
            </a:rPr>
            <a:t>הכנה עצמית של החונך</a:t>
          </a:r>
        </a:p>
      </dgm:t>
    </dgm:pt>
    <dgm:pt modelId="{54D4139D-C6D6-4F22-9081-7079EAD4038E}" type="parTrans" cxnId="{60082512-F48D-444A-9B03-3A73FBFDF504}">
      <dgm:prSet/>
      <dgm:spPr/>
      <dgm:t>
        <a:bodyPr/>
        <a:lstStyle/>
        <a:p>
          <a:pPr rtl="1"/>
          <a:endParaRPr lang="he-IL" sz="2000" b="1">
            <a:solidFill>
              <a:schemeClr val="tx2">
                <a:lumMod val="75000"/>
              </a:schemeClr>
            </a:solidFill>
          </a:endParaRPr>
        </a:p>
      </dgm:t>
    </dgm:pt>
    <dgm:pt modelId="{1E7E850D-536D-44E2-BAC5-66F390436DFE}" type="sibTrans" cxnId="{60082512-F48D-444A-9B03-3A73FBFDF504}">
      <dgm:prSet custT="1"/>
      <dgm:spPr/>
      <dgm:t>
        <a:bodyPr/>
        <a:lstStyle/>
        <a:p>
          <a:pPr rtl="1"/>
          <a:endParaRPr lang="he-IL" sz="2000" b="1">
            <a:solidFill>
              <a:schemeClr val="tx2">
                <a:lumMod val="75000"/>
              </a:schemeClr>
            </a:solidFill>
          </a:endParaRPr>
        </a:p>
      </dgm:t>
    </dgm:pt>
    <dgm:pt modelId="{8BF9F365-DD60-4025-A758-1F4C60F47E91}">
      <dgm:prSet phldrT="[טקסט]" custT="1"/>
      <dgm:spPr/>
      <dgm:t>
        <a:bodyPr/>
        <a:lstStyle/>
        <a:p>
          <a:pPr rtl="1"/>
          <a:r>
            <a:rPr lang="he-IL" sz="2000" b="1" dirty="0">
              <a:solidFill>
                <a:schemeClr val="tx2">
                  <a:lumMod val="75000"/>
                </a:schemeClr>
              </a:solidFill>
            </a:rPr>
            <a:t>תצפית והתערבות</a:t>
          </a:r>
        </a:p>
      </dgm:t>
    </dgm:pt>
    <dgm:pt modelId="{FA1A7144-3F9A-481B-8B80-113EB75CDC39}" type="parTrans" cxnId="{78FC0C70-C7B8-4A9F-A8C1-2B91E6123A85}">
      <dgm:prSet/>
      <dgm:spPr/>
      <dgm:t>
        <a:bodyPr/>
        <a:lstStyle/>
        <a:p>
          <a:pPr rtl="1"/>
          <a:endParaRPr lang="he-IL" sz="2000" b="1">
            <a:solidFill>
              <a:schemeClr val="tx2">
                <a:lumMod val="75000"/>
              </a:schemeClr>
            </a:solidFill>
          </a:endParaRPr>
        </a:p>
      </dgm:t>
    </dgm:pt>
    <dgm:pt modelId="{88A72C39-341C-4902-A96C-514640C2E049}" type="sibTrans" cxnId="{78FC0C70-C7B8-4A9F-A8C1-2B91E6123A85}">
      <dgm:prSet custT="1"/>
      <dgm:spPr/>
      <dgm:t>
        <a:bodyPr/>
        <a:lstStyle/>
        <a:p>
          <a:pPr rtl="1"/>
          <a:endParaRPr lang="he-IL" sz="2000" b="1">
            <a:solidFill>
              <a:schemeClr val="tx2">
                <a:lumMod val="75000"/>
              </a:schemeClr>
            </a:solidFill>
          </a:endParaRPr>
        </a:p>
      </dgm:t>
    </dgm:pt>
    <dgm:pt modelId="{C463E0A4-75C9-47CA-A5AA-81A200078811}">
      <dgm:prSet phldrT="[טקסט]" custT="1"/>
      <dgm:spPr/>
      <dgm:t>
        <a:bodyPr/>
        <a:lstStyle/>
        <a:p>
          <a:pPr rtl="1"/>
          <a:r>
            <a:rPr lang="he-IL" sz="2000" b="1" dirty="0">
              <a:solidFill>
                <a:schemeClr val="tx2">
                  <a:lumMod val="75000"/>
                </a:schemeClr>
              </a:solidFill>
            </a:rPr>
            <a:t>עיבוד</a:t>
          </a:r>
        </a:p>
      </dgm:t>
    </dgm:pt>
    <dgm:pt modelId="{38A02C99-4BE7-48A5-AB9C-1306292D43D1}" type="parTrans" cxnId="{B0D0A5B8-E1BA-4E8E-98A6-52673364885E}">
      <dgm:prSet/>
      <dgm:spPr/>
      <dgm:t>
        <a:bodyPr/>
        <a:lstStyle/>
        <a:p>
          <a:pPr rtl="1"/>
          <a:endParaRPr lang="he-IL" sz="2000" b="1">
            <a:solidFill>
              <a:schemeClr val="tx2">
                <a:lumMod val="75000"/>
              </a:schemeClr>
            </a:solidFill>
          </a:endParaRPr>
        </a:p>
      </dgm:t>
    </dgm:pt>
    <dgm:pt modelId="{6ECD957B-394C-49A3-A2D3-7372430BB11F}" type="sibTrans" cxnId="{B0D0A5B8-E1BA-4E8E-98A6-52673364885E}">
      <dgm:prSet custT="1"/>
      <dgm:spPr/>
      <dgm:t>
        <a:bodyPr/>
        <a:lstStyle/>
        <a:p>
          <a:pPr rtl="1"/>
          <a:endParaRPr lang="he-IL" sz="2000" b="1">
            <a:solidFill>
              <a:schemeClr val="tx2">
                <a:lumMod val="75000"/>
              </a:schemeClr>
            </a:solidFill>
          </a:endParaRPr>
        </a:p>
      </dgm:t>
    </dgm:pt>
    <dgm:pt modelId="{4290120F-815E-4461-85B7-E9564444487E}">
      <dgm:prSet phldrT="[טקסט]" custT="1"/>
      <dgm:spPr/>
      <dgm:t>
        <a:bodyPr/>
        <a:lstStyle/>
        <a:p>
          <a:pPr rtl="1"/>
          <a:r>
            <a:rPr lang="he-IL" sz="2000" b="1" dirty="0">
              <a:solidFill>
                <a:schemeClr val="tx2">
                  <a:lumMod val="75000"/>
                </a:schemeClr>
              </a:solidFill>
            </a:rPr>
            <a:t>משוב</a:t>
          </a:r>
        </a:p>
      </dgm:t>
    </dgm:pt>
    <dgm:pt modelId="{933BFD4D-6F2B-42E6-B658-A9A40080E81D}" type="parTrans" cxnId="{5EEC9B9A-C828-42C5-BA41-5CFA9CFD4A07}">
      <dgm:prSet/>
      <dgm:spPr/>
      <dgm:t>
        <a:bodyPr/>
        <a:lstStyle/>
        <a:p>
          <a:pPr rtl="1"/>
          <a:endParaRPr lang="he-IL" sz="2000" b="1">
            <a:solidFill>
              <a:schemeClr val="tx2">
                <a:lumMod val="75000"/>
              </a:schemeClr>
            </a:solidFill>
          </a:endParaRPr>
        </a:p>
      </dgm:t>
    </dgm:pt>
    <dgm:pt modelId="{E0A3E162-548C-4B62-884F-83FBD0F03BD5}" type="sibTrans" cxnId="{5EEC9B9A-C828-42C5-BA41-5CFA9CFD4A07}">
      <dgm:prSet custT="1"/>
      <dgm:spPr/>
      <dgm:t>
        <a:bodyPr/>
        <a:lstStyle/>
        <a:p>
          <a:pPr rtl="1"/>
          <a:endParaRPr lang="he-IL" sz="2000" b="1">
            <a:solidFill>
              <a:schemeClr val="tx2">
                <a:lumMod val="75000"/>
              </a:schemeClr>
            </a:solidFill>
          </a:endParaRPr>
        </a:p>
      </dgm:t>
    </dgm:pt>
    <dgm:pt modelId="{77E07E16-47A4-4176-9A01-7DAB6F012EE5}">
      <dgm:prSet phldrT="[טקסט]" custT="1"/>
      <dgm:spPr/>
      <dgm:t>
        <a:bodyPr/>
        <a:lstStyle/>
        <a:p>
          <a:pPr rtl="1"/>
          <a:r>
            <a:rPr lang="he-IL" sz="2000" b="1" dirty="0">
              <a:solidFill>
                <a:schemeClr val="tx2">
                  <a:lumMod val="75000"/>
                </a:schemeClr>
              </a:solidFill>
            </a:rPr>
            <a:t>עדכון תוכנית חניכה</a:t>
          </a:r>
        </a:p>
      </dgm:t>
    </dgm:pt>
    <dgm:pt modelId="{FCB9255F-F3F8-4151-89E0-C100DABFD189}" type="parTrans" cxnId="{90DA05FE-F702-4E4A-8B4E-F27EE0366325}">
      <dgm:prSet/>
      <dgm:spPr/>
      <dgm:t>
        <a:bodyPr/>
        <a:lstStyle/>
        <a:p>
          <a:pPr rtl="1"/>
          <a:endParaRPr lang="he-IL" sz="2000" b="1">
            <a:solidFill>
              <a:schemeClr val="tx2">
                <a:lumMod val="75000"/>
              </a:schemeClr>
            </a:solidFill>
          </a:endParaRPr>
        </a:p>
      </dgm:t>
    </dgm:pt>
    <dgm:pt modelId="{6F7F868A-01A5-4153-BACC-7A900785AEB7}" type="sibTrans" cxnId="{90DA05FE-F702-4E4A-8B4E-F27EE0366325}">
      <dgm:prSet custT="1"/>
      <dgm:spPr/>
      <dgm:t>
        <a:bodyPr/>
        <a:lstStyle/>
        <a:p>
          <a:pPr rtl="1"/>
          <a:endParaRPr lang="he-IL" sz="2000" b="1">
            <a:solidFill>
              <a:schemeClr val="tx2">
                <a:lumMod val="75000"/>
              </a:schemeClr>
            </a:solidFill>
          </a:endParaRPr>
        </a:p>
      </dgm:t>
    </dgm:pt>
    <dgm:pt modelId="{C5BB57CC-4C40-4952-884D-C6B0A839A754}">
      <dgm:prSet phldrT="[טקסט]" custT="1"/>
      <dgm:spPr/>
      <dgm:t>
        <a:bodyPr/>
        <a:lstStyle/>
        <a:p>
          <a:pPr rtl="1"/>
          <a:r>
            <a:rPr lang="he-IL" sz="2000" b="1" dirty="0">
              <a:solidFill>
                <a:schemeClr val="tx2">
                  <a:lumMod val="75000"/>
                </a:schemeClr>
              </a:solidFill>
            </a:rPr>
            <a:t>תדריך</a:t>
          </a:r>
        </a:p>
      </dgm:t>
    </dgm:pt>
    <dgm:pt modelId="{463969A4-0FCF-4D39-9A5E-9D66E305FE10}" type="parTrans" cxnId="{CDE66289-AC29-41EF-A557-7483B9D8A81F}">
      <dgm:prSet/>
      <dgm:spPr/>
      <dgm:t>
        <a:bodyPr/>
        <a:lstStyle/>
        <a:p>
          <a:pPr rtl="1"/>
          <a:endParaRPr lang="he-IL" sz="2000" b="1">
            <a:solidFill>
              <a:schemeClr val="tx2">
                <a:lumMod val="75000"/>
              </a:schemeClr>
            </a:solidFill>
          </a:endParaRPr>
        </a:p>
      </dgm:t>
    </dgm:pt>
    <dgm:pt modelId="{55AC11DF-5833-4AFE-ACC8-F8C521BFDD8D}" type="sibTrans" cxnId="{CDE66289-AC29-41EF-A557-7483B9D8A81F}">
      <dgm:prSet custT="1"/>
      <dgm:spPr/>
      <dgm:t>
        <a:bodyPr/>
        <a:lstStyle/>
        <a:p>
          <a:pPr rtl="1"/>
          <a:endParaRPr lang="he-IL" sz="2000" b="1">
            <a:solidFill>
              <a:schemeClr val="tx2">
                <a:lumMod val="75000"/>
              </a:schemeClr>
            </a:solidFill>
          </a:endParaRPr>
        </a:p>
      </dgm:t>
    </dgm:pt>
    <dgm:pt modelId="{22A9FFEA-3060-45E0-9A7C-531EEE3CB2E0}" type="pres">
      <dgm:prSet presAssocID="{963D5D88-551D-401F-8131-7771A79C8CF5}" presName="cycle" presStyleCnt="0">
        <dgm:presLayoutVars>
          <dgm:dir/>
          <dgm:resizeHandles val="exact"/>
        </dgm:presLayoutVars>
      </dgm:prSet>
      <dgm:spPr/>
    </dgm:pt>
    <dgm:pt modelId="{394F8390-95B4-4286-8785-6B8E2DA27B95}" type="pres">
      <dgm:prSet presAssocID="{E3EE9845-01CD-4764-9F77-59C7314F245F}" presName="node" presStyleLbl="node1" presStyleIdx="0" presStyleCnt="6" custScaleX="125391" custRadScaleRad="96731">
        <dgm:presLayoutVars>
          <dgm:bulletEnabled val="1"/>
        </dgm:presLayoutVars>
      </dgm:prSet>
      <dgm:spPr/>
    </dgm:pt>
    <dgm:pt modelId="{1465BAC5-948E-4354-916A-959ECC4D427F}" type="pres">
      <dgm:prSet presAssocID="{1E7E850D-536D-44E2-BAC5-66F390436DFE}" presName="sibTrans" presStyleLbl="sibTrans2D1" presStyleIdx="0" presStyleCnt="6"/>
      <dgm:spPr/>
    </dgm:pt>
    <dgm:pt modelId="{630864A0-62C6-4425-A8AC-74EC024C7B9E}" type="pres">
      <dgm:prSet presAssocID="{1E7E850D-536D-44E2-BAC5-66F390436DFE}" presName="connectorText" presStyleLbl="sibTrans2D1" presStyleIdx="0" presStyleCnt="6"/>
      <dgm:spPr/>
    </dgm:pt>
    <dgm:pt modelId="{1ADB12C9-5293-4BE4-8949-2A0F6376F170}" type="pres">
      <dgm:prSet presAssocID="{C5BB57CC-4C40-4952-884D-C6B0A839A754}" presName="node" presStyleLbl="node1" presStyleIdx="1" presStyleCnt="6" custScaleX="125391" custRadScaleRad="98406" custRadScaleInc="5495">
        <dgm:presLayoutVars>
          <dgm:bulletEnabled val="1"/>
        </dgm:presLayoutVars>
      </dgm:prSet>
      <dgm:spPr/>
    </dgm:pt>
    <dgm:pt modelId="{43213D9B-68C7-43B9-9305-7E784F744287}" type="pres">
      <dgm:prSet presAssocID="{55AC11DF-5833-4AFE-ACC8-F8C521BFDD8D}" presName="sibTrans" presStyleLbl="sibTrans2D1" presStyleIdx="1" presStyleCnt="6"/>
      <dgm:spPr/>
    </dgm:pt>
    <dgm:pt modelId="{349EFBC9-CCC3-46AC-A571-AA4E9E577A63}" type="pres">
      <dgm:prSet presAssocID="{55AC11DF-5833-4AFE-ACC8-F8C521BFDD8D}" presName="connectorText" presStyleLbl="sibTrans2D1" presStyleIdx="1" presStyleCnt="6"/>
      <dgm:spPr/>
    </dgm:pt>
    <dgm:pt modelId="{590BFE84-A84A-4652-BBBE-937939E3B72B}" type="pres">
      <dgm:prSet presAssocID="{8BF9F365-DD60-4025-A758-1F4C60F47E91}" presName="node" presStyleLbl="node1" presStyleIdx="2" presStyleCnt="6" custScaleX="125391" custRadScaleRad="101674" custRadScaleInc="5318">
        <dgm:presLayoutVars>
          <dgm:bulletEnabled val="1"/>
        </dgm:presLayoutVars>
      </dgm:prSet>
      <dgm:spPr/>
    </dgm:pt>
    <dgm:pt modelId="{7A571763-34B2-4557-B2D2-654CCA8587E7}" type="pres">
      <dgm:prSet presAssocID="{88A72C39-341C-4902-A96C-514640C2E049}" presName="sibTrans" presStyleLbl="sibTrans2D1" presStyleIdx="2" presStyleCnt="6"/>
      <dgm:spPr/>
    </dgm:pt>
    <dgm:pt modelId="{C0FA0574-B791-4697-A23E-9BF1D9D14554}" type="pres">
      <dgm:prSet presAssocID="{88A72C39-341C-4902-A96C-514640C2E049}" presName="connectorText" presStyleLbl="sibTrans2D1" presStyleIdx="2" presStyleCnt="6"/>
      <dgm:spPr/>
    </dgm:pt>
    <dgm:pt modelId="{8083CE08-C2DE-45EB-AD61-863BDD1EAAEC}" type="pres">
      <dgm:prSet presAssocID="{C463E0A4-75C9-47CA-A5AA-81A200078811}" presName="node" presStyleLbl="node1" presStyleIdx="3" presStyleCnt="6" custScaleX="125391">
        <dgm:presLayoutVars>
          <dgm:bulletEnabled val="1"/>
        </dgm:presLayoutVars>
      </dgm:prSet>
      <dgm:spPr/>
    </dgm:pt>
    <dgm:pt modelId="{07D7A09E-BCC4-4909-9C51-C65D3414B010}" type="pres">
      <dgm:prSet presAssocID="{6ECD957B-394C-49A3-A2D3-7372430BB11F}" presName="sibTrans" presStyleLbl="sibTrans2D1" presStyleIdx="3" presStyleCnt="6"/>
      <dgm:spPr/>
    </dgm:pt>
    <dgm:pt modelId="{C930ADA0-18E0-4A04-B6AC-894E552DCBDC}" type="pres">
      <dgm:prSet presAssocID="{6ECD957B-394C-49A3-A2D3-7372430BB11F}" presName="connectorText" presStyleLbl="sibTrans2D1" presStyleIdx="3" presStyleCnt="6"/>
      <dgm:spPr/>
    </dgm:pt>
    <dgm:pt modelId="{96EEFF30-2DB0-4BE4-A027-4BF7FB7CD625}" type="pres">
      <dgm:prSet presAssocID="{4290120F-815E-4461-85B7-E9564444487E}" presName="node" presStyleLbl="node1" presStyleIdx="4" presStyleCnt="6" custScaleX="125391">
        <dgm:presLayoutVars>
          <dgm:bulletEnabled val="1"/>
        </dgm:presLayoutVars>
      </dgm:prSet>
      <dgm:spPr/>
    </dgm:pt>
    <dgm:pt modelId="{B48B37E6-359E-4B5D-A557-719EC31343A9}" type="pres">
      <dgm:prSet presAssocID="{E0A3E162-548C-4B62-884F-83FBD0F03BD5}" presName="sibTrans" presStyleLbl="sibTrans2D1" presStyleIdx="4" presStyleCnt="6"/>
      <dgm:spPr/>
    </dgm:pt>
    <dgm:pt modelId="{FBEC6130-4BB5-44B0-8D76-0A76EBBBAA4F}" type="pres">
      <dgm:prSet presAssocID="{E0A3E162-548C-4B62-884F-83FBD0F03BD5}" presName="connectorText" presStyleLbl="sibTrans2D1" presStyleIdx="4" presStyleCnt="6"/>
      <dgm:spPr/>
    </dgm:pt>
    <dgm:pt modelId="{7CDEA5AC-6E93-4969-8003-28BDF55C2DB3}" type="pres">
      <dgm:prSet presAssocID="{77E07E16-47A4-4176-9A01-7DAB6F012EE5}" presName="node" presStyleLbl="node1" presStyleIdx="5" presStyleCnt="6" custScaleX="125391">
        <dgm:presLayoutVars>
          <dgm:bulletEnabled val="1"/>
        </dgm:presLayoutVars>
      </dgm:prSet>
      <dgm:spPr/>
    </dgm:pt>
    <dgm:pt modelId="{18EB262E-8608-4376-B72C-670E2202DFCA}" type="pres">
      <dgm:prSet presAssocID="{6F7F868A-01A5-4153-BACC-7A900785AEB7}" presName="sibTrans" presStyleLbl="sibTrans2D1" presStyleIdx="5" presStyleCnt="6"/>
      <dgm:spPr/>
    </dgm:pt>
    <dgm:pt modelId="{7012CF7C-2998-47A2-80C8-66A23A723DE3}" type="pres">
      <dgm:prSet presAssocID="{6F7F868A-01A5-4153-BACC-7A900785AEB7}" presName="connectorText" presStyleLbl="sibTrans2D1" presStyleIdx="5" presStyleCnt="6"/>
      <dgm:spPr/>
    </dgm:pt>
  </dgm:ptLst>
  <dgm:cxnLst>
    <dgm:cxn modelId="{0F74F30A-04E9-4131-BAF1-AA5A22FEC452}" type="presOf" srcId="{55AC11DF-5833-4AFE-ACC8-F8C521BFDD8D}" destId="{43213D9B-68C7-43B9-9305-7E784F744287}" srcOrd="0" destOrd="0" presId="urn:microsoft.com/office/officeart/2005/8/layout/cycle2"/>
    <dgm:cxn modelId="{B070420E-0B57-4F58-91E5-0AC8D91621DF}" type="presOf" srcId="{6ECD957B-394C-49A3-A2D3-7372430BB11F}" destId="{C930ADA0-18E0-4A04-B6AC-894E552DCBDC}" srcOrd="1" destOrd="0" presId="urn:microsoft.com/office/officeart/2005/8/layout/cycle2"/>
    <dgm:cxn modelId="{60082512-F48D-444A-9B03-3A73FBFDF504}" srcId="{963D5D88-551D-401F-8131-7771A79C8CF5}" destId="{E3EE9845-01CD-4764-9F77-59C7314F245F}" srcOrd="0" destOrd="0" parTransId="{54D4139D-C6D6-4F22-9081-7079EAD4038E}" sibTransId="{1E7E850D-536D-44E2-BAC5-66F390436DFE}"/>
    <dgm:cxn modelId="{F0615E3C-923D-43E2-A493-5DFD551AEC23}" type="presOf" srcId="{8BF9F365-DD60-4025-A758-1F4C60F47E91}" destId="{590BFE84-A84A-4652-BBBE-937939E3B72B}" srcOrd="0" destOrd="0" presId="urn:microsoft.com/office/officeart/2005/8/layout/cycle2"/>
    <dgm:cxn modelId="{F9067E3C-0766-4A1B-8B2C-684AFF7D18B3}" type="presOf" srcId="{C463E0A4-75C9-47CA-A5AA-81A200078811}" destId="{8083CE08-C2DE-45EB-AD61-863BDD1EAAEC}" srcOrd="0" destOrd="0" presId="urn:microsoft.com/office/officeart/2005/8/layout/cycle2"/>
    <dgm:cxn modelId="{FDAB753D-85C9-40B0-B108-858014D39AD5}" type="presOf" srcId="{6F7F868A-01A5-4153-BACC-7A900785AEB7}" destId="{18EB262E-8608-4376-B72C-670E2202DFCA}" srcOrd="0" destOrd="0" presId="urn:microsoft.com/office/officeart/2005/8/layout/cycle2"/>
    <dgm:cxn modelId="{0DDCC53D-253C-461F-B57F-2E70AC96079A}" type="presOf" srcId="{E3EE9845-01CD-4764-9F77-59C7314F245F}" destId="{394F8390-95B4-4286-8785-6B8E2DA27B95}" srcOrd="0" destOrd="0" presId="urn:microsoft.com/office/officeart/2005/8/layout/cycle2"/>
    <dgm:cxn modelId="{7A4E7244-1CCB-403B-860C-FA837F3F276C}" type="presOf" srcId="{E0A3E162-548C-4B62-884F-83FBD0F03BD5}" destId="{B48B37E6-359E-4B5D-A557-719EC31343A9}" srcOrd="0" destOrd="0" presId="urn:microsoft.com/office/officeart/2005/8/layout/cycle2"/>
    <dgm:cxn modelId="{0F1FA144-9EF2-4725-AD3D-69DF3B1BE442}" type="presOf" srcId="{6F7F868A-01A5-4153-BACC-7A900785AEB7}" destId="{7012CF7C-2998-47A2-80C8-66A23A723DE3}" srcOrd="1" destOrd="0" presId="urn:microsoft.com/office/officeart/2005/8/layout/cycle2"/>
    <dgm:cxn modelId="{2C362867-620C-40C1-A454-7A6B79208078}" type="presOf" srcId="{1E7E850D-536D-44E2-BAC5-66F390436DFE}" destId="{630864A0-62C6-4425-A8AC-74EC024C7B9E}" srcOrd="1" destOrd="0" presId="urn:microsoft.com/office/officeart/2005/8/layout/cycle2"/>
    <dgm:cxn modelId="{CD2D4F6D-5BA6-4512-8144-383E97215233}" type="presOf" srcId="{77E07E16-47A4-4176-9A01-7DAB6F012EE5}" destId="{7CDEA5AC-6E93-4969-8003-28BDF55C2DB3}" srcOrd="0" destOrd="0" presId="urn:microsoft.com/office/officeart/2005/8/layout/cycle2"/>
    <dgm:cxn modelId="{78FC0C70-C7B8-4A9F-A8C1-2B91E6123A85}" srcId="{963D5D88-551D-401F-8131-7771A79C8CF5}" destId="{8BF9F365-DD60-4025-A758-1F4C60F47E91}" srcOrd="2" destOrd="0" parTransId="{FA1A7144-3F9A-481B-8B80-113EB75CDC39}" sibTransId="{88A72C39-341C-4902-A96C-514640C2E049}"/>
    <dgm:cxn modelId="{92CDD973-4923-4F81-BE1A-751D742BE988}" type="presOf" srcId="{4290120F-815E-4461-85B7-E9564444487E}" destId="{96EEFF30-2DB0-4BE4-A027-4BF7FB7CD625}" srcOrd="0" destOrd="0" presId="urn:microsoft.com/office/officeart/2005/8/layout/cycle2"/>
    <dgm:cxn modelId="{96350877-1788-46C1-8AAC-AAC5AE2EE9C3}" type="presOf" srcId="{E0A3E162-548C-4B62-884F-83FBD0F03BD5}" destId="{FBEC6130-4BB5-44B0-8D76-0A76EBBBAA4F}" srcOrd="1" destOrd="0" presId="urn:microsoft.com/office/officeart/2005/8/layout/cycle2"/>
    <dgm:cxn modelId="{CDE66289-AC29-41EF-A557-7483B9D8A81F}" srcId="{963D5D88-551D-401F-8131-7771A79C8CF5}" destId="{C5BB57CC-4C40-4952-884D-C6B0A839A754}" srcOrd="1" destOrd="0" parTransId="{463969A4-0FCF-4D39-9A5E-9D66E305FE10}" sibTransId="{55AC11DF-5833-4AFE-ACC8-F8C521BFDD8D}"/>
    <dgm:cxn modelId="{07DFF18C-439D-4258-9104-D4BAB92E5069}" type="presOf" srcId="{55AC11DF-5833-4AFE-ACC8-F8C521BFDD8D}" destId="{349EFBC9-CCC3-46AC-A571-AA4E9E577A63}" srcOrd="1" destOrd="0" presId="urn:microsoft.com/office/officeart/2005/8/layout/cycle2"/>
    <dgm:cxn modelId="{7DA64694-CEA5-4D6D-9046-1ABB0D03BD11}" type="presOf" srcId="{6ECD957B-394C-49A3-A2D3-7372430BB11F}" destId="{07D7A09E-BCC4-4909-9C51-C65D3414B010}" srcOrd="0" destOrd="0" presId="urn:microsoft.com/office/officeart/2005/8/layout/cycle2"/>
    <dgm:cxn modelId="{5EEC9B9A-C828-42C5-BA41-5CFA9CFD4A07}" srcId="{963D5D88-551D-401F-8131-7771A79C8CF5}" destId="{4290120F-815E-4461-85B7-E9564444487E}" srcOrd="4" destOrd="0" parTransId="{933BFD4D-6F2B-42E6-B658-A9A40080E81D}" sibTransId="{E0A3E162-548C-4B62-884F-83FBD0F03BD5}"/>
    <dgm:cxn modelId="{BC4CF5A8-CA34-4797-9D51-A667B62516FC}" type="presOf" srcId="{963D5D88-551D-401F-8131-7771A79C8CF5}" destId="{22A9FFEA-3060-45E0-9A7C-531EEE3CB2E0}" srcOrd="0" destOrd="0" presId="urn:microsoft.com/office/officeart/2005/8/layout/cycle2"/>
    <dgm:cxn modelId="{32A3D5B1-2A3D-4E55-9556-B8788246BB98}" type="presOf" srcId="{1E7E850D-536D-44E2-BAC5-66F390436DFE}" destId="{1465BAC5-948E-4354-916A-959ECC4D427F}" srcOrd="0" destOrd="0" presId="urn:microsoft.com/office/officeart/2005/8/layout/cycle2"/>
    <dgm:cxn modelId="{B0D0A5B8-E1BA-4E8E-98A6-52673364885E}" srcId="{963D5D88-551D-401F-8131-7771A79C8CF5}" destId="{C463E0A4-75C9-47CA-A5AA-81A200078811}" srcOrd="3" destOrd="0" parTransId="{38A02C99-4BE7-48A5-AB9C-1306292D43D1}" sibTransId="{6ECD957B-394C-49A3-A2D3-7372430BB11F}"/>
    <dgm:cxn modelId="{E5BF03C7-CFF6-47FF-B05B-9B861469720E}" type="presOf" srcId="{88A72C39-341C-4902-A96C-514640C2E049}" destId="{7A571763-34B2-4557-B2D2-654CCA8587E7}" srcOrd="0" destOrd="0" presId="urn:microsoft.com/office/officeart/2005/8/layout/cycle2"/>
    <dgm:cxn modelId="{1EB5ADCB-A90F-407F-8EB0-7B145DCBCA3C}" type="presOf" srcId="{88A72C39-341C-4902-A96C-514640C2E049}" destId="{C0FA0574-B791-4697-A23E-9BF1D9D14554}" srcOrd="1" destOrd="0" presId="urn:microsoft.com/office/officeart/2005/8/layout/cycle2"/>
    <dgm:cxn modelId="{C3817CD8-2DC9-44ED-8401-311F6FF86ED2}" type="presOf" srcId="{C5BB57CC-4C40-4952-884D-C6B0A839A754}" destId="{1ADB12C9-5293-4BE4-8949-2A0F6376F170}" srcOrd="0" destOrd="0" presId="urn:microsoft.com/office/officeart/2005/8/layout/cycle2"/>
    <dgm:cxn modelId="{90DA05FE-F702-4E4A-8B4E-F27EE0366325}" srcId="{963D5D88-551D-401F-8131-7771A79C8CF5}" destId="{77E07E16-47A4-4176-9A01-7DAB6F012EE5}" srcOrd="5" destOrd="0" parTransId="{FCB9255F-F3F8-4151-89E0-C100DABFD189}" sibTransId="{6F7F868A-01A5-4153-BACC-7A900785AEB7}"/>
    <dgm:cxn modelId="{D3E08FDF-750D-4A52-8CB7-0F62ECC15C04}" type="presParOf" srcId="{22A9FFEA-3060-45E0-9A7C-531EEE3CB2E0}" destId="{394F8390-95B4-4286-8785-6B8E2DA27B95}" srcOrd="0" destOrd="0" presId="urn:microsoft.com/office/officeart/2005/8/layout/cycle2"/>
    <dgm:cxn modelId="{51B11D86-BA9C-4736-9450-35F04F9E91AF}" type="presParOf" srcId="{22A9FFEA-3060-45E0-9A7C-531EEE3CB2E0}" destId="{1465BAC5-948E-4354-916A-959ECC4D427F}" srcOrd="1" destOrd="0" presId="urn:microsoft.com/office/officeart/2005/8/layout/cycle2"/>
    <dgm:cxn modelId="{7FB8B60F-C362-45AD-8239-4821159C578B}" type="presParOf" srcId="{1465BAC5-948E-4354-916A-959ECC4D427F}" destId="{630864A0-62C6-4425-A8AC-74EC024C7B9E}" srcOrd="0" destOrd="0" presId="urn:microsoft.com/office/officeart/2005/8/layout/cycle2"/>
    <dgm:cxn modelId="{A15BF614-725E-49AB-A7FF-173AB53DAF33}" type="presParOf" srcId="{22A9FFEA-3060-45E0-9A7C-531EEE3CB2E0}" destId="{1ADB12C9-5293-4BE4-8949-2A0F6376F170}" srcOrd="2" destOrd="0" presId="urn:microsoft.com/office/officeart/2005/8/layout/cycle2"/>
    <dgm:cxn modelId="{D18C0A4C-7760-4066-A42F-44250193E9F4}" type="presParOf" srcId="{22A9FFEA-3060-45E0-9A7C-531EEE3CB2E0}" destId="{43213D9B-68C7-43B9-9305-7E784F744287}" srcOrd="3" destOrd="0" presId="urn:microsoft.com/office/officeart/2005/8/layout/cycle2"/>
    <dgm:cxn modelId="{AA6543F2-102C-4C5F-AE76-F9320136B355}" type="presParOf" srcId="{43213D9B-68C7-43B9-9305-7E784F744287}" destId="{349EFBC9-CCC3-46AC-A571-AA4E9E577A63}" srcOrd="0" destOrd="0" presId="urn:microsoft.com/office/officeart/2005/8/layout/cycle2"/>
    <dgm:cxn modelId="{36A84C77-1748-4908-B6CE-0A94DE31877B}" type="presParOf" srcId="{22A9FFEA-3060-45E0-9A7C-531EEE3CB2E0}" destId="{590BFE84-A84A-4652-BBBE-937939E3B72B}" srcOrd="4" destOrd="0" presId="urn:microsoft.com/office/officeart/2005/8/layout/cycle2"/>
    <dgm:cxn modelId="{DA45BB05-C2CE-47C8-B5C0-D436820010F6}" type="presParOf" srcId="{22A9FFEA-3060-45E0-9A7C-531EEE3CB2E0}" destId="{7A571763-34B2-4557-B2D2-654CCA8587E7}" srcOrd="5" destOrd="0" presId="urn:microsoft.com/office/officeart/2005/8/layout/cycle2"/>
    <dgm:cxn modelId="{F64112E9-4585-48B4-8F07-8CB77E68358D}" type="presParOf" srcId="{7A571763-34B2-4557-B2D2-654CCA8587E7}" destId="{C0FA0574-B791-4697-A23E-9BF1D9D14554}" srcOrd="0" destOrd="0" presId="urn:microsoft.com/office/officeart/2005/8/layout/cycle2"/>
    <dgm:cxn modelId="{3A8EC0D3-B5D2-449C-BDC9-394953BD3BB1}" type="presParOf" srcId="{22A9FFEA-3060-45E0-9A7C-531EEE3CB2E0}" destId="{8083CE08-C2DE-45EB-AD61-863BDD1EAAEC}" srcOrd="6" destOrd="0" presId="urn:microsoft.com/office/officeart/2005/8/layout/cycle2"/>
    <dgm:cxn modelId="{14E362D3-B283-4344-B04D-55EA8EC8B9D1}" type="presParOf" srcId="{22A9FFEA-3060-45E0-9A7C-531EEE3CB2E0}" destId="{07D7A09E-BCC4-4909-9C51-C65D3414B010}" srcOrd="7" destOrd="0" presId="urn:microsoft.com/office/officeart/2005/8/layout/cycle2"/>
    <dgm:cxn modelId="{1D2E7EA9-247A-421B-B246-543D7DB692A8}" type="presParOf" srcId="{07D7A09E-BCC4-4909-9C51-C65D3414B010}" destId="{C930ADA0-18E0-4A04-B6AC-894E552DCBDC}" srcOrd="0" destOrd="0" presId="urn:microsoft.com/office/officeart/2005/8/layout/cycle2"/>
    <dgm:cxn modelId="{1EC00F71-9E7A-4DE9-82B3-FABD2DDFFAC7}" type="presParOf" srcId="{22A9FFEA-3060-45E0-9A7C-531EEE3CB2E0}" destId="{96EEFF30-2DB0-4BE4-A027-4BF7FB7CD625}" srcOrd="8" destOrd="0" presId="urn:microsoft.com/office/officeart/2005/8/layout/cycle2"/>
    <dgm:cxn modelId="{D6EC6929-FAF6-4927-91A9-ACD2EB00C1C3}" type="presParOf" srcId="{22A9FFEA-3060-45E0-9A7C-531EEE3CB2E0}" destId="{B48B37E6-359E-4B5D-A557-719EC31343A9}" srcOrd="9" destOrd="0" presId="urn:microsoft.com/office/officeart/2005/8/layout/cycle2"/>
    <dgm:cxn modelId="{7DE3C33D-AF71-4E0D-8244-C111DC5196BE}" type="presParOf" srcId="{B48B37E6-359E-4B5D-A557-719EC31343A9}" destId="{FBEC6130-4BB5-44B0-8D76-0A76EBBBAA4F}" srcOrd="0" destOrd="0" presId="urn:microsoft.com/office/officeart/2005/8/layout/cycle2"/>
    <dgm:cxn modelId="{77794DCB-4223-4BDB-8E32-A8A1BC9A7E85}" type="presParOf" srcId="{22A9FFEA-3060-45E0-9A7C-531EEE3CB2E0}" destId="{7CDEA5AC-6E93-4969-8003-28BDF55C2DB3}" srcOrd="10" destOrd="0" presId="urn:microsoft.com/office/officeart/2005/8/layout/cycle2"/>
    <dgm:cxn modelId="{5F692DD4-580F-42C7-B96D-7F9817E58C36}" type="presParOf" srcId="{22A9FFEA-3060-45E0-9A7C-531EEE3CB2E0}" destId="{18EB262E-8608-4376-B72C-670E2202DFCA}" srcOrd="11" destOrd="0" presId="urn:microsoft.com/office/officeart/2005/8/layout/cycle2"/>
    <dgm:cxn modelId="{F619F7BC-50E0-4332-B037-58BBD8C20916}" type="presParOf" srcId="{18EB262E-8608-4376-B72C-670E2202DFCA}" destId="{7012CF7C-2998-47A2-80C8-66A23A723DE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F8390-95B4-4286-8785-6B8E2DA27B95}">
      <dsp:nvSpPr>
        <dsp:cNvPr id="0" name=""/>
        <dsp:cNvSpPr/>
      </dsp:nvSpPr>
      <dsp:spPr>
        <a:xfrm>
          <a:off x="2718739" y="67933"/>
          <a:ext cx="1691313" cy="134883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he-IL" sz="2000" b="1" kern="1200" dirty="0">
              <a:solidFill>
                <a:schemeClr val="tx2">
                  <a:lumMod val="75000"/>
                </a:schemeClr>
              </a:solidFill>
            </a:rPr>
            <a:t>הכנה עצמית של החונך</a:t>
          </a:r>
        </a:p>
      </dsp:txBody>
      <dsp:txXfrm>
        <a:off x="2966426" y="265465"/>
        <a:ext cx="1195939" cy="953767"/>
      </dsp:txXfrm>
    </dsp:sp>
    <dsp:sp modelId="{1465BAC5-948E-4354-916A-959ECC4D427F}">
      <dsp:nvSpPr>
        <dsp:cNvPr id="0" name=""/>
        <dsp:cNvSpPr/>
      </dsp:nvSpPr>
      <dsp:spPr>
        <a:xfrm rot="1800005">
          <a:off x="4317939" y="1017447"/>
          <a:ext cx="234358" cy="4552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rtl="1">
            <a:lnSpc>
              <a:spcPct val="90000"/>
            </a:lnSpc>
            <a:spcBef>
              <a:spcPct val="0"/>
            </a:spcBef>
            <a:spcAft>
              <a:spcPct val="35000"/>
            </a:spcAft>
            <a:buNone/>
          </a:pPr>
          <a:endParaRPr lang="he-IL" sz="2000" b="1" kern="1200">
            <a:solidFill>
              <a:schemeClr val="tx2">
                <a:lumMod val="75000"/>
              </a:schemeClr>
            </a:solidFill>
          </a:endParaRPr>
        </a:p>
      </dsp:txBody>
      <dsp:txXfrm>
        <a:off x="4322649" y="1090916"/>
        <a:ext cx="164051" cy="273138"/>
      </dsp:txXfrm>
    </dsp:sp>
    <dsp:sp modelId="{1ADB12C9-5293-4BE4-8949-2A0F6376F170}">
      <dsp:nvSpPr>
        <dsp:cNvPr id="0" name=""/>
        <dsp:cNvSpPr/>
      </dsp:nvSpPr>
      <dsp:spPr>
        <a:xfrm>
          <a:off x="4471673" y="1079993"/>
          <a:ext cx="1691313" cy="1348831"/>
        </a:xfrm>
        <a:prstGeom prst="ellipse">
          <a:avLst/>
        </a:prstGeom>
        <a:solidFill>
          <a:schemeClr val="accent3">
            <a:hueOff val="-2760720"/>
            <a:satOff val="-7277"/>
            <a:lumOff val="-1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he-IL" sz="2000" b="1" kern="1200" dirty="0">
              <a:solidFill>
                <a:schemeClr val="tx2">
                  <a:lumMod val="75000"/>
                </a:schemeClr>
              </a:solidFill>
            </a:rPr>
            <a:t>תדריך</a:t>
          </a:r>
        </a:p>
      </dsp:txBody>
      <dsp:txXfrm>
        <a:off x="4719360" y="1277525"/>
        <a:ext cx="1195939" cy="953767"/>
      </dsp:txXfrm>
    </dsp:sp>
    <dsp:sp modelId="{43213D9B-68C7-43B9-9305-7E784F744287}">
      <dsp:nvSpPr>
        <dsp:cNvPr id="0" name=""/>
        <dsp:cNvSpPr/>
      </dsp:nvSpPr>
      <dsp:spPr>
        <a:xfrm rot="5399984">
          <a:off x="5138384" y="2528721"/>
          <a:ext cx="357900" cy="455230"/>
        </a:xfrm>
        <a:prstGeom prst="rightArrow">
          <a:avLst>
            <a:gd name="adj1" fmla="val 60000"/>
            <a:gd name="adj2" fmla="val 50000"/>
          </a:avLst>
        </a:prstGeom>
        <a:solidFill>
          <a:schemeClr val="accent3">
            <a:hueOff val="-2760720"/>
            <a:satOff val="-7277"/>
            <a:lumOff val="-18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rtl="1">
            <a:lnSpc>
              <a:spcPct val="90000"/>
            </a:lnSpc>
            <a:spcBef>
              <a:spcPct val="0"/>
            </a:spcBef>
            <a:spcAft>
              <a:spcPct val="35000"/>
            </a:spcAft>
            <a:buNone/>
          </a:pPr>
          <a:endParaRPr lang="he-IL" sz="2000" b="1" kern="1200">
            <a:solidFill>
              <a:schemeClr val="tx2">
                <a:lumMod val="75000"/>
              </a:schemeClr>
            </a:solidFill>
          </a:endParaRPr>
        </a:p>
      </dsp:txBody>
      <dsp:txXfrm>
        <a:off x="5192069" y="2566082"/>
        <a:ext cx="250530" cy="273138"/>
      </dsp:txXfrm>
    </dsp:sp>
    <dsp:sp modelId="{590BFE84-A84A-4652-BBBE-937939E3B72B}">
      <dsp:nvSpPr>
        <dsp:cNvPr id="0" name=""/>
        <dsp:cNvSpPr/>
      </dsp:nvSpPr>
      <dsp:spPr>
        <a:xfrm>
          <a:off x="4471682" y="3104108"/>
          <a:ext cx="1691313" cy="1348831"/>
        </a:xfrm>
        <a:prstGeom prst="ellipse">
          <a:avLst/>
        </a:prstGeom>
        <a:solidFill>
          <a:schemeClr val="accent3">
            <a:hueOff val="-5521439"/>
            <a:satOff val="-14554"/>
            <a:lumOff val="-3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he-IL" sz="2000" b="1" kern="1200" dirty="0">
              <a:solidFill>
                <a:schemeClr val="tx2">
                  <a:lumMod val="75000"/>
                </a:schemeClr>
              </a:solidFill>
            </a:rPr>
            <a:t>תצפית והתערבות</a:t>
          </a:r>
        </a:p>
      </dsp:txBody>
      <dsp:txXfrm>
        <a:off x="4719369" y="3301640"/>
        <a:ext cx="1195939" cy="953767"/>
      </dsp:txXfrm>
    </dsp:sp>
    <dsp:sp modelId="{7A571763-34B2-4557-B2D2-654CCA8587E7}">
      <dsp:nvSpPr>
        <dsp:cNvPr id="0" name=""/>
        <dsp:cNvSpPr/>
      </dsp:nvSpPr>
      <dsp:spPr>
        <a:xfrm rot="9098911">
          <a:off x="4340110" y="4021006"/>
          <a:ext cx="212078" cy="455230"/>
        </a:xfrm>
        <a:prstGeom prst="rightArrow">
          <a:avLst>
            <a:gd name="adj1" fmla="val 60000"/>
            <a:gd name="adj2" fmla="val 50000"/>
          </a:avLst>
        </a:prstGeom>
        <a:solidFill>
          <a:schemeClr val="accent3">
            <a:hueOff val="-5521439"/>
            <a:satOff val="-14554"/>
            <a:lumOff val="-3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rtl="1">
            <a:lnSpc>
              <a:spcPct val="90000"/>
            </a:lnSpc>
            <a:spcBef>
              <a:spcPct val="0"/>
            </a:spcBef>
            <a:spcAft>
              <a:spcPct val="35000"/>
            </a:spcAft>
            <a:buNone/>
          </a:pPr>
          <a:endParaRPr lang="he-IL" sz="2000" b="1" kern="1200">
            <a:solidFill>
              <a:schemeClr val="tx2">
                <a:lumMod val="75000"/>
              </a:schemeClr>
            </a:solidFill>
          </a:endParaRPr>
        </a:p>
      </dsp:txBody>
      <dsp:txXfrm rot="10800000">
        <a:off x="4399917" y="4096945"/>
        <a:ext cx="148455" cy="273138"/>
      </dsp:txXfrm>
    </dsp:sp>
    <dsp:sp modelId="{8083CE08-C2DE-45EB-AD61-863BDD1EAAEC}">
      <dsp:nvSpPr>
        <dsp:cNvPr id="0" name=""/>
        <dsp:cNvSpPr/>
      </dsp:nvSpPr>
      <dsp:spPr>
        <a:xfrm>
          <a:off x="2718739" y="4050003"/>
          <a:ext cx="1691313" cy="1348831"/>
        </a:xfrm>
        <a:prstGeom prst="ellipse">
          <a:avLst/>
        </a:prstGeom>
        <a:solidFill>
          <a:schemeClr val="accent3">
            <a:hueOff val="-8282159"/>
            <a:satOff val="-21831"/>
            <a:lumOff val="-5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he-IL" sz="2000" b="1" kern="1200" dirty="0">
              <a:solidFill>
                <a:schemeClr val="tx2">
                  <a:lumMod val="75000"/>
                </a:schemeClr>
              </a:solidFill>
            </a:rPr>
            <a:t>עיבוד</a:t>
          </a:r>
        </a:p>
      </dsp:txBody>
      <dsp:txXfrm>
        <a:off x="2966426" y="4247535"/>
        <a:ext cx="1195939" cy="953767"/>
      </dsp:txXfrm>
    </dsp:sp>
    <dsp:sp modelId="{07D7A09E-BCC4-4909-9C51-C65D3414B010}">
      <dsp:nvSpPr>
        <dsp:cNvPr id="0" name=""/>
        <dsp:cNvSpPr/>
      </dsp:nvSpPr>
      <dsp:spPr>
        <a:xfrm rot="12600000">
          <a:off x="2576490" y="3994090"/>
          <a:ext cx="234360" cy="455230"/>
        </a:xfrm>
        <a:prstGeom prst="rightArrow">
          <a:avLst>
            <a:gd name="adj1" fmla="val 60000"/>
            <a:gd name="adj2" fmla="val 50000"/>
          </a:avLst>
        </a:prstGeom>
        <a:solidFill>
          <a:schemeClr val="accent3">
            <a:hueOff val="-8282159"/>
            <a:satOff val="-21831"/>
            <a:lumOff val="-5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rtl="1">
            <a:lnSpc>
              <a:spcPct val="90000"/>
            </a:lnSpc>
            <a:spcBef>
              <a:spcPct val="0"/>
            </a:spcBef>
            <a:spcAft>
              <a:spcPct val="35000"/>
            </a:spcAft>
            <a:buNone/>
          </a:pPr>
          <a:endParaRPr lang="he-IL" sz="2000" b="1" kern="1200">
            <a:solidFill>
              <a:schemeClr val="tx2">
                <a:lumMod val="75000"/>
              </a:schemeClr>
            </a:solidFill>
          </a:endParaRPr>
        </a:p>
      </dsp:txBody>
      <dsp:txXfrm rot="10800000">
        <a:off x="2642088" y="4102713"/>
        <a:ext cx="164052" cy="273138"/>
      </dsp:txXfrm>
    </dsp:sp>
    <dsp:sp modelId="{96EEFF30-2DB0-4BE4-A027-4BF7FB7CD625}">
      <dsp:nvSpPr>
        <dsp:cNvPr id="0" name=""/>
        <dsp:cNvSpPr/>
      </dsp:nvSpPr>
      <dsp:spPr>
        <a:xfrm>
          <a:off x="965800" y="3037944"/>
          <a:ext cx="1691313" cy="1348831"/>
        </a:xfrm>
        <a:prstGeom prst="ellipse">
          <a:avLst/>
        </a:prstGeom>
        <a:solidFill>
          <a:schemeClr val="accent3">
            <a:hueOff val="-11042878"/>
            <a:satOff val="-29108"/>
            <a:lumOff val="-75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he-IL" sz="2000" b="1" kern="1200" dirty="0">
              <a:solidFill>
                <a:schemeClr val="tx2">
                  <a:lumMod val="75000"/>
                </a:schemeClr>
              </a:solidFill>
            </a:rPr>
            <a:t>משוב</a:t>
          </a:r>
        </a:p>
      </dsp:txBody>
      <dsp:txXfrm>
        <a:off x="1213487" y="3235476"/>
        <a:ext cx="1195939" cy="953767"/>
      </dsp:txXfrm>
    </dsp:sp>
    <dsp:sp modelId="{B48B37E6-359E-4B5D-A557-719EC31343A9}">
      <dsp:nvSpPr>
        <dsp:cNvPr id="0" name=""/>
        <dsp:cNvSpPr/>
      </dsp:nvSpPr>
      <dsp:spPr>
        <a:xfrm rot="16200000">
          <a:off x="1632505" y="2482814"/>
          <a:ext cx="357902" cy="455230"/>
        </a:xfrm>
        <a:prstGeom prst="rightArrow">
          <a:avLst>
            <a:gd name="adj1" fmla="val 60000"/>
            <a:gd name="adj2" fmla="val 50000"/>
          </a:avLst>
        </a:prstGeom>
        <a:solidFill>
          <a:schemeClr val="accent3">
            <a:hueOff val="-11042878"/>
            <a:satOff val="-29108"/>
            <a:lumOff val="-75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rtl="1">
            <a:lnSpc>
              <a:spcPct val="90000"/>
            </a:lnSpc>
            <a:spcBef>
              <a:spcPct val="0"/>
            </a:spcBef>
            <a:spcAft>
              <a:spcPct val="35000"/>
            </a:spcAft>
            <a:buNone/>
          </a:pPr>
          <a:endParaRPr lang="he-IL" sz="2000" b="1" kern="1200">
            <a:solidFill>
              <a:schemeClr val="tx2">
                <a:lumMod val="75000"/>
              </a:schemeClr>
            </a:solidFill>
          </a:endParaRPr>
        </a:p>
      </dsp:txBody>
      <dsp:txXfrm>
        <a:off x="1686191" y="2627546"/>
        <a:ext cx="250531" cy="273138"/>
      </dsp:txXfrm>
    </dsp:sp>
    <dsp:sp modelId="{7CDEA5AC-6E93-4969-8003-28BDF55C2DB3}">
      <dsp:nvSpPr>
        <dsp:cNvPr id="0" name=""/>
        <dsp:cNvSpPr/>
      </dsp:nvSpPr>
      <dsp:spPr>
        <a:xfrm>
          <a:off x="965800" y="1013824"/>
          <a:ext cx="1691313" cy="1348831"/>
        </a:xfrm>
        <a:prstGeom prst="ellipse">
          <a:avLst/>
        </a:prstGeom>
        <a:solidFill>
          <a:schemeClr val="accent3">
            <a:hueOff val="-13803598"/>
            <a:satOff val="-36385"/>
            <a:lumOff val="-9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he-IL" sz="2000" b="1" kern="1200" dirty="0">
              <a:solidFill>
                <a:schemeClr val="tx2">
                  <a:lumMod val="75000"/>
                </a:schemeClr>
              </a:solidFill>
            </a:rPr>
            <a:t>עדכון תוכנית חניכה</a:t>
          </a:r>
        </a:p>
      </dsp:txBody>
      <dsp:txXfrm>
        <a:off x="1213487" y="1211356"/>
        <a:ext cx="1195939" cy="953767"/>
      </dsp:txXfrm>
    </dsp:sp>
    <dsp:sp modelId="{18EB262E-8608-4376-B72C-670E2202DFCA}">
      <dsp:nvSpPr>
        <dsp:cNvPr id="0" name=""/>
        <dsp:cNvSpPr/>
      </dsp:nvSpPr>
      <dsp:spPr>
        <a:xfrm rot="19898914">
          <a:off x="2576606" y="990529"/>
          <a:ext cx="212075" cy="455230"/>
        </a:xfrm>
        <a:prstGeom prst="rightArrow">
          <a:avLst>
            <a:gd name="adj1" fmla="val 60000"/>
            <a:gd name="adj2" fmla="val 50000"/>
          </a:avLst>
        </a:prstGeom>
        <a:solidFill>
          <a:schemeClr val="accent3">
            <a:hueOff val="-13803598"/>
            <a:satOff val="-36385"/>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rtl="1">
            <a:lnSpc>
              <a:spcPct val="90000"/>
            </a:lnSpc>
            <a:spcBef>
              <a:spcPct val="0"/>
            </a:spcBef>
            <a:spcAft>
              <a:spcPct val="35000"/>
            </a:spcAft>
            <a:buNone/>
          </a:pPr>
          <a:endParaRPr lang="he-IL" sz="2000" b="1" kern="1200">
            <a:solidFill>
              <a:schemeClr val="tx2">
                <a:lumMod val="75000"/>
              </a:schemeClr>
            </a:solidFill>
          </a:endParaRPr>
        </a:p>
      </dsp:txBody>
      <dsp:txXfrm>
        <a:off x="2580422" y="1096681"/>
        <a:ext cx="148453" cy="27313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779838" y="0"/>
            <a:ext cx="2889250" cy="487363"/>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588" y="0"/>
            <a:ext cx="2889250" cy="487363"/>
          </a:xfrm>
          <a:prstGeom prst="rect">
            <a:avLst/>
          </a:prstGeom>
        </p:spPr>
        <p:txBody>
          <a:bodyPr vert="horz" lIns="91440" tIns="45720" rIns="91440" bIns="45720" rtlCol="1"/>
          <a:lstStyle>
            <a:lvl1pPr algn="l">
              <a:defRPr sz="1200"/>
            </a:lvl1pPr>
          </a:lstStyle>
          <a:p>
            <a:fld id="{454977E6-83E1-4FE5-B2BF-DA1FEB5054B9}" type="datetimeFigureOut">
              <a:rPr lang="he-IL" smtClean="0"/>
              <a:t>כ"א/תמוז/תשע"ז</a:t>
            </a:fld>
            <a:endParaRPr lang="he-IL"/>
          </a:p>
        </p:txBody>
      </p:sp>
      <p:sp>
        <p:nvSpPr>
          <p:cNvPr id="4" name="מציין מיקום של כותרת תחתונה 3"/>
          <p:cNvSpPr>
            <a:spLocks noGrp="1"/>
          </p:cNvSpPr>
          <p:nvPr>
            <p:ph type="ftr" sz="quarter" idx="2"/>
          </p:nvPr>
        </p:nvSpPr>
        <p:spPr>
          <a:xfrm>
            <a:off x="3779838" y="9264650"/>
            <a:ext cx="2889250" cy="487363"/>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588" y="9264650"/>
            <a:ext cx="2889250" cy="487363"/>
          </a:xfrm>
          <a:prstGeom prst="rect">
            <a:avLst/>
          </a:prstGeom>
        </p:spPr>
        <p:txBody>
          <a:bodyPr vert="horz" lIns="91440" tIns="45720" rIns="91440" bIns="45720" rtlCol="1" anchor="b"/>
          <a:lstStyle>
            <a:lvl1pPr algn="l">
              <a:defRPr sz="1200"/>
            </a:lvl1pPr>
          </a:lstStyle>
          <a:p>
            <a:fld id="{ED094FD2-F15F-437B-B400-6425E9983AF3}" type="slidenum">
              <a:rPr lang="he-IL" smtClean="0"/>
              <a:t>‹#›</a:t>
            </a:fld>
            <a:endParaRPr lang="he-IL"/>
          </a:p>
        </p:txBody>
      </p:sp>
    </p:spTree>
    <p:extLst>
      <p:ext uri="{BB962C8B-B14F-4D97-AF65-F5344CB8AC3E}">
        <p14:creationId xmlns:p14="http://schemas.microsoft.com/office/powerpoint/2010/main" val="2611000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3779150" y="0"/>
            <a:ext cx="2889938" cy="487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rebuchet MS" pitchFamily="34" charset="0"/>
                <a:ea typeface="Gisha"/>
                <a:cs typeface="Gisha"/>
              </a:defRPr>
            </a:lvl1pPr>
          </a:lstStyle>
          <a:p>
            <a:pPr>
              <a:defRPr/>
            </a:pPr>
            <a:endParaRPr lang="en-US"/>
          </a:p>
        </p:txBody>
      </p:sp>
      <p:sp>
        <p:nvSpPr>
          <p:cNvPr id="27651" name="Rectangle 3"/>
          <p:cNvSpPr>
            <a:spLocks noGrp="1" noChangeArrowheads="1"/>
          </p:cNvSpPr>
          <p:nvPr>
            <p:ph type="dt" idx="1"/>
          </p:nvPr>
        </p:nvSpPr>
        <p:spPr bwMode="auto">
          <a:xfrm>
            <a:off x="1544" y="0"/>
            <a:ext cx="2889938" cy="487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rebuchet MS" pitchFamily="34" charset="0"/>
                <a:ea typeface="Gisha"/>
                <a:cs typeface="Gisha"/>
              </a:defRPr>
            </a:lvl1pPr>
          </a:lstStyle>
          <a:p>
            <a:pPr>
              <a:defRPr/>
            </a:pPr>
            <a:fld id="{D4E176C6-0F99-47E1-BB25-08E9235F6427}" type="datetimeFigureOut">
              <a:rPr lang="he-IL"/>
              <a:pPr>
                <a:defRPr/>
              </a:pPr>
              <a:t>כ"א/תמוז/תשע"ז</a:t>
            </a:fld>
            <a:endParaRPr lang="en-US"/>
          </a:p>
        </p:txBody>
      </p:sp>
      <p:sp>
        <p:nvSpPr>
          <p:cNvPr id="51204" name="Rectangle 4"/>
          <p:cNvSpPr>
            <a:spLocks noGrp="1" noRot="1" noChangeAspect="1" noChangeArrowheads="1" noTextEdit="1"/>
          </p:cNvSpPr>
          <p:nvPr>
            <p:ph type="sldImg" idx="2"/>
          </p:nvPr>
        </p:nvSpPr>
        <p:spPr bwMode="auto">
          <a:xfrm>
            <a:off x="896938" y="731838"/>
            <a:ext cx="4875212" cy="36576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66909" y="4632960"/>
            <a:ext cx="5335270" cy="4389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e-IL" noProof="0"/>
              <a:t>לחץ כדי לערוך סגנונות טקסט של תבנית בסיס</a:t>
            </a:r>
            <a:endParaRPr lang="en-US" noProof="0"/>
          </a:p>
          <a:p>
            <a:pPr lvl="1"/>
            <a:r>
              <a:rPr lang="he-IL" noProof="0"/>
              <a:t>רמה שנייה</a:t>
            </a:r>
            <a:endParaRPr lang="en-US" noProof="0"/>
          </a:p>
          <a:p>
            <a:pPr lvl="2"/>
            <a:r>
              <a:rPr lang="he-IL" noProof="0"/>
              <a:t>רמה שלישית</a:t>
            </a:r>
            <a:endParaRPr lang="en-US" noProof="0"/>
          </a:p>
          <a:p>
            <a:pPr lvl="3"/>
            <a:r>
              <a:rPr lang="he-IL" noProof="0"/>
              <a:t>רמה רביעית</a:t>
            </a:r>
            <a:endParaRPr lang="en-US" noProof="0"/>
          </a:p>
          <a:p>
            <a:pPr lvl="4"/>
            <a:r>
              <a:rPr lang="he-IL" noProof="0"/>
              <a:t>רמה חמישית</a:t>
            </a:r>
            <a:endParaRPr lang="en-US" noProof="0"/>
          </a:p>
        </p:txBody>
      </p:sp>
      <p:sp>
        <p:nvSpPr>
          <p:cNvPr id="27654" name="Rectangle 6"/>
          <p:cNvSpPr>
            <a:spLocks noGrp="1" noChangeArrowheads="1"/>
          </p:cNvSpPr>
          <p:nvPr>
            <p:ph type="ftr" sz="quarter" idx="4"/>
          </p:nvPr>
        </p:nvSpPr>
        <p:spPr bwMode="auto">
          <a:xfrm>
            <a:off x="3779150" y="9264227"/>
            <a:ext cx="2889938" cy="4876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rebuchet MS" pitchFamily="34" charset="0"/>
                <a:ea typeface="Gisha"/>
                <a:cs typeface="Gisha"/>
              </a:defRPr>
            </a:lvl1pPr>
          </a:lstStyle>
          <a:p>
            <a:pPr>
              <a:defRPr/>
            </a:pPr>
            <a:endParaRPr lang="en-US"/>
          </a:p>
        </p:txBody>
      </p:sp>
      <p:sp>
        <p:nvSpPr>
          <p:cNvPr id="27655" name="Rectangle 7"/>
          <p:cNvSpPr>
            <a:spLocks noGrp="1" noChangeArrowheads="1"/>
          </p:cNvSpPr>
          <p:nvPr>
            <p:ph type="sldNum" sz="quarter" idx="5"/>
          </p:nvPr>
        </p:nvSpPr>
        <p:spPr bwMode="auto">
          <a:xfrm>
            <a:off x="1544" y="9264227"/>
            <a:ext cx="2889938" cy="4876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rebuchet MS" pitchFamily="34" charset="0"/>
                <a:ea typeface="Gisha"/>
                <a:cs typeface="Gisha"/>
              </a:defRPr>
            </a:lvl1pPr>
          </a:lstStyle>
          <a:p>
            <a:pPr>
              <a:defRPr/>
            </a:pPr>
            <a:fld id="{9491C308-8BAF-40FE-A190-66C8EC4C86AF}" type="slidenum">
              <a:rPr lang="he-IL"/>
              <a:pPr>
                <a:defRPr/>
              </a:pPr>
              <a:t>‹#›</a:t>
            </a:fld>
            <a:endParaRPr lang="en-US"/>
          </a:p>
        </p:txBody>
      </p:sp>
    </p:spTree>
    <p:extLst>
      <p:ext uri="{BB962C8B-B14F-4D97-AF65-F5344CB8AC3E}">
        <p14:creationId xmlns:p14="http://schemas.microsoft.com/office/powerpoint/2010/main" val="3871898391"/>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Calibri" pitchFamily="34"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Calibri" pitchFamily="34"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Calibri" pitchFamily="34"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Calibri" pitchFamily="34"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Calibri"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defRPr/>
            </a:pPr>
            <a:fld id="{9491C308-8BAF-40FE-A190-66C8EC4C86AF}" type="slidenum">
              <a:rPr lang="he-IL" smtClean="0"/>
              <a:pPr>
                <a:defRPr/>
              </a:pPr>
              <a:t>1</a:t>
            </a:fld>
            <a:endParaRPr lang="en-US"/>
          </a:p>
        </p:txBody>
      </p:sp>
    </p:spTree>
    <p:extLst>
      <p:ext uri="{BB962C8B-B14F-4D97-AF65-F5344CB8AC3E}">
        <p14:creationId xmlns:p14="http://schemas.microsoft.com/office/powerpoint/2010/main" val="184087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מודל</a:t>
            </a:r>
            <a:r>
              <a:rPr lang="he-IL" baseline="0" dirty="0"/>
              <a:t> משנות ה- 70 שני חוקרים ג'ו והארי </a:t>
            </a:r>
          </a:p>
          <a:p>
            <a:r>
              <a:rPr lang="he-IL" baseline="0" dirty="0"/>
              <a:t>הדבר על כמה מצבים בין חונך ולנחנך </a:t>
            </a:r>
          </a:p>
          <a:p>
            <a:pPr marL="228600" indent="-228600">
              <a:buAutoNum type="arabicPeriod"/>
            </a:pPr>
            <a:r>
              <a:rPr lang="he-IL" baseline="0" dirty="0"/>
              <a:t>גלוי- משהו שאני יודע והוא יודע </a:t>
            </a:r>
          </a:p>
          <a:p>
            <a:pPr marL="228600" indent="-228600">
              <a:buAutoNum type="arabicPeriod"/>
            </a:pPr>
            <a:r>
              <a:rPr lang="he-IL" baseline="0" dirty="0"/>
              <a:t>לא מודע- משהו ששנינו לא יודעים</a:t>
            </a:r>
          </a:p>
          <a:p>
            <a:pPr marL="228600" indent="-228600">
              <a:buAutoNum type="arabicPeriod"/>
            </a:pPr>
            <a:r>
              <a:rPr lang="he-IL" baseline="0" dirty="0"/>
              <a:t>עיוורון- משהו שהחניך לא יודע על עצמו אבל אני יודע עליו (דווקא כגורם חיצוני)</a:t>
            </a:r>
          </a:p>
          <a:p>
            <a:pPr marL="228600" indent="-228600">
              <a:buAutoNum type="arabicPeriod"/>
            </a:pPr>
            <a:r>
              <a:rPr lang="he-IL" baseline="0" dirty="0"/>
              <a:t>חבוי- דברים שהנחנך יודע על עצמו אבל אני לא יודע עליו. </a:t>
            </a:r>
          </a:p>
          <a:p>
            <a:pPr marL="228600" indent="-228600">
              <a:buAutoNum type="arabicPeriod"/>
            </a:pPr>
            <a:endParaRPr lang="he-IL" baseline="0" dirty="0"/>
          </a:p>
          <a:p>
            <a:pPr marL="0" indent="0">
              <a:buNone/>
            </a:pPr>
            <a:r>
              <a:rPr lang="he-IL" baseline="0" dirty="0"/>
              <a:t>השיח העמוק בתחום החניכה נמצא בעיוורון ובחבוי </a:t>
            </a:r>
          </a:p>
          <a:p>
            <a:pPr marL="0" indent="0">
              <a:buNone/>
            </a:pPr>
            <a:r>
              <a:rPr lang="he-IL" baseline="0" dirty="0"/>
              <a:t>על הגלוי מדברים גם במסגרת החניכה וזה באמצעות חשיבה משותפת על הפתרון. </a:t>
            </a:r>
          </a:p>
          <a:p>
            <a:pPr marL="0" indent="0">
              <a:buNone/>
            </a:pPr>
            <a:endParaRPr lang="he-IL" baseline="0" dirty="0"/>
          </a:p>
          <a:p>
            <a:pPr marL="0" indent="0">
              <a:buNone/>
            </a:pPr>
            <a:r>
              <a:rPr lang="he-IL" baseline="0" dirty="0"/>
              <a:t>חניכה היא שיטת למידה. חניכה מדברת על ביצועים וזו השיטה הטובה ביותר ללמידה. </a:t>
            </a:r>
          </a:p>
          <a:p>
            <a:pPr marL="0" indent="0">
              <a:buNone/>
            </a:pPr>
            <a:r>
              <a:rPr lang="he-IL" baseline="0" dirty="0"/>
              <a:t>חניכה סובבת סביב הביצועים של הנחנך </a:t>
            </a:r>
          </a:p>
          <a:p>
            <a:pPr marL="0" indent="0">
              <a:buNone/>
            </a:pPr>
            <a:r>
              <a:rPr lang="he-IL" baseline="0" dirty="0"/>
              <a:t>בשיח המשותף יש משהו שוויוני בתהליך הלמידה</a:t>
            </a:r>
          </a:p>
          <a:p>
            <a:pPr marL="0" indent="0">
              <a:buNone/>
            </a:pPr>
            <a:endParaRPr lang="he-IL" baseline="0" dirty="0"/>
          </a:p>
          <a:p>
            <a:pPr marL="0" indent="0">
              <a:buNone/>
            </a:pPr>
            <a:r>
              <a:rPr lang="he-IL" baseline="0" dirty="0"/>
              <a:t>חזקים צומחים </a:t>
            </a:r>
            <a:r>
              <a:rPr lang="he-IL" baseline="0" dirty="0" err="1"/>
              <a:t>מכשלון</a:t>
            </a:r>
            <a:r>
              <a:rPr lang="he-IL" baseline="0" dirty="0"/>
              <a:t> וחלשים צונחים ממנו </a:t>
            </a:r>
          </a:p>
          <a:p>
            <a:pPr marL="0" indent="0">
              <a:buNone/>
            </a:pPr>
            <a:r>
              <a:rPr lang="he-IL" baseline="0" dirty="0"/>
              <a:t>צריך לזכור את זה בתהליכי חניכה. </a:t>
            </a:r>
            <a:r>
              <a:rPr lang="he-IL" baseline="0" dirty="0" err="1"/>
              <a:t>השלומד</a:t>
            </a:r>
            <a:r>
              <a:rPr lang="he-IL" baseline="0" dirty="0"/>
              <a:t> נכשל חשוב לעשות </a:t>
            </a:r>
            <a:r>
              <a:rPr lang="he-IL" baseline="0" dirty="0" err="1"/>
              <a:t>איתו</a:t>
            </a:r>
            <a:r>
              <a:rPr lang="he-IL" baseline="0" dirty="0"/>
              <a:t> עיבוד לתהליך ורק כך יוכל ללמוד. חשוב לא להשאיר אותו ללומד לבד. </a:t>
            </a:r>
          </a:p>
          <a:p>
            <a:pPr marL="0" indent="0">
              <a:buNone/>
            </a:pPr>
            <a:endParaRPr lang="he-IL" baseline="0" dirty="0"/>
          </a:p>
          <a:p>
            <a:pPr marL="0" indent="0">
              <a:buNone/>
            </a:pPr>
            <a:r>
              <a:rPr lang="he-IL" baseline="0" dirty="0"/>
              <a:t>לא נכון לייצר </a:t>
            </a:r>
            <a:r>
              <a:rPr lang="he-IL" baseline="0" dirty="0" err="1"/>
              <a:t>כשלונות</a:t>
            </a:r>
            <a:r>
              <a:rPr lang="he-IL" baseline="0" dirty="0"/>
              <a:t> בכוונה אלא תמיד שמים את הלומד בסיטואציה ריאלית לביצוע ואז במקרה וקרה שנכשל נלווה אותו בתהליך הלמידה. </a:t>
            </a:r>
          </a:p>
          <a:p>
            <a:pPr marL="0" indent="0">
              <a:buNone/>
            </a:pPr>
            <a:r>
              <a:rPr lang="he-IL" baseline="0" dirty="0"/>
              <a:t> הכשרה צריכה להיות מדורגת ובנוה תחושות הצלחה. </a:t>
            </a:r>
          </a:p>
          <a:p>
            <a:pPr marL="0" indent="0">
              <a:buNone/>
            </a:pPr>
            <a:endParaRPr lang="he-IL" baseline="0" dirty="0"/>
          </a:p>
          <a:p>
            <a:pPr marL="0" indent="0">
              <a:buNone/>
            </a:pPr>
            <a:endParaRPr lang="he-IL" baseline="0" dirty="0"/>
          </a:p>
          <a:p>
            <a:pPr marL="0" indent="0">
              <a:buNone/>
            </a:pPr>
            <a:endParaRPr lang="he-IL" baseline="0" dirty="0"/>
          </a:p>
          <a:p>
            <a:pPr marL="228600" indent="-228600">
              <a:buAutoNum type="arabicPeriod"/>
            </a:pPr>
            <a:endParaRPr lang="he-IL" baseline="0" dirty="0"/>
          </a:p>
        </p:txBody>
      </p:sp>
      <p:sp>
        <p:nvSpPr>
          <p:cNvPr id="4" name="מציין מיקום של מספר שקופית 3"/>
          <p:cNvSpPr>
            <a:spLocks noGrp="1"/>
          </p:cNvSpPr>
          <p:nvPr>
            <p:ph type="sldNum" sz="quarter" idx="10"/>
          </p:nvPr>
        </p:nvSpPr>
        <p:spPr/>
        <p:txBody>
          <a:bodyPr/>
          <a:lstStyle/>
          <a:p>
            <a:pPr>
              <a:defRPr/>
            </a:pPr>
            <a:fld id="{9491C308-8BAF-40FE-A190-66C8EC4C86AF}" type="slidenum">
              <a:rPr lang="he-IL" smtClean="0"/>
              <a:pPr>
                <a:defRPr/>
              </a:pPr>
              <a:t>5</a:t>
            </a:fld>
            <a:endParaRPr lang="en-US"/>
          </a:p>
        </p:txBody>
      </p:sp>
    </p:spTree>
    <p:extLst>
      <p:ext uri="{BB962C8B-B14F-4D97-AF65-F5344CB8AC3E}">
        <p14:creationId xmlns:p14="http://schemas.microsoft.com/office/powerpoint/2010/main" val="1810033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defRPr/>
            </a:pPr>
            <a:fld id="{9491C308-8BAF-40FE-A190-66C8EC4C86AF}" type="slidenum">
              <a:rPr lang="he-IL" smtClean="0"/>
              <a:pPr>
                <a:defRPr/>
              </a:pPr>
              <a:t>6</a:t>
            </a:fld>
            <a:endParaRPr lang="en-US"/>
          </a:p>
        </p:txBody>
      </p:sp>
    </p:spTree>
    <p:extLst>
      <p:ext uri="{BB962C8B-B14F-4D97-AF65-F5344CB8AC3E}">
        <p14:creationId xmlns:p14="http://schemas.microsoft.com/office/powerpoint/2010/main" val="3466856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מחקר בארה"ב שבדק איזה פעילויות</a:t>
            </a:r>
            <a:r>
              <a:rPr lang="he-IL" baseline="0" dirty="0"/>
              <a:t> הכי מפתחות מנהיגות </a:t>
            </a:r>
          </a:p>
          <a:p>
            <a:endParaRPr lang="he-IL" dirty="0"/>
          </a:p>
        </p:txBody>
      </p:sp>
      <p:sp>
        <p:nvSpPr>
          <p:cNvPr id="4" name="מציין מיקום של מספר שקופית 3"/>
          <p:cNvSpPr>
            <a:spLocks noGrp="1"/>
          </p:cNvSpPr>
          <p:nvPr>
            <p:ph type="sldNum" sz="quarter" idx="10"/>
          </p:nvPr>
        </p:nvSpPr>
        <p:spPr/>
        <p:txBody>
          <a:bodyPr/>
          <a:lstStyle/>
          <a:p>
            <a:pPr>
              <a:defRPr/>
            </a:pPr>
            <a:fld id="{9491C308-8BAF-40FE-A190-66C8EC4C86AF}" type="slidenum">
              <a:rPr lang="he-IL" smtClean="0"/>
              <a:pPr>
                <a:defRPr/>
              </a:pPr>
              <a:t>9</a:t>
            </a:fld>
            <a:endParaRPr lang="en-US"/>
          </a:p>
        </p:txBody>
      </p:sp>
    </p:spTree>
    <p:extLst>
      <p:ext uri="{BB962C8B-B14F-4D97-AF65-F5344CB8AC3E}">
        <p14:creationId xmlns:p14="http://schemas.microsoft.com/office/powerpoint/2010/main" val="246284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נכון לחנוך בע"ת על ביצועים קרובים אבל בתנאי שמשתמשים בזה ע"מ להשליך על התפקיד בכללי </a:t>
            </a:r>
          </a:p>
          <a:p>
            <a:r>
              <a:rPr lang="he-IL" dirty="0"/>
              <a:t>זה לא בהכרח טוב או רע אלא חשוב להיות מודע שלרוב אנחנו חונכים על דרישות</a:t>
            </a:r>
            <a:r>
              <a:rPr lang="he-IL" baseline="0" dirty="0"/>
              <a:t> לביצוע הקרוב. מצד שני אנחנו עלולים לפספס משהו בתהליך לטווח ארוך. </a:t>
            </a:r>
            <a:endParaRPr lang="he-IL" dirty="0"/>
          </a:p>
        </p:txBody>
      </p:sp>
      <p:sp>
        <p:nvSpPr>
          <p:cNvPr id="4" name="מציין מיקום של מספר שקופית 3"/>
          <p:cNvSpPr>
            <a:spLocks noGrp="1"/>
          </p:cNvSpPr>
          <p:nvPr>
            <p:ph type="sldNum" sz="quarter" idx="10"/>
          </p:nvPr>
        </p:nvSpPr>
        <p:spPr/>
        <p:txBody>
          <a:bodyPr/>
          <a:lstStyle/>
          <a:p>
            <a:pPr>
              <a:defRPr/>
            </a:pPr>
            <a:fld id="{9491C308-8BAF-40FE-A190-66C8EC4C86AF}" type="slidenum">
              <a:rPr lang="he-IL" smtClean="0"/>
              <a:pPr>
                <a:defRPr/>
              </a:pPr>
              <a:t>11</a:t>
            </a:fld>
            <a:endParaRPr lang="en-US"/>
          </a:p>
        </p:txBody>
      </p:sp>
    </p:spTree>
    <p:extLst>
      <p:ext uri="{BB962C8B-B14F-4D97-AF65-F5344CB8AC3E}">
        <p14:creationId xmlns:p14="http://schemas.microsoft.com/office/powerpoint/2010/main" val="437285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defRPr/>
            </a:pPr>
            <a:fld id="{9491C308-8BAF-40FE-A190-66C8EC4C86AF}" type="slidenum">
              <a:rPr lang="he-IL" smtClean="0"/>
              <a:pPr>
                <a:defRPr/>
              </a:pPr>
              <a:t>14</a:t>
            </a:fld>
            <a:endParaRPr lang="en-US"/>
          </a:p>
        </p:txBody>
      </p:sp>
    </p:spTree>
    <p:extLst>
      <p:ext uri="{BB962C8B-B14F-4D97-AF65-F5344CB8AC3E}">
        <p14:creationId xmlns:p14="http://schemas.microsoft.com/office/powerpoint/2010/main" val="2622563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מציין מיקום של תמונת שקופית 1"/>
          <p:cNvSpPr>
            <a:spLocks noGrp="1" noRot="1" noChangeAspect="1" noTextEdit="1"/>
          </p:cNvSpPr>
          <p:nvPr>
            <p:ph type="sldImg"/>
          </p:nvPr>
        </p:nvSpPr>
        <p:spPr bwMode="auto">
          <a:noFill/>
          <a:ln>
            <a:solidFill>
              <a:srgbClr val="000000"/>
            </a:solidFill>
            <a:miter lim="800000"/>
            <a:headEnd/>
            <a:tailEnd/>
          </a:ln>
        </p:spPr>
      </p:sp>
      <p:sp>
        <p:nvSpPr>
          <p:cNvPr id="51203" name="מציין מיקום של הערות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a:p>
        </p:txBody>
      </p:sp>
      <p:sp>
        <p:nvSpPr>
          <p:cNvPr id="51204" name="מציין מיקום של מספר שקופית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1810E3-3349-43AE-86DB-5AC7717877A8}" type="slidenum">
              <a:rPr lang="he-IL" smtClean="0"/>
              <a:pPr/>
              <a:t>15</a:t>
            </a:fld>
            <a:endParaRPr lang="he-IL"/>
          </a:p>
        </p:txBody>
      </p:sp>
    </p:spTree>
    <p:extLst>
      <p:ext uri="{BB962C8B-B14F-4D97-AF65-F5344CB8AC3E}">
        <p14:creationId xmlns:p14="http://schemas.microsoft.com/office/powerpoint/2010/main" val="185513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יש</a:t>
            </a:r>
            <a:r>
              <a:rPr lang="he-IL" baseline="0" dirty="0"/>
              <a:t> חניכה לביצוע וחניכה לתפקיד</a:t>
            </a:r>
          </a:p>
          <a:p>
            <a:r>
              <a:rPr lang="he-IL" baseline="0" dirty="0"/>
              <a:t>לביצוע- מוגדרת בזמן ובמקם, יכול להיות כל סוג של ביצוע מורכב או פשוט.</a:t>
            </a:r>
            <a:br>
              <a:rPr lang="en-US" baseline="0" dirty="0"/>
            </a:br>
            <a:r>
              <a:rPr lang="he-IL" baseline="0" dirty="0"/>
              <a:t>הכנה עצמית- מה נדרש ממני, מי הנחנך, דף תצפית </a:t>
            </a:r>
          </a:p>
          <a:p>
            <a:r>
              <a:rPr lang="he-IL" baseline="0" dirty="0"/>
              <a:t>תדריך- תיאום ציפיות לקראת התהליך. </a:t>
            </a:r>
          </a:p>
          <a:p>
            <a:r>
              <a:rPr lang="he-IL" baseline="0" dirty="0"/>
              <a:t>תצפית והתערבות- איפה אני מתמקם ועד כמה אני מתערב בשלב הביצוע. </a:t>
            </a:r>
          </a:p>
          <a:p>
            <a:r>
              <a:rPr lang="he-IL" baseline="0" dirty="0"/>
              <a:t>עיבוד- לקחת את כל המידע שנחשפתי אליו ולנסח אותו לתופעות (לחיוב ולשלילה) שחזרו על עצמם. </a:t>
            </a:r>
            <a:br>
              <a:rPr lang="en-US" baseline="0" dirty="0"/>
            </a:br>
            <a:r>
              <a:rPr lang="he-IL" baseline="0" dirty="0"/>
              <a:t>העיבוד מבוסס על עובדות שצפיתי בהן. ומהם מתכנסים לתופעה. </a:t>
            </a:r>
          </a:p>
          <a:p>
            <a:r>
              <a:rPr lang="he-IL" baseline="0" dirty="0"/>
              <a:t>משוב- שיחה עם הנחנך </a:t>
            </a:r>
          </a:p>
          <a:p>
            <a:r>
              <a:rPr lang="he-IL" baseline="0" dirty="0"/>
              <a:t>עדכון תכנית חניכה- סיכום </a:t>
            </a:r>
            <a:r>
              <a:rPr lang="he-IL" baseline="0" dirty="0" err="1"/>
              <a:t>והפק,ל</a:t>
            </a:r>
            <a:r>
              <a:rPr lang="he-IL" baseline="0" dirty="0"/>
              <a:t> של החונך עם עצמו, סיכום קצר על התהליך שהתבצע. </a:t>
            </a:r>
          </a:p>
          <a:p>
            <a:endParaRPr lang="he-IL" baseline="0" dirty="0"/>
          </a:p>
          <a:p>
            <a:r>
              <a:rPr lang="he-IL" baseline="0" dirty="0"/>
              <a:t>חניכה לתפקיד- זה לחנוך בעל מקצוע על כל התהליך, לפני הביצועים שנדרשים ממנו, בין הביצועים, בביצועים עצמם, ולאחר הביצוע ולכן הוא בנוי מהרבה מעגלי חניכה.</a:t>
            </a:r>
          </a:p>
          <a:p>
            <a:r>
              <a:rPr lang="he-IL" baseline="0" dirty="0"/>
              <a:t>זה תהליך למידה </a:t>
            </a:r>
            <a:r>
              <a:rPr lang="en-US" baseline="0" dirty="0" err="1"/>
              <a:t>ojt</a:t>
            </a:r>
            <a:r>
              <a:rPr lang="en-US" baseline="0" dirty="0"/>
              <a:t> </a:t>
            </a:r>
            <a:r>
              <a:rPr lang="he-IL" baseline="0" dirty="0"/>
              <a:t> - בע"ת נדרש ללמידה </a:t>
            </a:r>
            <a:r>
              <a:rPr lang="he-IL" baseline="0" dirty="0" err="1"/>
              <a:t>תו"כ</a:t>
            </a:r>
            <a:r>
              <a:rPr lang="he-IL" baseline="0" dirty="0"/>
              <a:t> דרישה ממנו לתפוקות. </a:t>
            </a:r>
          </a:p>
          <a:p>
            <a:r>
              <a:rPr lang="he-IL" baseline="0" dirty="0"/>
              <a:t>  </a:t>
            </a:r>
          </a:p>
          <a:p>
            <a:endParaRPr lang="he-IL" dirty="0"/>
          </a:p>
        </p:txBody>
      </p:sp>
      <p:sp>
        <p:nvSpPr>
          <p:cNvPr id="4" name="מציין מיקום של מספר שקופית 3"/>
          <p:cNvSpPr>
            <a:spLocks noGrp="1"/>
          </p:cNvSpPr>
          <p:nvPr>
            <p:ph type="sldNum" sz="quarter" idx="10"/>
          </p:nvPr>
        </p:nvSpPr>
        <p:spPr/>
        <p:txBody>
          <a:bodyPr/>
          <a:lstStyle/>
          <a:p>
            <a:pPr>
              <a:defRPr/>
            </a:pPr>
            <a:fld id="{9491C308-8BAF-40FE-A190-66C8EC4C86AF}" type="slidenum">
              <a:rPr lang="he-IL" smtClean="0"/>
              <a:pPr>
                <a:defRPr/>
              </a:pPr>
              <a:t>17</a:t>
            </a:fld>
            <a:endParaRPr lang="en-US"/>
          </a:p>
        </p:txBody>
      </p:sp>
    </p:spTree>
    <p:extLst>
      <p:ext uri="{BB962C8B-B14F-4D97-AF65-F5344CB8AC3E}">
        <p14:creationId xmlns:p14="http://schemas.microsoft.com/office/powerpoint/2010/main" val="1192480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מאפשר</a:t>
            </a:r>
            <a:r>
              <a:rPr lang="he-IL" baseline="0" dirty="0"/>
              <a:t> לחונך להבין באיזה שלב נמצא הלומד ובכך להתאים את תהליך החניכה לצרכים הספציפיים. </a:t>
            </a:r>
          </a:p>
          <a:p>
            <a:r>
              <a:rPr lang="he-IL" baseline="0" dirty="0"/>
              <a:t>זה מודל רגשי, שמדבר על מה הרגשות של הנחנך. </a:t>
            </a:r>
          </a:p>
          <a:p>
            <a:endParaRPr lang="he-IL" dirty="0"/>
          </a:p>
        </p:txBody>
      </p:sp>
      <p:sp>
        <p:nvSpPr>
          <p:cNvPr id="4" name="מציין מיקום של מספר שקופית 3"/>
          <p:cNvSpPr>
            <a:spLocks noGrp="1"/>
          </p:cNvSpPr>
          <p:nvPr>
            <p:ph type="sldNum" sz="quarter" idx="10"/>
          </p:nvPr>
        </p:nvSpPr>
        <p:spPr/>
        <p:txBody>
          <a:bodyPr/>
          <a:lstStyle/>
          <a:p>
            <a:pPr>
              <a:defRPr/>
            </a:pPr>
            <a:fld id="{9491C308-8BAF-40FE-A190-66C8EC4C86AF}" type="slidenum">
              <a:rPr lang="he-IL" smtClean="0"/>
              <a:pPr>
                <a:defRPr/>
              </a:pPr>
              <a:t>22</a:t>
            </a:fld>
            <a:endParaRPr lang="en-US"/>
          </a:p>
        </p:txBody>
      </p:sp>
    </p:spTree>
    <p:extLst>
      <p:ext uri="{BB962C8B-B14F-4D97-AF65-F5344CB8AC3E}">
        <p14:creationId xmlns:p14="http://schemas.microsoft.com/office/powerpoint/2010/main" val="2101018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1"/>
      </p:bgRef>
    </p:bg>
    <p:spTree>
      <p:nvGrpSpPr>
        <p:cNvPr id="1" name=""/>
        <p:cNvGrpSpPr/>
        <p:nvPr/>
      </p:nvGrpSpPr>
      <p:grpSpPr>
        <a:xfrm>
          <a:off x="0" y="0"/>
          <a:ext cx="0" cy="0"/>
          <a:chOff x="0" y="0"/>
          <a:chExt cx="0" cy="0"/>
        </a:xfrm>
      </p:grpSpPr>
      <p:sp>
        <p:nvSpPr>
          <p:cNvPr id="4" name="מלבן 3"/>
          <p:cNvSpPr/>
          <p:nvPr/>
        </p:nvSpPr>
        <p:spPr>
          <a:xfrm flipH="1">
            <a:off x="2667000" y="0"/>
            <a:ext cx="6477000" cy="6858000"/>
          </a:xfrm>
          <a:prstGeom prst="rect">
            <a:avLst/>
          </a:prstGeom>
          <a:blipFill>
            <a:blip r:embed="rId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מחבר ישר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graphicFrame>
        <p:nvGraphicFramePr>
          <p:cNvPr id="6" name="Object 23"/>
          <p:cNvGraphicFramePr>
            <a:graphicFrameLocks noChangeAspect="1"/>
          </p:cNvGraphicFramePr>
          <p:nvPr/>
        </p:nvGraphicFramePr>
        <p:xfrm>
          <a:off x="468313" y="260350"/>
          <a:ext cx="1295400" cy="1228725"/>
        </p:xfrm>
        <a:graphic>
          <a:graphicData uri="http://schemas.openxmlformats.org/presentationml/2006/ole">
            <mc:AlternateContent xmlns:mc="http://schemas.openxmlformats.org/markup-compatibility/2006">
              <mc:Choice xmlns:v="urn:schemas-microsoft-com:vml" Requires="v">
                <p:oleObj spid="_x0000_s57361" name="Picture" r:id="rId4" imgW="1676520" imgH="1678320" progId="Word.Picture.8">
                  <p:embed/>
                </p:oleObj>
              </mc:Choice>
              <mc:Fallback>
                <p:oleObj name="Picture" r:id="rId4" imgW="1676520" imgH="1678320" progId="Word.Picture.8">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60350"/>
                        <a:ext cx="1295400" cy="1228725"/>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12" name="כותרת 11"/>
          <p:cNvSpPr>
            <a:spLocks noGrp="1"/>
          </p:cNvSpPr>
          <p:nvPr>
            <p:ph type="ctrTitle"/>
          </p:nvPr>
        </p:nvSpPr>
        <p:spPr>
          <a:xfrm>
            <a:off x="3366868" y="533400"/>
            <a:ext cx="5105400" cy="2868168"/>
          </a:xfrm>
        </p:spPr>
        <p:txBody>
          <a:bodyPr>
            <a:noAutofit/>
          </a:bodyPr>
          <a:lstStyle>
            <a:lvl1pPr algn="r">
              <a:defRPr sz="4200" b="1"/>
            </a:lvl1pPr>
            <a:extLst/>
          </a:lstStyle>
          <a:p>
            <a:r>
              <a:rPr lang="he-IL" dirty="0"/>
              <a:t>לחץ כדי לערוך סגנון כותרת של תבנית בסיס</a:t>
            </a:r>
            <a:endParaRPr lang="en-US" dirty="0"/>
          </a:p>
        </p:txBody>
      </p:sp>
      <p:sp>
        <p:nvSpPr>
          <p:cNvPr id="25" name="כותרת משנה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he-IL"/>
              <a:t>לחץ כדי לערוך סגנון כותרת משנה של תבנית בסיס</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88913"/>
            <a:ext cx="7239000" cy="731837"/>
          </a:xfrm>
        </p:spPr>
        <p:txBody>
          <a:bodyPr/>
          <a:lstStyle/>
          <a:p>
            <a:r>
              <a:rPr lang="he-IL"/>
              <a:t>לחץ כדי לערוך סגנון כותרת של תבנית בסיס</a:t>
            </a:r>
          </a:p>
        </p:txBody>
      </p:sp>
      <p:sp>
        <p:nvSpPr>
          <p:cNvPr id="3" name="מציין מיקום תוכן 2"/>
          <p:cNvSpPr>
            <a:spLocks noGrp="1"/>
          </p:cNvSpPr>
          <p:nvPr>
            <p:ph idx="1"/>
          </p:nvPr>
        </p:nvSpPr>
        <p:spPr>
          <a:xfrm>
            <a:off x="457200" y="1609725"/>
            <a:ext cx="7239000" cy="48466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26"/>
          <p:cNvSpPr>
            <a:spLocks noGrp="1"/>
          </p:cNvSpPr>
          <p:nvPr>
            <p:ph type="dt" sz="half" idx="10"/>
          </p:nvPr>
        </p:nvSpPr>
        <p:spPr/>
        <p:txBody>
          <a:bodyPr/>
          <a:lstStyle>
            <a:lvl1pPr>
              <a:defRPr/>
            </a:lvl1pPr>
          </a:lstStyle>
          <a:p>
            <a:fld id="{69C748D7-ACF1-4F17-8797-96C654839F5D}" type="datetime8">
              <a:rPr lang="he-IL"/>
              <a:pPr/>
              <a:t>15 יולי 17</a:t>
            </a:fld>
            <a:r>
              <a:rPr lang="he-IL"/>
              <a:t>ספטמבר 2010 </a:t>
            </a:r>
          </a:p>
        </p:txBody>
      </p:sp>
      <p:sp>
        <p:nvSpPr>
          <p:cNvPr id="5" name="מציין מיקום של כותרת תחתונה 3"/>
          <p:cNvSpPr>
            <a:spLocks noGrp="1"/>
          </p:cNvSpPr>
          <p:nvPr>
            <p:ph type="ftr" sz="quarter" idx="11"/>
          </p:nvPr>
        </p:nvSpPr>
        <p:spPr/>
        <p:txBody>
          <a:bodyPr/>
          <a:lstStyle>
            <a:lvl1pPr>
              <a:defRPr/>
            </a:lvl1pPr>
          </a:lstStyle>
          <a:p>
            <a:r>
              <a:rPr lang="he-IL"/>
              <a:t>השתלמות בניהול הדרכה לרמ"דים 2011</a:t>
            </a:r>
          </a:p>
        </p:txBody>
      </p:sp>
      <p:sp>
        <p:nvSpPr>
          <p:cNvPr id="6" name="מציין מיקום של מספר שקופית 15"/>
          <p:cNvSpPr>
            <a:spLocks noGrp="1"/>
          </p:cNvSpPr>
          <p:nvPr>
            <p:ph type="sldNum" sz="quarter" idx="12"/>
          </p:nvPr>
        </p:nvSpPr>
        <p:spPr/>
        <p:txBody>
          <a:bodyPr/>
          <a:lstStyle>
            <a:lvl1pPr>
              <a:defRPr/>
            </a:lvl1pPr>
          </a:lstStyle>
          <a:p>
            <a:fld id="{18D3913D-AB4E-47C7-A0A7-87F143DFA4E0}" type="slidenum">
              <a:rPr lang="he-IL"/>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88913"/>
            <a:ext cx="7239000" cy="731837"/>
          </a:xfrm>
        </p:spPr>
        <p:txBody>
          <a:bodyPr/>
          <a:lstStyle/>
          <a:p>
            <a:r>
              <a:rPr lang="he-IL"/>
              <a:t>לחץ כדי לערוך סגנון כותרת של תבנית בסיס</a:t>
            </a:r>
          </a:p>
        </p:txBody>
      </p:sp>
      <p:sp>
        <p:nvSpPr>
          <p:cNvPr id="3" name="מציין מיקום של תאריך 26"/>
          <p:cNvSpPr>
            <a:spLocks noGrp="1"/>
          </p:cNvSpPr>
          <p:nvPr>
            <p:ph type="dt" sz="half" idx="10"/>
          </p:nvPr>
        </p:nvSpPr>
        <p:spPr/>
        <p:txBody>
          <a:bodyPr/>
          <a:lstStyle>
            <a:lvl1pPr>
              <a:defRPr/>
            </a:lvl1pPr>
          </a:lstStyle>
          <a:p>
            <a:fld id="{617C092D-119B-4D0F-A7BC-B775885FDE72}" type="datetime8">
              <a:rPr lang="he-IL"/>
              <a:pPr/>
              <a:t>15 יולי 17</a:t>
            </a:fld>
            <a:r>
              <a:rPr lang="he-IL"/>
              <a:t>ספטמבר 2010 </a:t>
            </a:r>
          </a:p>
        </p:txBody>
      </p:sp>
      <p:sp>
        <p:nvSpPr>
          <p:cNvPr id="4" name="מציין מיקום של כותרת תחתונה 3"/>
          <p:cNvSpPr>
            <a:spLocks noGrp="1"/>
          </p:cNvSpPr>
          <p:nvPr>
            <p:ph type="ftr" sz="quarter" idx="11"/>
          </p:nvPr>
        </p:nvSpPr>
        <p:spPr/>
        <p:txBody>
          <a:bodyPr/>
          <a:lstStyle>
            <a:lvl1pPr>
              <a:defRPr/>
            </a:lvl1pPr>
          </a:lstStyle>
          <a:p>
            <a:r>
              <a:rPr lang="he-IL"/>
              <a:t>השתלמות בניהול הדרכה לרמ"דים 2011</a:t>
            </a:r>
          </a:p>
        </p:txBody>
      </p:sp>
      <p:sp>
        <p:nvSpPr>
          <p:cNvPr id="5" name="מציין מיקום של מספר שקופית 15"/>
          <p:cNvSpPr>
            <a:spLocks noGrp="1"/>
          </p:cNvSpPr>
          <p:nvPr>
            <p:ph type="sldNum" sz="quarter" idx="12"/>
          </p:nvPr>
        </p:nvSpPr>
        <p:spPr/>
        <p:txBody>
          <a:bodyPr/>
          <a:lstStyle>
            <a:lvl1pPr>
              <a:defRPr/>
            </a:lvl1pPr>
          </a:lstStyle>
          <a:p>
            <a:fld id="{3923863C-DD24-4F80-8F33-CAB139C7D2C2}" type="slidenum">
              <a:rPr lang="he-IL"/>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כותרת וטבל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88913"/>
            <a:ext cx="7239000" cy="731837"/>
          </a:xfrm>
        </p:spPr>
        <p:txBody>
          <a:bodyPr/>
          <a:lstStyle/>
          <a:p>
            <a:r>
              <a:rPr lang="he-IL"/>
              <a:t>לחץ כדי לערוך סגנון כותרת של תבנית בסיס</a:t>
            </a:r>
          </a:p>
        </p:txBody>
      </p:sp>
      <p:sp>
        <p:nvSpPr>
          <p:cNvPr id="3" name="מציין מיקום של טבלה 2"/>
          <p:cNvSpPr>
            <a:spLocks noGrp="1"/>
          </p:cNvSpPr>
          <p:nvPr>
            <p:ph type="tbl" idx="1"/>
          </p:nvPr>
        </p:nvSpPr>
        <p:spPr>
          <a:xfrm>
            <a:off x="457200" y="1609725"/>
            <a:ext cx="7239000" cy="4846638"/>
          </a:xfrm>
        </p:spPr>
        <p:txBody>
          <a:bodyPr/>
          <a:lstStyle/>
          <a:p>
            <a:pPr lvl="0"/>
            <a:endParaRPr lang="he-IL" noProof="0"/>
          </a:p>
        </p:txBody>
      </p:sp>
      <p:sp>
        <p:nvSpPr>
          <p:cNvPr id="4" name="מציין מיקום של תאריך 26"/>
          <p:cNvSpPr>
            <a:spLocks noGrp="1"/>
          </p:cNvSpPr>
          <p:nvPr>
            <p:ph type="dt" sz="half" idx="10"/>
          </p:nvPr>
        </p:nvSpPr>
        <p:spPr/>
        <p:txBody>
          <a:bodyPr/>
          <a:lstStyle>
            <a:lvl1pPr>
              <a:defRPr/>
            </a:lvl1pPr>
          </a:lstStyle>
          <a:p>
            <a:fld id="{F68CDC2F-DD24-47C9-AB43-466F7212A3E3}" type="datetime8">
              <a:rPr lang="he-IL"/>
              <a:pPr/>
              <a:t>15 יולי 17</a:t>
            </a:fld>
            <a:r>
              <a:rPr lang="he-IL"/>
              <a:t>ספטמבר 2010 </a:t>
            </a:r>
          </a:p>
        </p:txBody>
      </p:sp>
      <p:sp>
        <p:nvSpPr>
          <p:cNvPr id="5" name="מציין מיקום של כותרת תחתונה 3"/>
          <p:cNvSpPr>
            <a:spLocks noGrp="1"/>
          </p:cNvSpPr>
          <p:nvPr>
            <p:ph type="ftr" sz="quarter" idx="11"/>
          </p:nvPr>
        </p:nvSpPr>
        <p:spPr/>
        <p:txBody>
          <a:bodyPr/>
          <a:lstStyle>
            <a:lvl1pPr>
              <a:defRPr/>
            </a:lvl1pPr>
          </a:lstStyle>
          <a:p>
            <a:r>
              <a:rPr lang="he-IL"/>
              <a:t>השתלמות בניהול הדרכה לרמ"דים 2011</a:t>
            </a:r>
          </a:p>
        </p:txBody>
      </p:sp>
      <p:sp>
        <p:nvSpPr>
          <p:cNvPr id="6" name="מציין מיקום של מספר שקופית 15"/>
          <p:cNvSpPr>
            <a:spLocks noGrp="1"/>
          </p:cNvSpPr>
          <p:nvPr>
            <p:ph type="sldNum" sz="quarter" idx="12"/>
          </p:nvPr>
        </p:nvSpPr>
        <p:spPr/>
        <p:txBody>
          <a:bodyPr/>
          <a:lstStyle>
            <a:lvl1pPr>
              <a:defRPr/>
            </a:lvl1pPr>
          </a:lstStyle>
          <a:p>
            <a:fld id="{F9FC448E-83D5-42E4-8C4C-709226B2F8B3}" type="slidenum">
              <a:rPr lang="he-IL"/>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88913"/>
            <a:ext cx="7239000" cy="731837"/>
          </a:xfrm>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9725"/>
            <a:ext cx="3543300" cy="4846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152900" y="1609725"/>
            <a:ext cx="3543300" cy="4846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26"/>
          <p:cNvSpPr>
            <a:spLocks noGrp="1"/>
          </p:cNvSpPr>
          <p:nvPr>
            <p:ph type="dt" sz="half" idx="10"/>
          </p:nvPr>
        </p:nvSpPr>
        <p:spPr/>
        <p:txBody>
          <a:bodyPr/>
          <a:lstStyle>
            <a:lvl1pPr>
              <a:defRPr/>
            </a:lvl1pPr>
          </a:lstStyle>
          <a:p>
            <a:fld id="{46B6B64B-06E6-4E7E-83DE-4C9C8229C73C}" type="datetime8">
              <a:rPr lang="he-IL"/>
              <a:pPr/>
              <a:t>15 יולי 17</a:t>
            </a:fld>
            <a:r>
              <a:rPr lang="he-IL"/>
              <a:t>ספטמבר 2010 </a:t>
            </a:r>
          </a:p>
        </p:txBody>
      </p:sp>
      <p:sp>
        <p:nvSpPr>
          <p:cNvPr id="6" name="מציין מיקום של כותרת תחתונה 3"/>
          <p:cNvSpPr>
            <a:spLocks noGrp="1"/>
          </p:cNvSpPr>
          <p:nvPr>
            <p:ph type="ftr" sz="quarter" idx="11"/>
          </p:nvPr>
        </p:nvSpPr>
        <p:spPr/>
        <p:txBody>
          <a:bodyPr/>
          <a:lstStyle>
            <a:lvl1pPr>
              <a:defRPr/>
            </a:lvl1pPr>
          </a:lstStyle>
          <a:p>
            <a:r>
              <a:rPr lang="he-IL"/>
              <a:t>השתלמות בניהול הדרכה לרמ"דים 2011</a:t>
            </a:r>
          </a:p>
        </p:txBody>
      </p:sp>
      <p:sp>
        <p:nvSpPr>
          <p:cNvPr id="7" name="מציין מיקום של מספר שקופית 15"/>
          <p:cNvSpPr>
            <a:spLocks noGrp="1"/>
          </p:cNvSpPr>
          <p:nvPr>
            <p:ph type="sldNum" sz="quarter" idx="12"/>
          </p:nvPr>
        </p:nvSpPr>
        <p:spPr/>
        <p:txBody>
          <a:bodyPr/>
          <a:lstStyle>
            <a:lvl1pPr>
              <a:defRPr/>
            </a:lvl1pPr>
          </a:lstStyle>
          <a:p>
            <a:fld id="{1458A090-0B19-4B96-B548-E84D11C5A638}" type="slidenum">
              <a:rPr lang="he-IL"/>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w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flipH="1">
            <a:off x="8153400" y="0"/>
            <a:ext cx="990600" cy="6858000"/>
          </a:xfrm>
          <a:prstGeom prst="rect">
            <a:avLst/>
          </a:prstGeom>
          <a:blipFill>
            <a:blip r:embed="rId8"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מציין מיקום של כותרת 2"/>
          <p:cNvSpPr>
            <a:spLocks noGrp="1"/>
          </p:cNvSpPr>
          <p:nvPr>
            <p:ph type="title"/>
          </p:nvPr>
        </p:nvSpPr>
        <p:spPr bwMode="auto">
          <a:xfrm>
            <a:off x="457200" y="188913"/>
            <a:ext cx="7239000" cy="731837"/>
          </a:xfrm>
          <a:prstGeom prst="rect">
            <a:avLst/>
          </a:prstGeom>
          <a:noFill/>
          <a:ln w="9525">
            <a:noFill/>
            <a:miter lim="800000"/>
            <a:headEnd/>
            <a:tailEnd/>
          </a:ln>
        </p:spPr>
        <p:txBody>
          <a:bodyPr vert="horz" wrap="square" lIns="45720" tIns="0" rIns="45720" bIns="0" numCol="1" anchor="ctr" anchorCtr="0" compatLnSpc="1">
            <a:prstTxWarp prst="textNoShape">
              <a:avLst/>
            </a:prstTxWarp>
          </a:bodyPr>
          <a:lstStyle/>
          <a:p>
            <a:pPr lvl="0"/>
            <a:r>
              <a:rPr lang="he-IL"/>
              <a:t>לחץ כדי לערוך סגנון כותרת של תבנית בסיס</a:t>
            </a:r>
          </a:p>
        </p:txBody>
      </p:sp>
      <p:sp>
        <p:nvSpPr>
          <p:cNvPr id="1032" name="מציין מיקום טקסט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27" name="מציין מיקום של תאריך 26"/>
          <p:cNvSpPr>
            <a:spLocks noGrp="1"/>
          </p:cNvSpPr>
          <p:nvPr>
            <p:ph type="dt" sz="half" idx="2"/>
          </p:nvPr>
        </p:nvSpPr>
        <p:spPr>
          <a:xfrm>
            <a:off x="0" y="6630988"/>
            <a:ext cx="2001838" cy="227012"/>
          </a:xfrm>
          <a:prstGeom prst="rect">
            <a:avLst/>
          </a:prstGeom>
        </p:spPr>
        <p:txBody>
          <a:bodyPr vert="horz" wrap="square" lIns="91440" tIns="0" rIns="91440" bIns="0" numCol="1" anchor="b" anchorCtr="0" compatLnSpc="1">
            <a:prstTxWarp prst="textNoShape">
              <a:avLst/>
            </a:prstTxWarp>
          </a:bodyPr>
          <a:lstStyle>
            <a:lvl1pPr algn="l">
              <a:defRPr sz="1200" b="1">
                <a:solidFill>
                  <a:srgbClr val="006600"/>
                </a:solidFill>
                <a:latin typeface="Trebuchet MS" pitchFamily="34" charset="0"/>
              </a:defRPr>
            </a:lvl1pPr>
          </a:lstStyle>
          <a:p>
            <a:fld id="{9CC636B0-504B-4358-AA85-F75A64B72110}" type="datetime8">
              <a:rPr lang="he-IL"/>
              <a:pPr/>
              <a:t>15 יולי 17</a:t>
            </a:fld>
            <a:r>
              <a:rPr lang="he-IL"/>
              <a:t>ספטמבר 2010 </a:t>
            </a:r>
          </a:p>
        </p:txBody>
      </p:sp>
      <p:sp>
        <p:nvSpPr>
          <p:cNvPr id="4" name="מציין מיקום של כותרת תחתונה 3"/>
          <p:cNvSpPr>
            <a:spLocks noGrp="1"/>
          </p:cNvSpPr>
          <p:nvPr>
            <p:ph type="ftr" sz="quarter" idx="3"/>
          </p:nvPr>
        </p:nvSpPr>
        <p:spPr>
          <a:xfrm>
            <a:off x="2930525" y="6597650"/>
            <a:ext cx="3657600" cy="228600"/>
          </a:xfrm>
          <a:prstGeom prst="rect">
            <a:avLst/>
          </a:prstGeom>
        </p:spPr>
        <p:txBody>
          <a:bodyPr vert="horz" wrap="square" lIns="91440" tIns="0" rIns="91440" bIns="0" numCol="1" anchor="b" anchorCtr="0" compatLnSpc="1">
            <a:prstTxWarp prst="textNoShape">
              <a:avLst/>
            </a:prstTxWarp>
          </a:bodyPr>
          <a:lstStyle>
            <a:lvl1pPr algn="ctr">
              <a:defRPr sz="1200" b="1">
                <a:solidFill>
                  <a:srgbClr val="006600"/>
                </a:solidFill>
                <a:latin typeface="Trebuchet MS" pitchFamily="34" charset="0"/>
              </a:defRPr>
            </a:lvl1pPr>
          </a:lstStyle>
          <a:p>
            <a:r>
              <a:rPr lang="he-IL"/>
              <a:t>השתלמות בניהול הדרכה לרמ"דים 2011</a:t>
            </a:r>
          </a:p>
        </p:txBody>
      </p:sp>
      <p:sp>
        <p:nvSpPr>
          <p:cNvPr id="16" name="מציין מיקום של מספר שקופית 15"/>
          <p:cNvSpPr>
            <a:spLocks noGrp="1"/>
          </p:cNvSpPr>
          <p:nvPr>
            <p:ph type="sldNum" sz="quarter" idx="4"/>
          </p:nvPr>
        </p:nvSpPr>
        <p:spPr>
          <a:xfrm>
            <a:off x="8316913" y="6597650"/>
            <a:ext cx="588962" cy="228600"/>
          </a:xfrm>
          <a:prstGeom prst="rect">
            <a:avLst/>
          </a:prstGeom>
        </p:spPr>
        <p:txBody>
          <a:bodyPr vert="horz" wrap="square" lIns="0" tIns="0" rIns="0" bIns="0" numCol="1" anchor="b" anchorCtr="0" compatLnSpc="1">
            <a:prstTxWarp prst="textNoShape">
              <a:avLst/>
            </a:prstTxWarp>
          </a:bodyPr>
          <a:lstStyle>
            <a:lvl1pPr>
              <a:defRPr sz="1200" b="1">
                <a:solidFill>
                  <a:srgbClr val="006600"/>
                </a:solidFill>
                <a:latin typeface="Trebuchet MS" pitchFamily="34" charset="0"/>
              </a:defRPr>
            </a:lvl1pPr>
          </a:lstStyle>
          <a:p>
            <a:fld id="{3F4A705E-646A-4B05-BCC1-573AD27C2BF3}" type="slidenum">
              <a:rPr lang="he-IL"/>
              <a:pPr/>
              <a:t>‹#›</a:t>
            </a:fld>
            <a:endParaRPr lang="he-IL"/>
          </a:p>
        </p:txBody>
      </p:sp>
      <p:graphicFrame>
        <p:nvGraphicFramePr>
          <p:cNvPr id="1026" name="Object 11"/>
          <p:cNvGraphicFramePr>
            <a:graphicFrameLocks noChangeAspect="1"/>
          </p:cNvGraphicFramePr>
          <p:nvPr/>
        </p:nvGraphicFramePr>
        <p:xfrm>
          <a:off x="8208963" y="80963"/>
          <a:ext cx="900112" cy="900112"/>
        </p:xfrm>
        <a:graphic>
          <a:graphicData uri="http://schemas.openxmlformats.org/presentationml/2006/ole">
            <mc:AlternateContent xmlns:mc="http://schemas.openxmlformats.org/markup-compatibility/2006">
              <mc:Choice xmlns:v="urn:schemas-microsoft-com:vml" Requires="v">
                <p:oleObj spid="_x0000_s1041" name="Picture" r:id="rId9" imgW="1676520" imgH="1678320" progId="Word.Picture.8">
                  <p:embed/>
                </p:oleObj>
              </mc:Choice>
              <mc:Fallback>
                <p:oleObj name="Picture" r:id="rId9" imgW="1676520" imgH="1678320" progId="Word.Picture.8">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8963" y="80963"/>
                        <a:ext cx="900112" cy="900112"/>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1037" name="Line 13"/>
          <p:cNvSpPr>
            <a:spLocks noChangeShapeType="1"/>
          </p:cNvSpPr>
          <p:nvPr userDrawn="1"/>
        </p:nvSpPr>
        <p:spPr bwMode="auto">
          <a:xfrm flipH="1">
            <a:off x="468313" y="1196975"/>
            <a:ext cx="7272337" cy="0"/>
          </a:xfrm>
          <a:prstGeom prst="line">
            <a:avLst/>
          </a:prstGeom>
          <a:noFill/>
          <a:ln w="38100">
            <a:solidFill>
              <a:srgbClr val="008000"/>
            </a:solidFill>
            <a:round/>
            <a:headEnd/>
            <a:tailEnd/>
          </a:ln>
          <a:effectLst/>
        </p:spPr>
        <p:txBody>
          <a:bodyPr/>
          <a:lstStyle/>
          <a:p>
            <a:pPr>
              <a:defRPr/>
            </a:pPr>
            <a:endParaRPr lang="he-IL">
              <a:cs typeface="Arial"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698" r:id="rId3"/>
    <p:sldLayoutId id="2147483699" r:id="rId4"/>
    <p:sldLayoutId id="2147483700" r:id="rId5"/>
  </p:sldLayoutIdLst>
  <p:hf hdr="0" dt="0"/>
  <p:txStyles>
    <p:titleStyle>
      <a:lvl1pPr algn="r" rtl="1"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Gisha"/>
          <a:cs typeface="Arial" pitchFamily="34" charset="0"/>
        </a:defRPr>
      </a:lvl1pPr>
      <a:lvl2pPr algn="r" rtl="1" eaLnBrk="0" fontAlgn="base" hangingPunct="0">
        <a:spcBef>
          <a:spcPct val="0"/>
        </a:spcBef>
        <a:spcAft>
          <a:spcPct val="0"/>
        </a:spcAft>
        <a:defRPr sz="3800" b="1">
          <a:solidFill>
            <a:schemeClr val="tx1"/>
          </a:solidFill>
          <a:latin typeface="Trebuchet MS" pitchFamily="34" charset="0"/>
          <a:ea typeface="Gisha"/>
          <a:cs typeface="Arial" pitchFamily="34" charset="0"/>
        </a:defRPr>
      </a:lvl2pPr>
      <a:lvl3pPr algn="r" rtl="1" eaLnBrk="0" fontAlgn="base" hangingPunct="0">
        <a:spcBef>
          <a:spcPct val="0"/>
        </a:spcBef>
        <a:spcAft>
          <a:spcPct val="0"/>
        </a:spcAft>
        <a:defRPr sz="3800" b="1">
          <a:solidFill>
            <a:schemeClr val="tx1"/>
          </a:solidFill>
          <a:latin typeface="Trebuchet MS" pitchFamily="34" charset="0"/>
          <a:ea typeface="Gisha"/>
          <a:cs typeface="Arial" pitchFamily="34" charset="0"/>
        </a:defRPr>
      </a:lvl3pPr>
      <a:lvl4pPr algn="r" rtl="1" eaLnBrk="0" fontAlgn="base" hangingPunct="0">
        <a:spcBef>
          <a:spcPct val="0"/>
        </a:spcBef>
        <a:spcAft>
          <a:spcPct val="0"/>
        </a:spcAft>
        <a:defRPr sz="3800" b="1">
          <a:solidFill>
            <a:schemeClr val="tx1"/>
          </a:solidFill>
          <a:latin typeface="Trebuchet MS" pitchFamily="34" charset="0"/>
          <a:ea typeface="Gisha"/>
          <a:cs typeface="Arial" pitchFamily="34" charset="0"/>
        </a:defRPr>
      </a:lvl4pPr>
      <a:lvl5pPr algn="r" rtl="1" eaLnBrk="0" fontAlgn="base" hangingPunct="0">
        <a:spcBef>
          <a:spcPct val="0"/>
        </a:spcBef>
        <a:spcAft>
          <a:spcPct val="0"/>
        </a:spcAft>
        <a:defRPr sz="3800" b="1">
          <a:solidFill>
            <a:schemeClr val="tx1"/>
          </a:solidFill>
          <a:latin typeface="Trebuchet MS" pitchFamily="34" charset="0"/>
          <a:ea typeface="Gisha"/>
          <a:cs typeface="Arial" pitchFamily="34" charset="0"/>
        </a:defRPr>
      </a:lvl5pPr>
      <a:lvl6pPr marL="457200" algn="r" rtl="1" fontAlgn="base">
        <a:spcBef>
          <a:spcPct val="0"/>
        </a:spcBef>
        <a:spcAft>
          <a:spcPct val="0"/>
        </a:spcAft>
        <a:defRPr sz="3800" b="1">
          <a:solidFill>
            <a:schemeClr val="tx1"/>
          </a:solidFill>
          <a:latin typeface="Trebuchet MS" pitchFamily="34" charset="0"/>
          <a:ea typeface="Gisha"/>
          <a:cs typeface="Arial" pitchFamily="34" charset="0"/>
        </a:defRPr>
      </a:lvl6pPr>
      <a:lvl7pPr marL="914400" algn="r" rtl="1" fontAlgn="base">
        <a:spcBef>
          <a:spcPct val="0"/>
        </a:spcBef>
        <a:spcAft>
          <a:spcPct val="0"/>
        </a:spcAft>
        <a:defRPr sz="3800" b="1">
          <a:solidFill>
            <a:schemeClr val="tx1"/>
          </a:solidFill>
          <a:latin typeface="Trebuchet MS" pitchFamily="34" charset="0"/>
          <a:ea typeface="Gisha"/>
          <a:cs typeface="Arial" pitchFamily="34" charset="0"/>
        </a:defRPr>
      </a:lvl7pPr>
      <a:lvl8pPr marL="1371600" algn="r" rtl="1" fontAlgn="base">
        <a:spcBef>
          <a:spcPct val="0"/>
        </a:spcBef>
        <a:spcAft>
          <a:spcPct val="0"/>
        </a:spcAft>
        <a:defRPr sz="3800" b="1">
          <a:solidFill>
            <a:schemeClr val="tx1"/>
          </a:solidFill>
          <a:latin typeface="Trebuchet MS" pitchFamily="34" charset="0"/>
          <a:ea typeface="Gisha"/>
          <a:cs typeface="Arial" pitchFamily="34" charset="0"/>
        </a:defRPr>
      </a:lvl8pPr>
      <a:lvl9pPr marL="1828800" algn="r" rtl="1" fontAlgn="base">
        <a:spcBef>
          <a:spcPct val="0"/>
        </a:spcBef>
        <a:spcAft>
          <a:spcPct val="0"/>
        </a:spcAft>
        <a:defRPr sz="3800" b="1">
          <a:solidFill>
            <a:schemeClr val="tx1"/>
          </a:solidFill>
          <a:latin typeface="Trebuchet MS" pitchFamily="34" charset="0"/>
          <a:ea typeface="Gisha"/>
          <a:cs typeface="Arial" pitchFamily="34" charset="0"/>
        </a:defRPr>
      </a:lvl9pPr>
      <a:extLst/>
    </p:titleStyle>
    <p:bodyStyle>
      <a:lvl1pPr marL="273050" indent="-273050" algn="r" rtl="1" eaLnBrk="0" fontAlgn="base" hangingPunct="0">
        <a:spcBef>
          <a:spcPct val="0"/>
        </a:spcBef>
        <a:spcAft>
          <a:spcPct val="30000"/>
        </a:spcAft>
        <a:buClr>
          <a:schemeClr val="tx2"/>
        </a:buClr>
        <a:buSzPct val="73000"/>
        <a:buFont typeface="Wingdings 2" pitchFamily="18" charset="2"/>
        <a:buChar char=""/>
        <a:defRPr sz="2800" kern="1200">
          <a:solidFill>
            <a:schemeClr val="tx1"/>
          </a:solidFill>
          <a:latin typeface="+mn-lt"/>
          <a:ea typeface="Gisha"/>
          <a:cs typeface="Arial" pitchFamily="34" charset="0"/>
        </a:defRPr>
      </a:lvl1pPr>
      <a:lvl2pPr marL="520700" indent="-228600" algn="r" rtl="1" eaLnBrk="0" fontAlgn="base" hangingPunct="0">
        <a:spcBef>
          <a:spcPct val="0"/>
        </a:spcBef>
        <a:spcAft>
          <a:spcPct val="30000"/>
        </a:spcAft>
        <a:buClr>
          <a:srgbClr val="6BB76D"/>
        </a:buClr>
        <a:buSzPct val="80000"/>
        <a:buFont typeface="Wingdings 2" pitchFamily="18" charset="2"/>
        <a:buChar char=""/>
        <a:defRPr sz="2600" kern="1200">
          <a:solidFill>
            <a:schemeClr val="tx1"/>
          </a:solidFill>
          <a:latin typeface="+mn-lt"/>
          <a:ea typeface="Gisha"/>
          <a:cs typeface="Arial" pitchFamily="34" charset="0"/>
        </a:defRPr>
      </a:lvl2pPr>
      <a:lvl3pPr marL="758825" indent="-228600" algn="r" rtl="1" eaLnBrk="0" fontAlgn="base" hangingPunct="0">
        <a:spcBef>
          <a:spcPct val="0"/>
        </a:spcBef>
        <a:spcAft>
          <a:spcPct val="30000"/>
        </a:spcAft>
        <a:buClr>
          <a:srgbClr val="6BB76D"/>
        </a:buClr>
        <a:buSzPct val="60000"/>
        <a:buFont typeface="Wingdings" pitchFamily="2" charset="2"/>
        <a:buChar char=""/>
        <a:defRPr sz="2200" kern="1200">
          <a:solidFill>
            <a:schemeClr val="tx1"/>
          </a:solidFill>
          <a:latin typeface="+mn-lt"/>
          <a:ea typeface="Gisha"/>
          <a:cs typeface="Arial" pitchFamily="34" charset="0"/>
        </a:defRPr>
      </a:lvl3pPr>
      <a:lvl4pPr marL="1004888" indent="-228600" algn="r" rtl="1" eaLnBrk="0" fontAlgn="base" hangingPunct="0">
        <a:spcBef>
          <a:spcPct val="0"/>
        </a:spcBef>
        <a:spcAft>
          <a:spcPct val="30000"/>
        </a:spcAft>
        <a:buClr>
          <a:srgbClr val="6BB76D"/>
        </a:buClr>
        <a:buSzPct val="80000"/>
        <a:buFont typeface="Wingdings 2" pitchFamily="18" charset="2"/>
        <a:buChar char=""/>
        <a:defRPr sz="2200" kern="1200">
          <a:solidFill>
            <a:schemeClr val="tx1"/>
          </a:solidFill>
          <a:latin typeface="+mn-lt"/>
          <a:ea typeface="Gisha"/>
          <a:cs typeface="Arial" pitchFamily="34" charset="0"/>
        </a:defRPr>
      </a:lvl4pPr>
      <a:lvl5pPr marL="1279525" indent="-228600" algn="r" rtl="1" eaLnBrk="0" fontAlgn="base" hangingPunct="0">
        <a:spcBef>
          <a:spcPct val="0"/>
        </a:spcBef>
        <a:spcAft>
          <a:spcPct val="30000"/>
        </a:spcAft>
        <a:buClr>
          <a:srgbClr val="6BB76D"/>
        </a:buClr>
        <a:buSzPct val="70000"/>
        <a:buFont typeface="Wingdings" pitchFamily="2" charset="2"/>
        <a:buChar char=""/>
        <a:defRPr sz="2000" kern="1200">
          <a:solidFill>
            <a:schemeClr val="tx1"/>
          </a:solidFill>
          <a:latin typeface="+mn-lt"/>
          <a:ea typeface="Gisha"/>
          <a:cs typeface="Arial" pitchFamily="34" charset="0"/>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Documents/astd/coaching/RAND_MG648.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p:cNvSpPr>
            <a:spLocks noGrp="1"/>
          </p:cNvSpPr>
          <p:nvPr>
            <p:ph type="ctrTitle"/>
          </p:nvPr>
        </p:nvSpPr>
        <p:spPr>
          <a:xfrm>
            <a:off x="3357554" y="1428736"/>
            <a:ext cx="5105400" cy="2868168"/>
          </a:xfrm>
        </p:spPr>
        <p:txBody>
          <a:bodyPr/>
          <a:lstStyle/>
          <a:p>
            <a:pPr algn="ctr"/>
            <a:r>
              <a:rPr lang="he-IL" sz="7500" dirty="0">
                <a:solidFill>
                  <a:schemeClr val="bg1"/>
                </a:solidFill>
              </a:rPr>
              <a:t>חניכה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מציין מיקום תוכן 2"/>
          <p:cNvSpPr>
            <a:spLocks noGrp="1"/>
          </p:cNvSpPr>
          <p:nvPr>
            <p:ph idx="1"/>
          </p:nvPr>
        </p:nvSpPr>
        <p:spPr/>
        <p:txBody>
          <a:bodyPr/>
          <a:lstStyle/>
          <a:p>
            <a:pPr eaLnBrk="1" hangingPunct="1"/>
            <a:endParaRPr lang="he-IL"/>
          </a:p>
        </p:txBody>
      </p:sp>
      <p:sp>
        <p:nvSpPr>
          <p:cNvPr id="2" name="כותרת 1"/>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endParaRPr lang="he-IL"/>
          </a:p>
        </p:txBody>
      </p:sp>
      <p:pic>
        <p:nvPicPr>
          <p:cNvPr id="1843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מלבן מעוגל 4"/>
          <p:cNvSpPr/>
          <p:nvPr/>
        </p:nvSpPr>
        <p:spPr>
          <a:xfrm rot="630398">
            <a:off x="5429250" y="2022475"/>
            <a:ext cx="3311525" cy="4243388"/>
          </a:xfrm>
          <a:prstGeom prst="roundRect">
            <a:avLst/>
          </a:prstGeom>
          <a:solidFill>
            <a:srgbClr val="F25F0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fontAlgn="auto">
              <a:spcBef>
                <a:spcPts val="0"/>
              </a:spcBef>
              <a:spcAft>
                <a:spcPts val="0"/>
              </a:spcAft>
              <a:defRPr/>
            </a:pPr>
            <a:r>
              <a:rPr lang="he-IL" sz="2400" b="1" u="sng" dirty="0"/>
              <a:t>אילו פעילויות מפתחות מנהיגות</a:t>
            </a:r>
            <a:r>
              <a:rPr lang="he-IL" sz="2400" b="1" dirty="0"/>
              <a:t>?</a:t>
            </a:r>
          </a:p>
          <a:p>
            <a:pPr marL="173038" indent="-173038" fontAlgn="auto">
              <a:spcBef>
                <a:spcPts val="0"/>
              </a:spcBef>
              <a:spcAft>
                <a:spcPts val="0"/>
              </a:spcAft>
              <a:buFont typeface="Wingdings" pitchFamily="2" charset="2"/>
              <a:buChar char="ü"/>
              <a:defRPr/>
            </a:pPr>
            <a:r>
              <a:rPr lang="he-IL" sz="2000" b="1" dirty="0"/>
              <a:t>ניסיון פיקודי במבצעים או תרגילים טקטיים</a:t>
            </a:r>
          </a:p>
          <a:p>
            <a:pPr marL="173038" indent="-173038" fontAlgn="auto">
              <a:spcBef>
                <a:spcPts val="0"/>
              </a:spcBef>
              <a:spcAft>
                <a:spcPts val="0"/>
              </a:spcAft>
              <a:buFont typeface="Wingdings" pitchFamily="2" charset="2"/>
              <a:buChar char="ü"/>
              <a:defRPr/>
            </a:pPr>
            <a:r>
              <a:rPr lang="he-IL" sz="2000" b="1" dirty="0"/>
              <a:t>דוגמא של מפקדים בשרשרת הפיקוד</a:t>
            </a:r>
          </a:p>
          <a:p>
            <a:pPr marL="173038" indent="-173038" fontAlgn="auto">
              <a:spcBef>
                <a:spcPts val="0"/>
              </a:spcBef>
              <a:spcAft>
                <a:spcPts val="0"/>
              </a:spcAft>
              <a:buFont typeface="Wingdings" pitchFamily="2" charset="2"/>
              <a:buChar char="ü"/>
              <a:defRPr/>
            </a:pPr>
            <a:r>
              <a:rPr lang="he-IL" sz="2000" b="1" dirty="0"/>
              <a:t>חניכה ממפקד בשרשרת הפיקוד</a:t>
            </a:r>
          </a:p>
          <a:p>
            <a:pPr marL="173038" indent="-173038" fontAlgn="auto">
              <a:spcBef>
                <a:spcPts val="0"/>
              </a:spcBef>
              <a:spcAft>
                <a:spcPts val="0"/>
              </a:spcAft>
              <a:buFont typeface="Wingdings" pitchFamily="2" charset="2"/>
              <a:buChar char="ü"/>
              <a:defRPr/>
            </a:pPr>
            <a:r>
              <a:rPr lang="he-IL" sz="2000" b="1" dirty="0"/>
              <a:t>תרגילים שונים</a:t>
            </a:r>
          </a:p>
          <a:p>
            <a:pPr marL="173038" indent="-173038" fontAlgn="auto">
              <a:spcBef>
                <a:spcPts val="0"/>
              </a:spcBef>
              <a:spcAft>
                <a:spcPts val="0"/>
              </a:spcAft>
              <a:buFont typeface="Wingdings" pitchFamily="2" charset="2"/>
              <a:buChar char="ü"/>
              <a:defRPr/>
            </a:pPr>
            <a:r>
              <a:rPr lang="he-IL" sz="2000" b="1" dirty="0"/>
              <a:t>דוגמאות של עמיתים מוערכים</a:t>
            </a:r>
          </a:p>
          <a:p>
            <a:pPr marL="173038" indent="-173038" fontAlgn="auto">
              <a:spcBef>
                <a:spcPts val="0"/>
              </a:spcBef>
              <a:spcAft>
                <a:spcPts val="0"/>
              </a:spcAft>
              <a:buFont typeface="Wingdings" pitchFamily="2" charset="2"/>
              <a:buChar char="ü"/>
              <a:defRPr/>
            </a:pPr>
            <a:r>
              <a:rPr lang="he-IL" sz="2000" b="1" dirty="0"/>
              <a:t>חניכה מגורם שאינו בשרשרת הפיקוד</a:t>
            </a:r>
          </a:p>
          <a:p>
            <a:pPr algn="ctr" fontAlgn="auto">
              <a:spcBef>
                <a:spcPts val="0"/>
              </a:spcBef>
              <a:spcAft>
                <a:spcPts val="0"/>
              </a:spcAft>
              <a:defRPr/>
            </a:pPr>
            <a:endParaRPr lang="he-IL"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מציין מיקום תוכן 2"/>
          <p:cNvSpPr>
            <a:spLocks noGrp="1"/>
          </p:cNvSpPr>
          <p:nvPr>
            <p:ph idx="1"/>
          </p:nvPr>
        </p:nvSpPr>
        <p:spPr/>
        <p:txBody>
          <a:bodyPr/>
          <a:lstStyle/>
          <a:p>
            <a:pPr eaLnBrk="1" hangingPunct="1"/>
            <a:endParaRPr lang="he-IL"/>
          </a:p>
        </p:txBody>
      </p:sp>
      <p:sp>
        <p:nvSpPr>
          <p:cNvPr id="2" name="כותרת 1"/>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endParaRPr lang="he-IL"/>
          </a:p>
        </p:txBody>
      </p:sp>
      <p:pic>
        <p:nvPicPr>
          <p:cNvPr id="19460" name="Picture 2"/>
          <p:cNvPicPr>
            <a:picLocks noChangeAspect="1" noChangeArrowheads="1"/>
          </p:cNvPicPr>
          <p:nvPr/>
        </p:nvPicPr>
        <p:blipFill>
          <a:blip r:embed="rId3" cstate="print"/>
          <a:srcRect/>
          <a:stretch>
            <a:fillRect/>
          </a:stretch>
        </p:blipFill>
        <p:spPr bwMode="auto">
          <a:xfrm>
            <a:off x="0" y="0"/>
            <a:ext cx="9396413" cy="7038975"/>
          </a:xfrm>
          <a:prstGeom prst="rect">
            <a:avLst/>
          </a:prstGeom>
          <a:noFill/>
          <a:ln w="9525">
            <a:noFill/>
            <a:miter lim="800000"/>
            <a:headEnd/>
            <a:tailEnd/>
          </a:ln>
        </p:spPr>
      </p:pic>
      <p:sp>
        <p:nvSpPr>
          <p:cNvPr id="5" name="מלבן מעוגל 4"/>
          <p:cNvSpPr/>
          <p:nvPr/>
        </p:nvSpPr>
        <p:spPr>
          <a:xfrm>
            <a:off x="3203575" y="476250"/>
            <a:ext cx="4392613" cy="431800"/>
          </a:xfrm>
          <a:prstGeom prst="roundRect">
            <a:avLst/>
          </a:prstGeom>
          <a:solidFill>
            <a:srgbClr val="F25F0E">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6" name="מלבן מעוגל 5"/>
          <p:cNvSpPr/>
          <p:nvPr/>
        </p:nvSpPr>
        <p:spPr>
          <a:xfrm rot="21279874">
            <a:off x="873125" y="3128963"/>
            <a:ext cx="7848600" cy="808037"/>
          </a:xfrm>
          <a:prstGeom prst="roundRect">
            <a:avLst/>
          </a:prstGeom>
          <a:solidFill>
            <a:srgbClr val="F25F0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800" b="1" dirty="0"/>
              <a:t>חונכים הרבה על דרישות לביצוע קרוב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752600"/>
            <a:ext cx="7772400" cy="1830388"/>
          </a:xfrm>
        </p:spPr>
        <p:txBody>
          <a:bodyPr/>
          <a:lstStyle/>
          <a:p>
            <a:pPr eaLnBrk="1" fontAlgn="auto" hangingPunct="1">
              <a:spcAft>
                <a:spcPts val="0"/>
              </a:spcAft>
              <a:defRPr/>
            </a:pPr>
            <a:endParaRPr lang="he-IL"/>
          </a:p>
        </p:txBody>
      </p:sp>
      <p:sp>
        <p:nvSpPr>
          <p:cNvPr id="20483" name="כותרת משנה 2"/>
          <p:cNvSpPr>
            <a:spLocks noGrp="1"/>
          </p:cNvSpPr>
          <p:nvPr>
            <p:ph type="subTitle" idx="1"/>
          </p:nvPr>
        </p:nvSpPr>
        <p:spPr>
          <a:xfrm>
            <a:off x="685800" y="3611563"/>
            <a:ext cx="7772400" cy="1200150"/>
          </a:xfrm>
        </p:spPr>
        <p:txBody>
          <a:bodyPr/>
          <a:lstStyle/>
          <a:p>
            <a:pPr marR="0" eaLnBrk="1" hangingPunct="1"/>
            <a:endParaRPr lang="he-IL"/>
          </a:p>
        </p:txBody>
      </p:sp>
      <p:pic>
        <p:nvPicPr>
          <p:cNvPr id="2048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מלבן מעוגל 4"/>
          <p:cNvSpPr/>
          <p:nvPr/>
        </p:nvSpPr>
        <p:spPr>
          <a:xfrm>
            <a:off x="3924300" y="404813"/>
            <a:ext cx="4824413" cy="503237"/>
          </a:xfrm>
          <a:prstGeom prst="roundRect">
            <a:avLst/>
          </a:prstGeom>
          <a:solidFill>
            <a:srgbClr val="F25F0E">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6" name="מלבן מעוגל 5"/>
          <p:cNvSpPr/>
          <p:nvPr/>
        </p:nvSpPr>
        <p:spPr>
          <a:xfrm rot="21279874">
            <a:off x="873125" y="3128963"/>
            <a:ext cx="7848600" cy="808037"/>
          </a:xfrm>
          <a:prstGeom prst="roundRect">
            <a:avLst/>
          </a:prstGeom>
          <a:solidFill>
            <a:srgbClr val="F25F0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800" b="1" dirty="0"/>
              <a:t>חונכים הרבה פחות על כישורים </a:t>
            </a:r>
            <a:r>
              <a:rPr lang="he-IL" sz="2800" b="1" dirty="0" err="1"/>
              <a:t>מנהיגותיים</a:t>
            </a:r>
            <a:endParaRPr lang="he-IL"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מציין מיקום תוכן 2"/>
          <p:cNvSpPr>
            <a:spLocks noGrp="1"/>
          </p:cNvSpPr>
          <p:nvPr>
            <p:ph idx="1"/>
          </p:nvPr>
        </p:nvSpPr>
        <p:spPr/>
        <p:txBody>
          <a:bodyPr/>
          <a:lstStyle/>
          <a:p>
            <a:pPr eaLnBrk="1" hangingPunct="1"/>
            <a:endParaRPr lang="he-IL"/>
          </a:p>
        </p:txBody>
      </p:sp>
      <p:sp>
        <p:nvSpPr>
          <p:cNvPr id="2" name="כותרת 1"/>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endParaRPr lang="he-IL"/>
          </a:p>
        </p:txBody>
      </p:sp>
      <p:pic>
        <p:nvPicPr>
          <p:cNvPr id="21508" name="Picture 2"/>
          <p:cNvPicPr>
            <a:picLocks noChangeAspect="1" noChangeArrowheads="1"/>
          </p:cNvPicPr>
          <p:nvPr/>
        </p:nvPicPr>
        <p:blipFill>
          <a:blip r:embed="rId2" cstate="print"/>
          <a:srcRect/>
          <a:stretch>
            <a:fillRect/>
          </a:stretch>
        </p:blipFill>
        <p:spPr bwMode="auto">
          <a:xfrm>
            <a:off x="0" y="0"/>
            <a:ext cx="9396413" cy="6858000"/>
          </a:xfrm>
          <a:prstGeom prst="rect">
            <a:avLst/>
          </a:prstGeom>
          <a:noFill/>
          <a:ln w="9525">
            <a:noFill/>
            <a:miter lim="800000"/>
            <a:headEnd/>
            <a:tailEnd/>
          </a:ln>
        </p:spPr>
      </p:pic>
      <p:sp>
        <p:nvSpPr>
          <p:cNvPr id="5" name="אליפסה 4"/>
          <p:cNvSpPr/>
          <p:nvPr/>
        </p:nvSpPr>
        <p:spPr>
          <a:xfrm>
            <a:off x="971550" y="1052513"/>
            <a:ext cx="3384550" cy="12239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7" name="אליפסה 6"/>
          <p:cNvSpPr/>
          <p:nvPr/>
        </p:nvSpPr>
        <p:spPr>
          <a:xfrm>
            <a:off x="5759450" y="5634038"/>
            <a:ext cx="3565525" cy="12239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8" name="מלבן מעוגל 7"/>
          <p:cNvSpPr/>
          <p:nvPr/>
        </p:nvSpPr>
        <p:spPr>
          <a:xfrm>
            <a:off x="2195513" y="620713"/>
            <a:ext cx="3384550" cy="215900"/>
          </a:xfrm>
          <a:prstGeom prst="roundRect">
            <a:avLst/>
          </a:prstGeom>
          <a:solidFill>
            <a:srgbClr val="F25F0E">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9" name="מלבן מעוגל 8"/>
          <p:cNvSpPr/>
          <p:nvPr/>
        </p:nvSpPr>
        <p:spPr>
          <a:xfrm>
            <a:off x="7956550" y="5300663"/>
            <a:ext cx="792163" cy="144462"/>
          </a:xfrm>
          <a:prstGeom prst="roundRect">
            <a:avLst/>
          </a:prstGeom>
          <a:solidFill>
            <a:srgbClr val="FF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0" name="מלבן מעוגל 9"/>
          <p:cNvSpPr/>
          <p:nvPr/>
        </p:nvSpPr>
        <p:spPr>
          <a:xfrm>
            <a:off x="323850" y="5445125"/>
            <a:ext cx="2303463" cy="144463"/>
          </a:xfrm>
          <a:prstGeom prst="roundRect">
            <a:avLst/>
          </a:prstGeom>
          <a:solidFill>
            <a:srgbClr val="F25F0E">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1" name="חץ למעלה 10"/>
          <p:cNvSpPr/>
          <p:nvPr/>
        </p:nvSpPr>
        <p:spPr>
          <a:xfrm rot="16200000">
            <a:off x="5418138" y="927100"/>
            <a:ext cx="874712" cy="69373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2" name="חץ למעלה 11"/>
          <p:cNvSpPr/>
          <p:nvPr/>
        </p:nvSpPr>
        <p:spPr>
          <a:xfrm rot="16200000">
            <a:off x="2824957" y="5607844"/>
            <a:ext cx="876300" cy="693737"/>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3" name="מלבן מעוגל 12"/>
          <p:cNvSpPr/>
          <p:nvPr/>
        </p:nvSpPr>
        <p:spPr>
          <a:xfrm rot="21279874">
            <a:off x="871538" y="2854325"/>
            <a:ext cx="7848600" cy="1296988"/>
          </a:xfrm>
          <a:prstGeom prst="roundRect">
            <a:avLst/>
          </a:prstGeom>
          <a:solidFill>
            <a:srgbClr val="F25F0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800" b="1" dirty="0"/>
              <a:t>ככל שהמפקד חווה יותר מפגשי חניכה עם מפקדיו,</a:t>
            </a:r>
          </a:p>
          <a:p>
            <a:pPr algn="ctr" fontAlgn="auto">
              <a:spcBef>
                <a:spcPts val="0"/>
              </a:spcBef>
              <a:spcAft>
                <a:spcPts val="0"/>
              </a:spcAft>
              <a:defRPr/>
            </a:pPr>
            <a:r>
              <a:rPr lang="he-IL" sz="2800" b="1" dirty="0"/>
              <a:t>כך הוא מבצע יותר מפגשי חניכה עם פקודיו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scene3d>
              <a:camera prst="orthographicFront"/>
              <a:lightRig rig="soft" dir="t"/>
            </a:scene3d>
            <a:sp3d prstMaterial="softEdge">
              <a:bevelT w="25400" h="25400"/>
            </a:sp3d>
          </a:bodyPr>
          <a:lstStyle/>
          <a:p>
            <a:pPr algn="r" eaLnBrk="1" fontAlgn="auto" hangingPunct="1">
              <a:spcAft>
                <a:spcPts val="0"/>
              </a:spcAft>
              <a:defRPr/>
            </a:pPr>
            <a:r>
              <a:rPr lang="he-IL" dirty="0"/>
              <a:t>... ועוד ממצא חשוב</a:t>
            </a:r>
            <a:endParaRPr lang="en-US" dirty="0"/>
          </a:p>
        </p:txBody>
      </p:sp>
      <p:sp>
        <p:nvSpPr>
          <p:cNvPr id="22531" name="Rectangle 3"/>
          <p:cNvSpPr>
            <a:spLocks noGrp="1" noChangeArrowheads="1"/>
          </p:cNvSpPr>
          <p:nvPr>
            <p:ph type="body" idx="1"/>
          </p:nvPr>
        </p:nvSpPr>
        <p:spPr/>
        <p:txBody>
          <a:bodyPr/>
          <a:lstStyle/>
          <a:p>
            <a:pPr eaLnBrk="1" hangingPunct="1"/>
            <a:r>
              <a:rPr lang="he-IL" dirty="0"/>
              <a:t>מפקדים בכירים טוענים שהם חונכים הרבה יותר מאשר הזוטרים מרגישים שהם נחנכים...</a:t>
            </a:r>
          </a:p>
          <a:p>
            <a:pPr eaLnBrk="1" hangingPunct="1"/>
            <a:r>
              <a:rPr lang="he-IL" dirty="0"/>
              <a:t>הסברים אפשריים:</a:t>
            </a:r>
          </a:p>
          <a:p>
            <a:pPr lvl="1" eaLnBrk="1" hangingPunct="1"/>
            <a:r>
              <a:rPr lang="he-IL" dirty="0"/>
              <a:t>זו אכן המציאות.</a:t>
            </a:r>
          </a:p>
          <a:p>
            <a:pPr lvl="1" eaLnBrk="1" hangingPunct="1"/>
            <a:r>
              <a:rPr lang="he-IL" dirty="0"/>
              <a:t>הנחנך פעמים רבות לא תופס שחונכים אותו, במיוחד כשה – </a:t>
            </a:r>
            <a:r>
              <a:rPr lang="en-US" dirty="0">
                <a:cs typeface="Arial" pitchFamily="34" charset="0"/>
              </a:rPr>
              <a:t>setting</a:t>
            </a:r>
            <a:r>
              <a:rPr lang="he-IL" dirty="0"/>
              <a:t> הוא לא-פורמאלי.</a:t>
            </a:r>
            <a:endParaRPr lang="en-US" dirty="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lstStyle/>
          <a:p>
            <a:pPr algn="ctr">
              <a:defRPr/>
            </a:pPr>
            <a:r>
              <a:rPr lang="he-IL" dirty="0"/>
              <a:t>שותפים בתהליך החניכה</a:t>
            </a:r>
          </a:p>
        </p:txBody>
      </p:sp>
      <p:sp>
        <p:nvSpPr>
          <p:cNvPr id="4" name="מלבן מעוגל 3"/>
          <p:cNvSpPr/>
          <p:nvPr/>
        </p:nvSpPr>
        <p:spPr>
          <a:xfrm>
            <a:off x="3214678" y="1357298"/>
            <a:ext cx="2663825"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a:t>התפקיד / הביצוע</a:t>
            </a:r>
          </a:p>
        </p:txBody>
      </p:sp>
      <p:sp>
        <p:nvSpPr>
          <p:cNvPr id="5" name="משולש שווה שוקיים 4"/>
          <p:cNvSpPr/>
          <p:nvPr/>
        </p:nvSpPr>
        <p:spPr>
          <a:xfrm>
            <a:off x="2500298" y="2143116"/>
            <a:ext cx="3786214" cy="2571768"/>
          </a:xfrm>
          <a:prstGeom prst="triangl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6" name="אליפסה 5"/>
          <p:cNvSpPr/>
          <p:nvPr/>
        </p:nvSpPr>
        <p:spPr>
          <a:xfrm>
            <a:off x="3571868" y="2857496"/>
            <a:ext cx="1643074" cy="164307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400" b="1" dirty="0"/>
              <a:t>החניך</a:t>
            </a:r>
          </a:p>
        </p:txBody>
      </p:sp>
      <p:grpSp>
        <p:nvGrpSpPr>
          <p:cNvPr id="2" name="קבוצה 10"/>
          <p:cNvGrpSpPr>
            <a:grpSpLocks/>
          </p:cNvGrpSpPr>
          <p:nvPr/>
        </p:nvGrpSpPr>
        <p:grpSpPr bwMode="auto">
          <a:xfrm>
            <a:off x="1142976" y="1714488"/>
            <a:ext cx="6551614" cy="4967287"/>
            <a:chOff x="1619673" y="1556791"/>
            <a:chExt cx="6408712" cy="4968552"/>
          </a:xfrm>
        </p:grpSpPr>
        <p:sp>
          <p:nvSpPr>
            <p:cNvPr id="7" name="קשת מלאה 6"/>
            <p:cNvSpPr/>
            <p:nvPr/>
          </p:nvSpPr>
          <p:spPr>
            <a:xfrm rot="10800000">
              <a:off x="1619673" y="1556791"/>
              <a:ext cx="6408712" cy="4968552"/>
            </a:xfrm>
            <a:prstGeom prst="blockArc">
              <a:avLst>
                <a:gd name="adj1" fmla="val 10224196"/>
                <a:gd name="adj2" fmla="val 605913"/>
                <a:gd name="adj3" fmla="val 2316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dirty="0">
                <a:solidFill>
                  <a:schemeClr val="tx1"/>
                </a:solidFill>
              </a:endParaRPr>
            </a:p>
          </p:txBody>
        </p:sp>
        <p:sp>
          <p:nvSpPr>
            <p:cNvPr id="24585" name="TextBox 7"/>
            <p:cNvSpPr txBox="1">
              <a:spLocks noChangeArrowheads="1"/>
            </p:cNvSpPr>
            <p:nvPr/>
          </p:nvSpPr>
          <p:spPr bwMode="auto">
            <a:xfrm>
              <a:off x="4211960" y="5624818"/>
              <a:ext cx="1368152" cy="540486"/>
            </a:xfrm>
            <a:prstGeom prst="rect">
              <a:avLst/>
            </a:prstGeom>
            <a:noFill/>
            <a:ln w="9525">
              <a:noFill/>
              <a:miter lim="800000"/>
              <a:headEnd/>
              <a:tailEnd/>
            </a:ln>
          </p:spPr>
          <p:txBody>
            <a:bodyPr>
              <a:spAutoFit/>
            </a:bodyPr>
            <a:lstStyle/>
            <a:p>
              <a:pPr algn="ctr"/>
              <a:r>
                <a:rPr lang="he-IL" sz="2400" b="1">
                  <a:solidFill>
                    <a:schemeClr val="bg1"/>
                  </a:solidFill>
                </a:rPr>
                <a:t>החונך</a:t>
              </a:r>
            </a:p>
          </p:txBody>
        </p:sp>
      </p:grpSp>
      <p:sp>
        <p:nvSpPr>
          <p:cNvPr id="10" name="הסבר קווי 1 (קו אנכי) 9"/>
          <p:cNvSpPr/>
          <p:nvPr/>
        </p:nvSpPr>
        <p:spPr>
          <a:xfrm>
            <a:off x="6357950" y="2571744"/>
            <a:ext cx="1081087" cy="792163"/>
          </a:xfrm>
          <a:prstGeom prst="accentCallout1">
            <a:avLst>
              <a:gd name="adj1" fmla="val 18750"/>
              <a:gd name="adj2" fmla="val -8333"/>
              <a:gd name="adj3" fmla="val 154829"/>
              <a:gd name="adj4" fmla="val -6937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dirty="0"/>
              <a:t>ההכשרה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6"/>
                                        </p:tgtEl>
                                      </p:cBhvr>
                                      <p:by x="150000" y="150000"/>
                                    </p:animScale>
                                  </p:childTnLst>
                                </p:cTn>
                              </p:par>
                              <p:par>
                                <p:cTn id="7" presetID="6" presetClass="emph" presetSubtype="0" fill="hold" nodeType="withEffect">
                                  <p:stCondLst>
                                    <p:cond delay="0"/>
                                  </p:stCondLst>
                                  <p:childTnLst>
                                    <p:animScale>
                                      <p:cBhvr>
                                        <p:cTn id="8" dur="2000" fill="hold"/>
                                        <p:tgtEl>
                                          <p:spTgt spid="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18D3913D-AB4E-47C7-A0A7-87F143DFA4E0}" type="slidenum">
              <a:rPr lang="he-IL" smtClean="0"/>
              <a:pPr/>
              <a:t>16</a:t>
            </a:fld>
            <a:endParaRPr lang="he-IL"/>
          </a:p>
        </p:txBody>
      </p:sp>
      <p:sp>
        <p:nvSpPr>
          <p:cNvPr id="6" name="כותרת 3"/>
          <p:cNvSpPr txBox="1">
            <a:spLocks/>
          </p:cNvSpPr>
          <p:nvPr/>
        </p:nvSpPr>
        <p:spPr bwMode="auto">
          <a:xfrm>
            <a:off x="142844" y="2214554"/>
            <a:ext cx="7772400" cy="1829761"/>
          </a:xfrm>
          <a:prstGeom prst="rect">
            <a:avLst/>
          </a:prstGeom>
          <a:noFill/>
          <a:ln w="76200" cmpd="tri">
            <a:solidFill>
              <a:srgbClr val="7030A0"/>
            </a:solidFill>
            <a:miter lim="800000"/>
            <a:headEnd/>
            <a:tailEnd/>
          </a:ln>
        </p:spPr>
        <p:txBody>
          <a:bodyPr vert="horz" wrap="square" lIns="45720" tIns="0" rIns="45720" bIns="0" numCol="1" anchor="ctr" anchorCtr="0" compatLnSpc="1">
            <a:prstTxWarp prst="textNoShape">
              <a:avLst/>
            </a:prstTxWarp>
          </a:bodyPr>
          <a:lstStyle/>
          <a:p>
            <a:pPr marL="0" marR="0" lvl="0" indent="0" algn="ctr" defTabSz="914400" rtl="1" eaLnBrk="1" fontAlgn="auto" latinLnBrk="0" hangingPunct="1">
              <a:lnSpc>
                <a:spcPct val="100000"/>
              </a:lnSpc>
              <a:spcBef>
                <a:spcPct val="0"/>
              </a:spcBef>
              <a:spcAft>
                <a:spcPts val="0"/>
              </a:spcAft>
              <a:buClrTx/>
              <a:buSzTx/>
              <a:buFontTx/>
              <a:buNone/>
              <a:tabLst/>
              <a:defRPr/>
            </a:pP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br>
            <a:r>
              <a:rPr kumimoji="0" lang="he-IL"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t>אופני חניכה</a:t>
            </a:r>
          </a:p>
          <a:p>
            <a:pPr marL="0" marR="0" lvl="0" indent="0" algn="ctr" defTabSz="914400" rtl="1" eaLnBrk="1" fontAlgn="auto" latinLnBrk="0" hangingPunct="1">
              <a:lnSpc>
                <a:spcPct val="100000"/>
              </a:lnSpc>
              <a:spcBef>
                <a:spcPct val="0"/>
              </a:spcBef>
              <a:spcAft>
                <a:spcPts val="0"/>
              </a:spcAft>
              <a:buClrTx/>
              <a:buSzTx/>
              <a:buFontTx/>
              <a:buNone/>
              <a:tabLst/>
              <a:defRPr/>
            </a:pPr>
            <a:endParaRPr kumimoji="0" lang="he-IL"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lstStyle/>
          <a:p>
            <a:pPr algn="ctr">
              <a:defRPr/>
            </a:pPr>
            <a:r>
              <a:rPr lang="he-IL" dirty="0"/>
              <a:t>מעגל החניכה (חניכה לביצוע)</a:t>
            </a:r>
          </a:p>
        </p:txBody>
      </p:sp>
      <p:graphicFrame>
        <p:nvGraphicFramePr>
          <p:cNvPr id="4" name="דיאגרמה 3"/>
          <p:cNvGraphicFramePr/>
          <p:nvPr/>
        </p:nvGraphicFramePr>
        <p:xfrm>
          <a:off x="714348" y="1214422"/>
          <a:ext cx="7128792"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מציין מיקום תוכן 5"/>
          <p:cNvSpPr>
            <a:spLocks noGrp="1"/>
          </p:cNvSpPr>
          <p:nvPr>
            <p:ph idx="1"/>
          </p:nvPr>
        </p:nvSpPr>
        <p:spPr/>
        <p:txBody>
          <a:bodyPr/>
          <a:lstStyle/>
          <a:p>
            <a:r>
              <a:rPr lang="he-IL"/>
              <a:t>מודל חניכה לפיו החונך יבצע מעגל חניכה מבלי שנכח באירוע או צפה בביצוע.</a:t>
            </a:r>
          </a:p>
          <a:p>
            <a:pPr>
              <a:buFont typeface="Wingdings 3" pitchFamily="18" charset="2"/>
              <a:buNone/>
            </a:pPr>
            <a:endParaRPr lang="he-IL"/>
          </a:p>
          <a:p>
            <a:r>
              <a:rPr lang="he-IL"/>
              <a:t>מתי?</a:t>
            </a:r>
          </a:p>
          <a:p>
            <a:pPr lvl="1"/>
            <a:r>
              <a:rPr lang="he-IL"/>
              <a:t>בדרך כלל בחניכה לתפקיד ולא לביצוע (לא צמודים לנחנך לאורך כל התפקיד).</a:t>
            </a:r>
          </a:p>
          <a:p>
            <a:pPr lvl="1"/>
            <a:r>
              <a:rPr lang="he-IL"/>
              <a:t>כאשר לא מתאפשר להיות בביצוע.</a:t>
            </a:r>
          </a:p>
          <a:p>
            <a:pPr lvl="1"/>
            <a:r>
              <a:rPr lang="he-IL"/>
              <a:t>כאשר הסיטואציה אינה מאפשרת נוכחות (עצמאות פיקודית).</a:t>
            </a:r>
          </a:p>
          <a:p>
            <a:pPr lvl="1"/>
            <a:r>
              <a:rPr lang="he-IL"/>
              <a:t>כאשר רוצים לפתח יכולת למידה עצמאית.</a:t>
            </a:r>
          </a:p>
        </p:txBody>
      </p:sp>
      <p:sp>
        <p:nvSpPr>
          <p:cNvPr id="3" name="כותרת 2"/>
          <p:cNvSpPr>
            <a:spLocks noGrp="1"/>
          </p:cNvSpPr>
          <p:nvPr>
            <p:ph type="title"/>
          </p:nvPr>
        </p:nvSpPr>
        <p:spPr/>
        <p:txBody>
          <a:bodyPr/>
          <a:lstStyle/>
          <a:p>
            <a:pPr algn="ctr">
              <a:defRPr/>
            </a:pPr>
            <a:r>
              <a:rPr lang="he-IL" dirty="0"/>
              <a:t>חניכה מרחוק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מציין מיקום תוכן 1"/>
          <p:cNvSpPr>
            <a:spLocks noGrp="1"/>
          </p:cNvSpPr>
          <p:nvPr>
            <p:ph idx="1"/>
          </p:nvPr>
        </p:nvSpPr>
        <p:spPr>
          <a:xfrm>
            <a:off x="500034" y="1357298"/>
            <a:ext cx="7239000" cy="4846638"/>
          </a:xfrm>
        </p:spPr>
        <p:txBody>
          <a:bodyPr/>
          <a:lstStyle/>
          <a:p>
            <a:r>
              <a:rPr lang="he-IL" sz="2400" dirty="0"/>
              <a:t>לתדרך את הנחנך מראש – דגשים ללמידה בביצוע.</a:t>
            </a:r>
          </a:p>
          <a:p>
            <a:r>
              <a:rPr lang="he-IL" sz="2400" dirty="0"/>
              <a:t>"איפוס" על הנתונים – תיאור הביצוע – "תאר לי את התרגיל".</a:t>
            </a:r>
          </a:p>
          <a:p>
            <a:r>
              <a:rPr lang="he-IL" sz="2400" dirty="0"/>
              <a:t>"סגירת מעגל" – במידת </a:t>
            </a:r>
            <a:r>
              <a:rPr lang="he-IL" sz="2400" dirty="0" err="1"/>
              <a:t>האפשר</a:t>
            </a:r>
            <a:r>
              <a:rPr lang="he-IL" sz="2400" dirty="0"/>
              <a:t>:</a:t>
            </a:r>
          </a:p>
          <a:p>
            <a:pPr lvl="1"/>
            <a:r>
              <a:rPr lang="he-IL" sz="2400" dirty="0"/>
              <a:t>מודעות לחניכה שניתנה על ידי חונכים אחרים – "מה אמר לך מנהל התרגיל </a:t>
            </a:r>
            <a:r>
              <a:rPr lang="he-IL" sz="2400"/>
              <a:t>/ המפקד </a:t>
            </a:r>
            <a:r>
              <a:rPr lang="he-IL" sz="2400" dirty="0"/>
              <a:t>המתרגל?".</a:t>
            </a:r>
          </a:p>
          <a:p>
            <a:pPr lvl="1"/>
            <a:r>
              <a:rPr lang="he-IL" sz="2400" dirty="0"/>
              <a:t>"ללכת עם הנחנך" – מהם הנושאים שזיהית כנושאים טעונים שימור / שיפור? מדוע?</a:t>
            </a:r>
          </a:p>
          <a:p>
            <a:pPr lvl="1"/>
            <a:r>
              <a:rPr lang="he-IL" sz="2400" dirty="0"/>
              <a:t>לעודד את הנחנך להעלות נקודות בעלות פוטנציאל לחניכה – "האם היתה לך דילמה?", "מה היה לך הכי קשה?", "בדיעבד, מה היית עושה אחרת?".</a:t>
            </a:r>
          </a:p>
        </p:txBody>
      </p:sp>
      <p:sp>
        <p:nvSpPr>
          <p:cNvPr id="3" name="כותרת 2"/>
          <p:cNvSpPr>
            <a:spLocks noGrp="1"/>
          </p:cNvSpPr>
          <p:nvPr>
            <p:ph type="title"/>
          </p:nvPr>
        </p:nvSpPr>
        <p:spPr/>
        <p:txBody>
          <a:bodyPr/>
          <a:lstStyle/>
          <a:p>
            <a:pPr algn="ctr">
              <a:defRPr/>
            </a:pPr>
            <a:r>
              <a:rPr lang="he-IL" dirty="0"/>
              <a:t>דגשים בחניכה מרחוק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מציין מיקום תוכן 1"/>
          <p:cNvSpPr>
            <a:spLocks noGrp="1"/>
          </p:cNvSpPr>
          <p:nvPr>
            <p:ph idx="1"/>
          </p:nvPr>
        </p:nvSpPr>
        <p:spPr>
          <a:xfrm>
            <a:off x="500034" y="1428736"/>
            <a:ext cx="7239000" cy="4846638"/>
          </a:xfrm>
        </p:spPr>
        <p:txBody>
          <a:bodyPr/>
          <a:lstStyle/>
          <a:p>
            <a:pPr eaLnBrk="1" hangingPunct="1"/>
            <a:r>
              <a:rPr lang="he-IL" dirty="0"/>
              <a:t>הלומד יסביר מושגים ומודלים בסיסיים בחניכה.</a:t>
            </a:r>
          </a:p>
          <a:p>
            <a:pPr eaLnBrk="1" hangingPunct="1"/>
            <a:r>
              <a:rPr lang="he-IL" dirty="0"/>
              <a:t>הלומד יסביר את ייחודיות החניכה כשיטת למידה.</a:t>
            </a:r>
          </a:p>
          <a:p>
            <a:pPr eaLnBrk="1" hangingPunct="1"/>
            <a:r>
              <a:rPr lang="he-IL" dirty="0"/>
              <a:t>הלומד יבנה תכנית חניכה לאור אתגרי ההכשרה.</a:t>
            </a:r>
          </a:p>
          <a:p>
            <a:pPr eaLnBrk="1" hangingPunct="1"/>
            <a:endParaRPr lang="he-IL" dirty="0"/>
          </a:p>
          <a:p>
            <a:pPr eaLnBrk="1" hangingPunct="1"/>
            <a:endParaRPr lang="he-IL" dirty="0"/>
          </a:p>
          <a:p>
            <a:pPr eaLnBrk="1" hangingPunct="1">
              <a:buNone/>
            </a:pPr>
            <a:endParaRPr lang="he-IL" dirty="0"/>
          </a:p>
        </p:txBody>
      </p:sp>
      <p:sp>
        <p:nvSpPr>
          <p:cNvPr id="3" name="כותרת 2"/>
          <p:cNvSpPr>
            <a:spLocks noGrp="1"/>
          </p:cNvSpPr>
          <p:nvPr>
            <p:ph type="title"/>
          </p:nvPr>
        </p:nvSpPr>
        <p:spPr/>
        <p:txBody>
          <a:bodyPr>
            <a:scene3d>
              <a:camera prst="orthographicFront"/>
              <a:lightRig rig="soft" dir="t"/>
            </a:scene3d>
            <a:sp3d prstMaterial="softEdge">
              <a:bevelT w="25400" h="25400"/>
            </a:sp3d>
          </a:bodyPr>
          <a:lstStyle/>
          <a:p>
            <a:pPr algn="ctr" eaLnBrk="1" fontAlgn="auto" hangingPunct="1">
              <a:spcAft>
                <a:spcPts val="0"/>
              </a:spcAft>
              <a:defRPr/>
            </a:pPr>
            <a:r>
              <a:rPr lang="he-IL" dirty="0"/>
              <a:t>מטרות המפגש</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מציין מיקום תוכן 1"/>
          <p:cNvSpPr>
            <a:spLocks noGrp="1"/>
          </p:cNvSpPr>
          <p:nvPr>
            <p:ph idx="1"/>
          </p:nvPr>
        </p:nvSpPr>
        <p:spPr/>
        <p:txBody>
          <a:bodyPr/>
          <a:lstStyle/>
          <a:p>
            <a:r>
              <a:rPr lang="he-IL"/>
              <a:t>תהליך למידה מתמשך של הנחנך המלווה על ידי המפקד החונך.</a:t>
            </a:r>
          </a:p>
          <a:p>
            <a:r>
              <a:rPr lang="he-IL"/>
              <a:t>חניכה על מערך שלם של התנהגויות ולא רק ביצוע בודד.</a:t>
            </a:r>
          </a:p>
          <a:p>
            <a:r>
              <a:rPr lang="he-IL"/>
              <a:t>ביצועים נעים מביצועים פשוטים (קוגניטיביים או מוטוריים) ועד קבלת החלטות מורכבת (תלוי בתפקיד).</a:t>
            </a:r>
          </a:p>
          <a:p>
            <a:r>
              <a:rPr lang="he-IL"/>
              <a:t>חניכה הכוללת היבטים נורמטיביים ורגשיים.</a:t>
            </a:r>
          </a:p>
          <a:p>
            <a:r>
              <a:rPr lang="he-IL"/>
              <a:t>חניכה על תופעות / נושאים המקשרים בין ביצועים שונים / היבטים שונים של התפקיד.</a:t>
            </a:r>
          </a:p>
        </p:txBody>
      </p:sp>
      <p:sp>
        <p:nvSpPr>
          <p:cNvPr id="3" name="כותרת 2"/>
          <p:cNvSpPr>
            <a:spLocks noGrp="1"/>
          </p:cNvSpPr>
          <p:nvPr>
            <p:ph type="title"/>
          </p:nvPr>
        </p:nvSpPr>
        <p:spPr/>
        <p:txBody>
          <a:bodyPr/>
          <a:lstStyle/>
          <a:p>
            <a:pPr algn="ctr">
              <a:defRPr/>
            </a:pPr>
            <a:r>
              <a:rPr lang="he-IL" dirty="0"/>
              <a:t>חניכה לתפקיד</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מציין מיקום תוכן 1"/>
          <p:cNvSpPr>
            <a:spLocks noGrp="1"/>
          </p:cNvSpPr>
          <p:nvPr>
            <p:ph idx="1"/>
          </p:nvPr>
        </p:nvSpPr>
        <p:spPr/>
        <p:txBody>
          <a:bodyPr/>
          <a:lstStyle/>
          <a:p>
            <a:r>
              <a:rPr lang="he-IL"/>
              <a:t>ניתוח מרכיבי התפקיד (בכלל ההיבטים).</a:t>
            </a:r>
          </a:p>
          <a:p>
            <a:r>
              <a:rPr lang="he-IL"/>
              <a:t>ניתוח מאפייני הנחנך.</a:t>
            </a:r>
          </a:p>
          <a:p>
            <a:r>
              <a:rPr lang="he-IL"/>
              <a:t>בניית תוכנית חניכה (בין השאר: התאמת תרגילים).</a:t>
            </a:r>
          </a:p>
          <a:p>
            <a:r>
              <a:rPr lang="he-IL"/>
              <a:t>ניהול אירועי חניכה (חניכה לביצוע, חניכה מרחוק).</a:t>
            </a:r>
          </a:p>
          <a:p>
            <a:r>
              <a:rPr lang="he-IL"/>
              <a:t>מפגשי חניכה עיתיים ומוגדרים – במידת האפשר.</a:t>
            </a:r>
          </a:p>
        </p:txBody>
      </p:sp>
      <p:sp>
        <p:nvSpPr>
          <p:cNvPr id="3" name="כותרת 2"/>
          <p:cNvSpPr>
            <a:spLocks noGrp="1"/>
          </p:cNvSpPr>
          <p:nvPr>
            <p:ph type="title"/>
          </p:nvPr>
        </p:nvSpPr>
        <p:spPr/>
        <p:txBody>
          <a:bodyPr/>
          <a:lstStyle/>
          <a:p>
            <a:pPr algn="ctr">
              <a:defRPr/>
            </a:pPr>
            <a:r>
              <a:rPr lang="he-IL" dirty="0"/>
              <a:t>תהליך חניכה על תפקיד</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lstStyle/>
          <a:p>
            <a:pPr algn="ctr">
              <a:defRPr/>
            </a:pPr>
            <a:r>
              <a:rPr lang="he-IL" sz="4000" dirty="0">
                <a:solidFill>
                  <a:schemeClr val="tx1"/>
                </a:solidFill>
              </a:rPr>
              <a:t>שלבי הלמידה האוניברסאליים (ריינולדס)</a:t>
            </a:r>
            <a:endParaRPr lang="he-IL" sz="4000" dirty="0"/>
          </a:p>
        </p:txBody>
      </p:sp>
      <p:graphicFrame>
        <p:nvGraphicFramePr>
          <p:cNvPr id="4" name="Group 2"/>
          <p:cNvGraphicFramePr>
            <a:graphicFrameLocks noGrp="1"/>
          </p:cNvGraphicFramePr>
          <p:nvPr/>
        </p:nvGraphicFramePr>
        <p:xfrm>
          <a:off x="142845" y="1571612"/>
          <a:ext cx="7858180" cy="4572032"/>
        </p:xfrm>
        <a:graphic>
          <a:graphicData uri="http://schemas.openxmlformats.org/drawingml/2006/table">
            <a:tbl>
              <a:tblPr/>
              <a:tblGrid>
                <a:gridCol w="3122845">
                  <a:extLst>
                    <a:ext uri="{9D8B030D-6E8A-4147-A177-3AD203B41FA5}">
                      <a16:colId xmlns:a16="http://schemas.microsoft.com/office/drawing/2014/main" val="20000"/>
                    </a:ext>
                  </a:extLst>
                </a:gridCol>
                <a:gridCol w="3122845">
                  <a:extLst>
                    <a:ext uri="{9D8B030D-6E8A-4147-A177-3AD203B41FA5}">
                      <a16:colId xmlns:a16="http://schemas.microsoft.com/office/drawing/2014/main" val="20001"/>
                    </a:ext>
                  </a:extLst>
                </a:gridCol>
                <a:gridCol w="1612490">
                  <a:extLst>
                    <a:ext uri="{9D8B030D-6E8A-4147-A177-3AD203B41FA5}">
                      <a16:colId xmlns:a16="http://schemas.microsoft.com/office/drawing/2014/main" val="20002"/>
                    </a:ext>
                  </a:extLst>
                </a:gridCol>
              </a:tblGrid>
              <a:tr h="338551">
                <a:tc>
                  <a:txBody>
                    <a:bodyPr/>
                    <a:lstStyle/>
                    <a:p>
                      <a:pPr marL="0" marR="0" lvl="0" indent="0" algn="ct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600" b="1" i="0" u="none" strike="noStrike" cap="none" normalizeH="0" baseline="0" dirty="0">
                          <a:ln>
                            <a:noFill/>
                          </a:ln>
                          <a:solidFill>
                            <a:schemeClr val="tx1"/>
                          </a:solidFill>
                          <a:effectLst/>
                          <a:latin typeface="Trebuchet MS" pitchFamily="34" charset="0"/>
                          <a:ea typeface="Gisha"/>
                          <a:cs typeface="Gisha"/>
                        </a:rPr>
                        <a:t>שגיאות שכיחות</a:t>
                      </a:r>
                      <a:endParaRPr kumimoji="0" lang="he-IL" sz="1600" b="0" i="0" u="none" strike="noStrike" cap="none" normalizeH="0" baseline="0" dirty="0">
                        <a:ln>
                          <a:noFill/>
                        </a:ln>
                        <a:solidFill>
                          <a:schemeClr val="tx1"/>
                        </a:solidFill>
                        <a:effectLst/>
                        <a:latin typeface="Trebuchet MS" pitchFamily="34" charset="0"/>
                        <a:ea typeface="Gisha"/>
                        <a:cs typeface="Gisha"/>
                      </a:endParaRPr>
                    </a:p>
                  </a:txBody>
                  <a:tcPr anchor="ctr" horzOverflow="overflow">
                    <a:lnL>
                      <a:noFill/>
                    </a:lnL>
                    <a:lnR w="28575" cap="flat" cmpd="sng" algn="ctr">
                      <a:solidFill>
                        <a:srgbClr val="F7EBDE"/>
                      </a:solidFill>
                      <a:prstDash val="solid"/>
                      <a:round/>
                      <a:headEnd type="none" w="med" len="med"/>
                      <a:tailEnd type="none" w="med" len="med"/>
                    </a:lnR>
                    <a:lnT>
                      <a:noFill/>
                    </a:lnT>
                    <a:lnB w="28575" cap="flat" cmpd="sng" algn="ctr">
                      <a:solidFill>
                        <a:srgbClr val="F7EBDE"/>
                      </a:solidFill>
                      <a:prstDash val="solid"/>
                      <a:round/>
                      <a:headEnd type="none" w="med" len="med"/>
                      <a:tailEnd type="none" w="med" len="med"/>
                    </a:lnB>
                    <a:lnTlToBr>
                      <a:noFill/>
                    </a:lnTlToBr>
                    <a:lnBlToTr>
                      <a:noFill/>
                    </a:lnBlToTr>
                    <a:solidFill>
                      <a:srgbClr val="7B8E7B"/>
                    </a:solidFill>
                  </a:tcPr>
                </a:tc>
                <a:tc>
                  <a:txBody>
                    <a:bodyPr/>
                    <a:lstStyle/>
                    <a:p>
                      <a:pPr marL="0" marR="0" lvl="0" indent="0" algn="ct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600" b="1" i="0" u="none" strike="noStrike" cap="none" normalizeH="0" baseline="0" dirty="0">
                          <a:ln>
                            <a:noFill/>
                          </a:ln>
                          <a:solidFill>
                            <a:schemeClr val="tx1"/>
                          </a:solidFill>
                          <a:effectLst/>
                          <a:latin typeface="Trebuchet MS" pitchFamily="34" charset="0"/>
                          <a:ea typeface="Gisha"/>
                          <a:cs typeface="Gisha"/>
                        </a:rPr>
                        <a:t>שאלות מרכזיות </a:t>
                      </a:r>
                      <a:endParaRPr kumimoji="0" lang="he-IL" sz="1600" b="0" i="0" u="none" strike="noStrike" cap="none" normalizeH="0" baseline="0" dirty="0">
                        <a:ln>
                          <a:noFill/>
                        </a:ln>
                        <a:solidFill>
                          <a:schemeClr val="tx1"/>
                        </a:solidFill>
                        <a:effectLst/>
                        <a:latin typeface="Trebuchet MS" pitchFamily="34" charset="0"/>
                        <a:ea typeface="Gisha"/>
                        <a:cs typeface="Gisha"/>
                      </a:endParaRPr>
                    </a:p>
                  </a:txBody>
                  <a:tcPr anchor="ctr" horzOverflow="overflow">
                    <a:lnL w="28575" cap="flat" cmpd="sng" algn="ctr">
                      <a:solidFill>
                        <a:srgbClr val="F7EBDE"/>
                      </a:solidFill>
                      <a:prstDash val="solid"/>
                      <a:round/>
                      <a:headEnd type="none" w="med" len="med"/>
                      <a:tailEnd type="none" w="med" len="med"/>
                    </a:lnL>
                    <a:lnR w="28575" cap="flat" cmpd="sng" algn="ctr">
                      <a:solidFill>
                        <a:srgbClr val="F7EBDE"/>
                      </a:solidFill>
                      <a:prstDash val="solid"/>
                      <a:round/>
                      <a:headEnd type="none" w="med" len="med"/>
                      <a:tailEnd type="none" w="med" len="med"/>
                    </a:lnR>
                    <a:lnT>
                      <a:noFill/>
                    </a:lnT>
                    <a:lnB w="28575" cap="flat" cmpd="sng" algn="ctr">
                      <a:solidFill>
                        <a:srgbClr val="F7EBDE"/>
                      </a:solidFill>
                      <a:prstDash val="solid"/>
                      <a:round/>
                      <a:headEnd type="none" w="med" len="med"/>
                      <a:tailEnd type="none" w="med" len="med"/>
                    </a:lnB>
                    <a:lnTlToBr>
                      <a:noFill/>
                    </a:lnTlToBr>
                    <a:lnBlToTr>
                      <a:noFill/>
                    </a:lnBlToTr>
                    <a:solidFill>
                      <a:srgbClr val="7B8E7B"/>
                    </a:solidFill>
                  </a:tcPr>
                </a:tc>
                <a:tc>
                  <a:txBody>
                    <a:bodyPr/>
                    <a:lstStyle/>
                    <a:p>
                      <a:pPr marL="0" marR="0" lvl="0" indent="0" algn="ct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600" b="1" i="0" u="none" strike="noStrike" cap="none" normalizeH="0" baseline="0" dirty="0">
                          <a:ln>
                            <a:noFill/>
                          </a:ln>
                          <a:solidFill>
                            <a:schemeClr val="tx1"/>
                          </a:solidFill>
                          <a:effectLst/>
                          <a:latin typeface="Trebuchet MS" pitchFamily="34" charset="0"/>
                          <a:ea typeface="Gisha"/>
                          <a:cs typeface="Gisha"/>
                        </a:rPr>
                        <a:t>שלב</a:t>
                      </a:r>
                      <a:endParaRPr kumimoji="0" lang="he-IL" sz="1600" b="0" i="0" u="none" strike="noStrike" cap="none" normalizeH="0" baseline="0" dirty="0">
                        <a:ln>
                          <a:noFill/>
                        </a:ln>
                        <a:solidFill>
                          <a:schemeClr val="tx1"/>
                        </a:solidFill>
                        <a:effectLst/>
                        <a:latin typeface="Trebuchet MS" pitchFamily="34" charset="0"/>
                        <a:ea typeface="Gisha"/>
                        <a:cs typeface="Gisha"/>
                      </a:endParaRPr>
                    </a:p>
                  </a:txBody>
                  <a:tcPr anchor="ctr" horzOverflow="overflow">
                    <a:lnL w="28575" cap="flat" cmpd="sng" algn="ctr">
                      <a:solidFill>
                        <a:srgbClr val="F7EBDE"/>
                      </a:solidFill>
                      <a:prstDash val="solid"/>
                      <a:round/>
                      <a:headEnd type="none" w="med" len="med"/>
                      <a:tailEnd type="none" w="med" len="med"/>
                    </a:lnL>
                    <a:lnR>
                      <a:noFill/>
                    </a:lnR>
                    <a:lnT>
                      <a:noFill/>
                    </a:lnT>
                    <a:lnB w="28575" cap="flat" cmpd="sng" algn="ctr">
                      <a:solidFill>
                        <a:srgbClr val="F7EBDE"/>
                      </a:solidFill>
                      <a:prstDash val="solid"/>
                      <a:round/>
                      <a:headEnd type="none" w="med" len="med"/>
                      <a:tailEnd type="none" w="med" len="med"/>
                    </a:lnB>
                    <a:lnTlToBr>
                      <a:noFill/>
                    </a:lnTlToBr>
                    <a:lnBlToTr>
                      <a:noFill/>
                    </a:lnBlToTr>
                    <a:solidFill>
                      <a:srgbClr val="7B8E7B"/>
                    </a:solidFill>
                  </a:tcPr>
                </a:tc>
                <a:extLst>
                  <a:ext uri="{0D108BD9-81ED-4DB2-BD59-A6C34878D82A}">
                    <a16:rowId xmlns:a16="http://schemas.microsoft.com/office/drawing/2014/main" val="10000"/>
                  </a:ext>
                </a:extLst>
              </a:tr>
              <a:tr h="2103115">
                <a:tc>
                  <a:txBody>
                    <a:bodyPr/>
                    <a:lstStyle/>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אכזבה מהירה מדי</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התעלמות מיחסים </a:t>
                      </a:r>
                      <a:r>
                        <a:rPr kumimoji="0" lang="he-IL" sz="1400" b="0" i="0" u="none" strike="noStrike" cap="none" normalizeH="0" baseline="0" dirty="0" err="1">
                          <a:ln>
                            <a:noFill/>
                          </a:ln>
                          <a:solidFill>
                            <a:schemeClr val="tx1"/>
                          </a:solidFill>
                          <a:effectLst/>
                          <a:latin typeface="Arial" pitchFamily="34" charset="0"/>
                          <a:ea typeface="Gisha"/>
                          <a:cs typeface="Gisha"/>
                        </a:rPr>
                        <a:t>בלתי</a:t>
                      </a:r>
                      <a:r>
                        <a:rPr kumimoji="0" lang="he-IL" sz="1400" b="0" i="0" u="none" strike="noStrike" cap="none" normalizeH="0" baseline="0" dirty="0">
                          <a:ln>
                            <a:noFill/>
                          </a:ln>
                          <a:solidFill>
                            <a:schemeClr val="tx1"/>
                          </a:solidFill>
                          <a:effectLst/>
                          <a:latin typeface="Arial" pitchFamily="34" charset="0"/>
                          <a:ea typeface="Gisha"/>
                          <a:cs typeface="Gisha"/>
                        </a:rPr>
                        <a:t> פורמאליים</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חוסר התייחסות לקודים חברתיים</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התמקמות שגויה  מול פקודים, שותפי  תפקיד, מפקדים</a:t>
                      </a:r>
                    </a:p>
                  </a:txBody>
                  <a:tcPr horzOverflow="overflow">
                    <a:lnL>
                      <a:noFill/>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tc>
                  <a:txBody>
                    <a:bodyPr/>
                    <a:lstStyle/>
                    <a:p>
                      <a:pPr marL="177800" marR="0" lvl="0" indent="-17780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err="1">
                          <a:ln>
                            <a:noFill/>
                          </a:ln>
                          <a:solidFill>
                            <a:schemeClr val="tx1"/>
                          </a:solidFill>
                          <a:effectLst/>
                          <a:latin typeface="Arial" pitchFamily="34" charset="0"/>
                          <a:ea typeface="Gisha"/>
                          <a:cs typeface="Gisha"/>
                        </a:rPr>
                        <a:t>היכן</a:t>
                      </a:r>
                      <a:r>
                        <a:rPr kumimoji="0" lang="he-IL" sz="1400" b="0" i="0" u="none" strike="noStrike" cap="none" normalizeH="0" baseline="0" dirty="0">
                          <a:ln>
                            <a:noFill/>
                          </a:ln>
                          <a:solidFill>
                            <a:schemeClr val="tx1"/>
                          </a:solidFill>
                          <a:effectLst/>
                          <a:latin typeface="Arial" pitchFamily="34" charset="0"/>
                          <a:ea typeface="Gisha"/>
                          <a:cs typeface="Gisha"/>
                        </a:rPr>
                        <a:t> אני נמצא?</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177800" marR="0" lvl="0" indent="-177800" algn="r" defTabSz="914400" rtl="1" eaLnBrk="0" fontAlgn="base" latinLnBrk="0" hangingPunct="0">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מהם הכוחות הפועלים?</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177800" marR="0" lvl="0" indent="-177800" algn="r" defTabSz="914400" rtl="1" eaLnBrk="0" fontAlgn="base" latinLnBrk="0" hangingPunct="0">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במה זה </a:t>
                      </a:r>
                      <a:r>
                        <a:rPr kumimoji="0" lang="he-IL" sz="1400" b="0" i="0" u="none" strike="noStrike" cap="none" normalizeH="0" baseline="0" dirty="0" err="1">
                          <a:ln>
                            <a:noFill/>
                          </a:ln>
                          <a:solidFill>
                            <a:schemeClr val="tx1"/>
                          </a:solidFill>
                          <a:effectLst/>
                          <a:latin typeface="Arial" pitchFamily="34" charset="0"/>
                          <a:ea typeface="Gisha"/>
                          <a:cs typeface="Gisha"/>
                        </a:rPr>
                        <a:t>דומה</a:t>
                      </a:r>
                      <a:r>
                        <a:rPr kumimoji="0" lang="he-IL" sz="1400" b="0" i="0" u="none" strike="noStrike" cap="none" normalizeH="0" baseline="0" dirty="0">
                          <a:ln>
                            <a:noFill/>
                          </a:ln>
                          <a:solidFill>
                            <a:schemeClr val="tx1"/>
                          </a:solidFill>
                          <a:effectLst/>
                          <a:latin typeface="Arial" pitchFamily="34" charset="0"/>
                          <a:ea typeface="Gisha"/>
                          <a:cs typeface="Gisha"/>
                        </a:rPr>
                        <a:t> למה שאני מכיר ובמה זה שונה?</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177800" marR="0" lvl="0" indent="-177800" algn="r" defTabSz="914400" rtl="1" eaLnBrk="0" fontAlgn="base" latinLnBrk="0" hangingPunct="0">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מי בעדי ומי נגדי?</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177800" marR="0" lvl="0" indent="-177800" algn="r" defTabSz="914400" rtl="1" eaLnBrk="0" fontAlgn="base" latinLnBrk="0" hangingPunct="0">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האם זאת משימה אפשרית </a:t>
                      </a:r>
                      <a:r>
                        <a:rPr kumimoji="0" lang="he-IL" sz="1400" b="0" i="0" u="none" strike="noStrike" cap="none" normalizeH="0" baseline="0" dirty="0" err="1">
                          <a:ln>
                            <a:noFill/>
                          </a:ln>
                          <a:solidFill>
                            <a:schemeClr val="tx1"/>
                          </a:solidFill>
                          <a:effectLst/>
                          <a:latin typeface="Arial" pitchFamily="34" charset="0"/>
                          <a:ea typeface="Gisha"/>
                          <a:cs typeface="Gisha"/>
                        </a:rPr>
                        <a:t>לדעתי</a:t>
                      </a:r>
                      <a:r>
                        <a:rPr kumimoji="0" lang="he-IL" sz="1400" b="0" i="0" u="none" strike="noStrike" cap="none" normalizeH="0" baseline="0" dirty="0">
                          <a:ln>
                            <a:noFill/>
                          </a:ln>
                          <a:solidFill>
                            <a:schemeClr val="tx1"/>
                          </a:solidFill>
                          <a:effectLst/>
                          <a:latin typeface="Arial" pitchFamily="34" charset="0"/>
                          <a:ea typeface="Gisha"/>
                          <a:cs typeface="Gisha"/>
                        </a:rPr>
                        <a:t>?</a:t>
                      </a:r>
                    </a:p>
                  </a:txBody>
                  <a:tcPr horzOverflow="overflow">
                    <a:lnL w="28575" cap="flat" cmpd="sng" algn="ctr">
                      <a:solidFill>
                        <a:srgbClr val="F7EBDE"/>
                      </a:solidFill>
                      <a:prstDash val="solid"/>
                      <a:round/>
                      <a:headEnd type="none" w="med" len="med"/>
                      <a:tailEnd type="none" w="med" len="med"/>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tc>
                  <a:txBody>
                    <a:bodyPr/>
                    <a:lstStyle/>
                    <a:p>
                      <a:pPr marL="0" marR="0" lvl="0" indent="0" algn="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600" b="1" i="0" u="none" strike="noStrike" cap="none" normalizeH="0" baseline="0" dirty="0">
                          <a:ln>
                            <a:noFill/>
                          </a:ln>
                          <a:solidFill>
                            <a:schemeClr val="tx1"/>
                          </a:solidFill>
                          <a:effectLst/>
                          <a:latin typeface="Arial" pitchFamily="34" charset="0"/>
                          <a:ea typeface="Gisha"/>
                          <a:cs typeface="Gisha"/>
                        </a:rPr>
                        <a:t>הישרדות</a:t>
                      </a:r>
                    </a:p>
                  </a:txBody>
                  <a:tcPr horzOverflow="overflow">
                    <a:lnL w="28575" cap="flat" cmpd="sng" algn="ctr">
                      <a:solidFill>
                        <a:srgbClr val="F7EBDE"/>
                      </a:solidFill>
                      <a:prstDash val="solid"/>
                      <a:round/>
                      <a:headEnd type="none" w="med" len="med"/>
                      <a:tailEnd type="none" w="med" len="med"/>
                    </a:lnL>
                    <a:lnR>
                      <a:noFill/>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extLst>
                  <a:ext uri="{0D108BD9-81ED-4DB2-BD59-A6C34878D82A}">
                    <a16:rowId xmlns:a16="http://schemas.microsoft.com/office/drawing/2014/main" val="10001"/>
                  </a:ext>
                </a:extLst>
              </a:tr>
              <a:tr h="2130366">
                <a:tc>
                  <a:txBody>
                    <a:bodyPr/>
                    <a:lstStyle/>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הערכה עצמית </a:t>
                      </a:r>
                      <a:r>
                        <a:rPr kumimoji="0" lang="he-IL" sz="1400" b="0" i="0" u="none" strike="noStrike" cap="none" normalizeH="0" baseline="0" dirty="0" err="1">
                          <a:ln>
                            <a:noFill/>
                          </a:ln>
                          <a:solidFill>
                            <a:schemeClr val="tx1"/>
                          </a:solidFill>
                          <a:effectLst/>
                          <a:latin typeface="Arial" pitchFamily="34" charset="0"/>
                          <a:ea typeface="Gisha"/>
                          <a:cs typeface="Gisha"/>
                        </a:rPr>
                        <a:t>גבוהה</a:t>
                      </a:r>
                      <a:r>
                        <a:rPr kumimoji="0" lang="he-IL" sz="1400" b="0" i="0" u="none" strike="noStrike" cap="none" normalizeH="0" baseline="0" dirty="0">
                          <a:ln>
                            <a:noFill/>
                          </a:ln>
                          <a:solidFill>
                            <a:schemeClr val="tx1"/>
                          </a:solidFill>
                          <a:effectLst/>
                          <a:latin typeface="Arial" pitchFamily="34" charset="0"/>
                          <a:ea typeface="Gisha"/>
                          <a:cs typeface="Gisha"/>
                        </a:rPr>
                        <a:t> מדי/נמוכה מדי</a:t>
                      </a: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זלזול / תלות יתר בחונך</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1" i="0" u="none" strike="noStrike" cap="none" normalizeH="0" baseline="0" dirty="0">
                          <a:ln>
                            <a:noFill/>
                          </a:ln>
                          <a:solidFill>
                            <a:schemeClr val="tx1"/>
                          </a:solidFill>
                          <a:effectLst/>
                          <a:latin typeface="Arial" pitchFamily="34" charset="0"/>
                          <a:ea typeface="Gisha"/>
                          <a:cs typeface="Gisha"/>
                        </a:rPr>
                        <a:t>העברה שגויה:</a:t>
                      </a:r>
                      <a:endParaRPr kumimoji="0" lang="en-US" sz="1400" b="1"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None/>
                        <a:tabLst/>
                      </a:pPr>
                      <a:r>
                        <a:rPr kumimoji="0" lang="he-IL" sz="1400" b="0" i="0" u="none" strike="noStrike" cap="none" normalizeH="0" baseline="0" dirty="0" err="1">
                          <a:ln>
                            <a:noFill/>
                          </a:ln>
                          <a:solidFill>
                            <a:schemeClr val="tx1"/>
                          </a:solidFill>
                          <a:effectLst/>
                          <a:latin typeface="Arial" pitchFamily="34" charset="0"/>
                          <a:ea typeface="Gisha"/>
                          <a:cs typeface="Gisha"/>
                        </a:rPr>
                        <a:t>הכללת</a:t>
                      </a:r>
                      <a:r>
                        <a:rPr kumimoji="0" lang="he-IL" sz="1400" b="0" i="0" u="none" strike="noStrike" cap="none" normalizeH="0" baseline="0" dirty="0">
                          <a:ln>
                            <a:noFill/>
                          </a:ln>
                          <a:solidFill>
                            <a:schemeClr val="tx1"/>
                          </a:solidFill>
                          <a:effectLst/>
                          <a:latin typeface="Arial" pitchFamily="34" charset="0"/>
                          <a:ea typeface="Gisha"/>
                          <a:cs typeface="Gisha"/>
                        </a:rPr>
                        <a:t> יתר, </a:t>
                      </a:r>
                      <a:r>
                        <a:rPr kumimoji="0" lang="he-IL" sz="1400" b="0" i="0" u="none" strike="noStrike" cap="none" normalizeH="0" baseline="0" dirty="0" err="1">
                          <a:ln>
                            <a:noFill/>
                          </a:ln>
                          <a:solidFill>
                            <a:schemeClr val="tx1"/>
                          </a:solidFill>
                          <a:effectLst/>
                          <a:latin typeface="Arial" pitchFamily="34" charset="0"/>
                          <a:ea typeface="Gisha"/>
                          <a:cs typeface="Gisha"/>
                        </a:rPr>
                        <a:t>הכללה</a:t>
                      </a:r>
                      <a:r>
                        <a:rPr kumimoji="0" lang="he-IL" sz="1400" b="0" i="0" u="none" strike="noStrike" cap="none" normalizeH="0" baseline="0" dirty="0">
                          <a:ln>
                            <a:noFill/>
                          </a:ln>
                          <a:solidFill>
                            <a:schemeClr val="tx1"/>
                          </a:solidFill>
                          <a:effectLst/>
                          <a:latin typeface="Arial" pitchFamily="34" charset="0"/>
                          <a:ea typeface="Gisha"/>
                          <a:cs typeface="Gisha"/>
                        </a:rPr>
                        <a:t> חסרה ממצב למצב  (ישום התנהגויות </a:t>
                      </a:r>
                      <a:r>
                        <a:rPr kumimoji="0" lang="he-IL" sz="1400" b="0" i="0" u="none" strike="noStrike" cap="none" normalizeH="0" baseline="0" dirty="0" err="1">
                          <a:ln>
                            <a:noFill/>
                          </a:ln>
                          <a:solidFill>
                            <a:schemeClr val="tx1"/>
                          </a:solidFill>
                          <a:effectLst/>
                          <a:latin typeface="Arial" pitchFamily="34" charset="0"/>
                          <a:ea typeface="Gisha"/>
                          <a:cs typeface="Gisha"/>
                        </a:rPr>
                        <a:t>שהיו</a:t>
                      </a:r>
                      <a:r>
                        <a:rPr kumimoji="0" lang="he-IL" sz="1400" b="0" i="0" u="none" strike="noStrike" cap="none" normalizeH="0" baseline="0" dirty="0">
                          <a:ln>
                            <a:noFill/>
                          </a:ln>
                          <a:solidFill>
                            <a:schemeClr val="tx1"/>
                          </a:solidFill>
                          <a:effectLst/>
                          <a:latin typeface="Arial" pitchFamily="34" charset="0"/>
                          <a:ea typeface="Gisha"/>
                          <a:cs typeface="Gisha"/>
                        </a:rPr>
                        <a:t> נכונות למצב אחד במצב שני בו הן לא מתאימות)</a:t>
                      </a:r>
                    </a:p>
                  </a:txBody>
                  <a:tcPr horzOverflow="overflow">
                    <a:lnL>
                      <a:noFill/>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a:noFill/>
                    </a:lnB>
                    <a:lnTlToBr>
                      <a:noFill/>
                    </a:lnTlToBr>
                    <a:lnBlToTr>
                      <a:noFill/>
                    </a:lnBlToTr>
                    <a:solidFill>
                      <a:srgbClr val="808000">
                        <a:alpha val="14902"/>
                      </a:srgbClr>
                    </a:solidFill>
                  </a:tcPr>
                </a:tc>
                <a:tc>
                  <a:txBody>
                    <a:bodyPr/>
                    <a:lstStyle/>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האם אני מסוגל ?</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מהן היכולות שלי ?</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כמה אני טוב ביחס </a:t>
                      </a:r>
                      <a:r>
                        <a:rPr kumimoji="0" lang="he-IL" sz="1400" b="0" i="0" u="none" strike="noStrike" cap="none" normalizeH="0" baseline="0" dirty="0" err="1">
                          <a:ln>
                            <a:noFill/>
                          </a:ln>
                          <a:solidFill>
                            <a:schemeClr val="tx1"/>
                          </a:solidFill>
                          <a:effectLst/>
                          <a:latin typeface="Arial" pitchFamily="34" charset="0"/>
                          <a:ea typeface="Gisha"/>
                          <a:cs typeface="Gisha"/>
                        </a:rPr>
                        <a:t>לאחרים</a:t>
                      </a:r>
                      <a:r>
                        <a:rPr kumimoji="0" lang="he-IL" sz="1400" b="0" i="0" u="none" strike="noStrike" cap="none" normalizeH="0" baseline="0" dirty="0">
                          <a:ln>
                            <a:noFill/>
                          </a:ln>
                          <a:solidFill>
                            <a:schemeClr val="tx1"/>
                          </a:solidFill>
                          <a:effectLst/>
                          <a:latin typeface="Arial" pitchFamily="34" charset="0"/>
                          <a:ea typeface="Gisha"/>
                          <a:cs typeface="Gisha"/>
                        </a:rPr>
                        <a:t> ?</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מה צריך </a:t>
                      </a:r>
                      <a:r>
                        <a:rPr kumimoji="0" lang="he-IL" sz="1400" b="0" i="0" u="none" strike="noStrike" cap="none" normalizeH="0" baseline="0" dirty="0" err="1">
                          <a:ln>
                            <a:noFill/>
                          </a:ln>
                          <a:solidFill>
                            <a:schemeClr val="tx1"/>
                          </a:solidFill>
                          <a:effectLst/>
                          <a:latin typeface="Arial" pitchFamily="34" charset="0"/>
                          <a:ea typeface="Gisha"/>
                          <a:cs typeface="Gisha"/>
                        </a:rPr>
                        <a:t>לדעת</a:t>
                      </a:r>
                      <a:r>
                        <a:rPr kumimoji="0" lang="he-IL" sz="1400" b="0" i="0" u="none" strike="noStrike" cap="none" normalizeH="0" baseline="0" dirty="0">
                          <a:ln>
                            <a:noFill/>
                          </a:ln>
                          <a:solidFill>
                            <a:schemeClr val="tx1"/>
                          </a:solidFill>
                          <a:effectLst/>
                          <a:latin typeface="Arial" pitchFamily="34" charset="0"/>
                          <a:ea typeface="Gisha"/>
                          <a:cs typeface="Gisha"/>
                        </a:rPr>
                        <a:t> כדי להמשיך ?</a:t>
                      </a:r>
                      <a:endParaRPr kumimoji="0" lang="en-US" sz="1400" b="0" i="0" u="none" strike="noStrike" cap="none" normalizeH="0" baseline="0" dirty="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400" b="0" i="0" u="none" strike="noStrike" cap="none" normalizeH="0" baseline="0" dirty="0">
                          <a:ln>
                            <a:noFill/>
                          </a:ln>
                          <a:solidFill>
                            <a:schemeClr val="tx1"/>
                          </a:solidFill>
                          <a:effectLst/>
                          <a:latin typeface="Arial" pitchFamily="34" charset="0"/>
                          <a:ea typeface="Gisha"/>
                          <a:cs typeface="Gisha"/>
                        </a:rPr>
                        <a:t>כמה אני רוצה </a:t>
                      </a:r>
                      <a:r>
                        <a:rPr kumimoji="0" lang="he-IL" sz="1400" b="0" i="0" u="none" strike="noStrike" cap="none" normalizeH="0" baseline="0" dirty="0" err="1">
                          <a:ln>
                            <a:noFill/>
                          </a:ln>
                          <a:solidFill>
                            <a:schemeClr val="tx1"/>
                          </a:solidFill>
                          <a:effectLst/>
                          <a:latin typeface="Arial" pitchFamily="34" charset="0"/>
                          <a:ea typeface="Gisha"/>
                          <a:cs typeface="Gisha"/>
                        </a:rPr>
                        <a:t>לבצע</a:t>
                      </a:r>
                      <a:r>
                        <a:rPr kumimoji="0" lang="he-IL" sz="1400" b="0" i="0" u="none" strike="noStrike" cap="none" normalizeH="0" baseline="0" dirty="0">
                          <a:ln>
                            <a:noFill/>
                          </a:ln>
                          <a:solidFill>
                            <a:schemeClr val="tx1"/>
                          </a:solidFill>
                          <a:effectLst/>
                          <a:latin typeface="Arial" pitchFamily="34" charset="0"/>
                          <a:ea typeface="Gisha"/>
                          <a:cs typeface="Gisha"/>
                        </a:rPr>
                        <a:t> </a:t>
                      </a:r>
                      <a:r>
                        <a:rPr kumimoji="0" lang="he-IL" sz="1400" b="0" i="0" u="none" strike="noStrike" cap="none" normalizeH="0" baseline="0" dirty="0" err="1">
                          <a:ln>
                            <a:noFill/>
                          </a:ln>
                          <a:solidFill>
                            <a:schemeClr val="tx1"/>
                          </a:solidFill>
                          <a:effectLst/>
                          <a:latin typeface="Arial" pitchFamily="34" charset="0"/>
                          <a:ea typeface="Gisha"/>
                          <a:cs typeface="Gisha"/>
                        </a:rPr>
                        <a:t>את</a:t>
                      </a:r>
                      <a:r>
                        <a:rPr kumimoji="0" lang="he-IL" sz="1400" b="0" i="0" u="none" strike="noStrike" cap="none" normalizeH="0" baseline="0" dirty="0">
                          <a:ln>
                            <a:noFill/>
                          </a:ln>
                          <a:solidFill>
                            <a:schemeClr val="tx1"/>
                          </a:solidFill>
                          <a:effectLst/>
                          <a:latin typeface="Arial" pitchFamily="34" charset="0"/>
                          <a:ea typeface="Gisha"/>
                          <a:cs typeface="Gisha"/>
                        </a:rPr>
                        <a:t> התפקיד ?</a:t>
                      </a:r>
                    </a:p>
                  </a:txBody>
                  <a:tcPr horzOverflow="overflow">
                    <a:lnL w="28575" cap="flat" cmpd="sng" algn="ctr">
                      <a:solidFill>
                        <a:srgbClr val="F7EBDE"/>
                      </a:solidFill>
                      <a:prstDash val="solid"/>
                      <a:round/>
                      <a:headEnd type="none" w="med" len="med"/>
                      <a:tailEnd type="none" w="med" len="med"/>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a:noFill/>
                    </a:lnB>
                    <a:lnTlToBr>
                      <a:noFill/>
                    </a:lnTlToBr>
                    <a:lnBlToTr>
                      <a:noFill/>
                    </a:lnBlToTr>
                    <a:solidFill>
                      <a:srgbClr val="808000">
                        <a:alpha val="14902"/>
                      </a:srgbClr>
                    </a:solidFill>
                  </a:tcPr>
                </a:tc>
                <a:tc>
                  <a:txBody>
                    <a:bodyPr/>
                    <a:lstStyle/>
                    <a:p>
                      <a:pPr marL="0" marR="0" lvl="0" indent="0" algn="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600" b="1" i="0" u="none" strike="noStrike" cap="none" normalizeH="0" baseline="0" dirty="0">
                          <a:ln>
                            <a:noFill/>
                          </a:ln>
                          <a:solidFill>
                            <a:schemeClr val="tx1"/>
                          </a:solidFill>
                          <a:effectLst/>
                          <a:latin typeface="Arial" pitchFamily="34" charset="0"/>
                          <a:ea typeface="Gisha"/>
                          <a:cs typeface="Gisha"/>
                        </a:rPr>
                        <a:t>הסתגלות - לשחות או לטבוע</a:t>
                      </a:r>
                    </a:p>
                  </a:txBody>
                  <a:tcPr horzOverflow="overflow">
                    <a:lnL w="28575" cap="flat" cmpd="sng" algn="ctr">
                      <a:solidFill>
                        <a:srgbClr val="F7EBDE"/>
                      </a:solidFill>
                      <a:prstDash val="solid"/>
                      <a:round/>
                      <a:headEnd type="none" w="med" len="med"/>
                      <a:tailEnd type="none" w="med" len="med"/>
                    </a:lnL>
                    <a:lnR>
                      <a:noFill/>
                    </a:lnR>
                    <a:lnT w="28575" cap="flat" cmpd="sng" algn="ctr">
                      <a:solidFill>
                        <a:srgbClr val="F7EBDE"/>
                      </a:solidFill>
                      <a:prstDash val="solid"/>
                      <a:round/>
                      <a:headEnd type="none" w="med" len="med"/>
                      <a:tailEnd type="none" w="med" len="med"/>
                    </a:lnT>
                    <a:lnB>
                      <a:noFill/>
                    </a:lnB>
                    <a:lnTlToBr>
                      <a:noFill/>
                    </a:lnTlToBr>
                    <a:lnBlToTr>
                      <a:noFill/>
                    </a:lnBlToTr>
                    <a:solidFill>
                      <a:srgbClr val="808000">
                        <a:alpha val="14902"/>
                      </a:srgb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lstStyle/>
          <a:p>
            <a:pPr algn="ctr">
              <a:defRPr/>
            </a:pPr>
            <a:r>
              <a:rPr lang="he-IL" sz="4000" dirty="0">
                <a:solidFill>
                  <a:schemeClr val="tx1"/>
                </a:solidFill>
              </a:rPr>
              <a:t>שלבי הלמידה האוניברסאליים (נחנך)</a:t>
            </a:r>
            <a:endParaRPr lang="he-IL" sz="4000" dirty="0"/>
          </a:p>
        </p:txBody>
      </p:sp>
      <p:graphicFrame>
        <p:nvGraphicFramePr>
          <p:cNvPr id="4" name="Group 3"/>
          <p:cNvGraphicFramePr>
            <a:graphicFrameLocks noGrp="1"/>
          </p:cNvGraphicFramePr>
          <p:nvPr/>
        </p:nvGraphicFramePr>
        <p:xfrm>
          <a:off x="285720" y="1500174"/>
          <a:ext cx="7715303" cy="4572032"/>
        </p:xfrm>
        <a:graphic>
          <a:graphicData uri="http://schemas.openxmlformats.org/drawingml/2006/table">
            <a:tbl>
              <a:tblPr/>
              <a:tblGrid>
                <a:gridCol w="3066066">
                  <a:extLst>
                    <a:ext uri="{9D8B030D-6E8A-4147-A177-3AD203B41FA5}">
                      <a16:colId xmlns:a16="http://schemas.microsoft.com/office/drawing/2014/main" val="20000"/>
                    </a:ext>
                  </a:extLst>
                </a:gridCol>
                <a:gridCol w="3550741">
                  <a:extLst>
                    <a:ext uri="{9D8B030D-6E8A-4147-A177-3AD203B41FA5}">
                      <a16:colId xmlns:a16="http://schemas.microsoft.com/office/drawing/2014/main" val="20001"/>
                    </a:ext>
                  </a:extLst>
                </a:gridCol>
                <a:gridCol w="1098496">
                  <a:extLst>
                    <a:ext uri="{9D8B030D-6E8A-4147-A177-3AD203B41FA5}">
                      <a16:colId xmlns:a16="http://schemas.microsoft.com/office/drawing/2014/main" val="20002"/>
                    </a:ext>
                  </a:extLst>
                </a:gridCol>
              </a:tblGrid>
              <a:tr h="320727">
                <a:tc>
                  <a:txBody>
                    <a:bodyPr/>
                    <a:lstStyle/>
                    <a:p>
                      <a:pPr marL="0" marR="0" lvl="0" indent="0" algn="ct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400" b="1" i="0" u="none" strike="noStrike" cap="none" normalizeH="0" baseline="0" dirty="0">
                          <a:ln>
                            <a:noFill/>
                          </a:ln>
                          <a:solidFill>
                            <a:schemeClr val="tx1"/>
                          </a:solidFill>
                          <a:effectLst/>
                          <a:latin typeface="Trebuchet MS" pitchFamily="34" charset="0"/>
                          <a:ea typeface="Gisha"/>
                          <a:cs typeface="Gisha"/>
                        </a:rPr>
                        <a:t>שגיאות שכיחות</a:t>
                      </a:r>
                      <a:endParaRPr kumimoji="0" lang="he-IL" sz="1400" b="0" i="0" u="none" strike="noStrike" cap="none" normalizeH="0" baseline="0" dirty="0">
                        <a:ln>
                          <a:noFill/>
                        </a:ln>
                        <a:solidFill>
                          <a:schemeClr val="tx1"/>
                        </a:solidFill>
                        <a:effectLst/>
                        <a:latin typeface="Trebuchet MS" pitchFamily="34" charset="0"/>
                        <a:ea typeface="Gisha"/>
                        <a:cs typeface="Gisha"/>
                      </a:endParaRPr>
                    </a:p>
                  </a:txBody>
                  <a:tcPr anchor="ctr" horzOverflow="overflow">
                    <a:lnL>
                      <a:noFill/>
                    </a:lnL>
                    <a:lnR w="28575" cap="flat" cmpd="sng" algn="ctr">
                      <a:solidFill>
                        <a:srgbClr val="F7EBDE"/>
                      </a:solidFill>
                      <a:prstDash val="solid"/>
                      <a:round/>
                      <a:headEnd type="none" w="med" len="med"/>
                      <a:tailEnd type="none" w="med" len="med"/>
                    </a:lnR>
                    <a:lnT>
                      <a:noFill/>
                    </a:lnT>
                    <a:lnB w="28575" cap="flat" cmpd="sng" algn="ctr">
                      <a:solidFill>
                        <a:srgbClr val="F7EBDE"/>
                      </a:solidFill>
                      <a:prstDash val="solid"/>
                      <a:round/>
                      <a:headEnd type="none" w="med" len="med"/>
                      <a:tailEnd type="none" w="med" len="med"/>
                    </a:lnB>
                    <a:lnTlToBr>
                      <a:noFill/>
                    </a:lnTlToBr>
                    <a:lnBlToTr>
                      <a:noFill/>
                    </a:lnBlToTr>
                    <a:solidFill>
                      <a:srgbClr val="7B8E7B"/>
                    </a:solidFill>
                  </a:tcPr>
                </a:tc>
                <a:tc>
                  <a:txBody>
                    <a:bodyPr/>
                    <a:lstStyle/>
                    <a:p>
                      <a:pPr marL="0" marR="0" lvl="0" indent="0" algn="ct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400" b="1" i="0" u="none" strike="noStrike" cap="none" normalizeH="0" baseline="0">
                          <a:ln>
                            <a:noFill/>
                          </a:ln>
                          <a:solidFill>
                            <a:schemeClr val="tx1"/>
                          </a:solidFill>
                          <a:effectLst/>
                          <a:latin typeface="Trebuchet MS" pitchFamily="34" charset="0"/>
                          <a:ea typeface="Gisha"/>
                          <a:cs typeface="Gisha"/>
                        </a:rPr>
                        <a:t>שאלות מרכזיות </a:t>
                      </a:r>
                      <a:endParaRPr kumimoji="0" lang="he-IL" sz="1400" b="0" i="0" u="none" strike="noStrike" cap="none" normalizeH="0" baseline="0">
                        <a:ln>
                          <a:noFill/>
                        </a:ln>
                        <a:solidFill>
                          <a:schemeClr val="tx1"/>
                        </a:solidFill>
                        <a:effectLst/>
                        <a:latin typeface="Trebuchet MS" pitchFamily="34" charset="0"/>
                        <a:ea typeface="Gisha"/>
                        <a:cs typeface="Gisha"/>
                      </a:endParaRPr>
                    </a:p>
                  </a:txBody>
                  <a:tcPr anchor="ctr" horzOverflow="overflow">
                    <a:lnL w="28575" cap="flat" cmpd="sng" algn="ctr">
                      <a:solidFill>
                        <a:srgbClr val="F7EBDE"/>
                      </a:solidFill>
                      <a:prstDash val="solid"/>
                      <a:round/>
                      <a:headEnd type="none" w="med" len="med"/>
                      <a:tailEnd type="none" w="med" len="med"/>
                    </a:lnL>
                    <a:lnR w="28575" cap="flat" cmpd="sng" algn="ctr">
                      <a:solidFill>
                        <a:srgbClr val="F7EBDE"/>
                      </a:solidFill>
                      <a:prstDash val="solid"/>
                      <a:round/>
                      <a:headEnd type="none" w="med" len="med"/>
                      <a:tailEnd type="none" w="med" len="med"/>
                    </a:lnR>
                    <a:lnT>
                      <a:noFill/>
                    </a:lnT>
                    <a:lnB w="28575" cap="flat" cmpd="sng" algn="ctr">
                      <a:solidFill>
                        <a:srgbClr val="F7EBDE"/>
                      </a:solidFill>
                      <a:prstDash val="solid"/>
                      <a:round/>
                      <a:headEnd type="none" w="med" len="med"/>
                      <a:tailEnd type="none" w="med" len="med"/>
                    </a:lnB>
                    <a:lnTlToBr>
                      <a:noFill/>
                    </a:lnTlToBr>
                    <a:lnBlToTr>
                      <a:noFill/>
                    </a:lnBlToTr>
                    <a:solidFill>
                      <a:srgbClr val="7B8E7B"/>
                    </a:solidFill>
                  </a:tcPr>
                </a:tc>
                <a:tc>
                  <a:txBody>
                    <a:bodyPr/>
                    <a:lstStyle/>
                    <a:p>
                      <a:pPr marL="0" marR="0" lvl="0" indent="0" algn="ct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400" b="1" i="0" u="none" strike="noStrike" cap="none" normalizeH="0" baseline="0">
                          <a:ln>
                            <a:noFill/>
                          </a:ln>
                          <a:solidFill>
                            <a:schemeClr val="tx1"/>
                          </a:solidFill>
                          <a:effectLst/>
                          <a:latin typeface="Trebuchet MS" pitchFamily="34" charset="0"/>
                          <a:ea typeface="Gisha"/>
                          <a:cs typeface="Gisha"/>
                        </a:rPr>
                        <a:t>שלב</a:t>
                      </a:r>
                      <a:endParaRPr kumimoji="0" lang="he-IL" sz="1400" b="0" i="0" u="none" strike="noStrike" cap="none" normalizeH="0" baseline="0">
                        <a:ln>
                          <a:noFill/>
                        </a:ln>
                        <a:solidFill>
                          <a:schemeClr val="tx1"/>
                        </a:solidFill>
                        <a:effectLst/>
                        <a:latin typeface="Trebuchet MS" pitchFamily="34" charset="0"/>
                        <a:ea typeface="Gisha"/>
                        <a:cs typeface="Gisha"/>
                      </a:endParaRPr>
                    </a:p>
                  </a:txBody>
                  <a:tcPr anchor="ctr" horzOverflow="overflow">
                    <a:lnL w="28575" cap="flat" cmpd="sng" algn="ctr">
                      <a:solidFill>
                        <a:srgbClr val="F7EBDE"/>
                      </a:solidFill>
                      <a:prstDash val="solid"/>
                      <a:round/>
                      <a:headEnd type="none" w="med" len="med"/>
                      <a:tailEnd type="none" w="med" len="med"/>
                    </a:lnL>
                    <a:lnR>
                      <a:noFill/>
                    </a:lnR>
                    <a:lnT>
                      <a:noFill/>
                    </a:lnT>
                    <a:lnB w="28575" cap="flat" cmpd="sng" algn="ctr">
                      <a:solidFill>
                        <a:srgbClr val="F7EBDE"/>
                      </a:solidFill>
                      <a:prstDash val="solid"/>
                      <a:round/>
                      <a:headEnd type="none" w="med" len="med"/>
                      <a:tailEnd type="none" w="med" len="med"/>
                    </a:lnB>
                    <a:lnTlToBr>
                      <a:noFill/>
                    </a:lnTlToBr>
                    <a:lnBlToTr>
                      <a:noFill/>
                    </a:lnBlToTr>
                    <a:solidFill>
                      <a:srgbClr val="7B8E7B"/>
                    </a:solidFill>
                  </a:tcPr>
                </a:tc>
                <a:extLst>
                  <a:ext uri="{0D108BD9-81ED-4DB2-BD59-A6C34878D82A}">
                    <a16:rowId xmlns:a16="http://schemas.microsoft.com/office/drawing/2014/main" val="10000"/>
                  </a:ext>
                </a:extLst>
              </a:tr>
              <a:tr h="1302954">
                <a:tc>
                  <a:txBody>
                    <a:bodyPr/>
                    <a:lstStyle/>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ביצועים לא טובים</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תסכול מביצועים נמוכים</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הטלת ספק בהבנה</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כעס על החונך כמי שלא מצליח ללמד</a:t>
                      </a:r>
                      <a:endParaRPr kumimoji="0" lang="en-US" sz="1200" b="0" i="0" u="none" strike="noStrike" cap="none" normalizeH="0" baseline="0">
                        <a:ln>
                          <a:noFill/>
                        </a:ln>
                        <a:solidFill>
                          <a:schemeClr val="tx1"/>
                        </a:solidFill>
                        <a:effectLst/>
                        <a:latin typeface="Arial" pitchFamily="34" charset="0"/>
                        <a:ea typeface="Gisha"/>
                        <a:cs typeface="Gisha"/>
                      </a:endParaRPr>
                    </a:p>
                  </a:txBody>
                  <a:tcPr horzOverflow="overflow">
                    <a:lnL>
                      <a:noFill/>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tc>
                  <a:txBody>
                    <a:bodyPr/>
                    <a:lstStyle/>
                    <a:p>
                      <a:pPr marL="177800" marR="0" lvl="0" indent="-17780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כיצד אני יכול להשתפר?</a:t>
                      </a:r>
                      <a:endParaRPr kumimoji="0" lang="en-US" sz="1200" b="0" i="0" u="none" strike="noStrike" cap="none" normalizeH="0" baseline="0">
                        <a:ln>
                          <a:noFill/>
                        </a:ln>
                        <a:solidFill>
                          <a:schemeClr val="tx1"/>
                        </a:solidFill>
                        <a:effectLst/>
                        <a:latin typeface="Arial" pitchFamily="34" charset="0"/>
                        <a:ea typeface="Gisha"/>
                        <a:cs typeface="Gisha"/>
                      </a:endParaRPr>
                    </a:p>
                    <a:p>
                      <a:pPr marL="177800" marR="0" lvl="0" indent="-17780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האם אני יכול לתפקד באופן עצמאי?</a:t>
                      </a:r>
                      <a:endParaRPr kumimoji="0" lang="en-US" sz="1200" b="0" i="0" u="none" strike="noStrike" cap="none" normalizeH="0" baseline="0">
                        <a:ln>
                          <a:noFill/>
                        </a:ln>
                        <a:solidFill>
                          <a:schemeClr val="tx1"/>
                        </a:solidFill>
                        <a:effectLst/>
                        <a:latin typeface="Arial" pitchFamily="34" charset="0"/>
                        <a:ea typeface="Gisha"/>
                        <a:cs typeface="Gisha"/>
                      </a:endParaRPr>
                    </a:p>
                    <a:p>
                      <a:pPr marL="177800" marR="0" lvl="0" indent="-17780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תחושות- מבין היטב אך קשה לי ליישם</a:t>
                      </a:r>
                      <a:endParaRPr kumimoji="0" lang="en-US" sz="1200" b="0" i="0" u="none" strike="noStrike" cap="none" normalizeH="0" baseline="0">
                        <a:ln>
                          <a:noFill/>
                        </a:ln>
                        <a:solidFill>
                          <a:schemeClr val="tx1"/>
                        </a:solidFill>
                        <a:effectLst/>
                        <a:latin typeface="Arial" pitchFamily="34" charset="0"/>
                        <a:ea typeface="Gisha"/>
                        <a:cs typeface="Gisha"/>
                      </a:endParaRPr>
                    </a:p>
                    <a:p>
                      <a:pPr marL="177800" marR="0" lvl="0" indent="-17780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מהם הסטנדרטים לביצוע נכון (ערכים ומיומנויות)</a:t>
                      </a:r>
                      <a:endParaRPr kumimoji="0" lang="en-US" sz="1200" b="0" i="0" u="none" strike="noStrike" cap="none" normalizeH="0" baseline="0">
                        <a:ln>
                          <a:noFill/>
                        </a:ln>
                        <a:solidFill>
                          <a:schemeClr val="tx1"/>
                        </a:solidFill>
                        <a:effectLst/>
                        <a:latin typeface="Arial" pitchFamily="34" charset="0"/>
                        <a:ea typeface="Gisha"/>
                        <a:cs typeface="Gisha"/>
                      </a:endParaRPr>
                    </a:p>
                    <a:p>
                      <a:pPr marL="177800" marR="0" lvl="0" indent="-17780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מהן ציפיות הממונים עלי?</a:t>
                      </a:r>
                      <a:endParaRPr kumimoji="0" lang="en-US" sz="1200" b="0" i="0" u="none" strike="noStrike" cap="none" normalizeH="0" baseline="0">
                        <a:ln>
                          <a:noFill/>
                        </a:ln>
                        <a:solidFill>
                          <a:schemeClr val="tx1"/>
                        </a:solidFill>
                        <a:effectLst/>
                        <a:latin typeface="Arial" pitchFamily="34" charset="0"/>
                        <a:ea typeface="Gisha"/>
                        <a:cs typeface="Gisha"/>
                      </a:endParaRPr>
                    </a:p>
                  </a:txBody>
                  <a:tcPr horzOverflow="overflow">
                    <a:lnL w="28575" cap="flat" cmpd="sng" algn="ctr">
                      <a:solidFill>
                        <a:srgbClr val="F7EBDE"/>
                      </a:solidFill>
                      <a:prstDash val="solid"/>
                      <a:round/>
                      <a:headEnd type="none" w="med" len="med"/>
                      <a:tailEnd type="none" w="med" len="med"/>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tc>
                  <a:txBody>
                    <a:bodyPr/>
                    <a:lstStyle/>
                    <a:p>
                      <a:pPr marL="0" marR="0" lvl="0" indent="0" algn="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400" b="1" i="0" u="none" strike="noStrike" cap="none" normalizeH="0" baseline="0" dirty="0">
                          <a:ln>
                            <a:noFill/>
                          </a:ln>
                          <a:solidFill>
                            <a:schemeClr val="tx1"/>
                          </a:solidFill>
                          <a:effectLst/>
                          <a:latin typeface="Arial" pitchFamily="34" charset="0"/>
                          <a:ea typeface="Gisha"/>
                          <a:cs typeface="Gisha"/>
                        </a:rPr>
                        <a:t>תובנה</a:t>
                      </a:r>
                    </a:p>
                  </a:txBody>
                  <a:tcPr horzOverflow="overflow">
                    <a:lnL w="28575" cap="flat" cmpd="sng" algn="ctr">
                      <a:solidFill>
                        <a:srgbClr val="F7EBDE"/>
                      </a:solidFill>
                      <a:prstDash val="solid"/>
                      <a:round/>
                      <a:headEnd type="none" w="med" len="med"/>
                      <a:tailEnd type="none" w="med" len="med"/>
                    </a:lnL>
                    <a:lnR>
                      <a:noFill/>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extLst>
                  <a:ext uri="{0D108BD9-81ED-4DB2-BD59-A6C34878D82A}">
                    <a16:rowId xmlns:a16="http://schemas.microsoft.com/office/drawing/2014/main" val="10001"/>
                  </a:ext>
                </a:extLst>
              </a:tr>
              <a:tr h="1287920">
                <a:tc>
                  <a:txBody>
                    <a:bodyPr/>
                    <a:lstStyle/>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שאננות</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אי רצון ללמידה</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התקבעות על ידע ישן</a:t>
                      </a:r>
                      <a:endParaRPr kumimoji="0" lang="en-US" sz="1200" b="0" i="0" u="none" strike="noStrike" cap="none" normalizeH="0" baseline="0">
                        <a:ln>
                          <a:noFill/>
                        </a:ln>
                        <a:solidFill>
                          <a:schemeClr val="tx1"/>
                        </a:solidFill>
                        <a:effectLst/>
                        <a:latin typeface="Arial" pitchFamily="34" charset="0"/>
                        <a:ea typeface="Gisha"/>
                        <a:cs typeface="Gisha"/>
                      </a:endParaRPr>
                    </a:p>
                  </a:txBody>
                  <a:tcPr horzOverflow="overflow">
                    <a:lnL>
                      <a:noFill/>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tc>
                  <a:txBody>
                    <a:bodyPr/>
                    <a:lstStyle/>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מה דעתי על המקצוע? </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האם התפקיד עונה על הצפיות שלי?</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במה אני מרגיש שההכשרה עונה על    הצרכים הביצועיים ועל הצפיות שלי    מהמקצוע?</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אלו אתגרים חדשים ישנם?</a:t>
                      </a:r>
                      <a:endParaRPr kumimoji="0" lang="en-US" sz="1200" b="0" i="0" u="none" strike="noStrike" cap="none" normalizeH="0" baseline="0">
                        <a:ln>
                          <a:noFill/>
                        </a:ln>
                        <a:solidFill>
                          <a:schemeClr val="tx1"/>
                        </a:solidFill>
                        <a:effectLst/>
                        <a:latin typeface="Arial" pitchFamily="34" charset="0"/>
                        <a:ea typeface="Gisha"/>
                        <a:cs typeface="Gisha"/>
                      </a:endParaRPr>
                    </a:p>
                  </a:txBody>
                  <a:tcPr horzOverflow="overflow">
                    <a:lnL w="28575" cap="flat" cmpd="sng" algn="ctr">
                      <a:solidFill>
                        <a:srgbClr val="F7EBDE"/>
                      </a:solidFill>
                      <a:prstDash val="solid"/>
                      <a:round/>
                      <a:headEnd type="none" w="med" len="med"/>
                      <a:tailEnd type="none" w="med" len="med"/>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tc>
                  <a:txBody>
                    <a:bodyPr/>
                    <a:lstStyle/>
                    <a:p>
                      <a:pPr marL="0" marR="0" lvl="0" indent="0" algn="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400" b="1" i="0" u="none" strike="noStrike" cap="none" normalizeH="0" baseline="0">
                          <a:ln>
                            <a:noFill/>
                          </a:ln>
                          <a:solidFill>
                            <a:schemeClr val="tx1"/>
                          </a:solidFill>
                          <a:effectLst/>
                          <a:latin typeface="Arial" pitchFamily="34" charset="0"/>
                          <a:ea typeface="Gisha"/>
                          <a:cs typeface="Gisha"/>
                        </a:rPr>
                        <a:t>שליטה</a:t>
                      </a:r>
                    </a:p>
                  </a:txBody>
                  <a:tcPr horzOverflow="overflow">
                    <a:lnL w="28575" cap="flat" cmpd="sng" algn="ctr">
                      <a:solidFill>
                        <a:srgbClr val="F7EBDE"/>
                      </a:solidFill>
                      <a:prstDash val="solid"/>
                      <a:round/>
                      <a:headEnd type="none" w="med" len="med"/>
                      <a:tailEnd type="none" w="med" len="med"/>
                    </a:lnL>
                    <a:lnR>
                      <a:noFill/>
                    </a:lnR>
                    <a:lnT w="28575" cap="flat" cmpd="sng" algn="ctr">
                      <a:solidFill>
                        <a:srgbClr val="F7EBDE"/>
                      </a:solidFill>
                      <a:prstDash val="solid"/>
                      <a:round/>
                      <a:headEnd type="none" w="med" len="med"/>
                      <a:tailEnd type="none" w="med" len="med"/>
                    </a:lnT>
                    <a:lnB w="28575" cap="flat" cmpd="sng" algn="ctr">
                      <a:solidFill>
                        <a:srgbClr val="F7EBDE"/>
                      </a:solidFill>
                      <a:prstDash val="solid"/>
                      <a:round/>
                      <a:headEnd type="none" w="med" len="med"/>
                      <a:tailEnd type="none" w="med" len="med"/>
                    </a:lnB>
                    <a:lnTlToBr>
                      <a:noFill/>
                    </a:lnTlToBr>
                    <a:lnBlToTr>
                      <a:noFill/>
                    </a:lnBlToTr>
                    <a:solidFill>
                      <a:srgbClr val="808000">
                        <a:alpha val="14902"/>
                      </a:srgbClr>
                    </a:solidFill>
                  </a:tcPr>
                </a:tc>
                <a:extLst>
                  <a:ext uri="{0D108BD9-81ED-4DB2-BD59-A6C34878D82A}">
                    <a16:rowId xmlns:a16="http://schemas.microsoft.com/office/drawing/2014/main" val="10002"/>
                  </a:ext>
                </a:extLst>
              </a:tr>
              <a:tr h="1660431">
                <a:tc>
                  <a:txBody>
                    <a:bodyPr/>
                    <a:lstStyle/>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תחושה שלא צריך ללמוד עוד כדי ללמד (לא בתכנים של המקצוע ולא בתכני הדרכה).</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קושי במעבר מהתמקדות בקשיים שלי  להתמקדות בקשיים של החניכים</a:t>
                      </a:r>
                      <a:endParaRPr kumimoji="0" lang="en-US" sz="1200" b="0" i="0" u="none" strike="noStrike" cap="none" normalizeH="0" baseline="0">
                        <a:ln>
                          <a:noFill/>
                        </a:ln>
                        <a:solidFill>
                          <a:schemeClr val="tx1"/>
                        </a:solidFill>
                        <a:effectLst/>
                        <a:latin typeface="Arial" pitchFamily="34" charset="0"/>
                        <a:ea typeface="Gisha"/>
                        <a:cs typeface="Gisha"/>
                      </a:endParaRPr>
                    </a:p>
                  </a:txBody>
                  <a:tcPr horzOverflow="overflow">
                    <a:lnL>
                      <a:noFill/>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a:noFill/>
                    </a:lnB>
                    <a:lnTlToBr>
                      <a:noFill/>
                    </a:lnTlToBr>
                    <a:lnBlToTr>
                      <a:noFill/>
                    </a:lnBlToTr>
                    <a:solidFill>
                      <a:srgbClr val="808000">
                        <a:alpha val="14902"/>
                      </a:srgbClr>
                    </a:solidFill>
                  </a:tcPr>
                </a:tc>
                <a:tc>
                  <a:txBody>
                    <a:bodyPr/>
                    <a:lstStyle/>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איך אני יכול ללמד אחרים?</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r>
                        <a:rPr kumimoji="0" lang="he-IL" sz="1200" b="0" i="0" u="none" strike="noStrike" cap="none" normalizeH="0" baseline="0">
                          <a:ln>
                            <a:noFill/>
                          </a:ln>
                          <a:solidFill>
                            <a:schemeClr val="tx1"/>
                          </a:solidFill>
                          <a:effectLst/>
                          <a:latin typeface="Arial" pitchFamily="34" charset="0"/>
                          <a:ea typeface="Gisha"/>
                          <a:cs typeface="Gisha"/>
                        </a:rPr>
                        <a:t>מה צריך עוד לדעת על המקצוע כדי </a:t>
                      </a:r>
                      <a:br>
                        <a:rPr kumimoji="0" lang="he-IL" sz="1200" b="0" i="0" u="none" strike="noStrike" cap="none" normalizeH="0" baseline="0">
                          <a:ln>
                            <a:noFill/>
                          </a:ln>
                          <a:solidFill>
                            <a:schemeClr val="tx1"/>
                          </a:solidFill>
                          <a:effectLst/>
                          <a:latin typeface="Arial" pitchFamily="34" charset="0"/>
                          <a:ea typeface="Gisha"/>
                          <a:cs typeface="Gisha"/>
                        </a:rPr>
                      </a:br>
                      <a:r>
                        <a:rPr kumimoji="0" lang="he-IL" sz="1200" b="0" i="0" u="none" strike="noStrike" cap="none" normalizeH="0" baseline="0">
                          <a:ln>
                            <a:noFill/>
                          </a:ln>
                          <a:solidFill>
                            <a:schemeClr val="tx1"/>
                          </a:solidFill>
                          <a:effectLst/>
                          <a:latin typeface="Arial" pitchFamily="34" charset="0"/>
                          <a:ea typeface="Gisha"/>
                          <a:cs typeface="Gisha"/>
                        </a:rPr>
                        <a:t> להיות מסוגל ללמד?</a:t>
                      </a:r>
                      <a:endParaRPr kumimoji="0" lang="en-US" sz="1200" b="0" i="0" u="none" strike="noStrike" cap="none" normalizeH="0" baseline="0">
                        <a:ln>
                          <a:noFill/>
                        </a:ln>
                        <a:solidFill>
                          <a:schemeClr val="tx1"/>
                        </a:solidFill>
                        <a:effectLst/>
                        <a:latin typeface="Arial" pitchFamily="34" charset="0"/>
                        <a:ea typeface="Gisha"/>
                        <a:cs typeface="Gisha"/>
                      </a:endParaRPr>
                    </a:p>
                    <a:p>
                      <a:pPr marL="0" marR="0" lvl="0" indent="0" algn="r" defTabSz="914400" rtl="1" eaLnBrk="1" fontAlgn="base" latinLnBrk="0" hangingPunct="1">
                        <a:lnSpc>
                          <a:spcPct val="100000"/>
                        </a:lnSpc>
                        <a:spcBef>
                          <a:spcPct val="0"/>
                        </a:spcBef>
                        <a:spcAft>
                          <a:spcPct val="30000"/>
                        </a:spcAft>
                        <a:buClr>
                          <a:srgbClr val="7B8E7B"/>
                        </a:buClr>
                        <a:buSzTx/>
                        <a:buFont typeface="Wingdings" pitchFamily="2" charset="2"/>
                        <a:buChar char="§"/>
                        <a:tabLst/>
                      </a:pPr>
                      <a:endParaRPr kumimoji="0" lang="en-US" sz="1200" b="0" i="0" u="none" strike="noStrike" cap="none" normalizeH="0" baseline="0">
                        <a:ln>
                          <a:noFill/>
                        </a:ln>
                        <a:solidFill>
                          <a:schemeClr val="tx1"/>
                        </a:solidFill>
                        <a:effectLst/>
                        <a:latin typeface="Arial" pitchFamily="34" charset="0"/>
                        <a:ea typeface="Gisha"/>
                        <a:cs typeface="Gisha"/>
                      </a:endParaRPr>
                    </a:p>
                  </a:txBody>
                  <a:tcPr horzOverflow="overflow">
                    <a:lnL w="28575" cap="flat" cmpd="sng" algn="ctr">
                      <a:solidFill>
                        <a:srgbClr val="F7EBDE"/>
                      </a:solidFill>
                      <a:prstDash val="solid"/>
                      <a:round/>
                      <a:headEnd type="none" w="med" len="med"/>
                      <a:tailEnd type="none" w="med" len="med"/>
                    </a:lnL>
                    <a:lnR w="28575" cap="flat" cmpd="sng" algn="ctr">
                      <a:solidFill>
                        <a:srgbClr val="F7EBDE"/>
                      </a:solidFill>
                      <a:prstDash val="solid"/>
                      <a:round/>
                      <a:headEnd type="none" w="med" len="med"/>
                      <a:tailEnd type="none" w="med" len="med"/>
                    </a:lnR>
                    <a:lnT w="28575" cap="flat" cmpd="sng" algn="ctr">
                      <a:solidFill>
                        <a:srgbClr val="F7EBDE"/>
                      </a:solidFill>
                      <a:prstDash val="solid"/>
                      <a:round/>
                      <a:headEnd type="none" w="med" len="med"/>
                      <a:tailEnd type="none" w="med" len="med"/>
                    </a:lnT>
                    <a:lnB>
                      <a:noFill/>
                    </a:lnB>
                    <a:lnTlToBr>
                      <a:noFill/>
                    </a:lnTlToBr>
                    <a:lnBlToTr>
                      <a:noFill/>
                    </a:lnBlToTr>
                    <a:solidFill>
                      <a:srgbClr val="808000">
                        <a:alpha val="14902"/>
                      </a:srgbClr>
                    </a:solidFill>
                  </a:tcPr>
                </a:tc>
                <a:tc>
                  <a:txBody>
                    <a:bodyPr/>
                    <a:lstStyle/>
                    <a:p>
                      <a:pPr marL="0" marR="0" lvl="0" indent="0" algn="r" defTabSz="914400" rtl="1" eaLnBrk="1" fontAlgn="base" latinLnBrk="0" hangingPunct="1">
                        <a:lnSpc>
                          <a:spcPct val="100000"/>
                        </a:lnSpc>
                        <a:spcBef>
                          <a:spcPct val="0"/>
                        </a:spcBef>
                        <a:spcAft>
                          <a:spcPct val="30000"/>
                        </a:spcAft>
                        <a:buClr>
                          <a:schemeClr val="tx2"/>
                        </a:buClr>
                        <a:buSzPct val="73000"/>
                        <a:buFont typeface="Wingdings 2" pitchFamily="18" charset="2"/>
                        <a:buNone/>
                        <a:tabLst/>
                      </a:pPr>
                      <a:r>
                        <a:rPr kumimoji="0" lang="he-IL" sz="1400" b="1" i="0" u="none" strike="noStrike" cap="none" normalizeH="0" baseline="0" dirty="0">
                          <a:ln>
                            <a:noFill/>
                          </a:ln>
                          <a:solidFill>
                            <a:schemeClr val="tx1"/>
                          </a:solidFill>
                          <a:effectLst/>
                          <a:latin typeface="Arial" pitchFamily="34" charset="0"/>
                          <a:ea typeface="Gisha"/>
                          <a:cs typeface="Gisha"/>
                        </a:rPr>
                        <a:t>הוראה</a:t>
                      </a:r>
                    </a:p>
                  </a:txBody>
                  <a:tcPr horzOverflow="overflow">
                    <a:lnL w="28575" cap="flat" cmpd="sng" algn="ctr">
                      <a:solidFill>
                        <a:srgbClr val="F7EBDE"/>
                      </a:solidFill>
                      <a:prstDash val="solid"/>
                      <a:round/>
                      <a:headEnd type="none" w="med" len="med"/>
                      <a:tailEnd type="none" w="med" len="med"/>
                    </a:lnL>
                    <a:lnR>
                      <a:noFill/>
                    </a:lnR>
                    <a:lnT w="28575" cap="flat" cmpd="sng" algn="ctr">
                      <a:solidFill>
                        <a:srgbClr val="F7EBDE"/>
                      </a:solidFill>
                      <a:prstDash val="solid"/>
                      <a:round/>
                      <a:headEnd type="none" w="med" len="med"/>
                      <a:tailEnd type="none" w="med" len="med"/>
                    </a:lnT>
                    <a:lnB>
                      <a:noFill/>
                    </a:lnB>
                    <a:lnTlToBr>
                      <a:noFill/>
                    </a:lnTlToBr>
                    <a:lnBlToTr>
                      <a:noFill/>
                    </a:lnBlToTr>
                    <a:solidFill>
                      <a:srgbClr val="808000">
                        <a:alpha val="14902"/>
                      </a:srgb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a:off x="457200" y="274638"/>
            <a:ext cx="8229600" cy="725487"/>
          </a:xfrm>
        </p:spPr>
        <p:txBody>
          <a:bodyPr/>
          <a:lstStyle/>
          <a:p>
            <a:pPr algn="ctr">
              <a:defRPr/>
            </a:pPr>
            <a:r>
              <a:rPr lang="he-IL" sz="4000" dirty="0">
                <a:solidFill>
                  <a:schemeClr val="tx1"/>
                </a:solidFill>
              </a:rPr>
              <a:t>תפקידי החונך מול שלבי הלמידה</a:t>
            </a:r>
            <a:endParaRPr lang="he-IL" sz="4000" dirty="0"/>
          </a:p>
        </p:txBody>
      </p:sp>
      <p:graphicFrame>
        <p:nvGraphicFramePr>
          <p:cNvPr id="5" name="Group 35"/>
          <p:cNvGraphicFramePr>
            <a:graphicFrameLocks noGrp="1"/>
          </p:cNvGraphicFramePr>
          <p:nvPr>
            <p:ph idx="1"/>
          </p:nvPr>
        </p:nvGraphicFramePr>
        <p:xfrm>
          <a:off x="357188" y="1285875"/>
          <a:ext cx="7643836" cy="4902201"/>
        </p:xfrm>
        <a:graphic>
          <a:graphicData uri="http://schemas.openxmlformats.org/drawingml/2006/table">
            <a:tbl>
              <a:tblPr rtl="1"/>
              <a:tblGrid>
                <a:gridCol w="1129203">
                  <a:extLst>
                    <a:ext uri="{9D8B030D-6E8A-4147-A177-3AD203B41FA5}">
                      <a16:colId xmlns:a16="http://schemas.microsoft.com/office/drawing/2014/main" val="20000"/>
                    </a:ext>
                  </a:extLst>
                </a:gridCol>
                <a:gridCol w="6514633">
                  <a:extLst>
                    <a:ext uri="{9D8B030D-6E8A-4147-A177-3AD203B41FA5}">
                      <a16:colId xmlns:a16="http://schemas.microsoft.com/office/drawing/2014/main" val="20001"/>
                    </a:ext>
                  </a:extLst>
                </a:gridCol>
              </a:tblGrid>
              <a:tr h="303213">
                <a:tc>
                  <a:txBody>
                    <a:bodyPr/>
                    <a:lstStyle/>
                    <a:p>
                      <a:pPr marL="273050" marR="0" lvl="0" indent="-273050" algn="just" defTabSz="914400" rtl="1" eaLnBrk="1" fontAlgn="base" latinLnBrk="0" hangingPunct="1">
                        <a:lnSpc>
                          <a:spcPct val="100000"/>
                        </a:lnSpc>
                        <a:spcBef>
                          <a:spcPct val="0"/>
                        </a:spcBef>
                        <a:spcAft>
                          <a:spcPct val="0"/>
                        </a:spcAft>
                        <a:buClrTx/>
                        <a:buSzTx/>
                        <a:buFontTx/>
                        <a:buNone/>
                        <a:tabLst/>
                      </a:pPr>
                      <a:r>
                        <a:rPr kumimoji="0" lang="he-IL" sz="1600" b="1" i="1" u="none" strike="noStrike" cap="none" normalizeH="0" baseline="0" dirty="0">
                          <a:ln>
                            <a:noFill/>
                          </a:ln>
                          <a:solidFill>
                            <a:schemeClr val="tx1"/>
                          </a:solidFill>
                          <a:effectLst/>
                          <a:latin typeface="Arial" pitchFamily="34" charset="0"/>
                          <a:ea typeface="Gisha"/>
                          <a:cs typeface="Gisha"/>
                        </a:rPr>
                        <a:t>השלבים</a:t>
                      </a:r>
                      <a:endParaRPr kumimoji="0" lang="he-IL" sz="2400" b="1" i="1" u="none" strike="noStrike" cap="none" normalizeH="0" baseline="0" dirty="0">
                        <a:ln>
                          <a:noFill/>
                        </a:ln>
                        <a:solidFill>
                          <a:schemeClr val="tx1"/>
                        </a:solidFill>
                        <a:effectLst/>
                        <a:latin typeface="Arial" pitchFamily="34" charset="0"/>
                        <a:ea typeface="Gisha"/>
                        <a:cs typeface="Gisha"/>
                      </a:endParaRPr>
                    </a:p>
                  </a:txBody>
                  <a:tcPr horzOverflow="overflow">
                    <a:lnL>
                      <a:noFill/>
                    </a:lnL>
                    <a:lnR>
                      <a:noFill/>
                    </a:lnR>
                    <a:lnT>
                      <a:noFill/>
                    </a:lnT>
                    <a:lnB>
                      <a:noFill/>
                    </a:lnB>
                    <a:lnTlToBr>
                      <a:noFill/>
                    </a:lnTlToBr>
                    <a:lnBlToTr>
                      <a:noFill/>
                    </a:lnBlToTr>
                    <a:noFill/>
                  </a:tcPr>
                </a:tc>
                <a:tc>
                  <a:txBody>
                    <a:bodyPr/>
                    <a:lstStyle/>
                    <a:p>
                      <a:pPr marL="273050" marR="0" lvl="0" indent="-273050" algn="just" defTabSz="914400" rtl="1" eaLnBrk="1" fontAlgn="base" latinLnBrk="0" hangingPunct="1">
                        <a:lnSpc>
                          <a:spcPct val="100000"/>
                        </a:lnSpc>
                        <a:spcBef>
                          <a:spcPct val="0"/>
                        </a:spcBef>
                        <a:spcAft>
                          <a:spcPct val="0"/>
                        </a:spcAft>
                        <a:buClrTx/>
                        <a:buSzTx/>
                        <a:buFontTx/>
                        <a:buNone/>
                        <a:tabLst/>
                      </a:pPr>
                      <a:r>
                        <a:rPr kumimoji="0" lang="he-IL" sz="1600" b="1" i="1" u="none" strike="noStrike" cap="none" normalizeH="0" baseline="0">
                          <a:ln>
                            <a:noFill/>
                          </a:ln>
                          <a:solidFill>
                            <a:schemeClr val="tx1"/>
                          </a:solidFill>
                          <a:effectLst/>
                          <a:latin typeface="Arial" pitchFamily="34" charset="0"/>
                          <a:ea typeface="Gisha"/>
                          <a:cs typeface="Gisha"/>
                        </a:rPr>
                        <a:t>תפקיד החונך</a:t>
                      </a:r>
                      <a:endParaRPr kumimoji="0" lang="he-IL" sz="2400" b="1" i="1" u="none" strike="noStrike" cap="none" normalizeH="0" baseline="0">
                        <a:ln>
                          <a:noFill/>
                        </a:ln>
                        <a:solidFill>
                          <a:schemeClr val="tx1"/>
                        </a:solidFill>
                        <a:effectLst/>
                        <a:latin typeface="Arial" pitchFamily="34" charset="0"/>
                        <a:ea typeface="Gisha"/>
                        <a:cs typeface="Gisha"/>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111250">
                <a:tc>
                  <a:txBody>
                    <a:bodyPr/>
                    <a:lstStyle/>
                    <a:p>
                      <a:pPr marL="273050" marR="0" lvl="0" indent="-273050" algn="just" defTabSz="914400" rtl="1" eaLnBrk="1" fontAlgn="base" latinLnBrk="0" hangingPunct="1">
                        <a:lnSpc>
                          <a:spcPct val="100000"/>
                        </a:lnSpc>
                        <a:spcBef>
                          <a:spcPct val="0"/>
                        </a:spcBef>
                        <a:spcAft>
                          <a:spcPct val="0"/>
                        </a:spcAft>
                        <a:buClrTx/>
                        <a:buSzTx/>
                        <a:buFontTx/>
                        <a:buNone/>
                        <a:tabLst/>
                      </a:pPr>
                      <a:r>
                        <a:rPr kumimoji="0" lang="he-IL" sz="1200" b="1" i="0" u="none" strike="noStrike" cap="none" normalizeH="0" baseline="0" dirty="0" err="1">
                          <a:ln>
                            <a:noFill/>
                          </a:ln>
                          <a:solidFill>
                            <a:schemeClr val="tx1"/>
                          </a:solidFill>
                          <a:effectLst/>
                          <a:latin typeface="Arial" pitchFamily="34" charset="0"/>
                          <a:ea typeface="Gisha"/>
                          <a:cs typeface="Gisha"/>
                        </a:rPr>
                        <a:t>ההישרדות</a:t>
                      </a:r>
                      <a:endParaRPr kumimoji="0" lang="he-IL" sz="1800" b="1" i="0" u="none" strike="noStrike" cap="none" normalizeH="0" baseline="0" dirty="0">
                        <a:ln>
                          <a:noFill/>
                        </a:ln>
                        <a:solidFill>
                          <a:schemeClr val="tx1"/>
                        </a:solidFill>
                        <a:effectLst/>
                        <a:latin typeface="Arial" pitchFamily="34" charset="0"/>
                        <a:ea typeface="Gisha"/>
                        <a:cs typeface="Gisha"/>
                      </a:endParaRPr>
                    </a:p>
                  </a:txBody>
                  <a:tcPr horzOverflow="overflow">
                    <a:lnL>
                      <a:noFill/>
                    </a:lnL>
                    <a:lnR>
                      <a:noFill/>
                    </a:lnR>
                    <a:lnT>
                      <a:noFill/>
                    </a:lnT>
                    <a:lnB>
                      <a:noFill/>
                    </a:lnB>
                    <a:lnTlToBr>
                      <a:noFill/>
                    </a:lnTlToBr>
                    <a:lnBlToTr>
                      <a:noFill/>
                    </a:lnBlToTr>
                    <a:noFill/>
                  </a:tcPr>
                </a:tc>
                <a:tc>
                  <a:txBody>
                    <a:bodyPr/>
                    <a:lstStyle/>
                    <a:p>
                      <a:pPr marL="273050" marR="0" lvl="0" indent="-273050" algn="just" defTabSz="914400" rtl="1" eaLnBrk="1" fontAlgn="base" latinLnBrk="0" hangingPunct="1">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a:ln>
                            <a:noFill/>
                          </a:ln>
                          <a:solidFill>
                            <a:schemeClr val="tx1"/>
                          </a:solidFill>
                          <a:effectLst/>
                          <a:latin typeface="Arial" pitchFamily="34" charset="0"/>
                          <a:ea typeface="Gisha"/>
                          <a:cs typeface="Gisha"/>
                        </a:rPr>
                        <a:t>להעניק ביטחון, להדגיש את ניסויון העבר ואת הדברים שהנחנך יודע. אין זה מקום להעריך נחנך ולהדביק לו תוויות.</a:t>
                      </a:r>
                      <a:endParaRPr kumimoji="0" lang="en-US" sz="1400" b="1" i="0" u="none" strike="noStrike" cap="none" normalizeH="0" baseline="0">
                        <a:ln>
                          <a:noFill/>
                        </a:ln>
                        <a:solidFill>
                          <a:schemeClr val="tx1"/>
                        </a:solidFill>
                        <a:effectLst/>
                        <a:latin typeface="Arial" pitchFamily="34" charset="0"/>
                        <a:ea typeface="Gisha"/>
                        <a:cs typeface="Gisha"/>
                      </a:endParaRPr>
                    </a:p>
                    <a:p>
                      <a:pPr marL="273050" marR="0" lvl="0" indent="-273050" algn="just" defTabSz="914400" rtl="1" eaLnBrk="0" fontAlgn="base" latinLnBrk="0" hangingPunct="0">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a:ln>
                            <a:noFill/>
                          </a:ln>
                          <a:solidFill>
                            <a:schemeClr val="tx1"/>
                          </a:solidFill>
                          <a:effectLst/>
                          <a:latin typeface="Arial" pitchFamily="34" charset="0"/>
                          <a:ea typeface="Gisha"/>
                          <a:cs typeface="Gisha"/>
                        </a:rPr>
                        <a:t>תהליך הלמידה בשלב זה מוגבל מאוד ואין ללמד תכנים קריטיים.</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706438">
                <a:tc>
                  <a:txBody>
                    <a:bodyPr/>
                    <a:lstStyle/>
                    <a:p>
                      <a:pPr marL="273050" marR="0" lvl="0" indent="-273050" algn="just" defTabSz="914400" rtl="1" eaLnBrk="1" fontAlgn="base" latinLnBrk="0" hangingPunct="1">
                        <a:lnSpc>
                          <a:spcPct val="100000"/>
                        </a:lnSpc>
                        <a:spcBef>
                          <a:spcPct val="0"/>
                        </a:spcBef>
                        <a:spcAft>
                          <a:spcPct val="0"/>
                        </a:spcAft>
                        <a:buClrTx/>
                        <a:buSzTx/>
                        <a:buFontTx/>
                        <a:buNone/>
                        <a:tabLst/>
                      </a:pPr>
                      <a:r>
                        <a:rPr kumimoji="0" lang="he-IL" sz="1200" b="1" i="0" u="none" strike="noStrike" cap="none" normalizeH="0" baseline="0" dirty="0">
                          <a:ln>
                            <a:noFill/>
                          </a:ln>
                          <a:solidFill>
                            <a:schemeClr val="tx1"/>
                          </a:solidFill>
                          <a:effectLst/>
                          <a:latin typeface="Arial" pitchFamily="34" charset="0"/>
                          <a:ea typeface="Gisha"/>
                          <a:cs typeface="Gisha"/>
                        </a:rPr>
                        <a:t>הסתגלות</a:t>
                      </a:r>
                      <a:endParaRPr kumimoji="0" lang="he-IL" sz="1800" b="1" i="0" u="none" strike="noStrike" cap="none" normalizeH="0" baseline="0" dirty="0">
                        <a:ln>
                          <a:noFill/>
                        </a:ln>
                        <a:solidFill>
                          <a:schemeClr val="tx1"/>
                        </a:solidFill>
                        <a:effectLst/>
                        <a:latin typeface="Arial" pitchFamily="34" charset="0"/>
                        <a:ea typeface="Gisha"/>
                        <a:cs typeface="Gisha"/>
                      </a:endParaRPr>
                    </a:p>
                  </a:txBody>
                  <a:tcPr horzOverflow="overflow">
                    <a:lnL>
                      <a:noFill/>
                    </a:lnL>
                    <a:lnR>
                      <a:noFill/>
                    </a:lnR>
                    <a:lnT>
                      <a:noFill/>
                    </a:lnT>
                    <a:lnB>
                      <a:noFill/>
                    </a:lnB>
                    <a:lnTlToBr>
                      <a:noFill/>
                    </a:lnTlToBr>
                    <a:lnBlToTr>
                      <a:noFill/>
                    </a:lnBlToTr>
                    <a:noFill/>
                  </a:tcPr>
                </a:tc>
                <a:tc>
                  <a:txBody>
                    <a:bodyPr/>
                    <a:lstStyle/>
                    <a:p>
                      <a:pPr marL="273050" marR="0" lvl="0" indent="-273050" algn="just" defTabSz="914400" rtl="1" eaLnBrk="1" fontAlgn="base" latinLnBrk="0" hangingPunct="1">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dirty="0">
                          <a:ln>
                            <a:noFill/>
                          </a:ln>
                          <a:solidFill>
                            <a:schemeClr val="tx1"/>
                          </a:solidFill>
                          <a:effectLst/>
                          <a:latin typeface="Arial" pitchFamily="34" charset="0"/>
                          <a:ea typeface="Gisha"/>
                          <a:cs typeface="Gisha"/>
                        </a:rPr>
                        <a:t>חיזוק על הצלחות חלקיות.</a:t>
                      </a:r>
                      <a:endParaRPr kumimoji="0" lang="en-US" sz="1400" b="1" i="0" u="none" strike="noStrike" cap="none" normalizeH="0" baseline="0" dirty="0">
                        <a:ln>
                          <a:noFill/>
                        </a:ln>
                        <a:solidFill>
                          <a:schemeClr val="tx1"/>
                        </a:solidFill>
                        <a:effectLst/>
                        <a:latin typeface="Arial" pitchFamily="34" charset="0"/>
                        <a:ea typeface="Gisha"/>
                        <a:cs typeface="Gisha"/>
                      </a:endParaRPr>
                    </a:p>
                    <a:p>
                      <a:pPr marL="273050" marR="0" lvl="0" indent="-273050" algn="just" defTabSz="914400" rtl="1" eaLnBrk="0" fontAlgn="base" latinLnBrk="0" hangingPunct="0">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dirty="0">
                          <a:ln>
                            <a:noFill/>
                          </a:ln>
                          <a:solidFill>
                            <a:schemeClr val="tx1"/>
                          </a:solidFill>
                          <a:effectLst/>
                          <a:latin typeface="Arial" pitchFamily="34" charset="0"/>
                          <a:ea typeface="Gisha"/>
                          <a:cs typeface="Gisha"/>
                        </a:rPr>
                        <a:t>כיוון שהלמידה בשלב זה היא למידת "תוכי" כדאי ללמד מיומנויות מוטוריות.</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908050">
                <a:tc>
                  <a:txBody>
                    <a:bodyPr/>
                    <a:lstStyle/>
                    <a:p>
                      <a:pPr marL="273050" marR="0" lvl="0" indent="-273050" algn="just" defTabSz="914400" rtl="1" eaLnBrk="1" fontAlgn="base" latinLnBrk="0" hangingPunct="1">
                        <a:lnSpc>
                          <a:spcPct val="100000"/>
                        </a:lnSpc>
                        <a:spcBef>
                          <a:spcPct val="0"/>
                        </a:spcBef>
                        <a:spcAft>
                          <a:spcPct val="0"/>
                        </a:spcAft>
                        <a:buClrTx/>
                        <a:buSzTx/>
                        <a:buFontTx/>
                        <a:buNone/>
                        <a:tabLst/>
                      </a:pPr>
                      <a:r>
                        <a:rPr kumimoji="0" lang="he-IL" sz="1200" b="1" i="0" u="none" strike="noStrike" cap="none" normalizeH="0" baseline="0">
                          <a:ln>
                            <a:noFill/>
                          </a:ln>
                          <a:solidFill>
                            <a:schemeClr val="tx1"/>
                          </a:solidFill>
                          <a:effectLst/>
                          <a:latin typeface="Arial" pitchFamily="34" charset="0"/>
                          <a:ea typeface="Gisha"/>
                          <a:cs typeface="Gisha"/>
                        </a:rPr>
                        <a:t>תובנה</a:t>
                      </a:r>
                      <a:endParaRPr kumimoji="0" lang="he-IL" sz="1800" b="1" i="0" u="none" strike="noStrike" cap="none" normalizeH="0" baseline="0">
                        <a:ln>
                          <a:noFill/>
                        </a:ln>
                        <a:solidFill>
                          <a:schemeClr val="tx1"/>
                        </a:solidFill>
                        <a:effectLst/>
                        <a:latin typeface="Arial" pitchFamily="34" charset="0"/>
                        <a:ea typeface="Gisha"/>
                        <a:cs typeface="Gisha"/>
                      </a:endParaRPr>
                    </a:p>
                  </a:txBody>
                  <a:tcPr horzOverflow="overflow">
                    <a:lnL>
                      <a:noFill/>
                    </a:lnL>
                    <a:lnR>
                      <a:noFill/>
                    </a:lnR>
                    <a:lnT>
                      <a:noFill/>
                    </a:lnT>
                    <a:lnB>
                      <a:noFill/>
                    </a:lnB>
                    <a:lnTlToBr>
                      <a:noFill/>
                    </a:lnTlToBr>
                    <a:lnBlToTr>
                      <a:noFill/>
                    </a:lnBlToTr>
                    <a:noFill/>
                  </a:tcPr>
                </a:tc>
                <a:tc>
                  <a:txBody>
                    <a:bodyPr/>
                    <a:lstStyle/>
                    <a:p>
                      <a:pPr marL="273050" marR="0" lvl="0" indent="-273050" algn="just" defTabSz="914400" rtl="1" eaLnBrk="1" fontAlgn="base" latinLnBrk="0" hangingPunct="1">
                        <a:lnSpc>
                          <a:spcPct val="100000"/>
                        </a:lnSpc>
                        <a:spcBef>
                          <a:spcPct val="0"/>
                        </a:spcBef>
                        <a:spcAft>
                          <a:spcPct val="0"/>
                        </a:spcAft>
                        <a:buClrTx/>
                        <a:buSzTx/>
                        <a:buFontTx/>
                        <a:buNone/>
                        <a:tabLst/>
                      </a:pPr>
                      <a:r>
                        <a:rPr kumimoji="0" lang="he-IL" sz="1400" b="1" i="0" u="none" strike="noStrike" cap="none" normalizeH="0" baseline="0">
                          <a:ln>
                            <a:noFill/>
                          </a:ln>
                          <a:solidFill>
                            <a:schemeClr val="tx1"/>
                          </a:solidFill>
                          <a:effectLst/>
                          <a:latin typeface="Arial" pitchFamily="34" charset="0"/>
                          <a:ea typeface="Gisha"/>
                          <a:cs typeface="Gisha"/>
                        </a:rPr>
                        <a:t>- משוב  על ביצועים יביא כאן לשיפור ושימור משמעותיים בביצועים הבאים. התשתית של הידע קיימת רק חסרים חיזוקים ודגשים.</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109663">
                <a:tc>
                  <a:txBody>
                    <a:bodyPr/>
                    <a:lstStyle/>
                    <a:p>
                      <a:pPr marL="273050" marR="0" lvl="0" indent="-273050" algn="just" defTabSz="914400" rtl="1" eaLnBrk="1" fontAlgn="base" latinLnBrk="0" hangingPunct="1">
                        <a:lnSpc>
                          <a:spcPct val="100000"/>
                        </a:lnSpc>
                        <a:spcBef>
                          <a:spcPct val="0"/>
                        </a:spcBef>
                        <a:spcAft>
                          <a:spcPct val="0"/>
                        </a:spcAft>
                        <a:buClrTx/>
                        <a:buSzTx/>
                        <a:buFontTx/>
                        <a:buNone/>
                        <a:tabLst/>
                      </a:pPr>
                      <a:r>
                        <a:rPr kumimoji="0" lang="he-IL" sz="1200" b="1" i="0" u="none" strike="noStrike" cap="none" normalizeH="0" baseline="0">
                          <a:ln>
                            <a:noFill/>
                          </a:ln>
                          <a:solidFill>
                            <a:schemeClr val="tx1"/>
                          </a:solidFill>
                          <a:effectLst/>
                          <a:latin typeface="Arial" pitchFamily="34" charset="0"/>
                          <a:ea typeface="Gisha"/>
                          <a:cs typeface="Gisha"/>
                        </a:rPr>
                        <a:t>שליטה</a:t>
                      </a:r>
                      <a:endParaRPr kumimoji="0" lang="he-IL" sz="1800" b="1" i="0" u="none" strike="noStrike" cap="none" normalizeH="0" baseline="0">
                        <a:ln>
                          <a:noFill/>
                        </a:ln>
                        <a:solidFill>
                          <a:schemeClr val="tx1"/>
                        </a:solidFill>
                        <a:effectLst/>
                        <a:latin typeface="Arial" pitchFamily="34" charset="0"/>
                        <a:ea typeface="Gisha"/>
                        <a:cs typeface="Gisha"/>
                      </a:endParaRPr>
                    </a:p>
                  </a:txBody>
                  <a:tcPr horzOverflow="overflow">
                    <a:lnL>
                      <a:noFill/>
                    </a:lnL>
                    <a:lnR>
                      <a:noFill/>
                    </a:lnR>
                    <a:lnT>
                      <a:noFill/>
                    </a:lnT>
                    <a:lnB>
                      <a:noFill/>
                    </a:lnB>
                    <a:lnTlToBr>
                      <a:noFill/>
                    </a:lnTlToBr>
                    <a:lnBlToTr>
                      <a:noFill/>
                    </a:lnBlToTr>
                    <a:noFill/>
                  </a:tcPr>
                </a:tc>
                <a:tc>
                  <a:txBody>
                    <a:bodyPr/>
                    <a:lstStyle/>
                    <a:p>
                      <a:pPr marL="273050" marR="0" lvl="0" indent="-273050" algn="just" defTabSz="914400" rtl="1" eaLnBrk="1" fontAlgn="base" latinLnBrk="0" hangingPunct="1">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a:ln>
                            <a:noFill/>
                          </a:ln>
                          <a:solidFill>
                            <a:schemeClr val="tx1"/>
                          </a:solidFill>
                          <a:effectLst/>
                          <a:latin typeface="Arial" pitchFamily="34" charset="0"/>
                          <a:ea typeface="Gisha"/>
                          <a:cs typeface="Gisha"/>
                        </a:rPr>
                        <a:t>יישום הידע לפתרון בעיות שונות ממה שלמד כדי לבדוק הפנמת הידע.</a:t>
                      </a:r>
                      <a:endParaRPr kumimoji="0" lang="en-US" sz="1400" b="1" i="0" u="none" strike="noStrike" cap="none" normalizeH="0" baseline="0">
                        <a:ln>
                          <a:noFill/>
                        </a:ln>
                        <a:solidFill>
                          <a:schemeClr val="tx1"/>
                        </a:solidFill>
                        <a:effectLst/>
                        <a:latin typeface="Arial" pitchFamily="34" charset="0"/>
                        <a:ea typeface="Gisha"/>
                        <a:cs typeface="Gisha"/>
                      </a:endParaRPr>
                    </a:p>
                    <a:p>
                      <a:pPr marL="273050" marR="0" lvl="0" indent="-273050" algn="just" defTabSz="914400" rtl="1" eaLnBrk="0" fontAlgn="base" latinLnBrk="0" hangingPunct="0">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a:ln>
                            <a:noFill/>
                          </a:ln>
                          <a:solidFill>
                            <a:schemeClr val="tx1"/>
                          </a:solidFill>
                          <a:effectLst/>
                          <a:latin typeface="Arial" pitchFamily="34" charset="0"/>
                          <a:ea typeface="Gisha"/>
                          <a:cs typeface="Gisha"/>
                        </a:rPr>
                        <a:t>יצירת אתגרי חשיבה כדי להימנע משאננות.</a:t>
                      </a:r>
                      <a:endParaRPr kumimoji="0" lang="en-US" sz="1400" b="1" i="0" u="none" strike="noStrike" cap="none" normalizeH="0" baseline="0">
                        <a:ln>
                          <a:noFill/>
                        </a:ln>
                        <a:solidFill>
                          <a:schemeClr val="tx1"/>
                        </a:solidFill>
                        <a:effectLst/>
                        <a:latin typeface="Arial" pitchFamily="34" charset="0"/>
                        <a:ea typeface="Gisha"/>
                        <a:cs typeface="Gisha"/>
                      </a:endParaRPr>
                    </a:p>
                    <a:p>
                      <a:pPr marL="273050" marR="0" lvl="0" indent="-273050" algn="just" defTabSz="914400" rtl="1" eaLnBrk="0" fontAlgn="base" latinLnBrk="0" hangingPunct="0">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a:ln>
                            <a:noFill/>
                          </a:ln>
                          <a:solidFill>
                            <a:schemeClr val="tx1"/>
                          </a:solidFill>
                          <a:effectLst/>
                          <a:latin typeface="Arial" pitchFamily="34" charset="0"/>
                          <a:ea typeface="Gisha"/>
                          <a:cs typeface="Gisha"/>
                        </a:rPr>
                        <a:t>הכנת תרגולים בציר מהקל אל הקשה. כדי ליצור הפנמה טובה יותר של המיומנויות.</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708025">
                <a:tc>
                  <a:txBody>
                    <a:bodyPr/>
                    <a:lstStyle/>
                    <a:p>
                      <a:pPr marL="273050" marR="0" lvl="0" indent="-273050" algn="just" defTabSz="914400" rtl="1" eaLnBrk="1" fontAlgn="base" latinLnBrk="0" hangingPunct="1">
                        <a:lnSpc>
                          <a:spcPct val="100000"/>
                        </a:lnSpc>
                        <a:spcBef>
                          <a:spcPct val="0"/>
                        </a:spcBef>
                        <a:spcAft>
                          <a:spcPct val="0"/>
                        </a:spcAft>
                        <a:buClrTx/>
                        <a:buSzTx/>
                        <a:buFontTx/>
                        <a:buNone/>
                        <a:tabLst/>
                      </a:pPr>
                      <a:r>
                        <a:rPr kumimoji="0" lang="he-IL" sz="1200" b="1" i="0" u="none" strike="noStrike" cap="none" normalizeH="0" baseline="0">
                          <a:ln>
                            <a:noFill/>
                          </a:ln>
                          <a:solidFill>
                            <a:schemeClr val="tx1"/>
                          </a:solidFill>
                          <a:effectLst/>
                          <a:latin typeface="Arial" pitchFamily="34" charset="0"/>
                          <a:ea typeface="Gisha"/>
                          <a:cs typeface="Gisha"/>
                        </a:rPr>
                        <a:t>הוראה</a:t>
                      </a:r>
                      <a:endParaRPr kumimoji="0" lang="he-IL" sz="1800" b="1" i="0" u="none" strike="noStrike" cap="none" normalizeH="0" baseline="0">
                        <a:ln>
                          <a:noFill/>
                        </a:ln>
                        <a:solidFill>
                          <a:schemeClr val="tx1"/>
                        </a:solidFill>
                        <a:effectLst/>
                        <a:latin typeface="Arial" pitchFamily="34" charset="0"/>
                        <a:ea typeface="Gisha"/>
                        <a:cs typeface="Gisha"/>
                      </a:endParaRPr>
                    </a:p>
                  </a:txBody>
                  <a:tcPr horzOverflow="overflow">
                    <a:lnL>
                      <a:noFill/>
                    </a:lnL>
                    <a:lnR>
                      <a:noFill/>
                    </a:lnR>
                    <a:lnT>
                      <a:noFill/>
                    </a:lnT>
                    <a:lnB>
                      <a:noFill/>
                    </a:lnB>
                    <a:lnTlToBr>
                      <a:noFill/>
                    </a:lnTlToBr>
                    <a:lnBlToTr>
                      <a:noFill/>
                    </a:lnBlToTr>
                    <a:noFill/>
                  </a:tcPr>
                </a:tc>
                <a:tc>
                  <a:txBody>
                    <a:bodyPr/>
                    <a:lstStyle/>
                    <a:p>
                      <a:pPr marL="273050" marR="0" lvl="0" indent="-273050" algn="just" defTabSz="914400" rtl="1" eaLnBrk="1" fontAlgn="base" latinLnBrk="0" hangingPunct="1">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dirty="0">
                          <a:ln>
                            <a:noFill/>
                          </a:ln>
                          <a:solidFill>
                            <a:schemeClr val="tx1"/>
                          </a:solidFill>
                          <a:effectLst/>
                          <a:latin typeface="Arial" pitchFamily="34" charset="0"/>
                          <a:ea typeface="Gisha"/>
                          <a:cs typeface="Gisha"/>
                        </a:rPr>
                        <a:t>רכישת מיומנויות הוראה וחניכה.</a:t>
                      </a:r>
                      <a:endParaRPr kumimoji="0" lang="en-US" sz="1400" b="1" i="0" u="none" strike="noStrike" cap="none" normalizeH="0" baseline="0" dirty="0">
                        <a:ln>
                          <a:noFill/>
                        </a:ln>
                        <a:solidFill>
                          <a:schemeClr val="tx1"/>
                        </a:solidFill>
                        <a:effectLst/>
                        <a:latin typeface="Arial" pitchFamily="34" charset="0"/>
                        <a:ea typeface="Gisha"/>
                        <a:cs typeface="Gisha"/>
                      </a:endParaRPr>
                    </a:p>
                    <a:p>
                      <a:pPr marL="273050" marR="0" lvl="0" indent="-273050" algn="just" defTabSz="914400" rtl="1" eaLnBrk="0" fontAlgn="base" latinLnBrk="0" hangingPunct="0">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dirty="0">
                          <a:ln>
                            <a:noFill/>
                          </a:ln>
                          <a:solidFill>
                            <a:schemeClr val="tx1"/>
                          </a:solidFill>
                          <a:effectLst/>
                          <a:latin typeface="Arial" pitchFamily="34" charset="0"/>
                          <a:ea typeface="Gisha"/>
                          <a:cs typeface="Gisha"/>
                        </a:rPr>
                        <a:t>העמקה בתכנים ובמיומנויות.</a:t>
                      </a:r>
                      <a:endParaRPr kumimoji="0" lang="en-US" sz="1400" b="1" i="0" u="none" strike="noStrike" cap="none" normalizeH="0" baseline="0" dirty="0">
                        <a:ln>
                          <a:noFill/>
                        </a:ln>
                        <a:solidFill>
                          <a:schemeClr val="tx1"/>
                        </a:solidFill>
                        <a:effectLst/>
                        <a:latin typeface="Arial" pitchFamily="34" charset="0"/>
                        <a:ea typeface="Gisha"/>
                        <a:cs typeface="Gisha"/>
                      </a:endParaRPr>
                    </a:p>
                    <a:p>
                      <a:pPr marL="273050" marR="0" lvl="0" indent="-273050" algn="just" defTabSz="914400" rtl="1" eaLnBrk="0" fontAlgn="base" latinLnBrk="0" hangingPunct="0">
                        <a:lnSpc>
                          <a:spcPct val="100000"/>
                        </a:lnSpc>
                        <a:spcBef>
                          <a:spcPct val="0"/>
                        </a:spcBef>
                        <a:spcAft>
                          <a:spcPct val="0"/>
                        </a:spcAft>
                        <a:buClrTx/>
                        <a:buSzTx/>
                        <a:buFont typeface="Times New Roman" pitchFamily="18" charset="0"/>
                        <a:buChar char="-"/>
                        <a:tabLst>
                          <a:tab pos="457200" algn="l"/>
                        </a:tabLst>
                      </a:pPr>
                      <a:r>
                        <a:rPr kumimoji="0" lang="he-IL" sz="1400" b="1" i="0" u="none" strike="noStrike" cap="none" normalizeH="0" baseline="0" dirty="0">
                          <a:ln>
                            <a:noFill/>
                          </a:ln>
                          <a:solidFill>
                            <a:schemeClr val="tx1"/>
                          </a:solidFill>
                          <a:effectLst/>
                          <a:latin typeface="Arial" pitchFamily="34" charset="0"/>
                          <a:ea typeface="Gisha"/>
                          <a:cs typeface="Gisha"/>
                        </a:rPr>
                        <a:t>תרגול ומשוב על חניכה והוראה.</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מציין מיקום תוכן 1"/>
          <p:cNvSpPr>
            <a:spLocks noGrp="1"/>
          </p:cNvSpPr>
          <p:nvPr>
            <p:ph idx="1"/>
          </p:nvPr>
        </p:nvSpPr>
        <p:spPr>
          <a:xfrm>
            <a:off x="428596" y="1285860"/>
            <a:ext cx="7239000" cy="4846638"/>
          </a:xfrm>
        </p:spPr>
        <p:txBody>
          <a:bodyPr/>
          <a:lstStyle/>
          <a:p>
            <a:pPr eaLnBrk="1" hangingPunct="1"/>
            <a:r>
              <a:rPr lang="he-IL" dirty="0"/>
              <a:t>חשבו על אירוע החניכה המשמעותי ביותר שהייתם שותפים לו בהקשר הצבאי כחונכים.</a:t>
            </a:r>
          </a:p>
          <a:p>
            <a:pPr eaLnBrk="1" hangingPunct="1"/>
            <a:r>
              <a:rPr lang="he-IL" dirty="0"/>
              <a:t>נתחו </a:t>
            </a:r>
            <a:r>
              <a:rPr lang="he-IL" dirty="0" err="1"/>
              <a:t>את</a:t>
            </a:r>
            <a:r>
              <a:rPr lang="he-IL" dirty="0"/>
              <a:t> מאפייניו:</a:t>
            </a:r>
          </a:p>
          <a:p>
            <a:pPr lvl="1" eaLnBrk="1" hangingPunct="1"/>
            <a:r>
              <a:rPr lang="he-IL" dirty="0"/>
              <a:t>מי </a:t>
            </a:r>
            <a:r>
              <a:rPr lang="he-IL" dirty="0" err="1"/>
              <a:t>היה</a:t>
            </a:r>
            <a:r>
              <a:rPr lang="he-IL" dirty="0"/>
              <a:t> החונך: מפקד / עמית / פקוד / גורם אחר.</a:t>
            </a:r>
          </a:p>
          <a:p>
            <a:pPr lvl="1" eaLnBrk="1" hangingPunct="1"/>
            <a:r>
              <a:rPr lang="he-IL" dirty="0"/>
              <a:t>מאפייני </a:t>
            </a:r>
            <a:r>
              <a:rPr lang="he-IL" dirty="0" err="1"/>
              <a:t>הביצוע</a:t>
            </a:r>
            <a:r>
              <a:rPr lang="he-IL" dirty="0"/>
              <a:t>: מבצעי / תרגיל / שגרה / ללא קשר </a:t>
            </a:r>
            <a:r>
              <a:rPr lang="he-IL" dirty="0" err="1"/>
              <a:t>לביצוע</a:t>
            </a:r>
            <a:r>
              <a:rPr lang="he-IL" dirty="0"/>
              <a:t>.</a:t>
            </a:r>
          </a:p>
          <a:p>
            <a:pPr lvl="1" eaLnBrk="1" hangingPunct="1"/>
            <a:r>
              <a:rPr lang="he-IL" dirty="0"/>
              <a:t>הצלחה / טעות / כישלון.</a:t>
            </a:r>
          </a:p>
          <a:p>
            <a:pPr lvl="1" eaLnBrk="1" hangingPunct="1"/>
            <a:r>
              <a:rPr lang="he-IL" dirty="0"/>
              <a:t>פורמאלי / לא פורמאלי.</a:t>
            </a:r>
          </a:p>
          <a:p>
            <a:pPr lvl="1" eaLnBrk="1" hangingPunct="1"/>
            <a:r>
              <a:rPr lang="he-IL" dirty="0"/>
              <a:t>תוכן: מקצועי / ערכי / מנהיגותי.</a:t>
            </a:r>
          </a:p>
          <a:p>
            <a:pPr lvl="1" eaLnBrk="1" hangingPunct="1"/>
            <a:r>
              <a:rPr lang="he-IL" dirty="0"/>
              <a:t>שיפור מיומנות או העצמה </a:t>
            </a:r>
            <a:r>
              <a:rPr lang="he-IL" dirty="0" err="1"/>
              <a:t>אישית</a:t>
            </a:r>
            <a:r>
              <a:rPr lang="he-IL" dirty="0"/>
              <a:t>.</a:t>
            </a:r>
          </a:p>
          <a:p>
            <a:pPr lvl="1" eaLnBrk="1" hangingPunct="1"/>
            <a:r>
              <a:rPr lang="he-IL" dirty="0"/>
              <a:t>מודעות לפערים או </a:t>
            </a:r>
            <a:r>
              <a:rPr lang="he-IL" dirty="0" err="1"/>
              <a:t>גם</a:t>
            </a:r>
            <a:r>
              <a:rPr lang="he-IL" dirty="0"/>
              <a:t> ניתוח פתרונות אפשריים.</a:t>
            </a:r>
          </a:p>
        </p:txBody>
      </p:sp>
      <p:sp>
        <p:nvSpPr>
          <p:cNvPr id="3" name="כותרת 2"/>
          <p:cNvSpPr>
            <a:spLocks noGrp="1"/>
          </p:cNvSpPr>
          <p:nvPr>
            <p:ph type="title"/>
          </p:nvPr>
        </p:nvSpPr>
        <p:spPr/>
        <p:txBody>
          <a:bodyPr>
            <a:scene3d>
              <a:camera prst="orthographicFront"/>
              <a:lightRig rig="soft" dir="t"/>
            </a:scene3d>
            <a:sp3d prstMaterial="softEdge">
              <a:bevelT w="25400" h="25400"/>
            </a:sp3d>
          </a:bodyPr>
          <a:lstStyle/>
          <a:p>
            <a:pPr algn="ctr" eaLnBrk="1" fontAlgn="auto" hangingPunct="1">
              <a:spcAft>
                <a:spcPts val="0"/>
              </a:spcAft>
              <a:defRPr/>
            </a:pPr>
            <a:r>
              <a:rPr lang="he-IL" dirty="0"/>
              <a:t>ניתוח מקרים</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מציין מיקום תוכן 1"/>
          <p:cNvSpPr>
            <a:spLocks noGrp="1"/>
          </p:cNvSpPr>
          <p:nvPr>
            <p:ph idx="1"/>
          </p:nvPr>
        </p:nvSpPr>
        <p:spPr/>
        <p:txBody>
          <a:bodyPr/>
          <a:lstStyle/>
          <a:p>
            <a:r>
              <a:rPr lang="he-IL"/>
              <a:t>חונך מוכוון תוצר :</a:t>
            </a:r>
          </a:p>
          <a:p>
            <a:pPr lvl="1"/>
            <a:r>
              <a:rPr lang="he-IL"/>
              <a:t>לשפר את הביצוע – לעיתים עושה בעצמו.</a:t>
            </a:r>
          </a:p>
          <a:p>
            <a:r>
              <a:rPr lang="he-IL"/>
              <a:t>חונך מוכוון תהליך:</a:t>
            </a:r>
          </a:p>
          <a:p>
            <a:pPr lvl="1"/>
            <a:r>
              <a:rPr lang="he-IL"/>
              <a:t>להקנות כלים לשיפור הביצוע על ידי החניך.</a:t>
            </a:r>
          </a:p>
        </p:txBody>
      </p:sp>
      <p:sp>
        <p:nvSpPr>
          <p:cNvPr id="3" name="כותרת 2"/>
          <p:cNvSpPr>
            <a:spLocks noGrp="1"/>
          </p:cNvSpPr>
          <p:nvPr>
            <p:ph type="title"/>
          </p:nvPr>
        </p:nvSpPr>
        <p:spPr/>
        <p:txBody>
          <a:bodyPr/>
          <a:lstStyle/>
          <a:p>
            <a:pPr algn="ctr">
              <a:defRPr/>
            </a:pPr>
            <a:r>
              <a:rPr lang="he-IL" dirty="0"/>
              <a:t>סוגי חונכים</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18D3913D-AB4E-47C7-A0A7-87F143DFA4E0}" type="slidenum">
              <a:rPr lang="he-IL" smtClean="0"/>
              <a:pPr/>
              <a:t>27</a:t>
            </a:fld>
            <a:endParaRPr lang="he-IL"/>
          </a:p>
        </p:txBody>
      </p:sp>
      <p:sp>
        <p:nvSpPr>
          <p:cNvPr id="6" name="כותרת 3"/>
          <p:cNvSpPr txBox="1">
            <a:spLocks/>
          </p:cNvSpPr>
          <p:nvPr/>
        </p:nvSpPr>
        <p:spPr bwMode="auto">
          <a:xfrm>
            <a:off x="285720" y="2071678"/>
            <a:ext cx="7772400" cy="1829761"/>
          </a:xfrm>
          <a:prstGeom prst="rect">
            <a:avLst/>
          </a:prstGeom>
          <a:noFill/>
          <a:ln w="76200" cmpd="tri">
            <a:solidFill>
              <a:srgbClr val="7030A0"/>
            </a:solidFill>
            <a:miter lim="800000"/>
            <a:headEnd/>
            <a:tailEnd/>
          </a:ln>
        </p:spPr>
        <p:txBody>
          <a:bodyPr vert="horz" wrap="square" lIns="45720" tIns="0" rIns="45720" bIns="0" numCol="1" anchor="ctr" anchorCtr="0" compatLnSpc="1">
            <a:prstTxWarp prst="textNoShape">
              <a:avLst/>
            </a:prstTxWarp>
          </a:bodyPr>
          <a:lstStyle/>
          <a:p>
            <a:pPr marL="0" marR="0" lvl="0" indent="0" algn="ctr" defTabSz="914400" rtl="1" eaLnBrk="1" fontAlgn="auto" latinLnBrk="0" hangingPunct="1">
              <a:lnSpc>
                <a:spcPct val="100000"/>
              </a:lnSpc>
              <a:spcBef>
                <a:spcPct val="0"/>
              </a:spcBef>
              <a:spcAft>
                <a:spcPts val="0"/>
              </a:spcAft>
              <a:buClrTx/>
              <a:buSzTx/>
              <a:buFontTx/>
              <a:buNone/>
              <a:tabLst/>
              <a:defRPr/>
            </a:pP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br>
            <a:r>
              <a:rPr kumimoji="0" lang="he-IL"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t>מיהו החונך האיכותי?</a:t>
            </a:r>
          </a:p>
          <a:p>
            <a:pPr marL="0" marR="0" lvl="0" indent="0" algn="ctr" defTabSz="914400" rtl="1" eaLnBrk="1" fontAlgn="auto" latinLnBrk="0" hangingPunct="1">
              <a:lnSpc>
                <a:spcPct val="100000"/>
              </a:lnSpc>
              <a:spcBef>
                <a:spcPct val="0"/>
              </a:spcBef>
              <a:spcAft>
                <a:spcPts val="0"/>
              </a:spcAft>
              <a:buClrTx/>
              <a:buSzTx/>
              <a:buFontTx/>
              <a:buNone/>
              <a:tabLst/>
              <a:defRPr/>
            </a:pPr>
            <a:endParaRPr kumimoji="0" lang="he-IL"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מציין מיקום תוכן 1"/>
          <p:cNvSpPr>
            <a:spLocks noGrp="1"/>
          </p:cNvSpPr>
          <p:nvPr>
            <p:ph idx="1"/>
          </p:nvPr>
        </p:nvSpPr>
        <p:spPr>
          <a:xfrm>
            <a:off x="500034" y="1357298"/>
            <a:ext cx="7239000" cy="4846638"/>
          </a:xfrm>
        </p:spPr>
        <p:txBody>
          <a:bodyPr/>
          <a:lstStyle/>
          <a:p>
            <a:r>
              <a:rPr lang="he-IL" sz="2400" dirty="0"/>
              <a:t>בעל מחויבות </a:t>
            </a:r>
            <a:r>
              <a:rPr lang="he-IL" sz="2400" dirty="0" err="1"/>
              <a:t>גבוהה</a:t>
            </a:r>
            <a:r>
              <a:rPr lang="he-IL" sz="2400" dirty="0"/>
              <a:t> לנחנכים ורצון לטפח כל אחד מהם.</a:t>
            </a:r>
          </a:p>
          <a:p>
            <a:r>
              <a:rPr lang="he-IL" sz="2400" dirty="0"/>
              <a:t>התייחסות </a:t>
            </a:r>
            <a:r>
              <a:rPr lang="he-IL" sz="2400" dirty="0" err="1"/>
              <a:t>אישית</a:t>
            </a:r>
            <a:r>
              <a:rPr lang="he-IL" sz="2400" dirty="0"/>
              <a:t> לכל נחנך.</a:t>
            </a:r>
          </a:p>
          <a:p>
            <a:r>
              <a:rPr lang="he-IL" sz="2400" dirty="0"/>
              <a:t>משמש </a:t>
            </a:r>
            <a:r>
              <a:rPr lang="he-IL" sz="2400" dirty="0" err="1"/>
              <a:t>דוגמא</a:t>
            </a:r>
            <a:r>
              <a:rPr lang="he-IL" sz="2400" dirty="0"/>
              <a:t> </a:t>
            </a:r>
            <a:r>
              <a:rPr lang="he-IL" sz="2400" dirty="0" err="1"/>
              <a:t>אישית</a:t>
            </a:r>
            <a:r>
              <a:rPr lang="he-IL" sz="2400" dirty="0"/>
              <a:t> לפתיות ע"י נכונות לחשוף קשיים וחוסר הצלחות שלו ולקבל משוב מהנחנך על אופן חניכתו.</a:t>
            </a:r>
          </a:p>
          <a:p>
            <a:r>
              <a:rPr lang="he-IL" sz="2400" dirty="0"/>
              <a:t>רואה </a:t>
            </a:r>
            <a:r>
              <a:rPr lang="he-IL" sz="2400" dirty="0" err="1"/>
              <a:t>את</a:t>
            </a:r>
            <a:r>
              <a:rPr lang="he-IL" sz="2400" dirty="0"/>
              <a:t> הנחנך במרכז (ולא </a:t>
            </a:r>
            <a:r>
              <a:rPr lang="he-IL" sz="2400" dirty="0" err="1"/>
              <a:t>את</a:t>
            </a:r>
            <a:r>
              <a:rPr lang="he-IL" sz="2400" dirty="0"/>
              <a:t> </a:t>
            </a:r>
            <a:r>
              <a:rPr lang="he-IL" sz="2400" dirty="0" err="1"/>
              <a:t>הביצוע</a:t>
            </a:r>
            <a:r>
              <a:rPr lang="he-IL" sz="2400" dirty="0"/>
              <a:t>?).</a:t>
            </a:r>
          </a:p>
          <a:p>
            <a:r>
              <a:rPr lang="he-IL" sz="2400" dirty="0"/>
              <a:t>מדגיש הצלחות ומטפל </a:t>
            </a:r>
            <a:r>
              <a:rPr lang="he-IL" sz="2400" dirty="0" err="1"/>
              <a:t>בכשלונות</a:t>
            </a:r>
            <a:r>
              <a:rPr lang="he-IL" sz="2400" dirty="0"/>
              <a:t> </a:t>
            </a:r>
            <a:r>
              <a:rPr lang="he-IL" sz="2400" dirty="0" err="1"/>
              <a:t>כהזדמנות</a:t>
            </a:r>
            <a:r>
              <a:rPr lang="he-IL" sz="2400" dirty="0"/>
              <a:t> לשיפור והצלחה.</a:t>
            </a:r>
          </a:p>
          <a:p>
            <a:r>
              <a:rPr lang="he-IL" sz="2400" dirty="0" err="1"/>
              <a:t>בונה</a:t>
            </a:r>
            <a:r>
              <a:rPr lang="he-IL" sz="2400" dirty="0"/>
              <a:t> תחושת מסוגלות.</a:t>
            </a:r>
          </a:p>
          <a:p>
            <a:r>
              <a:rPr lang="he-IL" sz="2400" dirty="0"/>
              <a:t>מציב לנחנך </a:t>
            </a:r>
            <a:r>
              <a:rPr lang="he-IL" sz="2400" dirty="0" err="1"/>
              <a:t>אתגרים</a:t>
            </a:r>
            <a:r>
              <a:rPr lang="he-IL" sz="2400" dirty="0"/>
              <a:t> חדשים בני מימוש ומספק להם </a:t>
            </a:r>
            <a:r>
              <a:rPr lang="he-IL" sz="2400" dirty="0" err="1"/>
              <a:t>את</a:t>
            </a:r>
            <a:r>
              <a:rPr lang="he-IL" sz="2400" dirty="0"/>
              <a:t> התנאים כדי להשיגם.</a:t>
            </a:r>
          </a:p>
        </p:txBody>
      </p:sp>
      <p:sp>
        <p:nvSpPr>
          <p:cNvPr id="3" name="כותרת 2"/>
          <p:cNvSpPr>
            <a:spLocks noGrp="1"/>
          </p:cNvSpPr>
          <p:nvPr>
            <p:ph type="title"/>
          </p:nvPr>
        </p:nvSpPr>
        <p:spPr/>
        <p:txBody>
          <a:bodyPr/>
          <a:lstStyle/>
          <a:p>
            <a:pPr algn="ctr">
              <a:defRPr/>
            </a:pPr>
            <a:r>
              <a:rPr lang="he-IL" dirty="0"/>
              <a:t>החונך האידיאלי (מיכה </a:t>
            </a:r>
            <a:r>
              <a:rPr lang="he-IL" dirty="0" err="1"/>
              <a:t>פופר</a:t>
            </a:r>
            <a:r>
              <a:rPr lang="he-IL"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מציין מיקום תוכן 1"/>
          <p:cNvSpPr>
            <a:spLocks noGrp="1"/>
          </p:cNvSpPr>
          <p:nvPr>
            <p:ph idx="1"/>
          </p:nvPr>
        </p:nvSpPr>
        <p:spPr>
          <a:xfrm>
            <a:off x="500034" y="1500174"/>
            <a:ext cx="7239000" cy="4846638"/>
          </a:xfrm>
        </p:spPr>
        <p:txBody>
          <a:bodyPr/>
          <a:lstStyle/>
          <a:p>
            <a:r>
              <a:rPr lang="he-IL" sz="2400" dirty="0"/>
              <a:t>העיקר זה ההתנסות, לא </a:t>
            </a:r>
            <a:r>
              <a:rPr lang="he-IL" sz="2400" dirty="0" err="1"/>
              <a:t>הדיבורים</a:t>
            </a:r>
            <a:r>
              <a:rPr lang="he-IL" sz="2400" dirty="0"/>
              <a:t>... צריך </a:t>
            </a:r>
            <a:r>
              <a:rPr lang="he-IL" sz="2400" dirty="0" err="1"/>
              <a:t>שתהיה</a:t>
            </a:r>
            <a:r>
              <a:rPr lang="he-IL" sz="2400" dirty="0"/>
              <a:t> התנסות מאתגרת וזה יסדר </a:t>
            </a:r>
            <a:r>
              <a:rPr lang="he-IL" sz="2400" dirty="0" err="1"/>
              <a:t>את</a:t>
            </a:r>
            <a:r>
              <a:rPr lang="he-IL" sz="2400" dirty="0"/>
              <a:t> הכל...</a:t>
            </a:r>
          </a:p>
          <a:p>
            <a:endParaRPr lang="he-IL" sz="2400" dirty="0"/>
          </a:p>
          <a:p>
            <a:r>
              <a:rPr lang="he-IL" sz="2400" dirty="0"/>
              <a:t>לחניך / ללומד צריכה </a:t>
            </a:r>
            <a:r>
              <a:rPr lang="he-IL" sz="2400" dirty="0" err="1"/>
              <a:t>להיות</a:t>
            </a:r>
            <a:r>
              <a:rPr lang="he-IL" sz="2400" dirty="0"/>
              <a:t> </a:t>
            </a:r>
            <a:r>
              <a:rPr lang="he-IL" sz="2400" dirty="0" err="1"/>
              <a:t>אחריות</a:t>
            </a:r>
            <a:r>
              <a:rPr lang="he-IL" sz="2400" dirty="0"/>
              <a:t> עצמית ויוזמה ללמידה.</a:t>
            </a:r>
          </a:p>
          <a:p>
            <a:endParaRPr lang="he-IL" sz="2400" dirty="0"/>
          </a:p>
          <a:p>
            <a:r>
              <a:rPr lang="he-IL" sz="2400" dirty="0"/>
              <a:t>אם אני לא נמצא באירוע – קשה לי מאוד לחנוך עליו – עדיף שיעשה זאת מישהו אחר אף על פי </a:t>
            </a:r>
            <a:r>
              <a:rPr lang="he-IL" sz="2400" dirty="0" err="1"/>
              <a:t>שהוא</a:t>
            </a:r>
            <a:r>
              <a:rPr lang="he-IL" sz="2400" dirty="0"/>
              <a:t> לא המפקד הקבוע...</a:t>
            </a:r>
          </a:p>
          <a:p>
            <a:endParaRPr lang="he-IL" sz="2400" dirty="0"/>
          </a:p>
          <a:p>
            <a:r>
              <a:rPr lang="he-IL" sz="2400" dirty="0"/>
              <a:t>החניכה הכי משמעותית מתרחשת בסיטואציות לא פורמאליות ולא מתוכננות – אז עדיף לא לתכנן...</a:t>
            </a:r>
          </a:p>
        </p:txBody>
      </p:sp>
      <p:sp>
        <p:nvSpPr>
          <p:cNvPr id="3" name="כותרת 2"/>
          <p:cNvSpPr>
            <a:spLocks noGrp="1"/>
          </p:cNvSpPr>
          <p:nvPr>
            <p:ph type="title"/>
          </p:nvPr>
        </p:nvSpPr>
        <p:spPr/>
        <p:txBody>
          <a:bodyPr/>
          <a:lstStyle/>
          <a:p>
            <a:pPr algn="ctr">
              <a:defRPr/>
            </a:pPr>
            <a:r>
              <a:rPr lang="he-IL" dirty="0"/>
              <a:t>נורות אדומות למפקד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נושאים</a:t>
            </a:r>
          </a:p>
        </p:txBody>
      </p:sp>
      <p:sp>
        <p:nvSpPr>
          <p:cNvPr id="3" name="מציין מיקום תוכן 2"/>
          <p:cNvSpPr>
            <a:spLocks noGrp="1"/>
          </p:cNvSpPr>
          <p:nvPr>
            <p:ph idx="1"/>
          </p:nvPr>
        </p:nvSpPr>
        <p:spPr/>
        <p:txBody>
          <a:bodyPr/>
          <a:lstStyle/>
          <a:p>
            <a:r>
              <a:rPr lang="he-IL" dirty="0"/>
              <a:t>חלון </a:t>
            </a:r>
            <a:r>
              <a:rPr lang="he-IL" dirty="0" err="1"/>
              <a:t>ג'והרי</a:t>
            </a:r>
            <a:r>
              <a:rPr lang="he-IL" dirty="0"/>
              <a:t>.</a:t>
            </a:r>
          </a:p>
          <a:p>
            <a:r>
              <a:rPr lang="he-IL" dirty="0"/>
              <a:t>ממצאי מכון ראנד.</a:t>
            </a:r>
          </a:p>
          <a:p>
            <a:r>
              <a:rPr lang="he-IL" dirty="0"/>
              <a:t>הגדרת חניכה.</a:t>
            </a:r>
          </a:p>
          <a:p>
            <a:r>
              <a:rPr lang="he-IL" dirty="0"/>
              <a:t>חניכה לתפקיד – חניכה לביצוע.</a:t>
            </a:r>
          </a:p>
          <a:p>
            <a:r>
              <a:rPr lang="he-IL" dirty="0"/>
              <a:t>משולש החניכה.</a:t>
            </a:r>
          </a:p>
          <a:p>
            <a:r>
              <a:rPr lang="he-IL" dirty="0"/>
              <a:t>מודל שלבי הלמידה </a:t>
            </a:r>
            <a:r>
              <a:rPr lang="he-IL" dirty="0" err="1"/>
              <a:t>האוניברסליים</a:t>
            </a:r>
            <a:r>
              <a:rPr lang="he-IL" dirty="0"/>
              <a:t>.</a:t>
            </a:r>
          </a:p>
          <a:p>
            <a:r>
              <a:rPr lang="he-IL" dirty="0"/>
              <a:t>עקרונות לחניכה איכותית. </a:t>
            </a:r>
          </a:p>
          <a:p>
            <a:endParaRPr lang="he-IL" dirty="0"/>
          </a:p>
          <a:p>
            <a:endParaRPr lang="he-IL" dirty="0"/>
          </a:p>
          <a:p>
            <a:endParaRPr lang="he-IL" dirty="0"/>
          </a:p>
        </p:txBody>
      </p:sp>
      <p:sp>
        <p:nvSpPr>
          <p:cNvPr id="5" name="מציין מיקום של מספר שקופית 4"/>
          <p:cNvSpPr>
            <a:spLocks noGrp="1"/>
          </p:cNvSpPr>
          <p:nvPr>
            <p:ph type="sldNum" sz="quarter" idx="12"/>
          </p:nvPr>
        </p:nvSpPr>
        <p:spPr/>
        <p:txBody>
          <a:bodyPr/>
          <a:lstStyle/>
          <a:p>
            <a:fld id="{18D3913D-AB4E-47C7-A0A7-87F143DFA4E0}" type="slidenum">
              <a:rPr lang="he-IL" smtClean="0"/>
              <a:pPr/>
              <a:t>3</a:t>
            </a:fld>
            <a:endParaRPr lang="he-IL"/>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18D3913D-AB4E-47C7-A0A7-87F143DFA4E0}" type="slidenum">
              <a:rPr lang="he-IL" smtClean="0"/>
              <a:pPr/>
              <a:t>30</a:t>
            </a:fld>
            <a:endParaRPr lang="he-IL"/>
          </a:p>
        </p:txBody>
      </p:sp>
      <p:sp>
        <p:nvSpPr>
          <p:cNvPr id="6" name="כותרת 3"/>
          <p:cNvSpPr txBox="1">
            <a:spLocks/>
          </p:cNvSpPr>
          <p:nvPr/>
        </p:nvSpPr>
        <p:spPr bwMode="auto">
          <a:xfrm>
            <a:off x="214282" y="2428868"/>
            <a:ext cx="7772400" cy="1829761"/>
          </a:xfrm>
          <a:prstGeom prst="rect">
            <a:avLst/>
          </a:prstGeom>
          <a:noFill/>
          <a:ln w="76200" cmpd="tri">
            <a:solidFill>
              <a:srgbClr val="7030A0"/>
            </a:solidFill>
            <a:miter lim="800000"/>
            <a:headEnd/>
            <a:tailEnd/>
          </a:ln>
        </p:spPr>
        <p:txBody>
          <a:bodyPr vert="horz" wrap="square" lIns="45720" tIns="0" rIns="45720" bIns="0" numCol="1" anchor="ctr" anchorCtr="0" compatLnSpc="1">
            <a:prstTxWarp prst="textNoShape">
              <a:avLst/>
            </a:prstTxWarp>
          </a:bodyPr>
          <a:lstStyle/>
          <a:p>
            <a:pPr marL="0" marR="0" lvl="0" indent="0" algn="ctr" defTabSz="914400" rtl="1" eaLnBrk="1" fontAlgn="auto" latinLnBrk="0" hangingPunct="1">
              <a:lnSpc>
                <a:spcPct val="100000"/>
              </a:lnSpc>
              <a:spcBef>
                <a:spcPct val="0"/>
              </a:spcBef>
              <a:spcAft>
                <a:spcPts val="0"/>
              </a:spcAft>
              <a:buClrTx/>
              <a:buSzTx/>
              <a:buFontTx/>
              <a:buNone/>
              <a:tabLst/>
              <a:defRPr/>
            </a:pPr>
            <a:endParaRPr kumimoji="0" lang="he-IL"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endParaRPr>
          </a:p>
          <a:p>
            <a:pPr marL="0" marR="0" lvl="0" indent="0" algn="ctr" defTabSz="914400" rtl="1" eaLnBrk="1" fontAlgn="auto" latinLnBrk="0" hangingPunct="1">
              <a:lnSpc>
                <a:spcPct val="100000"/>
              </a:lnSpc>
              <a:spcBef>
                <a:spcPct val="0"/>
              </a:spcBef>
              <a:spcAft>
                <a:spcPts val="0"/>
              </a:spcAft>
              <a:buClrTx/>
              <a:buSzTx/>
              <a:buFontTx/>
              <a:buNone/>
              <a:tabLst/>
              <a:defRPr/>
            </a:pPr>
            <a:br>
              <a:rPr kumimoji="0" lang="he-IL"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br>
            <a:r>
              <a:rPr kumimoji="0" lang="he-IL"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t>מהי חניכה איכותית?</a:t>
            </a:r>
          </a:p>
          <a:p>
            <a:pPr marL="0" marR="0" lvl="0" indent="0" algn="ctr" defTabSz="914400" rtl="1" eaLnBrk="1" fontAlgn="auto" latinLnBrk="0" hangingPunct="1">
              <a:lnSpc>
                <a:spcPct val="100000"/>
              </a:lnSpc>
              <a:spcBef>
                <a:spcPct val="0"/>
              </a:spcBef>
              <a:spcAft>
                <a:spcPts val="0"/>
              </a:spcAft>
              <a:buClrTx/>
              <a:buSzTx/>
              <a:buFontTx/>
              <a:buNone/>
              <a:tabLst/>
              <a:defRPr/>
            </a:pPr>
            <a:endParaRPr lang="he-IL"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cs typeface="Arial" pitchFamily="34" charset="0"/>
            </a:endParaRPr>
          </a:p>
          <a:p>
            <a:pPr marL="0" marR="0" lvl="0" indent="0" algn="ctr" defTabSz="914400" rtl="1" eaLnBrk="1" fontAlgn="auto" latinLnBrk="0" hangingPunct="1">
              <a:lnSpc>
                <a:spcPct val="100000"/>
              </a:lnSpc>
              <a:spcBef>
                <a:spcPct val="0"/>
              </a:spcBef>
              <a:spcAft>
                <a:spcPts val="0"/>
              </a:spcAft>
              <a:buClrTx/>
              <a:buSzTx/>
              <a:buFontTx/>
              <a:buNone/>
              <a:tabLst/>
              <a:defRPr/>
            </a:pPr>
            <a:endParaRPr kumimoji="0" lang="he-IL"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normAutofit lnSpcReduction="10000"/>
          </a:bodyPr>
          <a:lstStyle/>
          <a:p>
            <a:pPr marL="365760" indent="-256032" eaLnBrk="1" fontAlgn="auto" hangingPunct="1">
              <a:spcAft>
                <a:spcPts val="0"/>
              </a:spcAft>
              <a:buFont typeface="Wingdings" pitchFamily="2" charset="2"/>
              <a:buChar char="ü"/>
              <a:defRPr/>
            </a:pPr>
            <a:r>
              <a:rPr lang="he-IL" sz="3200" b="1" dirty="0">
                <a:solidFill>
                  <a:srgbClr val="FF0000"/>
                </a:solidFill>
              </a:rPr>
              <a:t>התנסויות משמעותיות כבסיס ללמידה.</a:t>
            </a:r>
          </a:p>
          <a:p>
            <a:pPr marL="365760" indent="-256032" eaLnBrk="1" fontAlgn="auto" hangingPunct="1">
              <a:spcAft>
                <a:spcPts val="0"/>
              </a:spcAft>
              <a:buFont typeface="Wingdings" pitchFamily="2" charset="2"/>
              <a:buChar char="ü"/>
              <a:defRPr/>
            </a:pPr>
            <a:r>
              <a:rPr lang="he-IL" sz="3200" b="1" dirty="0">
                <a:solidFill>
                  <a:srgbClr val="FF0000"/>
                </a:solidFill>
              </a:rPr>
              <a:t>אינטראקציה משמעותית.</a:t>
            </a:r>
          </a:p>
          <a:p>
            <a:pPr marL="365760" indent="-256032" eaLnBrk="1" fontAlgn="auto" hangingPunct="1">
              <a:spcAft>
                <a:spcPts val="0"/>
              </a:spcAft>
              <a:buFont typeface="Wingdings" pitchFamily="2" charset="2"/>
              <a:buChar char="ü"/>
              <a:defRPr/>
            </a:pPr>
            <a:r>
              <a:rPr lang="he-IL" sz="3200" b="1" dirty="0">
                <a:solidFill>
                  <a:srgbClr val="FF0000"/>
                </a:solidFill>
              </a:rPr>
              <a:t>מיצוי מקצועיות וניסיון החונך.</a:t>
            </a:r>
          </a:p>
          <a:p>
            <a:pPr marL="365760" indent="-256032" eaLnBrk="1" fontAlgn="auto" hangingPunct="1">
              <a:spcAft>
                <a:spcPts val="0"/>
              </a:spcAft>
              <a:buFont typeface="Wingdings" pitchFamily="2" charset="2"/>
              <a:buChar char="ü"/>
              <a:defRPr/>
            </a:pPr>
            <a:r>
              <a:rPr lang="he-IL" sz="3200" b="1" dirty="0">
                <a:solidFill>
                  <a:srgbClr val="FF0000"/>
                </a:solidFill>
              </a:rPr>
              <a:t>מעורבות ומחויבות של הנחנך.</a:t>
            </a:r>
          </a:p>
          <a:p>
            <a:pPr marL="365760" indent="-256032" eaLnBrk="1" fontAlgn="auto" hangingPunct="1">
              <a:spcAft>
                <a:spcPts val="0"/>
              </a:spcAft>
              <a:buFont typeface="Wingdings" pitchFamily="2" charset="2"/>
              <a:buChar char="ü"/>
              <a:defRPr/>
            </a:pPr>
            <a:r>
              <a:rPr lang="he-IL" sz="3200" b="1" dirty="0">
                <a:solidFill>
                  <a:srgbClr val="FF0000"/>
                </a:solidFill>
              </a:rPr>
              <a:t>פיתוח מודעות "לתחום העיוור והסמוי" של הנחנך.</a:t>
            </a:r>
          </a:p>
          <a:p>
            <a:pPr marL="365760" indent="-256032" eaLnBrk="1" fontAlgn="auto" hangingPunct="1">
              <a:spcAft>
                <a:spcPts val="0"/>
              </a:spcAft>
              <a:buFont typeface="Wingdings" pitchFamily="2" charset="2"/>
              <a:buChar char="ü"/>
              <a:defRPr/>
            </a:pPr>
            <a:r>
              <a:rPr lang="he-IL" sz="3200" b="1" dirty="0">
                <a:solidFill>
                  <a:srgbClr val="FF0000"/>
                </a:solidFill>
              </a:rPr>
              <a:t>פיתוח </a:t>
            </a:r>
            <a:r>
              <a:rPr lang="he-IL" sz="3200" b="1" dirty="0" err="1">
                <a:solidFill>
                  <a:srgbClr val="FF0000"/>
                </a:solidFill>
              </a:rPr>
              <a:t>חוללות</a:t>
            </a:r>
            <a:r>
              <a:rPr lang="he-IL" sz="3200" b="1" dirty="0">
                <a:solidFill>
                  <a:srgbClr val="FF0000"/>
                </a:solidFill>
              </a:rPr>
              <a:t> עצמית – </a:t>
            </a:r>
            <a:r>
              <a:rPr lang="en-US" sz="3200" b="1" dirty="0">
                <a:solidFill>
                  <a:srgbClr val="FF0000"/>
                </a:solidFill>
              </a:rPr>
              <a:t>Self Efficacy</a:t>
            </a:r>
            <a:endParaRPr lang="he-IL" sz="3200" b="1" dirty="0">
              <a:solidFill>
                <a:srgbClr val="FF0000"/>
              </a:solidFill>
            </a:endParaRPr>
          </a:p>
          <a:p>
            <a:pPr marL="365760" indent="-256032" eaLnBrk="1" fontAlgn="auto" hangingPunct="1">
              <a:spcAft>
                <a:spcPts val="0"/>
              </a:spcAft>
              <a:buFont typeface="Wingdings" pitchFamily="2" charset="2"/>
              <a:buChar char="ü"/>
              <a:defRPr/>
            </a:pPr>
            <a:r>
              <a:rPr lang="he-IL" sz="3200" b="1" dirty="0">
                <a:solidFill>
                  <a:srgbClr val="FF0000"/>
                </a:solidFill>
              </a:rPr>
              <a:t>פיתוח יכולת לפיתוח עצמי.</a:t>
            </a:r>
          </a:p>
          <a:p>
            <a:pPr marL="365760" indent="-256032" eaLnBrk="1" fontAlgn="auto" hangingPunct="1">
              <a:spcAft>
                <a:spcPts val="0"/>
              </a:spcAft>
              <a:buFont typeface="Wingdings" pitchFamily="2" charset="2"/>
              <a:buChar char="ü"/>
              <a:defRPr/>
            </a:pPr>
            <a:r>
              <a:rPr lang="he-IL" sz="3200" b="1" dirty="0">
                <a:solidFill>
                  <a:srgbClr val="FF0000"/>
                </a:solidFill>
              </a:rPr>
              <a:t>חניכת ביצועים ממוקדת (מעגל החניכה).</a:t>
            </a:r>
          </a:p>
          <a:p>
            <a:pPr marL="365760" indent="-256032" eaLnBrk="1" fontAlgn="auto" hangingPunct="1">
              <a:spcAft>
                <a:spcPts val="0"/>
              </a:spcAft>
              <a:buFont typeface="Wingdings" pitchFamily="2" charset="2"/>
              <a:buChar char="ü"/>
              <a:defRPr/>
            </a:pPr>
            <a:r>
              <a:rPr lang="he-IL" sz="3200" b="1" dirty="0">
                <a:solidFill>
                  <a:srgbClr val="FF0000"/>
                </a:solidFill>
              </a:rPr>
              <a:t>ניצול הזדמנויות לא פורמאליות.</a:t>
            </a:r>
          </a:p>
        </p:txBody>
      </p:sp>
      <p:sp>
        <p:nvSpPr>
          <p:cNvPr id="2" name="כותרת 1"/>
          <p:cNvSpPr>
            <a:spLocks noGrp="1"/>
          </p:cNvSpPr>
          <p:nvPr>
            <p:ph type="title"/>
          </p:nvPr>
        </p:nvSpPr>
        <p:spPr/>
        <p:txBody>
          <a:bodyPr>
            <a:scene3d>
              <a:camera prst="orthographicFront"/>
              <a:lightRig rig="soft" dir="t"/>
            </a:scene3d>
            <a:sp3d prstMaterial="softEdge">
              <a:bevelT w="25400" h="25400"/>
            </a:sp3d>
          </a:bodyPr>
          <a:lstStyle/>
          <a:p>
            <a:pPr algn="ctr" eaLnBrk="1" fontAlgn="auto" hangingPunct="1">
              <a:spcAft>
                <a:spcPts val="0"/>
              </a:spcAft>
              <a:defRPr/>
            </a:pPr>
            <a:r>
              <a:rPr lang="he-IL" dirty="0"/>
              <a:t>כיצד נגיע לחניכה איכותית?</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scene3d>
              <a:camera prst="orthographicFront"/>
              <a:lightRig rig="soft" dir="t"/>
            </a:scene3d>
            <a:sp3d prstMaterial="softEdge">
              <a:bevelT w="25400" h="25400"/>
            </a:sp3d>
          </a:bodyPr>
          <a:lstStyle/>
          <a:p>
            <a:pPr algn="ctr" eaLnBrk="1" fontAlgn="auto" hangingPunct="1">
              <a:spcAft>
                <a:spcPts val="0"/>
              </a:spcAft>
              <a:defRPr/>
            </a:pPr>
            <a:r>
              <a:rPr lang="he-IL" dirty="0"/>
              <a:t>עקרונות החניכה</a:t>
            </a:r>
          </a:p>
        </p:txBody>
      </p:sp>
      <p:sp>
        <p:nvSpPr>
          <p:cNvPr id="6" name="אליפסה 5"/>
          <p:cNvSpPr/>
          <p:nvPr/>
        </p:nvSpPr>
        <p:spPr>
          <a:xfrm>
            <a:off x="3141653" y="3022611"/>
            <a:ext cx="1963738" cy="1690687"/>
          </a:xfrm>
          <a:prstGeom prst="ellipse">
            <a:avLst/>
          </a:prstGeom>
          <a:solidFill>
            <a:srgbClr val="0B932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עקרונות החניכה</a:t>
            </a:r>
          </a:p>
        </p:txBody>
      </p:sp>
      <p:sp>
        <p:nvSpPr>
          <p:cNvPr id="7" name="אליפסה 6"/>
          <p:cNvSpPr/>
          <p:nvPr/>
        </p:nvSpPr>
        <p:spPr>
          <a:xfrm>
            <a:off x="2214546" y="1500174"/>
            <a:ext cx="1727200" cy="1368425"/>
          </a:xfrm>
          <a:prstGeom prst="ellipse">
            <a:avLst/>
          </a:prstGeom>
          <a:solidFill>
            <a:srgbClr val="90DC0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אחריות</a:t>
            </a:r>
          </a:p>
        </p:txBody>
      </p:sp>
      <p:sp>
        <p:nvSpPr>
          <p:cNvPr id="9" name="אליפסה 8"/>
          <p:cNvSpPr/>
          <p:nvPr/>
        </p:nvSpPr>
        <p:spPr>
          <a:xfrm>
            <a:off x="4357686" y="1428736"/>
            <a:ext cx="1728787" cy="1368425"/>
          </a:xfrm>
          <a:prstGeom prst="ellipse">
            <a:avLst/>
          </a:prstGeom>
          <a:solidFill>
            <a:srgbClr val="90DC0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אמונה עצמית</a:t>
            </a:r>
          </a:p>
        </p:txBody>
      </p:sp>
      <p:sp>
        <p:nvSpPr>
          <p:cNvPr id="10" name="אליפסה 9"/>
          <p:cNvSpPr/>
          <p:nvPr/>
        </p:nvSpPr>
        <p:spPr>
          <a:xfrm>
            <a:off x="5940425" y="2786058"/>
            <a:ext cx="1703409" cy="1428760"/>
          </a:xfrm>
          <a:prstGeom prst="ellipse">
            <a:avLst/>
          </a:prstGeom>
          <a:solidFill>
            <a:srgbClr val="90DC0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ללא</a:t>
            </a:r>
          </a:p>
          <a:p>
            <a:pPr algn="ctr" fontAlgn="auto">
              <a:spcBef>
                <a:spcPts val="0"/>
              </a:spcBef>
              <a:spcAft>
                <a:spcPts val="0"/>
              </a:spcAft>
              <a:defRPr/>
            </a:pPr>
            <a:r>
              <a:rPr lang="he-IL" sz="2400" b="1" dirty="0"/>
              <a:t>האשמה</a:t>
            </a:r>
          </a:p>
        </p:txBody>
      </p:sp>
      <p:sp>
        <p:nvSpPr>
          <p:cNvPr id="11" name="אליפסה 10"/>
          <p:cNvSpPr/>
          <p:nvPr/>
        </p:nvSpPr>
        <p:spPr>
          <a:xfrm>
            <a:off x="5429256" y="4643446"/>
            <a:ext cx="1728788" cy="1366838"/>
          </a:xfrm>
          <a:prstGeom prst="ellipse">
            <a:avLst/>
          </a:prstGeom>
          <a:solidFill>
            <a:srgbClr val="90DC0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אתגר</a:t>
            </a:r>
          </a:p>
        </p:txBody>
      </p:sp>
      <p:sp>
        <p:nvSpPr>
          <p:cNvPr id="12" name="אליפסה 11"/>
          <p:cNvSpPr/>
          <p:nvPr/>
        </p:nvSpPr>
        <p:spPr>
          <a:xfrm>
            <a:off x="1269991" y="4352936"/>
            <a:ext cx="1728787" cy="1368425"/>
          </a:xfrm>
          <a:prstGeom prst="ellipse">
            <a:avLst/>
          </a:prstGeom>
          <a:solidFill>
            <a:srgbClr val="90DC0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פעולה</a:t>
            </a:r>
          </a:p>
        </p:txBody>
      </p:sp>
      <p:sp>
        <p:nvSpPr>
          <p:cNvPr id="13" name="אליפסה 12"/>
          <p:cNvSpPr/>
          <p:nvPr/>
        </p:nvSpPr>
        <p:spPr>
          <a:xfrm>
            <a:off x="765166" y="2840048"/>
            <a:ext cx="1728787" cy="1368425"/>
          </a:xfrm>
          <a:prstGeom prst="ellipse">
            <a:avLst/>
          </a:prstGeom>
          <a:solidFill>
            <a:srgbClr val="90DC0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מודעות</a:t>
            </a:r>
          </a:p>
        </p:txBody>
      </p:sp>
      <p:sp>
        <p:nvSpPr>
          <p:cNvPr id="14" name="אליפסה 13"/>
          <p:cNvSpPr/>
          <p:nvPr/>
        </p:nvSpPr>
        <p:spPr>
          <a:xfrm>
            <a:off x="3286116" y="5000636"/>
            <a:ext cx="1728787" cy="1368425"/>
          </a:xfrm>
          <a:prstGeom prst="ellipse">
            <a:avLst/>
          </a:prstGeom>
          <a:solidFill>
            <a:srgbClr val="90DC0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מיקוד</a:t>
            </a:r>
          </a:p>
          <a:p>
            <a:pPr algn="ctr" fontAlgn="auto">
              <a:spcBef>
                <a:spcPts val="0"/>
              </a:spcBef>
              <a:spcAft>
                <a:spcPts val="0"/>
              </a:spcAft>
              <a:defRPr/>
            </a:pPr>
            <a:r>
              <a:rPr lang="he-IL" sz="2400" b="1" dirty="0"/>
              <a:t>בפיתרון</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lstStyle/>
          <a:p>
            <a:pPr algn="ctr">
              <a:defRPr/>
            </a:pPr>
            <a:r>
              <a:rPr lang="he-IL" dirty="0"/>
              <a:t>בניית תוכנית חניכה - דוגמא</a:t>
            </a:r>
          </a:p>
        </p:txBody>
      </p:sp>
      <p:graphicFrame>
        <p:nvGraphicFramePr>
          <p:cNvPr id="5" name="טבלה 4"/>
          <p:cNvGraphicFramePr>
            <a:graphicFrameLocks noGrp="1"/>
          </p:cNvGraphicFramePr>
          <p:nvPr/>
        </p:nvGraphicFramePr>
        <p:xfrm>
          <a:off x="357158" y="1761845"/>
          <a:ext cx="7572428" cy="4024609"/>
        </p:xfrm>
        <a:graphic>
          <a:graphicData uri="http://schemas.openxmlformats.org/drawingml/2006/table">
            <a:tbl>
              <a:tblPr rtl="1" firstRow="1" bandRow="1">
                <a:tableStyleId>{5C22544A-7EE6-4342-B048-85BDC9FD1C3A}</a:tableStyleId>
              </a:tblPr>
              <a:tblGrid>
                <a:gridCol w="1893107">
                  <a:extLst>
                    <a:ext uri="{9D8B030D-6E8A-4147-A177-3AD203B41FA5}">
                      <a16:colId xmlns:a16="http://schemas.microsoft.com/office/drawing/2014/main" val="20000"/>
                    </a:ext>
                  </a:extLst>
                </a:gridCol>
                <a:gridCol w="1893107">
                  <a:extLst>
                    <a:ext uri="{9D8B030D-6E8A-4147-A177-3AD203B41FA5}">
                      <a16:colId xmlns:a16="http://schemas.microsoft.com/office/drawing/2014/main" val="20001"/>
                    </a:ext>
                  </a:extLst>
                </a:gridCol>
                <a:gridCol w="1893107">
                  <a:extLst>
                    <a:ext uri="{9D8B030D-6E8A-4147-A177-3AD203B41FA5}">
                      <a16:colId xmlns:a16="http://schemas.microsoft.com/office/drawing/2014/main" val="20002"/>
                    </a:ext>
                  </a:extLst>
                </a:gridCol>
                <a:gridCol w="1893107">
                  <a:extLst>
                    <a:ext uri="{9D8B030D-6E8A-4147-A177-3AD203B41FA5}">
                      <a16:colId xmlns:a16="http://schemas.microsoft.com/office/drawing/2014/main" val="20003"/>
                    </a:ext>
                  </a:extLst>
                </a:gridCol>
              </a:tblGrid>
              <a:tr h="1643074">
                <a:tc>
                  <a:txBody>
                    <a:bodyPr/>
                    <a:lstStyle/>
                    <a:p>
                      <a:pPr rtl="1"/>
                      <a:r>
                        <a:rPr lang="he-IL" sz="1600" dirty="0"/>
                        <a:t>מטרות החניכה</a:t>
                      </a:r>
                      <a:r>
                        <a:rPr lang="he-IL" sz="1600" baseline="0" dirty="0"/>
                        <a:t> לאור התפקיד ומאפייני המ"כ / סמל</a:t>
                      </a:r>
                      <a:endParaRPr lang="he-IL" sz="1600" dirty="0"/>
                    </a:p>
                  </a:txBody>
                  <a:tcPr/>
                </a:tc>
                <a:tc>
                  <a:txBody>
                    <a:bodyPr/>
                    <a:lstStyle/>
                    <a:p>
                      <a:pPr rtl="1"/>
                      <a:r>
                        <a:rPr lang="he-IL" sz="1600" dirty="0"/>
                        <a:t>הזדמנויות חניכה</a:t>
                      </a:r>
                    </a:p>
                  </a:txBody>
                  <a:tcPr/>
                </a:tc>
                <a:tc>
                  <a:txBody>
                    <a:bodyPr/>
                    <a:lstStyle/>
                    <a:p>
                      <a:pPr rtl="1"/>
                      <a:r>
                        <a:rPr lang="he-IL" sz="1600" dirty="0"/>
                        <a:t>השפעה</a:t>
                      </a:r>
                      <a:r>
                        <a:rPr lang="he-IL" sz="1600" baseline="0" dirty="0"/>
                        <a:t> נדרשת על הזדמנות החניכה</a:t>
                      </a:r>
                      <a:endParaRPr lang="he-IL" sz="1600" dirty="0"/>
                    </a:p>
                  </a:txBody>
                  <a:tcPr/>
                </a:tc>
                <a:tc>
                  <a:txBody>
                    <a:bodyPr/>
                    <a:lstStyle/>
                    <a:p>
                      <a:pPr rtl="1"/>
                      <a:r>
                        <a:rPr lang="he-IL" sz="1600" dirty="0"/>
                        <a:t>בחירת שיטות</a:t>
                      </a:r>
                      <a:r>
                        <a:rPr lang="he-IL" sz="1600" baseline="0" dirty="0"/>
                        <a:t> ו</a:t>
                      </a:r>
                      <a:r>
                        <a:rPr lang="he-IL" sz="1600" dirty="0"/>
                        <a:t>כלים לחניכה (מעגל חניכה, </a:t>
                      </a:r>
                      <a:r>
                        <a:rPr lang="he-IL" sz="1600" dirty="0" err="1"/>
                        <a:t>חניכה</a:t>
                      </a:r>
                      <a:r>
                        <a:rPr lang="he-IL" sz="1600" dirty="0"/>
                        <a:t> מרחוק, מפגש חניכה עיתי)</a:t>
                      </a:r>
                    </a:p>
                  </a:txBody>
                  <a:tcPr/>
                </a:tc>
                <a:extLst>
                  <a:ext uri="{0D108BD9-81ED-4DB2-BD59-A6C34878D82A}">
                    <a16:rowId xmlns:a16="http://schemas.microsoft.com/office/drawing/2014/main" val="10000"/>
                  </a:ext>
                </a:extLst>
              </a:tr>
              <a:tr h="476307">
                <a:tc>
                  <a:txBody>
                    <a:bodyPr/>
                    <a:lstStyle/>
                    <a:p>
                      <a:pPr rtl="1"/>
                      <a:endParaRPr lang="he-IL" sz="1600" dirty="0"/>
                    </a:p>
                  </a:txBody>
                  <a:tcPr/>
                </a:tc>
                <a:tc>
                  <a:txBody>
                    <a:bodyPr/>
                    <a:lstStyle/>
                    <a:p>
                      <a:endParaRPr lang="he-IL" sz="1600"/>
                    </a:p>
                  </a:txBody>
                  <a:tcPr/>
                </a:tc>
                <a:tc>
                  <a:txBody>
                    <a:bodyPr/>
                    <a:lstStyle/>
                    <a:p>
                      <a:pPr rtl="1"/>
                      <a:endParaRPr lang="he-IL" sz="1600" dirty="0"/>
                    </a:p>
                  </a:txBody>
                  <a:tcPr/>
                </a:tc>
                <a:tc>
                  <a:txBody>
                    <a:bodyPr/>
                    <a:lstStyle/>
                    <a:p>
                      <a:pPr rtl="1"/>
                      <a:endParaRPr lang="he-IL" sz="1600" dirty="0"/>
                    </a:p>
                  </a:txBody>
                  <a:tcPr/>
                </a:tc>
                <a:extLst>
                  <a:ext uri="{0D108BD9-81ED-4DB2-BD59-A6C34878D82A}">
                    <a16:rowId xmlns:a16="http://schemas.microsoft.com/office/drawing/2014/main" val="10001"/>
                  </a:ext>
                </a:extLst>
              </a:tr>
              <a:tr h="476307">
                <a:tc>
                  <a:txBody>
                    <a:bodyPr/>
                    <a:lstStyle/>
                    <a:p>
                      <a:pPr rtl="1"/>
                      <a:endParaRPr lang="he-IL" sz="1600"/>
                    </a:p>
                  </a:txBody>
                  <a:tcPr/>
                </a:tc>
                <a:tc>
                  <a:txBody>
                    <a:bodyPr/>
                    <a:lstStyle/>
                    <a:p>
                      <a:endParaRPr lang="he-IL" sz="1600"/>
                    </a:p>
                  </a:txBody>
                  <a:tcPr/>
                </a:tc>
                <a:tc>
                  <a:txBody>
                    <a:bodyPr/>
                    <a:lstStyle/>
                    <a:p>
                      <a:pPr rtl="1"/>
                      <a:endParaRPr lang="he-IL" sz="1600"/>
                    </a:p>
                  </a:txBody>
                  <a:tcPr/>
                </a:tc>
                <a:tc>
                  <a:txBody>
                    <a:bodyPr/>
                    <a:lstStyle/>
                    <a:p>
                      <a:pPr rtl="1"/>
                      <a:endParaRPr lang="he-IL" sz="1600" dirty="0"/>
                    </a:p>
                  </a:txBody>
                  <a:tcPr/>
                </a:tc>
                <a:extLst>
                  <a:ext uri="{0D108BD9-81ED-4DB2-BD59-A6C34878D82A}">
                    <a16:rowId xmlns:a16="http://schemas.microsoft.com/office/drawing/2014/main" val="10002"/>
                  </a:ext>
                </a:extLst>
              </a:tr>
              <a:tr h="476307">
                <a:tc>
                  <a:txBody>
                    <a:bodyPr/>
                    <a:lstStyle/>
                    <a:p>
                      <a:pPr rtl="1"/>
                      <a:endParaRPr lang="he-IL" sz="1600"/>
                    </a:p>
                  </a:txBody>
                  <a:tcPr/>
                </a:tc>
                <a:tc>
                  <a:txBody>
                    <a:bodyPr/>
                    <a:lstStyle/>
                    <a:p>
                      <a:endParaRPr lang="he-IL" sz="1600"/>
                    </a:p>
                  </a:txBody>
                  <a:tcPr/>
                </a:tc>
                <a:tc>
                  <a:txBody>
                    <a:bodyPr/>
                    <a:lstStyle/>
                    <a:p>
                      <a:pPr rtl="1"/>
                      <a:endParaRPr lang="he-IL" sz="1600"/>
                    </a:p>
                  </a:txBody>
                  <a:tcPr/>
                </a:tc>
                <a:tc>
                  <a:txBody>
                    <a:bodyPr/>
                    <a:lstStyle/>
                    <a:p>
                      <a:pPr rtl="1"/>
                      <a:endParaRPr lang="he-IL" sz="1600" dirty="0"/>
                    </a:p>
                  </a:txBody>
                  <a:tcPr/>
                </a:tc>
                <a:extLst>
                  <a:ext uri="{0D108BD9-81ED-4DB2-BD59-A6C34878D82A}">
                    <a16:rowId xmlns:a16="http://schemas.microsoft.com/office/drawing/2014/main" val="10003"/>
                  </a:ext>
                </a:extLst>
              </a:tr>
              <a:tr h="476307">
                <a:tc>
                  <a:txBody>
                    <a:bodyPr/>
                    <a:lstStyle/>
                    <a:p>
                      <a:pPr rtl="1"/>
                      <a:endParaRPr lang="he-IL" sz="1600"/>
                    </a:p>
                  </a:txBody>
                  <a:tcPr/>
                </a:tc>
                <a:tc>
                  <a:txBody>
                    <a:bodyPr/>
                    <a:lstStyle/>
                    <a:p>
                      <a:endParaRPr lang="he-IL" sz="1600" dirty="0"/>
                    </a:p>
                  </a:txBody>
                  <a:tcPr/>
                </a:tc>
                <a:tc>
                  <a:txBody>
                    <a:bodyPr/>
                    <a:lstStyle/>
                    <a:p>
                      <a:pPr rtl="1"/>
                      <a:endParaRPr lang="he-IL" sz="1600"/>
                    </a:p>
                  </a:txBody>
                  <a:tcPr/>
                </a:tc>
                <a:tc>
                  <a:txBody>
                    <a:bodyPr/>
                    <a:lstStyle/>
                    <a:p>
                      <a:pPr rtl="1"/>
                      <a:endParaRPr lang="he-IL" sz="1600" dirty="0"/>
                    </a:p>
                  </a:txBody>
                  <a:tcPr/>
                </a:tc>
                <a:extLst>
                  <a:ext uri="{0D108BD9-81ED-4DB2-BD59-A6C34878D82A}">
                    <a16:rowId xmlns:a16="http://schemas.microsoft.com/office/drawing/2014/main" val="10004"/>
                  </a:ext>
                </a:extLst>
              </a:tr>
              <a:tr h="476307">
                <a:tc>
                  <a:txBody>
                    <a:bodyPr/>
                    <a:lstStyle/>
                    <a:p>
                      <a:pPr rtl="1"/>
                      <a:endParaRPr lang="he-IL" sz="1600"/>
                    </a:p>
                  </a:txBody>
                  <a:tcPr/>
                </a:tc>
                <a:tc>
                  <a:txBody>
                    <a:bodyPr/>
                    <a:lstStyle/>
                    <a:p>
                      <a:pPr rtl="1"/>
                      <a:endParaRPr lang="he-IL" sz="1600"/>
                    </a:p>
                  </a:txBody>
                  <a:tcPr/>
                </a:tc>
                <a:tc>
                  <a:txBody>
                    <a:bodyPr/>
                    <a:lstStyle/>
                    <a:p>
                      <a:pPr rtl="1"/>
                      <a:endParaRPr lang="he-IL" sz="1600" dirty="0"/>
                    </a:p>
                  </a:txBody>
                  <a:tcPr/>
                </a:tc>
                <a:tc>
                  <a:txBody>
                    <a:bodyPr/>
                    <a:lstStyle/>
                    <a:p>
                      <a:pPr rtl="1"/>
                      <a:endParaRPr lang="he-IL" sz="16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a:normAutofit fontScale="90000"/>
          </a:bodyPr>
          <a:lstStyle/>
          <a:p>
            <a:pPr algn="ctr">
              <a:defRPr/>
            </a:pPr>
            <a:r>
              <a:rPr lang="he-IL" dirty="0"/>
              <a:t>כיצד משפיעים מאפייני הנחנך על תכנון ההתנסות? - דוגמא</a:t>
            </a:r>
          </a:p>
        </p:txBody>
      </p:sp>
      <p:graphicFrame>
        <p:nvGraphicFramePr>
          <p:cNvPr id="5" name="טבלה 4"/>
          <p:cNvGraphicFramePr>
            <a:graphicFrameLocks noGrp="1"/>
          </p:cNvGraphicFramePr>
          <p:nvPr/>
        </p:nvGraphicFramePr>
        <p:xfrm>
          <a:off x="251198" y="1838324"/>
          <a:ext cx="7678388" cy="3974633"/>
        </p:xfrm>
        <a:graphic>
          <a:graphicData uri="http://schemas.openxmlformats.org/drawingml/2006/table">
            <a:tbl>
              <a:tblPr rtl="1" firstRow="1" bandRow="1">
                <a:tableStyleId>{5C22544A-7EE6-4342-B048-85BDC9FD1C3A}</a:tableStyleId>
              </a:tblPr>
              <a:tblGrid>
                <a:gridCol w="1919597">
                  <a:extLst>
                    <a:ext uri="{9D8B030D-6E8A-4147-A177-3AD203B41FA5}">
                      <a16:colId xmlns:a16="http://schemas.microsoft.com/office/drawing/2014/main" val="20000"/>
                    </a:ext>
                  </a:extLst>
                </a:gridCol>
                <a:gridCol w="1919597">
                  <a:extLst>
                    <a:ext uri="{9D8B030D-6E8A-4147-A177-3AD203B41FA5}">
                      <a16:colId xmlns:a16="http://schemas.microsoft.com/office/drawing/2014/main" val="20001"/>
                    </a:ext>
                  </a:extLst>
                </a:gridCol>
                <a:gridCol w="1919597">
                  <a:extLst>
                    <a:ext uri="{9D8B030D-6E8A-4147-A177-3AD203B41FA5}">
                      <a16:colId xmlns:a16="http://schemas.microsoft.com/office/drawing/2014/main" val="20002"/>
                    </a:ext>
                  </a:extLst>
                </a:gridCol>
                <a:gridCol w="1919597">
                  <a:extLst>
                    <a:ext uri="{9D8B030D-6E8A-4147-A177-3AD203B41FA5}">
                      <a16:colId xmlns:a16="http://schemas.microsoft.com/office/drawing/2014/main" val="20003"/>
                    </a:ext>
                  </a:extLst>
                </a:gridCol>
              </a:tblGrid>
              <a:tr h="1710856">
                <a:tc>
                  <a:txBody>
                    <a:bodyPr/>
                    <a:lstStyle/>
                    <a:p>
                      <a:pPr rtl="1"/>
                      <a:r>
                        <a:rPr lang="he-IL" dirty="0"/>
                        <a:t>מטרות החניכה</a:t>
                      </a:r>
                      <a:r>
                        <a:rPr lang="he-IL" baseline="0" dirty="0"/>
                        <a:t> לאור התפקיד ומאפייני המ"כ/סמל</a:t>
                      </a:r>
                      <a:endParaRPr lang="he-IL" dirty="0"/>
                    </a:p>
                  </a:txBody>
                  <a:tcPr/>
                </a:tc>
                <a:tc>
                  <a:txBody>
                    <a:bodyPr/>
                    <a:lstStyle/>
                    <a:p>
                      <a:pPr rtl="1"/>
                      <a:r>
                        <a:rPr lang="he-IL" dirty="0"/>
                        <a:t>הזדמנויות חניכה</a:t>
                      </a:r>
                    </a:p>
                  </a:txBody>
                  <a:tcPr/>
                </a:tc>
                <a:tc>
                  <a:txBody>
                    <a:bodyPr/>
                    <a:lstStyle/>
                    <a:p>
                      <a:pPr rtl="1"/>
                      <a:r>
                        <a:rPr lang="he-IL" dirty="0"/>
                        <a:t>השפעה</a:t>
                      </a:r>
                      <a:r>
                        <a:rPr lang="he-IL" baseline="0" dirty="0"/>
                        <a:t> נדרשת על הזדמנות החניכה</a:t>
                      </a:r>
                      <a:endParaRPr lang="he-IL" dirty="0"/>
                    </a:p>
                  </a:txBody>
                  <a:tcPr/>
                </a:tc>
                <a:tc>
                  <a:txBody>
                    <a:bodyPr/>
                    <a:lstStyle/>
                    <a:p>
                      <a:pPr rtl="1"/>
                      <a:r>
                        <a:rPr lang="he-IL" dirty="0"/>
                        <a:t>בחירת שיטות</a:t>
                      </a:r>
                      <a:r>
                        <a:rPr lang="he-IL" baseline="0" dirty="0"/>
                        <a:t> ו</a:t>
                      </a:r>
                      <a:r>
                        <a:rPr lang="he-IL" dirty="0"/>
                        <a:t>כלים לחניכה (מעגל חניכה, </a:t>
                      </a:r>
                      <a:r>
                        <a:rPr lang="he-IL" dirty="0" err="1"/>
                        <a:t>חניכה</a:t>
                      </a:r>
                      <a:r>
                        <a:rPr lang="he-IL" dirty="0"/>
                        <a:t> מרחוק, מפגש חניכה עיתי)</a:t>
                      </a:r>
                    </a:p>
                  </a:txBody>
                  <a:tcPr/>
                </a:tc>
                <a:extLst>
                  <a:ext uri="{0D108BD9-81ED-4DB2-BD59-A6C34878D82A}">
                    <a16:rowId xmlns:a16="http://schemas.microsoft.com/office/drawing/2014/main" val="10000"/>
                  </a:ext>
                </a:extLst>
              </a:tr>
              <a:tr h="1316043">
                <a:tc>
                  <a:txBody>
                    <a:bodyPr/>
                    <a:lstStyle/>
                    <a:p>
                      <a:pPr rtl="1"/>
                      <a:r>
                        <a:rPr lang="he-IL" dirty="0"/>
                        <a:t>שיפור מיומנות</a:t>
                      </a:r>
                    </a:p>
                    <a:p>
                      <a:pPr rtl="1"/>
                      <a:r>
                        <a:rPr lang="he-IL" dirty="0"/>
                        <a:t> ניווט לילה</a:t>
                      </a:r>
                    </a:p>
                  </a:txBody>
                  <a:tcPr/>
                </a:tc>
                <a:tc>
                  <a:txBody>
                    <a:bodyPr/>
                    <a:lstStyle/>
                    <a:p>
                      <a:pPr rtl="1"/>
                      <a:r>
                        <a:rPr lang="he-IL" dirty="0"/>
                        <a:t>תרגיל?</a:t>
                      </a:r>
                    </a:p>
                  </a:txBody>
                  <a:tcPr/>
                </a:tc>
                <a:tc>
                  <a:txBody>
                    <a:bodyPr/>
                    <a:lstStyle/>
                    <a:p>
                      <a:pPr rtl="1"/>
                      <a:r>
                        <a:rPr lang="he-IL" dirty="0"/>
                        <a:t>מתן פקודה למ"כ מוקדם ככל האפשר</a:t>
                      </a:r>
                    </a:p>
                  </a:txBody>
                  <a:tcPr/>
                </a:tc>
                <a:tc>
                  <a:txBody>
                    <a:bodyPr/>
                    <a:lstStyle/>
                    <a:p>
                      <a:pPr rtl="1"/>
                      <a:r>
                        <a:rPr lang="he-IL" dirty="0"/>
                        <a:t>מעגל חניכה לביצוע + חניכת עמיתים (מ"כ </a:t>
                      </a:r>
                      <a:r>
                        <a:rPr lang="he-IL" dirty="0" err="1"/>
                        <a:t>מהפלס"ר</a:t>
                      </a:r>
                      <a:r>
                        <a:rPr lang="he-IL" dirty="0"/>
                        <a:t>)</a:t>
                      </a:r>
                    </a:p>
                  </a:txBody>
                  <a:tcPr/>
                </a:tc>
                <a:extLst>
                  <a:ext uri="{0D108BD9-81ED-4DB2-BD59-A6C34878D82A}">
                    <a16:rowId xmlns:a16="http://schemas.microsoft.com/office/drawing/2014/main" val="10001"/>
                  </a:ext>
                </a:extLst>
              </a:tr>
              <a:tr h="921230">
                <a:tc>
                  <a:txBody>
                    <a:bodyPr/>
                    <a:lstStyle/>
                    <a:p>
                      <a:pPr rtl="1"/>
                      <a:r>
                        <a:rPr lang="he-IL" dirty="0"/>
                        <a:t>שיפור יכולת להגדיר סדרי עדיפויות</a:t>
                      </a:r>
                    </a:p>
                  </a:txBody>
                  <a:tcPr/>
                </a:tc>
                <a:tc>
                  <a:txBody>
                    <a:bodyPr/>
                    <a:lstStyle/>
                    <a:p>
                      <a:pPr rtl="1"/>
                      <a:r>
                        <a:rPr lang="he-IL" dirty="0"/>
                        <a:t>תרגיל?</a:t>
                      </a:r>
                    </a:p>
                  </a:txBody>
                  <a:tcPr/>
                </a:tc>
                <a:tc>
                  <a:txBody>
                    <a:bodyPr/>
                    <a:lstStyle/>
                    <a:p>
                      <a:pPr rtl="1"/>
                      <a:r>
                        <a:rPr lang="he-IL" dirty="0" err="1"/>
                        <a:t>נוה"ק</a:t>
                      </a:r>
                      <a:r>
                        <a:rPr lang="he-IL" dirty="0"/>
                        <a:t> קצר</a:t>
                      </a:r>
                    </a:p>
                  </a:txBody>
                  <a:tcPr/>
                </a:tc>
                <a:tc>
                  <a:txBody>
                    <a:bodyPr/>
                    <a:lstStyle/>
                    <a:p>
                      <a:pPr rtl="1"/>
                      <a:r>
                        <a:rPr lang="he-IL" dirty="0"/>
                        <a:t>חניכה צמודה </a:t>
                      </a:r>
                      <a:r>
                        <a:rPr lang="he-IL" dirty="0" err="1"/>
                        <a:t>בנוה"ק</a:t>
                      </a:r>
                      <a:endParaRPr lang="he-IL"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a:off x="457200" y="428604"/>
            <a:ext cx="8229600" cy="989034"/>
          </a:xfrm>
        </p:spPr>
        <p:txBody>
          <a:bodyPr/>
          <a:lstStyle/>
          <a:p>
            <a:pPr algn="ctr">
              <a:defRPr/>
            </a:pPr>
            <a:r>
              <a:rPr lang="he-IL" dirty="0">
                <a:latin typeface="Guttman Hatzvi" pitchFamily="2" charset="-79"/>
                <a:cs typeface="Guttman Hatzvi" pitchFamily="2" charset="-79"/>
              </a:rPr>
              <a:t>בניית תוכנית חניכה - דוגמא</a:t>
            </a:r>
          </a:p>
        </p:txBody>
      </p:sp>
      <p:graphicFrame>
        <p:nvGraphicFramePr>
          <p:cNvPr id="5" name="טבלה 4"/>
          <p:cNvGraphicFramePr>
            <a:graphicFrameLocks noGrp="1"/>
          </p:cNvGraphicFramePr>
          <p:nvPr/>
        </p:nvGraphicFramePr>
        <p:xfrm>
          <a:off x="357158" y="1761845"/>
          <a:ext cx="7572428" cy="4127422"/>
        </p:xfrm>
        <a:graphic>
          <a:graphicData uri="http://schemas.openxmlformats.org/drawingml/2006/table">
            <a:tbl>
              <a:tblPr rtl="1" firstRow="1" bandRow="1">
                <a:tableStyleId>{5C22544A-7EE6-4342-B048-85BDC9FD1C3A}</a:tableStyleId>
              </a:tblPr>
              <a:tblGrid>
                <a:gridCol w="1893107">
                  <a:extLst>
                    <a:ext uri="{9D8B030D-6E8A-4147-A177-3AD203B41FA5}">
                      <a16:colId xmlns:a16="http://schemas.microsoft.com/office/drawing/2014/main" val="20000"/>
                    </a:ext>
                  </a:extLst>
                </a:gridCol>
                <a:gridCol w="1893107">
                  <a:extLst>
                    <a:ext uri="{9D8B030D-6E8A-4147-A177-3AD203B41FA5}">
                      <a16:colId xmlns:a16="http://schemas.microsoft.com/office/drawing/2014/main" val="20001"/>
                    </a:ext>
                  </a:extLst>
                </a:gridCol>
                <a:gridCol w="1893107">
                  <a:extLst>
                    <a:ext uri="{9D8B030D-6E8A-4147-A177-3AD203B41FA5}">
                      <a16:colId xmlns:a16="http://schemas.microsoft.com/office/drawing/2014/main" val="20002"/>
                    </a:ext>
                  </a:extLst>
                </a:gridCol>
                <a:gridCol w="1893107">
                  <a:extLst>
                    <a:ext uri="{9D8B030D-6E8A-4147-A177-3AD203B41FA5}">
                      <a16:colId xmlns:a16="http://schemas.microsoft.com/office/drawing/2014/main" val="20003"/>
                    </a:ext>
                  </a:extLst>
                </a:gridCol>
              </a:tblGrid>
              <a:tr h="1643074">
                <a:tc>
                  <a:txBody>
                    <a:bodyPr/>
                    <a:lstStyle/>
                    <a:p>
                      <a:pPr rtl="1"/>
                      <a:r>
                        <a:rPr lang="he-IL" sz="1600" dirty="0"/>
                        <a:t>מטרות החניכה</a:t>
                      </a:r>
                      <a:r>
                        <a:rPr lang="he-IL" sz="1600" baseline="0" dirty="0"/>
                        <a:t> לאור התפקיד ומאפייני המ"כ / סמל</a:t>
                      </a:r>
                      <a:endParaRPr lang="he-IL" sz="1600" dirty="0"/>
                    </a:p>
                  </a:txBody>
                  <a:tcPr/>
                </a:tc>
                <a:tc>
                  <a:txBody>
                    <a:bodyPr/>
                    <a:lstStyle/>
                    <a:p>
                      <a:pPr rtl="1"/>
                      <a:r>
                        <a:rPr lang="he-IL" sz="1600" dirty="0"/>
                        <a:t>הזדמנויות חניכה</a:t>
                      </a:r>
                    </a:p>
                  </a:txBody>
                  <a:tcPr/>
                </a:tc>
                <a:tc>
                  <a:txBody>
                    <a:bodyPr/>
                    <a:lstStyle/>
                    <a:p>
                      <a:pPr rtl="1"/>
                      <a:r>
                        <a:rPr lang="he-IL" sz="1600" dirty="0"/>
                        <a:t>השפעה</a:t>
                      </a:r>
                      <a:r>
                        <a:rPr lang="he-IL" sz="1600" baseline="0" dirty="0"/>
                        <a:t> נדרשת על הזדמנות החניכה</a:t>
                      </a:r>
                      <a:endParaRPr lang="he-IL" sz="1600" dirty="0"/>
                    </a:p>
                  </a:txBody>
                  <a:tcPr/>
                </a:tc>
                <a:tc>
                  <a:txBody>
                    <a:bodyPr/>
                    <a:lstStyle/>
                    <a:p>
                      <a:pPr rtl="1"/>
                      <a:r>
                        <a:rPr lang="he-IL" sz="1600" dirty="0"/>
                        <a:t>בחירת שיטות</a:t>
                      </a:r>
                      <a:r>
                        <a:rPr lang="he-IL" sz="1600" baseline="0" dirty="0"/>
                        <a:t> ו</a:t>
                      </a:r>
                      <a:r>
                        <a:rPr lang="he-IL" sz="1600" dirty="0"/>
                        <a:t>כלים לחניכה (מעגל חניכה, </a:t>
                      </a:r>
                      <a:r>
                        <a:rPr lang="he-IL" sz="1600" dirty="0" err="1"/>
                        <a:t>חניכה</a:t>
                      </a:r>
                      <a:r>
                        <a:rPr lang="he-IL" sz="1600" dirty="0"/>
                        <a:t> מרחוק, מפגש חניכה עיתי)</a:t>
                      </a:r>
                    </a:p>
                  </a:txBody>
                  <a:tcPr/>
                </a:tc>
                <a:extLst>
                  <a:ext uri="{0D108BD9-81ED-4DB2-BD59-A6C34878D82A}">
                    <a16:rowId xmlns:a16="http://schemas.microsoft.com/office/drawing/2014/main" val="10000"/>
                  </a:ext>
                </a:extLst>
              </a:tr>
              <a:tr h="476307">
                <a:tc>
                  <a:txBody>
                    <a:bodyPr/>
                    <a:lstStyle/>
                    <a:p>
                      <a:pPr rtl="1"/>
                      <a:r>
                        <a:rPr lang="he-IL" sz="1600" dirty="0"/>
                        <a:t>ביצוע משימות שגרה</a:t>
                      </a:r>
                    </a:p>
                  </a:txBody>
                  <a:tcPr/>
                </a:tc>
                <a:tc>
                  <a:txBody>
                    <a:bodyPr/>
                    <a:lstStyle/>
                    <a:p>
                      <a:r>
                        <a:rPr lang="he-IL" sz="1600" dirty="0"/>
                        <a:t>מסדר בוקר</a:t>
                      </a:r>
                    </a:p>
                  </a:txBody>
                  <a:tcPr/>
                </a:tc>
                <a:tc>
                  <a:txBody>
                    <a:bodyPr/>
                    <a:lstStyle/>
                    <a:p>
                      <a:pPr rtl="1"/>
                      <a:r>
                        <a:rPr lang="he-IL" sz="1600" dirty="0"/>
                        <a:t>מ"מ</a:t>
                      </a:r>
                    </a:p>
                  </a:txBody>
                  <a:tcPr/>
                </a:tc>
                <a:tc>
                  <a:txBody>
                    <a:bodyPr/>
                    <a:lstStyle/>
                    <a:p>
                      <a:pPr rtl="1"/>
                      <a:r>
                        <a:rPr lang="he-IL" sz="1600" dirty="0" err="1"/>
                        <a:t>א"ת</a:t>
                      </a:r>
                      <a:r>
                        <a:rPr lang="he-IL" sz="1600" dirty="0"/>
                        <a:t>/תצפית</a:t>
                      </a:r>
                    </a:p>
                  </a:txBody>
                  <a:tcPr/>
                </a:tc>
                <a:extLst>
                  <a:ext uri="{0D108BD9-81ED-4DB2-BD59-A6C34878D82A}">
                    <a16:rowId xmlns:a16="http://schemas.microsoft.com/office/drawing/2014/main" val="10001"/>
                  </a:ext>
                </a:extLst>
              </a:tr>
              <a:tr h="476307">
                <a:tc>
                  <a:txBody>
                    <a:bodyPr/>
                    <a:lstStyle/>
                    <a:p>
                      <a:pPr rtl="1"/>
                      <a:r>
                        <a:rPr lang="he-IL" sz="1600" dirty="0" err="1"/>
                        <a:t>פו"ש</a:t>
                      </a:r>
                      <a:r>
                        <a:rPr lang="he-IL" sz="1600" dirty="0"/>
                        <a:t> בתרגיל</a:t>
                      </a:r>
                    </a:p>
                  </a:txBody>
                  <a:tcPr/>
                </a:tc>
                <a:tc>
                  <a:txBody>
                    <a:bodyPr/>
                    <a:lstStyle/>
                    <a:p>
                      <a:r>
                        <a:rPr lang="he-IL" sz="1600" dirty="0"/>
                        <a:t>תרגיל כיתה מתוכנן</a:t>
                      </a:r>
                    </a:p>
                  </a:txBody>
                  <a:tcPr/>
                </a:tc>
                <a:tc>
                  <a:txBody>
                    <a:bodyPr/>
                    <a:lstStyle/>
                    <a:p>
                      <a:pPr rtl="1"/>
                      <a:r>
                        <a:rPr lang="he-IL" sz="1600" dirty="0"/>
                        <a:t>מ"פ</a:t>
                      </a:r>
                    </a:p>
                  </a:txBody>
                  <a:tcPr/>
                </a:tc>
                <a:tc>
                  <a:txBody>
                    <a:bodyPr/>
                    <a:lstStyle/>
                    <a:p>
                      <a:pPr rtl="1"/>
                      <a:r>
                        <a:rPr lang="he-IL" sz="1600" dirty="0"/>
                        <a:t>ניהול תרגיל/תצפית</a:t>
                      </a:r>
                    </a:p>
                  </a:txBody>
                  <a:tcPr/>
                </a:tc>
                <a:extLst>
                  <a:ext uri="{0D108BD9-81ED-4DB2-BD59-A6C34878D82A}">
                    <a16:rowId xmlns:a16="http://schemas.microsoft.com/office/drawing/2014/main" val="10002"/>
                  </a:ext>
                </a:extLst>
              </a:tr>
              <a:tr h="476307">
                <a:tc>
                  <a:txBody>
                    <a:bodyPr/>
                    <a:lstStyle/>
                    <a:p>
                      <a:pPr rtl="1"/>
                      <a:r>
                        <a:rPr lang="he-IL" sz="1600" dirty="0" err="1"/>
                        <a:t>פו"ש</a:t>
                      </a:r>
                      <a:r>
                        <a:rPr lang="he-IL" sz="1600" dirty="0"/>
                        <a:t> מתקדם</a:t>
                      </a:r>
                    </a:p>
                  </a:txBody>
                  <a:tcPr/>
                </a:tc>
                <a:tc>
                  <a:txBody>
                    <a:bodyPr/>
                    <a:lstStyle/>
                    <a:p>
                      <a:r>
                        <a:rPr lang="he-IL" sz="1600" dirty="0"/>
                        <a:t>תרגיל משקפת</a:t>
                      </a:r>
                    </a:p>
                  </a:txBody>
                  <a:tcPr/>
                </a:tc>
                <a:tc>
                  <a:txBody>
                    <a:bodyPr/>
                    <a:lstStyle/>
                    <a:p>
                      <a:pPr rtl="1"/>
                      <a:r>
                        <a:rPr lang="he-IL" sz="1600" dirty="0"/>
                        <a:t>ממ"ח</a:t>
                      </a:r>
                    </a:p>
                  </a:txBody>
                  <a:tcPr/>
                </a:tc>
                <a:tc>
                  <a:txBody>
                    <a:bodyPr/>
                    <a:lstStyle/>
                    <a:p>
                      <a:pPr rtl="1"/>
                      <a:endParaRPr lang="he-IL" sz="1600" dirty="0"/>
                    </a:p>
                  </a:txBody>
                  <a:tcPr/>
                </a:tc>
                <a:extLst>
                  <a:ext uri="{0D108BD9-81ED-4DB2-BD59-A6C34878D82A}">
                    <a16:rowId xmlns:a16="http://schemas.microsoft.com/office/drawing/2014/main" val="10003"/>
                  </a:ext>
                </a:extLst>
              </a:tr>
              <a:tr h="476307">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600" dirty="0" err="1"/>
                        <a:t>קבה"ח</a:t>
                      </a:r>
                      <a:r>
                        <a:rPr lang="he-IL" sz="1600" dirty="0"/>
                        <a:t>/</a:t>
                      </a:r>
                    </a:p>
                    <a:p>
                      <a:pPr rtl="1"/>
                      <a:r>
                        <a:rPr lang="he-IL" sz="1600" dirty="0"/>
                        <a:t>תפקוד בתנאי לחץ </a:t>
                      </a:r>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600" dirty="0"/>
                        <a:t>תרגיל </a:t>
                      </a:r>
                      <a:r>
                        <a:rPr lang="he-IL" sz="1600" dirty="0" err="1"/>
                        <a:t>בלת"ם</a:t>
                      </a:r>
                      <a:endParaRPr lang="he-IL" sz="1600" dirty="0"/>
                    </a:p>
                    <a:p>
                      <a:endParaRPr lang="he-IL" sz="1600" dirty="0"/>
                    </a:p>
                  </a:txBody>
                  <a:tcPr/>
                </a:tc>
                <a:tc>
                  <a:txBody>
                    <a:bodyPr/>
                    <a:lstStyle/>
                    <a:p>
                      <a:pPr rtl="1"/>
                      <a:r>
                        <a:rPr lang="he-IL" sz="1600" dirty="0"/>
                        <a:t>מג"ד</a:t>
                      </a:r>
                    </a:p>
                  </a:txBody>
                  <a:tcPr/>
                </a:tc>
                <a:tc>
                  <a:txBody>
                    <a:bodyPr/>
                    <a:lstStyle/>
                    <a:p>
                      <a:pPr rtl="1"/>
                      <a:endParaRPr lang="he-IL" sz="1600" dirty="0"/>
                    </a:p>
                  </a:txBody>
                  <a:tcPr/>
                </a:tc>
                <a:extLst>
                  <a:ext uri="{0D108BD9-81ED-4DB2-BD59-A6C34878D82A}">
                    <a16:rowId xmlns:a16="http://schemas.microsoft.com/office/drawing/2014/main" val="10004"/>
                  </a:ext>
                </a:extLst>
              </a:tr>
              <a:tr h="476307">
                <a:tc>
                  <a:txBody>
                    <a:bodyPr/>
                    <a:lstStyle/>
                    <a:p>
                      <a:pPr rtl="1"/>
                      <a:endParaRPr lang="he-IL" sz="1600"/>
                    </a:p>
                  </a:txBody>
                  <a:tcPr/>
                </a:tc>
                <a:tc>
                  <a:txBody>
                    <a:bodyPr/>
                    <a:lstStyle/>
                    <a:p>
                      <a:pPr rtl="1"/>
                      <a:endParaRPr lang="he-IL" sz="1600"/>
                    </a:p>
                  </a:txBody>
                  <a:tcPr/>
                </a:tc>
                <a:tc>
                  <a:txBody>
                    <a:bodyPr/>
                    <a:lstStyle/>
                    <a:p>
                      <a:pPr rtl="1"/>
                      <a:endParaRPr lang="he-IL" sz="1600" dirty="0"/>
                    </a:p>
                  </a:txBody>
                  <a:tcPr/>
                </a:tc>
                <a:tc>
                  <a:txBody>
                    <a:bodyPr/>
                    <a:lstStyle/>
                    <a:p>
                      <a:pPr rtl="1"/>
                      <a:endParaRPr lang="he-IL" sz="16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p:cNvSpPr>
            <a:spLocks noGrp="1"/>
          </p:cNvSpPr>
          <p:nvPr>
            <p:ph idx="1"/>
          </p:nvPr>
        </p:nvSpPr>
        <p:spPr>
          <a:xfrm>
            <a:off x="0" y="1500174"/>
            <a:ext cx="8229600" cy="2308225"/>
          </a:xfrm>
        </p:spPr>
        <p:txBody>
          <a:bodyPr>
            <a:normAutofit fontScale="92500" lnSpcReduction="10000"/>
          </a:bodyPr>
          <a:lstStyle/>
          <a:p>
            <a:pPr marL="365760" indent="-256032" eaLnBrk="1" fontAlgn="auto" hangingPunct="1">
              <a:spcAft>
                <a:spcPts val="0"/>
              </a:spcAft>
              <a:buFont typeface="Wingdings 3"/>
              <a:buChar char=""/>
              <a:defRPr/>
            </a:pPr>
            <a:r>
              <a:rPr lang="he-IL" sz="3200" dirty="0"/>
              <a:t>רמה ממונה (מפקד).</a:t>
            </a:r>
          </a:p>
          <a:p>
            <a:pPr marL="365760" indent="-256032" eaLnBrk="1" fontAlgn="auto" hangingPunct="1">
              <a:spcAft>
                <a:spcPts val="0"/>
              </a:spcAft>
              <a:buFont typeface="Wingdings 3"/>
              <a:buChar char=""/>
              <a:defRPr/>
            </a:pPr>
            <a:r>
              <a:rPr lang="he-IL" sz="3200" dirty="0"/>
              <a:t>חונך חיצוני.</a:t>
            </a:r>
          </a:p>
          <a:p>
            <a:pPr marL="365760" indent="-256032" eaLnBrk="1" fontAlgn="auto" hangingPunct="1">
              <a:spcAft>
                <a:spcPts val="0"/>
              </a:spcAft>
              <a:buFont typeface="Wingdings 3"/>
              <a:buChar char=""/>
              <a:defRPr/>
            </a:pPr>
            <a:r>
              <a:rPr lang="he-IL" sz="3200" dirty="0"/>
              <a:t>עמיתים.</a:t>
            </a:r>
          </a:p>
          <a:p>
            <a:pPr marL="365760" indent="-256032" eaLnBrk="1" fontAlgn="auto" hangingPunct="1">
              <a:spcAft>
                <a:spcPts val="0"/>
              </a:spcAft>
              <a:buFont typeface="Wingdings 3"/>
              <a:buChar char=""/>
              <a:defRPr/>
            </a:pPr>
            <a:r>
              <a:rPr lang="he-IL" sz="3200" dirty="0"/>
              <a:t>עצמי (מ"כ).</a:t>
            </a:r>
          </a:p>
          <a:p>
            <a:pPr marL="365760" indent="-256032" eaLnBrk="1" fontAlgn="auto" hangingPunct="1">
              <a:spcAft>
                <a:spcPts val="0"/>
              </a:spcAft>
              <a:buFont typeface="Wingdings 3"/>
              <a:buChar char=""/>
              <a:defRPr/>
            </a:pPr>
            <a:r>
              <a:rPr lang="he-IL" sz="3200" dirty="0"/>
              <a:t>אחר.</a:t>
            </a:r>
          </a:p>
        </p:txBody>
      </p:sp>
      <p:sp>
        <p:nvSpPr>
          <p:cNvPr id="3" name="כותרת 2"/>
          <p:cNvSpPr>
            <a:spLocks noGrp="1"/>
          </p:cNvSpPr>
          <p:nvPr>
            <p:ph type="title"/>
          </p:nvPr>
        </p:nvSpPr>
        <p:spPr/>
        <p:txBody>
          <a:bodyPr>
            <a:scene3d>
              <a:camera prst="orthographicFront"/>
              <a:lightRig rig="soft" dir="t"/>
            </a:scene3d>
            <a:sp3d prstMaterial="softEdge">
              <a:bevelT w="25400" h="25400"/>
            </a:sp3d>
          </a:bodyPr>
          <a:lstStyle/>
          <a:p>
            <a:pPr algn="ctr" eaLnBrk="1" fontAlgn="auto" hangingPunct="1">
              <a:spcAft>
                <a:spcPts val="0"/>
              </a:spcAft>
              <a:defRPr/>
            </a:pPr>
            <a:r>
              <a:rPr lang="he-IL" dirty="0"/>
              <a:t>מקורות לחניכה</a:t>
            </a:r>
          </a:p>
        </p:txBody>
      </p:sp>
      <p:sp>
        <p:nvSpPr>
          <p:cNvPr id="4" name="מציין מיקום תוכן 1"/>
          <p:cNvSpPr txBox="1">
            <a:spLocks/>
          </p:cNvSpPr>
          <p:nvPr/>
        </p:nvSpPr>
        <p:spPr>
          <a:xfrm>
            <a:off x="214282" y="4357694"/>
            <a:ext cx="7786710" cy="1012824"/>
          </a:xfrm>
          <a:prstGeom prst="rect">
            <a:avLst/>
          </a:prstGeom>
          <a:solidFill>
            <a:schemeClr val="accent6"/>
          </a:solidFill>
          <a:ln w="25400">
            <a:solidFill>
              <a:schemeClr val="accent5"/>
            </a:solidFill>
          </a:ln>
        </p:spPr>
        <p:txBody>
          <a:bodyPr>
            <a:normAutofit lnSpcReduction="10000"/>
          </a:bodyPr>
          <a:lstStyle/>
          <a:p>
            <a:pPr marL="365760" indent="-256032" fontAlgn="auto">
              <a:spcBef>
                <a:spcPts val="400"/>
              </a:spcBef>
              <a:spcAft>
                <a:spcPts val="0"/>
              </a:spcAft>
              <a:buClr>
                <a:schemeClr val="accent1"/>
              </a:buClr>
              <a:buSzPct val="68000"/>
              <a:buFont typeface="Wingdings 3"/>
              <a:buChar char=""/>
              <a:defRPr/>
            </a:pPr>
            <a:r>
              <a:rPr lang="he-IL" sz="3200" dirty="0">
                <a:latin typeface="+mn-lt"/>
                <a:cs typeface="+mn-cs"/>
              </a:rPr>
              <a:t>האם אנחנו ממצים בצורה טובה את מגוון המקורות?</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מציין מיקום תוכן 1"/>
          <p:cNvSpPr>
            <a:spLocks noGrp="1"/>
          </p:cNvSpPr>
          <p:nvPr>
            <p:ph idx="1"/>
          </p:nvPr>
        </p:nvSpPr>
        <p:spPr>
          <a:xfrm>
            <a:off x="500034" y="1428736"/>
            <a:ext cx="7239000" cy="4846638"/>
          </a:xfrm>
        </p:spPr>
        <p:txBody>
          <a:bodyPr/>
          <a:lstStyle/>
          <a:p>
            <a:pPr eaLnBrk="1" hangingPunct="1"/>
            <a:r>
              <a:rPr lang="he-IL" dirty="0"/>
              <a:t>מ"מ בהכשרה בתרגיל הראשון נוחל כישלון חרוץ.</a:t>
            </a:r>
          </a:p>
          <a:p>
            <a:pPr eaLnBrk="1" hangingPunct="1"/>
            <a:r>
              <a:rPr lang="he-IL" dirty="0"/>
              <a:t>אתה המפקד שלו - מה עובר לך בראש ?</a:t>
            </a:r>
          </a:p>
          <a:p>
            <a:pPr lvl="1" eaLnBrk="1" hangingPunct="1"/>
            <a:r>
              <a:rPr lang="he-IL" dirty="0"/>
              <a:t>אם הוא פה מתפקד ככה מה יהיה במלחמה?</a:t>
            </a:r>
          </a:p>
          <a:p>
            <a:pPr lvl="1" eaLnBrk="1" hangingPunct="1"/>
            <a:r>
              <a:rPr lang="he-IL" dirty="0"/>
              <a:t>זה רק תרגיל חימום... בטח התרגיל הבא יהיה אחר...</a:t>
            </a:r>
          </a:p>
          <a:p>
            <a:pPr lvl="1" eaLnBrk="1" hangingPunct="1"/>
            <a:r>
              <a:rPr lang="he-IL" dirty="0"/>
              <a:t>אני חייב לגרום לו שיצליח בתרגיל הבא.</a:t>
            </a:r>
          </a:p>
          <a:p>
            <a:pPr lvl="1" eaLnBrk="1" hangingPunct="1"/>
            <a:r>
              <a:rPr lang="he-IL" dirty="0"/>
              <a:t>אני טעיתי בניהול התרגיל או בתכנון שלו, נעשה את התרגיל הבא קל יותר.</a:t>
            </a:r>
          </a:p>
          <a:p>
            <a:pPr lvl="1" eaLnBrk="1" hangingPunct="1"/>
            <a:r>
              <a:rPr lang="he-IL" dirty="0"/>
              <a:t>איזה מזל שהוא נכשל...מכישלון לומדים הכי טוב.</a:t>
            </a:r>
          </a:p>
          <a:p>
            <a:pPr lvl="1" eaLnBrk="1" hangingPunct="1"/>
            <a:r>
              <a:rPr lang="he-IL" dirty="0"/>
              <a:t>אחר...</a:t>
            </a:r>
          </a:p>
        </p:txBody>
      </p:sp>
      <p:sp>
        <p:nvSpPr>
          <p:cNvPr id="3" name="כותרת 2"/>
          <p:cNvSpPr>
            <a:spLocks noGrp="1"/>
          </p:cNvSpPr>
          <p:nvPr>
            <p:ph type="title"/>
          </p:nvPr>
        </p:nvSpPr>
        <p:spPr/>
        <p:txBody>
          <a:bodyPr>
            <a:scene3d>
              <a:camera prst="orthographicFront"/>
              <a:lightRig rig="soft" dir="t"/>
            </a:scene3d>
            <a:sp3d prstMaterial="softEdge">
              <a:bevelT w="25400" h="25400"/>
            </a:sp3d>
          </a:bodyPr>
          <a:lstStyle/>
          <a:p>
            <a:pPr algn="ctr" eaLnBrk="1" fontAlgn="auto" hangingPunct="1">
              <a:spcAft>
                <a:spcPts val="0"/>
              </a:spcAft>
              <a:defRPr/>
            </a:pPr>
            <a:r>
              <a:rPr lang="he-IL" dirty="0"/>
              <a:t>אירוע מספר 1 – תפיסת חניכה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מציין מיקום תוכן 3" descr="Johari_Window.PNG"/>
          <p:cNvPicPr>
            <a:picLocks noGrp="1" noChangeAspect="1"/>
          </p:cNvPicPr>
          <p:nvPr>
            <p:ph idx="1"/>
          </p:nvPr>
        </p:nvPicPr>
        <p:blipFill>
          <a:blip r:embed="rId3" cstate="print"/>
          <a:srcRect/>
          <a:stretch>
            <a:fillRect/>
          </a:stretch>
        </p:blipFill>
        <p:spPr>
          <a:xfrm>
            <a:off x="1403350" y="1389063"/>
            <a:ext cx="6121400" cy="4881562"/>
          </a:xfrm>
        </p:spPr>
      </p:pic>
      <p:sp>
        <p:nvSpPr>
          <p:cNvPr id="3" name="כותרת 2"/>
          <p:cNvSpPr>
            <a:spLocks noGrp="1"/>
          </p:cNvSpPr>
          <p:nvPr>
            <p:ph type="title"/>
          </p:nvPr>
        </p:nvSpPr>
        <p:spPr/>
        <p:txBody>
          <a:bodyPr>
            <a:scene3d>
              <a:camera prst="orthographicFront"/>
              <a:lightRig rig="soft" dir="t"/>
            </a:scene3d>
            <a:sp3d prstMaterial="softEdge">
              <a:bevelT w="25400" h="25400"/>
            </a:sp3d>
          </a:bodyPr>
          <a:lstStyle/>
          <a:p>
            <a:pPr algn="r" eaLnBrk="1" fontAlgn="auto" hangingPunct="1">
              <a:spcAft>
                <a:spcPts val="0"/>
              </a:spcAft>
              <a:defRPr/>
            </a:pPr>
            <a:r>
              <a:rPr lang="he-IL" dirty="0"/>
              <a:t>מה זה?</a:t>
            </a:r>
          </a:p>
        </p:txBody>
      </p:sp>
      <p:sp>
        <p:nvSpPr>
          <p:cNvPr id="4" name="מלבן מעוגל 3"/>
          <p:cNvSpPr/>
          <p:nvPr/>
        </p:nvSpPr>
        <p:spPr>
          <a:xfrm rot="21431369">
            <a:off x="225425" y="3490913"/>
            <a:ext cx="8459788" cy="158591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על פי חלון </a:t>
            </a:r>
            <a:r>
              <a:rPr lang="he-IL" sz="2400" b="1" dirty="0" err="1"/>
              <a:t>ג'ו</a:t>
            </a:r>
            <a:r>
              <a:rPr lang="he-IL" sz="2400" b="1" dirty="0"/>
              <a:t> הארי יש עוד משפט שהיינו צריכים להגיד לעצמנו ביחס לנחנך שנכשל: "עכשיו יש לי הזדמנות לשמוע ממנו דברים חדשים שלא ידעתי עליו..."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scene3d>
              <a:camera prst="orthographicFront"/>
              <a:lightRig rig="soft" dir="t"/>
            </a:scene3d>
            <a:sp3d prstMaterial="softEdge">
              <a:bevelT w="25400" h="25400"/>
            </a:sp3d>
          </a:bodyPr>
          <a:lstStyle/>
          <a:p>
            <a:pPr algn="r" eaLnBrk="1" fontAlgn="auto" hangingPunct="1">
              <a:spcAft>
                <a:spcPts val="0"/>
              </a:spcAft>
              <a:defRPr/>
            </a:pPr>
            <a:r>
              <a:rPr lang="he-IL" dirty="0"/>
              <a:t>חניכה מהי?</a:t>
            </a:r>
            <a:endParaRPr lang="en-US" dirty="0"/>
          </a:p>
        </p:txBody>
      </p:sp>
      <p:sp>
        <p:nvSpPr>
          <p:cNvPr id="58371" name="Rectangle 3"/>
          <p:cNvSpPr>
            <a:spLocks noGrp="1" noChangeArrowheads="1"/>
          </p:cNvSpPr>
          <p:nvPr>
            <p:ph type="body" idx="1"/>
          </p:nvPr>
        </p:nvSpPr>
        <p:spPr>
          <a:xfrm>
            <a:off x="285720" y="1285860"/>
            <a:ext cx="7381876" cy="4846638"/>
          </a:xfrm>
        </p:spPr>
        <p:txBody>
          <a:bodyPr>
            <a:normAutofit/>
          </a:bodyPr>
          <a:lstStyle/>
          <a:p>
            <a:pPr marL="365760" indent="-256032" eaLnBrk="1" fontAlgn="auto" hangingPunct="1">
              <a:spcAft>
                <a:spcPts val="0"/>
              </a:spcAft>
              <a:buFont typeface="Wingdings 3"/>
              <a:buChar char=""/>
              <a:defRPr/>
            </a:pPr>
            <a:r>
              <a:rPr lang="he-IL" b="1" dirty="0"/>
              <a:t>חניכה היא תהליך למידה המבוסס על קשר מתמשך בו מסייע החונך לנחנך ללמוד מתוך התנסות שהוא צובר. </a:t>
            </a:r>
            <a:r>
              <a:rPr lang="he-IL" dirty="0"/>
              <a:t>החונך מסייע לנחנך להתפתח באספקטים שונים של תפקידו: גיבוש זהות </a:t>
            </a:r>
            <a:r>
              <a:rPr lang="he-IL" dirty="0" err="1"/>
              <a:t>תפקידית</a:t>
            </a:r>
            <a:r>
              <a:rPr lang="he-IL" dirty="0"/>
              <a:t>, רכישת מיומנות, פיתוח תחושת מסוגלות עצמית וכל זאת תוך התבססות על מאפייניו האישיים של הנחנך.</a:t>
            </a:r>
          </a:p>
          <a:p>
            <a:pPr marL="4313238" indent="3175" algn="just" eaLnBrk="1" fontAlgn="auto" hangingPunct="1">
              <a:spcAft>
                <a:spcPts val="0"/>
              </a:spcAft>
              <a:buFont typeface="Wingdings 3"/>
              <a:buNone/>
              <a:defRPr/>
            </a:pPr>
            <a:endParaRPr lang="he-IL" sz="2000" dirty="0"/>
          </a:p>
          <a:p>
            <a:pPr marL="4313238" indent="3175" algn="just" eaLnBrk="1" fontAlgn="auto" hangingPunct="1">
              <a:spcAft>
                <a:spcPts val="0"/>
              </a:spcAft>
              <a:buFont typeface="Wingdings 3"/>
              <a:buNone/>
              <a:defRPr/>
            </a:pPr>
            <a:r>
              <a:rPr lang="he-IL" sz="2000" dirty="0"/>
              <a:t>(ביה"ס הצבאי לפיתוח, ניהול והוראת ההדרכה, מארז לתכנון וביצוע תוכנית חניכה)</a:t>
            </a:r>
            <a:endParaRPr lang="en-US" sz="2000" dirty="0"/>
          </a:p>
        </p:txBody>
      </p:sp>
      <p:sp>
        <p:nvSpPr>
          <p:cNvPr id="5" name="אליפסה 4"/>
          <p:cNvSpPr/>
          <p:nvPr/>
        </p:nvSpPr>
        <p:spPr>
          <a:xfrm>
            <a:off x="3857620" y="4357694"/>
            <a:ext cx="3609973" cy="235743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lgn="ctr" fontAlgn="auto">
              <a:spcBef>
                <a:spcPts val="0"/>
              </a:spcBef>
              <a:spcAft>
                <a:spcPts val="0"/>
              </a:spcAft>
              <a:defRPr/>
            </a:pPr>
            <a:r>
              <a:rPr lang="he-IL" sz="2400" b="1" dirty="0"/>
              <a:t>חניכה לתפקיד</a:t>
            </a:r>
          </a:p>
        </p:txBody>
      </p:sp>
      <p:sp>
        <p:nvSpPr>
          <p:cNvPr id="4" name="אליפסה 3"/>
          <p:cNvSpPr/>
          <p:nvPr/>
        </p:nvSpPr>
        <p:spPr>
          <a:xfrm>
            <a:off x="4286248" y="5143512"/>
            <a:ext cx="2735263" cy="15001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r>
              <a:rPr lang="he-IL" sz="2400" b="1" dirty="0"/>
              <a:t>חניכה לביצועים</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מציין מיקום תוכן 1"/>
          <p:cNvSpPr>
            <a:spLocks noGrp="1"/>
          </p:cNvSpPr>
          <p:nvPr>
            <p:ph idx="1"/>
          </p:nvPr>
        </p:nvSpPr>
        <p:spPr>
          <a:xfrm>
            <a:off x="0" y="1500174"/>
            <a:ext cx="8229600" cy="2884487"/>
          </a:xfrm>
        </p:spPr>
        <p:txBody>
          <a:bodyPr/>
          <a:lstStyle/>
          <a:p>
            <a:r>
              <a:rPr lang="he-IL" dirty="0"/>
              <a:t>מטרתו של תהליך החניכה היא לשפר את הביצוע הבא. התבוננות וניתוח הביצועים, יבנו תמונה של הביצוע הקיים ושל הפער בין הביצוע הקיים לביצוע הרצוי. כך יקבעו הנושאים שיש לשפר או שמר לקראת הביצוע הבא. שתי הפעולות, שיפור ושימור הכרחיות ליצירת ביצוע טוב יותר בעתיד.</a:t>
            </a:r>
          </a:p>
          <a:p>
            <a:r>
              <a:rPr lang="he-IL" dirty="0"/>
              <a:t>מכיוון שבעתיד הנחנך יידרש לתפקד ללא חניכה צמודה – מטרה נוספת היא פיתוח יכולת עצמאית ללמידה.</a:t>
            </a:r>
          </a:p>
          <a:p>
            <a:endParaRPr lang="he-IL" dirty="0"/>
          </a:p>
        </p:txBody>
      </p:sp>
      <p:sp>
        <p:nvSpPr>
          <p:cNvPr id="3" name="כותרת 2"/>
          <p:cNvSpPr>
            <a:spLocks noGrp="1"/>
          </p:cNvSpPr>
          <p:nvPr>
            <p:ph type="title"/>
          </p:nvPr>
        </p:nvSpPr>
        <p:spPr/>
        <p:txBody>
          <a:bodyPr/>
          <a:lstStyle/>
          <a:p>
            <a:pPr algn="ctr">
              <a:defRPr/>
            </a:pPr>
            <a:r>
              <a:rPr lang="he-IL" dirty="0"/>
              <a:t>מטרת החניכה</a:t>
            </a:r>
          </a:p>
        </p:txBody>
      </p:sp>
      <p:sp>
        <p:nvSpPr>
          <p:cNvPr id="4" name="מלבן מעוגל 3"/>
          <p:cNvSpPr/>
          <p:nvPr/>
        </p:nvSpPr>
        <p:spPr>
          <a:xfrm>
            <a:off x="6286512" y="5214950"/>
            <a:ext cx="1511300" cy="6477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dirty="0"/>
              <a:t>נחנך תלוי חונך</a:t>
            </a:r>
          </a:p>
        </p:txBody>
      </p:sp>
      <p:sp>
        <p:nvSpPr>
          <p:cNvPr id="5" name="מלבן מעוגל 4"/>
          <p:cNvSpPr/>
          <p:nvPr/>
        </p:nvSpPr>
        <p:spPr>
          <a:xfrm>
            <a:off x="2357422" y="5214950"/>
            <a:ext cx="1511300" cy="6477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dirty="0"/>
              <a:t>לומד עצמאי</a:t>
            </a:r>
          </a:p>
        </p:txBody>
      </p:sp>
      <p:sp>
        <p:nvSpPr>
          <p:cNvPr id="6" name="חץ שמאלה 5"/>
          <p:cNvSpPr/>
          <p:nvPr/>
        </p:nvSpPr>
        <p:spPr>
          <a:xfrm>
            <a:off x="4643438" y="5214950"/>
            <a:ext cx="792163" cy="647700"/>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18D3913D-AB4E-47C7-A0A7-87F143DFA4E0}" type="slidenum">
              <a:rPr lang="he-IL" smtClean="0"/>
              <a:pPr/>
              <a:t>8</a:t>
            </a:fld>
            <a:endParaRPr lang="he-IL"/>
          </a:p>
        </p:txBody>
      </p:sp>
      <p:sp>
        <p:nvSpPr>
          <p:cNvPr id="8" name="מציין מיקום תוכן 12"/>
          <p:cNvSpPr>
            <a:spLocks noGrp="1"/>
          </p:cNvSpPr>
          <p:nvPr>
            <p:ph sz="quarter" idx="4294967295"/>
          </p:nvPr>
        </p:nvSpPr>
        <p:spPr>
          <a:xfrm>
            <a:off x="3929058" y="1357298"/>
            <a:ext cx="4041775" cy="3941763"/>
          </a:xfrm>
          <a:prstGeom prst="rect">
            <a:avLst/>
          </a:prstGeom>
          <a:ln>
            <a:prstDash val="solid"/>
          </a:ln>
        </p:spPr>
        <p:txBody>
          <a:bodyPr/>
          <a:lstStyle/>
          <a:p>
            <a:pPr>
              <a:spcBef>
                <a:spcPct val="0"/>
              </a:spcBef>
              <a:buFont typeface="Wingdings 3" pitchFamily="18" charset="2"/>
              <a:buNone/>
            </a:pPr>
            <a:r>
              <a:rPr lang="he-IL" sz="2400" b="1" u="sng" dirty="0"/>
              <a:t>ייחוד חניכה כשיטת למידה</a:t>
            </a:r>
          </a:p>
          <a:p>
            <a:pPr>
              <a:spcBef>
                <a:spcPct val="0"/>
              </a:spcBef>
            </a:pPr>
            <a:r>
              <a:rPr lang="he-IL" sz="2400" dirty="0"/>
              <a:t>מוקד הלמידה הוא הביצועים של הנחנך.</a:t>
            </a:r>
          </a:p>
          <a:p>
            <a:pPr>
              <a:spcBef>
                <a:spcPct val="0"/>
              </a:spcBef>
            </a:pPr>
            <a:r>
              <a:rPr lang="he-IL" sz="2400" dirty="0"/>
              <a:t>הביצוע מלווה בעיבוד משותף של החונך והנחנך.</a:t>
            </a:r>
          </a:p>
          <a:p>
            <a:pPr>
              <a:spcBef>
                <a:spcPct val="0"/>
              </a:spcBef>
            </a:pPr>
            <a:r>
              <a:rPr lang="he-IL" sz="2400" dirty="0"/>
              <a:t>האינטראקציה בין החונך לנחנך היא הגורם המשמעותי ביותר להצלחת תהליך הלמידה.</a:t>
            </a:r>
          </a:p>
        </p:txBody>
      </p:sp>
      <p:sp>
        <p:nvSpPr>
          <p:cNvPr id="9" name="מציין מיקום תוכן 10"/>
          <p:cNvSpPr>
            <a:spLocks noGrp="1"/>
          </p:cNvSpPr>
          <p:nvPr>
            <p:ph sz="quarter" idx="4294967295"/>
          </p:nvPr>
        </p:nvSpPr>
        <p:spPr>
          <a:xfrm>
            <a:off x="0" y="1357298"/>
            <a:ext cx="4040188" cy="3941763"/>
          </a:xfrm>
          <a:prstGeom prst="rect">
            <a:avLst/>
          </a:prstGeom>
          <a:ln>
            <a:prstDash val="solid"/>
          </a:ln>
        </p:spPr>
        <p:txBody>
          <a:bodyPr/>
          <a:lstStyle/>
          <a:p>
            <a:pPr>
              <a:buFont typeface="Wingdings 3" pitchFamily="18" charset="2"/>
              <a:buNone/>
            </a:pPr>
            <a:r>
              <a:rPr lang="he-IL" sz="2400" b="1" u="sng" dirty="0"/>
              <a:t>משמעויות לחונך</a:t>
            </a:r>
          </a:p>
          <a:p>
            <a:r>
              <a:rPr lang="he-IL" sz="2400" dirty="0"/>
              <a:t>תכנון ביצועים מאתגרים ומותאמים לנחנך.</a:t>
            </a:r>
          </a:p>
          <a:p>
            <a:r>
              <a:rPr lang="he-IL" sz="2400" dirty="0"/>
              <a:t>הקצאת זמן והזדמנויות לעיבוד משותף לפני ואחרי הביצוע.</a:t>
            </a:r>
          </a:p>
          <a:p>
            <a:r>
              <a:rPr lang="he-IL" sz="2400" dirty="0"/>
              <a:t>התאמת האינטראקציה לצרכי הנחנך.</a:t>
            </a:r>
          </a:p>
          <a:p>
            <a:r>
              <a:rPr lang="he-IL" sz="2400" dirty="0"/>
              <a:t>מיומנות חניכה.</a:t>
            </a:r>
          </a:p>
          <a:p>
            <a:endParaRPr lang="he-IL" sz="2400" dirty="0"/>
          </a:p>
        </p:txBody>
      </p:sp>
      <p:sp>
        <p:nvSpPr>
          <p:cNvPr id="10" name="כותרת 2"/>
          <p:cNvSpPr>
            <a:spLocks noGrp="1"/>
          </p:cNvSpPr>
          <p:nvPr>
            <p:ph type="title"/>
          </p:nvPr>
        </p:nvSpPr>
        <p:spPr/>
        <p:txBody>
          <a:bodyPr>
            <a:normAutofit fontScale="90000"/>
          </a:bodyPr>
          <a:lstStyle/>
          <a:p>
            <a:pPr algn="ctr">
              <a:defRPr/>
            </a:pPr>
            <a:r>
              <a:rPr lang="he-IL" dirty="0"/>
              <a:t>מה מייחד חניכה משיטות למידה אחרות?</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18D3913D-AB4E-47C7-A0A7-87F143DFA4E0}" type="slidenum">
              <a:rPr lang="he-IL" smtClean="0"/>
              <a:pPr/>
              <a:t>9</a:t>
            </a:fld>
            <a:endParaRPr lang="he-IL"/>
          </a:p>
        </p:txBody>
      </p:sp>
      <p:sp>
        <p:nvSpPr>
          <p:cNvPr id="6" name="כותרת 3"/>
          <p:cNvSpPr txBox="1">
            <a:spLocks/>
          </p:cNvSpPr>
          <p:nvPr/>
        </p:nvSpPr>
        <p:spPr bwMode="auto">
          <a:xfrm>
            <a:off x="642910" y="1643050"/>
            <a:ext cx="5105400" cy="2868168"/>
          </a:xfrm>
          <a:prstGeom prst="rect">
            <a:avLst/>
          </a:prstGeom>
          <a:noFill/>
          <a:ln w="9525">
            <a:noFill/>
            <a:miter lim="800000"/>
            <a:headEnd/>
            <a:tailEnd/>
          </a:ln>
        </p:spPr>
        <p:txBody>
          <a:bodyPr vert="horz" wrap="square" lIns="45720" tIns="0" rIns="45720" bIns="0" numCol="1" anchor="ctr"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t>Leader Development</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br>
            <a: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t>in Army Units</a:t>
            </a:r>
            <a:br>
              <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br>
            <a:r>
              <a:rPr kumimoji="0" lang="en-US" sz="31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rPr>
              <a:t>Views from the Field</a:t>
            </a:r>
            <a:endParaRPr kumimoji="0" lang="he-IL" sz="31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Gisha"/>
              <a:cs typeface="Arial" pitchFamily="34" charset="0"/>
            </a:endParaRPr>
          </a:p>
        </p:txBody>
      </p:sp>
      <p:pic>
        <p:nvPicPr>
          <p:cNvPr id="7" name="Picture 2" descr="C:\Users\Dotan\Documents\astd\coaching\rand.jpg">
            <a:hlinkClick r:id="rId3" action="ppaction://hlinkfile"/>
          </p:cNvPr>
          <p:cNvPicPr>
            <a:picLocks noChangeAspect="1" noChangeArrowheads="1"/>
          </p:cNvPicPr>
          <p:nvPr/>
        </p:nvPicPr>
        <p:blipFill>
          <a:blip r:embed="rId4" cstate="print"/>
          <a:srcRect/>
          <a:stretch>
            <a:fillRect/>
          </a:stretch>
        </p:blipFill>
        <p:spPr bwMode="auto">
          <a:xfrm>
            <a:off x="5429256" y="1357298"/>
            <a:ext cx="2551113" cy="4608513"/>
          </a:xfrm>
          <a:prstGeom prst="rect">
            <a:avLst/>
          </a:prstGeom>
          <a:noFill/>
          <a:ln w="9525">
            <a:noFill/>
            <a:miter lim="800000"/>
            <a:headEnd/>
            <a:tailEnd/>
          </a:ln>
        </p:spPr>
      </p:pic>
      <p:sp>
        <p:nvSpPr>
          <p:cNvPr id="8" name="כותרת משנה 4"/>
          <p:cNvSpPr txBox="1">
            <a:spLocks/>
          </p:cNvSpPr>
          <p:nvPr/>
        </p:nvSpPr>
        <p:spPr bwMode="auto">
          <a:xfrm>
            <a:off x="428596" y="4572008"/>
            <a:ext cx="7772400" cy="120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1" eaLnBrk="1" fontAlgn="base" latinLnBrk="0" hangingPunct="1">
              <a:lnSpc>
                <a:spcPct val="100000"/>
              </a:lnSpc>
              <a:spcBef>
                <a:spcPct val="0"/>
              </a:spcBef>
              <a:spcAft>
                <a:spcPct val="30000"/>
              </a:spcAft>
              <a:buClr>
                <a:schemeClr val="tx2"/>
              </a:buClr>
              <a:buSzPct val="73000"/>
              <a:buFont typeface="Wingdings 2" pitchFamily="18" charset="2"/>
              <a:buChar char=""/>
              <a:tabLst/>
              <a:defRPr/>
            </a:pPr>
            <a:r>
              <a:rPr kumimoji="0" lang="en-US" sz="2400" b="0" i="0" u="none" strike="noStrike" kern="1200" cap="none" spc="0" normalizeH="0" baseline="0" noProof="0" dirty="0">
                <a:ln>
                  <a:noFill/>
                </a:ln>
                <a:solidFill>
                  <a:schemeClr val="tx1"/>
                </a:solidFill>
                <a:effectLst/>
                <a:uLnTx/>
                <a:uFillTx/>
                <a:latin typeface="+mn-lt"/>
                <a:ea typeface="Gisha"/>
                <a:cs typeface="Arial" pitchFamily="34" charset="0"/>
              </a:rPr>
              <a:t>Rand Corporation, 2008</a:t>
            </a:r>
            <a:endParaRPr kumimoji="0" lang="he-IL" sz="2400" b="0" i="0" u="none" strike="noStrike" kern="1200" cap="none" spc="0" normalizeH="0" baseline="0" noProof="0" dirty="0">
              <a:ln>
                <a:noFill/>
              </a:ln>
              <a:solidFill>
                <a:schemeClr val="tx1"/>
              </a:solidFill>
              <a:effectLst/>
              <a:uLnTx/>
              <a:uFillTx/>
              <a:latin typeface="+mn-lt"/>
              <a:ea typeface="Gisha"/>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שפע">
  <a:themeElements>
    <a:clrScheme name="מודול">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שפע">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2">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1479</TotalTime>
  <Words>1962</Words>
  <Application>Microsoft Office PowerPoint</Application>
  <PresentationFormat>‫הצגה על המסך (4:3)</PresentationFormat>
  <Paragraphs>328</Paragraphs>
  <Slides>36</Slides>
  <Notes>9</Notes>
  <HiddenSlides>0</HiddenSlides>
  <MMClips>0</MMClips>
  <ScaleCrop>false</ScaleCrop>
  <HeadingPairs>
    <vt:vector size="8" baseType="variant">
      <vt:variant>
        <vt:lpstr>גופנים בשימוש</vt:lpstr>
      </vt:variant>
      <vt:variant>
        <vt:i4>9</vt:i4>
      </vt:variant>
      <vt:variant>
        <vt:lpstr>ערכת נושא</vt:lpstr>
      </vt:variant>
      <vt:variant>
        <vt:i4>1</vt:i4>
      </vt:variant>
      <vt:variant>
        <vt:lpstr>שרתי OLE מוטבעים</vt:lpstr>
      </vt:variant>
      <vt:variant>
        <vt:i4>1</vt:i4>
      </vt:variant>
      <vt:variant>
        <vt:lpstr>כותרות שקופיות</vt:lpstr>
      </vt:variant>
      <vt:variant>
        <vt:i4>36</vt:i4>
      </vt:variant>
    </vt:vector>
  </HeadingPairs>
  <TitlesOfParts>
    <vt:vector size="47" baseType="lpstr">
      <vt:lpstr>Arial</vt:lpstr>
      <vt:lpstr>Calibri</vt:lpstr>
      <vt:lpstr>Gisha</vt:lpstr>
      <vt:lpstr>Guttman Hatzvi</vt:lpstr>
      <vt:lpstr>Times New Roman</vt:lpstr>
      <vt:lpstr>Trebuchet MS</vt:lpstr>
      <vt:lpstr>Wingdings</vt:lpstr>
      <vt:lpstr>Wingdings 2</vt:lpstr>
      <vt:lpstr>Wingdings 3</vt:lpstr>
      <vt:lpstr>שפע</vt:lpstr>
      <vt:lpstr>Picture</vt:lpstr>
      <vt:lpstr>חניכה</vt:lpstr>
      <vt:lpstr>מטרות המפגש</vt:lpstr>
      <vt:lpstr>נושאים</vt:lpstr>
      <vt:lpstr>אירוע מספר 1 – תפיסת חניכה</vt:lpstr>
      <vt:lpstr>מה זה?</vt:lpstr>
      <vt:lpstr>חניכה מהי?</vt:lpstr>
      <vt:lpstr>מטרת החניכה</vt:lpstr>
      <vt:lpstr>מה מייחד חניכה משיטות למידה אחרות?</vt:lpstr>
      <vt:lpstr>מצגת של PowerPoint‏</vt:lpstr>
      <vt:lpstr>מצגת של PowerPoint‏</vt:lpstr>
      <vt:lpstr>מצגת של PowerPoint‏</vt:lpstr>
      <vt:lpstr>מצגת של PowerPoint‏</vt:lpstr>
      <vt:lpstr>מצגת של PowerPoint‏</vt:lpstr>
      <vt:lpstr>... ועוד ממצא חשוב</vt:lpstr>
      <vt:lpstr>שותפים בתהליך החניכה</vt:lpstr>
      <vt:lpstr>מצגת של PowerPoint‏</vt:lpstr>
      <vt:lpstr>מעגל החניכה (חניכה לביצוע)</vt:lpstr>
      <vt:lpstr>חניכה מרחוק</vt:lpstr>
      <vt:lpstr>דגשים בחניכה מרחוק</vt:lpstr>
      <vt:lpstr>חניכה לתפקיד</vt:lpstr>
      <vt:lpstr>תהליך חניכה על תפקיד</vt:lpstr>
      <vt:lpstr>שלבי הלמידה האוניברסאליים (ריינולדס)</vt:lpstr>
      <vt:lpstr>שלבי הלמידה האוניברסאליים (נחנך)</vt:lpstr>
      <vt:lpstr>תפקידי החונך מול שלבי הלמידה</vt:lpstr>
      <vt:lpstr>ניתוח מקרים</vt:lpstr>
      <vt:lpstr>סוגי חונכים</vt:lpstr>
      <vt:lpstr>מצגת של PowerPoint‏</vt:lpstr>
      <vt:lpstr>החונך האידיאלי (מיכה פופר)</vt:lpstr>
      <vt:lpstr>נורות אדומות למפקד</vt:lpstr>
      <vt:lpstr>מצגת של PowerPoint‏</vt:lpstr>
      <vt:lpstr>כיצד נגיע לחניכה איכותית?</vt:lpstr>
      <vt:lpstr>עקרונות החניכה</vt:lpstr>
      <vt:lpstr>בניית תוכנית חניכה - דוגמא</vt:lpstr>
      <vt:lpstr>כיצד משפיעים מאפייני הנחנך על תכנון ההתנסות? - דוגמא</vt:lpstr>
      <vt:lpstr>בניית תוכנית חניכה - דוגמא</vt:lpstr>
      <vt:lpstr>מקורות לחניכה</vt:lpstr>
    </vt:vector>
  </TitlesOfParts>
  <Company>IDF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o5269255</dc:creator>
  <cp:lastModifiedBy>Inbar</cp:lastModifiedBy>
  <cp:revision>285</cp:revision>
  <dcterms:created xsi:type="dcterms:W3CDTF">2010-04-22T09:05:07Z</dcterms:created>
  <dcterms:modified xsi:type="dcterms:W3CDTF">2017-07-15T10:57:53Z</dcterms:modified>
</cp:coreProperties>
</file>