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" charset="0"/>
        <a:cs typeface="Droid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" charset="0"/>
        <a:cs typeface="Droid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" charset="0"/>
        <a:cs typeface="Droid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" charset="0"/>
        <a:cs typeface="Droid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" charset="0"/>
        <a:cs typeface="Droid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" charset="0"/>
        <a:cs typeface="Droid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" charset="0"/>
        <a:cs typeface="Droid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" charset="0"/>
        <a:cs typeface="Droid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9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6F77F85F-EB74-4CC3-9838-2BD5951AB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93B03841-0591-40F2-A4BE-13D7FCC11DF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12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33709567-7B6F-46C6-AC82-746DEF0FD49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21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467D72C-7669-4E50-8DCE-25550898EDC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82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56D3695-E06D-4A7E-B910-C6F002F9755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732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826D2043-06D6-4651-88FA-212499D26E7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56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1E2BD627-D308-4405-A381-81B6FD1F305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453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D9B571E1-1C39-44BE-A28C-85EB92B6A3E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81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EB2D494-E72E-4704-8EFB-82882A3BB34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387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78F55CB-E40C-4DD9-8A16-6482B21E2D5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120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1E838A16-015C-4E84-B55C-D5E3BDABE86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425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FF3E3DFC-4F25-4FA9-9D93-AB5B91BF89A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3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7A3DFE0-F157-4049-9967-0C093824F07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81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543A393-F7ED-4B9E-806F-52CBA6DFF2C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16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D728DFC-6D4E-4A3C-8DDE-53DB661BA58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721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22F828B5-ED75-4BD1-951A-93BD9777CE5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543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F9D536C-4DDE-4D36-AF02-2E4C51AFC2C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17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0C1E23D7-CEEE-4721-8022-9A72C5119A1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19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AB75697C-3F12-4194-B7A3-AB62206DB96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295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2F90F6F-3FC8-44ED-BEDE-40E1BF532EC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>
                <a:buClrTx/>
                <a:buFontTx/>
                <a:buNone/>
              </a:pPr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03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8058E-F9F8-4FAF-B597-1F8F260C6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4E6D0-7AC6-474D-92B7-E46A54FD2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5F452-93C5-4399-B2CE-9CAB24BE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F417A-8B78-4F20-AA78-07F274637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9435F-37F7-4336-AB1E-11913F06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C3EB-1F71-4E64-88DE-ACC003DC2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9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24DE5-B2B6-4944-8AD6-4FBC377B6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76DD5-8F3D-47F9-BF59-F94515A6A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1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101FE-3E6F-4B7D-8AA2-20AAB5D6A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A5420-A782-4839-A773-4AB9AEB23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1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1708D-7C51-40CB-8BA1-4F3BDBBDC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4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32B5E-0A49-439A-AD25-09A47E50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5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414654F-CE06-469E-B1CF-38ACE91F9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4.ncsu.edu/unity/lockers/users/f/felder/public/ILSdir/styles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pload.wikimedia.org/wikipedia/commons/0/0c/2010_cent_obverse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pload.wikimedia.org/wikipedia/commons/0/0c/2010_cent_obverse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upload.wikimedia.org/wikipedia/commons/6/67/3-4-5_triangle.svg" TargetMode="External"/><Relationship Id="rId4" Type="http://schemas.openxmlformats.org/officeDocument/2006/relationships/hyperlink" Target="http://www.atlantic.k12.ia.us/~period5/Units/Triangles/Pythagoreantheoremandconvers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70975" cy="585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24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4800">
                <a:solidFill>
                  <a:srgbClr val="000000"/>
                </a:solidFill>
              </a:rPr>
              <a:t>The Structure of Knowledge</a:t>
            </a:r>
          </a:p>
          <a:p>
            <a:pPr algn="ctr" eaLnBrk="1">
              <a:buClrTx/>
              <a:buFontTx/>
              <a:buNone/>
            </a:pPr>
            <a:endParaRPr lang="en-US" altLang="en-US" sz="480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sz="3200">
                <a:solidFill>
                  <a:srgbClr val="000000"/>
                </a:solidFill>
              </a:rPr>
              <a:t>Why your book may confuse you</a:t>
            </a:r>
          </a:p>
        </p:txBody>
      </p:sp>
      <p:sp>
        <p:nvSpPr>
          <p:cNvPr id="30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A854B964-3252-4246-B2CE-3A59F105CDD8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Concepts Applied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Construction workers have a problem: how to make sure angles are exactly 90 degrees?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Buildings need precise angles to be built right!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A half-degree off is a problem when you build a shed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A half-degree off is catastrophic when you build a skyscraper </a:t>
            </a:r>
          </a:p>
          <a:p>
            <a:pPr marL="431800" indent="-322263" eaLnBrk="1">
              <a:buClrTx/>
              <a:buSzPct val="45000"/>
              <a:buFontTx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endParaRPr lang="en-US" smtClean="0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731838" y="6153150"/>
            <a:ext cx="85947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278313" y="2108200"/>
            <a:ext cx="9070975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837FA18B-055B-442E-97C3-8D6F3A95EEC4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Concepts Applied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endParaRPr lang="en-US" smtClean="0"/>
          </a:p>
          <a:p>
            <a:pPr marL="431800" indent="-322263" eaLnBrk="1">
              <a:buClrTx/>
              <a:buSzPct val="45000"/>
              <a:buFontTx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endParaRPr lang="en-US" smtClean="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39763" y="6934200"/>
            <a:ext cx="8594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24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Image source: https://upload.wikimedia.org/wikipedia/commons/6/67/3-4-5_triangle.svg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04825" y="1770063"/>
            <a:ext cx="9070975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30213" indent="-3238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 eaLnBrk="1">
              <a:spcAft>
                <a:spcPts val="1425"/>
              </a:spcAft>
              <a:buSzPct val="45000"/>
              <a:buFont typeface="StarSymbol" charset="0"/>
              <a:buChar char="●"/>
            </a:pPr>
            <a:r>
              <a:rPr lang="en-US" altLang="en-US" sz="3200" dirty="0">
                <a:solidFill>
                  <a:srgbClr val="000000"/>
                </a:solidFill>
              </a:rPr>
              <a:t>Some smart woodworker building a fence </a:t>
            </a:r>
            <a:br>
              <a:rPr lang="en-US" altLang="en-US" sz="3200" dirty="0">
                <a:solidFill>
                  <a:srgbClr val="000000"/>
                </a:solidFill>
              </a:rPr>
            </a:br>
            <a:r>
              <a:rPr lang="en-US" altLang="en-US" sz="3200" dirty="0" smtClean="0">
                <a:solidFill>
                  <a:srgbClr val="000000"/>
                </a:solidFill>
              </a:rPr>
              <a:t>saw </a:t>
            </a:r>
            <a:r>
              <a:rPr lang="en-US" altLang="en-US" sz="3200" dirty="0">
                <a:solidFill>
                  <a:srgbClr val="000000"/>
                </a:solidFill>
              </a:rPr>
              <a:t>the Pythagorean </a:t>
            </a:r>
            <a:r>
              <a:rPr lang="en-US" altLang="en-US" sz="3200" dirty="0" smtClean="0">
                <a:solidFill>
                  <a:srgbClr val="000000"/>
                </a:solidFill>
              </a:rPr>
              <a:t>theorem </a:t>
            </a:r>
            <a:r>
              <a:rPr lang="en-US" altLang="en-US" sz="3200" dirty="0">
                <a:solidFill>
                  <a:srgbClr val="000000"/>
                </a:solidFill>
              </a:rPr>
              <a:t>and said, </a:t>
            </a:r>
            <a:br>
              <a:rPr lang="en-US" altLang="en-US" sz="3200" dirty="0">
                <a:solidFill>
                  <a:srgbClr val="000000"/>
                </a:solidFill>
              </a:rPr>
            </a:br>
            <a:r>
              <a:rPr lang="en-US" altLang="en-US" sz="3200" dirty="0">
                <a:solidFill>
                  <a:srgbClr val="000000"/>
                </a:solidFill>
              </a:rPr>
              <a:t>“I can use that!”</a:t>
            </a:r>
          </a:p>
          <a:p>
            <a:pPr eaLnBrk="1">
              <a:spcAft>
                <a:spcPts val="1425"/>
              </a:spcAft>
              <a:buSzPct val="45000"/>
              <a:buFont typeface="StarSymbol" charset="0"/>
              <a:buChar char="●"/>
            </a:pPr>
            <a:r>
              <a:rPr lang="en-US" altLang="en-US" sz="3200" dirty="0">
                <a:solidFill>
                  <a:srgbClr val="000000"/>
                </a:solidFill>
              </a:rPr>
              <a:t>Measure four feet one way</a:t>
            </a:r>
          </a:p>
          <a:p>
            <a:pPr eaLnBrk="1">
              <a:spcAft>
                <a:spcPts val="1425"/>
              </a:spcAft>
              <a:buSzPct val="45000"/>
              <a:buFont typeface="StarSymbol" charset="0"/>
              <a:buChar char="●"/>
            </a:pPr>
            <a:r>
              <a:rPr lang="en-US" altLang="en-US" sz="3200" dirty="0">
                <a:solidFill>
                  <a:srgbClr val="000000"/>
                </a:solidFill>
              </a:rPr>
              <a:t>Measure three feet the other way</a:t>
            </a:r>
          </a:p>
          <a:p>
            <a:pPr eaLnBrk="1">
              <a:spcAft>
                <a:spcPts val="1425"/>
              </a:spcAft>
              <a:buSzPct val="45000"/>
              <a:buFont typeface="StarSymbol" charset="0"/>
              <a:buChar char="●"/>
            </a:pPr>
            <a:r>
              <a:rPr lang="en-US" altLang="en-US" sz="3200" dirty="0">
                <a:solidFill>
                  <a:srgbClr val="000000"/>
                </a:solidFill>
              </a:rPr>
              <a:t>Adjust the fence until you get a 5 foot diagonal</a:t>
            </a:r>
          </a:p>
          <a:p>
            <a:pPr eaLnBrk="1">
              <a:spcAft>
                <a:spcPts val="1425"/>
              </a:spcAft>
              <a:buSzPct val="45000"/>
              <a:buFont typeface="StarSymbol" charset="0"/>
              <a:buChar char="●"/>
            </a:pPr>
            <a:r>
              <a:rPr lang="en-US" altLang="en-US" sz="3200" i="1" dirty="0">
                <a:solidFill>
                  <a:srgbClr val="000000"/>
                </a:solidFill>
              </a:rPr>
              <a:t>Perfect</a:t>
            </a:r>
            <a:r>
              <a:rPr lang="en-US" altLang="en-US" sz="3200" dirty="0">
                <a:solidFill>
                  <a:srgbClr val="000000"/>
                </a:solidFill>
              </a:rPr>
              <a:t> right angle!</a:t>
            </a: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1844675"/>
            <a:ext cx="17367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1A2C7101-66C8-414B-87BA-E8196C12F5AD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Concepts Applied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Finding new ways to apply existing concepts is a major way society moves forward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Trackballs existed in the 1940s, but when Douglas Englebart gave The Mother of All Demos in 1968, he turned the trackball upside-down and used it to move a cursor and select text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Google combined “online indexing” with “the number of links in to a page is a good indicator of quality” and suddenly had the best on-line search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8219138-CAE6-443B-BC1A-3434F01742D0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The Problem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People who teach something are usually experts in that area, or they've run the class several times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They're no longer focused on the details or the initial up-take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They see neat patterns (concepts) that people who don't have their expertise miss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“It would be so easy if they just looked at it </a:t>
            </a:r>
            <a:r>
              <a:rPr lang="en-US" altLang="en-US" i="1" smtClean="0"/>
              <a:t>this</a:t>
            </a:r>
            <a:r>
              <a:rPr lang="en-US" altLang="en-US" smtClean="0"/>
              <a:t> way!”</a:t>
            </a: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A408D3BE-7B13-4E1A-B8D6-B484E4A004D2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The Problem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But it's </a:t>
            </a:r>
            <a:r>
              <a:rPr lang="en-US" altLang="en-US" i="1" smtClean="0"/>
              <a:t>not</a:t>
            </a:r>
            <a:r>
              <a:rPr lang="en-US" altLang="en-US" smtClean="0"/>
              <a:t>. You can't start with patterns and then go to concretes.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We don't teach kids to count by saying “There's a bunch of numbers, a whole lot of them, and they come one after the other, and they map to a specific number of things. The number 1 happens to map to this. The number 5 maps to this. Now, what's 3 + 4?”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...or don't we?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B1A7D14-2B37-4673-A18E-98C1D0BB5A54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1736725"/>
            <a:ext cx="4271962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 Real-Life Example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6354762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800" smtClean="0"/>
              <a:t>In the late 1960s, California switched to “new math” in all its school programs.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800" smtClean="0"/>
              <a:t>Went straight for set theory and advanced math concepts, skipping that whole pesky concrete “this is 5 pennies” stage.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800" smtClean="0"/>
              <a:t>The result: an entire generation of kids who couldn't do basic math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39763" y="6934200"/>
            <a:ext cx="8594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24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Image source: http://www.amazon.com/Why-Johnny-Cant-Add-Failure/dp/0394719816</a:t>
            </a:r>
          </a:p>
        </p:txBody>
      </p:sp>
      <p:sp>
        <p:nvSpPr>
          <p:cNvPr id="3175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15D8A16-C3B8-48B0-858E-0601E163EDD9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What This Has To Do With You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 smtClean="0"/>
              <a:t>When you learn something new, you </a:t>
            </a:r>
            <a:r>
              <a:rPr lang="en-US" altLang="en-US" sz="2400" i="1" smtClean="0"/>
              <a:t>must</a:t>
            </a:r>
            <a:r>
              <a:rPr lang="en-US" altLang="en-US" sz="2400" smtClean="0"/>
              <a:t> start with concretes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 smtClean="0"/>
              <a:t>So, when a book says something like: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000" smtClean="0"/>
              <a:t>The general syntax of a CSS style rule is</a:t>
            </a:r>
            <a:br>
              <a:rPr lang="en-US" altLang="en-US" sz="2000" smtClean="0"/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selector {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property1: value1;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property2: value2;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property3: value3;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/>
              <a:t>before they actually show you an example, they're putting a hurdle in your way.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000" smtClean="0"/>
              <a:t>This literally has </a:t>
            </a:r>
            <a:r>
              <a:rPr lang="en-US" altLang="en-US" sz="2000" i="1" smtClean="0"/>
              <a:t>no meaning</a:t>
            </a:r>
            <a:r>
              <a:rPr lang="en-US" altLang="en-US" sz="2000" smtClean="0"/>
              <a:t> when you first encounter it. None!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 smtClean="0"/>
              <a:t>It can be overcome by having an example </a:t>
            </a:r>
            <a:r>
              <a:rPr lang="en-US" altLang="en-US" sz="2400" i="1" smtClean="0"/>
              <a:t>immediately</a:t>
            </a:r>
            <a:r>
              <a:rPr lang="en-US" altLang="en-US" sz="2400" smtClean="0"/>
              <a:t> after the general form, and this book usually does that.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 smtClean="0"/>
              <a:t>It would still be better to do it the other way around.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D15F3C2D-5315-43CF-8DF8-0351F9BCA323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What This Has To Do With You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Have you ever read an instruction manual, </a:t>
            </a:r>
            <a:br>
              <a:rPr lang="en-US" altLang="en-US" smtClean="0"/>
            </a:br>
            <a:r>
              <a:rPr lang="en-US" altLang="en-US" smtClean="0"/>
              <a:t>had to figure it out on your own, </a:t>
            </a:r>
            <a:br>
              <a:rPr lang="en-US" altLang="en-US" smtClean="0"/>
            </a:br>
            <a:r>
              <a:rPr lang="en-US" altLang="en-US" smtClean="0"/>
              <a:t>and then the manual only made sense </a:t>
            </a:r>
            <a:r>
              <a:rPr lang="en-US" altLang="en-US" i="1" smtClean="0"/>
              <a:t>after </a:t>
            </a:r>
            <a:r>
              <a:rPr lang="en-US" altLang="en-US" smtClean="0"/>
              <a:t>you understood it? 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It's possible the book's giving you concepts when you need concretes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The solution: go find some concretes (example code, sample problems...) and work with them until you see the pattern.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85055A93-63BE-4615-A877-48ED47E0F742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Exceptions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There are rare people whose minds do, in fact, </a:t>
            </a:r>
            <a:br>
              <a:rPr lang="en-US" altLang="en-US" smtClean="0"/>
            </a:br>
            <a:r>
              <a:rPr lang="en-US" altLang="en-US" smtClean="0"/>
              <a:t>work the other way around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“Global learners”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Start with the big picture, then fill in details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Not generally good at explaining how they do things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Will come up with novel/unusual approaches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This is part of the reason good textbooks give the big-picture intro for a moment before diving into details</a:t>
            </a: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3A6041D3-653F-4CE2-952E-25465FA61E98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28600"/>
            <a:ext cx="7143750" cy="714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Takeaways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Pay attention to how knowledge is communicated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 smtClean="0"/>
              <a:t>Getting confused? Concretes, </a:t>
            </a:r>
            <a:r>
              <a:rPr lang="en-US" altLang="en-US" sz="2400" i="1" smtClean="0"/>
              <a:t>then</a:t>
            </a:r>
            <a:r>
              <a:rPr lang="en-US" altLang="en-US" sz="2400" smtClean="0"/>
              <a:t> concepts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 smtClean="0"/>
              <a:t>If the book does it wrong, you have to find/make/practice with concretes until the general principle makes sense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More information: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 smtClean="0"/>
              <a:t>Philosophy of Education, by Leonard Peikoff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 smtClean="0"/>
              <a:t>Why Johnny Can't Add, by Morris Cline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 smtClean="0"/>
              <a:t>Learning styles:</a:t>
            </a:r>
            <a:r>
              <a:rPr lang="en-US" altLang="en-US" sz="1200" smtClean="0"/>
              <a:t> </a:t>
            </a:r>
            <a:r>
              <a:rPr lang="en-US" altLang="en-US" sz="1200" smtClean="0">
                <a:solidFill>
                  <a:srgbClr val="CCCCFF"/>
                </a:solidFill>
                <a:hlinkClick r:id="rId4"/>
              </a:rPr>
              <a:t>http://www4.ncsu.edu/unity/lockers/users/f/felder/public/ILSdir/styles.htm</a:t>
            </a:r>
          </a:p>
        </p:txBody>
      </p:sp>
      <p:sp>
        <p:nvSpPr>
          <p:cNvPr id="3994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CA6B3E62-6FEA-406D-B4E3-1EE082F2F073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Overview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384675"/>
          </a:xfrm>
        </p:spPr>
        <p:txBody>
          <a:bodyPr anchor="ctr"/>
          <a:lstStyle/>
          <a:p>
            <a:pPr marL="214313" indent="-214313" eaLnBrk="1">
              <a:spcAft>
                <a:spcPct val="0"/>
              </a:spcAft>
              <a:buSzPct val="45000"/>
              <a:buFont typeface="StarSymbol" charset="0"/>
              <a:buChar char="●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mtClean="0"/>
              <a:t>How Humans Learn</a:t>
            </a:r>
          </a:p>
          <a:p>
            <a:pPr marL="214313" indent="-214313" eaLnBrk="1">
              <a:spcAft>
                <a:spcPct val="0"/>
              </a:spcAft>
              <a:buSzPct val="45000"/>
              <a:buFont typeface="StarSymbol" charset="0"/>
              <a:buChar char="●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mtClean="0"/>
              <a:t>Concretes, Concepts and Applications</a:t>
            </a:r>
          </a:p>
          <a:p>
            <a:pPr marL="214313" indent="-214313" eaLnBrk="1">
              <a:spcAft>
                <a:spcPct val="0"/>
              </a:spcAft>
              <a:buSzPct val="45000"/>
              <a:buFont typeface="StarSymbol" charset="0"/>
              <a:buChar char="●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mtClean="0"/>
              <a:t>The Problem</a:t>
            </a:r>
          </a:p>
          <a:p>
            <a:pPr marL="214313" indent="-214313" eaLnBrk="1">
              <a:spcAft>
                <a:spcPct val="0"/>
              </a:spcAft>
              <a:buSzPct val="45000"/>
              <a:buFont typeface="StarSymbol" charset="0"/>
              <a:buChar char="●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mtClean="0"/>
              <a:t>What This Has to Do with You</a:t>
            </a:r>
          </a:p>
          <a:p>
            <a:pPr marL="214313" indent="-214313" eaLnBrk="1">
              <a:spcAft>
                <a:spcPct val="0"/>
              </a:spcAft>
              <a:buSzPct val="45000"/>
              <a:buFont typeface="StarSymbol" charset="0"/>
              <a:buChar char="●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mtClean="0"/>
              <a:t>Exceptions</a:t>
            </a:r>
          </a:p>
          <a:p>
            <a:pPr marL="214313" indent="-214313" eaLnBrk="1">
              <a:spcAft>
                <a:spcPct val="0"/>
              </a:spcAft>
              <a:buSzPct val="45000"/>
              <a:buFont typeface="StarSymbol" charset="0"/>
              <a:buChar char="●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mtClean="0"/>
              <a:t>Takeaways</a:t>
            </a:r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371086F7-149B-4324-ADB1-80D203BD6FAD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How Humans Learn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125" y="1554163"/>
            <a:ext cx="9070975" cy="2279650"/>
          </a:xfrm>
        </p:spPr>
        <p:txBody>
          <a:bodyPr anchor="ctr"/>
          <a:lstStyle/>
          <a:p>
            <a:pPr marL="214313" indent="-214313" eaLnBrk="1">
              <a:spcAft>
                <a:spcPct val="0"/>
              </a:spcAft>
              <a:buSzPct val="45000"/>
              <a:buFont typeface="StarSymbol" charset="0"/>
              <a:buChar char="●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/>
            </a:pPr>
            <a:r>
              <a:rPr lang="en-US" smtClean="0"/>
              <a:t>People's brains work in specific ways</a:t>
            </a:r>
          </a:p>
          <a:p>
            <a:pPr marL="214313" indent="-214313" eaLnBrk="1">
              <a:spcAft>
                <a:spcPct val="0"/>
              </a:spcAft>
              <a:buSzPct val="45000"/>
              <a:buFont typeface="StarSymbol" charset="0"/>
              <a:buChar char="●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/>
            </a:pPr>
            <a:r>
              <a:rPr lang="en-US" smtClean="0"/>
              <a:t>There's a science to education</a:t>
            </a:r>
          </a:p>
          <a:p>
            <a:pPr marL="214313" indent="-214313" eaLnBrk="1">
              <a:spcAft>
                <a:spcPct val="0"/>
              </a:spcAft>
              <a:buSzPct val="45000"/>
              <a:buFont typeface="StarSymbol" charset="0"/>
              <a:buChar char="●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/>
            </a:pPr>
            <a:r>
              <a:rPr lang="en-US" smtClean="0"/>
              <a:t>It's not just a ramble until the lecturer gets tired</a:t>
            </a:r>
          </a:p>
          <a:p>
            <a:pPr marL="215900" indent="-214313" eaLnBrk="1">
              <a:spcAft>
                <a:spcPct val="0"/>
              </a:spcAft>
              <a:buClrTx/>
              <a:buSzPct val="45000"/>
              <a:buFontTx/>
              <a:buNone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3382963"/>
            <a:ext cx="7002463" cy="320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AA9BB396-10E7-4F53-A388-2261B15EB617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How Humans Learn To Count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Teaching children to count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Here is a penny. You now have 1.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Here's another penny. You now have 2.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3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4</a:t>
            </a:r>
          </a:p>
          <a:p>
            <a:pPr marL="863600" lvl="1" indent="-322263" eaLnBrk="1">
              <a:buClrTx/>
              <a:buSzPct val="75000"/>
              <a:buFontTx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5: Look at all those pennies!</a:t>
            </a:r>
          </a:p>
          <a:p>
            <a:pPr marL="863600" lvl="1" indent="-322263" eaLnBrk="1">
              <a:buClrTx/>
              <a:buSzPct val="75000"/>
              <a:buFontTx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endParaRPr lang="en-US" smtClean="0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981575" y="3684588"/>
            <a:ext cx="1809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2193925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31956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19563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63" y="581818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581818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581818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581818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581818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2193925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63" y="3998913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3998913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2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3998913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63" y="4754563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525" y="4754563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4754563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4754563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365125" y="6708775"/>
            <a:ext cx="87788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544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Image source:</a:t>
            </a:r>
          </a:p>
          <a:p>
            <a:pPr eaLnBrk="1">
              <a:buClrTx/>
              <a:buFontTx/>
              <a:buNone/>
            </a:pPr>
            <a:r>
              <a:rPr lang="en-US" altLang="en-US" sz="1200">
                <a:solidFill>
                  <a:srgbClr val="CCCCFF"/>
                </a:solidFill>
                <a:hlinkClick r:id="rId4"/>
              </a:rPr>
              <a:t>http://upload.wikimedia.org/wikipedia/commons/0/0c/2010_cent_obverse.png</a:t>
            </a:r>
          </a:p>
        </p:txBody>
      </p:sp>
      <p:sp>
        <p:nvSpPr>
          <p:cNvPr id="923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C0AA2DB5-8E77-4815-BCBC-43C7AEE21A20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Concretes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The number of pennies you have</a:t>
            </a:r>
            <a:br>
              <a:rPr lang="en-US" altLang="en-US" smtClean="0"/>
            </a:br>
            <a:r>
              <a:rPr lang="en-US" altLang="en-US" smtClean="0"/>
              <a:t>is a </a:t>
            </a:r>
            <a:r>
              <a:rPr lang="en-US" altLang="en-US" i="1" smtClean="0"/>
              <a:t>concrete</a:t>
            </a:r>
            <a:r>
              <a:rPr lang="en-US" altLang="en-US" smtClean="0"/>
              <a:t>: a physical, specific</a:t>
            </a:r>
            <a:br>
              <a:rPr lang="en-US" altLang="en-US" smtClean="0"/>
            </a:br>
            <a:r>
              <a:rPr lang="en-US" altLang="en-US" i="1" smtClean="0"/>
              <a:t>thing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Everything you interact with in the world </a:t>
            </a:r>
            <a:br>
              <a:rPr lang="en-US" altLang="en-US" smtClean="0"/>
            </a:br>
            <a:r>
              <a:rPr lang="en-US" altLang="en-US" smtClean="0"/>
              <a:t>is a concrete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You begin learning from concretes – there's nothing else to start from!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1768475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1768475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00" y="1768475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1768475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768475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365125" y="6708775"/>
            <a:ext cx="87788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544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Image source:</a:t>
            </a:r>
          </a:p>
          <a:p>
            <a:pPr eaLnBrk="1">
              <a:buClrTx/>
              <a:buFontTx/>
              <a:buNone/>
            </a:pPr>
            <a:r>
              <a:rPr lang="en-US" altLang="en-US" sz="1200">
                <a:solidFill>
                  <a:srgbClr val="CCCCFF"/>
                </a:solidFill>
                <a:hlinkClick r:id="rId4"/>
              </a:rPr>
              <a:t>http://upload.wikimedia.org/wikipedia/commons/0/0c/2010_cent_obverse.png</a:t>
            </a:r>
          </a:p>
        </p:txBody>
      </p:sp>
      <p:sp>
        <p:nvSpPr>
          <p:cNvPr id="112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56814C74-DA5B-458A-85AD-5E520C0C00ED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How Humans Advance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Working </a:t>
            </a:r>
            <a:r>
              <a:rPr lang="en-US" altLang="en-US" i="1" smtClean="0"/>
              <a:t>only</a:t>
            </a:r>
            <a:r>
              <a:rPr lang="en-US" altLang="en-US" smtClean="0"/>
              <a:t> with concretes gets you just</a:t>
            </a:r>
            <a:br>
              <a:rPr lang="en-US" altLang="en-US" smtClean="0"/>
            </a:br>
            <a:r>
              <a:rPr lang="en-US" altLang="en-US" smtClean="0"/>
              <a:t>so far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When you ask a toddler how old they are,</a:t>
            </a:r>
            <a:br>
              <a:rPr lang="en-US" altLang="en-US" smtClean="0"/>
            </a:br>
            <a:r>
              <a:rPr lang="en-US" altLang="en-US" smtClean="0"/>
              <a:t>they hold up their fingers and say, “this many”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Can you imagine contract negotiations happening this way?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“How much money do you want, Mr. President?”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mtClean="0"/>
              <a:t>“This many!”</a:t>
            </a:r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8E4B2FD-F047-4FA8-9DB2-EF4B6F15048E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Concepts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 smtClean="0"/>
              <a:t>Concept</a:t>
            </a:r>
            <a:r>
              <a:rPr lang="en-US" altLang="en-US" sz="2400" i="1" smtClean="0"/>
              <a:t>:</a:t>
            </a:r>
            <a:r>
              <a:rPr lang="en-US" altLang="en-US" sz="2400" smtClean="0"/>
              <a:t> generalization of concretes that omits the non-essential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400" smtClean="0"/>
              <a:t>We refer to lots of these in our day-to-day life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000" smtClean="0"/>
              <a:t>Numbers</a:t>
            </a:r>
          </a:p>
          <a:p>
            <a:pPr marL="1293813" lvl="2" indent="-2857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1800" smtClean="0"/>
              <a:t>What does “5” or “30” mean?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000" smtClean="0"/>
              <a:t>A “desk” is a piece of furniture with a flat surface designed for working</a:t>
            </a:r>
          </a:p>
          <a:p>
            <a:pPr marL="1293813" lvl="2" indent="-2857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1800" smtClean="0"/>
              <a:t>Legs? Side panels? Drawers? </a:t>
            </a:r>
            <a:br>
              <a:rPr lang="en-US" altLang="en-US" sz="1800" smtClean="0"/>
            </a:br>
            <a:r>
              <a:rPr lang="en-US" altLang="en-US" sz="1800" smtClean="0"/>
              <a:t>Different for different desks, but don't change the underlying nature.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2000" smtClean="0"/>
              <a:t>A “car” is a vehicle designed for people to get in and drive themselves around</a:t>
            </a:r>
          </a:p>
          <a:p>
            <a:pPr marL="1293813" lvl="2" indent="-2857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1800" smtClean="0"/>
              <a:t>Two door? Four door? 4WD? Cargo room? How many seats?</a:t>
            </a:r>
            <a:br>
              <a:rPr lang="en-US" altLang="en-US" sz="1800" smtClean="0"/>
            </a:br>
            <a:r>
              <a:rPr lang="en-US" altLang="en-US" sz="1800" smtClean="0"/>
              <a:t>What ties them all together is the concept </a:t>
            </a:r>
            <a:r>
              <a:rPr lang="en-US" altLang="en-US" sz="1800" i="1" smtClean="0"/>
              <a:t>car.</a:t>
            </a: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C0B1E833-856E-41A3-95E0-B3879581AA45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Concepts for Communication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Make civilization possible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Describe rules for </a:t>
            </a:r>
            <a:r>
              <a:rPr lang="en-US" i="1" smtClean="0"/>
              <a:t>categories</a:t>
            </a:r>
            <a:r>
              <a:rPr lang="en-US" smtClean="0"/>
              <a:t> of things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Example: If you have 10, and you add 5, you get 15.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Pennies? Bushels of wheat? Soldiers? </a:t>
            </a:r>
            <a:br>
              <a:rPr lang="en-US" smtClean="0"/>
            </a:br>
            <a:r>
              <a:rPr lang="en-US" smtClean="0"/>
              <a:t>Bits in a computer? YES.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Transmit knowledge</a:t>
            </a:r>
          </a:p>
          <a:p>
            <a:pPr marL="862013" lvl="1" indent="-322263" eaLnBrk="1">
              <a:buSzPct val="75000"/>
              <a:buFont typeface="StarSymbol" charset="0"/>
              <a:buChar char="–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10+5 = 15 applies to all the examples above</a:t>
            </a:r>
          </a:p>
          <a:p>
            <a:pPr marL="431800" indent="-322263" eaLnBrk="1">
              <a:buClrTx/>
              <a:buSzPct val="45000"/>
              <a:buFontTx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endParaRPr lang="en-US" smtClean="0"/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AF139880-D023-465D-89CD-66B667D68772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Concepts Applied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</p:spPr>
        <p:txBody>
          <a:bodyPr/>
          <a:lstStyle/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You may have learned about the </a:t>
            </a:r>
            <a:br>
              <a:rPr lang="en-US" smtClean="0"/>
            </a:br>
            <a:r>
              <a:rPr lang="en-US" smtClean="0"/>
              <a:t>Pythagorean theorem in Geometry. 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For a right triangle...</a:t>
            </a:r>
            <a:br>
              <a:rPr lang="en-US" smtClean="0"/>
            </a:br>
            <a:endParaRPr lang="en-US" smtClean="0"/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In math class, they usually leave</a:t>
            </a:r>
            <a:br>
              <a:rPr lang="en-US" smtClean="0"/>
            </a:br>
            <a:r>
              <a:rPr lang="en-US" smtClean="0"/>
              <a:t>off the length of one side or the other</a:t>
            </a:r>
            <a:br>
              <a:rPr lang="en-US" smtClean="0"/>
            </a:br>
            <a:r>
              <a:rPr lang="en-US" smtClean="0"/>
              <a:t>and ask you to solve</a:t>
            </a:r>
          </a:p>
          <a:p>
            <a:pPr marL="430213" indent="-323850" eaLnBrk="1">
              <a:buSzPct val="45000"/>
              <a:buFont typeface="StarSymbol" charset="0"/>
              <a:buChar char="●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r>
              <a:rPr lang="en-US" smtClean="0"/>
              <a:t>We now have a concept. So what?</a:t>
            </a:r>
          </a:p>
          <a:p>
            <a:pPr marL="431800" indent="-322263" eaLnBrk="1">
              <a:buClrTx/>
              <a:buSzPct val="45000"/>
              <a:buFontTx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  <a:defRPr/>
            </a:pPr>
            <a:endParaRPr 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63" y="1709738"/>
            <a:ext cx="19050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731838" y="6153150"/>
            <a:ext cx="859472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24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Images:</a:t>
            </a:r>
          </a:p>
          <a:p>
            <a:pPr eaLnBrk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 </a:t>
            </a:r>
            <a:r>
              <a:rPr lang="en-US" altLang="en-US" sz="1400">
                <a:solidFill>
                  <a:srgbClr val="CCCCFF"/>
                </a:solidFill>
                <a:hlinkClick r:id="rId4"/>
              </a:rPr>
              <a:t>http://www.atlantic.k12.ia.us/~period5/Units/Triangles/Pythagoreantheoremandconverse.htm</a:t>
            </a:r>
          </a:p>
          <a:p>
            <a:pPr eaLnBrk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 </a:t>
            </a:r>
            <a:r>
              <a:rPr lang="en-US" altLang="en-US" sz="1400">
                <a:solidFill>
                  <a:srgbClr val="CCCCFF"/>
                </a:solidFill>
                <a:hlinkClick r:id="rId5"/>
              </a:rPr>
              <a:t>https://upload.wikimedia.org/wikipedia/commons/6/67/3-4-5_triangle.svg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278313" y="2108200"/>
            <a:ext cx="9070975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38" y="4313238"/>
            <a:ext cx="17367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roid Sans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D53058D2-0794-4ADB-B889-4D17263ADAB4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3126839</TotalTime>
  <Words>722</Words>
  <Application>Microsoft Office PowerPoint</Application>
  <PresentationFormat>Custom</PresentationFormat>
  <Paragraphs>155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Courier New</vt:lpstr>
      <vt:lpstr>Droid Sans</vt:lpstr>
      <vt:lpstr>StarSymbol</vt:lpstr>
      <vt:lpstr>Times New Roman</vt:lpstr>
      <vt:lpstr>DejaVu Sans</vt:lpstr>
      <vt:lpstr>Arial</vt:lpstr>
      <vt:lpstr>Office Theme</vt:lpstr>
      <vt:lpstr>PowerPoint Presentation</vt:lpstr>
      <vt:lpstr>Overview</vt:lpstr>
      <vt:lpstr>How Humans Learn</vt:lpstr>
      <vt:lpstr>How Humans Learn To Count</vt:lpstr>
      <vt:lpstr>Concretes</vt:lpstr>
      <vt:lpstr>How Humans Advance</vt:lpstr>
      <vt:lpstr>Concepts</vt:lpstr>
      <vt:lpstr>Concepts for Communication</vt:lpstr>
      <vt:lpstr>Concepts Applied</vt:lpstr>
      <vt:lpstr>Concepts Applied</vt:lpstr>
      <vt:lpstr>Concepts Applied</vt:lpstr>
      <vt:lpstr>Concepts Applied</vt:lpstr>
      <vt:lpstr>The Problem</vt:lpstr>
      <vt:lpstr>The Problem</vt:lpstr>
      <vt:lpstr>A Real-Life Example</vt:lpstr>
      <vt:lpstr>What This Has To Do With You</vt:lpstr>
      <vt:lpstr>What This Has To Do With You</vt:lpstr>
      <vt:lpstr>Exceptions</vt:lpstr>
      <vt:lpstr>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Haensel, Michael</dc:creator>
  <cp:lastModifiedBy>Haensel, Michael</cp:lastModifiedBy>
  <cp:revision>9</cp:revision>
  <cp:lastPrinted>1601-01-01T00:00:00Z</cp:lastPrinted>
  <dcterms:created xsi:type="dcterms:W3CDTF">2013-10-19T18:29:44Z</dcterms:created>
  <dcterms:modified xsi:type="dcterms:W3CDTF">2016-04-04T16:48:02Z</dcterms:modified>
</cp:coreProperties>
</file>