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59" r:id="rId7"/>
    <p:sldId id="258" r:id="rId8"/>
    <p:sldId id="263" r:id="rId9"/>
    <p:sldId id="264" r:id="rId10"/>
    <p:sldId id="262" r:id="rId11"/>
    <p:sldId id="265" r:id="rId12"/>
    <p:sldId id="260" r:id="rId13"/>
    <p:sldId id="266" r:id="rId14"/>
    <p:sldId id="267" r:id="rId15"/>
    <p:sldId id="268" r:id="rId16"/>
    <p:sldId id="269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93AC-B3FB-4DA9-8975-D9E5C84B03B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9EFD-DC22-4AE5-85D3-64521972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93AC-B3FB-4DA9-8975-D9E5C84B03B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9EFD-DC22-4AE5-85D3-64521972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0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93AC-B3FB-4DA9-8975-D9E5C84B03B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9EFD-DC22-4AE5-85D3-64521972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1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93AC-B3FB-4DA9-8975-D9E5C84B03B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9EFD-DC22-4AE5-85D3-64521972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3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93AC-B3FB-4DA9-8975-D9E5C84B03B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9EFD-DC22-4AE5-85D3-64521972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93AC-B3FB-4DA9-8975-D9E5C84B03B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9EFD-DC22-4AE5-85D3-64521972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93AC-B3FB-4DA9-8975-D9E5C84B03B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9EFD-DC22-4AE5-85D3-64521972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4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93AC-B3FB-4DA9-8975-D9E5C84B03B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9EFD-DC22-4AE5-85D3-64521972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5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93AC-B3FB-4DA9-8975-D9E5C84B03B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9EFD-DC22-4AE5-85D3-64521972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93AC-B3FB-4DA9-8975-D9E5C84B03B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9EFD-DC22-4AE5-85D3-64521972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0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93AC-B3FB-4DA9-8975-D9E5C84B03B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9EFD-DC22-4AE5-85D3-64521972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893AC-B3FB-4DA9-8975-D9E5C84B03B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29EFD-DC22-4AE5-85D3-64521972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dilbert.com/blog/entry/dilbert_pock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74bwl3dcueqd.cloudfront.net/images/guide/1e4e8280baae433e8444534282367e1b/281x500_ac.jpg" TargetMode="External"/><Relationship Id="rId5" Type="http://schemas.openxmlformats.org/officeDocument/2006/relationships/hyperlink" Target="http://blog.immersion.com/wp-content/uploads/2012/08/Select-Contact1.png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printshop.com/user-guide/40/getting-started/navigating-the-print-shop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cdn.ttgtmedia.com/rms/computerweekly/word-2013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gnu.org/software/emacs/tour/images/splash.p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icquilt.com/online-shop/quilt-design-wizard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howtogeek.com/115051/become-a-vi-master-by-learning-these-30-key-binding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://www.gcflearnfree.org/office2000basics/3.4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hyperlink" Target="http://www.prof-uis.com/prof-uis/feature-tour/tour_ribbon_bar_themes.aspx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://www.gcflearnfree.org/office2000basics/3.4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hyperlink" Target="http://www.prof-uis.com/prof-uis/feature-tour/tour_ribbon_bar_themes.asp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eb.ornl.gov/info/ornlreview/v38_1_05/images/a11_controls_full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inuxcommand.org/images/Screenshot-Terminal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stechnica.com/gadgets/2008/09/quick-take-hands-on-with-the-logitech-illuminated-keyboard/" TargetMode="External"/><Relationship Id="rId2" Type="http://schemas.openxmlformats.org/officeDocument/2006/relationships/hyperlink" Target="http://switchtoamac.com/images/hardware/macs/macbookpro/late_2008_mbp_keyboard.png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74bwl3dcueqd.cloudfront.net/images/guide/1e4e8280baae433e8444534282367e1b/281x500_ac.jpg" TargetMode="External"/><Relationship Id="rId4" Type="http://schemas.openxmlformats.org/officeDocument/2006/relationships/hyperlink" Target="http://blog.immersion.com/wp-content/uploads/2012/08/Select-Contact1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Knowledge In The World</a:t>
            </a:r>
            <a:br>
              <a:rPr lang="en-US" dirty="0" smtClean="0"/>
            </a:br>
            <a:r>
              <a:rPr lang="en-US" dirty="0" smtClean="0"/>
              <a:t>Classes of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Smartphones are Awesome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5693" cy="4351338"/>
          </a:xfrm>
        </p:spPr>
        <p:txBody>
          <a:bodyPr/>
          <a:lstStyle/>
          <a:p>
            <a:r>
              <a:rPr lang="en-US" dirty="0" smtClean="0"/>
              <a:t>Quick: how many entries are in your contact list?</a:t>
            </a:r>
          </a:p>
          <a:p>
            <a:r>
              <a:rPr lang="en-US" dirty="0" smtClean="0"/>
              <a:t>How many of those phone numbers/emails/twitter URLs do you know </a:t>
            </a:r>
            <a:r>
              <a:rPr lang="en-US" i="1" dirty="0" smtClean="0"/>
              <a:t>by memory</a:t>
            </a:r>
            <a:r>
              <a:rPr lang="en-US" dirty="0" smtClean="0"/>
              <a:t>?</a:t>
            </a:r>
          </a:p>
          <a:p>
            <a:r>
              <a:rPr lang="en-US" dirty="0" smtClean="0"/>
              <a:t>Smart Phones let </a:t>
            </a:r>
            <a:r>
              <a:rPr lang="en-US" dirty="0"/>
              <a:t>you move knowledge from your head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world</a:t>
            </a:r>
          </a:p>
          <a:p>
            <a:r>
              <a:rPr lang="en-US" dirty="0"/>
              <a:t>Scott Adams calls them "</a:t>
            </a:r>
            <a:r>
              <a:rPr lang="en-US" dirty="0" err="1"/>
              <a:t>exobrains</a:t>
            </a:r>
            <a:r>
              <a:rPr lang="en-US" dirty="0"/>
              <a:t>" </a:t>
            </a:r>
            <a:r>
              <a:rPr lang="en-US" sz="1200" dirty="0">
                <a:hlinkClick r:id="rId2"/>
              </a:rPr>
              <a:t>http://dilbert.com/blog/entry/dilbert_pocket/</a:t>
            </a:r>
            <a:r>
              <a:rPr lang="en-US" sz="1200" dirty="0"/>
              <a:t> </a:t>
            </a:r>
          </a:p>
          <a:p>
            <a:endParaRPr lang="en-US" dirty="0" smtClean="0"/>
          </a:p>
        </p:txBody>
      </p:sp>
      <p:pic>
        <p:nvPicPr>
          <p:cNvPr id="1026" name="Picture 2" descr="http://d74bwl3dcueqd.cloudfront.net/images/guide/1e4e8280baae433e8444534282367e1b/281x500_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349" y="1825625"/>
            <a:ext cx="24454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immersion.com/wp-content/uploads/2012/08/Select-Contact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720" y="1825625"/>
            <a:ext cx="24476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8283" y="6434254"/>
            <a:ext cx="1059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Thanks to: </a:t>
            </a: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blog.immersion.com/wp-content/uploads/2012/08/Select-Contact1.png</a:t>
            </a:r>
            <a:r>
              <a:rPr lang="en-US" sz="1200" dirty="0"/>
              <a:t> and </a:t>
            </a:r>
            <a:r>
              <a:rPr lang="en-US" sz="1200" dirty="0">
                <a:hlinkClick r:id="rId6"/>
              </a:rPr>
              <a:t>http://</a:t>
            </a:r>
            <a:r>
              <a:rPr lang="en-US" sz="1200" dirty="0" smtClean="0">
                <a:hlinkClick r:id="rId6"/>
              </a:rPr>
              <a:t>d74bwl3dcueqd.cloudfront.net/images/guide/1e4e8280baae433e8444534282367e1b/281x500_ac.jpg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091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you expect people to </a:t>
            </a:r>
            <a:r>
              <a:rPr lang="en-US" i="1" dirty="0" smtClean="0"/>
              <a:t>use</a:t>
            </a:r>
            <a:r>
              <a:rPr lang="en-US" dirty="0" smtClean="0"/>
              <a:t> must have visible controls</a:t>
            </a:r>
          </a:p>
          <a:p>
            <a:pPr lvl="1"/>
            <a:r>
              <a:rPr lang="en-US" dirty="0"/>
              <a:t>Art sites can be beautifully designed and </a:t>
            </a:r>
            <a:r>
              <a:rPr lang="en-US" dirty="0" smtClean="0"/>
              <a:t>impenetrable</a:t>
            </a:r>
          </a:p>
          <a:p>
            <a:r>
              <a:rPr lang="en-US" dirty="0" smtClean="0"/>
              <a:t>That's why HTML5 and ASP.NET have many standardized controls</a:t>
            </a:r>
          </a:p>
          <a:p>
            <a:r>
              <a:rPr lang="en-US" dirty="0" smtClean="0"/>
              <a:t>Standard libraries make this trivial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</a:t>
            </a:r>
            <a:r>
              <a:rPr lang="en-US" dirty="0" err="1" smtClean="0"/>
              <a:t>jQueryUI</a:t>
            </a:r>
            <a:r>
              <a:rPr lang="en-US" dirty="0" smtClean="0"/>
              <a:t> later this week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8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Manager-Programmer 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are you putting a programming language inside a word processor?</a:t>
            </a:r>
          </a:p>
          <a:p>
            <a:pPr algn="r"/>
            <a:r>
              <a:rPr lang="en-US" dirty="0" smtClean="0"/>
              <a:t>Don't "users" want to automate important tasks?</a:t>
            </a:r>
          </a:p>
          <a:p>
            <a:r>
              <a:rPr lang="en-US" dirty="0" smtClean="0"/>
              <a:t>I want to add a feature to display word/page count on the status bar.</a:t>
            </a:r>
          </a:p>
          <a:p>
            <a:pPr algn="r"/>
            <a:r>
              <a:rPr lang="en-US" dirty="0" smtClean="0"/>
              <a:t>You'll clutter up the screen.</a:t>
            </a:r>
            <a:br>
              <a:rPr lang="en-US" dirty="0" smtClean="0"/>
            </a:br>
            <a:r>
              <a:rPr lang="en-US" dirty="0" smtClean="0"/>
              <a:t>Don't "users" want things to be as simple as possible?</a:t>
            </a:r>
          </a:p>
          <a:p>
            <a:r>
              <a:rPr lang="en-US" dirty="0" smtClean="0"/>
              <a:t>Okay, but we need a good help system.</a:t>
            </a:r>
          </a:p>
          <a:p>
            <a:pPr algn="r"/>
            <a:r>
              <a:rPr lang="en-US" dirty="0"/>
              <a:t> </a:t>
            </a:r>
            <a:r>
              <a:rPr lang="en-US" dirty="0" smtClean="0"/>
              <a:t>Uh, sure. What should we put in it?</a:t>
            </a:r>
          </a:p>
          <a:p>
            <a:r>
              <a:rPr lang="en-US" dirty="0" smtClean="0"/>
              <a:t>Help. For the "users".</a:t>
            </a:r>
          </a:p>
          <a:p>
            <a:pPr algn="r"/>
            <a:r>
              <a:rPr lang="en-US" dirty="0" smtClean="0"/>
              <a:t>Great. Thanks.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9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Users and </a:t>
            </a:r>
            <a:br>
              <a:rPr lang="en-US" dirty="0" smtClean="0"/>
            </a:br>
            <a:r>
              <a:rPr lang="en-US" dirty="0" smtClean="0"/>
              <a:t>What They Want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8350405" cy="4620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512312"/>
            <a:ext cx="9119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Thanks to: About Face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33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30229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"How do I make this do </a:t>
            </a:r>
            <a:r>
              <a:rPr lang="en-US" i="1" dirty="0" smtClean="0"/>
              <a:t>anything</a:t>
            </a:r>
            <a:r>
              <a:rPr lang="en-US" dirty="0" smtClean="0"/>
              <a:t>?"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Microsoft is really careful about how their programs treat beginners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Microsoft makes lots of money</a:t>
            </a:r>
          </a:p>
          <a:p>
            <a:r>
              <a:rPr lang="en-US" dirty="0" smtClean="0"/>
              <a:t>Facts #1 and #2 are related!</a:t>
            </a:r>
          </a:p>
          <a:p>
            <a:r>
              <a:rPr lang="en-US" dirty="0" smtClean="0"/>
              <a:t>Learnability is much more important than efficiency</a:t>
            </a:r>
          </a:p>
          <a:p>
            <a:pPr lvl="1"/>
            <a:r>
              <a:rPr lang="en-US" dirty="0" smtClean="0"/>
              <a:t>Wizards</a:t>
            </a:r>
          </a:p>
          <a:p>
            <a:pPr lvl="1"/>
            <a:r>
              <a:rPr lang="en-US" dirty="0" smtClean="0"/>
              <a:t>Large, easy-to-understand controls</a:t>
            </a:r>
          </a:p>
          <a:p>
            <a:pPr lvl="1"/>
            <a:r>
              <a:rPr lang="en-US" dirty="0" smtClean="0"/>
              <a:t>Limit scope to make operation easier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6779" y="6068355"/>
            <a:ext cx="442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Thanks </a:t>
            </a:r>
            <a:r>
              <a:rPr lang="en-US" sz="1200" smtClean="0"/>
              <a:t>to: </a:t>
            </a:r>
            <a:r>
              <a:rPr lang="en-US" sz="1200" dirty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printshop.com/user-guide/40/getting-started/navigating-the-print-shop.aspx</a:t>
            </a:r>
            <a:r>
              <a:rPr lang="en-US" sz="1200" smtClean="0"/>
              <a:t> </a:t>
            </a:r>
            <a:endParaRPr lang="en-US" sz="1200" dirty="0"/>
          </a:p>
        </p:txBody>
      </p:sp>
      <p:pic>
        <p:nvPicPr>
          <p:cNvPr id="1026" name="Picture 2" descr="TPS40_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08" y="2001624"/>
            <a:ext cx="46005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75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7519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They know somewhat how to use the program, but aren't terribly fluent</a:t>
            </a:r>
          </a:p>
          <a:p>
            <a:r>
              <a:rPr lang="en-US" dirty="0" smtClean="0"/>
              <a:t>Textbook: </a:t>
            </a:r>
            <a:br>
              <a:rPr lang="en-US" dirty="0" smtClean="0"/>
            </a:br>
            <a:r>
              <a:rPr lang="en-US" dirty="0" smtClean="0"/>
              <a:t>"user is smart but distracted"</a:t>
            </a:r>
          </a:p>
          <a:p>
            <a:r>
              <a:rPr lang="en-US" dirty="0" smtClean="0"/>
              <a:t>Hints and tips for how things work are helpful at this point</a:t>
            </a:r>
          </a:p>
          <a:p>
            <a:r>
              <a:rPr lang="en-US" dirty="0" smtClean="0"/>
              <a:t>Microsoft actually designs for "perpetual intermediates"</a:t>
            </a:r>
          </a:p>
          <a:p>
            <a:r>
              <a:rPr lang="en-US" dirty="0" smtClean="0"/>
              <a:t>Need a balance between </a:t>
            </a:r>
            <a:br>
              <a:rPr lang="en-US" dirty="0" smtClean="0"/>
            </a:br>
            <a:r>
              <a:rPr lang="en-US" dirty="0" smtClean="0"/>
              <a:t>learnability and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0663" y="5675972"/>
            <a:ext cx="491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Thanks to: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cdn.ttgtmedia.com/rms/computerweekly/word-2013.jpg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6146" name="Picture 2" descr="http://cdn.ttgtmedia.com/rms/computerweekly/word-20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63" y="1820730"/>
            <a:ext cx="4465831" cy="358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58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97498" cy="4351338"/>
          </a:xfrm>
        </p:spPr>
        <p:txBody>
          <a:bodyPr/>
          <a:lstStyle/>
          <a:p>
            <a:r>
              <a:rPr lang="en-US" dirty="0" smtClean="0"/>
              <a:t>Know lots about how a program works</a:t>
            </a:r>
          </a:p>
          <a:p>
            <a:r>
              <a:rPr lang="en-US" dirty="0" smtClean="0"/>
              <a:t>May make it do things the original programmer never intended</a:t>
            </a:r>
          </a:p>
          <a:p>
            <a:r>
              <a:rPr lang="en-US" dirty="0" smtClean="0"/>
              <a:t>These are the users that post to message boards, </a:t>
            </a:r>
            <a:br>
              <a:rPr lang="en-US" dirty="0" smtClean="0"/>
            </a:br>
            <a:r>
              <a:rPr lang="en-US" dirty="0" smtClean="0"/>
              <a:t>especially about feature requests</a:t>
            </a:r>
          </a:p>
          <a:p>
            <a:r>
              <a:rPr lang="en-US" dirty="0" smtClean="0"/>
              <a:t>Use the program for hours every day</a:t>
            </a:r>
          </a:p>
          <a:p>
            <a:r>
              <a:rPr lang="en-US" dirty="0" smtClean="0"/>
              <a:t>Efficiency is more important </a:t>
            </a:r>
            <a:br>
              <a:rPr lang="en-US" dirty="0" smtClean="0"/>
            </a:br>
            <a:r>
              <a:rPr lang="en-US" dirty="0" smtClean="0"/>
              <a:t>than learnability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6780" y="5954751"/>
            <a:ext cx="444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Thanks </a:t>
            </a:r>
            <a:r>
              <a:rPr lang="en-US" sz="1200" dirty="0" smtClean="0"/>
              <a:t>to: </a:t>
            </a: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www.gnu.org/software/emacs/tour/images/splash.png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7176" name="Picture 8" descr="http://www.gnu.org/software/emacs/tour/images/spla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79" y="1926578"/>
            <a:ext cx="4449337" cy="40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7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Target Audience?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electricquilt.com/online-shop/images/327/QDW_inside.jpg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8412"/>
            <a:ext cx="7689850" cy="508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581001"/>
            <a:ext cx="883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Thanks to: </a:t>
            </a:r>
            <a:r>
              <a:rPr lang="en-US" sz="1200" dirty="0">
                <a:hlinkClick r:id="rId3"/>
              </a:rPr>
              <a:t>http://electricquilt.com/online-shop/quilt-design-wizard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747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Target Audience?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916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8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Target Audience?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6337300"/>
            <a:ext cx="1037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Thanks to: </a:t>
            </a:r>
            <a:r>
              <a:rPr lang="en-US" sz="1200" dirty="0">
                <a:hlinkClick r:id="rId2"/>
              </a:rPr>
              <a:t>http://www.howtogeek.com/115051/become-a-vi-master-by-learning-these-30-key-bindings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64" y="1825625"/>
            <a:ext cx="93118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Quick! Draw a pheasant!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67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Personality Types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people are almost </a:t>
            </a:r>
            <a:r>
              <a:rPr lang="en-US" i="1" dirty="0" smtClean="0"/>
              <a:t>all</a:t>
            </a:r>
            <a:r>
              <a:rPr lang="en-US" dirty="0" smtClean="0"/>
              <a:t> NTs</a:t>
            </a:r>
          </a:p>
          <a:p>
            <a:r>
              <a:rPr lang="en-US" dirty="0" smtClean="0"/>
              <a:t>But 75% of the population is S-type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19638"/>
              </p:ext>
            </p:extLst>
          </p:nvPr>
        </p:nvGraphicFramePr>
        <p:xfrm>
          <a:off x="3517900" y="3038308"/>
          <a:ext cx="6020628" cy="3288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0314"/>
                <a:gridCol w="3010314"/>
              </a:tblGrid>
              <a:tr h="16442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NF: Idealists</a:t>
                      </a:r>
                    </a:p>
                    <a:p>
                      <a:pPr algn="ctr"/>
                      <a:r>
                        <a:rPr lang="en-US" sz="1600" dirty="0" smtClean="0"/>
                        <a:t>15% of the population</a:t>
                      </a:r>
                      <a:endParaRPr lang="en-US" sz="1600" dirty="0"/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NT: Rationalists</a:t>
                      </a:r>
                    </a:p>
                    <a:p>
                      <a:pPr algn="ctr"/>
                      <a:r>
                        <a:rPr lang="en-US" sz="1600" dirty="0" smtClean="0"/>
                        <a:t>10% of the population</a:t>
                      </a:r>
                      <a:endParaRPr lang="en-US" sz="1600" dirty="0"/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42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SJ: Guardians</a:t>
                      </a:r>
                    </a:p>
                    <a:p>
                      <a:pPr algn="ctr"/>
                      <a:r>
                        <a:rPr lang="en-US" sz="1600" dirty="0" smtClean="0"/>
                        <a:t>45% of the population</a:t>
                      </a:r>
                      <a:endParaRPr lang="en-US" sz="1600" dirty="0"/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SP: Artisans</a:t>
                      </a:r>
                    </a:p>
                    <a:p>
                      <a:pPr algn="ctr"/>
                      <a:r>
                        <a:rPr lang="en-US" sz="1600" dirty="0" smtClean="0"/>
                        <a:t>30%</a:t>
                      </a:r>
                      <a:r>
                        <a:rPr lang="en-US" sz="1600" baseline="0" dirty="0" smtClean="0"/>
                        <a:t> of the population</a:t>
                      </a:r>
                      <a:endParaRPr lang="en-US" sz="1600" dirty="0"/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567" name="TextBox 1"/>
          <p:cNvSpPr txBox="1">
            <a:spLocks noChangeArrowheads="1"/>
          </p:cNvSpPr>
          <p:nvPr/>
        </p:nvSpPr>
        <p:spPr bwMode="auto">
          <a:xfrm>
            <a:off x="3330911" y="6618936"/>
            <a:ext cx="7603998" cy="23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4" tIns="41473" rIns="82944" bIns="41473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1089">
                <a:solidFill>
                  <a:schemeClr val="tx1"/>
                </a:solidFill>
              </a:rPr>
              <a:t>Thanks to: http://theinnovationeffect.com/personality-tests-graduates-can-use-to-help-with-their-career-search/</a:t>
            </a:r>
          </a:p>
        </p:txBody>
      </p:sp>
    </p:spTree>
    <p:extLst>
      <p:ext uri="{BB962C8B-B14F-4D97-AF65-F5344CB8AC3E}">
        <p14:creationId xmlns:p14="http://schemas.microsoft.com/office/powerpoint/2010/main" val="331548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Personality Types</a:t>
            </a:r>
            <a:br>
              <a:rPr lang="en-US" dirty="0" smtClean="0"/>
            </a:br>
            <a:r>
              <a:rPr lang="en-US" sz="3200" dirty="0" smtClean="0"/>
              <a:t>From an NT perspective, and painting with a broad brush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N-Type ("Intuitive")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Look for patterns</a:t>
            </a:r>
          </a:p>
          <a:p>
            <a:r>
              <a:rPr lang="en-US" dirty="0" smtClean="0"/>
              <a:t>Expect meaning and consistency</a:t>
            </a:r>
          </a:p>
          <a:p>
            <a:r>
              <a:rPr lang="en-US" dirty="0" smtClean="0"/>
              <a:t>Believe things happen for a reason, and are willing to consider those reasons</a:t>
            </a:r>
          </a:p>
          <a:p>
            <a:r>
              <a:rPr lang="en-US" dirty="0" smtClean="0"/>
              <a:t>25% of the population</a:t>
            </a:r>
            <a:endParaRPr lang="en-US" dirty="0"/>
          </a:p>
          <a:p>
            <a:r>
              <a:rPr lang="en-US" dirty="0"/>
              <a:t>"Intuitive" user interface = </a:t>
            </a:r>
            <a:r>
              <a:rPr lang="en-US" dirty="0" err="1"/>
              <a:t>iNtuition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S-Type ("Sensor")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Ignore patterns when they exist</a:t>
            </a:r>
          </a:p>
          <a:p>
            <a:r>
              <a:rPr lang="en-US" dirty="0" smtClean="0"/>
              <a:t>Expect visual flair and differentiation</a:t>
            </a:r>
          </a:p>
          <a:p>
            <a:r>
              <a:rPr lang="en-US" dirty="0" smtClean="0"/>
              <a:t>Don't care about reasons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don't </a:t>
            </a:r>
            <a:r>
              <a:rPr lang="en-US" dirty="0" smtClean="0"/>
              <a:t>want to know them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just </a:t>
            </a:r>
            <a:r>
              <a:rPr lang="en-US" dirty="0" smtClean="0"/>
              <a:t>want it to </a:t>
            </a:r>
            <a:r>
              <a:rPr lang="en-US" i="1" dirty="0" smtClean="0"/>
              <a:t>work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. . . for their definition of "work"</a:t>
            </a:r>
          </a:p>
          <a:p>
            <a:r>
              <a:rPr lang="en-US" dirty="0" smtClean="0"/>
              <a:t>75% of the population</a:t>
            </a:r>
            <a:endParaRPr lang="en-US" dirty="0"/>
          </a:p>
        </p:txBody>
      </p:sp>
      <p:sp>
        <p:nvSpPr>
          <p:cNvPr id="23567" name="TextBox 1"/>
          <p:cNvSpPr txBox="1">
            <a:spLocks noChangeArrowheads="1"/>
          </p:cNvSpPr>
          <p:nvPr/>
        </p:nvSpPr>
        <p:spPr bwMode="auto">
          <a:xfrm>
            <a:off x="3330911" y="6618936"/>
            <a:ext cx="7603998" cy="23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4" tIns="41473" rIns="82944" bIns="41473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1089">
                <a:solidFill>
                  <a:schemeClr val="tx1"/>
                </a:solidFill>
              </a:rPr>
              <a:t>Thanks to: http://theinnovationeffect.com/personality-tests-graduates-can-use-to-help-with-their-career-search/</a:t>
            </a:r>
          </a:p>
        </p:txBody>
      </p:sp>
    </p:spTree>
    <p:extLst>
      <p:ext uri="{BB962C8B-B14F-4D97-AF65-F5344CB8AC3E}">
        <p14:creationId xmlns:p14="http://schemas.microsoft.com/office/powerpoint/2010/main" val="3939531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Personality Types and Microsoft Office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N-Type ("Intuitive</a:t>
            </a:r>
            <a:r>
              <a:rPr lang="en-US" b="1" dirty="0" smtClean="0"/>
              <a:t>"): Menus</a:t>
            </a:r>
            <a:endParaRPr lang="en-US" b="1" dirty="0"/>
          </a:p>
          <a:p>
            <a:r>
              <a:rPr lang="en-US" sz="2400" dirty="0" smtClean="0"/>
              <a:t>Lists of things grouped (roughly) in logical order</a:t>
            </a:r>
          </a:p>
          <a:p>
            <a:r>
              <a:rPr lang="en-US" sz="2400" dirty="0" smtClean="0"/>
              <a:t>Full access to all program features</a:t>
            </a:r>
          </a:p>
          <a:p>
            <a:r>
              <a:rPr lang="en-US" sz="2400" dirty="0" smtClean="0"/>
              <a:t>Lots of </a:t>
            </a:r>
            <a:r>
              <a:rPr lang="en-US" sz="2400" i="1" dirty="0" smtClean="0"/>
              <a:t>hidden</a:t>
            </a:r>
            <a:r>
              <a:rPr lang="en-US" sz="2400" dirty="0" smtClean="0"/>
              <a:t> features: dialogs, etc.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S-Type ("Sensor</a:t>
            </a:r>
            <a:r>
              <a:rPr lang="en-US" b="1" dirty="0" smtClean="0"/>
              <a:t>"): Ribbon</a:t>
            </a:r>
            <a:endParaRPr lang="en-US" b="1" dirty="0"/>
          </a:p>
          <a:p>
            <a:r>
              <a:rPr lang="en-US" dirty="0" smtClean="0"/>
              <a:t>Things grouped in suggestive categories, but somewhat arbitrary ("Home"?)</a:t>
            </a:r>
          </a:p>
          <a:p>
            <a:r>
              <a:rPr lang="en-US" dirty="0" smtClean="0"/>
              <a:t>Program features scattered: is it in a tab, a button, the title bar, a dialog box?</a:t>
            </a:r>
          </a:p>
          <a:p>
            <a:r>
              <a:rPr lang="en-US" dirty="0" smtClean="0"/>
              <a:t>Lots and lots of </a:t>
            </a:r>
            <a:r>
              <a:rPr lang="en-US" i="1" dirty="0" smtClean="0"/>
              <a:t>visible</a:t>
            </a:r>
            <a:r>
              <a:rPr lang="en-US" dirty="0" smtClean="0"/>
              <a:t> buttons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9786" y="6298019"/>
            <a:ext cx="515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Thanks to: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www.gcflearnfree.org/office2000basics/3.4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1026" name="Picture 2" descr="Entire file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18" y="4001294"/>
            <a:ext cx="305752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47443" y="6589326"/>
            <a:ext cx="574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Thanks to: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www.prof-uis.com/prof-uis/feature-tour/tour_ribbon_bar_themes.aspx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5379243"/>
            <a:ext cx="60674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09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Personality Types and Microsoft Office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N-Type ("Intuitive</a:t>
            </a:r>
            <a:r>
              <a:rPr lang="en-US" b="1" dirty="0" smtClean="0"/>
              <a:t>"): Menus</a:t>
            </a:r>
          </a:p>
          <a:p>
            <a:r>
              <a:rPr lang="en-US" sz="2400" dirty="0" smtClean="0"/>
              <a:t>25% of the population</a:t>
            </a:r>
          </a:p>
          <a:p>
            <a:r>
              <a:rPr lang="en-US" sz="2400" dirty="0" smtClean="0"/>
              <a:t>Computer savvy</a:t>
            </a:r>
          </a:p>
          <a:p>
            <a:r>
              <a:rPr lang="en-US" sz="2400" dirty="0" smtClean="0"/>
              <a:t>Complain on computer forums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S-Type ("Sensor</a:t>
            </a:r>
            <a:r>
              <a:rPr lang="en-US" b="1" dirty="0" smtClean="0"/>
              <a:t>"): Ribbon</a:t>
            </a:r>
            <a:endParaRPr lang="en-US" b="1" dirty="0"/>
          </a:p>
          <a:p>
            <a:r>
              <a:rPr lang="en-US" dirty="0" smtClean="0"/>
              <a:t>75% of the population</a:t>
            </a:r>
          </a:p>
          <a:p>
            <a:r>
              <a:rPr lang="en-US" dirty="0" smtClean="0"/>
              <a:t>Focused on things other than computers, usually "people", which means ...</a:t>
            </a:r>
          </a:p>
          <a:p>
            <a:r>
              <a:rPr lang="en-US" dirty="0" smtClean="0"/>
              <a:t>Direct the flow of lots of money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9786" y="6298019"/>
            <a:ext cx="515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Thanks to: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www.gcflearnfree.org/office2000basics/3.4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1026" name="Picture 2" descr="Entire file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18" y="4001294"/>
            <a:ext cx="305752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47443" y="6589326"/>
            <a:ext cx="574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Thanks to: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www.prof-uis.com/prof-uis/feature-tour/tour_ribbon_bar_themes.aspx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5379243"/>
            <a:ext cx="60674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16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fit into distinct categories</a:t>
            </a:r>
          </a:p>
          <a:p>
            <a:r>
              <a:rPr lang="en-US" dirty="0" smtClean="0"/>
              <a:t>Know your target audience</a:t>
            </a:r>
          </a:p>
          <a:p>
            <a:pPr lvl="1"/>
            <a:r>
              <a:rPr lang="en-US" dirty="0" smtClean="0"/>
              <a:t>A mix is okay, but </a:t>
            </a:r>
            <a:r>
              <a:rPr lang="en-US" i="1" dirty="0" smtClean="0"/>
              <a:t>specify</a:t>
            </a:r>
            <a:endParaRPr lang="en-US" dirty="0" smtClean="0"/>
          </a:p>
          <a:p>
            <a:r>
              <a:rPr lang="en-US" dirty="0" smtClean="0"/>
              <a:t>Not necessarily: make sure your program works for all groups of users</a:t>
            </a:r>
          </a:p>
          <a:p>
            <a:r>
              <a:rPr lang="en-US" dirty="0" smtClean="0"/>
              <a:t>Listen to your experts, </a:t>
            </a:r>
            <a:br>
              <a:rPr lang="en-US" dirty="0" smtClean="0"/>
            </a:br>
            <a:r>
              <a:rPr lang="en-US" dirty="0" smtClean="0"/>
              <a:t>but remember they are noisier than other groups</a:t>
            </a:r>
          </a:p>
          <a:p>
            <a:r>
              <a:rPr lang="en-US" dirty="0" smtClean="0"/>
              <a:t>Computer/tech people tend to see the world differently </a:t>
            </a:r>
            <a:r>
              <a:rPr lang="en-US" smtClean="0"/>
              <a:t>than </a:t>
            </a:r>
            <a:br>
              <a:rPr lang="en-US" smtClean="0"/>
            </a:br>
            <a:r>
              <a:rPr lang="en-US" smtClean="0"/>
              <a:t>the </a:t>
            </a:r>
            <a:r>
              <a:rPr lang="en-US" dirty="0" smtClean="0"/>
              <a:t>general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1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these is a pheasant?</a:t>
            </a:r>
            <a:endParaRPr lang="en-US" dirty="0"/>
          </a:p>
        </p:txBody>
      </p:sp>
      <p:pic>
        <p:nvPicPr>
          <p:cNvPr id="1028" name="Picture 4" descr="http://upload.wikimedia.org/wikipedia/commons/6/68/Pheasa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6"/>
            <a:ext cx="4165188" cy="27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9116" y="10295131"/>
            <a:ext cx="1468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Thanks to Wikipedia for all images</a:t>
            </a:r>
            <a:endParaRPr lang="en-US" dirty="0"/>
          </a:p>
        </p:txBody>
      </p:sp>
      <p:pic>
        <p:nvPicPr>
          <p:cNvPr id="1032" name="Picture 8" descr="http://upload.wikimedia.org/wikipedia/commons/thumb/b/b8/Turdus-migratorius-002.jpg/220px-Turdus-migratorius-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23" y="1814299"/>
            <a:ext cx="3931777" cy="29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Paonro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84" y="3452849"/>
            <a:ext cx="3670610" cy="275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2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these is a pheasant?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upload.wikimedia.org/wikipedia/commons/6/68/Pheasa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6"/>
            <a:ext cx="4165188" cy="27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9116" y="10295131"/>
            <a:ext cx="1468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Thanks to Wikipedia for all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1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in the Head vs. Knowledge in the World</a:t>
            </a:r>
          </a:p>
          <a:p>
            <a:r>
              <a:rPr lang="en-US" dirty="0" smtClean="0"/>
              <a:t>Why Smartphones are Awesome</a:t>
            </a:r>
          </a:p>
          <a:p>
            <a:r>
              <a:rPr lang="en-US" dirty="0" smtClean="0"/>
              <a:t>Categories of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22649" cy="4351338"/>
          </a:xfrm>
        </p:spPr>
        <p:txBody>
          <a:bodyPr/>
          <a:lstStyle/>
          <a:p>
            <a:r>
              <a:rPr lang="en-US" dirty="0" smtClean="0"/>
              <a:t>Visible/audible/tactile</a:t>
            </a:r>
          </a:p>
          <a:p>
            <a:r>
              <a:rPr lang="en-US" dirty="0" smtClean="0"/>
              <a:t>Don't have to memorize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79" y="6367346"/>
            <a:ext cx="631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Thanks to: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web.ornl.gov/info/ornlreview/v38_1_05/images/a11_controls_full.jpg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2052" name="Picture 4" descr="http://web.ornl.gov/info/ornlreview/v38_1_05/images/a11_controls_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679" y="1825625"/>
            <a:ext cx="6319410" cy="412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10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the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9644" cy="4351338"/>
          </a:xfrm>
        </p:spPr>
        <p:txBody>
          <a:bodyPr/>
          <a:lstStyle/>
          <a:p>
            <a:r>
              <a:rPr lang="en-US" dirty="0" smtClean="0"/>
              <a:t>Stuff you learn and memorize</a:t>
            </a:r>
          </a:p>
          <a:p>
            <a:r>
              <a:rPr lang="en-US" dirty="0" smtClean="0"/>
              <a:t>Takes time to access </a:t>
            </a:r>
            <a:br>
              <a:rPr lang="en-US" dirty="0" smtClean="0"/>
            </a:br>
            <a:r>
              <a:rPr lang="en-US" dirty="0" smtClean="0"/>
              <a:t>if not used frequently</a:t>
            </a:r>
          </a:p>
          <a:p>
            <a:r>
              <a:rPr lang="en-US" dirty="0" smtClean="0"/>
              <a:t>Can become automatic </a:t>
            </a:r>
            <a:br>
              <a:rPr lang="en-US" dirty="0" smtClean="0"/>
            </a:br>
            <a:r>
              <a:rPr lang="en-US" dirty="0" smtClean="0"/>
              <a:t>with repeated use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7844" y="6010507"/>
            <a:ext cx="5910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Thanks to: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linuxcommand.org/images/Screenshot-Terminal.png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4100" name="Picture 4" descr="http://linuxcommand.org/images/Screenshot-Term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44" y="1888708"/>
            <a:ext cx="5859037" cy="392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17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forward-delete?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Knowledge in the World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4493941"/>
            <a:ext cx="5157787" cy="169572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Dedicated delete key</a:t>
            </a:r>
          </a:p>
          <a:p>
            <a:r>
              <a:rPr lang="en-US" dirty="0" smtClean="0"/>
              <a:t>May not be obvious the first time</a:t>
            </a:r>
          </a:p>
          <a:p>
            <a:r>
              <a:rPr lang="en-US" dirty="0" smtClean="0"/>
              <a:t>Physical key to remind you afterwards</a:t>
            </a:r>
          </a:p>
          <a:p>
            <a:r>
              <a:rPr lang="en-US" dirty="0" smtClean="0"/>
              <a:t>Cluttered appearance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Knowledge in the Head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4493941"/>
            <a:ext cx="5183188" cy="16957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Command-backspace</a:t>
            </a:r>
          </a:p>
          <a:p>
            <a:r>
              <a:rPr lang="en-US" dirty="0" smtClean="0"/>
              <a:t>Definitely not obvious the first time</a:t>
            </a:r>
          </a:p>
          <a:p>
            <a:r>
              <a:rPr lang="en-US" dirty="0" smtClean="0"/>
              <a:t>Relies on internal memory</a:t>
            </a:r>
          </a:p>
          <a:p>
            <a:r>
              <a:rPr lang="en-US" dirty="0" smtClean="0"/>
              <a:t>Uncluttered appearance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6400800"/>
            <a:ext cx="51831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Thanks </a:t>
            </a:r>
            <a:r>
              <a:rPr lang="en-US" sz="1100" dirty="0"/>
              <a:t>to: </a:t>
            </a:r>
            <a:r>
              <a:rPr lang="en-US" sz="1100" dirty="0">
                <a:hlinkClick r:id="rId2"/>
              </a:rPr>
              <a:t>http://</a:t>
            </a:r>
            <a:r>
              <a:rPr lang="en-US" sz="1100" dirty="0" smtClean="0">
                <a:hlinkClick r:id="rId2"/>
              </a:rPr>
              <a:t>switchtoamac.com/images/hardware/macs/macbookpro/late_2008_mbp_keyboard.png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839788" y="6400800"/>
            <a:ext cx="515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Thanks to: </a:t>
            </a:r>
            <a:r>
              <a:rPr lang="en-US" sz="1200" dirty="0">
                <a:hlinkClick r:id="rId3"/>
              </a:rPr>
              <a:t>http://arstechnica.com/gadgets/2008/09/quick-take-hands-on-with-the-logitech-illuminated-keyboard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2052" name="Picture 4" descr="http://switchtoamac.com/images/hardware/macs/macbookpro/late_2008_mbp_key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05076"/>
            <a:ext cx="5098727" cy="198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origin.arstechnica.com/journals/hardware.media/logitechillumkg-3-ar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505075"/>
            <a:ext cx="4009811" cy="198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8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Smartphones are Awesome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5693" cy="4351338"/>
          </a:xfrm>
        </p:spPr>
        <p:txBody>
          <a:bodyPr/>
          <a:lstStyle/>
          <a:p>
            <a:r>
              <a:rPr lang="en-US" dirty="0" smtClean="0"/>
              <a:t>Quick: how many entries are in your contact list?</a:t>
            </a:r>
          </a:p>
          <a:p>
            <a:r>
              <a:rPr lang="en-US" dirty="0" smtClean="0"/>
              <a:t>How many of those phone numbers/emails/twitter URLs do you know </a:t>
            </a:r>
            <a:r>
              <a:rPr lang="en-US" i="1" dirty="0" smtClean="0"/>
              <a:t>by memory</a:t>
            </a:r>
            <a:r>
              <a:rPr lang="en-US" dirty="0" smtClean="0"/>
              <a:t>?</a:t>
            </a:r>
          </a:p>
        </p:txBody>
      </p:sp>
      <p:pic>
        <p:nvPicPr>
          <p:cNvPr id="1026" name="Picture 2" descr="http://d74bwl3dcueqd.cloudfront.net/images/guide/1e4e8280baae433e8444534282367e1b/281x500_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349" y="1825625"/>
            <a:ext cx="24454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immersion.com/wp-content/uploads/2012/08/Select-Contact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720" y="1825625"/>
            <a:ext cx="24476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8283" y="6434254"/>
            <a:ext cx="1059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Thanks to: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blog.immersion.com/wp-content/uploads/2012/08/Select-Contact1.png</a:t>
            </a:r>
            <a:r>
              <a:rPr lang="en-US" sz="1200" dirty="0"/>
              <a:t> and </a:t>
            </a: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d74bwl3dcueqd.cloudfront.net/images/guide/1e4e8280baae433e8444534282367e1b/281x500_ac.jpg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230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782</Words>
  <Application>Microsoft Office PowerPoint</Application>
  <PresentationFormat>Widescreen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msmincho</vt:lpstr>
      <vt:lpstr>Wingdings</vt:lpstr>
      <vt:lpstr>Office Theme</vt:lpstr>
      <vt:lpstr>Knowledge In The World Classes of Users</vt:lpstr>
      <vt:lpstr>Quick quiz</vt:lpstr>
      <vt:lpstr>Which of these is a pheasant?</vt:lpstr>
      <vt:lpstr>Which of these is a pheasant?</vt:lpstr>
      <vt:lpstr>Overview</vt:lpstr>
      <vt:lpstr>Knowledge in the World</vt:lpstr>
      <vt:lpstr>Knowledge in the Head</vt:lpstr>
      <vt:lpstr>How do you forward-delete?</vt:lpstr>
      <vt:lpstr>Why Smartphones are Awesome</vt:lpstr>
      <vt:lpstr>Why Smartphones are Awesome</vt:lpstr>
      <vt:lpstr>Relevance</vt:lpstr>
      <vt:lpstr>Typical Manager-Programmer Conversation</vt:lpstr>
      <vt:lpstr>Categories of Users and  What They Want to Know</vt:lpstr>
      <vt:lpstr>Beginners</vt:lpstr>
      <vt:lpstr>Intermediates</vt:lpstr>
      <vt:lpstr>Experts</vt:lpstr>
      <vt:lpstr>Who is the Target Audience?</vt:lpstr>
      <vt:lpstr>Who is the Target Audience?</vt:lpstr>
      <vt:lpstr>Who is the Target Audience?</vt:lpstr>
      <vt:lpstr>Personality Types</vt:lpstr>
      <vt:lpstr>Personality Types From an NT perspective, and painting with a broad brush</vt:lpstr>
      <vt:lpstr>Personality Types and Microsoft Office</vt:lpstr>
      <vt:lpstr>Personality Types and Microsoft Office</vt:lpstr>
      <vt:lpstr>Takeaways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In The World Classes of Users</dc:title>
  <dc:creator>Haensel, Michael</dc:creator>
  <cp:lastModifiedBy>Haensel, Michael</cp:lastModifiedBy>
  <cp:revision>161</cp:revision>
  <dcterms:created xsi:type="dcterms:W3CDTF">2014-05-13T17:52:05Z</dcterms:created>
  <dcterms:modified xsi:type="dcterms:W3CDTF">2016-05-25T17:00:13Z</dcterms:modified>
</cp:coreProperties>
</file>