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5" r:id="rId7"/>
    <p:sldId id="262" r:id="rId8"/>
    <p:sldId id="264" r:id="rId9"/>
    <p:sldId id="267" r:id="rId10"/>
    <p:sldId id="260" r:id="rId11"/>
    <p:sldId id="266" r:id="rId12"/>
    <p:sldId id="26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FBACA1-EDB1-43B0-B391-B3A8FC2571D4}" v="29" dt="2021-09-30T02:49:56.367"/>
    <p1510:client id="{FB5BE0D8-881B-4909-98CE-AACE3D360947}" v="1335" dt="2021-09-30T03:19:30.2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85" autoAdjust="0"/>
    <p:restoredTop sz="96366" autoAdjust="0"/>
  </p:normalViewPr>
  <p:slideViewPr>
    <p:cSldViewPr snapToGrid="0">
      <p:cViewPr varScale="1">
        <p:scale>
          <a:sx n="72" d="100"/>
          <a:sy n="72" d="100"/>
        </p:scale>
        <p:origin x="100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CA3B9-2B7E-444F-AD79-CF6A6A9BBA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A0B317E5-8F5F-4D68-AB3C-59425F112D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AFFD4BE0-DAA0-45CD-B5E1-4FE88DFEF388}"/>
              </a:ext>
            </a:extLst>
          </p:cNvPr>
          <p:cNvSpPr>
            <a:spLocks noGrp="1"/>
          </p:cNvSpPr>
          <p:nvPr>
            <p:ph type="dt" sz="half" idx="10"/>
          </p:nvPr>
        </p:nvSpPr>
        <p:spPr/>
        <p:txBody>
          <a:bodyPr/>
          <a:lstStyle/>
          <a:p>
            <a:fld id="{16F968B8-763C-43FC-BCF2-5A078111A417}" type="datetimeFigureOut">
              <a:rPr lang="en-SG" smtClean="0"/>
              <a:t>30/9/2021</a:t>
            </a:fld>
            <a:endParaRPr lang="en-SG"/>
          </a:p>
        </p:txBody>
      </p:sp>
      <p:sp>
        <p:nvSpPr>
          <p:cNvPr id="5" name="Footer Placeholder 4">
            <a:extLst>
              <a:ext uri="{FF2B5EF4-FFF2-40B4-BE49-F238E27FC236}">
                <a16:creationId xmlns:a16="http://schemas.microsoft.com/office/drawing/2014/main" id="{D3603866-923F-4BBF-B852-318F9475BCE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2EA9855-C82A-4266-AAF6-0266F2985C08}"/>
              </a:ext>
            </a:extLst>
          </p:cNvPr>
          <p:cNvSpPr>
            <a:spLocks noGrp="1"/>
          </p:cNvSpPr>
          <p:nvPr>
            <p:ph type="sldNum" sz="quarter" idx="12"/>
          </p:nvPr>
        </p:nvSpPr>
        <p:spPr/>
        <p:txBody>
          <a:bodyPr/>
          <a:lstStyle/>
          <a:p>
            <a:fld id="{A5E5554A-20A0-4811-A3C7-EF6D90B7CA06}" type="slidenum">
              <a:rPr lang="en-SG" smtClean="0"/>
              <a:t>‹#›</a:t>
            </a:fld>
            <a:endParaRPr lang="en-SG"/>
          </a:p>
        </p:txBody>
      </p:sp>
    </p:spTree>
    <p:extLst>
      <p:ext uri="{BB962C8B-B14F-4D97-AF65-F5344CB8AC3E}">
        <p14:creationId xmlns:p14="http://schemas.microsoft.com/office/powerpoint/2010/main" val="1240065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5BE76-0D05-4960-B12E-FFEF849B045A}"/>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94CF3253-9293-4263-B092-658E3D985B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571A82A-3F95-428A-993E-0E0D8371D1D9}"/>
              </a:ext>
            </a:extLst>
          </p:cNvPr>
          <p:cNvSpPr>
            <a:spLocks noGrp="1"/>
          </p:cNvSpPr>
          <p:nvPr>
            <p:ph type="dt" sz="half" idx="10"/>
          </p:nvPr>
        </p:nvSpPr>
        <p:spPr/>
        <p:txBody>
          <a:bodyPr/>
          <a:lstStyle/>
          <a:p>
            <a:fld id="{16F968B8-763C-43FC-BCF2-5A078111A417}" type="datetimeFigureOut">
              <a:rPr lang="en-SG" smtClean="0"/>
              <a:t>30/9/2021</a:t>
            </a:fld>
            <a:endParaRPr lang="en-SG"/>
          </a:p>
        </p:txBody>
      </p:sp>
      <p:sp>
        <p:nvSpPr>
          <p:cNvPr id="5" name="Footer Placeholder 4">
            <a:extLst>
              <a:ext uri="{FF2B5EF4-FFF2-40B4-BE49-F238E27FC236}">
                <a16:creationId xmlns:a16="http://schemas.microsoft.com/office/drawing/2014/main" id="{6527032E-F201-41AE-8F52-43342A3973B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9AD13D5-8A95-43EC-93BA-FD8EE5163D5E}"/>
              </a:ext>
            </a:extLst>
          </p:cNvPr>
          <p:cNvSpPr>
            <a:spLocks noGrp="1"/>
          </p:cNvSpPr>
          <p:nvPr>
            <p:ph type="sldNum" sz="quarter" idx="12"/>
          </p:nvPr>
        </p:nvSpPr>
        <p:spPr/>
        <p:txBody>
          <a:bodyPr/>
          <a:lstStyle/>
          <a:p>
            <a:fld id="{A5E5554A-20A0-4811-A3C7-EF6D90B7CA06}" type="slidenum">
              <a:rPr lang="en-SG" smtClean="0"/>
              <a:t>‹#›</a:t>
            </a:fld>
            <a:endParaRPr lang="en-SG"/>
          </a:p>
        </p:txBody>
      </p:sp>
    </p:spTree>
    <p:extLst>
      <p:ext uri="{BB962C8B-B14F-4D97-AF65-F5344CB8AC3E}">
        <p14:creationId xmlns:p14="http://schemas.microsoft.com/office/powerpoint/2010/main" val="3862517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A546F0-EE4C-4D87-B073-C18EC194287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A3EF8061-047C-4825-847C-A045E30418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EEF5081-C625-4241-B709-E8FF73B78E88}"/>
              </a:ext>
            </a:extLst>
          </p:cNvPr>
          <p:cNvSpPr>
            <a:spLocks noGrp="1"/>
          </p:cNvSpPr>
          <p:nvPr>
            <p:ph type="dt" sz="half" idx="10"/>
          </p:nvPr>
        </p:nvSpPr>
        <p:spPr/>
        <p:txBody>
          <a:bodyPr/>
          <a:lstStyle/>
          <a:p>
            <a:fld id="{16F968B8-763C-43FC-BCF2-5A078111A417}" type="datetimeFigureOut">
              <a:rPr lang="en-SG" smtClean="0"/>
              <a:t>30/9/2021</a:t>
            </a:fld>
            <a:endParaRPr lang="en-SG"/>
          </a:p>
        </p:txBody>
      </p:sp>
      <p:sp>
        <p:nvSpPr>
          <p:cNvPr id="5" name="Footer Placeholder 4">
            <a:extLst>
              <a:ext uri="{FF2B5EF4-FFF2-40B4-BE49-F238E27FC236}">
                <a16:creationId xmlns:a16="http://schemas.microsoft.com/office/drawing/2014/main" id="{384BEE7F-F8F0-43E3-A468-CC2EAEE2B64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D6027AE-95B6-4A66-BCB7-C9A6DA0716C5}"/>
              </a:ext>
            </a:extLst>
          </p:cNvPr>
          <p:cNvSpPr>
            <a:spLocks noGrp="1"/>
          </p:cNvSpPr>
          <p:nvPr>
            <p:ph type="sldNum" sz="quarter" idx="12"/>
          </p:nvPr>
        </p:nvSpPr>
        <p:spPr/>
        <p:txBody>
          <a:bodyPr/>
          <a:lstStyle/>
          <a:p>
            <a:fld id="{A5E5554A-20A0-4811-A3C7-EF6D90B7CA06}" type="slidenum">
              <a:rPr lang="en-SG" smtClean="0"/>
              <a:t>‹#›</a:t>
            </a:fld>
            <a:endParaRPr lang="en-SG"/>
          </a:p>
        </p:txBody>
      </p:sp>
    </p:spTree>
    <p:extLst>
      <p:ext uri="{BB962C8B-B14F-4D97-AF65-F5344CB8AC3E}">
        <p14:creationId xmlns:p14="http://schemas.microsoft.com/office/powerpoint/2010/main" val="820655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D3FFC-9D0A-47B5-A333-7FD2DD499D86}"/>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5CC071ED-87FB-4A97-8FEE-807930B80E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E6F17D4-DD15-483B-A304-53E9A1A39E5F}"/>
              </a:ext>
            </a:extLst>
          </p:cNvPr>
          <p:cNvSpPr>
            <a:spLocks noGrp="1"/>
          </p:cNvSpPr>
          <p:nvPr>
            <p:ph type="dt" sz="half" idx="10"/>
          </p:nvPr>
        </p:nvSpPr>
        <p:spPr/>
        <p:txBody>
          <a:bodyPr/>
          <a:lstStyle/>
          <a:p>
            <a:fld id="{16F968B8-763C-43FC-BCF2-5A078111A417}" type="datetimeFigureOut">
              <a:rPr lang="en-SG" smtClean="0"/>
              <a:t>30/9/2021</a:t>
            </a:fld>
            <a:endParaRPr lang="en-SG"/>
          </a:p>
        </p:txBody>
      </p:sp>
      <p:sp>
        <p:nvSpPr>
          <p:cNvPr id="5" name="Footer Placeholder 4">
            <a:extLst>
              <a:ext uri="{FF2B5EF4-FFF2-40B4-BE49-F238E27FC236}">
                <a16:creationId xmlns:a16="http://schemas.microsoft.com/office/drawing/2014/main" id="{AA4FF45C-F54E-4BAC-856C-9038A095166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1FEB0E1-46EE-4465-BA13-7EA07F973967}"/>
              </a:ext>
            </a:extLst>
          </p:cNvPr>
          <p:cNvSpPr>
            <a:spLocks noGrp="1"/>
          </p:cNvSpPr>
          <p:nvPr>
            <p:ph type="sldNum" sz="quarter" idx="12"/>
          </p:nvPr>
        </p:nvSpPr>
        <p:spPr/>
        <p:txBody>
          <a:bodyPr/>
          <a:lstStyle/>
          <a:p>
            <a:fld id="{A5E5554A-20A0-4811-A3C7-EF6D90B7CA06}" type="slidenum">
              <a:rPr lang="en-SG" smtClean="0"/>
              <a:t>‹#›</a:t>
            </a:fld>
            <a:endParaRPr lang="en-SG"/>
          </a:p>
        </p:txBody>
      </p:sp>
    </p:spTree>
    <p:extLst>
      <p:ext uri="{BB962C8B-B14F-4D97-AF65-F5344CB8AC3E}">
        <p14:creationId xmlns:p14="http://schemas.microsoft.com/office/powerpoint/2010/main" val="3724545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57706-4675-4921-ACF9-E71AB71972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B9D392FA-2FAD-49A8-AB74-C4CF744D20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38362D-0CB6-44E5-9CE1-576F56174FC8}"/>
              </a:ext>
            </a:extLst>
          </p:cNvPr>
          <p:cNvSpPr>
            <a:spLocks noGrp="1"/>
          </p:cNvSpPr>
          <p:nvPr>
            <p:ph type="dt" sz="half" idx="10"/>
          </p:nvPr>
        </p:nvSpPr>
        <p:spPr/>
        <p:txBody>
          <a:bodyPr/>
          <a:lstStyle/>
          <a:p>
            <a:fld id="{16F968B8-763C-43FC-BCF2-5A078111A417}" type="datetimeFigureOut">
              <a:rPr lang="en-SG" smtClean="0"/>
              <a:t>30/9/2021</a:t>
            </a:fld>
            <a:endParaRPr lang="en-SG"/>
          </a:p>
        </p:txBody>
      </p:sp>
      <p:sp>
        <p:nvSpPr>
          <p:cNvPr id="5" name="Footer Placeholder 4">
            <a:extLst>
              <a:ext uri="{FF2B5EF4-FFF2-40B4-BE49-F238E27FC236}">
                <a16:creationId xmlns:a16="http://schemas.microsoft.com/office/drawing/2014/main" id="{2EC73B38-0491-476F-BF81-46AD8BFA5BE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1711C01-5FC1-4A51-9F33-049252E9988E}"/>
              </a:ext>
            </a:extLst>
          </p:cNvPr>
          <p:cNvSpPr>
            <a:spLocks noGrp="1"/>
          </p:cNvSpPr>
          <p:nvPr>
            <p:ph type="sldNum" sz="quarter" idx="12"/>
          </p:nvPr>
        </p:nvSpPr>
        <p:spPr/>
        <p:txBody>
          <a:bodyPr/>
          <a:lstStyle/>
          <a:p>
            <a:fld id="{A5E5554A-20A0-4811-A3C7-EF6D90B7CA06}" type="slidenum">
              <a:rPr lang="en-SG" smtClean="0"/>
              <a:t>‹#›</a:t>
            </a:fld>
            <a:endParaRPr lang="en-SG"/>
          </a:p>
        </p:txBody>
      </p:sp>
    </p:spTree>
    <p:extLst>
      <p:ext uri="{BB962C8B-B14F-4D97-AF65-F5344CB8AC3E}">
        <p14:creationId xmlns:p14="http://schemas.microsoft.com/office/powerpoint/2010/main" val="73472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4C75D-162C-4CAD-9D2D-B8BD68DDEE73}"/>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A7824161-0B85-4A9A-9AD7-9414DB0C3C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AA3AFCDC-8BC9-49E0-A612-A3A3F62052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7567597A-C38C-41A5-BBED-6337A9A32289}"/>
              </a:ext>
            </a:extLst>
          </p:cNvPr>
          <p:cNvSpPr>
            <a:spLocks noGrp="1"/>
          </p:cNvSpPr>
          <p:nvPr>
            <p:ph type="dt" sz="half" idx="10"/>
          </p:nvPr>
        </p:nvSpPr>
        <p:spPr/>
        <p:txBody>
          <a:bodyPr/>
          <a:lstStyle/>
          <a:p>
            <a:fld id="{16F968B8-763C-43FC-BCF2-5A078111A417}" type="datetimeFigureOut">
              <a:rPr lang="en-SG" smtClean="0"/>
              <a:t>30/9/2021</a:t>
            </a:fld>
            <a:endParaRPr lang="en-SG"/>
          </a:p>
        </p:txBody>
      </p:sp>
      <p:sp>
        <p:nvSpPr>
          <p:cNvPr id="6" name="Footer Placeholder 5">
            <a:extLst>
              <a:ext uri="{FF2B5EF4-FFF2-40B4-BE49-F238E27FC236}">
                <a16:creationId xmlns:a16="http://schemas.microsoft.com/office/drawing/2014/main" id="{65C5CD49-8AF7-4E23-912D-C6C47A7FAAAD}"/>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FF4F1487-FDB0-4F29-ACA4-F8746333C7F8}"/>
              </a:ext>
            </a:extLst>
          </p:cNvPr>
          <p:cNvSpPr>
            <a:spLocks noGrp="1"/>
          </p:cNvSpPr>
          <p:nvPr>
            <p:ph type="sldNum" sz="quarter" idx="12"/>
          </p:nvPr>
        </p:nvSpPr>
        <p:spPr/>
        <p:txBody>
          <a:bodyPr/>
          <a:lstStyle/>
          <a:p>
            <a:fld id="{A5E5554A-20A0-4811-A3C7-EF6D90B7CA06}" type="slidenum">
              <a:rPr lang="en-SG" smtClean="0"/>
              <a:t>‹#›</a:t>
            </a:fld>
            <a:endParaRPr lang="en-SG"/>
          </a:p>
        </p:txBody>
      </p:sp>
    </p:spTree>
    <p:extLst>
      <p:ext uri="{BB962C8B-B14F-4D97-AF65-F5344CB8AC3E}">
        <p14:creationId xmlns:p14="http://schemas.microsoft.com/office/powerpoint/2010/main" val="2894646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5CF11-3DE3-4C6B-96CD-51FDF5BC99A7}"/>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2E538E67-7ED4-4756-8EE7-CB1CF09058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BB415-005E-4CDE-A067-511ECF6E97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AA760EB6-B0AD-4D0A-8867-B08F31E955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73C6BE-7C1B-4FC8-8C9A-DAA524C3A9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B4C966D4-F938-4AA3-BC37-B336DB555D81}"/>
              </a:ext>
            </a:extLst>
          </p:cNvPr>
          <p:cNvSpPr>
            <a:spLocks noGrp="1"/>
          </p:cNvSpPr>
          <p:nvPr>
            <p:ph type="dt" sz="half" idx="10"/>
          </p:nvPr>
        </p:nvSpPr>
        <p:spPr/>
        <p:txBody>
          <a:bodyPr/>
          <a:lstStyle/>
          <a:p>
            <a:fld id="{16F968B8-763C-43FC-BCF2-5A078111A417}" type="datetimeFigureOut">
              <a:rPr lang="en-SG" smtClean="0"/>
              <a:t>30/9/2021</a:t>
            </a:fld>
            <a:endParaRPr lang="en-SG"/>
          </a:p>
        </p:txBody>
      </p:sp>
      <p:sp>
        <p:nvSpPr>
          <p:cNvPr id="8" name="Footer Placeholder 7">
            <a:extLst>
              <a:ext uri="{FF2B5EF4-FFF2-40B4-BE49-F238E27FC236}">
                <a16:creationId xmlns:a16="http://schemas.microsoft.com/office/drawing/2014/main" id="{18D7A747-7B78-4592-9F4A-B1AF6DC88CF1}"/>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1306DA9C-7AEF-41B8-AC08-CB5FBE85B04F}"/>
              </a:ext>
            </a:extLst>
          </p:cNvPr>
          <p:cNvSpPr>
            <a:spLocks noGrp="1"/>
          </p:cNvSpPr>
          <p:nvPr>
            <p:ph type="sldNum" sz="quarter" idx="12"/>
          </p:nvPr>
        </p:nvSpPr>
        <p:spPr/>
        <p:txBody>
          <a:bodyPr/>
          <a:lstStyle/>
          <a:p>
            <a:fld id="{A5E5554A-20A0-4811-A3C7-EF6D90B7CA06}" type="slidenum">
              <a:rPr lang="en-SG" smtClean="0"/>
              <a:t>‹#›</a:t>
            </a:fld>
            <a:endParaRPr lang="en-SG"/>
          </a:p>
        </p:txBody>
      </p:sp>
    </p:spTree>
    <p:extLst>
      <p:ext uri="{BB962C8B-B14F-4D97-AF65-F5344CB8AC3E}">
        <p14:creationId xmlns:p14="http://schemas.microsoft.com/office/powerpoint/2010/main" val="1201120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BAA32-6F12-44E0-92D2-63FD4F8A6C13}"/>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693C05B1-A86C-4887-AC38-12ABE7013743}"/>
              </a:ext>
            </a:extLst>
          </p:cNvPr>
          <p:cNvSpPr>
            <a:spLocks noGrp="1"/>
          </p:cNvSpPr>
          <p:nvPr>
            <p:ph type="dt" sz="half" idx="10"/>
          </p:nvPr>
        </p:nvSpPr>
        <p:spPr/>
        <p:txBody>
          <a:bodyPr/>
          <a:lstStyle/>
          <a:p>
            <a:fld id="{16F968B8-763C-43FC-BCF2-5A078111A417}" type="datetimeFigureOut">
              <a:rPr lang="en-SG" smtClean="0"/>
              <a:t>30/9/2021</a:t>
            </a:fld>
            <a:endParaRPr lang="en-SG"/>
          </a:p>
        </p:txBody>
      </p:sp>
      <p:sp>
        <p:nvSpPr>
          <p:cNvPr id="4" name="Footer Placeholder 3">
            <a:extLst>
              <a:ext uri="{FF2B5EF4-FFF2-40B4-BE49-F238E27FC236}">
                <a16:creationId xmlns:a16="http://schemas.microsoft.com/office/drawing/2014/main" id="{41BCD469-5908-471B-9F24-035AAC80C5A2}"/>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FE5C602E-AD6F-46DF-8956-F69D295ADD82}"/>
              </a:ext>
            </a:extLst>
          </p:cNvPr>
          <p:cNvSpPr>
            <a:spLocks noGrp="1"/>
          </p:cNvSpPr>
          <p:nvPr>
            <p:ph type="sldNum" sz="quarter" idx="12"/>
          </p:nvPr>
        </p:nvSpPr>
        <p:spPr/>
        <p:txBody>
          <a:bodyPr/>
          <a:lstStyle/>
          <a:p>
            <a:fld id="{A5E5554A-20A0-4811-A3C7-EF6D90B7CA06}" type="slidenum">
              <a:rPr lang="en-SG" smtClean="0"/>
              <a:t>‹#›</a:t>
            </a:fld>
            <a:endParaRPr lang="en-SG"/>
          </a:p>
        </p:txBody>
      </p:sp>
    </p:spTree>
    <p:extLst>
      <p:ext uri="{BB962C8B-B14F-4D97-AF65-F5344CB8AC3E}">
        <p14:creationId xmlns:p14="http://schemas.microsoft.com/office/powerpoint/2010/main" val="3396144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3F12D0-EEA6-4A40-A727-07AD7CCDD0CD}"/>
              </a:ext>
            </a:extLst>
          </p:cNvPr>
          <p:cNvSpPr>
            <a:spLocks noGrp="1"/>
          </p:cNvSpPr>
          <p:nvPr>
            <p:ph type="dt" sz="half" idx="10"/>
          </p:nvPr>
        </p:nvSpPr>
        <p:spPr/>
        <p:txBody>
          <a:bodyPr/>
          <a:lstStyle/>
          <a:p>
            <a:fld id="{16F968B8-763C-43FC-BCF2-5A078111A417}" type="datetimeFigureOut">
              <a:rPr lang="en-SG" smtClean="0"/>
              <a:t>30/9/2021</a:t>
            </a:fld>
            <a:endParaRPr lang="en-SG"/>
          </a:p>
        </p:txBody>
      </p:sp>
      <p:sp>
        <p:nvSpPr>
          <p:cNvPr id="3" name="Footer Placeholder 2">
            <a:extLst>
              <a:ext uri="{FF2B5EF4-FFF2-40B4-BE49-F238E27FC236}">
                <a16:creationId xmlns:a16="http://schemas.microsoft.com/office/drawing/2014/main" id="{7BB1171D-3917-4D9F-A5ED-0DE78C7C4274}"/>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764D4493-4A5A-4B93-B821-A9896DF0F98A}"/>
              </a:ext>
            </a:extLst>
          </p:cNvPr>
          <p:cNvSpPr>
            <a:spLocks noGrp="1"/>
          </p:cNvSpPr>
          <p:nvPr>
            <p:ph type="sldNum" sz="quarter" idx="12"/>
          </p:nvPr>
        </p:nvSpPr>
        <p:spPr/>
        <p:txBody>
          <a:bodyPr/>
          <a:lstStyle/>
          <a:p>
            <a:fld id="{A5E5554A-20A0-4811-A3C7-EF6D90B7CA06}" type="slidenum">
              <a:rPr lang="en-SG" smtClean="0"/>
              <a:t>‹#›</a:t>
            </a:fld>
            <a:endParaRPr lang="en-SG"/>
          </a:p>
        </p:txBody>
      </p:sp>
    </p:spTree>
    <p:extLst>
      <p:ext uri="{BB962C8B-B14F-4D97-AF65-F5344CB8AC3E}">
        <p14:creationId xmlns:p14="http://schemas.microsoft.com/office/powerpoint/2010/main" val="2439913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55CFE-0DE6-4948-82EC-85E21E0455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A59C29CB-E1CD-420D-A20E-C1F59B9D1C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591079BA-2A3D-4311-969C-6880AFB72F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370CCE-1411-4D4F-80BC-3D27A95FA681}"/>
              </a:ext>
            </a:extLst>
          </p:cNvPr>
          <p:cNvSpPr>
            <a:spLocks noGrp="1"/>
          </p:cNvSpPr>
          <p:nvPr>
            <p:ph type="dt" sz="half" idx="10"/>
          </p:nvPr>
        </p:nvSpPr>
        <p:spPr/>
        <p:txBody>
          <a:bodyPr/>
          <a:lstStyle/>
          <a:p>
            <a:fld id="{16F968B8-763C-43FC-BCF2-5A078111A417}" type="datetimeFigureOut">
              <a:rPr lang="en-SG" smtClean="0"/>
              <a:t>30/9/2021</a:t>
            </a:fld>
            <a:endParaRPr lang="en-SG"/>
          </a:p>
        </p:txBody>
      </p:sp>
      <p:sp>
        <p:nvSpPr>
          <p:cNvPr id="6" name="Footer Placeholder 5">
            <a:extLst>
              <a:ext uri="{FF2B5EF4-FFF2-40B4-BE49-F238E27FC236}">
                <a16:creationId xmlns:a16="http://schemas.microsoft.com/office/drawing/2014/main" id="{17A4B9A8-F42A-47CC-B27D-0527A3759AB1}"/>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8ECC3693-67D1-4147-8106-66F402A6C718}"/>
              </a:ext>
            </a:extLst>
          </p:cNvPr>
          <p:cNvSpPr>
            <a:spLocks noGrp="1"/>
          </p:cNvSpPr>
          <p:nvPr>
            <p:ph type="sldNum" sz="quarter" idx="12"/>
          </p:nvPr>
        </p:nvSpPr>
        <p:spPr/>
        <p:txBody>
          <a:bodyPr/>
          <a:lstStyle/>
          <a:p>
            <a:fld id="{A5E5554A-20A0-4811-A3C7-EF6D90B7CA06}" type="slidenum">
              <a:rPr lang="en-SG" smtClean="0"/>
              <a:t>‹#›</a:t>
            </a:fld>
            <a:endParaRPr lang="en-SG"/>
          </a:p>
        </p:txBody>
      </p:sp>
    </p:spTree>
    <p:extLst>
      <p:ext uri="{BB962C8B-B14F-4D97-AF65-F5344CB8AC3E}">
        <p14:creationId xmlns:p14="http://schemas.microsoft.com/office/powerpoint/2010/main" val="4057887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63EC7-3625-4A4E-80A4-A9ACB8118D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0A752922-1229-47FD-9872-C1B521D042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B496C8F9-DB23-4185-BE45-5C037D37E8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01C659-A818-423A-BE37-58B5E6152F8D}"/>
              </a:ext>
            </a:extLst>
          </p:cNvPr>
          <p:cNvSpPr>
            <a:spLocks noGrp="1"/>
          </p:cNvSpPr>
          <p:nvPr>
            <p:ph type="dt" sz="half" idx="10"/>
          </p:nvPr>
        </p:nvSpPr>
        <p:spPr/>
        <p:txBody>
          <a:bodyPr/>
          <a:lstStyle/>
          <a:p>
            <a:fld id="{16F968B8-763C-43FC-BCF2-5A078111A417}" type="datetimeFigureOut">
              <a:rPr lang="en-SG" smtClean="0"/>
              <a:t>30/9/2021</a:t>
            </a:fld>
            <a:endParaRPr lang="en-SG"/>
          </a:p>
        </p:txBody>
      </p:sp>
      <p:sp>
        <p:nvSpPr>
          <p:cNvPr id="6" name="Footer Placeholder 5">
            <a:extLst>
              <a:ext uri="{FF2B5EF4-FFF2-40B4-BE49-F238E27FC236}">
                <a16:creationId xmlns:a16="http://schemas.microsoft.com/office/drawing/2014/main" id="{0FEC111D-4E41-481C-B4FB-226A49D075B1}"/>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FC0EBE44-3499-4D31-BCA5-C16722677AB7}"/>
              </a:ext>
            </a:extLst>
          </p:cNvPr>
          <p:cNvSpPr>
            <a:spLocks noGrp="1"/>
          </p:cNvSpPr>
          <p:nvPr>
            <p:ph type="sldNum" sz="quarter" idx="12"/>
          </p:nvPr>
        </p:nvSpPr>
        <p:spPr/>
        <p:txBody>
          <a:bodyPr/>
          <a:lstStyle/>
          <a:p>
            <a:fld id="{A5E5554A-20A0-4811-A3C7-EF6D90B7CA06}" type="slidenum">
              <a:rPr lang="en-SG" smtClean="0"/>
              <a:t>‹#›</a:t>
            </a:fld>
            <a:endParaRPr lang="en-SG"/>
          </a:p>
        </p:txBody>
      </p:sp>
    </p:spTree>
    <p:extLst>
      <p:ext uri="{BB962C8B-B14F-4D97-AF65-F5344CB8AC3E}">
        <p14:creationId xmlns:p14="http://schemas.microsoft.com/office/powerpoint/2010/main" val="2158983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7A90B3-B1EA-4830-BBBF-865C2A8376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C89714BB-12F6-427E-A8C4-54BBFEAC19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B05A898-0BB6-4321-871B-D3C4AD6C77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F968B8-763C-43FC-BCF2-5A078111A417}" type="datetimeFigureOut">
              <a:rPr lang="en-SG" smtClean="0"/>
              <a:t>30/9/2021</a:t>
            </a:fld>
            <a:endParaRPr lang="en-SG"/>
          </a:p>
        </p:txBody>
      </p:sp>
      <p:sp>
        <p:nvSpPr>
          <p:cNvPr id="5" name="Footer Placeholder 4">
            <a:extLst>
              <a:ext uri="{FF2B5EF4-FFF2-40B4-BE49-F238E27FC236}">
                <a16:creationId xmlns:a16="http://schemas.microsoft.com/office/drawing/2014/main" id="{FAB8090B-D898-479E-9216-593EA03F36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EF7A015C-087C-461E-8A16-0CD602603E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E5554A-20A0-4811-A3C7-EF6D90B7CA06}" type="slidenum">
              <a:rPr lang="en-SG" smtClean="0"/>
              <a:t>‹#›</a:t>
            </a:fld>
            <a:endParaRPr lang="en-SG"/>
          </a:p>
        </p:txBody>
      </p:sp>
    </p:spTree>
    <p:extLst>
      <p:ext uri="{BB962C8B-B14F-4D97-AF65-F5344CB8AC3E}">
        <p14:creationId xmlns:p14="http://schemas.microsoft.com/office/powerpoint/2010/main" val="9796502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F6F9442-93EE-4848-B639-BFA6B77670C4}"/>
              </a:ext>
            </a:extLst>
          </p:cNvPr>
          <p:cNvPicPr>
            <a:picLocks noChangeAspect="1"/>
          </p:cNvPicPr>
          <p:nvPr/>
        </p:nvPicPr>
        <p:blipFill>
          <a:blip r:embed="rId2"/>
          <a:stretch>
            <a:fillRect/>
          </a:stretch>
        </p:blipFill>
        <p:spPr>
          <a:xfrm>
            <a:off x="0" y="-43070"/>
            <a:ext cx="12192000" cy="6683115"/>
          </a:xfrm>
          <a:prstGeom prst="rect">
            <a:avLst/>
          </a:prstGeom>
        </p:spPr>
      </p:pic>
    </p:spTree>
    <p:extLst>
      <p:ext uri="{BB962C8B-B14F-4D97-AF65-F5344CB8AC3E}">
        <p14:creationId xmlns:p14="http://schemas.microsoft.com/office/powerpoint/2010/main" val="555654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3D17CB4-F7A7-44E1-A7F7-943DF66B0BFE}"/>
              </a:ext>
            </a:extLst>
          </p:cNvPr>
          <p:cNvSpPr/>
          <p:nvPr/>
        </p:nvSpPr>
        <p:spPr>
          <a:xfrm>
            <a:off x="2123812" y="574647"/>
            <a:ext cx="7944375" cy="62833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ECA3B52-B2B4-429A-841C-8BE7036C799C}"/>
              </a:ext>
            </a:extLst>
          </p:cNvPr>
          <p:cNvSpPr/>
          <p:nvPr/>
        </p:nvSpPr>
        <p:spPr>
          <a:xfrm>
            <a:off x="2123812" y="574647"/>
            <a:ext cx="7944375" cy="7885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1222C85-3E63-4F3E-A9A7-3DFDE80DFA18}"/>
              </a:ext>
            </a:extLst>
          </p:cNvPr>
          <p:cNvSpPr txBox="1"/>
          <p:nvPr/>
        </p:nvSpPr>
        <p:spPr>
          <a:xfrm>
            <a:off x="2283154" y="769421"/>
            <a:ext cx="1578702" cy="369332"/>
          </a:xfrm>
          <a:prstGeom prst="rect">
            <a:avLst/>
          </a:prstGeom>
          <a:noFill/>
        </p:spPr>
        <p:txBody>
          <a:bodyPr wrap="none" rtlCol="0">
            <a:spAutoFit/>
          </a:bodyPr>
          <a:lstStyle/>
          <a:p>
            <a:r>
              <a:rPr lang="en-SG" dirty="0"/>
              <a:t>Platform name</a:t>
            </a:r>
            <a:endParaRPr lang="en-US" dirty="0"/>
          </a:p>
        </p:txBody>
      </p:sp>
      <p:pic>
        <p:nvPicPr>
          <p:cNvPr id="12" name="Picture 11">
            <a:extLst>
              <a:ext uri="{FF2B5EF4-FFF2-40B4-BE49-F238E27FC236}">
                <a16:creationId xmlns:a16="http://schemas.microsoft.com/office/drawing/2014/main" id="{22DF305C-A5BE-4EEA-9070-66384B365C67}"/>
              </a:ext>
            </a:extLst>
          </p:cNvPr>
          <p:cNvPicPr>
            <a:picLocks noChangeAspect="1"/>
          </p:cNvPicPr>
          <p:nvPr/>
        </p:nvPicPr>
        <p:blipFill rotWithShape="1">
          <a:blip r:embed="rId2"/>
          <a:srcRect r="74192" b="40489"/>
          <a:stretch/>
        </p:blipFill>
        <p:spPr>
          <a:xfrm>
            <a:off x="9259171" y="676603"/>
            <a:ext cx="712995" cy="379836"/>
          </a:xfrm>
          <a:prstGeom prst="rect">
            <a:avLst/>
          </a:prstGeom>
        </p:spPr>
      </p:pic>
      <p:pic>
        <p:nvPicPr>
          <p:cNvPr id="15" name="Picture 14">
            <a:extLst>
              <a:ext uri="{FF2B5EF4-FFF2-40B4-BE49-F238E27FC236}">
                <a16:creationId xmlns:a16="http://schemas.microsoft.com/office/drawing/2014/main" id="{C20D79E5-A06E-46D7-9DF6-374768C9800A}"/>
              </a:ext>
            </a:extLst>
          </p:cNvPr>
          <p:cNvPicPr>
            <a:picLocks noChangeAspect="1"/>
          </p:cNvPicPr>
          <p:nvPr/>
        </p:nvPicPr>
        <p:blipFill rotWithShape="1">
          <a:blip r:embed="rId2"/>
          <a:srcRect l="23388" r="59477"/>
          <a:stretch/>
        </p:blipFill>
        <p:spPr>
          <a:xfrm>
            <a:off x="8785797" y="649797"/>
            <a:ext cx="473374" cy="638264"/>
          </a:xfrm>
          <a:prstGeom prst="rect">
            <a:avLst/>
          </a:prstGeom>
        </p:spPr>
      </p:pic>
      <p:pic>
        <p:nvPicPr>
          <p:cNvPr id="19" name="Picture 18">
            <a:extLst>
              <a:ext uri="{FF2B5EF4-FFF2-40B4-BE49-F238E27FC236}">
                <a16:creationId xmlns:a16="http://schemas.microsoft.com/office/drawing/2014/main" id="{6BB440EF-68AE-4258-BD5B-CD9B94A77D5F}"/>
              </a:ext>
            </a:extLst>
          </p:cNvPr>
          <p:cNvPicPr>
            <a:picLocks noChangeAspect="1"/>
          </p:cNvPicPr>
          <p:nvPr/>
        </p:nvPicPr>
        <p:blipFill rotWithShape="1">
          <a:blip r:embed="rId3"/>
          <a:srcRect l="35002" r="30003"/>
          <a:stretch/>
        </p:blipFill>
        <p:spPr>
          <a:xfrm>
            <a:off x="6659731" y="748540"/>
            <a:ext cx="480060" cy="504895"/>
          </a:xfrm>
          <a:prstGeom prst="rect">
            <a:avLst/>
          </a:prstGeom>
        </p:spPr>
      </p:pic>
      <p:sp>
        <p:nvSpPr>
          <p:cNvPr id="20" name="TextBox 19">
            <a:extLst>
              <a:ext uri="{FF2B5EF4-FFF2-40B4-BE49-F238E27FC236}">
                <a16:creationId xmlns:a16="http://schemas.microsoft.com/office/drawing/2014/main" id="{3F3F4BD8-CD3B-4BFE-96AA-8D9DF3786812}"/>
              </a:ext>
            </a:extLst>
          </p:cNvPr>
          <p:cNvSpPr txBox="1"/>
          <p:nvPr/>
        </p:nvSpPr>
        <p:spPr>
          <a:xfrm>
            <a:off x="7052975" y="816321"/>
            <a:ext cx="1647537" cy="369332"/>
          </a:xfrm>
          <a:prstGeom prst="rect">
            <a:avLst/>
          </a:prstGeom>
          <a:noFill/>
          <a:ln>
            <a:solidFill>
              <a:schemeClr val="tx1"/>
            </a:solidFill>
          </a:ln>
        </p:spPr>
        <p:txBody>
          <a:bodyPr wrap="square" rtlCol="0">
            <a:spAutoFit/>
          </a:bodyPr>
          <a:lstStyle/>
          <a:p>
            <a:r>
              <a:rPr lang="en-SG" dirty="0">
                <a:solidFill>
                  <a:schemeClr val="bg1">
                    <a:lumMod val="65000"/>
                  </a:schemeClr>
                </a:solidFill>
              </a:rPr>
              <a:t>Search here…</a:t>
            </a:r>
            <a:endParaRPr lang="en-US" dirty="0">
              <a:solidFill>
                <a:schemeClr val="bg1">
                  <a:lumMod val="65000"/>
                </a:schemeClr>
              </a:solidFill>
            </a:endParaRPr>
          </a:p>
        </p:txBody>
      </p:sp>
      <p:pic>
        <p:nvPicPr>
          <p:cNvPr id="22" name="Picture 21">
            <a:extLst>
              <a:ext uri="{FF2B5EF4-FFF2-40B4-BE49-F238E27FC236}">
                <a16:creationId xmlns:a16="http://schemas.microsoft.com/office/drawing/2014/main" id="{3E54E31F-BBBE-46C8-BCDF-3E763A679C74}"/>
              </a:ext>
            </a:extLst>
          </p:cNvPr>
          <p:cNvPicPr>
            <a:picLocks noChangeAspect="1"/>
          </p:cNvPicPr>
          <p:nvPr/>
        </p:nvPicPr>
        <p:blipFill>
          <a:blip r:embed="rId4"/>
          <a:stretch>
            <a:fillRect/>
          </a:stretch>
        </p:blipFill>
        <p:spPr>
          <a:xfrm>
            <a:off x="3890790" y="652816"/>
            <a:ext cx="1260797" cy="376817"/>
          </a:xfrm>
          <a:prstGeom prst="rect">
            <a:avLst/>
          </a:prstGeom>
          <a:ln>
            <a:solidFill>
              <a:schemeClr val="tx1"/>
            </a:solidFill>
          </a:ln>
        </p:spPr>
      </p:pic>
      <p:pic>
        <p:nvPicPr>
          <p:cNvPr id="26" name="Picture 25">
            <a:extLst>
              <a:ext uri="{FF2B5EF4-FFF2-40B4-BE49-F238E27FC236}">
                <a16:creationId xmlns:a16="http://schemas.microsoft.com/office/drawing/2014/main" id="{E3E1DA76-1703-49D3-BE88-E97C8535ADEC}"/>
              </a:ext>
            </a:extLst>
          </p:cNvPr>
          <p:cNvPicPr>
            <a:picLocks noChangeAspect="1"/>
          </p:cNvPicPr>
          <p:nvPr/>
        </p:nvPicPr>
        <p:blipFill>
          <a:blip r:embed="rId5"/>
          <a:stretch>
            <a:fillRect/>
          </a:stretch>
        </p:blipFill>
        <p:spPr>
          <a:xfrm>
            <a:off x="3892767" y="866521"/>
            <a:ext cx="1260796" cy="319132"/>
          </a:xfrm>
          <a:prstGeom prst="rect">
            <a:avLst/>
          </a:prstGeom>
          <a:ln>
            <a:solidFill>
              <a:schemeClr val="tx1"/>
            </a:solidFill>
          </a:ln>
        </p:spPr>
      </p:pic>
      <p:sp>
        <p:nvSpPr>
          <p:cNvPr id="29" name="Rectangle 28">
            <a:extLst>
              <a:ext uri="{FF2B5EF4-FFF2-40B4-BE49-F238E27FC236}">
                <a16:creationId xmlns:a16="http://schemas.microsoft.com/office/drawing/2014/main" id="{44068513-6C81-4781-AD10-309945C81977}"/>
              </a:ext>
            </a:extLst>
          </p:cNvPr>
          <p:cNvSpPr/>
          <p:nvPr/>
        </p:nvSpPr>
        <p:spPr>
          <a:xfrm>
            <a:off x="4210049" y="2483736"/>
            <a:ext cx="3771900" cy="32537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BC2B212A-E528-4BF1-963B-AF7CE66B5B78}"/>
              </a:ext>
            </a:extLst>
          </p:cNvPr>
          <p:cNvSpPr txBox="1"/>
          <p:nvPr/>
        </p:nvSpPr>
        <p:spPr>
          <a:xfrm>
            <a:off x="5751994" y="2740772"/>
            <a:ext cx="688009" cy="369332"/>
          </a:xfrm>
          <a:prstGeom prst="rect">
            <a:avLst/>
          </a:prstGeom>
          <a:noFill/>
        </p:spPr>
        <p:txBody>
          <a:bodyPr wrap="none" rtlCol="0">
            <a:spAutoFit/>
          </a:bodyPr>
          <a:lstStyle/>
          <a:p>
            <a:r>
              <a:rPr lang="en-SG" b="1" dirty="0"/>
              <a:t>Login</a:t>
            </a:r>
            <a:endParaRPr lang="en-US" b="1" dirty="0"/>
          </a:p>
        </p:txBody>
      </p:sp>
      <p:sp>
        <p:nvSpPr>
          <p:cNvPr id="31" name="TextBox 30">
            <a:extLst>
              <a:ext uri="{FF2B5EF4-FFF2-40B4-BE49-F238E27FC236}">
                <a16:creationId xmlns:a16="http://schemas.microsoft.com/office/drawing/2014/main" id="{FF6817A2-0F6A-490A-8428-EF201E275D6C}"/>
              </a:ext>
            </a:extLst>
          </p:cNvPr>
          <p:cNvSpPr txBox="1"/>
          <p:nvPr/>
        </p:nvSpPr>
        <p:spPr>
          <a:xfrm>
            <a:off x="4562448" y="3594792"/>
            <a:ext cx="3067102" cy="369332"/>
          </a:xfrm>
          <a:prstGeom prst="rect">
            <a:avLst/>
          </a:prstGeom>
          <a:noFill/>
          <a:ln>
            <a:solidFill>
              <a:schemeClr val="tx1"/>
            </a:solidFill>
          </a:ln>
        </p:spPr>
        <p:txBody>
          <a:bodyPr wrap="square" rtlCol="0">
            <a:spAutoFit/>
          </a:bodyPr>
          <a:lstStyle/>
          <a:p>
            <a:endParaRPr lang="en-US" dirty="0">
              <a:solidFill>
                <a:schemeClr val="bg1">
                  <a:lumMod val="65000"/>
                </a:schemeClr>
              </a:solidFill>
            </a:endParaRPr>
          </a:p>
        </p:txBody>
      </p:sp>
      <p:sp>
        <p:nvSpPr>
          <p:cNvPr id="32" name="TextBox 31">
            <a:extLst>
              <a:ext uri="{FF2B5EF4-FFF2-40B4-BE49-F238E27FC236}">
                <a16:creationId xmlns:a16="http://schemas.microsoft.com/office/drawing/2014/main" id="{34F8CE59-C9E2-4EB5-8B6B-E359C96F2AC4}"/>
              </a:ext>
            </a:extLst>
          </p:cNvPr>
          <p:cNvSpPr txBox="1"/>
          <p:nvPr/>
        </p:nvSpPr>
        <p:spPr>
          <a:xfrm>
            <a:off x="4562448" y="3225460"/>
            <a:ext cx="1124026" cy="369332"/>
          </a:xfrm>
          <a:prstGeom prst="rect">
            <a:avLst/>
          </a:prstGeom>
          <a:noFill/>
        </p:spPr>
        <p:txBody>
          <a:bodyPr wrap="none" rtlCol="0">
            <a:spAutoFit/>
          </a:bodyPr>
          <a:lstStyle/>
          <a:p>
            <a:r>
              <a:rPr lang="en-SG" dirty="0"/>
              <a:t>username</a:t>
            </a:r>
            <a:endParaRPr lang="en-US" dirty="0"/>
          </a:p>
        </p:txBody>
      </p:sp>
      <p:sp>
        <p:nvSpPr>
          <p:cNvPr id="33" name="TextBox 32">
            <a:extLst>
              <a:ext uri="{FF2B5EF4-FFF2-40B4-BE49-F238E27FC236}">
                <a16:creationId xmlns:a16="http://schemas.microsoft.com/office/drawing/2014/main" id="{F30B6693-E9C9-4ABD-A45B-F185AEC89870}"/>
              </a:ext>
            </a:extLst>
          </p:cNvPr>
          <p:cNvSpPr txBox="1"/>
          <p:nvPr/>
        </p:nvSpPr>
        <p:spPr>
          <a:xfrm>
            <a:off x="4562448" y="4448812"/>
            <a:ext cx="3067102" cy="369332"/>
          </a:xfrm>
          <a:prstGeom prst="rect">
            <a:avLst/>
          </a:prstGeom>
          <a:noFill/>
          <a:ln>
            <a:solidFill>
              <a:schemeClr val="tx1"/>
            </a:solidFill>
          </a:ln>
        </p:spPr>
        <p:txBody>
          <a:bodyPr wrap="square" rtlCol="0">
            <a:spAutoFit/>
          </a:bodyPr>
          <a:lstStyle/>
          <a:p>
            <a:endParaRPr lang="en-US" dirty="0">
              <a:solidFill>
                <a:schemeClr val="bg1">
                  <a:lumMod val="65000"/>
                </a:schemeClr>
              </a:solidFill>
            </a:endParaRPr>
          </a:p>
        </p:txBody>
      </p:sp>
      <p:sp>
        <p:nvSpPr>
          <p:cNvPr id="34" name="TextBox 33">
            <a:extLst>
              <a:ext uri="{FF2B5EF4-FFF2-40B4-BE49-F238E27FC236}">
                <a16:creationId xmlns:a16="http://schemas.microsoft.com/office/drawing/2014/main" id="{AAAD4E00-A06B-4B10-B153-01DE0F2D2330}"/>
              </a:ext>
            </a:extLst>
          </p:cNvPr>
          <p:cNvSpPr txBox="1"/>
          <p:nvPr/>
        </p:nvSpPr>
        <p:spPr>
          <a:xfrm>
            <a:off x="4562448" y="4054458"/>
            <a:ext cx="1079142" cy="369332"/>
          </a:xfrm>
          <a:prstGeom prst="rect">
            <a:avLst/>
          </a:prstGeom>
          <a:noFill/>
        </p:spPr>
        <p:txBody>
          <a:bodyPr wrap="none" rtlCol="0">
            <a:spAutoFit/>
          </a:bodyPr>
          <a:lstStyle/>
          <a:p>
            <a:r>
              <a:rPr lang="en-SG" dirty="0"/>
              <a:t>password</a:t>
            </a:r>
            <a:endParaRPr lang="en-US" dirty="0"/>
          </a:p>
        </p:txBody>
      </p:sp>
      <p:sp>
        <p:nvSpPr>
          <p:cNvPr id="35" name="TextBox 34">
            <a:extLst>
              <a:ext uri="{FF2B5EF4-FFF2-40B4-BE49-F238E27FC236}">
                <a16:creationId xmlns:a16="http://schemas.microsoft.com/office/drawing/2014/main" id="{C630CD67-FD92-43B5-9238-DF746516D762}"/>
              </a:ext>
            </a:extLst>
          </p:cNvPr>
          <p:cNvSpPr txBox="1"/>
          <p:nvPr/>
        </p:nvSpPr>
        <p:spPr>
          <a:xfrm>
            <a:off x="5632586" y="5142028"/>
            <a:ext cx="926823" cy="369332"/>
          </a:xfrm>
          <a:prstGeom prst="rect">
            <a:avLst/>
          </a:prstGeom>
          <a:noFill/>
          <a:ln>
            <a:solidFill>
              <a:schemeClr val="tx1"/>
            </a:solidFill>
          </a:ln>
        </p:spPr>
        <p:txBody>
          <a:bodyPr wrap="square" rtlCol="0">
            <a:spAutoFit/>
          </a:bodyPr>
          <a:lstStyle/>
          <a:p>
            <a:pPr algn="ctr"/>
            <a:r>
              <a:rPr lang="en-SG" b="1" dirty="0"/>
              <a:t>Log In</a:t>
            </a:r>
            <a:endParaRPr lang="en-US" b="1" dirty="0"/>
          </a:p>
        </p:txBody>
      </p:sp>
      <p:sp>
        <p:nvSpPr>
          <p:cNvPr id="37" name="TextBox 36">
            <a:extLst>
              <a:ext uri="{FF2B5EF4-FFF2-40B4-BE49-F238E27FC236}">
                <a16:creationId xmlns:a16="http://schemas.microsoft.com/office/drawing/2014/main" id="{052488B7-65D7-41E6-9D78-6FCA771723B7}"/>
              </a:ext>
            </a:extLst>
          </p:cNvPr>
          <p:cNvSpPr txBox="1"/>
          <p:nvPr/>
        </p:nvSpPr>
        <p:spPr>
          <a:xfrm>
            <a:off x="4210049" y="5860674"/>
            <a:ext cx="3785147" cy="261610"/>
          </a:xfrm>
          <a:prstGeom prst="rect">
            <a:avLst/>
          </a:prstGeom>
          <a:noFill/>
        </p:spPr>
        <p:txBody>
          <a:bodyPr wrap="square">
            <a:spAutoFit/>
          </a:bodyPr>
          <a:lstStyle/>
          <a:p>
            <a:pPr algn="ctr"/>
            <a:r>
              <a:rPr lang="en-US" sz="1100" b="0" i="0" dirty="0">
                <a:effectLst/>
                <a:latin typeface="Lato" panose="020B0604020202020204" pitchFamily="34" charset="0"/>
              </a:rPr>
              <a:t>Don't have an account? Sign up </a:t>
            </a:r>
            <a:r>
              <a:rPr lang="en-US" sz="1100" b="0" i="0" u="sng" dirty="0">
                <a:solidFill>
                  <a:srgbClr val="0070C0"/>
                </a:solidFill>
                <a:effectLst/>
                <a:latin typeface="Lato" panose="020B0604020202020204" pitchFamily="34" charset="0"/>
              </a:rPr>
              <a:t>here</a:t>
            </a:r>
            <a:endParaRPr lang="en-US" sz="1100" u="sng" dirty="0">
              <a:solidFill>
                <a:srgbClr val="0070C0"/>
              </a:solidFill>
            </a:endParaRPr>
          </a:p>
        </p:txBody>
      </p:sp>
      <p:sp>
        <p:nvSpPr>
          <p:cNvPr id="39" name="TextBox 38">
            <a:extLst>
              <a:ext uri="{FF2B5EF4-FFF2-40B4-BE49-F238E27FC236}">
                <a16:creationId xmlns:a16="http://schemas.microsoft.com/office/drawing/2014/main" id="{EE674B95-62F1-4A13-872C-EF40CFF435DE}"/>
              </a:ext>
            </a:extLst>
          </p:cNvPr>
          <p:cNvSpPr txBox="1"/>
          <p:nvPr/>
        </p:nvSpPr>
        <p:spPr>
          <a:xfrm>
            <a:off x="9180973" y="981500"/>
            <a:ext cx="916148" cy="276999"/>
          </a:xfrm>
          <a:prstGeom prst="rect">
            <a:avLst/>
          </a:prstGeom>
          <a:noFill/>
        </p:spPr>
        <p:txBody>
          <a:bodyPr wrap="none" rtlCol="0">
            <a:spAutoFit/>
          </a:bodyPr>
          <a:lstStyle/>
          <a:p>
            <a:r>
              <a:rPr lang="en-SG" sz="1200" dirty="0"/>
              <a:t>My account</a:t>
            </a:r>
            <a:endParaRPr lang="en-US" sz="1200" dirty="0"/>
          </a:p>
        </p:txBody>
      </p:sp>
      <p:sp>
        <p:nvSpPr>
          <p:cNvPr id="40" name="TextBox 39">
            <a:extLst>
              <a:ext uri="{FF2B5EF4-FFF2-40B4-BE49-F238E27FC236}">
                <a16:creationId xmlns:a16="http://schemas.microsoft.com/office/drawing/2014/main" id="{DD6A6C94-FBCD-46CF-89BF-66F57CD5EDA8}"/>
              </a:ext>
            </a:extLst>
          </p:cNvPr>
          <p:cNvSpPr txBox="1"/>
          <p:nvPr/>
        </p:nvSpPr>
        <p:spPr>
          <a:xfrm>
            <a:off x="2123812" y="96515"/>
            <a:ext cx="4208504" cy="369332"/>
          </a:xfrm>
          <a:prstGeom prst="rect">
            <a:avLst/>
          </a:prstGeom>
          <a:noFill/>
          <a:ln>
            <a:solidFill>
              <a:schemeClr val="tx1"/>
            </a:solidFill>
          </a:ln>
        </p:spPr>
        <p:txBody>
          <a:bodyPr wrap="square" rtlCol="0">
            <a:spAutoFit/>
          </a:bodyPr>
          <a:lstStyle/>
          <a:p>
            <a:r>
              <a:rPr lang="en-SG" dirty="0">
                <a:solidFill>
                  <a:schemeClr val="bg1">
                    <a:lumMod val="65000"/>
                  </a:schemeClr>
                </a:solidFill>
              </a:rPr>
              <a:t>/login</a:t>
            </a:r>
            <a:endParaRPr lang="en-US" dirty="0">
              <a:solidFill>
                <a:schemeClr val="bg1">
                  <a:lumMod val="65000"/>
                </a:schemeClr>
              </a:solidFill>
            </a:endParaRPr>
          </a:p>
        </p:txBody>
      </p:sp>
    </p:spTree>
    <p:extLst>
      <p:ext uri="{BB962C8B-B14F-4D97-AF65-F5344CB8AC3E}">
        <p14:creationId xmlns:p14="http://schemas.microsoft.com/office/powerpoint/2010/main" val="4207033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3D17CB4-F7A7-44E1-A7F7-943DF66B0BFE}"/>
              </a:ext>
            </a:extLst>
          </p:cNvPr>
          <p:cNvSpPr/>
          <p:nvPr/>
        </p:nvSpPr>
        <p:spPr>
          <a:xfrm>
            <a:off x="2123812" y="574647"/>
            <a:ext cx="7944375" cy="62833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ECA3B52-B2B4-429A-841C-8BE7036C799C}"/>
              </a:ext>
            </a:extLst>
          </p:cNvPr>
          <p:cNvSpPr/>
          <p:nvPr/>
        </p:nvSpPr>
        <p:spPr>
          <a:xfrm>
            <a:off x="2123812" y="574647"/>
            <a:ext cx="7944375" cy="7885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1222C85-3E63-4F3E-A9A7-3DFDE80DFA18}"/>
              </a:ext>
            </a:extLst>
          </p:cNvPr>
          <p:cNvSpPr txBox="1"/>
          <p:nvPr/>
        </p:nvSpPr>
        <p:spPr>
          <a:xfrm>
            <a:off x="2283154" y="769421"/>
            <a:ext cx="1578702" cy="369332"/>
          </a:xfrm>
          <a:prstGeom prst="rect">
            <a:avLst/>
          </a:prstGeom>
          <a:noFill/>
        </p:spPr>
        <p:txBody>
          <a:bodyPr wrap="none" rtlCol="0">
            <a:spAutoFit/>
          </a:bodyPr>
          <a:lstStyle/>
          <a:p>
            <a:r>
              <a:rPr lang="en-SG" dirty="0"/>
              <a:t>Platform name</a:t>
            </a:r>
            <a:endParaRPr lang="en-US" dirty="0"/>
          </a:p>
        </p:txBody>
      </p:sp>
      <p:pic>
        <p:nvPicPr>
          <p:cNvPr id="12" name="Picture 11">
            <a:extLst>
              <a:ext uri="{FF2B5EF4-FFF2-40B4-BE49-F238E27FC236}">
                <a16:creationId xmlns:a16="http://schemas.microsoft.com/office/drawing/2014/main" id="{22DF305C-A5BE-4EEA-9070-66384B365C67}"/>
              </a:ext>
            </a:extLst>
          </p:cNvPr>
          <p:cNvPicPr>
            <a:picLocks noChangeAspect="1"/>
          </p:cNvPicPr>
          <p:nvPr/>
        </p:nvPicPr>
        <p:blipFill rotWithShape="1">
          <a:blip r:embed="rId2"/>
          <a:srcRect r="74192" b="40489"/>
          <a:stretch/>
        </p:blipFill>
        <p:spPr>
          <a:xfrm>
            <a:off x="8752736" y="644545"/>
            <a:ext cx="712995" cy="379836"/>
          </a:xfrm>
          <a:prstGeom prst="rect">
            <a:avLst/>
          </a:prstGeom>
        </p:spPr>
      </p:pic>
      <p:pic>
        <p:nvPicPr>
          <p:cNvPr id="15" name="Picture 14">
            <a:extLst>
              <a:ext uri="{FF2B5EF4-FFF2-40B4-BE49-F238E27FC236}">
                <a16:creationId xmlns:a16="http://schemas.microsoft.com/office/drawing/2014/main" id="{C20D79E5-A06E-46D7-9DF6-374768C9800A}"/>
              </a:ext>
            </a:extLst>
          </p:cNvPr>
          <p:cNvPicPr>
            <a:picLocks noChangeAspect="1"/>
          </p:cNvPicPr>
          <p:nvPr/>
        </p:nvPicPr>
        <p:blipFill rotWithShape="1">
          <a:blip r:embed="rId2"/>
          <a:srcRect l="23388" r="59477"/>
          <a:stretch/>
        </p:blipFill>
        <p:spPr>
          <a:xfrm>
            <a:off x="8279362" y="617739"/>
            <a:ext cx="473374" cy="638264"/>
          </a:xfrm>
          <a:prstGeom prst="rect">
            <a:avLst/>
          </a:prstGeom>
        </p:spPr>
      </p:pic>
      <p:pic>
        <p:nvPicPr>
          <p:cNvPr id="19" name="Picture 18">
            <a:extLst>
              <a:ext uri="{FF2B5EF4-FFF2-40B4-BE49-F238E27FC236}">
                <a16:creationId xmlns:a16="http://schemas.microsoft.com/office/drawing/2014/main" id="{6BB440EF-68AE-4258-BD5B-CD9B94A77D5F}"/>
              </a:ext>
            </a:extLst>
          </p:cNvPr>
          <p:cNvPicPr>
            <a:picLocks noChangeAspect="1"/>
          </p:cNvPicPr>
          <p:nvPr/>
        </p:nvPicPr>
        <p:blipFill rotWithShape="1">
          <a:blip r:embed="rId3"/>
          <a:srcRect l="35002" r="30003"/>
          <a:stretch/>
        </p:blipFill>
        <p:spPr>
          <a:xfrm>
            <a:off x="6153296" y="716482"/>
            <a:ext cx="480060" cy="504895"/>
          </a:xfrm>
          <a:prstGeom prst="rect">
            <a:avLst/>
          </a:prstGeom>
        </p:spPr>
      </p:pic>
      <p:sp>
        <p:nvSpPr>
          <p:cNvPr id="20" name="TextBox 19">
            <a:extLst>
              <a:ext uri="{FF2B5EF4-FFF2-40B4-BE49-F238E27FC236}">
                <a16:creationId xmlns:a16="http://schemas.microsoft.com/office/drawing/2014/main" id="{3F3F4BD8-CD3B-4BFE-96AA-8D9DF3786812}"/>
              </a:ext>
            </a:extLst>
          </p:cNvPr>
          <p:cNvSpPr txBox="1"/>
          <p:nvPr/>
        </p:nvSpPr>
        <p:spPr>
          <a:xfrm>
            <a:off x="6546540" y="784263"/>
            <a:ext cx="1647537" cy="369332"/>
          </a:xfrm>
          <a:prstGeom prst="rect">
            <a:avLst/>
          </a:prstGeom>
          <a:noFill/>
          <a:ln>
            <a:solidFill>
              <a:schemeClr val="tx1"/>
            </a:solidFill>
          </a:ln>
        </p:spPr>
        <p:txBody>
          <a:bodyPr wrap="square" rtlCol="0">
            <a:spAutoFit/>
          </a:bodyPr>
          <a:lstStyle/>
          <a:p>
            <a:r>
              <a:rPr lang="en-SG" dirty="0">
                <a:solidFill>
                  <a:schemeClr val="bg1">
                    <a:lumMod val="65000"/>
                  </a:schemeClr>
                </a:solidFill>
              </a:rPr>
              <a:t>Search here…</a:t>
            </a:r>
            <a:endParaRPr lang="en-US" dirty="0">
              <a:solidFill>
                <a:schemeClr val="bg1">
                  <a:lumMod val="65000"/>
                </a:schemeClr>
              </a:solidFill>
            </a:endParaRPr>
          </a:p>
        </p:txBody>
      </p:sp>
      <p:pic>
        <p:nvPicPr>
          <p:cNvPr id="22" name="Picture 21">
            <a:extLst>
              <a:ext uri="{FF2B5EF4-FFF2-40B4-BE49-F238E27FC236}">
                <a16:creationId xmlns:a16="http://schemas.microsoft.com/office/drawing/2014/main" id="{3E54E31F-BBBE-46C8-BCDF-3E763A679C74}"/>
              </a:ext>
            </a:extLst>
          </p:cNvPr>
          <p:cNvPicPr>
            <a:picLocks noChangeAspect="1"/>
          </p:cNvPicPr>
          <p:nvPr/>
        </p:nvPicPr>
        <p:blipFill>
          <a:blip r:embed="rId4"/>
          <a:stretch>
            <a:fillRect/>
          </a:stretch>
        </p:blipFill>
        <p:spPr>
          <a:xfrm>
            <a:off x="3890790" y="652816"/>
            <a:ext cx="1260797" cy="376817"/>
          </a:xfrm>
          <a:prstGeom prst="rect">
            <a:avLst/>
          </a:prstGeom>
          <a:ln>
            <a:solidFill>
              <a:schemeClr val="tx1"/>
            </a:solidFill>
          </a:ln>
        </p:spPr>
      </p:pic>
      <p:sp>
        <p:nvSpPr>
          <p:cNvPr id="25" name="TextBox 24">
            <a:extLst>
              <a:ext uri="{FF2B5EF4-FFF2-40B4-BE49-F238E27FC236}">
                <a16:creationId xmlns:a16="http://schemas.microsoft.com/office/drawing/2014/main" id="{86946BF1-6D74-4942-867D-6B103DF37931}"/>
              </a:ext>
            </a:extLst>
          </p:cNvPr>
          <p:cNvSpPr txBox="1"/>
          <p:nvPr/>
        </p:nvSpPr>
        <p:spPr>
          <a:xfrm>
            <a:off x="9397496" y="798728"/>
            <a:ext cx="699935" cy="307777"/>
          </a:xfrm>
          <a:prstGeom prst="rect">
            <a:avLst/>
          </a:prstGeom>
          <a:noFill/>
        </p:spPr>
        <p:txBody>
          <a:bodyPr wrap="none" rtlCol="0">
            <a:spAutoFit/>
          </a:bodyPr>
          <a:lstStyle/>
          <a:p>
            <a:r>
              <a:rPr lang="en-SG" sz="1400" dirty="0"/>
              <a:t>Sort by</a:t>
            </a:r>
            <a:endParaRPr lang="en-US" sz="1400" dirty="0"/>
          </a:p>
        </p:txBody>
      </p:sp>
      <p:pic>
        <p:nvPicPr>
          <p:cNvPr id="26" name="Picture 25">
            <a:extLst>
              <a:ext uri="{FF2B5EF4-FFF2-40B4-BE49-F238E27FC236}">
                <a16:creationId xmlns:a16="http://schemas.microsoft.com/office/drawing/2014/main" id="{E3E1DA76-1703-49D3-BE88-E97C8535ADEC}"/>
              </a:ext>
            </a:extLst>
          </p:cNvPr>
          <p:cNvPicPr>
            <a:picLocks noChangeAspect="1"/>
          </p:cNvPicPr>
          <p:nvPr/>
        </p:nvPicPr>
        <p:blipFill>
          <a:blip r:embed="rId5"/>
          <a:stretch>
            <a:fillRect/>
          </a:stretch>
        </p:blipFill>
        <p:spPr>
          <a:xfrm>
            <a:off x="3892767" y="866521"/>
            <a:ext cx="1260796" cy="319132"/>
          </a:xfrm>
          <a:prstGeom prst="rect">
            <a:avLst/>
          </a:prstGeom>
          <a:ln>
            <a:solidFill>
              <a:schemeClr val="tx1"/>
            </a:solidFill>
          </a:ln>
        </p:spPr>
      </p:pic>
      <p:sp>
        <p:nvSpPr>
          <p:cNvPr id="39" name="TextBox 38">
            <a:extLst>
              <a:ext uri="{FF2B5EF4-FFF2-40B4-BE49-F238E27FC236}">
                <a16:creationId xmlns:a16="http://schemas.microsoft.com/office/drawing/2014/main" id="{EE674B95-62F1-4A13-872C-EF40CFF435DE}"/>
              </a:ext>
            </a:extLst>
          </p:cNvPr>
          <p:cNvSpPr txBox="1"/>
          <p:nvPr/>
        </p:nvSpPr>
        <p:spPr>
          <a:xfrm>
            <a:off x="8617042" y="952616"/>
            <a:ext cx="916148" cy="276999"/>
          </a:xfrm>
          <a:prstGeom prst="rect">
            <a:avLst/>
          </a:prstGeom>
          <a:noFill/>
        </p:spPr>
        <p:txBody>
          <a:bodyPr wrap="none" rtlCol="0">
            <a:spAutoFit/>
          </a:bodyPr>
          <a:lstStyle/>
          <a:p>
            <a:r>
              <a:rPr lang="en-SG" sz="1200" dirty="0"/>
              <a:t>My account</a:t>
            </a:r>
            <a:endParaRPr lang="en-US" sz="1200" dirty="0"/>
          </a:p>
        </p:txBody>
      </p:sp>
      <p:sp>
        <p:nvSpPr>
          <p:cNvPr id="46" name="TextBox 45">
            <a:extLst>
              <a:ext uri="{FF2B5EF4-FFF2-40B4-BE49-F238E27FC236}">
                <a16:creationId xmlns:a16="http://schemas.microsoft.com/office/drawing/2014/main" id="{8DE93260-64E8-457F-AAA7-11E5C7CD4ED3}"/>
              </a:ext>
            </a:extLst>
          </p:cNvPr>
          <p:cNvSpPr txBox="1"/>
          <p:nvPr/>
        </p:nvSpPr>
        <p:spPr>
          <a:xfrm>
            <a:off x="2123812" y="96515"/>
            <a:ext cx="4208504" cy="369332"/>
          </a:xfrm>
          <a:prstGeom prst="rect">
            <a:avLst/>
          </a:prstGeom>
          <a:noFill/>
          <a:ln>
            <a:solidFill>
              <a:schemeClr val="tx1"/>
            </a:solidFill>
          </a:ln>
        </p:spPr>
        <p:txBody>
          <a:bodyPr wrap="square" rtlCol="0">
            <a:spAutoFit/>
          </a:bodyPr>
          <a:lstStyle/>
          <a:p>
            <a:r>
              <a:rPr lang="en-SG" dirty="0">
                <a:solidFill>
                  <a:schemeClr val="bg1">
                    <a:lumMod val="65000"/>
                  </a:schemeClr>
                </a:solidFill>
              </a:rPr>
              <a:t>/shopping-list</a:t>
            </a:r>
            <a:endParaRPr lang="en-US" dirty="0">
              <a:solidFill>
                <a:schemeClr val="bg1">
                  <a:lumMod val="65000"/>
                </a:schemeClr>
              </a:solidFill>
            </a:endParaRPr>
          </a:p>
        </p:txBody>
      </p:sp>
      <p:sp>
        <p:nvSpPr>
          <p:cNvPr id="47" name="TextBox 46">
            <a:extLst>
              <a:ext uri="{FF2B5EF4-FFF2-40B4-BE49-F238E27FC236}">
                <a16:creationId xmlns:a16="http://schemas.microsoft.com/office/drawing/2014/main" id="{6541C0C8-33D1-406D-9670-793764B23B7C}"/>
              </a:ext>
            </a:extLst>
          </p:cNvPr>
          <p:cNvSpPr txBox="1"/>
          <p:nvPr/>
        </p:nvSpPr>
        <p:spPr>
          <a:xfrm>
            <a:off x="7711386" y="1788610"/>
            <a:ext cx="2082700" cy="369332"/>
          </a:xfrm>
          <a:prstGeom prst="rect">
            <a:avLst/>
          </a:prstGeom>
          <a:noFill/>
          <a:ln>
            <a:solidFill>
              <a:schemeClr val="tx1"/>
            </a:solidFill>
          </a:ln>
        </p:spPr>
        <p:txBody>
          <a:bodyPr wrap="square" rtlCol="0">
            <a:spAutoFit/>
          </a:bodyPr>
          <a:lstStyle/>
          <a:p>
            <a:pPr algn="ctr"/>
            <a:r>
              <a:rPr lang="en-SG" dirty="0">
                <a:solidFill>
                  <a:schemeClr val="bg1">
                    <a:lumMod val="65000"/>
                  </a:schemeClr>
                </a:solidFill>
              </a:rPr>
              <a:t>Funds:</a:t>
            </a:r>
            <a:endParaRPr lang="en-US" dirty="0">
              <a:solidFill>
                <a:schemeClr val="bg1">
                  <a:lumMod val="65000"/>
                </a:schemeClr>
              </a:solidFill>
            </a:endParaRPr>
          </a:p>
        </p:txBody>
      </p:sp>
      <p:sp>
        <p:nvSpPr>
          <p:cNvPr id="55" name="Rectangle 54">
            <a:extLst>
              <a:ext uri="{FF2B5EF4-FFF2-40B4-BE49-F238E27FC236}">
                <a16:creationId xmlns:a16="http://schemas.microsoft.com/office/drawing/2014/main" id="{8B49710B-628D-4B76-8B7E-D1481A8858A7}"/>
              </a:ext>
            </a:extLst>
          </p:cNvPr>
          <p:cNvSpPr/>
          <p:nvPr/>
        </p:nvSpPr>
        <p:spPr>
          <a:xfrm>
            <a:off x="2564266" y="2484633"/>
            <a:ext cx="7229820" cy="12496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23A923F9-F8FB-444A-8C60-E3EA0AC81936}"/>
              </a:ext>
            </a:extLst>
          </p:cNvPr>
          <p:cNvSpPr txBox="1"/>
          <p:nvPr/>
        </p:nvSpPr>
        <p:spPr>
          <a:xfrm>
            <a:off x="2849440" y="2924799"/>
            <a:ext cx="2082700" cy="369332"/>
          </a:xfrm>
          <a:prstGeom prst="rect">
            <a:avLst/>
          </a:prstGeom>
          <a:noFill/>
          <a:ln>
            <a:solidFill>
              <a:schemeClr val="tx1"/>
            </a:solidFill>
          </a:ln>
        </p:spPr>
        <p:txBody>
          <a:bodyPr wrap="square" rtlCol="0">
            <a:spAutoFit/>
          </a:bodyPr>
          <a:lstStyle/>
          <a:p>
            <a:pPr algn="ctr"/>
            <a:r>
              <a:rPr lang="en-SG" dirty="0">
                <a:solidFill>
                  <a:schemeClr val="bg1">
                    <a:lumMod val="65000"/>
                  </a:schemeClr>
                </a:solidFill>
              </a:rPr>
              <a:t>Item 1 image</a:t>
            </a:r>
          </a:p>
        </p:txBody>
      </p:sp>
      <p:sp>
        <p:nvSpPr>
          <p:cNvPr id="58" name="TextBox 57">
            <a:extLst>
              <a:ext uri="{FF2B5EF4-FFF2-40B4-BE49-F238E27FC236}">
                <a16:creationId xmlns:a16="http://schemas.microsoft.com/office/drawing/2014/main" id="{DC828694-43F6-47D3-8917-A808D8183C09}"/>
              </a:ext>
            </a:extLst>
          </p:cNvPr>
          <p:cNvSpPr txBox="1"/>
          <p:nvPr/>
        </p:nvSpPr>
        <p:spPr>
          <a:xfrm>
            <a:off x="6797941" y="2962575"/>
            <a:ext cx="1310624" cy="369332"/>
          </a:xfrm>
          <a:prstGeom prst="rect">
            <a:avLst/>
          </a:prstGeom>
          <a:noFill/>
          <a:ln>
            <a:solidFill>
              <a:schemeClr val="tx1"/>
            </a:solidFill>
          </a:ln>
        </p:spPr>
        <p:txBody>
          <a:bodyPr wrap="square" rtlCol="0">
            <a:spAutoFit/>
          </a:bodyPr>
          <a:lstStyle/>
          <a:p>
            <a:pPr algn="ctr"/>
            <a:r>
              <a:rPr lang="en-SG" dirty="0">
                <a:solidFill>
                  <a:schemeClr val="bg1">
                    <a:lumMod val="65000"/>
                  </a:schemeClr>
                </a:solidFill>
              </a:rPr>
              <a:t>quantity</a:t>
            </a:r>
          </a:p>
        </p:txBody>
      </p:sp>
      <p:sp>
        <p:nvSpPr>
          <p:cNvPr id="59" name="TextBox 58">
            <a:extLst>
              <a:ext uri="{FF2B5EF4-FFF2-40B4-BE49-F238E27FC236}">
                <a16:creationId xmlns:a16="http://schemas.microsoft.com/office/drawing/2014/main" id="{A28DFCE3-FE40-4181-ADFB-C12BC90EEE3A}"/>
              </a:ext>
            </a:extLst>
          </p:cNvPr>
          <p:cNvSpPr txBox="1"/>
          <p:nvPr/>
        </p:nvSpPr>
        <p:spPr>
          <a:xfrm>
            <a:off x="5254799" y="2824076"/>
            <a:ext cx="1310624" cy="646331"/>
          </a:xfrm>
          <a:prstGeom prst="rect">
            <a:avLst/>
          </a:prstGeom>
          <a:noFill/>
          <a:ln>
            <a:solidFill>
              <a:schemeClr val="tx1"/>
            </a:solidFill>
          </a:ln>
        </p:spPr>
        <p:txBody>
          <a:bodyPr wrap="square" rtlCol="0">
            <a:spAutoFit/>
          </a:bodyPr>
          <a:lstStyle/>
          <a:p>
            <a:pPr algn="ctr"/>
            <a:r>
              <a:rPr lang="en-SG" dirty="0">
                <a:solidFill>
                  <a:schemeClr val="bg1">
                    <a:lumMod val="65000"/>
                  </a:schemeClr>
                </a:solidFill>
              </a:rPr>
              <a:t>Individual Price </a:t>
            </a:r>
          </a:p>
        </p:txBody>
      </p:sp>
      <p:sp>
        <p:nvSpPr>
          <p:cNvPr id="60" name="TextBox 59">
            <a:extLst>
              <a:ext uri="{FF2B5EF4-FFF2-40B4-BE49-F238E27FC236}">
                <a16:creationId xmlns:a16="http://schemas.microsoft.com/office/drawing/2014/main" id="{5A90E815-CF53-477E-A07E-240633247CE7}"/>
              </a:ext>
            </a:extLst>
          </p:cNvPr>
          <p:cNvSpPr txBox="1"/>
          <p:nvPr/>
        </p:nvSpPr>
        <p:spPr>
          <a:xfrm>
            <a:off x="7726630" y="5776146"/>
            <a:ext cx="2082700" cy="369332"/>
          </a:xfrm>
          <a:prstGeom prst="rect">
            <a:avLst/>
          </a:prstGeom>
          <a:noFill/>
          <a:ln>
            <a:solidFill>
              <a:schemeClr val="tx1"/>
            </a:solidFill>
          </a:ln>
        </p:spPr>
        <p:txBody>
          <a:bodyPr wrap="square" rtlCol="0">
            <a:spAutoFit/>
          </a:bodyPr>
          <a:lstStyle/>
          <a:p>
            <a:pPr algn="ctr"/>
            <a:r>
              <a:rPr lang="en-SG" dirty="0">
                <a:solidFill>
                  <a:schemeClr val="bg1">
                    <a:lumMod val="65000"/>
                  </a:schemeClr>
                </a:solidFill>
              </a:rPr>
              <a:t>Total price: </a:t>
            </a:r>
          </a:p>
        </p:txBody>
      </p:sp>
      <p:sp>
        <p:nvSpPr>
          <p:cNvPr id="68" name="TextBox 67">
            <a:extLst>
              <a:ext uri="{FF2B5EF4-FFF2-40B4-BE49-F238E27FC236}">
                <a16:creationId xmlns:a16="http://schemas.microsoft.com/office/drawing/2014/main" id="{DE5BBBA3-9F86-4452-9609-63BE04FB9E05}"/>
              </a:ext>
            </a:extLst>
          </p:cNvPr>
          <p:cNvSpPr txBox="1"/>
          <p:nvPr/>
        </p:nvSpPr>
        <p:spPr>
          <a:xfrm>
            <a:off x="8341084" y="2647800"/>
            <a:ext cx="1310624" cy="923330"/>
          </a:xfrm>
          <a:prstGeom prst="rect">
            <a:avLst/>
          </a:prstGeom>
          <a:noFill/>
          <a:ln>
            <a:solidFill>
              <a:schemeClr val="tx1"/>
            </a:solidFill>
          </a:ln>
        </p:spPr>
        <p:txBody>
          <a:bodyPr wrap="square" rtlCol="0">
            <a:spAutoFit/>
          </a:bodyPr>
          <a:lstStyle/>
          <a:p>
            <a:pPr algn="ctr"/>
            <a:r>
              <a:rPr lang="en-SG" dirty="0">
                <a:solidFill>
                  <a:schemeClr val="bg1">
                    <a:lumMod val="65000"/>
                  </a:schemeClr>
                </a:solidFill>
              </a:rPr>
              <a:t>Total price for this item</a:t>
            </a:r>
          </a:p>
        </p:txBody>
      </p:sp>
      <p:sp>
        <p:nvSpPr>
          <p:cNvPr id="74" name="Rectangle 73">
            <a:extLst>
              <a:ext uri="{FF2B5EF4-FFF2-40B4-BE49-F238E27FC236}">
                <a16:creationId xmlns:a16="http://schemas.microsoft.com/office/drawing/2014/main" id="{7D6E7652-217D-4B84-93D4-3E89ECF6A07C}"/>
              </a:ext>
            </a:extLst>
          </p:cNvPr>
          <p:cNvSpPr/>
          <p:nvPr/>
        </p:nvSpPr>
        <p:spPr>
          <a:xfrm>
            <a:off x="2578888" y="3992117"/>
            <a:ext cx="7229820" cy="12496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A6C2FFE1-7B90-4B97-8A95-039408B4D170}"/>
              </a:ext>
            </a:extLst>
          </p:cNvPr>
          <p:cNvSpPr txBox="1"/>
          <p:nvPr/>
        </p:nvSpPr>
        <p:spPr>
          <a:xfrm>
            <a:off x="2864062" y="4432283"/>
            <a:ext cx="2082700" cy="369332"/>
          </a:xfrm>
          <a:prstGeom prst="rect">
            <a:avLst/>
          </a:prstGeom>
          <a:noFill/>
          <a:ln>
            <a:solidFill>
              <a:schemeClr val="tx1"/>
            </a:solidFill>
          </a:ln>
        </p:spPr>
        <p:txBody>
          <a:bodyPr wrap="square" rtlCol="0">
            <a:spAutoFit/>
          </a:bodyPr>
          <a:lstStyle/>
          <a:p>
            <a:pPr algn="ctr"/>
            <a:r>
              <a:rPr lang="en-SG" dirty="0">
                <a:solidFill>
                  <a:schemeClr val="bg1">
                    <a:lumMod val="65000"/>
                  </a:schemeClr>
                </a:solidFill>
              </a:rPr>
              <a:t>Item 1 image</a:t>
            </a:r>
          </a:p>
        </p:txBody>
      </p:sp>
      <p:sp>
        <p:nvSpPr>
          <p:cNvPr id="76" name="TextBox 75">
            <a:extLst>
              <a:ext uri="{FF2B5EF4-FFF2-40B4-BE49-F238E27FC236}">
                <a16:creationId xmlns:a16="http://schemas.microsoft.com/office/drawing/2014/main" id="{386B46FC-EA20-4B72-95EA-F0D83D702776}"/>
              </a:ext>
            </a:extLst>
          </p:cNvPr>
          <p:cNvSpPr txBox="1"/>
          <p:nvPr/>
        </p:nvSpPr>
        <p:spPr>
          <a:xfrm>
            <a:off x="6812563" y="4470059"/>
            <a:ext cx="1310624" cy="369332"/>
          </a:xfrm>
          <a:prstGeom prst="rect">
            <a:avLst/>
          </a:prstGeom>
          <a:noFill/>
          <a:ln>
            <a:solidFill>
              <a:schemeClr val="tx1"/>
            </a:solidFill>
          </a:ln>
        </p:spPr>
        <p:txBody>
          <a:bodyPr wrap="square" rtlCol="0">
            <a:spAutoFit/>
          </a:bodyPr>
          <a:lstStyle/>
          <a:p>
            <a:pPr algn="ctr"/>
            <a:r>
              <a:rPr lang="en-SG" dirty="0">
                <a:solidFill>
                  <a:schemeClr val="bg1">
                    <a:lumMod val="65000"/>
                  </a:schemeClr>
                </a:solidFill>
              </a:rPr>
              <a:t>quantity</a:t>
            </a:r>
          </a:p>
        </p:txBody>
      </p:sp>
      <p:sp>
        <p:nvSpPr>
          <p:cNvPr id="77" name="TextBox 76">
            <a:extLst>
              <a:ext uri="{FF2B5EF4-FFF2-40B4-BE49-F238E27FC236}">
                <a16:creationId xmlns:a16="http://schemas.microsoft.com/office/drawing/2014/main" id="{8F01448C-9820-4757-BAA8-058C3CF2E8F7}"/>
              </a:ext>
            </a:extLst>
          </p:cNvPr>
          <p:cNvSpPr txBox="1"/>
          <p:nvPr/>
        </p:nvSpPr>
        <p:spPr>
          <a:xfrm>
            <a:off x="5269421" y="4331560"/>
            <a:ext cx="1310624" cy="646331"/>
          </a:xfrm>
          <a:prstGeom prst="rect">
            <a:avLst/>
          </a:prstGeom>
          <a:noFill/>
          <a:ln>
            <a:solidFill>
              <a:schemeClr val="tx1"/>
            </a:solidFill>
          </a:ln>
        </p:spPr>
        <p:txBody>
          <a:bodyPr wrap="square" rtlCol="0">
            <a:spAutoFit/>
          </a:bodyPr>
          <a:lstStyle/>
          <a:p>
            <a:pPr algn="ctr"/>
            <a:r>
              <a:rPr lang="en-SG" dirty="0">
                <a:solidFill>
                  <a:schemeClr val="bg1">
                    <a:lumMod val="65000"/>
                  </a:schemeClr>
                </a:solidFill>
              </a:rPr>
              <a:t>Individual Price </a:t>
            </a:r>
          </a:p>
        </p:txBody>
      </p:sp>
      <p:sp>
        <p:nvSpPr>
          <p:cNvPr id="78" name="TextBox 77">
            <a:extLst>
              <a:ext uri="{FF2B5EF4-FFF2-40B4-BE49-F238E27FC236}">
                <a16:creationId xmlns:a16="http://schemas.microsoft.com/office/drawing/2014/main" id="{20942364-6851-44F7-AFB9-FB0FAB41FBF9}"/>
              </a:ext>
            </a:extLst>
          </p:cNvPr>
          <p:cNvSpPr txBox="1"/>
          <p:nvPr/>
        </p:nvSpPr>
        <p:spPr>
          <a:xfrm>
            <a:off x="8355706" y="4155284"/>
            <a:ext cx="1310624" cy="923330"/>
          </a:xfrm>
          <a:prstGeom prst="rect">
            <a:avLst/>
          </a:prstGeom>
          <a:noFill/>
          <a:ln>
            <a:solidFill>
              <a:schemeClr val="tx1"/>
            </a:solidFill>
          </a:ln>
        </p:spPr>
        <p:txBody>
          <a:bodyPr wrap="square" rtlCol="0">
            <a:spAutoFit/>
          </a:bodyPr>
          <a:lstStyle/>
          <a:p>
            <a:pPr algn="ctr"/>
            <a:r>
              <a:rPr lang="en-SG" dirty="0">
                <a:solidFill>
                  <a:schemeClr val="bg1">
                    <a:lumMod val="65000"/>
                  </a:schemeClr>
                </a:solidFill>
              </a:rPr>
              <a:t>Total price for this item</a:t>
            </a:r>
          </a:p>
        </p:txBody>
      </p:sp>
    </p:spTree>
    <p:extLst>
      <p:ext uri="{BB962C8B-B14F-4D97-AF65-F5344CB8AC3E}">
        <p14:creationId xmlns:p14="http://schemas.microsoft.com/office/powerpoint/2010/main" val="3458155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3D17CB4-F7A7-44E1-A7F7-943DF66B0BFE}"/>
              </a:ext>
            </a:extLst>
          </p:cNvPr>
          <p:cNvSpPr/>
          <p:nvPr/>
        </p:nvSpPr>
        <p:spPr>
          <a:xfrm>
            <a:off x="2123812" y="574647"/>
            <a:ext cx="7944375" cy="62833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ECA3B52-B2B4-429A-841C-8BE7036C799C}"/>
              </a:ext>
            </a:extLst>
          </p:cNvPr>
          <p:cNvSpPr/>
          <p:nvPr/>
        </p:nvSpPr>
        <p:spPr>
          <a:xfrm>
            <a:off x="2123812" y="574647"/>
            <a:ext cx="7944375" cy="7885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1222C85-3E63-4F3E-A9A7-3DFDE80DFA18}"/>
              </a:ext>
            </a:extLst>
          </p:cNvPr>
          <p:cNvSpPr txBox="1"/>
          <p:nvPr/>
        </p:nvSpPr>
        <p:spPr>
          <a:xfrm>
            <a:off x="2283154" y="769421"/>
            <a:ext cx="1578702" cy="369332"/>
          </a:xfrm>
          <a:prstGeom prst="rect">
            <a:avLst/>
          </a:prstGeom>
          <a:noFill/>
        </p:spPr>
        <p:txBody>
          <a:bodyPr wrap="none" rtlCol="0">
            <a:spAutoFit/>
          </a:bodyPr>
          <a:lstStyle/>
          <a:p>
            <a:r>
              <a:rPr lang="en-SG" dirty="0"/>
              <a:t>Platform name</a:t>
            </a:r>
            <a:endParaRPr lang="en-US" dirty="0"/>
          </a:p>
        </p:txBody>
      </p:sp>
      <p:pic>
        <p:nvPicPr>
          <p:cNvPr id="12" name="Picture 11">
            <a:extLst>
              <a:ext uri="{FF2B5EF4-FFF2-40B4-BE49-F238E27FC236}">
                <a16:creationId xmlns:a16="http://schemas.microsoft.com/office/drawing/2014/main" id="{22DF305C-A5BE-4EEA-9070-66384B365C67}"/>
              </a:ext>
            </a:extLst>
          </p:cNvPr>
          <p:cNvPicPr>
            <a:picLocks noChangeAspect="1"/>
          </p:cNvPicPr>
          <p:nvPr/>
        </p:nvPicPr>
        <p:blipFill rotWithShape="1">
          <a:blip r:embed="rId2"/>
          <a:srcRect r="74192"/>
          <a:stretch/>
        </p:blipFill>
        <p:spPr>
          <a:xfrm>
            <a:off x="9260346" y="649797"/>
            <a:ext cx="712995" cy="638264"/>
          </a:xfrm>
          <a:prstGeom prst="rect">
            <a:avLst/>
          </a:prstGeom>
        </p:spPr>
      </p:pic>
      <p:pic>
        <p:nvPicPr>
          <p:cNvPr id="15" name="Picture 14">
            <a:extLst>
              <a:ext uri="{FF2B5EF4-FFF2-40B4-BE49-F238E27FC236}">
                <a16:creationId xmlns:a16="http://schemas.microsoft.com/office/drawing/2014/main" id="{C20D79E5-A06E-46D7-9DF6-374768C9800A}"/>
              </a:ext>
            </a:extLst>
          </p:cNvPr>
          <p:cNvPicPr>
            <a:picLocks noChangeAspect="1"/>
          </p:cNvPicPr>
          <p:nvPr/>
        </p:nvPicPr>
        <p:blipFill rotWithShape="1">
          <a:blip r:embed="rId2"/>
          <a:srcRect l="23388" r="59477"/>
          <a:stretch/>
        </p:blipFill>
        <p:spPr>
          <a:xfrm>
            <a:off x="8785797" y="649797"/>
            <a:ext cx="473374" cy="638264"/>
          </a:xfrm>
          <a:prstGeom prst="rect">
            <a:avLst/>
          </a:prstGeom>
        </p:spPr>
      </p:pic>
      <p:pic>
        <p:nvPicPr>
          <p:cNvPr id="19" name="Picture 18">
            <a:extLst>
              <a:ext uri="{FF2B5EF4-FFF2-40B4-BE49-F238E27FC236}">
                <a16:creationId xmlns:a16="http://schemas.microsoft.com/office/drawing/2014/main" id="{6BB440EF-68AE-4258-BD5B-CD9B94A77D5F}"/>
              </a:ext>
            </a:extLst>
          </p:cNvPr>
          <p:cNvPicPr>
            <a:picLocks noChangeAspect="1"/>
          </p:cNvPicPr>
          <p:nvPr/>
        </p:nvPicPr>
        <p:blipFill rotWithShape="1">
          <a:blip r:embed="rId3"/>
          <a:srcRect l="35002" r="30003"/>
          <a:stretch/>
        </p:blipFill>
        <p:spPr>
          <a:xfrm>
            <a:off x="6659731" y="748540"/>
            <a:ext cx="480060" cy="504895"/>
          </a:xfrm>
          <a:prstGeom prst="rect">
            <a:avLst/>
          </a:prstGeom>
        </p:spPr>
      </p:pic>
      <p:sp>
        <p:nvSpPr>
          <p:cNvPr id="20" name="TextBox 19">
            <a:extLst>
              <a:ext uri="{FF2B5EF4-FFF2-40B4-BE49-F238E27FC236}">
                <a16:creationId xmlns:a16="http://schemas.microsoft.com/office/drawing/2014/main" id="{3F3F4BD8-CD3B-4BFE-96AA-8D9DF3786812}"/>
              </a:ext>
            </a:extLst>
          </p:cNvPr>
          <p:cNvSpPr txBox="1"/>
          <p:nvPr/>
        </p:nvSpPr>
        <p:spPr>
          <a:xfrm>
            <a:off x="7052975" y="816321"/>
            <a:ext cx="1647537" cy="369332"/>
          </a:xfrm>
          <a:prstGeom prst="rect">
            <a:avLst/>
          </a:prstGeom>
          <a:noFill/>
          <a:ln>
            <a:solidFill>
              <a:schemeClr val="tx1"/>
            </a:solidFill>
          </a:ln>
        </p:spPr>
        <p:txBody>
          <a:bodyPr wrap="square" rtlCol="0">
            <a:spAutoFit/>
          </a:bodyPr>
          <a:lstStyle/>
          <a:p>
            <a:r>
              <a:rPr lang="en-SG" dirty="0">
                <a:solidFill>
                  <a:schemeClr val="bg1">
                    <a:lumMod val="65000"/>
                  </a:schemeClr>
                </a:solidFill>
              </a:rPr>
              <a:t>Search here…</a:t>
            </a:r>
            <a:endParaRPr lang="en-US" dirty="0">
              <a:solidFill>
                <a:schemeClr val="bg1">
                  <a:lumMod val="65000"/>
                </a:schemeClr>
              </a:solidFill>
            </a:endParaRPr>
          </a:p>
        </p:txBody>
      </p:sp>
      <p:pic>
        <p:nvPicPr>
          <p:cNvPr id="22" name="Picture 21">
            <a:extLst>
              <a:ext uri="{FF2B5EF4-FFF2-40B4-BE49-F238E27FC236}">
                <a16:creationId xmlns:a16="http://schemas.microsoft.com/office/drawing/2014/main" id="{3E54E31F-BBBE-46C8-BCDF-3E763A679C74}"/>
              </a:ext>
            </a:extLst>
          </p:cNvPr>
          <p:cNvPicPr>
            <a:picLocks noChangeAspect="1"/>
          </p:cNvPicPr>
          <p:nvPr/>
        </p:nvPicPr>
        <p:blipFill>
          <a:blip r:embed="rId4"/>
          <a:stretch>
            <a:fillRect/>
          </a:stretch>
        </p:blipFill>
        <p:spPr>
          <a:xfrm>
            <a:off x="3890790" y="652816"/>
            <a:ext cx="1260797" cy="376817"/>
          </a:xfrm>
          <a:prstGeom prst="rect">
            <a:avLst/>
          </a:prstGeom>
          <a:ln>
            <a:solidFill>
              <a:schemeClr val="tx1"/>
            </a:solidFill>
          </a:ln>
        </p:spPr>
      </p:pic>
      <p:pic>
        <p:nvPicPr>
          <p:cNvPr id="26" name="Picture 25">
            <a:extLst>
              <a:ext uri="{FF2B5EF4-FFF2-40B4-BE49-F238E27FC236}">
                <a16:creationId xmlns:a16="http://schemas.microsoft.com/office/drawing/2014/main" id="{E3E1DA76-1703-49D3-BE88-E97C8535ADEC}"/>
              </a:ext>
            </a:extLst>
          </p:cNvPr>
          <p:cNvPicPr>
            <a:picLocks noChangeAspect="1"/>
          </p:cNvPicPr>
          <p:nvPr/>
        </p:nvPicPr>
        <p:blipFill>
          <a:blip r:embed="rId5"/>
          <a:stretch>
            <a:fillRect/>
          </a:stretch>
        </p:blipFill>
        <p:spPr>
          <a:xfrm>
            <a:off x="3892767" y="866521"/>
            <a:ext cx="1260796" cy="319132"/>
          </a:xfrm>
          <a:prstGeom prst="rect">
            <a:avLst/>
          </a:prstGeom>
          <a:ln>
            <a:solidFill>
              <a:schemeClr val="tx1"/>
            </a:solidFill>
          </a:ln>
        </p:spPr>
      </p:pic>
      <p:sp>
        <p:nvSpPr>
          <p:cNvPr id="29" name="Rectangle 28">
            <a:extLst>
              <a:ext uri="{FF2B5EF4-FFF2-40B4-BE49-F238E27FC236}">
                <a16:creationId xmlns:a16="http://schemas.microsoft.com/office/drawing/2014/main" id="{44068513-6C81-4781-AD10-309945C81977}"/>
              </a:ext>
            </a:extLst>
          </p:cNvPr>
          <p:cNvSpPr/>
          <p:nvPr/>
        </p:nvSpPr>
        <p:spPr>
          <a:xfrm>
            <a:off x="4210049" y="2020871"/>
            <a:ext cx="3771900" cy="383980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BC2B212A-E528-4BF1-963B-AF7CE66B5B78}"/>
              </a:ext>
            </a:extLst>
          </p:cNvPr>
          <p:cNvSpPr txBox="1"/>
          <p:nvPr/>
        </p:nvSpPr>
        <p:spPr>
          <a:xfrm>
            <a:off x="5750508" y="2277751"/>
            <a:ext cx="909223" cy="369332"/>
          </a:xfrm>
          <a:prstGeom prst="rect">
            <a:avLst/>
          </a:prstGeom>
          <a:noFill/>
        </p:spPr>
        <p:txBody>
          <a:bodyPr wrap="none" rtlCol="0">
            <a:spAutoFit/>
          </a:bodyPr>
          <a:lstStyle/>
          <a:p>
            <a:r>
              <a:rPr lang="en-SG" b="1" dirty="0"/>
              <a:t>Sign Up</a:t>
            </a:r>
            <a:endParaRPr lang="en-US" b="1" dirty="0"/>
          </a:p>
        </p:txBody>
      </p:sp>
      <p:sp>
        <p:nvSpPr>
          <p:cNvPr id="31" name="TextBox 30">
            <a:extLst>
              <a:ext uri="{FF2B5EF4-FFF2-40B4-BE49-F238E27FC236}">
                <a16:creationId xmlns:a16="http://schemas.microsoft.com/office/drawing/2014/main" id="{FF6817A2-0F6A-490A-8428-EF201E275D6C}"/>
              </a:ext>
            </a:extLst>
          </p:cNvPr>
          <p:cNvSpPr txBox="1"/>
          <p:nvPr/>
        </p:nvSpPr>
        <p:spPr>
          <a:xfrm>
            <a:off x="4560963" y="2922851"/>
            <a:ext cx="3067102" cy="369332"/>
          </a:xfrm>
          <a:prstGeom prst="rect">
            <a:avLst/>
          </a:prstGeom>
          <a:noFill/>
          <a:ln>
            <a:solidFill>
              <a:schemeClr val="tx1"/>
            </a:solidFill>
          </a:ln>
        </p:spPr>
        <p:txBody>
          <a:bodyPr wrap="square" rtlCol="0">
            <a:spAutoFit/>
          </a:bodyPr>
          <a:lstStyle/>
          <a:p>
            <a:endParaRPr lang="en-US" dirty="0">
              <a:solidFill>
                <a:schemeClr val="bg1">
                  <a:lumMod val="65000"/>
                </a:schemeClr>
              </a:solidFill>
            </a:endParaRPr>
          </a:p>
        </p:txBody>
      </p:sp>
      <p:sp>
        <p:nvSpPr>
          <p:cNvPr id="32" name="TextBox 31">
            <a:extLst>
              <a:ext uri="{FF2B5EF4-FFF2-40B4-BE49-F238E27FC236}">
                <a16:creationId xmlns:a16="http://schemas.microsoft.com/office/drawing/2014/main" id="{34F8CE59-C9E2-4EB5-8B6B-E359C96F2AC4}"/>
              </a:ext>
            </a:extLst>
          </p:cNvPr>
          <p:cNvSpPr txBox="1"/>
          <p:nvPr/>
        </p:nvSpPr>
        <p:spPr>
          <a:xfrm>
            <a:off x="4560963" y="2553519"/>
            <a:ext cx="700833" cy="369332"/>
          </a:xfrm>
          <a:prstGeom prst="rect">
            <a:avLst/>
          </a:prstGeom>
          <a:noFill/>
        </p:spPr>
        <p:txBody>
          <a:bodyPr wrap="none" rtlCol="0">
            <a:spAutoFit/>
          </a:bodyPr>
          <a:lstStyle/>
          <a:p>
            <a:r>
              <a:rPr lang="en-SG" dirty="0"/>
              <a:t>email</a:t>
            </a:r>
            <a:endParaRPr lang="en-US" dirty="0"/>
          </a:p>
        </p:txBody>
      </p:sp>
      <p:sp>
        <p:nvSpPr>
          <p:cNvPr id="33" name="TextBox 32">
            <a:extLst>
              <a:ext uri="{FF2B5EF4-FFF2-40B4-BE49-F238E27FC236}">
                <a16:creationId xmlns:a16="http://schemas.microsoft.com/office/drawing/2014/main" id="{F30B6693-E9C9-4ABD-A45B-F185AEC89870}"/>
              </a:ext>
            </a:extLst>
          </p:cNvPr>
          <p:cNvSpPr txBox="1"/>
          <p:nvPr/>
        </p:nvSpPr>
        <p:spPr>
          <a:xfrm>
            <a:off x="4560963" y="3776871"/>
            <a:ext cx="3067102" cy="369332"/>
          </a:xfrm>
          <a:prstGeom prst="rect">
            <a:avLst/>
          </a:prstGeom>
          <a:noFill/>
          <a:ln>
            <a:solidFill>
              <a:schemeClr val="tx1"/>
            </a:solidFill>
          </a:ln>
        </p:spPr>
        <p:txBody>
          <a:bodyPr wrap="square" rtlCol="0">
            <a:spAutoFit/>
          </a:bodyPr>
          <a:lstStyle/>
          <a:p>
            <a:endParaRPr lang="en-US" dirty="0">
              <a:solidFill>
                <a:schemeClr val="bg1">
                  <a:lumMod val="65000"/>
                </a:schemeClr>
              </a:solidFill>
            </a:endParaRPr>
          </a:p>
        </p:txBody>
      </p:sp>
      <p:sp>
        <p:nvSpPr>
          <p:cNvPr id="34" name="TextBox 33">
            <a:extLst>
              <a:ext uri="{FF2B5EF4-FFF2-40B4-BE49-F238E27FC236}">
                <a16:creationId xmlns:a16="http://schemas.microsoft.com/office/drawing/2014/main" id="{AAAD4E00-A06B-4B10-B153-01DE0F2D2330}"/>
              </a:ext>
            </a:extLst>
          </p:cNvPr>
          <p:cNvSpPr txBox="1"/>
          <p:nvPr/>
        </p:nvSpPr>
        <p:spPr>
          <a:xfrm>
            <a:off x="4560963" y="3382517"/>
            <a:ext cx="1079142" cy="369332"/>
          </a:xfrm>
          <a:prstGeom prst="rect">
            <a:avLst/>
          </a:prstGeom>
          <a:noFill/>
        </p:spPr>
        <p:txBody>
          <a:bodyPr wrap="none" rtlCol="0">
            <a:spAutoFit/>
          </a:bodyPr>
          <a:lstStyle/>
          <a:p>
            <a:r>
              <a:rPr lang="en-SG" dirty="0"/>
              <a:t>password</a:t>
            </a:r>
            <a:endParaRPr lang="en-US" dirty="0"/>
          </a:p>
        </p:txBody>
      </p:sp>
      <p:sp>
        <p:nvSpPr>
          <p:cNvPr id="35" name="TextBox 34">
            <a:extLst>
              <a:ext uri="{FF2B5EF4-FFF2-40B4-BE49-F238E27FC236}">
                <a16:creationId xmlns:a16="http://schemas.microsoft.com/office/drawing/2014/main" id="{C630CD67-FD92-43B5-9238-DF746516D762}"/>
              </a:ext>
            </a:extLst>
          </p:cNvPr>
          <p:cNvSpPr txBox="1"/>
          <p:nvPr/>
        </p:nvSpPr>
        <p:spPr>
          <a:xfrm>
            <a:off x="5631102" y="5319187"/>
            <a:ext cx="926823" cy="369332"/>
          </a:xfrm>
          <a:prstGeom prst="rect">
            <a:avLst/>
          </a:prstGeom>
          <a:noFill/>
          <a:ln>
            <a:solidFill>
              <a:schemeClr val="tx1"/>
            </a:solidFill>
          </a:ln>
        </p:spPr>
        <p:txBody>
          <a:bodyPr wrap="square" rtlCol="0">
            <a:spAutoFit/>
          </a:bodyPr>
          <a:lstStyle/>
          <a:p>
            <a:pPr algn="ctr"/>
            <a:r>
              <a:rPr lang="en-SG" b="1" dirty="0"/>
              <a:t>Sign Up</a:t>
            </a:r>
            <a:endParaRPr lang="en-US" b="1" dirty="0"/>
          </a:p>
        </p:txBody>
      </p:sp>
      <p:sp>
        <p:nvSpPr>
          <p:cNvPr id="37" name="TextBox 36">
            <a:extLst>
              <a:ext uri="{FF2B5EF4-FFF2-40B4-BE49-F238E27FC236}">
                <a16:creationId xmlns:a16="http://schemas.microsoft.com/office/drawing/2014/main" id="{052488B7-65D7-41E6-9D78-6FCA771723B7}"/>
              </a:ext>
            </a:extLst>
          </p:cNvPr>
          <p:cNvSpPr txBox="1"/>
          <p:nvPr/>
        </p:nvSpPr>
        <p:spPr>
          <a:xfrm>
            <a:off x="4210049" y="5860674"/>
            <a:ext cx="3785147" cy="261610"/>
          </a:xfrm>
          <a:prstGeom prst="rect">
            <a:avLst/>
          </a:prstGeom>
          <a:noFill/>
        </p:spPr>
        <p:txBody>
          <a:bodyPr wrap="square">
            <a:spAutoFit/>
          </a:bodyPr>
          <a:lstStyle/>
          <a:p>
            <a:pPr algn="ctr"/>
            <a:r>
              <a:rPr lang="en-US" sz="1100" b="0" i="0" dirty="0">
                <a:effectLst/>
                <a:latin typeface="Lato" panose="020B0604020202020204" pitchFamily="34" charset="0"/>
              </a:rPr>
              <a:t>Don't have an account? Sign up </a:t>
            </a:r>
            <a:r>
              <a:rPr lang="en-US" sz="1100" b="0" i="0" u="sng" dirty="0">
                <a:solidFill>
                  <a:srgbClr val="0070C0"/>
                </a:solidFill>
                <a:effectLst/>
                <a:latin typeface="Lato" panose="020B0604020202020204" pitchFamily="34" charset="0"/>
              </a:rPr>
              <a:t>here</a:t>
            </a:r>
            <a:endParaRPr lang="en-US" sz="1100" u="sng" dirty="0">
              <a:solidFill>
                <a:srgbClr val="0070C0"/>
              </a:solidFill>
            </a:endParaRPr>
          </a:p>
        </p:txBody>
      </p:sp>
      <p:sp>
        <p:nvSpPr>
          <p:cNvPr id="38" name="TextBox 37">
            <a:extLst>
              <a:ext uri="{FF2B5EF4-FFF2-40B4-BE49-F238E27FC236}">
                <a16:creationId xmlns:a16="http://schemas.microsoft.com/office/drawing/2014/main" id="{D9BDBD09-AEA8-400A-9FD1-5CBDE7E61AAC}"/>
              </a:ext>
            </a:extLst>
          </p:cNvPr>
          <p:cNvSpPr txBox="1"/>
          <p:nvPr/>
        </p:nvSpPr>
        <p:spPr>
          <a:xfrm>
            <a:off x="4562449" y="4571225"/>
            <a:ext cx="3067102" cy="369332"/>
          </a:xfrm>
          <a:prstGeom prst="rect">
            <a:avLst/>
          </a:prstGeom>
          <a:noFill/>
          <a:ln>
            <a:solidFill>
              <a:schemeClr val="tx1"/>
            </a:solidFill>
          </a:ln>
        </p:spPr>
        <p:txBody>
          <a:bodyPr wrap="square" rtlCol="0">
            <a:spAutoFit/>
          </a:bodyPr>
          <a:lstStyle/>
          <a:p>
            <a:endParaRPr lang="en-US" dirty="0">
              <a:solidFill>
                <a:schemeClr val="bg1">
                  <a:lumMod val="65000"/>
                </a:schemeClr>
              </a:solidFill>
            </a:endParaRPr>
          </a:p>
        </p:txBody>
      </p:sp>
      <p:sp>
        <p:nvSpPr>
          <p:cNvPr id="39" name="TextBox 38">
            <a:extLst>
              <a:ext uri="{FF2B5EF4-FFF2-40B4-BE49-F238E27FC236}">
                <a16:creationId xmlns:a16="http://schemas.microsoft.com/office/drawing/2014/main" id="{BC3C4BC9-D4FE-4612-A7EA-231637506AD1}"/>
              </a:ext>
            </a:extLst>
          </p:cNvPr>
          <p:cNvSpPr txBox="1"/>
          <p:nvPr/>
        </p:nvSpPr>
        <p:spPr>
          <a:xfrm>
            <a:off x="4562449" y="4176871"/>
            <a:ext cx="1079142" cy="369332"/>
          </a:xfrm>
          <a:prstGeom prst="rect">
            <a:avLst/>
          </a:prstGeom>
          <a:noFill/>
        </p:spPr>
        <p:txBody>
          <a:bodyPr wrap="none" rtlCol="0">
            <a:spAutoFit/>
          </a:bodyPr>
          <a:lstStyle/>
          <a:p>
            <a:r>
              <a:rPr lang="en-SG" dirty="0"/>
              <a:t>password</a:t>
            </a:r>
            <a:endParaRPr lang="en-US" dirty="0"/>
          </a:p>
        </p:txBody>
      </p:sp>
      <p:sp>
        <p:nvSpPr>
          <p:cNvPr id="40" name="TextBox 39">
            <a:extLst>
              <a:ext uri="{FF2B5EF4-FFF2-40B4-BE49-F238E27FC236}">
                <a16:creationId xmlns:a16="http://schemas.microsoft.com/office/drawing/2014/main" id="{940CC4D5-5C21-41A6-AC9B-5C7DA9B43829}"/>
              </a:ext>
            </a:extLst>
          </p:cNvPr>
          <p:cNvSpPr txBox="1"/>
          <p:nvPr/>
        </p:nvSpPr>
        <p:spPr>
          <a:xfrm>
            <a:off x="3950969" y="5006654"/>
            <a:ext cx="3785147" cy="261610"/>
          </a:xfrm>
          <a:prstGeom prst="rect">
            <a:avLst/>
          </a:prstGeom>
          <a:noFill/>
        </p:spPr>
        <p:txBody>
          <a:bodyPr wrap="square">
            <a:spAutoFit/>
          </a:bodyPr>
          <a:lstStyle/>
          <a:p>
            <a:pPr algn="ctr"/>
            <a:r>
              <a:rPr lang="en-US" sz="1100" b="0" i="0" dirty="0">
                <a:effectLst/>
                <a:latin typeface="Lato" panose="020B0604020202020204" pitchFamily="34" charset="0"/>
              </a:rPr>
              <a:t>I agree to the terms &amp; condition</a:t>
            </a:r>
            <a:endParaRPr lang="en-US" sz="1100" u="sng" dirty="0">
              <a:solidFill>
                <a:srgbClr val="0070C0"/>
              </a:solidFill>
            </a:endParaRPr>
          </a:p>
        </p:txBody>
      </p:sp>
      <p:sp>
        <p:nvSpPr>
          <p:cNvPr id="2" name="Rectangle 1">
            <a:extLst>
              <a:ext uri="{FF2B5EF4-FFF2-40B4-BE49-F238E27FC236}">
                <a16:creationId xmlns:a16="http://schemas.microsoft.com/office/drawing/2014/main" id="{291F221C-6395-40D9-8D9D-D41138E3B074}"/>
              </a:ext>
            </a:extLst>
          </p:cNvPr>
          <p:cNvSpPr/>
          <p:nvPr/>
        </p:nvSpPr>
        <p:spPr>
          <a:xfrm>
            <a:off x="4560963" y="5064316"/>
            <a:ext cx="178677" cy="2039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3846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6789BF-654D-427E-8FDB-EA97DD1E7363}"/>
              </a:ext>
            </a:extLst>
          </p:cNvPr>
          <p:cNvPicPr>
            <a:picLocks noChangeAspect="1"/>
          </p:cNvPicPr>
          <p:nvPr/>
        </p:nvPicPr>
        <p:blipFill>
          <a:blip r:embed="rId2"/>
          <a:stretch>
            <a:fillRect/>
          </a:stretch>
        </p:blipFill>
        <p:spPr>
          <a:xfrm>
            <a:off x="0" y="113302"/>
            <a:ext cx="12192000" cy="6631396"/>
          </a:xfrm>
          <a:prstGeom prst="rect">
            <a:avLst/>
          </a:prstGeom>
        </p:spPr>
      </p:pic>
    </p:spTree>
    <p:extLst>
      <p:ext uri="{BB962C8B-B14F-4D97-AF65-F5344CB8AC3E}">
        <p14:creationId xmlns:p14="http://schemas.microsoft.com/office/powerpoint/2010/main" val="4190856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0F9C8-8D64-40F6-82B5-9567B3AF3CD6}"/>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C57B88C8-4ACF-494F-8E96-9DD995671E62}"/>
              </a:ext>
            </a:extLst>
          </p:cNvPr>
          <p:cNvSpPr>
            <a:spLocks noGrp="1"/>
          </p:cNvSpPr>
          <p:nvPr>
            <p:ph idx="1"/>
          </p:nvPr>
        </p:nvSpPr>
        <p:spPr/>
        <p:txBody>
          <a:bodyPr/>
          <a:lstStyle/>
          <a:p>
            <a:endParaRPr lang="en-SG"/>
          </a:p>
        </p:txBody>
      </p:sp>
      <p:pic>
        <p:nvPicPr>
          <p:cNvPr id="5" name="Picture 4">
            <a:extLst>
              <a:ext uri="{FF2B5EF4-FFF2-40B4-BE49-F238E27FC236}">
                <a16:creationId xmlns:a16="http://schemas.microsoft.com/office/drawing/2014/main" id="{CAEF1C7A-4120-4BF5-91BA-99D5EE9224BA}"/>
              </a:ext>
            </a:extLst>
          </p:cNvPr>
          <p:cNvPicPr>
            <a:picLocks noChangeAspect="1"/>
          </p:cNvPicPr>
          <p:nvPr/>
        </p:nvPicPr>
        <p:blipFill>
          <a:blip r:embed="rId2"/>
          <a:stretch>
            <a:fillRect/>
          </a:stretch>
        </p:blipFill>
        <p:spPr>
          <a:xfrm>
            <a:off x="0" y="109892"/>
            <a:ext cx="12192000" cy="6638215"/>
          </a:xfrm>
          <a:prstGeom prst="rect">
            <a:avLst/>
          </a:prstGeom>
        </p:spPr>
      </p:pic>
    </p:spTree>
    <p:extLst>
      <p:ext uri="{BB962C8B-B14F-4D97-AF65-F5344CB8AC3E}">
        <p14:creationId xmlns:p14="http://schemas.microsoft.com/office/powerpoint/2010/main" val="2222191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F6D6F-7F5F-4BEF-BA4A-AB4BB2D16DB0}"/>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C8B93924-C553-45F6-A958-8A2155FA2C14}"/>
              </a:ext>
            </a:extLst>
          </p:cNvPr>
          <p:cNvSpPr>
            <a:spLocks noGrp="1"/>
          </p:cNvSpPr>
          <p:nvPr>
            <p:ph idx="1"/>
          </p:nvPr>
        </p:nvSpPr>
        <p:spPr/>
        <p:txBody>
          <a:bodyPr/>
          <a:lstStyle/>
          <a:p>
            <a:endParaRPr lang="en-SG"/>
          </a:p>
        </p:txBody>
      </p:sp>
      <p:pic>
        <p:nvPicPr>
          <p:cNvPr id="5" name="Picture 4">
            <a:extLst>
              <a:ext uri="{FF2B5EF4-FFF2-40B4-BE49-F238E27FC236}">
                <a16:creationId xmlns:a16="http://schemas.microsoft.com/office/drawing/2014/main" id="{BAD8A47E-9EF3-494B-9552-EF6A1D1233DA}"/>
              </a:ext>
            </a:extLst>
          </p:cNvPr>
          <p:cNvPicPr>
            <a:picLocks noChangeAspect="1"/>
          </p:cNvPicPr>
          <p:nvPr/>
        </p:nvPicPr>
        <p:blipFill>
          <a:blip r:embed="rId2"/>
          <a:stretch>
            <a:fillRect/>
          </a:stretch>
        </p:blipFill>
        <p:spPr>
          <a:xfrm>
            <a:off x="0" y="172444"/>
            <a:ext cx="12192000" cy="6513111"/>
          </a:xfrm>
          <a:prstGeom prst="rect">
            <a:avLst/>
          </a:prstGeom>
        </p:spPr>
      </p:pic>
    </p:spTree>
    <p:extLst>
      <p:ext uri="{BB962C8B-B14F-4D97-AF65-F5344CB8AC3E}">
        <p14:creationId xmlns:p14="http://schemas.microsoft.com/office/powerpoint/2010/main" val="212007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D8B0AE-DC90-443A-883C-7DD4366296D7}"/>
              </a:ext>
            </a:extLst>
          </p:cNvPr>
          <p:cNvSpPr txBox="1"/>
          <p:nvPr/>
        </p:nvSpPr>
        <p:spPr>
          <a:xfrm>
            <a:off x="845320" y="689610"/>
            <a:ext cx="2315442" cy="461665"/>
          </a:xfrm>
          <a:prstGeom prst="rect">
            <a:avLst/>
          </a:prstGeom>
          <a:noFill/>
        </p:spPr>
        <p:txBody>
          <a:bodyPr wrap="none" rtlCol="0">
            <a:spAutoFit/>
          </a:bodyPr>
          <a:lstStyle/>
          <a:p>
            <a:r>
              <a:rPr lang="en-SG" sz="1200" b="1" dirty="0"/>
              <a:t>Login page</a:t>
            </a:r>
          </a:p>
          <a:p>
            <a:pPr algn="l"/>
            <a:r>
              <a:rPr lang="en-SG" sz="1200" dirty="0"/>
              <a:t>- </a:t>
            </a:r>
            <a:r>
              <a:rPr lang="en-US" sz="1200" b="0" i="0" u="none" strike="noStrike" baseline="0" dirty="0">
                <a:solidFill>
                  <a:srgbClr val="000000"/>
                </a:solidFill>
                <a:latin typeface="Segoe UI" panose="020B0502040204020203" pitchFamily="34" charset="0"/>
              </a:rPr>
              <a:t>User must be able to login [1] </a:t>
            </a:r>
          </a:p>
        </p:txBody>
      </p:sp>
      <p:sp>
        <p:nvSpPr>
          <p:cNvPr id="5" name="TextBox 4">
            <a:extLst>
              <a:ext uri="{FF2B5EF4-FFF2-40B4-BE49-F238E27FC236}">
                <a16:creationId xmlns:a16="http://schemas.microsoft.com/office/drawing/2014/main" id="{2C98183E-701F-424C-8270-C6934E75DD11}"/>
              </a:ext>
            </a:extLst>
          </p:cNvPr>
          <p:cNvSpPr txBox="1"/>
          <p:nvPr/>
        </p:nvSpPr>
        <p:spPr>
          <a:xfrm>
            <a:off x="845320" y="1394460"/>
            <a:ext cx="4826899" cy="830997"/>
          </a:xfrm>
          <a:prstGeom prst="rect">
            <a:avLst/>
          </a:prstGeom>
          <a:noFill/>
        </p:spPr>
        <p:txBody>
          <a:bodyPr wrap="none" rtlCol="0">
            <a:spAutoFit/>
          </a:bodyPr>
          <a:lstStyle/>
          <a:p>
            <a:r>
              <a:rPr lang="en-SG" sz="1200" b="1" dirty="0"/>
              <a:t>Product page</a:t>
            </a:r>
            <a:endParaRPr lang="en-US" sz="1200" b="1" i="0" u="none" strike="noStrike" baseline="0" dirty="0">
              <a:solidFill>
                <a:srgbClr val="000000"/>
              </a:solidFill>
              <a:latin typeface="Segoe UI" panose="020B0502040204020203" pitchFamily="34" charset="0"/>
            </a:endParaRPr>
          </a:p>
          <a:p>
            <a:r>
              <a:rPr lang="en-US" sz="1200" b="0" i="0" u="none" strike="noStrike" baseline="0" dirty="0">
                <a:solidFill>
                  <a:srgbClr val="000000"/>
                </a:solidFill>
                <a:latin typeface="Segoe UI" panose="020B0502040204020203" pitchFamily="34" charset="0"/>
              </a:rPr>
              <a:t>- User must be able to view all products [2] </a:t>
            </a:r>
          </a:p>
          <a:p>
            <a:r>
              <a:rPr lang="en-US" sz="1200" dirty="0">
                <a:solidFill>
                  <a:srgbClr val="000000"/>
                </a:solidFill>
                <a:latin typeface="Segoe UI" panose="020B0502040204020203" pitchFamily="34" charset="0"/>
              </a:rPr>
              <a:t>- </a:t>
            </a:r>
            <a:r>
              <a:rPr lang="en-US" sz="1200" b="0" i="0" u="none" strike="noStrike" baseline="0" dirty="0">
                <a:solidFill>
                  <a:srgbClr val="000000"/>
                </a:solidFill>
                <a:latin typeface="Segoe UI" panose="020B0502040204020203" pitchFamily="34" charset="0"/>
              </a:rPr>
              <a:t>User must be able to add products and its quantity to their cart [3] </a:t>
            </a:r>
          </a:p>
          <a:p>
            <a:endParaRPr lang="en-US" sz="1200" b="0" i="0" u="none" strike="noStrike" baseline="0" dirty="0">
              <a:solidFill>
                <a:srgbClr val="000000"/>
              </a:solidFill>
              <a:latin typeface="Segoe UI" panose="020B0502040204020203" pitchFamily="34" charset="0"/>
            </a:endParaRPr>
          </a:p>
        </p:txBody>
      </p:sp>
      <p:sp>
        <p:nvSpPr>
          <p:cNvPr id="6" name="TextBox 5">
            <a:extLst>
              <a:ext uri="{FF2B5EF4-FFF2-40B4-BE49-F238E27FC236}">
                <a16:creationId xmlns:a16="http://schemas.microsoft.com/office/drawing/2014/main" id="{37A8D46B-6F88-44F7-BCA6-EC9D55E1C4B7}"/>
              </a:ext>
            </a:extLst>
          </p:cNvPr>
          <p:cNvSpPr txBox="1"/>
          <p:nvPr/>
        </p:nvSpPr>
        <p:spPr>
          <a:xfrm>
            <a:off x="845320" y="2468642"/>
            <a:ext cx="5250680" cy="1754326"/>
          </a:xfrm>
          <a:prstGeom prst="rect">
            <a:avLst/>
          </a:prstGeom>
          <a:noFill/>
        </p:spPr>
        <p:txBody>
          <a:bodyPr wrap="square" rtlCol="0">
            <a:spAutoFit/>
          </a:bodyPr>
          <a:lstStyle/>
          <a:p>
            <a:r>
              <a:rPr lang="en-SG" sz="1200" b="1" dirty="0"/>
              <a:t>Shopping cart component</a:t>
            </a:r>
            <a:endParaRPr lang="en-US" sz="1200" b="0" i="0" u="none" strike="noStrike" baseline="0" dirty="0">
              <a:solidFill>
                <a:srgbClr val="000000"/>
              </a:solidFill>
              <a:latin typeface="Segoe UI" panose="020B0502040204020203" pitchFamily="34" charset="0"/>
            </a:endParaRPr>
          </a:p>
          <a:p>
            <a:r>
              <a:rPr lang="en-US" sz="1200" b="0" i="0" u="none" strike="noStrike" baseline="0" dirty="0">
                <a:solidFill>
                  <a:srgbClr val="000000"/>
                </a:solidFill>
                <a:latin typeface="Segoe UI" panose="020B0502040204020203" pitchFamily="34" charset="0"/>
              </a:rPr>
              <a:t>- User must be able to view products added to their cart (You are to display the product’s name and quantity) [4] </a:t>
            </a:r>
          </a:p>
          <a:p>
            <a:r>
              <a:rPr lang="en-US" sz="1200" dirty="0">
                <a:solidFill>
                  <a:srgbClr val="000000"/>
                </a:solidFill>
                <a:latin typeface="Segoe UI" panose="020B0502040204020203" pitchFamily="34" charset="0"/>
              </a:rPr>
              <a:t>- </a:t>
            </a:r>
            <a:r>
              <a:rPr lang="en-US" sz="1200" b="0" i="0" u="none" strike="noStrike" baseline="0" dirty="0">
                <a:solidFill>
                  <a:srgbClr val="000000"/>
                </a:solidFill>
                <a:latin typeface="Segoe UI" panose="020B0502040204020203" pitchFamily="34" charset="0"/>
              </a:rPr>
              <a:t>User must be able to remove products from their cart [5] </a:t>
            </a:r>
          </a:p>
          <a:p>
            <a:r>
              <a:rPr lang="en-US" sz="1200" dirty="0">
                <a:solidFill>
                  <a:srgbClr val="000000"/>
                </a:solidFill>
                <a:latin typeface="Segoe UI" panose="020B0502040204020203" pitchFamily="34" charset="0"/>
              </a:rPr>
              <a:t>- </a:t>
            </a:r>
            <a:r>
              <a:rPr lang="en-US" sz="1200" b="0" i="0" u="none" strike="noStrike" baseline="0" dirty="0">
                <a:solidFill>
                  <a:srgbClr val="000000"/>
                </a:solidFill>
                <a:latin typeface="Segoe UI" panose="020B0502040204020203" pitchFamily="34" charset="0"/>
              </a:rPr>
              <a:t>Users must be able to checkout their cart. (Validation of sufficient balance is not required to purchase the items in the cart. You may add it in as an advance feature.) [6] </a:t>
            </a:r>
          </a:p>
          <a:p>
            <a:endParaRPr lang="en-US" sz="1200" b="0" i="0" u="none" strike="noStrike" baseline="0" dirty="0">
              <a:solidFill>
                <a:srgbClr val="000000"/>
              </a:solidFill>
              <a:latin typeface="Segoe UI" panose="020B0502040204020203" pitchFamily="34" charset="0"/>
            </a:endParaRPr>
          </a:p>
          <a:p>
            <a:endParaRPr lang="en-US" sz="1200" b="1" dirty="0"/>
          </a:p>
        </p:txBody>
      </p:sp>
      <p:sp>
        <p:nvSpPr>
          <p:cNvPr id="8" name="TextBox 7">
            <a:extLst>
              <a:ext uri="{FF2B5EF4-FFF2-40B4-BE49-F238E27FC236}">
                <a16:creationId xmlns:a16="http://schemas.microsoft.com/office/drawing/2014/main" id="{96B8142F-691C-4B16-8642-F3A7F7FDDE1D}"/>
              </a:ext>
            </a:extLst>
          </p:cNvPr>
          <p:cNvSpPr txBox="1"/>
          <p:nvPr/>
        </p:nvSpPr>
        <p:spPr>
          <a:xfrm>
            <a:off x="6392783" y="689610"/>
            <a:ext cx="5799217" cy="2308324"/>
          </a:xfrm>
          <a:prstGeom prst="rect">
            <a:avLst/>
          </a:prstGeom>
          <a:noFill/>
        </p:spPr>
        <p:txBody>
          <a:bodyPr wrap="square">
            <a:spAutoFit/>
          </a:bodyPr>
          <a:lstStyle/>
          <a:p>
            <a:pPr algn="l"/>
            <a:endParaRPr lang="en-US" sz="1200" b="0" i="0" u="none" strike="noStrike" baseline="0" dirty="0">
              <a:solidFill>
                <a:srgbClr val="000000"/>
              </a:solidFill>
              <a:latin typeface="Segoe UI" panose="020B0502040204020203" pitchFamily="34" charset="0"/>
            </a:endParaRPr>
          </a:p>
          <a:p>
            <a:r>
              <a:rPr lang="en-US" sz="1200" b="0" i="0" u="none" strike="noStrike" baseline="0" dirty="0">
                <a:solidFill>
                  <a:srgbClr val="000000"/>
                </a:solidFill>
                <a:latin typeface="Segoe UI" panose="020B0502040204020203" pitchFamily="34" charset="0"/>
              </a:rPr>
              <a:t>You must set up a valid authentication API − Server must be able to authenticate a user's identity [1] </a:t>
            </a:r>
          </a:p>
          <a:p>
            <a:endParaRPr lang="en-US" sz="1200" b="0" i="0" u="none" strike="noStrike" baseline="0" dirty="0">
              <a:solidFill>
                <a:srgbClr val="000000"/>
              </a:solidFill>
              <a:latin typeface="Segoe UI" panose="020B0502040204020203" pitchFamily="34" charset="0"/>
            </a:endParaRPr>
          </a:p>
          <a:p>
            <a:r>
              <a:rPr lang="en-US" sz="1200" b="0" i="0" u="none" strike="noStrike" baseline="0" dirty="0">
                <a:solidFill>
                  <a:srgbClr val="000000"/>
                </a:solidFill>
                <a:latin typeface="Segoe UI" panose="020B0502040204020203" pitchFamily="34" charset="0"/>
              </a:rPr>
              <a:t>• You must have an API to return a list of all products from </a:t>
            </a:r>
            <a:r>
              <a:rPr lang="en-US" sz="1200" b="1" i="0" u="none" strike="noStrike" baseline="0" dirty="0">
                <a:solidFill>
                  <a:srgbClr val="000000"/>
                </a:solidFill>
                <a:latin typeface="Segoe UI" panose="020B0502040204020203" pitchFamily="34" charset="0"/>
              </a:rPr>
              <a:t>Products </a:t>
            </a:r>
            <a:r>
              <a:rPr lang="en-US" sz="1200" b="0" i="0" u="none" strike="noStrike" baseline="0" dirty="0">
                <a:solidFill>
                  <a:srgbClr val="000000"/>
                </a:solidFill>
                <a:latin typeface="Segoe UI" panose="020B0502040204020203" pitchFamily="34" charset="0"/>
              </a:rPr>
              <a:t>and </a:t>
            </a:r>
            <a:r>
              <a:rPr lang="en-US" sz="1200" b="1" i="0" u="none" strike="noStrike" baseline="0" dirty="0">
                <a:solidFill>
                  <a:srgbClr val="000000"/>
                </a:solidFill>
                <a:latin typeface="Segoe UI" panose="020B0502040204020203" pitchFamily="34" charset="0"/>
              </a:rPr>
              <a:t>Category </a:t>
            </a:r>
            <a:r>
              <a:rPr lang="en-US" sz="1200" b="0" i="0" u="none" strike="noStrike" baseline="0" dirty="0">
                <a:solidFill>
                  <a:srgbClr val="000000"/>
                </a:solidFill>
                <a:latin typeface="Segoe UI" panose="020B0502040204020203" pitchFamily="34" charset="0"/>
              </a:rPr>
              <a:t>table [2] </a:t>
            </a:r>
          </a:p>
          <a:p>
            <a:r>
              <a:rPr lang="en-US" sz="1200" b="0" i="0" u="none" strike="noStrike" baseline="0" dirty="0">
                <a:solidFill>
                  <a:srgbClr val="000000"/>
                </a:solidFill>
                <a:latin typeface="Segoe UI" panose="020B0502040204020203" pitchFamily="34" charset="0"/>
              </a:rPr>
              <a:t>• You must set up the respective shopping cart API with the following functionalities: − Insert products added from frontend cart into database [3] </a:t>
            </a:r>
          </a:p>
          <a:p>
            <a:r>
              <a:rPr lang="en-US" sz="1200" b="0" i="0" u="none" strike="noStrike" baseline="0" dirty="0">
                <a:solidFill>
                  <a:srgbClr val="000000"/>
                </a:solidFill>
                <a:latin typeface="Segoe UI" panose="020B0502040204020203" pitchFamily="34" charset="0"/>
              </a:rPr>
              <a:t>− Return a list of all products from the </a:t>
            </a:r>
            <a:r>
              <a:rPr lang="en-US" sz="1200" b="1" i="0" u="none" strike="noStrike" baseline="0" dirty="0" err="1">
                <a:solidFill>
                  <a:srgbClr val="000000"/>
                </a:solidFill>
                <a:latin typeface="Segoe UI" panose="020B0502040204020203" pitchFamily="34" charset="0"/>
              </a:rPr>
              <a:t>OrderItem</a:t>
            </a:r>
            <a:r>
              <a:rPr lang="en-US" sz="1200" b="1" i="0" u="none" strike="noStrike" baseline="0" dirty="0">
                <a:solidFill>
                  <a:srgbClr val="000000"/>
                </a:solidFill>
                <a:latin typeface="Segoe UI" panose="020B0502040204020203" pitchFamily="34" charset="0"/>
              </a:rPr>
              <a:t> </a:t>
            </a:r>
            <a:r>
              <a:rPr lang="en-US" sz="1200" b="0" i="0" u="none" strike="noStrike" baseline="0" dirty="0">
                <a:solidFill>
                  <a:srgbClr val="000000"/>
                </a:solidFill>
                <a:latin typeface="Segoe UI" panose="020B0502040204020203" pitchFamily="34" charset="0"/>
              </a:rPr>
              <a:t>table [4] </a:t>
            </a:r>
          </a:p>
          <a:p>
            <a:r>
              <a:rPr lang="en-US" sz="1200" b="0" i="0" u="none" strike="noStrike" baseline="0" dirty="0">
                <a:solidFill>
                  <a:srgbClr val="000000"/>
                </a:solidFill>
                <a:latin typeface="Segoe UI" panose="020B0502040204020203" pitchFamily="34" charset="0"/>
              </a:rPr>
              <a:t>− Delete from the </a:t>
            </a:r>
            <a:r>
              <a:rPr lang="en-US" sz="1200" b="1" i="0" u="none" strike="noStrike" baseline="0" dirty="0" err="1">
                <a:solidFill>
                  <a:srgbClr val="000000"/>
                </a:solidFill>
                <a:latin typeface="Segoe UI" panose="020B0502040204020203" pitchFamily="34" charset="0"/>
              </a:rPr>
              <a:t>OrderItem</a:t>
            </a:r>
            <a:r>
              <a:rPr lang="en-US" sz="1200" b="1" i="0" u="none" strike="noStrike" baseline="0" dirty="0">
                <a:solidFill>
                  <a:srgbClr val="000000"/>
                </a:solidFill>
                <a:latin typeface="Segoe UI" panose="020B0502040204020203" pitchFamily="34" charset="0"/>
              </a:rPr>
              <a:t> </a:t>
            </a:r>
            <a:r>
              <a:rPr lang="en-US" sz="1200" b="0" i="0" u="none" strike="noStrike" baseline="0" dirty="0">
                <a:solidFill>
                  <a:srgbClr val="000000"/>
                </a:solidFill>
                <a:latin typeface="Segoe UI" panose="020B0502040204020203" pitchFamily="34" charset="0"/>
              </a:rPr>
              <a:t>table [5] </a:t>
            </a:r>
          </a:p>
          <a:p>
            <a:r>
              <a:rPr lang="en-US" sz="1200" b="0" i="0" u="none" strike="noStrike" baseline="0" dirty="0">
                <a:solidFill>
                  <a:srgbClr val="000000"/>
                </a:solidFill>
                <a:latin typeface="Segoe UI" panose="020B0502040204020203" pitchFamily="34" charset="0"/>
              </a:rPr>
              <a:t>− Update the </a:t>
            </a:r>
            <a:r>
              <a:rPr lang="en-US" sz="1200" b="1" i="0" u="none" strike="noStrike" baseline="0" dirty="0">
                <a:solidFill>
                  <a:srgbClr val="000000"/>
                </a:solidFill>
                <a:latin typeface="Segoe UI" panose="020B0502040204020203" pitchFamily="34" charset="0"/>
              </a:rPr>
              <a:t>Orders</a:t>
            </a:r>
            <a:r>
              <a:rPr lang="en-US" sz="1200" b="0" i="0" u="none" strike="noStrike" baseline="0" dirty="0">
                <a:solidFill>
                  <a:srgbClr val="000000"/>
                </a:solidFill>
                <a:latin typeface="Segoe UI" panose="020B0502040204020203" pitchFamily="34" charset="0"/>
              </a:rPr>
              <a:t>, </a:t>
            </a:r>
            <a:r>
              <a:rPr lang="en-US" sz="1200" b="1" i="0" u="none" strike="noStrike" baseline="0" dirty="0">
                <a:solidFill>
                  <a:srgbClr val="000000"/>
                </a:solidFill>
                <a:latin typeface="Segoe UI" panose="020B0502040204020203" pitchFamily="34" charset="0"/>
              </a:rPr>
              <a:t>Products</a:t>
            </a:r>
            <a:r>
              <a:rPr lang="en-US" sz="1200" b="0" i="0" u="none" strike="noStrike" baseline="0" dirty="0">
                <a:solidFill>
                  <a:srgbClr val="000000"/>
                </a:solidFill>
                <a:latin typeface="Segoe UI" panose="020B0502040204020203" pitchFamily="34" charset="0"/>
              </a:rPr>
              <a:t>, and </a:t>
            </a:r>
            <a:r>
              <a:rPr lang="en-US" sz="1200" b="1" i="0" u="none" strike="noStrike" baseline="0" dirty="0" err="1">
                <a:solidFill>
                  <a:srgbClr val="000000"/>
                </a:solidFill>
                <a:latin typeface="Segoe UI" panose="020B0502040204020203" pitchFamily="34" charset="0"/>
              </a:rPr>
              <a:t>OrderItem</a:t>
            </a:r>
            <a:r>
              <a:rPr lang="en-US" sz="1200" b="1" i="0" u="none" strike="noStrike" baseline="0" dirty="0">
                <a:solidFill>
                  <a:srgbClr val="000000"/>
                </a:solidFill>
                <a:latin typeface="Segoe UI" panose="020B0502040204020203" pitchFamily="34" charset="0"/>
              </a:rPr>
              <a:t> </a:t>
            </a:r>
            <a:r>
              <a:rPr lang="en-US" sz="1200" b="0" i="0" u="none" strike="noStrike" baseline="0" dirty="0">
                <a:solidFill>
                  <a:srgbClr val="000000"/>
                </a:solidFill>
                <a:latin typeface="Segoe UI" panose="020B0502040204020203" pitchFamily="34" charset="0"/>
              </a:rPr>
              <a:t>table [6] </a:t>
            </a:r>
          </a:p>
          <a:p>
            <a:endParaRPr lang="en-US" sz="1200" b="0" i="0" u="none" strike="noStrike" baseline="0" dirty="0">
              <a:solidFill>
                <a:srgbClr val="000000"/>
              </a:solidFill>
              <a:latin typeface="Segoe UI" panose="020B0502040204020203" pitchFamily="34" charset="0"/>
            </a:endParaRPr>
          </a:p>
        </p:txBody>
      </p:sp>
      <p:sp>
        <p:nvSpPr>
          <p:cNvPr id="9" name="TextBox 8">
            <a:extLst>
              <a:ext uri="{FF2B5EF4-FFF2-40B4-BE49-F238E27FC236}">
                <a16:creationId xmlns:a16="http://schemas.microsoft.com/office/drawing/2014/main" id="{F4E67DD5-5997-4B35-9509-78B2FE66EE75}"/>
              </a:ext>
            </a:extLst>
          </p:cNvPr>
          <p:cNvSpPr txBox="1"/>
          <p:nvPr/>
        </p:nvSpPr>
        <p:spPr>
          <a:xfrm>
            <a:off x="845320" y="140077"/>
            <a:ext cx="1041952" cy="369332"/>
          </a:xfrm>
          <a:prstGeom prst="rect">
            <a:avLst/>
          </a:prstGeom>
          <a:noFill/>
        </p:spPr>
        <p:txBody>
          <a:bodyPr wrap="none" rtlCol="0">
            <a:spAutoFit/>
          </a:bodyPr>
          <a:lstStyle/>
          <a:p>
            <a:r>
              <a:rPr lang="en-SG" dirty="0"/>
              <a:t>Frontend</a:t>
            </a:r>
            <a:endParaRPr lang="en-US" dirty="0"/>
          </a:p>
        </p:txBody>
      </p:sp>
      <p:sp>
        <p:nvSpPr>
          <p:cNvPr id="10" name="TextBox 9">
            <a:extLst>
              <a:ext uri="{FF2B5EF4-FFF2-40B4-BE49-F238E27FC236}">
                <a16:creationId xmlns:a16="http://schemas.microsoft.com/office/drawing/2014/main" id="{024D815A-B948-405D-ADCB-B42991209DC6}"/>
              </a:ext>
            </a:extLst>
          </p:cNvPr>
          <p:cNvSpPr txBox="1"/>
          <p:nvPr/>
        </p:nvSpPr>
        <p:spPr>
          <a:xfrm>
            <a:off x="6519783" y="202684"/>
            <a:ext cx="973921" cy="369332"/>
          </a:xfrm>
          <a:prstGeom prst="rect">
            <a:avLst/>
          </a:prstGeom>
          <a:noFill/>
        </p:spPr>
        <p:txBody>
          <a:bodyPr wrap="none" rtlCol="0">
            <a:spAutoFit/>
          </a:bodyPr>
          <a:lstStyle/>
          <a:p>
            <a:r>
              <a:rPr lang="en-SG" dirty="0"/>
              <a:t>Backend</a:t>
            </a:r>
            <a:endParaRPr lang="en-US" dirty="0"/>
          </a:p>
        </p:txBody>
      </p:sp>
    </p:spTree>
    <p:extLst>
      <p:ext uri="{BB962C8B-B14F-4D97-AF65-F5344CB8AC3E}">
        <p14:creationId xmlns:p14="http://schemas.microsoft.com/office/powerpoint/2010/main" val="1777519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21197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56546C-B0DA-465C-95CE-AAFD6D2FCA83}"/>
              </a:ext>
            </a:extLst>
          </p:cNvPr>
          <p:cNvSpPr txBox="1"/>
          <p:nvPr/>
        </p:nvSpPr>
        <p:spPr>
          <a:xfrm>
            <a:off x="838200" y="821174"/>
            <a:ext cx="1205458" cy="369332"/>
          </a:xfrm>
          <a:prstGeom prst="rect">
            <a:avLst/>
          </a:prstGeom>
          <a:noFill/>
        </p:spPr>
        <p:txBody>
          <a:bodyPr wrap="none" rtlCol="0">
            <a:spAutoFit/>
          </a:bodyPr>
          <a:lstStyle/>
          <a:p>
            <a:r>
              <a:rPr lang="en-SG" dirty="0"/>
              <a:t>Homepage</a:t>
            </a:r>
            <a:endParaRPr lang="en-US" dirty="0"/>
          </a:p>
        </p:txBody>
      </p:sp>
      <p:sp>
        <p:nvSpPr>
          <p:cNvPr id="7" name="TextBox 6">
            <a:extLst>
              <a:ext uri="{FF2B5EF4-FFF2-40B4-BE49-F238E27FC236}">
                <a16:creationId xmlns:a16="http://schemas.microsoft.com/office/drawing/2014/main" id="{376B3EA3-E6E6-491A-81F3-BA6DE8948CAF}"/>
              </a:ext>
            </a:extLst>
          </p:cNvPr>
          <p:cNvSpPr txBox="1"/>
          <p:nvPr/>
        </p:nvSpPr>
        <p:spPr>
          <a:xfrm>
            <a:off x="3063240" y="821174"/>
            <a:ext cx="1305935" cy="369332"/>
          </a:xfrm>
          <a:prstGeom prst="rect">
            <a:avLst/>
          </a:prstGeom>
          <a:noFill/>
        </p:spPr>
        <p:txBody>
          <a:bodyPr wrap="square" rtlCol="0">
            <a:spAutoFit/>
          </a:bodyPr>
          <a:lstStyle/>
          <a:p>
            <a:r>
              <a:rPr lang="en-SG" dirty="0"/>
              <a:t>My Account</a:t>
            </a:r>
            <a:endParaRPr lang="en-US" dirty="0"/>
          </a:p>
        </p:txBody>
      </p:sp>
      <p:sp>
        <p:nvSpPr>
          <p:cNvPr id="8" name="TextBox 7">
            <a:extLst>
              <a:ext uri="{FF2B5EF4-FFF2-40B4-BE49-F238E27FC236}">
                <a16:creationId xmlns:a16="http://schemas.microsoft.com/office/drawing/2014/main" id="{0D0A6F0C-CEF3-4F06-885A-63499EE52106}"/>
              </a:ext>
            </a:extLst>
          </p:cNvPr>
          <p:cNvSpPr txBox="1"/>
          <p:nvPr/>
        </p:nvSpPr>
        <p:spPr>
          <a:xfrm>
            <a:off x="5220361" y="821174"/>
            <a:ext cx="740908" cy="369332"/>
          </a:xfrm>
          <a:prstGeom prst="rect">
            <a:avLst/>
          </a:prstGeom>
          <a:noFill/>
        </p:spPr>
        <p:txBody>
          <a:bodyPr wrap="none" rtlCol="0">
            <a:spAutoFit/>
          </a:bodyPr>
          <a:lstStyle/>
          <a:p>
            <a:r>
              <a:rPr lang="en-SG" dirty="0"/>
              <a:t>Log in</a:t>
            </a:r>
            <a:endParaRPr lang="en-US" dirty="0"/>
          </a:p>
        </p:txBody>
      </p:sp>
      <p:cxnSp>
        <p:nvCxnSpPr>
          <p:cNvPr id="10" name="Straight Arrow Connector 9">
            <a:extLst>
              <a:ext uri="{FF2B5EF4-FFF2-40B4-BE49-F238E27FC236}">
                <a16:creationId xmlns:a16="http://schemas.microsoft.com/office/drawing/2014/main" id="{3E0F1FEA-A162-48BF-BEF1-562513F542EA}"/>
              </a:ext>
            </a:extLst>
          </p:cNvPr>
          <p:cNvCxnSpPr>
            <a:cxnSpLocks/>
            <a:stCxn id="4" idx="3"/>
            <a:endCxn id="7" idx="1"/>
          </p:cNvCxnSpPr>
          <p:nvPr/>
        </p:nvCxnSpPr>
        <p:spPr>
          <a:xfrm>
            <a:off x="2043658" y="1005840"/>
            <a:ext cx="10195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A76183D-A4E0-41CA-869E-EDD414002DE2}"/>
              </a:ext>
            </a:extLst>
          </p:cNvPr>
          <p:cNvCxnSpPr>
            <a:cxnSpLocks/>
            <a:stCxn id="7" idx="3"/>
            <a:endCxn id="8" idx="1"/>
          </p:cNvCxnSpPr>
          <p:nvPr/>
        </p:nvCxnSpPr>
        <p:spPr>
          <a:xfrm flipV="1">
            <a:off x="4369175" y="1005840"/>
            <a:ext cx="8511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8CAFCB6-1CC5-4AA0-B6BD-E6F3E963C722}"/>
              </a:ext>
            </a:extLst>
          </p:cNvPr>
          <p:cNvSpPr txBox="1"/>
          <p:nvPr/>
        </p:nvSpPr>
        <p:spPr>
          <a:xfrm>
            <a:off x="6812455" y="682674"/>
            <a:ext cx="1322863" cy="646331"/>
          </a:xfrm>
          <a:prstGeom prst="rect">
            <a:avLst/>
          </a:prstGeom>
          <a:noFill/>
        </p:spPr>
        <p:txBody>
          <a:bodyPr wrap="none" rtlCol="0">
            <a:spAutoFit/>
          </a:bodyPr>
          <a:lstStyle/>
          <a:p>
            <a:r>
              <a:rPr lang="en-SG" dirty="0"/>
              <a:t>My account</a:t>
            </a:r>
          </a:p>
          <a:p>
            <a:pPr algn="ctr"/>
            <a:r>
              <a:rPr lang="en-SG" dirty="0"/>
              <a:t>(dashboard)</a:t>
            </a:r>
            <a:endParaRPr lang="en-US" dirty="0"/>
          </a:p>
        </p:txBody>
      </p:sp>
      <p:cxnSp>
        <p:nvCxnSpPr>
          <p:cNvPr id="16" name="Straight Arrow Connector 15">
            <a:extLst>
              <a:ext uri="{FF2B5EF4-FFF2-40B4-BE49-F238E27FC236}">
                <a16:creationId xmlns:a16="http://schemas.microsoft.com/office/drawing/2014/main" id="{6A4BE3E2-FCB1-4D40-BA2D-0F3B8C820938}"/>
              </a:ext>
            </a:extLst>
          </p:cNvPr>
          <p:cNvCxnSpPr>
            <a:cxnSpLocks/>
            <a:stCxn id="8" idx="3"/>
            <a:endCxn id="15" idx="1"/>
          </p:cNvCxnSpPr>
          <p:nvPr/>
        </p:nvCxnSpPr>
        <p:spPr>
          <a:xfrm>
            <a:off x="5961269" y="1005840"/>
            <a:ext cx="8511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294015C8-764F-4774-9932-7067078D640A}"/>
              </a:ext>
            </a:extLst>
          </p:cNvPr>
          <p:cNvPicPr>
            <a:picLocks noChangeAspect="1"/>
          </p:cNvPicPr>
          <p:nvPr/>
        </p:nvPicPr>
        <p:blipFill rotWithShape="1">
          <a:blip r:embed="rId2"/>
          <a:srcRect r="74192" b="40489"/>
          <a:stretch/>
        </p:blipFill>
        <p:spPr>
          <a:xfrm>
            <a:off x="3249218" y="372906"/>
            <a:ext cx="933978" cy="497561"/>
          </a:xfrm>
          <a:prstGeom prst="rect">
            <a:avLst/>
          </a:prstGeom>
        </p:spPr>
      </p:pic>
      <p:sp>
        <p:nvSpPr>
          <p:cNvPr id="38" name="TextBox 37">
            <a:extLst>
              <a:ext uri="{FF2B5EF4-FFF2-40B4-BE49-F238E27FC236}">
                <a16:creationId xmlns:a16="http://schemas.microsoft.com/office/drawing/2014/main" id="{BD08928C-166A-4034-8002-DB9997735411}"/>
              </a:ext>
            </a:extLst>
          </p:cNvPr>
          <p:cNvSpPr txBox="1"/>
          <p:nvPr/>
        </p:nvSpPr>
        <p:spPr>
          <a:xfrm>
            <a:off x="2719405" y="2639840"/>
            <a:ext cx="1305935" cy="369332"/>
          </a:xfrm>
          <a:prstGeom prst="rect">
            <a:avLst/>
          </a:prstGeom>
          <a:noFill/>
        </p:spPr>
        <p:txBody>
          <a:bodyPr wrap="square" rtlCol="0">
            <a:spAutoFit/>
          </a:bodyPr>
          <a:lstStyle/>
          <a:p>
            <a:r>
              <a:rPr lang="en-SG" dirty="0"/>
              <a:t>Cart</a:t>
            </a:r>
            <a:endParaRPr lang="en-US" dirty="0"/>
          </a:p>
        </p:txBody>
      </p:sp>
      <p:pic>
        <p:nvPicPr>
          <p:cNvPr id="39" name="Picture 38">
            <a:extLst>
              <a:ext uri="{FF2B5EF4-FFF2-40B4-BE49-F238E27FC236}">
                <a16:creationId xmlns:a16="http://schemas.microsoft.com/office/drawing/2014/main" id="{9111A633-47C8-491C-84C7-9A4EB7B65372}"/>
              </a:ext>
            </a:extLst>
          </p:cNvPr>
          <p:cNvPicPr>
            <a:picLocks noChangeAspect="1"/>
          </p:cNvPicPr>
          <p:nvPr/>
        </p:nvPicPr>
        <p:blipFill rotWithShape="1">
          <a:blip r:embed="rId2"/>
          <a:srcRect l="23388" r="59477" b="42135"/>
          <a:stretch/>
        </p:blipFill>
        <p:spPr>
          <a:xfrm>
            <a:off x="2668755" y="2149767"/>
            <a:ext cx="628127" cy="490072"/>
          </a:xfrm>
          <a:prstGeom prst="rect">
            <a:avLst/>
          </a:prstGeom>
        </p:spPr>
      </p:pic>
      <p:cxnSp>
        <p:nvCxnSpPr>
          <p:cNvPr id="40" name="Connector: Elbow 39">
            <a:extLst>
              <a:ext uri="{FF2B5EF4-FFF2-40B4-BE49-F238E27FC236}">
                <a16:creationId xmlns:a16="http://schemas.microsoft.com/office/drawing/2014/main" id="{729989AA-10D6-4F76-9493-737A94B2CE0F}"/>
              </a:ext>
            </a:extLst>
          </p:cNvPr>
          <p:cNvCxnSpPr>
            <a:cxnSpLocks/>
            <a:endCxn id="38" idx="1"/>
          </p:cNvCxnSpPr>
          <p:nvPr/>
        </p:nvCxnSpPr>
        <p:spPr>
          <a:xfrm rot="16200000" flipH="1">
            <a:off x="1406508" y="1511608"/>
            <a:ext cx="1634001" cy="99179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59815D84-E6DA-4547-B828-0C2AB50622DF}"/>
              </a:ext>
            </a:extLst>
          </p:cNvPr>
          <p:cNvSpPr txBox="1"/>
          <p:nvPr/>
        </p:nvSpPr>
        <p:spPr>
          <a:xfrm>
            <a:off x="7645336" y="2639839"/>
            <a:ext cx="1305935" cy="369332"/>
          </a:xfrm>
          <a:prstGeom prst="rect">
            <a:avLst/>
          </a:prstGeom>
          <a:noFill/>
        </p:spPr>
        <p:txBody>
          <a:bodyPr wrap="square" rtlCol="0">
            <a:spAutoFit/>
          </a:bodyPr>
          <a:lstStyle/>
          <a:p>
            <a:pPr algn="ctr"/>
            <a:r>
              <a:rPr lang="en-SG" dirty="0"/>
              <a:t>Cart list</a:t>
            </a:r>
            <a:endParaRPr lang="en-US" dirty="0"/>
          </a:p>
        </p:txBody>
      </p:sp>
      <p:cxnSp>
        <p:nvCxnSpPr>
          <p:cNvPr id="48" name="Straight Arrow Connector 47">
            <a:extLst>
              <a:ext uri="{FF2B5EF4-FFF2-40B4-BE49-F238E27FC236}">
                <a16:creationId xmlns:a16="http://schemas.microsoft.com/office/drawing/2014/main" id="{8DA296EF-8CA2-4D8C-AAA0-7548DAF2720D}"/>
              </a:ext>
            </a:extLst>
          </p:cNvPr>
          <p:cNvCxnSpPr>
            <a:cxnSpLocks/>
            <a:endCxn id="47" idx="1"/>
          </p:cNvCxnSpPr>
          <p:nvPr/>
        </p:nvCxnSpPr>
        <p:spPr>
          <a:xfrm flipV="1">
            <a:off x="3296882" y="2824505"/>
            <a:ext cx="4348454" cy="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354D6341-79CD-4422-A090-4D48E72680CF}"/>
              </a:ext>
            </a:extLst>
          </p:cNvPr>
          <p:cNvCxnSpPr>
            <a:cxnSpLocks/>
            <a:stCxn id="39" idx="0"/>
          </p:cNvCxnSpPr>
          <p:nvPr/>
        </p:nvCxnSpPr>
        <p:spPr>
          <a:xfrm flipV="1">
            <a:off x="2982819" y="1190503"/>
            <a:ext cx="466464" cy="959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0D7E0AEB-0416-4CBE-8E05-46F94BA9080B}"/>
              </a:ext>
            </a:extLst>
          </p:cNvPr>
          <p:cNvSpPr txBox="1"/>
          <p:nvPr/>
        </p:nvSpPr>
        <p:spPr>
          <a:xfrm>
            <a:off x="2435112" y="1393137"/>
            <a:ext cx="1305935" cy="646331"/>
          </a:xfrm>
          <a:prstGeom prst="rect">
            <a:avLst/>
          </a:prstGeom>
          <a:noFill/>
        </p:spPr>
        <p:txBody>
          <a:bodyPr wrap="square" rtlCol="0">
            <a:spAutoFit/>
          </a:bodyPr>
          <a:lstStyle/>
          <a:p>
            <a:pPr algn="ctr"/>
            <a:r>
              <a:rPr lang="en-SG" dirty="0"/>
              <a:t>If not logged in</a:t>
            </a:r>
            <a:endParaRPr lang="en-US" dirty="0"/>
          </a:p>
        </p:txBody>
      </p:sp>
      <p:sp>
        <p:nvSpPr>
          <p:cNvPr id="61" name="TextBox 60">
            <a:extLst>
              <a:ext uri="{FF2B5EF4-FFF2-40B4-BE49-F238E27FC236}">
                <a16:creationId xmlns:a16="http://schemas.microsoft.com/office/drawing/2014/main" id="{F891FA6C-3F0C-48CD-B027-727E26BD76CC}"/>
              </a:ext>
            </a:extLst>
          </p:cNvPr>
          <p:cNvSpPr txBox="1"/>
          <p:nvPr/>
        </p:nvSpPr>
        <p:spPr>
          <a:xfrm>
            <a:off x="3488123" y="2462423"/>
            <a:ext cx="1305935" cy="369332"/>
          </a:xfrm>
          <a:prstGeom prst="rect">
            <a:avLst/>
          </a:prstGeom>
          <a:noFill/>
        </p:spPr>
        <p:txBody>
          <a:bodyPr wrap="square" rtlCol="0">
            <a:spAutoFit/>
          </a:bodyPr>
          <a:lstStyle/>
          <a:p>
            <a:pPr algn="ctr"/>
            <a:r>
              <a:rPr lang="en-SG" dirty="0"/>
              <a:t>If logged in</a:t>
            </a:r>
            <a:endParaRPr lang="en-US" dirty="0"/>
          </a:p>
        </p:txBody>
      </p:sp>
      <p:cxnSp>
        <p:nvCxnSpPr>
          <p:cNvPr id="64" name="Straight Arrow Connector 63">
            <a:extLst>
              <a:ext uri="{FF2B5EF4-FFF2-40B4-BE49-F238E27FC236}">
                <a16:creationId xmlns:a16="http://schemas.microsoft.com/office/drawing/2014/main" id="{01F95787-4495-4433-AA06-163C45A6FA5A}"/>
              </a:ext>
            </a:extLst>
          </p:cNvPr>
          <p:cNvCxnSpPr>
            <a:cxnSpLocks/>
            <a:stCxn id="15" idx="2"/>
            <a:endCxn id="47" idx="0"/>
          </p:cNvCxnSpPr>
          <p:nvPr/>
        </p:nvCxnSpPr>
        <p:spPr>
          <a:xfrm>
            <a:off x="7473887" y="1329005"/>
            <a:ext cx="824417" cy="1310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Connector: Elbow 66">
            <a:extLst>
              <a:ext uri="{FF2B5EF4-FFF2-40B4-BE49-F238E27FC236}">
                <a16:creationId xmlns:a16="http://schemas.microsoft.com/office/drawing/2014/main" id="{0FCC37B0-409A-4962-97F3-72B8F2C2F3C3}"/>
              </a:ext>
            </a:extLst>
          </p:cNvPr>
          <p:cNvCxnSpPr>
            <a:cxnSpLocks/>
            <a:stCxn id="15" idx="0"/>
            <a:endCxn id="4" idx="0"/>
          </p:cNvCxnSpPr>
          <p:nvPr/>
        </p:nvCxnSpPr>
        <p:spPr>
          <a:xfrm rot="16200000" flipH="1" flipV="1">
            <a:off x="4388158" y="-2264555"/>
            <a:ext cx="138500" cy="6032958"/>
          </a:xfrm>
          <a:prstGeom prst="bentConnector3">
            <a:avLst>
              <a:gd name="adj1" fmla="val -24758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EF7FC2D0-A091-49C9-9F08-F916867B13C4}"/>
              </a:ext>
            </a:extLst>
          </p:cNvPr>
          <p:cNvSpPr txBox="1"/>
          <p:nvPr/>
        </p:nvSpPr>
        <p:spPr>
          <a:xfrm>
            <a:off x="25734" y="3424877"/>
            <a:ext cx="2830390" cy="646331"/>
          </a:xfrm>
          <a:prstGeom prst="rect">
            <a:avLst/>
          </a:prstGeom>
          <a:noFill/>
        </p:spPr>
        <p:txBody>
          <a:bodyPr wrap="none" rtlCol="0">
            <a:spAutoFit/>
          </a:bodyPr>
          <a:lstStyle/>
          <a:p>
            <a:r>
              <a:rPr lang="en-SG" dirty="0"/>
              <a:t>Available items for purchase</a:t>
            </a:r>
          </a:p>
          <a:p>
            <a:pPr algn="ctr"/>
            <a:r>
              <a:rPr lang="en-SG" dirty="0"/>
              <a:t>(from JSON)</a:t>
            </a:r>
            <a:endParaRPr lang="en-US" dirty="0"/>
          </a:p>
        </p:txBody>
      </p:sp>
      <p:cxnSp>
        <p:nvCxnSpPr>
          <p:cNvPr id="73" name="Straight Arrow Connector 72">
            <a:extLst>
              <a:ext uri="{FF2B5EF4-FFF2-40B4-BE49-F238E27FC236}">
                <a16:creationId xmlns:a16="http://schemas.microsoft.com/office/drawing/2014/main" id="{9F863E62-8D9C-46B0-91B5-2AE3837E0C26}"/>
              </a:ext>
            </a:extLst>
          </p:cNvPr>
          <p:cNvCxnSpPr>
            <a:cxnSpLocks/>
            <a:stCxn id="4" idx="2"/>
            <a:endCxn id="72" idx="0"/>
          </p:cNvCxnSpPr>
          <p:nvPr/>
        </p:nvCxnSpPr>
        <p:spPr>
          <a:xfrm>
            <a:off x="1440929" y="1190506"/>
            <a:ext cx="0" cy="2234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3301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3D17CB4-F7A7-44E1-A7F7-943DF66B0BFE}"/>
              </a:ext>
            </a:extLst>
          </p:cNvPr>
          <p:cNvSpPr/>
          <p:nvPr/>
        </p:nvSpPr>
        <p:spPr>
          <a:xfrm>
            <a:off x="2123812" y="574647"/>
            <a:ext cx="7944375" cy="62833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ECA3B52-B2B4-429A-841C-8BE7036C799C}"/>
              </a:ext>
            </a:extLst>
          </p:cNvPr>
          <p:cNvSpPr/>
          <p:nvPr/>
        </p:nvSpPr>
        <p:spPr>
          <a:xfrm>
            <a:off x="2123812" y="574647"/>
            <a:ext cx="7944375" cy="7885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1222C85-3E63-4F3E-A9A7-3DFDE80DFA18}"/>
              </a:ext>
            </a:extLst>
          </p:cNvPr>
          <p:cNvSpPr txBox="1"/>
          <p:nvPr/>
        </p:nvSpPr>
        <p:spPr>
          <a:xfrm>
            <a:off x="2283154" y="769421"/>
            <a:ext cx="1578702" cy="369332"/>
          </a:xfrm>
          <a:prstGeom prst="rect">
            <a:avLst/>
          </a:prstGeom>
          <a:noFill/>
        </p:spPr>
        <p:txBody>
          <a:bodyPr wrap="none" rtlCol="0">
            <a:spAutoFit/>
          </a:bodyPr>
          <a:lstStyle/>
          <a:p>
            <a:r>
              <a:rPr lang="en-SG" dirty="0"/>
              <a:t>Platform name</a:t>
            </a:r>
            <a:endParaRPr lang="en-US" dirty="0"/>
          </a:p>
        </p:txBody>
      </p:sp>
      <p:pic>
        <p:nvPicPr>
          <p:cNvPr id="12" name="Picture 11">
            <a:extLst>
              <a:ext uri="{FF2B5EF4-FFF2-40B4-BE49-F238E27FC236}">
                <a16:creationId xmlns:a16="http://schemas.microsoft.com/office/drawing/2014/main" id="{22DF305C-A5BE-4EEA-9070-66384B365C67}"/>
              </a:ext>
            </a:extLst>
          </p:cNvPr>
          <p:cNvPicPr>
            <a:picLocks noChangeAspect="1"/>
          </p:cNvPicPr>
          <p:nvPr/>
        </p:nvPicPr>
        <p:blipFill rotWithShape="1">
          <a:blip r:embed="rId2"/>
          <a:srcRect r="74192" b="40489"/>
          <a:stretch/>
        </p:blipFill>
        <p:spPr>
          <a:xfrm>
            <a:off x="8752736" y="644545"/>
            <a:ext cx="712995" cy="379836"/>
          </a:xfrm>
          <a:prstGeom prst="rect">
            <a:avLst/>
          </a:prstGeom>
        </p:spPr>
      </p:pic>
      <p:pic>
        <p:nvPicPr>
          <p:cNvPr id="15" name="Picture 14">
            <a:extLst>
              <a:ext uri="{FF2B5EF4-FFF2-40B4-BE49-F238E27FC236}">
                <a16:creationId xmlns:a16="http://schemas.microsoft.com/office/drawing/2014/main" id="{C20D79E5-A06E-46D7-9DF6-374768C9800A}"/>
              </a:ext>
            </a:extLst>
          </p:cNvPr>
          <p:cNvPicPr>
            <a:picLocks noChangeAspect="1"/>
          </p:cNvPicPr>
          <p:nvPr/>
        </p:nvPicPr>
        <p:blipFill rotWithShape="1">
          <a:blip r:embed="rId2"/>
          <a:srcRect l="23388" r="59477"/>
          <a:stretch/>
        </p:blipFill>
        <p:spPr>
          <a:xfrm>
            <a:off x="8279362" y="617739"/>
            <a:ext cx="473374" cy="638264"/>
          </a:xfrm>
          <a:prstGeom prst="rect">
            <a:avLst/>
          </a:prstGeom>
        </p:spPr>
      </p:pic>
      <p:pic>
        <p:nvPicPr>
          <p:cNvPr id="19" name="Picture 18">
            <a:extLst>
              <a:ext uri="{FF2B5EF4-FFF2-40B4-BE49-F238E27FC236}">
                <a16:creationId xmlns:a16="http://schemas.microsoft.com/office/drawing/2014/main" id="{6BB440EF-68AE-4258-BD5B-CD9B94A77D5F}"/>
              </a:ext>
            </a:extLst>
          </p:cNvPr>
          <p:cNvPicPr>
            <a:picLocks noChangeAspect="1"/>
          </p:cNvPicPr>
          <p:nvPr/>
        </p:nvPicPr>
        <p:blipFill rotWithShape="1">
          <a:blip r:embed="rId3"/>
          <a:srcRect l="35002" r="30003"/>
          <a:stretch/>
        </p:blipFill>
        <p:spPr>
          <a:xfrm>
            <a:off x="6153296" y="716482"/>
            <a:ext cx="480060" cy="504895"/>
          </a:xfrm>
          <a:prstGeom prst="rect">
            <a:avLst/>
          </a:prstGeom>
        </p:spPr>
      </p:pic>
      <p:sp>
        <p:nvSpPr>
          <p:cNvPr id="20" name="TextBox 19">
            <a:extLst>
              <a:ext uri="{FF2B5EF4-FFF2-40B4-BE49-F238E27FC236}">
                <a16:creationId xmlns:a16="http://schemas.microsoft.com/office/drawing/2014/main" id="{3F3F4BD8-CD3B-4BFE-96AA-8D9DF3786812}"/>
              </a:ext>
            </a:extLst>
          </p:cNvPr>
          <p:cNvSpPr txBox="1"/>
          <p:nvPr/>
        </p:nvSpPr>
        <p:spPr>
          <a:xfrm>
            <a:off x="6546540" y="784263"/>
            <a:ext cx="1647537" cy="369332"/>
          </a:xfrm>
          <a:prstGeom prst="rect">
            <a:avLst/>
          </a:prstGeom>
          <a:noFill/>
          <a:ln>
            <a:solidFill>
              <a:schemeClr val="tx1"/>
            </a:solidFill>
          </a:ln>
        </p:spPr>
        <p:txBody>
          <a:bodyPr wrap="square" rtlCol="0">
            <a:spAutoFit/>
          </a:bodyPr>
          <a:lstStyle/>
          <a:p>
            <a:r>
              <a:rPr lang="en-SG" dirty="0">
                <a:solidFill>
                  <a:schemeClr val="bg1">
                    <a:lumMod val="65000"/>
                  </a:schemeClr>
                </a:solidFill>
              </a:rPr>
              <a:t>Search here…</a:t>
            </a:r>
            <a:endParaRPr lang="en-US" dirty="0">
              <a:solidFill>
                <a:schemeClr val="bg1">
                  <a:lumMod val="65000"/>
                </a:schemeClr>
              </a:solidFill>
            </a:endParaRPr>
          </a:p>
        </p:txBody>
      </p:sp>
      <p:pic>
        <p:nvPicPr>
          <p:cNvPr id="22" name="Picture 21">
            <a:extLst>
              <a:ext uri="{FF2B5EF4-FFF2-40B4-BE49-F238E27FC236}">
                <a16:creationId xmlns:a16="http://schemas.microsoft.com/office/drawing/2014/main" id="{3E54E31F-BBBE-46C8-BCDF-3E763A679C74}"/>
              </a:ext>
            </a:extLst>
          </p:cNvPr>
          <p:cNvPicPr>
            <a:picLocks noChangeAspect="1"/>
          </p:cNvPicPr>
          <p:nvPr/>
        </p:nvPicPr>
        <p:blipFill>
          <a:blip r:embed="rId4"/>
          <a:stretch>
            <a:fillRect/>
          </a:stretch>
        </p:blipFill>
        <p:spPr>
          <a:xfrm>
            <a:off x="3890790" y="652816"/>
            <a:ext cx="1260797" cy="376817"/>
          </a:xfrm>
          <a:prstGeom prst="rect">
            <a:avLst/>
          </a:prstGeom>
          <a:ln>
            <a:solidFill>
              <a:schemeClr val="tx1"/>
            </a:solidFill>
          </a:ln>
        </p:spPr>
      </p:pic>
      <p:sp>
        <p:nvSpPr>
          <p:cNvPr id="25" name="TextBox 24">
            <a:extLst>
              <a:ext uri="{FF2B5EF4-FFF2-40B4-BE49-F238E27FC236}">
                <a16:creationId xmlns:a16="http://schemas.microsoft.com/office/drawing/2014/main" id="{86946BF1-6D74-4942-867D-6B103DF37931}"/>
              </a:ext>
            </a:extLst>
          </p:cNvPr>
          <p:cNvSpPr txBox="1"/>
          <p:nvPr/>
        </p:nvSpPr>
        <p:spPr>
          <a:xfrm>
            <a:off x="9397496" y="798728"/>
            <a:ext cx="699935" cy="307777"/>
          </a:xfrm>
          <a:prstGeom prst="rect">
            <a:avLst/>
          </a:prstGeom>
          <a:noFill/>
        </p:spPr>
        <p:txBody>
          <a:bodyPr wrap="none" rtlCol="0">
            <a:spAutoFit/>
          </a:bodyPr>
          <a:lstStyle/>
          <a:p>
            <a:r>
              <a:rPr lang="en-SG" sz="1400" dirty="0"/>
              <a:t>Sort by</a:t>
            </a:r>
            <a:endParaRPr lang="en-US" sz="1400" dirty="0"/>
          </a:p>
        </p:txBody>
      </p:sp>
      <p:pic>
        <p:nvPicPr>
          <p:cNvPr id="26" name="Picture 25">
            <a:extLst>
              <a:ext uri="{FF2B5EF4-FFF2-40B4-BE49-F238E27FC236}">
                <a16:creationId xmlns:a16="http://schemas.microsoft.com/office/drawing/2014/main" id="{E3E1DA76-1703-49D3-BE88-E97C8535ADEC}"/>
              </a:ext>
            </a:extLst>
          </p:cNvPr>
          <p:cNvPicPr>
            <a:picLocks noChangeAspect="1"/>
          </p:cNvPicPr>
          <p:nvPr/>
        </p:nvPicPr>
        <p:blipFill>
          <a:blip r:embed="rId5"/>
          <a:stretch>
            <a:fillRect/>
          </a:stretch>
        </p:blipFill>
        <p:spPr>
          <a:xfrm>
            <a:off x="3892767" y="866521"/>
            <a:ext cx="1260796" cy="319132"/>
          </a:xfrm>
          <a:prstGeom prst="rect">
            <a:avLst/>
          </a:prstGeom>
          <a:ln>
            <a:solidFill>
              <a:schemeClr val="tx1"/>
            </a:solidFill>
          </a:ln>
        </p:spPr>
      </p:pic>
      <p:cxnSp>
        <p:nvCxnSpPr>
          <p:cNvPr id="28" name="Straight Connector 27">
            <a:extLst>
              <a:ext uri="{FF2B5EF4-FFF2-40B4-BE49-F238E27FC236}">
                <a16:creationId xmlns:a16="http://schemas.microsoft.com/office/drawing/2014/main" id="{C827BD7B-DC42-4C73-BE8D-11E88EA2EF81}"/>
              </a:ext>
            </a:extLst>
          </p:cNvPr>
          <p:cNvCxnSpPr>
            <a:cxnSpLocks/>
          </p:cNvCxnSpPr>
          <p:nvPr/>
        </p:nvCxnSpPr>
        <p:spPr>
          <a:xfrm flipH="1" flipV="1">
            <a:off x="4250802" y="1144485"/>
            <a:ext cx="281940" cy="5937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E674B95-62F1-4A13-872C-EF40CFF435DE}"/>
              </a:ext>
            </a:extLst>
          </p:cNvPr>
          <p:cNvSpPr txBox="1"/>
          <p:nvPr/>
        </p:nvSpPr>
        <p:spPr>
          <a:xfrm>
            <a:off x="8617042" y="952616"/>
            <a:ext cx="916148" cy="276999"/>
          </a:xfrm>
          <a:prstGeom prst="rect">
            <a:avLst/>
          </a:prstGeom>
          <a:noFill/>
        </p:spPr>
        <p:txBody>
          <a:bodyPr wrap="none" rtlCol="0">
            <a:spAutoFit/>
          </a:bodyPr>
          <a:lstStyle/>
          <a:p>
            <a:r>
              <a:rPr lang="en-SG" sz="1200" dirty="0"/>
              <a:t>My account</a:t>
            </a:r>
            <a:endParaRPr lang="en-US" sz="1200" dirty="0"/>
          </a:p>
        </p:txBody>
      </p:sp>
      <p:sp>
        <p:nvSpPr>
          <p:cNvPr id="23" name="TextBox 22">
            <a:extLst>
              <a:ext uri="{FF2B5EF4-FFF2-40B4-BE49-F238E27FC236}">
                <a16:creationId xmlns:a16="http://schemas.microsoft.com/office/drawing/2014/main" id="{0E2FD2A8-BF3A-4422-B07E-BA1A3AB89760}"/>
              </a:ext>
            </a:extLst>
          </p:cNvPr>
          <p:cNvSpPr txBox="1"/>
          <p:nvPr/>
        </p:nvSpPr>
        <p:spPr>
          <a:xfrm>
            <a:off x="2639437" y="2270103"/>
            <a:ext cx="2082700" cy="369332"/>
          </a:xfrm>
          <a:prstGeom prst="rect">
            <a:avLst/>
          </a:prstGeom>
          <a:noFill/>
          <a:ln>
            <a:solidFill>
              <a:schemeClr val="tx1"/>
            </a:solidFill>
          </a:ln>
        </p:spPr>
        <p:txBody>
          <a:bodyPr wrap="square" rtlCol="0">
            <a:spAutoFit/>
          </a:bodyPr>
          <a:lstStyle/>
          <a:p>
            <a:r>
              <a:rPr lang="en-SG" dirty="0">
                <a:solidFill>
                  <a:schemeClr val="bg1">
                    <a:lumMod val="65000"/>
                  </a:schemeClr>
                </a:solidFill>
              </a:rPr>
              <a:t>Item 1</a:t>
            </a:r>
            <a:endParaRPr lang="en-US" dirty="0">
              <a:solidFill>
                <a:schemeClr val="bg1">
                  <a:lumMod val="65000"/>
                </a:schemeClr>
              </a:solidFill>
            </a:endParaRPr>
          </a:p>
        </p:txBody>
      </p:sp>
      <p:sp>
        <p:nvSpPr>
          <p:cNvPr id="41" name="TextBox 40">
            <a:extLst>
              <a:ext uri="{FF2B5EF4-FFF2-40B4-BE49-F238E27FC236}">
                <a16:creationId xmlns:a16="http://schemas.microsoft.com/office/drawing/2014/main" id="{3B4C5F32-69BA-46B9-8C3C-CFFF1AEB9E21}"/>
              </a:ext>
            </a:extLst>
          </p:cNvPr>
          <p:cNvSpPr txBox="1"/>
          <p:nvPr/>
        </p:nvSpPr>
        <p:spPr>
          <a:xfrm>
            <a:off x="2639437" y="2980433"/>
            <a:ext cx="2082700" cy="369332"/>
          </a:xfrm>
          <a:prstGeom prst="rect">
            <a:avLst/>
          </a:prstGeom>
          <a:noFill/>
          <a:ln>
            <a:solidFill>
              <a:schemeClr val="tx1"/>
            </a:solidFill>
          </a:ln>
        </p:spPr>
        <p:txBody>
          <a:bodyPr wrap="square" rtlCol="0">
            <a:spAutoFit/>
          </a:bodyPr>
          <a:lstStyle/>
          <a:p>
            <a:r>
              <a:rPr lang="en-SG" dirty="0">
                <a:solidFill>
                  <a:schemeClr val="bg1">
                    <a:lumMod val="65000"/>
                  </a:schemeClr>
                </a:solidFill>
              </a:rPr>
              <a:t>Item 2</a:t>
            </a:r>
            <a:endParaRPr lang="en-US" dirty="0">
              <a:solidFill>
                <a:schemeClr val="bg1">
                  <a:lumMod val="65000"/>
                </a:schemeClr>
              </a:solidFill>
            </a:endParaRPr>
          </a:p>
        </p:txBody>
      </p:sp>
      <p:sp>
        <p:nvSpPr>
          <p:cNvPr id="42" name="TextBox 41">
            <a:extLst>
              <a:ext uri="{FF2B5EF4-FFF2-40B4-BE49-F238E27FC236}">
                <a16:creationId xmlns:a16="http://schemas.microsoft.com/office/drawing/2014/main" id="{78F1EAAF-D230-4523-903B-A53A42303B24}"/>
              </a:ext>
            </a:extLst>
          </p:cNvPr>
          <p:cNvSpPr txBox="1"/>
          <p:nvPr/>
        </p:nvSpPr>
        <p:spPr>
          <a:xfrm>
            <a:off x="2639437" y="3707028"/>
            <a:ext cx="2082700" cy="369332"/>
          </a:xfrm>
          <a:prstGeom prst="rect">
            <a:avLst/>
          </a:prstGeom>
          <a:noFill/>
          <a:ln>
            <a:solidFill>
              <a:schemeClr val="tx1"/>
            </a:solidFill>
          </a:ln>
        </p:spPr>
        <p:txBody>
          <a:bodyPr wrap="square" rtlCol="0">
            <a:spAutoFit/>
          </a:bodyPr>
          <a:lstStyle/>
          <a:p>
            <a:r>
              <a:rPr lang="en-SG" dirty="0">
                <a:solidFill>
                  <a:schemeClr val="bg1">
                    <a:lumMod val="65000"/>
                  </a:schemeClr>
                </a:solidFill>
              </a:rPr>
              <a:t>Item 3</a:t>
            </a:r>
            <a:endParaRPr lang="en-US" dirty="0">
              <a:solidFill>
                <a:schemeClr val="bg1">
                  <a:lumMod val="65000"/>
                </a:schemeClr>
              </a:solidFill>
            </a:endParaRPr>
          </a:p>
        </p:txBody>
      </p:sp>
      <p:sp>
        <p:nvSpPr>
          <p:cNvPr id="43" name="TextBox 42">
            <a:extLst>
              <a:ext uri="{FF2B5EF4-FFF2-40B4-BE49-F238E27FC236}">
                <a16:creationId xmlns:a16="http://schemas.microsoft.com/office/drawing/2014/main" id="{0FD7C535-B83C-4C11-8CEE-85B4294D9813}"/>
              </a:ext>
            </a:extLst>
          </p:cNvPr>
          <p:cNvSpPr txBox="1"/>
          <p:nvPr/>
        </p:nvSpPr>
        <p:spPr>
          <a:xfrm>
            <a:off x="2639437" y="4350394"/>
            <a:ext cx="2082700" cy="369332"/>
          </a:xfrm>
          <a:prstGeom prst="rect">
            <a:avLst/>
          </a:prstGeom>
          <a:noFill/>
          <a:ln>
            <a:solidFill>
              <a:schemeClr val="tx1"/>
            </a:solidFill>
          </a:ln>
        </p:spPr>
        <p:txBody>
          <a:bodyPr wrap="square" rtlCol="0">
            <a:spAutoFit/>
          </a:bodyPr>
          <a:lstStyle/>
          <a:p>
            <a:r>
              <a:rPr lang="en-SG" dirty="0">
                <a:solidFill>
                  <a:schemeClr val="bg1">
                    <a:lumMod val="65000"/>
                  </a:schemeClr>
                </a:solidFill>
              </a:rPr>
              <a:t>Item 4</a:t>
            </a:r>
            <a:endParaRPr lang="en-US" dirty="0">
              <a:solidFill>
                <a:schemeClr val="bg1">
                  <a:lumMod val="65000"/>
                </a:schemeClr>
              </a:solidFill>
            </a:endParaRPr>
          </a:p>
        </p:txBody>
      </p:sp>
      <p:sp>
        <p:nvSpPr>
          <p:cNvPr id="44" name="TextBox 43">
            <a:extLst>
              <a:ext uri="{FF2B5EF4-FFF2-40B4-BE49-F238E27FC236}">
                <a16:creationId xmlns:a16="http://schemas.microsoft.com/office/drawing/2014/main" id="{383DDA2E-7D84-41DB-8057-778FF1B2856F}"/>
              </a:ext>
            </a:extLst>
          </p:cNvPr>
          <p:cNvSpPr txBox="1"/>
          <p:nvPr/>
        </p:nvSpPr>
        <p:spPr>
          <a:xfrm>
            <a:off x="2639437" y="5096395"/>
            <a:ext cx="2082700" cy="369332"/>
          </a:xfrm>
          <a:prstGeom prst="rect">
            <a:avLst/>
          </a:prstGeom>
          <a:noFill/>
          <a:ln>
            <a:solidFill>
              <a:schemeClr val="tx1"/>
            </a:solidFill>
          </a:ln>
        </p:spPr>
        <p:txBody>
          <a:bodyPr wrap="square" rtlCol="0">
            <a:spAutoFit/>
          </a:bodyPr>
          <a:lstStyle/>
          <a:p>
            <a:r>
              <a:rPr lang="en-SG" dirty="0">
                <a:solidFill>
                  <a:schemeClr val="bg1">
                    <a:lumMod val="65000"/>
                  </a:schemeClr>
                </a:solidFill>
              </a:rPr>
              <a:t>Item 5</a:t>
            </a:r>
            <a:endParaRPr lang="en-US" dirty="0">
              <a:solidFill>
                <a:schemeClr val="bg1">
                  <a:lumMod val="65000"/>
                </a:schemeClr>
              </a:solidFill>
            </a:endParaRPr>
          </a:p>
        </p:txBody>
      </p:sp>
      <p:sp>
        <p:nvSpPr>
          <p:cNvPr id="45" name="TextBox 44">
            <a:extLst>
              <a:ext uri="{FF2B5EF4-FFF2-40B4-BE49-F238E27FC236}">
                <a16:creationId xmlns:a16="http://schemas.microsoft.com/office/drawing/2014/main" id="{90A68C3D-522B-413E-8F29-77737A9227B6}"/>
              </a:ext>
            </a:extLst>
          </p:cNvPr>
          <p:cNvSpPr txBox="1"/>
          <p:nvPr/>
        </p:nvSpPr>
        <p:spPr>
          <a:xfrm>
            <a:off x="2655732" y="5832520"/>
            <a:ext cx="2082700" cy="369332"/>
          </a:xfrm>
          <a:prstGeom prst="rect">
            <a:avLst/>
          </a:prstGeom>
          <a:noFill/>
          <a:ln>
            <a:solidFill>
              <a:schemeClr val="tx1"/>
            </a:solidFill>
          </a:ln>
        </p:spPr>
        <p:txBody>
          <a:bodyPr wrap="square" rtlCol="0">
            <a:spAutoFit/>
          </a:bodyPr>
          <a:lstStyle/>
          <a:p>
            <a:r>
              <a:rPr lang="en-SG" dirty="0">
                <a:solidFill>
                  <a:schemeClr val="bg1">
                    <a:lumMod val="65000"/>
                  </a:schemeClr>
                </a:solidFill>
              </a:rPr>
              <a:t>Item 6</a:t>
            </a:r>
            <a:endParaRPr lang="en-US" dirty="0">
              <a:solidFill>
                <a:schemeClr val="bg1">
                  <a:lumMod val="65000"/>
                </a:schemeClr>
              </a:solidFill>
            </a:endParaRPr>
          </a:p>
        </p:txBody>
      </p:sp>
      <p:sp>
        <p:nvSpPr>
          <p:cNvPr id="46" name="TextBox 45">
            <a:extLst>
              <a:ext uri="{FF2B5EF4-FFF2-40B4-BE49-F238E27FC236}">
                <a16:creationId xmlns:a16="http://schemas.microsoft.com/office/drawing/2014/main" id="{8DE93260-64E8-457F-AAA7-11E5C7CD4ED3}"/>
              </a:ext>
            </a:extLst>
          </p:cNvPr>
          <p:cNvSpPr txBox="1"/>
          <p:nvPr/>
        </p:nvSpPr>
        <p:spPr>
          <a:xfrm>
            <a:off x="2123812" y="96515"/>
            <a:ext cx="4208504" cy="369332"/>
          </a:xfrm>
          <a:prstGeom prst="rect">
            <a:avLst/>
          </a:prstGeom>
          <a:noFill/>
          <a:ln>
            <a:solidFill>
              <a:schemeClr val="tx1"/>
            </a:solidFill>
          </a:ln>
        </p:spPr>
        <p:txBody>
          <a:bodyPr wrap="square" rtlCol="0">
            <a:spAutoFit/>
          </a:bodyPr>
          <a:lstStyle/>
          <a:p>
            <a:r>
              <a:rPr lang="en-SG" dirty="0">
                <a:solidFill>
                  <a:schemeClr val="bg1">
                    <a:lumMod val="65000"/>
                  </a:schemeClr>
                </a:solidFill>
              </a:rPr>
              <a:t>/home</a:t>
            </a:r>
            <a:endParaRPr lang="en-US" dirty="0">
              <a:solidFill>
                <a:schemeClr val="bg1">
                  <a:lumMod val="65000"/>
                </a:schemeClr>
              </a:solidFill>
            </a:endParaRPr>
          </a:p>
        </p:txBody>
      </p:sp>
      <p:sp>
        <p:nvSpPr>
          <p:cNvPr id="48" name="TextBox 47">
            <a:extLst>
              <a:ext uri="{FF2B5EF4-FFF2-40B4-BE49-F238E27FC236}">
                <a16:creationId xmlns:a16="http://schemas.microsoft.com/office/drawing/2014/main" id="{68575693-AE11-497E-85A0-28D4756EC4CF}"/>
              </a:ext>
            </a:extLst>
          </p:cNvPr>
          <p:cNvSpPr txBox="1"/>
          <p:nvPr/>
        </p:nvSpPr>
        <p:spPr>
          <a:xfrm>
            <a:off x="10177815" y="3429000"/>
            <a:ext cx="2297937" cy="307777"/>
          </a:xfrm>
          <a:prstGeom prst="rect">
            <a:avLst/>
          </a:prstGeom>
          <a:noFill/>
        </p:spPr>
        <p:txBody>
          <a:bodyPr wrap="none" rtlCol="0">
            <a:spAutoFit/>
          </a:bodyPr>
          <a:lstStyle/>
          <a:p>
            <a:r>
              <a:rPr lang="en-SG" sz="1400" dirty="0"/>
              <a:t>Display by alphabetical order</a:t>
            </a:r>
            <a:endParaRPr lang="en-US" sz="1400" dirty="0"/>
          </a:p>
        </p:txBody>
      </p:sp>
      <p:cxnSp>
        <p:nvCxnSpPr>
          <p:cNvPr id="3" name="Straight Arrow Connector 2">
            <a:extLst>
              <a:ext uri="{FF2B5EF4-FFF2-40B4-BE49-F238E27FC236}">
                <a16:creationId xmlns:a16="http://schemas.microsoft.com/office/drawing/2014/main" id="{8D6995DC-9C3F-46CE-8E8A-C03C085F1D3D}"/>
              </a:ext>
            </a:extLst>
          </p:cNvPr>
          <p:cNvCxnSpPr/>
          <p:nvPr/>
        </p:nvCxnSpPr>
        <p:spPr>
          <a:xfrm flipH="1">
            <a:off x="9617650" y="3336139"/>
            <a:ext cx="691386" cy="636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EECB78E8-B7B0-4706-B128-B755C61281D2}"/>
              </a:ext>
            </a:extLst>
          </p:cNvPr>
          <p:cNvSpPr txBox="1"/>
          <p:nvPr/>
        </p:nvSpPr>
        <p:spPr>
          <a:xfrm>
            <a:off x="5174385" y="2270103"/>
            <a:ext cx="2082700" cy="369332"/>
          </a:xfrm>
          <a:prstGeom prst="rect">
            <a:avLst/>
          </a:prstGeom>
          <a:noFill/>
          <a:ln>
            <a:solidFill>
              <a:schemeClr val="tx1"/>
            </a:solidFill>
          </a:ln>
        </p:spPr>
        <p:txBody>
          <a:bodyPr wrap="square" rtlCol="0">
            <a:spAutoFit/>
          </a:bodyPr>
          <a:lstStyle/>
          <a:p>
            <a:r>
              <a:rPr lang="en-SG" dirty="0">
                <a:solidFill>
                  <a:schemeClr val="bg1">
                    <a:lumMod val="65000"/>
                  </a:schemeClr>
                </a:solidFill>
              </a:rPr>
              <a:t>Item 1</a:t>
            </a:r>
            <a:endParaRPr lang="en-US" dirty="0">
              <a:solidFill>
                <a:schemeClr val="bg1">
                  <a:lumMod val="65000"/>
                </a:schemeClr>
              </a:solidFill>
            </a:endParaRPr>
          </a:p>
        </p:txBody>
      </p:sp>
      <p:sp>
        <p:nvSpPr>
          <p:cNvPr id="50" name="TextBox 49">
            <a:extLst>
              <a:ext uri="{FF2B5EF4-FFF2-40B4-BE49-F238E27FC236}">
                <a16:creationId xmlns:a16="http://schemas.microsoft.com/office/drawing/2014/main" id="{438E9C52-D660-473B-9A8C-6983B07F3B49}"/>
              </a:ext>
            </a:extLst>
          </p:cNvPr>
          <p:cNvSpPr txBox="1"/>
          <p:nvPr/>
        </p:nvSpPr>
        <p:spPr>
          <a:xfrm>
            <a:off x="5174385" y="2980433"/>
            <a:ext cx="2082700" cy="369332"/>
          </a:xfrm>
          <a:prstGeom prst="rect">
            <a:avLst/>
          </a:prstGeom>
          <a:noFill/>
          <a:ln>
            <a:solidFill>
              <a:schemeClr val="tx1"/>
            </a:solidFill>
          </a:ln>
        </p:spPr>
        <p:txBody>
          <a:bodyPr wrap="square" rtlCol="0">
            <a:spAutoFit/>
          </a:bodyPr>
          <a:lstStyle/>
          <a:p>
            <a:r>
              <a:rPr lang="en-SG" dirty="0">
                <a:solidFill>
                  <a:schemeClr val="bg1">
                    <a:lumMod val="65000"/>
                  </a:schemeClr>
                </a:solidFill>
              </a:rPr>
              <a:t>Item 2</a:t>
            </a:r>
            <a:endParaRPr lang="en-US" dirty="0">
              <a:solidFill>
                <a:schemeClr val="bg1">
                  <a:lumMod val="65000"/>
                </a:schemeClr>
              </a:solidFill>
            </a:endParaRPr>
          </a:p>
        </p:txBody>
      </p:sp>
      <p:sp>
        <p:nvSpPr>
          <p:cNvPr id="51" name="TextBox 50">
            <a:extLst>
              <a:ext uri="{FF2B5EF4-FFF2-40B4-BE49-F238E27FC236}">
                <a16:creationId xmlns:a16="http://schemas.microsoft.com/office/drawing/2014/main" id="{51E6DC89-CC6D-40A7-B681-F955565354D6}"/>
              </a:ext>
            </a:extLst>
          </p:cNvPr>
          <p:cNvSpPr txBox="1"/>
          <p:nvPr/>
        </p:nvSpPr>
        <p:spPr>
          <a:xfrm>
            <a:off x="5174385" y="3707028"/>
            <a:ext cx="2082700" cy="369332"/>
          </a:xfrm>
          <a:prstGeom prst="rect">
            <a:avLst/>
          </a:prstGeom>
          <a:noFill/>
          <a:ln>
            <a:solidFill>
              <a:schemeClr val="tx1"/>
            </a:solidFill>
          </a:ln>
        </p:spPr>
        <p:txBody>
          <a:bodyPr wrap="square" rtlCol="0">
            <a:spAutoFit/>
          </a:bodyPr>
          <a:lstStyle/>
          <a:p>
            <a:r>
              <a:rPr lang="en-SG" dirty="0">
                <a:solidFill>
                  <a:schemeClr val="bg1">
                    <a:lumMod val="65000"/>
                  </a:schemeClr>
                </a:solidFill>
              </a:rPr>
              <a:t>Item 3</a:t>
            </a:r>
            <a:endParaRPr lang="en-US" dirty="0">
              <a:solidFill>
                <a:schemeClr val="bg1">
                  <a:lumMod val="65000"/>
                </a:schemeClr>
              </a:solidFill>
            </a:endParaRPr>
          </a:p>
        </p:txBody>
      </p:sp>
      <p:sp>
        <p:nvSpPr>
          <p:cNvPr id="52" name="TextBox 51">
            <a:extLst>
              <a:ext uri="{FF2B5EF4-FFF2-40B4-BE49-F238E27FC236}">
                <a16:creationId xmlns:a16="http://schemas.microsoft.com/office/drawing/2014/main" id="{BA04AB2D-FE10-4B76-8502-D52F5D917447}"/>
              </a:ext>
            </a:extLst>
          </p:cNvPr>
          <p:cNvSpPr txBox="1"/>
          <p:nvPr/>
        </p:nvSpPr>
        <p:spPr>
          <a:xfrm>
            <a:off x="5174385" y="4350394"/>
            <a:ext cx="2082700" cy="369332"/>
          </a:xfrm>
          <a:prstGeom prst="rect">
            <a:avLst/>
          </a:prstGeom>
          <a:noFill/>
          <a:ln>
            <a:solidFill>
              <a:schemeClr val="tx1"/>
            </a:solidFill>
          </a:ln>
        </p:spPr>
        <p:txBody>
          <a:bodyPr wrap="square" rtlCol="0">
            <a:spAutoFit/>
          </a:bodyPr>
          <a:lstStyle/>
          <a:p>
            <a:r>
              <a:rPr lang="en-SG" dirty="0">
                <a:solidFill>
                  <a:schemeClr val="bg1">
                    <a:lumMod val="65000"/>
                  </a:schemeClr>
                </a:solidFill>
              </a:rPr>
              <a:t>Item 4</a:t>
            </a:r>
            <a:endParaRPr lang="en-US" dirty="0">
              <a:solidFill>
                <a:schemeClr val="bg1">
                  <a:lumMod val="65000"/>
                </a:schemeClr>
              </a:solidFill>
            </a:endParaRPr>
          </a:p>
        </p:txBody>
      </p:sp>
      <p:sp>
        <p:nvSpPr>
          <p:cNvPr id="53" name="TextBox 52">
            <a:extLst>
              <a:ext uri="{FF2B5EF4-FFF2-40B4-BE49-F238E27FC236}">
                <a16:creationId xmlns:a16="http://schemas.microsoft.com/office/drawing/2014/main" id="{DDEF016D-0AAF-4B5A-AB60-0D3D58A5E938}"/>
              </a:ext>
            </a:extLst>
          </p:cNvPr>
          <p:cNvSpPr txBox="1"/>
          <p:nvPr/>
        </p:nvSpPr>
        <p:spPr>
          <a:xfrm>
            <a:off x="5174385" y="5096395"/>
            <a:ext cx="2082700" cy="369332"/>
          </a:xfrm>
          <a:prstGeom prst="rect">
            <a:avLst/>
          </a:prstGeom>
          <a:noFill/>
          <a:ln>
            <a:solidFill>
              <a:schemeClr val="tx1"/>
            </a:solidFill>
          </a:ln>
        </p:spPr>
        <p:txBody>
          <a:bodyPr wrap="square" rtlCol="0">
            <a:spAutoFit/>
          </a:bodyPr>
          <a:lstStyle/>
          <a:p>
            <a:r>
              <a:rPr lang="en-SG" dirty="0">
                <a:solidFill>
                  <a:schemeClr val="bg1">
                    <a:lumMod val="65000"/>
                  </a:schemeClr>
                </a:solidFill>
              </a:rPr>
              <a:t>Item 5</a:t>
            </a:r>
            <a:endParaRPr lang="en-US" dirty="0">
              <a:solidFill>
                <a:schemeClr val="bg1">
                  <a:lumMod val="65000"/>
                </a:schemeClr>
              </a:solidFill>
            </a:endParaRPr>
          </a:p>
        </p:txBody>
      </p:sp>
      <p:sp>
        <p:nvSpPr>
          <p:cNvPr id="54" name="TextBox 53">
            <a:extLst>
              <a:ext uri="{FF2B5EF4-FFF2-40B4-BE49-F238E27FC236}">
                <a16:creationId xmlns:a16="http://schemas.microsoft.com/office/drawing/2014/main" id="{39AFC476-802C-4144-9667-86CB56323A64}"/>
              </a:ext>
            </a:extLst>
          </p:cNvPr>
          <p:cNvSpPr txBox="1"/>
          <p:nvPr/>
        </p:nvSpPr>
        <p:spPr>
          <a:xfrm>
            <a:off x="5190680" y="5832520"/>
            <a:ext cx="2082700" cy="369332"/>
          </a:xfrm>
          <a:prstGeom prst="rect">
            <a:avLst/>
          </a:prstGeom>
          <a:noFill/>
          <a:ln>
            <a:solidFill>
              <a:schemeClr val="tx1"/>
            </a:solidFill>
          </a:ln>
        </p:spPr>
        <p:txBody>
          <a:bodyPr wrap="square" rtlCol="0">
            <a:spAutoFit/>
          </a:bodyPr>
          <a:lstStyle/>
          <a:p>
            <a:r>
              <a:rPr lang="en-SG" dirty="0">
                <a:solidFill>
                  <a:schemeClr val="bg1">
                    <a:lumMod val="65000"/>
                  </a:schemeClr>
                </a:solidFill>
              </a:rPr>
              <a:t>Item 6</a:t>
            </a:r>
            <a:endParaRPr lang="en-US" dirty="0">
              <a:solidFill>
                <a:schemeClr val="bg1">
                  <a:lumMod val="65000"/>
                </a:schemeClr>
              </a:solidFill>
            </a:endParaRPr>
          </a:p>
        </p:txBody>
      </p:sp>
      <p:sp>
        <p:nvSpPr>
          <p:cNvPr id="61" name="TextBox 60">
            <a:extLst>
              <a:ext uri="{FF2B5EF4-FFF2-40B4-BE49-F238E27FC236}">
                <a16:creationId xmlns:a16="http://schemas.microsoft.com/office/drawing/2014/main" id="{590920E3-58C5-47A4-AAEB-1A9CD624561B}"/>
              </a:ext>
            </a:extLst>
          </p:cNvPr>
          <p:cNvSpPr txBox="1"/>
          <p:nvPr/>
        </p:nvSpPr>
        <p:spPr>
          <a:xfrm>
            <a:off x="7483209" y="2277700"/>
            <a:ext cx="2082700" cy="369332"/>
          </a:xfrm>
          <a:prstGeom prst="rect">
            <a:avLst/>
          </a:prstGeom>
          <a:noFill/>
          <a:ln>
            <a:solidFill>
              <a:schemeClr val="tx1"/>
            </a:solidFill>
          </a:ln>
        </p:spPr>
        <p:txBody>
          <a:bodyPr wrap="square" rtlCol="0">
            <a:spAutoFit/>
          </a:bodyPr>
          <a:lstStyle/>
          <a:p>
            <a:r>
              <a:rPr lang="en-SG" dirty="0">
                <a:solidFill>
                  <a:schemeClr val="bg1">
                    <a:lumMod val="65000"/>
                  </a:schemeClr>
                </a:solidFill>
              </a:rPr>
              <a:t>Item 1</a:t>
            </a:r>
            <a:endParaRPr lang="en-US" dirty="0">
              <a:solidFill>
                <a:schemeClr val="bg1">
                  <a:lumMod val="65000"/>
                </a:schemeClr>
              </a:solidFill>
            </a:endParaRPr>
          </a:p>
        </p:txBody>
      </p:sp>
      <p:sp>
        <p:nvSpPr>
          <p:cNvPr id="62" name="TextBox 61">
            <a:extLst>
              <a:ext uri="{FF2B5EF4-FFF2-40B4-BE49-F238E27FC236}">
                <a16:creationId xmlns:a16="http://schemas.microsoft.com/office/drawing/2014/main" id="{243FCF91-8281-4AE4-B125-C266D2699C8B}"/>
              </a:ext>
            </a:extLst>
          </p:cNvPr>
          <p:cNvSpPr txBox="1"/>
          <p:nvPr/>
        </p:nvSpPr>
        <p:spPr>
          <a:xfrm>
            <a:off x="7483209" y="2988030"/>
            <a:ext cx="2082700" cy="369332"/>
          </a:xfrm>
          <a:prstGeom prst="rect">
            <a:avLst/>
          </a:prstGeom>
          <a:noFill/>
          <a:ln>
            <a:solidFill>
              <a:schemeClr val="tx1"/>
            </a:solidFill>
          </a:ln>
        </p:spPr>
        <p:txBody>
          <a:bodyPr wrap="square" rtlCol="0">
            <a:spAutoFit/>
          </a:bodyPr>
          <a:lstStyle/>
          <a:p>
            <a:r>
              <a:rPr lang="en-SG" dirty="0">
                <a:solidFill>
                  <a:schemeClr val="bg1">
                    <a:lumMod val="65000"/>
                  </a:schemeClr>
                </a:solidFill>
              </a:rPr>
              <a:t>Item 2</a:t>
            </a:r>
            <a:endParaRPr lang="en-US" dirty="0">
              <a:solidFill>
                <a:schemeClr val="bg1">
                  <a:lumMod val="65000"/>
                </a:schemeClr>
              </a:solidFill>
            </a:endParaRPr>
          </a:p>
        </p:txBody>
      </p:sp>
      <p:sp>
        <p:nvSpPr>
          <p:cNvPr id="63" name="TextBox 62">
            <a:extLst>
              <a:ext uri="{FF2B5EF4-FFF2-40B4-BE49-F238E27FC236}">
                <a16:creationId xmlns:a16="http://schemas.microsoft.com/office/drawing/2014/main" id="{04763C64-8BB5-4ACA-9456-4C25B9D41C94}"/>
              </a:ext>
            </a:extLst>
          </p:cNvPr>
          <p:cNvSpPr txBox="1"/>
          <p:nvPr/>
        </p:nvSpPr>
        <p:spPr>
          <a:xfrm>
            <a:off x="7483209" y="3714625"/>
            <a:ext cx="2082700" cy="369332"/>
          </a:xfrm>
          <a:prstGeom prst="rect">
            <a:avLst/>
          </a:prstGeom>
          <a:noFill/>
          <a:ln>
            <a:solidFill>
              <a:schemeClr val="tx1"/>
            </a:solidFill>
          </a:ln>
        </p:spPr>
        <p:txBody>
          <a:bodyPr wrap="square" rtlCol="0">
            <a:spAutoFit/>
          </a:bodyPr>
          <a:lstStyle/>
          <a:p>
            <a:r>
              <a:rPr lang="en-SG" dirty="0">
                <a:solidFill>
                  <a:schemeClr val="bg1">
                    <a:lumMod val="65000"/>
                  </a:schemeClr>
                </a:solidFill>
              </a:rPr>
              <a:t>Item 3</a:t>
            </a:r>
            <a:endParaRPr lang="en-US" dirty="0">
              <a:solidFill>
                <a:schemeClr val="bg1">
                  <a:lumMod val="65000"/>
                </a:schemeClr>
              </a:solidFill>
            </a:endParaRPr>
          </a:p>
        </p:txBody>
      </p:sp>
      <p:sp>
        <p:nvSpPr>
          <p:cNvPr id="64" name="TextBox 63">
            <a:extLst>
              <a:ext uri="{FF2B5EF4-FFF2-40B4-BE49-F238E27FC236}">
                <a16:creationId xmlns:a16="http://schemas.microsoft.com/office/drawing/2014/main" id="{A997BB5C-80B7-4E2F-87C3-3AB268B971E2}"/>
              </a:ext>
            </a:extLst>
          </p:cNvPr>
          <p:cNvSpPr txBox="1"/>
          <p:nvPr/>
        </p:nvSpPr>
        <p:spPr>
          <a:xfrm>
            <a:off x="7483209" y="4357991"/>
            <a:ext cx="2082700" cy="369332"/>
          </a:xfrm>
          <a:prstGeom prst="rect">
            <a:avLst/>
          </a:prstGeom>
          <a:noFill/>
          <a:ln>
            <a:solidFill>
              <a:schemeClr val="tx1"/>
            </a:solidFill>
          </a:ln>
        </p:spPr>
        <p:txBody>
          <a:bodyPr wrap="square" rtlCol="0">
            <a:spAutoFit/>
          </a:bodyPr>
          <a:lstStyle/>
          <a:p>
            <a:r>
              <a:rPr lang="en-SG" dirty="0">
                <a:solidFill>
                  <a:schemeClr val="bg1">
                    <a:lumMod val="65000"/>
                  </a:schemeClr>
                </a:solidFill>
              </a:rPr>
              <a:t>Item 4</a:t>
            </a:r>
            <a:endParaRPr lang="en-US" dirty="0">
              <a:solidFill>
                <a:schemeClr val="bg1">
                  <a:lumMod val="65000"/>
                </a:schemeClr>
              </a:solidFill>
            </a:endParaRPr>
          </a:p>
        </p:txBody>
      </p:sp>
      <p:sp>
        <p:nvSpPr>
          <p:cNvPr id="65" name="TextBox 64">
            <a:extLst>
              <a:ext uri="{FF2B5EF4-FFF2-40B4-BE49-F238E27FC236}">
                <a16:creationId xmlns:a16="http://schemas.microsoft.com/office/drawing/2014/main" id="{230D7F03-37DF-474F-A057-8B54D2C1146C}"/>
              </a:ext>
            </a:extLst>
          </p:cNvPr>
          <p:cNvSpPr txBox="1"/>
          <p:nvPr/>
        </p:nvSpPr>
        <p:spPr>
          <a:xfrm>
            <a:off x="7483209" y="5103992"/>
            <a:ext cx="2082700" cy="369332"/>
          </a:xfrm>
          <a:prstGeom prst="rect">
            <a:avLst/>
          </a:prstGeom>
          <a:noFill/>
          <a:ln>
            <a:solidFill>
              <a:schemeClr val="tx1"/>
            </a:solidFill>
          </a:ln>
        </p:spPr>
        <p:txBody>
          <a:bodyPr wrap="square" rtlCol="0">
            <a:spAutoFit/>
          </a:bodyPr>
          <a:lstStyle/>
          <a:p>
            <a:r>
              <a:rPr lang="en-SG" dirty="0">
                <a:solidFill>
                  <a:schemeClr val="bg1">
                    <a:lumMod val="65000"/>
                  </a:schemeClr>
                </a:solidFill>
              </a:rPr>
              <a:t>Item 5</a:t>
            </a:r>
            <a:endParaRPr lang="en-US" dirty="0">
              <a:solidFill>
                <a:schemeClr val="bg1">
                  <a:lumMod val="65000"/>
                </a:schemeClr>
              </a:solidFill>
            </a:endParaRPr>
          </a:p>
        </p:txBody>
      </p:sp>
      <p:sp>
        <p:nvSpPr>
          <p:cNvPr id="66" name="TextBox 65">
            <a:extLst>
              <a:ext uri="{FF2B5EF4-FFF2-40B4-BE49-F238E27FC236}">
                <a16:creationId xmlns:a16="http://schemas.microsoft.com/office/drawing/2014/main" id="{B6B51C6B-AB41-458F-9B32-8C68E01CAFEC}"/>
              </a:ext>
            </a:extLst>
          </p:cNvPr>
          <p:cNvSpPr txBox="1"/>
          <p:nvPr/>
        </p:nvSpPr>
        <p:spPr>
          <a:xfrm>
            <a:off x="7499504" y="5840117"/>
            <a:ext cx="2082700" cy="369332"/>
          </a:xfrm>
          <a:prstGeom prst="rect">
            <a:avLst/>
          </a:prstGeom>
          <a:noFill/>
          <a:ln>
            <a:solidFill>
              <a:schemeClr val="tx1"/>
            </a:solidFill>
          </a:ln>
        </p:spPr>
        <p:txBody>
          <a:bodyPr wrap="square" rtlCol="0">
            <a:spAutoFit/>
          </a:bodyPr>
          <a:lstStyle/>
          <a:p>
            <a:r>
              <a:rPr lang="en-SG" dirty="0">
                <a:solidFill>
                  <a:schemeClr val="bg1">
                    <a:lumMod val="65000"/>
                  </a:schemeClr>
                </a:solidFill>
              </a:rPr>
              <a:t>Item 6</a:t>
            </a:r>
            <a:endParaRPr lang="en-US" dirty="0">
              <a:solidFill>
                <a:schemeClr val="bg1">
                  <a:lumMod val="65000"/>
                </a:schemeClr>
              </a:solidFill>
            </a:endParaRPr>
          </a:p>
        </p:txBody>
      </p:sp>
      <p:sp>
        <p:nvSpPr>
          <p:cNvPr id="67" name="TextBox 66">
            <a:extLst>
              <a:ext uri="{FF2B5EF4-FFF2-40B4-BE49-F238E27FC236}">
                <a16:creationId xmlns:a16="http://schemas.microsoft.com/office/drawing/2014/main" id="{F9E9DA6F-1C2C-475E-9036-F71CB2BA0E1F}"/>
              </a:ext>
            </a:extLst>
          </p:cNvPr>
          <p:cNvSpPr txBox="1"/>
          <p:nvPr/>
        </p:nvSpPr>
        <p:spPr>
          <a:xfrm>
            <a:off x="9617650" y="1113471"/>
            <a:ext cx="1251651" cy="954107"/>
          </a:xfrm>
          <a:prstGeom prst="rect">
            <a:avLst/>
          </a:prstGeom>
          <a:noFill/>
          <a:ln>
            <a:solidFill>
              <a:schemeClr val="tx1"/>
            </a:solidFill>
          </a:ln>
        </p:spPr>
        <p:txBody>
          <a:bodyPr wrap="square" rtlCol="0">
            <a:spAutoFit/>
          </a:bodyPr>
          <a:lstStyle/>
          <a:p>
            <a:r>
              <a:rPr lang="en-SG" sz="1400" u="sng" dirty="0"/>
              <a:t>Dropdown bar</a:t>
            </a:r>
          </a:p>
          <a:p>
            <a:r>
              <a:rPr lang="en-SG" sz="1400" dirty="0"/>
              <a:t>Cat 1</a:t>
            </a:r>
          </a:p>
          <a:p>
            <a:r>
              <a:rPr lang="en-SG" sz="1400" dirty="0"/>
              <a:t>Cat 2</a:t>
            </a:r>
          </a:p>
          <a:p>
            <a:r>
              <a:rPr lang="en-SG" sz="1400" dirty="0"/>
              <a:t>Cat 3</a:t>
            </a:r>
            <a:endParaRPr lang="en-US" sz="1400" dirty="0"/>
          </a:p>
        </p:txBody>
      </p:sp>
    </p:spTree>
    <p:extLst>
      <p:ext uri="{BB962C8B-B14F-4D97-AF65-F5344CB8AC3E}">
        <p14:creationId xmlns:p14="http://schemas.microsoft.com/office/powerpoint/2010/main" val="3547734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3D17CB4-F7A7-44E1-A7F7-943DF66B0BFE}"/>
              </a:ext>
            </a:extLst>
          </p:cNvPr>
          <p:cNvSpPr/>
          <p:nvPr/>
        </p:nvSpPr>
        <p:spPr>
          <a:xfrm>
            <a:off x="2123812" y="574647"/>
            <a:ext cx="7944375" cy="62833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ECA3B52-B2B4-429A-841C-8BE7036C799C}"/>
              </a:ext>
            </a:extLst>
          </p:cNvPr>
          <p:cNvSpPr/>
          <p:nvPr/>
        </p:nvSpPr>
        <p:spPr>
          <a:xfrm>
            <a:off x="2123812" y="574647"/>
            <a:ext cx="7944375" cy="7885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1222C85-3E63-4F3E-A9A7-3DFDE80DFA18}"/>
              </a:ext>
            </a:extLst>
          </p:cNvPr>
          <p:cNvSpPr txBox="1"/>
          <p:nvPr/>
        </p:nvSpPr>
        <p:spPr>
          <a:xfrm>
            <a:off x="2283154" y="769421"/>
            <a:ext cx="1578702" cy="369332"/>
          </a:xfrm>
          <a:prstGeom prst="rect">
            <a:avLst/>
          </a:prstGeom>
          <a:noFill/>
        </p:spPr>
        <p:txBody>
          <a:bodyPr wrap="none" rtlCol="0">
            <a:spAutoFit/>
          </a:bodyPr>
          <a:lstStyle/>
          <a:p>
            <a:r>
              <a:rPr lang="en-SG" dirty="0"/>
              <a:t>Platform name</a:t>
            </a:r>
            <a:endParaRPr lang="en-US" dirty="0"/>
          </a:p>
        </p:txBody>
      </p:sp>
      <p:pic>
        <p:nvPicPr>
          <p:cNvPr id="12" name="Picture 11">
            <a:extLst>
              <a:ext uri="{FF2B5EF4-FFF2-40B4-BE49-F238E27FC236}">
                <a16:creationId xmlns:a16="http://schemas.microsoft.com/office/drawing/2014/main" id="{22DF305C-A5BE-4EEA-9070-66384B365C67}"/>
              </a:ext>
            </a:extLst>
          </p:cNvPr>
          <p:cNvPicPr>
            <a:picLocks noChangeAspect="1"/>
          </p:cNvPicPr>
          <p:nvPr/>
        </p:nvPicPr>
        <p:blipFill rotWithShape="1">
          <a:blip r:embed="rId2"/>
          <a:srcRect r="74192" b="40489"/>
          <a:stretch/>
        </p:blipFill>
        <p:spPr>
          <a:xfrm>
            <a:off x="8752736" y="644545"/>
            <a:ext cx="712995" cy="379836"/>
          </a:xfrm>
          <a:prstGeom prst="rect">
            <a:avLst/>
          </a:prstGeom>
        </p:spPr>
      </p:pic>
      <p:pic>
        <p:nvPicPr>
          <p:cNvPr id="15" name="Picture 14">
            <a:extLst>
              <a:ext uri="{FF2B5EF4-FFF2-40B4-BE49-F238E27FC236}">
                <a16:creationId xmlns:a16="http://schemas.microsoft.com/office/drawing/2014/main" id="{C20D79E5-A06E-46D7-9DF6-374768C9800A}"/>
              </a:ext>
            </a:extLst>
          </p:cNvPr>
          <p:cNvPicPr>
            <a:picLocks noChangeAspect="1"/>
          </p:cNvPicPr>
          <p:nvPr/>
        </p:nvPicPr>
        <p:blipFill rotWithShape="1">
          <a:blip r:embed="rId2"/>
          <a:srcRect l="23388" r="59477"/>
          <a:stretch/>
        </p:blipFill>
        <p:spPr>
          <a:xfrm>
            <a:off x="8279362" y="617739"/>
            <a:ext cx="473374" cy="638264"/>
          </a:xfrm>
          <a:prstGeom prst="rect">
            <a:avLst/>
          </a:prstGeom>
        </p:spPr>
      </p:pic>
      <p:pic>
        <p:nvPicPr>
          <p:cNvPr id="19" name="Picture 18">
            <a:extLst>
              <a:ext uri="{FF2B5EF4-FFF2-40B4-BE49-F238E27FC236}">
                <a16:creationId xmlns:a16="http://schemas.microsoft.com/office/drawing/2014/main" id="{6BB440EF-68AE-4258-BD5B-CD9B94A77D5F}"/>
              </a:ext>
            </a:extLst>
          </p:cNvPr>
          <p:cNvPicPr>
            <a:picLocks noChangeAspect="1"/>
          </p:cNvPicPr>
          <p:nvPr/>
        </p:nvPicPr>
        <p:blipFill rotWithShape="1">
          <a:blip r:embed="rId3"/>
          <a:srcRect l="35002" r="30003"/>
          <a:stretch/>
        </p:blipFill>
        <p:spPr>
          <a:xfrm>
            <a:off x="6153296" y="716482"/>
            <a:ext cx="480060" cy="504895"/>
          </a:xfrm>
          <a:prstGeom prst="rect">
            <a:avLst/>
          </a:prstGeom>
        </p:spPr>
      </p:pic>
      <p:sp>
        <p:nvSpPr>
          <p:cNvPr id="20" name="TextBox 19">
            <a:extLst>
              <a:ext uri="{FF2B5EF4-FFF2-40B4-BE49-F238E27FC236}">
                <a16:creationId xmlns:a16="http://schemas.microsoft.com/office/drawing/2014/main" id="{3F3F4BD8-CD3B-4BFE-96AA-8D9DF3786812}"/>
              </a:ext>
            </a:extLst>
          </p:cNvPr>
          <p:cNvSpPr txBox="1"/>
          <p:nvPr/>
        </p:nvSpPr>
        <p:spPr>
          <a:xfrm>
            <a:off x="6546540" y="784263"/>
            <a:ext cx="1647537" cy="369332"/>
          </a:xfrm>
          <a:prstGeom prst="rect">
            <a:avLst/>
          </a:prstGeom>
          <a:noFill/>
          <a:ln>
            <a:solidFill>
              <a:schemeClr val="tx1"/>
            </a:solidFill>
          </a:ln>
        </p:spPr>
        <p:txBody>
          <a:bodyPr wrap="square" rtlCol="0">
            <a:spAutoFit/>
          </a:bodyPr>
          <a:lstStyle/>
          <a:p>
            <a:r>
              <a:rPr lang="en-SG" dirty="0">
                <a:solidFill>
                  <a:schemeClr val="bg1">
                    <a:lumMod val="65000"/>
                  </a:schemeClr>
                </a:solidFill>
              </a:rPr>
              <a:t>Search here…</a:t>
            </a:r>
            <a:endParaRPr lang="en-US" dirty="0">
              <a:solidFill>
                <a:schemeClr val="bg1">
                  <a:lumMod val="65000"/>
                </a:schemeClr>
              </a:solidFill>
            </a:endParaRPr>
          </a:p>
        </p:txBody>
      </p:sp>
      <p:pic>
        <p:nvPicPr>
          <p:cNvPr id="22" name="Picture 21">
            <a:extLst>
              <a:ext uri="{FF2B5EF4-FFF2-40B4-BE49-F238E27FC236}">
                <a16:creationId xmlns:a16="http://schemas.microsoft.com/office/drawing/2014/main" id="{3E54E31F-BBBE-46C8-BCDF-3E763A679C74}"/>
              </a:ext>
            </a:extLst>
          </p:cNvPr>
          <p:cNvPicPr>
            <a:picLocks noChangeAspect="1"/>
          </p:cNvPicPr>
          <p:nvPr/>
        </p:nvPicPr>
        <p:blipFill>
          <a:blip r:embed="rId4"/>
          <a:stretch>
            <a:fillRect/>
          </a:stretch>
        </p:blipFill>
        <p:spPr>
          <a:xfrm>
            <a:off x="3890790" y="652816"/>
            <a:ext cx="1260797" cy="376817"/>
          </a:xfrm>
          <a:prstGeom prst="rect">
            <a:avLst/>
          </a:prstGeom>
          <a:ln>
            <a:solidFill>
              <a:schemeClr val="tx1"/>
            </a:solidFill>
          </a:ln>
        </p:spPr>
      </p:pic>
      <p:sp>
        <p:nvSpPr>
          <p:cNvPr id="25" name="TextBox 24">
            <a:extLst>
              <a:ext uri="{FF2B5EF4-FFF2-40B4-BE49-F238E27FC236}">
                <a16:creationId xmlns:a16="http://schemas.microsoft.com/office/drawing/2014/main" id="{86946BF1-6D74-4942-867D-6B103DF37931}"/>
              </a:ext>
            </a:extLst>
          </p:cNvPr>
          <p:cNvSpPr txBox="1"/>
          <p:nvPr/>
        </p:nvSpPr>
        <p:spPr>
          <a:xfrm>
            <a:off x="9397496" y="798728"/>
            <a:ext cx="699935" cy="307777"/>
          </a:xfrm>
          <a:prstGeom prst="rect">
            <a:avLst/>
          </a:prstGeom>
          <a:noFill/>
        </p:spPr>
        <p:txBody>
          <a:bodyPr wrap="none" rtlCol="0">
            <a:spAutoFit/>
          </a:bodyPr>
          <a:lstStyle/>
          <a:p>
            <a:r>
              <a:rPr lang="en-SG" sz="1400" dirty="0"/>
              <a:t>Sort by</a:t>
            </a:r>
            <a:endParaRPr lang="en-US" sz="1400" dirty="0"/>
          </a:p>
        </p:txBody>
      </p:sp>
      <p:pic>
        <p:nvPicPr>
          <p:cNvPr id="26" name="Picture 25">
            <a:extLst>
              <a:ext uri="{FF2B5EF4-FFF2-40B4-BE49-F238E27FC236}">
                <a16:creationId xmlns:a16="http://schemas.microsoft.com/office/drawing/2014/main" id="{E3E1DA76-1703-49D3-BE88-E97C8535ADEC}"/>
              </a:ext>
            </a:extLst>
          </p:cNvPr>
          <p:cNvPicPr>
            <a:picLocks noChangeAspect="1"/>
          </p:cNvPicPr>
          <p:nvPr/>
        </p:nvPicPr>
        <p:blipFill>
          <a:blip r:embed="rId5"/>
          <a:stretch>
            <a:fillRect/>
          </a:stretch>
        </p:blipFill>
        <p:spPr>
          <a:xfrm>
            <a:off x="3892767" y="866521"/>
            <a:ext cx="1260796" cy="319132"/>
          </a:xfrm>
          <a:prstGeom prst="rect">
            <a:avLst/>
          </a:prstGeom>
          <a:ln>
            <a:solidFill>
              <a:schemeClr val="tx1"/>
            </a:solidFill>
          </a:ln>
        </p:spPr>
      </p:pic>
      <p:sp>
        <p:nvSpPr>
          <p:cNvPr id="39" name="TextBox 38">
            <a:extLst>
              <a:ext uri="{FF2B5EF4-FFF2-40B4-BE49-F238E27FC236}">
                <a16:creationId xmlns:a16="http://schemas.microsoft.com/office/drawing/2014/main" id="{EE674B95-62F1-4A13-872C-EF40CFF435DE}"/>
              </a:ext>
            </a:extLst>
          </p:cNvPr>
          <p:cNvSpPr txBox="1"/>
          <p:nvPr/>
        </p:nvSpPr>
        <p:spPr>
          <a:xfrm>
            <a:off x="8617042" y="952616"/>
            <a:ext cx="916148" cy="276999"/>
          </a:xfrm>
          <a:prstGeom prst="rect">
            <a:avLst/>
          </a:prstGeom>
          <a:noFill/>
        </p:spPr>
        <p:txBody>
          <a:bodyPr wrap="none" rtlCol="0">
            <a:spAutoFit/>
          </a:bodyPr>
          <a:lstStyle/>
          <a:p>
            <a:r>
              <a:rPr lang="en-SG" sz="1200" dirty="0"/>
              <a:t>My account</a:t>
            </a:r>
            <a:endParaRPr lang="en-US" sz="1200" dirty="0"/>
          </a:p>
        </p:txBody>
      </p:sp>
      <p:sp>
        <p:nvSpPr>
          <p:cNvPr id="46" name="TextBox 45">
            <a:extLst>
              <a:ext uri="{FF2B5EF4-FFF2-40B4-BE49-F238E27FC236}">
                <a16:creationId xmlns:a16="http://schemas.microsoft.com/office/drawing/2014/main" id="{8DE93260-64E8-457F-AAA7-11E5C7CD4ED3}"/>
              </a:ext>
            </a:extLst>
          </p:cNvPr>
          <p:cNvSpPr txBox="1"/>
          <p:nvPr/>
        </p:nvSpPr>
        <p:spPr>
          <a:xfrm>
            <a:off x="2123812" y="96515"/>
            <a:ext cx="4208504" cy="369332"/>
          </a:xfrm>
          <a:prstGeom prst="rect">
            <a:avLst/>
          </a:prstGeom>
          <a:noFill/>
          <a:ln>
            <a:solidFill>
              <a:schemeClr val="tx1"/>
            </a:solidFill>
          </a:ln>
        </p:spPr>
        <p:txBody>
          <a:bodyPr wrap="square" rtlCol="0">
            <a:spAutoFit/>
          </a:bodyPr>
          <a:lstStyle/>
          <a:p>
            <a:r>
              <a:rPr lang="en-SG" dirty="0">
                <a:solidFill>
                  <a:schemeClr val="bg1">
                    <a:lumMod val="65000"/>
                  </a:schemeClr>
                </a:solidFill>
              </a:rPr>
              <a:t>/home/item-id</a:t>
            </a:r>
            <a:endParaRPr lang="en-US" dirty="0">
              <a:solidFill>
                <a:schemeClr val="bg1">
                  <a:lumMod val="65000"/>
                </a:schemeClr>
              </a:solidFill>
            </a:endParaRPr>
          </a:p>
        </p:txBody>
      </p:sp>
      <p:sp>
        <p:nvSpPr>
          <p:cNvPr id="67" name="TextBox 66">
            <a:extLst>
              <a:ext uri="{FF2B5EF4-FFF2-40B4-BE49-F238E27FC236}">
                <a16:creationId xmlns:a16="http://schemas.microsoft.com/office/drawing/2014/main" id="{F9E9DA6F-1C2C-475E-9036-F71CB2BA0E1F}"/>
              </a:ext>
            </a:extLst>
          </p:cNvPr>
          <p:cNvSpPr txBox="1"/>
          <p:nvPr/>
        </p:nvSpPr>
        <p:spPr>
          <a:xfrm>
            <a:off x="9617650" y="1113471"/>
            <a:ext cx="1251651" cy="954107"/>
          </a:xfrm>
          <a:prstGeom prst="rect">
            <a:avLst/>
          </a:prstGeom>
          <a:noFill/>
          <a:ln>
            <a:solidFill>
              <a:schemeClr val="tx1"/>
            </a:solidFill>
          </a:ln>
        </p:spPr>
        <p:txBody>
          <a:bodyPr wrap="square" rtlCol="0">
            <a:spAutoFit/>
          </a:bodyPr>
          <a:lstStyle/>
          <a:p>
            <a:r>
              <a:rPr lang="en-SG" sz="1400" u="sng" dirty="0"/>
              <a:t>Dropdown bar</a:t>
            </a:r>
          </a:p>
          <a:p>
            <a:r>
              <a:rPr lang="en-SG" sz="1400" dirty="0"/>
              <a:t>Cat 1</a:t>
            </a:r>
          </a:p>
          <a:p>
            <a:r>
              <a:rPr lang="en-SG" sz="1400" dirty="0"/>
              <a:t>Cat 2</a:t>
            </a:r>
          </a:p>
          <a:p>
            <a:r>
              <a:rPr lang="en-SG" sz="1400" dirty="0"/>
              <a:t>Cat 3</a:t>
            </a:r>
            <a:endParaRPr lang="en-US" sz="1400" dirty="0"/>
          </a:p>
        </p:txBody>
      </p:sp>
      <p:sp>
        <p:nvSpPr>
          <p:cNvPr id="55" name="Rectangle 54">
            <a:extLst>
              <a:ext uri="{FF2B5EF4-FFF2-40B4-BE49-F238E27FC236}">
                <a16:creationId xmlns:a16="http://schemas.microsoft.com/office/drawing/2014/main" id="{2F510A18-BE4C-4B31-B837-787B5F441701}"/>
              </a:ext>
            </a:extLst>
          </p:cNvPr>
          <p:cNvSpPr/>
          <p:nvPr/>
        </p:nvSpPr>
        <p:spPr>
          <a:xfrm>
            <a:off x="2564266" y="1810881"/>
            <a:ext cx="2595179" cy="44724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73E6E61E-BCF5-44D2-BE77-93B2BF27EEC0}"/>
              </a:ext>
            </a:extLst>
          </p:cNvPr>
          <p:cNvSpPr txBox="1"/>
          <p:nvPr/>
        </p:nvSpPr>
        <p:spPr>
          <a:xfrm>
            <a:off x="3270876" y="3715775"/>
            <a:ext cx="1239827" cy="369332"/>
          </a:xfrm>
          <a:prstGeom prst="rect">
            <a:avLst/>
          </a:prstGeom>
          <a:noFill/>
        </p:spPr>
        <p:txBody>
          <a:bodyPr wrap="none" rtlCol="0">
            <a:spAutoFit/>
          </a:bodyPr>
          <a:lstStyle/>
          <a:p>
            <a:r>
              <a:rPr lang="en-SG" dirty="0"/>
              <a:t>Item image</a:t>
            </a:r>
            <a:endParaRPr lang="en-US" dirty="0"/>
          </a:p>
        </p:txBody>
      </p:sp>
      <p:sp>
        <p:nvSpPr>
          <p:cNvPr id="57" name="Rectangle 56">
            <a:extLst>
              <a:ext uri="{FF2B5EF4-FFF2-40B4-BE49-F238E27FC236}">
                <a16:creationId xmlns:a16="http://schemas.microsoft.com/office/drawing/2014/main" id="{D8F8242A-A617-4C87-83C0-D8B6B71C6749}"/>
              </a:ext>
            </a:extLst>
          </p:cNvPr>
          <p:cNvSpPr/>
          <p:nvPr/>
        </p:nvSpPr>
        <p:spPr>
          <a:xfrm>
            <a:off x="5682652" y="1810881"/>
            <a:ext cx="3905754" cy="7885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E87E9556-B14B-4AF2-B0E4-325512496F2C}"/>
              </a:ext>
            </a:extLst>
          </p:cNvPr>
          <p:cNvSpPr txBox="1"/>
          <p:nvPr/>
        </p:nvSpPr>
        <p:spPr>
          <a:xfrm>
            <a:off x="7077686" y="2009588"/>
            <a:ext cx="1201676" cy="369332"/>
          </a:xfrm>
          <a:prstGeom prst="rect">
            <a:avLst/>
          </a:prstGeom>
          <a:noFill/>
        </p:spPr>
        <p:txBody>
          <a:bodyPr wrap="none" rtlCol="0">
            <a:spAutoFit/>
          </a:bodyPr>
          <a:lstStyle/>
          <a:p>
            <a:r>
              <a:rPr lang="en-SG" dirty="0"/>
              <a:t>Item name</a:t>
            </a:r>
            <a:endParaRPr lang="en-US" dirty="0"/>
          </a:p>
        </p:txBody>
      </p:sp>
      <p:sp>
        <p:nvSpPr>
          <p:cNvPr id="59" name="Rectangle 58">
            <a:extLst>
              <a:ext uri="{FF2B5EF4-FFF2-40B4-BE49-F238E27FC236}">
                <a16:creationId xmlns:a16="http://schemas.microsoft.com/office/drawing/2014/main" id="{C893A5F3-1BA9-4B15-9167-470B3DF5B512}"/>
              </a:ext>
            </a:extLst>
          </p:cNvPr>
          <p:cNvSpPr/>
          <p:nvPr/>
        </p:nvSpPr>
        <p:spPr>
          <a:xfrm>
            <a:off x="5725647" y="2787904"/>
            <a:ext cx="3905754" cy="11019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3976B147-2CA1-40CC-991F-A9BDC5A6C416}"/>
              </a:ext>
            </a:extLst>
          </p:cNvPr>
          <p:cNvSpPr txBox="1"/>
          <p:nvPr/>
        </p:nvSpPr>
        <p:spPr>
          <a:xfrm>
            <a:off x="5940130" y="2902104"/>
            <a:ext cx="1137556" cy="369332"/>
          </a:xfrm>
          <a:prstGeom prst="rect">
            <a:avLst/>
          </a:prstGeom>
          <a:noFill/>
        </p:spPr>
        <p:txBody>
          <a:bodyPr wrap="none" rtlCol="0">
            <a:spAutoFit/>
          </a:bodyPr>
          <a:lstStyle/>
          <a:p>
            <a:r>
              <a:rPr lang="en-SG" dirty="0"/>
              <a:t>Item price</a:t>
            </a:r>
            <a:endParaRPr lang="en-US" dirty="0"/>
          </a:p>
        </p:txBody>
      </p:sp>
      <p:sp>
        <p:nvSpPr>
          <p:cNvPr id="68" name="TextBox 67">
            <a:extLst>
              <a:ext uri="{FF2B5EF4-FFF2-40B4-BE49-F238E27FC236}">
                <a16:creationId xmlns:a16="http://schemas.microsoft.com/office/drawing/2014/main" id="{B7976C4D-9299-42F4-B59A-297A4BF35D41}"/>
              </a:ext>
            </a:extLst>
          </p:cNvPr>
          <p:cNvSpPr txBox="1"/>
          <p:nvPr/>
        </p:nvSpPr>
        <p:spPr>
          <a:xfrm>
            <a:off x="5940130" y="3346443"/>
            <a:ext cx="1454437" cy="369332"/>
          </a:xfrm>
          <a:prstGeom prst="rect">
            <a:avLst/>
          </a:prstGeom>
          <a:noFill/>
        </p:spPr>
        <p:txBody>
          <a:bodyPr wrap="none" rtlCol="0">
            <a:spAutoFit/>
          </a:bodyPr>
          <a:lstStyle/>
          <a:p>
            <a:r>
              <a:rPr lang="en-SG" dirty="0"/>
              <a:t>Item quantity</a:t>
            </a:r>
            <a:endParaRPr lang="en-US" dirty="0"/>
          </a:p>
        </p:txBody>
      </p:sp>
      <p:sp>
        <p:nvSpPr>
          <p:cNvPr id="70" name="Rectangle 69">
            <a:extLst>
              <a:ext uri="{FF2B5EF4-FFF2-40B4-BE49-F238E27FC236}">
                <a16:creationId xmlns:a16="http://schemas.microsoft.com/office/drawing/2014/main" id="{6D6D9551-8873-467A-99F1-3D61B3950B97}"/>
              </a:ext>
            </a:extLst>
          </p:cNvPr>
          <p:cNvSpPr/>
          <p:nvPr/>
        </p:nvSpPr>
        <p:spPr>
          <a:xfrm>
            <a:off x="5725647" y="4219711"/>
            <a:ext cx="3905754" cy="11019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EB09BDD0-9495-4411-AB51-7FDB5AF04481}"/>
              </a:ext>
            </a:extLst>
          </p:cNvPr>
          <p:cNvSpPr txBox="1"/>
          <p:nvPr/>
        </p:nvSpPr>
        <p:spPr>
          <a:xfrm>
            <a:off x="6774716" y="4651632"/>
            <a:ext cx="1721625" cy="369332"/>
          </a:xfrm>
          <a:prstGeom prst="rect">
            <a:avLst/>
          </a:prstGeom>
          <a:noFill/>
        </p:spPr>
        <p:txBody>
          <a:bodyPr wrap="none" rtlCol="0">
            <a:spAutoFit/>
          </a:bodyPr>
          <a:lstStyle/>
          <a:p>
            <a:r>
              <a:rPr lang="en-SG" dirty="0"/>
              <a:t>Item description</a:t>
            </a:r>
            <a:endParaRPr lang="en-US" dirty="0"/>
          </a:p>
        </p:txBody>
      </p:sp>
      <p:sp>
        <p:nvSpPr>
          <p:cNvPr id="72" name="Rectangle 71">
            <a:extLst>
              <a:ext uri="{FF2B5EF4-FFF2-40B4-BE49-F238E27FC236}">
                <a16:creationId xmlns:a16="http://schemas.microsoft.com/office/drawing/2014/main" id="{98AA47F1-C27B-4667-B1C6-B922A1A94A67}"/>
              </a:ext>
            </a:extLst>
          </p:cNvPr>
          <p:cNvSpPr/>
          <p:nvPr/>
        </p:nvSpPr>
        <p:spPr>
          <a:xfrm>
            <a:off x="5740269" y="5651518"/>
            <a:ext cx="3905754" cy="5759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35009B7C-ED63-4454-BCF6-CB2E27AC7614}"/>
              </a:ext>
            </a:extLst>
          </p:cNvPr>
          <p:cNvSpPr txBox="1"/>
          <p:nvPr/>
        </p:nvSpPr>
        <p:spPr>
          <a:xfrm>
            <a:off x="7000186" y="5747382"/>
            <a:ext cx="1227259" cy="369332"/>
          </a:xfrm>
          <a:prstGeom prst="rect">
            <a:avLst/>
          </a:prstGeom>
          <a:noFill/>
        </p:spPr>
        <p:txBody>
          <a:bodyPr wrap="none" rtlCol="0">
            <a:spAutoFit/>
          </a:bodyPr>
          <a:lstStyle/>
          <a:p>
            <a:r>
              <a:rPr lang="en-SG" dirty="0"/>
              <a:t>Add to cart</a:t>
            </a:r>
            <a:endParaRPr lang="en-US" dirty="0"/>
          </a:p>
        </p:txBody>
      </p:sp>
      <p:sp>
        <p:nvSpPr>
          <p:cNvPr id="74" name="Rectangle 73">
            <a:extLst>
              <a:ext uri="{FF2B5EF4-FFF2-40B4-BE49-F238E27FC236}">
                <a16:creationId xmlns:a16="http://schemas.microsoft.com/office/drawing/2014/main" id="{B1D2AF3C-11AA-4E37-B325-8BC0EDF7AA8A}"/>
              </a:ext>
            </a:extLst>
          </p:cNvPr>
          <p:cNvSpPr/>
          <p:nvPr/>
        </p:nvSpPr>
        <p:spPr>
          <a:xfrm>
            <a:off x="4359440" y="2671013"/>
            <a:ext cx="4029817" cy="22418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AC7EF0F3-E4CD-451B-ABC9-4775C781192D}"/>
              </a:ext>
            </a:extLst>
          </p:cNvPr>
          <p:cNvSpPr txBox="1"/>
          <p:nvPr/>
        </p:nvSpPr>
        <p:spPr>
          <a:xfrm>
            <a:off x="5151587" y="3585162"/>
            <a:ext cx="2238818" cy="369332"/>
          </a:xfrm>
          <a:prstGeom prst="rect">
            <a:avLst/>
          </a:prstGeom>
          <a:noFill/>
        </p:spPr>
        <p:txBody>
          <a:bodyPr wrap="none" rtlCol="0">
            <a:spAutoFit/>
          </a:bodyPr>
          <a:lstStyle/>
          <a:p>
            <a:r>
              <a:rPr lang="en-SG" dirty="0"/>
              <a:t>Item has been added!</a:t>
            </a:r>
            <a:endParaRPr lang="en-US" dirty="0"/>
          </a:p>
        </p:txBody>
      </p:sp>
    </p:spTree>
    <p:extLst>
      <p:ext uri="{BB962C8B-B14F-4D97-AF65-F5344CB8AC3E}">
        <p14:creationId xmlns:p14="http://schemas.microsoft.com/office/powerpoint/2010/main" val="2035338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445</Words>
  <Application>Microsoft Office PowerPoint</Application>
  <PresentationFormat>Widescreen</PresentationFormat>
  <Paragraphs>107</Paragraphs>
  <Slides>12</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Lato</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Phun Zheng Hui</dc:creator>
  <cp:lastModifiedBy>zhenghui phun</cp:lastModifiedBy>
  <cp:revision>4</cp:revision>
  <dcterms:created xsi:type="dcterms:W3CDTF">2021-09-30T01:11:56Z</dcterms:created>
  <dcterms:modified xsi:type="dcterms:W3CDTF">2021-09-30T03:27:11Z</dcterms:modified>
</cp:coreProperties>
</file>