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76" r:id="rId3"/>
    <p:sldId id="260" r:id="rId4"/>
    <p:sldId id="258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2" r:id="rId17"/>
    <p:sldId id="277" r:id="rId18"/>
    <p:sldId id="278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7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5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7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86007"/>
            <a:ext cx="7543800" cy="3566160"/>
          </a:xfrm>
        </p:spPr>
        <p:txBody>
          <a:bodyPr/>
          <a:lstStyle/>
          <a:p>
            <a:r>
              <a:rPr lang="en-US" dirty="0"/>
              <a:t>Home Depot Product Search Relevance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10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competition </a:t>
            </a:r>
            <a:r>
              <a:rPr lang="en-US" dirty="0" smtClean="0"/>
              <a:t>by</a:t>
            </a:r>
          </a:p>
          <a:p>
            <a:r>
              <a:rPr lang="en-US" dirty="0"/>
              <a:t>Mohammed Alharbi &amp; </a:t>
            </a:r>
            <a:r>
              <a:rPr lang="en-US" dirty="0" err="1"/>
              <a:t>Yixuan</a:t>
            </a:r>
            <a:r>
              <a:rPr lang="en-US" dirty="0"/>
              <a:t> Edison </a:t>
            </a:r>
            <a:r>
              <a:rPr lang="en-US" dirty="0" smtClean="0"/>
              <a:t>Wang</a:t>
            </a:r>
          </a:p>
          <a:p>
            <a:r>
              <a:rPr lang="en-US" b="1" dirty="0" smtClean="0"/>
              <a:t>April 18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2016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56409" y="357734"/>
            <a:ext cx="1851660" cy="18516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533" y="4391400"/>
            <a:ext cx="914876" cy="4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9829" y="758952"/>
            <a:ext cx="7946967" cy="3566160"/>
          </a:xfrm>
        </p:spPr>
        <p:txBody>
          <a:bodyPr>
            <a:normAutofit/>
          </a:bodyPr>
          <a:lstStyle/>
          <a:p>
            <a:r>
              <a:rPr lang="en-US" sz="7200" dirty="0"/>
              <a:t>Tackling t</a:t>
            </a:r>
            <a:r>
              <a:rPr lang="en-US" sz="7200" dirty="0" smtClean="0"/>
              <a:t>he Problem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cument 2"/>
          <p:cNvSpPr/>
          <p:nvPr/>
        </p:nvSpPr>
        <p:spPr>
          <a:xfrm>
            <a:off x="609599" y="955963"/>
            <a:ext cx="992564" cy="6650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test.csv</a:t>
            </a:r>
            <a:endParaRPr lang="en-US" sz="1600" dirty="0"/>
          </a:p>
        </p:txBody>
      </p:sp>
      <p:sp>
        <p:nvSpPr>
          <p:cNvPr id="4" name="Document 3"/>
          <p:cNvSpPr/>
          <p:nvPr/>
        </p:nvSpPr>
        <p:spPr>
          <a:xfrm>
            <a:off x="609599" y="1731818"/>
            <a:ext cx="992564" cy="6650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train.csv</a:t>
            </a:r>
            <a:endParaRPr lang="en-US" sz="1600" dirty="0"/>
          </a:p>
        </p:txBody>
      </p:sp>
      <p:sp>
        <p:nvSpPr>
          <p:cNvPr id="5" name="Document 4"/>
          <p:cNvSpPr/>
          <p:nvPr/>
        </p:nvSpPr>
        <p:spPr>
          <a:xfrm>
            <a:off x="609599" y="2507673"/>
            <a:ext cx="992564" cy="6650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att.csv</a:t>
            </a:r>
            <a:endParaRPr lang="en-US" sz="1600" dirty="0"/>
          </a:p>
        </p:txBody>
      </p:sp>
      <p:sp>
        <p:nvSpPr>
          <p:cNvPr id="6" name="Document 5"/>
          <p:cNvSpPr/>
          <p:nvPr/>
        </p:nvSpPr>
        <p:spPr>
          <a:xfrm>
            <a:off x="609599" y="3283528"/>
            <a:ext cx="992564" cy="6650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desc.csv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38399" y="2105890"/>
            <a:ext cx="10390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Clean up</a:t>
            </a:r>
            <a:endParaRPr lang="en-US" sz="1600"/>
          </a:p>
        </p:txBody>
      </p:sp>
      <p:sp>
        <p:nvSpPr>
          <p:cNvPr id="8" name="Document 7"/>
          <p:cNvSpPr/>
          <p:nvPr/>
        </p:nvSpPr>
        <p:spPr>
          <a:xfrm>
            <a:off x="3817444" y="2036617"/>
            <a:ext cx="992564" cy="6650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Merging data</a:t>
            </a:r>
          </a:p>
        </p:txBody>
      </p:sp>
      <p:cxnSp>
        <p:nvCxnSpPr>
          <p:cNvPr id="9" name="Straight Connector 8"/>
          <p:cNvCxnSpPr>
            <a:stCxn id="8" idx="1"/>
            <a:endCxn id="6" idx="3"/>
          </p:cNvCxnSpPr>
          <p:nvPr/>
        </p:nvCxnSpPr>
        <p:spPr>
          <a:xfrm flipH="1">
            <a:off x="1602163" y="2369127"/>
            <a:ext cx="836236" cy="47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5" idx="3"/>
          </p:cNvCxnSpPr>
          <p:nvPr/>
        </p:nvCxnSpPr>
        <p:spPr>
          <a:xfrm flipH="1" flipV="1">
            <a:off x="1602163" y="2064327"/>
            <a:ext cx="836236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  <a:endCxn id="10" idx="1"/>
          </p:cNvCxnSpPr>
          <p:nvPr/>
        </p:nvCxnSpPr>
        <p:spPr>
          <a:xfrm flipV="1">
            <a:off x="3477490" y="2369126"/>
            <a:ext cx="3399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10" idx="2"/>
          </p:cNvCxnSpPr>
          <p:nvPr/>
        </p:nvCxnSpPr>
        <p:spPr>
          <a:xfrm flipV="1">
            <a:off x="1602163" y="2657670"/>
            <a:ext cx="2711563" cy="95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10" idx="0"/>
          </p:cNvCxnSpPr>
          <p:nvPr/>
        </p:nvCxnSpPr>
        <p:spPr>
          <a:xfrm>
            <a:off x="1602163" y="1288472"/>
            <a:ext cx="2711563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800000">
            <a:off x="1549223" y="258839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brand, color</a:t>
            </a:r>
            <a:endParaRPr lang="en-US" sz="1100" dirty="0"/>
          </a:p>
        </p:txBody>
      </p:sp>
      <p:sp>
        <p:nvSpPr>
          <p:cNvPr id="15" name="Multidocument 14"/>
          <p:cNvSpPr/>
          <p:nvPr/>
        </p:nvSpPr>
        <p:spPr>
          <a:xfrm>
            <a:off x="6758252" y="444098"/>
            <a:ext cx="1704109" cy="10237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Splitting 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0564" y="1874426"/>
            <a:ext cx="1597802" cy="71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Pick some/all attributes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813665" y="2921787"/>
            <a:ext cx="13716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Fitting Model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813665" y="3784420"/>
            <a:ext cx="1371600" cy="5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3665" y="4612638"/>
            <a:ext cx="1371600" cy="4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RMSE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813665" y="5420149"/>
            <a:ext cx="1371600" cy="4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data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157495" y="2107193"/>
            <a:ext cx="10390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Clean up</a:t>
            </a:r>
            <a:endParaRPr lang="en-US" sz="1600"/>
          </a:p>
        </p:txBody>
      </p: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4810008" y="2369126"/>
            <a:ext cx="347487" cy="130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57494" y="692726"/>
            <a:ext cx="10390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Attributes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196585" y="955962"/>
            <a:ext cx="561667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77040" y="1219199"/>
            <a:ext cx="1" cy="88799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491808" y="1459455"/>
            <a:ext cx="7657" cy="41497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99465" y="2560962"/>
            <a:ext cx="0" cy="360825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99465" y="3392841"/>
            <a:ext cx="0" cy="391579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499465" y="4300534"/>
            <a:ext cx="0" cy="31210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499465" y="5108045"/>
            <a:ext cx="0" cy="31210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185265" y="2202495"/>
            <a:ext cx="113101" cy="2657847"/>
          </a:xfrm>
          <a:prstGeom prst="bentConnector3">
            <a:avLst>
              <a:gd name="adj1" fmla="val 3021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3"/>
          <p:cNvSpPr txBox="1">
            <a:spLocks/>
          </p:cNvSpPr>
          <p:nvPr/>
        </p:nvSpPr>
        <p:spPr>
          <a:xfrm>
            <a:off x="235527" y="5583382"/>
            <a:ext cx="3906982" cy="7079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Structure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17480" y="3628048"/>
            <a:ext cx="1680929" cy="158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117480" y="3628048"/>
            <a:ext cx="1680929" cy="423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 ALL: [</a:t>
            </a:r>
            <a:r>
              <a:rPr lang="en-US" sz="1100" dirty="0" err="1" smtClean="0">
                <a:solidFill>
                  <a:schemeClr val="tx1"/>
                </a:solidFill>
              </a:rPr>
              <a:t>search_term</a:t>
            </a:r>
            <a:r>
              <a:rPr lang="en-US" sz="1100" dirty="0" smtClean="0">
                <a:solidFill>
                  <a:schemeClr val="tx1"/>
                </a:solidFill>
              </a:rPr>
              <a:t>, title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desc</a:t>
            </a:r>
            <a:r>
              <a:rPr lang="en-US" sz="1100" dirty="0" smtClean="0">
                <a:solidFill>
                  <a:schemeClr val="tx1"/>
                </a:solidFill>
              </a:rPr>
              <a:t>, brand, colors]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17480" y="4051242"/>
            <a:ext cx="1680929" cy="290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Spelling </a:t>
            </a:r>
            <a:r>
              <a:rPr lang="en-US" sz="1100" dirty="0" smtClean="0">
                <a:solidFill>
                  <a:schemeClr val="tx1"/>
                </a:solidFill>
              </a:rPr>
              <a:t>checker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17480" y="4342188"/>
            <a:ext cx="1680929" cy="290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Normalizing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17480" y="4633133"/>
            <a:ext cx="1680929" cy="290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Spelling </a:t>
            </a:r>
            <a:r>
              <a:rPr lang="en-US" sz="1100" dirty="0" smtClean="0">
                <a:solidFill>
                  <a:schemeClr val="tx1"/>
                </a:solidFill>
              </a:rPr>
              <a:t>checker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17480" y="4924077"/>
            <a:ext cx="1680929" cy="290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Steeming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1757" y="3395591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Clean up Phase 2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4330756" y="3287616"/>
            <a:ext cx="1950561" cy="281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330756" y="3287615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Length of words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30756" y="3564493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Query in title/</a:t>
            </a:r>
            <a:r>
              <a:rPr lang="en-US" sz="1100" dirty="0" err="1" smtClean="0">
                <a:solidFill>
                  <a:schemeClr val="tx1"/>
                </a:solidFill>
              </a:rPr>
              <a:t>desc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30756" y="3855225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Query last word in title/</a:t>
            </a:r>
            <a:r>
              <a:rPr lang="en-US" sz="1100" dirty="0" err="1" smtClean="0">
                <a:solidFill>
                  <a:schemeClr val="tx1"/>
                </a:solidFill>
              </a:rPr>
              <a:t>desc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330756" y="4131888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Word in title/</a:t>
            </a:r>
            <a:r>
              <a:rPr lang="en-US" sz="1100" dirty="0" err="1" smtClean="0">
                <a:solidFill>
                  <a:schemeClr val="tx1"/>
                </a:solidFill>
              </a:rPr>
              <a:t>desc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30756" y="4408764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Ratio 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330756" y="4699496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Ratio description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30756" y="4976159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Word in brand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30756" y="5253035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Ratio brand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30756" y="5543767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Brand feature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30756" y="5820645"/>
            <a:ext cx="1950561" cy="284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 term feature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07783" y="3055954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Computing attributes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338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44" y="2683901"/>
            <a:ext cx="254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</a:t>
            </a:r>
            <a:r>
              <a:rPr lang="en-US" dirty="0" smtClean="0"/>
              <a:t>Regression.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Forests.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Generalized Boosted Model (GBM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0166" y="-485538"/>
            <a:ext cx="7543800" cy="1449387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34729"/>
              </p:ext>
            </p:extLst>
          </p:nvPr>
        </p:nvGraphicFramePr>
        <p:xfrm>
          <a:off x="14068" y="963849"/>
          <a:ext cx="9086369" cy="5261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03"/>
                <a:gridCol w="469432"/>
                <a:gridCol w="468762"/>
                <a:gridCol w="240733"/>
                <a:gridCol w="240733"/>
                <a:gridCol w="240733"/>
                <a:gridCol w="240733"/>
                <a:gridCol w="240733"/>
                <a:gridCol w="240733"/>
                <a:gridCol w="240733"/>
                <a:gridCol w="240733"/>
                <a:gridCol w="240065"/>
                <a:gridCol w="240065"/>
                <a:gridCol w="240065"/>
                <a:gridCol w="240065"/>
                <a:gridCol w="240065"/>
                <a:gridCol w="240065"/>
                <a:gridCol w="240065"/>
                <a:gridCol w="240065"/>
                <a:gridCol w="240065"/>
                <a:gridCol w="240065"/>
                <a:gridCol w="343714"/>
                <a:gridCol w="702811"/>
                <a:gridCol w="444690"/>
                <a:gridCol w="337029"/>
                <a:gridCol w="337029"/>
                <a:gridCol w="742934"/>
                <a:gridCol w="672051"/>
              </a:tblGrid>
              <a:tr h="1894074"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num.tree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product_uid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len_of_query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len_of_title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len_of_description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len_of_brand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len_of_color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query_in_title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query_in_description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query_last_word_in_title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query_last_word_in_description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word_in_title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word_in_description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ratio_title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ratio_description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word_in_brand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ratio_brand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brand_feature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search_term_feature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importance </a:t>
                      </a:r>
                      <a:r>
                        <a:rPr lang="en-US" sz="1100" dirty="0">
                          <a:effectLst/>
                        </a:rPr>
                        <a:t>(permutation)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distribution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shrinkage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interaction.depth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n.minobsinnode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RMSE (</a:t>
                      </a:r>
                      <a:r>
                        <a:rPr lang="en-US" sz="1800" dirty="0">
                          <a:effectLst/>
                        </a:rPr>
                        <a:t>train)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</a:t>
                      </a:r>
                      <a:r>
                        <a:rPr lang="en-US" sz="1800" dirty="0" smtClean="0">
                          <a:effectLst/>
                        </a:rPr>
                        <a:t>RMSE (</a:t>
                      </a:r>
                      <a:r>
                        <a:rPr lang="en-US" sz="1800" dirty="0">
                          <a:effectLst/>
                        </a:rPr>
                        <a:t>test)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vert="vert27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LR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0.4838606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0.48604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0.4720986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0.47862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0.4727213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0.4701253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0.47818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0.468994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0.47798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0.4703201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0.4702524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0.4705538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0.4702829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0.47843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0.4687573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0.47802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GBM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0.47626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0.5292541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0.2749385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0.48069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0.5069339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0.4870805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0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0.253911</a:t>
                      </a:r>
                      <a:endParaRPr lang="en-US" sz="13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0.48265</a:t>
                      </a:r>
                      <a:endParaRPr lang="en-US" sz="13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068" y="2855742"/>
            <a:ext cx="9086369" cy="1969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972718"/>
            <a:ext cx="9086369" cy="196947"/>
          </a:xfrm>
          <a:prstGeom prst="rect">
            <a:avLst/>
          </a:prstGeom>
          <a:noFill/>
          <a:ln w="28575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66892" y="4740812"/>
            <a:ext cx="1433544" cy="210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64544" y="6004561"/>
            <a:ext cx="1433544" cy="210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62198" y="5369167"/>
            <a:ext cx="1433544" cy="210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73920" y="3692766"/>
            <a:ext cx="1433544" cy="210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 (train) = </a:t>
            </a:r>
            <a:r>
              <a:rPr lang="en-US" dirty="0"/>
              <a:t>0.4687573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1" y="1890429"/>
            <a:ext cx="4148328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32" y="1890429"/>
            <a:ext cx="4471968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12097" y="5548029"/>
            <a:ext cx="28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plot of GBM performance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032" y="5505825"/>
            <a:ext cx="46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plot of the relative influence of each variable </a:t>
            </a:r>
          </a:p>
        </p:txBody>
      </p:sp>
    </p:spTree>
    <p:extLst>
      <p:ext uri="{BB962C8B-B14F-4D97-AF65-F5344CB8AC3E}">
        <p14:creationId xmlns:p14="http://schemas.microsoft.com/office/powerpoint/2010/main" val="18275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 (train) = </a:t>
            </a:r>
            <a:r>
              <a:rPr lang="is-IS" dirty="0"/>
              <a:t>0.4702829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097" y="5548029"/>
            <a:ext cx="28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plot of GBM performance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032" y="5505825"/>
            <a:ext cx="46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plot of the relative influence of each variable 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0" y="1890429"/>
            <a:ext cx="4051493" cy="350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32" y="1890429"/>
            <a:ext cx="4472539" cy="3615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0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Better?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0" y="1890429"/>
            <a:ext cx="4051493" cy="350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72" y="1813895"/>
            <a:ext cx="4148328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995696" y="5394961"/>
            <a:ext cx="214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RMSE (test): 0.47802</a:t>
            </a:r>
            <a:endParaRPr lang="en-US" sz="2400" dirty="0">
              <a:latin typeface="Times New Roman" charset="0"/>
              <a:ea typeface="Calibri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4826" y="5394961"/>
            <a:ext cx="214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RMSE (test): </a:t>
            </a:r>
            <a:r>
              <a:rPr lang="en-US" dirty="0"/>
              <a:t>0.47843</a:t>
            </a:r>
            <a:endParaRPr lang="en-US" sz="2400" dirty="0">
              <a:latin typeface="Times New Roman" charset="0"/>
              <a:ea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in the Competition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63371"/>
          <a:stretch/>
        </p:blipFill>
        <p:spPr>
          <a:xfrm>
            <a:off x="732473" y="3235569"/>
            <a:ext cx="7634287" cy="13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r>
              <a:rPr lang="en-US" dirty="0"/>
              <a:t>Tackling </a:t>
            </a:r>
            <a:r>
              <a:rPr lang="en-US" dirty="0" smtClean="0"/>
              <a:t>the Problem</a:t>
            </a:r>
          </a:p>
          <a:p>
            <a:r>
              <a:rPr lang="en-US" dirty="0"/>
              <a:t>Fitting </a:t>
            </a:r>
            <a:r>
              <a:rPr lang="en-US" dirty="0" smtClean="0"/>
              <a:t>Models</a:t>
            </a:r>
          </a:p>
          <a:p>
            <a:r>
              <a:rPr lang="en-US" dirty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Product 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A </a:t>
            </a:r>
            <a:r>
              <a:rPr lang="en-US" dirty="0"/>
              <a:t>Venn Diagram of product ids in both Test and Train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8729" y="1952732"/>
            <a:ext cx="4812259" cy="34505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32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Product 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A </a:t>
            </a:r>
            <a:r>
              <a:rPr lang="en-US" dirty="0"/>
              <a:t>Venn Diagram of product ids in the train, test, and attributes files 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5146" y="1845734"/>
            <a:ext cx="4179425" cy="36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ine Callout 2 1"/>
          <p:cNvSpPr/>
          <p:nvPr/>
        </p:nvSpPr>
        <p:spPr>
          <a:xfrm>
            <a:off x="6199662" y="4184073"/>
            <a:ext cx="1212520" cy="5403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115"/>
              <a:gd name="adj6" fmla="val -1143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155 rows</a:t>
            </a:r>
          </a:p>
        </p:txBody>
      </p:sp>
    </p:spTree>
    <p:extLst>
      <p:ext uri="{BB962C8B-B14F-4D97-AF65-F5344CB8AC3E}">
        <p14:creationId xmlns:p14="http://schemas.microsoft.com/office/powerpoint/2010/main" val="20345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Relevance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In Train </a:t>
            </a:r>
            <a:r>
              <a:rPr lang="en-US" dirty="0"/>
              <a:t>data, there are a total of 13 unique relevance values. 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1548" y="1845734"/>
            <a:ext cx="4146622" cy="3599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names refer to a color </a:t>
            </a:r>
            <a:r>
              <a:rPr lang="en-US" dirty="0" smtClean="0"/>
              <a:t>aspect.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9392"/>
              </p:ext>
            </p:extLst>
          </p:nvPr>
        </p:nvGraphicFramePr>
        <p:xfrm>
          <a:off x="1045580" y="2410320"/>
          <a:ext cx="7098558" cy="345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92"/>
                <a:gridCol w="3835366"/>
              </a:tblGrid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Attribute’s Name</a:t>
                      </a:r>
                      <a:endParaRPr lang="en-US" sz="16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Frequency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 family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41,508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color/finish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28,564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6,222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color/finish family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4,630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fixture color/finish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4,119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fixture color/finish family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2,256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shade color family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2,006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70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color temperature (k)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1,421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 rendering index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1,118 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  <a:tr h="308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 color family </a:t>
                      </a:r>
                      <a:endParaRPr lang="en-US" sz="16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996</a:t>
                      </a:r>
                      <a:endParaRPr lang="en-US" sz="16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2646" marR="92646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57811" y="3955041"/>
            <a:ext cx="345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    O    L    O    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10</a:t>
            </a:r>
            <a:r>
              <a:rPr lang="en-US" dirty="0"/>
              <a:t> names refer to brand </a:t>
            </a:r>
            <a:r>
              <a:rPr lang="en-US" dirty="0" smtClean="0"/>
              <a:t>aspect.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57811" y="3955041"/>
            <a:ext cx="345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    R    A    N    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87404"/>
              </p:ext>
            </p:extLst>
          </p:nvPr>
        </p:nvGraphicFramePr>
        <p:xfrm>
          <a:off x="1056243" y="2410319"/>
          <a:ext cx="7227610" cy="345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17"/>
                <a:gridCol w="3905093"/>
              </a:tblGrid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Attribute’s Name</a:t>
                      </a:r>
                      <a:endParaRPr lang="en-US" sz="17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Frequency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</a:rPr>
                        <a:t>mfg</a:t>
                      </a:r>
                      <a:r>
                        <a:rPr lang="en-US" sz="1700" dirty="0">
                          <a:effectLst/>
                        </a:rPr>
                        <a:t> brand name </a:t>
                      </a:r>
                      <a:endParaRPr lang="en-US" sz="17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86,250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brand/model compatibility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681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brand compatibility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609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fits faucet brand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550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fits brands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407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fits brand/models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168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fits brands/models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119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pump brand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87     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fits brand/model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  <a:tr h="314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brand/model/year compatibility</a:t>
                      </a:r>
                      <a:endParaRPr lang="en-US" sz="170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Times New Roman" charset="0"/>
                        <a:ea typeface="Calibri" charset="0"/>
                        <a:cs typeface="Arial" charset="0"/>
                      </a:endParaRPr>
                    </a:p>
                  </a:txBody>
                  <a:tcPr marL="94330" marR="9433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Brand vs. Color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698" y="1937065"/>
            <a:ext cx="4213514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2025" y="1937065"/>
            <a:ext cx="4214019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9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1529</TotalTime>
  <Words>799</Words>
  <Application>Microsoft Macintosh PowerPoint</Application>
  <PresentationFormat>On-screen Show (4:3)</PresentationFormat>
  <Paragraphs>560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Arial</vt:lpstr>
      <vt:lpstr>Retrospect</vt:lpstr>
      <vt:lpstr>Home Depot Product Search Relevance </vt:lpstr>
      <vt:lpstr>Outline</vt:lpstr>
      <vt:lpstr>Data Exploration</vt:lpstr>
      <vt:lpstr>Product IDs</vt:lpstr>
      <vt:lpstr>Product IDs</vt:lpstr>
      <vt:lpstr>Relevance Values</vt:lpstr>
      <vt:lpstr>Attributes data</vt:lpstr>
      <vt:lpstr>Attributes data</vt:lpstr>
      <vt:lpstr>Importance of Brand vs. Color</vt:lpstr>
      <vt:lpstr>Tackling the Problem</vt:lpstr>
      <vt:lpstr>PowerPoint Presentation</vt:lpstr>
      <vt:lpstr>Programming Language</vt:lpstr>
      <vt:lpstr>Fitting Models</vt:lpstr>
      <vt:lpstr>Models</vt:lpstr>
      <vt:lpstr>Outcomes</vt:lpstr>
      <vt:lpstr>RMSE (train) = 0.4687573</vt:lpstr>
      <vt:lpstr>RMSE (train) = 0.4702829 </vt:lpstr>
      <vt:lpstr>Which One Is Better?</vt:lpstr>
      <vt:lpstr>Ranking in the Competition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Alharbi, Mohammed Abdullah H</dc:creator>
  <cp:lastModifiedBy>Alharbi, Mohammed Abdullah H</cp:lastModifiedBy>
  <cp:revision>59</cp:revision>
  <dcterms:created xsi:type="dcterms:W3CDTF">2016-04-16T22:30:17Z</dcterms:created>
  <dcterms:modified xsi:type="dcterms:W3CDTF">2016-04-18T21:05:33Z</dcterms:modified>
</cp:coreProperties>
</file>