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472C4"/>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60"/>
  </p:normalViewPr>
  <p:slideViewPr>
    <p:cSldViewPr snapToGrid="0">
      <p:cViewPr varScale="1">
        <p:scale>
          <a:sx n="70" d="100"/>
          <a:sy n="70" d="100"/>
        </p:scale>
        <p:origin x="1032"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tableStyles" Target="tableStyles.xml"/><Relationship Id="rId58" Type="http://schemas.openxmlformats.org/officeDocument/2006/relationships/presProps" Target="presProps.xml"/><Relationship Id="rId59" Type="http://schemas.openxmlformats.org/officeDocument/2006/relationships/viewProps" Target="viewProps.xml"/><Relationship Id="rId6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9" name=""/>
        <p:cNvGrpSpPr/>
        <p:nvPr/>
      </p:nvGrpSpPr>
      <p:grpSpPr>
        <a:xfrm>
          <a:off x="0" y="0"/>
          <a:ext cx="0" cy="0"/>
          <a:chOff x="0" y="0"/>
          <a:chExt cx="0" cy="0"/>
        </a:xfrm>
      </p:grpSpPr>
      <p:sp>
        <p:nvSpPr>
          <p:cNvPr id="104886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6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6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6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6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6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3" name=""/>
        <p:cNvGrpSpPr/>
        <p:nvPr/>
      </p:nvGrpSpPr>
      <p:grpSpPr>
        <a:xfrm>
          <a:off x="0" y="0"/>
          <a:ext cx="0" cy="0"/>
          <a:chOff x="0" y="0"/>
          <a:chExt cx="0" cy="0"/>
        </a:xfrm>
      </p:grpSpPr>
      <p:sp>
        <p:nvSpPr>
          <p:cNvPr id="1048602" name="Title 1"/>
          <p:cNvSpPr>
            <a:spLocks noGrp="1"/>
          </p:cNvSpPr>
          <p:nvPr>
            <p:ph type="title"/>
          </p:nvPr>
        </p:nvSpPr>
        <p:spPr/>
        <p:txBody>
          <a:bodyPr/>
          <a:p>
            <a:r>
              <a:rPr dirty="0" lang="en-US"/>
              <a:t>Click to edit Master title style</a:t>
            </a:r>
          </a:p>
        </p:txBody>
      </p:sp>
      <p:sp>
        <p:nvSpPr>
          <p:cNvPr id="1048603" name="Content Placeholder 2"/>
          <p:cNvSpPr>
            <a:spLocks noGrp="1"/>
          </p:cNvSpPr>
          <p:nvPr>
            <p:ph idx="1"/>
          </p:nvPr>
        </p:nvSpPr>
        <p:spPr/>
        <p:txBody>
          <a:bodyPr/>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04" name="Date Placeholder 3"/>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fld id="{1B54469F-F494-448F-BDF3-94663C1FC1A3}" type="datetimeFigureOut">
              <a:rPr baseline="0" b="0" cap="none" sz="1200" i="0" kern="1200" kumimoji="0" lang="en-US" noProof="0" normalizeH="0" spc="0" strike="noStrike" u="none" smtClean="0">
                <a:ln>
                  <a:noFill/>
                </a:ln>
                <a:solidFill>
                  <a:prstClr val="black">
                    <a:tint val="75000"/>
                  </a:prstClr>
                </a:solidFill>
                <a:effectLst/>
                <a:uLnTx/>
                <a:uFillTx/>
                <a:latin typeface="Calibri" panose="020F0502020204030204"/>
                <a:ea typeface="+mn-ea"/>
                <a:cs typeface="+mn-cs"/>
              </a:rPr>
              <a:pPr algn="l" defTabSz="914400" eaLnBrk="1" fontAlgn="auto" hangingPunct="1" indent="0" latinLnBrk="0" lvl="0" marL="0" marR="0" rtl="0">
                <a:lnSpc>
                  <a:spcPct val="100000"/>
                </a:lnSpc>
                <a:spcBef>
                  <a:spcPts val="0"/>
                </a:spcBef>
                <a:spcAft>
                  <a:spcPts val="0"/>
                </a:spcAft>
                <a:buClrTx/>
                <a:buSzTx/>
                <a:buFontTx/>
                <a:buNone/>
              </a:pPr>
              <a:t>11/14/2023</a:t>
            </a:fld>
            <a:endParaRPr baseline="0" b="0" cap="none" dirty="0" sz="1200" i="0" kern="1200" kumimoji="0" lang="en-US" noProof="0" normalizeH="0" spc="0" strike="noStrike" u="none">
              <a:ln>
                <a:noFill/>
              </a:ln>
              <a:solidFill>
                <a:prstClr val="black">
                  <a:tint val="75000"/>
                </a:prstClr>
              </a:solidFill>
              <a:effectLst/>
              <a:uLnTx/>
              <a:uFillTx/>
              <a:latin typeface="Calibri" panose="020F0502020204030204"/>
              <a:ea typeface="+mn-ea"/>
              <a:cs typeface="+mn-cs"/>
            </a:endParaRPr>
          </a:p>
        </p:txBody>
      </p:sp>
      <p:sp>
        <p:nvSpPr>
          <p:cNvPr id="1048605" name="Footer Placeholder 4"/>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endParaRPr baseline="0" b="0" cap="none" dirty="0" sz="1200" i="0" kern="1200" kumimoji="0" lang="en-US" noProof="0" normalizeH="0" spc="0" strike="noStrike" u="none">
              <a:ln>
                <a:noFill/>
              </a:ln>
              <a:solidFill>
                <a:prstClr val="black">
                  <a:tint val="75000"/>
                </a:prstClr>
              </a:solidFill>
              <a:effectLst/>
              <a:uLnTx/>
              <a:uFillTx/>
              <a:latin typeface="Calibri" panose="020F0502020204030204"/>
              <a:ea typeface="+mn-ea"/>
              <a:cs typeface="+mn-cs"/>
            </a:endParaRPr>
          </a:p>
        </p:txBody>
      </p:sp>
      <p:sp>
        <p:nvSpPr>
          <p:cNvPr id="1048606" name="Slide Number Placeholder 5"/>
          <p:cNvSpPr>
            <a:spLocks noGrp="1"/>
          </p:cNvSpPr>
          <p:nvPr>
            <p:ph type="sldNum" sz="quarter" idx="12"/>
          </p:nvPr>
        </p:nvSpPr>
        <p:spPr/>
        <p:txBody>
          <a:bodyPr/>
          <a:p>
            <a:pPr algn="r" defTabSz="914400" eaLnBrk="1" fontAlgn="auto" hangingPunct="1" indent="0" latinLnBrk="0" lvl="0" marL="0" marR="0" rtl="0">
              <a:lnSpc>
                <a:spcPct val="100000"/>
              </a:lnSpc>
              <a:spcBef>
                <a:spcPts val="0"/>
              </a:spcBef>
              <a:spcAft>
                <a:spcPts val="0"/>
              </a:spcAft>
              <a:buClrTx/>
              <a:buSzTx/>
              <a:buFontTx/>
              <a:buNone/>
            </a:pPr>
            <a:fld id="{F8348A23-1A79-41F9-B9E1-7C66DAC2FE1D}" type="slidenum">
              <a:rPr baseline="0" b="0" cap="none" sz="1200" i="0" kern="1200" kumimoji="0" lang="en-US" noProof="0" normalizeH="0" spc="0" strike="noStrike" u="none" smtClean="0">
                <a:ln>
                  <a:noFill/>
                </a:ln>
                <a:solidFill>
                  <a:prstClr val="black">
                    <a:tint val="75000"/>
                  </a:prstClr>
                </a:solidFill>
                <a:effectLst/>
                <a:uLnTx/>
                <a:uFillTx/>
                <a:latin typeface="Calibri" panose="020F0502020204030204"/>
                <a:ea typeface="+mn-ea"/>
                <a:cs typeface="+mn-cs"/>
              </a:rPr>
              <a:pPr algn="r" defTabSz="914400" eaLnBrk="1" fontAlgn="auto" hangingPunct="1" indent="0" latinLnBrk="0" lvl="0" marL="0" marR="0" rtl="0">
                <a:lnSpc>
                  <a:spcPct val="100000"/>
                </a:lnSpc>
                <a:spcBef>
                  <a:spcPts val="0"/>
                </a:spcBef>
                <a:spcAft>
                  <a:spcPts val="0"/>
                </a:spcAft>
                <a:buClrTx/>
                <a:buSzTx/>
                <a:buFontTx/>
                <a:buNone/>
              </a:pPr>
              <a:t>‹#›</a:t>
            </a:fld>
            <a:endParaRPr baseline="0" b="0" cap="none" dirty="0" sz="1200" i="0" kern="1200" kumimoji="0" lang="en-US" noProof="0" normalizeH="0" spc="0" strike="noStrike" u="none">
              <a:ln>
                <a:noFill/>
              </a:ln>
              <a:solidFill>
                <a:prstClr val="black">
                  <a:tint val="75000"/>
                </a:prstClr>
              </a:solidFill>
              <a:effectLst/>
              <a:uLnTx/>
              <a:uFillTx/>
              <a:latin typeface="Calibri" panose="020F0502020204030204"/>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91" name=""/>
        <p:cNvGrpSpPr/>
        <p:nvPr/>
      </p:nvGrpSpPr>
      <p:grpSpPr>
        <a:xfrm>
          <a:off x="0" y="0"/>
          <a:ext cx="0" cy="0"/>
          <a:chOff x="0" y="0"/>
          <a:chExt cx="0" cy="0"/>
        </a:xfrm>
      </p:grpSpPr>
      <p:sp>
        <p:nvSpPr>
          <p:cNvPr id="1048775" name="Title 1"/>
          <p:cNvSpPr>
            <a:spLocks noGrp="1"/>
          </p:cNvSpPr>
          <p:nvPr>
            <p:ph type="title"/>
          </p:nvPr>
        </p:nvSpPr>
        <p:spPr/>
        <p:txBody>
          <a:bodyPr/>
          <a:lstStyle>
            <a:lvl1pPr>
              <a:defRPr>
                <a:latin typeface="+mn-lt"/>
              </a:defRPr>
            </a:lvl1pPr>
          </a:lstStyle>
          <a:p>
            <a:r>
              <a:rPr lang="en-US"/>
              <a:t>Click to edit Master title style</a:t>
            </a:r>
          </a:p>
        </p:txBody>
      </p:sp>
      <p:sp>
        <p:nvSpPr>
          <p:cNvPr id="1048776" name="Content Placeholder 2"/>
          <p:cNvSpPr>
            <a:spLocks noGrp="1"/>
          </p:cNvSpPr>
          <p:nvPr>
            <p:ph sz="half" idx="1"/>
          </p:nvPr>
        </p:nvSpPr>
        <p:spPr>
          <a:xfrm>
            <a:off x="838200" y="1825625"/>
            <a:ext cx="5181600" cy="435133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777" name="Content Placeholder 3"/>
          <p:cNvSpPr>
            <a:spLocks noGrp="1"/>
          </p:cNvSpPr>
          <p:nvPr>
            <p:ph sz="half" idx="2"/>
          </p:nvPr>
        </p:nvSpPr>
        <p:spPr>
          <a:xfrm>
            <a:off x="6172200" y="1825625"/>
            <a:ext cx="5181600" cy="435133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8" name="Date Placeholder 4"/>
          <p:cNvSpPr>
            <a:spLocks noGrp="1"/>
          </p:cNvSpPr>
          <p:nvPr>
            <p:ph type="dt" sz="half" idx="10"/>
          </p:nvPr>
        </p:nvSpPr>
        <p:spPr/>
        <p:txBody>
          <a:bodyPr/>
          <a:lstStyle>
            <a:lvl1pPr>
              <a:defRPr>
                <a:latin typeface="+mn-lt"/>
              </a:defRPr>
            </a:lvl1pPr>
          </a:lstStyle>
          <a:p>
            <a:fld id="{1B54469F-F494-448F-BDF3-94663C1FC1A3}" type="datetimeFigureOut">
              <a:rPr lang="en-US" smtClean="0">
                <a:solidFill>
                  <a:prstClr val="black">
                    <a:tint val="75000"/>
                  </a:prstClr>
                </a:solidFill>
              </a:rPr>
              <a:t>11/14/2023</a:t>
            </a:fld>
            <a:endParaRPr dirty="0" lang="en-US">
              <a:solidFill>
                <a:prstClr val="black">
                  <a:tint val="75000"/>
                </a:prstClr>
              </a:solidFill>
            </a:endParaRPr>
          </a:p>
        </p:txBody>
      </p:sp>
      <p:sp>
        <p:nvSpPr>
          <p:cNvPr id="1048779" name="Footer Placeholder 5"/>
          <p:cNvSpPr>
            <a:spLocks noGrp="1"/>
          </p:cNvSpPr>
          <p:nvPr>
            <p:ph type="ftr" sz="quarter" idx="11"/>
          </p:nvPr>
        </p:nvSpPr>
        <p:spPr/>
        <p:txBody>
          <a:bodyPr/>
          <a:lstStyle>
            <a:lvl1pPr>
              <a:defRPr>
                <a:latin typeface="+mn-lt"/>
              </a:defRPr>
            </a:lvl1pPr>
          </a:lstStyle>
          <a:p>
            <a:endParaRPr dirty="0" lang="en-US">
              <a:solidFill>
                <a:prstClr val="black">
                  <a:tint val="75000"/>
                </a:prstClr>
              </a:solidFill>
            </a:endParaRPr>
          </a:p>
        </p:txBody>
      </p:sp>
      <p:sp>
        <p:nvSpPr>
          <p:cNvPr id="1048780" name="Slide Number Placeholder 6"/>
          <p:cNvSpPr>
            <a:spLocks noGrp="1"/>
          </p:cNvSpPr>
          <p:nvPr>
            <p:ph type="sldNum" sz="quarter" idx="12"/>
          </p:nvPr>
        </p:nvSpPr>
        <p:spPr/>
        <p:txBody>
          <a:bodyPr/>
          <a:lstStyle>
            <a:lvl1pPr>
              <a:defRPr>
                <a:latin typeface="+mn-lt"/>
              </a:defRPr>
            </a:lvl1pPr>
          </a:lstStyle>
          <a:p>
            <a:fld id="{F8348A23-1A79-41F9-B9E1-7C66DAC2FE1D}" type="slidenum">
              <a:rPr lang="en-US" smtClean="0">
                <a:solidFill>
                  <a:prstClr val="black">
                    <a:tint val="75000"/>
                  </a:prstClr>
                </a:solidFill>
              </a:rPr>
              <a:t>‹#›</a:t>
            </a:fld>
            <a:endParaRPr dirty="0"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6"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3" name="Date Placeholder 3"/>
          <p:cNvSpPr>
            <a:spLocks noGrp="1"/>
          </p:cNvSpPr>
          <p:nvPr>
            <p:ph type="dt" sz="half" idx="10"/>
          </p:nvPr>
        </p:nvSpPr>
        <p:spPr/>
        <p:txBody>
          <a:bodyPr/>
          <a:p>
            <a:fld id="{4A495E43-A6E7-46D5-9460-5F369DDA495D}" type="datetimeFigureOut">
              <a:rPr lang="en-US" smtClean="0"/>
              <a:t>11/14/2023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D3865BC3-AAF7-4D63-9E7B-F571B0066F8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17" name=""/>
        <p:cNvGrpSpPr/>
        <p:nvPr/>
      </p:nvGrpSpPr>
      <p:grpSpPr>
        <a:xfrm>
          <a:off x="0" y="0"/>
          <a:ext cx="0" cy="0"/>
          <a:chOff x="0" y="0"/>
          <a:chExt cx="0" cy="0"/>
        </a:xfrm>
      </p:grpSpPr>
      <p:sp>
        <p:nvSpPr>
          <p:cNvPr id="1048859"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dirty="0" lang="en-US"/>
              <a:t>Edit Master text styles</a:t>
            </a:r>
          </a:p>
        </p:txBody>
      </p:sp>
      <p:sp>
        <p:nvSpPr>
          <p:cNvPr id="1048860" name="Title 6"/>
          <p:cNvSpPr>
            <a:spLocks noGrp="1"/>
          </p:cNvSpPr>
          <p:nvPr>
            <p:ph type="title"/>
          </p:nvPr>
        </p:nvSpPr>
        <p:spPr>
          <a:xfrm>
            <a:off x="838200" y="365125"/>
            <a:ext cx="10515600" cy="1325563"/>
          </a:xfrm>
        </p:spPr>
        <p:txBody>
          <a:bodyPr/>
          <a:p>
            <a:r>
              <a:rPr dirty="0"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1B54469F-F494-448F-BDF3-94663C1FC1A3}" type="datetimeFigureOut">
              <a:rPr lang="en-US" smtClean="0"/>
              <a:t>11/14/2023</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F8348A23-1A79-41F9-B9E1-7C66DAC2FE1D}"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26.png"/><Relationship Id="rId10" Type="http://schemas.openxmlformats.org/officeDocument/2006/relationships/image" Target="../media/image27.png"/><Relationship Id="rId11" Type="http://schemas.openxmlformats.org/officeDocument/2006/relationships/image" Target="../media/image28.png"/><Relationship Id="rId12" Type="http://schemas.openxmlformats.org/officeDocument/2006/relationships/image" Target="../media/image29.png"/><Relationship Id="rId13"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sp>
        <p:nvSpPr>
          <p:cNvPr id="1048586" name="Rectangle 11"/>
          <p:cNvSpPr/>
          <p:nvPr/>
        </p:nvSpPr>
        <p:spPr>
          <a:xfrm>
            <a:off x="10208526" y="-789159"/>
            <a:ext cx="2838734" cy="2838734"/>
          </a:xfrm>
          <a:prstGeom prst="rect"/>
          <a:noFill/>
          <a:ln w="76200"/>
        </p:spPr>
        <p:style>
          <a:lnRef idx="2">
            <a:schemeClr val="accent4"/>
          </a:lnRef>
          <a:fillRef idx="1">
            <a:schemeClr val="lt1"/>
          </a:fillRef>
          <a:effectRef idx="0">
            <a:schemeClr val="accent4"/>
          </a:effectRef>
          <a:fontRef idx="minor">
            <a:schemeClr val="dk1"/>
          </a:fontRef>
        </p:style>
        <p:txBody>
          <a:bodyPr anchor="ctr" rtlCol="0"/>
          <a:p>
            <a:pPr algn="ctr"/>
            <a:endParaRPr lang="en-US"/>
          </a:p>
        </p:txBody>
      </p:sp>
      <p:sp>
        <p:nvSpPr>
          <p:cNvPr id="1048587" name="Rectangle 12"/>
          <p:cNvSpPr/>
          <p:nvPr/>
        </p:nvSpPr>
        <p:spPr>
          <a:xfrm>
            <a:off x="9651242" y="-195442"/>
            <a:ext cx="2838734" cy="2838734"/>
          </a:xfrm>
          <a:prstGeom prst="rect"/>
          <a:noFill/>
          <a:ln w="76200">
            <a:solidFill>
              <a:srgbClr val="4472C4"/>
            </a:solidFill>
          </a:ln>
        </p:spPr>
        <p:style>
          <a:lnRef idx="2">
            <a:schemeClr val="accent4"/>
          </a:lnRef>
          <a:fillRef idx="1">
            <a:schemeClr val="lt1"/>
          </a:fillRef>
          <a:effectRef idx="0">
            <a:schemeClr val="accent4"/>
          </a:effectRef>
          <a:fontRef idx="minor">
            <a:schemeClr val="dk1"/>
          </a:fontRef>
        </p:style>
        <p:txBody>
          <a:bodyPr anchor="ctr" rtlCol="0"/>
          <a:p>
            <a:pPr algn="ctr"/>
            <a:endParaRPr lang="en-US"/>
          </a:p>
        </p:txBody>
      </p:sp>
      <p:sp>
        <p:nvSpPr>
          <p:cNvPr id="1048588" name="Rectangle 13"/>
          <p:cNvSpPr/>
          <p:nvPr/>
        </p:nvSpPr>
        <p:spPr>
          <a:xfrm>
            <a:off x="9195152" y="390653"/>
            <a:ext cx="2693740" cy="2693740"/>
          </a:xfrm>
          <a:prstGeom prst="rect"/>
          <a:noFill/>
          <a:ln w="76200"/>
        </p:spPr>
        <p:style>
          <a:lnRef idx="2">
            <a:schemeClr val="accent4"/>
          </a:lnRef>
          <a:fillRef idx="1">
            <a:schemeClr val="lt1"/>
          </a:fillRef>
          <a:effectRef idx="0">
            <a:schemeClr val="accent4"/>
          </a:effectRef>
          <a:fontRef idx="minor">
            <a:schemeClr val="dk1"/>
          </a:fontRef>
        </p:style>
        <p:txBody>
          <a:bodyPr anchor="ctr" rtlCol="0"/>
          <a:p>
            <a:pPr algn="ctr"/>
            <a:endParaRPr lang="en-US"/>
          </a:p>
        </p:txBody>
      </p:sp>
      <p:sp>
        <p:nvSpPr>
          <p:cNvPr id="1048589" name="Rectangle: Rounded Corners 14"/>
          <p:cNvSpPr/>
          <p:nvPr/>
        </p:nvSpPr>
        <p:spPr>
          <a:xfrm rot="19375177">
            <a:off x="-3313043" y="6157157"/>
            <a:ext cx="6679096" cy="772698"/>
          </a:xfrm>
          <a:prstGeom prst="roundRect"/>
        </p:spPr>
        <p:style>
          <a:lnRef idx="3">
            <a:schemeClr val="lt1"/>
          </a:lnRef>
          <a:fillRef idx="1">
            <a:schemeClr val="accent4"/>
          </a:fillRef>
          <a:effectRef idx="1">
            <a:schemeClr val="accent4"/>
          </a:effectRef>
          <a:fontRef idx="minor">
            <a:schemeClr val="lt1"/>
          </a:fontRef>
        </p:style>
        <p:txBody>
          <a:bodyPr anchor="ctr" rtlCol="0"/>
          <a:p>
            <a:pPr algn="ctr"/>
            <a:endParaRPr lang="en-US"/>
          </a:p>
        </p:txBody>
      </p:sp>
      <p:sp>
        <p:nvSpPr>
          <p:cNvPr id="1048590" name="Rectangle: Rounded Corners 15"/>
          <p:cNvSpPr/>
          <p:nvPr/>
        </p:nvSpPr>
        <p:spPr>
          <a:xfrm rot="19375177">
            <a:off x="-3729854" y="7251136"/>
            <a:ext cx="6871252" cy="772698"/>
          </a:xfrm>
          <a:prstGeom prst="roundRect"/>
        </p:spPr>
        <p:style>
          <a:lnRef idx="2">
            <a:schemeClr val="accent5">
              <a:shade val="50000"/>
            </a:schemeClr>
          </a:lnRef>
          <a:fillRef idx="1">
            <a:schemeClr val="accent5"/>
          </a:fillRef>
          <a:effectRef idx="0">
            <a:schemeClr val="accent5"/>
          </a:effectRef>
          <a:fontRef idx="minor">
            <a:schemeClr val="lt1"/>
          </a:fontRef>
        </p:style>
        <p:txBody>
          <a:bodyPr anchor="ctr" rtlCol="0"/>
          <a:p>
            <a:pPr algn="ctr"/>
            <a:endParaRPr dirty="0" lang="en-US"/>
          </a:p>
        </p:txBody>
      </p:sp>
      <p:sp>
        <p:nvSpPr>
          <p:cNvPr id="1048591" name="Rectangle: Rounded Corners 16"/>
          <p:cNvSpPr/>
          <p:nvPr/>
        </p:nvSpPr>
        <p:spPr>
          <a:xfrm rot="19375177">
            <a:off x="-2146494" y="6601309"/>
            <a:ext cx="7805531" cy="772698"/>
          </a:xfrm>
          <a:prstGeom prst="roundRect"/>
        </p:spPr>
        <p:style>
          <a:lnRef idx="3">
            <a:schemeClr val="lt1"/>
          </a:lnRef>
          <a:fillRef idx="1">
            <a:schemeClr val="accent4"/>
          </a:fillRef>
          <a:effectRef idx="1">
            <a:schemeClr val="accent4"/>
          </a:effectRef>
          <a:fontRef idx="minor">
            <a:schemeClr val="lt1"/>
          </a:fontRef>
        </p:style>
        <p:txBody>
          <a:bodyPr anchor="ctr" rtlCol="0"/>
          <a:p>
            <a:pPr algn="ctr"/>
            <a:endParaRPr lang="en-US"/>
          </a:p>
        </p:txBody>
      </p:sp>
      <p:sp>
        <p:nvSpPr>
          <p:cNvPr id="1048592" name="Title 25"/>
          <p:cNvSpPr>
            <a:spLocks noGrp="1"/>
          </p:cNvSpPr>
          <p:nvPr>
            <p:ph type="ctrTitle"/>
          </p:nvPr>
        </p:nvSpPr>
        <p:spPr>
          <a:xfrm>
            <a:off x="1524000" y="630208"/>
            <a:ext cx="9144000" cy="762102"/>
          </a:xfrm>
        </p:spPr>
        <p:txBody>
          <a:bodyPr>
            <a:normAutofit fontScale="90000"/>
          </a:bodyPr>
          <a:p>
            <a:r>
              <a:rPr dirty="0" lang="en-US"/>
              <a:t>ALL About Queue</a:t>
            </a:r>
          </a:p>
        </p:txBody>
      </p:sp>
      <p:sp>
        <p:nvSpPr>
          <p:cNvPr id="1048593" name="Subtitle 27"/>
          <p:cNvSpPr>
            <a:spLocks noGrp="1"/>
          </p:cNvSpPr>
          <p:nvPr>
            <p:ph type="subTitle" idx="1"/>
          </p:nvPr>
        </p:nvSpPr>
        <p:spPr>
          <a:xfrm>
            <a:off x="2598262" y="1433220"/>
            <a:ext cx="7569958" cy="3760921"/>
          </a:xfrm>
        </p:spPr>
        <p:txBody>
          <a:bodyPr>
            <a:normAutofit fontScale="95833"/>
          </a:bodyPr>
          <a:p>
            <a:pPr algn="l">
              <a:lnSpc>
                <a:spcPct val="150000"/>
              </a:lnSpc>
            </a:pPr>
            <a:r>
              <a:rPr dirty="0" lang="en-US"/>
              <a:t>Muhammad Awais (041) 		Deque</a:t>
            </a:r>
          </a:p>
          <a:p>
            <a:pPr algn="l">
              <a:lnSpc>
                <a:spcPct val="150000"/>
              </a:lnSpc>
            </a:pPr>
            <a:r>
              <a:rPr dirty="0" lang="en-US"/>
              <a:t>Kainat (022) 				Circular Queue</a:t>
            </a:r>
          </a:p>
          <a:p>
            <a:pPr algn="l">
              <a:lnSpc>
                <a:spcPct val="150000"/>
              </a:lnSpc>
            </a:pPr>
            <a:r>
              <a:rPr dirty="0" lang="en-US"/>
              <a:t>Ahmad Hussain (008) 			Queue Using Stack</a:t>
            </a:r>
          </a:p>
          <a:p>
            <a:pPr algn="l">
              <a:lnSpc>
                <a:spcPct val="150000"/>
              </a:lnSpc>
            </a:pPr>
            <a:r>
              <a:rPr dirty="0" lang="en-US"/>
              <a:t>Shahid Iqbal (017) 			Stack Using Queue</a:t>
            </a:r>
          </a:p>
          <a:p>
            <a:pPr algn="l">
              <a:lnSpc>
                <a:spcPct val="150000"/>
              </a:lnSpc>
            </a:pPr>
            <a:r>
              <a:rPr dirty="0" lang="en-US"/>
              <a:t>Muhammad Hassan(045) 		Priority Queue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59" name="Title 1"/>
          <p:cNvSpPr>
            <a:spLocks noGrp="1"/>
          </p:cNvSpPr>
          <p:nvPr>
            <p:ph type="title"/>
          </p:nvPr>
        </p:nvSpPr>
        <p:spPr/>
        <p:txBody>
          <a:bodyPr/>
          <a:p>
            <a:r>
              <a:rPr dirty="0" lang="en-US"/>
              <a:t>Circular queue using linked list</a:t>
            </a:r>
          </a:p>
        </p:txBody>
      </p:sp>
      <p:sp>
        <p:nvSpPr>
          <p:cNvPr id="1048660" name="Content Placeholder 3"/>
          <p:cNvSpPr>
            <a:spLocks noGrp="1"/>
          </p:cNvSpPr>
          <p:nvPr>
            <p:ph idx="1"/>
          </p:nvPr>
        </p:nvSpPr>
        <p:spPr>
          <a:xfrm>
            <a:off x="838200" y="1579418"/>
            <a:ext cx="10515600" cy="4597545"/>
          </a:xfrm>
        </p:spPr>
        <p:txBody>
          <a:bodyPr/>
          <a:p>
            <a:endParaRPr dirty="0" lang="en-US"/>
          </a:p>
        </p:txBody>
      </p:sp>
      <p:pic>
        <p:nvPicPr>
          <p:cNvPr id="2097156" name="Picture 4" descr="Lightbox"/>
          <p:cNvPicPr>
            <a:picLocks noChangeAspect="1" noChangeArrowheads="1"/>
          </p:cNvPicPr>
          <p:nvPr/>
        </p:nvPicPr>
        <p:blipFill>
          <a:blip xmlns:r="http://schemas.openxmlformats.org/officeDocument/2006/relationships" r:embed="rId1"/>
          <a:srcRect/>
          <a:stretch>
            <a:fillRect/>
          </a:stretch>
        </p:blipFill>
        <p:spPr bwMode="auto">
          <a:xfrm>
            <a:off x="1719262" y="2449657"/>
            <a:ext cx="8753475" cy="2771775"/>
          </a:xfrm>
          <a:prstGeom prst="rect"/>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1" name="Title 1"/>
          <p:cNvSpPr>
            <a:spLocks noGrp="1"/>
          </p:cNvSpPr>
          <p:nvPr>
            <p:ph type="title"/>
          </p:nvPr>
        </p:nvSpPr>
        <p:spPr>
          <a:xfrm>
            <a:off x="838200" y="365126"/>
            <a:ext cx="10515600" cy="927966"/>
          </a:xfrm>
        </p:spPr>
        <p:txBody>
          <a:bodyPr/>
          <a:p>
            <a:r>
              <a:rPr dirty="0" lang="en-US" err="1"/>
              <a:t>Eequeue</a:t>
            </a:r>
            <a:r>
              <a:rPr dirty="0" lang="en-US"/>
              <a:t> Function using </a:t>
            </a:r>
            <a:r>
              <a:rPr dirty="0" lang="en-US" err="1"/>
              <a:t>linkedlist</a:t>
            </a:r>
            <a:r>
              <a:rPr dirty="0" lang="en-US"/>
              <a:t>:</a:t>
            </a:r>
          </a:p>
        </p:txBody>
      </p:sp>
      <p:sp>
        <p:nvSpPr>
          <p:cNvPr id="1048662" name="Content Placeholder 2"/>
          <p:cNvSpPr>
            <a:spLocks noGrp="1"/>
          </p:cNvSpPr>
          <p:nvPr>
            <p:ph idx="1"/>
          </p:nvPr>
        </p:nvSpPr>
        <p:spPr>
          <a:xfrm>
            <a:off x="838200" y="1293092"/>
            <a:ext cx="10515600" cy="4883871"/>
          </a:xfrm>
        </p:spPr>
        <p:txBody>
          <a:bodyPr>
            <a:normAutofit fontScale="89286" lnSpcReduction="20000"/>
          </a:bodyPr>
          <a:p>
            <a:r>
              <a:rPr dirty="0" lang="en-US"/>
              <a:t>void enqueue(int x) {</a:t>
            </a:r>
          </a:p>
          <a:p>
            <a:r>
              <a:rPr dirty="0" lang="en-US"/>
              <a:t>    Node* </a:t>
            </a:r>
            <a:r>
              <a:rPr dirty="0" lang="en-US" err="1"/>
              <a:t>newnode</a:t>
            </a:r>
            <a:r>
              <a:rPr dirty="0" lang="en-US"/>
              <a:t> = new Node;</a:t>
            </a:r>
          </a:p>
          <a:p>
            <a:r>
              <a:rPr dirty="0" lang="en-US"/>
              <a:t>    </a:t>
            </a:r>
            <a:r>
              <a:rPr dirty="0" lang="en-US" err="1"/>
              <a:t>newnode</a:t>
            </a:r>
            <a:r>
              <a:rPr dirty="0" lang="en-US"/>
              <a:t>-&gt;data = x;</a:t>
            </a:r>
          </a:p>
          <a:p>
            <a:r>
              <a:rPr dirty="0" lang="en-US"/>
              <a:t>    </a:t>
            </a:r>
            <a:r>
              <a:rPr dirty="0" lang="en-US" err="1"/>
              <a:t>newnode</a:t>
            </a:r>
            <a:r>
              <a:rPr dirty="0" lang="en-US"/>
              <a:t>-&gt;next = NULL;</a:t>
            </a:r>
          </a:p>
          <a:p>
            <a:r>
              <a:rPr dirty="0" lang="en-US"/>
              <a:t>    if (rear == NULL) {</a:t>
            </a:r>
          </a:p>
          <a:p>
            <a:r>
              <a:rPr dirty="0" lang="en-US"/>
              <a:t>        front = rear = </a:t>
            </a:r>
            <a:r>
              <a:rPr dirty="0" lang="en-US" err="1"/>
              <a:t>newnode</a:t>
            </a:r>
            <a:r>
              <a:rPr dirty="0" lang="en-US"/>
              <a:t>;</a:t>
            </a:r>
          </a:p>
          <a:p>
            <a:r>
              <a:rPr dirty="0" lang="en-US"/>
              <a:t>        rear-&gt;next = front;</a:t>
            </a:r>
          </a:p>
          <a:p>
            <a:r>
              <a:rPr dirty="0" lang="en-US"/>
              <a:t>    } else {</a:t>
            </a:r>
          </a:p>
          <a:p>
            <a:r>
              <a:rPr dirty="0" lang="en-US"/>
              <a:t>        rear-&gt;next = </a:t>
            </a:r>
            <a:r>
              <a:rPr dirty="0" lang="en-US" err="1"/>
              <a:t>newnode</a:t>
            </a:r>
            <a:r>
              <a:rPr dirty="0" lang="en-US"/>
              <a:t>;</a:t>
            </a:r>
          </a:p>
          <a:p>
            <a:r>
              <a:rPr dirty="0" lang="en-US"/>
              <a:t>        rear = </a:t>
            </a:r>
            <a:r>
              <a:rPr dirty="0" lang="en-US" err="1"/>
              <a:t>newnode</a:t>
            </a:r>
            <a:r>
              <a:rPr dirty="0" lang="en-US"/>
              <a:t>;</a:t>
            </a:r>
          </a:p>
          <a:p>
            <a:r>
              <a:rPr dirty="0" lang="en-US"/>
              <a:t>        rear-&gt;next = front;</a:t>
            </a:r>
          </a:p>
          <a:p>
            <a:r>
              <a:rPr dirty="0" lang="en-US"/>
              <a:t>    }</a:t>
            </a:r>
          </a:p>
          <a:p>
            <a:r>
              <a:rPr dirty="0" lang="en-US"/>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3" name="Title 1"/>
          <p:cNvSpPr>
            <a:spLocks noGrp="1"/>
          </p:cNvSpPr>
          <p:nvPr>
            <p:ph type="title"/>
          </p:nvPr>
        </p:nvSpPr>
        <p:spPr>
          <a:xfrm>
            <a:off x="838200" y="365126"/>
            <a:ext cx="10515600" cy="937202"/>
          </a:xfrm>
        </p:spPr>
        <p:txBody>
          <a:bodyPr/>
          <a:p>
            <a:r>
              <a:rPr dirty="0" lang="en-US"/>
              <a:t>Dequeue function using </a:t>
            </a:r>
            <a:r>
              <a:rPr dirty="0" lang="en-US" err="1"/>
              <a:t>linkedlist</a:t>
            </a:r>
            <a:r>
              <a:rPr dirty="0" lang="en-US"/>
              <a:t>:</a:t>
            </a:r>
          </a:p>
        </p:txBody>
      </p:sp>
      <p:sp>
        <p:nvSpPr>
          <p:cNvPr id="1048664" name="Content Placeholder 2"/>
          <p:cNvSpPr>
            <a:spLocks noGrp="1"/>
          </p:cNvSpPr>
          <p:nvPr>
            <p:ph idx="1"/>
          </p:nvPr>
        </p:nvSpPr>
        <p:spPr>
          <a:xfrm>
            <a:off x="838200" y="1182255"/>
            <a:ext cx="10515600" cy="4994708"/>
          </a:xfrm>
        </p:spPr>
        <p:txBody>
          <a:bodyPr>
            <a:normAutofit fontScale="92857" lnSpcReduction="20000"/>
          </a:bodyPr>
          <a:p>
            <a:r>
              <a:rPr dirty="0" lang="en-US"/>
              <a:t>void dequeue() {</a:t>
            </a:r>
          </a:p>
          <a:p>
            <a:r>
              <a:rPr dirty="0" lang="en-US"/>
              <a:t>    Node* temp = front;</a:t>
            </a:r>
          </a:p>
          <a:p>
            <a:r>
              <a:rPr dirty="0" lang="en-US"/>
              <a:t>    if (front == NULL &amp;&amp; rear == NULL) {</a:t>
            </a:r>
          </a:p>
          <a:p>
            <a:r>
              <a:rPr dirty="0" lang="en-US"/>
              <a:t>        </a:t>
            </a:r>
            <a:r>
              <a:rPr dirty="0" lang="en-US" err="1"/>
              <a:t>cout</a:t>
            </a:r>
            <a:r>
              <a:rPr dirty="0" lang="en-US"/>
              <a:t> &lt;&lt; "\nQueue is empty";</a:t>
            </a:r>
          </a:p>
          <a:p>
            <a:r>
              <a:rPr dirty="0" lang="en-US"/>
              <a:t>    } else if (front == rear) {</a:t>
            </a:r>
          </a:p>
          <a:p>
            <a:r>
              <a:rPr dirty="0" lang="en-US"/>
              <a:t>        front = rear = NULL;</a:t>
            </a:r>
          </a:p>
          <a:p>
            <a:r>
              <a:rPr dirty="0" lang="en-US"/>
              <a:t>        delete temp;</a:t>
            </a:r>
          </a:p>
          <a:p>
            <a:r>
              <a:rPr dirty="0" lang="en-US"/>
              <a:t>    } else {</a:t>
            </a:r>
          </a:p>
          <a:p>
            <a:r>
              <a:rPr dirty="0" lang="en-US"/>
              <a:t>        front = front-&gt;next;</a:t>
            </a:r>
          </a:p>
          <a:p>
            <a:r>
              <a:rPr dirty="0" lang="en-US"/>
              <a:t>        rear-&gt;next = front;</a:t>
            </a:r>
          </a:p>
          <a:p>
            <a:r>
              <a:rPr dirty="0" lang="en-US"/>
              <a:t>        delete temp;</a:t>
            </a:r>
          </a:p>
          <a:p>
            <a:r>
              <a:rPr dirty="0" lang="en-US"/>
              <a:t>    }</a:t>
            </a:r>
          </a:p>
          <a:p>
            <a:r>
              <a:rPr dirty="0" lang="en-US"/>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65" name="Title 1"/>
          <p:cNvSpPr>
            <a:spLocks noGrp="1"/>
          </p:cNvSpPr>
          <p:nvPr>
            <p:ph type="title"/>
          </p:nvPr>
        </p:nvSpPr>
        <p:spPr/>
        <p:txBody>
          <a:bodyPr>
            <a:normAutofit/>
          </a:bodyPr>
          <a:p>
            <a:r>
              <a:rPr dirty="0" lang="en-US"/>
              <a:t>Applications of Circular Queue</a:t>
            </a:r>
            <a:br>
              <a:rPr dirty="0" lang="en-US"/>
            </a:br>
            <a:endParaRPr dirty="0" lang="en-US"/>
          </a:p>
        </p:txBody>
      </p:sp>
      <p:sp>
        <p:nvSpPr>
          <p:cNvPr id="1048666" name="Content Placeholder 2"/>
          <p:cNvSpPr>
            <a:spLocks noGrp="1"/>
          </p:cNvSpPr>
          <p:nvPr>
            <p:ph idx="1"/>
          </p:nvPr>
        </p:nvSpPr>
        <p:spPr>
          <a:xfrm>
            <a:off x="838200" y="1690689"/>
            <a:ext cx="10515600" cy="1940408"/>
          </a:xfrm>
        </p:spPr>
        <p:txBody>
          <a:bodyPr/>
          <a:p>
            <a:r>
              <a:rPr dirty="0" lang="en-US"/>
              <a:t>Memory management</a:t>
            </a:r>
          </a:p>
          <a:p>
            <a:r>
              <a:rPr dirty="0" lang="en-US"/>
              <a:t> CPU Scheduling</a:t>
            </a:r>
          </a:p>
          <a:p>
            <a:r>
              <a:rPr dirty="0" lang="en-US"/>
              <a:t>Traffic system</a:t>
            </a:r>
          </a:p>
          <a:p>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7" name="Title 1"/>
          <p:cNvSpPr>
            <a:spLocks noGrp="1"/>
          </p:cNvSpPr>
          <p:nvPr>
            <p:ph type="ctrTitle"/>
          </p:nvPr>
        </p:nvSpPr>
        <p:spPr/>
        <p:txBody>
          <a:bodyPr/>
          <a:p>
            <a:r>
              <a:rPr dirty="0" lang="en-US"/>
              <a:t>Deque</a:t>
            </a:r>
          </a:p>
        </p:txBody>
      </p:sp>
      <p:sp>
        <p:nvSpPr>
          <p:cNvPr id="1048668" name="Subtitle 5"/>
          <p:cNvSpPr>
            <a:spLocks noGrp="1"/>
          </p:cNvSpPr>
          <p:nvPr>
            <p:ph type="subTitle" idx="1"/>
          </p:nvPr>
        </p:nvSpPr>
        <p:spPr/>
        <p:txBody>
          <a:bodyPr/>
          <a:p>
            <a:r>
              <a:rPr dirty="0" lang="en-US"/>
              <a:t>A brief introduction Deque with implementation</a:t>
            </a:r>
          </a:p>
          <a:p>
            <a:endParaRPr dirty="0" lang="en-US"/>
          </a:p>
        </p:txBody>
      </p:sp>
      <p:sp>
        <p:nvSpPr>
          <p:cNvPr id="1048669" name="Rectangle 3"/>
          <p:cNvSpPr/>
          <p:nvPr/>
        </p:nvSpPr>
        <p:spPr>
          <a:xfrm>
            <a:off x="10208526" y="-789159"/>
            <a:ext cx="2838734" cy="2838734"/>
          </a:xfrm>
          <a:prstGeom prst="rect"/>
          <a:noFill/>
          <a:ln w="76200"/>
        </p:spPr>
        <p:style>
          <a:lnRef idx="2">
            <a:schemeClr val="accent4"/>
          </a:lnRef>
          <a:fillRef idx="1">
            <a:schemeClr val="lt1"/>
          </a:fillRef>
          <a:effectRef idx="0">
            <a:schemeClr val="accent4"/>
          </a:effectRef>
          <a:fontRef idx="minor">
            <a:schemeClr val="dk1"/>
          </a:fontRef>
        </p:style>
        <p:txBody>
          <a:bodyPr anchor="ctr" rtlCol="0"/>
          <a:p>
            <a:pPr algn="ctr"/>
            <a:endParaRPr lang="en-US"/>
          </a:p>
        </p:txBody>
      </p:sp>
      <p:sp>
        <p:nvSpPr>
          <p:cNvPr id="1048670" name="Rectangle 4"/>
          <p:cNvSpPr/>
          <p:nvPr/>
        </p:nvSpPr>
        <p:spPr>
          <a:xfrm>
            <a:off x="9651242" y="-195442"/>
            <a:ext cx="2838734" cy="2838734"/>
          </a:xfrm>
          <a:prstGeom prst="rect"/>
          <a:noFill/>
          <a:ln w="76200">
            <a:solidFill>
              <a:srgbClr val="4472C4"/>
            </a:solidFill>
          </a:ln>
        </p:spPr>
        <p:style>
          <a:lnRef idx="2">
            <a:schemeClr val="accent4"/>
          </a:lnRef>
          <a:fillRef idx="1">
            <a:schemeClr val="lt1"/>
          </a:fillRef>
          <a:effectRef idx="0">
            <a:schemeClr val="accent4"/>
          </a:effectRef>
          <a:fontRef idx="minor">
            <a:schemeClr val="dk1"/>
          </a:fontRef>
        </p:style>
        <p:txBody>
          <a:bodyPr anchor="ctr" rtlCol="0"/>
          <a:p>
            <a:pPr algn="ctr"/>
            <a:endParaRPr lang="en-US"/>
          </a:p>
        </p:txBody>
      </p:sp>
      <p:sp>
        <p:nvSpPr>
          <p:cNvPr id="1048671" name="Rectangle 6"/>
          <p:cNvSpPr/>
          <p:nvPr/>
        </p:nvSpPr>
        <p:spPr>
          <a:xfrm>
            <a:off x="9195152" y="390653"/>
            <a:ext cx="2693740" cy="2693740"/>
          </a:xfrm>
          <a:prstGeom prst="rect"/>
          <a:noFill/>
          <a:ln w="76200"/>
        </p:spPr>
        <p:style>
          <a:lnRef idx="2">
            <a:schemeClr val="accent4"/>
          </a:lnRef>
          <a:fillRef idx="1">
            <a:schemeClr val="lt1"/>
          </a:fillRef>
          <a:effectRef idx="0">
            <a:schemeClr val="accent4"/>
          </a:effectRef>
          <a:fontRef idx="minor">
            <a:schemeClr val="dk1"/>
          </a:fontRef>
        </p:style>
        <p:txBody>
          <a:bodyPr anchor="ctr" rtlCol="0"/>
          <a:p>
            <a:pPr algn="ctr"/>
            <a:endParaRPr lang="en-US"/>
          </a:p>
        </p:txBody>
      </p:sp>
      <p:sp>
        <p:nvSpPr>
          <p:cNvPr id="1048672" name="Rectangle: Rounded Corners 7"/>
          <p:cNvSpPr/>
          <p:nvPr/>
        </p:nvSpPr>
        <p:spPr>
          <a:xfrm rot="19375177">
            <a:off x="-3313043" y="6157157"/>
            <a:ext cx="6679096" cy="772698"/>
          </a:xfrm>
          <a:prstGeom prst="roundRect"/>
        </p:spPr>
        <p:style>
          <a:lnRef idx="3">
            <a:schemeClr val="lt1"/>
          </a:lnRef>
          <a:fillRef idx="1">
            <a:schemeClr val="accent4"/>
          </a:fillRef>
          <a:effectRef idx="1">
            <a:schemeClr val="accent4"/>
          </a:effectRef>
          <a:fontRef idx="minor">
            <a:schemeClr val="lt1"/>
          </a:fontRef>
        </p:style>
        <p:txBody>
          <a:bodyPr anchor="ctr" rtlCol="0"/>
          <a:p>
            <a:pPr algn="ctr"/>
            <a:endParaRPr lang="en-US"/>
          </a:p>
        </p:txBody>
      </p:sp>
      <p:sp>
        <p:nvSpPr>
          <p:cNvPr id="1048673" name="Rectangle: Rounded Corners 8"/>
          <p:cNvSpPr/>
          <p:nvPr/>
        </p:nvSpPr>
        <p:spPr>
          <a:xfrm rot="19375177">
            <a:off x="-3729854" y="7251136"/>
            <a:ext cx="6871252" cy="772698"/>
          </a:xfrm>
          <a:prstGeom prst="roundRect"/>
        </p:spPr>
        <p:style>
          <a:lnRef idx="2">
            <a:schemeClr val="accent5">
              <a:shade val="50000"/>
            </a:schemeClr>
          </a:lnRef>
          <a:fillRef idx="1">
            <a:schemeClr val="accent5"/>
          </a:fillRef>
          <a:effectRef idx="0">
            <a:schemeClr val="accent5"/>
          </a:effectRef>
          <a:fontRef idx="minor">
            <a:schemeClr val="lt1"/>
          </a:fontRef>
        </p:style>
        <p:txBody>
          <a:bodyPr anchor="ctr" rtlCol="0"/>
          <a:p>
            <a:pPr algn="ctr"/>
            <a:endParaRPr dirty="0" lang="en-US"/>
          </a:p>
        </p:txBody>
      </p:sp>
      <p:sp>
        <p:nvSpPr>
          <p:cNvPr id="1048674" name="Rectangle: Rounded Corners 9"/>
          <p:cNvSpPr/>
          <p:nvPr/>
        </p:nvSpPr>
        <p:spPr>
          <a:xfrm rot="19375177">
            <a:off x="-2146494" y="6601309"/>
            <a:ext cx="7805531" cy="772698"/>
          </a:xfrm>
          <a:prstGeom prst="roundRect"/>
        </p:spPr>
        <p:style>
          <a:lnRef idx="3">
            <a:schemeClr val="lt1"/>
          </a:lnRef>
          <a:fillRef idx="1">
            <a:schemeClr val="accent4"/>
          </a:fillRef>
          <a:effectRef idx="1">
            <a:schemeClr val="accent4"/>
          </a:effectRef>
          <a:fontRef idx="minor">
            <a:schemeClr val="lt1"/>
          </a:fontRef>
        </p:style>
        <p:txBody>
          <a:bodyPr anchor="ctr" rtlCol="0"/>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75" name="Title 1"/>
          <p:cNvSpPr>
            <a:spLocks noGrp="1"/>
          </p:cNvSpPr>
          <p:nvPr>
            <p:ph type="title"/>
          </p:nvPr>
        </p:nvSpPr>
        <p:spPr/>
        <p:txBody>
          <a:bodyPr/>
          <a:p>
            <a:r>
              <a:rPr dirty="0" lang="en-US"/>
              <a:t>What is a Deque (or double-ended queue)</a:t>
            </a:r>
          </a:p>
        </p:txBody>
      </p:sp>
      <p:sp>
        <p:nvSpPr>
          <p:cNvPr id="1048676" name="Content Placeholder 2"/>
          <p:cNvSpPr>
            <a:spLocks noGrp="1"/>
          </p:cNvSpPr>
          <p:nvPr>
            <p:ph idx="1"/>
          </p:nvPr>
        </p:nvSpPr>
        <p:spPr>
          <a:xfrm>
            <a:off x="838200" y="1825625"/>
            <a:ext cx="10515600" cy="4058340"/>
          </a:xfrm>
        </p:spPr>
        <p:txBody>
          <a:bodyPr/>
          <a:p>
            <a:pPr algn="ctr"/>
            <a:r>
              <a:rPr dirty="0" sz="2400" lang="en-US"/>
              <a:t>Deque is a linear data structure where the </a:t>
            </a:r>
            <a:r>
              <a:rPr dirty="0" sz="2400" lang="en-US">
                <a:solidFill>
                  <a:srgbClr val="FF0000"/>
                </a:solidFill>
              </a:rPr>
              <a:t>insertion</a:t>
            </a:r>
            <a:r>
              <a:rPr dirty="0" sz="2400" lang="en-US"/>
              <a:t> and </a:t>
            </a:r>
            <a:r>
              <a:rPr dirty="0" sz="2400" lang="en-US">
                <a:solidFill>
                  <a:srgbClr val="FF0000"/>
                </a:solidFill>
              </a:rPr>
              <a:t>deletion</a:t>
            </a:r>
            <a:r>
              <a:rPr dirty="0" sz="2400" lang="en-US"/>
              <a:t> operations are performed from </a:t>
            </a:r>
            <a:r>
              <a:rPr dirty="0" sz="2400" lang="en-US">
                <a:solidFill>
                  <a:srgbClr val="FF0000"/>
                </a:solidFill>
              </a:rPr>
              <a:t>both ends</a:t>
            </a:r>
          </a:p>
          <a:p>
            <a:endParaRPr dirty="0" lang="en-US"/>
          </a:p>
        </p:txBody>
      </p:sp>
      <p:pic>
        <p:nvPicPr>
          <p:cNvPr id="2097157" name="Picture 2" descr="Deque (or double-ended queue)"/>
          <p:cNvPicPr>
            <a:picLocks noChangeAspect="1" noChangeArrowheads="1"/>
          </p:cNvPicPr>
          <p:nvPr/>
        </p:nvPicPr>
        <p:blipFill>
          <a:blip xmlns:r="http://schemas.openxmlformats.org/officeDocument/2006/relationships" r:embed="rId1"/>
          <a:srcRect/>
          <a:stretch>
            <a:fillRect/>
          </a:stretch>
        </p:blipFill>
        <p:spPr bwMode="auto">
          <a:xfrm>
            <a:off x="2589972" y="3429000"/>
            <a:ext cx="6667500" cy="1200150"/>
          </a:xfrm>
          <a:prstGeom prst="rect"/>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77" name="Title 1"/>
          <p:cNvSpPr>
            <a:spLocks noGrp="1"/>
          </p:cNvSpPr>
          <p:nvPr>
            <p:ph type="title"/>
          </p:nvPr>
        </p:nvSpPr>
        <p:spPr/>
        <p:txBody>
          <a:bodyPr/>
          <a:p>
            <a:r>
              <a:rPr dirty="0" lang="en-US"/>
              <a:t>Types of deque</a:t>
            </a:r>
          </a:p>
        </p:txBody>
      </p:sp>
      <p:sp>
        <p:nvSpPr>
          <p:cNvPr id="1048678" name="Content Placeholder 2"/>
          <p:cNvSpPr>
            <a:spLocks noGrp="1"/>
          </p:cNvSpPr>
          <p:nvPr>
            <p:ph idx="1"/>
          </p:nvPr>
        </p:nvSpPr>
        <p:spPr/>
        <p:txBody>
          <a:bodyPr/>
          <a:p>
            <a:pPr indent="0" marL="0">
              <a:buNone/>
            </a:pPr>
            <a:r>
              <a:rPr dirty="0" lang="en-US"/>
              <a:t>There are two types of deque </a:t>
            </a:r>
          </a:p>
          <a:p>
            <a:pPr indent="-514350" marL="514350">
              <a:buFont typeface="+mj-lt"/>
              <a:buAutoNum type="arabicPeriod"/>
            </a:pPr>
            <a:r>
              <a:rPr dirty="0" lang="en-US"/>
              <a:t>Input restricted queue</a:t>
            </a:r>
          </a:p>
          <a:p>
            <a:pPr indent="-514350" marL="514350">
              <a:buFont typeface="+mj-lt"/>
              <a:buAutoNum type="arabicPeriod"/>
            </a:pPr>
            <a:r>
              <a:rPr dirty="0" lang="en-US"/>
              <a:t>Output restricted queue</a:t>
            </a:r>
          </a:p>
          <a:p>
            <a:endParaRPr dirty="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79" name="Title 1"/>
          <p:cNvSpPr>
            <a:spLocks noGrp="1"/>
          </p:cNvSpPr>
          <p:nvPr>
            <p:ph type="title"/>
          </p:nvPr>
        </p:nvSpPr>
        <p:spPr/>
        <p:txBody>
          <a:bodyPr/>
          <a:p>
            <a:r>
              <a:rPr dirty="0" lang="en-US"/>
              <a:t>Input restricted Queue</a:t>
            </a:r>
          </a:p>
        </p:txBody>
      </p:sp>
      <p:sp>
        <p:nvSpPr>
          <p:cNvPr id="1048680" name="Content Placeholder 2"/>
          <p:cNvSpPr>
            <a:spLocks noGrp="1"/>
          </p:cNvSpPr>
          <p:nvPr>
            <p:ph idx="1"/>
          </p:nvPr>
        </p:nvSpPr>
        <p:spPr>
          <a:xfrm>
            <a:off x="838200" y="1825625"/>
            <a:ext cx="10515600" cy="1325563"/>
          </a:xfrm>
        </p:spPr>
        <p:txBody>
          <a:bodyPr/>
          <a:p>
            <a:r>
              <a:rPr dirty="0" lang="en-US">
                <a:solidFill>
                  <a:srgbClr val="FF0000"/>
                </a:solidFill>
              </a:rPr>
              <a:t>insertion</a:t>
            </a:r>
            <a:r>
              <a:rPr dirty="0" lang="en-US"/>
              <a:t> operation can be performed at </a:t>
            </a:r>
            <a:r>
              <a:rPr dirty="0" lang="en-US">
                <a:solidFill>
                  <a:srgbClr val="FF0000"/>
                </a:solidFill>
              </a:rPr>
              <a:t>only one end</a:t>
            </a:r>
            <a:r>
              <a:rPr dirty="0" lang="en-US"/>
              <a:t>, </a:t>
            </a:r>
          </a:p>
          <a:p>
            <a:r>
              <a:rPr dirty="0" lang="en-US">
                <a:solidFill>
                  <a:srgbClr val="FF0000"/>
                </a:solidFill>
              </a:rPr>
              <a:t>deletion</a:t>
            </a:r>
            <a:r>
              <a:rPr dirty="0" lang="en-US"/>
              <a:t> can be performed from </a:t>
            </a:r>
            <a:r>
              <a:rPr dirty="0" lang="en-US">
                <a:solidFill>
                  <a:srgbClr val="FF0000"/>
                </a:solidFill>
              </a:rPr>
              <a:t>both ends</a:t>
            </a:r>
            <a:r>
              <a:rPr dirty="0" lang="en-US"/>
              <a:t>.</a:t>
            </a:r>
          </a:p>
          <a:p>
            <a:endParaRPr dirty="0" lang="en-US"/>
          </a:p>
          <a:p>
            <a:endParaRPr dirty="0" lang="en-US"/>
          </a:p>
        </p:txBody>
      </p:sp>
      <p:pic>
        <p:nvPicPr>
          <p:cNvPr id="2097158" name="Picture 4" descr="Deque (or double-ended queue)"/>
          <p:cNvPicPr>
            <a:picLocks noChangeAspect="1" noChangeArrowheads="1"/>
          </p:cNvPicPr>
          <p:nvPr/>
        </p:nvPicPr>
        <p:blipFill>
          <a:blip xmlns:r="http://schemas.openxmlformats.org/officeDocument/2006/relationships" r:embed="rId1"/>
          <a:srcRect/>
          <a:stretch>
            <a:fillRect/>
          </a:stretch>
        </p:blipFill>
        <p:spPr bwMode="auto">
          <a:xfrm>
            <a:off x="1727751" y="2951439"/>
            <a:ext cx="8091045" cy="2521709"/>
          </a:xfrm>
          <a:prstGeom prst="rect"/>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81" name="Title 1"/>
          <p:cNvSpPr>
            <a:spLocks noGrp="1"/>
          </p:cNvSpPr>
          <p:nvPr>
            <p:ph type="title"/>
          </p:nvPr>
        </p:nvSpPr>
        <p:spPr/>
        <p:txBody>
          <a:bodyPr/>
          <a:p>
            <a:r>
              <a:rPr dirty="0" lang="en-US"/>
              <a:t>Output restricted Queue</a:t>
            </a:r>
          </a:p>
        </p:txBody>
      </p:sp>
      <p:sp>
        <p:nvSpPr>
          <p:cNvPr id="1048682" name="Content Placeholder 2"/>
          <p:cNvSpPr>
            <a:spLocks noGrp="1"/>
          </p:cNvSpPr>
          <p:nvPr>
            <p:ph idx="1"/>
          </p:nvPr>
        </p:nvSpPr>
        <p:spPr>
          <a:xfrm>
            <a:off x="838200" y="1825625"/>
            <a:ext cx="10515600" cy="1325563"/>
          </a:xfrm>
        </p:spPr>
        <p:txBody>
          <a:bodyPr/>
          <a:p>
            <a:r>
              <a:rPr dirty="0" lang="en-US">
                <a:solidFill>
                  <a:srgbClr val="FF0000"/>
                </a:solidFill>
              </a:rPr>
              <a:t>Deletion</a:t>
            </a:r>
            <a:r>
              <a:rPr dirty="0" lang="en-US"/>
              <a:t> operation can be performed at </a:t>
            </a:r>
            <a:r>
              <a:rPr dirty="0" lang="en-US">
                <a:solidFill>
                  <a:srgbClr val="FF0000"/>
                </a:solidFill>
              </a:rPr>
              <a:t>only one end</a:t>
            </a:r>
            <a:r>
              <a:rPr dirty="0" lang="en-US"/>
              <a:t>, </a:t>
            </a:r>
          </a:p>
          <a:p>
            <a:r>
              <a:rPr dirty="0" lang="en-US">
                <a:solidFill>
                  <a:srgbClr val="FF0000"/>
                </a:solidFill>
              </a:rPr>
              <a:t>Insertion</a:t>
            </a:r>
            <a:r>
              <a:rPr dirty="0" lang="en-US"/>
              <a:t> can be performed from </a:t>
            </a:r>
            <a:r>
              <a:rPr dirty="0" lang="en-US">
                <a:solidFill>
                  <a:srgbClr val="FF0000"/>
                </a:solidFill>
              </a:rPr>
              <a:t>both ends</a:t>
            </a:r>
            <a:r>
              <a:rPr dirty="0" lang="en-US"/>
              <a:t>.</a:t>
            </a:r>
          </a:p>
        </p:txBody>
      </p:sp>
      <p:pic>
        <p:nvPicPr>
          <p:cNvPr id="2097159" name="Picture 2" descr="Deque (or double-ended queue)"/>
          <p:cNvPicPr>
            <a:picLocks noChangeAspect="1" noChangeArrowheads="1"/>
          </p:cNvPicPr>
          <p:nvPr/>
        </p:nvPicPr>
        <p:blipFill>
          <a:blip xmlns:r="http://schemas.openxmlformats.org/officeDocument/2006/relationships" r:embed="rId1"/>
          <a:srcRect/>
          <a:stretch>
            <a:fillRect/>
          </a:stretch>
        </p:blipFill>
        <p:spPr bwMode="auto">
          <a:xfrm>
            <a:off x="1743075" y="3562005"/>
            <a:ext cx="7838684" cy="2467734"/>
          </a:xfrm>
          <a:prstGeom prst="rect"/>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83" name="Title 1"/>
          <p:cNvSpPr>
            <a:spLocks noGrp="1"/>
          </p:cNvSpPr>
          <p:nvPr>
            <p:ph type="title"/>
          </p:nvPr>
        </p:nvSpPr>
        <p:spPr/>
        <p:txBody>
          <a:bodyPr/>
          <a:p>
            <a:r>
              <a:rPr dirty="0" lang="en-US"/>
              <a:t>Operations performed on deque</a:t>
            </a:r>
          </a:p>
        </p:txBody>
      </p:sp>
      <p:sp>
        <p:nvSpPr>
          <p:cNvPr id="1048684" name="Content Placeholder 2"/>
          <p:cNvSpPr>
            <a:spLocks noGrp="1"/>
          </p:cNvSpPr>
          <p:nvPr>
            <p:ph idx="1"/>
          </p:nvPr>
        </p:nvSpPr>
        <p:spPr/>
        <p:txBody>
          <a:bodyPr/>
          <a:p>
            <a:r>
              <a:rPr dirty="0" lang="en-US"/>
              <a:t>Insertion at front</a:t>
            </a:r>
          </a:p>
          <a:p>
            <a:r>
              <a:rPr dirty="0" lang="en-US"/>
              <a:t>Insertion at rear</a:t>
            </a:r>
          </a:p>
          <a:p>
            <a:r>
              <a:rPr dirty="0" lang="en-US"/>
              <a:t>Deletion at front</a:t>
            </a:r>
          </a:p>
          <a:p>
            <a:r>
              <a:rPr dirty="0" lang="en-US"/>
              <a:t>Deletion at rear</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594" name="Rectangle 8"/>
          <p:cNvSpPr/>
          <p:nvPr/>
        </p:nvSpPr>
        <p:spPr>
          <a:xfrm>
            <a:off x="10208526" y="-789159"/>
            <a:ext cx="2838734" cy="2838734"/>
          </a:xfrm>
          <a:prstGeom prst="rect"/>
          <a:noFill/>
          <a:ln w="76200"/>
        </p:spPr>
        <p:style>
          <a:lnRef idx="2">
            <a:schemeClr val="accent4"/>
          </a:lnRef>
          <a:fillRef idx="1">
            <a:schemeClr val="lt1"/>
          </a:fillRef>
          <a:effectRef idx="0">
            <a:schemeClr val="accent4"/>
          </a:effectRef>
          <a:fontRef idx="minor">
            <a:schemeClr val="dk1"/>
          </a:fontRef>
        </p:style>
        <p:txBody>
          <a:bodyPr anchor="ctr" rtlCol="0"/>
          <a:p>
            <a:pPr algn="ctr"/>
            <a:endParaRPr lang="en-US"/>
          </a:p>
        </p:txBody>
      </p:sp>
      <p:sp>
        <p:nvSpPr>
          <p:cNvPr id="1048595" name="Rectangle 9"/>
          <p:cNvSpPr/>
          <p:nvPr/>
        </p:nvSpPr>
        <p:spPr>
          <a:xfrm>
            <a:off x="9651242" y="-195442"/>
            <a:ext cx="2838734" cy="2838734"/>
          </a:xfrm>
          <a:prstGeom prst="rect"/>
          <a:noFill/>
          <a:ln w="76200">
            <a:solidFill>
              <a:srgbClr val="4472C4"/>
            </a:solidFill>
          </a:ln>
        </p:spPr>
        <p:style>
          <a:lnRef idx="2">
            <a:schemeClr val="accent4"/>
          </a:lnRef>
          <a:fillRef idx="1">
            <a:schemeClr val="lt1"/>
          </a:fillRef>
          <a:effectRef idx="0">
            <a:schemeClr val="accent4"/>
          </a:effectRef>
          <a:fontRef idx="minor">
            <a:schemeClr val="dk1"/>
          </a:fontRef>
        </p:style>
        <p:txBody>
          <a:bodyPr anchor="ctr" rtlCol="0"/>
          <a:p>
            <a:pPr algn="ctr"/>
            <a:endParaRPr lang="en-US"/>
          </a:p>
        </p:txBody>
      </p:sp>
      <p:sp>
        <p:nvSpPr>
          <p:cNvPr id="1048596" name="Rectangle 10"/>
          <p:cNvSpPr/>
          <p:nvPr/>
        </p:nvSpPr>
        <p:spPr>
          <a:xfrm>
            <a:off x="9195152" y="390653"/>
            <a:ext cx="2693740" cy="2693740"/>
          </a:xfrm>
          <a:prstGeom prst="rect"/>
          <a:noFill/>
          <a:ln w="76200"/>
        </p:spPr>
        <p:style>
          <a:lnRef idx="2">
            <a:schemeClr val="accent4"/>
          </a:lnRef>
          <a:fillRef idx="1">
            <a:schemeClr val="lt1"/>
          </a:fillRef>
          <a:effectRef idx="0">
            <a:schemeClr val="accent4"/>
          </a:effectRef>
          <a:fontRef idx="minor">
            <a:schemeClr val="dk1"/>
          </a:fontRef>
        </p:style>
        <p:txBody>
          <a:bodyPr anchor="ctr" rtlCol="0"/>
          <a:p>
            <a:pPr algn="ctr"/>
            <a:endParaRPr lang="en-US"/>
          </a:p>
        </p:txBody>
      </p:sp>
      <p:sp>
        <p:nvSpPr>
          <p:cNvPr id="1048597" name="Rectangle: Rounded Corners 4"/>
          <p:cNvSpPr/>
          <p:nvPr/>
        </p:nvSpPr>
        <p:spPr>
          <a:xfrm rot="19375177">
            <a:off x="-3313043" y="6157157"/>
            <a:ext cx="6679096" cy="772698"/>
          </a:xfrm>
          <a:prstGeom prst="roundRect"/>
        </p:spPr>
        <p:style>
          <a:lnRef idx="3">
            <a:schemeClr val="lt1"/>
          </a:lnRef>
          <a:fillRef idx="1">
            <a:schemeClr val="accent4"/>
          </a:fillRef>
          <a:effectRef idx="1">
            <a:schemeClr val="accent4"/>
          </a:effectRef>
          <a:fontRef idx="minor">
            <a:schemeClr val="lt1"/>
          </a:fontRef>
        </p:style>
        <p:txBody>
          <a:bodyPr anchor="ctr" rtlCol="0"/>
          <a:p>
            <a:pPr algn="ctr"/>
            <a:endParaRPr lang="en-US"/>
          </a:p>
        </p:txBody>
      </p:sp>
      <p:sp>
        <p:nvSpPr>
          <p:cNvPr id="1048598" name="Rectangle: Rounded Corners 5"/>
          <p:cNvSpPr/>
          <p:nvPr/>
        </p:nvSpPr>
        <p:spPr>
          <a:xfrm rot="19375177">
            <a:off x="-3729854" y="7251136"/>
            <a:ext cx="6871252" cy="772698"/>
          </a:xfrm>
          <a:prstGeom prst="roundRect"/>
        </p:spPr>
        <p:style>
          <a:lnRef idx="2">
            <a:schemeClr val="accent5">
              <a:shade val="50000"/>
            </a:schemeClr>
          </a:lnRef>
          <a:fillRef idx="1">
            <a:schemeClr val="accent5"/>
          </a:fillRef>
          <a:effectRef idx="0">
            <a:schemeClr val="accent5"/>
          </a:effectRef>
          <a:fontRef idx="minor">
            <a:schemeClr val="lt1"/>
          </a:fontRef>
        </p:style>
        <p:txBody>
          <a:bodyPr anchor="ctr" rtlCol="0"/>
          <a:p>
            <a:pPr algn="ctr"/>
            <a:endParaRPr dirty="0" lang="en-US"/>
          </a:p>
        </p:txBody>
      </p:sp>
      <p:sp>
        <p:nvSpPr>
          <p:cNvPr id="1048599" name="Rectangle: Rounded Corners 6"/>
          <p:cNvSpPr/>
          <p:nvPr/>
        </p:nvSpPr>
        <p:spPr>
          <a:xfrm rot="19375177">
            <a:off x="-2146494" y="6601309"/>
            <a:ext cx="7805531" cy="772698"/>
          </a:xfrm>
          <a:prstGeom prst="roundRect"/>
        </p:spPr>
        <p:style>
          <a:lnRef idx="3">
            <a:schemeClr val="lt1"/>
          </a:lnRef>
          <a:fillRef idx="1">
            <a:schemeClr val="accent4"/>
          </a:fillRef>
          <a:effectRef idx="1">
            <a:schemeClr val="accent4"/>
          </a:effectRef>
          <a:fontRef idx="minor">
            <a:schemeClr val="lt1"/>
          </a:fontRef>
        </p:style>
        <p:txBody>
          <a:bodyPr anchor="ctr" rtlCol="0"/>
          <a:p>
            <a:pPr algn="ctr"/>
            <a:endParaRPr lang="en-US"/>
          </a:p>
        </p:txBody>
      </p:sp>
      <p:sp>
        <p:nvSpPr>
          <p:cNvPr id="1048600" name="Title 1"/>
          <p:cNvSpPr>
            <a:spLocks noGrp="1"/>
          </p:cNvSpPr>
          <p:nvPr>
            <p:ph type="ctrTitle"/>
          </p:nvPr>
        </p:nvSpPr>
        <p:spPr/>
        <p:txBody>
          <a:bodyPr/>
          <a:p>
            <a:r>
              <a:rPr dirty="0" lang="en-US"/>
              <a:t>Circular Queue</a:t>
            </a:r>
          </a:p>
        </p:txBody>
      </p:sp>
      <p:sp>
        <p:nvSpPr>
          <p:cNvPr id="1048601" name="Subtitle 2"/>
          <p:cNvSpPr>
            <a:spLocks noGrp="1"/>
          </p:cNvSpPr>
          <p:nvPr>
            <p:ph type="subTitle" idx="1"/>
          </p:nvPr>
        </p:nvSpPr>
        <p:spPr/>
        <p:txBody>
          <a:bodyPr/>
          <a:p>
            <a:r>
              <a:rPr dirty="0" lang="en-US"/>
              <a:t>A brief introduction to circular queue with implementation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85" name="Content Placeholder 2"/>
          <p:cNvSpPr>
            <a:spLocks noGrp="1"/>
          </p:cNvSpPr>
          <p:nvPr>
            <p:ph idx="1"/>
          </p:nvPr>
        </p:nvSpPr>
        <p:spPr>
          <a:xfrm>
            <a:off x="838200" y="622852"/>
            <a:ext cx="10515600" cy="5554111"/>
          </a:xfrm>
        </p:spPr>
        <p:txBody>
          <a:bodyPr/>
          <a:p>
            <a:pPr indent="0" marL="0">
              <a:buNone/>
            </a:pPr>
            <a:r>
              <a:rPr dirty="0" sz="3600" lang="en-US">
                <a:latin typeface="+mj-lt"/>
              </a:rPr>
              <a:t>Full Queue</a:t>
            </a:r>
          </a:p>
          <a:p>
            <a:r>
              <a:rPr dirty="0" lang="en-US"/>
              <a:t>Check</a:t>
            </a:r>
          </a:p>
          <a:p>
            <a:pPr lvl="1"/>
            <a:r>
              <a:rPr dirty="0" lang="en-US"/>
              <a:t>((front == 0 &amp;&amp; rear == n - 1) </a:t>
            </a:r>
            <a:r>
              <a:rPr b="1" dirty="0" lang="en-US"/>
              <a:t>OR</a:t>
            </a:r>
            <a:r>
              <a:rPr dirty="0" lang="en-US"/>
              <a:t> (front == rear + 1))</a:t>
            </a:r>
          </a:p>
          <a:p>
            <a:pPr indent="0" lvl="1" marL="457200">
              <a:buNone/>
            </a:pPr>
            <a:r>
              <a:rPr dirty="0" sz="2800" lang="en-US"/>
              <a:t>	Return true</a:t>
            </a:r>
          </a:p>
          <a:p>
            <a:pPr indent="0" marL="0">
              <a:buNone/>
            </a:pPr>
            <a:endParaRPr dirty="0" sz="3200" lang="en-US"/>
          </a:p>
          <a:p>
            <a:pPr indent="0" marL="0">
              <a:buNone/>
            </a:pPr>
            <a:r>
              <a:rPr dirty="0" sz="3600" lang="en-US">
                <a:latin typeface="+mj-lt"/>
              </a:rPr>
              <a:t>Empty Queue</a:t>
            </a:r>
          </a:p>
          <a:p>
            <a:r>
              <a:rPr dirty="0" lang="en-US"/>
              <a:t>Check</a:t>
            </a:r>
          </a:p>
          <a:p>
            <a:pPr lvl="1"/>
            <a:r>
              <a:rPr dirty="0" lang="en-US"/>
              <a:t>Front == -1</a:t>
            </a:r>
          </a:p>
          <a:p>
            <a:pPr indent="0" lvl="2" marL="914400">
              <a:buNone/>
            </a:pPr>
            <a:r>
              <a:rPr dirty="0" sz="2800" lang="en-US"/>
              <a:t>Return true</a:t>
            </a:r>
          </a:p>
          <a:p>
            <a:pPr indent="0" marL="0">
              <a:buNone/>
            </a:pPr>
            <a:endParaRPr b="1" dirty="0" sz="3200" lang="en-US"/>
          </a:p>
          <a:p>
            <a:pPr indent="0" marL="0">
              <a:buNone/>
            </a:pPr>
            <a:endParaRPr b="1" dirty="0" sz="3200" lang="en-US"/>
          </a:p>
          <a:p>
            <a:pPr indent="0" lvl="2" marL="914400">
              <a:buNone/>
            </a:pPr>
            <a:endParaRPr dirty="0" sz="2400" lang="en-US"/>
          </a:p>
          <a:p>
            <a:pPr indent="0" lvl="2" marL="914400">
              <a:buNone/>
            </a:pPr>
            <a:endParaRPr dirty="0" sz="2400" lang="en-US"/>
          </a:p>
          <a:p>
            <a:pPr indent="0" lvl="2" marL="914400">
              <a:buNone/>
            </a:pPr>
            <a:endParaRPr dirty="0" sz="2400" lang="en-US"/>
          </a:p>
          <a:p>
            <a:pPr indent="0" lvl="2" marL="914400">
              <a:buNone/>
            </a:pPr>
            <a:endParaRPr dirty="0" sz="240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86" name="Title 1"/>
          <p:cNvSpPr>
            <a:spLocks noGrp="1"/>
          </p:cNvSpPr>
          <p:nvPr>
            <p:ph type="title"/>
          </p:nvPr>
        </p:nvSpPr>
        <p:spPr/>
        <p:txBody>
          <a:bodyPr/>
          <a:p>
            <a:r>
              <a:rPr dirty="0" lang="en-US"/>
              <a:t>Insertion at the front end</a:t>
            </a:r>
          </a:p>
        </p:txBody>
      </p:sp>
      <p:sp>
        <p:nvSpPr>
          <p:cNvPr id="1048687" name="Content Placeholder 2"/>
          <p:cNvSpPr>
            <a:spLocks noGrp="1"/>
          </p:cNvSpPr>
          <p:nvPr>
            <p:ph idx="1"/>
          </p:nvPr>
        </p:nvSpPr>
        <p:spPr>
          <a:xfrm>
            <a:off x="838200" y="1537253"/>
            <a:ext cx="10515600" cy="2875721"/>
          </a:xfrm>
        </p:spPr>
        <p:txBody>
          <a:bodyPr>
            <a:normAutofit/>
          </a:bodyPr>
          <a:p>
            <a:r>
              <a:rPr dirty="0" sz="2400" lang="en-US">
                <a:solidFill>
                  <a:srgbClr val="FF0000"/>
                </a:solidFill>
              </a:rPr>
              <a:t>Check if Full then return</a:t>
            </a:r>
          </a:p>
          <a:p>
            <a:r>
              <a:rPr dirty="0" lang="en-US"/>
              <a:t>if </a:t>
            </a:r>
            <a:r>
              <a:rPr b="1" dirty="0" lang="en-US"/>
              <a:t>front == -1 </a:t>
            </a:r>
            <a:r>
              <a:rPr dirty="0" lang="en-US"/>
              <a:t>then </a:t>
            </a:r>
            <a:r>
              <a:rPr b="1" dirty="0" lang="en-US"/>
              <a:t>front = rear = 0</a:t>
            </a:r>
          </a:p>
          <a:p>
            <a:r>
              <a:rPr dirty="0" lang="en-US"/>
              <a:t>If </a:t>
            </a:r>
            <a:r>
              <a:rPr b="1" dirty="0" lang="en-US"/>
              <a:t>front == 0</a:t>
            </a:r>
            <a:r>
              <a:rPr dirty="0" lang="en-US"/>
              <a:t>, then </a:t>
            </a:r>
            <a:r>
              <a:rPr b="1" dirty="0" lang="en-US"/>
              <a:t>front = n-1 </a:t>
            </a:r>
            <a:r>
              <a:rPr dirty="0" lang="en-US"/>
              <a:t>(last index)</a:t>
            </a:r>
          </a:p>
          <a:p>
            <a:r>
              <a:rPr dirty="0" lang="en-US"/>
              <a:t>Else, </a:t>
            </a:r>
            <a:r>
              <a:rPr b="1" dirty="0" lang="en-US"/>
              <a:t>Front--</a:t>
            </a:r>
            <a:r>
              <a:rPr dirty="0" lang="en-US"/>
              <a:t>.</a:t>
            </a:r>
          </a:p>
          <a:p>
            <a:r>
              <a:rPr dirty="0" lang="en-US"/>
              <a:t>Add the new element into </a:t>
            </a:r>
            <a:r>
              <a:rPr b="1" dirty="0" lang="en-US"/>
              <a:t>array[front]</a:t>
            </a:r>
          </a:p>
          <a:p>
            <a:endParaRPr dirty="0" lang="en-US"/>
          </a:p>
        </p:txBody>
      </p:sp>
      <p:sp>
        <p:nvSpPr>
          <p:cNvPr id="1048688" name="Rectangle 39"/>
          <p:cNvSpPr/>
          <p:nvPr/>
        </p:nvSpPr>
        <p:spPr>
          <a:xfrm>
            <a:off x="3557381" y="5151782"/>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10</a:t>
            </a:r>
          </a:p>
        </p:txBody>
      </p:sp>
      <p:sp>
        <p:nvSpPr>
          <p:cNvPr id="1048689" name="Rectangle 40"/>
          <p:cNvSpPr/>
          <p:nvPr/>
        </p:nvSpPr>
        <p:spPr>
          <a:xfrm>
            <a:off x="8463169" y="5151782"/>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14</a:t>
            </a:r>
          </a:p>
        </p:txBody>
      </p:sp>
      <p:sp>
        <p:nvSpPr>
          <p:cNvPr id="1048690" name="Rectangle 41"/>
          <p:cNvSpPr/>
          <p:nvPr/>
        </p:nvSpPr>
        <p:spPr>
          <a:xfrm>
            <a:off x="4796874" y="5151782"/>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11</a:t>
            </a:r>
          </a:p>
        </p:txBody>
      </p:sp>
      <p:sp>
        <p:nvSpPr>
          <p:cNvPr id="1048691" name="Rectangle 42"/>
          <p:cNvSpPr/>
          <p:nvPr/>
        </p:nvSpPr>
        <p:spPr>
          <a:xfrm>
            <a:off x="6056243" y="5151782"/>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12</a:t>
            </a:r>
          </a:p>
        </p:txBody>
      </p:sp>
      <p:sp>
        <p:nvSpPr>
          <p:cNvPr id="1048692" name="Rectangle 43"/>
          <p:cNvSpPr/>
          <p:nvPr/>
        </p:nvSpPr>
        <p:spPr>
          <a:xfrm>
            <a:off x="7235686" y="5151782"/>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13</a:t>
            </a:r>
          </a:p>
        </p:txBody>
      </p:sp>
      <p:sp>
        <p:nvSpPr>
          <p:cNvPr id="1048693" name="TextBox 44"/>
          <p:cNvSpPr txBox="1"/>
          <p:nvPr/>
        </p:nvSpPr>
        <p:spPr>
          <a:xfrm>
            <a:off x="3703520" y="4675569"/>
            <a:ext cx="317322" cy="369332"/>
          </a:xfrm>
          <a:prstGeom prst="rect"/>
          <a:noFill/>
        </p:spPr>
        <p:txBody>
          <a:bodyPr rtlCol="0" wrap="square">
            <a:spAutoFit/>
          </a:bodyPr>
          <a:p>
            <a:r>
              <a:rPr dirty="0" lang="en-US"/>
              <a:t>0</a:t>
            </a:r>
          </a:p>
        </p:txBody>
      </p:sp>
      <p:sp>
        <p:nvSpPr>
          <p:cNvPr id="1048694" name="TextBox 45"/>
          <p:cNvSpPr txBox="1"/>
          <p:nvPr/>
        </p:nvSpPr>
        <p:spPr>
          <a:xfrm>
            <a:off x="7381825" y="4674226"/>
            <a:ext cx="317322" cy="369332"/>
          </a:xfrm>
          <a:prstGeom prst="rect"/>
          <a:noFill/>
        </p:spPr>
        <p:txBody>
          <a:bodyPr rtlCol="0" wrap="square">
            <a:spAutoFit/>
          </a:bodyPr>
          <a:p>
            <a:r>
              <a:rPr dirty="0" lang="en-US"/>
              <a:t>3</a:t>
            </a:r>
          </a:p>
        </p:txBody>
      </p:sp>
      <p:sp>
        <p:nvSpPr>
          <p:cNvPr id="1048695" name="TextBox 46"/>
          <p:cNvSpPr txBox="1"/>
          <p:nvPr/>
        </p:nvSpPr>
        <p:spPr>
          <a:xfrm>
            <a:off x="6202382" y="4674226"/>
            <a:ext cx="317322" cy="369332"/>
          </a:xfrm>
          <a:prstGeom prst="rect"/>
          <a:noFill/>
        </p:spPr>
        <p:txBody>
          <a:bodyPr rtlCol="0" wrap="square">
            <a:spAutoFit/>
          </a:bodyPr>
          <a:p>
            <a:r>
              <a:rPr dirty="0" lang="en-US"/>
              <a:t>2</a:t>
            </a:r>
          </a:p>
        </p:txBody>
      </p:sp>
      <p:sp>
        <p:nvSpPr>
          <p:cNvPr id="1048696" name="TextBox 47"/>
          <p:cNvSpPr txBox="1"/>
          <p:nvPr/>
        </p:nvSpPr>
        <p:spPr>
          <a:xfrm>
            <a:off x="4938179" y="4674226"/>
            <a:ext cx="317322" cy="369332"/>
          </a:xfrm>
          <a:prstGeom prst="rect"/>
          <a:noFill/>
        </p:spPr>
        <p:txBody>
          <a:bodyPr rtlCol="0" wrap="square">
            <a:spAutoFit/>
          </a:bodyPr>
          <a:p>
            <a:r>
              <a:rPr dirty="0" lang="en-US"/>
              <a:t>1</a:t>
            </a:r>
          </a:p>
        </p:txBody>
      </p:sp>
      <p:sp>
        <p:nvSpPr>
          <p:cNvPr id="1048697" name="TextBox 48"/>
          <p:cNvSpPr txBox="1"/>
          <p:nvPr/>
        </p:nvSpPr>
        <p:spPr>
          <a:xfrm>
            <a:off x="8620905" y="4675569"/>
            <a:ext cx="317322" cy="369332"/>
          </a:xfrm>
          <a:prstGeom prst="rect"/>
          <a:noFill/>
        </p:spPr>
        <p:txBody>
          <a:bodyPr rtlCol="0" wrap="square">
            <a:spAutoFit/>
          </a:bodyPr>
          <a:p>
            <a:r>
              <a:rPr dirty="0" lang="en-US"/>
              <a:t>4</a:t>
            </a:r>
          </a:p>
        </p:txBody>
      </p:sp>
      <p:sp>
        <p:nvSpPr>
          <p:cNvPr id="1048698" name="TextBox 20"/>
          <p:cNvSpPr txBox="1"/>
          <p:nvPr/>
        </p:nvSpPr>
        <p:spPr>
          <a:xfrm>
            <a:off x="4814802" y="5804691"/>
            <a:ext cx="650114" cy="369332"/>
          </a:xfrm>
          <a:prstGeom prst="rect"/>
          <a:noFill/>
        </p:spPr>
        <p:txBody>
          <a:bodyPr rtlCol="0" wrap="none">
            <a:spAutoFit/>
          </a:bodyPr>
          <a:p>
            <a:r>
              <a:rPr dirty="0" lang="en-US"/>
              <a:t>front</a:t>
            </a:r>
          </a:p>
        </p:txBody>
      </p:sp>
      <p:sp>
        <p:nvSpPr>
          <p:cNvPr id="1048699" name="TextBox 49"/>
          <p:cNvSpPr txBox="1"/>
          <p:nvPr/>
        </p:nvSpPr>
        <p:spPr>
          <a:xfrm>
            <a:off x="8463169" y="5868263"/>
            <a:ext cx="567976" cy="369332"/>
          </a:xfrm>
          <a:prstGeom prst="rect"/>
          <a:noFill/>
        </p:spPr>
        <p:txBody>
          <a:bodyPr rtlCol="0" wrap="none">
            <a:spAutoFit/>
          </a:bodyPr>
          <a:p>
            <a:r>
              <a:rPr dirty="0" lang="en-US"/>
              <a:t>rear</a:t>
            </a:r>
          </a:p>
        </p:txBody>
      </p:sp>
      <p:sp>
        <p:nvSpPr>
          <p:cNvPr id="1048700" name="Rectangle 50"/>
          <p:cNvSpPr/>
          <p:nvPr/>
        </p:nvSpPr>
        <p:spPr>
          <a:xfrm>
            <a:off x="838200" y="3061252"/>
            <a:ext cx="6217920" cy="1179444"/>
          </a:xfrm>
          <a:prstGeom prst="rect"/>
          <a:noFill/>
          <a:ln w="38100">
            <a:solidFill>
              <a:srgbClr val="FF0000"/>
            </a:solidFill>
          </a:ln>
        </p:spPr>
        <p:style>
          <a:lnRef idx="2">
            <a:schemeClr val="accent6"/>
          </a:lnRef>
          <a:fillRef idx="1">
            <a:schemeClr val="lt1"/>
          </a:fillRef>
          <a:effectRef idx="0">
            <a:schemeClr val="accent6"/>
          </a:effectRef>
          <a:fontRef idx="minor">
            <a:schemeClr val="dk1"/>
          </a:fontRef>
        </p:style>
        <p:txBody>
          <a:bodyPr anchor="ctr" rtlCol="0"/>
          <a:p>
            <a:pPr algn="ctr"/>
            <a:endParaRPr lang="en-US"/>
          </a:p>
        </p:txBody>
      </p:sp>
      <p:sp>
        <p:nvSpPr>
          <p:cNvPr id="1048701" name="Rectangle 51"/>
          <p:cNvSpPr/>
          <p:nvPr/>
        </p:nvSpPr>
        <p:spPr>
          <a:xfrm>
            <a:off x="838200" y="2531165"/>
            <a:ext cx="6251713" cy="551240"/>
          </a:xfrm>
          <a:prstGeom prst="rect"/>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accel="50000" decel="50000" fill="hold" grpId="0" id="5" nodeType="clickEffect" presetClass="path" presetID="35" presetSubtype="0">
                                  <p:stCondLst>
                                    <p:cond delay="0"/>
                                  </p:stCondLst>
                                  <p:childTnLst>
                                    <p:animMotion origin="layout" path="M -4.375E-6 1.85185E-6 L -0.10846 0.00231 " pathEditMode="relative" rAng="0" ptsTypes="AA">
                                      <p:cBhvr>
                                        <p:cTn dur="500" fill="hold" id="6"/>
                                        <p:tgtEl>
                                          <p:spTgt spid="1048698"/>
                                        </p:tgtEl>
                                        <p:attrNameLst>
                                          <p:attrName>ppt_x</p:attrName>
                                          <p:attrName>ppt_y</p:attrName>
                                        </p:attrNameLst>
                                      </p:cBhvr>
                                      <p:rCtr x="-5430" y="116"/>
                                    </p:animMotion>
                                  </p:childTnLst>
                                </p:cTn>
                              </p:par>
                              <p:par>
                                <p:cTn fill="hold" id="7" nodeType="withEffect" presetClass="entr" presetID="1" presetSubtype="0">
                                  <p:stCondLst>
                                    <p:cond delay="0"/>
                                  </p:stCondLst>
                                  <p:childTnLst>
                                    <p:set>
                                      <p:cBhvr>
                                        <p:cTn dur="1" fill="hold" id="8">
                                          <p:stCondLst>
                                            <p:cond delay="0"/>
                                          </p:stCondLst>
                                        </p:cTn>
                                        <p:tgtEl>
                                          <p:spTgt spid="1048688">
                                            <p:txEl>
                                              <p:pRg st="0" end="0"/>
                                            </p:txEl>
                                          </p:spTgt>
                                        </p:tgtEl>
                                        <p:attrNameLst>
                                          <p:attrName>style.visibility</p:attrName>
                                        </p:attrNameLst>
                                      </p:cBhvr>
                                      <p:to>
                                        <p:strVal val="visible"/>
                                      </p:to>
                                    </p:set>
                                  </p:childTnLst>
                                </p:cTn>
                              </p:par>
                              <p:par>
                                <p:cTn fill="hold" grpId="0" id="9" nodeType="withEffect" presetClass="entr" presetID="1" presetSubtype="0">
                                  <p:stCondLst>
                                    <p:cond delay="0"/>
                                  </p:stCondLst>
                                  <p:childTnLst>
                                    <p:set>
                                      <p:cBhvr>
                                        <p:cTn dur="1" fill="hold" id="10">
                                          <p:stCondLst>
                                            <p:cond delay="0"/>
                                          </p:stCondLst>
                                        </p:cTn>
                                        <p:tgtEl>
                                          <p:spTgt spid="1048700"/>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accel="50000" decel="50000" fill="hold" grpId="0" id="13" nodeType="clickEffect" presetClass="path" presetID="35" presetSubtype="0">
                                  <p:stCondLst>
                                    <p:cond delay="0"/>
                                  </p:stCondLst>
                                  <p:childTnLst>
                                    <p:animMotion origin="layout" path="M 2.08333E-6 1.11111E-6 L -0.19466 0.00046 " pathEditMode="relative" rAng="0" ptsTypes="AA">
                                      <p:cBhvr>
                                        <p:cTn dur="500" fill="hold" id="14"/>
                                        <p:tgtEl>
                                          <p:spTgt spid="1048699"/>
                                        </p:tgtEl>
                                        <p:attrNameLst>
                                          <p:attrName>ppt_x</p:attrName>
                                          <p:attrName>ppt_y</p:attrName>
                                        </p:attrNameLst>
                                      </p:cBhvr>
                                      <p:rCtr x="-9740" y="23"/>
                                    </p:animMotion>
                                  </p:childTnLst>
                                </p:cTn>
                              </p:par>
                              <p:par>
                                <p:cTn fill="hold" grpId="1" id="15" nodeType="withEffect" presetClass="exit" presetID="1" presetSubtype="0">
                                  <p:stCondLst>
                                    <p:cond delay="0"/>
                                  </p:stCondLst>
                                  <p:childTnLst>
                                    <p:set>
                                      <p:cBhvr>
                                        <p:cTn dur="1" fill="hold" id="16">
                                          <p:stCondLst>
                                            <p:cond delay="0"/>
                                          </p:stCondLst>
                                        </p:cTn>
                                        <p:tgtEl>
                                          <p:spTgt spid="1048700"/>
                                        </p:tgtEl>
                                        <p:attrNameLst>
                                          <p:attrName>style.visibility</p:attrName>
                                        </p:attrNameLst>
                                      </p:cBhvr>
                                      <p:to>
                                        <p:strVal val="hidden"/>
                                      </p:to>
                                    </p:set>
                                  </p:childTnLst>
                                </p:cTn>
                              </p:par>
                              <p:par>
                                <p:cTn fill="hold" id="17" nodeType="withEffect" presetClass="exit" presetID="1" presetSubtype="0">
                                  <p:stCondLst>
                                    <p:cond delay="0"/>
                                  </p:stCondLst>
                                  <p:childTnLst>
                                    <p:set>
                                      <p:cBhvr>
                                        <p:cTn dur="1" fill="hold" id="18">
                                          <p:stCondLst>
                                            <p:cond delay="0"/>
                                          </p:stCondLst>
                                        </p:cTn>
                                        <p:tgtEl>
                                          <p:spTgt spid="1048689">
                                            <p:txEl>
                                              <p:pRg st="0" end="0"/>
                                            </p:txEl>
                                          </p:spTgt>
                                        </p:tgtEl>
                                        <p:attrNameLst>
                                          <p:attrName>style.visibility</p:attrName>
                                        </p:attrNameLst>
                                      </p:cBhvr>
                                      <p:to>
                                        <p:strVal val="hidden"/>
                                      </p:to>
                                    </p:set>
                                  </p:childTnLst>
                                </p:cTn>
                              </p:par>
                              <p:par>
                                <p:cTn fill="hold" id="19" nodeType="withEffect" presetClass="exit" presetID="1" presetSubtype="0">
                                  <p:stCondLst>
                                    <p:cond delay="0"/>
                                  </p:stCondLst>
                                  <p:childTnLst>
                                    <p:set>
                                      <p:cBhvr>
                                        <p:cTn dur="1" fill="hold" id="20">
                                          <p:stCondLst>
                                            <p:cond delay="0"/>
                                          </p:stCondLst>
                                        </p:cTn>
                                        <p:tgtEl>
                                          <p:spTgt spid="1048692">
                                            <p:txEl>
                                              <p:pRg st="0" end="0"/>
                                            </p:txEl>
                                          </p:spTgt>
                                        </p:tgtEl>
                                        <p:attrNameLst>
                                          <p:attrName>style.visibility</p:attrName>
                                        </p:attrNameLst>
                                      </p:cBhvr>
                                      <p:to>
                                        <p:strVal val="hidden"/>
                                      </p:to>
                                    </p:set>
                                  </p:childTnLst>
                                </p:cTn>
                              </p:par>
                            </p:childTnLst>
                          </p:cTn>
                        </p:par>
                      </p:childTnLst>
                    </p:cTn>
                  </p:par>
                  <p:par>
                    <p:cTn fill="hold" id="21">
                      <p:stCondLst>
                        <p:cond delay="indefinite"/>
                      </p:stCondLst>
                      <p:childTnLst>
                        <p:par>
                          <p:cTn fill="hold" id="22">
                            <p:stCondLst>
                              <p:cond delay="0"/>
                            </p:stCondLst>
                            <p:childTnLst>
                              <p:par>
                                <p:cTn accel="50000" decel="50000" fill="hold" grpId="1" id="23" nodeType="clickEffect" presetClass="path" presetID="63" presetSubtype="0">
                                  <p:stCondLst>
                                    <p:cond delay="0"/>
                                  </p:stCondLst>
                                  <p:childTnLst>
                                    <p:animMotion origin="layout" path="M -0.10846 0.00232 L 0.29597 0.00949 " pathEditMode="relative" rAng="0" ptsTypes="AA">
                                      <p:cBhvr>
                                        <p:cTn dur="500" fill="hold" id="24"/>
                                        <p:tgtEl>
                                          <p:spTgt spid="1048698"/>
                                        </p:tgtEl>
                                        <p:attrNameLst>
                                          <p:attrName>ppt_x</p:attrName>
                                          <p:attrName>ppt_y</p:attrName>
                                        </p:attrNameLst>
                                      </p:cBhvr>
                                      <p:rCtr x="19896" y="162"/>
                                    </p:animMotion>
                                  </p:childTnLst>
                                </p:cTn>
                              </p:par>
                              <p:par>
                                <p:cTn fill="hold" id="25" nodeType="withEffect" presetClass="entr" presetID="1" presetSubtype="0">
                                  <p:stCondLst>
                                    <p:cond delay="0"/>
                                  </p:stCondLst>
                                  <p:childTnLst>
                                    <p:set>
                                      <p:cBhvr>
                                        <p:cTn dur="1" fill="hold" id="26">
                                          <p:stCondLst>
                                            <p:cond delay="0"/>
                                          </p:stCondLst>
                                        </p:cTn>
                                        <p:tgtEl>
                                          <p:spTgt spid="1048689">
                                            <p:txEl>
                                              <p:pRg st="0" end="0"/>
                                            </p:txEl>
                                          </p:spTgt>
                                        </p:tgtEl>
                                        <p:attrNameLst>
                                          <p:attrName>style.visibility</p:attrName>
                                        </p:attrNameLst>
                                      </p:cBhvr>
                                      <p:to>
                                        <p:strVal val="visible"/>
                                      </p:to>
                                    </p:set>
                                  </p:childTnLst>
                                </p:cTn>
                              </p:par>
                              <p:par>
                                <p:cTn fill="hold" grpId="0" id="27" nodeType="withEffect" presetClass="entr" presetID="1" presetSubtype="0">
                                  <p:stCondLst>
                                    <p:cond delay="0"/>
                                  </p:stCondLst>
                                  <p:childTnLst>
                                    <p:set>
                                      <p:cBhvr>
                                        <p:cTn dur="1" fill="hold" id="28">
                                          <p:stCondLst>
                                            <p:cond delay="0"/>
                                          </p:stCondLst>
                                        </p:cTn>
                                        <p:tgtEl>
                                          <p:spTgt spid="1048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8" grpId="0"/>
      <p:bldP spid="1048698" grpId="1"/>
      <p:bldP spid="1048699" grpId="0"/>
      <p:bldP spid="1048700" grpId="0" animBg="1"/>
      <p:bldP spid="1048700" grpId="1" animBg="1"/>
      <p:bldP spid="104870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702" name="Title 1"/>
          <p:cNvSpPr>
            <a:spLocks noGrp="1"/>
          </p:cNvSpPr>
          <p:nvPr>
            <p:ph type="title"/>
          </p:nvPr>
        </p:nvSpPr>
        <p:spPr/>
        <p:txBody>
          <a:bodyPr/>
          <a:p>
            <a:r>
              <a:rPr dirty="0" lang="en-US"/>
              <a:t> Insert at the Rear</a:t>
            </a:r>
          </a:p>
        </p:txBody>
      </p:sp>
      <p:sp>
        <p:nvSpPr>
          <p:cNvPr id="1048703" name="Content Placeholder 2"/>
          <p:cNvSpPr>
            <a:spLocks noGrp="1"/>
          </p:cNvSpPr>
          <p:nvPr>
            <p:ph idx="1"/>
          </p:nvPr>
        </p:nvSpPr>
        <p:spPr>
          <a:xfrm>
            <a:off x="838200" y="1679714"/>
            <a:ext cx="10515600" cy="2411415"/>
          </a:xfrm>
        </p:spPr>
        <p:txBody>
          <a:bodyPr>
            <a:normAutofit fontScale="96429" lnSpcReduction="10000"/>
          </a:bodyPr>
          <a:p>
            <a:r>
              <a:rPr dirty="0" lang="en-US">
                <a:solidFill>
                  <a:srgbClr val="FF0000"/>
                </a:solidFill>
              </a:rPr>
              <a:t>Check if Full then return</a:t>
            </a:r>
          </a:p>
          <a:p>
            <a:r>
              <a:rPr dirty="0" lang="en-US"/>
              <a:t>if </a:t>
            </a:r>
            <a:r>
              <a:rPr b="1" dirty="0" lang="en-US"/>
              <a:t>rear == -1 </a:t>
            </a:r>
            <a:r>
              <a:rPr dirty="0" lang="en-US"/>
              <a:t>then </a:t>
            </a:r>
            <a:r>
              <a:rPr b="1" dirty="0" lang="en-US"/>
              <a:t>front = rear = 0</a:t>
            </a:r>
          </a:p>
          <a:p>
            <a:r>
              <a:rPr dirty="0" lang="en-US"/>
              <a:t>If </a:t>
            </a:r>
            <a:r>
              <a:rPr b="1" dirty="0" lang="en-US"/>
              <a:t>rear = n-1</a:t>
            </a:r>
            <a:r>
              <a:rPr dirty="0" lang="en-US"/>
              <a:t> then </a:t>
            </a:r>
            <a:r>
              <a:rPr b="1" dirty="0" lang="en-US"/>
              <a:t>rear== 0</a:t>
            </a:r>
            <a:r>
              <a:rPr dirty="0" lang="en-US"/>
              <a:t>, </a:t>
            </a:r>
          </a:p>
          <a:p>
            <a:r>
              <a:rPr dirty="0" lang="en-US"/>
              <a:t>Else, </a:t>
            </a:r>
            <a:r>
              <a:rPr b="1" dirty="0" lang="en-US"/>
              <a:t>rear++</a:t>
            </a:r>
            <a:endParaRPr dirty="0" lang="en-US"/>
          </a:p>
          <a:p>
            <a:r>
              <a:rPr dirty="0" lang="en-US"/>
              <a:t>Add the new element into </a:t>
            </a:r>
            <a:r>
              <a:rPr b="1" dirty="0" lang="en-US"/>
              <a:t>array[rear]</a:t>
            </a:r>
          </a:p>
          <a:p>
            <a:endParaRPr dirty="0" lang="en-US"/>
          </a:p>
        </p:txBody>
      </p:sp>
      <p:sp>
        <p:nvSpPr>
          <p:cNvPr id="1048704" name="Rectangle 3"/>
          <p:cNvSpPr/>
          <p:nvPr/>
        </p:nvSpPr>
        <p:spPr>
          <a:xfrm>
            <a:off x="4113973" y="4568686"/>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10</a:t>
            </a:r>
          </a:p>
        </p:txBody>
      </p:sp>
      <p:sp>
        <p:nvSpPr>
          <p:cNvPr id="1048705" name="Rectangle 4"/>
          <p:cNvSpPr/>
          <p:nvPr/>
        </p:nvSpPr>
        <p:spPr>
          <a:xfrm>
            <a:off x="9019761" y="4568686"/>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14</a:t>
            </a:r>
          </a:p>
        </p:txBody>
      </p:sp>
      <p:sp>
        <p:nvSpPr>
          <p:cNvPr id="1048706" name="Rectangle 5"/>
          <p:cNvSpPr/>
          <p:nvPr/>
        </p:nvSpPr>
        <p:spPr>
          <a:xfrm>
            <a:off x="5353466" y="4568686"/>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11</a:t>
            </a:r>
          </a:p>
        </p:txBody>
      </p:sp>
      <p:sp>
        <p:nvSpPr>
          <p:cNvPr id="1048707" name="Rectangle 6"/>
          <p:cNvSpPr/>
          <p:nvPr/>
        </p:nvSpPr>
        <p:spPr>
          <a:xfrm>
            <a:off x="6612835" y="4568686"/>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12</a:t>
            </a:r>
          </a:p>
        </p:txBody>
      </p:sp>
      <p:sp>
        <p:nvSpPr>
          <p:cNvPr id="1048708" name="Rectangle 7"/>
          <p:cNvSpPr/>
          <p:nvPr/>
        </p:nvSpPr>
        <p:spPr>
          <a:xfrm>
            <a:off x="7792278" y="4568686"/>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13</a:t>
            </a:r>
          </a:p>
        </p:txBody>
      </p:sp>
      <p:sp>
        <p:nvSpPr>
          <p:cNvPr id="1048709" name="TextBox 8"/>
          <p:cNvSpPr txBox="1"/>
          <p:nvPr/>
        </p:nvSpPr>
        <p:spPr>
          <a:xfrm>
            <a:off x="4260112" y="4092473"/>
            <a:ext cx="317322" cy="369332"/>
          </a:xfrm>
          <a:prstGeom prst="rect"/>
          <a:noFill/>
        </p:spPr>
        <p:txBody>
          <a:bodyPr rtlCol="0" wrap="square">
            <a:spAutoFit/>
          </a:bodyPr>
          <a:p>
            <a:r>
              <a:rPr dirty="0" lang="en-US"/>
              <a:t>0</a:t>
            </a:r>
          </a:p>
        </p:txBody>
      </p:sp>
      <p:sp>
        <p:nvSpPr>
          <p:cNvPr id="1048710" name="TextBox 9"/>
          <p:cNvSpPr txBox="1"/>
          <p:nvPr/>
        </p:nvSpPr>
        <p:spPr>
          <a:xfrm>
            <a:off x="7938417" y="4091130"/>
            <a:ext cx="317322" cy="369332"/>
          </a:xfrm>
          <a:prstGeom prst="rect"/>
          <a:noFill/>
        </p:spPr>
        <p:txBody>
          <a:bodyPr rtlCol="0" wrap="square">
            <a:spAutoFit/>
          </a:bodyPr>
          <a:p>
            <a:r>
              <a:rPr dirty="0" lang="en-US"/>
              <a:t>3</a:t>
            </a:r>
          </a:p>
        </p:txBody>
      </p:sp>
      <p:sp>
        <p:nvSpPr>
          <p:cNvPr id="1048711" name="TextBox 10"/>
          <p:cNvSpPr txBox="1"/>
          <p:nvPr/>
        </p:nvSpPr>
        <p:spPr>
          <a:xfrm>
            <a:off x="6758974" y="4091130"/>
            <a:ext cx="317322" cy="369332"/>
          </a:xfrm>
          <a:prstGeom prst="rect"/>
          <a:noFill/>
        </p:spPr>
        <p:txBody>
          <a:bodyPr rtlCol="0" wrap="square">
            <a:spAutoFit/>
          </a:bodyPr>
          <a:p>
            <a:r>
              <a:rPr dirty="0" lang="en-US"/>
              <a:t>2</a:t>
            </a:r>
          </a:p>
        </p:txBody>
      </p:sp>
      <p:sp>
        <p:nvSpPr>
          <p:cNvPr id="1048712" name="TextBox 11"/>
          <p:cNvSpPr txBox="1"/>
          <p:nvPr/>
        </p:nvSpPr>
        <p:spPr>
          <a:xfrm>
            <a:off x="5494771" y="4091130"/>
            <a:ext cx="317322" cy="369332"/>
          </a:xfrm>
          <a:prstGeom prst="rect"/>
          <a:noFill/>
        </p:spPr>
        <p:txBody>
          <a:bodyPr rtlCol="0" wrap="square">
            <a:spAutoFit/>
          </a:bodyPr>
          <a:p>
            <a:r>
              <a:rPr dirty="0" lang="en-US"/>
              <a:t>1</a:t>
            </a:r>
          </a:p>
        </p:txBody>
      </p:sp>
      <p:sp>
        <p:nvSpPr>
          <p:cNvPr id="1048713" name="TextBox 12"/>
          <p:cNvSpPr txBox="1"/>
          <p:nvPr/>
        </p:nvSpPr>
        <p:spPr>
          <a:xfrm>
            <a:off x="9177497" y="4092473"/>
            <a:ext cx="317322" cy="369332"/>
          </a:xfrm>
          <a:prstGeom prst="rect"/>
          <a:noFill/>
        </p:spPr>
        <p:txBody>
          <a:bodyPr rtlCol="0" wrap="square">
            <a:spAutoFit/>
          </a:bodyPr>
          <a:p>
            <a:r>
              <a:rPr dirty="0" lang="en-US"/>
              <a:t>4</a:t>
            </a:r>
          </a:p>
        </p:txBody>
      </p:sp>
      <p:sp>
        <p:nvSpPr>
          <p:cNvPr id="1048714" name="TextBox 13"/>
          <p:cNvSpPr txBox="1"/>
          <p:nvPr/>
        </p:nvSpPr>
        <p:spPr>
          <a:xfrm>
            <a:off x="4038193" y="5285167"/>
            <a:ext cx="711120" cy="358140"/>
          </a:xfrm>
          <a:prstGeom prst="rect"/>
          <a:noFill/>
        </p:spPr>
        <p:txBody>
          <a:bodyPr rtlCol="0" wrap="none">
            <a:spAutoFit/>
          </a:bodyPr>
          <a:p>
            <a:r>
              <a:rPr dirty="0" lang="en-US"/>
              <a:t>Front</a:t>
            </a:r>
          </a:p>
        </p:txBody>
      </p:sp>
      <p:sp>
        <p:nvSpPr>
          <p:cNvPr id="1048715" name="TextBox 14"/>
          <p:cNvSpPr txBox="1"/>
          <p:nvPr/>
        </p:nvSpPr>
        <p:spPr>
          <a:xfrm>
            <a:off x="4074966" y="5576714"/>
            <a:ext cx="652780" cy="358140"/>
          </a:xfrm>
          <a:prstGeom prst="rect"/>
          <a:noFill/>
        </p:spPr>
        <p:txBody>
          <a:bodyPr rtlCol="0" wrap="none">
            <a:spAutoFit/>
          </a:bodyPr>
          <a:p>
            <a:r>
              <a:rPr dirty="0" lang="en-US"/>
              <a:t>Rear</a:t>
            </a:r>
          </a:p>
        </p:txBody>
      </p:sp>
      <p:sp>
        <p:nvSpPr>
          <p:cNvPr id="1048716" name="TextBox 15"/>
          <p:cNvSpPr txBox="1"/>
          <p:nvPr/>
        </p:nvSpPr>
        <p:spPr>
          <a:xfrm>
            <a:off x="4209421" y="4710280"/>
            <a:ext cx="418704" cy="369332"/>
          </a:xfrm>
          <a:prstGeom prst="rect"/>
          <a:noFill/>
        </p:spPr>
        <p:txBody>
          <a:bodyPr rtlCol="0" wrap="none">
            <a:spAutoFit/>
          </a:bodyPr>
          <a:p>
            <a:r>
              <a:rPr b="1" dirty="0" lang="en-US">
                <a:solidFill>
                  <a:schemeClr val="bg1"/>
                </a:solidFill>
              </a:rPr>
              <a:t>15</a:t>
            </a:r>
          </a:p>
        </p:txBody>
      </p:sp>
      <p:sp>
        <p:nvSpPr>
          <p:cNvPr id="1048717" name="Rectangle 16"/>
          <p:cNvSpPr/>
          <p:nvPr/>
        </p:nvSpPr>
        <p:spPr>
          <a:xfrm>
            <a:off x="838200" y="3034748"/>
            <a:ext cx="6026426" cy="957708"/>
          </a:xfrm>
          <a:prstGeom prst="rect"/>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18" name="Rectangle 17"/>
          <p:cNvSpPr/>
          <p:nvPr/>
        </p:nvSpPr>
        <p:spPr>
          <a:xfrm>
            <a:off x="838200" y="2531165"/>
            <a:ext cx="4656571" cy="474112"/>
          </a:xfrm>
          <a:prstGeom prst="rect"/>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accel="50000" decel="50000" fill="hold" grpId="0" id="5" nodeType="clickEffect" presetClass="path" presetID="42" presetSubtype="0">
                                  <p:stCondLst>
                                    <p:cond delay="0"/>
                                  </p:stCondLst>
                                  <p:childTnLst>
                                    <p:animMotion origin="layout" path="M -4.79167E-6 3.7037E-6 L 0.10495 -0.04329 " pathEditMode="relative" rAng="0" ptsTypes="AA">
                                      <p:cBhvr>
                                        <p:cTn dur="500" fill="hold" id="6"/>
                                        <p:tgtEl>
                                          <p:spTgt spid="1048715"/>
                                        </p:tgtEl>
                                        <p:attrNameLst>
                                          <p:attrName>ppt_x</p:attrName>
                                          <p:attrName>ppt_y</p:attrName>
                                        </p:attrNameLst>
                                      </p:cBhvr>
                                      <p:rCtr x="5247" y="-2176"/>
                                    </p:animMotion>
                                  </p:childTnLst>
                                </p:cTn>
                              </p:par>
                              <p:par>
                                <p:cTn fill="hold" grpId="0" id="7" nodeType="withEffect" presetClass="entr" presetID="1" presetSubtype="0">
                                  <p:stCondLst>
                                    <p:cond delay="0"/>
                                  </p:stCondLst>
                                  <p:childTnLst>
                                    <p:set>
                                      <p:cBhvr>
                                        <p:cTn dur="1" fill="hold" id="8">
                                          <p:stCondLst>
                                            <p:cond delay="0"/>
                                          </p:stCondLst>
                                        </p:cTn>
                                        <p:tgtEl>
                                          <p:spTgt spid="1048717"/>
                                        </p:tgtEl>
                                        <p:attrNameLst>
                                          <p:attrName>style.visibility</p:attrName>
                                        </p:attrNameLst>
                                      </p:cBhvr>
                                      <p:to>
                                        <p:strVal val="visible"/>
                                      </p:to>
                                    </p:set>
                                  </p:childTnLst>
                                </p:cTn>
                              </p:par>
                              <p:par>
                                <p:cTn fill="hold" id="9" nodeType="withEffect" presetClass="entr" presetID="1" presetSubtype="0">
                                  <p:stCondLst>
                                    <p:cond delay="0"/>
                                  </p:stCondLst>
                                  <p:childTnLst>
                                    <p:set>
                                      <p:cBhvr>
                                        <p:cTn dur="1" fill="hold" id="10">
                                          <p:stCondLst>
                                            <p:cond delay="0"/>
                                          </p:stCondLst>
                                        </p:cTn>
                                        <p:tgtEl>
                                          <p:spTgt spid="1048706">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accel="50000" decel="50000" fill="hold" grpId="1" id="13" nodeType="clickEffect" presetClass="path" presetID="63" presetSubtype="0">
                                  <p:stCondLst>
                                    <p:cond delay="0"/>
                                  </p:stCondLst>
                                  <p:childTnLst>
                                    <p:animMotion origin="layout" path="M 0.10495 -0.04329 L 0.21029 -0.04329 " pathEditMode="relative" rAng="0" ptsTypes="AA">
                                      <p:cBhvr>
                                        <p:cTn dur="500" fill="hold" id="14"/>
                                        <p:tgtEl>
                                          <p:spTgt spid="1048715"/>
                                        </p:tgtEl>
                                        <p:attrNameLst>
                                          <p:attrName>ppt_x</p:attrName>
                                          <p:attrName>ppt_y</p:attrName>
                                        </p:attrNameLst>
                                      </p:cBhvr>
                                      <p:rCtr x="5260" y="0"/>
                                    </p:animMotion>
                                  </p:childTnLst>
                                </p:cTn>
                              </p:par>
                              <p:par>
                                <p:cTn fill="hold" id="15" nodeType="withEffect" presetClass="entr" presetID="1" presetSubtype="0">
                                  <p:stCondLst>
                                    <p:cond delay="0"/>
                                  </p:stCondLst>
                                  <p:childTnLst>
                                    <p:set>
                                      <p:cBhvr>
                                        <p:cTn dur="1" fill="hold" id="16">
                                          <p:stCondLst>
                                            <p:cond delay="0"/>
                                          </p:stCondLst>
                                        </p:cTn>
                                        <p:tgtEl>
                                          <p:spTgt spid="1048707">
                                            <p:txEl>
                                              <p:pRg st="0" end="0"/>
                                            </p:txEl>
                                          </p:spTgt>
                                        </p:tgtEl>
                                        <p:attrNameLst>
                                          <p:attrName>style.visibility</p:attrName>
                                        </p:attrNameLst>
                                      </p:cBhvr>
                                      <p:to>
                                        <p:strVal val="visible"/>
                                      </p:to>
                                    </p:set>
                                  </p:childTnLst>
                                </p:cTn>
                              </p:par>
                            </p:childTnLst>
                          </p:cTn>
                        </p:par>
                      </p:childTnLst>
                    </p:cTn>
                  </p:par>
                  <p:par>
                    <p:cTn fill="hold" id="17">
                      <p:stCondLst>
                        <p:cond delay="indefinite"/>
                      </p:stCondLst>
                      <p:childTnLst>
                        <p:par>
                          <p:cTn fill="hold" id="18">
                            <p:stCondLst>
                              <p:cond delay="0"/>
                            </p:stCondLst>
                            <p:childTnLst>
                              <p:par>
                                <p:cTn accel="50000" decel="50000" fill="hold" grpId="2" id="19" nodeType="clickEffect" presetClass="path" presetID="63" presetSubtype="0">
                                  <p:stCondLst>
                                    <p:cond delay="0"/>
                                  </p:stCondLst>
                                  <p:childTnLst>
                                    <p:animMotion origin="layout" path="M 0.21029 -0.04329 L 0.30495 -0.04329 " pathEditMode="relative" rAng="0" ptsTypes="AA">
                                      <p:cBhvr>
                                        <p:cTn dur="500" fill="hold" id="20"/>
                                        <p:tgtEl>
                                          <p:spTgt spid="1048715"/>
                                        </p:tgtEl>
                                        <p:attrNameLst>
                                          <p:attrName>ppt_x</p:attrName>
                                          <p:attrName>ppt_y</p:attrName>
                                        </p:attrNameLst>
                                      </p:cBhvr>
                                      <p:rCtr x="4727" y="0"/>
                                    </p:animMotion>
                                  </p:childTnLst>
                                </p:cTn>
                              </p:par>
                              <p:par>
                                <p:cTn fill="hold" id="21" nodeType="withEffect" presetClass="entr" presetID="1" presetSubtype="0">
                                  <p:stCondLst>
                                    <p:cond delay="0"/>
                                  </p:stCondLst>
                                  <p:childTnLst>
                                    <p:set>
                                      <p:cBhvr>
                                        <p:cTn dur="1" fill="hold" id="22">
                                          <p:stCondLst>
                                            <p:cond delay="0"/>
                                          </p:stCondLst>
                                        </p:cTn>
                                        <p:tgtEl>
                                          <p:spTgt spid="1048708">
                                            <p:txEl>
                                              <p:pRg st="0" end="0"/>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accel="50000" decel="50000" fill="hold" grpId="3" id="25" nodeType="clickEffect" presetClass="path" presetID="63" presetSubtype="0">
                                  <p:stCondLst>
                                    <p:cond delay="0"/>
                                  </p:stCondLst>
                                  <p:childTnLst>
                                    <p:animMotion origin="layout" path="M 0.30495 -0.04329 L 0.40925 -0.04329 " pathEditMode="relative" rAng="0" ptsTypes="AA">
                                      <p:cBhvr>
                                        <p:cTn dur="500" fill="hold" id="26"/>
                                        <p:tgtEl>
                                          <p:spTgt spid="1048715"/>
                                        </p:tgtEl>
                                        <p:attrNameLst>
                                          <p:attrName>ppt_x</p:attrName>
                                          <p:attrName>ppt_y</p:attrName>
                                        </p:attrNameLst>
                                      </p:cBhvr>
                                      <p:rCtr x="5208" y="0"/>
                                    </p:animMotion>
                                  </p:childTnLst>
                                </p:cTn>
                              </p:par>
                              <p:par>
                                <p:cTn fill="hold" id="27" nodeType="withEffect" presetClass="entr" presetID="1" presetSubtype="0">
                                  <p:stCondLst>
                                    <p:cond delay="0"/>
                                  </p:stCondLst>
                                  <p:childTnLst>
                                    <p:set>
                                      <p:cBhvr>
                                        <p:cTn dur="1" fill="hold" id="28">
                                          <p:stCondLst>
                                            <p:cond delay="0"/>
                                          </p:stCondLst>
                                        </p:cTn>
                                        <p:tgtEl>
                                          <p:spTgt spid="1048705">
                                            <p:txEl>
                                              <p:pRg st="0" end="0"/>
                                            </p:txEl>
                                          </p:spTgt>
                                        </p:tgtEl>
                                        <p:attrNameLst>
                                          <p:attrName>style.visibility</p:attrName>
                                        </p:attrNameLst>
                                      </p:cBhvr>
                                      <p:to>
                                        <p:strVal val="visible"/>
                                      </p:to>
                                    </p:set>
                                  </p:childTnLst>
                                </p:cTn>
                              </p:par>
                            </p:childTnLst>
                          </p:cTn>
                        </p:par>
                      </p:childTnLst>
                    </p:cTn>
                  </p:par>
                  <p:par>
                    <p:cTn fill="hold" id="29">
                      <p:stCondLst>
                        <p:cond delay="indefinite"/>
                      </p:stCondLst>
                      <p:childTnLst>
                        <p:par>
                          <p:cTn fill="hold" id="30">
                            <p:stCondLst>
                              <p:cond delay="0"/>
                            </p:stCondLst>
                            <p:childTnLst>
                              <p:par>
                                <p:cTn accel="50000" decel="50000" fill="hold" grpId="0" id="31" nodeType="clickEffect" presetClass="path" presetID="63" presetSubtype="0">
                                  <p:stCondLst>
                                    <p:cond delay="0"/>
                                  </p:stCondLst>
                                  <p:childTnLst>
                                    <p:animMotion origin="layout" path="M -4.79167E-6 -3.7037E-6 L 0.10495 -0.00069 " pathEditMode="relative" rAng="0" ptsTypes="AA">
                                      <p:cBhvr>
                                        <p:cTn dur="500" fill="hold" id="32"/>
                                        <p:tgtEl>
                                          <p:spTgt spid="1048714"/>
                                        </p:tgtEl>
                                        <p:attrNameLst>
                                          <p:attrName>ppt_x</p:attrName>
                                          <p:attrName>ppt_y</p:attrName>
                                        </p:attrNameLst>
                                      </p:cBhvr>
                                      <p:rCtr x="5130" y="-46"/>
                                    </p:animMotion>
                                  </p:childTnLst>
                                </p:cTn>
                              </p:par>
                              <p:par>
                                <p:cTn fill="hold" id="33" nodeType="withEffect" presetClass="exit" presetID="1" presetSubtype="0">
                                  <p:stCondLst>
                                    <p:cond delay="0"/>
                                  </p:stCondLst>
                                  <p:childTnLst>
                                    <p:set>
                                      <p:cBhvr>
                                        <p:cTn dur="1" fill="hold" id="34">
                                          <p:stCondLst>
                                            <p:cond delay="0"/>
                                          </p:stCondLst>
                                        </p:cTn>
                                        <p:tgtEl>
                                          <p:spTgt spid="1048704">
                                            <p:txEl>
                                              <p:pRg st="0" end="0"/>
                                            </p:txEl>
                                          </p:spTgt>
                                        </p:tgtEl>
                                        <p:attrNameLst>
                                          <p:attrName>style.visibility</p:attrName>
                                        </p:attrNameLst>
                                      </p:cBhvr>
                                      <p:to>
                                        <p:strVal val="hidden"/>
                                      </p:to>
                                    </p:set>
                                  </p:childTnLst>
                                </p:cTn>
                              </p:par>
                              <p:par>
                                <p:cTn fill="hold" grpId="1" id="35" nodeType="withEffect" presetClass="exit" presetID="1" presetSubtype="0">
                                  <p:stCondLst>
                                    <p:cond delay="0"/>
                                  </p:stCondLst>
                                  <p:childTnLst>
                                    <p:set>
                                      <p:cBhvr>
                                        <p:cTn dur="1" fill="hold" id="36">
                                          <p:stCondLst>
                                            <p:cond delay="0"/>
                                          </p:stCondLst>
                                        </p:cTn>
                                        <p:tgtEl>
                                          <p:spTgt spid="1048717"/>
                                        </p:tgtEl>
                                        <p:attrNameLst>
                                          <p:attrName>style.visibility</p:attrName>
                                        </p:attrNameLst>
                                      </p:cBhvr>
                                      <p:to>
                                        <p:strVal val="hidden"/>
                                      </p:to>
                                    </p:set>
                                  </p:childTnLst>
                                </p:cTn>
                              </p:par>
                            </p:childTnLst>
                          </p:cTn>
                        </p:par>
                      </p:childTnLst>
                    </p:cTn>
                  </p:par>
                  <p:par>
                    <p:cTn fill="hold" id="37">
                      <p:stCondLst>
                        <p:cond delay="indefinite"/>
                      </p:stCondLst>
                      <p:childTnLst>
                        <p:par>
                          <p:cTn fill="hold" id="38">
                            <p:stCondLst>
                              <p:cond delay="0"/>
                            </p:stCondLst>
                            <p:childTnLst>
                              <p:par>
                                <p:cTn accel="50000" decel="50000" fill="hold" grpId="4" id="39" nodeType="clickEffect" presetClass="path" presetID="35" presetSubtype="0">
                                  <p:stCondLst>
                                    <p:cond delay="0"/>
                                  </p:stCondLst>
                                  <p:childTnLst>
                                    <p:animMotion origin="layout" path="M 0.40925 -0.04329 L 8.33333E-7 -0.04259 " pathEditMode="relative" rAng="0" ptsTypes="AA">
                                      <p:cBhvr>
                                        <p:cTn dur="500" fill="hold" id="40"/>
                                        <p:tgtEl>
                                          <p:spTgt spid="1048715"/>
                                        </p:tgtEl>
                                        <p:attrNameLst>
                                          <p:attrName>ppt_x</p:attrName>
                                          <p:attrName>ppt_y</p:attrName>
                                        </p:attrNameLst>
                                      </p:cBhvr>
                                      <p:rCtr x="-20326" y="-1319"/>
                                    </p:animMotion>
                                  </p:childTnLst>
                                </p:cTn>
                              </p:par>
                              <p:par>
                                <p:cTn fill="hold" grpId="0" id="41" nodeType="withEffect" presetClass="entr" presetID="1" presetSubtype="0">
                                  <p:stCondLst>
                                    <p:cond delay="0"/>
                                  </p:stCondLst>
                                  <p:childTnLst>
                                    <p:set>
                                      <p:cBhvr>
                                        <p:cTn dur="1" fill="hold" id="42">
                                          <p:stCondLst>
                                            <p:cond delay="0"/>
                                          </p:stCondLst>
                                        </p:cTn>
                                        <p:tgtEl>
                                          <p:spTgt spid="1048716"/>
                                        </p:tgtEl>
                                        <p:attrNameLst>
                                          <p:attrName>style.visibility</p:attrName>
                                        </p:attrNameLst>
                                      </p:cBhvr>
                                      <p:to>
                                        <p:strVal val="visible"/>
                                      </p:to>
                                    </p:set>
                                  </p:childTnLst>
                                </p:cTn>
                              </p:par>
                              <p:par>
                                <p:cTn fill="hold" grpId="0" id="43" nodeType="withEffect" presetClass="entr" presetID="1" presetSubtype="0">
                                  <p:stCondLst>
                                    <p:cond delay="0"/>
                                  </p:stCondLst>
                                  <p:childTnLst>
                                    <p:set>
                                      <p:cBhvr>
                                        <p:cTn dur="1" fill="hold" id="44">
                                          <p:stCondLst>
                                            <p:cond delay="0"/>
                                          </p:stCondLst>
                                        </p:cTn>
                                        <p:tgtEl>
                                          <p:spTgt spid="1048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4" grpId="0"/>
      <p:bldP spid="1048715" grpId="0"/>
      <p:bldP spid="1048715" grpId="1"/>
      <p:bldP spid="1048715" grpId="2"/>
      <p:bldP spid="1048715" grpId="3"/>
      <p:bldP spid="1048715" grpId="4"/>
      <p:bldP spid="1048716" grpId="0"/>
      <p:bldP spid="1048717" grpId="0" animBg="1"/>
      <p:bldP spid="1048717" grpId="1" animBg="1"/>
      <p:bldP spid="10487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719" name="Title 1"/>
          <p:cNvSpPr>
            <a:spLocks noGrp="1"/>
          </p:cNvSpPr>
          <p:nvPr>
            <p:ph type="title"/>
          </p:nvPr>
        </p:nvSpPr>
        <p:spPr/>
        <p:txBody>
          <a:bodyPr/>
          <a:p>
            <a:r>
              <a:rPr dirty="0" lang="en-US"/>
              <a:t>Deletion at the front end</a:t>
            </a:r>
          </a:p>
        </p:txBody>
      </p:sp>
      <p:sp>
        <p:nvSpPr>
          <p:cNvPr id="1048720" name="Content Placeholder 2"/>
          <p:cNvSpPr>
            <a:spLocks noGrp="1"/>
          </p:cNvSpPr>
          <p:nvPr>
            <p:ph idx="1"/>
          </p:nvPr>
        </p:nvSpPr>
        <p:spPr>
          <a:xfrm>
            <a:off x="838200" y="1825625"/>
            <a:ext cx="10515600" cy="2581351"/>
          </a:xfrm>
        </p:spPr>
        <p:txBody>
          <a:bodyPr/>
          <a:p>
            <a:r>
              <a:rPr dirty="0" lang="en-US"/>
              <a:t>If </a:t>
            </a:r>
            <a:r>
              <a:rPr b="1" dirty="0" lang="en-US"/>
              <a:t>front = -1 </a:t>
            </a:r>
            <a:r>
              <a:rPr dirty="0" lang="en-US"/>
              <a:t>(</a:t>
            </a:r>
            <a:r>
              <a:rPr dirty="0" sz="2400" lang="en-US">
                <a:solidFill>
                  <a:srgbClr val="FF0000"/>
                </a:solidFill>
              </a:rPr>
              <a:t>underflow</a:t>
            </a:r>
            <a:r>
              <a:rPr dirty="0" lang="en-US"/>
              <a:t>)</a:t>
            </a:r>
          </a:p>
          <a:p>
            <a:r>
              <a:rPr dirty="0" lang="en-US"/>
              <a:t>If only one element (</a:t>
            </a:r>
            <a:r>
              <a:rPr b="1" dirty="0" lang="en-US"/>
              <a:t>front = rear</a:t>
            </a:r>
            <a:r>
              <a:rPr dirty="0" lang="en-US"/>
              <a:t>), set </a:t>
            </a:r>
            <a:r>
              <a:rPr b="1" dirty="0" lang="en-US"/>
              <a:t>front = -1 </a:t>
            </a:r>
            <a:r>
              <a:rPr dirty="0" lang="en-US"/>
              <a:t>and </a:t>
            </a:r>
            <a:r>
              <a:rPr b="1" dirty="0" lang="en-US"/>
              <a:t>rear = -1</a:t>
            </a:r>
            <a:endParaRPr dirty="0" lang="en-US"/>
          </a:p>
          <a:p>
            <a:r>
              <a:rPr dirty="0" lang="en-US"/>
              <a:t>Else if front is at the end (</a:t>
            </a:r>
            <a:r>
              <a:rPr b="1" dirty="0" lang="en-US"/>
              <a:t>front = n - 1</a:t>
            </a:r>
            <a:r>
              <a:rPr dirty="0" lang="en-US"/>
              <a:t>), then </a:t>
            </a:r>
            <a:r>
              <a:rPr b="1" dirty="0" lang="en-US"/>
              <a:t>front = 0</a:t>
            </a:r>
            <a:endParaRPr dirty="0" lang="en-US"/>
          </a:p>
          <a:p>
            <a:r>
              <a:rPr dirty="0" lang="en-US"/>
              <a:t>Else, </a:t>
            </a:r>
            <a:r>
              <a:rPr b="1" dirty="0" lang="en-US"/>
              <a:t>front++</a:t>
            </a:r>
          </a:p>
          <a:p>
            <a:endParaRPr b="1" dirty="0" lang="en-US"/>
          </a:p>
          <a:p>
            <a:endParaRPr dirty="0" lang="en-US"/>
          </a:p>
        </p:txBody>
      </p:sp>
      <p:sp>
        <p:nvSpPr>
          <p:cNvPr id="1048721" name="Rectangle 4"/>
          <p:cNvSpPr/>
          <p:nvPr/>
        </p:nvSpPr>
        <p:spPr>
          <a:xfrm>
            <a:off x="2987538" y="4884532"/>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10</a:t>
            </a:r>
          </a:p>
        </p:txBody>
      </p:sp>
      <p:sp>
        <p:nvSpPr>
          <p:cNvPr id="1048722" name="Rectangle 5"/>
          <p:cNvSpPr/>
          <p:nvPr/>
        </p:nvSpPr>
        <p:spPr>
          <a:xfrm>
            <a:off x="7893326" y="4884532"/>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14</a:t>
            </a:r>
          </a:p>
        </p:txBody>
      </p:sp>
      <p:sp>
        <p:nvSpPr>
          <p:cNvPr id="1048723" name="Rectangle 6"/>
          <p:cNvSpPr/>
          <p:nvPr/>
        </p:nvSpPr>
        <p:spPr>
          <a:xfrm>
            <a:off x="4227031" y="4884532"/>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11</a:t>
            </a:r>
          </a:p>
        </p:txBody>
      </p:sp>
      <p:sp>
        <p:nvSpPr>
          <p:cNvPr id="1048724" name="Rectangle 7"/>
          <p:cNvSpPr/>
          <p:nvPr/>
        </p:nvSpPr>
        <p:spPr>
          <a:xfrm>
            <a:off x="5486400" y="4884532"/>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12</a:t>
            </a:r>
          </a:p>
        </p:txBody>
      </p:sp>
      <p:sp>
        <p:nvSpPr>
          <p:cNvPr id="1048725" name="Rectangle 8"/>
          <p:cNvSpPr/>
          <p:nvPr/>
        </p:nvSpPr>
        <p:spPr>
          <a:xfrm>
            <a:off x="6665843" y="4884532"/>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13</a:t>
            </a:r>
          </a:p>
        </p:txBody>
      </p:sp>
      <p:sp>
        <p:nvSpPr>
          <p:cNvPr id="1048726" name="TextBox 9"/>
          <p:cNvSpPr txBox="1"/>
          <p:nvPr/>
        </p:nvSpPr>
        <p:spPr>
          <a:xfrm>
            <a:off x="3133677" y="4408319"/>
            <a:ext cx="317322" cy="369332"/>
          </a:xfrm>
          <a:prstGeom prst="rect"/>
          <a:noFill/>
        </p:spPr>
        <p:txBody>
          <a:bodyPr rtlCol="0" wrap="square">
            <a:spAutoFit/>
          </a:bodyPr>
          <a:p>
            <a:r>
              <a:rPr dirty="0" lang="en-US"/>
              <a:t>0</a:t>
            </a:r>
          </a:p>
        </p:txBody>
      </p:sp>
      <p:sp>
        <p:nvSpPr>
          <p:cNvPr id="1048727" name="TextBox 10"/>
          <p:cNvSpPr txBox="1"/>
          <p:nvPr/>
        </p:nvSpPr>
        <p:spPr>
          <a:xfrm>
            <a:off x="6811982" y="4406976"/>
            <a:ext cx="317322" cy="369332"/>
          </a:xfrm>
          <a:prstGeom prst="rect"/>
          <a:noFill/>
        </p:spPr>
        <p:txBody>
          <a:bodyPr rtlCol="0" wrap="square">
            <a:spAutoFit/>
          </a:bodyPr>
          <a:p>
            <a:r>
              <a:rPr dirty="0" lang="en-US"/>
              <a:t>3</a:t>
            </a:r>
          </a:p>
        </p:txBody>
      </p:sp>
      <p:sp>
        <p:nvSpPr>
          <p:cNvPr id="1048728" name="TextBox 11"/>
          <p:cNvSpPr txBox="1"/>
          <p:nvPr/>
        </p:nvSpPr>
        <p:spPr>
          <a:xfrm>
            <a:off x="5632539" y="4406976"/>
            <a:ext cx="317322" cy="369332"/>
          </a:xfrm>
          <a:prstGeom prst="rect"/>
          <a:noFill/>
        </p:spPr>
        <p:txBody>
          <a:bodyPr rtlCol="0" wrap="square">
            <a:spAutoFit/>
          </a:bodyPr>
          <a:p>
            <a:r>
              <a:rPr dirty="0" lang="en-US"/>
              <a:t>2</a:t>
            </a:r>
          </a:p>
        </p:txBody>
      </p:sp>
      <p:sp>
        <p:nvSpPr>
          <p:cNvPr id="1048729" name="TextBox 12"/>
          <p:cNvSpPr txBox="1"/>
          <p:nvPr/>
        </p:nvSpPr>
        <p:spPr>
          <a:xfrm>
            <a:off x="4368336" y="4406976"/>
            <a:ext cx="317322" cy="369332"/>
          </a:xfrm>
          <a:prstGeom prst="rect"/>
          <a:noFill/>
        </p:spPr>
        <p:txBody>
          <a:bodyPr rtlCol="0" wrap="square">
            <a:spAutoFit/>
          </a:bodyPr>
          <a:p>
            <a:r>
              <a:rPr dirty="0" lang="en-US"/>
              <a:t>1</a:t>
            </a:r>
          </a:p>
        </p:txBody>
      </p:sp>
      <p:sp>
        <p:nvSpPr>
          <p:cNvPr id="1048730" name="TextBox 13"/>
          <p:cNvSpPr txBox="1"/>
          <p:nvPr/>
        </p:nvSpPr>
        <p:spPr>
          <a:xfrm>
            <a:off x="8051062" y="4408319"/>
            <a:ext cx="317322" cy="369332"/>
          </a:xfrm>
          <a:prstGeom prst="rect"/>
          <a:noFill/>
        </p:spPr>
        <p:txBody>
          <a:bodyPr rtlCol="0" wrap="square">
            <a:spAutoFit/>
          </a:bodyPr>
          <a:p>
            <a:r>
              <a:rPr dirty="0" lang="en-US"/>
              <a:t>4</a:t>
            </a:r>
          </a:p>
        </p:txBody>
      </p:sp>
      <p:sp>
        <p:nvSpPr>
          <p:cNvPr id="1048731" name="TextBox 19"/>
          <p:cNvSpPr txBox="1"/>
          <p:nvPr/>
        </p:nvSpPr>
        <p:spPr>
          <a:xfrm>
            <a:off x="2911758" y="5594242"/>
            <a:ext cx="711120" cy="358140"/>
          </a:xfrm>
          <a:prstGeom prst="rect"/>
          <a:noFill/>
        </p:spPr>
        <p:txBody>
          <a:bodyPr rtlCol="0" wrap="none">
            <a:spAutoFit/>
          </a:bodyPr>
          <a:p>
            <a:r>
              <a:rPr dirty="0" lang="en-US"/>
              <a:t>Front</a:t>
            </a:r>
          </a:p>
        </p:txBody>
      </p:sp>
      <p:sp>
        <p:nvSpPr>
          <p:cNvPr id="1048732" name="TextBox 20"/>
          <p:cNvSpPr txBox="1"/>
          <p:nvPr/>
        </p:nvSpPr>
        <p:spPr>
          <a:xfrm>
            <a:off x="7892209" y="5602356"/>
            <a:ext cx="652780" cy="358141"/>
          </a:xfrm>
          <a:prstGeom prst="rect"/>
          <a:noFill/>
        </p:spPr>
        <p:txBody>
          <a:bodyPr rtlCol="0" wrap="none">
            <a:spAutoFit/>
          </a:bodyPr>
          <a:p>
            <a:r>
              <a:rPr dirty="0" lang="en-US"/>
              <a:t>Rear</a:t>
            </a:r>
          </a:p>
        </p:txBody>
      </p:sp>
      <p:sp>
        <p:nvSpPr>
          <p:cNvPr id="1048733" name="TextBox 51"/>
          <p:cNvSpPr txBox="1"/>
          <p:nvPr/>
        </p:nvSpPr>
        <p:spPr>
          <a:xfrm>
            <a:off x="1232453" y="5417690"/>
            <a:ext cx="300082" cy="369332"/>
          </a:xfrm>
          <a:prstGeom prst="rect"/>
          <a:noFill/>
        </p:spPr>
        <p:txBody>
          <a:bodyPr rtlCol="0" wrap="none">
            <a:spAutoFit/>
          </a:bodyPr>
          <a:p>
            <a:r>
              <a:rPr dirty="0" lang="en-US"/>
              <a:t>=</a:t>
            </a:r>
          </a:p>
        </p:txBody>
      </p:sp>
      <p:sp>
        <p:nvSpPr>
          <p:cNvPr id="1048734" name="TextBox 72"/>
          <p:cNvSpPr txBox="1"/>
          <p:nvPr/>
        </p:nvSpPr>
        <p:spPr>
          <a:xfrm>
            <a:off x="2252494" y="5409576"/>
            <a:ext cx="300082" cy="369332"/>
          </a:xfrm>
          <a:prstGeom prst="rect"/>
          <a:noFill/>
        </p:spPr>
        <p:txBody>
          <a:bodyPr rtlCol="0" wrap="none">
            <a:spAutoFit/>
          </a:bodyPr>
          <a:p>
            <a:r>
              <a:rPr dirty="0" lang="en-US"/>
              <a:t>=</a:t>
            </a:r>
          </a:p>
        </p:txBody>
      </p:sp>
      <p:sp>
        <p:nvSpPr>
          <p:cNvPr id="1048735" name="TextBox 73"/>
          <p:cNvSpPr txBox="1"/>
          <p:nvPr/>
        </p:nvSpPr>
        <p:spPr>
          <a:xfrm>
            <a:off x="2472460" y="5409576"/>
            <a:ext cx="372218" cy="369332"/>
          </a:xfrm>
          <a:prstGeom prst="rect"/>
          <a:noFill/>
        </p:spPr>
        <p:txBody>
          <a:bodyPr rtlCol="0" wrap="none">
            <a:spAutoFit/>
          </a:bodyPr>
          <a:p>
            <a:r>
              <a:rPr dirty="0" lang="en-US"/>
              <a:t>-1</a:t>
            </a:r>
          </a:p>
        </p:txBody>
      </p:sp>
      <p:sp>
        <p:nvSpPr>
          <p:cNvPr id="1048736" name="Rectangle 75"/>
          <p:cNvSpPr/>
          <p:nvPr/>
        </p:nvSpPr>
        <p:spPr>
          <a:xfrm>
            <a:off x="838200" y="3286539"/>
            <a:ext cx="2758938" cy="511793"/>
          </a:xfrm>
          <a:prstGeom prst="rect"/>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37" name="Rectangle 77"/>
          <p:cNvSpPr/>
          <p:nvPr/>
        </p:nvSpPr>
        <p:spPr>
          <a:xfrm>
            <a:off x="873025" y="2707277"/>
            <a:ext cx="8072192" cy="577919"/>
          </a:xfrm>
          <a:prstGeom prst="rect"/>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38" name="Rectangle 78"/>
          <p:cNvSpPr/>
          <p:nvPr/>
        </p:nvSpPr>
        <p:spPr>
          <a:xfrm>
            <a:off x="830746" y="2272271"/>
            <a:ext cx="9108383" cy="511793"/>
          </a:xfrm>
          <a:prstGeom prst="rect"/>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accel="50000" decel="50000" fill="hold" grpId="0" id="5" nodeType="clickEffect" presetClass="path" presetID="42" presetSubtype="0">
                                  <p:stCondLst>
                                    <p:cond delay="0"/>
                                  </p:stCondLst>
                                  <p:childTnLst>
                                    <p:animMotion origin="layout" path="M 2.91667E-6 -2.59259E-6 L 0.10377 -0.00393 " pathEditMode="relative" rAng="0" ptsTypes="AA">
                                      <p:cBhvr>
                                        <p:cTn dur="500" fill="hold" id="6"/>
                                        <p:tgtEl>
                                          <p:spTgt spid="1048731"/>
                                        </p:tgtEl>
                                        <p:attrNameLst>
                                          <p:attrName>ppt_x</p:attrName>
                                          <p:attrName>ppt_y</p:attrName>
                                        </p:attrNameLst>
                                      </p:cBhvr>
                                      <p:rCtr x="5182" y="-208"/>
                                    </p:animMotion>
                                  </p:childTnLst>
                                </p:cTn>
                              </p:par>
                              <p:par>
                                <p:cTn fill="hold" grpId="0" id="7" nodeType="withEffect" presetClass="entr" presetID="1" presetSubtype="0">
                                  <p:stCondLst>
                                    <p:cond delay="0"/>
                                  </p:stCondLst>
                                  <p:childTnLst>
                                    <p:set>
                                      <p:cBhvr>
                                        <p:cTn dur="1" fill="hold" id="8">
                                          <p:stCondLst>
                                            <p:cond delay="0"/>
                                          </p:stCondLst>
                                        </p:cTn>
                                        <p:tgtEl>
                                          <p:spTgt spid="1048736"/>
                                        </p:tgtEl>
                                        <p:attrNameLst>
                                          <p:attrName>style.visibility</p:attrName>
                                        </p:attrNameLst>
                                      </p:cBhvr>
                                      <p:to>
                                        <p:strVal val="visible"/>
                                      </p:to>
                                    </p:set>
                                  </p:childTnLst>
                                </p:cTn>
                              </p:par>
                              <p:par>
                                <p:cTn fill="hold" id="9" nodeType="withEffect" presetClass="exit" presetID="1" presetSubtype="0">
                                  <p:stCondLst>
                                    <p:cond delay="0"/>
                                  </p:stCondLst>
                                  <p:childTnLst>
                                    <p:set>
                                      <p:cBhvr>
                                        <p:cTn dur="1" fill="hold" id="10">
                                          <p:stCondLst>
                                            <p:cond delay="0"/>
                                          </p:stCondLst>
                                        </p:cTn>
                                        <p:tgtEl>
                                          <p:spTgt spid="1048721">
                                            <p:txEl>
                                              <p:pRg st="0" end="0"/>
                                            </p:txEl>
                                          </p:spTgt>
                                        </p:tgtEl>
                                        <p:attrNameLst>
                                          <p:attrName>style.visibility</p:attrName>
                                        </p:attrNameLst>
                                      </p:cBhvr>
                                      <p:to>
                                        <p:strVal val="hidden"/>
                                      </p:to>
                                    </p:set>
                                  </p:childTnLst>
                                </p:cTn>
                              </p:par>
                            </p:childTnLst>
                          </p:cTn>
                        </p:par>
                      </p:childTnLst>
                    </p:cTn>
                  </p:par>
                  <p:par>
                    <p:cTn fill="hold" id="11">
                      <p:stCondLst>
                        <p:cond delay="indefinite"/>
                      </p:stCondLst>
                      <p:childTnLst>
                        <p:par>
                          <p:cTn fill="hold" id="12">
                            <p:stCondLst>
                              <p:cond delay="0"/>
                            </p:stCondLst>
                            <p:childTnLst>
                              <p:par>
                                <p:cTn accel="50000" decel="50000" fill="hold" grpId="1" id="13" nodeType="clickEffect" presetClass="path" presetID="42" presetSubtype="0">
                                  <p:stCondLst>
                                    <p:cond delay="0"/>
                                  </p:stCondLst>
                                  <p:childTnLst>
                                    <p:animMotion origin="layout" path="M 0.10377 -0.00393 L 0.20586 -2.59259E-6 " pathEditMode="relative" rAng="0" ptsTypes="AA">
                                      <p:cBhvr>
                                        <p:cTn dur="500" fill="hold" id="14"/>
                                        <p:tgtEl>
                                          <p:spTgt spid="1048731"/>
                                        </p:tgtEl>
                                        <p:attrNameLst>
                                          <p:attrName>ppt_x</p:attrName>
                                          <p:attrName>ppt_y</p:attrName>
                                        </p:attrNameLst>
                                      </p:cBhvr>
                                      <p:rCtr x="5104" y="185"/>
                                    </p:animMotion>
                                  </p:childTnLst>
                                </p:cTn>
                              </p:par>
                              <p:par>
                                <p:cTn fill="hold" id="15" nodeType="withEffect" presetClass="exit" presetID="1" presetSubtype="0">
                                  <p:stCondLst>
                                    <p:cond delay="0"/>
                                  </p:stCondLst>
                                  <p:childTnLst>
                                    <p:set>
                                      <p:cBhvr>
                                        <p:cTn dur="1" fill="hold" id="16">
                                          <p:stCondLst>
                                            <p:cond delay="0"/>
                                          </p:stCondLst>
                                        </p:cTn>
                                        <p:tgtEl>
                                          <p:spTgt spid="1048723">
                                            <p:txEl>
                                              <p:pRg st="0" end="0"/>
                                            </p:txEl>
                                          </p:spTgt>
                                        </p:tgtEl>
                                        <p:attrNameLst>
                                          <p:attrName>style.visibility</p:attrName>
                                        </p:attrNameLst>
                                      </p:cBhvr>
                                      <p:to>
                                        <p:strVal val="hidden"/>
                                      </p:to>
                                    </p:set>
                                  </p:childTnLst>
                                </p:cTn>
                              </p:par>
                            </p:childTnLst>
                          </p:cTn>
                        </p:par>
                      </p:childTnLst>
                    </p:cTn>
                  </p:par>
                  <p:par>
                    <p:cTn fill="hold" id="17">
                      <p:stCondLst>
                        <p:cond delay="indefinite"/>
                      </p:stCondLst>
                      <p:childTnLst>
                        <p:par>
                          <p:cTn fill="hold" id="18">
                            <p:stCondLst>
                              <p:cond delay="0"/>
                            </p:stCondLst>
                            <p:childTnLst>
                              <p:par>
                                <p:cTn accel="50000" decel="50000" fill="hold" grpId="2" id="19" nodeType="clickEffect" presetClass="path" presetID="42" presetSubtype="0">
                                  <p:stCondLst>
                                    <p:cond delay="0"/>
                                  </p:stCondLst>
                                  <p:childTnLst>
                                    <p:animMotion origin="layout" path="M 0.20586 -2.59259E-6 L 0.30156 -0.00208 " pathEditMode="relative" rAng="0" ptsTypes="AA">
                                      <p:cBhvr>
                                        <p:cTn dur="500" fill="hold" id="20"/>
                                        <p:tgtEl>
                                          <p:spTgt spid="1048731"/>
                                        </p:tgtEl>
                                        <p:attrNameLst>
                                          <p:attrName>ppt_x</p:attrName>
                                          <p:attrName>ppt_y</p:attrName>
                                        </p:attrNameLst>
                                      </p:cBhvr>
                                      <p:rCtr x="4779" y="-116"/>
                                    </p:animMotion>
                                  </p:childTnLst>
                                </p:cTn>
                              </p:par>
                              <p:par>
                                <p:cTn fill="hold" id="21" nodeType="withEffect" presetClass="exit" presetID="1" presetSubtype="0">
                                  <p:stCondLst>
                                    <p:cond delay="0"/>
                                  </p:stCondLst>
                                  <p:childTnLst>
                                    <p:set>
                                      <p:cBhvr>
                                        <p:cTn dur="1" fill="hold" id="22">
                                          <p:stCondLst>
                                            <p:cond delay="0"/>
                                          </p:stCondLst>
                                        </p:cTn>
                                        <p:tgtEl>
                                          <p:spTgt spid="1048724">
                                            <p:txEl>
                                              <p:pRg st="0" end="0"/>
                                            </p:txEl>
                                          </p:spTgt>
                                        </p:tgtEl>
                                        <p:attrNameLst>
                                          <p:attrName>style.visibility</p:attrName>
                                        </p:attrNameLst>
                                      </p:cBhvr>
                                      <p:to>
                                        <p:strVal val="hidden"/>
                                      </p:to>
                                    </p:set>
                                  </p:childTnLst>
                                </p:cTn>
                              </p:par>
                            </p:childTnLst>
                          </p:cTn>
                        </p:par>
                      </p:childTnLst>
                    </p:cTn>
                  </p:par>
                  <p:par>
                    <p:cTn fill="hold" id="23">
                      <p:stCondLst>
                        <p:cond delay="indefinite"/>
                      </p:stCondLst>
                      <p:childTnLst>
                        <p:par>
                          <p:cTn fill="hold" id="24">
                            <p:stCondLst>
                              <p:cond delay="0"/>
                            </p:stCondLst>
                            <p:childTnLst>
                              <p:par>
                                <p:cTn accel="50000" decel="50000" fill="hold" grpId="3" id="25" nodeType="clickEffect" presetClass="path" presetID="42" presetSubtype="0">
                                  <p:stCondLst>
                                    <p:cond delay="0"/>
                                  </p:stCondLst>
                                  <p:childTnLst>
                                    <p:animMotion origin="layout" path="M 0.30156 -0.00208 L 0.40703 0.04398 " pathEditMode="relative" rAng="0" ptsTypes="AA">
                                      <p:cBhvr>
                                        <p:cTn dur="500" fill="hold" id="26"/>
                                        <p:tgtEl>
                                          <p:spTgt spid="1048731"/>
                                        </p:tgtEl>
                                        <p:attrNameLst>
                                          <p:attrName>ppt_x</p:attrName>
                                          <p:attrName>ppt_y</p:attrName>
                                        </p:attrNameLst>
                                      </p:cBhvr>
                                      <p:rCtr x="5273" y="2292"/>
                                    </p:animMotion>
                                  </p:childTnLst>
                                </p:cTn>
                              </p:par>
                              <p:par>
                                <p:cTn fill="hold" id="27" nodeType="withEffect" presetClass="exit" presetID="1" presetSubtype="0">
                                  <p:stCondLst>
                                    <p:cond delay="0"/>
                                  </p:stCondLst>
                                  <p:childTnLst>
                                    <p:set>
                                      <p:cBhvr>
                                        <p:cTn dur="1" fill="hold" id="28">
                                          <p:stCondLst>
                                            <p:cond delay="0"/>
                                          </p:stCondLst>
                                        </p:cTn>
                                        <p:tgtEl>
                                          <p:spTgt spid="1048725">
                                            <p:txEl>
                                              <p:pRg st="0" end="0"/>
                                            </p:txEl>
                                          </p:spTgt>
                                        </p:tgtEl>
                                        <p:attrNameLst>
                                          <p:attrName>style.visibility</p:attrName>
                                        </p:attrNameLst>
                                      </p:cBhvr>
                                      <p:to>
                                        <p:strVal val="hidden"/>
                                      </p:to>
                                    </p:set>
                                  </p:childTnLst>
                                </p:cTn>
                              </p:par>
                            </p:childTnLst>
                          </p:cTn>
                        </p:par>
                      </p:childTnLst>
                    </p:cTn>
                  </p:par>
                  <p:par>
                    <p:cTn fill="hold" id="29">
                      <p:stCondLst>
                        <p:cond delay="indefinite"/>
                      </p:stCondLst>
                      <p:childTnLst>
                        <p:par>
                          <p:cTn fill="hold" id="30">
                            <p:stCondLst>
                              <p:cond delay="0"/>
                            </p:stCondLst>
                            <p:childTnLst>
                              <p:par>
                                <p:cTn accel="50000" decel="50000" fill="hold" grpId="0" id="31" nodeType="clickEffect" presetClass="path" presetID="42" presetSubtype="0">
                                  <p:stCondLst>
                                    <p:cond delay="0"/>
                                  </p:stCondLst>
                                  <p:childTnLst>
                                    <p:animMotion origin="layout" path="M 4.16667E-6 1.11022E-16 L -0.51368 -0.02708 " pathEditMode="relative" rAng="0" ptsTypes="AA">
                                      <p:cBhvr>
                                        <p:cTn dur="500" fill="hold" id="32"/>
                                        <p:tgtEl>
                                          <p:spTgt spid="1048732"/>
                                        </p:tgtEl>
                                        <p:attrNameLst>
                                          <p:attrName>ppt_x</p:attrName>
                                          <p:attrName>ppt_y</p:attrName>
                                        </p:attrNameLst>
                                      </p:cBhvr>
                                      <p:rCtr x="-25690" y="-1366"/>
                                    </p:animMotion>
                                  </p:childTnLst>
                                </p:cTn>
                              </p:par>
                              <p:par>
                                <p:cTn fill="hold" grpId="0" id="33" nodeType="withEffect" presetClass="entr" presetID="1" presetSubtype="0">
                                  <p:stCondLst>
                                    <p:cond delay="0"/>
                                  </p:stCondLst>
                                  <p:childTnLst>
                                    <p:set>
                                      <p:cBhvr>
                                        <p:cTn dur="1" fill="hold" id="34">
                                          <p:stCondLst>
                                            <p:cond delay="0"/>
                                          </p:stCondLst>
                                        </p:cTn>
                                        <p:tgtEl>
                                          <p:spTgt spid="1048738"/>
                                        </p:tgtEl>
                                        <p:attrNameLst>
                                          <p:attrName>style.visibility</p:attrName>
                                        </p:attrNameLst>
                                      </p:cBhvr>
                                      <p:to>
                                        <p:strVal val="visible"/>
                                      </p:to>
                                    </p:set>
                                  </p:childTnLst>
                                </p:cTn>
                              </p:par>
                              <p:par>
                                <p:cTn accel="50000" decel="50000" fill="hold" grpId="4" id="35" nodeType="withEffect" presetClass="path" presetID="42" presetSubtype="0">
                                  <p:stCondLst>
                                    <p:cond delay="0"/>
                                  </p:stCondLst>
                                  <p:childTnLst>
                                    <p:animMotion origin="layout" path="M 0.40703 0.04398 L -0.18972 -0.02685 " pathEditMode="relative" rAng="0" ptsTypes="AA">
                                      <p:cBhvr>
                                        <p:cTn dur="500" fill="hold" id="36"/>
                                        <p:tgtEl>
                                          <p:spTgt spid="1048731"/>
                                        </p:tgtEl>
                                        <p:attrNameLst>
                                          <p:attrName>ppt_x</p:attrName>
                                          <p:attrName>ppt_y</p:attrName>
                                        </p:attrNameLst>
                                      </p:cBhvr>
                                      <p:rCtr x="-29844" y="-3542"/>
                                    </p:animMotion>
                                  </p:childTnLst>
                                </p:cTn>
                              </p:par>
                              <p:par>
                                <p:cTn fill="hold" grpId="1" id="37" nodeType="withEffect" presetClass="exit" presetID="1" presetSubtype="0">
                                  <p:stCondLst>
                                    <p:cond delay="0"/>
                                  </p:stCondLst>
                                  <p:childTnLst>
                                    <p:set>
                                      <p:cBhvr>
                                        <p:cTn dur="1" fill="hold" id="38">
                                          <p:stCondLst>
                                            <p:cond delay="0"/>
                                          </p:stCondLst>
                                        </p:cTn>
                                        <p:tgtEl>
                                          <p:spTgt spid="1048736"/>
                                        </p:tgtEl>
                                        <p:attrNameLst>
                                          <p:attrName>style.visibility</p:attrName>
                                        </p:attrNameLst>
                                      </p:cBhvr>
                                      <p:to>
                                        <p:strVal val="hidden"/>
                                      </p:to>
                                    </p:set>
                                  </p:childTnLst>
                                </p:cTn>
                              </p:par>
                              <p:par>
                                <p:cTn fill="hold" id="39" nodeType="withEffect" presetClass="exit" presetID="1" presetSubtype="0">
                                  <p:stCondLst>
                                    <p:cond delay="0"/>
                                  </p:stCondLst>
                                  <p:childTnLst>
                                    <p:set>
                                      <p:cBhvr>
                                        <p:cTn dur="1" fill="hold" id="40">
                                          <p:stCondLst>
                                            <p:cond delay="0"/>
                                          </p:stCondLst>
                                        </p:cTn>
                                        <p:tgtEl>
                                          <p:spTgt spid="1048722">
                                            <p:txEl>
                                              <p:pRg st="0" end="0"/>
                                            </p:txEl>
                                          </p:spTgt>
                                        </p:tgtEl>
                                        <p:attrNameLst>
                                          <p:attrName>style.visibility</p:attrName>
                                        </p:attrNameLst>
                                      </p:cBhvr>
                                      <p:to>
                                        <p:strVal val="hidden"/>
                                      </p:to>
                                    </p:set>
                                  </p:childTnLst>
                                </p:cTn>
                              </p:par>
                              <p:par>
                                <p:cTn fill="hold" grpId="0" id="41" nodeType="withEffect" presetClass="entr" presetID="1" presetSubtype="0">
                                  <p:stCondLst>
                                    <p:cond delay="0"/>
                                  </p:stCondLst>
                                  <p:childTnLst>
                                    <p:set>
                                      <p:cBhvr>
                                        <p:cTn dur="1" fill="hold" id="42">
                                          <p:stCondLst>
                                            <p:cond delay="0"/>
                                          </p:stCondLst>
                                        </p:cTn>
                                        <p:tgtEl>
                                          <p:spTgt spid="1048735"/>
                                        </p:tgtEl>
                                        <p:attrNameLst>
                                          <p:attrName>style.visibility</p:attrName>
                                        </p:attrNameLst>
                                      </p:cBhvr>
                                      <p:to>
                                        <p:strVal val="visible"/>
                                      </p:to>
                                    </p:set>
                                  </p:childTnLst>
                                </p:cTn>
                              </p:par>
                              <p:par>
                                <p:cTn fill="hold" grpId="0" id="43" nodeType="withEffect" presetClass="entr" presetID="1" presetSubtype="0">
                                  <p:stCondLst>
                                    <p:cond delay="0"/>
                                  </p:stCondLst>
                                  <p:childTnLst>
                                    <p:set>
                                      <p:cBhvr>
                                        <p:cTn dur="1" fill="hold" id="44">
                                          <p:stCondLst>
                                            <p:cond delay="0"/>
                                          </p:stCondLst>
                                        </p:cTn>
                                        <p:tgtEl>
                                          <p:spTgt spid="1048734"/>
                                        </p:tgtEl>
                                        <p:attrNameLst>
                                          <p:attrName>style.visibility</p:attrName>
                                        </p:attrNameLst>
                                      </p:cBhvr>
                                      <p:to>
                                        <p:strVal val="visible"/>
                                      </p:to>
                                    </p:set>
                                  </p:childTnLst>
                                </p:cTn>
                              </p:par>
                              <p:par>
                                <p:cTn fill="hold" grpId="0" id="45" nodeType="withEffect" presetClass="entr" presetID="1" presetSubtype="0">
                                  <p:stCondLst>
                                    <p:cond delay="0"/>
                                  </p:stCondLst>
                                  <p:childTnLst>
                                    <p:set>
                                      <p:cBhvr>
                                        <p:cTn dur="1" fill="hold" id="46">
                                          <p:stCondLst>
                                            <p:cond delay="0"/>
                                          </p:stCondLst>
                                        </p:cTn>
                                        <p:tgtEl>
                                          <p:spTgt spid="1048733"/>
                                        </p:tgtEl>
                                        <p:attrNameLst>
                                          <p:attrName>style.visibility</p:attrName>
                                        </p:attrNameLst>
                                      </p:cBhvr>
                                      <p:to>
                                        <p:strVal val="visible"/>
                                      </p:to>
                                    </p:set>
                                  </p:childTnLst>
                                </p:cTn>
                              </p:par>
                            </p:childTnLst>
                          </p:cTn>
                        </p:par>
                      </p:childTnLst>
                    </p:cTn>
                  </p:par>
                  <p:par>
                    <p:cTn fill="hold" id="47">
                      <p:stCondLst>
                        <p:cond delay="indefinite"/>
                      </p:stCondLst>
                      <p:childTnLst>
                        <p:par>
                          <p:cTn fill="hold" id="48">
                            <p:stCondLst>
                              <p:cond delay="0"/>
                            </p:stCondLst>
                            <p:childTnLst>
                              <p:par>
                                <p:cTn fill="hold" id="49" nodeType="clickEffect" presetClass="entr" presetID="1" presetSubtype="0">
                                  <p:stCondLst>
                                    <p:cond delay="0"/>
                                  </p:stCondLst>
                                  <p:childTnLst>
                                    <p:set>
                                      <p:cBhvr>
                                        <p:cTn dur="1" fill="hold" id="50">
                                          <p:stCondLst>
                                            <p:cond delay="0"/>
                                          </p:stCondLst>
                                        </p:cTn>
                                        <p:tgtEl>
                                          <p:spTgt spid="1048721">
                                            <p:txEl>
                                              <p:pRg st="0" end="0"/>
                                            </p:txEl>
                                          </p:spTgt>
                                        </p:tgtEl>
                                        <p:attrNameLst>
                                          <p:attrName>style.visibility</p:attrName>
                                        </p:attrNameLst>
                                      </p:cBhvr>
                                      <p:to>
                                        <p:strVal val="visible"/>
                                      </p:to>
                                    </p:set>
                                  </p:childTnLst>
                                </p:cTn>
                              </p:par>
                              <p:par>
                                <p:cTn fill="hold" grpId="1" id="51" nodeType="withEffect" presetClass="exit" presetID="1" presetSubtype="0">
                                  <p:stCondLst>
                                    <p:cond delay="0"/>
                                  </p:stCondLst>
                                  <p:childTnLst>
                                    <p:set>
                                      <p:cBhvr>
                                        <p:cTn dur="1" fill="hold" id="52">
                                          <p:stCondLst>
                                            <p:cond delay="0"/>
                                          </p:stCondLst>
                                        </p:cTn>
                                        <p:tgtEl>
                                          <p:spTgt spid="1048738"/>
                                        </p:tgtEl>
                                        <p:attrNameLst>
                                          <p:attrName>style.visibility</p:attrName>
                                        </p:attrNameLst>
                                      </p:cBhvr>
                                      <p:to>
                                        <p:strVal val="hidden"/>
                                      </p:to>
                                    </p:set>
                                  </p:childTnLst>
                                </p:cTn>
                              </p:par>
                              <p:par>
                                <p:cTn fill="hold" id="53" nodeType="withEffect" presetClass="entr" presetID="1" presetSubtype="0">
                                  <p:stCondLst>
                                    <p:cond delay="0"/>
                                  </p:stCondLst>
                                  <p:childTnLst>
                                    <p:set>
                                      <p:cBhvr>
                                        <p:cTn dur="1" fill="hold" id="54">
                                          <p:stCondLst>
                                            <p:cond delay="0"/>
                                          </p:stCondLst>
                                        </p:cTn>
                                        <p:tgtEl>
                                          <p:spTgt spid="1048723">
                                            <p:txEl>
                                              <p:pRg st="0" end="0"/>
                                            </p:txEl>
                                          </p:spTgt>
                                        </p:tgtEl>
                                        <p:attrNameLst>
                                          <p:attrName>style.visibility</p:attrName>
                                        </p:attrNameLst>
                                      </p:cBhvr>
                                      <p:to>
                                        <p:strVal val="visible"/>
                                      </p:to>
                                    </p:set>
                                  </p:childTnLst>
                                </p:cTn>
                              </p:par>
                              <p:par>
                                <p:cTn fill="hold" id="55" nodeType="withEffect" presetClass="entr" presetID="1" presetSubtype="0">
                                  <p:stCondLst>
                                    <p:cond delay="0"/>
                                  </p:stCondLst>
                                  <p:childTnLst>
                                    <p:set>
                                      <p:cBhvr>
                                        <p:cTn dur="1" fill="hold" id="56">
                                          <p:stCondLst>
                                            <p:cond delay="0"/>
                                          </p:stCondLst>
                                        </p:cTn>
                                        <p:tgtEl>
                                          <p:spTgt spid="1048722">
                                            <p:txEl>
                                              <p:pRg st="0" end="0"/>
                                            </p:txEl>
                                          </p:spTgt>
                                        </p:tgtEl>
                                        <p:attrNameLst>
                                          <p:attrName>style.visibility</p:attrName>
                                        </p:attrNameLst>
                                      </p:cBhvr>
                                      <p:to>
                                        <p:strVal val="visible"/>
                                      </p:to>
                                    </p:set>
                                  </p:childTnLst>
                                </p:cTn>
                              </p:par>
                              <p:par>
                                <p:cTn accel="50000" decel="50000" fill="hold" grpId="5" id="57" nodeType="withEffect" presetClass="path" presetID="42" presetSubtype="0">
                                  <p:stCondLst>
                                    <p:cond delay="0"/>
                                  </p:stCondLst>
                                  <p:childTnLst>
                                    <p:animMotion origin="layout" path="M -0.18972 -0.02685 L 0.40547 0.00115 " pathEditMode="relative" rAng="0" ptsTypes="AA">
                                      <p:cBhvr>
                                        <p:cTn dur="500" fill="hold" id="58"/>
                                        <p:tgtEl>
                                          <p:spTgt spid="1048731"/>
                                        </p:tgtEl>
                                        <p:attrNameLst>
                                          <p:attrName>ppt_x</p:attrName>
                                          <p:attrName>ppt_y</p:attrName>
                                        </p:attrNameLst>
                                      </p:cBhvr>
                                      <p:rCtr x="29831" y="1343"/>
                                    </p:animMotion>
                                  </p:childTnLst>
                                </p:cTn>
                              </p:par>
                              <p:par>
                                <p:cTn accel="50000" decel="50000" fill="hold" grpId="1" id="59" nodeType="withEffect" presetClass="path" presetID="42" presetSubtype="0">
                                  <p:stCondLst>
                                    <p:cond delay="0"/>
                                  </p:stCondLst>
                                  <p:childTnLst>
                                    <p:animMotion origin="layout" path="M -0.51368 -0.02708 L -0.3017 -0.00509 " pathEditMode="relative" rAng="0" ptsTypes="AA">
                                      <p:cBhvr>
                                        <p:cTn dur="500" fill="hold" id="60"/>
                                        <p:tgtEl>
                                          <p:spTgt spid="1048732"/>
                                        </p:tgtEl>
                                        <p:attrNameLst>
                                          <p:attrName>ppt_x</p:attrName>
                                          <p:attrName>ppt_y</p:attrName>
                                        </p:attrNameLst>
                                      </p:cBhvr>
                                      <p:rCtr x="10651" y="0"/>
                                    </p:animMotion>
                                  </p:childTnLst>
                                </p:cTn>
                              </p:par>
                              <p:par>
                                <p:cTn fill="hold" grpId="1" id="61" nodeType="withEffect" presetClass="exit" presetID="1" presetSubtype="0">
                                  <p:stCondLst>
                                    <p:cond delay="0"/>
                                  </p:stCondLst>
                                  <p:childTnLst>
                                    <p:set>
                                      <p:cBhvr>
                                        <p:cTn dur="1" fill="hold" id="62">
                                          <p:stCondLst>
                                            <p:cond delay="0"/>
                                          </p:stCondLst>
                                        </p:cTn>
                                        <p:tgtEl>
                                          <p:spTgt spid="1048733"/>
                                        </p:tgtEl>
                                        <p:attrNameLst>
                                          <p:attrName>style.visibility</p:attrName>
                                        </p:attrNameLst>
                                      </p:cBhvr>
                                      <p:to>
                                        <p:strVal val="hidden"/>
                                      </p:to>
                                    </p:set>
                                  </p:childTnLst>
                                </p:cTn>
                              </p:par>
                              <p:par>
                                <p:cTn fill="hold" grpId="1" id="63" nodeType="withEffect" presetClass="exit" presetID="1" presetSubtype="0">
                                  <p:stCondLst>
                                    <p:cond delay="0"/>
                                  </p:stCondLst>
                                  <p:childTnLst>
                                    <p:set>
                                      <p:cBhvr>
                                        <p:cTn dur="1" fill="hold" id="64">
                                          <p:stCondLst>
                                            <p:cond delay="0"/>
                                          </p:stCondLst>
                                        </p:cTn>
                                        <p:tgtEl>
                                          <p:spTgt spid="1048735"/>
                                        </p:tgtEl>
                                        <p:attrNameLst>
                                          <p:attrName>style.visibility</p:attrName>
                                        </p:attrNameLst>
                                      </p:cBhvr>
                                      <p:to>
                                        <p:strVal val="hidden"/>
                                      </p:to>
                                    </p:set>
                                  </p:childTnLst>
                                </p:cTn>
                              </p:par>
                              <p:par>
                                <p:cTn fill="hold" grpId="1" id="65" nodeType="withEffect" presetClass="exit" presetID="1" presetSubtype="0">
                                  <p:stCondLst>
                                    <p:cond delay="0"/>
                                  </p:stCondLst>
                                  <p:childTnLst>
                                    <p:set>
                                      <p:cBhvr>
                                        <p:cTn dur="1" fill="hold" id="66">
                                          <p:stCondLst>
                                            <p:cond delay="0"/>
                                          </p:stCondLst>
                                        </p:cTn>
                                        <p:tgtEl>
                                          <p:spTgt spid="1048734"/>
                                        </p:tgtEl>
                                        <p:attrNameLst>
                                          <p:attrName>style.visibility</p:attrName>
                                        </p:attrNameLst>
                                      </p:cBhvr>
                                      <p:to>
                                        <p:strVal val="hidden"/>
                                      </p:to>
                                    </p:set>
                                  </p:childTnLst>
                                </p:cTn>
                              </p:par>
                            </p:childTnLst>
                          </p:cTn>
                        </p:par>
                      </p:childTnLst>
                    </p:cTn>
                  </p:par>
                  <p:par>
                    <p:cTn fill="hold" id="67">
                      <p:stCondLst>
                        <p:cond delay="indefinite"/>
                      </p:stCondLst>
                      <p:childTnLst>
                        <p:par>
                          <p:cTn fill="hold" id="68">
                            <p:stCondLst>
                              <p:cond delay="0"/>
                            </p:stCondLst>
                            <p:childTnLst>
                              <p:par>
                                <p:cTn accel="50000" decel="50000" fill="hold" grpId="6" id="69" nodeType="clickEffect" presetClass="path" presetID="42" presetSubtype="0">
                                  <p:stCondLst>
                                    <p:cond delay="0"/>
                                  </p:stCondLst>
                                  <p:childTnLst>
                                    <p:animMotion origin="layout" path="M 0.40703 0.04398 L 2.91667E-6 -2.59259E-6 " pathEditMode="relative" rAng="0" ptsTypes="AA">
                                      <p:cBhvr>
                                        <p:cTn dur="500" fill="hold" id="70"/>
                                        <p:tgtEl>
                                          <p:spTgt spid="1048731"/>
                                        </p:tgtEl>
                                        <p:attrNameLst>
                                          <p:attrName>ppt_x</p:attrName>
                                          <p:attrName>ppt_y</p:attrName>
                                        </p:attrNameLst>
                                      </p:cBhvr>
                                      <p:rCtr x="-20456" y="0"/>
                                    </p:animMotion>
                                  </p:childTnLst>
                                </p:cTn>
                              </p:par>
                              <p:par>
                                <p:cTn fill="hold" grpId="0" id="71" nodeType="withEffect" presetClass="entr" presetID="1" presetSubtype="0">
                                  <p:stCondLst>
                                    <p:cond delay="0"/>
                                  </p:stCondLst>
                                  <p:childTnLst>
                                    <p:set>
                                      <p:cBhvr>
                                        <p:cTn dur="1" fill="hold" id="72">
                                          <p:stCondLst>
                                            <p:cond delay="0"/>
                                          </p:stCondLst>
                                        </p:cTn>
                                        <p:tgtEl>
                                          <p:spTgt spid="1048737"/>
                                        </p:tgtEl>
                                        <p:attrNameLst>
                                          <p:attrName>style.visibility</p:attrName>
                                        </p:attrNameLst>
                                      </p:cBhvr>
                                      <p:to>
                                        <p:strVal val="visible"/>
                                      </p:to>
                                    </p:set>
                                  </p:childTnLst>
                                </p:cTn>
                              </p:par>
                              <p:par>
                                <p:cTn fill="hold" id="73" nodeType="withEffect" presetClass="exit" presetID="1" presetSubtype="0">
                                  <p:stCondLst>
                                    <p:cond delay="0"/>
                                  </p:stCondLst>
                                  <p:childTnLst>
                                    <p:set>
                                      <p:cBhvr>
                                        <p:cTn dur="1" fill="hold" id="74">
                                          <p:stCondLst>
                                            <p:cond delay="0"/>
                                          </p:stCondLst>
                                        </p:cTn>
                                        <p:tgtEl>
                                          <p:spTgt spid="104872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1" grpId="0"/>
      <p:bldP spid="1048731" grpId="1"/>
      <p:bldP spid="1048731" grpId="2"/>
      <p:bldP spid="1048731" grpId="3"/>
      <p:bldP spid="1048731" grpId="4"/>
      <p:bldP spid="1048731" grpId="5"/>
      <p:bldP spid="1048731" grpId="6"/>
      <p:bldP spid="1048732" grpId="0"/>
      <p:bldP spid="1048732" grpId="1"/>
      <p:bldP spid="1048733" grpId="0"/>
      <p:bldP spid="1048733" grpId="1"/>
      <p:bldP spid="1048734" grpId="0"/>
      <p:bldP spid="1048734" grpId="1"/>
      <p:bldP spid="1048735" grpId="0"/>
      <p:bldP spid="1048735" grpId="1"/>
      <p:bldP spid="1048736" grpId="0" animBg="1"/>
      <p:bldP spid="1048736" grpId="1" animBg="1"/>
      <p:bldP spid="1048737" grpId="0" animBg="1"/>
      <p:bldP spid="1048738" grpId="0" animBg="1"/>
      <p:bldP spid="104873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739" name="Title 1"/>
          <p:cNvSpPr>
            <a:spLocks noGrp="1"/>
          </p:cNvSpPr>
          <p:nvPr>
            <p:ph type="title"/>
          </p:nvPr>
        </p:nvSpPr>
        <p:spPr/>
        <p:txBody>
          <a:bodyPr/>
          <a:p>
            <a:r>
              <a:rPr dirty="0" lang="en-US"/>
              <a:t>Delete from the Rear</a:t>
            </a:r>
          </a:p>
        </p:txBody>
      </p:sp>
      <p:sp>
        <p:nvSpPr>
          <p:cNvPr id="1048740" name="Content Placeholder 2"/>
          <p:cNvSpPr>
            <a:spLocks noGrp="1"/>
          </p:cNvSpPr>
          <p:nvPr>
            <p:ph idx="1"/>
          </p:nvPr>
        </p:nvSpPr>
        <p:spPr>
          <a:xfrm>
            <a:off x="838200" y="1825625"/>
            <a:ext cx="10515600" cy="2600601"/>
          </a:xfrm>
        </p:spPr>
        <p:txBody>
          <a:bodyPr/>
          <a:p>
            <a:r>
              <a:rPr dirty="0" lang="en-US"/>
              <a:t>If the deque is empty (</a:t>
            </a:r>
            <a:r>
              <a:rPr b="1" dirty="0" lang="en-US"/>
              <a:t>front = -1</a:t>
            </a:r>
            <a:r>
              <a:rPr dirty="0" lang="en-US"/>
              <a:t>), (</a:t>
            </a:r>
            <a:r>
              <a:rPr dirty="0" lang="en-US">
                <a:solidFill>
                  <a:srgbClr val="FF0000"/>
                </a:solidFill>
              </a:rPr>
              <a:t>underflow condition</a:t>
            </a:r>
            <a:r>
              <a:rPr dirty="0" lang="en-US"/>
              <a:t>).</a:t>
            </a:r>
          </a:p>
          <a:p>
            <a:r>
              <a:rPr dirty="0" lang="en-US"/>
              <a:t>If only one element (</a:t>
            </a:r>
            <a:r>
              <a:rPr b="1" dirty="0" lang="en-US"/>
              <a:t>front = rear</a:t>
            </a:r>
            <a:r>
              <a:rPr dirty="0" lang="en-US"/>
              <a:t>), set </a:t>
            </a:r>
            <a:r>
              <a:rPr b="1" dirty="0" lang="en-US"/>
              <a:t>front = -1 </a:t>
            </a:r>
            <a:r>
              <a:rPr dirty="0" lang="en-US"/>
              <a:t>and </a:t>
            </a:r>
            <a:r>
              <a:rPr b="1" dirty="0" lang="en-US"/>
              <a:t>rear = -1</a:t>
            </a:r>
            <a:r>
              <a:rPr dirty="0" lang="en-US"/>
              <a:t>, </a:t>
            </a:r>
          </a:p>
          <a:p>
            <a:r>
              <a:rPr dirty="0" lang="en-US"/>
              <a:t>else </a:t>
            </a:r>
          </a:p>
          <a:p>
            <a:r>
              <a:rPr dirty="0" lang="en-US"/>
              <a:t>If rear is at the front (</a:t>
            </a:r>
            <a:r>
              <a:rPr b="1" dirty="0" lang="en-US"/>
              <a:t>rear = 0</a:t>
            </a:r>
            <a:r>
              <a:rPr dirty="0" lang="en-US"/>
              <a:t>), set go to the front </a:t>
            </a:r>
            <a:r>
              <a:rPr b="1" dirty="0" lang="en-US"/>
              <a:t>rear = n - 1</a:t>
            </a:r>
            <a:r>
              <a:rPr dirty="0" lang="en-US"/>
              <a:t>.</a:t>
            </a:r>
          </a:p>
          <a:p>
            <a:r>
              <a:rPr dirty="0" lang="en-US"/>
              <a:t>Else, </a:t>
            </a:r>
            <a:r>
              <a:rPr b="1" dirty="0" lang="en-US"/>
              <a:t>rear--</a:t>
            </a:r>
          </a:p>
        </p:txBody>
      </p:sp>
      <p:sp>
        <p:nvSpPr>
          <p:cNvPr id="1048741" name="Rectangle 4"/>
          <p:cNvSpPr/>
          <p:nvPr/>
        </p:nvSpPr>
        <p:spPr>
          <a:xfrm>
            <a:off x="2987538" y="4884532"/>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10</a:t>
            </a:r>
          </a:p>
        </p:txBody>
      </p:sp>
      <p:sp>
        <p:nvSpPr>
          <p:cNvPr id="1048742" name="Rectangle 5"/>
          <p:cNvSpPr/>
          <p:nvPr/>
        </p:nvSpPr>
        <p:spPr>
          <a:xfrm>
            <a:off x="7893326" y="4884532"/>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14</a:t>
            </a:r>
          </a:p>
        </p:txBody>
      </p:sp>
      <p:sp>
        <p:nvSpPr>
          <p:cNvPr id="1048743" name="Rectangle 6"/>
          <p:cNvSpPr/>
          <p:nvPr/>
        </p:nvSpPr>
        <p:spPr>
          <a:xfrm>
            <a:off x="4227031" y="4884532"/>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744" name="Rectangle 7"/>
          <p:cNvSpPr/>
          <p:nvPr/>
        </p:nvSpPr>
        <p:spPr>
          <a:xfrm>
            <a:off x="5486400" y="4884532"/>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745" name="Rectangle 8"/>
          <p:cNvSpPr/>
          <p:nvPr/>
        </p:nvSpPr>
        <p:spPr>
          <a:xfrm>
            <a:off x="6665843" y="4884532"/>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13</a:t>
            </a:r>
          </a:p>
        </p:txBody>
      </p:sp>
      <p:sp>
        <p:nvSpPr>
          <p:cNvPr id="1048746" name="TextBox 9"/>
          <p:cNvSpPr txBox="1"/>
          <p:nvPr/>
        </p:nvSpPr>
        <p:spPr>
          <a:xfrm>
            <a:off x="3133677" y="4408319"/>
            <a:ext cx="317322" cy="369332"/>
          </a:xfrm>
          <a:prstGeom prst="rect"/>
          <a:noFill/>
        </p:spPr>
        <p:txBody>
          <a:bodyPr rtlCol="0" wrap="square">
            <a:spAutoFit/>
          </a:bodyPr>
          <a:p>
            <a:r>
              <a:rPr dirty="0" lang="en-US"/>
              <a:t>0</a:t>
            </a:r>
          </a:p>
        </p:txBody>
      </p:sp>
      <p:sp>
        <p:nvSpPr>
          <p:cNvPr id="1048747" name="TextBox 10"/>
          <p:cNvSpPr txBox="1"/>
          <p:nvPr/>
        </p:nvSpPr>
        <p:spPr>
          <a:xfrm>
            <a:off x="6811982" y="4406976"/>
            <a:ext cx="317322" cy="369332"/>
          </a:xfrm>
          <a:prstGeom prst="rect"/>
          <a:noFill/>
        </p:spPr>
        <p:txBody>
          <a:bodyPr rtlCol="0" wrap="square">
            <a:spAutoFit/>
          </a:bodyPr>
          <a:p>
            <a:r>
              <a:rPr dirty="0" lang="en-US"/>
              <a:t>3</a:t>
            </a:r>
          </a:p>
        </p:txBody>
      </p:sp>
      <p:sp>
        <p:nvSpPr>
          <p:cNvPr id="1048748" name="TextBox 11"/>
          <p:cNvSpPr txBox="1"/>
          <p:nvPr/>
        </p:nvSpPr>
        <p:spPr>
          <a:xfrm>
            <a:off x="5632539" y="4406976"/>
            <a:ext cx="317322" cy="369332"/>
          </a:xfrm>
          <a:prstGeom prst="rect"/>
          <a:noFill/>
        </p:spPr>
        <p:txBody>
          <a:bodyPr rtlCol="0" wrap="square">
            <a:spAutoFit/>
          </a:bodyPr>
          <a:p>
            <a:r>
              <a:rPr dirty="0" lang="en-US"/>
              <a:t>2</a:t>
            </a:r>
          </a:p>
        </p:txBody>
      </p:sp>
      <p:sp>
        <p:nvSpPr>
          <p:cNvPr id="1048749" name="TextBox 12"/>
          <p:cNvSpPr txBox="1"/>
          <p:nvPr/>
        </p:nvSpPr>
        <p:spPr>
          <a:xfrm>
            <a:off x="4368336" y="4406976"/>
            <a:ext cx="317322" cy="369332"/>
          </a:xfrm>
          <a:prstGeom prst="rect"/>
          <a:noFill/>
        </p:spPr>
        <p:txBody>
          <a:bodyPr rtlCol="0" wrap="square">
            <a:spAutoFit/>
          </a:bodyPr>
          <a:p>
            <a:r>
              <a:rPr dirty="0" lang="en-US"/>
              <a:t>1</a:t>
            </a:r>
          </a:p>
        </p:txBody>
      </p:sp>
      <p:sp>
        <p:nvSpPr>
          <p:cNvPr id="1048750" name="TextBox 13"/>
          <p:cNvSpPr txBox="1"/>
          <p:nvPr/>
        </p:nvSpPr>
        <p:spPr>
          <a:xfrm>
            <a:off x="8051062" y="4408319"/>
            <a:ext cx="317322" cy="369332"/>
          </a:xfrm>
          <a:prstGeom prst="rect"/>
          <a:noFill/>
        </p:spPr>
        <p:txBody>
          <a:bodyPr rtlCol="0" wrap="square">
            <a:spAutoFit/>
          </a:bodyPr>
          <a:p>
            <a:r>
              <a:rPr dirty="0" lang="en-US"/>
              <a:t>4</a:t>
            </a:r>
          </a:p>
        </p:txBody>
      </p:sp>
      <p:sp>
        <p:nvSpPr>
          <p:cNvPr id="1048751" name="TextBox 14"/>
          <p:cNvSpPr txBox="1"/>
          <p:nvPr/>
        </p:nvSpPr>
        <p:spPr>
          <a:xfrm>
            <a:off x="6665843" y="5583106"/>
            <a:ext cx="711120" cy="358141"/>
          </a:xfrm>
          <a:prstGeom prst="rect"/>
          <a:noFill/>
        </p:spPr>
        <p:txBody>
          <a:bodyPr rtlCol="0" wrap="none">
            <a:spAutoFit/>
          </a:bodyPr>
          <a:p>
            <a:r>
              <a:rPr dirty="0" lang="en-US"/>
              <a:t>Front</a:t>
            </a:r>
          </a:p>
        </p:txBody>
      </p:sp>
      <p:sp>
        <p:nvSpPr>
          <p:cNvPr id="1048752" name="TextBox 15"/>
          <p:cNvSpPr txBox="1"/>
          <p:nvPr/>
        </p:nvSpPr>
        <p:spPr>
          <a:xfrm>
            <a:off x="7892209" y="5602356"/>
            <a:ext cx="652780" cy="358141"/>
          </a:xfrm>
          <a:prstGeom prst="rect"/>
          <a:noFill/>
        </p:spPr>
        <p:txBody>
          <a:bodyPr rtlCol="0" wrap="none">
            <a:spAutoFit/>
          </a:bodyPr>
          <a:p>
            <a:r>
              <a:rPr dirty="0" lang="en-US"/>
              <a:t>Rear</a:t>
            </a:r>
          </a:p>
        </p:txBody>
      </p:sp>
      <p:sp>
        <p:nvSpPr>
          <p:cNvPr id="1048753" name="TextBox 16"/>
          <p:cNvSpPr txBox="1"/>
          <p:nvPr/>
        </p:nvSpPr>
        <p:spPr>
          <a:xfrm>
            <a:off x="967408" y="4875791"/>
            <a:ext cx="300082" cy="646331"/>
          </a:xfrm>
          <a:prstGeom prst="rect"/>
          <a:noFill/>
        </p:spPr>
        <p:txBody>
          <a:bodyPr rtlCol="0" wrap="none">
            <a:spAutoFit/>
          </a:bodyPr>
          <a:p>
            <a:r>
              <a:rPr dirty="0" lang="en-US"/>
              <a:t>=</a:t>
            </a:r>
          </a:p>
          <a:p>
            <a:endParaRPr dirty="0" lang="en-US"/>
          </a:p>
        </p:txBody>
      </p:sp>
      <p:sp>
        <p:nvSpPr>
          <p:cNvPr id="1048754" name="TextBox 17"/>
          <p:cNvSpPr txBox="1"/>
          <p:nvPr/>
        </p:nvSpPr>
        <p:spPr>
          <a:xfrm>
            <a:off x="1917259" y="4884532"/>
            <a:ext cx="300082" cy="369332"/>
          </a:xfrm>
          <a:prstGeom prst="rect"/>
          <a:noFill/>
        </p:spPr>
        <p:txBody>
          <a:bodyPr rtlCol="0" wrap="none">
            <a:spAutoFit/>
          </a:bodyPr>
          <a:p>
            <a:r>
              <a:rPr dirty="0" lang="en-US"/>
              <a:t>=</a:t>
            </a:r>
          </a:p>
        </p:txBody>
      </p:sp>
      <p:sp>
        <p:nvSpPr>
          <p:cNvPr id="1048755" name="TextBox 18"/>
          <p:cNvSpPr txBox="1"/>
          <p:nvPr/>
        </p:nvSpPr>
        <p:spPr>
          <a:xfrm>
            <a:off x="2170007" y="4906139"/>
            <a:ext cx="372218" cy="369332"/>
          </a:xfrm>
          <a:prstGeom prst="rect"/>
          <a:noFill/>
        </p:spPr>
        <p:txBody>
          <a:bodyPr rtlCol="0" wrap="none">
            <a:spAutoFit/>
          </a:bodyPr>
          <a:p>
            <a:r>
              <a:rPr dirty="0" lang="en-US"/>
              <a:t>-1</a:t>
            </a:r>
          </a:p>
        </p:txBody>
      </p:sp>
      <p:sp>
        <p:nvSpPr>
          <p:cNvPr id="1048756" name="Rectangle 19"/>
          <p:cNvSpPr/>
          <p:nvPr/>
        </p:nvSpPr>
        <p:spPr>
          <a:xfrm>
            <a:off x="790538" y="3800997"/>
            <a:ext cx="2758938" cy="511793"/>
          </a:xfrm>
          <a:prstGeom prst="rect"/>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57" name="Rectangle 20"/>
          <p:cNvSpPr/>
          <p:nvPr/>
        </p:nvSpPr>
        <p:spPr>
          <a:xfrm>
            <a:off x="967407" y="2301518"/>
            <a:ext cx="9183757" cy="511793"/>
          </a:xfrm>
          <a:prstGeom prst="rect"/>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58" name="Rectangle 21"/>
          <p:cNvSpPr/>
          <p:nvPr/>
        </p:nvSpPr>
        <p:spPr>
          <a:xfrm>
            <a:off x="838200" y="3286539"/>
            <a:ext cx="9183756" cy="511793"/>
          </a:xfrm>
          <a:prstGeom prst="rect"/>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accel="50000" decel="50000" fill="hold" grpId="0" id="5" nodeType="clickEffect" presetClass="path" presetID="42" presetSubtype="0">
                                  <p:stCondLst>
                                    <p:cond delay="0"/>
                                  </p:stCondLst>
                                  <p:childTnLst>
                                    <p:animMotion origin="layout" path="M 4.16667E-6 1.11022E-16 L -0.09961 0.04282 " pathEditMode="relative" rAng="0" ptsTypes="AA">
                                      <p:cBhvr>
                                        <p:cTn dur="500" fill="hold" id="6"/>
                                        <p:tgtEl>
                                          <p:spTgt spid="1048752"/>
                                        </p:tgtEl>
                                        <p:attrNameLst>
                                          <p:attrName>ppt_x</p:attrName>
                                          <p:attrName>ppt_y</p:attrName>
                                        </p:attrNameLst>
                                      </p:cBhvr>
                                      <p:rCtr x="-4987" y="2130"/>
                                    </p:animMotion>
                                  </p:childTnLst>
                                </p:cTn>
                              </p:par>
                              <p:par>
                                <p:cTn fill="hold" grpId="0" id="7" nodeType="withEffect" presetClass="entr" presetID="1" presetSubtype="0">
                                  <p:stCondLst>
                                    <p:cond delay="0"/>
                                  </p:stCondLst>
                                  <p:childTnLst>
                                    <p:set>
                                      <p:cBhvr>
                                        <p:cTn dur="1" fill="hold" id="8">
                                          <p:stCondLst>
                                            <p:cond delay="0"/>
                                          </p:stCondLst>
                                        </p:cTn>
                                        <p:tgtEl>
                                          <p:spTgt spid="1048756"/>
                                        </p:tgtEl>
                                        <p:attrNameLst>
                                          <p:attrName>style.visibility</p:attrName>
                                        </p:attrNameLst>
                                      </p:cBhvr>
                                      <p:to>
                                        <p:strVal val="visible"/>
                                      </p:to>
                                    </p:set>
                                  </p:childTnLst>
                                </p:cTn>
                              </p:par>
                              <p:par>
                                <p:cTn fill="hold" id="9" nodeType="withEffect" presetClass="exit" presetID="1" presetSubtype="0">
                                  <p:stCondLst>
                                    <p:cond delay="0"/>
                                  </p:stCondLst>
                                  <p:childTnLst>
                                    <p:set>
                                      <p:cBhvr>
                                        <p:cTn dur="1" fill="hold" id="10">
                                          <p:stCondLst>
                                            <p:cond delay="0"/>
                                          </p:stCondLst>
                                        </p:cTn>
                                        <p:tgtEl>
                                          <p:spTgt spid="1048742">
                                            <p:txEl>
                                              <p:pRg st="0" end="0"/>
                                            </p:txEl>
                                          </p:spTgt>
                                        </p:tgtEl>
                                        <p:attrNameLst>
                                          <p:attrName>style.visibility</p:attrName>
                                        </p:attrNameLst>
                                      </p:cBhvr>
                                      <p:to>
                                        <p:strVal val="hidden"/>
                                      </p:to>
                                    </p:set>
                                  </p:childTnLst>
                                </p:cTn>
                              </p:par>
                            </p:childTnLst>
                          </p:cTn>
                        </p:par>
                      </p:childTnLst>
                    </p:cTn>
                  </p:par>
                  <p:par>
                    <p:cTn fill="hold" id="11">
                      <p:stCondLst>
                        <p:cond delay="indefinite"/>
                      </p:stCondLst>
                      <p:childTnLst>
                        <p:par>
                          <p:cTn fill="hold" id="12">
                            <p:stCondLst>
                              <p:cond delay="0"/>
                            </p:stCondLst>
                            <p:childTnLst>
                              <p:par>
                                <p:cTn accel="50000" decel="50000" fill="hold" grpId="0" id="13" nodeType="clickEffect" presetClass="path" presetID="42" presetSubtype="0">
                                  <p:stCondLst>
                                    <p:cond delay="0"/>
                                  </p:stCondLst>
                                  <p:childTnLst>
                                    <p:animMotion origin="layout" path="M 2.08333E-7 -2.22222E-6 L -0.53568 -0.10671 " pathEditMode="relative" rAng="0" ptsTypes="AA">
                                      <p:cBhvr>
                                        <p:cTn dur="500" fill="hold" id="14"/>
                                        <p:tgtEl>
                                          <p:spTgt spid="1048751"/>
                                        </p:tgtEl>
                                        <p:attrNameLst>
                                          <p:attrName>ppt_x</p:attrName>
                                          <p:attrName>ppt_y</p:attrName>
                                        </p:attrNameLst>
                                      </p:cBhvr>
                                      <p:rCtr x="-26784" y="-5347"/>
                                    </p:animMotion>
                                  </p:childTnLst>
                                </p:cTn>
                              </p:par>
                              <p:par>
                                <p:cTn fill="hold" grpId="1" id="15" nodeType="withEffect" presetClass="exit" presetID="1" presetSubtype="0">
                                  <p:stCondLst>
                                    <p:cond delay="0"/>
                                  </p:stCondLst>
                                  <p:childTnLst>
                                    <p:set>
                                      <p:cBhvr>
                                        <p:cTn dur="1" fill="hold" id="16">
                                          <p:stCondLst>
                                            <p:cond delay="0"/>
                                          </p:stCondLst>
                                        </p:cTn>
                                        <p:tgtEl>
                                          <p:spTgt spid="1048756"/>
                                        </p:tgtEl>
                                        <p:attrNameLst>
                                          <p:attrName>style.visibility</p:attrName>
                                        </p:attrNameLst>
                                      </p:cBhvr>
                                      <p:to>
                                        <p:strVal val="hidden"/>
                                      </p:to>
                                    </p:set>
                                  </p:childTnLst>
                                </p:cTn>
                              </p:par>
                              <p:par>
                                <p:cTn fill="hold" grpId="0" id="17" nodeType="withEffect" presetClass="entr" presetID="1" presetSubtype="0">
                                  <p:stCondLst>
                                    <p:cond delay="0"/>
                                  </p:stCondLst>
                                  <p:childTnLst>
                                    <p:set>
                                      <p:cBhvr>
                                        <p:cTn dur="1" fill="hold" id="18">
                                          <p:stCondLst>
                                            <p:cond delay="0"/>
                                          </p:stCondLst>
                                        </p:cTn>
                                        <p:tgtEl>
                                          <p:spTgt spid="1048757"/>
                                        </p:tgtEl>
                                        <p:attrNameLst>
                                          <p:attrName>style.visibility</p:attrName>
                                        </p:attrNameLst>
                                      </p:cBhvr>
                                      <p:to>
                                        <p:strVal val="visible"/>
                                      </p:to>
                                    </p:set>
                                  </p:childTnLst>
                                </p:cTn>
                              </p:par>
                              <p:par>
                                <p:cTn fill="hold" id="19" nodeType="withEffect" presetClass="exit" presetID="1" presetSubtype="0">
                                  <p:stCondLst>
                                    <p:cond delay="0"/>
                                  </p:stCondLst>
                                  <p:childTnLst>
                                    <p:set>
                                      <p:cBhvr>
                                        <p:cTn dur="1" fill="hold" id="20">
                                          <p:stCondLst>
                                            <p:cond delay="0"/>
                                          </p:stCondLst>
                                        </p:cTn>
                                        <p:tgtEl>
                                          <p:spTgt spid="1048745">
                                            <p:txEl>
                                              <p:pRg st="0" end="0"/>
                                            </p:txEl>
                                          </p:spTgt>
                                        </p:tgtEl>
                                        <p:attrNameLst>
                                          <p:attrName>style.visibility</p:attrName>
                                        </p:attrNameLst>
                                      </p:cBhvr>
                                      <p:to>
                                        <p:strVal val="hidden"/>
                                      </p:to>
                                    </p:set>
                                  </p:childTnLst>
                                </p:cTn>
                              </p:par>
                              <p:par>
                                <p:cTn accel="50000" decel="50000" fill="hold" grpId="1" id="21" nodeType="withEffect" presetClass="path" presetID="42" presetSubtype="0">
                                  <p:stCondLst>
                                    <p:cond delay="0"/>
                                  </p:stCondLst>
                                  <p:childTnLst>
                                    <p:animMotion origin="layout" path="M -0.09961 0.04282 L -0.54519 -0.10556 " pathEditMode="relative" rAng="0" ptsTypes="AA">
                                      <p:cBhvr>
                                        <p:cTn dur="500" fill="hold" id="22"/>
                                        <p:tgtEl>
                                          <p:spTgt spid="1048752"/>
                                        </p:tgtEl>
                                        <p:attrNameLst>
                                          <p:attrName>ppt_x</p:attrName>
                                          <p:attrName>ppt_y</p:attrName>
                                        </p:attrNameLst>
                                      </p:cBhvr>
                                      <p:rCtr x="-22279" y="-7431"/>
                                    </p:animMotion>
                                  </p:childTnLst>
                                </p:cTn>
                              </p:par>
                              <p:par>
                                <p:cTn fill="hold" grpId="0" id="23" nodeType="withEffect" presetClass="entr" presetID="1" presetSubtype="0">
                                  <p:stCondLst>
                                    <p:cond delay="0"/>
                                  </p:stCondLst>
                                  <p:childTnLst>
                                    <p:set>
                                      <p:cBhvr>
                                        <p:cTn dur="1" fill="hold" id="24">
                                          <p:stCondLst>
                                            <p:cond delay="0"/>
                                          </p:stCondLst>
                                        </p:cTn>
                                        <p:tgtEl>
                                          <p:spTgt spid="1048753"/>
                                        </p:tgtEl>
                                        <p:attrNameLst>
                                          <p:attrName>style.visibility</p:attrName>
                                        </p:attrNameLst>
                                      </p:cBhvr>
                                      <p:to>
                                        <p:strVal val="visible"/>
                                      </p:to>
                                    </p:set>
                                  </p:childTnLst>
                                </p:cTn>
                              </p:par>
                              <p:par>
                                <p:cTn fill="hold" grpId="0" id="25" nodeType="withEffect" presetClass="entr" presetID="1" presetSubtype="0">
                                  <p:stCondLst>
                                    <p:cond delay="0"/>
                                  </p:stCondLst>
                                  <p:childTnLst>
                                    <p:set>
                                      <p:cBhvr>
                                        <p:cTn dur="1" fill="hold" id="26">
                                          <p:stCondLst>
                                            <p:cond delay="0"/>
                                          </p:stCondLst>
                                        </p:cTn>
                                        <p:tgtEl>
                                          <p:spTgt spid="1048754"/>
                                        </p:tgtEl>
                                        <p:attrNameLst>
                                          <p:attrName>style.visibility</p:attrName>
                                        </p:attrNameLst>
                                      </p:cBhvr>
                                      <p:to>
                                        <p:strVal val="visible"/>
                                      </p:to>
                                    </p:set>
                                  </p:childTnLst>
                                </p:cTn>
                              </p:par>
                              <p:par>
                                <p:cTn fill="hold" grpId="0" id="27" nodeType="withEffect" presetClass="entr" presetID="1" presetSubtype="0">
                                  <p:stCondLst>
                                    <p:cond delay="0"/>
                                  </p:stCondLst>
                                  <p:childTnLst>
                                    <p:set>
                                      <p:cBhvr>
                                        <p:cTn dur="1" fill="hold" id="28">
                                          <p:stCondLst>
                                            <p:cond delay="0"/>
                                          </p:stCondLst>
                                        </p:cTn>
                                        <p:tgtEl>
                                          <p:spTgt spid="1048755"/>
                                        </p:tgtEl>
                                        <p:attrNameLst>
                                          <p:attrName>style.visibility</p:attrName>
                                        </p:attrNameLst>
                                      </p:cBhvr>
                                      <p:to>
                                        <p:strVal val="visible"/>
                                      </p:to>
                                    </p:set>
                                  </p:childTnLst>
                                </p:cTn>
                              </p:par>
                            </p:childTnLst>
                          </p:cTn>
                        </p:par>
                      </p:childTnLst>
                    </p:cTn>
                  </p:par>
                  <p:par>
                    <p:cTn fill="hold" id="29">
                      <p:stCondLst>
                        <p:cond delay="indefinite"/>
                      </p:stCondLst>
                      <p:childTnLst>
                        <p:par>
                          <p:cTn fill="hold" id="30">
                            <p:stCondLst>
                              <p:cond delay="0"/>
                            </p:stCondLst>
                            <p:childTnLst>
                              <p:par>
                                <p:cTn accel="50000" decel="50000" fill="hold" grpId="1" id="31" nodeType="clickEffect" presetClass="path" presetID="42" presetSubtype="0">
                                  <p:stCondLst>
                                    <p:cond delay="0"/>
                                  </p:stCondLst>
                                  <p:childTnLst>
                                    <p:animMotion origin="layout" path="M -0.53568 -0.10671 L 0.09752 0.00278 " pathEditMode="relative" rAng="0" ptsTypes="AA">
                                      <p:cBhvr>
                                        <p:cTn dur="500" fill="hold" id="32"/>
                                        <p:tgtEl>
                                          <p:spTgt spid="1048751"/>
                                        </p:tgtEl>
                                        <p:attrNameLst>
                                          <p:attrName>ppt_x</p:attrName>
                                          <p:attrName>ppt_y</p:attrName>
                                        </p:attrNameLst>
                                      </p:cBhvr>
                                      <p:rCtr x="31628" y="5093"/>
                                    </p:animMotion>
                                  </p:childTnLst>
                                </p:cTn>
                              </p:par>
                              <p:par>
                                <p:cTn fill="hold" grpId="1" id="33" nodeType="withEffect" presetClass="exit" presetID="1" presetSubtype="0">
                                  <p:stCondLst>
                                    <p:cond delay="0"/>
                                  </p:stCondLst>
                                  <p:childTnLst>
                                    <p:set>
                                      <p:cBhvr>
                                        <p:cTn dur="1" fill="hold" id="34">
                                          <p:stCondLst>
                                            <p:cond delay="0"/>
                                          </p:stCondLst>
                                        </p:cTn>
                                        <p:tgtEl>
                                          <p:spTgt spid="1048757"/>
                                        </p:tgtEl>
                                        <p:attrNameLst>
                                          <p:attrName>style.visibility</p:attrName>
                                        </p:attrNameLst>
                                      </p:cBhvr>
                                      <p:to>
                                        <p:strVal val="hidden"/>
                                      </p:to>
                                    </p:set>
                                  </p:childTnLst>
                                </p:cTn>
                              </p:par>
                              <p:par>
                                <p:cTn accel="50000" decel="50000" fill="hold" grpId="2" id="35" nodeType="withEffect" presetClass="path" presetID="42" presetSubtype="0">
                                  <p:stCondLst>
                                    <p:cond delay="0"/>
                                  </p:stCondLst>
                                  <p:childTnLst>
                                    <p:animMotion origin="layout" path="M -0.54519 -0.10556 L -0.4017 -0.00463 " pathEditMode="relative" rAng="0" ptsTypes="AA">
                                      <p:cBhvr>
                                        <p:cTn dur="500" fill="hold" id="36"/>
                                        <p:tgtEl>
                                          <p:spTgt spid="1048752"/>
                                        </p:tgtEl>
                                        <p:attrNameLst>
                                          <p:attrName>ppt_x</p:attrName>
                                          <p:attrName>ppt_y</p:attrName>
                                        </p:attrNameLst>
                                      </p:cBhvr>
                                      <p:rCtr x="7174" y="5046"/>
                                    </p:animMotion>
                                  </p:childTnLst>
                                </p:cTn>
                              </p:par>
                              <p:par>
                                <p:cTn fill="hold" id="37" nodeType="withEffect" presetClass="entr" presetID="1" presetSubtype="0">
                                  <p:stCondLst>
                                    <p:cond delay="0"/>
                                  </p:stCondLst>
                                  <p:childTnLst>
                                    <p:set>
                                      <p:cBhvr>
                                        <p:cTn dur="1" fill="hold" id="38">
                                          <p:stCondLst>
                                            <p:cond delay="0"/>
                                          </p:stCondLst>
                                        </p:cTn>
                                        <p:tgtEl>
                                          <p:spTgt spid="1048742">
                                            <p:txEl>
                                              <p:pRg st="0" end="0"/>
                                            </p:txEl>
                                          </p:spTgt>
                                        </p:tgtEl>
                                        <p:attrNameLst>
                                          <p:attrName>style.visibility</p:attrName>
                                        </p:attrNameLst>
                                      </p:cBhvr>
                                      <p:to>
                                        <p:strVal val="visible"/>
                                      </p:to>
                                    </p:set>
                                  </p:childTnLst>
                                </p:cTn>
                              </p:par>
                              <p:par>
                                <p:cTn fill="hold" id="39" nodeType="withEffect" presetClass="entr" presetID="1" presetSubtype="0">
                                  <p:stCondLst>
                                    <p:cond delay="0"/>
                                  </p:stCondLst>
                                  <p:childTnLst>
                                    <p:set>
                                      <p:cBhvr>
                                        <p:cTn dur="1" fill="hold" id="40">
                                          <p:stCondLst>
                                            <p:cond delay="0"/>
                                          </p:stCondLst>
                                        </p:cTn>
                                        <p:tgtEl>
                                          <p:spTgt spid="1048741">
                                            <p:txEl>
                                              <p:pRg st="0" end="0"/>
                                            </p:txEl>
                                          </p:spTgt>
                                        </p:tgtEl>
                                        <p:attrNameLst>
                                          <p:attrName>style.visibility</p:attrName>
                                        </p:attrNameLst>
                                      </p:cBhvr>
                                      <p:to>
                                        <p:strVal val="visible"/>
                                      </p:to>
                                    </p:set>
                                  </p:childTnLst>
                                </p:cTn>
                              </p:par>
                              <p:par>
                                <p:cTn fill="hold" grpId="1" id="41" nodeType="withEffect" presetClass="exit" presetID="1" presetSubtype="0">
                                  <p:stCondLst>
                                    <p:cond delay="0"/>
                                  </p:stCondLst>
                                  <p:childTnLst>
                                    <p:set>
                                      <p:cBhvr>
                                        <p:cTn dur="1" fill="hold" id="42">
                                          <p:stCondLst>
                                            <p:cond delay="0"/>
                                          </p:stCondLst>
                                        </p:cTn>
                                        <p:tgtEl>
                                          <p:spTgt spid="1048754"/>
                                        </p:tgtEl>
                                        <p:attrNameLst>
                                          <p:attrName>style.visibility</p:attrName>
                                        </p:attrNameLst>
                                      </p:cBhvr>
                                      <p:to>
                                        <p:strVal val="hidden"/>
                                      </p:to>
                                    </p:set>
                                  </p:childTnLst>
                                </p:cTn>
                              </p:par>
                              <p:par>
                                <p:cTn fill="hold" grpId="1" id="43" nodeType="withEffect" presetClass="exit" presetID="1" presetSubtype="0">
                                  <p:stCondLst>
                                    <p:cond delay="0"/>
                                  </p:stCondLst>
                                  <p:childTnLst>
                                    <p:set>
                                      <p:cBhvr>
                                        <p:cTn dur="1" fill="hold" id="44">
                                          <p:stCondLst>
                                            <p:cond delay="0"/>
                                          </p:stCondLst>
                                        </p:cTn>
                                        <p:tgtEl>
                                          <p:spTgt spid="1048753"/>
                                        </p:tgtEl>
                                        <p:attrNameLst>
                                          <p:attrName>style.visibility</p:attrName>
                                        </p:attrNameLst>
                                      </p:cBhvr>
                                      <p:to>
                                        <p:strVal val="hidden"/>
                                      </p:to>
                                    </p:set>
                                  </p:childTnLst>
                                </p:cTn>
                              </p:par>
                              <p:par>
                                <p:cTn fill="hold" grpId="1" id="45" nodeType="withEffect" presetClass="exit" presetID="1" presetSubtype="0">
                                  <p:stCondLst>
                                    <p:cond delay="0"/>
                                  </p:stCondLst>
                                  <p:childTnLst>
                                    <p:set>
                                      <p:cBhvr>
                                        <p:cTn dur="1" fill="hold" id="46">
                                          <p:stCondLst>
                                            <p:cond delay="0"/>
                                          </p:stCondLst>
                                        </p:cTn>
                                        <p:tgtEl>
                                          <p:spTgt spid="1048755"/>
                                        </p:tgtEl>
                                        <p:attrNameLst>
                                          <p:attrName>style.visibility</p:attrName>
                                        </p:attrNameLst>
                                      </p:cBhvr>
                                      <p:to>
                                        <p:strVal val="hidden"/>
                                      </p:to>
                                    </p:set>
                                  </p:childTnLst>
                                </p:cTn>
                              </p:par>
                            </p:childTnLst>
                          </p:cTn>
                        </p:par>
                      </p:childTnLst>
                    </p:cTn>
                  </p:par>
                  <p:par>
                    <p:cTn fill="hold" id="47">
                      <p:stCondLst>
                        <p:cond delay="indefinite"/>
                      </p:stCondLst>
                      <p:childTnLst>
                        <p:par>
                          <p:cTn fill="hold" id="48">
                            <p:stCondLst>
                              <p:cond delay="0"/>
                            </p:stCondLst>
                            <p:childTnLst>
                              <p:par>
                                <p:cTn accel="50000" decel="50000" fill="hold" grpId="3" id="49" nodeType="clickEffect" presetClass="path" presetID="42" presetSubtype="0">
                                  <p:stCondLst>
                                    <p:cond delay="0"/>
                                  </p:stCondLst>
                                  <p:childTnLst>
                                    <p:animMotion origin="layout" path="M -0.4017 -0.00463 L 0.00481 0.08426 " pathEditMode="relative" rAng="0" ptsTypes="AA">
                                      <p:cBhvr>
                                        <p:cTn dur="500" fill="hold" id="50"/>
                                        <p:tgtEl>
                                          <p:spTgt spid="1048752"/>
                                        </p:tgtEl>
                                        <p:attrNameLst>
                                          <p:attrName>ppt_x</p:attrName>
                                          <p:attrName>ppt_y</p:attrName>
                                        </p:attrNameLst>
                                      </p:cBhvr>
                                      <p:rCtr x="20326" y="4444"/>
                                    </p:animMotion>
                                  </p:childTnLst>
                                </p:cTn>
                              </p:par>
                              <p:par>
                                <p:cTn fill="hold" grpId="0" id="51" nodeType="withEffect" presetClass="entr" presetID="1" presetSubtype="0">
                                  <p:stCondLst>
                                    <p:cond delay="0"/>
                                  </p:stCondLst>
                                  <p:childTnLst>
                                    <p:set>
                                      <p:cBhvr>
                                        <p:cTn dur="1" fill="hold" id="52">
                                          <p:stCondLst>
                                            <p:cond delay="0"/>
                                          </p:stCondLst>
                                        </p:cTn>
                                        <p:tgtEl>
                                          <p:spTgt spid="1048758"/>
                                        </p:tgtEl>
                                        <p:attrNameLst>
                                          <p:attrName>style.visibility</p:attrName>
                                        </p:attrNameLst>
                                      </p:cBhvr>
                                      <p:to>
                                        <p:strVal val="visible"/>
                                      </p:to>
                                    </p:set>
                                  </p:childTnLst>
                                </p:cTn>
                              </p:par>
                              <p:par>
                                <p:cTn fill="hold" id="53" nodeType="withEffect" presetClass="exit" presetID="1" presetSubtype="0">
                                  <p:stCondLst>
                                    <p:cond delay="0"/>
                                  </p:stCondLst>
                                  <p:childTnLst>
                                    <p:set>
                                      <p:cBhvr>
                                        <p:cTn dur="1" fill="hold" id="54">
                                          <p:stCondLst>
                                            <p:cond delay="0"/>
                                          </p:stCondLst>
                                        </p:cTn>
                                        <p:tgtEl>
                                          <p:spTgt spid="104874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1" grpId="0"/>
      <p:bldP spid="1048751" grpId="1"/>
      <p:bldP spid="1048752" grpId="0"/>
      <p:bldP spid="1048752" grpId="1"/>
      <p:bldP spid="1048752" grpId="2"/>
      <p:bldP spid="1048752" grpId="3"/>
      <p:bldP spid="1048753" grpId="0"/>
      <p:bldP spid="1048753" grpId="1"/>
      <p:bldP spid="1048754" grpId="0"/>
      <p:bldP spid="1048754" grpId="1"/>
      <p:bldP spid="1048755" grpId="0"/>
      <p:bldP spid="1048755" grpId="1"/>
      <p:bldP spid="1048756" grpId="0" animBg="1"/>
      <p:bldP spid="1048756" grpId="1" animBg="1"/>
      <p:bldP spid="1048757" grpId="0" animBg="1"/>
      <p:bldP spid="1048757" grpId="1" animBg="1"/>
      <p:bldP spid="10487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759" name="Title 1"/>
          <p:cNvSpPr>
            <a:spLocks noGrp="1"/>
          </p:cNvSpPr>
          <p:nvPr>
            <p:ph type="title"/>
          </p:nvPr>
        </p:nvSpPr>
        <p:spPr/>
        <p:txBody>
          <a:bodyPr/>
          <a:p>
            <a:r>
              <a:rPr dirty="0" lang="en-US"/>
              <a:t>Application</a:t>
            </a:r>
          </a:p>
        </p:txBody>
      </p:sp>
      <p:sp>
        <p:nvSpPr>
          <p:cNvPr id="1048760" name="Content Placeholder 2"/>
          <p:cNvSpPr>
            <a:spLocks noGrp="1"/>
          </p:cNvSpPr>
          <p:nvPr>
            <p:ph idx="1"/>
          </p:nvPr>
        </p:nvSpPr>
        <p:spPr/>
        <p:txBody>
          <a:bodyPr/>
          <a:p>
            <a:pPr fontAlgn="base"/>
            <a:r>
              <a:rPr dirty="0" lang="en-US">
                <a:solidFill>
                  <a:srgbClr val="FF0000"/>
                </a:solidFill>
              </a:rPr>
              <a:t>Applied</a:t>
            </a:r>
            <a:r>
              <a:rPr dirty="0" lang="en-US"/>
              <a:t> as both </a:t>
            </a:r>
            <a:r>
              <a:rPr dirty="0" lang="en-US">
                <a:solidFill>
                  <a:srgbClr val="FF0000"/>
                </a:solidFill>
              </a:rPr>
              <a:t>stack and queue</a:t>
            </a:r>
            <a:r>
              <a:rPr dirty="0" lang="en-US"/>
              <a:t>, as it supports both operations.</a:t>
            </a:r>
          </a:p>
          <a:p>
            <a:pPr fontAlgn="base"/>
            <a:r>
              <a:rPr dirty="0" lang="en-US"/>
              <a:t>Storing a web browser’s history.</a:t>
            </a:r>
          </a:p>
          <a:p>
            <a:pPr fontAlgn="base"/>
            <a:r>
              <a:rPr dirty="0" lang="en-US"/>
              <a:t>Storing a software application’s list of </a:t>
            </a:r>
            <a:r>
              <a:rPr dirty="0" lang="en-US">
                <a:solidFill>
                  <a:srgbClr val="FF0000"/>
                </a:solidFill>
              </a:rPr>
              <a:t>undo operations</a:t>
            </a:r>
            <a:r>
              <a:rPr dirty="0" lang="en-US"/>
              <a:t>.</a:t>
            </a:r>
          </a:p>
          <a:p>
            <a:pPr fontAlgn="base"/>
            <a:r>
              <a:rPr dirty="0" lang="en-US"/>
              <a:t>Job scheduling algorithm</a:t>
            </a:r>
          </a:p>
          <a:p>
            <a:endParaRPr dirty="0"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761" name="Title 1"/>
          <p:cNvSpPr>
            <a:spLocks noGrp="1"/>
          </p:cNvSpPr>
          <p:nvPr>
            <p:ph type="ctrTitle"/>
          </p:nvPr>
        </p:nvSpPr>
        <p:spPr/>
        <p:txBody>
          <a:bodyPr/>
          <a:p>
            <a:r>
              <a:rPr dirty="0" lang="en-US"/>
              <a:t>Queue Using Stack</a:t>
            </a:r>
          </a:p>
        </p:txBody>
      </p:sp>
      <p:sp>
        <p:nvSpPr>
          <p:cNvPr id="1048762" name="Subtitle 5"/>
          <p:cNvSpPr>
            <a:spLocks noGrp="1"/>
          </p:cNvSpPr>
          <p:nvPr>
            <p:ph type="subTitle" idx="1"/>
          </p:nvPr>
        </p:nvSpPr>
        <p:spPr/>
        <p:txBody>
          <a:bodyPr/>
          <a:p>
            <a:r>
              <a:rPr dirty="0" lang="en-US"/>
              <a:t>A brief introduction Queue using Stack with implementation</a:t>
            </a:r>
          </a:p>
          <a:p>
            <a:endParaRPr dirty="0" lang="en-US"/>
          </a:p>
        </p:txBody>
      </p:sp>
      <p:sp>
        <p:nvSpPr>
          <p:cNvPr id="1048763" name="Rectangle 3"/>
          <p:cNvSpPr/>
          <p:nvPr/>
        </p:nvSpPr>
        <p:spPr>
          <a:xfrm>
            <a:off x="10208526" y="-789159"/>
            <a:ext cx="2838734" cy="2838734"/>
          </a:xfrm>
          <a:prstGeom prst="rect"/>
          <a:noFill/>
          <a:ln w="76200"/>
        </p:spPr>
        <p:style>
          <a:lnRef idx="2">
            <a:schemeClr val="accent4"/>
          </a:lnRef>
          <a:fillRef idx="1">
            <a:schemeClr val="lt1"/>
          </a:fillRef>
          <a:effectRef idx="0">
            <a:schemeClr val="accent4"/>
          </a:effectRef>
          <a:fontRef idx="minor">
            <a:schemeClr val="dk1"/>
          </a:fontRef>
        </p:style>
        <p:txBody>
          <a:bodyPr anchor="ctr" rtlCol="0"/>
          <a:p>
            <a:pPr algn="ctr"/>
            <a:endParaRPr lang="en-US"/>
          </a:p>
        </p:txBody>
      </p:sp>
      <p:sp>
        <p:nvSpPr>
          <p:cNvPr id="1048764" name="Rectangle 4"/>
          <p:cNvSpPr/>
          <p:nvPr/>
        </p:nvSpPr>
        <p:spPr>
          <a:xfrm>
            <a:off x="9651242" y="-195442"/>
            <a:ext cx="2838734" cy="2838734"/>
          </a:xfrm>
          <a:prstGeom prst="rect"/>
          <a:noFill/>
          <a:ln w="76200">
            <a:solidFill>
              <a:srgbClr val="4472C4"/>
            </a:solidFill>
          </a:ln>
        </p:spPr>
        <p:style>
          <a:lnRef idx="2">
            <a:schemeClr val="accent4"/>
          </a:lnRef>
          <a:fillRef idx="1">
            <a:schemeClr val="lt1"/>
          </a:fillRef>
          <a:effectRef idx="0">
            <a:schemeClr val="accent4"/>
          </a:effectRef>
          <a:fontRef idx="minor">
            <a:schemeClr val="dk1"/>
          </a:fontRef>
        </p:style>
        <p:txBody>
          <a:bodyPr anchor="ctr" rtlCol="0"/>
          <a:p>
            <a:pPr algn="ctr"/>
            <a:endParaRPr lang="en-US"/>
          </a:p>
        </p:txBody>
      </p:sp>
      <p:sp>
        <p:nvSpPr>
          <p:cNvPr id="1048765" name="Rectangle 6"/>
          <p:cNvSpPr/>
          <p:nvPr/>
        </p:nvSpPr>
        <p:spPr>
          <a:xfrm>
            <a:off x="9195152" y="390653"/>
            <a:ext cx="2693740" cy="2693740"/>
          </a:xfrm>
          <a:prstGeom prst="rect"/>
          <a:noFill/>
          <a:ln w="76200"/>
        </p:spPr>
        <p:style>
          <a:lnRef idx="2">
            <a:schemeClr val="accent4"/>
          </a:lnRef>
          <a:fillRef idx="1">
            <a:schemeClr val="lt1"/>
          </a:fillRef>
          <a:effectRef idx="0">
            <a:schemeClr val="accent4"/>
          </a:effectRef>
          <a:fontRef idx="minor">
            <a:schemeClr val="dk1"/>
          </a:fontRef>
        </p:style>
        <p:txBody>
          <a:bodyPr anchor="ctr" rtlCol="0"/>
          <a:p>
            <a:pPr algn="ctr"/>
            <a:endParaRPr lang="en-US"/>
          </a:p>
        </p:txBody>
      </p:sp>
      <p:sp>
        <p:nvSpPr>
          <p:cNvPr id="1048766" name="Rectangle: Rounded Corners 7"/>
          <p:cNvSpPr/>
          <p:nvPr/>
        </p:nvSpPr>
        <p:spPr>
          <a:xfrm rot="19375177">
            <a:off x="-3313043" y="6157157"/>
            <a:ext cx="6679096" cy="772698"/>
          </a:xfrm>
          <a:prstGeom prst="roundRect"/>
        </p:spPr>
        <p:style>
          <a:lnRef idx="3">
            <a:schemeClr val="lt1"/>
          </a:lnRef>
          <a:fillRef idx="1">
            <a:schemeClr val="accent4"/>
          </a:fillRef>
          <a:effectRef idx="1">
            <a:schemeClr val="accent4"/>
          </a:effectRef>
          <a:fontRef idx="minor">
            <a:schemeClr val="lt1"/>
          </a:fontRef>
        </p:style>
        <p:txBody>
          <a:bodyPr anchor="ctr" rtlCol="0"/>
          <a:p>
            <a:pPr algn="ctr"/>
            <a:endParaRPr lang="en-US"/>
          </a:p>
        </p:txBody>
      </p:sp>
      <p:sp>
        <p:nvSpPr>
          <p:cNvPr id="1048767" name="Rectangle: Rounded Corners 8"/>
          <p:cNvSpPr/>
          <p:nvPr/>
        </p:nvSpPr>
        <p:spPr>
          <a:xfrm rot="19375177">
            <a:off x="-3729854" y="7251136"/>
            <a:ext cx="6871252" cy="772698"/>
          </a:xfrm>
          <a:prstGeom prst="roundRect"/>
        </p:spPr>
        <p:style>
          <a:lnRef idx="2">
            <a:schemeClr val="accent5">
              <a:shade val="50000"/>
            </a:schemeClr>
          </a:lnRef>
          <a:fillRef idx="1">
            <a:schemeClr val="accent5"/>
          </a:fillRef>
          <a:effectRef idx="0">
            <a:schemeClr val="accent5"/>
          </a:effectRef>
          <a:fontRef idx="minor">
            <a:schemeClr val="lt1"/>
          </a:fontRef>
        </p:style>
        <p:txBody>
          <a:bodyPr anchor="ctr" rtlCol="0"/>
          <a:p>
            <a:pPr algn="ctr"/>
            <a:endParaRPr dirty="0" lang="en-US"/>
          </a:p>
        </p:txBody>
      </p:sp>
      <p:sp>
        <p:nvSpPr>
          <p:cNvPr id="1048768" name="Rectangle: Rounded Corners 9"/>
          <p:cNvSpPr/>
          <p:nvPr/>
        </p:nvSpPr>
        <p:spPr>
          <a:xfrm rot="19375177">
            <a:off x="-2146494" y="6601309"/>
            <a:ext cx="7805531" cy="772698"/>
          </a:xfrm>
          <a:prstGeom prst="roundRect"/>
        </p:spPr>
        <p:style>
          <a:lnRef idx="3">
            <a:schemeClr val="lt1"/>
          </a:lnRef>
          <a:fillRef idx="1">
            <a:schemeClr val="accent4"/>
          </a:fillRef>
          <a:effectRef idx="1">
            <a:schemeClr val="accent4"/>
          </a:effectRef>
          <a:fontRef idx="minor">
            <a:schemeClr val="lt1"/>
          </a:fontRef>
        </p:style>
        <p:txBody>
          <a:bodyPr anchor="ctr" rtlCol="0"/>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769" name="Title 1"/>
          <p:cNvSpPr>
            <a:spLocks noGrp="1"/>
          </p:cNvSpPr>
          <p:nvPr>
            <p:ph type="title"/>
          </p:nvPr>
        </p:nvSpPr>
        <p:spPr/>
        <p:txBody>
          <a:bodyPr/>
          <a:p>
            <a:r>
              <a:rPr dirty="0" lang="en-US"/>
              <a:t>What is Queue and Stack</a:t>
            </a:r>
          </a:p>
        </p:txBody>
      </p:sp>
      <p:sp>
        <p:nvSpPr>
          <p:cNvPr id="1048770" name="Content Placeholder 2"/>
          <p:cNvSpPr>
            <a:spLocks noGrp="1"/>
          </p:cNvSpPr>
          <p:nvPr>
            <p:ph idx="1"/>
          </p:nvPr>
        </p:nvSpPr>
        <p:spPr>
          <a:xfrm>
            <a:off x="952277" y="1687170"/>
            <a:ext cx="5143721" cy="2427743"/>
          </a:xfrm>
        </p:spPr>
        <p:txBody>
          <a:bodyPr>
            <a:normAutofit/>
          </a:bodyPr>
          <a:p>
            <a:r>
              <a:rPr b="0" dirty="0" sz="2400" i="0" lang="en-US">
                <a:effectLst/>
              </a:rPr>
              <a:t>A queue is a </a:t>
            </a:r>
            <a:r>
              <a:rPr b="0" dirty="0" sz="2400" i="1" lang="en-US">
                <a:effectLst/>
              </a:rPr>
              <a:t>FIFO (First In First Out)</a:t>
            </a:r>
            <a:r>
              <a:rPr dirty="0" sz="2400" lang="en-US"/>
              <a:t>.</a:t>
            </a:r>
          </a:p>
          <a:p>
            <a:r>
              <a:rPr dirty="0" sz="2400" lang="en-US"/>
              <a:t>A queue </a:t>
            </a:r>
            <a:r>
              <a:rPr dirty="0" sz="2400" lang="en-US">
                <a:solidFill>
                  <a:srgbClr val="FF0000"/>
                </a:solidFill>
              </a:rPr>
              <a:t>removes</a:t>
            </a:r>
            <a:r>
              <a:rPr dirty="0" sz="2400" lang="en-US"/>
              <a:t> an element from the </a:t>
            </a:r>
            <a:r>
              <a:rPr dirty="0" sz="2400" lang="en-US">
                <a:solidFill>
                  <a:srgbClr val="FF0000"/>
                </a:solidFill>
              </a:rPr>
              <a:t>Front</a:t>
            </a:r>
            <a:r>
              <a:rPr dirty="0" sz="2400" lang="en-US"/>
              <a:t> end ​but it </a:t>
            </a:r>
            <a:r>
              <a:rPr dirty="0" sz="2400" lang="en-US">
                <a:solidFill>
                  <a:srgbClr val="FF0000"/>
                </a:solidFill>
              </a:rPr>
              <a:t>Inserts</a:t>
            </a:r>
            <a:r>
              <a:rPr dirty="0" sz="2400" lang="en-US"/>
              <a:t> an element at the </a:t>
            </a:r>
            <a:r>
              <a:rPr dirty="0" sz="2400" lang="en-US">
                <a:solidFill>
                  <a:srgbClr val="FF0000"/>
                </a:solidFill>
              </a:rPr>
              <a:t>Rear</a:t>
            </a:r>
            <a:r>
              <a:rPr dirty="0" sz="2400" lang="en-US"/>
              <a:t> end.</a:t>
            </a:r>
            <a:endParaRPr b="0" dirty="0" sz="2400" i="0" lang="en-US">
              <a:effectLst/>
            </a:endParaRPr>
          </a:p>
          <a:p>
            <a:endParaRPr dirty="0" sz="2400" lang="en-US"/>
          </a:p>
        </p:txBody>
      </p:sp>
      <p:pic>
        <p:nvPicPr>
          <p:cNvPr id="2097160" name="Picture 6"/>
          <p:cNvPicPr>
            <a:picLocks noChangeAspect="1"/>
          </p:cNvPicPr>
          <p:nvPr/>
        </p:nvPicPr>
        <p:blipFill>
          <a:blip xmlns:r="http://schemas.openxmlformats.org/officeDocument/2006/relationships" r:embed="rId1"/>
          <a:stretch>
            <a:fillRect/>
          </a:stretch>
        </p:blipFill>
        <p:spPr>
          <a:xfrm>
            <a:off x="6095998" y="4245330"/>
            <a:ext cx="5257802" cy="2247545"/>
          </a:xfrm>
          <a:prstGeom prst="rect"/>
        </p:spPr>
      </p:pic>
      <p:pic>
        <p:nvPicPr>
          <p:cNvPr id="2097161" name="Picture 8"/>
          <p:cNvPicPr>
            <a:picLocks noChangeAspect="1"/>
          </p:cNvPicPr>
          <p:nvPr/>
        </p:nvPicPr>
        <p:blipFill>
          <a:blip xmlns:r="http://schemas.openxmlformats.org/officeDocument/2006/relationships" r:embed="rId2"/>
          <a:stretch>
            <a:fillRect/>
          </a:stretch>
        </p:blipFill>
        <p:spPr>
          <a:xfrm>
            <a:off x="952277" y="4114913"/>
            <a:ext cx="5143721" cy="2377962"/>
          </a:xfrm>
          <a:prstGeom prst="rect"/>
        </p:spPr>
      </p:pic>
      <p:sp>
        <p:nvSpPr>
          <p:cNvPr id="1048771" name="Content Placeholder 2"/>
          <p:cNvSpPr txBox="1"/>
          <p:nvPr/>
        </p:nvSpPr>
        <p:spPr>
          <a:xfrm>
            <a:off x="6096000" y="1685098"/>
            <a:ext cx="5257800" cy="2429815"/>
          </a:xfrm>
          <a:prstGeom prst="rect"/>
        </p:spPr>
        <p:txBody>
          <a:bodyPr bIns="45720" lIns="91440" rIns="91440" rtlCol="0" tIns="45720" vert="horz">
            <a:norm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sz="2400" lang="en-US"/>
              <a:t>while a stack is a </a:t>
            </a:r>
            <a:r>
              <a:rPr dirty="0" sz="2400" i="1" lang="en-US"/>
              <a:t>LIFO (Last In First Out)</a:t>
            </a:r>
            <a:r>
              <a:rPr dirty="0" sz="2400" lang="en-US"/>
              <a:t> data structure.</a:t>
            </a:r>
          </a:p>
          <a:p>
            <a:r>
              <a:rPr dirty="0" sz="2400" lang="en-US"/>
              <a:t>A stack </a:t>
            </a:r>
            <a:r>
              <a:rPr dirty="0" sz="2400" lang="en-US">
                <a:solidFill>
                  <a:srgbClr val="FF0000"/>
                </a:solidFill>
              </a:rPr>
              <a:t>pushes</a:t>
            </a:r>
            <a:r>
              <a:rPr dirty="0" sz="2400" lang="en-US"/>
              <a:t> a new element to the </a:t>
            </a:r>
            <a:r>
              <a:rPr dirty="0" sz="2400" lang="en-US">
                <a:solidFill>
                  <a:srgbClr val="FF0000"/>
                </a:solidFill>
              </a:rPr>
              <a:t>top</a:t>
            </a:r>
            <a:r>
              <a:rPr dirty="0" sz="2400" lang="en-US"/>
              <a:t> of the stack and also </a:t>
            </a:r>
            <a:r>
              <a:rPr dirty="0" sz="2400" lang="en-US">
                <a:solidFill>
                  <a:srgbClr val="FF0000"/>
                </a:solidFill>
              </a:rPr>
              <a:t>pops</a:t>
            </a:r>
            <a:r>
              <a:rPr dirty="0" sz="2400" lang="en-US"/>
              <a:t> the element at the top.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772" name="Title 1"/>
          <p:cNvSpPr>
            <a:spLocks noGrp="1"/>
          </p:cNvSpPr>
          <p:nvPr>
            <p:ph type="title"/>
          </p:nvPr>
        </p:nvSpPr>
        <p:spPr/>
        <p:txBody>
          <a:bodyPr/>
          <a:p>
            <a:r>
              <a:rPr dirty="0" lang="en-US"/>
              <a:t>Reasons</a:t>
            </a:r>
          </a:p>
        </p:txBody>
      </p:sp>
      <p:sp>
        <p:nvSpPr>
          <p:cNvPr id="1048773" name="Content Placeholder 2"/>
          <p:cNvSpPr>
            <a:spLocks noGrp="1"/>
          </p:cNvSpPr>
          <p:nvPr>
            <p:ph idx="1"/>
          </p:nvPr>
        </p:nvSpPr>
        <p:spPr/>
        <p:txBody>
          <a:bodyPr>
            <a:normAutofit/>
          </a:bodyPr>
          <a:p>
            <a:pPr indent="-514350" marL="514350">
              <a:buFont typeface="+mj-lt"/>
              <a:buAutoNum type="arabicPeriod"/>
            </a:pPr>
            <a:r>
              <a:rPr b="1" dirty="0" lang="en-US"/>
              <a:t>Understanding Data Structures</a:t>
            </a:r>
          </a:p>
          <a:p>
            <a:pPr lvl="1"/>
            <a:r>
              <a:rPr dirty="0" lang="en-US"/>
              <a:t>Helps to </a:t>
            </a:r>
            <a:r>
              <a:rPr dirty="0" sz="2800" lang="en-US">
                <a:solidFill>
                  <a:srgbClr val="FF0000"/>
                </a:solidFill>
              </a:rPr>
              <a:t>understand</a:t>
            </a:r>
            <a:r>
              <a:rPr dirty="0" lang="en-US"/>
              <a:t> both of the Stack and Queue </a:t>
            </a:r>
            <a:r>
              <a:rPr dirty="0" sz="2800" lang="en-US">
                <a:solidFill>
                  <a:srgbClr val="FF0000"/>
                </a:solidFill>
              </a:rPr>
              <a:t>data structure</a:t>
            </a:r>
            <a:r>
              <a:rPr dirty="0" lang="en-US"/>
              <a:t>.</a:t>
            </a:r>
          </a:p>
          <a:p>
            <a:pPr indent="-514350" marL="514350">
              <a:buFont typeface="+mj-lt"/>
              <a:buAutoNum type="arabicPeriod"/>
            </a:pPr>
            <a:r>
              <a:rPr b="1" dirty="0" lang="en-US"/>
              <a:t>Functional Programming Languages:  </a:t>
            </a:r>
          </a:p>
          <a:p>
            <a:pPr lvl="1"/>
            <a:r>
              <a:rPr dirty="0" sz="2800" lang="en-US">
                <a:solidFill>
                  <a:srgbClr val="FF0000"/>
                </a:solidFill>
              </a:rPr>
              <a:t>Haskell, ML, or Lisp</a:t>
            </a:r>
            <a:r>
              <a:rPr dirty="0" lang="en-US"/>
              <a:t> support lists as a built-in type.</a:t>
            </a:r>
          </a:p>
          <a:p>
            <a:pPr lvl="1"/>
            <a:r>
              <a:rPr dirty="0" lang="en-US"/>
              <a:t>Making stack is easy by push/pop first element</a:t>
            </a:r>
          </a:p>
          <a:p>
            <a:pPr lvl="1"/>
            <a:r>
              <a:rPr dirty="0" lang="en-US"/>
              <a:t>Implementation of Queue using list causes O(n) complexity</a:t>
            </a:r>
          </a:p>
          <a:p>
            <a:pPr lvl="1"/>
            <a:r>
              <a:rPr dirty="0" lang="en-US"/>
              <a:t>With stacks you can get O(1) time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pic>
        <p:nvPicPr>
          <p:cNvPr id="2097162" name="Picture 2" descr="Implementation of Queue using Stacks"/>
          <p:cNvPicPr>
            <a:picLocks noChangeAspect="1" noChangeArrowheads="1"/>
          </p:cNvPicPr>
          <p:nvPr/>
        </p:nvPicPr>
        <p:blipFill rotWithShape="1">
          <a:blip xmlns:r="http://schemas.openxmlformats.org/officeDocument/2006/relationships" r:embed="rId1"/>
          <a:srcRect l="49284" r="-211"/>
          <a:stretch>
            <a:fillRect/>
          </a:stretch>
        </p:blipFill>
        <p:spPr bwMode="auto">
          <a:xfrm>
            <a:off x="5967831" y="1451808"/>
            <a:ext cx="3276600" cy="3954383"/>
          </a:xfrm>
          <a:prstGeom prst="rect"/>
          <a:noFill/>
        </p:spPr>
      </p:pic>
      <p:pic>
        <p:nvPicPr>
          <p:cNvPr id="2097163" name="Picture 2" descr="Implementation of Queue using Stacks"/>
          <p:cNvPicPr>
            <a:picLocks noChangeAspect="1" noChangeArrowheads="1"/>
          </p:cNvPicPr>
          <p:nvPr/>
        </p:nvPicPr>
        <p:blipFill rotWithShape="1">
          <a:blip xmlns:r="http://schemas.openxmlformats.org/officeDocument/2006/relationships" r:embed="rId1"/>
          <a:srcRect t="9606" r="49073"/>
          <a:stretch>
            <a:fillRect/>
          </a:stretch>
        </p:blipFill>
        <p:spPr bwMode="auto">
          <a:xfrm>
            <a:off x="2847215" y="1934817"/>
            <a:ext cx="3276600" cy="3574523"/>
          </a:xfrm>
          <a:prstGeom prst="rect"/>
          <a:noFill/>
        </p:spPr>
      </p:pic>
      <p:pic>
        <p:nvPicPr>
          <p:cNvPr id="2097164" name="Picture 4" descr="Implementation of Queue using Stacks"/>
          <p:cNvPicPr>
            <a:picLocks noChangeAspect="1" noChangeArrowheads="1"/>
          </p:cNvPicPr>
          <p:nvPr/>
        </p:nvPicPr>
        <p:blipFill rotWithShape="1">
          <a:blip xmlns:r="http://schemas.openxmlformats.org/officeDocument/2006/relationships" r:embed="rId2"/>
          <a:srcRect t="13968" b="15645"/>
          <a:stretch>
            <a:fillRect/>
          </a:stretch>
        </p:blipFill>
        <p:spPr bwMode="auto">
          <a:xfrm>
            <a:off x="2691231" y="1934817"/>
            <a:ext cx="3657081" cy="2953890"/>
          </a:xfrm>
          <a:prstGeom prst="rect"/>
          <a:noFill/>
        </p:spPr>
      </p:pic>
      <p:pic>
        <p:nvPicPr>
          <p:cNvPr id="2097165" name="Picture 8" descr="Implementation of Queue using Stacks"/>
          <p:cNvPicPr>
            <a:picLocks noChangeAspect="1" noChangeArrowheads="1"/>
          </p:cNvPicPr>
          <p:nvPr/>
        </p:nvPicPr>
        <p:blipFill rotWithShape="1">
          <a:blip xmlns:r="http://schemas.openxmlformats.org/officeDocument/2006/relationships" r:embed="rId3"/>
          <a:srcRect l="53817" r="8742" b="16931"/>
          <a:stretch>
            <a:fillRect/>
          </a:stretch>
        </p:blipFill>
        <p:spPr bwMode="auto">
          <a:xfrm>
            <a:off x="6348311" y="1440437"/>
            <a:ext cx="2570401" cy="3448270"/>
          </a:xfrm>
          <a:prstGeom prst="rect"/>
          <a:noFill/>
        </p:spPr>
      </p:pic>
      <p:pic>
        <p:nvPicPr>
          <p:cNvPr id="2097166" name="Picture 10" descr="Implementation of Queue using Stacks"/>
          <p:cNvPicPr>
            <a:picLocks noChangeAspect="1" noChangeArrowheads="1"/>
          </p:cNvPicPr>
          <p:nvPr/>
        </p:nvPicPr>
        <p:blipFill rotWithShape="1">
          <a:blip xmlns:r="http://schemas.openxmlformats.org/officeDocument/2006/relationships" r:embed="rId4"/>
          <a:srcRect l="45732" r="4309" b="17618"/>
          <a:stretch>
            <a:fillRect/>
          </a:stretch>
        </p:blipFill>
        <p:spPr bwMode="auto">
          <a:xfrm>
            <a:off x="6348311" y="1185205"/>
            <a:ext cx="4339359" cy="3703502"/>
          </a:xfrm>
          <a:prstGeom prst="rect"/>
          <a:noFill/>
        </p:spPr>
      </p:pic>
      <p:pic>
        <p:nvPicPr>
          <p:cNvPr id="2097167" name="Picture 12" descr="Implementation of Queue using Stacks"/>
          <p:cNvPicPr>
            <a:picLocks noChangeAspect="1" noChangeArrowheads="1"/>
          </p:cNvPicPr>
          <p:nvPr/>
        </p:nvPicPr>
        <p:blipFill rotWithShape="1">
          <a:blip xmlns:r="http://schemas.openxmlformats.org/officeDocument/2006/relationships" r:embed="rId5"/>
          <a:srcRect l="10549" b="16000"/>
          <a:stretch>
            <a:fillRect/>
          </a:stretch>
        </p:blipFill>
        <p:spPr bwMode="auto">
          <a:xfrm>
            <a:off x="3312886" y="1497844"/>
            <a:ext cx="6079559" cy="3402233"/>
          </a:xfrm>
          <a:prstGeom prst="rect"/>
          <a:noFill/>
        </p:spPr>
      </p:pic>
      <p:sp>
        <p:nvSpPr>
          <p:cNvPr id="1048774" name="Title 3"/>
          <p:cNvSpPr>
            <a:spLocks noGrp="1"/>
          </p:cNvSpPr>
          <p:nvPr>
            <p:ph type="title"/>
          </p:nvPr>
        </p:nvSpPr>
        <p:spPr/>
        <p:txBody>
          <a:bodyPr/>
          <a:p>
            <a:r>
              <a:rPr dirty="0" lang="en-US"/>
              <a:t>Working</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2097164"/>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2097165"/>
                                        </p:tgtEl>
                                        <p:attrNameLst>
                                          <p:attrName>style.visibility</p:attrName>
                                        </p:attrNameLst>
                                      </p:cBhvr>
                                      <p:to>
                                        <p:strVal val="visible"/>
                                      </p:to>
                                    </p:set>
                                  </p:childTnLst>
                                </p:cTn>
                              </p:par>
                              <p:par>
                                <p:cTn fill="hold" id="11" nodeType="withEffect" presetClass="exit" presetID="1" presetSubtype="0">
                                  <p:stCondLst>
                                    <p:cond delay="0"/>
                                  </p:stCondLst>
                                  <p:childTnLst>
                                    <p:set>
                                      <p:cBhvr>
                                        <p:cTn dur="1" fill="hold" id="12">
                                          <p:stCondLst>
                                            <p:cond delay="0"/>
                                          </p:stCondLst>
                                        </p:cTn>
                                        <p:tgtEl>
                                          <p:spTgt spid="2097164"/>
                                        </p:tgtEl>
                                        <p:attrNameLst>
                                          <p:attrName>style.visibility</p:attrName>
                                        </p:attrNameLst>
                                      </p:cBhvr>
                                      <p:to>
                                        <p:strVal val="hidden"/>
                                      </p:to>
                                    </p:se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 presetSubtype="0">
                                  <p:stCondLst>
                                    <p:cond delay="0"/>
                                  </p:stCondLst>
                                  <p:childTnLst>
                                    <p:set>
                                      <p:cBhvr>
                                        <p:cTn dur="1" fill="hold" id="16">
                                          <p:stCondLst>
                                            <p:cond delay="0"/>
                                          </p:stCondLst>
                                        </p:cTn>
                                        <p:tgtEl>
                                          <p:spTgt spid="2097166"/>
                                        </p:tgtEl>
                                        <p:attrNameLst>
                                          <p:attrName>style.visibility</p:attrName>
                                        </p:attrNameLst>
                                      </p:cBhvr>
                                      <p:to>
                                        <p:strVal val="visible"/>
                                      </p:to>
                                    </p:set>
                                  </p:childTnLst>
                                </p:cTn>
                              </p:par>
                            </p:childTnLst>
                          </p:cTn>
                        </p:par>
                      </p:childTnLst>
                    </p:cTn>
                  </p:par>
                  <p:par>
                    <p:cTn fill="hold" id="17">
                      <p:stCondLst>
                        <p:cond delay="indefinite"/>
                      </p:stCondLst>
                      <p:childTnLst>
                        <p:par>
                          <p:cTn fill="hold" id="18">
                            <p:stCondLst>
                              <p:cond delay="0"/>
                            </p:stCondLst>
                            <p:childTnLst>
                              <p:par>
                                <p:cTn fill="hold" id="19" nodeType="clickEffect" presetClass="exit" presetID="1" presetSubtype="0">
                                  <p:stCondLst>
                                    <p:cond delay="0"/>
                                  </p:stCondLst>
                                  <p:childTnLst>
                                    <p:set>
                                      <p:cBhvr>
                                        <p:cTn dur="1" fill="hold" id="20">
                                          <p:stCondLst>
                                            <p:cond delay="0"/>
                                          </p:stCondLst>
                                        </p:cTn>
                                        <p:tgtEl>
                                          <p:spTgt spid="2097166"/>
                                        </p:tgtEl>
                                        <p:attrNameLst>
                                          <p:attrName>style.visibility</p:attrName>
                                        </p:attrNameLst>
                                      </p:cBhvr>
                                      <p:to>
                                        <p:strVal val="hidden"/>
                                      </p:to>
                                    </p:set>
                                  </p:childTnLst>
                                </p:cTn>
                              </p:par>
                              <p:par>
                                <p:cTn fill="hold" id="21" nodeType="withEffect" presetClass="entr" presetID="1" presetSubtype="0">
                                  <p:stCondLst>
                                    <p:cond delay="0"/>
                                  </p:stCondLst>
                                  <p:childTnLst>
                                    <p:set>
                                      <p:cBhvr>
                                        <p:cTn dur="1" fill="hold" id="22">
                                          <p:stCondLst>
                                            <p:cond delay="0"/>
                                          </p:stCondLst>
                                        </p:cTn>
                                        <p:tgtEl>
                                          <p:spTgt spid="2097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07" name="Title 1"/>
          <p:cNvSpPr>
            <a:spLocks noGrp="1"/>
          </p:cNvSpPr>
          <p:nvPr>
            <p:ph type="title"/>
          </p:nvPr>
        </p:nvSpPr>
        <p:spPr/>
        <p:txBody>
          <a:bodyPr/>
          <a:p>
            <a:r>
              <a:rPr dirty="0" lang="en-US"/>
              <a:t>What is a Circular Queue?</a:t>
            </a:r>
          </a:p>
        </p:txBody>
      </p:sp>
      <p:sp>
        <p:nvSpPr>
          <p:cNvPr id="1048608" name="Content Placeholder 2"/>
          <p:cNvSpPr>
            <a:spLocks noGrp="1"/>
          </p:cNvSpPr>
          <p:nvPr>
            <p:ph idx="1"/>
          </p:nvPr>
        </p:nvSpPr>
        <p:spPr>
          <a:xfrm>
            <a:off x="883216" y="2316571"/>
            <a:ext cx="6158948" cy="3286538"/>
          </a:xfrm>
        </p:spPr>
        <p:txBody>
          <a:bodyPr>
            <a:normAutofit lnSpcReduction="10000"/>
          </a:bodyPr>
          <a:p>
            <a:r>
              <a:rPr dirty="0" lang="en-US"/>
              <a:t>A circular queue based on the</a:t>
            </a:r>
            <a:r>
              <a:rPr dirty="0" lang="en-US">
                <a:solidFill>
                  <a:srgbClr val="FF0000"/>
                </a:solidFill>
              </a:rPr>
              <a:t> FIFO </a:t>
            </a:r>
            <a:r>
              <a:rPr dirty="0" lang="en-US"/>
              <a:t>(First In First Out) principle </a:t>
            </a:r>
          </a:p>
          <a:p>
            <a:endParaRPr dirty="0" lang="en-US"/>
          </a:p>
          <a:p>
            <a:r>
              <a:rPr dirty="0" lang="en-US"/>
              <a:t>The </a:t>
            </a:r>
            <a:r>
              <a:rPr dirty="0" lang="en-US">
                <a:solidFill>
                  <a:srgbClr val="FF0000"/>
                </a:solidFill>
              </a:rPr>
              <a:t>last</a:t>
            </a:r>
            <a:r>
              <a:rPr dirty="0" lang="en-US"/>
              <a:t> position is </a:t>
            </a:r>
            <a:r>
              <a:rPr dirty="0" lang="en-US">
                <a:solidFill>
                  <a:srgbClr val="002060"/>
                </a:solidFill>
              </a:rPr>
              <a:t>connected</a:t>
            </a:r>
            <a:r>
              <a:rPr dirty="0" lang="en-US"/>
              <a:t> to the </a:t>
            </a:r>
            <a:r>
              <a:rPr dirty="0" lang="en-US">
                <a:solidFill>
                  <a:srgbClr val="FF0000"/>
                </a:solidFill>
              </a:rPr>
              <a:t>first </a:t>
            </a:r>
            <a:r>
              <a:rPr dirty="0" lang="en-US"/>
              <a:t>position</a:t>
            </a:r>
          </a:p>
          <a:p>
            <a:endParaRPr dirty="0" lang="en-US"/>
          </a:p>
          <a:p>
            <a:r>
              <a:rPr dirty="0" lang="en-US"/>
              <a:t>It is also known as a </a:t>
            </a:r>
            <a:r>
              <a:rPr b="1" dirty="0" i="1" lang="en-US">
                <a:solidFill>
                  <a:srgbClr val="FF0000"/>
                </a:solidFill>
              </a:rPr>
              <a:t>Ring Buffer</a:t>
            </a:r>
            <a:r>
              <a:rPr dirty="0" lang="en-US">
                <a:solidFill>
                  <a:srgbClr val="FF0000"/>
                </a:solidFill>
              </a:rPr>
              <a:t>.</a:t>
            </a:r>
          </a:p>
          <a:p>
            <a:pPr indent="0" marL="0">
              <a:buNone/>
            </a:pPr>
            <a:endParaRPr dirty="0" lang="en-US"/>
          </a:p>
        </p:txBody>
      </p:sp>
      <p:pic>
        <p:nvPicPr>
          <p:cNvPr id="2097152" name="Picture 2" descr="Circular increment in circular queue"/>
          <p:cNvPicPr>
            <a:picLocks noChangeAspect="1" noChangeArrowheads="1"/>
          </p:cNvPicPr>
          <p:nvPr/>
        </p:nvPicPr>
        <p:blipFill>
          <a:blip xmlns:r="http://schemas.openxmlformats.org/officeDocument/2006/relationships" r:embed="rId1"/>
          <a:srcRect/>
          <a:stretch>
            <a:fillRect/>
          </a:stretch>
        </p:blipFill>
        <p:spPr bwMode="auto">
          <a:xfrm>
            <a:off x="6687089" y="1254891"/>
            <a:ext cx="4666711" cy="4672897"/>
          </a:xfrm>
          <a:prstGeom prst="rect"/>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781" name="Title 3"/>
          <p:cNvSpPr>
            <a:spLocks noGrp="1"/>
          </p:cNvSpPr>
          <p:nvPr>
            <p:ph type="title"/>
          </p:nvPr>
        </p:nvSpPr>
        <p:spPr>
          <a:xfrm>
            <a:off x="838200" y="365125"/>
            <a:ext cx="10515600" cy="1460500"/>
          </a:xfrm>
        </p:spPr>
        <p:txBody>
          <a:bodyPr>
            <a:normAutofit/>
          </a:bodyPr>
          <a:p>
            <a:r>
              <a:rPr dirty="0" lang="en-US"/>
              <a:t>Method 1 (</a:t>
            </a:r>
            <a:r>
              <a:rPr dirty="0" lang="en-US" err="1"/>
              <a:t>enQueue</a:t>
            </a:r>
            <a:r>
              <a:rPr dirty="0" lang="en-US"/>
              <a:t> operation costly)</a:t>
            </a:r>
          </a:p>
        </p:txBody>
      </p:sp>
      <p:pic>
        <p:nvPicPr>
          <p:cNvPr id="2097168" name="Picture 6"/>
          <p:cNvPicPr>
            <a:picLocks noChangeAspect="1"/>
          </p:cNvPicPr>
          <p:nvPr/>
        </p:nvPicPr>
        <p:blipFill>
          <a:blip xmlns:r="http://schemas.openxmlformats.org/officeDocument/2006/relationships" r:embed="rId1"/>
          <a:stretch>
            <a:fillRect/>
          </a:stretch>
        </p:blipFill>
        <p:spPr>
          <a:xfrm>
            <a:off x="2131611" y="1536874"/>
            <a:ext cx="7928777" cy="4956001"/>
          </a:xfrm>
          <a:prstGeom prst="rec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782" name="Title 1"/>
          <p:cNvSpPr>
            <a:spLocks noGrp="1"/>
          </p:cNvSpPr>
          <p:nvPr>
            <p:ph type="title"/>
          </p:nvPr>
        </p:nvSpPr>
        <p:spPr/>
        <p:txBody>
          <a:bodyPr/>
          <a:p>
            <a:r>
              <a:rPr dirty="0" lang="en-US"/>
              <a:t>Method 2 (</a:t>
            </a:r>
            <a:r>
              <a:rPr dirty="0" lang="en-US" err="1"/>
              <a:t>deQueue</a:t>
            </a:r>
            <a:r>
              <a:rPr dirty="0" lang="en-US"/>
              <a:t> operation costly)</a:t>
            </a:r>
          </a:p>
        </p:txBody>
      </p:sp>
      <p:pic>
        <p:nvPicPr>
          <p:cNvPr id="2097169" name="Content Placeholder 5"/>
          <p:cNvPicPr>
            <a:picLocks noChangeAspect="1" noGrp="1"/>
          </p:cNvPicPr>
          <p:nvPr>
            <p:ph idx="1"/>
          </p:nvPr>
        </p:nvPicPr>
        <p:blipFill>
          <a:blip xmlns:r="http://schemas.openxmlformats.org/officeDocument/2006/relationships" r:embed="rId1"/>
          <a:stretch>
            <a:fillRect/>
          </a:stretch>
        </p:blipFill>
        <p:spPr>
          <a:xfrm>
            <a:off x="1455308" y="1563757"/>
            <a:ext cx="9281383" cy="4929118"/>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783" name="Title 1"/>
          <p:cNvSpPr>
            <a:spLocks noGrp="1"/>
          </p:cNvSpPr>
          <p:nvPr>
            <p:ph type="title"/>
          </p:nvPr>
        </p:nvSpPr>
        <p:spPr/>
        <p:txBody>
          <a:bodyPr/>
          <a:p>
            <a:r>
              <a:rPr dirty="0" lang="en-US"/>
              <a:t>Applications </a:t>
            </a:r>
          </a:p>
        </p:txBody>
      </p:sp>
      <p:sp>
        <p:nvSpPr>
          <p:cNvPr id="1048784" name="Content Placeholder 2"/>
          <p:cNvSpPr>
            <a:spLocks noGrp="1"/>
          </p:cNvSpPr>
          <p:nvPr>
            <p:ph idx="1"/>
          </p:nvPr>
        </p:nvSpPr>
        <p:spPr/>
        <p:txBody>
          <a:bodyPr/>
          <a:p>
            <a:r>
              <a:rPr dirty="0" i="0" lang="en-US">
                <a:effectLst/>
              </a:rPr>
              <a:t>Task Scheduling in Operating Systems</a:t>
            </a:r>
          </a:p>
          <a:p>
            <a:r>
              <a:rPr dirty="0" i="0" lang="en-US">
                <a:effectLst/>
              </a:rPr>
              <a:t>Undo Mechanism in Software Applications</a:t>
            </a:r>
          </a:p>
          <a:p>
            <a:r>
              <a:rPr dirty="0" i="0" lang="en-US">
                <a:effectLst/>
              </a:rPr>
              <a:t>Print Queue Management</a:t>
            </a:r>
            <a:endParaRPr dirty="0" lang="en-US"/>
          </a:p>
          <a:p>
            <a:r>
              <a:rPr dirty="0" i="0" lang="en-US">
                <a:effectLst/>
              </a:rPr>
              <a:t>B</a:t>
            </a:r>
            <a:r>
              <a:rPr dirty="0" i="0" lang="en-US">
                <a:effectLst/>
              </a:rPr>
              <a:t>r</a:t>
            </a:r>
            <a:r>
              <a:rPr dirty="0" i="0" lang="en-US">
                <a:effectLst/>
              </a:rPr>
              <a:t>o</a:t>
            </a:r>
            <a:r>
              <a:rPr dirty="0" i="0" lang="en-US">
                <a:effectLst/>
              </a:rPr>
              <a:t>w</a:t>
            </a:r>
            <a:r>
              <a:rPr dirty="0" i="0" lang="en-US">
                <a:effectLst/>
              </a:rPr>
              <a:t>s</a:t>
            </a:r>
            <a:r>
              <a:rPr dirty="0" i="0" lang="en-US">
                <a:effectLst/>
              </a:rPr>
              <a:t>e</a:t>
            </a:r>
            <a:r>
              <a:rPr dirty="0" i="0" lang="en-US">
                <a:effectLst/>
              </a:rPr>
              <a:t>r</a:t>
            </a:r>
            <a:r>
              <a:rPr dirty="0" i="0" lang="en-US">
                <a:effectLst/>
              </a:rPr>
              <a:t> </a:t>
            </a:r>
            <a:r>
              <a:rPr dirty="0" i="0" lang="en-US">
                <a:effectLst/>
              </a:rPr>
              <a:t>H</a:t>
            </a:r>
            <a:r>
              <a:rPr dirty="0" i="0" lang="en-US">
                <a:effectLst/>
              </a:rPr>
              <a:t>i</a:t>
            </a:r>
            <a:r>
              <a:rPr dirty="0" i="0" lang="en-US">
                <a:effectLst/>
              </a:rPr>
              <a:t>story</a:t>
            </a:r>
            <a:endParaRPr altLang="en-US" lang="zh-CN"/>
          </a:p>
          <a:p>
            <a:r>
              <a:rPr altLang="en-US" lang="en-US"/>
              <a:t>C</a:t>
            </a:r>
            <a:r>
              <a:rPr altLang="en-US" lang="en-US"/>
              <a:t>a</a:t>
            </a:r>
            <a:r>
              <a:rPr altLang="en-US" lang="en-US"/>
              <a:t>l</a:t>
            </a:r>
            <a:r>
              <a:rPr altLang="en-US" lang="en-US"/>
              <a:t>l</a:t>
            </a:r>
            <a:r>
              <a:rPr altLang="en-US" lang="en-US"/>
              <a:t> </a:t>
            </a:r>
            <a:r>
              <a:rPr altLang="en-US" lang="en-US"/>
              <a:t>c</a:t>
            </a:r>
            <a:r>
              <a:rPr altLang="en-US" lang="en-US"/>
              <a:t>entre</a:t>
            </a:r>
            <a:r>
              <a:rPr altLang="en-US" lang="en-US"/>
              <a:t> </a:t>
            </a:r>
            <a:r>
              <a:rPr altLang="en-US" lang="en-US"/>
              <a:t>s</a:t>
            </a:r>
            <a:r>
              <a:rPr altLang="en-US" lang="en-US"/>
              <a:t>y</a:t>
            </a:r>
            <a:r>
              <a:rPr altLang="en-US" lang="en-US"/>
              <a:t>stem</a:t>
            </a:r>
            <a:endParaRPr altLang="en-US" lang="zh-CN"/>
          </a:p>
          <a:p>
            <a:r>
              <a:rPr dirty="0" i="0" lang="en-US">
                <a:effectLst/>
              </a:rPr>
              <a:t>Simulation of Queues in Environments with Limited Resources</a:t>
            </a:r>
            <a:endParaRPr dirty="0"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785" name="Title 1"/>
          <p:cNvSpPr>
            <a:spLocks noGrp="1"/>
          </p:cNvSpPr>
          <p:nvPr>
            <p:ph type="ctrTitle"/>
          </p:nvPr>
        </p:nvSpPr>
        <p:spPr/>
        <p:txBody>
          <a:bodyPr/>
          <a:p>
            <a:r>
              <a:rPr lang="en-US"/>
              <a:t>Stack using queue</a:t>
            </a:r>
            <a:endParaRPr dirty="0" lang="en-US"/>
          </a:p>
        </p:txBody>
      </p:sp>
      <p:sp>
        <p:nvSpPr>
          <p:cNvPr id="1048786" name="Subtitle 5"/>
          <p:cNvSpPr>
            <a:spLocks noGrp="1"/>
          </p:cNvSpPr>
          <p:nvPr>
            <p:ph type="subTitle" idx="1"/>
          </p:nvPr>
        </p:nvSpPr>
        <p:spPr/>
        <p:txBody>
          <a:bodyPr/>
          <a:p>
            <a:r>
              <a:rPr dirty="0" lang="en-US"/>
              <a:t>A brief introduction Stack using Queue with implementation</a:t>
            </a:r>
          </a:p>
          <a:p>
            <a:endParaRPr dirty="0" lang="en-US"/>
          </a:p>
        </p:txBody>
      </p:sp>
      <p:sp>
        <p:nvSpPr>
          <p:cNvPr id="1048787" name="Rectangle 6"/>
          <p:cNvSpPr/>
          <p:nvPr/>
        </p:nvSpPr>
        <p:spPr>
          <a:xfrm>
            <a:off x="10208526" y="-789159"/>
            <a:ext cx="2838734" cy="2838734"/>
          </a:xfrm>
          <a:prstGeom prst="rect"/>
          <a:noFill/>
          <a:ln w="76200"/>
        </p:spPr>
        <p:style>
          <a:lnRef idx="2">
            <a:schemeClr val="accent4"/>
          </a:lnRef>
          <a:fillRef idx="1">
            <a:schemeClr val="lt1"/>
          </a:fillRef>
          <a:effectRef idx="0">
            <a:schemeClr val="accent4"/>
          </a:effectRef>
          <a:fontRef idx="minor">
            <a:schemeClr val="dk1"/>
          </a:fontRef>
        </p:style>
        <p:txBody>
          <a:bodyPr anchor="ctr" rtlCol="0"/>
          <a:p>
            <a:pPr algn="ctr"/>
            <a:endParaRPr lang="en-US"/>
          </a:p>
        </p:txBody>
      </p:sp>
      <p:sp>
        <p:nvSpPr>
          <p:cNvPr id="1048788" name="Rectangle 7"/>
          <p:cNvSpPr/>
          <p:nvPr/>
        </p:nvSpPr>
        <p:spPr>
          <a:xfrm>
            <a:off x="9651242" y="-195442"/>
            <a:ext cx="2838734" cy="2838734"/>
          </a:xfrm>
          <a:prstGeom prst="rect"/>
          <a:noFill/>
          <a:ln w="76200">
            <a:solidFill>
              <a:srgbClr val="4472C4"/>
            </a:solidFill>
          </a:ln>
        </p:spPr>
        <p:style>
          <a:lnRef idx="2">
            <a:schemeClr val="accent4"/>
          </a:lnRef>
          <a:fillRef idx="1">
            <a:schemeClr val="lt1"/>
          </a:fillRef>
          <a:effectRef idx="0">
            <a:schemeClr val="accent4"/>
          </a:effectRef>
          <a:fontRef idx="minor">
            <a:schemeClr val="dk1"/>
          </a:fontRef>
        </p:style>
        <p:txBody>
          <a:bodyPr anchor="ctr" rtlCol="0"/>
          <a:p>
            <a:pPr algn="ctr"/>
            <a:endParaRPr lang="en-US"/>
          </a:p>
        </p:txBody>
      </p:sp>
      <p:sp>
        <p:nvSpPr>
          <p:cNvPr id="1048789" name="Rectangle 8"/>
          <p:cNvSpPr/>
          <p:nvPr/>
        </p:nvSpPr>
        <p:spPr>
          <a:xfrm>
            <a:off x="9195152" y="390653"/>
            <a:ext cx="2693740" cy="2693740"/>
          </a:xfrm>
          <a:prstGeom prst="rect"/>
          <a:noFill/>
          <a:ln w="76200"/>
        </p:spPr>
        <p:style>
          <a:lnRef idx="2">
            <a:schemeClr val="accent4"/>
          </a:lnRef>
          <a:fillRef idx="1">
            <a:schemeClr val="lt1"/>
          </a:fillRef>
          <a:effectRef idx="0">
            <a:schemeClr val="accent4"/>
          </a:effectRef>
          <a:fontRef idx="minor">
            <a:schemeClr val="dk1"/>
          </a:fontRef>
        </p:style>
        <p:txBody>
          <a:bodyPr anchor="ctr" rtlCol="0"/>
          <a:p>
            <a:pPr algn="ctr"/>
            <a:endParaRPr lang="en-US"/>
          </a:p>
        </p:txBody>
      </p:sp>
      <p:sp>
        <p:nvSpPr>
          <p:cNvPr id="1048790" name="Rectangle: Rounded Corners 9"/>
          <p:cNvSpPr/>
          <p:nvPr/>
        </p:nvSpPr>
        <p:spPr>
          <a:xfrm rot="19375177">
            <a:off x="-3313043" y="6157157"/>
            <a:ext cx="6679096" cy="772698"/>
          </a:xfrm>
          <a:prstGeom prst="roundRect"/>
        </p:spPr>
        <p:style>
          <a:lnRef idx="3">
            <a:schemeClr val="lt1"/>
          </a:lnRef>
          <a:fillRef idx="1">
            <a:schemeClr val="accent4"/>
          </a:fillRef>
          <a:effectRef idx="1">
            <a:schemeClr val="accent4"/>
          </a:effectRef>
          <a:fontRef idx="minor">
            <a:schemeClr val="lt1"/>
          </a:fontRef>
        </p:style>
        <p:txBody>
          <a:bodyPr anchor="ctr" rtlCol="0"/>
          <a:p>
            <a:pPr algn="ctr"/>
            <a:endParaRPr lang="en-US"/>
          </a:p>
        </p:txBody>
      </p:sp>
      <p:sp>
        <p:nvSpPr>
          <p:cNvPr id="1048791" name="Rectangle: Rounded Corners 10"/>
          <p:cNvSpPr/>
          <p:nvPr/>
        </p:nvSpPr>
        <p:spPr>
          <a:xfrm rot="19375177">
            <a:off x="-3729854" y="7251136"/>
            <a:ext cx="6871252" cy="772698"/>
          </a:xfrm>
          <a:prstGeom prst="roundRect"/>
        </p:spPr>
        <p:style>
          <a:lnRef idx="2">
            <a:schemeClr val="accent5">
              <a:shade val="50000"/>
            </a:schemeClr>
          </a:lnRef>
          <a:fillRef idx="1">
            <a:schemeClr val="accent5"/>
          </a:fillRef>
          <a:effectRef idx="0">
            <a:schemeClr val="accent5"/>
          </a:effectRef>
          <a:fontRef idx="minor">
            <a:schemeClr val="lt1"/>
          </a:fontRef>
        </p:style>
        <p:txBody>
          <a:bodyPr anchor="ctr" rtlCol="0"/>
          <a:p>
            <a:pPr algn="ctr"/>
            <a:endParaRPr dirty="0" lang="en-US"/>
          </a:p>
        </p:txBody>
      </p:sp>
      <p:sp>
        <p:nvSpPr>
          <p:cNvPr id="1048792" name="Rectangle: Rounded Corners 11"/>
          <p:cNvSpPr/>
          <p:nvPr/>
        </p:nvSpPr>
        <p:spPr>
          <a:xfrm rot="19375177">
            <a:off x="-2146494" y="6601309"/>
            <a:ext cx="7805531" cy="772698"/>
          </a:xfrm>
          <a:prstGeom prst="roundRect"/>
        </p:spPr>
        <p:style>
          <a:lnRef idx="3">
            <a:schemeClr val="lt1"/>
          </a:lnRef>
          <a:fillRef idx="1">
            <a:schemeClr val="accent4"/>
          </a:fillRef>
          <a:effectRef idx="1">
            <a:schemeClr val="accent4"/>
          </a:effectRef>
          <a:fontRef idx="minor">
            <a:schemeClr val="lt1"/>
          </a:fontRef>
        </p:style>
        <p:txBody>
          <a:bodyPr anchor="ctr" rtlCol="0"/>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793" name="Title 1"/>
          <p:cNvSpPr>
            <a:spLocks noGrp="1"/>
          </p:cNvSpPr>
          <p:nvPr>
            <p:ph type="title"/>
          </p:nvPr>
        </p:nvSpPr>
        <p:spPr/>
        <p:txBody>
          <a:bodyPr/>
          <a:p>
            <a:r>
              <a:rPr dirty="0" lang="en-US"/>
              <a:t>What is Queue and Stack</a:t>
            </a:r>
          </a:p>
        </p:txBody>
      </p:sp>
      <p:sp>
        <p:nvSpPr>
          <p:cNvPr id="1048794" name="Content Placeholder 2"/>
          <p:cNvSpPr>
            <a:spLocks noGrp="1"/>
          </p:cNvSpPr>
          <p:nvPr>
            <p:ph idx="1"/>
          </p:nvPr>
        </p:nvSpPr>
        <p:spPr>
          <a:xfrm>
            <a:off x="952277" y="1687170"/>
            <a:ext cx="5143721" cy="2427743"/>
          </a:xfrm>
        </p:spPr>
        <p:txBody>
          <a:bodyPr>
            <a:normAutofit/>
          </a:bodyPr>
          <a:p>
            <a:r>
              <a:rPr b="0" dirty="0" sz="2400" i="0" lang="en-US">
                <a:effectLst/>
              </a:rPr>
              <a:t>A queue is a </a:t>
            </a:r>
            <a:r>
              <a:rPr b="0" dirty="0" sz="2400" i="1" lang="en-US">
                <a:effectLst/>
              </a:rPr>
              <a:t>FIFO (First In First Out)</a:t>
            </a:r>
            <a:r>
              <a:rPr dirty="0" sz="2400" lang="en-US"/>
              <a:t>.</a:t>
            </a:r>
          </a:p>
          <a:p>
            <a:r>
              <a:rPr dirty="0" sz="2400" lang="en-US"/>
              <a:t>A queue </a:t>
            </a:r>
            <a:r>
              <a:rPr dirty="0" sz="2400" lang="en-US">
                <a:solidFill>
                  <a:srgbClr val="FF0000"/>
                </a:solidFill>
              </a:rPr>
              <a:t>removes</a:t>
            </a:r>
            <a:r>
              <a:rPr dirty="0" sz="2400" lang="en-US"/>
              <a:t> an element from the </a:t>
            </a:r>
            <a:r>
              <a:rPr dirty="0" sz="2400" lang="en-US">
                <a:solidFill>
                  <a:srgbClr val="FF0000"/>
                </a:solidFill>
              </a:rPr>
              <a:t>Front</a:t>
            </a:r>
            <a:r>
              <a:rPr dirty="0" sz="2400" lang="en-US"/>
              <a:t> end ​but it </a:t>
            </a:r>
            <a:r>
              <a:rPr dirty="0" sz="2400" lang="en-US">
                <a:solidFill>
                  <a:srgbClr val="FF0000"/>
                </a:solidFill>
              </a:rPr>
              <a:t>Inserts</a:t>
            </a:r>
            <a:r>
              <a:rPr dirty="0" sz="2400" lang="en-US"/>
              <a:t> an element at the </a:t>
            </a:r>
            <a:r>
              <a:rPr dirty="0" sz="2400" lang="en-US">
                <a:solidFill>
                  <a:srgbClr val="FF0000"/>
                </a:solidFill>
              </a:rPr>
              <a:t>Rear</a:t>
            </a:r>
            <a:r>
              <a:rPr dirty="0" sz="2400" lang="en-US"/>
              <a:t> end.</a:t>
            </a:r>
            <a:endParaRPr b="0" dirty="0" sz="2400" i="0" lang="en-US">
              <a:effectLst/>
            </a:endParaRPr>
          </a:p>
          <a:p>
            <a:endParaRPr dirty="0" sz="2400" lang="en-US"/>
          </a:p>
        </p:txBody>
      </p:sp>
      <p:pic>
        <p:nvPicPr>
          <p:cNvPr id="2097170" name="Picture 6"/>
          <p:cNvPicPr>
            <a:picLocks noChangeAspect="1"/>
          </p:cNvPicPr>
          <p:nvPr/>
        </p:nvPicPr>
        <p:blipFill>
          <a:blip xmlns:r="http://schemas.openxmlformats.org/officeDocument/2006/relationships" r:embed="rId1"/>
          <a:stretch>
            <a:fillRect/>
          </a:stretch>
        </p:blipFill>
        <p:spPr>
          <a:xfrm>
            <a:off x="6095998" y="4245330"/>
            <a:ext cx="5257802" cy="2247545"/>
          </a:xfrm>
          <a:prstGeom prst="rect"/>
        </p:spPr>
      </p:pic>
      <p:pic>
        <p:nvPicPr>
          <p:cNvPr id="2097171" name="Picture 8"/>
          <p:cNvPicPr>
            <a:picLocks noChangeAspect="1"/>
          </p:cNvPicPr>
          <p:nvPr/>
        </p:nvPicPr>
        <p:blipFill>
          <a:blip xmlns:r="http://schemas.openxmlformats.org/officeDocument/2006/relationships" r:embed="rId2"/>
          <a:stretch>
            <a:fillRect/>
          </a:stretch>
        </p:blipFill>
        <p:spPr>
          <a:xfrm>
            <a:off x="952277" y="4114913"/>
            <a:ext cx="5143721" cy="2377962"/>
          </a:xfrm>
          <a:prstGeom prst="rect"/>
        </p:spPr>
      </p:pic>
      <p:sp>
        <p:nvSpPr>
          <p:cNvPr id="1048795" name="Content Placeholder 2"/>
          <p:cNvSpPr txBox="1"/>
          <p:nvPr/>
        </p:nvSpPr>
        <p:spPr>
          <a:xfrm>
            <a:off x="6096000" y="1685098"/>
            <a:ext cx="5257800" cy="2429815"/>
          </a:xfrm>
          <a:prstGeom prst="rect"/>
        </p:spPr>
        <p:txBody>
          <a:bodyPr bIns="45720" lIns="91440" rIns="91440" rtlCol="0" tIns="45720" vert="horz">
            <a:norm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sz="2400" lang="en-US"/>
              <a:t>while a stack is a </a:t>
            </a:r>
            <a:r>
              <a:rPr dirty="0" sz="2400" i="1" lang="en-US"/>
              <a:t>LIFO (Last In First Out)</a:t>
            </a:r>
            <a:r>
              <a:rPr dirty="0" sz="2400" lang="en-US"/>
              <a:t> data structure.</a:t>
            </a:r>
          </a:p>
          <a:p>
            <a:r>
              <a:rPr dirty="0" sz="2400" lang="en-US"/>
              <a:t>A stack </a:t>
            </a:r>
            <a:r>
              <a:rPr dirty="0" sz="2400" lang="en-US">
                <a:solidFill>
                  <a:srgbClr val="FF0000"/>
                </a:solidFill>
              </a:rPr>
              <a:t>pushes</a:t>
            </a:r>
            <a:r>
              <a:rPr dirty="0" sz="2400" lang="en-US"/>
              <a:t> a new element to the </a:t>
            </a:r>
            <a:r>
              <a:rPr dirty="0" sz="2400" lang="en-US">
                <a:solidFill>
                  <a:srgbClr val="FF0000"/>
                </a:solidFill>
              </a:rPr>
              <a:t>top</a:t>
            </a:r>
            <a:r>
              <a:rPr dirty="0" sz="2400" lang="en-US"/>
              <a:t> of the stack and also </a:t>
            </a:r>
            <a:r>
              <a:rPr dirty="0" sz="2400" lang="en-US">
                <a:solidFill>
                  <a:srgbClr val="FF0000"/>
                </a:solidFill>
              </a:rPr>
              <a:t>pops</a:t>
            </a:r>
            <a:r>
              <a:rPr dirty="0" sz="2400" lang="en-US"/>
              <a:t> the element at the top.</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pic>
        <p:nvPicPr>
          <p:cNvPr id="2097172" name="Picture 2" descr="Implementation of Stack using Queue"/>
          <p:cNvPicPr>
            <a:picLocks noChangeAspect="1" noChangeArrowheads="1"/>
          </p:cNvPicPr>
          <p:nvPr/>
        </p:nvPicPr>
        <p:blipFill>
          <a:blip xmlns:r="http://schemas.openxmlformats.org/officeDocument/2006/relationships" r:embed="rId1"/>
          <a:srcRect/>
          <a:stretch>
            <a:fillRect/>
          </a:stretch>
        </p:blipFill>
        <p:spPr bwMode="auto">
          <a:xfrm>
            <a:off x="4313686" y="1515887"/>
            <a:ext cx="6268070" cy="4087872"/>
          </a:xfrm>
          <a:prstGeom prst="rect"/>
          <a:noFill/>
        </p:spPr>
      </p:pic>
      <p:pic>
        <p:nvPicPr>
          <p:cNvPr id="2097173" name="Picture 4" descr="Implementation of Stack using Queue"/>
          <p:cNvPicPr>
            <a:picLocks noChangeAspect="1" noChangeArrowheads="1"/>
          </p:cNvPicPr>
          <p:nvPr/>
        </p:nvPicPr>
        <p:blipFill>
          <a:blip xmlns:r="http://schemas.openxmlformats.org/officeDocument/2006/relationships" r:embed="rId2"/>
          <a:srcRect/>
          <a:stretch>
            <a:fillRect/>
          </a:stretch>
        </p:blipFill>
        <p:spPr bwMode="auto">
          <a:xfrm>
            <a:off x="3616819" y="1211299"/>
            <a:ext cx="7661803" cy="3968814"/>
          </a:xfrm>
          <a:prstGeom prst="rect"/>
          <a:noFill/>
        </p:spPr>
      </p:pic>
      <p:pic>
        <p:nvPicPr>
          <p:cNvPr id="2097174" name="Picture 6" descr="Implementation of Stack using Queue"/>
          <p:cNvPicPr>
            <a:picLocks noChangeAspect="1" noChangeArrowheads="1"/>
          </p:cNvPicPr>
          <p:nvPr/>
        </p:nvPicPr>
        <p:blipFill>
          <a:blip xmlns:r="http://schemas.openxmlformats.org/officeDocument/2006/relationships" r:embed="rId3"/>
          <a:srcRect/>
          <a:stretch>
            <a:fillRect/>
          </a:stretch>
        </p:blipFill>
        <p:spPr bwMode="auto">
          <a:xfrm>
            <a:off x="3816750" y="1211299"/>
            <a:ext cx="7510255" cy="5273868"/>
          </a:xfrm>
          <a:prstGeom prst="rect"/>
          <a:noFill/>
        </p:spPr>
      </p:pic>
      <p:pic>
        <p:nvPicPr>
          <p:cNvPr id="2097175" name="Picture 8" descr="Implementation of Stack using Queue"/>
          <p:cNvPicPr>
            <a:picLocks noChangeAspect="1" noChangeArrowheads="1"/>
          </p:cNvPicPr>
          <p:nvPr/>
        </p:nvPicPr>
        <p:blipFill>
          <a:blip xmlns:r="http://schemas.openxmlformats.org/officeDocument/2006/relationships" r:embed="rId4"/>
          <a:srcRect/>
          <a:stretch>
            <a:fillRect/>
          </a:stretch>
        </p:blipFill>
        <p:spPr bwMode="auto">
          <a:xfrm>
            <a:off x="3816750" y="1211299"/>
            <a:ext cx="7253435" cy="4545486"/>
          </a:xfrm>
          <a:prstGeom prst="rect"/>
          <a:noFill/>
        </p:spPr>
      </p:pic>
      <p:pic>
        <p:nvPicPr>
          <p:cNvPr id="2097176" name="Picture 10" descr="Implementation of Stack using Queue"/>
          <p:cNvPicPr>
            <a:picLocks noChangeAspect="1" noChangeArrowheads="1"/>
          </p:cNvPicPr>
          <p:nvPr/>
        </p:nvPicPr>
        <p:blipFill>
          <a:blip xmlns:r="http://schemas.openxmlformats.org/officeDocument/2006/relationships" r:embed="rId5"/>
          <a:srcRect/>
          <a:stretch>
            <a:fillRect/>
          </a:stretch>
        </p:blipFill>
        <p:spPr bwMode="auto">
          <a:xfrm>
            <a:off x="3616819" y="1362861"/>
            <a:ext cx="7023847" cy="5029074"/>
          </a:xfrm>
          <a:prstGeom prst="rect"/>
          <a:noFill/>
        </p:spPr>
      </p:pic>
      <p:pic>
        <p:nvPicPr>
          <p:cNvPr id="2097177" name="Picture 12" descr="Implementation of Stack using Queue"/>
          <p:cNvPicPr>
            <a:picLocks noChangeAspect="1" noChangeArrowheads="1"/>
          </p:cNvPicPr>
          <p:nvPr/>
        </p:nvPicPr>
        <p:blipFill>
          <a:blip xmlns:r="http://schemas.openxmlformats.org/officeDocument/2006/relationships" r:embed="rId6"/>
          <a:srcRect/>
          <a:stretch>
            <a:fillRect/>
          </a:stretch>
        </p:blipFill>
        <p:spPr bwMode="auto">
          <a:xfrm>
            <a:off x="3768367" y="1258908"/>
            <a:ext cx="7253435" cy="5236980"/>
          </a:xfrm>
          <a:prstGeom prst="rect"/>
          <a:noFill/>
        </p:spPr>
      </p:pic>
      <p:pic>
        <p:nvPicPr>
          <p:cNvPr id="2097178" name="Picture 14" descr="Implementation of Stack using Queue"/>
          <p:cNvPicPr>
            <a:picLocks noChangeAspect="1" noChangeArrowheads="1"/>
          </p:cNvPicPr>
          <p:nvPr/>
        </p:nvPicPr>
        <p:blipFill>
          <a:blip xmlns:r="http://schemas.openxmlformats.org/officeDocument/2006/relationships" r:embed="rId7"/>
          <a:srcRect/>
          <a:stretch>
            <a:fillRect/>
          </a:stretch>
        </p:blipFill>
        <p:spPr bwMode="auto">
          <a:xfrm>
            <a:off x="3939524" y="1321802"/>
            <a:ext cx="7048038" cy="4538936"/>
          </a:xfrm>
          <a:prstGeom prst="rect"/>
          <a:noFill/>
        </p:spPr>
      </p:pic>
      <p:pic>
        <p:nvPicPr>
          <p:cNvPr id="2097179" name="Picture 16" descr="Implementation of Stack using Queue"/>
          <p:cNvPicPr>
            <a:picLocks noChangeAspect="1" noChangeArrowheads="1"/>
          </p:cNvPicPr>
          <p:nvPr/>
        </p:nvPicPr>
        <p:blipFill>
          <a:blip xmlns:r="http://schemas.openxmlformats.org/officeDocument/2006/relationships" r:embed="rId8"/>
          <a:srcRect/>
          <a:stretch>
            <a:fillRect/>
          </a:stretch>
        </p:blipFill>
        <p:spPr bwMode="auto">
          <a:xfrm>
            <a:off x="3939524" y="1258908"/>
            <a:ext cx="6911120" cy="4340183"/>
          </a:xfrm>
          <a:prstGeom prst="rect"/>
          <a:noFill/>
        </p:spPr>
      </p:pic>
      <p:pic>
        <p:nvPicPr>
          <p:cNvPr id="2097180" name="Picture 18" descr="Implementation of Stack using Queue"/>
          <p:cNvPicPr>
            <a:picLocks noChangeAspect="1" noChangeArrowheads="1"/>
          </p:cNvPicPr>
          <p:nvPr/>
        </p:nvPicPr>
        <p:blipFill>
          <a:blip xmlns:r="http://schemas.openxmlformats.org/officeDocument/2006/relationships" r:embed="rId9"/>
          <a:srcRect/>
          <a:stretch>
            <a:fillRect/>
          </a:stretch>
        </p:blipFill>
        <p:spPr bwMode="auto">
          <a:xfrm>
            <a:off x="506782" y="1362861"/>
            <a:ext cx="3237394" cy="3721143"/>
          </a:xfrm>
          <a:prstGeom prst="rect"/>
          <a:noFill/>
        </p:spPr>
      </p:pic>
      <p:pic>
        <p:nvPicPr>
          <p:cNvPr id="2097181" name="Picture 20" descr="Implementation of Stack using Queue"/>
          <p:cNvPicPr>
            <a:picLocks noChangeAspect="1" noChangeArrowheads="1"/>
          </p:cNvPicPr>
          <p:nvPr/>
        </p:nvPicPr>
        <p:blipFill>
          <a:blip xmlns:r="http://schemas.openxmlformats.org/officeDocument/2006/relationships" r:embed="rId10"/>
          <a:srcRect/>
          <a:stretch>
            <a:fillRect/>
          </a:stretch>
        </p:blipFill>
        <p:spPr bwMode="auto">
          <a:xfrm>
            <a:off x="506782" y="1362861"/>
            <a:ext cx="3237394" cy="3721142"/>
          </a:xfrm>
          <a:prstGeom prst="rect"/>
          <a:noFill/>
        </p:spPr>
      </p:pic>
      <p:pic>
        <p:nvPicPr>
          <p:cNvPr id="2097182" name="Picture 22" descr="Implementation of Stack using Queue"/>
          <p:cNvPicPr>
            <a:picLocks noChangeAspect="1" noChangeArrowheads="1"/>
          </p:cNvPicPr>
          <p:nvPr/>
        </p:nvPicPr>
        <p:blipFill>
          <a:blip xmlns:r="http://schemas.openxmlformats.org/officeDocument/2006/relationships" r:embed="rId11"/>
          <a:srcRect/>
          <a:stretch>
            <a:fillRect/>
          </a:stretch>
        </p:blipFill>
        <p:spPr bwMode="auto">
          <a:xfrm>
            <a:off x="517447" y="1375119"/>
            <a:ext cx="3226729" cy="3708884"/>
          </a:xfrm>
          <a:prstGeom prst="rect"/>
          <a:noFill/>
        </p:spPr>
      </p:pic>
      <p:pic>
        <p:nvPicPr>
          <p:cNvPr id="2097183" name="Picture 24" descr="Implementation of Stack using Queue"/>
          <p:cNvPicPr>
            <a:picLocks noChangeAspect="1" noChangeArrowheads="1"/>
          </p:cNvPicPr>
          <p:nvPr/>
        </p:nvPicPr>
        <p:blipFill>
          <a:blip xmlns:r="http://schemas.openxmlformats.org/officeDocument/2006/relationships" r:embed="rId12"/>
          <a:srcRect/>
          <a:stretch>
            <a:fillRect/>
          </a:stretch>
        </p:blipFill>
        <p:spPr bwMode="auto">
          <a:xfrm>
            <a:off x="528113" y="1368990"/>
            <a:ext cx="3226728" cy="3708883"/>
          </a:xfrm>
          <a:prstGeom prst="rect"/>
          <a:noFill/>
        </p:spPr>
      </p:pic>
      <p:sp>
        <p:nvSpPr>
          <p:cNvPr id="1048796" name="Title 4"/>
          <p:cNvSpPr>
            <a:spLocks noGrp="1"/>
          </p:cNvSpPr>
          <p:nvPr>
            <p:ph type="title"/>
          </p:nvPr>
        </p:nvSpPr>
        <p:spPr/>
        <p:txBody>
          <a:bodyPr/>
          <a:p>
            <a:r>
              <a:rPr dirty="0" lang="en-US"/>
              <a:t>Working</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xit" presetID="1" presetSubtype="0">
                                  <p:stCondLst>
                                    <p:cond delay="0"/>
                                  </p:stCondLst>
                                  <p:childTnLst>
                                    <p:set>
                                      <p:cBhvr>
                                        <p:cTn dur="1" fill="hold" id="6">
                                          <p:stCondLst>
                                            <p:cond delay="0"/>
                                          </p:stCondLst>
                                        </p:cTn>
                                        <p:tgtEl>
                                          <p:spTgt spid="2097172"/>
                                        </p:tgtEl>
                                        <p:attrNameLst>
                                          <p:attrName>style.visibility</p:attrName>
                                        </p:attrNameLst>
                                      </p:cBhvr>
                                      <p:to>
                                        <p:strVal val="hidden"/>
                                      </p:to>
                                    </p:set>
                                  </p:childTnLst>
                                </p:cTn>
                              </p:par>
                              <p:par>
                                <p:cTn fill="hold" id="7" nodeType="withEffect" presetClass="entr" presetID="1" presetSubtype="0">
                                  <p:stCondLst>
                                    <p:cond delay="0"/>
                                  </p:stCondLst>
                                  <p:childTnLst>
                                    <p:set>
                                      <p:cBhvr>
                                        <p:cTn dur="1" fill="hold" id="8">
                                          <p:stCondLst>
                                            <p:cond delay="0"/>
                                          </p:stCondLst>
                                        </p:cTn>
                                        <p:tgtEl>
                                          <p:spTgt spid="2097180"/>
                                        </p:tgtEl>
                                        <p:attrNameLst>
                                          <p:attrName>style.visibility</p:attrName>
                                        </p:attrNameLst>
                                      </p:cBhvr>
                                      <p:to>
                                        <p:strVal val="visible"/>
                                      </p:to>
                                    </p:set>
                                  </p:childTnLst>
                                </p:cTn>
                              </p:par>
                              <p:par>
                                <p:cTn fill="hold" id="9" nodeType="withEffect" presetClass="entr" presetID="1" presetSubtype="0">
                                  <p:stCondLst>
                                    <p:cond delay="0"/>
                                  </p:stCondLst>
                                  <p:childTnLst>
                                    <p:set>
                                      <p:cBhvr>
                                        <p:cTn dur="1" fill="hold" id="10">
                                          <p:stCondLst>
                                            <p:cond delay="0"/>
                                          </p:stCondLst>
                                        </p:cTn>
                                        <p:tgtEl>
                                          <p:spTgt spid="2097173"/>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xit" presetID="1" presetSubtype="0">
                                  <p:stCondLst>
                                    <p:cond delay="0"/>
                                  </p:stCondLst>
                                  <p:childTnLst>
                                    <p:set>
                                      <p:cBhvr>
                                        <p:cTn dur="1" fill="hold" id="14">
                                          <p:stCondLst>
                                            <p:cond delay="0"/>
                                          </p:stCondLst>
                                        </p:cTn>
                                        <p:tgtEl>
                                          <p:spTgt spid="2097173"/>
                                        </p:tgtEl>
                                        <p:attrNameLst>
                                          <p:attrName>style.visibility</p:attrName>
                                        </p:attrNameLst>
                                      </p:cBhvr>
                                      <p:to>
                                        <p:strVal val="hidden"/>
                                      </p:to>
                                    </p:set>
                                  </p:childTnLst>
                                </p:cTn>
                              </p:par>
                              <p:par>
                                <p:cTn fill="hold" id="15" nodeType="withEffect" presetClass="entr" presetID="1" presetSubtype="0">
                                  <p:stCondLst>
                                    <p:cond delay="0"/>
                                  </p:stCondLst>
                                  <p:childTnLst>
                                    <p:set>
                                      <p:cBhvr>
                                        <p:cTn dur="1" fill="hold" id="16">
                                          <p:stCondLst>
                                            <p:cond delay="0"/>
                                          </p:stCondLst>
                                        </p:cTn>
                                        <p:tgtEl>
                                          <p:spTgt spid="2097174"/>
                                        </p:tgtEl>
                                        <p:attrNameLst>
                                          <p:attrName>style.visibility</p:attrName>
                                        </p:attrNameLst>
                                      </p:cBhvr>
                                      <p:to>
                                        <p:strVal val="visible"/>
                                      </p:to>
                                    </p:set>
                                  </p:childTnLst>
                                </p:cTn>
                              </p:par>
                            </p:childTnLst>
                          </p:cTn>
                        </p:par>
                      </p:childTnLst>
                    </p:cTn>
                  </p:par>
                  <p:par>
                    <p:cTn fill="hold" id="17">
                      <p:stCondLst>
                        <p:cond delay="indefinite"/>
                      </p:stCondLst>
                      <p:childTnLst>
                        <p:par>
                          <p:cTn fill="hold" id="18">
                            <p:stCondLst>
                              <p:cond delay="0"/>
                            </p:stCondLst>
                            <p:childTnLst>
                              <p:par>
                                <p:cTn fill="hold" id="19" nodeType="clickEffect" presetClass="exit" presetID="1" presetSubtype="0">
                                  <p:stCondLst>
                                    <p:cond delay="0"/>
                                  </p:stCondLst>
                                  <p:childTnLst>
                                    <p:set>
                                      <p:cBhvr>
                                        <p:cTn dur="1" fill="hold" id="20">
                                          <p:stCondLst>
                                            <p:cond delay="0"/>
                                          </p:stCondLst>
                                        </p:cTn>
                                        <p:tgtEl>
                                          <p:spTgt spid="2097174"/>
                                        </p:tgtEl>
                                        <p:attrNameLst>
                                          <p:attrName>style.visibility</p:attrName>
                                        </p:attrNameLst>
                                      </p:cBhvr>
                                      <p:to>
                                        <p:strVal val="hidden"/>
                                      </p:to>
                                    </p:set>
                                  </p:childTnLst>
                                </p:cTn>
                              </p:par>
                              <p:par>
                                <p:cTn fill="hold" id="21" nodeType="withEffect" presetClass="entr" presetID="1" presetSubtype="0">
                                  <p:stCondLst>
                                    <p:cond delay="0"/>
                                  </p:stCondLst>
                                  <p:childTnLst>
                                    <p:set>
                                      <p:cBhvr>
                                        <p:cTn dur="1" fill="hold" id="22">
                                          <p:stCondLst>
                                            <p:cond delay="0"/>
                                          </p:stCondLst>
                                        </p:cTn>
                                        <p:tgtEl>
                                          <p:spTgt spid="2097181"/>
                                        </p:tgtEl>
                                        <p:attrNameLst>
                                          <p:attrName>style.visibility</p:attrName>
                                        </p:attrNameLst>
                                      </p:cBhvr>
                                      <p:to>
                                        <p:strVal val="visible"/>
                                      </p:to>
                                    </p:set>
                                  </p:childTnLst>
                                </p:cTn>
                              </p:par>
                              <p:par>
                                <p:cTn fill="hold" id="23" nodeType="withEffect" presetClass="entr" presetID="1" presetSubtype="0">
                                  <p:stCondLst>
                                    <p:cond delay="0"/>
                                  </p:stCondLst>
                                  <p:childTnLst>
                                    <p:set>
                                      <p:cBhvr>
                                        <p:cTn dur="1" fill="hold" id="24">
                                          <p:stCondLst>
                                            <p:cond delay="0"/>
                                          </p:stCondLst>
                                        </p:cTn>
                                        <p:tgtEl>
                                          <p:spTgt spid="2097175"/>
                                        </p:tgtEl>
                                        <p:attrNameLst>
                                          <p:attrName>style.visibility</p:attrName>
                                        </p:attrNameLst>
                                      </p:cBhvr>
                                      <p:to>
                                        <p:strVal val="visible"/>
                                      </p:to>
                                    </p:set>
                                  </p:childTnLst>
                                </p:cTn>
                              </p:par>
                            </p:childTnLst>
                          </p:cTn>
                        </p:par>
                      </p:childTnLst>
                    </p:cTn>
                  </p:par>
                  <p:par>
                    <p:cTn fill="hold" id="25">
                      <p:stCondLst>
                        <p:cond delay="indefinite"/>
                      </p:stCondLst>
                      <p:childTnLst>
                        <p:par>
                          <p:cTn fill="hold" id="26">
                            <p:stCondLst>
                              <p:cond delay="0"/>
                            </p:stCondLst>
                            <p:childTnLst>
                              <p:par>
                                <p:cTn fill="hold" id="27" nodeType="clickEffect" presetClass="exit" presetID="1" presetSubtype="0">
                                  <p:stCondLst>
                                    <p:cond delay="0"/>
                                  </p:stCondLst>
                                  <p:childTnLst>
                                    <p:set>
                                      <p:cBhvr>
                                        <p:cTn dur="1" fill="hold" id="28">
                                          <p:stCondLst>
                                            <p:cond delay="0"/>
                                          </p:stCondLst>
                                        </p:cTn>
                                        <p:tgtEl>
                                          <p:spTgt spid="2097175"/>
                                        </p:tgtEl>
                                        <p:attrNameLst>
                                          <p:attrName>style.visibility</p:attrName>
                                        </p:attrNameLst>
                                      </p:cBhvr>
                                      <p:to>
                                        <p:strVal val="hidden"/>
                                      </p:to>
                                    </p:set>
                                  </p:childTnLst>
                                </p:cTn>
                              </p:par>
                              <p:par>
                                <p:cTn fill="hold" id="29" nodeType="withEffect" presetClass="entr" presetID="1" presetSubtype="0">
                                  <p:stCondLst>
                                    <p:cond delay="0"/>
                                  </p:stCondLst>
                                  <p:childTnLst>
                                    <p:set>
                                      <p:cBhvr>
                                        <p:cTn dur="1" fill="hold" id="30">
                                          <p:stCondLst>
                                            <p:cond delay="0"/>
                                          </p:stCondLst>
                                        </p:cTn>
                                        <p:tgtEl>
                                          <p:spTgt spid="2097176"/>
                                        </p:tgtEl>
                                        <p:attrNameLst>
                                          <p:attrName>style.visibility</p:attrName>
                                        </p:attrNameLst>
                                      </p:cBhvr>
                                      <p:to>
                                        <p:strVal val="visible"/>
                                      </p:to>
                                    </p:set>
                                  </p:childTnLst>
                                </p:cTn>
                              </p:par>
                            </p:childTnLst>
                          </p:cTn>
                        </p:par>
                      </p:childTnLst>
                    </p:cTn>
                  </p:par>
                  <p:par>
                    <p:cTn fill="hold" id="31">
                      <p:stCondLst>
                        <p:cond delay="indefinite"/>
                      </p:stCondLst>
                      <p:childTnLst>
                        <p:par>
                          <p:cTn fill="hold" id="32">
                            <p:stCondLst>
                              <p:cond delay="0"/>
                            </p:stCondLst>
                            <p:childTnLst>
                              <p:par>
                                <p:cTn fill="hold" id="33" nodeType="clickEffect" presetClass="exit" presetID="1" presetSubtype="0">
                                  <p:stCondLst>
                                    <p:cond delay="0"/>
                                  </p:stCondLst>
                                  <p:childTnLst>
                                    <p:set>
                                      <p:cBhvr>
                                        <p:cTn dur="1" fill="hold" id="34">
                                          <p:stCondLst>
                                            <p:cond delay="0"/>
                                          </p:stCondLst>
                                        </p:cTn>
                                        <p:tgtEl>
                                          <p:spTgt spid="2097176"/>
                                        </p:tgtEl>
                                        <p:attrNameLst>
                                          <p:attrName>style.visibility</p:attrName>
                                        </p:attrNameLst>
                                      </p:cBhvr>
                                      <p:to>
                                        <p:strVal val="hidden"/>
                                      </p:to>
                                    </p:set>
                                  </p:childTnLst>
                                </p:cTn>
                              </p:par>
                              <p:par>
                                <p:cTn fill="hold" id="35" nodeType="withEffect" presetClass="entr" presetID="1" presetSubtype="0">
                                  <p:stCondLst>
                                    <p:cond delay="0"/>
                                  </p:stCondLst>
                                  <p:childTnLst>
                                    <p:set>
                                      <p:cBhvr>
                                        <p:cTn dur="1" fill="hold" id="36">
                                          <p:stCondLst>
                                            <p:cond delay="0"/>
                                          </p:stCondLst>
                                        </p:cTn>
                                        <p:tgtEl>
                                          <p:spTgt spid="2097177"/>
                                        </p:tgtEl>
                                        <p:attrNameLst>
                                          <p:attrName>style.visibility</p:attrName>
                                        </p:attrNameLst>
                                      </p:cBhvr>
                                      <p:to>
                                        <p:strVal val="visible"/>
                                      </p:to>
                                    </p:set>
                                  </p:childTnLst>
                                </p:cTn>
                              </p:par>
                            </p:childTnLst>
                          </p:cTn>
                        </p:par>
                      </p:childTnLst>
                    </p:cTn>
                  </p:par>
                  <p:par>
                    <p:cTn fill="hold" id="37">
                      <p:stCondLst>
                        <p:cond delay="indefinite"/>
                      </p:stCondLst>
                      <p:childTnLst>
                        <p:par>
                          <p:cTn fill="hold" id="38">
                            <p:stCondLst>
                              <p:cond delay="0"/>
                            </p:stCondLst>
                            <p:childTnLst>
                              <p:par>
                                <p:cTn fill="hold" id="39" nodeType="clickEffect" presetClass="exit" presetID="1" presetSubtype="0">
                                  <p:stCondLst>
                                    <p:cond delay="0"/>
                                  </p:stCondLst>
                                  <p:childTnLst>
                                    <p:set>
                                      <p:cBhvr>
                                        <p:cTn dur="1" fill="hold" id="40">
                                          <p:stCondLst>
                                            <p:cond delay="0"/>
                                          </p:stCondLst>
                                        </p:cTn>
                                        <p:tgtEl>
                                          <p:spTgt spid="2097177"/>
                                        </p:tgtEl>
                                        <p:attrNameLst>
                                          <p:attrName>style.visibility</p:attrName>
                                        </p:attrNameLst>
                                      </p:cBhvr>
                                      <p:to>
                                        <p:strVal val="hidden"/>
                                      </p:to>
                                    </p:set>
                                  </p:childTnLst>
                                </p:cTn>
                              </p:par>
                              <p:par>
                                <p:cTn fill="hold" id="41" nodeType="withEffect" presetClass="entr" presetID="1" presetSubtype="0">
                                  <p:stCondLst>
                                    <p:cond delay="0"/>
                                  </p:stCondLst>
                                  <p:childTnLst>
                                    <p:set>
                                      <p:cBhvr>
                                        <p:cTn dur="1" fill="hold" id="42">
                                          <p:stCondLst>
                                            <p:cond delay="0"/>
                                          </p:stCondLst>
                                        </p:cTn>
                                        <p:tgtEl>
                                          <p:spTgt spid="2097182"/>
                                        </p:tgtEl>
                                        <p:attrNameLst>
                                          <p:attrName>style.visibility</p:attrName>
                                        </p:attrNameLst>
                                      </p:cBhvr>
                                      <p:to>
                                        <p:strVal val="visible"/>
                                      </p:to>
                                    </p:set>
                                  </p:childTnLst>
                                </p:cTn>
                              </p:par>
                              <p:par>
                                <p:cTn fill="hold" id="43" nodeType="withEffect" presetClass="entr" presetID="1" presetSubtype="0">
                                  <p:stCondLst>
                                    <p:cond delay="0"/>
                                  </p:stCondLst>
                                  <p:childTnLst>
                                    <p:set>
                                      <p:cBhvr>
                                        <p:cTn dur="1" fill="hold" id="44">
                                          <p:stCondLst>
                                            <p:cond delay="0"/>
                                          </p:stCondLst>
                                        </p:cTn>
                                        <p:tgtEl>
                                          <p:spTgt spid="2097178"/>
                                        </p:tgtEl>
                                        <p:attrNameLst>
                                          <p:attrName>style.visibility</p:attrName>
                                        </p:attrNameLst>
                                      </p:cBhvr>
                                      <p:to>
                                        <p:strVal val="visible"/>
                                      </p:to>
                                    </p:set>
                                  </p:childTnLst>
                                </p:cTn>
                              </p:par>
                            </p:childTnLst>
                          </p:cTn>
                        </p:par>
                      </p:childTnLst>
                    </p:cTn>
                  </p:par>
                  <p:par>
                    <p:cTn fill="hold" id="45">
                      <p:stCondLst>
                        <p:cond delay="indefinite"/>
                      </p:stCondLst>
                      <p:childTnLst>
                        <p:par>
                          <p:cTn fill="hold" id="46">
                            <p:stCondLst>
                              <p:cond delay="0"/>
                            </p:stCondLst>
                            <p:childTnLst>
                              <p:par>
                                <p:cTn fill="hold" id="47" nodeType="clickEffect" presetClass="exit" presetID="1" presetSubtype="0">
                                  <p:stCondLst>
                                    <p:cond delay="0"/>
                                  </p:stCondLst>
                                  <p:childTnLst>
                                    <p:set>
                                      <p:cBhvr>
                                        <p:cTn dur="1" fill="hold" id="48">
                                          <p:stCondLst>
                                            <p:cond delay="0"/>
                                          </p:stCondLst>
                                        </p:cTn>
                                        <p:tgtEl>
                                          <p:spTgt spid="2097178"/>
                                        </p:tgtEl>
                                        <p:attrNameLst>
                                          <p:attrName>style.visibility</p:attrName>
                                        </p:attrNameLst>
                                      </p:cBhvr>
                                      <p:to>
                                        <p:strVal val="hidden"/>
                                      </p:to>
                                    </p:set>
                                  </p:childTnLst>
                                </p:cTn>
                              </p:par>
                              <p:par>
                                <p:cTn fill="hold" id="49" nodeType="withEffect" presetClass="entr" presetID="1" presetSubtype="0">
                                  <p:stCondLst>
                                    <p:cond delay="0"/>
                                  </p:stCondLst>
                                  <p:childTnLst>
                                    <p:set>
                                      <p:cBhvr>
                                        <p:cTn dur="1" fill="hold" id="50">
                                          <p:stCondLst>
                                            <p:cond delay="0"/>
                                          </p:stCondLst>
                                        </p:cTn>
                                        <p:tgtEl>
                                          <p:spTgt spid="2097179"/>
                                        </p:tgtEl>
                                        <p:attrNameLst>
                                          <p:attrName>style.visibility</p:attrName>
                                        </p:attrNameLst>
                                      </p:cBhvr>
                                      <p:to>
                                        <p:strVal val="visible"/>
                                      </p:to>
                                    </p:set>
                                  </p:childTnLst>
                                </p:cTn>
                              </p:par>
                              <p:par>
                                <p:cTn fill="hold" id="51" nodeType="withEffect" presetClass="entr" presetID="1" presetSubtype="0">
                                  <p:stCondLst>
                                    <p:cond delay="0"/>
                                  </p:stCondLst>
                                  <p:childTnLst>
                                    <p:set>
                                      <p:cBhvr>
                                        <p:cTn dur="1" fill="hold" id="52">
                                          <p:stCondLst>
                                            <p:cond delay="0"/>
                                          </p:stCondLst>
                                        </p:cTn>
                                        <p:tgtEl>
                                          <p:spTgt spid="2097183"/>
                                        </p:tgtEl>
                                        <p:attrNameLst>
                                          <p:attrName>style.visibility</p:attrName>
                                        </p:attrNameLst>
                                      </p:cBhvr>
                                      <p:to>
                                        <p:strVal val="visible"/>
                                      </p:to>
                                    </p:set>
                                  </p:childTnLst>
                                </p:cTn>
                              </p:par>
                              <p:par>
                                <p:cTn fill="hold" id="53" nodeType="withEffect" presetClass="exit" presetID="1" presetSubtype="0">
                                  <p:stCondLst>
                                    <p:cond delay="0"/>
                                  </p:stCondLst>
                                  <p:childTnLst>
                                    <p:set>
                                      <p:cBhvr>
                                        <p:cTn dur="1" fill="hold" id="54">
                                          <p:stCondLst>
                                            <p:cond delay="0"/>
                                          </p:stCondLst>
                                        </p:cTn>
                                        <p:tgtEl>
                                          <p:spTgt spid="2097182"/>
                                        </p:tgtEl>
                                        <p:attrNameLst>
                                          <p:attrName>style.visibility</p:attrName>
                                        </p:attrNameLst>
                                      </p:cBhvr>
                                      <p:to>
                                        <p:strVal val="hidden"/>
                                      </p:to>
                                    </p:set>
                                  </p:childTnLst>
                                </p:cTn>
                              </p:par>
                              <p:par>
                                <p:cTn fill="hold" id="55" nodeType="withEffect" presetClass="exit" presetID="1" presetSubtype="0">
                                  <p:stCondLst>
                                    <p:cond delay="0"/>
                                  </p:stCondLst>
                                  <p:childTnLst>
                                    <p:set>
                                      <p:cBhvr>
                                        <p:cTn dur="1" fill="hold" id="56">
                                          <p:stCondLst>
                                            <p:cond delay="0"/>
                                          </p:stCondLst>
                                        </p:cTn>
                                        <p:tgtEl>
                                          <p:spTgt spid="20971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797" name="Title 1"/>
          <p:cNvSpPr>
            <a:spLocks noGrp="1"/>
          </p:cNvSpPr>
          <p:nvPr>
            <p:ph type="title"/>
          </p:nvPr>
        </p:nvSpPr>
        <p:spPr/>
        <p:txBody>
          <a:bodyPr/>
          <a:p>
            <a:r>
              <a:rPr dirty="0" lang="en-US"/>
              <a:t>Making a push operation costly</a:t>
            </a:r>
          </a:p>
        </p:txBody>
      </p:sp>
      <p:sp>
        <p:nvSpPr>
          <p:cNvPr id="1048798" name="Content Placeholder 2"/>
          <p:cNvSpPr>
            <a:spLocks noGrp="1"/>
          </p:cNvSpPr>
          <p:nvPr>
            <p:ph idx="1"/>
          </p:nvPr>
        </p:nvSpPr>
        <p:spPr/>
        <p:txBody>
          <a:bodyPr/>
          <a:p>
            <a:pPr algn="ctr" indent="0" marL="0">
              <a:buNone/>
            </a:pPr>
            <a:r>
              <a:rPr dirty="0" sz="2400" lang="en-US"/>
              <a:t>The idea is to keep newly entered element at the front of</a:t>
            </a:r>
            <a:r>
              <a:rPr b="1" dirty="0" sz="2400" lang="en-US"/>
              <a:t> ‘q1’</a:t>
            </a:r>
            <a:r>
              <a:rPr dirty="0" sz="2400" lang="en-US"/>
              <a:t> so that pop operation dequeues from</a:t>
            </a:r>
            <a:r>
              <a:rPr b="1" dirty="0" sz="2400" lang="en-US"/>
              <a:t> ‘q1’</a:t>
            </a:r>
            <a:r>
              <a:rPr dirty="0" sz="2400" lang="en-US"/>
              <a:t>.</a:t>
            </a:r>
            <a:r>
              <a:rPr b="1" dirty="0" sz="2400" lang="en-US"/>
              <a:t> ‘q2’</a:t>
            </a:r>
            <a:r>
              <a:rPr dirty="0" sz="2400" lang="en-US"/>
              <a:t> is used to put every new element in front of </a:t>
            </a:r>
            <a:r>
              <a:rPr b="1" dirty="0" sz="2400" lang="en-US"/>
              <a:t>‘q1’</a:t>
            </a:r>
            <a:r>
              <a:rPr dirty="0" sz="2400" lang="en-US"/>
              <a:t>.</a:t>
            </a:r>
          </a:p>
          <a:p>
            <a:r>
              <a:rPr b="1" dirty="0" lang="en-US"/>
              <a:t>Pop Algorithm</a:t>
            </a:r>
          </a:p>
          <a:p>
            <a:pPr indent="-457200" lvl="1" marL="914400">
              <a:lnSpc>
                <a:spcPct val="100000"/>
              </a:lnSpc>
              <a:buFont typeface="+mj-lt"/>
              <a:buAutoNum type="arabicPeriod"/>
            </a:pPr>
            <a:r>
              <a:rPr dirty="0" lang="en-US"/>
              <a:t>Consider two queues, i.e., Q1 and Q2, and we want to remove the element from the front of the queue.</a:t>
            </a:r>
          </a:p>
          <a:p>
            <a:pPr indent="-457200" lvl="1" marL="914400">
              <a:lnSpc>
                <a:spcPct val="100000"/>
              </a:lnSpc>
              <a:buFont typeface="+mj-lt"/>
              <a:buAutoNum type="arabicPeriod"/>
            </a:pPr>
            <a:r>
              <a:rPr dirty="0" lang="en-US"/>
              <a:t>item:= Q1.dequeue();</a:t>
            </a:r>
          </a:p>
          <a:p>
            <a:pPr indent="-457200" lvl="1" marL="914400">
              <a:lnSpc>
                <a:spcPct val="100000"/>
              </a:lnSpc>
              <a:buFont typeface="+mj-lt"/>
              <a:buAutoNum type="arabicPeriod"/>
            </a:pPr>
            <a:r>
              <a:rPr dirty="0" lang="en-US"/>
              <a:t>return item;</a:t>
            </a:r>
          </a:p>
          <a:p>
            <a:endParaRPr dirty="0"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799" name="Title 1"/>
          <p:cNvSpPr>
            <a:spLocks noGrp="1"/>
          </p:cNvSpPr>
          <p:nvPr>
            <p:ph type="title"/>
          </p:nvPr>
        </p:nvSpPr>
        <p:spPr/>
        <p:txBody>
          <a:bodyPr/>
          <a:p>
            <a:r>
              <a:rPr dirty="0" lang="en-US"/>
              <a:t>Making a push operation costly</a:t>
            </a:r>
          </a:p>
        </p:txBody>
      </p:sp>
      <p:sp>
        <p:nvSpPr>
          <p:cNvPr id="1048800" name="Content Placeholder 2"/>
          <p:cNvSpPr>
            <a:spLocks noGrp="1"/>
          </p:cNvSpPr>
          <p:nvPr>
            <p:ph idx="1"/>
          </p:nvPr>
        </p:nvSpPr>
        <p:spPr/>
        <p:txBody>
          <a:bodyPr>
            <a:normAutofit/>
          </a:bodyPr>
          <a:p>
            <a:r>
              <a:rPr b="1" dirty="0" sz="3200" lang="en-US"/>
              <a:t>Push Algorithm</a:t>
            </a:r>
          </a:p>
          <a:p>
            <a:pPr indent="-457200" lvl="1" marL="914400">
              <a:buFont typeface="+mj-lt"/>
              <a:buAutoNum type="arabicPeriod"/>
            </a:pPr>
            <a:r>
              <a:rPr dirty="0" lang="en-US"/>
              <a:t>Consider two queues, i.e., Q1 and Q2, and the element to be inserted in the queue is x.</a:t>
            </a:r>
          </a:p>
          <a:p>
            <a:pPr indent="-457200" lvl="1" marL="914400">
              <a:buFont typeface="+mj-lt"/>
              <a:buAutoNum type="arabicPeriod"/>
            </a:pPr>
            <a:r>
              <a:rPr dirty="0" lang="en-US"/>
              <a:t>if Q1.isEmpty() then</a:t>
            </a:r>
          </a:p>
          <a:p>
            <a:pPr indent="-457200" lvl="1" marL="914400">
              <a:buFont typeface="+mj-lt"/>
              <a:buAutoNum type="arabicPeriod"/>
            </a:pPr>
            <a:r>
              <a:rPr dirty="0" lang="en-US"/>
              <a:t>Q1.enqueue(x);</a:t>
            </a:r>
          </a:p>
          <a:p>
            <a:pPr indent="-457200" lvl="1" marL="914400">
              <a:buFont typeface="+mj-lt"/>
              <a:buAutoNum type="arabicPeriod"/>
            </a:pPr>
            <a:r>
              <a:rPr dirty="0" lang="en-US"/>
              <a:t>Else</a:t>
            </a:r>
          </a:p>
          <a:p>
            <a:pPr indent="-457200" lvl="1" marL="914400">
              <a:buFont typeface="+mj-lt"/>
              <a:buAutoNum type="arabicPeriod"/>
            </a:pPr>
            <a:r>
              <a:rPr dirty="0" lang="en-US"/>
              <a:t>size:= Q1.size();</a:t>
            </a:r>
          </a:p>
          <a:p>
            <a:pPr indent="-457200" lvl="1" marL="914400">
              <a:buFont typeface="+mj-lt"/>
              <a:buAutoNum type="arabicPeriod"/>
            </a:pPr>
            <a:r>
              <a:rPr dirty="0" lang="en-US"/>
              <a:t>for </a:t>
            </a:r>
            <a:r>
              <a:rPr dirty="0" lang="en-US" err="1"/>
              <a:t>i</a:t>
            </a:r>
            <a:r>
              <a:rPr dirty="0" lang="en-US"/>
              <a:t>=0…size do</a:t>
            </a:r>
          </a:p>
          <a:p>
            <a:pPr indent="-457200" lvl="1" marL="914400">
              <a:buFont typeface="+mj-lt"/>
              <a:buAutoNum type="arabicPeriod"/>
            </a:pPr>
            <a:r>
              <a:rPr dirty="0" lang="en-US"/>
              <a:t>Q2.enqueue(Q1.dequeue());</a:t>
            </a:r>
          </a:p>
          <a:p>
            <a:pPr indent="-457200" lvl="1" marL="914400">
              <a:buFont typeface="+mj-lt"/>
              <a:buAutoNum type="arabicPeriod"/>
            </a:pPr>
            <a:r>
              <a:rPr dirty="0" lang="en-US"/>
              <a:t>end</a:t>
            </a:r>
          </a:p>
          <a:p>
            <a:pPr indent="-457200" lvl="1" marL="914400">
              <a:buFont typeface="+mj-lt"/>
              <a:buAutoNum type="arabicPeriod"/>
            </a:pPr>
            <a:r>
              <a:rPr dirty="0" lang="en-US"/>
              <a:t>Q1.enqueue(x);</a:t>
            </a:r>
          </a:p>
          <a:p>
            <a:pPr indent="-457200" lvl="1" marL="914400">
              <a:buFont typeface="+mj-lt"/>
              <a:buAutoNum type="arabicPeriod"/>
            </a:pPr>
            <a:r>
              <a:rPr dirty="0" lang="en-US"/>
              <a:t>for j=0….size do</a:t>
            </a:r>
          </a:p>
          <a:p>
            <a:pPr indent="-457200" lvl="1" marL="914400">
              <a:buFont typeface="+mj-lt"/>
              <a:buAutoNum type="arabicPeriod"/>
            </a:pPr>
            <a:r>
              <a:rPr dirty="0" lang="en-US"/>
              <a:t>Q1.enqueue(Q2.dequeue());</a:t>
            </a:r>
          </a:p>
          <a:p>
            <a:pPr indent="-457200" lvl="1" marL="914400">
              <a:buFont typeface="+mj-lt"/>
              <a:buAutoNum type="arabicPeriod"/>
            </a:pPr>
            <a:r>
              <a:rPr dirty="0" lang="en-US"/>
              <a:t>end</a:t>
            </a:r>
          </a:p>
          <a:p>
            <a:endParaRPr dirty="0"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801" name="Title 1"/>
          <p:cNvSpPr>
            <a:spLocks noGrp="1"/>
          </p:cNvSpPr>
          <p:nvPr>
            <p:ph type="title"/>
          </p:nvPr>
        </p:nvSpPr>
        <p:spPr/>
        <p:txBody>
          <a:bodyPr/>
          <a:p>
            <a:r>
              <a:rPr dirty="0" lang="en-US">
                <a:latin typeface="erdana"/>
              </a:rPr>
              <a:t>Making pop operation costly</a:t>
            </a:r>
            <a:endParaRPr dirty="0" lang="en-US"/>
          </a:p>
        </p:txBody>
      </p:sp>
      <p:sp>
        <p:nvSpPr>
          <p:cNvPr id="1048802" name="Content Placeholder 2"/>
          <p:cNvSpPr>
            <a:spLocks noGrp="1"/>
          </p:cNvSpPr>
          <p:nvPr>
            <p:ph idx="1"/>
          </p:nvPr>
        </p:nvSpPr>
        <p:spPr/>
        <p:txBody>
          <a:bodyPr>
            <a:normAutofit/>
          </a:bodyPr>
          <a:p>
            <a:pPr algn="ctr" indent="0" marL="0">
              <a:buNone/>
            </a:pPr>
            <a:r>
              <a:rPr dirty="0" sz="2400" lang="en-US"/>
              <a:t>The new element is always enqueued to q1. In pop() operation, if q2 is empty then all the elements except the last, are moved to q2. Finally, the last element is dequeued from q1 and returned.</a:t>
            </a:r>
          </a:p>
          <a:p>
            <a:pPr indent="0" marL="0">
              <a:buNone/>
            </a:pPr>
            <a:r>
              <a:rPr b="1" dirty="0" sz="2400" lang="en-US"/>
              <a:t>Push Algorithm</a:t>
            </a:r>
          </a:p>
          <a:p>
            <a:pPr indent="-457200" lvl="1" marL="914400">
              <a:buFont typeface="+mj-lt"/>
              <a:buAutoNum type="arabicPeriod"/>
            </a:pPr>
            <a:r>
              <a:rPr dirty="0" lang="en-US"/>
              <a:t>Consider two queues, i.e., Q1 and Q2, and the element to be inserted in the queue is x.</a:t>
            </a:r>
          </a:p>
          <a:p>
            <a:pPr indent="-457200" lvl="1" marL="914400">
              <a:buFont typeface="+mj-lt"/>
              <a:buAutoNum type="arabicPeriod"/>
            </a:pPr>
            <a:r>
              <a:rPr dirty="0" lang="en-US"/>
              <a:t>element= Q1.enqueue(x);</a:t>
            </a:r>
          </a:p>
          <a:p>
            <a:pPr indent="-457200" lvl="1" marL="914400">
              <a:buFont typeface="+mj-lt"/>
              <a:buAutoNum type="arabicPeriod"/>
            </a:pPr>
            <a:r>
              <a:rPr dirty="0" lang="en-US"/>
              <a:t>return element;</a:t>
            </a:r>
          </a:p>
          <a:p>
            <a:pPr indent="0" marL="0">
              <a:buNone/>
            </a:pPr>
            <a:endParaRPr dirty="0" sz="2400" lang="en-US"/>
          </a:p>
          <a:p>
            <a:pPr algn="ctr" indent="0" marL="0">
              <a:buNone/>
            </a:pPr>
            <a:endParaRPr dirty="0" sz="2400"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803" name="Title 1"/>
          <p:cNvSpPr>
            <a:spLocks noGrp="1"/>
          </p:cNvSpPr>
          <p:nvPr>
            <p:ph type="title"/>
          </p:nvPr>
        </p:nvSpPr>
        <p:spPr/>
        <p:txBody>
          <a:bodyPr/>
          <a:p>
            <a:r>
              <a:rPr dirty="0" lang="en-US">
                <a:latin typeface="erdana"/>
              </a:rPr>
              <a:t>Making pop operation costly</a:t>
            </a:r>
            <a:endParaRPr dirty="0" lang="en-US"/>
          </a:p>
        </p:txBody>
      </p:sp>
      <p:sp>
        <p:nvSpPr>
          <p:cNvPr id="1048804" name="Content Placeholder 2"/>
          <p:cNvSpPr>
            <a:spLocks noGrp="1"/>
          </p:cNvSpPr>
          <p:nvPr>
            <p:ph idx="1"/>
          </p:nvPr>
        </p:nvSpPr>
        <p:spPr/>
        <p:txBody>
          <a:bodyPr>
            <a:normAutofit/>
          </a:bodyPr>
          <a:p>
            <a:pPr indent="0" marL="0">
              <a:buNone/>
            </a:pPr>
            <a:r>
              <a:rPr b="1" dirty="0" sz="2600" lang="en-US"/>
              <a:t>Pop Algorithm</a:t>
            </a:r>
          </a:p>
          <a:p>
            <a:pPr indent="-457200" lvl="1" marL="914400">
              <a:buFont typeface="+mj-lt"/>
              <a:buAutoNum type="arabicPeriod"/>
            </a:pPr>
            <a:r>
              <a:rPr dirty="0" lang="en-US"/>
              <a:t>Consider two queues, i.e., Q1 and Q2, and we want to remove an element from the queue.</a:t>
            </a:r>
          </a:p>
          <a:p>
            <a:pPr indent="-457200" lvl="1" marL="914400">
              <a:buFont typeface="+mj-lt"/>
              <a:buAutoNum type="arabicPeriod"/>
            </a:pPr>
            <a:r>
              <a:rPr dirty="0" lang="en-US"/>
              <a:t>if  !Q1.isEmpty() then</a:t>
            </a:r>
          </a:p>
          <a:p>
            <a:pPr indent="-457200" lvl="1" marL="914400">
              <a:buFont typeface="+mj-lt"/>
              <a:buAutoNum type="arabicPeriod"/>
            </a:pPr>
            <a:r>
              <a:rPr dirty="0" lang="en-US"/>
              <a:t>size:= Q1.size();</a:t>
            </a:r>
          </a:p>
          <a:p>
            <a:pPr indent="-457200" lvl="1" marL="914400">
              <a:buFont typeface="+mj-lt"/>
              <a:buAutoNum type="arabicPeriod"/>
            </a:pPr>
            <a:r>
              <a:rPr dirty="0" lang="en-US"/>
              <a:t>for </a:t>
            </a:r>
            <a:r>
              <a:rPr dirty="0" lang="en-US" err="1"/>
              <a:t>i</a:t>
            </a:r>
            <a:r>
              <a:rPr dirty="0" lang="en-US"/>
              <a:t>=0…size-1 do</a:t>
            </a:r>
          </a:p>
          <a:p>
            <a:pPr indent="-457200" lvl="1" marL="914400">
              <a:buFont typeface="+mj-lt"/>
              <a:buAutoNum type="arabicPeriod"/>
            </a:pPr>
            <a:r>
              <a:rPr dirty="0" lang="en-US"/>
              <a:t>Q2.enqueue(Q1.dequeue());</a:t>
            </a:r>
          </a:p>
          <a:p>
            <a:pPr indent="-457200" lvl="1" marL="914400">
              <a:buFont typeface="+mj-lt"/>
              <a:buAutoNum type="arabicPeriod"/>
            </a:pPr>
            <a:r>
              <a:rPr dirty="0" lang="en-US"/>
              <a:t>end</a:t>
            </a:r>
          </a:p>
          <a:p>
            <a:pPr indent="-457200" lvl="1" marL="914400">
              <a:buFont typeface="+mj-lt"/>
              <a:buAutoNum type="arabicPeriod"/>
            </a:pPr>
            <a:r>
              <a:rPr dirty="0" lang="en-US"/>
              <a:t>int item = Q1.dequeue();</a:t>
            </a:r>
          </a:p>
          <a:p>
            <a:pPr indent="-457200" lvl="1" marL="914400">
              <a:buFont typeface="+mj-lt"/>
              <a:buAutoNum type="arabicPeriod"/>
            </a:pPr>
            <a:r>
              <a:rPr dirty="0" lang="en-US"/>
              <a:t>for j=0…size-1 do</a:t>
            </a:r>
          </a:p>
          <a:p>
            <a:pPr indent="-457200" lvl="1" marL="914400">
              <a:buFont typeface="+mj-lt"/>
              <a:buAutoNum type="arabicPeriod"/>
            </a:pPr>
            <a:r>
              <a:rPr dirty="0" lang="en-US"/>
              <a:t>Q1.enqueue(Q2.dequeue());</a:t>
            </a:r>
          </a:p>
          <a:p>
            <a:pPr indent="-457200" lvl="1" marL="914400">
              <a:buFont typeface="+mj-lt"/>
              <a:buAutoNum type="arabicPeriod"/>
            </a:pPr>
            <a:r>
              <a:rPr dirty="0" lang="en-US"/>
              <a:t>end</a:t>
            </a:r>
          </a:p>
          <a:p>
            <a:endParaRPr dirty="0" lang="en-US"/>
          </a:p>
          <a:p>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09" name="Title 1"/>
          <p:cNvSpPr>
            <a:spLocks noGrp="1"/>
          </p:cNvSpPr>
          <p:nvPr>
            <p:ph type="title"/>
          </p:nvPr>
        </p:nvSpPr>
        <p:spPr/>
        <p:txBody>
          <a:bodyPr>
            <a:normAutofit/>
          </a:bodyPr>
          <a:p>
            <a:r>
              <a:rPr dirty="0" lang="en-US"/>
              <a:t>Why circular queue ?</a:t>
            </a:r>
          </a:p>
        </p:txBody>
      </p:sp>
      <p:sp>
        <p:nvSpPr>
          <p:cNvPr id="1048610" name="Content Placeholder 2"/>
          <p:cNvSpPr>
            <a:spLocks noGrp="1"/>
          </p:cNvSpPr>
          <p:nvPr>
            <p:ph idx="1"/>
          </p:nvPr>
        </p:nvSpPr>
        <p:spPr>
          <a:xfrm>
            <a:off x="1174283" y="1690688"/>
            <a:ext cx="10179518" cy="4614861"/>
          </a:xfrm>
        </p:spPr>
        <p:txBody>
          <a:bodyPr/>
          <a:p>
            <a:pPr indent="0" marL="0">
              <a:buNone/>
            </a:pPr>
            <a:r>
              <a:rPr dirty="0" lang="en-US"/>
              <a:t>If the </a:t>
            </a:r>
            <a:r>
              <a:rPr dirty="0" lang="en-US">
                <a:solidFill>
                  <a:srgbClr val="FF0000"/>
                </a:solidFill>
              </a:rPr>
              <a:t>rear reaches </a:t>
            </a:r>
            <a:r>
              <a:rPr dirty="0" lang="en-US"/>
              <a:t>to the </a:t>
            </a:r>
            <a:r>
              <a:rPr dirty="0" lang="en-US">
                <a:solidFill>
                  <a:srgbClr val="FF0000"/>
                </a:solidFill>
              </a:rPr>
              <a:t>end</a:t>
            </a:r>
            <a:r>
              <a:rPr dirty="0" lang="en-US"/>
              <a:t> position</a:t>
            </a:r>
            <a:r>
              <a:rPr dirty="0" lang="en-US">
                <a:solidFill>
                  <a:srgbClr val="FF0000"/>
                </a:solidFill>
              </a:rPr>
              <a:t> vacant </a:t>
            </a:r>
            <a:r>
              <a:rPr dirty="0" lang="en-US"/>
              <a:t>spaces in the </a:t>
            </a:r>
            <a:r>
              <a:rPr dirty="0" lang="en-US">
                <a:solidFill>
                  <a:srgbClr val="FF0000"/>
                </a:solidFill>
              </a:rPr>
              <a:t>beginning </a:t>
            </a:r>
            <a:r>
              <a:rPr dirty="0" lang="en-US"/>
              <a:t>cannot be utilized. </a:t>
            </a:r>
          </a:p>
          <a:p>
            <a:endParaRPr dirty="0" lang="en-US"/>
          </a:p>
        </p:txBody>
      </p:sp>
      <p:sp>
        <p:nvSpPr>
          <p:cNvPr id="1048611" name="AutoShape 4" descr="https://files.codingninjas.in/article_images/custom-upload-1674509523.webp"/>
          <p:cNvSpPr>
            <a:spLocks noChangeAspect="1" noChangeArrowheads="1"/>
          </p:cNvSpPr>
          <p:nvPr/>
        </p:nvSpPr>
        <p:spPr bwMode="auto">
          <a:xfrm>
            <a:off x="307975" y="-9855"/>
            <a:ext cx="304800" cy="322593"/>
          </a:xfrm>
          <a:prstGeom prst="rect"/>
          <a:noFill/>
        </p:spPr>
        <p:txBody>
          <a:bodyPr anchor="t" anchorCtr="0" bIns="45720" compatLnSpc="1" lIns="91440" numCol="1" rIns="91440" tIns="45720" vert="horz" wrap="square">
            <a:prstTxWarp prst="textNoShape"/>
          </a:bodyPr>
          <a:p>
            <a:endParaRPr lang="en-US"/>
          </a:p>
        </p:txBody>
      </p:sp>
      <p:sp>
        <p:nvSpPr>
          <p:cNvPr id="1048612" name="AutoShape 6" descr="https://files.codingninjas.in/article_images/custom-upload-1674509523.webp"/>
          <p:cNvSpPr>
            <a:spLocks noChangeAspect="1" noChangeArrowheads="1"/>
          </p:cNvSpPr>
          <p:nvPr/>
        </p:nvSpPr>
        <p:spPr bwMode="auto">
          <a:xfrm>
            <a:off x="2022475" y="1690688"/>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13" name="AutoShape 8" descr="https://files.codingninjas.in/article_images/custom-upload-1674509523.webp"/>
          <p:cNvSpPr>
            <a:spLocks noChangeAspect="1" noChangeArrowheads="1"/>
          </p:cNvSpPr>
          <p:nvPr/>
        </p:nvSpPr>
        <p:spPr bwMode="auto">
          <a:xfrm>
            <a:off x="4708525" y="2863850"/>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14" name="AutoShape 10" descr="https://files.codingninjas.in/article_images/custom-upload-1674509523.webp"/>
          <p:cNvSpPr>
            <a:spLocks noChangeAspect="1" noChangeArrowheads="1"/>
          </p:cNvSpPr>
          <p:nvPr/>
        </p:nvSpPr>
        <p:spPr bwMode="auto">
          <a:xfrm>
            <a:off x="307975" y="7937"/>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15" name="AutoShape 12" descr="https://files.codingninjas.in/article_images/custom-upload-1674509523.webp"/>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pic>
        <p:nvPicPr>
          <p:cNvPr id="2097153" name="Picture 4" descr="Source image"/>
          <p:cNvPicPr>
            <a:picLocks noChangeAspect="1" noChangeArrowheads="1"/>
          </p:cNvPicPr>
          <p:nvPr/>
        </p:nvPicPr>
        <p:blipFill>
          <a:blip xmlns:r="http://schemas.openxmlformats.org/officeDocument/2006/relationships" r:embed="rId1" cstate="print"/>
          <a:srcRect/>
          <a:stretch>
            <a:fillRect/>
          </a:stretch>
        </p:blipFill>
        <p:spPr bwMode="auto">
          <a:xfrm>
            <a:off x="3050390" y="2863850"/>
            <a:ext cx="6427304" cy="3393583"/>
          </a:xfrm>
          <a:prstGeom prst="rect"/>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805" name="Title 4"/>
          <p:cNvSpPr>
            <a:spLocks noGrp="1"/>
          </p:cNvSpPr>
          <p:nvPr>
            <p:ph type="title"/>
          </p:nvPr>
        </p:nvSpPr>
        <p:spPr/>
        <p:txBody>
          <a:bodyPr/>
          <a:p>
            <a:r>
              <a:rPr dirty="0" lang="en-US"/>
              <a:t>Using Deque</a:t>
            </a:r>
          </a:p>
        </p:txBody>
      </p:sp>
      <p:sp>
        <p:nvSpPr>
          <p:cNvPr id="1048806" name="Content Placeholder 5"/>
          <p:cNvSpPr>
            <a:spLocks noGrp="1"/>
          </p:cNvSpPr>
          <p:nvPr>
            <p:ph idx="1"/>
          </p:nvPr>
        </p:nvSpPr>
        <p:spPr/>
        <p:txBody>
          <a:bodyPr/>
          <a:p>
            <a:pPr indent="0" marL="0">
              <a:buNone/>
            </a:pPr>
            <a:r>
              <a:rPr b="1" dirty="0" lang="en-US"/>
              <a:t>Push</a:t>
            </a:r>
            <a:r>
              <a:rPr dirty="0" lang="en-US"/>
              <a:t>:</a:t>
            </a:r>
          </a:p>
          <a:p>
            <a:r>
              <a:rPr dirty="0" lang="en-US"/>
              <a:t>If Front==0 then Front == n-1</a:t>
            </a:r>
          </a:p>
          <a:p>
            <a:r>
              <a:rPr dirty="0" lang="en-US"/>
              <a:t>Else Front -- </a:t>
            </a:r>
          </a:p>
          <a:p>
            <a:endParaRPr dirty="0" lang="en-US"/>
          </a:p>
          <a:p>
            <a:endParaRPr dirty="0" lang="en-US"/>
          </a:p>
          <a:p>
            <a:pPr indent="0" marL="0">
              <a:buNone/>
            </a:pPr>
            <a:r>
              <a:rPr b="1" dirty="0" lang="en-US"/>
              <a:t>Pop</a:t>
            </a:r>
            <a:r>
              <a:rPr dirty="0" lang="en-US"/>
              <a:t>:</a:t>
            </a:r>
          </a:p>
          <a:p>
            <a:r>
              <a:rPr dirty="0" lang="en-US"/>
              <a:t>If Front == n-1 then Front = 0</a:t>
            </a:r>
          </a:p>
          <a:p>
            <a:r>
              <a:rPr dirty="0" lang="en-US"/>
              <a:t>Else Front++</a:t>
            </a:r>
          </a:p>
          <a:p>
            <a:endParaRPr dirty="0" lang="en-US"/>
          </a:p>
          <a:p>
            <a:endParaRPr dirty="0" lang="en-US"/>
          </a:p>
        </p:txBody>
      </p:sp>
      <p:sp>
        <p:nvSpPr>
          <p:cNvPr id="1048807" name="Rectangle 6"/>
          <p:cNvSpPr/>
          <p:nvPr/>
        </p:nvSpPr>
        <p:spPr>
          <a:xfrm>
            <a:off x="5319920" y="3389243"/>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10</a:t>
            </a:r>
          </a:p>
        </p:txBody>
      </p:sp>
      <p:sp>
        <p:nvSpPr>
          <p:cNvPr id="1048808" name="Rectangle 7"/>
          <p:cNvSpPr/>
          <p:nvPr/>
        </p:nvSpPr>
        <p:spPr>
          <a:xfrm>
            <a:off x="10225708" y="3389243"/>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14</a:t>
            </a:r>
          </a:p>
        </p:txBody>
      </p:sp>
      <p:sp>
        <p:nvSpPr>
          <p:cNvPr id="1048809" name="Rectangle 8"/>
          <p:cNvSpPr/>
          <p:nvPr/>
        </p:nvSpPr>
        <p:spPr>
          <a:xfrm>
            <a:off x="6559413" y="3389243"/>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810" name="Rectangle 9"/>
          <p:cNvSpPr/>
          <p:nvPr/>
        </p:nvSpPr>
        <p:spPr>
          <a:xfrm>
            <a:off x="7818782" y="3389243"/>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811" name="Rectangle 10"/>
          <p:cNvSpPr/>
          <p:nvPr/>
        </p:nvSpPr>
        <p:spPr>
          <a:xfrm>
            <a:off x="8998225" y="3389243"/>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13</a:t>
            </a:r>
          </a:p>
        </p:txBody>
      </p:sp>
      <p:sp>
        <p:nvSpPr>
          <p:cNvPr id="1048812" name="TextBox 11"/>
          <p:cNvSpPr txBox="1"/>
          <p:nvPr/>
        </p:nvSpPr>
        <p:spPr>
          <a:xfrm>
            <a:off x="5466059" y="2913030"/>
            <a:ext cx="317322" cy="369332"/>
          </a:xfrm>
          <a:prstGeom prst="rect"/>
          <a:noFill/>
        </p:spPr>
        <p:txBody>
          <a:bodyPr rtlCol="0" wrap="square">
            <a:spAutoFit/>
          </a:bodyPr>
          <a:p>
            <a:r>
              <a:rPr dirty="0" lang="en-US"/>
              <a:t>0</a:t>
            </a:r>
          </a:p>
        </p:txBody>
      </p:sp>
      <p:sp>
        <p:nvSpPr>
          <p:cNvPr id="1048813" name="TextBox 12"/>
          <p:cNvSpPr txBox="1"/>
          <p:nvPr/>
        </p:nvSpPr>
        <p:spPr>
          <a:xfrm>
            <a:off x="9144364" y="2911687"/>
            <a:ext cx="317322" cy="369332"/>
          </a:xfrm>
          <a:prstGeom prst="rect"/>
          <a:noFill/>
        </p:spPr>
        <p:txBody>
          <a:bodyPr rtlCol="0" wrap="square">
            <a:spAutoFit/>
          </a:bodyPr>
          <a:p>
            <a:r>
              <a:rPr dirty="0" lang="en-US"/>
              <a:t>3</a:t>
            </a:r>
          </a:p>
        </p:txBody>
      </p:sp>
      <p:sp>
        <p:nvSpPr>
          <p:cNvPr id="1048814" name="TextBox 13"/>
          <p:cNvSpPr txBox="1"/>
          <p:nvPr/>
        </p:nvSpPr>
        <p:spPr>
          <a:xfrm>
            <a:off x="7964921" y="2911687"/>
            <a:ext cx="317322" cy="369332"/>
          </a:xfrm>
          <a:prstGeom prst="rect"/>
          <a:noFill/>
        </p:spPr>
        <p:txBody>
          <a:bodyPr rtlCol="0" wrap="square">
            <a:spAutoFit/>
          </a:bodyPr>
          <a:p>
            <a:r>
              <a:rPr dirty="0" lang="en-US"/>
              <a:t>2</a:t>
            </a:r>
          </a:p>
        </p:txBody>
      </p:sp>
      <p:sp>
        <p:nvSpPr>
          <p:cNvPr id="1048815" name="TextBox 14"/>
          <p:cNvSpPr txBox="1"/>
          <p:nvPr/>
        </p:nvSpPr>
        <p:spPr>
          <a:xfrm>
            <a:off x="6700718" y="2911687"/>
            <a:ext cx="317322" cy="369332"/>
          </a:xfrm>
          <a:prstGeom prst="rect"/>
          <a:noFill/>
        </p:spPr>
        <p:txBody>
          <a:bodyPr rtlCol="0" wrap="square">
            <a:spAutoFit/>
          </a:bodyPr>
          <a:p>
            <a:r>
              <a:rPr dirty="0" lang="en-US"/>
              <a:t>1</a:t>
            </a:r>
          </a:p>
        </p:txBody>
      </p:sp>
      <p:sp>
        <p:nvSpPr>
          <p:cNvPr id="1048816" name="TextBox 15"/>
          <p:cNvSpPr txBox="1"/>
          <p:nvPr/>
        </p:nvSpPr>
        <p:spPr>
          <a:xfrm>
            <a:off x="10383444" y="2913030"/>
            <a:ext cx="317322" cy="369332"/>
          </a:xfrm>
          <a:prstGeom prst="rect"/>
          <a:noFill/>
        </p:spPr>
        <p:txBody>
          <a:bodyPr rtlCol="0" wrap="square">
            <a:spAutoFit/>
          </a:bodyPr>
          <a:p>
            <a:r>
              <a:rPr dirty="0" lang="en-US"/>
              <a:t>4</a:t>
            </a:r>
          </a:p>
        </p:txBody>
      </p:sp>
      <p:sp>
        <p:nvSpPr>
          <p:cNvPr id="1048817" name="TextBox 16"/>
          <p:cNvSpPr txBox="1"/>
          <p:nvPr/>
        </p:nvSpPr>
        <p:spPr>
          <a:xfrm>
            <a:off x="5279406" y="4204120"/>
            <a:ext cx="650114" cy="624840"/>
          </a:xfrm>
          <a:prstGeom prst="rect"/>
          <a:noFill/>
        </p:spPr>
        <p:txBody>
          <a:bodyPr rtlCol="0" wrap="square">
            <a:spAutoFit/>
          </a:bodyPr>
          <a:p>
            <a:r>
              <a:rPr dirty="0" lang="en-US"/>
              <a:t>front</a:t>
            </a:r>
          </a:p>
        </p:txBody>
      </p:sp>
      <p:sp>
        <p:nvSpPr>
          <p:cNvPr id="1048818" name="TextBox 17"/>
          <p:cNvSpPr txBox="1"/>
          <p:nvPr/>
        </p:nvSpPr>
        <p:spPr>
          <a:xfrm>
            <a:off x="5313366" y="3980275"/>
            <a:ext cx="567976" cy="369332"/>
          </a:xfrm>
          <a:prstGeom prst="rect"/>
          <a:noFill/>
        </p:spPr>
        <p:txBody>
          <a:bodyPr rtlCol="0" wrap="none">
            <a:spAutoFit/>
          </a:bodyPr>
          <a:p>
            <a:r>
              <a:rPr dirty="0" lang="en-US"/>
              <a:t>rear</a:t>
            </a:r>
          </a:p>
        </p:txBody>
      </p:sp>
      <p:sp>
        <p:nvSpPr>
          <p:cNvPr id="1048819" name="Rectangle 18"/>
          <p:cNvSpPr/>
          <p:nvPr/>
        </p:nvSpPr>
        <p:spPr>
          <a:xfrm>
            <a:off x="7805894" y="500062"/>
            <a:ext cx="1642904" cy="2205797"/>
          </a:xfrm>
          <a:prstGeom prst="rect"/>
        </p:spPr>
        <p:style>
          <a:lnRef idx="2">
            <a:schemeClr val="accent2">
              <a:shade val="50000"/>
            </a:schemeClr>
          </a:lnRef>
          <a:fillRef idx="1">
            <a:schemeClr val="accent2"/>
          </a:fillRef>
          <a:effectRef idx="0">
            <a:schemeClr val="accent2"/>
          </a:effectRef>
          <a:fontRef idx="minor">
            <a:schemeClr val="lt1"/>
          </a:fontRef>
        </p:style>
        <p:txBody>
          <a:bodyPr anchor="ctr" rtlCol="0"/>
          <a:p>
            <a:pPr algn="ctr"/>
            <a:endParaRPr lang="en-US"/>
          </a:p>
        </p:txBody>
      </p:sp>
      <p:sp>
        <p:nvSpPr>
          <p:cNvPr id="1048820" name="Rectangle 24"/>
          <p:cNvSpPr/>
          <p:nvPr/>
        </p:nvSpPr>
        <p:spPr>
          <a:xfrm>
            <a:off x="7799450" y="2308846"/>
            <a:ext cx="1655792" cy="384313"/>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10</a:t>
            </a:r>
          </a:p>
        </p:txBody>
      </p:sp>
      <p:sp>
        <p:nvSpPr>
          <p:cNvPr id="1048821" name="Rectangle 27"/>
          <p:cNvSpPr/>
          <p:nvPr/>
        </p:nvSpPr>
        <p:spPr>
          <a:xfrm>
            <a:off x="7793005" y="443945"/>
            <a:ext cx="1655792" cy="384313"/>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822" name="Rectangle 28"/>
          <p:cNvSpPr/>
          <p:nvPr/>
        </p:nvSpPr>
        <p:spPr>
          <a:xfrm>
            <a:off x="7793006" y="931172"/>
            <a:ext cx="1655792" cy="384313"/>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823" name="Rectangle 29"/>
          <p:cNvSpPr/>
          <p:nvPr/>
        </p:nvSpPr>
        <p:spPr>
          <a:xfrm>
            <a:off x="7793005" y="1390546"/>
            <a:ext cx="1655792" cy="384313"/>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13</a:t>
            </a:r>
          </a:p>
        </p:txBody>
      </p:sp>
      <p:sp>
        <p:nvSpPr>
          <p:cNvPr id="1048824" name="Rectangle 30"/>
          <p:cNvSpPr/>
          <p:nvPr/>
        </p:nvSpPr>
        <p:spPr>
          <a:xfrm>
            <a:off x="7793006" y="1842328"/>
            <a:ext cx="1655792" cy="384313"/>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14</a:t>
            </a:r>
          </a:p>
        </p:txBody>
      </p:sp>
      <p:sp>
        <p:nvSpPr>
          <p:cNvPr id="1048825" name="Rectangle 31"/>
          <p:cNvSpPr/>
          <p:nvPr/>
        </p:nvSpPr>
        <p:spPr>
          <a:xfrm>
            <a:off x="838200" y="2308846"/>
            <a:ext cx="4740965" cy="497303"/>
          </a:xfrm>
          <a:prstGeom prst="rect"/>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26" name="Rectangle 32"/>
          <p:cNvSpPr/>
          <p:nvPr/>
        </p:nvSpPr>
        <p:spPr>
          <a:xfrm>
            <a:off x="833138" y="2806149"/>
            <a:ext cx="2254620" cy="497303"/>
          </a:xfrm>
          <a:prstGeom prst="rect"/>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27" name="Rectangle 33"/>
          <p:cNvSpPr/>
          <p:nvPr/>
        </p:nvSpPr>
        <p:spPr>
          <a:xfrm>
            <a:off x="883755" y="5396814"/>
            <a:ext cx="2254621" cy="497303"/>
          </a:xfrm>
          <a:prstGeom prst="rect"/>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48807">
                                            <p:txEl>
                                              <p:pRg st="0" end="0"/>
                                            </p:txEl>
                                          </p:spTgt>
                                        </p:tgtEl>
                                        <p:attrNameLst>
                                          <p:attrName>style.visibility</p:attrName>
                                        </p:attrNameLst>
                                      </p:cBhvr>
                                      <p:to>
                                        <p:strVal val="visible"/>
                                      </p:to>
                                    </p:set>
                                  </p:childTnLst>
                                </p:cTn>
                              </p:par>
                              <p:par>
                                <p:cTn fill="hold" id="7" nodeType="withEffect" presetClass="entr" presetID="1" presetSubtype="0">
                                  <p:stCondLst>
                                    <p:cond delay="0"/>
                                  </p:stCondLst>
                                  <p:childTnLst>
                                    <p:set>
                                      <p:cBhvr>
                                        <p:cTn dur="1" fill="hold" id="8">
                                          <p:stCondLst>
                                            <p:cond delay="0"/>
                                          </p:stCondLst>
                                        </p:cTn>
                                        <p:tgtEl>
                                          <p:spTgt spid="1048820">
                                            <p:txEl>
                                              <p:pRg st="0" end="0"/>
                                            </p:txEl>
                                          </p:spTgt>
                                        </p:tgtEl>
                                        <p:attrNameLst>
                                          <p:attrName>style.visibility</p:attrName>
                                        </p:attrNameLst>
                                      </p:cBhvr>
                                      <p:to>
                                        <p:strVal val="visible"/>
                                      </p:to>
                                    </p:set>
                                  </p:childTnLst>
                                </p:cTn>
                              </p:par>
                              <p:par>
                                <p:cTn fill="hold" grpId="0" id="9" nodeType="withEffect" presetClass="entr" presetID="1" presetSubtype="0">
                                  <p:stCondLst>
                                    <p:cond delay="0"/>
                                  </p:stCondLst>
                                  <p:childTnLst>
                                    <p:set>
                                      <p:cBhvr>
                                        <p:cTn dur="1" fill="hold" id="10">
                                          <p:stCondLst>
                                            <p:cond delay="0"/>
                                          </p:stCondLst>
                                        </p:cTn>
                                        <p:tgtEl>
                                          <p:spTgt spid="1048818"/>
                                        </p:tgtEl>
                                        <p:attrNameLst>
                                          <p:attrName>style.visibility</p:attrName>
                                        </p:attrNameLst>
                                      </p:cBhvr>
                                      <p:to>
                                        <p:strVal val="visible"/>
                                      </p:to>
                                    </p:set>
                                  </p:childTnLst>
                                </p:cTn>
                              </p:par>
                              <p:par>
                                <p:cTn fill="hold" grpId="0" id="11" nodeType="withEffect" presetClass="entr" presetID="1" presetSubtype="0">
                                  <p:stCondLst>
                                    <p:cond delay="0"/>
                                  </p:stCondLst>
                                  <p:childTnLst>
                                    <p:set>
                                      <p:cBhvr>
                                        <p:cTn dur="1" fill="hold" id="12">
                                          <p:stCondLst>
                                            <p:cond delay="0"/>
                                          </p:stCondLst>
                                        </p:cTn>
                                        <p:tgtEl>
                                          <p:spTgt spid="1048817"/>
                                        </p:tgtEl>
                                        <p:attrNameLst>
                                          <p:attrName>style.visibility</p:attrName>
                                        </p:attrNameLst>
                                      </p:cBhvr>
                                      <p:to>
                                        <p:strVal val="visible"/>
                                      </p:to>
                                    </p:se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 presetSubtype="0">
                                  <p:stCondLst>
                                    <p:cond delay="0"/>
                                  </p:stCondLst>
                                  <p:childTnLst>
                                    <p:set>
                                      <p:cBhvr>
                                        <p:cTn dur="1" fill="hold" id="16">
                                          <p:stCondLst>
                                            <p:cond delay="0"/>
                                          </p:stCondLst>
                                        </p:cTn>
                                        <p:tgtEl>
                                          <p:spTgt spid="1048808">
                                            <p:txEl>
                                              <p:pRg st="0" end="0"/>
                                            </p:txEl>
                                          </p:spTgt>
                                        </p:tgtEl>
                                        <p:attrNameLst>
                                          <p:attrName>style.visibility</p:attrName>
                                        </p:attrNameLst>
                                      </p:cBhvr>
                                      <p:to>
                                        <p:strVal val="visible"/>
                                      </p:to>
                                    </p:set>
                                  </p:childTnLst>
                                </p:cTn>
                              </p:par>
                              <p:par>
                                <p:cTn fill="hold" id="17" nodeType="withEffect" presetClass="entr" presetID="1" presetSubtype="0">
                                  <p:stCondLst>
                                    <p:cond delay="0"/>
                                  </p:stCondLst>
                                  <p:childTnLst>
                                    <p:set>
                                      <p:cBhvr>
                                        <p:cTn dur="1" fill="hold" id="18">
                                          <p:stCondLst>
                                            <p:cond delay="0"/>
                                          </p:stCondLst>
                                        </p:cTn>
                                        <p:tgtEl>
                                          <p:spTgt spid="1048824">
                                            <p:txEl>
                                              <p:pRg st="0" end="0"/>
                                            </p:txEl>
                                          </p:spTgt>
                                        </p:tgtEl>
                                        <p:attrNameLst>
                                          <p:attrName>style.visibility</p:attrName>
                                        </p:attrNameLst>
                                      </p:cBhvr>
                                      <p:to>
                                        <p:strVal val="visible"/>
                                      </p:to>
                                    </p:set>
                                  </p:childTnLst>
                                </p:cTn>
                              </p:par>
                              <p:par>
                                <p:cTn accel="50000" decel="50000" fill="hold" grpId="1" id="19" nodeType="withEffect" presetClass="path" presetID="63" presetSubtype="0">
                                  <p:stCondLst>
                                    <p:cond delay="0"/>
                                  </p:stCondLst>
                                  <p:childTnLst>
                                    <p:animMotion origin="layout" path="M 4.58333E-6 -4.81481E-6 L 0.40455 -0.01921 " pathEditMode="relative" rAng="0" ptsTypes="AA">
                                      <p:cBhvr>
                                        <p:cTn dur="500" fill="hold" id="20"/>
                                        <p:tgtEl>
                                          <p:spTgt spid="1048817"/>
                                        </p:tgtEl>
                                        <p:attrNameLst>
                                          <p:attrName>ppt_x</p:attrName>
                                          <p:attrName>ppt_y</p:attrName>
                                        </p:attrNameLst>
                                      </p:cBhvr>
                                      <p:rCtr x="20221" y="-972"/>
                                    </p:animMotion>
                                  </p:childTnLst>
                                </p:cTn>
                              </p:par>
                              <p:par>
                                <p:cTn fill="hold" grpId="0" id="21" nodeType="withEffect" presetClass="entr" presetID="1" presetSubtype="0">
                                  <p:stCondLst>
                                    <p:cond delay="0"/>
                                  </p:stCondLst>
                                  <p:childTnLst>
                                    <p:set>
                                      <p:cBhvr>
                                        <p:cTn dur="1" fill="hold" id="22">
                                          <p:stCondLst>
                                            <p:cond delay="0"/>
                                          </p:stCondLst>
                                        </p:cTn>
                                        <p:tgtEl>
                                          <p:spTgt spid="1048825"/>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accel="50000" decel="50000" fill="hold" grpId="2" id="25" nodeType="clickEffect" presetClass="path" presetID="35" presetSubtype="0">
                                  <p:stCondLst>
                                    <p:cond delay="0"/>
                                  </p:stCondLst>
                                  <p:childTnLst>
                                    <p:animMotion origin="layout" path="M 0.40455 -0.01921 L 0.30234 -0.02685 " pathEditMode="relative" rAng="0" ptsTypes="AA">
                                      <p:cBhvr>
                                        <p:cTn dur="500" fill="hold" id="26"/>
                                        <p:tgtEl>
                                          <p:spTgt spid="1048817"/>
                                        </p:tgtEl>
                                        <p:attrNameLst>
                                          <p:attrName>ppt_x</p:attrName>
                                          <p:attrName>ppt_y</p:attrName>
                                        </p:attrNameLst>
                                      </p:cBhvr>
                                      <p:rCtr x="-5117" y="-394"/>
                                    </p:animMotion>
                                  </p:childTnLst>
                                </p:cTn>
                              </p:par>
                              <p:par>
                                <p:cTn fill="hold" grpId="0" id="27" nodeType="withEffect" presetClass="entr" presetID="1" presetSubtype="0">
                                  <p:stCondLst>
                                    <p:cond delay="0"/>
                                  </p:stCondLst>
                                  <p:childTnLst>
                                    <p:set>
                                      <p:cBhvr>
                                        <p:cTn dur="1" fill="hold" id="28">
                                          <p:stCondLst>
                                            <p:cond delay="0"/>
                                          </p:stCondLst>
                                        </p:cTn>
                                        <p:tgtEl>
                                          <p:spTgt spid="1048826"/>
                                        </p:tgtEl>
                                        <p:attrNameLst>
                                          <p:attrName>style.visibility</p:attrName>
                                        </p:attrNameLst>
                                      </p:cBhvr>
                                      <p:to>
                                        <p:strVal val="visible"/>
                                      </p:to>
                                    </p:set>
                                  </p:childTnLst>
                                </p:cTn>
                              </p:par>
                              <p:par>
                                <p:cTn fill="hold" id="29" nodeType="withEffect" presetClass="entr" presetID="1" presetSubtype="0">
                                  <p:stCondLst>
                                    <p:cond delay="0"/>
                                  </p:stCondLst>
                                  <p:childTnLst>
                                    <p:set>
                                      <p:cBhvr>
                                        <p:cTn dur="1" fill="hold" id="30">
                                          <p:stCondLst>
                                            <p:cond delay="0"/>
                                          </p:stCondLst>
                                        </p:cTn>
                                        <p:tgtEl>
                                          <p:spTgt spid="1048823">
                                            <p:txEl>
                                              <p:pRg st="0" end="0"/>
                                            </p:txEl>
                                          </p:spTgt>
                                        </p:tgtEl>
                                        <p:attrNameLst>
                                          <p:attrName>style.visibility</p:attrName>
                                        </p:attrNameLst>
                                      </p:cBhvr>
                                      <p:to>
                                        <p:strVal val="visible"/>
                                      </p:to>
                                    </p:set>
                                  </p:childTnLst>
                                </p:cTn>
                              </p:par>
                              <p:par>
                                <p:cTn fill="hold" id="31" nodeType="withEffect" presetClass="entr" presetID="1" presetSubtype="0">
                                  <p:stCondLst>
                                    <p:cond delay="0"/>
                                  </p:stCondLst>
                                  <p:childTnLst>
                                    <p:set>
                                      <p:cBhvr>
                                        <p:cTn dur="1" fill="hold" id="32">
                                          <p:stCondLst>
                                            <p:cond delay="0"/>
                                          </p:stCondLst>
                                        </p:cTn>
                                        <p:tgtEl>
                                          <p:spTgt spid="1048811">
                                            <p:txEl>
                                              <p:pRg st="0" end="0"/>
                                            </p:txEl>
                                          </p:spTgt>
                                        </p:tgtEl>
                                        <p:attrNameLst>
                                          <p:attrName>style.visibility</p:attrName>
                                        </p:attrNameLst>
                                      </p:cBhvr>
                                      <p:to>
                                        <p:strVal val="visible"/>
                                      </p:to>
                                    </p:set>
                                  </p:childTnLst>
                                </p:cTn>
                              </p:par>
                              <p:par>
                                <p:cTn fill="hold" grpId="1" id="33" nodeType="withEffect" presetClass="exit" presetID="1" presetSubtype="0">
                                  <p:stCondLst>
                                    <p:cond delay="0"/>
                                  </p:stCondLst>
                                  <p:childTnLst>
                                    <p:set>
                                      <p:cBhvr>
                                        <p:cTn dur="1" fill="hold" id="34">
                                          <p:stCondLst>
                                            <p:cond delay="0"/>
                                          </p:stCondLst>
                                        </p:cTn>
                                        <p:tgtEl>
                                          <p:spTgt spid="1048825"/>
                                        </p:tgtEl>
                                        <p:attrNameLst>
                                          <p:attrName>style.visibility</p:attrName>
                                        </p:attrNameLst>
                                      </p:cBhvr>
                                      <p:to>
                                        <p:strVal val="hidden"/>
                                      </p:to>
                                    </p:set>
                                  </p:childTnLst>
                                </p:cTn>
                              </p:par>
                            </p:childTnLst>
                          </p:cTn>
                        </p:par>
                      </p:childTnLst>
                    </p:cTn>
                  </p:par>
                  <p:par>
                    <p:cTn fill="hold" id="35">
                      <p:stCondLst>
                        <p:cond delay="indefinite"/>
                      </p:stCondLst>
                      <p:childTnLst>
                        <p:par>
                          <p:cTn fill="hold" id="36">
                            <p:stCondLst>
                              <p:cond delay="0"/>
                            </p:stCondLst>
                            <p:childTnLst>
                              <p:par>
                                <p:cTn accel="50000" decel="50000" fill="hold" grpId="3" id="37" nodeType="clickEffect" presetClass="path" presetID="42" presetSubtype="0">
                                  <p:stCondLst>
                                    <p:cond delay="0"/>
                                  </p:stCondLst>
                                  <p:childTnLst>
                                    <p:animMotion origin="layout" path="M 0.30234 -0.02685 L 0.40456 -0.01921 " pathEditMode="relative" rAng="0" ptsTypes="AA">
                                      <p:cBhvr>
                                        <p:cTn dur="500" fill="hold" id="38"/>
                                        <p:tgtEl>
                                          <p:spTgt spid="1048817"/>
                                        </p:tgtEl>
                                        <p:attrNameLst>
                                          <p:attrName>ppt_x</p:attrName>
                                          <p:attrName>ppt_y</p:attrName>
                                        </p:attrNameLst>
                                      </p:cBhvr>
                                      <p:rCtr x="5326" y="370"/>
                                    </p:animMotion>
                                  </p:childTnLst>
                                </p:cTn>
                              </p:par>
                              <p:par>
                                <p:cTn fill="hold" grpId="0" id="39" nodeType="withEffect" presetClass="entr" presetID="1" presetSubtype="0">
                                  <p:stCondLst>
                                    <p:cond delay="0"/>
                                  </p:stCondLst>
                                  <p:childTnLst>
                                    <p:set>
                                      <p:cBhvr>
                                        <p:cTn dur="1" fill="hold" id="40">
                                          <p:stCondLst>
                                            <p:cond delay="0"/>
                                          </p:stCondLst>
                                        </p:cTn>
                                        <p:tgtEl>
                                          <p:spTgt spid="1048827"/>
                                        </p:tgtEl>
                                        <p:attrNameLst>
                                          <p:attrName>style.visibility</p:attrName>
                                        </p:attrNameLst>
                                      </p:cBhvr>
                                      <p:to>
                                        <p:strVal val="visible"/>
                                      </p:to>
                                    </p:set>
                                  </p:childTnLst>
                                </p:cTn>
                              </p:par>
                              <p:par>
                                <p:cTn fill="hold" grpId="1" id="41" nodeType="withEffect" presetClass="exit" presetID="1" presetSubtype="0">
                                  <p:stCondLst>
                                    <p:cond delay="0"/>
                                  </p:stCondLst>
                                  <p:childTnLst>
                                    <p:set>
                                      <p:cBhvr>
                                        <p:cTn dur="1" fill="hold" id="42">
                                          <p:stCondLst>
                                            <p:cond delay="0"/>
                                          </p:stCondLst>
                                        </p:cTn>
                                        <p:tgtEl>
                                          <p:spTgt spid="1048826"/>
                                        </p:tgtEl>
                                        <p:attrNameLst>
                                          <p:attrName>style.visibility</p:attrName>
                                        </p:attrNameLst>
                                      </p:cBhvr>
                                      <p:to>
                                        <p:strVal val="hidden"/>
                                      </p:to>
                                    </p:set>
                                  </p:childTnLst>
                                </p:cTn>
                              </p:par>
                              <p:par>
                                <p:cTn fill="hold" id="43" nodeType="withEffect" presetClass="exit" presetID="1" presetSubtype="0">
                                  <p:stCondLst>
                                    <p:cond delay="0"/>
                                  </p:stCondLst>
                                  <p:childTnLst>
                                    <p:set>
                                      <p:cBhvr>
                                        <p:cTn dur="1" fill="hold" id="44">
                                          <p:stCondLst>
                                            <p:cond delay="0"/>
                                          </p:stCondLst>
                                        </p:cTn>
                                        <p:tgtEl>
                                          <p:spTgt spid="1048823">
                                            <p:txEl>
                                              <p:pRg st="0" end="0"/>
                                            </p:txEl>
                                          </p:spTgt>
                                        </p:tgtEl>
                                        <p:attrNameLst>
                                          <p:attrName>style.visibility</p:attrName>
                                        </p:attrNameLst>
                                      </p:cBhvr>
                                      <p:to>
                                        <p:strVal val="hidden"/>
                                      </p:to>
                                    </p:set>
                                  </p:childTnLst>
                                </p:cTn>
                              </p:par>
                              <p:par>
                                <p:cTn fill="hold" id="45" nodeType="withEffect" presetClass="exit" presetID="1" presetSubtype="0">
                                  <p:stCondLst>
                                    <p:cond delay="0"/>
                                  </p:stCondLst>
                                  <p:childTnLst>
                                    <p:set>
                                      <p:cBhvr>
                                        <p:cTn dur="1" fill="hold" id="46">
                                          <p:stCondLst>
                                            <p:cond delay="0"/>
                                          </p:stCondLst>
                                        </p:cTn>
                                        <p:tgtEl>
                                          <p:spTgt spid="104881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7" grpId="0"/>
      <p:bldP spid="1048817" grpId="1"/>
      <p:bldP spid="1048817" grpId="2"/>
      <p:bldP spid="1048817" grpId="3"/>
      <p:bldP spid="1048818" grpId="0"/>
      <p:bldP spid="1048825" grpId="0" animBg="1"/>
      <p:bldP spid="1048825" grpId="1" animBg="1"/>
      <p:bldP spid="1048826" grpId="0" animBg="1"/>
      <p:bldP spid="1048826" grpId="1" animBg="1"/>
      <p:bldP spid="104882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828" name="Title 1"/>
          <p:cNvSpPr>
            <a:spLocks noGrp="1"/>
          </p:cNvSpPr>
          <p:nvPr>
            <p:ph type="title"/>
          </p:nvPr>
        </p:nvSpPr>
        <p:spPr/>
        <p:txBody>
          <a:bodyPr/>
          <a:p>
            <a:r>
              <a:rPr dirty="0" lang="en-US"/>
              <a:t>Application</a:t>
            </a:r>
          </a:p>
        </p:txBody>
      </p:sp>
      <p:sp>
        <p:nvSpPr>
          <p:cNvPr id="1048829" name="Content Placeholder 2"/>
          <p:cNvSpPr>
            <a:spLocks noGrp="1"/>
          </p:cNvSpPr>
          <p:nvPr>
            <p:ph idx="1"/>
          </p:nvPr>
        </p:nvSpPr>
        <p:spPr/>
        <p:txBody>
          <a:bodyPr/>
          <a:p>
            <a:r>
              <a:rPr dirty="0" lang="en-US"/>
              <a:t>Expression Evaluation</a:t>
            </a:r>
          </a:p>
          <a:p>
            <a:r>
              <a:rPr dirty="0" lang="en-US"/>
              <a:t>Backtracking Algorithms</a:t>
            </a:r>
          </a:p>
          <a:p>
            <a:r>
              <a:rPr dirty="0" lang="en-US"/>
              <a:t>Resource Management</a:t>
            </a:r>
          </a:p>
          <a:p>
            <a:r>
              <a:rPr dirty="0" lang="en-US"/>
              <a:t>Undo/Redo Functionality</a:t>
            </a:r>
          </a:p>
          <a:p>
            <a:r>
              <a:rPr dirty="0" lang="en-US"/>
              <a:t>Algorithm Design</a:t>
            </a:r>
          </a:p>
          <a:p>
            <a:endParaRPr dirty="0"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830" name="Title 1"/>
          <p:cNvSpPr>
            <a:spLocks noGrp="1"/>
          </p:cNvSpPr>
          <p:nvPr>
            <p:ph type="ctrTitle"/>
          </p:nvPr>
        </p:nvSpPr>
        <p:spPr/>
        <p:txBody>
          <a:bodyPr/>
          <a:p>
            <a:r>
              <a:rPr dirty="0" lang="en-US"/>
              <a:t>Priority Queue</a:t>
            </a:r>
          </a:p>
        </p:txBody>
      </p:sp>
      <p:sp>
        <p:nvSpPr>
          <p:cNvPr id="1048831" name="Subtitle 5"/>
          <p:cNvSpPr>
            <a:spLocks noGrp="1"/>
          </p:cNvSpPr>
          <p:nvPr>
            <p:ph type="subTitle" idx="1"/>
          </p:nvPr>
        </p:nvSpPr>
        <p:spPr>
          <a:xfrm>
            <a:off x="1524000" y="3602038"/>
            <a:ext cx="9144000" cy="1655762"/>
          </a:xfrm>
        </p:spPr>
        <p:txBody>
          <a:bodyPr/>
          <a:p>
            <a:r>
              <a:rPr dirty="0" lang="en-US"/>
              <a:t>A brief introduction Priority Queue with implementation</a:t>
            </a:r>
          </a:p>
          <a:p>
            <a:endParaRPr dirty="0" lang="en-US"/>
          </a:p>
        </p:txBody>
      </p:sp>
      <p:sp>
        <p:nvSpPr>
          <p:cNvPr id="1048832" name="Rectangle 3"/>
          <p:cNvSpPr/>
          <p:nvPr/>
        </p:nvSpPr>
        <p:spPr>
          <a:xfrm>
            <a:off x="10208526" y="-789159"/>
            <a:ext cx="2838734" cy="2838734"/>
          </a:xfrm>
          <a:prstGeom prst="rect"/>
          <a:noFill/>
          <a:ln w="76200"/>
        </p:spPr>
        <p:style>
          <a:lnRef idx="2">
            <a:schemeClr val="accent4"/>
          </a:lnRef>
          <a:fillRef idx="1">
            <a:schemeClr val="lt1"/>
          </a:fillRef>
          <a:effectRef idx="0">
            <a:schemeClr val="accent4"/>
          </a:effectRef>
          <a:fontRef idx="minor">
            <a:schemeClr val="dk1"/>
          </a:fontRef>
        </p:style>
        <p:txBody>
          <a:bodyPr anchor="ctr" rtlCol="0"/>
          <a:p>
            <a:pPr algn="ctr"/>
            <a:endParaRPr lang="en-US"/>
          </a:p>
        </p:txBody>
      </p:sp>
      <p:sp>
        <p:nvSpPr>
          <p:cNvPr id="1048833" name="Rectangle 4"/>
          <p:cNvSpPr/>
          <p:nvPr/>
        </p:nvSpPr>
        <p:spPr>
          <a:xfrm>
            <a:off x="9651242" y="-195442"/>
            <a:ext cx="2838734" cy="2838734"/>
          </a:xfrm>
          <a:prstGeom prst="rect"/>
          <a:noFill/>
          <a:ln w="76200">
            <a:solidFill>
              <a:srgbClr val="4472C4"/>
            </a:solidFill>
          </a:ln>
        </p:spPr>
        <p:style>
          <a:lnRef idx="2">
            <a:schemeClr val="accent4"/>
          </a:lnRef>
          <a:fillRef idx="1">
            <a:schemeClr val="lt1"/>
          </a:fillRef>
          <a:effectRef idx="0">
            <a:schemeClr val="accent4"/>
          </a:effectRef>
          <a:fontRef idx="minor">
            <a:schemeClr val="dk1"/>
          </a:fontRef>
        </p:style>
        <p:txBody>
          <a:bodyPr anchor="ctr" rtlCol="0"/>
          <a:p>
            <a:pPr algn="ctr"/>
            <a:endParaRPr lang="en-US"/>
          </a:p>
        </p:txBody>
      </p:sp>
      <p:sp>
        <p:nvSpPr>
          <p:cNvPr id="1048834" name="Rectangle 6"/>
          <p:cNvSpPr/>
          <p:nvPr/>
        </p:nvSpPr>
        <p:spPr>
          <a:xfrm>
            <a:off x="9195152" y="390653"/>
            <a:ext cx="2693740" cy="2693740"/>
          </a:xfrm>
          <a:prstGeom prst="rect"/>
          <a:noFill/>
          <a:ln w="76200"/>
        </p:spPr>
        <p:style>
          <a:lnRef idx="2">
            <a:schemeClr val="accent4"/>
          </a:lnRef>
          <a:fillRef idx="1">
            <a:schemeClr val="lt1"/>
          </a:fillRef>
          <a:effectRef idx="0">
            <a:schemeClr val="accent4"/>
          </a:effectRef>
          <a:fontRef idx="minor">
            <a:schemeClr val="dk1"/>
          </a:fontRef>
        </p:style>
        <p:txBody>
          <a:bodyPr anchor="ctr" rtlCol="0"/>
          <a:p>
            <a:pPr algn="ctr"/>
            <a:endParaRPr lang="en-US"/>
          </a:p>
        </p:txBody>
      </p:sp>
      <p:sp>
        <p:nvSpPr>
          <p:cNvPr id="1048835" name="Rectangle: Rounded Corners 7"/>
          <p:cNvSpPr/>
          <p:nvPr/>
        </p:nvSpPr>
        <p:spPr>
          <a:xfrm rot="19375177">
            <a:off x="-3313043" y="6157157"/>
            <a:ext cx="6679096" cy="772698"/>
          </a:xfrm>
          <a:prstGeom prst="roundRect"/>
        </p:spPr>
        <p:style>
          <a:lnRef idx="3">
            <a:schemeClr val="lt1"/>
          </a:lnRef>
          <a:fillRef idx="1">
            <a:schemeClr val="accent4"/>
          </a:fillRef>
          <a:effectRef idx="1">
            <a:schemeClr val="accent4"/>
          </a:effectRef>
          <a:fontRef idx="minor">
            <a:schemeClr val="lt1"/>
          </a:fontRef>
        </p:style>
        <p:txBody>
          <a:bodyPr anchor="ctr" rtlCol="0"/>
          <a:p>
            <a:pPr algn="ctr"/>
            <a:endParaRPr lang="en-US"/>
          </a:p>
        </p:txBody>
      </p:sp>
      <p:sp>
        <p:nvSpPr>
          <p:cNvPr id="1048836" name="Rectangle: Rounded Corners 8"/>
          <p:cNvSpPr/>
          <p:nvPr/>
        </p:nvSpPr>
        <p:spPr>
          <a:xfrm rot="19375177">
            <a:off x="-3729854" y="7251136"/>
            <a:ext cx="6871252" cy="772698"/>
          </a:xfrm>
          <a:prstGeom prst="roundRect"/>
        </p:spPr>
        <p:style>
          <a:lnRef idx="2">
            <a:schemeClr val="accent5">
              <a:shade val="50000"/>
            </a:schemeClr>
          </a:lnRef>
          <a:fillRef idx="1">
            <a:schemeClr val="accent5"/>
          </a:fillRef>
          <a:effectRef idx="0">
            <a:schemeClr val="accent5"/>
          </a:effectRef>
          <a:fontRef idx="minor">
            <a:schemeClr val="lt1"/>
          </a:fontRef>
        </p:style>
        <p:txBody>
          <a:bodyPr anchor="ctr" rtlCol="0"/>
          <a:p>
            <a:pPr algn="ctr"/>
            <a:endParaRPr dirty="0" lang="en-US"/>
          </a:p>
        </p:txBody>
      </p:sp>
      <p:sp>
        <p:nvSpPr>
          <p:cNvPr id="1048837" name="Rectangle: Rounded Corners 9"/>
          <p:cNvSpPr/>
          <p:nvPr/>
        </p:nvSpPr>
        <p:spPr>
          <a:xfrm rot="19375177">
            <a:off x="-2146494" y="6601309"/>
            <a:ext cx="7805531" cy="772698"/>
          </a:xfrm>
          <a:prstGeom prst="roundRect"/>
        </p:spPr>
        <p:style>
          <a:lnRef idx="3">
            <a:schemeClr val="lt1"/>
          </a:lnRef>
          <a:fillRef idx="1">
            <a:schemeClr val="accent4"/>
          </a:fillRef>
          <a:effectRef idx="1">
            <a:schemeClr val="accent4"/>
          </a:effectRef>
          <a:fontRef idx="minor">
            <a:schemeClr val="lt1"/>
          </a:fontRef>
        </p:style>
        <p:txBody>
          <a:bodyPr anchor="ctr" rtlCol="0"/>
          <a:p>
            <a:pPr algn="ct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838" name="Title 1"/>
          <p:cNvSpPr>
            <a:spLocks noGrp="1"/>
          </p:cNvSpPr>
          <p:nvPr>
            <p:ph type="title"/>
          </p:nvPr>
        </p:nvSpPr>
        <p:spPr/>
        <p:txBody>
          <a:bodyPr/>
          <a:p>
            <a:r>
              <a:rPr dirty="0" lang="en-US"/>
              <a:t>Priority Queue</a:t>
            </a:r>
          </a:p>
        </p:txBody>
      </p:sp>
      <p:sp>
        <p:nvSpPr>
          <p:cNvPr id="1048839" name="Content Placeholder 2"/>
          <p:cNvSpPr>
            <a:spLocks noGrp="1"/>
          </p:cNvSpPr>
          <p:nvPr>
            <p:ph idx="1"/>
          </p:nvPr>
        </p:nvSpPr>
        <p:spPr/>
        <p:txBody>
          <a:bodyPr/>
          <a:p>
            <a:pPr algn="ctr" indent="0" marL="0">
              <a:buNone/>
            </a:pPr>
            <a:r>
              <a:rPr dirty="0" lang="en-US"/>
              <a:t>A priority queue is an abstract data type that behaves similarly to the normal queue except that </a:t>
            </a:r>
            <a:r>
              <a:rPr dirty="0" lang="en-US">
                <a:solidFill>
                  <a:srgbClr val="FF0000"/>
                </a:solidFill>
              </a:rPr>
              <a:t>each element has some priority.</a:t>
            </a:r>
          </a:p>
          <a:p>
            <a:pPr algn="ctr" indent="0" marL="0">
              <a:buNone/>
            </a:pPr>
            <a:endParaRPr dirty="0" lang="en-US"/>
          </a:p>
          <a:p>
            <a:pPr indent="0" marL="0">
              <a:buNone/>
            </a:pPr>
            <a:r>
              <a:rPr b="1" dirty="0" lang="en-US"/>
              <a:t>Example:</a:t>
            </a:r>
          </a:p>
          <a:p>
            <a:pPr indent="0" marL="0">
              <a:buNone/>
            </a:pPr>
            <a:r>
              <a:rPr dirty="0" lang="en-US"/>
              <a:t>suppose we have some values like 1, 3, 4, 8, 14, 22 inserted in a priority queue with an ordering imposed on the values is from least to the greatest. </a:t>
            </a:r>
          </a:p>
          <a:p>
            <a:endParaRPr dirty="0"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840" name="Title 1"/>
          <p:cNvSpPr>
            <a:spLocks noGrp="1"/>
          </p:cNvSpPr>
          <p:nvPr>
            <p:ph type="title"/>
          </p:nvPr>
        </p:nvSpPr>
        <p:spPr/>
        <p:txBody>
          <a:bodyPr/>
          <a:p>
            <a:r>
              <a:rPr dirty="0" lang="en-US"/>
              <a:t>Characteristics</a:t>
            </a:r>
          </a:p>
        </p:txBody>
      </p:sp>
      <p:sp>
        <p:nvSpPr>
          <p:cNvPr id="1048841" name="Content Placeholder 2"/>
          <p:cNvSpPr>
            <a:spLocks noGrp="1"/>
          </p:cNvSpPr>
          <p:nvPr>
            <p:ph idx="1"/>
          </p:nvPr>
        </p:nvSpPr>
        <p:spPr/>
        <p:txBody>
          <a:bodyPr>
            <a:normAutofit/>
          </a:bodyPr>
          <a:p>
            <a:r>
              <a:rPr dirty="0" lang="en-US"/>
              <a:t>Every element has priority associated with it.</a:t>
            </a:r>
          </a:p>
          <a:p>
            <a:r>
              <a:rPr dirty="0" lang="en-US">
                <a:solidFill>
                  <a:srgbClr val="000000"/>
                </a:solidFill>
                <a:effectLst/>
                <a:ea typeface="Times New Roman" panose="02020603050405020304" pitchFamily="18" charset="0"/>
              </a:rPr>
              <a:t>An element with the </a:t>
            </a:r>
            <a:r>
              <a:rPr dirty="0" lang="en-US">
                <a:solidFill>
                  <a:srgbClr val="FF0000"/>
                </a:solidFill>
                <a:effectLst/>
                <a:ea typeface="Times New Roman" panose="02020603050405020304" pitchFamily="18" charset="0"/>
              </a:rPr>
              <a:t>higher priority</a:t>
            </a:r>
            <a:r>
              <a:rPr dirty="0" lang="en-US">
                <a:solidFill>
                  <a:srgbClr val="000000"/>
                </a:solidFill>
                <a:effectLst/>
                <a:ea typeface="Times New Roman" panose="02020603050405020304" pitchFamily="18" charset="0"/>
              </a:rPr>
              <a:t> will be </a:t>
            </a:r>
            <a:r>
              <a:rPr dirty="0" lang="en-US">
                <a:solidFill>
                  <a:srgbClr val="FF0000"/>
                </a:solidFill>
                <a:effectLst/>
                <a:ea typeface="Times New Roman" panose="02020603050405020304" pitchFamily="18" charset="0"/>
              </a:rPr>
              <a:t>deleted first</a:t>
            </a:r>
            <a:r>
              <a:rPr dirty="0" lang="en-US">
                <a:solidFill>
                  <a:srgbClr val="000000"/>
                </a:solidFill>
                <a:effectLst/>
                <a:ea typeface="Times New Roman" panose="02020603050405020304" pitchFamily="18" charset="0"/>
              </a:rPr>
              <a:t>.</a:t>
            </a:r>
          </a:p>
          <a:p>
            <a:r>
              <a:rPr dirty="0" lang="en-US"/>
              <a:t>If </a:t>
            </a:r>
            <a:r>
              <a:rPr dirty="0" lang="en-US">
                <a:solidFill>
                  <a:srgbClr val="FF0000"/>
                </a:solidFill>
              </a:rPr>
              <a:t>two elements </a:t>
            </a:r>
            <a:r>
              <a:rPr dirty="0" lang="en-US"/>
              <a:t>in a priority queue have the </a:t>
            </a:r>
            <a:r>
              <a:rPr dirty="0" lang="en-US">
                <a:solidFill>
                  <a:srgbClr val="FF0000"/>
                </a:solidFill>
              </a:rPr>
              <a:t>same priority</a:t>
            </a:r>
            <a:r>
              <a:rPr dirty="0" lang="en-US"/>
              <a:t>, they will be </a:t>
            </a:r>
            <a:r>
              <a:rPr dirty="0" lang="en-US">
                <a:solidFill>
                  <a:srgbClr val="FF0000"/>
                </a:solidFill>
              </a:rPr>
              <a:t>arranged using the FIFO </a:t>
            </a:r>
            <a:r>
              <a:rPr dirty="0" lang="en-US"/>
              <a:t>principle.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842" name="Title 1"/>
          <p:cNvSpPr>
            <a:spLocks noGrp="1"/>
          </p:cNvSpPr>
          <p:nvPr>
            <p:ph type="title"/>
          </p:nvPr>
        </p:nvSpPr>
        <p:spPr/>
        <p:txBody>
          <a:bodyPr/>
          <a:p>
            <a:r>
              <a:rPr dirty="0" lang="en-US"/>
              <a:t>Types</a:t>
            </a:r>
          </a:p>
        </p:txBody>
      </p:sp>
      <p:sp>
        <p:nvSpPr>
          <p:cNvPr id="1048843" name="Content Placeholder 2"/>
          <p:cNvSpPr>
            <a:spLocks noGrp="1"/>
          </p:cNvSpPr>
          <p:nvPr>
            <p:ph idx="1"/>
          </p:nvPr>
        </p:nvSpPr>
        <p:spPr>
          <a:xfrm>
            <a:off x="838200" y="1825625"/>
            <a:ext cx="10515600" cy="2017505"/>
          </a:xfrm>
        </p:spPr>
        <p:txBody>
          <a:bodyPr/>
          <a:p>
            <a:pPr indent="0" marL="0">
              <a:buNone/>
            </a:pPr>
            <a:r>
              <a:rPr b="1" dirty="0" lang="en-US">
                <a:solidFill>
                  <a:srgbClr val="000000"/>
                </a:solidFill>
                <a:effectLst/>
                <a:ea typeface="Times New Roman" panose="02020603050405020304" pitchFamily="18" charset="0"/>
              </a:rPr>
              <a:t>Ascending order priority queue</a:t>
            </a:r>
          </a:p>
          <a:p>
            <a:pPr indent="0" lvl="1" marL="457200">
              <a:buNone/>
            </a:pPr>
            <a:r>
              <a:rPr dirty="0" sz="2800" lang="en-US">
                <a:solidFill>
                  <a:srgbClr val="000000"/>
                </a:solidFill>
                <a:effectLst/>
                <a:ea typeface="Times New Roman" panose="02020603050405020304" pitchFamily="18" charset="0"/>
              </a:rPr>
              <a:t>In ascending order priority queue, a </a:t>
            </a:r>
            <a:r>
              <a:rPr dirty="0" sz="2800" lang="en-US">
                <a:solidFill>
                  <a:srgbClr val="FF0000"/>
                </a:solidFill>
                <a:effectLst/>
                <a:ea typeface="Times New Roman" panose="02020603050405020304" pitchFamily="18" charset="0"/>
              </a:rPr>
              <a:t>lower priority number </a:t>
            </a:r>
            <a:r>
              <a:rPr dirty="0" sz="2800" lang="en-US">
                <a:solidFill>
                  <a:srgbClr val="000000"/>
                </a:solidFill>
                <a:effectLst/>
                <a:ea typeface="Times New Roman" panose="02020603050405020304" pitchFamily="18" charset="0"/>
              </a:rPr>
              <a:t>is given as a </a:t>
            </a:r>
            <a:r>
              <a:rPr dirty="0" sz="2800" lang="en-US">
                <a:solidFill>
                  <a:srgbClr val="FF0000"/>
                </a:solidFill>
                <a:effectLst/>
                <a:ea typeface="Times New Roman" panose="02020603050405020304" pitchFamily="18" charset="0"/>
              </a:rPr>
              <a:t>higher priority </a:t>
            </a:r>
            <a:r>
              <a:rPr dirty="0" sz="2800" lang="en-US">
                <a:solidFill>
                  <a:srgbClr val="000000"/>
                </a:solidFill>
                <a:effectLst/>
                <a:ea typeface="Times New Roman" panose="02020603050405020304" pitchFamily="18" charset="0"/>
              </a:rPr>
              <a:t>in a priority. </a:t>
            </a:r>
            <a:endParaRPr dirty="0" lang="en-US">
              <a:solidFill>
                <a:srgbClr val="000000"/>
              </a:solidFill>
              <a:effectLst/>
              <a:ea typeface="Times New Roman" panose="02020603050405020304" pitchFamily="18" charset="0"/>
            </a:endParaRPr>
          </a:p>
          <a:p>
            <a:pPr indent="0" marL="0">
              <a:buNone/>
            </a:pPr>
            <a:endParaRPr dirty="0" sz="1800" lang="en-US">
              <a:solidFill>
                <a:srgbClr val="000000"/>
              </a:solidFill>
              <a:latin typeface="Segoe UI" panose="020B0502040204020203" pitchFamily="34" charset="0"/>
            </a:endParaRPr>
          </a:p>
          <a:p>
            <a:pPr indent="0" marL="0">
              <a:buNone/>
            </a:pPr>
            <a:endParaRPr dirty="0" lang="en-US"/>
          </a:p>
        </p:txBody>
      </p:sp>
      <p:pic>
        <p:nvPicPr>
          <p:cNvPr id="2097184" name="Picture 3" descr="Priority Queue"/>
          <p:cNvPicPr>
            <a:picLocks noChangeAspect="1"/>
          </p:cNvPicPr>
          <p:nvPr/>
        </p:nvPicPr>
        <p:blipFill>
          <a:blip xmlns:r="http://schemas.openxmlformats.org/officeDocument/2006/relationships" r:embed="rId1"/>
          <a:srcRect/>
          <a:stretch>
            <a:fillRect/>
          </a:stretch>
        </p:blipFill>
        <p:spPr bwMode="auto">
          <a:xfrm>
            <a:off x="2960205" y="3429000"/>
            <a:ext cx="5715000" cy="2771775"/>
          </a:xfrm>
          <a:prstGeom prst="rect"/>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844" name="Title 1"/>
          <p:cNvSpPr>
            <a:spLocks noGrp="1"/>
          </p:cNvSpPr>
          <p:nvPr>
            <p:ph type="title"/>
          </p:nvPr>
        </p:nvSpPr>
        <p:spPr/>
        <p:txBody>
          <a:bodyPr/>
          <a:p>
            <a:r>
              <a:rPr dirty="0" lang="en-US"/>
              <a:t>Types</a:t>
            </a:r>
          </a:p>
        </p:txBody>
      </p:sp>
      <p:sp>
        <p:nvSpPr>
          <p:cNvPr id="1048845" name="Content Placeholder 2"/>
          <p:cNvSpPr>
            <a:spLocks noGrp="1"/>
          </p:cNvSpPr>
          <p:nvPr>
            <p:ph idx="1"/>
          </p:nvPr>
        </p:nvSpPr>
        <p:spPr/>
        <p:txBody>
          <a:bodyPr/>
          <a:p>
            <a:pPr indent="0" marL="0">
              <a:buNone/>
            </a:pPr>
            <a:r>
              <a:rPr b="1" dirty="0" lang="en-US">
                <a:solidFill>
                  <a:srgbClr val="000000"/>
                </a:solidFill>
                <a:ea typeface="Times New Roman" panose="02020603050405020304" pitchFamily="18" charset="0"/>
              </a:rPr>
              <a:t>Descending order priority queue</a:t>
            </a:r>
          </a:p>
          <a:p>
            <a:pPr indent="0" lvl="1" marL="457200">
              <a:buNone/>
            </a:pPr>
            <a:r>
              <a:rPr dirty="0" sz="2800" lang="en-US">
                <a:solidFill>
                  <a:srgbClr val="000000"/>
                </a:solidFill>
                <a:ea typeface="Times New Roman" panose="02020603050405020304" pitchFamily="18" charset="0"/>
              </a:rPr>
              <a:t>In descending order priority queue, a </a:t>
            </a:r>
            <a:r>
              <a:rPr dirty="0" sz="2800" lang="en-US">
                <a:solidFill>
                  <a:srgbClr val="FF0000"/>
                </a:solidFill>
                <a:ea typeface="Times New Roman" panose="02020603050405020304" pitchFamily="18" charset="0"/>
              </a:rPr>
              <a:t>higher priority number</a:t>
            </a:r>
            <a:r>
              <a:rPr dirty="0" sz="2800" lang="en-US">
                <a:solidFill>
                  <a:srgbClr val="000000"/>
                </a:solidFill>
                <a:ea typeface="Times New Roman" panose="02020603050405020304" pitchFamily="18" charset="0"/>
              </a:rPr>
              <a:t> is given as a </a:t>
            </a:r>
            <a:r>
              <a:rPr dirty="0" sz="2800" lang="en-US">
                <a:solidFill>
                  <a:srgbClr val="FF0000"/>
                </a:solidFill>
                <a:ea typeface="Times New Roman" panose="02020603050405020304" pitchFamily="18" charset="0"/>
              </a:rPr>
              <a:t>higher priority </a:t>
            </a:r>
            <a:r>
              <a:rPr dirty="0" sz="2800" lang="en-US">
                <a:solidFill>
                  <a:srgbClr val="000000"/>
                </a:solidFill>
                <a:ea typeface="Times New Roman" panose="02020603050405020304" pitchFamily="18" charset="0"/>
              </a:rPr>
              <a:t>in a priority.</a:t>
            </a:r>
            <a:endParaRPr b="1" dirty="0" lang="en-US"/>
          </a:p>
        </p:txBody>
      </p:sp>
      <p:pic>
        <p:nvPicPr>
          <p:cNvPr id="2097185" name="Picture 3" descr="Priority Queue"/>
          <p:cNvPicPr>
            <a:picLocks noChangeAspect="1"/>
          </p:cNvPicPr>
          <p:nvPr/>
        </p:nvPicPr>
        <p:blipFill>
          <a:blip xmlns:r="http://schemas.openxmlformats.org/officeDocument/2006/relationships" r:embed="rId1"/>
          <a:srcRect/>
          <a:stretch>
            <a:fillRect/>
          </a:stretch>
        </p:blipFill>
        <p:spPr bwMode="auto">
          <a:xfrm>
            <a:off x="3042357" y="3214930"/>
            <a:ext cx="6107285" cy="2962033"/>
          </a:xfrm>
          <a:prstGeom prst="rect"/>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846" name="Title 1"/>
          <p:cNvSpPr>
            <a:spLocks noGrp="1"/>
          </p:cNvSpPr>
          <p:nvPr>
            <p:ph type="title"/>
          </p:nvPr>
        </p:nvSpPr>
        <p:spPr/>
        <p:txBody>
          <a:bodyPr>
            <a:normAutofit/>
          </a:bodyPr>
          <a:p>
            <a:r>
              <a:rPr b="0" dirty="0" i="0" lang="en-US">
                <a:effectLst/>
              </a:rPr>
              <a:t>Implementation Strategies</a:t>
            </a:r>
            <a:endParaRPr dirty="0" lang="en-US"/>
          </a:p>
        </p:txBody>
      </p:sp>
      <p:pic>
        <p:nvPicPr>
          <p:cNvPr id="2097186" name="Picture 4" descr="Complexity_Analysis_for_Implementation_Strategies"/>
          <p:cNvPicPr>
            <a:picLocks noChangeAspect="1" noGrp="1" noChangeArrowheads="1"/>
          </p:cNvPicPr>
          <p:nvPr>
            <p:ph idx="1"/>
          </p:nvPr>
        </p:nvPicPr>
        <p:blipFill>
          <a:blip xmlns:r="http://schemas.openxmlformats.org/officeDocument/2006/relationships" r:embed="rId1"/>
          <a:srcRect/>
          <a:stretch>
            <a:fillRect/>
          </a:stretch>
        </p:blipFill>
        <p:spPr bwMode="auto">
          <a:xfrm>
            <a:off x="2493189" y="1690688"/>
            <a:ext cx="7205622" cy="3839394"/>
          </a:xfrm>
          <a:prstGeom prst="rect"/>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847" name="Title 1"/>
          <p:cNvSpPr>
            <a:spLocks noGrp="1"/>
          </p:cNvSpPr>
          <p:nvPr>
            <p:ph type="title"/>
          </p:nvPr>
        </p:nvSpPr>
        <p:spPr/>
        <p:txBody>
          <a:bodyPr/>
          <a:p>
            <a:r>
              <a:rPr dirty="0" lang="en-US"/>
              <a:t>Representation</a:t>
            </a:r>
          </a:p>
        </p:txBody>
      </p:sp>
      <p:pic>
        <p:nvPicPr>
          <p:cNvPr id="2097187" name="Content Placeholder 3" descr="Insertion_of-2_Linked_PriorityQueue"/>
          <p:cNvPicPr>
            <a:picLocks noChangeAspect="1" noGrp="1"/>
          </p:cNvPicPr>
          <p:nvPr>
            <p:ph idx="1"/>
          </p:nvPr>
        </p:nvPicPr>
        <p:blipFill>
          <a:blip xmlns:r="http://schemas.openxmlformats.org/officeDocument/2006/relationships" r:embed="rId1"/>
          <a:srcRect/>
          <a:stretch>
            <a:fillRect/>
          </a:stretch>
        </p:blipFill>
        <p:spPr bwMode="auto">
          <a:xfrm>
            <a:off x="2602453" y="1825625"/>
            <a:ext cx="6987094" cy="4351338"/>
          </a:xfrm>
          <a:prstGeom prst="rect"/>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848" name="Title 1"/>
          <p:cNvSpPr>
            <a:spLocks noGrp="1"/>
          </p:cNvSpPr>
          <p:nvPr>
            <p:ph type="title"/>
          </p:nvPr>
        </p:nvSpPr>
        <p:spPr/>
        <p:txBody>
          <a:bodyPr/>
          <a:p>
            <a:r>
              <a:rPr dirty="0" lang="en-US"/>
              <a:t>Representation:</a:t>
            </a:r>
          </a:p>
        </p:txBody>
      </p:sp>
      <p:pic>
        <p:nvPicPr>
          <p:cNvPr id="2097188" name="Picture 2" descr="/Insertion_of-45_Linked_Priority_queue"/>
          <p:cNvPicPr>
            <a:picLocks noChangeAspect="1" noGrp="1" noChangeArrowheads="1"/>
          </p:cNvPicPr>
          <p:nvPr>
            <p:ph idx="1"/>
          </p:nvPr>
        </p:nvPicPr>
        <p:blipFill>
          <a:blip xmlns:r="http://schemas.openxmlformats.org/officeDocument/2006/relationships" r:embed="rId1"/>
          <a:srcRect/>
          <a:stretch>
            <a:fillRect/>
          </a:stretch>
        </p:blipFill>
        <p:spPr bwMode="auto">
          <a:xfrm>
            <a:off x="2913338" y="1684252"/>
            <a:ext cx="6365323" cy="4808623"/>
          </a:xfrm>
          <a:prstGeom prst="rect"/>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16" name="Title 1"/>
          <p:cNvSpPr>
            <a:spLocks noGrp="1"/>
          </p:cNvSpPr>
          <p:nvPr>
            <p:ph type="title"/>
          </p:nvPr>
        </p:nvSpPr>
        <p:spPr/>
        <p:txBody>
          <a:bodyPr/>
          <a:p>
            <a:r>
              <a:rPr dirty="0" lang="en-US"/>
              <a:t>Operations on Circular Queue</a:t>
            </a:r>
          </a:p>
        </p:txBody>
      </p:sp>
      <p:sp>
        <p:nvSpPr>
          <p:cNvPr id="1048617" name="Content Placeholder 2"/>
          <p:cNvSpPr>
            <a:spLocks noGrp="1"/>
          </p:cNvSpPr>
          <p:nvPr>
            <p:ph idx="1"/>
          </p:nvPr>
        </p:nvSpPr>
        <p:spPr>
          <a:xfrm>
            <a:off x="838199" y="1842052"/>
            <a:ext cx="11287125" cy="4002157"/>
          </a:xfrm>
        </p:spPr>
        <p:txBody>
          <a:bodyPr>
            <a:normAutofit/>
          </a:bodyPr>
          <a:p>
            <a:pPr indent="0" marL="0">
              <a:buNone/>
            </a:pPr>
            <a:r>
              <a:rPr b="1" dirty="0" lang="en-US" err="1"/>
              <a:t>enQueue</a:t>
            </a:r>
            <a:r>
              <a:rPr b="1" dirty="0" lang="en-US"/>
              <a:t>(value):</a:t>
            </a:r>
            <a:r>
              <a:rPr dirty="0" lang="en-US"/>
              <a:t> </a:t>
            </a:r>
          </a:p>
          <a:p>
            <a:pPr indent="0" lvl="1" marL="457200">
              <a:buNone/>
            </a:pPr>
            <a:r>
              <a:rPr dirty="0" lang="en-US">
                <a:solidFill>
                  <a:srgbClr val="FF0000"/>
                </a:solidFill>
              </a:rPr>
              <a:t>Insert</a:t>
            </a:r>
            <a:r>
              <a:rPr dirty="0" lang="en-US"/>
              <a:t> the new value in the Queue </a:t>
            </a:r>
          </a:p>
          <a:p>
            <a:pPr indent="0" lvl="1" marL="457200">
              <a:buNone/>
            </a:pPr>
            <a:r>
              <a:rPr dirty="0" lang="en-US"/>
              <a:t>from the </a:t>
            </a:r>
            <a:r>
              <a:rPr dirty="0" lang="en-US">
                <a:solidFill>
                  <a:srgbClr val="FF0000"/>
                </a:solidFill>
              </a:rPr>
              <a:t>rear end.</a:t>
            </a:r>
          </a:p>
          <a:p>
            <a:pPr indent="0" lvl="1" marL="457200">
              <a:buNone/>
            </a:pPr>
            <a:endParaRPr dirty="0" lang="en-US"/>
          </a:p>
          <a:p>
            <a:endParaRPr dirty="0" lang="en-US"/>
          </a:p>
          <a:p>
            <a:pPr indent="0" marL="0">
              <a:buNone/>
            </a:pPr>
            <a:r>
              <a:rPr b="1" dirty="0" lang="en-US" err="1"/>
              <a:t>deQueue</a:t>
            </a:r>
            <a:r>
              <a:rPr b="1" dirty="0" lang="en-US"/>
              <a:t>():</a:t>
            </a:r>
            <a:r>
              <a:rPr dirty="0" lang="en-US"/>
              <a:t> </a:t>
            </a:r>
          </a:p>
          <a:p>
            <a:pPr indent="0" lvl="1" marL="457200">
              <a:buNone/>
            </a:pPr>
            <a:r>
              <a:rPr dirty="0" lang="en-US">
                <a:solidFill>
                  <a:srgbClr val="FF0000"/>
                </a:solidFill>
              </a:rPr>
              <a:t>Deletes</a:t>
            </a:r>
            <a:r>
              <a:rPr dirty="0" lang="en-US"/>
              <a:t> an element from the Queue</a:t>
            </a:r>
          </a:p>
          <a:p>
            <a:pPr indent="0" lvl="1" marL="457200">
              <a:buNone/>
            </a:pPr>
            <a:r>
              <a:rPr dirty="0" lang="en-US"/>
              <a:t> in the </a:t>
            </a:r>
            <a:r>
              <a:rPr dirty="0" lang="en-US">
                <a:solidFill>
                  <a:srgbClr val="FF0000"/>
                </a:solidFill>
              </a:rPr>
              <a:t>front end</a:t>
            </a:r>
            <a:r>
              <a:rPr dirty="0" lang="en-US"/>
              <a:t>.</a:t>
            </a:r>
          </a:p>
          <a:p>
            <a:endParaRPr dirty="0" lang="en-US"/>
          </a:p>
        </p:txBody>
      </p:sp>
      <p:pic>
        <p:nvPicPr>
          <p:cNvPr id="2097154" name="Picture 2" descr="https://files.codingninjas.in/article_images/advantages-of-circular-queue-over-linear-queue-6-1674054204.webp"/>
          <p:cNvPicPr>
            <a:picLocks noChangeAspect="1" noChangeArrowheads="1"/>
          </p:cNvPicPr>
          <p:nvPr/>
        </p:nvPicPr>
        <p:blipFill>
          <a:blip xmlns:r="http://schemas.openxmlformats.org/officeDocument/2006/relationships" r:embed="rId1"/>
          <a:srcRect/>
          <a:stretch>
            <a:fillRect/>
          </a:stretch>
        </p:blipFill>
        <p:spPr bwMode="auto">
          <a:xfrm>
            <a:off x="6237014" y="1878806"/>
            <a:ext cx="5116786" cy="3100387"/>
          </a:xfrm>
          <a:prstGeom prst="rect"/>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849" name="Title 1"/>
          <p:cNvSpPr>
            <a:spLocks noGrp="1"/>
          </p:cNvSpPr>
          <p:nvPr>
            <p:ph type="title"/>
          </p:nvPr>
        </p:nvSpPr>
        <p:spPr/>
        <p:txBody>
          <a:bodyPr/>
          <a:p>
            <a:r>
              <a:rPr dirty="0" lang="en-US"/>
              <a:t>Enqueue Algorithm</a:t>
            </a:r>
          </a:p>
        </p:txBody>
      </p:sp>
      <p:sp>
        <p:nvSpPr>
          <p:cNvPr id="1048850" name="Content Placeholder 2"/>
          <p:cNvSpPr>
            <a:spLocks noGrp="1"/>
          </p:cNvSpPr>
          <p:nvPr>
            <p:ph idx="1"/>
          </p:nvPr>
        </p:nvSpPr>
        <p:spPr/>
        <p:txBody>
          <a:bodyPr>
            <a:normAutofit/>
          </a:bodyPr>
          <a:p>
            <a:pPr indent="0" marL="0" marR="0">
              <a:lnSpc>
                <a:spcPct val="100000"/>
              </a:lnSpc>
              <a:buNone/>
            </a:pPr>
            <a:r>
              <a:rPr dirty="0" lang="en-US">
                <a:effectLst/>
                <a:ea typeface="Times New Roman" panose="02020603050405020304" pitchFamily="18" charset="0"/>
              </a:rPr>
              <a:t>1. Create a new node with the given element and priority.</a:t>
            </a:r>
          </a:p>
          <a:p>
            <a:pPr indent="0" marL="0" marR="0">
              <a:lnSpc>
                <a:spcPct val="100000"/>
              </a:lnSpc>
              <a:buNone/>
            </a:pPr>
            <a:r>
              <a:rPr dirty="0" lang="en-US">
                <a:effectLst/>
                <a:ea typeface="Times New Roman" panose="02020603050405020304" pitchFamily="18" charset="0"/>
              </a:rPr>
              <a:t>2. Insert the new node into the priority queue based on its priority.</a:t>
            </a:r>
          </a:p>
          <a:p>
            <a:pPr indent="0" marL="0" marR="0">
              <a:lnSpc>
                <a:spcPct val="100000"/>
              </a:lnSpc>
              <a:buNone/>
            </a:pPr>
            <a:endParaRPr dirty="0" lang="en-US">
              <a:ea typeface="Times New Roman" panose="02020603050405020304" pitchFamily="18" charset="0"/>
            </a:endParaRPr>
          </a:p>
          <a:p>
            <a:pPr indent="0" marL="0" marR="0">
              <a:lnSpc>
                <a:spcPct val="100000"/>
              </a:lnSpc>
              <a:buNone/>
            </a:pPr>
            <a:endParaRPr dirty="0" lang="en-US">
              <a:ea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851" name="Title 4"/>
          <p:cNvSpPr>
            <a:spLocks noGrp="1"/>
          </p:cNvSpPr>
          <p:nvPr>
            <p:ph type="title"/>
          </p:nvPr>
        </p:nvSpPr>
        <p:spPr/>
        <p:txBody>
          <a:bodyPr/>
          <a:p>
            <a:r>
              <a:rPr dirty="0" lang="en-US"/>
              <a:t>Enqueue Algorithm</a:t>
            </a:r>
          </a:p>
        </p:txBody>
      </p:sp>
      <p:sp>
        <p:nvSpPr>
          <p:cNvPr id="1048852" name="Content Placeholder 5"/>
          <p:cNvSpPr>
            <a:spLocks noGrp="1"/>
          </p:cNvSpPr>
          <p:nvPr>
            <p:ph idx="1"/>
          </p:nvPr>
        </p:nvSpPr>
        <p:spPr/>
        <p:txBody>
          <a:bodyPr>
            <a:normAutofit/>
          </a:bodyPr>
          <a:p>
            <a:pPr indent="0" marL="0" marR="0">
              <a:lnSpc>
                <a:spcPct val="100000"/>
              </a:lnSpc>
              <a:buNone/>
            </a:pPr>
            <a:r>
              <a:rPr dirty="0" lang="en-US">
                <a:ea typeface="Times New Roman" panose="02020603050405020304" pitchFamily="18" charset="0"/>
              </a:rPr>
              <a:t>Node* </a:t>
            </a:r>
            <a:r>
              <a:rPr dirty="0" lang="en-US" err="1">
                <a:ea typeface="Times New Roman" panose="02020603050405020304" pitchFamily="18" charset="0"/>
              </a:rPr>
              <a:t>newNode</a:t>
            </a:r>
            <a:r>
              <a:rPr dirty="0" lang="en-US">
                <a:ea typeface="Times New Roman" panose="02020603050405020304" pitchFamily="18" charset="0"/>
              </a:rPr>
              <a:t> = new Node(data, priority);</a:t>
            </a:r>
          </a:p>
          <a:p>
            <a:pPr indent="0" marL="0" marR="0">
              <a:lnSpc>
                <a:spcPct val="100000"/>
              </a:lnSpc>
              <a:buNone/>
            </a:pPr>
            <a:r>
              <a:rPr dirty="0" lang="en-US">
                <a:ea typeface="Times New Roman" panose="02020603050405020304" pitchFamily="18" charset="0"/>
              </a:rPr>
              <a:t>        if (</a:t>
            </a:r>
            <a:r>
              <a:rPr dirty="0" lang="en-US" err="1">
                <a:ea typeface="Times New Roman" panose="02020603050405020304" pitchFamily="18" charset="0"/>
              </a:rPr>
              <a:t>isEmpty</a:t>
            </a:r>
            <a:r>
              <a:rPr dirty="0" lang="en-US">
                <a:ea typeface="Times New Roman" panose="02020603050405020304" pitchFamily="18" charset="0"/>
              </a:rPr>
              <a:t>() || priority &gt; front-&gt;priority) {</a:t>
            </a:r>
          </a:p>
          <a:p>
            <a:pPr indent="0" marL="0" marR="0">
              <a:lnSpc>
                <a:spcPct val="100000"/>
              </a:lnSpc>
              <a:buNone/>
            </a:pPr>
            <a:r>
              <a:rPr dirty="0" lang="en-US">
                <a:ea typeface="Times New Roman" panose="02020603050405020304" pitchFamily="18" charset="0"/>
              </a:rPr>
              <a:t>            </a:t>
            </a:r>
            <a:r>
              <a:rPr dirty="0" lang="en-US" err="1">
                <a:ea typeface="Times New Roman" panose="02020603050405020304" pitchFamily="18" charset="0"/>
              </a:rPr>
              <a:t>newNode</a:t>
            </a:r>
            <a:r>
              <a:rPr dirty="0" lang="en-US">
                <a:ea typeface="Times New Roman" panose="02020603050405020304" pitchFamily="18" charset="0"/>
              </a:rPr>
              <a:t>-&gt;next = front;</a:t>
            </a:r>
          </a:p>
          <a:p>
            <a:pPr indent="0" marL="0" marR="0">
              <a:lnSpc>
                <a:spcPct val="100000"/>
              </a:lnSpc>
              <a:buNone/>
            </a:pPr>
            <a:r>
              <a:rPr dirty="0" lang="en-US">
                <a:ea typeface="Times New Roman" panose="02020603050405020304" pitchFamily="18" charset="0"/>
              </a:rPr>
              <a:t>            front = </a:t>
            </a:r>
            <a:r>
              <a:rPr dirty="0" lang="en-US" err="1">
                <a:ea typeface="Times New Roman" panose="02020603050405020304" pitchFamily="18" charset="0"/>
              </a:rPr>
              <a:t>newNode</a:t>
            </a:r>
            <a:r>
              <a:rPr dirty="0" lang="en-US">
                <a:ea typeface="Times New Roman" panose="02020603050405020304" pitchFamily="18" charset="0"/>
              </a:rPr>
              <a:t>;</a:t>
            </a:r>
          </a:p>
          <a:p>
            <a:pPr indent="0" marL="0" marR="0">
              <a:lnSpc>
                <a:spcPct val="100000"/>
              </a:lnSpc>
              <a:buNone/>
            </a:pPr>
            <a:r>
              <a:rPr dirty="0" lang="en-US">
                <a:ea typeface="Times New Roman" panose="02020603050405020304" pitchFamily="18" charset="0"/>
              </a:rPr>
              <a:t>        } else {</a:t>
            </a:r>
          </a:p>
          <a:p>
            <a:pPr indent="0" marL="0" marR="0">
              <a:lnSpc>
                <a:spcPct val="100000"/>
              </a:lnSpc>
              <a:buNone/>
            </a:pPr>
            <a:r>
              <a:rPr dirty="0" lang="en-US">
                <a:ea typeface="Times New Roman" panose="02020603050405020304" pitchFamily="18" charset="0"/>
              </a:rPr>
              <a:t>            Node* current = front;</a:t>
            </a:r>
          </a:p>
          <a:p>
            <a:pPr indent="0" marL="0" marR="0">
              <a:lnSpc>
                <a:spcPct val="100000"/>
              </a:lnSpc>
              <a:buNone/>
            </a:pPr>
            <a:r>
              <a:rPr dirty="0" lang="en-US">
                <a:ea typeface="Times New Roman" panose="02020603050405020304" pitchFamily="18" charset="0"/>
              </a:rPr>
              <a:t>            while (current-&gt;next &amp;&amp; priority &lt;= current-&gt;next-&gt;priority) </a:t>
            </a:r>
          </a:p>
          <a:p>
            <a:pPr indent="0" marL="0" marR="0">
              <a:lnSpc>
                <a:spcPct val="100000"/>
              </a:lnSpc>
              <a:buNone/>
            </a:pPr>
            <a:r>
              <a:rPr dirty="0" lang="en-US">
                <a:ea typeface="Times New Roman" panose="02020603050405020304" pitchFamily="18" charset="0"/>
              </a:rPr>
              <a:t>                current = current-&gt;next;</a:t>
            </a:r>
          </a:p>
          <a:p>
            <a:pPr indent="0" marL="0" marR="0">
              <a:lnSpc>
                <a:spcPct val="100000"/>
              </a:lnSpc>
              <a:buNone/>
            </a:pPr>
            <a:r>
              <a:rPr dirty="0" lang="en-US">
                <a:ea typeface="Times New Roman" panose="02020603050405020304" pitchFamily="18" charset="0"/>
              </a:rPr>
              <a:t>            </a:t>
            </a:r>
            <a:r>
              <a:rPr dirty="0" lang="en-US" err="1">
                <a:ea typeface="Times New Roman" panose="02020603050405020304" pitchFamily="18" charset="0"/>
              </a:rPr>
              <a:t>newNode</a:t>
            </a:r>
            <a:r>
              <a:rPr dirty="0" lang="en-US">
                <a:ea typeface="Times New Roman" panose="02020603050405020304" pitchFamily="18" charset="0"/>
              </a:rPr>
              <a:t>-&gt;next = current-&gt;next;</a:t>
            </a:r>
          </a:p>
          <a:p>
            <a:pPr indent="0" marL="0" marR="0">
              <a:lnSpc>
                <a:spcPct val="100000"/>
              </a:lnSpc>
              <a:buNone/>
            </a:pPr>
            <a:r>
              <a:rPr dirty="0" lang="en-US">
                <a:ea typeface="Times New Roman" panose="02020603050405020304" pitchFamily="18" charset="0"/>
              </a:rPr>
              <a:t>            current-&gt;next = </a:t>
            </a:r>
            <a:r>
              <a:rPr dirty="0" lang="en-US" err="1">
                <a:ea typeface="Times New Roman" panose="02020603050405020304" pitchFamily="18" charset="0"/>
              </a:rPr>
              <a:t>newNode</a:t>
            </a:r>
            <a:r>
              <a:rPr dirty="0" lang="en-US">
                <a:ea typeface="Times New Roman" panose="02020603050405020304" pitchFamily="18" charset="0"/>
              </a:rPr>
              <a:t>; }</a:t>
            </a:r>
          </a:p>
          <a:p>
            <a:endParaRPr dirty="0"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853" name="Title 4"/>
          <p:cNvSpPr>
            <a:spLocks noGrp="1"/>
          </p:cNvSpPr>
          <p:nvPr>
            <p:ph type="title"/>
          </p:nvPr>
        </p:nvSpPr>
        <p:spPr/>
        <p:txBody>
          <a:bodyPr/>
          <a:p>
            <a:r>
              <a:rPr dirty="0" lang="en-US"/>
              <a:t>Deque Algorithm:</a:t>
            </a:r>
          </a:p>
        </p:txBody>
      </p:sp>
      <p:sp>
        <p:nvSpPr>
          <p:cNvPr id="1048854" name="Content Placeholder 5"/>
          <p:cNvSpPr>
            <a:spLocks noGrp="1"/>
          </p:cNvSpPr>
          <p:nvPr>
            <p:ph idx="1"/>
          </p:nvPr>
        </p:nvSpPr>
        <p:spPr>
          <a:xfrm>
            <a:off x="838200" y="1855303"/>
            <a:ext cx="10515600" cy="4321659"/>
          </a:xfrm>
        </p:spPr>
        <p:txBody>
          <a:bodyPr>
            <a:normAutofit/>
          </a:bodyPr>
          <a:p>
            <a:pPr indent="0" marL="0" marR="0">
              <a:lnSpc>
                <a:spcPct val="100000"/>
              </a:lnSpc>
              <a:buNone/>
            </a:pPr>
            <a:r>
              <a:rPr dirty="0" lang="en-US"/>
              <a:t>1. If the priority queue is empty, return an error (underflow).</a:t>
            </a:r>
          </a:p>
          <a:p>
            <a:pPr indent="0" marL="0" marR="0">
              <a:lnSpc>
                <a:spcPct val="100000"/>
              </a:lnSpc>
              <a:buNone/>
            </a:pPr>
            <a:r>
              <a:rPr dirty="0" lang="en-US"/>
              <a:t>2. Find the index of the element with the highest priority in the array.</a:t>
            </a:r>
          </a:p>
          <a:p>
            <a:pPr indent="0" marL="0" marR="0">
              <a:lnSpc>
                <a:spcPct val="100000"/>
              </a:lnSpc>
              <a:buNone/>
            </a:pPr>
            <a:r>
              <a:rPr dirty="0" lang="en-US"/>
              <a:t>3. Swap the element found in step 2 with the last element in the array.</a:t>
            </a:r>
          </a:p>
          <a:p>
            <a:pPr indent="0" marL="0" marR="0">
              <a:lnSpc>
                <a:spcPct val="100000"/>
              </a:lnSpc>
              <a:buNone/>
            </a:pPr>
            <a:r>
              <a:rPr dirty="0" lang="en-US"/>
              <a:t>4. Remove the last element from the array.</a:t>
            </a:r>
          </a:p>
          <a:p>
            <a:pPr indent="0" marL="0">
              <a:lnSpc>
                <a:spcPct val="100000"/>
              </a:lnSpc>
              <a:buNone/>
            </a:pPr>
            <a:endParaRPr dirty="0" lang="en-US"/>
          </a:p>
          <a:p>
            <a:pPr indent="0" marL="0">
              <a:lnSpc>
                <a:spcPct val="100000"/>
              </a:lnSpc>
              <a:buNone/>
            </a:pPr>
            <a:endParaRPr dirty="0"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855" name="Title 4"/>
          <p:cNvSpPr>
            <a:spLocks noGrp="1"/>
          </p:cNvSpPr>
          <p:nvPr>
            <p:ph type="title"/>
          </p:nvPr>
        </p:nvSpPr>
        <p:spPr/>
        <p:txBody>
          <a:bodyPr/>
          <a:p>
            <a:r>
              <a:rPr dirty="0" lang="en-US"/>
              <a:t>Deque Algorithm:</a:t>
            </a:r>
          </a:p>
        </p:txBody>
      </p:sp>
      <p:sp>
        <p:nvSpPr>
          <p:cNvPr id="1048856" name="Content Placeholder 5"/>
          <p:cNvSpPr>
            <a:spLocks noGrp="1"/>
          </p:cNvSpPr>
          <p:nvPr>
            <p:ph idx="1"/>
          </p:nvPr>
        </p:nvSpPr>
        <p:spPr/>
        <p:txBody>
          <a:bodyPr>
            <a:normAutofit/>
          </a:bodyPr>
          <a:p>
            <a:r>
              <a:rPr dirty="0" lang="en-US"/>
              <a:t>if </a:t>
            </a:r>
            <a:r>
              <a:rPr dirty="0" lang="en-US" err="1"/>
              <a:t>isEmpty</a:t>
            </a:r>
            <a:r>
              <a:rPr dirty="0" lang="en-US"/>
              <a:t>() then return</a:t>
            </a:r>
          </a:p>
          <a:p>
            <a:r>
              <a:rPr dirty="0" lang="en-US"/>
              <a:t>else</a:t>
            </a:r>
          </a:p>
          <a:p>
            <a:r>
              <a:rPr dirty="0" lang="en-US"/>
              <a:t>            int data = front-&gt;data;</a:t>
            </a:r>
          </a:p>
          <a:p>
            <a:r>
              <a:rPr dirty="0" lang="en-US"/>
              <a:t>            Node* temp = front;</a:t>
            </a:r>
          </a:p>
          <a:p>
            <a:r>
              <a:rPr dirty="0" lang="en-US"/>
              <a:t>            front = front-&gt;next;</a:t>
            </a:r>
          </a:p>
          <a:p>
            <a:r>
              <a:rPr dirty="0" lang="en-US"/>
              <a:t>            delete temp;</a:t>
            </a:r>
          </a:p>
          <a:p>
            <a:r>
              <a:rPr dirty="0" lang="en-US"/>
              <a:t>            return data;</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857" name="Title 1"/>
          <p:cNvSpPr>
            <a:spLocks noGrp="1"/>
          </p:cNvSpPr>
          <p:nvPr>
            <p:ph type="title"/>
          </p:nvPr>
        </p:nvSpPr>
        <p:spPr/>
        <p:txBody>
          <a:bodyPr/>
          <a:p>
            <a:r>
              <a:rPr dirty="0" lang="en-US"/>
              <a:t>Applications:</a:t>
            </a:r>
          </a:p>
        </p:txBody>
      </p:sp>
      <p:sp>
        <p:nvSpPr>
          <p:cNvPr id="1048858" name="Content Placeholder 2"/>
          <p:cNvSpPr>
            <a:spLocks noGrp="1"/>
          </p:cNvSpPr>
          <p:nvPr>
            <p:ph idx="1"/>
          </p:nvPr>
        </p:nvSpPr>
        <p:spPr>
          <a:xfrm>
            <a:off x="838200" y="1690687"/>
            <a:ext cx="10515600" cy="4471573"/>
          </a:xfrm>
        </p:spPr>
        <p:txBody>
          <a:bodyPr>
            <a:normAutofit/>
          </a:bodyPr>
          <a:p>
            <a:pPr>
              <a:lnSpc>
                <a:spcPct val="100000"/>
              </a:lnSpc>
            </a:pPr>
            <a:r>
              <a:rPr dirty="0" sz="2400" lang="en-US"/>
              <a:t>Dijkstra's Algorithm</a:t>
            </a:r>
          </a:p>
          <a:p>
            <a:pPr>
              <a:lnSpc>
                <a:spcPct val="100000"/>
              </a:lnSpc>
            </a:pPr>
            <a:r>
              <a:rPr dirty="0" sz="2400" lang="en-US"/>
              <a:t>Network Routing</a:t>
            </a:r>
          </a:p>
          <a:p>
            <a:pPr>
              <a:lnSpc>
                <a:spcPct val="100000"/>
              </a:lnSpc>
            </a:pPr>
            <a:r>
              <a:rPr dirty="0" sz="2400" lang="en-US"/>
              <a:t>Emergency Services</a:t>
            </a:r>
          </a:p>
          <a:p>
            <a:pPr>
              <a:lnSpc>
                <a:spcPct val="100000"/>
              </a:lnSpc>
            </a:pPr>
            <a:r>
              <a:rPr dirty="0" sz="2400" lang="en-US"/>
              <a:t>Adaptive Data Structures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18" name="Title 1"/>
          <p:cNvSpPr>
            <a:spLocks noGrp="1"/>
          </p:cNvSpPr>
          <p:nvPr>
            <p:ph type="title"/>
          </p:nvPr>
        </p:nvSpPr>
        <p:spPr/>
        <p:txBody>
          <a:bodyPr/>
          <a:p>
            <a:r>
              <a:rPr dirty="0" lang="en-US" err="1"/>
              <a:t>isFull</a:t>
            </a:r>
            <a:r>
              <a:rPr dirty="0" lang="en-US"/>
              <a:t> &amp; </a:t>
            </a:r>
            <a:r>
              <a:rPr dirty="0" lang="en-US" err="1"/>
              <a:t>isEmpty</a:t>
            </a:r>
            <a:endParaRPr dirty="0" lang="en-US"/>
          </a:p>
        </p:txBody>
      </p:sp>
      <p:sp>
        <p:nvSpPr>
          <p:cNvPr id="1048619" name="Content Placeholder 2"/>
          <p:cNvSpPr>
            <a:spLocks noGrp="1"/>
          </p:cNvSpPr>
          <p:nvPr>
            <p:ph idx="1"/>
          </p:nvPr>
        </p:nvSpPr>
        <p:spPr/>
        <p:txBody>
          <a:bodyPr/>
          <a:p>
            <a:pPr indent="0" marL="0">
              <a:buNone/>
            </a:pPr>
            <a:r>
              <a:rPr b="1" dirty="0" lang="en-US" err="1"/>
              <a:t>isFULL</a:t>
            </a:r>
            <a:r>
              <a:rPr b="1" dirty="0" lang="en-US"/>
              <a:t> function:</a:t>
            </a:r>
            <a:endParaRPr dirty="0" lang="en-US"/>
          </a:p>
          <a:p>
            <a:pPr indent="0" lvl="1" marL="457200">
              <a:buNone/>
            </a:pPr>
            <a:r>
              <a:rPr dirty="0" lang="en-US"/>
              <a:t>if ((rear + 1) % N == front) {</a:t>
            </a:r>
          </a:p>
          <a:p>
            <a:pPr indent="0" lvl="1" marL="457200">
              <a:buNone/>
            </a:pPr>
            <a:r>
              <a:rPr dirty="0" lang="en-US"/>
              <a:t>        cout &lt;&lt; "</a:t>
            </a:r>
            <a:r>
              <a:rPr dirty="0" lang="en-US">
                <a:solidFill>
                  <a:srgbClr val="FF0000"/>
                </a:solidFill>
              </a:rPr>
              <a:t>Queue is full</a:t>
            </a:r>
            <a:r>
              <a:rPr dirty="0" lang="en-US"/>
              <a:t>" &lt;&lt;</a:t>
            </a:r>
            <a:r>
              <a:rPr dirty="0" lang="en-US" err="1"/>
              <a:t>endl</a:t>
            </a:r>
            <a:r>
              <a:rPr dirty="0" lang="en-US"/>
              <a:t>;</a:t>
            </a:r>
          </a:p>
          <a:p>
            <a:pPr indent="0" lvl="1" marL="457200">
              <a:buNone/>
            </a:pPr>
            <a:endParaRPr dirty="0" lang="en-US"/>
          </a:p>
          <a:p>
            <a:pPr indent="0" marL="0">
              <a:buNone/>
            </a:pPr>
            <a:r>
              <a:rPr b="1" dirty="0" lang="en-US" err="1"/>
              <a:t>isEmpty</a:t>
            </a:r>
            <a:r>
              <a:rPr b="1" dirty="0" lang="en-US"/>
              <a:t>:</a:t>
            </a:r>
            <a:endParaRPr dirty="0" lang="en-US"/>
          </a:p>
          <a:p>
            <a:pPr indent="0" marL="0">
              <a:buNone/>
            </a:pPr>
            <a:r>
              <a:rPr dirty="0" lang="en-US"/>
              <a:t>if (front == -1 &amp;&amp; rear == -1) {</a:t>
            </a:r>
          </a:p>
          <a:p>
            <a:pPr indent="0" marL="0">
              <a:buNone/>
            </a:pPr>
            <a:r>
              <a:rPr dirty="0" lang="en-US"/>
              <a:t>        cout &lt;&lt; "</a:t>
            </a:r>
            <a:r>
              <a:rPr dirty="0" sz="2400" lang="en-US">
                <a:solidFill>
                  <a:srgbClr val="FF0000"/>
                </a:solidFill>
              </a:rPr>
              <a:t>Queue is empty</a:t>
            </a:r>
            <a:r>
              <a:rPr dirty="0" lang="en-US"/>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20" name="Title 1"/>
          <p:cNvSpPr>
            <a:spLocks noGrp="1"/>
          </p:cNvSpPr>
          <p:nvPr>
            <p:ph type="title"/>
          </p:nvPr>
        </p:nvSpPr>
        <p:spPr/>
        <p:txBody>
          <a:bodyPr>
            <a:normAutofit/>
          </a:bodyPr>
          <a:p>
            <a:r>
              <a:rPr dirty="0" lang="en-US"/>
              <a:t>Why was circular queue introduced?</a:t>
            </a:r>
          </a:p>
        </p:txBody>
      </p:sp>
      <p:sp>
        <p:nvSpPr>
          <p:cNvPr id="1048621" name="Content Placeholder 2"/>
          <p:cNvSpPr>
            <a:spLocks noGrp="1"/>
          </p:cNvSpPr>
          <p:nvPr>
            <p:ph idx="1"/>
          </p:nvPr>
        </p:nvSpPr>
        <p:spPr/>
        <p:txBody>
          <a:bodyPr/>
          <a:p>
            <a:r>
              <a:rPr dirty="0" lang="en-US"/>
              <a:t>If the </a:t>
            </a:r>
            <a:r>
              <a:rPr dirty="0" lang="en-US">
                <a:solidFill>
                  <a:srgbClr val="FF0000"/>
                </a:solidFill>
              </a:rPr>
              <a:t>rear reaches </a:t>
            </a:r>
            <a:r>
              <a:rPr dirty="0" lang="en-US"/>
              <a:t>to the </a:t>
            </a:r>
            <a:r>
              <a:rPr dirty="0" lang="en-US">
                <a:solidFill>
                  <a:srgbClr val="FF0000"/>
                </a:solidFill>
              </a:rPr>
              <a:t>end</a:t>
            </a:r>
            <a:r>
              <a:rPr dirty="0" lang="en-US"/>
              <a:t> position vacant spaces in the beginning cannot be utilized. </a:t>
            </a:r>
          </a:p>
          <a:p>
            <a:endParaRPr dirty="0" lang="en-US"/>
          </a:p>
        </p:txBody>
      </p:sp>
      <p:pic>
        <p:nvPicPr>
          <p:cNvPr id="2097155" name="Picture 4" descr="demonstrate how we cannot add element even after removing some element from the queue"/>
          <p:cNvPicPr>
            <a:picLocks noChangeAspect="1" noChangeArrowheads="1"/>
          </p:cNvPicPr>
          <p:nvPr/>
        </p:nvPicPr>
        <p:blipFill rotWithShape="1">
          <a:blip xmlns:r="http://schemas.openxmlformats.org/officeDocument/2006/relationships" r:embed="rId1"/>
          <a:srcRect l="20788"/>
          <a:stretch>
            <a:fillRect/>
          </a:stretch>
        </p:blipFill>
        <p:spPr bwMode="auto">
          <a:xfrm>
            <a:off x="3905219" y="2589801"/>
            <a:ext cx="4381562" cy="3494397"/>
          </a:xfrm>
          <a:prstGeom prst="rect"/>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22" name="Title 1"/>
          <p:cNvSpPr>
            <a:spLocks noGrp="1"/>
          </p:cNvSpPr>
          <p:nvPr>
            <p:ph type="title"/>
          </p:nvPr>
        </p:nvSpPr>
        <p:spPr/>
        <p:txBody>
          <a:bodyPr/>
          <a:p>
            <a:r>
              <a:rPr dirty="0" lang="en-US"/>
              <a:t>Enqueue Function:</a:t>
            </a:r>
          </a:p>
        </p:txBody>
      </p:sp>
      <p:sp>
        <p:nvSpPr>
          <p:cNvPr id="1048623" name="Content Placeholder 2"/>
          <p:cNvSpPr>
            <a:spLocks noGrp="1"/>
          </p:cNvSpPr>
          <p:nvPr>
            <p:ph idx="1"/>
          </p:nvPr>
        </p:nvSpPr>
        <p:spPr>
          <a:xfrm>
            <a:off x="838200" y="2054087"/>
            <a:ext cx="10515600" cy="2570922"/>
          </a:xfrm>
        </p:spPr>
        <p:txBody>
          <a:bodyPr>
            <a:normAutofit/>
          </a:bodyPr>
          <a:p>
            <a:pPr indent="-514350" marL="514350">
              <a:lnSpc>
                <a:spcPct val="100000"/>
              </a:lnSpc>
              <a:buFont typeface="+mj-lt"/>
              <a:buAutoNum type="arabicPeriod"/>
            </a:pPr>
            <a:r>
              <a:rPr dirty="0" lang="en-US"/>
              <a:t>If </a:t>
            </a:r>
            <a:r>
              <a:rPr dirty="0" lang="en-US" err="1"/>
              <a:t>isFull</a:t>
            </a:r>
            <a:r>
              <a:rPr dirty="0" lang="en-US"/>
              <a:t> then return</a:t>
            </a:r>
          </a:p>
          <a:p>
            <a:pPr indent="-514350" marL="514350">
              <a:lnSpc>
                <a:spcPct val="100000"/>
              </a:lnSpc>
              <a:buFont typeface="+mj-lt"/>
              <a:buAutoNum type="arabicPeriod"/>
            </a:pPr>
            <a:r>
              <a:rPr dirty="0" lang="en-US"/>
              <a:t>If  (front &amp;&amp; rear == -1)  then front = rear = 0</a:t>
            </a:r>
          </a:p>
          <a:p>
            <a:pPr indent="-514350" marL="514350">
              <a:lnSpc>
                <a:spcPct val="100000"/>
              </a:lnSpc>
              <a:buFont typeface="+mj-lt"/>
              <a:buAutoNum type="arabicPeriod"/>
            </a:pPr>
            <a:r>
              <a:rPr dirty="0" lang="en-US"/>
              <a:t>else rear = (rear + 1) % N</a:t>
            </a:r>
          </a:p>
          <a:p>
            <a:pPr indent="-514350" marL="514350">
              <a:lnSpc>
                <a:spcPct val="100000"/>
              </a:lnSpc>
              <a:buFont typeface="+mj-lt"/>
              <a:buAutoNum type="arabicPeriod"/>
            </a:pPr>
            <a:r>
              <a:rPr dirty="0" lang="en-US"/>
              <a:t>queue[rear] = x</a:t>
            </a:r>
          </a:p>
        </p:txBody>
      </p:sp>
      <p:sp>
        <p:nvSpPr>
          <p:cNvPr id="1048624" name="Rectangle 52"/>
          <p:cNvSpPr/>
          <p:nvPr/>
        </p:nvSpPr>
        <p:spPr>
          <a:xfrm>
            <a:off x="3292338" y="4917899"/>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10</a:t>
            </a:r>
          </a:p>
        </p:txBody>
      </p:sp>
      <p:sp>
        <p:nvSpPr>
          <p:cNvPr id="1048625" name="Rectangle 53"/>
          <p:cNvSpPr/>
          <p:nvPr/>
        </p:nvSpPr>
        <p:spPr>
          <a:xfrm>
            <a:off x="8198126" y="4917899"/>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14</a:t>
            </a:r>
          </a:p>
        </p:txBody>
      </p:sp>
      <p:sp>
        <p:nvSpPr>
          <p:cNvPr id="1048626" name="Rectangle 54"/>
          <p:cNvSpPr/>
          <p:nvPr/>
        </p:nvSpPr>
        <p:spPr>
          <a:xfrm>
            <a:off x="4531831" y="4917899"/>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11</a:t>
            </a:r>
          </a:p>
        </p:txBody>
      </p:sp>
      <p:sp>
        <p:nvSpPr>
          <p:cNvPr id="1048627" name="Rectangle 55"/>
          <p:cNvSpPr/>
          <p:nvPr/>
        </p:nvSpPr>
        <p:spPr>
          <a:xfrm>
            <a:off x="5791200" y="4917899"/>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12</a:t>
            </a:r>
          </a:p>
        </p:txBody>
      </p:sp>
      <p:sp>
        <p:nvSpPr>
          <p:cNvPr id="1048628" name="Rectangle 56"/>
          <p:cNvSpPr/>
          <p:nvPr/>
        </p:nvSpPr>
        <p:spPr>
          <a:xfrm>
            <a:off x="6970643" y="4917899"/>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13</a:t>
            </a:r>
          </a:p>
        </p:txBody>
      </p:sp>
      <p:sp>
        <p:nvSpPr>
          <p:cNvPr id="1048629" name="TextBox 57"/>
          <p:cNvSpPr txBox="1"/>
          <p:nvPr/>
        </p:nvSpPr>
        <p:spPr>
          <a:xfrm>
            <a:off x="3438477" y="4441686"/>
            <a:ext cx="317322" cy="369332"/>
          </a:xfrm>
          <a:prstGeom prst="rect"/>
          <a:noFill/>
        </p:spPr>
        <p:txBody>
          <a:bodyPr rtlCol="0" wrap="square">
            <a:spAutoFit/>
          </a:bodyPr>
          <a:p>
            <a:r>
              <a:rPr dirty="0" lang="en-US"/>
              <a:t>0</a:t>
            </a:r>
          </a:p>
        </p:txBody>
      </p:sp>
      <p:sp>
        <p:nvSpPr>
          <p:cNvPr id="1048630" name="TextBox 58"/>
          <p:cNvSpPr txBox="1"/>
          <p:nvPr/>
        </p:nvSpPr>
        <p:spPr>
          <a:xfrm>
            <a:off x="7116782" y="4440343"/>
            <a:ext cx="317322" cy="369332"/>
          </a:xfrm>
          <a:prstGeom prst="rect"/>
          <a:noFill/>
        </p:spPr>
        <p:txBody>
          <a:bodyPr rtlCol="0" wrap="square">
            <a:spAutoFit/>
          </a:bodyPr>
          <a:p>
            <a:r>
              <a:rPr dirty="0" lang="en-US"/>
              <a:t>3</a:t>
            </a:r>
          </a:p>
        </p:txBody>
      </p:sp>
      <p:sp>
        <p:nvSpPr>
          <p:cNvPr id="1048631" name="TextBox 59"/>
          <p:cNvSpPr txBox="1"/>
          <p:nvPr/>
        </p:nvSpPr>
        <p:spPr>
          <a:xfrm>
            <a:off x="5937339" y="4440343"/>
            <a:ext cx="317322" cy="369332"/>
          </a:xfrm>
          <a:prstGeom prst="rect"/>
          <a:noFill/>
        </p:spPr>
        <p:txBody>
          <a:bodyPr rtlCol="0" wrap="square">
            <a:spAutoFit/>
          </a:bodyPr>
          <a:p>
            <a:r>
              <a:rPr dirty="0" lang="en-US"/>
              <a:t>2</a:t>
            </a:r>
          </a:p>
        </p:txBody>
      </p:sp>
      <p:sp>
        <p:nvSpPr>
          <p:cNvPr id="1048632" name="TextBox 60"/>
          <p:cNvSpPr txBox="1"/>
          <p:nvPr/>
        </p:nvSpPr>
        <p:spPr>
          <a:xfrm>
            <a:off x="4673136" y="4440343"/>
            <a:ext cx="317322" cy="369332"/>
          </a:xfrm>
          <a:prstGeom prst="rect"/>
          <a:noFill/>
        </p:spPr>
        <p:txBody>
          <a:bodyPr rtlCol="0" wrap="square">
            <a:spAutoFit/>
          </a:bodyPr>
          <a:p>
            <a:r>
              <a:rPr dirty="0" lang="en-US"/>
              <a:t>1</a:t>
            </a:r>
          </a:p>
        </p:txBody>
      </p:sp>
      <p:sp>
        <p:nvSpPr>
          <p:cNvPr id="1048633" name="TextBox 61"/>
          <p:cNvSpPr txBox="1"/>
          <p:nvPr/>
        </p:nvSpPr>
        <p:spPr>
          <a:xfrm>
            <a:off x="8355862" y="4441686"/>
            <a:ext cx="317322" cy="369332"/>
          </a:xfrm>
          <a:prstGeom prst="rect"/>
          <a:noFill/>
        </p:spPr>
        <p:txBody>
          <a:bodyPr rtlCol="0" wrap="square">
            <a:spAutoFit/>
          </a:bodyPr>
          <a:p>
            <a:r>
              <a:rPr dirty="0" lang="en-US"/>
              <a:t>4</a:t>
            </a:r>
          </a:p>
        </p:txBody>
      </p:sp>
      <p:sp>
        <p:nvSpPr>
          <p:cNvPr id="1048634" name="TextBox 62"/>
          <p:cNvSpPr txBox="1"/>
          <p:nvPr/>
        </p:nvSpPr>
        <p:spPr>
          <a:xfrm>
            <a:off x="3216558" y="5634380"/>
            <a:ext cx="711120" cy="358141"/>
          </a:xfrm>
          <a:prstGeom prst="rect"/>
          <a:noFill/>
        </p:spPr>
        <p:txBody>
          <a:bodyPr rtlCol="0" wrap="none">
            <a:spAutoFit/>
          </a:bodyPr>
          <a:p>
            <a:r>
              <a:rPr dirty="0" lang="en-US"/>
              <a:t>Front</a:t>
            </a:r>
          </a:p>
        </p:txBody>
      </p:sp>
      <p:sp>
        <p:nvSpPr>
          <p:cNvPr id="1048635" name="TextBox 63"/>
          <p:cNvSpPr txBox="1"/>
          <p:nvPr/>
        </p:nvSpPr>
        <p:spPr>
          <a:xfrm>
            <a:off x="3253331" y="5925927"/>
            <a:ext cx="652780" cy="358140"/>
          </a:xfrm>
          <a:prstGeom prst="rect"/>
          <a:noFill/>
        </p:spPr>
        <p:txBody>
          <a:bodyPr rtlCol="0" wrap="none">
            <a:spAutoFit/>
          </a:bodyPr>
          <a:p>
            <a:r>
              <a:rPr dirty="0" lang="en-US"/>
              <a:t>Rear</a:t>
            </a:r>
          </a:p>
        </p:txBody>
      </p:sp>
      <p:sp>
        <p:nvSpPr>
          <p:cNvPr id="1048636" name="TextBox 64"/>
          <p:cNvSpPr txBox="1"/>
          <p:nvPr/>
        </p:nvSpPr>
        <p:spPr>
          <a:xfrm>
            <a:off x="3387786" y="5059493"/>
            <a:ext cx="418704" cy="369332"/>
          </a:xfrm>
          <a:prstGeom prst="rect"/>
          <a:noFill/>
        </p:spPr>
        <p:txBody>
          <a:bodyPr rtlCol="0" wrap="none">
            <a:spAutoFit/>
          </a:bodyPr>
          <a:p>
            <a:r>
              <a:rPr b="1" dirty="0" lang="en-US">
                <a:solidFill>
                  <a:schemeClr val="bg1"/>
                </a:solidFill>
              </a:rPr>
              <a:t>15</a:t>
            </a:r>
          </a:p>
        </p:txBody>
      </p:sp>
      <p:sp>
        <p:nvSpPr>
          <p:cNvPr id="1048637" name="Rectangle 65"/>
          <p:cNvSpPr/>
          <p:nvPr/>
        </p:nvSpPr>
        <p:spPr>
          <a:xfrm>
            <a:off x="1404730" y="3207026"/>
            <a:ext cx="3843131" cy="993913"/>
          </a:xfrm>
          <a:prstGeom prst="rect"/>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8" name="TextBox 66"/>
          <p:cNvSpPr txBox="1"/>
          <p:nvPr/>
        </p:nvSpPr>
        <p:spPr>
          <a:xfrm>
            <a:off x="8673184" y="3670852"/>
            <a:ext cx="2731958" cy="624840"/>
          </a:xfrm>
          <a:prstGeom prst="rect"/>
          <a:noFill/>
        </p:spPr>
        <p:txBody>
          <a:bodyPr rtlCol="0" wrap="none">
            <a:spAutoFit/>
          </a:bodyPr>
          <a:p>
            <a:r>
              <a:rPr dirty="0" lang="en-US">
                <a:solidFill>
                  <a:srgbClr val="FF0000"/>
                </a:solidFill>
              </a:rPr>
              <a:t>N=5</a:t>
            </a:r>
          </a:p>
          <a:p>
            <a:r>
              <a:rPr dirty="0" lang="en-US">
                <a:solidFill>
                  <a:srgbClr val="FF0000"/>
                </a:solidFill>
              </a:rPr>
              <a:t>Modulus gives remainder</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accel="50000" decel="50000" fill="hold" grpId="0" id="5" nodeType="clickEffect" presetClass="path" presetID="42" presetSubtype="0">
                                  <p:stCondLst>
                                    <p:cond delay="0"/>
                                  </p:stCondLst>
                                  <p:childTnLst>
                                    <p:animMotion origin="layout" path="M 2.91667E-6 -2.22222E-6 L 0.10495 -0.04328 " pathEditMode="relative" rAng="0" ptsTypes="AA">
                                      <p:cBhvr>
                                        <p:cTn dur="500" fill="hold" id="6"/>
                                        <p:tgtEl>
                                          <p:spTgt spid="1048635"/>
                                        </p:tgtEl>
                                        <p:attrNameLst>
                                          <p:attrName>ppt_x</p:attrName>
                                          <p:attrName>ppt_y</p:attrName>
                                        </p:attrNameLst>
                                      </p:cBhvr>
                                      <p:rCtr x="5247" y="-2176"/>
                                    </p:animMotion>
                                  </p:childTnLst>
                                </p:cTn>
                              </p:par>
                              <p:par>
                                <p:cTn fill="hold" id="7" nodeType="withEffect" presetClass="entr" presetID="1" presetSubtype="0">
                                  <p:stCondLst>
                                    <p:cond delay="0"/>
                                  </p:stCondLst>
                                  <p:childTnLst>
                                    <p:set>
                                      <p:cBhvr>
                                        <p:cTn dur="1" fill="hold" id="8">
                                          <p:stCondLst>
                                            <p:cond delay="0"/>
                                          </p:stCondLst>
                                        </p:cTn>
                                        <p:tgtEl>
                                          <p:spTgt spid="1048626">
                                            <p:txEl>
                                              <p:pRg st="0" end="0"/>
                                            </p:txEl>
                                          </p:spTgt>
                                        </p:tgtEl>
                                        <p:attrNameLst>
                                          <p:attrName>style.visibility</p:attrName>
                                        </p:attrNameLst>
                                      </p:cBhvr>
                                      <p:to>
                                        <p:strVal val="visible"/>
                                      </p:to>
                                    </p:set>
                                  </p:childTnLst>
                                </p:cTn>
                              </p:par>
                            </p:childTnLst>
                          </p:cTn>
                        </p:par>
                      </p:childTnLst>
                    </p:cTn>
                  </p:par>
                  <p:par>
                    <p:cTn fill="hold" id="9">
                      <p:stCondLst>
                        <p:cond delay="indefinite"/>
                      </p:stCondLst>
                      <p:childTnLst>
                        <p:par>
                          <p:cTn fill="hold" id="10">
                            <p:stCondLst>
                              <p:cond delay="0"/>
                            </p:stCondLst>
                            <p:childTnLst>
                              <p:par>
                                <p:cTn accel="50000" decel="50000" fill="hold" grpId="1" id="11" nodeType="clickEffect" presetClass="path" presetID="63" presetSubtype="0">
                                  <p:stCondLst>
                                    <p:cond delay="0"/>
                                  </p:stCondLst>
                                  <p:childTnLst>
                                    <p:animMotion origin="layout" path="M 0.10495 -0.04328 L 0.21028 -0.04328 " pathEditMode="relative" rAng="0" ptsTypes="AA">
                                      <p:cBhvr>
                                        <p:cTn dur="500" fill="hold" id="12"/>
                                        <p:tgtEl>
                                          <p:spTgt spid="1048635"/>
                                        </p:tgtEl>
                                        <p:attrNameLst>
                                          <p:attrName>ppt_x</p:attrName>
                                          <p:attrName>ppt_y</p:attrName>
                                        </p:attrNameLst>
                                      </p:cBhvr>
                                      <p:rCtr x="5260" y="0"/>
                                    </p:animMotion>
                                  </p:childTnLst>
                                </p:cTn>
                              </p:par>
                              <p:par>
                                <p:cTn fill="hold" id="13" nodeType="withEffect" presetClass="entr" presetID="1" presetSubtype="0">
                                  <p:stCondLst>
                                    <p:cond delay="0"/>
                                  </p:stCondLst>
                                  <p:childTnLst>
                                    <p:set>
                                      <p:cBhvr>
                                        <p:cTn dur="1" fill="hold" id="14">
                                          <p:stCondLst>
                                            <p:cond delay="0"/>
                                          </p:stCondLst>
                                        </p:cTn>
                                        <p:tgtEl>
                                          <p:spTgt spid="1048627">
                                            <p:txEl>
                                              <p:pRg st="0" end="0"/>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accel="50000" decel="50000" fill="hold" grpId="2" id="17" nodeType="clickEffect" presetClass="path" presetID="63" presetSubtype="0">
                                  <p:stCondLst>
                                    <p:cond delay="0"/>
                                  </p:stCondLst>
                                  <p:childTnLst>
                                    <p:animMotion origin="layout" path="M 0.21028 -0.04328 L 0.30495 -0.04328 " pathEditMode="relative" rAng="0" ptsTypes="AA">
                                      <p:cBhvr>
                                        <p:cTn dur="500" fill="hold" id="18"/>
                                        <p:tgtEl>
                                          <p:spTgt spid="1048635"/>
                                        </p:tgtEl>
                                        <p:attrNameLst>
                                          <p:attrName>ppt_x</p:attrName>
                                          <p:attrName>ppt_y</p:attrName>
                                        </p:attrNameLst>
                                      </p:cBhvr>
                                      <p:rCtr x="4727" y="0"/>
                                    </p:animMotion>
                                  </p:childTnLst>
                                </p:cTn>
                              </p:par>
                              <p:par>
                                <p:cTn fill="hold" id="19" nodeType="withEffect" presetClass="entr" presetID="1" presetSubtype="0">
                                  <p:stCondLst>
                                    <p:cond delay="0"/>
                                  </p:stCondLst>
                                  <p:childTnLst>
                                    <p:set>
                                      <p:cBhvr>
                                        <p:cTn dur="1" fill="hold" id="20">
                                          <p:stCondLst>
                                            <p:cond delay="0"/>
                                          </p:stCondLst>
                                        </p:cTn>
                                        <p:tgtEl>
                                          <p:spTgt spid="1048628">
                                            <p:txEl>
                                              <p:pRg st="0" end="0"/>
                                            </p:txEl>
                                          </p:spTgt>
                                        </p:tgtEl>
                                        <p:attrNameLst>
                                          <p:attrName>style.visibility</p:attrName>
                                        </p:attrNameLst>
                                      </p:cBhvr>
                                      <p:to>
                                        <p:strVal val="visible"/>
                                      </p:to>
                                    </p:set>
                                  </p:childTnLst>
                                </p:cTn>
                              </p:par>
                            </p:childTnLst>
                          </p:cTn>
                        </p:par>
                      </p:childTnLst>
                    </p:cTn>
                  </p:par>
                  <p:par>
                    <p:cTn fill="hold" id="21">
                      <p:stCondLst>
                        <p:cond delay="indefinite"/>
                      </p:stCondLst>
                      <p:childTnLst>
                        <p:par>
                          <p:cTn fill="hold" id="22">
                            <p:stCondLst>
                              <p:cond delay="0"/>
                            </p:stCondLst>
                            <p:childTnLst>
                              <p:par>
                                <p:cTn accel="50000" decel="50000" fill="hold" grpId="3" id="23" nodeType="clickEffect" presetClass="path" presetID="63" presetSubtype="0">
                                  <p:stCondLst>
                                    <p:cond delay="0"/>
                                  </p:stCondLst>
                                  <p:childTnLst>
                                    <p:animMotion origin="layout" path="M 0.30495 -0.04328 L 0.40924 -0.04328 " pathEditMode="relative" rAng="0" ptsTypes="AA">
                                      <p:cBhvr>
                                        <p:cTn dur="500" fill="hold" id="24"/>
                                        <p:tgtEl>
                                          <p:spTgt spid="1048635"/>
                                        </p:tgtEl>
                                        <p:attrNameLst>
                                          <p:attrName>ppt_x</p:attrName>
                                          <p:attrName>ppt_y</p:attrName>
                                        </p:attrNameLst>
                                      </p:cBhvr>
                                      <p:rCtr x="5208" y="0"/>
                                    </p:animMotion>
                                  </p:childTnLst>
                                </p:cTn>
                              </p:par>
                              <p:par>
                                <p:cTn fill="hold" id="25" nodeType="withEffect" presetClass="entr" presetID="1" presetSubtype="0">
                                  <p:stCondLst>
                                    <p:cond delay="0"/>
                                  </p:stCondLst>
                                  <p:childTnLst>
                                    <p:set>
                                      <p:cBhvr>
                                        <p:cTn dur="1" fill="hold" id="26">
                                          <p:stCondLst>
                                            <p:cond delay="0"/>
                                          </p:stCondLst>
                                        </p:cTn>
                                        <p:tgtEl>
                                          <p:spTgt spid="1048625">
                                            <p:txEl>
                                              <p:pRg st="0" end="0"/>
                                            </p:txEl>
                                          </p:spTgt>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accel="50000" decel="50000" fill="hold" grpId="0" id="29" nodeType="clickEffect" presetClass="path" presetID="63" presetSubtype="0">
                                  <p:stCondLst>
                                    <p:cond delay="0"/>
                                  </p:stCondLst>
                                  <p:childTnLst>
                                    <p:animMotion origin="layout" path="M 2.91667E-6 3.7037E-7 L 0.10495 -0.00069 " pathEditMode="relative" rAng="0" ptsTypes="AA">
                                      <p:cBhvr>
                                        <p:cTn dur="500" fill="hold" id="30"/>
                                        <p:tgtEl>
                                          <p:spTgt spid="1048634"/>
                                        </p:tgtEl>
                                        <p:attrNameLst>
                                          <p:attrName>ppt_x</p:attrName>
                                          <p:attrName>ppt_y</p:attrName>
                                        </p:attrNameLst>
                                      </p:cBhvr>
                                      <p:rCtr x="5247" y="-46"/>
                                    </p:animMotion>
                                  </p:childTnLst>
                                </p:cTn>
                              </p:par>
                              <p:par>
                                <p:cTn fill="hold" id="31" nodeType="withEffect" presetClass="exit" presetID="1" presetSubtype="0">
                                  <p:stCondLst>
                                    <p:cond delay="0"/>
                                  </p:stCondLst>
                                  <p:childTnLst>
                                    <p:set>
                                      <p:cBhvr>
                                        <p:cTn dur="1" fill="hold" id="32">
                                          <p:stCondLst>
                                            <p:cond delay="0"/>
                                          </p:stCondLst>
                                        </p:cTn>
                                        <p:tgtEl>
                                          <p:spTgt spid="1048624">
                                            <p:txEl>
                                              <p:pRg st="0" end="0"/>
                                            </p:txEl>
                                          </p:spTgt>
                                        </p:tgtEl>
                                        <p:attrNameLst>
                                          <p:attrName>style.visibility</p:attrName>
                                        </p:attrNameLst>
                                      </p:cBhvr>
                                      <p:to>
                                        <p:strVal val="hidden"/>
                                      </p:to>
                                    </p:set>
                                  </p:childTnLst>
                                </p:cTn>
                              </p:par>
                            </p:childTnLst>
                          </p:cTn>
                        </p:par>
                      </p:childTnLst>
                    </p:cTn>
                  </p:par>
                  <p:par>
                    <p:cTn fill="hold" id="33">
                      <p:stCondLst>
                        <p:cond delay="indefinite"/>
                      </p:stCondLst>
                      <p:childTnLst>
                        <p:par>
                          <p:cTn fill="hold" id="34">
                            <p:stCondLst>
                              <p:cond delay="0"/>
                            </p:stCondLst>
                            <p:childTnLst>
                              <p:par>
                                <p:cTn accel="50000" decel="50000" fill="hold" grpId="4" id="35" nodeType="clickEffect" presetClass="path" presetID="35" presetSubtype="0">
                                  <p:stCondLst>
                                    <p:cond delay="0"/>
                                  </p:stCondLst>
                                  <p:childTnLst>
                                    <p:animMotion origin="layout" path="M 0.40924 -0.04328 L 2.91667E-6 -0.04259 " pathEditMode="relative" rAng="0" ptsTypes="AA">
                                      <p:cBhvr>
                                        <p:cTn dur="500" fill="hold" id="36"/>
                                        <p:tgtEl>
                                          <p:spTgt spid="1048635"/>
                                        </p:tgtEl>
                                        <p:attrNameLst>
                                          <p:attrName>ppt_x</p:attrName>
                                          <p:attrName>ppt_y</p:attrName>
                                        </p:attrNameLst>
                                      </p:cBhvr>
                                      <p:rCtr x="-20469" y="23"/>
                                    </p:animMotion>
                                  </p:childTnLst>
                                </p:cTn>
                              </p:par>
                              <p:par>
                                <p:cTn fill="hold" grpId="0" id="37" nodeType="withEffect" presetClass="entr" presetID="1" presetSubtype="0">
                                  <p:stCondLst>
                                    <p:cond delay="0"/>
                                  </p:stCondLst>
                                  <p:childTnLst>
                                    <p:set>
                                      <p:cBhvr>
                                        <p:cTn dur="1" fill="hold" id="38">
                                          <p:stCondLst>
                                            <p:cond delay="0"/>
                                          </p:stCondLst>
                                        </p:cTn>
                                        <p:tgtEl>
                                          <p:spTgt spid="1048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4" grpId="0"/>
      <p:bldP spid="1048635" grpId="0"/>
      <p:bldP spid="1048635" grpId="1"/>
      <p:bldP spid="1048635" grpId="2"/>
      <p:bldP spid="1048635" grpId="3"/>
      <p:bldP spid="1048635" grpId="4"/>
      <p:bldP spid="10486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39" name="Title 1"/>
          <p:cNvSpPr>
            <a:spLocks noGrp="1"/>
          </p:cNvSpPr>
          <p:nvPr>
            <p:ph type="title"/>
          </p:nvPr>
        </p:nvSpPr>
        <p:spPr/>
        <p:txBody>
          <a:bodyPr/>
          <a:p>
            <a:r>
              <a:rPr dirty="0" lang="en-US"/>
              <a:t>Dequeue Function:</a:t>
            </a:r>
          </a:p>
        </p:txBody>
      </p:sp>
      <p:sp>
        <p:nvSpPr>
          <p:cNvPr id="1048640" name="Content Placeholder 2"/>
          <p:cNvSpPr>
            <a:spLocks noGrp="1"/>
          </p:cNvSpPr>
          <p:nvPr>
            <p:ph idx="1"/>
          </p:nvPr>
        </p:nvSpPr>
        <p:spPr>
          <a:xfrm>
            <a:off x="838200" y="1955213"/>
            <a:ext cx="10515600" cy="3424651"/>
          </a:xfrm>
        </p:spPr>
        <p:txBody>
          <a:bodyPr>
            <a:normAutofit/>
          </a:bodyPr>
          <a:p>
            <a:pPr indent="-514350" marL="514350">
              <a:buFont typeface="+mj-lt"/>
              <a:buAutoNum type="arabicPeriod"/>
            </a:pPr>
            <a:r>
              <a:rPr dirty="0" lang="en-US"/>
              <a:t>If </a:t>
            </a:r>
            <a:r>
              <a:rPr dirty="0" lang="en-US" err="1"/>
              <a:t>isEmpty</a:t>
            </a:r>
            <a:r>
              <a:rPr dirty="0" lang="en-US"/>
              <a:t> then return</a:t>
            </a:r>
          </a:p>
          <a:p>
            <a:pPr indent="-514350" marL="514350">
              <a:buFont typeface="+mj-lt"/>
              <a:buAutoNum type="arabicPeriod"/>
            </a:pPr>
            <a:r>
              <a:rPr dirty="0" lang="en-US"/>
              <a:t>if (front == rear) then front = rear = -1</a:t>
            </a:r>
          </a:p>
          <a:p>
            <a:pPr indent="-514350" marL="514350">
              <a:buFont typeface="+mj-lt"/>
              <a:buAutoNum type="arabicPeriod"/>
            </a:pPr>
            <a:r>
              <a:rPr dirty="0" lang="en-US"/>
              <a:t>else front = (front + 1) % N</a:t>
            </a:r>
          </a:p>
        </p:txBody>
      </p:sp>
      <p:sp>
        <p:nvSpPr>
          <p:cNvPr id="1048641" name="Rectangle 3"/>
          <p:cNvSpPr/>
          <p:nvPr/>
        </p:nvSpPr>
        <p:spPr>
          <a:xfrm>
            <a:off x="2987538" y="4884532"/>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10</a:t>
            </a:r>
          </a:p>
        </p:txBody>
      </p:sp>
      <p:sp>
        <p:nvSpPr>
          <p:cNvPr id="1048642" name="Rectangle 4"/>
          <p:cNvSpPr/>
          <p:nvPr/>
        </p:nvSpPr>
        <p:spPr>
          <a:xfrm>
            <a:off x="7893326" y="4884532"/>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14</a:t>
            </a:r>
          </a:p>
        </p:txBody>
      </p:sp>
      <p:sp>
        <p:nvSpPr>
          <p:cNvPr id="1048643" name="Rectangle 5"/>
          <p:cNvSpPr/>
          <p:nvPr/>
        </p:nvSpPr>
        <p:spPr>
          <a:xfrm>
            <a:off x="4227031" y="4884532"/>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11</a:t>
            </a:r>
          </a:p>
        </p:txBody>
      </p:sp>
      <p:sp>
        <p:nvSpPr>
          <p:cNvPr id="1048644" name="Rectangle 6"/>
          <p:cNvSpPr/>
          <p:nvPr/>
        </p:nvSpPr>
        <p:spPr>
          <a:xfrm>
            <a:off x="5486400" y="4884532"/>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12</a:t>
            </a:r>
          </a:p>
        </p:txBody>
      </p:sp>
      <p:sp>
        <p:nvSpPr>
          <p:cNvPr id="1048645" name="Rectangle 7"/>
          <p:cNvSpPr/>
          <p:nvPr/>
        </p:nvSpPr>
        <p:spPr>
          <a:xfrm>
            <a:off x="6665843" y="4884532"/>
            <a:ext cx="609600" cy="6096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13</a:t>
            </a:r>
          </a:p>
        </p:txBody>
      </p:sp>
      <p:sp>
        <p:nvSpPr>
          <p:cNvPr id="1048646" name="TextBox 8"/>
          <p:cNvSpPr txBox="1"/>
          <p:nvPr/>
        </p:nvSpPr>
        <p:spPr>
          <a:xfrm>
            <a:off x="3133677" y="4408319"/>
            <a:ext cx="317322" cy="369332"/>
          </a:xfrm>
          <a:prstGeom prst="rect"/>
          <a:noFill/>
        </p:spPr>
        <p:txBody>
          <a:bodyPr rtlCol="0" wrap="square">
            <a:spAutoFit/>
          </a:bodyPr>
          <a:p>
            <a:r>
              <a:rPr dirty="0" lang="en-US"/>
              <a:t>0</a:t>
            </a:r>
          </a:p>
        </p:txBody>
      </p:sp>
      <p:sp>
        <p:nvSpPr>
          <p:cNvPr id="1048647" name="TextBox 9"/>
          <p:cNvSpPr txBox="1"/>
          <p:nvPr/>
        </p:nvSpPr>
        <p:spPr>
          <a:xfrm>
            <a:off x="6811982" y="4406976"/>
            <a:ext cx="317322" cy="369332"/>
          </a:xfrm>
          <a:prstGeom prst="rect"/>
          <a:noFill/>
        </p:spPr>
        <p:txBody>
          <a:bodyPr rtlCol="0" wrap="square">
            <a:spAutoFit/>
          </a:bodyPr>
          <a:p>
            <a:r>
              <a:rPr dirty="0" lang="en-US"/>
              <a:t>3</a:t>
            </a:r>
          </a:p>
        </p:txBody>
      </p:sp>
      <p:sp>
        <p:nvSpPr>
          <p:cNvPr id="1048648" name="TextBox 10"/>
          <p:cNvSpPr txBox="1"/>
          <p:nvPr/>
        </p:nvSpPr>
        <p:spPr>
          <a:xfrm>
            <a:off x="5632539" y="4406976"/>
            <a:ext cx="317322" cy="369332"/>
          </a:xfrm>
          <a:prstGeom prst="rect"/>
          <a:noFill/>
        </p:spPr>
        <p:txBody>
          <a:bodyPr rtlCol="0" wrap="square">
            <a:spAutoFit/>
          </a:bodyPr>
          <a:p>
            <a:r>
              <a:rPr dirty="0" lang="en-US"/>
              <a:t>2</a:t>
            </a:r>
          </a:p>
        </p:txBody>
      </p:sp>
      <p:sp>
        <p:nvSpPr>
          <p:cNvPr id="1048649" name="TextBox 11"/>
          <p:cNvSpPr txBox="1"/>
          <p:nvPr/>
        </p:nvSpPr>
        <p:spPr>
          <a:xfrm>
            <a:off x="4368336" y="4406976"/>
            <a:ext cx="317322" cy="369332"/>
          </a:xfrm>
          <a:prstGeom prst="rect"/>
          <a:noFill/>
        </p:spPr>
        <p:txBody>
          <a:bodyPr rtlCol="0" wrap="square">
            <a:spAutoFit/>
          </a:bodyPr>
          <a:p>
            <a:r>
              <a:rPr dirty="0" lang="en-US"/>
              <a:t>1</a:t>
            </a:r>
          </a:p>
        </p:txBody>
      </p:sp>
      <p:sp>
        <p:nvSpPr>
          <p:cNvPr id="1048650" name="TextBox 12"/>
          <p:cNvSpPr txBox="1"/>
          <p:nvPr/>
        </p:nvSpPr>
        <p:spPr>
          <a:xfrm>
            <a:off x="8051062" y="4408319"/>
            <a:ext cx="317322" cy="369332"/>
          </a:xfrm>
          <a:prstGeom prst="rect"/>
          <a:noFill/>
        </p:spPr>
        <p:txBody>
          <a:bodyPr rtlCol="0" wrap="square">
            <a:spAutoFit/>
          </a:bodyPr>
          <a:p>
            <a:r>
              <a:rPr dirty="0" lang="en-US"/>
              <a:t>4</a:t>
            </a:r>
          </a:p>
        </p:txBody>
      </p:sp>
      <p:sp>
        <p:nvSpPr>
          <p:cNvPr id="1048651" name="TextBox 13"/>
          <p:cNvSpPr txBox="1"/>
          <p:nvPr/>
        </p:nvSpPr>
        <p:spPr>
          <a:xfrm>
            <a:off x="2911758" y="5594242"/>
            <a:ext cx="711120" cy="358140"/>
          </a:xfrm>
          <a:prstGeom prst="rect"/>
          <a:noFill/>
        </p:spPr>
        <p:txBody>
          <a:bodyPr rtlCol="0" wrap="none">
            <a:spAutoFit/>
          </a:bodyPr>
          <a:p>
            <a:r>
              <a:rPr dirty="0" lang="en-US"/>
              <a:t>Front</a:t>
            </a:r>
          </a:p>
        </p:txBody>
      </p:sp>
      <p:sp>
        <p:nvSpPr>
          <p:cNvPr id="1048652" name="TextBox 14"/>
          <p:cNvSpPr txBox="1"/>
          <p:nvPr/>
        </p:nvSpPr>
        <p:spPr>
          <a:xfrm>
            <a:off x="7892209" y="5602356"/>
            <a:ext cx="652780" cy="358141"/>
          </a:xfrm>
          <a:prstGeom prst="rect"/>
          <a:noFill/>
        </p:spPr>
        <p:txBody>
          <a:bodyPr rtlCol="0" wrap="none">
            <a:spAutoFit/>
          </a:bodyPr>
          <a:p>
            <a:r>
              <a:rPr dirty="0" lang="en-US"/>
              <a:t>Rear</a:t>
            </a:r>
          </a:p>
        </p:txBody>
      </p:sp>
      <p:sp>
        <p:nvSpPr>
          <p:cNvPr id="1048653" name="TextBox 15"/>
          <p:cNvSpPr txBox="1"/>
          <p:nvPr/>
        </p:nvSpPr>
        <p:spPr>
          <a:xfrm>
            <a:off x="1232453" y="5417690"/>
            <a:ext cx="300082" cy="369332"/>
          </a:xfrm>
          <a:prstGeom prst="rect"/>
          <a:noFill/>
        </p:spPr>
        <p:txBody>
          <a:bodyPr rtlCol="0" wrap="none">
            <a:spAutoFit/>
          </a:bodyPr>
          <a:p>
            <a:r>
              <a:rPr dirty="0" lang="en-US"/>
              <a:t>=</a:t>
            </a:r>
          </a:p>
        </p:txBody>
      </p:sp>
      <p:sp>
        <p:nvSpPr>
          <p:cNvPr id="1048654" name="TextBox 16"/>
          <p:cNvSpPr txBox="1"/>
          <p:nvPr/>
        </p:nvSpPr>
        <p:spPr>
          <a:xfrm>
            <a:off x="2252494" y="5409576"/>
            <a:ext cx="300082" cy="369332"/>
          </a:xfrm>
          <a:prstGeom prst="rect"/>
          <a:noFill/>
        </p:spPr>
        <p:txBody>
          <a:bodyPr rtlCol="0" wrap="none">
            <a:spAutoFit/>
          </a:bodyPr>
          <a:p>
            <a:r>
              <a:rPr dirty="0" lang="en-US"/>
              <a:t>=</a:t>
            </a:r>
          </a:p>
        </p:txBody>
      </p:sp>
      <p:sp>
        <p:nvSpPr>
          <p:cNvPr id="1048655" name="TextBox 17"/>
          <p:cNvSpPr txBox="1"/>
          <p:nvPr/>
        </p:nvSpPr>
        <p:spPr>
          <a:xfrm>
            <a:off x="2472460" y="5409576"/>
            <a:ext cx="372218" cy="369332"/>
          </a:xfrm>
          <a:prstGeom prst="rect"/>
          <a:noFill/>
        </p:spPr>
        <p:txBody>
          <a:bodyPr rtlCol="0" wrap="none">
            <a:spAutoFit/>
          </a:bodyPr>
          <a:p>
            <a:r>
              <a:rPr dirty="0" lang="en-US"/>
              <a:t>-1</a:t>
            </a:r>
          </a:p>
        </p:txBody>
      </p:sp>
      <p:sp>
        <p:nvSpPr>
          <p:cNvPr id="1048656" name="Rectangle 18"/>
          <p:cNvSpPr/>
          <p:nvPr/>
        </p:nvSpPr>
        <p:spPr>
          <a:xfrm>
            <a:off x="842527" y="2897194"/>
            <a:ext cx="4643873" cy="609601"/>
          </a:xfrm>
          <a:prstGeom prst="rect"/>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57" name="Rectangle 19"/>
          <p:cNvSpPr/>
          <p:nvPr/>
        </p:nvSpPr>
        <p:spPr>
          <a:xfrm>
            <a:off x="842527" y="2400237"/>
            <a:ext cx="6128116" cy="496957"/>
          </a:xfrm>
          <a:prstGeom prst="rect"/>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58" name="TextBox 20"/>
          <p:cNvSpPr txBox="1"/>
          <p:nvPr/>
        </p:nvSpPr>
        <p:spPr>
          <a:xfrm>
            <a:off x="8673184" y="3670852"/>
            <a:ext cx="2731958" cy="624840"/>
          </a:xfrm>
          <a:prstGeom prst="rect"/>
          <a:noFill/>
        </p:spPr>
        <p:txBody>
          <a:bodyPr rtlCol="0" wrap="none">
            <a:spAutoFit/>
          </a:bodyPr>
          <a:p>
            <a:r>
              <a:rPr dirty="0" lang="en-US">
                <a:solidFill>
                  <a:srgbClr val="FF0000"/>
                </a:solidFill>
              </a:rPr>
              <a:t>N=5</a:t>
            </a:r>
          </a:p>
          <a:p>
            <a:r>
              <a:rPr dirty="0" lang="en-US">
                <a:solidFill>
                  <a:srgbClr val="FF0000"/>
                </a:solidFill>
              </a:rPr>
              <a:t>Modulus gives remainder</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accel="50000" decel="50000" fill="hold" grpId="0" id="5" nodeType="clickEffect" presetClass="path" presetID="42" presetSubtype="0">
                                  <p:stCondLst>
                                    <p:cond delay="0"/>
                                  </p:stCondLst>
                                  <p:childTnLst>
                                    <p:animMotion origin="layout" path="M 2.91667E-6 -2.59259E-6 L 0.10377 -0.00393 " pathEditMode="relative" rAng="0" ptsTypes="AA">
                                      <p:cBhvr>
                                        <p:cTn dur="500" fill="hold" id="6"/>
                                        <p:tgtEl>
                                          <p:spTgt spid="1048651"/>
                                        </p:tgtEl>
                                        <p:attrNameLst>
                                          <p:attrName>ppt_x</p:attrName>
                                          <p:attrName>ppt_y</p:attrName>
                                        </p:attrNameLst>
                                      </p:cBhvr>
                                      <p:rCtr x="5182" y="-208"/>
                                    </p:animMotion>
                                  </p:childTnLst>
                                </p:cTn>
                              </p:par>
                              <p:par>
                                <p:cTn fill="hold" id="7" nodeType="withEffect" presetClass="exit" presetID="1" presetSubtype="0">
                                  <p:stCondLst>
                                    <p:cond delay="0"/>
                                  </p:stCondLst>
                                  <p:childTnLst>
                                    <p:set>
                                      <p:cBhvr>
                                        <p:cTn dur="1" fill="hold" id="8">
                                          <p:stCondLst>
                                            <p:cond delay="0"/>
                                          </p:stCondLst>
                                        </p:cTn>
                                        <p:tgtEl>
                                          <p:spTgt spid="1048641">
                                            <p:txEl>
                                              <p:pRg st="0" end="0"/>
                                            </p:txEl>
                                          </p:spTgt>
                                        </p:tgtEl>
                                        <p:attrNameLst>
                                          <p:attrName>style.visibility</p:attrName>
                                        </p:attrNameLst>
                                      </p:cBhvr>
                                      <p:to>
                                        <p:strVal val="hidden"/>
                                      </p:to>
                                    </p:set>
                                  </p:childTnLst>
                                </p:cTn>
                              </p:par>
                            </p:childTnLst>
                          </p:cTn>
                        </p:par>
                      </p:childTnLst>
                    </p:cTn>
                  </p:par>
                  <p:par>
                    <p:cTn fill="hold" id="9">
                      <p:stCondLst>
                        <p:cond delay="indefinite"/>
                      </p:stCondLst>
                      <p:childTnLst>
                        <p:par>
                          <p:cTn fill="hold" id="10">
                            <p:stCondLst>
                              <p:cond delay="0"/>
                            </p:stCondLst>
                            <p:childTnLst>
                              <p:par>
                                <p:cTn accel="50000" decel="50000" fill="hold" grpId="1" id="11" nodeType="clickEffect" presetClass="path" presetID="42" presetSubtype="0">
                                  <p:stCondLst>
                                    <p:cond delay="0"/>
                                  </p:stCondLst>
                                  <p:childTnLst>
                                    <p:animMotion origin="layout" path="M 0.10377 -0.00393 L 0.20586 -2.59259E-6 " pathEditMode="relative" rAng="0" ptsTypes="AA">
                                      <p:cBhvr>
                                        <p:cTn dur="500" fill="hold" id="12"/>
                                        <p:tgtEl>
                                          <p:spTgt spid="1048651"/>
                                        </p:tgtEl>
                                        <p:attrNameLst>
                                          <p:attrName>ppt_x</p:attrName>
                                          <p:attrName>ppt_y</p:attrName>
                                        </p:attrNameLst>
                                      </p:cBhvr>
                                      <p:rCtr x="5104" y="185"/>
                                    </p:animMotion>
                                  </p:childTnLst>
                                </p:cTn>
                              </p:par>
                              <p:par>
                                <p:cTn fill="hold" id="13" nodeType="withEffect" presetClass="exit" presetID="1" presetSubtype="0">
                                  <p:stCondLst>
                                    <p:cond delay="0"/>
                                  </p:stCondLst>
                                  <p:childTnLst>
                                    <p:set>
                                      <p:cBhvr>
                                        <p:cTn dur="1" fill="hold" id="14">
                                          <p:stCondLst>
                                            <p:cond delay="0"/>
                                          </p:stCondLst>
                                        </p:cTn>
                                        <p:tgtEl>
                                          <p:spTgt spid="1048643">
                                            <p:txEl>
                                              <p:pRg st="0" end="0"/>
                                            </p:txEl>
                                          </p:spTgt>
                                        </p:tgtEl>
                                        <p:attrNameLst>
                                          <p:attrName>style.visibility</p:attrName>
                                        </p:attrNameLst>
                                      </p:cBhvr>
                                      <p:to>
                                        <p:strVal val="hidden"/>
                                      </p:to>
                                    </p:set>
                                  </p:childTnLst>
                                </p:cTn>
                              </p:par>
                            </p:childTnLst>
                          </p:cTn>
                        </p:par>
                      </p:childTnLst>
                    </p:cTn>
                  </p:par>
                  <p:par>
                    <p:cTn fill="hold" id="15">
                      <p:stCondLst>
                        <p:cond delay="indefinite"/>
                      </p:stCondLst>
                      <p:childTnLst>
                        <p:par>
                          <p:cTn fill="hold" id="16">
                            <p:stCondLst>
                              <p:cond delay="0"/>
                            </p:stCondLst>
                            <p:childTnLst>
                              <p:par>
                                <p:cTn accel="50000" decel="50000" fill="hold" grpId="2" id="17" nodeType="clickEffect" presetClass="path" presetID="42" presetSubtype="0">
                                  <p:stCondLst>
                                    <p:cond delay="0"/>
                                  </p:stCondLst>
                                  <p:childTnLst>
                                    <p:animMotion origin="layout" path="M 0.20586 -2.59259E-6 L 0.30156 -0.00208 " pathEditMode="relative" rAng="0" ptsTypes="AA">
                                      <p:cBhvr>
                                        <p:cTn dur="500" fill="hold" id="18"/>
                                        <p:tgtEl>
                                          <p:spTgt spid="1048651"/>
                                        </p:tgtEl>
                                        <p:attrNameLst>
                                          <p:attrName>ppt_x</p:attrName>
                                          <p:attrName>ppt_y</p:attrName>
                                        </p:attrNameLst>
                                      </p:cBhvr>
                                      <p:rCtr x="4779" y="-116"/>
                                    </p:animMotion>
                                  </p:childTnLst>
                                </p:cTn>
                              </p:par>
                              <p:par>
                                <p:cTn fill="hold" id="19" nodeType="withEffect" presetClass="exit" presetID="1" presetSubtype="0">
                                  <p:stCondLst>
                                    <p:cond delay="0"/>
                                  </p:stCondLst>
                                  <p:childTnLst>
                                    <p:set>
                                      <p:cBhvr>
                                        <p:cTn dur="1" fill="hold" id="20">
                                          <p:stCondLst>
                                            <p:cond delay="0"/>
                                          </p:stCondLst>
                                        </p:cTn>
                                        <p:tgtEl>
                                          <p:spTgt spid="1048644">
                                            <p:txEl>
                                              <p:pRg st="0" end="0"/>
                                            </p:txEl>
                                          </p:spTgt>
                                        </p:tgtEl>
                                        <p:attrNameLst>
                                          <p:attrName>style.visibility</p:attrName>
                                        </p:attrNameLst>
                                      </p:cBhvr>
                                      <p:to>
                                        <p:strVal val="hidden"/>
                                      </p:to>
                                    </p:set>
                                  </p:childTnLst>
                                </p:cTn>
                              </p:par>
                            </p:childTnLst>
                          </p:cTn>
                        </p:par>
                      </p:childTnLst>
                    </p:cTn>
                  </p:par>
                  <p:par>
                    <p:cTn fill="hold" id="21">
                      <p:stCondLst>
                        <p:cond delay="indefinite"/>
                      </p:stCondLst>
                      <p:childTnLst>
                        <p:par>
                          <p:cTn fill="hold" id="22">
                            <p:stCondLst>
                              <p:cond delay="0"/>
                            </p:stCondLst>
                            <p:childTnLst>
                              <p:par>
                                <p:cTn accel="50000" decel="50000" fill="hold" grpId="3" id="23" nodeType="clickEffect" presetClass="path" presetID="42" presetSubtype="0">
                                  <p:stCondLst>
                                    <p:cond delay="0"/>
                                  </p:stCondLst>
                                  <p:childTnLst>
                                    <p:animMotion origin="layout" path="M 0.30156 -0.00208 L 0.40703 0.04398 " pathEditMode="relative" rAng="0" ptsTypes="AA">
                                      <p:cBhvr>
                                        <p:cTn dur="500" fill="hold" id="24"/>
                                        <p:tgtEl>
                                          <p:spTgt spid="1048651"/>
                                        </p:tgtEl>
                                        <p:attrNameLst>
                                          <p:attrName>ppt_x</p:attrName>
                                          <p:attrName>ppt_y</p:attrName>
                                        </p:attrNameLst>
                                      </p:cBhvr>
                                      <p:rCtr x="5273" y="2292"/>
                                    </p:animMotion>
                                  </p:childTnLst>
                                </p:cTn>
                              </p:par>
                              <p:par>
                                <p:cTn fill="hold" id="25" nodeType="withEffect" presetClass="exit" presetID="1" presetSubtype="0">
                                  <p:stCondLst>
                                    <p:cond delay="0"/>
                                  </p:stCondLst>
                                  <p:childTnLst>
                                    <p:set>
                                      <p:cBhvr>
                                        <p:cTn dur="1" fill="hold" id="26">
                                          <p:stCondLst>
                                            <p:cond delay="0"/>
                                          </p:stCondLst>
                                        </p:cTn>
                                        <p:tgtEl>
                                          <p:spTgt spid="1048645">
                                            <p:txEl>
                                              <p:pRg st="0" end="0"/>
                                            </p:txEl>
                                          </p:spTgt>
                                        </p:tgtEl>
                                        <p:attrNameLst>
                                          <p:attrName>style.visibility</p:attrName>
                                        </p:attrNameLst>
                                      </p:cBhvr>
                                      <p:to>
                                        <p:strVal val="hidden"/>
                                      </p:to>
                                    </p:set>
                                  </p:childTnLst>
                                </p:cTn>
                              </p:par>
                            </p:childTnLst>
                          </p:cTn>
                        </p:par>
                      </p:childTnLst>
                    </p:cTn>
                  </p:par>
                  <p:par>
                    <p:cTn fill="hold" id="27">
                      <p:stCondLst>
                        <p:cond delay="indefinite"/>
                      </p:stCondLst>
                      <p:childTnLst>
                        <p:par>
                          <p:cTn fill="hold" id="28">
                            <p:stCondLst>
                              <p:cond delay="0"/>
                            </p:stCondLst>
                            <p:childTnLst>
                              <p:par>
                                <p:cTn accel="50000" decel="50000" fill="hold" grpId="0" id="29" nodeType="clickEffect" presetClass="path" presetID="42" presetSubtype="0">
                                  <p:stCondLst>
                                    <p:cond delay="0"/>
                                  </p:stCondLst>
                                  <p:childTnLst>
                                    <p:animMotion origin="layout" path="M 4.16667E-6 1.11022E-16 L -0.51368 -0.02708 " pathEditMode="relative" rAng="0" ptsTypes="AA">
                                      <p:cBhvr>
                                        <p:cTn dur="500" fill="hold" id="30"/>
                                        <p:tgtEl>
                                          <p:spTgt spid="1048652"/>
                                        </p:tgtEl>
                                        <p:attrNameLst>
                                          <p:attrName>ppt_x</p:attrName>
                                          <p:attrName>ppt_y</p:attrName>
                                        </p:attrNameLst>
                                      </p:cBhvr>
                                      <p:rCtr x="-25690" y="-1366"/>
                                    </p:animMotion>
                                  </p:childTnLst>
                                </p:cTn>
                              </p:par>
                              <p:par>
                                <p:cTn accel="50000" decel="50000" fill="hold" grpId="4" id="31" nodeType="withEffect" presetClass="path" presetID="42" presetSubtype="0">
                                  <p:stCondLst>
                                    <p:cond delay="0"/>
                                  </p:stCondLst>
                                  <p:childTnLst>
                                    <p:animMotion origin="layout" path="M 0.40703 0.04398 L -0.18972 -0.02685 " pathEditMode="relative" rAng="0" ptsTypes="AA">
                                      <p:cBhvr>
                                        <p:cTn dur="500" fill="hold" id="32"/>
                                        <p:tgtEl>
                                          <p:spTgt spid="1048651"/>
                                        </p:tgtEl>
                                        <p:attrNameLst>
                                          <p:attrName>ppt_x</p:attrName>
                                          <p:attrName>ppt_y</p:attrName>
                                        </p:attrNameLst>
                                      </p:cBhvr>
                                      <p:rCtr x="-29844" y="-3542"/>
                                    </p:animMotion>
                                  </p:childTnLst>
                                </p:cTn>
                              </p:par>
                              <p:par>
                                <p:cTn fill="hold" id="33" nodeType="withEffect" presetClass="exit" presetID="1" presetSubtype="0">
                                  <p:stCondLst>
                                    <p:cond delay="0"/>
                                  </p:stCondLst>
                                  <p:childTnLst>
                                    <p:set>
                                      <p:cBhvr>
                                        <p:cTn dur="1" fill="hold" id="34">
                                          <p:stCondLst>
                                            <p:cond delay="0"/>
                                          </p:stCondLst>
                                        </p:cTn>
                                        <p:tgtEl>
                                          <p:spTgt spid="1048642">
                                            <p:txEl>
                                              <p:pRg st="0" end="0"/>
                                            </p:txEl>
                                          </p:spTgt>
                                        </p:tgtEl>
                                        <p:attrNameLst>
                                          <p:attrName>style.visibility</p:attrName>
                                        </p:attrNameLst>
                                      </p:cBhvr>
                                      <p:to>
                                        <p:strVal val="hidden"/>
                                      </p:to>
                                    </p:set>
                                  </p:childTnLst>
                                </p:cTn>
                              </p:par>
                              <p:par>
                                <p:cTn fill="hold" grpId="0" id="35" nodeType="withEffect" presetClass="entr" presetID="1" presetSubtype="0">
                                  <p:stCondLst>
                                    <p:cond delay="0"/>
                                  </p:stCondLst>
                                  <p:childTnLst>
                                    <p:set>
                                      <p:cBhvr>
                                        <p:cTn dur="1" fill="hold" id="36">
                                          <p:stCondLst>
                                            <p:cond delay="0"/>
                                          </p:stCondLst>
                                        </p:cTn>
                                        <p:tgtEl>
                                          <p:spTgt spid="1048655"/>
                                        </p:tgtEl>
                                        <p:attrNameLst>
                                          <p:attrName>style.visibility</p:attrName>
                                        </p:attrNameLst>
                                      </p:cBhvr>
                                      <p:to>
                                        <p:strVal val="visible"/>
                                      </p:to>
                                    </p:set>
                                  </p:childTnLst>
                                </p:cTn>
                              </p:par>
                              <p:par>
                                <p:cTn fill="hold" grpId="0" id="37" nodeType="withEffect" presetClass="entr" presetID="1" presetSubtype="0">
                                  <p:stCondLst>
                                    <p:cond delay="0"/>
                                  </p:stCondLst>
                                  <p:childTnLst>
                                    <p:set>
                                      <p:cBhvr>
                                        <p:cTn dur="1" fill="hold" id="38">
                                          <p:stCondLst>
                                            <p:cond delay="0"/>
                                          </p:stCondLst>
                                        </p:cTn>
                                        <p:tgtEl>
                                          <p:spTgt spid="1048654"/>
                                        </p:tgtEl>
                                        <p:attrNameLst>
                                          <p:attrName>style.visibility</p:attrName>
                                        </p:attrNameLst>
                                      </p:cBhvr>
                                      <p:to>
                                        <p:strVal val="visible"/>
                                      </p:to>
                                    </p:set>
                                  </p:childTnLst>
                                </p:cTn>
                              </p:par>
                              <p:par>
                                <p:cTn fill="hold" grpId="0" id="39" nodeType="withEffect" presetClass="entr" presetID="1" presetSubtype="0">
                                  <p:stCondLst>
                                    <p:cond delay="0"/>
                                  </p:stCondLst>
                                  <p:childTnLst>
                                    <p:set>
                                      <p:cBhvr>
                                        <p:cTn dur="1" fill="hold" id="40">
                                          <p:stCondLst>
                                            <p:cond delay="0"/>
                                          </p:stCondLst>
                                        </p:cTn>
                                        <p:tgtEl>
                                          <p:spTgt spid="1048653"/>
                                        </p:tgtEl>
                                        <p:attrNameLst>
                                          <p:attrName>style.visibility</p:attrName>
                                        </p:attrNameLst>
                                      </p:cBhvr>
                                      <p:to>
                                        <p:strVal val="visible"/>
                                      </p:to>
                                    </p:set>
                                  </p:childTnLst>
                                </p:cTn>
                              </p:par>
                              <p:par>
                                <p:cTn fill="hold" grpId="0" id="41" nodeType="withEffect" presetClass="exit" presetID="1" presetSubtype="0">
                                  <p:stCondLst>
                                    <p:cond delay="0"/>
                                  </p:stCondLst>
                                  <p:childTnLst>
                                    <p:set>
                                      <p:cBhvr>
                                        <p:cTn dur="1" fill="hold" id="42">
                                          <p:stCondLst>
                                            <p:cond delay="0"/>
                                          </p:stCondLst>
                                        </p:cTn>
                                        <p:tgtEl>
                                          <p:spTgt spid="1048656"/>
                                        </p:tgtEl>
                                        <p:attrNameLst>
                                          <p:attrName>style.visibility</p:attrName>
                                        </p:attrNameLst>
                                      </p:cBhvr>
                                      <p:to>
                                        <p:strVal val="hidden"/>
                                      </p:to>
                                    </p:set>
                                  </p:childTnLst>
                                </p:cTn>
                              </p:par>
                              <p:par>
                                <p:cTn fill="hold" grpId="0" id="43" nodeType="withEffect" presetClass="entr" presetID="1" presetSubtype="0">
                                  <p:stCondLst>
                                    <p:cond delay="0"/>
                                  </p:stCondLst>
                                  <p:childTnLst>
                                    <p:set>
                                      <p:cBhvr>
                                        <p:cTn dur="1" fill="hold" id="44">
                                          <p:stCondLst>
                                            <p:cond delay="0"/>
                                          </p:stCondLst>
                                        </p:cTn>
                                        <p:tgtEl>
                                          <p:spTgt spid="1048657"/>
                                        </p:tgtEl>
                                        <p:attrNameLst>
                                          <p:attrName>style.visibility</p:attrName>
                                        </p:attrNameLst>
                                      </p:cBhvr>
                                      <p:to>
                                        <p:strVal val="visible"/>
                                      </p:to>
                                    </p:set>
                                  </p:childTnLst>
                                </p:cTn>
                              </p:par>
                            </p:childTnLst>
                          </p:cTn>
                        </p:par>
                      </p:childTnLst>
                    </p:cTn>
                  </p:par>
                  <p:par>
                    <p:cTn fill="hold" id="45">
                      <p:stCondLst>
                        <p:cond delay="indefinite"/>
                      </p:stCondLst>
                      <p:childTnLst>
                        <p:par>
                          <p:cTn fill="hold" id="46">
                            <p:stCondLst>
                              <p:cond delay="0"/>
                            </p:stCondLst>
                            <p:childTnLst>
                              <p:par>
                                <p:cTn fill="hold" id="47" nodeType="clickEffect" presetClass="entr" presetID="1" presetSubtype="0">
                                  <p:stCondLst>
                                    <p:cond delay="0"/>
                                  </p:stCondLst>
                                  <p:childTnLst>
                                    <p:set>
                                      <p:cBhvr>
                                        <p:cTn dur="1" fill="hold" id="48">
                                          <p:stCondLst>
                                            <p:cond delay="0"/>
                                          </p:stCondLst>
                                        </p:cTn>
                                        <p:tgtEl>
                                          <p:spTgt spid="1048641">
                                            <p:txEl>
                                              <p:pRg st="0" end="0"/>
                                            </p:txEl>
                                          </p:spTgt>
                                        </p:tgtEl>
                                        <p:attrNameLst>
                                          <p:attrName>style.visibility</p:attrName>
                                        </p:attrNameLst>
                                      </p:cBhvr>
                                      <p:to>
                                        <p:strVal val="visible"/>
                                      </p:to>
                                    </p:set>
                                  </p:childTnLst>
                                </p:cTn>
                              </p:par>
                              <p:par>
                                <p:cTn fill="hold" id="49" nodeType="withEffect" presetClass="entr" presetID="1" presetSubtype="0">
                                  <p:stCondLst>
                                    <p:cond delay="0"/>
                                  </p:stCondLst>
                                  <p:childTnLst>
                                    <p:set>
                                      <p:cBhvr>
                                        <p:cTn dur="1" fill="hold" id="50">
                                          <p:stCondLst>
                                            <p:cond delay="0"/>
                                          </p:stCondLst>
                                        </p:cTn>
                                        <p:tgtEl>
                                          <p:spTgt spid="1048643">
                                            <p:txEl>
                                              <p:pRg st="0" end="0"/>
                                            </p:txEl>
                                          </p:spTgt>
                                        </p:tgtEl>
                                        <p:attrNameLst>
                                          <p:attrName>style.visibility</p:attrName>
                                        </p:attrNameLst>
                                      </p:cBhvr>
                                      <p:to>
                                        <p:strVal val="visible"/>
                                      </p:to>
                                    </p:set>
                                  </p:childTnLst>
                                </p:cTn>
                              </p:par>
                              <p:par>
                                <p:cTn fill="hold" id="51" nodeType="withEffect" presetClass="entr" presetID="1" presetSubtype="0">
                                  <p:stCondLst>
                                    <p:cond delay="0"/>
                                  </p:stCondLst>
                                  <p:childTnLst>
                                    <p:set>
                                      <p:cBhvr>
                                        <p:cTn dur="1" fill="hold" id="52">
                                          <p:stCondLst>
                                            <p:cond delay="0"/>
                                          </p:stCondLst>
                                        </p:cTn>
                                        <p:tgtEl>
                                          <p:spTgt spid="1048642">
                                            <p:txEl>
                                              <p:pRg st="0" end="0"/>
                                            </p:txEl>
                                          </p:spTgt>
                                        </p:tgtEl>
                                        <p:attrNameLst>
                                          <p:attrName>style.visibility</p:attrName>
                                        </p:attrNameLst>
                                      </p:cBhvr>
                                      <p:to>
                                        <p:strVal val="visible"/>
                                      </p:to>
                                    </p:set>
                                  </p:childTnLst>
                                </p:cTn>
                              </p:par>
                              <p:par>
                                <p:cTn accel="50000" decel="50000" fill="hold" grpId="5" id="53" nodeType="withEffect" presetClass="path" presetID="42" presetSubtype="0">
                                  <p:stCondLst>
                                    <p:cond delay="0"/>
                                  </p:stCondLst>
                                  <p:childTnLst>
                                    <p:animMotion origin="layout" path="M -0.18972 -0.02685 L 0.40547 0.00115 " pathEditMode="relative" rAng="0" ptsTypes="AA">
                                      <p:cBhvr>
                                        <p:cTn dur="500" fill="hold" id="54"/>
                                        <p:tgtEl>
                                          <p:spTgt spid="1048651"/>
                                        </p:tgtEl>
                                        <p:attrNameLst>
                                          <p:attrName>ppt_x</p:attrName>
                                          <p:attrName>ppt_y</p:attrName>
                                        </p:attrNameLst>
                                      </p:cBhvr>
                                      <p:rCtr x="29831" y="1343"/>
                                    </p:animMotion>
                                  </p:childTnLst>
                                </p:cTn>
                              </p:par>
                              <p:par>
                                <p:cTn accel="50000" decel="50000" fill="hold" grpId="1" id="55" nodeType="withEffect" presetClass="path" presetID="42" presetSubtype="0">
                                  <p:stCondLst>
                                    <p:cond delay="0"/>
                                  </p:stCondLst>
                                  <p:childTnLst>
                                    <p:animMotion origin="layout" path="M -0.51368 -0.02708 L -0.3017 -0.00509 " pathEditMode="relative" rAng="0" ptsTypes="AA">
                                      <p:cBhvr>
                                        <p:cTn dur="500" fill="hold" id="56"/>
                                        <p:tgtEl>
                                          <p:spTgt spid="1048652"/>
                                        </p:tgtEl>
                                        <p:attrNameLst>
                                          <p:attrName>ppt_x</p:attrName>
                                          <p:attrName>ppt_y</p:attrName>
                                        </p:attrNameLst>
                                      </p:cBhvr>
                                      <p:rCtr x="10651" y="0"/>
                                    </p:animMotion>
                                  </p:childTnLst>
                                </p:cTn>
                              </p:par>
                              <p:par>
                                <p:cTn fill="hold" grpId="1" id="57" nodeType="withEffect" presetClass="exit" presetID="1" presetSubtype="0">
                                  <p:stCondLst>
                                    <p:cond delay="0"/>
                                  </p:stCondLst>
                                  <p:childTnLst>
                                    <p:set>
                                      <p:cBhvr>
                                        <p:cTn dur="1" fill="hold" id="58">
                                          <p:stCondLst>
                                            <p:cond delay="0"/>
                                          </p:stCondLst>
                                        </p:cTn>
                                        <p:tgtEl>
                                          <p:spTgt spid="1048653"/>
                                        </p:tgtEl>
                                        <p:attrNameLst>
                                          <p:attrName>style.visibility</p:attrName>
                                        </p:attrNameLst>
                                      </p:cBhvr>
                                      <p:to>
                                        <p:strVal val="hidden"/>
                                      </p:to>
                                    </p:set>
                                  </p:childTnLst>
                                </p:cTn>
                              </p:par>
                              <p:par>
                                <p:cTn fill="hold" grpId="1" id="59" nodeType="withEffect" presetClass="exit" presetID="1" presetSubtype="0">
                                  <p:stCondLst>
                                    <p:cond delay="0"/>
                                  </p:stCondLst>
                                  <p:childTnLst>
                                    <p:set>
                                      <p:cBhvr>
                                        <p:cTn dur="1" fill="hold" id="60">
                                          <p:stCondLst>
                                            <p:cond delay="0"/>
                                          </p:stCondLst>
                                        </p:cTn>
                                        <p:tgtEl>
                                          <p:spTgt spid="1048655"/>
                                        </p:tgtEl>
                                        <p:attrNameLst>
                                          <p:attrName>style.visibility</p:attrName>
                                        </p:attrNameLst>
                                      </p:cBhvr>
                                      <p:to>
                                        <p:strVal val="hidden"/>
                                      </p:to>
                                    </p:set>
                                  </p:childTnLst>
                                </p:cTn>
                              </p:par>
                              <p:par>
                                <p:cTn fill="hold" grpId="1" id="61" nodeType="withEffect" presetClass="exit" presetID="1" presetSubtype="0">
                                  <p:stCondLst>
                                    <p:cond delay="0"/>
                                  </p:stCondLst>
                                  <p:childTnLst>
                                    <p:set>
                                      <p:cBhvr>
                                        <p:cTn dur="1" fill="hold" id="62">
                                          <p:stCondLst>
                                            <p:cond delay="0"/>
                                          </p:stCondLst>
                                        </p:cTn>
                                        <p:tgtEl>
                                          <p:spTgt spid="1048654"/>
                                        </p:tgtEl>
                                        <p:attrNameLst>
                                          <p:attrName>style.visibility</p:attrName>
                                        </p:attrNameLst>
                                      </p:cBhvr>
                                      <p:to>
                                        <p:strVal val="hidden"/>
                                      </p:to>
                                    </p:set>
                                  </p:childTnLst>
                                </p:cTn>
                              </p:par>
                              <p:par>
                                <p:cTn fill="hold" grpId="1" id="63" nodeType="withEffect" presetClass="exit" presetID="1" presetSubtype="0">
                                  <p:stCondLst>
                                    <p:cond delay="0"/>
                                  </p:stCondLst>
                                  <p:childTnLst>
                                    <p:set>
                                      <p:cBhvr>
                                        <p:cTn dur="1" fill="hold" id="64">
                                          <p:stCondLst>
                                            <p:cond delay="0"/>
                                          </p:stCondLst>
                                        </p:cTn>
                                        <p:tgtEl>
                                          <p:spTgt spid="1048657"/>
                                        </p:tgtEl>
                                        <p:attrNameLst>
                                          <p:attrName>style.visibility</p:attrName>
                                        </p:attrNameLst>
                                      </p:cBhvr>
                                      <p:to>
                                        <p:strVal val="hidden"/>
                                      </p:to>
                                    </p:set>
                                  </p:childTnLst>
                                </p:cTn>
                              </p:par>
                            </p:childTnLst>
                          </p:cTn>
                        </p:par>
                      </p:childTnLst>
                    </p:cTn>
                  </p:par>
                  <p:par>
                    <p:cTn fill="hold" id="65">
                      <p:stCondLst>
                        <p:cond delay="indefinite"/>
                      </p:stCondLst>
                      <p:childTnLst>
                        <p:par>
                          <p:cTn fill="hold" id="66">
                            <p:stCondLst>
                              <p:cond delay="0"/>
                            </p:stCondLst>
                            <p:childTnLst>
                              <p:par>
                                <p:cTn accel="50000" decel="50000" fill="hold" grpId="6" id="67" nodeType="clickEffect" presetClass="path" presetID="42" presetSubtype="0">
                                  <p:stCondLst>
                                    <p:cond delay="0"/>
                                  </p:stCondLst>
                                  <p:childTnLst>
                                    <p:animMotion origin="layout" path="M 0.40703 0.04398 L 2.91667E-6 -2.59259E-6 " pathEditMode="relative" rAng="0" ptsTypes="AA">
                                      <p:cBhvr>
                                        <p:cTn dur="500" fill="hold" id="68"/>
                                        <p:tgtEl>
                                          <p:spTgt spid="1048651"/>
                                        </p:tgtEl>
                                        <p:attrNameLst>
                                          <p:attrName>ppt_x</p:attrName>
                                          <p:attrName>ppt_y</p:attrName>
                                        </p:attrNameLst>
                                      </p:cBhvr>
                                      <p:rCtr x="-20456" y="0"/>
                                    </p:animMotion>
                                  </p:childTnLst>
                                </p:cTn>
                              </p:par>
                              <p:par>
                                <p:cTn fill="hold" id="69" nodeType="withEffect" presetClass="exit" presetID="1" presetSubtype="0">
                                  <p:stCondLst>
                                    <p:cond delay="0"/>
                                  </p:stCondLst>
                                  <p:childTnLst>
                                    <p:set>
                                      <p:cBhvr>
                                        <p:cTn dur="1" fill="hold" id="70">
                                          <p:stCondLst>
                                            <p:cond delay="0"/>
                                          </p:stCondLst>
                                        </p:cTn>
                                        <p:tgtEl>
                                          <p:spTgt spid="1048642">
                                            <p:txEl>
                                              <p:pRg st="0" end="0"/>
                                            </p:txEl>
                                          </p:spTgt>
                                        </p:tgtEl>
                                        <p:attrNameLst>
                                          <p:attrName>style.visibility</p:attrName>
                                        </p:attrNameLst>
                                      </p:cBhvr>
                                      <p:to>
                                        <p:strVal val="hidden"/>
                                      </p:to>
                                    </p:set>
                                  </p:childTnLst>
                                </p:cTn>
                              </p:par>
                              <p:par>
                                <p:cTn fill="hold" grpId="1" id="71" nodeType="withEffect" presetClass="entr" presetID="1" presetSubtype="0">
                                  <p:stCondLst>
                                    <p:cond delay="0"/>
                                  </p:stCondLst>
                                  <p:childTnLst>
                                    <p:set>
                                      <p:cBhvr>
                                        <p:cTn dur="1" fill="hold" id="72">
                                          <p:stCondLst>
                                            <p:cond delay="0"/>
                                          </p:stCondLst>
                                        </p:cTn>
                                        <p:tgtEl>
                                          <p:spTgt spid="10486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1" grpId="0"/>
      <p:bldP spid="1048651" grpId="1"/>
      <p:bldP spid="1048651" grpId="2"/>
      <p:bldP spid="1048651" grpId="3"/>
      <p:bldP spid="1048651" grpId="4"/>
      <p:bldP spid="1048651" grpId="5"/>
      <p:bldP spid="1048651" grpId="6"/>
      <p:bldP spid="1048652" grpId="0"/>
      <p:bldP spid="1048652" grpId="1"/>
      <p:bldP spid="1048653" grpId="0"/>
      <p:bldP spid="1048653" grpId="1"/>
      <p:bldP spid="1048654" grpId="0"/>
      <p:bldP spid="1048654" grpId="1"/>
      <p:bldP spid="1048655" grpId="0"/>
      <p:bldP spid="1048655" grpId="1"/>
      <p:bldP spid="1048656" grpId="0" animBg="1"/>
      <p:bldP spid="1048656" grpId="1" animBg="1"/>
      <p:bldP spid="1048657" grpId="0" animBg="1"/>
      <p:bldP spid="1048657" grpId="1" animBg="1"/>
    </p:bldLst>
  </p:timing>
</p:sld>
</file>

<file path=ppt/theme/theme1.xml><?xml version="1.0" encoding="utf-8"?>
<a:theme xmlns:a="http://schemas.openxmlformats.org/drawingml/2006/main" name="1_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Circular Queue</dc:title>
  <dc:creator>hp</dc:creator>
  <cp:lastModifiedBy>Muhammad Awais</cp:lastModifiedBy>
  <dcterms:created xsi:type="dcterms:W3CDTF">2023-11-09T07:48:44Z</dcterms:created>
  <dcterms:modified xsi:type="dcterms:W3CDTF">2023-11-14T18:27:54Z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45054de031ce4308ad8e15699fbf4644</vt:lpwstr>
  </property>
</Properties>
</file>