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82"/>
  </p:notesMasterIdLst>
  <p:handoutMasterIdLst>
    <p:handoutMasterId r:id="rId83"/>
  </p:handoutMasterIdLst>
  <p:sldIdLst>
    <p:sldId id="636" r:id="rId2"/>
    <p:sldId id="785" r:id="rId3"/>
    <p:sldId id="786" r:id="rId4"/>
    <p:sldId id="787" r:id="rId5"/>
    <p:sldId id="783" r:id="rId6"/>
    <p:sldId id="698" r:id="rId7"/>
    <p:sldId id="703" r:id="rId8"/>
    <p:sldId id="640" r:id="rId9"/>
    <p:sldId id="784" r:id="rId10"/>
    <p:sldId id="641" r:id="rId11"/>
    <p:sldId id="747" r:id="rId12"/>
    <p:sldId id="642" r:id="rId13"/>
    <p:sldId id="788" r:id="rId14"/>
    <p:sldId id="643" r:id="rId15"/>
    <p:sldId id="645" r:id="rId16"/>
    <p:sldId id="646" r:id="rId17"/>
    <p:sldId id="647" r:id="rId18"/>
    <p:sldId id="655" r:id="rId19"/>
    <p:sldId id="648" r:id="rId20"/>
    <p:sldId id="649" r:id="rId21"/>
    <p:sldId id="644" r:id="rId22"/>
    <p:sldId id="650" r:id="rId23"/>
    <p:sldId id="651" r:id="rId24"/>
    <p:sldId id="653" r:id="rId25"/>
    <p:sldId id="654" r:id="rId26"/>
    <p:sldId id="656" r:id="rId27"/>
    <p:sldId id="657" r:id="rId28"/>
    <p:sldId id="704" r:id="rId29"/>
    <p:sldId id="658" r:id="rId30"/>
    <p:sldId id="660" r:id="rId31"/>
    <p:sldId id="706" r:id="rId32"/>
    <p:sldId id="707" r:id="rId33"/>
    <p:sldId id="710" r:id="rId34"/>
    <p:sldId id="711" r:id="rId35"/>
    <p:sldId id="715" r:id="rId36"/>
    <p:sldId id="716" r:id="rId37"/>
    <p:sldId id="678" r:id="rId38"/>
    <p:sldId id="717" r:id="rId39"/>
    <p:sldId id="661" r:id="rId40"/>
    <p:sldId id="722" r:id="rId41"/>
    <p:sldId id="723" r:id="rId42"/>
    <p:sldId id="724" r:id="rId43"/>
    <p:sldId id="789" r:id="rId44"/>
    <p:sldId id="726" r:id="rId45"/>
    <p:sldId id="727" r:id="rId46"/>
    <p:sldId id="728" r:id="rId47"/>
    <p:sldId id="729" r:id="rId48"/>
    <p:sldId id="679" r:id="rId49"/>
    <p:sldId id="730" r:id="rId50"/>
    <p:sldId id="735" r:id="rId51"/>
    <p:sldId id="736" r:id="rId52"/>
    <p:sldId id="732" r:id="rId53"/>
    <p:sldId id="731" r:id="rId54"/>
    <p:sldId id="733" r:id="rId55"/>
    <p:sldId id="734" r:id="rId56"/>
    <p:sldId id="778" r:id="rId57"/>
    <p:sldId id="779" r:id="rId58"/>
    <p:sldId id="738" r:id="rId59"/>
    <p:sldId id="739" r:id="rId60"/>
    <p:sldId id="780" r:id="rId61"/>
    <p:sldId id="781" r:id="rId62"/>
    <p:sldId id="764" r:id="rId63"/>
    <p:sldId id="765" r:id="rId64"/>
    <p:sldId id="742" r:id="rId65"/>
    <p:sldId id="743" r:id="rId66"/>
    <p:sldId id="741" r:id="rId67"/>
    <p:sldId id="749" r:id="rId68"/>
    <p:sldId id="748" r:id="rId69"/>
    <p:sldId id="750" r:id="rId70"/>
    <p:sldId id="751" r:id="rId71"/>
    <p:sldId id="774" r:id="rId72"/>
    <p:sldId id="775" r:id="rId73"/>
    <p:sldId id="745" r:id="rId74"/>
    <p:sldId id="746" r:id="rId75"/>
    <p:sldId id="766" r:id="rId76"/>
    <p:sldId id="767" r:id="rId77"/>
    <p:sldId id="768" r:id="rId78"/>
    <p:sldId id="769" r:id="rId79"/>
    <p:sldId id="770" r:id="rId80"/>
    <p:sldId id="771" r:id="rId81"/>
  </p:sldIdLst>
  <p:sldSz cx="9144000" cy="6858000" type="letter"/>
  <p:notesSz cx="6881813" cy="9296400"/>
  <p:custDataLst>
    <p:tags r:id="rId84"/>
  </p:custDataLst>
  <p:defaultTextStyle>
    <a:defPPr>
      <a:defRPr lang="en-US"/>
    </a:defPPr>
    <a:lvl1pPr algn="l" rtl="0" fontAlgn="base">
      <a:spcBef>
        <a:spcPct val="0"/>
      </a:spcBef>
      <a:spcAft>
        <a:spcPct val="0"/>
      </a:spcAft>
      <a:defRPr sz="14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b="1" kern="1200">
        <a:solidFill>
          <a:schemeClr val="tx1"/>
        </a:solidFill>
        <a:latin typeface="Arial" pitchFamily="34" charset="0"/>
        <a:ea typeface="+mn-ea"/>
        <a:cs typeface="Arial" pitchFamily="34" charset="0"/>
      </a:defRPr>
    </a:lvl5pPr>
    <a:lvl6pPr marL="2286000" algn="l" defTabSz="914400" rtl="0" eaLnBrk="1" latinLnBrk="0" hangingPunct="1">
      <a:defRPr sz="1400" b="1" kern="1200">
        <a:solidFill>
          <a:schemeClr val="tx1"/>
        </a:solidFill>
        <a:latin typeface="Arial" pitchFamily="34" charset="0"/>
        <a:ea typeface="+mn-ea"/>
        <a:cs typeface="Arial" pitchFamily="34" charset="0"/>
      </a:defRPr>
    </a:lvl6pPr>
    <a:lvl7pPr marL="2743200" algn="l" defTabSz="914400" rtl="0" eaLnBrk="1" latinLnBrk="0" hangingPunct="1">
      <a:defRPr sz="1400" b="1" kern="1200">
        <a:solidFill>
          <a:schemeClr val="tx1"/>
        </a:solidFill>
        <a:latin typeface="Arial" pitchFamily="34" charset="0"/>
        <a:ea typeface="+mn-ea"/>
        <a:cs typeface="Arial" pitchFamily="34" charset="0"/>
      </a:defRPr>
    </a:lvl7pPr>
    <a:lvl8pPr marL="3200400" algn="l" defTabSz="914400" rtl="0" eaLnBrk="1" latinLnBrk="0" hangingPunct="1">
      <a:defRPr sz="1400" b="1" kern="1200">
        <a:solidFill>
          <a:schemeClr val="tx1"/>
        </a:solidFill>
        <a:latin typeface="Arial" pitchFamily="34" charset="0"/>
        <a:ea typeface="+mn-ea"/>
        <a:cs typeface="Arial" pitchFamily="34" charset="0"/>
      </a:defRPr>
    </a:lvl8pPr>
    <a:lvl9pPr marL="3657600" algn="l" defTabSz="914400" rtl="0" eaLnBrk="1" latinLnBrk="0" hangingPunct="1">
      <a:defRPr sz="14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14FFB"/>
    <a:srgbClr val="000000"/>
    <a:srgbClr val="FF0000"/>
    <a:srgbClr val="00FFFF"/>
    <a:srgbClr val="00AE00"/>
    <a:srgbClr val="55FC02"/>
    <a:srgbClr val="0332B7"/>
    <a:srgbClr val="FBB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2" autoAdjust="0"/>
    <p:restoredTop sz="87045" autoAdjust="0"/>
  </p:normalViewPr>
  <p:slideViewPr>
    <p:cSldViewPr snapToGrid="0">
      <p:cViewPr>
        <p:scale>
          <a:sx n="160" d="100"/>
          <a:sy n="160" d="100"/>
        </p:scale>
        <p:origin x="126" y="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6900"/>
    </p:cViewPr>
  </p:sorterViewPr>
  <p:notesViewPr>
    <p:cSldViewPr snapToGrid="0">
      <p:cViewPr varScale="1">
        <p:scale>
          <a:sx n="128" d="100"/>
          <a:sy n="128" d="100"/>
        </p:scale>
        <p:origin x="-1932"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2225"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latin typeface="Arial" charset="0"/>
                <a:cs typeface="+mn-cs"/>
              </a:defRPr>
            </a:lvl1pPr>
          </a:lstStyle>
          <a:p>
            <a:pPr>
              <a:defRPr/>
            </a:pPr>
            <a:endParaRPr lang="en-US"/>
          </a:p>
        </p:txBody>
      </p:sp>
      <p:sp>
        <p:nvSpPr>
          <p:cNvPr id="3075" name="Rectangle 3"/>
          <p:cNvSpPr>
            <a:spLocks noGrp="1" noChangeArrowheads="1"/>
          </p:cNvSpPr>
          <p:nvPr>
            <p:ph type="dt" sz="quarter" idx="1"/>
          </p:nvPr>
        </p:nvSpPr>
        <p:spPr bwMode="auto">
          <a:xfrm>
            <a:off x="3916363"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latin typeface="Arial" charset="0"/>
                <a:cs typeface="+mn-cs"/>
              </a:defRPr>
            </a:lvl1pPr>
          </a:lstStyle>
          <a:p>
            <a:pPr>
              <a:defRPr/>
            </a:pPr>
            <a:endParaRPr lang="en-US"/>
          </a:p>
        </p:txBody>
      </p:sp>
      <p:sp>
        <p:nvSpPr>
          <p:cNvPr id="3077" name="Rectangle 5"/>
          <p:cNvSpPr>
            <a:spLocks noGrp="1" noChangeArrowheads="1"/>
          </p:cNvSpPr>
          <p:nvPr>
            <p:ph type="sldNum" sz="quarter" idx="3"/>
          </p:nvPr>
        </p:nvSpPr>
        <p:spPr bwMode="auto">
          <a:xfrm>
            <a:off x="3916363"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latin typeface="Arial" charset="0"/>
                <a:cs typeface="+mn-cs"/>
              </a:defRPr>
            </a:lvl1pPr>
          </a:lstStyle>
          <a:p>
            <a:pPr>
              <a:defRPr/>
            </a:pPr>
            <a:fld id="{3D184158-6F2E-4E2B-9132-0AF6916811C6}" type="slidenum">
              <a:rPr lang="en-US"/>
              <a:pPr>
                <a:defRPr/>
              </a:pPr>
              <a:t>‹#›</a:t>
            </a:fld>
            <a:endParaRPr lang="en-US" dirty="0"/>
          </a:p>
        </p:txBody>
      </p:sp>
    </p:spTree>
    <p:extLst>
      <p:ext uri="{BB962C8B-B14F-4D97-AF65-F5344CB8AC3E}">
        <p14:creationId xmlns:p14="http://schemas.microsoft.com/office/powerpoint/2010/main" val="369305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2225"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916363"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endParaRPr lang="en-US"/>
          </a:p>
        </p:txBody>
      </p:sp>
      <p:sp>
        <p:nvSpPr>
          <p:cNvPr id="2052" name="Rectangle 4"/>
          <p:cNvSpPr>
            <a:spLocks noGrp="1" noChangeArrowheads="1"/>
          </p:cNvSpPr>
          <p:nvPr>
            <p:ph type="ftr" sz="quarter" idx="4"/>
          </p:nvPr>
        </p:nvSpPr>
        <p:spPr bwMode="auto">
          <a:xfrm>
            <a:off x="-22225"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3" name="Rectangle 5"/>
          <p:cNvSpPr>
            <a:spLocks noGrp="1" noChangeArrowheads="1"/>
          </p:cNvSpPr>
          <p:nvPr>
            <p:ph type="sldNum" sz="quarter" idx="5"/>
          </p:nvPr>
        </p:nvSpPr>
        <p:spPr bwMode="auto">
          <a:xfrm>
            <a:off x="3916363"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fld id="{8B47D475-BF9B-4B8B-8C32-1785DB5FE9DA}" type="slidenum">
              <a:rPr lang="en-US"/>
              <a:pPr>
                <a:defRPr/>
              </a:pPr>
              <a:t>‹#›</a:t>
            </a:fld>
            <a:endParaRPr lang="en-US" dirty="0"/>
          </a:p>
        </p:txBody>
      </p:sp>
      <p:sp>
        <p:nvSpPr>
          <p:cNvPr id="65542" name="Rectangle 6"/>
          <p:cNvSpPr>
            <a:spLocks noChangeArrowheads="1"/>
          </p:cNvSpPr>
          <p:nvPr/>
        </p:nvSpPr>
        <p:spPr bwMode="auto">
          <a:xfrm>
            <a:off x="2960688" y="8856663"/>
            <a:ext cx="8239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34" tIns="44516" rIns="89034" bIns="44516">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lnSpc>
                <a:spcPct val="90000"/>
              </a:lnSpc>
              <a:defRPr/>
            </a:pPr>
            <a:r>
              <a:rPr lang="en-US" altLang="en-US" sz="1300" b="0" dirty="0" smtClean="0"/>
              <a:t>Page </a:t>
            </a:r>
            <a:fld id="{F661F22B-EA61-48DF-8341-465190CC5F9B}" type="slidenum">
              <a:rPr lang="en-US" altLang="en-US" sz="1300" b="0" smtClean="0"/>
              <a:pPr algn="ctr">
                <a:lnSpc>
                  <a:spcPct val="90000"/>
                </a:lnSpc>
                <a:defRPr/>
              </a:pPr>
              <a:t>‹#›</a:t>
            </a:fld>
            <a:endParaRPr lang="en-US" altLang="en-US" sz="1300" b="0" dirty="0" smtClean="0"/>
          </a:p>
        </p:txBody>
      </p:sp>
      <p:sp>
        <p:nvSpPr>
          <p:cNvPr id="65543" name="Rectangle 7"/>
          <p:cNvSpPr>
            <a:spLocks noGrp="1" noRot="1" noChangeAspect="1" noChangeArrowheads="1" noTextEdit="1"/>
          </p:cNvSpPr>
          <p:nvPr>
            <p:ph type="sldImg" idx="2"/>
          </p:nvPr>
        </p:nvSpPr>
        <p:spPr bwMode="auto">
          <a:xfrm>
            <a:off x="1379538" y="893763"/>
            <a:ext cx="4125912" cy="3094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93343" tIns="45953" rIns="93343" bIns="45953"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980927598"/>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48427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258888" y="4416425"/>
            <a:ext cx="429260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The principle of locality states that programs access a relatively small portion of the address space at  any instant of time.</a:t>
            </a:r>
          </a:p>
          <a:p>
            <a:r>
              <a:rPr lang="en-US" altLang="en-US" dirty="0" smtClean="0">
                <a:latin typeface="Arial" pitchFamily="34" charset="0"/>
              </a:rPr>
              <a:t>This is kind of like in real life, we all have a lot of friends.  But at any given time most of us can  only  keep in touch with a small group of them.</a:t>
            </a:r>
          </a:p>
          <a:p>
            <a:r>
              <a:rPr lang="en-US" altLang="en-US" dirty="0" smtClean="0">
                <a:latin typeface="Arial" pitchFamily="34" charset="0"/>
              </a:rPr>
              <a:t>There are two different types of locality: Temporal and Spatial. Temporal locality is the locality in time  which says if an item is referenced, it  will tend to be referenced again soon.</a:t>
            </a:r>
          </a:p>
          <a:p>
            <a:r>
              <a:rPr lang="en-US" altLang="en-US" dirty="0" smtClean="0">
                <a:latin typeface="Arial" pitchFamily="34" charset="0"/>
              </a:rPr>
              <a:t>This is like saying if you just talk to one of your friends, it is likely that you will talk to him or her again soon.</a:t>
            </a:r>
          </a:p>
          <a:p>
            <a:r>
              <a:rPr lang="en-US" altLang="en-US" dirty="0" smtClean="0">
                <a:latin typeface="Arial" pitchFamily="34" charset="0"/>
              </a:rPr>
              <a:t>This makes sense. For example, if you just have lunch with a friend, you may say, let’s go to the ball game this Sunday.  So you will talk to him again soon.</a:t>
            </a:r>
          </a:p>
          <a:p>
            <a:r>
              <a:rPr lang="en-US" altLang="en-US" dirty="0" smtClean="0">
                <a:latin typeface="Arial" pitchFamily="34" charset="0"/>
              </a:rPr>
              <a:t>Spatial locality is the locality in space.  It says if an item is referenced, items whose addresses are close by tend to be referenced soon.</a:t>
            </a:r>
          </a:p>
          <a:p>
            <a:r>
              <a:rPr lang="en-US" altLang="en-US" dirty="0" smtClean="0">
                <a:latin typeface="Arial" pitchFamily="34" charset="0"/>
              </a:rPr>
              <a:t>Once again, using our analogy.  We can usually divide our friends into groups.  Like friends from high school, friends from work, friends from home.</a:t>
            </a:r>
          </a:p>
          <a:p>
            <a:r>
              <a:rPr lang="en-US" altLang="en-US" dirty="0" smtClean="0">
                <a:latin typeface="Arial" pitchFamily="34" charset="0"/>
              </a:rPr>
              <a:t>Let’s say you just talk to one of your friends from high school and she may say something like: “So did you hear so and so just won the lottery.”</a:t>
            </a:r>
          </a:p>
          <a:p>
            <a:r>
              <a:rPr lang="en-US" altLang="en-US" dirty="0" smtClean="0">
                <a:latin typeface="Arial" pitchFamily="34" charset="0"/>
              </a:rPr>
              <a:t>You probably will say NO, I better give him a call and find out more.</a:t>
            </a:r>
          </a:p>
          <a:p>
            <a:r>
              <a:rPr lang="en-US" altLang="en-US" dirty="0" smtClean="0">
                <a:latin typeface="Arial" pitchFamily="34" charset="0"/>
              </a:rPr>
              <a:t>So this is an example of spatial locality.  You just talked to a friend from your high school days.  As a result, you end up talking to another high school friend.  Or at least in this case, you hope he still remember you are his friend.</a:t>
            </a:r>
          </a:p>
          <a:p>
            <a:endParaRPr lang="en-US" altLang="en-US" dirty="0" smtClean="0">
              <a:latin typeface="Arial" pitchFamily="34" charset="0"/>
            </a:endParaRPr>
          </a:p>
          <a:p>
            <a:r>
              <a:rPr lang="en-US" altLang="en-US" dirty="0" smtClean="0">
                <a:latin typeface="Arial" pitchFamily="34" charset="0"/>
              </a:rPr>
              <a:t>+3 = 10 min. (X:50)</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4432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1258888" y="4416425"/>
            <a:ext cx="429260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We’re all about quantifying, so let’s build up some tools:</a:t>
            </a:r>
          </a:p>
          <a:p>
            <a:r>
              <a:rPr lang="en-US" altLang="en-US" dirty="0" smtClean="0">
                <a:latin typeface="Arial" pitchFamily="34" charset="0"/>
              </a:rPr>
              <a:t>A HIT is when the data the processor wants to access is found in the upper level (</a:t>
            </a:r>
            <a:r>
              <a:rPr lang="en-US" altLang="en-US" dirty="0" err="1" smtClean="0">
                <a:latin typeface="Arial" pitchFamily="34" charset="0"/>
              </a:rPr>
              <a:t>Blk</a:t>
            </a:r>
            <a:r>
              <a:rPr lang="en-US" altLang="en-US" dirty="0" smtClean="0">
                <a:latin typeface="Arial" pitchFamily="34" charset="0"/>
              </a:rPr>
              <a:t> X).</a:t>
            </a:r>
          </a:p>
          <a:p>
            <a:r>
              <a:rPr lang="en-US" altLang="en-US" dirty="0" smtClean="0">
                <a:latin typeface="Arial" pitchFamily="34" charset="0"/>
              </a:rPr>
              <a:t>The fraction of the memory access that are HIT is defined as HIT rate.</a:t>
            </a:r>
          </a:p>
          <a:p>
            <a:r>
              <a:rPr lang="en-US" altLang="en-US" dirty="0" smtClean="0">
                <a:latin typeface="Arial" pitchFamily="34" charset="0"/>
              </a:rPr>
              <a:t>HIT Time is the time to access the Upper Level where the data is found (X).  It consists of:</a:t>
            </a:r>
          </a:p>
          <a:p>
            <a:r>
              <a:rPr lang="en-US" altLang="en-US" dirty="0" smtClean="0">
                <a:latin typeface="Arial" pitchFamily="34" charset="0"/>
              </a:rPr>
              <a:t>(a) Time to access this level.</a:t>
            </a:r>
          </a:p>
          <a:p>
            <a:r>
              <a:rPr lang="en-US" altLang="en-US" dirty="0" smtClean="0">
                <a:latin typeface="Arial" pitchFamily="34" charset="0"/>
              </a:rPr>
              <a:t>(b) AND the time to determine if this is a Hit or Miss.</a:t>
            </a:r>
          </a:p>
          <a:p>
            <a:r>
              <a:rPr lang="en-US" altLang="en-US" dirty="0" smtClean="0">
                <a:latin typeface="Arial" pitchFamily="34" charset="0"/>
              </a:rPr>
              <a:t>If the data the processor wants cannot be found in the Upper level.  Then we have a miss and we need to retrieve the data (</a:t>
            </a:r>
            <a:r>
              <a:rPr lang="en-US" altLang="en-US" dirty="0" err="1" smtClean="0">
                <a:latin typeface="Arial" pitchFamily="34" charset="0"/>
              </a:rPr>
              <a:t>Blk</a:t>
            </a:r>
            <a:r>
              <a:rPr lang="en-US" altLang="en-US" dirty="0" smtClean="0">
                <a:latin typeface="Arial" pitchFamily="34" charset="0"/>
              </a:rPr>
              <a:t> Y) from the lower level.</a:t>
            </a:r>
          </a:p>
          <a:p>
            <a:r>
              <a:rPr lang="en-US" altLang="en-US" dirty="0" smtClean="0">
                <a:latin typeface="Arial" pitchFamily="34" charset="0"/>
              </a:rPr>
              <a:t>By definition (definition of Hit: Fraction), the miss rate is just 1 minus the hit rate.</a:t>
            </a:r>
          </a:p>
          <a:p>
            <a:r>
              <a:rPr lang="en-US" altLang="en-US" dirty="0" smtClean="0">
                <a:latin typeface="Arial" pitchFamily="34" charset="0"/>
              </a:rPr>
              <a:t>This miss penalty also consists of two parts:</a:t>
            </a:r>
          </a:p>
          <a:p>
            <a:r>
              <a:rPr lang="en-US" altLang="en-US" dirty="0" smtClean="0">
                <a:latin typeface="Arial" pitchFamily="34" charset="0"/>
              </a:rPr>
              <a:t>(a) The time it takes to replace a block (</a:t>
            </a:r>
            <a:r>
              <a:rPr lang="en-US" altLang="en-US" dirty="0" err="1" smtClean="0">
                <a:latin typeface="Arial" pitchFamily="34" charset="0"/>
              </a:rPr>
              <a:t>Blk</a:t>
            </a:r>
            <a:r>
              <a:rPr lang="en-US" altLang="en-US" dirty="0" smtClean="0">
                <a:latin typeface="Arial" pitchFamily="34" charset="0"/>
              </a:rPr>
              <a:t> Y to </a:t>
            </a:r>
            <a:r>
              <a:rPr lang="en-US" altLang="en-US" dirty="0" err="1" smtClean="0">
                <a:latin typeface="Arial" pitchFamily="34" charset="0"/>
              </a:rPr>
              <a:t>BlkX</a:t>
            </a:r>
            <a:r>
              <a:rPr lang="en-US" altLang="en-US" dirty="0" smtClean="0">
                <a:latin typeface="Arial" pitchFamily="34" charset="0"/>
              </a:rPr>
              <a:t>) in the upper level.</a:t>
            </a:r>
          </a:p>
          <a:p>
            <a:r>
              <a:rPr lang="en-US" altLang="en-US" dirty="0" smtClean="0">
                <a:latin typeface="Arial" pitchFamily="34" charset="0"/>
              </a:rPr>
              <a:t>(b) And then the time it takes to deliver this new block to the processor.</a:t>
            </a:r>
          </a:p>
          <a:p>
            <a:r>
              <a:rPr lang="en-US" altLang="en-US" dirty="0" smtClean="0">
                <a:latin typeface="Arial" pitchFamily="34" charset="0"/>
              </a:rPr>
              <a:t>!!! It is very important that your Hit Time to be much </a:t>
            </a:r>
            <a:r>
              <a:rPr lang="en-US" altLang="en-US" dirty="0" err="1" smtClean="0">
                <a:latin typeface="Arial" pitchFamily="34" charset="0"/>
              </a:rPr>
              <a:t>much</a:t>
            </a:r>
            <a:r>
              <a:rPr lang="en-US" altLang="en-US" dirty="0" smtClean="0">
                <a:latin typeface="Arial" pitchFamily="34" charset="0"/>
              </a:rPr>
              <a:t> smaller than your miss penalty.  Otherwise, there will be no reason to build a memory hierarchy.</a:t>
            </a:r>
          </a:p>
          <a:p>
            <a:endParaRPr lang="en-US" altLang="en-US" dirty="0" smtClean="0">
              <a:latin typeface="Arial" pitchFamily="34" charset="0"/>
            </a:endParaRPr>
          </a:p>
          <a:p>
            <a:r>
              <a:rPr lang="en-US" altLang="en-US" dirty="0" smtClean="0">
                <a:latin typeface="Arial" pitchFamily="34" charset="0"/>
              </a:rPr>
              <a:t>+2 = 14 min. (X:54)</a:t>
            </a:r>
          </a:p>
          <a:p>
            <a:endParaRPr lang="en-US" altLang="en-US" dirty="0" smtClean="0">
              <a:latin typeface="Arial" pitchFamily="34" charset="0"/>
            </a:endParaRPr>
          </a:p>
        </p:txBody>
      </p:sp>
      <p:sp>
        <p:nvSpPr>
          <p:cNvPr id="737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6849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74756" name="Footer Placeholder 3"/>
          <p:cNvSpPr>
            <a:spLocks noGrp="1"/>
          </p:cNvSpPr>
          <p:nvPr>
            <p:ph type="ftr" sz="quarter" idx="4"/>
          </p:nvPr>
        </p:nvSpPr>
        <p:spPr/>
        <p:txBody>
          <a:bodyPr/>
          <a:lstStyle/>
          <a:p>
            <a:pPr defTabSz="827088">
              <a:defRPr/>
            </a:pPr>
            <a:endParaRPr lang="en-US" smtClean="0"/>
          </a:p>
        </p:txBody>
      </p:sp>
      <p:sp>
        <p:nvSpPr>
          <p:cNvPr id="74757" name="Slide Number Placeholder 4"/>
          <p:cNvSpPr>
            <a:spLocks noGrp="1"/>
          </p:cNvSpPr>
          <p:nvPr>
            <p:ph type="sldNum" sz="quarter" idx="5"/>
          </p:nvPr>
        </p:nvSpPr>
        <p:spPr/>
        <p:txBody>
          <a:bodyPr/>
          <a:lstStyle/>
          <a:p>
            <a:pPr defTabSz="827088">
              <a:defRPr/>
            </a:pPr>
            <a:fld id="{BDF341C2-D627-4EB2-B3A5-114D9BFAA84D}" type="slidenum">
              <a:rPr lang="en-US" smtClean="0"/>
              <a:pPr defTabSz="827088">
                <a:defRPr/>
              </a:pPr>
              <a:t>14</a:t>
            </a:fld>
            <a:endParaRPr lang="en-US" dirty="0" smtClean="0"/>
          </a:p>
        </p:txBody>
      </p:sp>
    </p:spTree>
    <p:extLst>
      <p:ext uri="{BB962C8B-B14F-4D97-AF65-F5344CB8AC3E}">
        <p14:creationId xmlns:p14="http://schemas.microsoft.com/office/powerpoint/2010/main" val="1076883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4218265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3926132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257300" y="4416425"/>
            <a:ext cx="4294188"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Let’s look at the simplest cache one can build.  A direct mapped cache that only has 4 bytes.</a:t>
            </a:r>
          </a:p>
          <a:p>
            <a:pPr defTabSz="877888"/>
            <a:r>
              <a:rPr lang="en-US" altLang="en-US" sz="1100" smtClean="0">
                <a:latin typeface="Arial" pitchFamily="34" charset="0"/>
              </a:rPr>
              <a:t>In this direct mapped cache with only 4 bytes, location 0 of the cache can be occupied by data form memory location 0, 4, 8, C, ... and so on.</a:t>
            </a:r>
          </a:p>
          <a:p>
            <a:pPr defTabSz="877888"/>
            <a:r>
              <a:rPr lang="en-US" altLang="en-US" sz="1100" smtClean="0">
                <a:latin typeface="Arial" pitchFamily="34" charset="0"/>
              </a:rPr>
              <a:t>While location 1 of the cache can be occupied by data from memory location 1, 5, 9, ... etc.</a:t>
            </a:r>
          </a:p>
          <a:p>
            <a:pPr defTabSz="877888"/>
            <a:r>
              <a:rPr lang="en-US" altLang="en-US" sz="1100" smtClean="0">
                <a:latin typeface="Arial" pitchFamily="34" charset="0"/>
              </a:rPr>
              <a:t>So in general, the cache location where a memory location can map to  is uniquely determined by the 2 least significant bits of the address (Cache Index).</a:t>
            </a:r>
          </a:p>
          <a:p>
            <a:pPr defTabSz="877888"/>
            <a:r>
              <a:rPr lang="en-US" altLang="en-US" sz="1100" smtClean="0">
                <a:latin typeface="Arial" pitchFamily="34" charset="0"/>
              </a:rPr>
              <a:t>For example here, any memory location whose two least significant bits of the address are 0s can  go to cache location zero.</a:t>
            </a:r>
          </a:p>
          <a:p>
            <a:pPr defTabSz="877888"/>
            <a:r>
              <a:rPr lang="en-US" altLang="en-US" sz="1100" smtClean="0">
                <a:latin typeface="Arial" pitchFamily="34" charset="0"/>
              </a:rPr>
              <a:t>With so many memory locations to chose from, which one should we place in the cache?</a:t>
            </a:r>
          </a:p>
          <a:p>
            <a:pPr defTabSz="877888"/>
            <a:r>
              <a:rPr lang="en-US" altLang="en-US" sz="1100" smtClean="0">
                <a:latin typeface="Arial" pitchFamily="34" charset="0"/>
              </a:rPr>
              <a:t>Of course, the one we have read or write  most recently because by the principle of temporal locality, the one we just touch is most  likely to be the one we will need again soon.</a:t>
            </a:r>
          </a:p>
          <a:p>
            <a:pPr defTabSz="877888"/>
            <a:r>
              <a:rPr lang="en-US" altLang="en-US" sz="1100" smtClean="0">
                <a:latin typeface="Arial" pitchFamily="34" charset="0"/>
              </a:rPr>
              <a:t>Of all the possible memory locations that can be placed in cache Location 0, how can we tell which one is in the cache?</a:t>
            </a:r>
          </a:p>
          <a:p>
            <a:pPr defTabSz="877888"/>
            <a:endParaRPr lang="en-US" altLang="en-US" sz="1100" smtClean="0">
              <a:latin typeface="Arial" pitchFamily="34" charset="0"/>
            </a:endParaRPr>
          </a:p>
          <a:p>
            <a:pPr defTabSz="877888"/>
            <a:r>
              <a:rPr lang="en-US" altLang="en-US" sz="1100" smtClean="0">
                <a:latin typeface="Arial" pitchFamily="34" charset="0"/>
              </a:rPr>
              <a:t>+2 = 22 min. (Y:02)</a:t>
            </a:r>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01618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54750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1257300" y="4416425"/>
            <a:ext cx="4294188"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To address every byte in line need 5 bits (offset)</a:t>
            </a:r>
          </a:p>
          <a:p>
            <a:pPr defTabSz="877888"/>
            <a:r>
              <a:rPr lang="en-US" altLang="en-US" sz="1100" smtClean="0">
                <a:latin typeface="Arial" pitchFamily="34" charset="0"/>
              </a:rPr>
              <a:t>There are 32 lines so need 5 index bits</a:t>
            </a:r>
          </a:p>
          <a:p>
            <a:pPr defTabSz="877888"/>
            <a:r>
              <a:rPr lang="en-US" altLang="en-US" sz="1100" smtClean="0">
                <a:latin typeface="Arial" pitchFamily="34" charset="0"/>
              </a:rPr>
              <a:t>Rest are tag (32 - (5+5)) =22</a:t>
            </a:r>
          </a:p>
        </p:txBody>
      </p:sp>
      <p:sp>
        <p:nvSpPr>
          <p:cNvPr id="798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0981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What is the total number of bits in the cache? </a:t>
            </a:r>
          </a:p>
          <a:p>
            <a:r>
              <a:rPr lang="en-US" altLang="en-US" smtClean="0">
                <a:latin typeface="Arial" pitchFamily="34" charset="0"/>
              </a:rPr>
              <a:t>Each line has 32 + 20 + 1 bit = 53 bits </a:t>
            </a:r>
          </a:p>
          <a:p>
            <a:r>
              <a:rPr lang="en-US" altLang="en-US" smtClean="0">
                <a:latin typeface="Arial" pitchFamily="34" charset="0"/>
              </a:rPr>
              <a:t>Total space required: 53 bits * 1024 lines= 54,372 bits = 6784 bytes = 6.625 KB</a:t>
            </a:r>
          </a:p>
        </p:txBody>
      </p:sp>
      <p:sp>
        <p:nvSpPr>
          <p:cNvPr id="79876" name="Footer Placeholder 3"/>
          <p:cNvSpPr>
            <a:spLocks noGrp="1"/>
          </p:cNvSpPr>
          <p:nvPr>
            <p:ph type="ftr" sz="quarter" idx="4"/>
          </p:nvPr>
        </p:nvSpPr>
        <p:spPr/>
        <p:txBody>
          <a:bodyPr/>
          <a:lstStyle/>
          <a:p>
            <a:pPr defTabSz="827088">
              <a:defRPr/>
            </a:pPr>
            <a:endParaRPr lang="en-US" smtClean="0"/>
          </a:p>
        </p:txBody>
      </p:sp>
      <p:sp>
        <p:nvSpPr>
          <p:cNvPr id="79877" name="Slide Number Placeholder 4"/>
          <p:cNvSpPr>
            <a:spLocks noGrp="1"/>
          </p:cNvSpPr>
          <p:nvPr>
            <p:ph type="sldNum" sz="quarter" idx="5"/>
          </p:nvPr>
        </p:nvSpPr>
        <p:spPr/>
        <p:txBody>
          <a:bodyPr/>
          <a:lstStyle/>
          <a:p>
            <a:pPr defTabSz="827088">
              <a:defRPr/>
            </a:pPr>
            <a:fld id="{68B627D1-F34C-4526-BFF3-ECD65D2C9DB5}" type="slidenum">
              <a:rPr lang="en-US" smtClean="0"/>
              <a:pPr defTabSz="827088">
                <a:defRPr/>
              </a:pPr>
              <a:t>20</a:t>
            </a:fld>
            <a:endParaRPr lang="en-US" dirty="0" smtClean="0"/>
          </a:p>
        </p:txBody>
      </p:sp>
    </p:spTree>
    <p:extLst>
      <p:ext uri="{BB962C8B-B14F-4D97-AF65-F5344CB8AC3E}">
        <p14:creationId xmlns:p14="http://schemas.microsoft.com/office/powerpoint/2010/main" val="75223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When we add in multi-threading, or multi-core processors, we introduce a new C, Coherency.</a:t>
            </a: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A853A7C5-51CA-438A-967D-D7E2EE4D2FBF}" type="slidenum">
              <a:rPr lang="en-US" smtClean="0"/>
              <a:pPr>
                <a:defRPr/>
              </a:pPr>
              <a:t>21</a:t>
            </a:fld>
            <a:endParaRPr lang="en-US" dirty="0"/>
          </a:p>
        </p:txBody>
      </p:sp>
    </p:spTree>
    <p:extLst>
      <p:ext uri="{BB962C8B-B14F-4D97-AF65-F5344CB8AC3E}">
        <p14:creationId xmlns:p14="http://schemas.microsoft.com/office/powerpoint/2010/main" val="100455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latin typeface="Arial" pitchFamily="34" charset="0"/>
              </a:rPr>
              <a:t>Let’s take a walk down memory lane…  get it </a:t>
            </a:r>
            <a:r>
              <a:rPr lang="en-AU" altLang="en-US" smtClean="0">
                <a:latin typeface="Arial" pitchFamily="34" charset="0"/>
                <a:sym typeface="Wingdings" pitchFamily="2" charset="2"/>
              </a:rPr>
              <a:t></a:t>
            </a:r>
            <a:endParaRPr lang="en-AU" altLang="en-US" smtClean="0">
              <a:latin typeface="Arial" pitchFamily="34" charset="0"/>
            </a:endParaRPr>
          </a:p>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F18750C4-0F84-4B2C-BFA7-7C91083F430C}"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1288148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E942525-DCBD-4F01-AD15-73EFEFBA7E4F}" type="slidenum">
              <a:rPr lang="en-US" smtClean="0"/>
              <a:pPr>
                <a:defRPr/>
              </a:pPr>
              <a:t>22</a:t>
            </a:fld>
            <a:endParaRPr lang="en-US" dirty="0"/>
          </a:p>
        </p:txBody>
      </p:sp>
    </p:spTree>
    <p:extLst>
      <p:ext uri="{BB962C8B-B14F-4D97-AF65-F5344CB8AC3E}">
        <p14:creationId xmlns:p14="http://schemas.microsoft.com/office/powerpoint/2010/main" val="1145585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CE92471-75C4-4234-9965-B816CDA1FE3A}" type="slidenum">
              <a:rPr lang="en-US" smtClean="0"/>
              <a:pPr>
                <a:defRPr/>
              </a:pPr>
              <a:t>23</a:t>
            </a:fld>
            <a:endParaRPr lang="en-US" dirty="0"/>
          </a:p>
        </p:txBody>
      </p:sp>
    </p:spTree>
    <p:extLst>
      <p:ext uri="{BB962C8B-B14F-4D97-AF65-F5344CB8AC3E}">
        <p14:creationId xmlns:p14="http://schemas.microsoft.com/office/powerpoint/2010/main" val="39305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1257300" y="4416425"/>
            <a:ext cx="4294188"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This is called a 2-way set associative cache because there are two cache entries for each cache index.  Essentially, you have two direct mapped cache works in parallel.</a:t>
            </a:r>
          </a:p>
          <a:p>
            <a:pPr defTabSz="877888"/>
            <a:r>
              <a:rPr lang="en-US" altLang="en-US" sz="1100" smtClean="0">
                <a:latin typeface="Arial" pitchFamily="34" charset="0"/>
              </a:rPr>
              <a:t>This is how it works: the cache index selects a set from the cache. The two tags in the set are compared in parallel with the upper bits of the memory address.</a:t>
            </a:r>
          </a:p>
          <a:p>
            <a:pPr defTabSz="877888"/>
            <a:r>
              <a:rPr lang="en-US" altLang="en-US" sz="1100" smtClean="0">
                <a:latin typeface="Arial" pitchFamily="34" charset="0"/>
              </a:rPr>
              <a:t>If neither tag matches the incoming address tag, we have a cache miss.</a:t>
            </a:r>
          </a:p>
          <a:p>
            <a:pPr defTabSz="877888"/>
            <a:r>
              <a:rPr lang="en-US" altLang="en-US" sz="1100" smtClean="0">
                <a:latin typeface="Arial" pitchFamily="34" charset="0"/>
              </a:rPr>
              <a:t>Otherwise, we have a cache hit and we will select the data on the side where the tag matches occur.</a:t>
            </a:r>
          </a:p>
          <a:p>
            <a:pPr defTabSz="877888"/>
            <a:r>
              <a:rPr lang="en-US" altLang="en-US" sz="1100" smtClean="0">
                <a:latin typeface="Arial" pitchFamily="34" charset="0"/>
              </a:rPr>
              <a:t>This is simple enough.  What is its disadvantages?</a:t>
            </a:r>
          </a:p>
          <a:p>
            <a:pPr defTabSz="877888"/>
            <a:endParaRPr lang="en-US" altLang="en-US" sz="1100" smtClean="0">
              <a:latin typeface="Arial" pitchFamily="34" charset="0"/>
            </a:endParaRPr>
          </a:p>
          <a:p>
            <a:pPr defTabSz="877888"/>
            <a:r>
              <a:rPr lang="en-US" altLang="en-US" sz="1100" smtClean="0">
                <a:latin typeface="Arial" pitchFamily="34" charset="0"/>
              </a:rPr>
              <a:t>+1 = 36 min. (Y:16)</a:t>
            </a:r>
          </a:p>
          <a:p>
            <a:pPr defTabSz="877888"/>
            <a:endParaRPr lang="en-US" altLang="en-US" sz="1100" smtClean="0">
              <a:latin typeface="Arial" pitchFamily="34" charset="0"/>
            </a:endParaRPr>
          </a:p>
        </p:txBody>
      </p:sp>
      <p:sp>
        <p:nvSpPr>
          <p:cNvPr id="849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83698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1257300" y="4416425"/>
            <a:ext cx="4294188"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How big</a:t>
            </a:r>
          </a:p>
          <a:p>
            <a:pPr defTabSz="877888"/>
            <a:r>
              <a:rPr lang="en-US" altLang="en-US" sz="1100" smtClean="0">
                <a:latin typeface="Arial" pitchFamily="34" charset="0"/>
              </a:rPr>
              <a:t>Data: 1 word = 4 bytes</a:t>
            </a:r>
          </a:p>
          <a:p>
            <a:pPr defTabSz="877888"/>
            <a:r>
              <a:rPr lang="en-US" altLang="en-US" sz="1100" smtClean="0">
                <a:latin typeface="Arial" pitchFamily="34" charset="0"/>
              </a:rPr>
              <a:t>4 bytes * 4 elements / cache index line * 256 lines  = 4 KB</a:t>
            </a:r>
          </a:p>
        </p:txBody>
      </p:sp>
      <p:sp>
        <p:nvSpPr>
          <p:cNvPr id="860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74087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947826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ndParaRPr>
          </a:p>
        </p:txBody>
      </p:sp>
    </p:spTree>
    <p:extLst>
      <p:ext uri="{BB962C8B-B14F-4D97-AF65-F5344CB8AC3E}">
        <p14:creationId xmlns:p14="http://schemas.microsoft.com/office/powerpoint/2010/main" val="228706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823F8F0-EA7B-4238-B27C-0222E522C5A4}" type="slidenum">
              <a:rPr lang="en-US" smtClean="0"/>
              <a:pPr>
                <a:defRPr/>
              </a:pPr>
              <a:t>28</a:t>
            </a:fld>
            <a:endParaRPr lang="en-US" dirty="0"/>
          </a:p>
        </p:txBody>
      </p:sp>
    </p:spTree>
    <p:extLst>
      <p:ext uri="{BB962C8B-B14F-4D97-AF65-F5344CB8AC3E}">
        <p14:creationId xmlns:p14="http://schemas.microsoft.com/office/powerpoint/2010/main" val="551433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1257300" y="4416425"/>
            <a:ext cx="4294188"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dirty="0" smtClean="0">
                <a:latin typeface="Arial" pitchFamily="34" charset="0"/>
              </a:rPr>
              <a:t>You are right, memory is too slow.  We really didn't write to the memory directly.  We are writing to a write buffer.</a:t>
            </a:r>
          </a:p>
          <a:p>
            <a:pPr defTabSz="877888"/>
            <a:r>
              <a:rPr lang="en-US" altLang="en-US" sz="1100" dirty="0" smtClean="0">
                <a:latin typeface="Arial" pitchFamily="34" charset="0"/>
              </a:rPr>
              <a:t>Once the data is written into the write buffer and assuming a cache hit, the CPU is done with the write. The memory controller will then move the write buffer’s contents to the real memory  behind the scene.</a:t>
            </a:r>
          </a:p>
          <a:p>
            <a:pPr defTabSz="877888"/>
            <a:r>
              <a:rPr lang="en-US" altLang="en-US" sz="1100" dirty="0" smtClean="0">
                <a:latin typeface="Arial" pitchFamily="34" charset="0"/>
              </a:rPr>
              <a:t>The write buffer works as long as the frequency of store is not too high.  Notice here, I am referring to the frequency with respect to time, not with respect to number of instructions.</a:t>
            </a:r>
          </a:p>
          <a:p>
            <a:pPr defTabSz="877888"/>
            <a:r>
              <a:rPr lang="en-US" altLang="en-US" sz="1100" dirty="0" smtClean="0">
                <a:latin typeface="Arial" pitchFamily="34" charset="0"/>
              </a:rPr>
              <a:t>Remember the DRAM cycle time we talked about last time.  It sets the upper limit on how frequent you can write to the main memory.</a:t>
            </a:r>
          </a:p>
          <a:p>
            <a:pPr defTabSz="877888"/>
            <a:r>
              <a:rPr lang="en-US" altLang="en-US" sz="1100" dirty="0" smtClean="0">
                <a:latin typeface="Arial" pitchFamily="34" charset="0"/>
              </a:rPr>
              <a:t>If the store are too close together or the CPU time is so much faster than the DRAM cycle time, you can end up overflowing the write buffer and the CPU must stop and wait.</a:t>
            </a:r>
          </a:p>
          <a:p>
            <a:pPr defTabSz="877888"/>
            <a:endParaRPr lang="en-US" altLang="en-US" sz="1100" dirty="0" smtClean="0">
              <a:latin typeface="Arial" pitchFamily="34" charset="0"/>
            </a:endParaRPr>
          </a:p>
          <a:p>
            <a:pPr defTabSz="877888"/>
            <a:r>
              <a:rPr lang="en-US" altLang="en-US" sz="1100" dirty="0" smtClean="0">
                <a:latin typeface="Arial" pitchFamily="34" charset="0"/>
              </a:rPr>
              <a:t>+2 = 60 min. (Y:40)</a:t>
            </a:r>
          </a:p>
        </p:txBody>
      </p:sp>
      <p:sp>
        <p:nvSpPr>
          <p:cNvPr id="901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286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EF0A6D3-F74B-4468-8106-96B92238FBE8}" type="slidenum">
              <a:rPr lang="en-US" smtClean="0"/>
              <a:pPr>
                <a:defRPr/>
              </a:pPr>
              <a:t>30</a:t>
            </a:fld>
            <a:endParaRPr lang="en-US" dirty="0"/>
          </a:p>
        </p:txBody>
      </p:sp>
    </p:spTree>
    <p:extLst>
      <p:ext uri="{BB962C8B-B14F-4D97-AF65-F5344CB8AC3E}">
        <p14:creationId xmlns:p14="http://schemas.microsoft.com/office/powerpoint/2010/main" val="3398243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B4A5D522-BA0C-4298-A7E9-FC3503A5F1C2}" type="slidenum">
              <a:rPr lang="en-US" smtClean="0"/>
              <a:pPr>
                <a:defRPr/>
              </a:pPr>
              <a:t>31</a:t>
            </a:fld>
            <a:endParaRPr lang="en-US" dirty="0"/>
          </a:p>
        </p:txBody>
      </p:sp>
    </p:spTree>
    <p:extLst>
      <p:ext uri="{BB962C8B-B14F-4D97-AF65-F5344CB8AC3E}">
        <p14:creationId xmlns:p14="http://schemas.microsoft.com/office/powerpoint/2010/main" val="277973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543279B1-709E-4413-B8E3-B4919A27CC2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691654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Increasing the block size attempts to take advantage of spatial locality in order to reduce compulsory misses.  One problem is that larger blocks can increase conflict and even capacity misses if cache is small.   Another is that larger blocks can increase miss penalty; even though miss rate may decrease one must ensure that AMAT does not increase. </a:t>
            </a:r>
          </a:p>
          <a:p>
            <a:r>
              <a:rPr lang="en-US" altLang="en-US" smtClean="0">
                <a:latin typeface="Arial" pitchFamily="34" charset="0"/>
              </a:rPr>
              <a:t>Selection of block size depends on both latency and bandwidth of lower-level memory:</a:t>
            </a:r>
            <a:br>
              <a:rPr lang="en-US" altLang="en-US" smtClean="0">
                <a:latin typeface="Arial" pitchFamily="34" charset="0"/>
              </a:rPr>
            </a:br>
            <a:r>
              <a:rPr lang="en-US" altLang="en-US" smtClean="0">
                <a:latin typeface="Arial" pitchFamily="34" charset="0"/>
              </a:rPr>
              <a:t>high latency, i.e., slow access time, implies miss penalty is already high and so fetching larger blocks will increase penalty by small factor if bandwidth is also high</a:t>
            </a:r>
            <a:br>
              <a:rPr lang="en-US" altLang="en-US" smtClean="0">
                <a:latin typeface="Arial" pitchFamily="34" charset="0"/>
              </a:rPr>
            </a:br>
            <a:r>
              <a:rPr lang="en-US" altLang="en-US" smtClean="0">
                <a:latin typeface="Arial" pitchFamily="34" charset="0"/>
              </a:rPr>
              <a:t>conversely, low latency and low bandwidth encourage smaller blocks, which may reduce conflict misses</a:t>
            </a:r>
          </a:p>
        </p:txBody>
      </p:sp>
    </p:spTree>
    <p:extLst>
      <p:ext uri="{BB962C8B-B14F-4D97-AF65-F5344CB8AC3E}">
        <p14:creationId xmlns:p14="http://schemas.microsoft.com/office/powerpoint/2010/main" val="2066468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FE39F01-2AD9-499A-9ABA-27E81E515877}" type="slidenum">
              <a:rPr lang="en-US" smtClean="0"/>
              <a:pPr>
                <a:defRPr/>
              </a:pPr>
              <a:t>33</a:t>
            </a:fld>
            <a:endParaRPr lang="en-US" dirty="0"/>
          </a:p>
        </p:txBody>
      </p:sp>
    </p:spTree>
    <p:extLst>
      <p:ext uri="{BB962C8B-B14F-4D97-AF65-F5344CB8AC3E}">
        <p14:creationId xmlns:p14="http://schemas.microsoft.com/office/powerpoint/2010/main" val="147073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TTL: Transistor–transistor logic</a:t>
            </a:r>
          </a:p>
          <a:p>
            <a:r>
              <a:rPr lang="en-US" altLang="en-US" smtClean="0">
                <a:latin typeface="Arial" pitchFamily="34" charset="0"/>
              </a:rPr>
              <a:t>ECL:  emitter-coupled logic</a:t>
            </a:r>
          </a:p>
          <a:p>
            <a:r>
              <a:rPr lang="en-US" altLang="en-US" smtClean="0">
                <a:latin typeface="Arial" pitchFamily="34" charset="0"/>
              </a:rPr>
              <a:t>CMOS: Complementary metal–oxide–semiconductor</a:t>
            </a:r>
          </a:p>
          <a:p>
            <a:endParaRPr lang="en-US" altLang="en-US" smtClean="0">
              <a:latin typeface="Arial" pitchFamily="34" charset="0"/>
            </a:endParaRPr>
          </a:p>
        </p:txBody>
      </p:sp>
      <p:sp>
        <p:nvSpPr>
          <p:cNvPr id="88068" name="Footer Placeholder 3"/>
          <p:cNvSpPr>
            <a:spLocks noGrp="1"/>
          </p:cNvSpPr>
          <p:nvPr>
            <p:ph type="ftr" sz="quarter" idx="4"/>
          </p:nvPr>
        </p:nvSpPr>
        <p:spPr/>
        <p:txBody>
          <a:bodyPr/>
          <a:lstStyle/>
          <a:p>
            <a:pPr defTabSz="827088">
              <a:defRPr/>
            </a:pPr>
            <a:endParaRPr lang="en-US" smtClean="0"/>
          </a:p>
        </p:txBody>
      </p:sp>
      <p:sp>
        <p:nvSpPr>
          <p:cNvPr id="88069" name="Slide Number Placeholder 4"/>
          <p:cNvSpPr>
            <a:spLocks noGrp="1"/>
          </p:cNvSpPr>
          <p:nvPr>
            <p:ph type="sldNum" sz="quarter" idx="5"/>
          </p:nvPr>
        </p:nvSpPr>
        <p:spPr/>
        <p:txBody>
          <a:bodyPr/>
          <a:lstStyle/>
          <a:p>
            <a:pPr defTabSz="827088">
              <a:defRPr/>
            </a:pPr>
            <a:fld id="{E2AE0CA3-F80C-4153-9286-B6BA01761408}" type="slidenum">
              <a:rPr lang="en-US" smtClean="0"/>
              <a:pPr defTabSz="827088">
                <a:defRPr/>
              </a:pPr>
              <a:t>34</a:t>
            </a:fld>
            <a:endParaRPr lang="en-US" dirty="0" smtClean="0"/>
          </a:p>
        </p:txBody>
      </p:sp>
    </p:spTree>
    <p:extLst>
      <p:ext uri="{BB962C8B-B14F-4D97-AF65-F5344CB8AC3E}">
        <p14:creationId xmlns:p14="http://schemas.microsoft.com/office/powerpoint/2010/main" val="3647325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With two levels of cache between CPU and memory, first-level cache can be small enough to match clock cycle time of fast CPU and second-level cache can be made large enough to capture many misses (so reducing effective miss penalty) of first-level cache.  Assuming write-back first-level cache,</a:t>
            </a:r>
            <a:br>
              <a:rPr lang="en-US" altLang="en-US" dirty="0" smtClean="0">
                <a:latin typeface="Arial" pitchFamily="34" charset="0"/>
              </a:rPr>
            </a:br>
            <a:r>
              <a:rPr lang="en-US" altLang="en-US" dirty="0" smtClean="0">
                <a:latin typeface="Arial" pitchFamily="34" charset="0"/>
              </a:rPr>
              <a:t>miss penaltyL1 = AMATL2 </a:t>
            </a:r>
          </a:p>
          <a:p>
            <a:r>
              <a:rPr lang="en-US" altLang="en-US" dirty="0" smtClean="0">
                <a:latin typeface="Arial" pitchFamily="34" charset="0"/>
              </a:rPr>
              <a:t>N.B. Miss rateL2 is </a:t>
            </a:r>
            <a:r>
              <a:rPr lang="en-US" altLang="en-US" i="1" dirty="0" smtClean="0">
                <a:latin typeface="Arial" pitchFamily="34" charset="0"/>
              </a:rPr>
              <a:t>local</a:t>
            </a:r>
            <a:r>
              <a:rPr lang="en-US" altLang="en-US" dirty="0" smtClean="0">
                <a:latin typeface="Arial" pitchFamily="34" charset="0"/>
              </a:rPr>
              <a:t> and must be multiplied by Miss rateL1 to obtain </a:t>
            </a:r>
            <a:r>
              <a:rPr lang="en-US" altLang="en-US" i="1" dirty="0" smtClean="0">
                <a:latin typeface="Arial" pitchFamily="34" charset="0"/>
              </a:rPr>
              <a:t>global</a:t>
            </a:r>
            <a:r>
              <a:rPr lang="en-US" altLang="en-US" dirty="0" smtClean="0">
                <a:latin typeface="Arial" pitchFamily="34" charset="0"/>
              </a:rPr>
              <a:t> miss rate, i.e., fraction of memory accesses by CPU that go all the way to memory</a:t>
            </a:r>
            <a:br>
              <a:rPr lang="en-US" altLang="en-US" dirty="0" smtClean="0">
                <a:latin typeface="Arial" pitchFamily="34" charset="0"/>
              </a:rPr>
            </a:br>
            <a:r>
              <a:rPr lang="en-US" altLang="en-US" dirty="0" smtClean="0">
                <a:latin typeface="Arial" pitchFamily="34" charset="0"/>
              </a:rPr>
              <a:t>e.g., if in 1000 memory references, 40 result in misses by first-level cache, of which 20 also miss in second-level cache, then Miss rateL1 = 4% and Miss rateL2 = 50%, so L2's global miss rate is 2% </a:t>
            </a:r>
          </a:p>
          <a:p>
            <a:endParaRPr lang="en-US" altLang="en-US" dirty="0" smtClean="0">
              <a:latin typeface="Arial" pitchFamily="34" charset="0"/>
            </a:endParaRPr>
          </a:p>
          <a:p>
            <a:r>
              <a:rPr lang="en-US" altLang="en-US" dirty="0" smtClean="0">
                <a:latin typeface="Arial" pitchFamily="34" charset="0"/>
              </a:rPr>
              <a:t>With fewer hits and more misses, we should concentrate on decreasing the local miss rate of second-level cache, rather than on making hits fast.  </a:t>
            </a:r>
          </a:p>
          <a:p>
            <a:r>
              <a:rPr lang="en-US" altLang="en-US" dirty="0" smtClean="0">
                <a:latin typeface="Arial" pitchFamily="34" charset="0"/>
              </a:rPr>
              <a:t>Indeed, we have more freedom in applying miss rate reduction techniques because, unlike single cache, speed of second-level cache does not limit clock rate of CPU </a:t>
            </a:r>
          </a:p>
          <a:p>
            <a:r>
              <a:rPr lang="en-US" altLang="en-US" dirty="0" smtClean="0">
                <a:latin typeface="Arial" pitchFamily="34" charset="0"/>
              </a:rPr>
              <a:t>Second-level caches should be large enough to eliminate capacity misses, have larger blocks to reduce compulsory misses (e.g., 64-byte, 128-bytes or even 256-byte blocks) and use higher associativity or pseudo-associativity to reduce conflict misses </a:t>
            </a:r>
          </a:p>
        </p:txBody>
      </p:sp>
    </p:spTree>
    <p:extLst>
      <p:ext uri="{BB962C8B-B14F-4D97-AF65-F5344CB8AC3E}">
        <p14:creationId xmlns:p14="http://schemas.microsoft.com/office/powerpoint/2010/main" val="348492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7D6F095B-C798-46DB-BADD-DEFB0FBFFF6D}" type="slidenum">
              <a:rPr lang="en-US" smtClean="0"/>
              <a:pPr>
                <a:defRPr/>
              </a:pPr>
              <a:t>36</a:t>
            </a:fld>
            <a:endParaRPr lang="en-US" dirty="0"/>
          </a:p>
        </p:txBody>
      </p:sp>
    </p:spTree>
    <p:extLst>
      <p:ext uri="{BB962C8B-B14F-4D97-AF65-F5344CB8AC3E}">
        <p14:creationId xmlns:p14="http://schemas.microsoft.com/office/powerpoint/2010/main" val="2243258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With write-through cache, most important improvement is write buffer of proper size (i.e., large enough that it rarely fills, so keeping CPU write stall time low).  The complication to memory access is that write buffer contains most up-to-date information. </a:t>
            </a:r>
          </a:p>
          <a:p>
            <a:r>
              <a:rPr lang="en-US" altLang="en-US" smtClean="0">
                <a:latin typeface="Arial" pitchFamily="34" charset="0"/>
              </a:rPr>
              <a:t>It may be preferable for a read miss to check buffer's contents before fetching (if necessary) from lower-level memory, rather than to wait for buffer to be empty</a:t>
            </a:r>
            <a:br>
              <a:rPr lang="en-US" altLang="en-US" smtClean="0">
                <a:latin typeface="Arial" pitchFamily="34" charset="0"/>
              </a:rPr>
            </a:br>
            <a:r>
              <a:rPr lang="en-US" altLang="en-US" smtClean="0">
                <a:latin typeface="Arial" pitchFamily="34" charset="0"/>
              </a:rPr>
              <a:t>e.g., MIPS M/1000 designers estimated waiting for 4 word buffer to empty would have increased average read miss penalty by 50%. </a:t>
            </a:r>
          </a:p>
          <a:p>
            <a:r>
              <a:rPr lang="en-US" altLang="en-US" smtClean="0">
                <a:latin typeface="Arial" pitchFamily="34" charset="0"/>
              </a:rPr>
              <a:t>With write-back cache, a dirty block being replaced as a result of a read miss might first be buffered --- this allows the read to be handled before the dirty block is written to memory, rather than making the read wait for the write to have completed. </a:t>
            </a:r>
          </a:p>
        </p:txBody>
      </p:sp>
    </p:spTree>
    <p:extLst>
      <p:ext uri="{BB962C8B-B14F-4D97-AF65-F5344CB8AC3E}">
        <p14:creationId xmlns:p14="http://schemas.microsoft.com/office/powerpoint/2010/main" val="3787514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4A64846-C141-4732-92AC-3F13C2C32CBB}" type="slidenum">
              <a:rPr lang="en-US" smtClean="0"/>
              <a:pPr>
                <a:defRPr/>
              </a:pPr>
              <a:t>38</a:t>
            </a:fld>
            <a:endParaRPr lang="en-US" dirty="0"/>
          </a:p>
        </p:txBody>
      </p:sp>
    </p:spTree>
    <p:extLst>
      <p:ext uri="{BB962C8B-B14F-4D97-AF65-F5344CB8AC3E}">
        <p14:creationId xmlns:p14="http://schemas.microsoft.com/office/powerpoint/2010/main" val="1848424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BB9C9C8C-5586-48F5-BFF6-3DA80C1B51A2}" type="slidenum">
              <a:rPr lang="en-US" smtClean="0"/>
              <a:pPr>
                <a:defRPr/>
              </a:pPr>
              <a:t>39</a:t>
            </a:fld>
            <a:endParaRPr lang="en-US" dirty="0"/>
          </a:p>
        </p:txBody>
      </p:sp>
    </p:spTree>
    <p:extLst>
      <p:ext uri="{BB962C8B-B14F-4D97-AF65-F5344CB8AC3E}">
        <p14:creationId xmlns:p14="http://schemas.microsoft.com/office/powerpoint/2010/main" val="2092310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6F042116-B2AE-4F08-9E04-332377B58152}" type="slidenum">
              <a:rPr lang="en-US" smtClean="0"/>
              <a:pPr>
                <a:defRPr/>
              </a:pPr>
              <a:t>40</a:t>
            </a:fld>
            <a:endParaRPr lang="en-US" dirty="0"/>
          </a:p>
        </p:txBody>
      </p:sp>
    </p:spTree>
    <p:extLst>
      <p:ext uri="{BB962C8B-B14F-4D97-AF65-F5344CB8AC3E}">
        <p14:creationId xmlns:p14="http://schemas.microsoft.com/office/powerpoint/2010/main" val="1047579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36620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44140E3E-BA40-4C0F-925A-84E298F02227}"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3566319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2163" name="Rectangle 3"/>
          <p:cNvSpPr>
            <a:spLocks noGrp="1" noChangeArrowheads="1"/>
          </p:cNvSpPr>
          <p:nvPr>
            <p:ph type="dt" sz="quarter" idx="1"/>
          </p:nvPr>
        </p:nvSpPr>
        <p:spPr/>
        <p:txBody>
          <a:bodyPr/>
          <a:lstStyle/>
          <a:p>
            <a:pPr defTabSz="827088">
              <a:defRPr/>
            </a:pPr>
            <a:fld id="{47E093DB-881F-4BB2-A5A6-D40AB83581C2}" type="datetime3">
              <a:rPr lang="en-US" smtClean="0"/>
              <a:pPr defTabSz="827088">
                <a:defRPr/>
              </a:pPr>
              <a:t>8 January 2019</a:t>
            </a:fld>
            <a:endParaRPr lang="en-US" smtClean="0"/>
          </a:p>
        </p:txBody>
      </p:sp>
      <p:sp>
        <p:nvSpPr>
          <p:cNvPr id="9216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2165" name="Rectangle 7"/>
          <p:cNvSpPr>
            <a:spLocks noGrp="1" noChangeArrowheads="1"/>
          </p:cNvSpPr>
          <p:nvPr>
            <p:ph type="sldNum" sz="quarter" idx="5"/>
          </p:nvPr>
        </p:nvSpPr>
        <p:spPr/>
        <p:txBody>
          <a:bodyPr/>
          <a:lstStyle/>
          <a:p>
            <a:pPr defTabSz="827088">
              <a:defRPr/>
            </a:pPr>
            <a:fld id="{F8668F37-0C94-4CA6-9755-871FB4FB1F49}" type="slidenum">
              <a:rPr lang="en-US" smtClean="0"/>
              <a:pPr defTabSz="827088">
                <a:defRPr/>
              </a:pPr>
              <a:t>42</a:t>
            </a:fld>
            <a:endParaRPr lang="en-US" dirty="0" smtClean="0"/>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Note that a 3.2GHz clock has a period of 312.7ps</a:t>
            </a:r>
          </a:p>
          <a:p>
            <a:pPr eaLnBrk="1" hangingPunct="1"/>
            <a:endParaRPr lang="en-AU" altLang="en-US" smtClean="0">
              <a:latin typeface="Arial" pitchFamily="34" charset="0"/>
            </a:endParaRPr>
          </a:p>
          <a:p>
            <a:pPr eaLnBrk="1" hangingPunct="1"/>
            <a:r>
              <a:rPr lang="en-AU" altLang="en-US" smtClean="0">
                <a:latin typeface="Arial" pitchFamily="34" charset="0"/>
              </a:rPr>
              <a:t>Some newer designs are allowing 2 cc’s for L1 access allowing higher associativity</a:t>
            </a:r>
          </a:p>
          <a:p>
            <a:pPr eaLnBrk="1" hangingPunct="1"/>
            <a:endParaRPr lang="en-AU" altLang="en-US" smtClean="0">
              <a:latin typeface="Arial" pitchFamily="34" charset="0"/>
            </a:endParaRPr>
          </a:p>
          <a:p>
            <a:pPr eaLnBrk="1" hangingPunct="1"/>
            <a:r>
              <a:rPr lang="en-AU" altLang="en-US" smtClean="0">
                <a:latin typeface="Arial" pitchFamily="34" charset="0"/>
              </a:rPr>
              <a:t>Pentium 4 has an 8KB  L1 cache</a:t>
            </a:r>
          </a:p>
        </p:txBody>
      </p:sp>
    </p:spTree>
    <p:extLst>
      <p:ext uri="{BB962C8B-B14F-4D97-AF65-F5344CB8AC3E}">
        <p14:creationId xmlns:p14="http://schemas.microsoft.com/office/powerpoint/2010/main" val="1698797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3187" name="Rectangle 3"/>
          <p:cNvSpPr>
            <a:spLocks noGrp="1" noChangeArrowheads="1"/>
          </p:cNvSpPr>
          <p:nvPr>
            <p:ph type="dt" sz="quarter" idx="1"/>
          </p:nvPr>
        </p:nvSpPr>
        <p:spPr/>
        <p:txBody>
          <a:bodyPr/>
          <a:lstStyle/>
          <a:p>
            <a:pPr defTabSz="827088">
              <a:defRPr/>
            </a:pPr>
            <a:fld id="{E99676E9-72B4-4AC8-AD4C-F16CF5C5252D}" type="datetime3">
              <a:rPr lang="en-US" smtClean="0"/>
              <a:pPr defTabSz="827088">
                <a:defRPr/>
              </a:pPr>
              <a:t>9 January 2019</a:t>
            </a:fld>
            <a:endParaRPr lang="en-US" smtClean="0"/>
          </a:p>
        </p:txBody>
      </p:sp>
      <p:sp>
        <p:nvSpPr>
          <p:cNvPr id="931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3189" name="Rectangle 7"/>
          <p:cNvSpPr>
            <a:spLocks noGrp="1" noChangeArrowheads="1"/>
          </p:cNvSpPr>
          <p:nvPr>
            <p:ph type="sldNum" sz="quarter" idx="5"/>
          </p:nvPr>
        </p:nvSpPr>
        <p:spPr/>
        <p:txBody>
          <a:bodyPr/>
          <a:lstStyle/>
          <a:p>
            <a:pPr defTabSz="827088">
              <a:defRPr/>
            </a:pPr>
            <a:fld id="{392F2C29-0372-47FE-9B74-BED6156B34E5}" type="slidenum">
              <a:rPr lang="en-US" smtClean="0"/>
              <a:pPr defTabSz="827088">
                <a:defRPr/>
              </a:pPr>
              <a:t>43</a:t>
            </a:fld>
            <a:endParaRPr lang="en-US" dirty="0" smtClean="0"/>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131923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Can also start sending data to processor like a direct mapped cache and not use if missed. </a:t>
            </a:r>
          </a:p>
        </p:txBody>
      </p:sp>
    </p:spTree>
    <p:extLst>
      <p:ext uri="{BB962C8B-B14F-4D97-AF65-F5344CB8AC3E}">
        <p14:creationId xmlns:p14="http://schemas.microsoft.com/office/powerpoint/2010/main" val="1526962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Can also start sending data to processor like a direct mapped cache and not use if missed. </a:t>
            </a:r>
          </a:p>
        </p:txBody>
      </p:sp>
    </p:spTree>
    <p:extLst>
      <p:ext uri="{BB962C8B-B14F-4D97-AF65-F5344CB8AC3E}">
        <p14:creationId xmlns:p14="http://schemas.microsoft.com/office/powerpoint/2010/main" val="460257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6259" name="Rectangle 3"/>
          <p:cNvSpPr>
            <a:spLocks noGrp="1" noChangeArrowheads="1"/>
          </p:cNvSpPr>
          <p:nvPr>
            <p:ph type="dt" sz="quarter" idx="1"/>
          </p:nvPr>
        </p:nvSpPr>
        <p:spPr/>
        <p:txBody>
          <a:bodyPr/>
          <a:lstStyle/>
          <a:p>
            <a:pPr defTabSz="827088">
              <a:defRPr/>
            </a:pPr>
            <a:fld id="{1803AA3A-46EA-4483-BACE-2B5991FD71B6}" type="datetime3">
              <a:rPr lang="en-US" smtClean="0"/>
              <a:pPr defTabSz="827088">
                <a:defRPr/>
              </a:pPr>
              <a:t>8 January 2019</a:t>
            </a:fld>
            <a:endParaRPr lang="en-US" smtClean="0"/>
          </a:p>
        </p:txBody>
      </p:sp>
      <p:sp>
        <p:nvSpPr>
          <p:cNvPr id="96260"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6261" name="Rectangle 7"/>
          <p:cNvSpPr>
            <a:spLocks noGrp="1" noChangeArrowheads="1"/>
          </p:cNvSpPr>
          <p:nvPr>
            <p:ph type="sldNum" sz="quarter" idx="5"/>
          </p:nvPr>
        </p:nvSpPr>
        <p:spPr/>
        <p:txBody>
          <a:bodyPr/>
          <a:lstStyle/>
          <a:p>
            <a:pPr defTabSz="827088">
              <a:defRPr/>
            </a:pPr>
            <a:fld id="{30DCB78F-C426-4833-BFFB-BB4B572B3448}" type="slidenum">
              <a:rPr lang="en-US" smtClean="0"/>
              <a:pPr defTabSz="827088">
                <a:defRPr/>
              </a:pPr>
              <a:t>46</a:t>
            </a:fld>
            <a:endParaRPr lang="en-US" dirty="0" smtClean="0"/>
          </a:p>
        </p:txBody>
      </p:sp>
      <p:sp>
        <p:nvSpPr>
          <p:cNvPr id="107526" name="Rectangle 2"/>
          <p:cNvSpPr>
            <a:spLocks noGrp="1" noRot="1" noChangeAspect="1" noChangeArrowheads="1" noTextEdit="1"/>
          </p:cNvSpPr>
          <p:nvPr>
            <p:ph type="sldImg"/>
          </p:nvPr>
        </p:nvSpPr>
        <p:spPr>
          <a:ln/>
        </p:spPr>
      </p:sp>
      <p:sp>
        <p:nvSpPr>
          <p:cNvPr id="1075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2862883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7283" name="Rectangle 3"/>
          <p:cNvSpPr>
            <a:spLocks noGrp="1" noChangeArrowheads="1"/>
          </p:cNvSpPr>
          <p:nvPr>
            <p:ph type="dt" sz="quarter" idx="1"/>
          </p:nvPr>
        </p:nvSpPr>
        <p:spPr/>
        <p:txBody>
          <a:bodyPr/>
          <a:lstStyle/>
          <a:p>
            <a:pPr defTabSz="827088">
              <a:defRPr/>
            </a:pPr>
            <a:fld id="{79C3FDF5-C34D-459F-B857-71C393977B87}" type="datetime3">
              <a:rPr lang="en-US" smtClean="0"/>
              <a:pPr defTabSz="827088">
                <a:defRPr/>
              </a:pPr>
              <a:t>8 January 2019</a:t>
            </a:fld>
            <a:endParaRPr lang="en-US" smtClean="0"/>
          </a:p>
        </p:txBody>
      </p:sp>
      <p:sp>
        <p:nvSpPr>
          <p:cNvPr id="9728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7285" name="Rectangle 7"/>
          <p:cNvSpPr>
            <a:spLocks noGrp="1" noChangeArrowheads="1"/>
          </p:cNvSpPr>
          <p:nvPr>
            <p:ph type="sldNum" sz="quarter" idx="5"/>
          </p:nvPr>
        </p:nvSpPr>
        <p:spPr/>
        <p:txBody>
          <a:bodyPr/>
          <a:lstStyle/>
          <a:p>
            <a:pPr defTabSz="827088">
              <a:defRPr/>
            </a:pPr>
            <a:fld id="{EBBBE862-3C08-432F-BE47-9AE5B91B12B1}" type="slidenum">
              <a:rPr lang="en-US" smtClean="0"/>
              <a:pPr defTabSz="827088">
                <a:defRPr/>
              </a:pPr>
              <a:t>47</a:t>
            </a:fld>
            <a:endParaRPr lang="en-US" dirty="0" smtClean="0"/>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Similar to idea of multibanked DRAM.  Once I find line can read all in line simultaneously </a:t>
            </a:r>
          </a:p>
        </p:txBody>
      </p:sp>
    </p:spTree>
    <p:extLst>
      <p:ext uri="{BB962C8B-B14F-4D97-AF65-F5344CB8AC3E}">
        <p14:creationId xmlns:p14="http://schemas.microsoft.com/office/powerpoint/2010/main" val="2682433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Cache can take into account that CPU will only need one word of a block cache is fetching from memory by allowing </a:t>
            </a:r>
            <a:r>
              <a:rPr lang="en-US" altLang="en-US" i="1" smtClean="0">
                <a:latin typeface="Arial" pitchFamily="34" charset="0"/>
              </a:rPr>
              <a:t>early restart</a:t>
            </a:r>
            <a:r>
              <a:rPr lang="en-US" altLang="en-US" smtClean="0">
                <a:latin typeface="Arial" pitchFamily="34" charset="0"/>
              </a:rPr>
              <a:t>, i.e., as soon as requested word of block arrives send it to CPU and let CPU continue execution.  </a:t>
            </a:r>
            <a:r>
              <a:rPr lang="en-US" altLang="en-US" i="1" smtClean="0">
                <a:latin typeface="Arial" pitchFamily="34" charset="0"/>
              </a:rPr>
              <a:t>Critical-word-first</a:t>
            </a:r>
            <a:r>
              <a:rPr lang="en-US" altLang="en-US" smtClean="0">
                <a:latin typeface="Arial" pitchFamily="34" charset="0"/>
              </a:rPr>
              <a:t> fetch (also called </a:t>
            </a:r>
            <a:r>
              <a:rPr lang="en-US" altLang="en-US" i="1" smtClean="0">
                <a:latin typeface="Arial" pitchFamily="34" charset="0"/>
              </a:rPr>
              <a:t>wrapped</a:t>
            </a:r>
            <a:r>
              <a:rPr lang="en-US" altLang="en-US" smtClean="0">
                <a:latin typeface="Arial" pitchFamily="34" charset="0"/>
              </a:rPr>
              <a:t> fetch) encourages early restart by fetching the requested word of the block first. </a:t>
            </a:r>
          </a:p>
          <a:p>
            <a:r>
              <a:rPr lang="en-US" altLang="en-US" smtClean="0">
                <a:latin typeface="Arial" pitchFamily="34" charset="0"/>
              </a:rPr>
              <a:t>Early restart and critical word first are only worthwhile for large blocks and may not help much, if at all, when remainder of block is accessed immediately after. </a:t>
            </a:r>
          </a:p>
        </p:txBody>
      </p:sp>
    </p:spTree>
    <p:extLst>
      <p:ext uri="{BB962C8B-B14F-4D97-AF65-F5344CB8AC3E}">
        <p14:creationId xmlns:p14="http://schemas.microsoft.com/office/powerpoint/2010/main" val="691479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9331" name="Rectangle 3"/>
          <p:cNvSpPr>
            <a:spLocks noGrp="1" noChangeArrowheads="1"/>
          </p:cNvSpPr>
          <p:nvPr>
            <p:ph type="dt" sz="quarter" idx="1"/>
          </p:nvPr>
        </p:nvSpPr>
        <p:spPr/>
        <p:txBody>
          <a:bodyPr/>
          <a:lstStyle/>
          <a:p>
            <a:pPr defTabSz="827088">
              <a:defRPr/>
            </a:pPr>
            <a:fld id="{D82E74F4-42D4-4F0B-ABB4-60CBC8C1D2EA}" type="datetime3">
              <a:rPr lang="en-US" smtClean="0"/>
              <a:pPr defTabSz="827088">
                <a:defRPr/>
              </a:pPr>
              <a:t>8 January 2019</a:t>
            </a:fld>
            <a:endParaRPr lang="en-US" smtClean="0"/>
          </a:p>
        </p:txBody>
      </p:sp>
      <p:sp>
        <p:nvSpPr>
          <p:cNvPr id="99332"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9333" name="Rectangle 7"/>
          <p:cNvSpPr>
            <a:spLocks noGrp="1" noChangeArrowheads="1"/>
          </p:cNvSpPr>
          <p:nvPr>
            <p:ph type="sldNum" sz="quarter" idx="5"/>
          </p:nvPr>
        </p:nvSpPr>
        <p:spPr/>
        <p:txBody>
          <a:bodyPr/>
          <a:lstStyle/>
          <a:p>
            <a:pPr defTabSz="827088">
              <a:defRPr/>
            </a:pPr>
            <a:fld id="{0E371801-296D-438D-BAEA-255DD591CAC3}" type="slidenum">
              <a:rPr lang="en-US" smtClean="0"/>
              <a:pPr defTabSz="827088">
                <a:defRPr/>
              </a:pPr>
              <a:t>49</a:t>
            </a:fld>
            <a:endParaRPr lang="en-US" dirty="0" smtClean="0"/>
          </a:p>
        </p:txBody>
      </p:sp>
      <p:sp>
        <p:nvSpPr>
          <p:cNvPr id="110598" name="Rectangle 2"/>
          <p:cNvSpPr>
            <a:spLocks noGrp="1" noRot="1" noChangeAspect="1" noChangeArrowheads="1" noTextEdit="1"/>
          </p:cNvSpPr>
          <p:nvPr>
            <p:ph type="sldImg"/>
          </p:nvPr>
        </p:nvSpPr>
        <p:spPr>
          <a:ln/>
        </p:spPr>
      </p:sp>
      <p:sp>
        <p:nvSpPr>
          <p:cNvPr id="110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26102413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0CFF710-5C47-4164-A15F-AB7AA499D44C}" type="slidenum">
              <a:rPr lang="en-US" smtClean="0"/>
              <a:pPr>
                <a:defRPr/>
              </a:pPr>
              <a:t>50</a:t>
            </a:fld>
            <a:endParaRPr lang="en-US" dirty="0"/>
          </a:p>
        </p:txBody>
      </p:sp>
    </p:spTree>
    <p:extLst>
      <p:ext uri="{BB962C8B-B14F-4D97-AF65-F5344CB8AC3E}">
        <p14:creationId xmlns:p14="http://schemas.microsoft.com/office/powerpoint/2010/main" val="1339486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0F400BD-7003-4EC1-BC8F-BD3DE8AE0B27}" type="slidenum">
              <a:rPr lang="en-US" smtClean="0"/>
              <a:pPr>
                <a:defRPr/>
              </a:pPr>
              <a:t>51</a:t>
            </a:fld>
            <a:endParaRPr lang="en-US" dirty="0"/>
          </a:p>
        </p:txBody>
      </p:sp>
    </p:spTree>
    <p:extLst>
      <p:ext uri="{BB962C8B-B14F-4D97-AF65-F5344CB8AC3E}">
        <p14:creationId xmlns:p14="http://schemas.microsoft.com/office/powerpoint/2010/main" val="43041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71683" name="Rectangle 3"/>
          <p:cNvSpPr>
            <a:spLocks noGrp="1" noChangeArrowheads="1"/>
          </p:cNvSpPr>
          <p:nvPr>
            <p:ph type="dt" sz="quarter" idx="1"/>
          </p:nvPr>
        </p:nvSpPr>
        <p:spPr/>
        <p:txBody>
          <a:bodyPr/>
          <a:lstStyle/>
          <a:p>
            <a:pPr defTabSz="827088">
              <a:defRPr/>
            </a:pPr>
            <a:fld id="{DE65BB86-976C-4FA2-B06B-ED84BF86483F}" type="datetime3">
              <a:rPr lang="en-US" smtClean="0"/>
              <a:pPr defTabSz="827088">
                <a:defRPr/>
              </a:pPr>
              <a:t>8 January 2019</a:t>
            </a:fld>
            <a:endParaRPr lang="en-US" smtClean="0"/>
          </a:p>
        </p:txBody>
      </p:sp>
      <p:sp>
        <p:nvSpPr>
          <p:cNvPr id="7168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71685" name="Rectangle 7"/>
          <p:cNvSpPr>
            <a:spLocks noGrp="1" noChangeArrowheads="1"/>
          </p:cNvSpPr>
          <p:nvPr>
            <p:ph type="sldNum" sz="quarter" idx="5"/>
          </p:nvPr>
        </p:nvSpPr>
        <p:spPr/>
        <p:txBody>
          <a:bodyPr/>
          <a:lstStyle/>
          <a:p>
            <a:pPr defTabSz="827088">
              <a:defRPr/>
            </a:pPr>
            <a:fld id="{9824170C-1E11-4A90-9034-96AA48FA5D03}" type="slidenum">
              <a:rPr lang="en-US" smtClean="0"/>
              <a:pPr defTabSz="827088">
                <a:defRPr/>
              </a:pPr>
              <a:t>5</a:t>
            </a:fld>
            <a:endParaRPr lang="en-US" dirty="0" smtClean="0"/>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Pick a student to explain the differences, and elaborate on why they are different</a:t>
            </a:r>
          </a:p>
        </p:txBody>
      </p:sp>
    </p:spTree>
    <p:extLst>
      <p:ext uri="{BB962C8B-B14F-4D97-AF65-F5344CB8AC3E}">
        <p14:creationId xmlns:p14="http://schemas.microsoft.com/office/powerpoint/2010/main" val="40135518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0E19DC-C3C3-474F-BD23-229BEEBC0623}" type="slidenum">
              <a:rPr lang="en-US" smtClean="0"/>
              <a:pPr>
                <a:defRPr/>
              </a:pPr>
              <a:t>52</a:t>
            </a:fld>
            <a:endParaRPr lang="en-US" dirty="0"/>
          </a:p>
        </p:txBody>
      </p:sp>
    </p:spTree>
    <p:extLst>
      <p:ext uri="{BB962C8B-B14F-4D97-AF65-F5344CB8AC3E}">
        <p14:creationId xmlns:p14="http://schemas.microsoft.com/office/powerpoint/2010/main" val="38014255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Row Major order:  Array stored in memory row-by-row</a:t>
            </a:r>
          </a:p>
          <a:p>
            <a:endParaRPr lang="en-US" altLang="en-US" smtClean="0">
              <a:latin typeface="Arial" pitchFamily="34" charset="0"/>
            </a:endParaRPr>
          </a:p>
          <a:p>
            <a:r>
              <a:rPr lang="en-US" altLang="en-US" smtClean="0">
                <a:latin typeface="Arial" pitchFamily="34" charset="0"/>
              </a:rPr>
              <a:t>Column Major order:</a:t>
            </a:r>
          </a:p>
        </p:txBody>
      </p:sp>
      <p:sp>
        <p:nvSpPr>
          <p:cNvPr id="100356" name="Footer Placeholder 3"/>
          <p:cNvSpPr>
            <a:spLocks noGrp="1"/>
          </p:cNvSpPr>
          <p:nvPr>
            <p:ph type="ftr" sz="quarter" idx="4"/>
          </p:nvPr>
        </p:nvSpPr>
        <p:spPr/>
        <p:txBody>
          <a:bodyPr/>
          <a:lstStyle/>
          <a:p>
            <a:pPr defTabSz="827088">
              <a:defRPr/>
            </a:pPr>
            <a:endParaRPr lang="en-US" smtClean="0"/>
          </a:p>
        </p:txBody>
      </p:sp>
      <p:sp>
        <p:nvSpPr>
          <p:cNvPr id="100357" name="Slide Number Placeholder 4"/>
          <p:cNvSpPr>
            <a:spLocks noGrp="1"/>
          </p:cNvSpPr>
          <p:nvPr>
            <p:ph type="sldNum" sz="quarter" idx="5"/>
          </p:nvPr>
        </p:nvSpPr>
        <p:spPr/>
        <p:txBody>
          <a:bodyPr/>
          <a:lstStyle/>
          <a:p>
            <a:pPr defTabSz="827088">
              <a:defRPr/>
            </a:pPr>
            <a:fld id="{3A440044-452E-4BB4-8F67-04ED41EFC568}" type="slidenum">
              <a:rPr lang="en-US" smtClean="0"/>
              <a:pPr defTabSz="827088">
                <a:defRPr/>
              </a:pPr>
              <a:t>53</a:t>
            </a:fld>
            <a:endParaRPr lang="en-US" dirty="0" smtClean="0"/>
          </a:p>
        </p:txBody>
      </p:sp>
    </p:spTree>
    <p:extLst>
      <p:ext uri="{BB962C8B-B14F-4D97-AF65-F5344CB8AC3E}">
        <p14:creationId xmlns:p14="http://schemas.microsoft.com/office/powerpoint/2010/main" val="1818150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EE82084-FD11-45A4-ADAA-2CC40B118CD7}" type="slidenum">
              <a:rPr lang="en-US" smtClean="0"/>
              <a:pPr>
                <a:defRPr/>
              </a:pPr>
              <a:t>54</a:t>
            </a:fld>
            <a:endParaRPr lang="en-US" dirty="0"/>
          </a:p>
        </p:txBody>
      </p:sp>
    </p:spTree>
    <p:extLst>
      <p:ext uri="{BB962C8B-B14F-4D97-AF65-F5344CB8AC3E}">
        <p14:creationId xmlns:p14="http://schemas.microsoft.com/office/powerpoint/2010/main" val="41622690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9F0E518-4E85-4E78-8587-071522DE983F}" type="slidenum">
              <a:rPr lang="en-US" smtClean="0"/>
              <a:pPr>
                <a:defRPr/>
              </a:pPr>
              <a:t>55</a:t>
            </a:fld>
            <a:endParaRPr lang="en-US" dirty="0"/>
          </a:p>
        </p:txBody>
      </p:sp>
    </p:spTree>
    <p:extLst>
      <p:ext uri="{BB962C8B-B14F-4D97-AF65-F5344CB8AC3E}">
        <p14:creationId xmlns:p14="http://schemas.microsoft.com/office/powerpoint/2010/main" val="57273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47D475-BF9B-4B8B-8C32-1785DB5FE9DA}" type="slidenum">
              <a:rPr lang="en-US" smtClean="0"/>
              <a:pPr>
                <a:defRPr/>
              </a:pPr>
              <a:t>56</a:t>
            </a:fld>
            <a:endParaRPr lang="en-US" dirty="0"/>
          </a:p>
        </p:txBody>
      </p:sp>
    </p:spTree>
    <p:extLst>
      <p:ext uri="{BB962C8B-B14F-4D97-AF65-F5344CB8AC3E}">
        <p14:creationId xmlns:p14="http://schemas.microsoft.com/office/powerpoint/2010/main" val="264684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mtClean="0">
                <a:latin typeface="Arial" pitchFamily="34" charset="0"/>
              </a:rPr>
              <a:t>Items can be prefetched before they are requested by the processor, either directly into cache or into external buffer.  Instruction prefetch into instruction stream buffer is common</a:t>
            </a:r>
            <a:br>
              <a:rPr lang="en-US" altLang="en-US" smtClean="0">
                <a:latin typeface="Arial" pitchFamily="34" charset="0"/>
              </a:rPr>
            </a:br>
            <a:r>
              <a:rPr lang="en-US" altLang="en-US" smtClean="0">
                <a:latin typeface="Arial" pitchFamily="34" charset="0"/>
              </a:rPr>
              <a:t>e.g., Alpha AXP 21064 fetches 2 blocks on miss: requested block for cache and next consecutive block for buffer, which contains at most one 32-byte block </a:t>
            </a:r>
          </a:p>
          <a:p>
            <a:pPr>
              <a:lnSpc>
                <a:spcPct val="80000"/>
              </a:lnSpc>
            </a:pPr>
            <a:r>
              <a:rPr lang="en-US" altLang="en-US" smtClean="0">
                <a:latin typeface="Arial" pitchFamily="34" charset="0"/>
              </a:rPr>
              <a:t>Fetching instruction involves checking cache and buffer --- hit time for buffer perhaps costs extra cycle </a:t>
            </a:r>
          </a:p>
          <a:p>
            <a:pPr>
              <a:lnSpc>
                <a:spcPct val="80000"/>
              </a:lnSpc>
            </a:pPr>
            <a:r>
              <a:rPr lang="en-US" altLang="en-US" smtClean="0">
                <a:latin typeface="Arial" pitchFamily="34" charset="0"/>
              </a:rPr>
              <a:t>If block is found in buffer, next block is prefetched Instruction stream buffer with single place has been found to catch 15% to 25% of misses from 4-KB direct-mapped instruction cache with 16-byte blocks, improving to about 50% with 4 places and to 72% with 16 places --- likewise, data stream buffer with single place has been found to catch 25% of misses from data cache </a:t>
            </a:r>
          </a:p>
          <a:p>
            <a:pPr>
              <a:lnSpc>
                <a:spcPct val="80000"/>
              </a:lnSpc>
            </a:pPr>
            <a:r>
              <a:rPr lang="en-US" altLang="en-US" smtClean="0">
                <a:latin typeface="Arial" pitchFamily="34" charset="0"/>
              </a:rPr>
              <a:t>For data caches. multiple buffers prefetching at different addresses can be effective,</a:t>
            </a:r>
            <a:br>
              <a:rPr lang="en-US" altLang="en-US" smtClean="0">
                <a:latin typeface="Arial" pitchFamily="34" charset="0"/>
              </a:rPr>
            </a:br>
            <a:r>
              <a:rPr lang="en-US" altLang="en-US" smtClean="0">
                <a:latin typeface="Arial" pitchFamily="34" charset="0"/>
              </a:rPr>
              <a:t>e.g., 4 data stream buffers caught 43% of misses</a:t>
            </a:r>
            <a:br>
              <a:rPr lang="en-US" altLang="en-US" smtClean="0">
                <a:latin typeface="Arial" pitchFamily="34" charset="0"/>
              </a:rPr>
            </a:br>
            <a:r>
              <a:rPr lang="en-US" altLang="en-US" smtClean="0">
                <a:latin typeface="Arial" pitchFamily="34" charset="0"/>
              </a:rPr>
              <a:t>e.g., 8 stream buffers that could be used for either instructions or data found to capture 50% to 70% of misses, on processor running scientific programs with separate 64-KB 4-way set associative caches </a:t>
            </a:r>
          </a:p>
          <a:p>
            <a:pPr>
              <a:lnSpc>
                <a:spcPct val="80000"/>
              </a:lnSpc>
            </a:pPr>
            <a:r>
              <a:rPr lang="en-US" altLang="en-US" smtClean="0">
                <a:latin typeface="Arial" pitchFamily="34" charset="0"/>
              </a:rPr>
              <a:t>Prefetching relies on utilizing memory bandwidth that would otherwise be unused --- it can lower performance if it interferes with obtaining blocks that are actually required by processor!</a:t>
            </a:r>
          </a:p>
        </p:txBody>
      </p:sp>
    </p:spTree>
    <p:extLst>
      <p:ext uri="{BB962C8B-B14F-4D97-AF65-F5344CB8AC3E}">
        <p14:creationId xmlns:p14="http://schemas.microsoft.com/office/powerpoint/2010/main" val="3204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Compiler can insert instructions to prefetch data before it is needed </a:t>
            </a:r>
            <a:r>
              <a:rPr lang="en-US" altLang="en-US" i="1" smtClean="0">
                <a:latin typeface="Arial" pitchFamily="34" charset="0"/>
              </a:rPr>
              <a:t>register prefetch</a:t>
            </a:r>
            <a:r>
              <a:rPr lang="en-US" altLang="en-US" smtClean="0">
                <a:latin typeface="Arial" pitchFamily="34" charset="0"/>
              </a:rPr>
              <a:t> --- loads value into register </a:t>
            </a:r>
          </a:p>
          <a:p>
            <a:r>
              <a:rPr lang="en-US" altLang="en-US" i="1" smtClean="0">
                <a:latin typeface="Arial" pitchFamily="34" charset="0"/>
              </a:rPr>
              <a:t>cache prefetch</a:t>
            </a:r>
            <a:r>
              <a:rPr lang="en-US" altLang="en-US" smtClean="0">
                <a:latin typeface="Arial" pitchFamily="34" charset="0"/>
              </a:rPr>
              <a:t> --- loads block into cache </a:t>
            </a:r>
          </a:p>
          <a:p>
            <a:r>
              <a:rPr lang="en-US" altLang="en-US" smtClean="0">
                <a:latin typeface="Arial" pitchFamily="34" charset="0"/>
              </a:rPr>
              <a:t>These can be </a:t>
            </a:r>
            <a:r>
              <a:rPr lang="en-US" altLang="en-US" i="1" smtClean="0">
                <a:latin typeface="Arial" pitchFamily="34" charset="0"/>
              </a:rPr>
              <a:t>nonfaulting</a:t>
            </a:r>
            <a:r>
              <a:rPr lang="en-US" altLang="en-US" smtClean="0">
                <a:latin typeface="Arial" pitchFamily="34" charset="0"/>
              </a:rPr>
              <a:t> or </a:t>
            </a:r>
            <a:r>
              <a:rPr lang="en-US" altLang="en-US" i="1" smtClean="0">
                <a:latin typeface="Arial" pitchFamily="34" charset="0"/>
              </a:rPr>
              <a:t>faulting</a:t>
            </a:r>
            <a:r>
              <a:rPr lang="en-US" altLang="en-US" smtClean="0">
                <a:latin typeface="Arial" pitchFamily="34" charset="0"/>
              </a:rPr>
              <a:t> according to whether or not exceptions (page faults and protection violations) are to be ignored </a:t>
            </a:r>
          </a:p>
          <a:p>
            <a:r>
              <a:rPr lang="en-US" altLang="en-US" smtClean="0">
                <a:latin typeface="Arial" pitchFamily="34" charset="0"/>
              </a:rPr>
              <a:t>Normal load instruction can be thought of as faulting register prefetch </a:t>
            </a:r>
          </a:p>
          <a:p>
            <a:r>
              <a:rPr lang="en-US" altLang="en-US" smtClean="0">
                <a:latin typeface="Arial" pitchFamily="34" charset="0"/>
              </a:rPr>
              <a:t>Nonfaulting prefetches turn into no-ops should exception arise </a:t>
            </a:r>
          </a:p>
          <a:p>
            <a:r>
              <a:rPr lang="en-US" altLang="en-US" smtClean="0">
                <a:latin typeface="Arial" pitchFamily="34" charset="0"/>
              </a:rPr>
              <a:t>Nonfaulting cache prefetch is also called </a:t>
            </a:r>
            <a:r>
              <a:rPr lang="en-US" altLang="en-US" i="1" smtClean="0">
                <a:latin typeface="Arial" pitchFamily="34" charset="0"/>
              </a:rPr>
              <a:t>nonbinding</a:t>
            </a:r>
            <a:r>
              <a:rPr lang="en-US" altLang="en-US" smtClean="0">
                <a:latin typeface="Arial" pitchFamily="34" charset="0"/>
              </a:rPr>
              <a:t> prefetch because it is "semantically invisible" </a:t>
            </a:r>
          </a:p>
          <a:p>
            <a:r>
              <a:rPr lang="en-US" altLang="en-US" smtClean="0">
                <a:latin typeface="Arial" pitchFamily="34" charset="0"/>
              </a:rPr>
              <a:t>Prefetching makes sense only if processor can continue to obtain instructions and data while cache is waiting for prefetched data --- such caches are known as </a:t>
            </a:r>
            <a:r>
              <a:rPr lang="en-US" altLang="en-US" i="1" smtClean="0">
                <a:latin typeface="Arial" pitchFamily="34" charset="0"/>
              </a:rPr>
              <a:t>nonblocking</a:t>
            </a:r>
            <a:r>
              <a:rPr lang="en-US" altLang="en-US" smtClean="0">
                <a:latin typeface="Arial" pitchFamily="34" charset="0"/>
              </a:rPr>
              <a:t> or </a:t>
            </a:r>
            <a:r>
              <a:rPr lang="en-US" altLang="en-US" i="1" smtClean="0">
                <a:latin typeface="Arial" pitchFamily="34" charset="0"/>
              </a:rPr>
              <a:t>lookup-free</a:t>
            </a:r>
            <a:r>
              <a:rPr lang="en-US" altLang="en-US" smtClean="0">
                <a:latin typeface="Arial" pitchFamily="34" charset="0"/>
              </a:rPr>
              <a:t> </a:t>
            </a:r>
          </a:p>
          <a:p>
            <a:r>
              <a:rPr lang="en-US" altLang="en-US" smtClean="0">
                <a:latin typeface="Arial" pitchFamily="34" charset="0"/>
              </a:rPr>
              <a:t>Since prefetch instructions increase IC, compiler should concentrate on memory references that are likely to result in cache misses </a:t>
            </a:r>
          </a:p>
        </p:txBody>
      </p:sp>
    </p:spTree>
    <p:extLst>
      <p:ext uri="{BB962C8B-B14F-4D97-AF65-F5344CB8AC3E}">
        <p14:creationId xmlns:p14="http://schemas.microsoft.com/office/powerpoint/2010/main" val="544354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AU" dirty="0" smtClean="0"/>
              <a:t>High Bandwidth Memory</a:t>
            </a:r>
            <a:endParaRPr lang="en-AU" dirty="0"/>
          </a:p>
        </p:txBody>
      </p:sp>
    </p:spTree>
    <p:extLst>
      <p:ext uri="{BB962C8B-B14F-4D97-AF65-F5344CB8AC3E}">
        <p14:creationId xmlns:p14="http://schemas.microsoft.com/office/powerpoint/2010/main" val="4023710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478596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62</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94466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7587" name="Rectangle 3"/>
          <p:cNvSpPr>
            <a:spLocks noGrp="1" noChangeArrowheads="1"/>
          </p:cNvSpPr>
          <p:nvPr>
            <p:ph type="dt" sz="quarter" idx="1"/>
          </p:nvPr>
        </p:nvSpPr>
        <p:spPr/>
        <p:txBody>
          <a:bodyPr/>
          <a:lstStyle/>
          <a:p>
            <a:pPr defTabSz="827088">
              <a:defRPr/>
            </a:pPr>
            <a:fld id="{E566492E-1960-489E-B006-61F76E38A484}" type="datetime3">
              <a:rPr lang="en-US" smtClean="0"/>
              <a:pPr defTabSz="827088">
                <a:defRPr/>
              </a:pPr>
              <a:t>8 January 2019</a:t>
            </a:fld>
            <a:endParaRPr lang="en-US" smtClean="0"/>
          </a:p>
        </p:txBody>
      </p:sp>
      <p:sp>
        <p:nvSpPr>
          <p:cNvPr id="675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7589" name="Rectangle 7"/>
          <p:cNvSpPr>
            <a:spLocks noGrp="1" noChangeArrowheads="1"/>
          </p:cNvSpPr>
          <p:nvPr>
            <p:ph type="sldNum" sz="quarter" idx="5"/>
          </p:nvPr>
        </p:nvSpPr>
        <p:spPr/>
        <p:txBody>
          <a:bodyPr/>
          <a:lstStyle/>
          <a:p>
            <a:pPr defTabSz="827088">
              <a:defRPr/>
            </a:pPr>
            <a:fld id="{D809A588-DD14-4D08-B6BB-89FFCB132064}" type="slidenum">
              <a:rPr lang="en-US" smtClean="0"/>
              <a:pPr defTabSz="827088">
                <a:defRPr/>
              </a:pPr>
              <a:t>6</a:t>
            </a:fld>
            <a:endParaRPr lang="en-US" dirty="0"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smtClean="0">
                <a:latin typeface="Arial" pitchFamily="34" charset="0"/>
              </a:rPr>
              <a:t>Concepts in this section are highly interrelated, dependencies in many dimensions, so difficult to absorb in a linear fashion.  Recommend reading, then re-reading slides and book sections so</a:t>
            </a:r>
            <a:r>
              <a:rPr lang="en-AU" altLang="en-US" baseline="0" dirty="0" smtClean="0">
                <a:latin typeface="Arial" pitchFamily="34" charset="0"/>
              </a:rPr>
              <a:t> that on the second pass, you have familiarity with principles introduced later in the book/slides.</a:t>
            </a:r>
          </a:p>
          <a:p>
            <a:pPr eaLnBrk="1" hangingPunct="1"/>
            <a:endParaRPr lang="en-AU" altLang="en-US" baseline="0" dirty="0" smtClean="0">
              <a:latin typeface="Arial" pitchFamily="34" charset="0"/>
            </a:endParaRPr>
          </a:p>
          <a:p>
            <a:pPr eaLnBrk="1" hangingPunct="1"/>
            <a:r>
              <a:rPr lang="en-AU" altLang="en-US" baseline="0" dirty="0" smtClean="0">
                <a:latin typeface="Arial" pitchFamily="34" charset="0"/>
              </a:rPr>
              <a:t>Patience and iteration will pay off in this section.</a:t>
            </a:r>
            <a:endParaRPr lang="en-AU" altLang="en-US" dirty="0" smtClean="0">
              <a:latin typeface="Arial" pitchFamily="34" charset="0"/>
            </a:endParaRPr>
          </a:p>
        </p:txBody>
      </p:sp>
    </p:spTree>
    <p:extLst>
      <p:ext uri="{BB962C8B-B14F-4D97-AF65-F5344CB8AC3E}">
        <p14:creationId xmlns:p14="http://schemas.microsoft.com/office/powerpoint/2010/main" val="27748930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63</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7193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3427" name="Rectangle 3"/>
          <p:cNvSpPr>
            <a:spLocks noGrp="1" noChangeArrowheads="1"/>
          </p:cNvSpPr>
          <p:nvPr>
            <p:ph type="dt" sz="quarter" idx="1"/>
          </p:nvPr>
        </p:nvSpPr>
        <p:spPr/>
        <p:txBody>
          <a:bodyPr/>
          <a:lstStyle/>
          <a:p>
            <a:pPr defTabSz="827088">
              <a:defRPr/>
            </a:pPr>
            <a:fld id="{9E1DEDC9-204E-4DA1-90A4-14B17D908886}" type="datetime3">
              <a:rPr lang="en-US" smtClean="0"/>
              <a:pPr defTabSz="827088">
                <a:defRPr/>
              </a:pPr>
              <a:t>8 January 2019</a:t>
            </a:fld>
            <a:endParaRPr lang="en-US" smtClean="0"/>
          </a:p>
        </p:txBody>
      </p:sp>
      <p:sp>
        <p:nvSpPr>
          <p:cNvPr id="10342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3429" name="Rectangle 7"/>
          <p:cNvSpPr>
            <a:spLocks noGrp="1" noChangeArrowheads="1"/>
          </p:cNvSpPr>
          <p:nvPr>
            <p:ph type="sldNum" sz="quarter" idx="5"/>
          </p:nvPr>
        </p:nvSpPr>
        <p:spPr/>
        <p:txBody>
          <a:bodyPr/>
          <a:lstStyle/>
          <a:p>
            <a:pPr defTabSz="827088">
              <a:defRPr/>
            </a:pPr>
            <a:fld id="{9D0EB149-7A70-4003-95A5-A9F538B9B2B5}" type="slidenum">
              <a:rPr lang="en-US" smtClean="0"/>
              <a:pPr defTabSz="827088">
                <a:defRPr/>
              </a:pPr>
              <a:t>64</a:t>
            </a:fld>
            <a:endParaRPr lang="en-US" dirty="0" smtClean="0"/>
          </a:p>
        </p:txBody>
      </p:sp>
      <p:sp>
        <p:nvSpPr>
          <p:cNvPr id="120838" name="Rectangle 2"/>
          <p:cNvSpPr>
            <a:spLocks noGrp="1" noRot="1" noChangeAspect="1" noChangeArrowheads="1" noTextEdit="1"/>
          </p:cNvSpPr>
          <p:nvPr>
            <p:ph type="sldImg"/>
          </p:nvPr>
        </p:nvSpPr>
        <p:spPr>
          <a:ln/>
        </p:spPr>
      </p:sp>
      <p:sp>
        <p:nvSpPr>
          <p:cNvPr id="1208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8806110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4451" name="Rectangle 3"/>
          <p:cNvSpPr>
            <a:spLocks noGrp="1" noChangeArrowheads="1"/>
          </p:cNvSpPr>
          <p:nvPr>
            <p:ph type="dt" sz="quarter" idx="1"/>
          </p:nvPr>
        </p:nvSpPr>
        <p:spPr/>
        <p:txBody>
          <a:bodyPr/>
          <a:lstStyle/>
          <a:p>
            <a:pPr defTabSz="827088">
              <a:defRPr/>
            </a:pPr>
            <a:fld id="{3F9AF1DB-CE1C-4FC0-AA16-DAB1F0B141FF}" type="datetime3">
              <a:rPr lang="en-US" smtClean="0"/>
              <a:pPr defTabSz="827088">
                <a:defRPr/>
              </a:pPr>
              <a:t>8 January 2019</a:t>
            </a:fld>
            <a:endParaRPr lang="en-US" smtClean="0"/>
          </a:p>
        </p:txBody>
      </p:sp>
      <p:sp>
        <p:nvSpPr>
          <p:cNvPr id="104452"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4453" name="Rectangle 7"/>
          <p:cNvSpPr>
            <a:spLocks noGrp="1" noChangeArrowheads="1"/>
          </p:cNvSpPr>
          <p:nvPr>
            <p:ph type="sldNum" sz="quarter" idx="5"/>
          </p:nvPr>
        </p:nvSpPr>
        <p:spPr/>
        <p:txBody>
          <a:bodyPr/>
          <a:lstStyle/>
          <a:p>
            <a:pPr defTabSz="827088">
              <a:defRPr/>
            </a:pPr>
            <a:fld id="{BE6EA962-F0C9-484B-8376-88742AE6BF72}" type="slidenum">
              <a:rPr lang="en-US" smtClean="0"/>
              <a:pPr defTabSz="827088">
                <a:defRPr/>
              </a:pPr>
              <a:t>65</a:t>
            </a:fld>
            <a:endParaRPr lang="en-US" dirty="0" smtClean="0"/>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167179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5475" name="Rectangle 3"/>
          <p:cNvSpPr>
            <a:spLocks noGrp="1" noChangeArrowheads="1"/>
          </p:cNvSpPr>
          <p:nvPr>
            <p:ph type="dt" sz="quarter" idx="1"/>
          </p:nvPr>
        </p:nvSpPr>
        <p:spPr/>
        <p:txBody>
          <a:bodyPr/>
          <a:lstStyle/>
          <a:p>
            <a:pPr defTabSz="827088">
              <a:defRPr/>
            </a:pPr>
            <a:fld id="{AA347D86-A831-48C8-967E-3C6778A08D1F}" type="datetime3">
              <a:rPr lang="en-US" smtClean="0"/>
              <a:pPr defTabSz="827088">
                <a:defRPr/>
              </a:pPr>
              <a:t>8 January 2019</a:t>
            </a:fld>
            <a:endParaRPr lang="en-US" smtClean="0"/>
          </a:p>
        </p:txBody>
      </p:sp>
      <p:sp>
        <p:nvSpPr>
          <p:cNvPr id="105476"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5477" name="Rectangle 7"/>
          <p:cNvSpPr>
            <a:spLocks noGrp="1" noChangeArrowheads="1"/>
          </p:cNvSpPr>
          <p:nvPr>
            <p:ph type="sldNum" sz="quarter" idx="5"/>
          </p:nvPr>
        </p:nvSpPr>
        <p:spPr/>
        <p:txBody>
          <a:bodyPr/>
          <a:lstStyle/>
          <a:p>
            <a:pPr defTabSz="827088">
              <a:defRPr/>
            </a:pPr>
            <a:fld id="{A08BB286-72A4-4EDC-A013-D51711FA7641}" type="slidenum">
              <a:rPr lang="en-US" smtClean="0"/>
              <a:pPr defTabSz="827088">
                <a:defRPr/>
              </a:pPr>
              <a:t>66</a:t>
            </a:fld>
            <a:endParaRPr lang="en-US" dirty="0" smtClean="0"/>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0051014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9443729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199442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itchFamily="34" charset="0"/>
              </a:rPr>
              <a:t>Figure 2.17 The data miss rate for ARM with a 32 KB L1 and the global data miss rate for a 1 MB L2 using the integer Minnespec benchmarks are significantly affected by the applications. Applications with larger memory footprints tend to have higher miss rates in both L1 and L2. Note that the L2 rate is the global miss rate, that is counting all references, including those that hit in L1. Mcf is known as a cache buster.</a:t>
            </a:r>
            <a:r>
              <a:rPr lang="en-US" altLang="en-US" smtClean="0">
                <a:latin typeface="Arial" pitchFamily="34" charset="0"/>
              </a:rPr>
              <a:t> </a:t>
            </a:r>
          </a:p>
          <a:p>
            <a:endParaRPr lang="en-US" altLang="en-US" smtClean="0">
              <a:latin typeface="Arial" pitchFamily="34" charset="0"/>
            </a:endParaRPr>
          </a:p>
          <a:p>
            <a:r>
              <a:rPr lang="en-US" altLang="en-US" smtClean="0">
                <a:latin typeface="Arial" pitchFamily="34" charset="0"/>
              </a:rPr>
              <a:t>ARM Cortex-A8 website shows cache in pictures, calls L2 Integrated, and L1 Instruction and L1 Data Caches.</a:t>
            </a:r>
          </a:p>
          <a:p>
            <a:endParaRPr lang="en-US" altLang="en-US" smtClean="0">
              <a:latin typeface="Arial" pitchFamily="34" charset="0"/>
            </a:endParaRPr>
          </a:p>
        </p:txBody>
      </p:sp>
      <p:sp>
        <p:nvSpPr>
          <p:cNvPr id="106500" name="Footer Placeholder 3"/>
          <p:cNvSpPr>
            <a:spLocks noGrp="1"/>
          </p:cNvSpPr>
          <p:nvPr>
            <p:ph type="ftr" sz="quarter" idx="4"/>
          </p:nvPr>
        </p:nvSpPr>
        <p:spPr/>
        <p:txBody>
          <a:bodyPr/>
          <a:lstStyle/>
          <a:p>
            <a:pPr defTabSz="827088">
              <a:defRPr/>
            </a:pPr>
            <a:endParaRPr lang="en-US" smtClean="0"/>
          </a:p>
        </p:txBody>
      </p:sp>
      <p:sp>
        <p:nvSpPr>
          <p:cNvPr id="106501" name="Slide Number Placeholder 4"/>
          <p:cNvSpPr>
            <a:spLocks noGrp="1"/>
          </p:cNvSpPr>
          <p:nvPr>
            <p:ph type="sldNum" sz="quarter" idx="5"/>
          </p:nvPr>
        </p:nvSpPr>
        <p:spPr/>
        <p:txBody>
          <a:bodyPr/>
          <a:lstStyle/>
          <a:p>
            <a:pPr defTabSz="827088">
              <a:defRPr/>
            </a:pPr>
            <a:fld id="{E091ECCC-90AA-423D-A3E7-C49C3DA797D9}" type="slidenum">
              <a:rPr lang="en-US" smtClean="0"/>
              <a:pPr defTabSz="827088">
                <a:defRPr/>
              </a:pPr>
              <a:t>73</a:t>
            </a:fld>
            <a:endParaRPr lang="en-US" dirty="0" smtClean="0"/>
          </a:p>
        </p:txBody>
      </p:sp>
    </p:spTree>
    <p:extLst>
      <p:ext uri="{BB962C8B-B14F-4D97-AF65-F5344CB8AC3E}">
        <p14:creationId xmlns:p14="http://schemas.microsoft.com/office/powerpoint/2010/main" val="64710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07524" name="Footer Placeholder 3"/>
          <p:cNvSpPr>
            <a:spLocks noGrp="1"/>
          </p:cNvSpPr>
          <p:nvPr>
            <p:ph type="ftr" sz="quarter" idx="4"/>
          </p:nvPr>
        </p:nvSpPr>
        <p:spPr/>
        <p:txBody>
          <a:bodyPr/>
          <a:lstStyle/>
          <a:p>
            <a:pPr defTabSz="827088">
              <a:defRPr/>
            </a:pPr>
            <a:endParaRPr lang="en-US" smtClean="0"/>
          </a:p>
        </p:txBody>
      </p:sp>
      <p:sp>
        <p:nvSpPr>
          <p:cNvPr id="107525" name="Slide Number Placeholder 4"/>
          <p:cNvSpPr>
            <a:spLocks noGrp="1"/>
          </p:cNvSpPr>
          <p:nvPr>
            <p:ph type="sldNum" sz="quarter" idx="5"/>
          </p:nvPr>
        </p:nvSpPr>
        <p:spPr/>
        <p:txBody>
          <a:bodyPr/>
          <a:lstStyle/>
          <a:p>
            <a:pPr defTabSz="827088">
              <a:defRPr/>
            </a:pPr>
            <a:fld id="{5936FED5-FD24-4A06-8438-5899642FE2C9}" type="slidenum">
              <a:rPr lang="en-US" smtClean="0"/>
              <a:pPr defTabSz="827088">
                <a:defRPr/>
              </a:pPr>
              <a:t>74</a:t>
            </a:fld>
            <a:endParaRPr lang="en-US" dirty="0" smtClean="0"/>
          </a:p>
        </p:txBody>
      </p:sp>
    </p:spTree>
    <p:extLst>
      <p:ext uri="{BB962C8B-B14F-4D97-AF65-F5344CB8AC3E}">
        <p14:creationId xmlns:p14="http://schemas.microsoft.com/office/powerpoint/2010/main" val="25538453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1F725DD-F17F-4C43-B603-4E937A707A9D}"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75</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778513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76</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4955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9635" name="Rectangle 3"/>
          <p:cNvSpPr>
            <a:spLocks noGrp="1" noChangeArrowheads="1"/>
          </p:cNvSpPr>
          <p:nvPr>
            <p:ph type="dt" sz="quarter" idx="1"/>
          </p:nvPr>
        </p:nvSpPr>
        <p:spPr/>
        <p:txBody>
          <a:bodyPr/>
          <a:lstStyle/>
          <a:p>
            <a:pPr defTabSz="827088">
              <a:defRPr/>
            </a:pPr>
            <a:fld id="{70D07111-558E-4FC7-8110-62D04FD2F1B7}" type="datetime3">
              <a:rPr lang="en-US" smtClean="0"/>
              <a:pPr defTabSz="827088">
                <a:defRPr/>
              </a:pPr>
              <a:t>9 January 2019</a:t>
            </a:fld>
            <a:endParaRPr lang="en-US" smtClean="0"/>
          </a:p>
        </p:txBody>
      </p:sp>
      <p:sp>
        <p:nvSpPr>
          <p:cNvPr id="69636"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9637" name="Rectangle 7"/>
          <p:cNvSpPr>
            <a:spLocks noGrp="1" noChangeArrowheads="1"/>
          </p:cNvSpPr>
          <p:nvPr>
            <p:ph type="sldNum" sz="quarter" idx="5"/>
          </p:nvPr>
        </p:nvSpPr>
        <p:spPr/>
        <p:txBody>
          <a:bodyPr/>
          <a:lstStyle/>
          <a:p>
            <a:pPr defTabSz="827088">
              <a:defRPr/>
            </a:pPr>
            <a:fld id="{0C29464C-4D3A-4A9F-BE75-5E74FDAB727F}" type="slidenum">
              <a:rPr lang="en-US" smtClean="0"/>
              <a:pPr defTabSz="827088">
                <a:defRPr/>
              </a:pPr>
              <a:t>7</a:t>
            </a:fld>
            <a:endParaRPr lang="en-US" dirty="0" smtClean="0"/>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smtClean="0"/>
              <a:t>Consider current multi-core processors, and note</a:t>
            </a:r>
            <a:r>
              <a:rPr lang="en-US" altLang="en-US" sz="1200" baseline="0" dirty="0" smtClean="0"/>
              <a:t> that a</a:t>
            </a:r>
            <a:r>
              <a:rPr lang="en-US" altLang="en-US" sz="1200" dirty="0" smtClean="0"/>
              <a:t>ggregate peak bandwidth grows with # cores….</a:t>
            </a:r>
          </a:p>
          <a:p>
            <a:pPr eaLnBrk="1" hangingPunct="1"/>
            <a:endParaRPr lang="en-AU" altLang="en-US" dirty="0" smtClean="0">
              <a:latin typeface="Arial" pitchFamily="34" charset="0"/>
            </a:endParaRPr>
          </a:p>
          <a:p>
            <a:pPr eaLnBrk="1" hangingPunct="1"/>
            <a:r>
              <a:rPr lang="en-AU" altLang="en-US" dirty="0" smtClean="0">
                <a:latin typeface="Arial" pitchFamily="34" charset="0"/>
              </a:rPr>
              <a:t>Wow</a:t>
            </a:r>
            <a:r>
              <a:rPr lang="en-AU" altLang="en-US" dirty="0" smtClean="0">
                <a:latin typeface="Arial" pitchFamily="34" charset="0"/>
              </a:rPr>
              <a:t>.  Huge demand from processors for memory!  Needs elaborate caching scheme to keep up.</a:t>
            </a:r>
          </a:p>
          <a:p>
            <a:pPr eaLnBrk="1" hangingPunct="1"/>
            <a:endParaRPr lang="en-AU" altLang="en-US" dirty="0" smtClean="0">
              <a:latin typeface="Arial" pitchFamily="34" charset="0"/>
            </a:endParaRPr>
          </a:p>
          <a:p>
            <a:pPr eaLnBrk="1" hangingPunct="1"/>
            <a:r>
              <a:rPr lang="en-AU" altLang="en-US" dirty="0" smtClean="0">
                <a:latin typeface="Arial" pitchFamily="34" charset="0"/>
              </a:rPr>
              <a:t>What are some issues with having L1, L2 in the core, with L3 shared between cores on </a:t>
            </a:r>
            <a:r>
              <a:rPr lang="en-AU" altLang="en-US" dirty="0" smtClean="0">
                <a:latin typeface="Arial" pitchFamily="34" charset="0"/>
              </a:rPr>
              <a:t>the</a:t>
            </a:r>
          </a:p>
          <a:p>
            <a:pPr eaLnBrk="1" hangingPunct="1"/>
            <a:endParaRPr lang="en-AU" altLang="en-US" dirty="0" smtClean="0">
              <a:latin typeface="Arial" pitchFamily="34" charset="0"/>
            </a:endParaRPr>
          </a:p>
          <a:p>
            <a:pPr eaLnBrk="1" hangingPunct="1"/>
            <a:r>
              <a:rPr lang="en-AU" altLang="en-US" dirty="0" smtClean="0">
                <a:latin typeface="Arial" pitchFamily="34" charset="0"/>
              </a:rPr>
              <a:t> </a:t>
            </a:r>
            <a:r>
              <a:rPr lang="en-AU" altLang="en-US" dirty="0" smtClean="0">
                <a:latin typeface="Arial" pitchFamily="34" charset="0"/>
              </a:rPr>
              <a:t>same chip?</a:t>
            </a:r>
          </a:p>
        </p:txBody>
      </p:sp>
    </p:spTree>
    <p:extLst>
      <p:ext uri="{BB962C8B-B14F-4D97-AF65-F5344CB8AC3E}">
        <p14:creationId xmlns:p14="http://schemas.microsoft.com/office/powerpoint/2010/main" val="2608608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77</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1566379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78</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8472488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solidFill>
                  <a:srgbClr val="000000"/>
                </a:solidFill>
              </a:rPr>
              <a:pPr/>
              <a:t>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79</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6497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1/3 to 2/3s of area of processor</a:t>
            </a:r>
          </a:p>
          <a:p>
            <a:r>
              <a:rPr lang="en-US" altLang="en-US" smtClean="0">
                <a:latin typeface="Arial" pitchFamily="34" charset="0"/>
              </a:rPr>
              <a:t>386 had 0; successor PPro has second die!</a:t>
            </a:r>
          </a:p>
          <a:p>
            <a:endParaRPr lang="en-US" altLang="en-US" smtClean="0">
              <a:latin typeface="Arial" pitchFamily="34" charset="0"/>
            </a:endParaRPr>
          </a:p>
          <a:p>
            <a:r>
              <a:rPr lang="en-US" altLang="en-US" smtClean="0">
                <a:latin typeface="Arial" pitchFamily="34" charset="0"/>
              </a:rPr>
              <a:t>Tangent: why have two die?  (hint, defect rates and yield)</a:t>
            </a: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054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7587" name="Rectangle 3"/>
          <p:cNvSpPr>
            <a:spLocks noGrp="1" noChangeArrowheads="1"/>
          </p:cNvSpPr>
          <p:nvPr>
            <p:ph type="dt" sz="quarter" idx="1"/>
          </p:nvPr>
        </p:nvSpPr>
        <p:spPr/>
        <p:txBody>
          <a:bodyPr/>
          <a:lstStyle/>
          <a:p>
            <a:pPr defTabSz="827088">
              <a:defRPr/>
            </a:pPr>
            <a:fld id="{E566492E-1960-489E-B006-61F76E38A484}" type="datetime3">
              <a:rPr lang="en-US" smtClean="0"/>
              <a:pPr defTabSz="827088">
                <a:defRPr/>
              </a:pPr>
              <a:t>9 January 2019</a:t>
            </a:fld>
            <a:endParaRPr lang="en-US" smtClean="0"/>
          </a:p>
        </p:txBody>
      </p:sp>
      <p:sp>
        <p:nvSpPr>
          <p:cNvPr id="675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7589" name="Rectangle 7"/>
          <p:cNvSpPr>
            <a:spLocks noGrp="1" noChangeArrowheads="1"/>
          </p:cNvSpPr>
          <p:nvPr>
            <p:ph type="sldNum" sz="quarter" idx="5"/>
          </p:nvPr>
        </p:nvSpPr>
        <p:spPr/>
        <p:txBody>
          <a:bodyPr/>
          <a:lstStyle/>
          <a:p>
            <a:pPr defTabSz="827088">
              <a:defRPr/>
            </a:pPr>
            <a:fld id="{D809A588-DD14-4D08-B6BB-89FFCB132064}" type="slidenum">
              <a:rPr lang="en-US" smtClean="0"/>
              <a:pPr defTabSz="827088">
                <a:defRPr/>
              </a:pPr>
              <a:t>9</a:t>
            </a:fld>
            <a:endParaRPr lang="en-US" dirty="0"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smtClean="0">
                <a:latin typeface="Arial" pitchFamily="34" charset="0"/>
              </a:rPr>
              <a:t>Concepts in this section are highly interrelated, dependencies in many dimensions, so difficult to absorb in a linear fashion.  Recommend reading, then re-reading slides and book sections so</a:t>
            </a:r>
            <a:r>
              <a:rPr lang="en-AU" altLang="en-US" baseline="0" dirty="0" smtClean="0">
                <a:latin typeface="Arial" pitchFamily="34" charset="0"/>
              </a:rPr>
              <a:t> that on the second pass, you have familiarity with principles introduced later in the book/slides.</a:t>
            </a:r>
          </a:p>
          <a:p>
            <a:pPr eaLnBrk="1" hangingPunct="1"/>
            <a:endParaRPr lang="en-AU" altLang="en-US" baseline="0" dirty="0" smtClean="0">
              <a:latin typeface="Arial" pitchFamily="34" charset="0"/>
            </a:endParaRPr>
          </a:p>
          <a:p>
            <a:pPr eaLnBrk="1" hangingPunct="1"/>
            <a:r>
              <a:rPr lang="en-AU" altLang="en-US" baseline="0" dirty="0" smtClean="0">
                <a:latin typeface="Arial" pitchFamily="34" charset="0"/>
              </a:rPr>
              <a:t>Patience and iteration will pay off in this section.</a:t>
            </a:r>
            <a:endParaRPr lang="en-AU" altLang="en-US" dirty="0" smtClean="0">
              <a:latin typeface="Arial" pitchFamily="34" charset="0"/>
            </a:endParaRPr>
          </a:p>
        </p:txBody>
      </p:sp>
    </p:spTree>
    <p:extLst>
      <p:ext uri="{BB962C8B-B14F-4D97-AF65-F5344CB8AC3E}">
        <p14:creationId xmlns:p14="http://schemas.microsoft.com/office/powerpoint/2010/main" val="96614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16" y="769937"/>
            <a:ext cx="2392599" cy="264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6858000" y="65532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r" eaLnBrk="1" hangingPunct="1">
              <a:defRPr/>
            </a:pPr>
            <a:fld id="{72C6A820-4835-4540-9657-E9AE2F2100BF}" type="slidenum">
              <a:rPr lang="en-US" altLang="en-US" sz="1200" b="0" smtClean="0"/>
              <a:pPr algn="r" eaLnBrk="1" hangingPunct="1">
                <a:defRPr/>
              </a:pPr>
              <a:t>‹#›</a:t>
            </a:fld>
            <a:endParaRPr lang="en-US" altLang="en-US" sz="1200" b="0" dirty="0" smtClean="0"/>
          </a:p>
        </p:txBody>
      </p:sp>
      <p:sp>
        <p:nvSpPr>
          <p:cNvPr id="6" name="Rectangle 8"/>
          <p:cNvSpPr>
            <a:spLocks noChangeArrowheads="1"/>
          </p:cNvSpPr>
          <p:nvPr/>
        </p:nvSpPr>
        <p:spPr bwMode="auto">
          <a:xfrm>
            <a:off x="3505200" y="65532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defRPr/>
            </a:pPr>
            <a:fld id="{22F8E9FB-6A1B-4622-8683-DD186543523A}" type="datetime1">
              <a:rPr lang="en-US" altLang="en-US" sz="1200" b="0" smtClean="0"/>
              <a:pPr eaLnBrk="1" hangingPunct="1">
                <a:defRPr/>
              </a:pPr>
              <a:t>1/8/2019</a:t>
            </a:fld>
            <a:endParaRPr lang="en-US" altLang="en-US" sz="1200" b="0" dirty="0" smtClean="0"/>
          </a:p>
        </p:txBody>
      </p:sp>
      <p:sp>
        <p:nvSpPr>
          <p:cNvPr id="923651" name="Rectangle 3"/>
          <p:cNvSpPr>
            <a:spLocks noGrp="1" noChangeArrowheads="1"/>
          </p:cNvSpPr>
          <p:nvPr>
            <p:ph type="subTitle" idx="1"/>
          </p:nvPr>
        </p:nvSpPr>
        <p:spPr>
          <a:xfrm>
            <a:off x="2502090" y="4268337"/>
            <a:ext cx="5486400" cy="1752600"/>
          </a:xfrm>
        </p:spPr>
        <p:txBody>
          <a:bodyPr/>
          <a:lstStyle>
            <a:lvl1pPr marL="0" indent="0" algn="ctr">
              <a:buFontTx/>
              <a:buNone/>
              <a:defRPr sz="2000"/>
            </a:lvl1pPr>
          </a:lstStyle>
          <a:p>
            <a:r>
              <a:rPr lang="en-US" smtClean="0"/>
              <a:t>Click to edit Master subtitle style</a:t>
            </a:r>
            <a:endParaRPr lang="en-US"/>
          </a:p>
        </p:txBody>
      </p:sp>
      <p:sp>
        <p:nvSpPr>
          <p:cNvPr id="9" name="Title 8"/>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Slide Number Placeholder 7"/>
          <p:cNvSpPr>
            <a:spLocks noGrp="1"/>
          </p:cNvSpPr>
          <p:nvPr>
            <p:ph type="sldNum" sz="quarter" idx="11"/>
          </p:nvPr>
        </p:nvSpPr>
        <p:spPr/>
        <p:txBody>
          <a:bodyPr/>
          <a:lstStyle>
            <a:lvl1pPr>
              <a:defRPr/>
            </a:lvl1pPr>
          </a:lstStyle>
          <a:p>
            <a:pPr>
              <a:defRPr/>
            </a:pPr>
            <a:fld id="{70B6FAEC-EEA5-444D-A188-33AE13868738}" type="slidenum">
              <a:rPr lang="en-US"/>
              <a:pPr>
                <a:defRPr/>
              </a:pPr>
              <a:t>‹#›</a:t>
            </a:fld>
            <a:endParaRPr lang="en-US" dirty="0"/>
          </a:p>
        </p:txBody>
      </p:sp>
    </p:spTree>
    <p:extLst>
      <p:ext uri="{BB962C8B-B14F-4D97-AF65-F5344CB8AC3E}">
        <p14:creationId xmlns:p14="http://schemas.microsoft.com/office/powerpoint/2010/main" val="1513774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E8BDE3E-6B1B-4C5A-8209-8E04654E112E}" type="slidenum">
              <a:rPr lang="en-US"/>
              <a:pPr>
                <a:defRPr/>
              </a:pPr>
              <a:t>‹#›</a:t>
            </a:fld>
            <a:endParaRPr lang="en-US" dirty="0"/>
          </a:p>
        </p:txBody>
      </p:sp>
    </p:spTree>
    <p:extLst>
      <p:ext uri="{BB962C8B-B14F-4D97-AF65-F5344CB8AC3E}">
        <p14:creationId xmlns:p14="http://schemas.microsoft.com/office/powerpoint/2010/main" val="28308914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E8BDE3E-6B1B-4C5A-8209-8E04654E112E}" type="slidenum">
              <a:rPr lang="en-US"/>
              <a:pPr>
                <a:defRPr/>
              </a:pPr>
              <a:t>‹#›</a:t>
            </a:fld>
            <a:endParaRPr lang="en-US" dirty="0"/>
          </a:p>
        </p:txBody>
      </p:sp>
    </p:spTree>
    <p:extLst>
      <p:ext uri="{BB962C8B-B14F-4D97-AF65-F5344CB8AC3E}">
        <p14:creationId xmlns:p14="http://schemas.microsoft.com/office/powerpoint/2010/main" val="1900173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6EB3070-0070-46DF-8469-195642B71D2C}" type="slidenum">
              <a:rPr lang="en-US"/>
              <a:pPr>
                <a:defRPr/>
              </a:pPr>
              <a:t>‹#›</a:t>
            </a:fld>
            <a:endParaRPr lang="en-US" dirty="0"/>
          </a:p>
        </p:txBody>
      </p:sp>
      <p:sp>
        <p:nvSpPr>
          <p:cNvPr id="5" name="Rectangle 8"/>
          <p:cNvSpPr>
            <a:spLocks noGrp="1" noChangeArrowheads="1"/>
          </p:cNvSpPr>
          <p:nvPr>
            <p:ph type="dt" sz="half"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06983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0A4C46E-3601-4594-BCD2-8DC6026019F2}" type="slidenum">
              <a:rPr lang="en-US"/>
              <a:pPr>
                <a:defRPr/>
              </a:pPr>
              <a:t>‹#›</a:t>
            </a:fld>
            <a:endParaRPr lang="en-US" dirty="0"/>
          </a:p>
        </p:txBody>
      </p:sp>
      <p:sp>
        <p:nvSpPr>
          <p:cNvPr id="3" name="Rectangle 8"/>
          <p:cNvSpPr>
            <a:spLocks noGrp="1" noChangeArrowheads="1"/>
          </p:cNvSpPr>
          <p:nvPr>
            <p:ph type="dt" sz="half"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384094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762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628" name="Rectangle 4"/>
          <p:cNvSpPr>
            <a:spLocks noGrp="1" noChangeArrowheads="1"/>
          </p:cNvSpPr>
          <p:nvPr>
            <p:ph type="sldNum" sz="quarter" idx="4"/>
          </p:nvPr>
        </p:nvSpPr>
        <p:spPr bwMode="auto">
          <a:xfrm>
            <a:off x="68580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mn-lt"/>
                <a:cs typeface="+mn-cs"/>
              </a:defRPr>
            </a:lvl1pPr>
          </a:lstStyle>
          <a:p>
            <a:pPr>
              <a:defRPr/>
            </a:pPr>
            <a:fld id="{92E361C2-EAFB-42BF-ABA9-87740681C414}" type="slidenum">
              <a:rPr lang="en-US"/>
              <a:pPr>
                <a:defRPr/>
              </a:pPr>
              <a:t>‹#›</a:t>
            </a:fld>
            <a:endParaRPr lang="en-US" dirty="0"/>
          </a:p>
        </p:txBody>
      </p:sp>
      <p:sp>
        <p:nvSpPr>
          <p:cNvPr id="1029" name="Line 5"/>
          <p:cNvSpPr>
            <a:spLocks noChangeShapeType="1"/>
          </p:cNvSpPr>
          <p:nvPr/>
        </p:nvSpPr>
        <p:spPr bwMode="auto">
          <a:xfrm>
            <a:off x="685800" y="728663"/>
            <a:ext cx="8043863" cy="0"/>
          </a:xfrm>
          <a:prstGeom prst="line">
            <a:avLst/>
          </a:prstGeom>
          <a:noFill/>
          <a:ln w="57150" cmpd="thinThick">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0" name="Picture 7" descr="cr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875"/>
            <a:ext cx="811213"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32" name="Rectangle 8"/>
          <p:cNvSpPr>
            <a:spLocks noGrp="1" noChangeArrowheads="1"/>
          </p:cNvSpPr>
          <p:nvPr>
            <p:ph type="dt" sz="half" idx="2"/>
          </p:nvPr>
        </p:nvSpPr>
        <p:spPr bwMode="auto">
          <a:xfrm>
            <a:off x="4273550" y="6513513"/>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mn-lt"/>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867" r:id="rId3"/>
    <p:sldLayoutId id="2147483759" r:id="rId4"/>
    <p:sldLayoutId id="214748376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3200">
          <a:solidFill>
            <a:srgbClr val="000066"/>
          </a:solidFill>
          <a:latin typeface="+mj-lt"/>
          <a:ea typeface="+mj-ea"/>
          <a:cs typeface="+mj-cs"/>
        </a:defRPr>
      </a:lvl1pPr>
      <a:lvl2pPr algn="ctr" rtl="0" eaLnBrk="0" fontAlgn="base" hangingPunct="0">
        <a:spcBef>
          <a:spcPct val="0"/>
        </a:spcBef>
        <a:spcAft>
          <a:spcPct val="0"/>
        </a:spcAft>
        <a:defRPr sz="3200">
          <a:solidFill>
            <a:srgbClr val="000066"/>
          </a:solidFill>
          <a:latin typeface="Arial" charset="0"/>
        </a:defRPr>
      </a:lvl2pPr>
      <a:lvl3pPr algn="ctr" rtl="0" eaLnBrk="0" fontAlgn="base" hangingPunct="0">
        <a:spcBef>
          <a:spcPct val="0"/>
        </a:spcBef>
        <a:spcAft>
          <a:spcPct val="0"/>
        </a:spcAft>
        <a:defRPr sz="3200">
          <a:solidFill>
            <a:srgbClr val="000066"/>
          </a:solidFill>
          <a:latin typeface="Arial" charset="0"/>
        </a:defRPr>
      </a:lvl3pPr>
      <a:lvl4pPr algn="ctr" rtl="0" eaLnBrk="0" fontAlgn="base" hangingPunct="0">
        <a:spcBef>
          <a:spcPct val="0"/>
        </a:spcBef>
        <a:spcAft>
          <a:spcPct val="0"/>
        </a:spcAft>
        <a:defRPr sz="3200">
          <a:solidFill>
            <a:srgbClr val="000066"/>
          </a:solidFill>
          <a:latin typeface="Arial" charset="0"/>
        </a:defRPr>
      </a:lvl4pPr>
      <a:lvl5pPr algn="ctr" rtl="0" eaLnBrk="0" fontAlgn="base" hangingPunct="0">
        <a:spcBef>
          <a:spcPct val="0"/>
        </a:spcBef>
        <a:spcAft>
          <a:spcPct val="0"/>
        </a:spcAft>
        <a:defRPr sz="3200">
          <a:solidFill>
            <a:srgbClr val="000066"/>
          </a:solidFill>
          <a:latin typeface="Arial" charset="0"/>
        </a:defRPr>
      </a:lvl5pPr>
      <a:lvl6pPr marL="457200" algn="ctr" rtl="0" eaLnBrk="1" fontAlgn="base" hangingPunct="1">
        <a:spcBef>
          <a:spcPct val="0"/>
        </a:spcBef>
        <a:spcAft>
          <a:spcPct val="0"/>
        </a:spcAft>
        <a:defRPr sz="3200">
          <a:solidFill>
            <a:srgbClr val="000066"/>
          </a:solidFill>
          <a:latin typeface="Arial" charset="0"/>
        </a:defRPr>
      </a:lvl6pPr>
      <a:lvl7pPr marL="914400" algn="ctr" rtl="0" eaLnBrk="1" fontAlgn="base" hangingPunct="1">
        <a:spcBef>
          <a:spcPct val="0"/>
        </a:spcBef>
        <a:spcAft>
          <a:spcPct val="0"/>
        </a:spcAft>
        <a:defRPr sz="3200">
          <a:solidFill>
            <a:srgbClr val="000066"/>
          </a:solidFill>
          <a:latin typeface="Arial" charset="0"/>
        </a:defRPr>
      </a:lvl7pPr>
      <a:lvl8pPr marL="1371600" algn="ctr" rtl="0" eaLnBrk="1" fontAlgn="base" hangingPunct="1">
        <a:spcBef>
          <a:spcPct val="0"/>
        </a:spcBef>
        <a:spcAft>
          <a:spcPct val="0"/>
        </a:spcAft>
        <a:defRPr sz="3200">
          <a:solidFill>
            <a:srgbClr val="000066"/>
          </a:solidFill>
          <a:latin typeface="Arial" charset="0"/>
        </a:defRPr>
      </a:lvl8pPr>
      <a:lvl9pPr marL="1828800" algn="ctr" rtl="0" eaLnBrk="1" fontAlgn="base" hangingPunct="1">
        <a:spcBef>
          <a:spcPct val="0"/>
        </a:spcBef>
        <a:spcAft>
          <a:spcPct val="0"/>
        </a:spcAft>
        <a:defRPr sz="3200">
          <a:solidFill>
            <a:srgbClr val="000066"/>
          </a:solidFill>
          <a:latin typeface="Arial" charset="0"/>
        </a:defRPr>
      </a:lvl9pPr>
    </p:titleStyle>
    <p:bodyStyle>
      <a:lvl1pPr marL="225425" indent="-225425" algn="l" rtl="0" eaLnBrk="0" fontAlgn="base" hangingPunct="0">
        <a:spcBef>
          <a:spcPct val="10000"/>
        </a:spcBef>
        <a:spcAft>
          <a:spcPct val="0"/>
        </a:spcAft>
        <a:buChar char="•"/>
        <a:defRPr sz="2400">
          <a:solidFill>
            <a:schemeClr val="tx1"/>
          </a:solidFill>
          <a:latin typeface="+mn-lt"/>
          <a:ea typeface="+mn-ea"/>
          <a:cs typeface="+mn-cs"/>
        </a:defRPr>
      </a:lvl1pPr>
      <a:lvl2pPr marL="569913" indent="-225425" algn="l" rtl="0" eaLnBrk="0" fontAlgn="base" hangingPunct="0">
        <a:spcBef>
          <a:spcPct val="10000"/>
        </a:spcBef>
        <a:spcAft>
          <a:spcPct val="0"/>
        </a:spcAft>
        <a:buChar char="–"/>
        <a:defRPr sz="2000">
          <a:solidFill>
            <a:schemeClr val="tx1"/>
          </a:solidFill>
          <a:latin typeface="+mn-lt"/>
        </a:defRPr>
      </a:lvl2pPr>
      <a:lvl3pPr marL="914400" indent="-225425" algn="l" rtl="0" eaLnBrk="0" fontAlgn="base" hangingPunct="0">
        <a:spcBef>
          <a:spcPct val="10000"/>
        </a:spcBef>
        <a:spcAft>
          <a:spcPct val="0"/>
        </a:spcAft>
        <a:buChar char="•"/>
        <a:defRPr>
          <a:solidFill>
            <a:schemeClr val="tx1"/>
          </a:solidFill>
          <a:latin typeface="+mn-lt"/>
        </a:defRPr>
      </a:lvl3pPr>
      <a:lvl4pPr marL="1258888" indent="-225425" algn="l" rtl="0" eaLnBrk="0" fontAlgn="base" hangingPunct="0">
        <a:spcBef>
          <a:spcPct val="10000"/>
        </a:spcBef>
        <a:spcAft>
          <a:spcPct val="0"/>
        </a:spcAft>
        <a:buChar char="–"/>
        <a:defRPr sz="1600">
          <a:solidFill>
            <a:schemeClr val="tx1"/>
          </a:solidFill>
          <a:latin typeface="+mn-lt"/>
        </a:defRPr>
      </a:lvl4pPr>
      <a:lvl5pPr marL="1603375" indent="-225425" algn="l" rtl="0" eaLnBrk="0" fontAlgn="base" hangingPunct="0">
        <a:spcBef>
          <a:spcPct val="10000"/>
        </a:spcBef>
        <a:spcAft>
          <a:spcPct val="0"/>
        </a:spcAft>
        <a:buChar char="»"/>
        <a:defRPr sz="1600">
          <a:solidFill>
            <a:schemeClr val="tx1"/>
          </a:solidFill>
          <a:latin typeface="+mn-lt"/>
        </a:defRPr>
      </a:lvl5pPr>
      <a:lvl6pPr marL="2060575" indent="-225425" algn="l" rtl="0" eaLnBrk="1" fontAlgn="base" hangingPunct="1">
        <a:spcBef>
          <a:spcPct val="10000"/>
        </a:spcBef>
        <a:spcAft>
          <a:spcPct val="0"/>
        </a:spcAft>
        <a:buChar char="»"/>
        <a:defRPr sz="1600">
          <a:solidFill>
            <a:schemeClr val="tx1"/>
          </a:solidFill>
          <a:latin typeface="+mn-lt"/>
        </a:defRPr>
      </a:lvl6pPr>
      <a:lvl7pPr marL="2517775" indent="-225425" algn="l" rtl="0" eaLnBrk="1" fontAlgn="base" hangingPunct="1">
        <a:spcBef>
          <a:spcPct val="10000"/>
        </a:spcBef>
        <a:spcAft>
          <a:spcPct val="0"/>
        </a:spcAft>
        <a:buChar char="»"/>
        <a:defRPr sz="1600">
          <a:solidFill>
            <a:schemeClr val="tx1"/>
          </a:solidFill>
          <a:latin typeface="+mn-lt"/>
        </a:defRPr>
      </a:lvl7pPr>
      <a:lvl8pPr marL="2974975" indent="-225425" algn="l" rtl="0" eaLnBrk="1" fontAlgn="base" hangingPunct="1">
        <a:spcBef>
          <a:spcPct val="10000"/>
        </a:spcBef>
        <a:spcAft>
          <a:spcPct val="0"/>
        </a:spcAft>
        <a:buChar char="»"/>
        <a:defRPr sz="1600">
          <a:solidFill>
            <a:schemeClr val="tx1"/>
          </a:solidFill>
          <a:latin typeface="+mn-lt"/>
        </a:defRPr>
      </a:lvl8pPr>
      <a:lvl9pPr marL="3432175" indent="-225425" algn="l" rtl="0" eaLnBrk="1" fontAlgn="base" hangingPunct="1">
        <a:spcBef>
          <a:spcPct val="1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upload.wikimedia.org/wikipedia/commons/e/ef/Pentiumpro_moshen.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3998794" y="1566015"/>
            <a:ext cx="5145206" cy="263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nchor="ct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lnSpc>
                <a:spcPct val="90000"/>
              </a:lnSpc>
              <a:spcBef>
                <a:spcPct val="0"/>
              </a:spcBef>
              <a:buFontTx/>
              <a:buNone/>
            </a:pPr>
            <a:r>
              <a:rPr lang="en-US" altLang="en-US" dirty="0"/>
              <a:t>Memory </a:t>
            </a:r>
            <a:r>
              <a:rPr lang="en-US" altLang="en-US" dirty="0" smtClean="0"/>
              <a:t>Hierarchy Design</a:t>
            </a:r>
          </a:p>
          <a:p>
            <a:pPr algn="ctr">
              <a:lnSpc>
                <a:spcPct val="90000"/>
              </a:lnSpc>
              <a:spcBef>
                <a:spcPct val="0"/>
              </a:spcBef>
              <a:buFontTx/>
              <a:buNone/>
            </a:pPr>
            <a:r>
              <a:rPr lang="en-US" altLang="en-US" dirty="0" smtClean="0"/>
              <a:t>(Caching)</a:t>
            </a:r>
          </a:p>
          <a:p>
            <a:pPr algn="ctr">
              <a:lnSpc>
                <a:spcPct val="90000"/>
              </a:lnSpc>
              <a:spcBef>
                <a:spcPct val="0"/>
              </a:spcBef>
              <a:buFontTx/>
              <a:buNone/>
            </a:pPr>
            <a:endParaRPr lang="en-US" altLang="en-US" dirty="0" smtClean="0"/>
          </a:p>
          <a:p>
            <a:pPr algn="ctr">
              <a:lnSpc>
                <a:spcPct val="90000"/>
              </a:lnSpc>
              <a:spcBef>
                <a:spcPct val="0"/>
              </a:spcBef>
              <a:buFontTx/>
              <a:buNone/>
            </a:pPr>
            <a:r>
              <a:rPr lang="en-US" altLang="en-US" sz="2000" dirty="0" smtClean="0"/>
              <a:t>Appendix </a:t>
            </a:r>
            <a:r>
              <a:rPr lang="en-US" altLang="en-US" sz="2000" dirty="0" smtClean="0"/>
              <a:t>B,</a:t>
            </a:r>
          </a:p>
          <a:p>
            <a:pPr algn="ctr">
              <a:lnSpc>
                <a:spcPct val="90000"/>
              </a:lnSpc>
              <a:spcBef>
                <a:spcPct val="0"/>
              </a:spcBef>
              <a:buFontTx/>
              <a:buNone/>
            </a:pPr>
            <a:r>
              <a:rPr lang="en-US" altLang="en-US" sz="2000" dirty="0" smtClean="0"/>
              <a:t>Chapter 2</a:t>
            </a:r>
          </a:p>
          <a:p>
            <a:pPr algn="ctr">
              <a:lnSpc>
                <a:spcPct val="90000"/>
              </a:lnSpc>
              <a:spcBef>
                <a:spcPct val="0"/>
              </a:spcBef>
              <a:buFontTx/>
              <a:buNone/>
            </a:pPr>
            <a:endParaRPr lang="en-US" altLang="en-US" sz="2000" dirty="0"/>
          </a:p>
          <a:p>
            <a:pPr algn="ctr">
              <a:lnSpc>
                <a:spcPct val="90000"/>
              </a:lnSpc>
              <a:spcBef>
                <a:spcPct val="0"/>
              </a:spcBef>
              <a:buFontTx/>
              <a:buNone/>
            </a:pPr>
            <a:endParaRPr lang="en-US" altLang="en-US" sz="2000" dirty="0"/>
          </a:p>
          <a:p>
            <a:pPr algn="ctr">
              <a:lnSpc>
                <a:spcPct val="90000"/>
              </a:lnSpc>
              <a:spcBef>
                <a:spcPct val="0"/>
              </a:spcBef>
              <a:buFontTx/>
              <a:buNone/>
            </a:pPr>
            <a:r>
              <a:rPr lang="en-US" altLang="en-US" sz="1600" dirty="0"/>
              <a:t>Dr. Scott Graham</a:t>
            </a:r>
          </a:p>
          <a:p>
            <a:pPr algn="ctr">
              <a:lnSpc>
                <a:spcPct val="90000"/>
              </a:lnSpc>
              <a:spcBef>
                <a:spcPct val="0"/>
              </a:spcBef>
              <a:buFontTx/>
              <a:buNone/>
            </a:pPr>
            <a:r>
              <a:rPr lang="en-US" altLang="en-US" sz="1600" dirty="0" smtClean="0"/>
              <a:t>AFIT/ENG</a:t>
            </a:r>
            <a:endParaRPr lang="en-US" altLang="en-US" sz="3200" dirty="0"/>
          </a:p>
        </p:txBody>
      </p:sp>
      <p:sp>
        <p:nvSpPr>
          <p:cNvPr id="3076" name="Rectangle 3"/>
          <p:cNvSpPr>
            <a:spLocks noGrp="1" noChangeArrowheads="1"/>
          </p:cNvSpPr>
          <p:nvPr>
            <p:ph type="subTitle" idx="1"/>
          </p:nvPr>
        </p:nvSpPr>
        <p:spPr>
          <a:xfrm>
            <a:off x="297975" y="4551528"/>
            <a:ext cx="2479345" cy="1212735"/>
          </a:xfrm>
        </p:spPr>
        <p:txBody>
          <a:bodyPr/>
          <a:lstStyle/>
          <a:p>
            <a:pPr eaLnBrk="1" hangingPunct="1">
              <a:lnSpc>
                <a:spcPct val="70000"/>
              </a:lnSpc>
            </a:pPr>
            <a:r>
              <a:rPr lang="en-US" altLang="en-US" sz="1400" dirty="0" smtClean="0"/>
              <a:t>Notes </a:t>
            </a:r>
            <a:r>
              <a:rPr lang="en-US" altLang="en-US" sz="1400" dirty="0" smtClean="0"/>
              <a:t>adapted </a:t>
            </a:r>
            <a:r>
              <a:rPr lang="en-US" altLang="en-US" sz="1400" dirty="0" smtClean="0"/>
              <a:t>from:</a:t>
            </a:r>
          </a:p>
          <a:p>
            <a:pPr eaLnBrk="1" hangingPunct="1">
              <a:lnSpc>
                <a:spcPct val="70000"/>
              </a:lnSpc>
            </a:pPr>
            <a:endParaRPr lang="en-US" altLang="en-US" sz="1400" dirty="0" smtClean="0"/>
          </a:p>
          <a:p>
            <a:pPr eaLnBrk="1" hangingPunct="1">
              <a:lnSpc>
                <a:spcPct val="70000"/>
              </a:lnSpc>
            </a:pPr>
            <a:r>
              <a:rPr lang="en-US" altLang="en-US" sz="1600" dirty="0" smtClean="0"/>
              <a:t>David Patterson</a:t>
            </a:r>
          </a:p>
          <a:p>
            <a:pPr eaLnBrk="1" hangingPunct="1">
              <a:lnSpc>
                <a:spcPct val="70000"/>
              </a:lnSpc>
            </a:pPr>
            <a:r>
              <a:rPr lang="en-US" altLang="en-US" sz="1600" dirty="0" smtClean="0"/>
              <a:t>University </a:t>
            </a:r>
            <a:r>
              <a:rPr lang="en-US" altLang="en-US" sz="1600" dirty="0" smtClean="0"/>
              <a:t>of California, Berkeley</a:t>
            </a:r>
            <a:endParaRPr lang="en-US" altLang="en-US" sz="1600" i="1" dirty="0" smtClean="0"/>
          </a:p>
        </p:txBody>
      </p:sp>
      <p:sp>
        <p:nvSpPr>
          <p:cNvPr id="2" name="Title 1"/>
          <p:cNvSpPr>
            <a:spLocks noGrp="1"/>
          </p:cNvSpPr>
          <p:nvPr>
            <p:ph type="title"/>
          </p:nvPr>
        </p:nvSpPr>
        <p:spPr/>
        <p:txBody>
          <a:bodyPr/>
          <a:lstStyle/>
          <a:p>
            <a:r>
              <a:rPr lang="en-US" altLang="en-US" sz="2400" dirty="0">
                <a:solidFill>
                  <a:schemeClr val="tx1"/>
                </a:solidFill>
              </a:rPr>
              <a:t>CSCE </a:t>
            </a:r>
            <a:r>
              <a:rPr lang="en-US" altLang="en-US" sz="2400" dirty="0" smtClean="0">
                <a:solidFill>
                  <a:schemeClr val="tx1"/>
                </a:solidFill>
              </a:rPr>
              <a:t>692 - Design </a:t>
            </a:r>
            <a:r>
              <a:rPr lang="en-US" altLang="en-US" sz="2400" dirty="0">
                <a:solidFill>
                  <a:schemeClr val="tx1"/>
                </a:solidFill>
              </a:rPr>
              <a:t>Principles </a:t>
            </a:r>
            <a:r>
              <a:rPr lang="en-US" altLang="en-US" sz="2400" dirty="0" smtClean="0">
                <a:solidFill>
                  <a:schemeClr val="tx1"/>
                </a:solidFill>
              </a:rPr>
              <a:t>of Computer </a:t>
            </a:r>
            <a:r>
              <a:rPr lang="en-US" altLang="en-US" sz="2400" dirty="0">
                <a:solidFill>
                  <a:schemeClr val="tx1"/>
                </a:solidFill>
              </a:rPr>
              <a:t>Architecture</a:t>
            </a:r>
            <a:endParaRPr lang="en-US" sz="2400" dirty="0">
              <a:solidFill>
                <a:schemeClr val="tx1"/>
              </a:solidFill>
            </a:endParaRPr>
          </a:p>
        </p:txBody>
      </p:sp>
      <p:pic>
        <p:nvPicPr>
          <p:cNvPr id="3077" name="Picture 8" descr="front"/>
          <p:cNvPicPr>
            <a:picLocks noChangeAspect="1" noChangeArrowheads="1"/>
          </p:cNvPicPr>
          <p:nvPr/>
        </p:nvPicPr>
        <p:blipFill>
          <a:blip r:embed="rId3" cstate="print">
            <a:extLst>
              <a:ext uri="{28A0092B-C50C-407E-A947-70E740481C1C}">
                <a14:useLocalDpi xmlns:a14="http://schemas.microsoft.com/office/drawing/2010/main" val="0"/>
              </a:ext>
            </a:extLst>
          </a:blip>
          <a:srcRect b="22223"/>
          <a:stretch>
            <a:fillRect/>
          </a:stretch>
        </p:blipFill>
        <p:spPr bwMode="auto">
          <a:xfrm>
            <a:off x="906616" y="5450905"/>
            <a:ext cx="12620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76200"/>
            <a:ext cx="7620000" cy="782638"/>
          </a:xfrm>
        </p:spPr>
        <p:txBody>
          <a:bodyPr/>
          <a:lstStyle/>
          <a:p>
            <a:pPr eaLnBrk="1" hangingPunct="1"/>
            <a:r>
              <a:rPr lang="en-US" altLang="en-US" smtClean="0"/>
              <a:t>The Principle of Locality</a:t>
            </a:r>
          </a:p>
        </p:txBody>
      </p:sp>
      <p:sp>
        <p:nvSpPr>
          <p:cNvPr id="60419" name="Rectangle 3"/>
          <p:cNvSpPr>
            <a:spLocks noGrp="1" noChangeArrowheads="1"/>
          </p:cNvSpPr>
          <p:nvPr>
            <p:ph type="body" idx="1"/>
          </p:nvPr>
        </p:nvSpPr>
        <p:spPr>
          <a:xfrm>
            <a:off x="466725" y="1274763"/>
            <a:ext cx="8248650" cy="4745037"/>
          </a:xfrm>
        </p:spPr>
        <p:txBody>
          <a:bodyPr/>
          <a:lstStyle/>
          <a:p>
            <a:pPr eaLnBrk="1" hangingPunct="1"/>
            <a:r>
              <a:rPr lang="en-US" altLang="en-US" smtClean="0"/>
              <a:t>The Principle of Locality:</a:t>
            </a:r>
          </a:p>
          <a:p>
            <a:pPr lvl="1" eaLnBrk="1" hangingPunct="1"/>
            <a:r>
              <a:rPr lang="en-US" altLang="en-US" smtClean="0"/>
              <a:t>Programs access a relatively small portion of the address space at any instant of time.</a:t>
            </a:r>
          </a:p>
          <a:p>
            <a:pPr eaLnBrk="1" hangingPunct="1"/>
            <a:r>
              <a:rPr lang="en-US" altLang="en-US" smtClean="0"/>
              <a:t>Two Different Types of Locality:</a:t>
            </a:r>
          </a:p>
          <a:p>
            <a:pPr lvl="1" eaLnBrk="1" hangingPunct="1"/>
            <a:r>
              <a:rPr lang="en-US" altLang="en-US" u="sng" smtClean="0">
                <a:solidFill>
                  <a:srgbClr val="114FFB"/>
                </a:solidFill>
              </a:rPr>
              <a:t>Temporal Locality </a:t>
            </a:r>
            <a:r>
              <a:rPr lang="en-US" altLang="en-US" smtClean="0"/>
              <a:t>(Locality in Time): If an item is referenced, it will tend to be referenced again soon (e.g., loops, reuse)</a:t>
            </a:r>
          </a:p>
          <a:p>
            <a:pPr lvl="1" eaLnBrk="1" hangingPunct="1"/>
            <a:r>
              <a:rPr lang="en-US" altLang="en-US" u="sng" smtClean="0">
                <a:solidFill>
                  <a:srgbClr val="114FFB"/>
                </a:solidFill>
              </a:rPr>
              <a:t>Spatial Locality </a:t>
            </a:r>
            <a:r>
              <a:rPr lang="en-US" altLang="en-US" smtClean="0"/>
              <a:t>(Locality in Space): If an item is referenced, items whose addresses are close by tend to be referenced soon </a:t>
            </a:r>
            <a:br>
              <a:rPr lang="en-US" altLang="en-US" smtClean="0"/>
            </a:br>
            <a:r>
              <a:rPr lang="en-US" altLang="en-US" smtClean="0"/>
              <a:t>(e.g., straightline code, array access)</a:t>
            </a:r>
          </a:p>
          <a:p>
            <a:pPr eaLnBrk="1" hangingPunct="1"/>
            <a:r>
              <a:rPr lang="en-US" altLang="en-US" smtClean="0"/>
              <a:t>Types of Caches</a:t>
            </a:r>
          </a:p>
          <a:p>
            <a:pPr lvl="1" eaLnBrk="1" hangingPunct="1"/>
            <a:r>
              <a:rPr lang="en-US" altLang="en-US" smtClean="0"/>
              <a:t>Instruction</a:t>
            </a:r>
          </a:p>
          <a:p>
            <a:pPr lvl="1" eaLnBrk="1" hangingPunct="1"/>
            <a:r>
              <a:rPr lang="en-US" altLang="en-US" smtClean="0"/>
              <a:t>Data</a:t>
            </a:r>
          </a:p>
          <a:p>
            <a:pPr lvl="1" eaLnBrk="1" hangingPunct="1"/>
            <a:r>
              <a:rPr lang="en-US" altLang="en-US" smtClean="0"/>
              <a:t>Unified (Instruction and Data)</a:t>
            </a:r>
          </a:p>
          <a:p>
            <a:pPr eaLnBrk="1" hangingPunct="1"/>
            <a:r>
              <a:rPr lang="en-US" altLang="en-US" smtClean="0"/>
              <a:t>HW relies on locality for speed</a:t>
            </a:r>
          </a:p>
        </p:txBody>
      </p:sp>
      <p:sp>
        <p:nvSpPr>
          <p:cNvPr id="4" name="Slide Number Placeholder 3"/>
          <p:cNvSpPr>
            <a:spLocks noGrp="1"/>
          </p:cNvSpPr>
          <p:nvPr>
            <p:ph type="sldNum" sz="quarter" idx="10"/>
          </p:nvPr>
        </p:nvSpPr>
        <p:spPr/>
        <p:txBody>
          <a:bodyPr/>
          <a:lstStyle/>
          <a:p>
            <a:pPr>
              <a:defRPr/>
            </a:pPr>
            <a:fld id="{EB8E3B2D-6A65-406A-8D76-E70D9D330CBA}" type="slidenum">
              <a:rPr lang="en-US"/>
              <a:pPr>
                <a:defRPr/>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Hierarchy Basics</a:t>
            </a:r>
            <a:endParaRPr lang="en-US" dirty="0"/>
          </a:p>
        </p:txBody>
      </p:sp>
      <p:sp>
        <p:nvSpPr>
          <p:cNvPr id="3" name="Content Placeholder 2"/>
          <p:cNvSpPr>
            <a:spLocks noGrp="1"/>
          </p:cNvSpPr>
          <p:nvPr>
            <p:ph idx="1"/>
          </p:nvPr>
        </p:nvSpPr>
        <p:spPr/>
        <p:txBody>
          <a:bodyPr/>
          <a:lstStyle/>
          <a:p>
            <a:pPr lvl="0"/>
            <a:r>
              <a:rPr lang="en-US" dirty="0" smtClean="0"/>
              <a:t>A “miss” occurs when </a:t>
            </a:r>
            <a:r>
              <a:rPr lang="en-US" dirty="0" smtClean="0"/>
              <a:t>a word is not found in the cache</a:t>
            </a:r>
          </a:p>
          <a:p>
            <a:pPr lvl="0"/>
            <a:endParaRPr lang="en-US" dirty="0"/>
          </a:p>
          <a:p>
            <a:pPr lvl="0"/>
            <a:r>
              <a:rPr lang="en-US" dirty="0" smtClean="0"/>
              <a:t>Then what?</a:t>
            </a:r>
          </a:p>
          <a:p>
            <a:pPr lvl="1"/>
            <a:r>
              <a:rPr lang="en-US" dirty="0" smtClean="0"/>
              <a:t>Fetch word from lower level in hierarchy (and higher latency)</a:t>
            </a:r>
          </a:p>
          <a:p>
            <a:pPr lvl="2"/>
            <a:r>
              <a:rPr lang="en-US" dirty="0" smtClean="0"/>
              <a:t>Lower level may be another cache or the main memory</a:t>
            </a:r>
          </a:p>
          <a:p>
            <a:pPr marL="688975" lvl="2" indent="0">
              <a:buNone/>
            </a:pPr>
            <a:endParaRPr lang="en-US" dirty="0" smtClean="0"/>
          </a:p>
          <a:p>
            <a:pPr lvl="1"/>
            <a:r>
              <a:rPr lang="en-US" dirty="0" smtClean="0"/>
              <a:t>Also fetch some neighbors (other words in the block)</a:t>
            </a:r>
          </a:p>
          <a:p>
            <a:pPr lvl="2"/>
            <a:r>
              <a:rPr lang="en-US" dirty="0" smtClean="0"/>
              <a:t>Takes advantage of spatial locality</a:t>
            </a:r>
          </a:p>
          <a:p>
            <a:pPr lvl="2"/>
            <a:endParaRPr lang="en-US" dirty="0" smtClean="0"/>
          </a:p>
          <a:p>
            <a:pPr lvl="1"/>
            <a:r>
              <a:rPr lang="en-US" dirty="0" smtClean="0"/>
              <a:t>Place block into cache</a:t>
            </a:r>
          </a:p>
          <a:p>
            <a:pPr lvl="2"/>
            <a:r>
              <a:rPr lang="en-US" dirty="0" smtClean="0"/>
              <a:t>Where?  What will you eject?</a:t>
            </a:r>
          </a:p>
          <a:p>
            <a:endParaRPr lang="en-US" dirty="0"/>
          </a:p>
          <a:p>
            <a:r>
              <a:rPr lang="en-US" dirty="0" smtClean="0"/>
              <a:t>Need to understand/justify cache </a:t>
            </a:r>
            <a:r>
              <a:rPr lang="en-US" dirty="0" err="1" smtClean="0"/>
              <a:t>performence</a:t>
            </a:r>
            <a:endParaRPr lang="en-US" dirty="0" smtClean="0"/>
          </a:p>
        </p:txBody>
      </p:sp>
      <p:sp>
        <p:nvSpPr>
          <p:cNvPr id="4" name="Slide Number Placeholder 3"/>
          <p:cNvSpPr>
            <a:spLocks noGrp="1"/>
          </p:cNvSpPr>
          <p:nvPr>
            <p:ph type="sldNum" sz="quarter" idx="10"/>
          </p:nvPr>
        </p:nvSpPr>
        <p:spPr/>
        <p:txBody>
          <a:bodyPr/>
          <a:lstStyle/>
          <a:p>
            <a:fld id="{8E8BDE3E-6B1B-4C5A-8209-8E04654E112E}" type="slidenum">
              <a:rPr lang="en-US" smtClean="0"/>
              <a:pPr/>
              <a:t>11</a:t>
            </a:fld>
            <a:endParaRPr lang="en-US" dirty="0"/>
          </a:p>
        </p:txBody>
      </p:sp>
    </p:spTree>
    <p:extLst>
      <p:ext uri="{BB962C8B-B14F-4D97-AF65-F5344CB8AC3E}">
        <p14:creationId xmlns:p14="http://schemas.microsoft.com/office/powerpoint/2010/main" val="311021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3425" y="109538"/>
            <a:ext cx="7610475" cy="677862"/>
          </a:xfrm>
        </p:spPr>
        <p:txBody>
          <a:bodyPr/>
          <a:lstStyle/>
          <a:p>
            <a:pPr eaLnBrk="1" hangingPunct="1"/>
            <a:r>
              <a:rPr lang="en-US" altLang="en-US" smtClean="0"/>
              <a:t>Memory Hierarchy: Terminology</a:t>
            </a:r>
          </a:p>
        </p:txBody>
      </p:sp>
      <p:sp>
        <p:nvSpPr>
          <p:cNvPr id="10243" name="Rectangle 3"/>
          <p:cNvSpPr>
            <a:spLocks noGrp="1" noChangeArrowheads="1"/>
          </p:cNvSpPr>
          <p:nvPr>
            <p:ph type="body" idx="1"/>
          </p:nvPr>
        </p:nvSpPr>
        <p:spPr>
          <a:xfrm>
            <a:off x="466725" y="1046163"/>
            <a:ext cx="8248650" cy="3221037"/>
          </a:xfrm>
        </p:spPr>
        <p:txBody>
          <a:bodyPr/>
          <a:lstStyle/>
          <a:p>
            <a:pPr eaLnBrk="1" hangingPunct="1"/>
            <a:r>
              <a:rPr lang="en-US" altLang="en-US" sz="2000" dirty="0" smtClean="0">
                <a:solidFill>
                  <a:srgbClr val="114FFB"/>
                </a:solidFill>
              </a:rPr>
              <a:t>Hit</a:t>
            </a:r>
            <a:r>
              <a:rPr lang="en-US" altLang="en-US" sz="2000" dirty="0" smtClean="0"/>
              <a:t>: data appears in some block in the upper level (example: Block X) </a:t>
            </a:r>
          </a:p>
          <a:p>
            <a:pPr lvl="1" eaLnBrk="1" hangingPunct="1"/>
            <a:r>
              <a:rPr lang="en-US" altLang="en-US" sz="1600" dirty="0" smtClean="0">
                <a:solidFill>
                  <a:srgbClr val="114FFB"/>
                </a:solidFill>
              </a:rPr>
              <a:t>Hit Rate</a:t>
            </a:r>
            <a:r>
              <a:rPr lang="en-US" altLang="en-US" sz="1600" dirty="0" smtClean="0"/>
              <a:t>: the fraction of memory accesses found in the upper level</a:t>
            </a:r>
          </a:p>
          <a:p>
            <a:pPr lvl="1" eaLnBrk="1" hangingPunct="1"/>
            <a:r>
              <a:rPr lang="en-US" altLang="en-US" sz="1600" dirty="0" smtClean="0">
                <a:solidFill>
                  <a:srgbClr val="114FFB"/>
                </a:solidFill>
              </a:rPr>
              <a:t>Hit Time</a:t>
            </a:r>
            <a:r>
              <a:rPr lang="en-US" altLang="en-US" sz="1600" dirty="0" smtClean="0"/>
              <a:t>: Time to access </a:t>
            </a:r>
            <a:r>
              <a:rPr lang="en-US" altLang="en-US" sz="1600" dirty="0" smtClean="0"/>
              <a:t>upper </a:t>
            </a:r>
            <a:r>
              <a:rPr lang="en-US" altLang="en-US" sz="1600" dirty="0" smtClean="0"/>
              <a:t>level </a:t>
            </a:r>
            <a:r>
              <a:rPr lang="en-US" altLang="en-US" sz="1600" dirty="0" smtClean="0"/>
              <a:t>= </a:t>
            </a:r>
            <a:r>
              <a:rPr lang="en-US" altLang="en-US" sz="1600" dirty="0" smtClean="0"/>
              <a:t>access time + </a:t>
            </a:r>
            <a:r>
              <a:rPr lang="en-US" altLang="en-US" sz="1600" dirty="0" smtClean="0"/>
              <a:t>time </a:t>
            </a:r>
            <a:r>
              <a:rPr lang="en-US" altLang="en-US" sz="1600" dirty="0" smtClean="0"/>
              <a:t>to determine </a:t>
            </a:r>
            <a:r>
              <a:rPr lang="en-US" altLang="en-US" sz="1600" dirty="0" smtClean="0"/>
              <a:t>hit/miss</a:t>
            </a:r>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smtClean="0"/>
          </a:p>
          <a:p>
            <a:pPr eaLnBrk="1" hangingPunct="1"/>
            <a:endParaRPr lang="en-US" altLang="en-US" sz="2000" dirty="0" smtClean="0">
              <a:solidFill>
                <a:srgbClr val="FF0000"/>
              </a:solidFill>
            </a:endParaRPr>
          </a:p>
          <a:p>
            <a:pPr eaLnBrk="1" hangingPunct="1"/>
            <a:r>
              <a:rPr lang="en-US" altLang="en-US" sz="2000" dirty="0" smtClean="0">
                <a:solidFill>
                  <a:srgbClr val="FF0000"/>
                </a:solidFill>
              </a:rPr>
              <a:t>Miss</a:t>
            </a:r>
            <a:r>
              <a:rPr lang="en-US" altLang="en-US" sz="2000" dirty="0" smtClean="0"/>
              <a:t>: data must be retrieved from a block in the lower level (Block Y)</a:t>
            </a:r>
          </a:p>
          <a:p>
            <a:pPr lvl="1" eaLnBrk="1" hangingPunct="1"/>
            <a:r>
              <a:rPr lang="en-US" altLang="en-US" sz="1600" dirty="0" smtClean="0">
                <a:solidFill>
                  <a:srgbClr val="FF0000"/>
                </a:solidFill>
              </a:rPr>
              <a:t>Miss Rate  </a:t>
            </a:r>
            <a:r>
              <a:rPr lang="en-US" altLang="en-US" sz="1600" dirty="0" smtClean="0"/>
              <a:t>= 1 - (Hit Rate)</a:t>
            </a:r>
          </a:p>
          <a:p>
            <a:pPr lvl="1" eaLnBrk="1" hangingPunct="1"/>
            <a:r>
              <a:rPr lang="en-US" altLang="en-US" sz="1600" dirty="0" smtClean="0">
                <a:solidFill>
                  <a:srgbClr val="FF0000"/>
                </a:solidFill>
              </a:rPr>
              <a:t>Miss Penalty</a:t>
            </a:r>
            <a:r>
              <a:rPr lang="en-US" altLang="en-US" sz="1600" dirty="0" smtClean="0"/>
              <a:t>: Time to replace a block in the upper level  + </a:t>
            </a:r>
          </a:p>
          <a:p>
            <a:pPr lvl="2" eaLnBrk="1" hangingPunct="1">
              <a:buFontTx/>
              <a:buNone/>
            </a:pPr>
            <a:r>
              <a:rPr lang="en-US" altLang="en-US" sz="1600" dirty="0" smtClean="0"/>
              <a:t>                     Time to deliver the block to the processor</a:t>
            </a:r>
          </a:p>
          <a:p>
            <a:pPr eaLnBrk="1" hangingPunct="1"/>
            <a:r>
              <a:rPr lang="en-US" altLang="en-US" sz="2000" dirty="0" smtClean="0"/>
              <a:t>Average memory-access time (AMAT)</a:t>
            </a:r>
            <a:br>
              <a:rPr lang="en-US" altLang="en-US" sz="2000" dirty="0" smtClean="0"/>
            </a:br>
            <a:r>
              <a:rPr lang="en-US" altLang="en-US" sz="2000" dirty="0" smtClean="0"/>
              <a:t>	= Hit time + Miss rate x Miss penalty (ns or clocks)</a:t>
            </a:r>
          </a:p>
        </p:txBody>
      </p:sp>
      <p:grpSp>
        <p:nvGrpSpPr>
          <p:cNvPr id="10244" name="Group 18"/>
          <p:cNvGrpSpPr>
            <a:grpSpLocks/>
          </p:cNvGrpSpPr>
          <p:nvPr/>
        </p:nvGrpSpPr>
        <p:grpSpPr bwMode="auto">
          <a:xfrm>
            <a:off x="1884362" y="2133600"/>
            <a:ext cx="5308600" cy="1879600"/>
            <a:chOff x="903" y="2688"/>
            <a:chExt cx="3344" cy="1184"/>
          </a:xfrm>
        </p:grpSpPr>
        <p:sp>
          <p:nvSpPr>
            <p:cNvPr id="10246" name="Rectangle 4"/>
            <p:cNvSpPr>
              <a:spLocks noChangeArrowheads="1"/>
            </p:cNvSpPr>
            <p:nvPr/>
          </p:nvSpPr>
          <p:spPr bwMode="auto">
            <a:xfrm>
              <a:off x="2072" y="2832"/>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47" name="Rectangle 5"/>
            <p:cNvSpPr>
              <a:spLocks noChangeArrowheads="1"/>
            </p:cNvSpPr>
            <p:nvPr/>
          </p:nvSpPr>
          <p:spPr bwMode="auto">
            <a:xfrm>
              <a:off x="3464" y="2688"/>
              <a:ext cx="752" cy="11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48" name="Rectangle 6"/>
            <p:cNvSpPr>
              <a:spLocks noChangeArrowheads="1"/>
            </p:cNvSpPr>
            <p:nvPr/>
          </p:nvSpPr>
          <p:spPr bwMode="auto">
            <a:xfrm>
              <a:off x="3475" y="2697"/>
              <a:ext cx="77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b="0">
                  <a:latin typeface="Times New Roman" pitchFamily="18" charset="0"/>
                </a:rPr>
                <a:t>Lower Level</a:t>
              </a:r>
            </a:p>
            <a:p>
              <a:pPr algn="ctr">
                <a:spcBef>
                  <a:spcPct val="0"/>
                </a:spcBef>
                <a:buFontTx/>
                <a:buNone/>
              </a:pPr>
              <a:r>
                <a:rPr lang="en-US" altLang="en-US" sz="1400" b="0">
                  <a:latin typeface="Times New Roman" pitchFamily="18" charset="0"/>
                </a:rPr>
                <a:t>Memory</a:t>
              </a:r>
            </a:p>
          </p:txBody>
        </p:sp>
        <p:sp>
          <p:nvSpPr>
            <p:cNvPr id="10249" name="Rectangle 7"/>
            <p:cNvSpPr>
              <a:spLocks noChangeArrowheads="1"/>
            </p:cNvSpPr>
            <p:nvPr/>
          </p:nvSpPr>
          <p:spPr bwMode="auto">
            <a:xfrm>
              <a:off x="2086" y="2841"/>
              <a:ext cx="7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b="0" dirty="0">
                  <a:latin typeface="Times New Roman" pitchFamily="18" charset="0"/>
                </a:rPr>
                <a:t>Upper Level</a:t>
              </a:r>
            </a:p>
            <a:p>
              <a:pPr algn="ctr">
                <a:spcBef>
                  <a:spcPct val="0"/>
                </a:spcBef>
                <a:buFontTx/>
                <a:buNone/>
              </a:pPr>
              <a:r>
                <a:rPr lang="en-US" altLang="en-US" sz="1400" b="0" dirty="0">
                  <a:latin typeface="Times New Roman" pitchFamily="18" charset="0"/>
                </a:rPr>
                <a:t>Memory</a:t>
              </a:r>
            </a:p>
          </p:txBody>
        </p:sp>
        <p:sp>
          <p:nvSpPr>
            <p:cNvPr id="10250" name="Line 8"/>
            <p:cNvSpPr>
              <a:spLocks noChangeShapeType="1"/>
            </p:cNvSpPr>
            <p:nvPr/>
          </p:nvSpPr>
          <p:spPr bwMode="auto">
            <a:xfrm flipH="1">
              <a:off x="912" y="3064"/>
              <a:ext cx="11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Rectangle 9"/>
            <p:cNvSpPr>
              <a:spLocks noChangeArrowheads="1"/>
            </p:cNvSpPr>
            <p:nvPr/>
          </p:nvSpPr>
          <p:spPr bwMode="auto">
            <a:xfrm>
              <a:off x="1143" y="2872"/>
              <a:ext cx="7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To Processor</a:t>
              </a:r>
            </a:p>
          </p:txBody>
        </p:sp>
        <p:sp>
          <p:nvSpPr>
            <p:cNvPr id="10252" name="Line 10"/>
            <p:cNvSpPr>
              <a:spLocks noChangeShapeType="1"/>
            </p:cNvSpPr>
            <p:nvPr/>
          </p:nvSpPr>
          <p:spPr bwMode="auto">
            <a:xfrm>
              <a:off x="912" y="3544"/>
              <a:ext cx="11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Rectangle 11"/>
            <p:cNvSpPr>
              <a:spLocks noChangeArrowheads="1"/>
            </p:cNvSpPr>
            <p:nvPr/>
          </p:nvSpPr>
          <p:spPr bwMode="auto">
            <a:xfrm>
              <a:off x="903" y="3352"/>
              <a:ext cx="9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From Processor</a:t>
              </a:r>
            </a:p>
          </p:txBody>
        </p:sp>
        <p:sp>
          <p:nvSpPr>
            <p:cNvPr id="10254" name="Line 12"/>
            <p:cNvSpPr>
              <a:spLocks noChangeShapeType="1"/>
            </p:cNvSpPr>
            <p:nvPr/>
          </p:nvSpPr>
          <p:spPr bwMode="auto">
            <a:xfrm>
              <a:off x="2880" y="3256"/>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Rectangle 13"/>
            <p:cNvSpPr>
              <a:spLocks noChangeArrowheads="1"/>
            </p:cNvSpPr>
            <p:nvPr/>
          </p:nvSpPr>
          <p:spPr bwMode="auto">
            <a:xfrm>
              <a:off x="2356" y="3404"/>
              <a:ext cx="232" cy="232"/>
            </a:xfrm>
            <a:prstGeom prst="rect">
              <a:avLst/>
            </a:prstGeom>
            <a:solidFill>
              <a:srgbClr val="114FFB"/>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56" name="Rectangle 14"/>
            <p:cNvSpPr>
              <a:spLocks noChangeArrowheads="1"/>
            </p:cNvSpPr>
            <p:nvPr/>
          </p:nvSpPr>
          <p:spPr bwMode="auto">
            <a:xfrm>
              <a:off x="2295" y="3223"/>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Blk X</a:t>
              </a:r>
            </a:p>
          </p:txBody>
        </p:sp>
        <p:sp>
          <p:nvSpPr>
            <p:cNvPr id="10257" name="Rectangle 15"/>
            <p:cNvSpPr>
              <a:spLocks noChangeArrowheads="1"/>
            </p:cNvSpPr>
            <p:nvPr/>
          </p:nvSpPr>
          <p:spPr bwMode="auto">
            <a:xfrm>
              <a:off x="3748" y="3596"/>
              <a:ext cx="232" cy="232"/>
            </a:xfrm>
            <a:prstGeom prst="rect">
              <a:avLst/>
            </a:prstGeom>
            <a:solidFill>
              <a:srgbClr val="FF0000"/>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58" name="Rectangle 16"/>
            <p:cNvSpPr>
              <a:spLocks noChangeArrowheads="1"/>
            </p:cNvSpPr>
            <p:nvPr/>
          </p:nvSpPr>
          <p:spPr bwMode="auto">
            <a:xfrm>
              <a:off x="3687" y="3415"/>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Blk Y</a:t>
              </a:r>
            </a:p>
          </p:txBody>
        </p:sp>
      </p:grpSp>
      <p:sp>
        <p:nvSpPr>
          <p:cNvPr id="18" name="Slide Number Placeholder 17"/>
          <p:cNvSpPr>
            <a:spLocks noGrp="1"/>
          </p:cNvSpPr>
          <p:nvPr>
            <p:ph type="sldNum" sz="quarter" idx="10"/>
          </p:nvPr>
        </p:nvSpPr>
        <p:spPr/>
        <p:txBody>
          <a:bodyPr/>
          <a:lstStyle/>
          <a:p>
            <a:pPr>
              <a:defRPr/>
            </a:pPr>
            <a:fld id="{9B3E44B9-8981-46ED-BD46-99E20AFED032}" type="slidenum">
              <a:rPr lang="en-US"/>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AMAT formula(s)</a:t>
            </a:r>
            <a:endParaRPr lang="en-US" dirty="0"/>
          </a:p>
        </p:txBody>
      </p:sp>
      <p:sp>
        <p:nvSpPr>
          <p:cNvPr id="3" name="Content Placeholder 2"/>
          <p:cNvSpPr>
            <a:spLocks noGrp="1"/>
          </p:cNvSpPr>
          <p:nvPr>
            <p:ph idx="1"/>
          </p:nvPr>
        </p:nvSpPr>
        <p:spPr/>
        <p:txBody>
          <a:bodyPr/>
          <a:lstStyle/>
          <a:p>
            <a:pPr marL="0" indent="0">
              <a:buNone/>
            </a:pPr>
            <a:r>
              <a:rPr lang="en-US" altLang="en-US" dirty="0"/>
              <a:t>Average memory-access time (AMAT</a:t>
            </a:r>
            <a:r>
              <a:rPr lang="en-US" altLang="en-US" dirty="0" smtClean="0"/>
              <a:t>)</a:t>
            </a:r>
          </a:p>
          <a:p>
            <a:pPr marL="0" indent="0">
              <a:buNone/>
            </a:pPr>
            <a:r>
              <a:rPr lang="en-US" altLang="en-US" dirty="0" smtClean="0"/>
              <a:t>AMAT = </a:t>
            </a:r>
            <a:r>
              <a:rPr lang="en-US" altLang="en-US" dirty="0"/>
              <a:t>Hit time + Miss rate x Miss penalty (ns or clocks)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1800" dirty="0" smtClean="0"/>
              <a:t>Why don’t these formulae match?</a:t>
            </a:r>
          </a:p>
          <a:p>
            <a:pPr marL="0" indent="0">
              <a:buNone/>
            </a:pPr>
            <a:r>
              <a:rPr lang="en-US" sz="1800" dirty="0" smtClean="0"/>
              <a:t>They do if you define hit time and miss penalty carefully</a:t>
            </a:r>
            <a:endParaRPr lang="en-US" sz="1800"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13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141972365"/>
              </p:ext>
            </p:extLst>
          </p:nvPr>
        </p:nvGraphicFramePr>
        <p:xfrm>
          <a:off x="558613" y="2970212"/>
          <a:ext cx="6508750" cy="1252538"/>
        </p:xfrm>
        <a:graphic>
          <a:graphicData uri="http://schemas.openxmlformats.org/presentationml/2006/ole">
            <mc:AlternateContent xmlns:mc="http://schemas.openxmlformats.org/markup-compatibility/2006">
              <mc:Choice xmlns:v="urn:schemas-microsoft-com:vml" Requires="v">
                <p:oleObj spid="_x0000_s28676" name="Equation" r:id="rId3" imgW="3695700" imgH="711200" progId="Equation.3">
                  <p:embed/>
                </p:oleObj>
              </mc:Choice>
              <mc:Fallback>
                <p:oleObj name="Equation" r:id="rId3" imgW="36957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13" y="2970212"/>
                        <a:ext cx="65087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6125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Memory Performance</a:t>
            </a:r>
          </a:p>
        </p:txBody>
      </p:sp>
      <p:sp>
        <p:nvSpPr>
          <p:cNvPr id="11267" name="Rectangle 3"/>
          <p:cNvSpPr>
            <a:spLocks noGrp="1" noChangeArrowheads="1"/>
          </p:cNvSpPr>
          <p:nvPr>
            <p:ph type="body" idx="1"/>
          </p:nvPr>
        </p:nvSpPr>
        <p:spPr/>
        <p:txBody>
          <a:bodyPr/>
          <a:lstStyle/>
          <a:p>
            <a:pPr eaLnBrk="1" hangingPunct="1"/>
            <a:r>
              <a:rPr lang="en-US" altLang="en-US" smtClean="0"/>
              <a:t>Assume cache access requires 1 cycle, main memory requires 12 total, and disk requires 100,000 cycles total</a:t>
            </a:r>
          </a:p>
          <a:p>
            <a:pPr lvl="1" eaLnBrk="1" hangingPunct="1"/>
            <a:r>
              <a:rPr lang="en-US" altLang="en-US" smtClean="0"/>
              <a:t>Assume a 95% hit rate in cache</a:t>
            </a:r>
          </a:p>
          <a:p>
            <a:pPr lvl="1" eaLnBrk="1" hangingPunct="1"/>
            <a:r>
              <a:rPr lang="en-US" altLang="en-US" smtClean="0"/>
              <a:t>Assume 99.999% hit rate in main memory</a:t>
            </a:r>
          </a:p>
          <a:p>
            <a:pPr lvl="1" eaLnBrk="1" hangingPunct="1"/>
            <a:r>
              <a:rPr lang="en-US" altLang="en-US" smtClean="0"/>
              <a:t>What is average access time?</a:t>
            </a:r>
          </a:p>
          <a:p>
            <a:pPr lvl="2" eaLnBrk="1" hangingPunct="1"/>
            <a:r>
              <a:rPr lang="en-US" altLang="en-US" smtClean="0"/>
              <a:t>1.6 cycles</a:t>
            </a:r>
          </a:p>
        </p:txBody>
      </p:sp>
      <p:sp>
        <p:nvSpPr>
          <p:cNvPr id="5" name="Slide Number Placeholder 4"/>
          <p:cNvSpPr>
            <a:spLocks noGrp="1"/>
          </p:cNvSpPr>
          <p:nvPr>
            <p:ph type="sldNum" sz="quarter" idx="10"/>
          </p:nvPr>
        </p:nvSpPr>
        <p:spPr/>
        <p:txBody>
          <a:bodyPr/>
          <a:lstStyle/>
          <a:p>
            <a:pPr>
              <a:defRPr/>
            </a:pPr>
            <a:fld id="{EE414945-A545-427A-8721-4DDA99D8EF03}" type="slidenum">
              <a:rPr lang="en-US"/>
              <a:pPr>
                <a:defRPr/>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4 Questions for Memory Hierarchy</a:t>
            </a:r>
            <a:endParaRPr lang="en-US" altLang="en-US" smtClean="0"/>
          </a:p>
        </p:txBody>
      </p:sp>
      <p:sp>
        <p:nvSpPr>
          <p:cNvPr id="13315" name="Rectangle 3"/>
          <p:cNvSpPr>
            <a:spLocks noGrp="1" noChangeArrowheads="1"/>
          </p:cNvSpPr>
          <p:nvPr>
            <p:ph type="body" idx="1"/>
          </p:nvPr>
        </p:nvSpPr>
        <p:spPr/>
        <p:txBody>
          <a:bodyPr/>
          <a:lstStyle/>
          <a:p>
            <a:r>
              <a:rPr lang="en-US" altLang="en-US" dirty="0" smtClean="0"/>
              <a:t>Q1: Where can a block be placed in the upper level? 	</a:t>
            </a:r>
            <a:r>
              <a:rPr lang="en-US" altLang="en-US" dirty="0" smtClean="0">
                <a:solidFill>
                  <a:srgbClr val="114FFB"/>
                </a:solidFill>
              </a:rPr>
              <a:t>(Block placement)</a:t>
            </a:r>
          </a:p>
          <a:p>
            <a:endParaRPr lang="en-US" altLang="en-US" dirty="0" smtClean="0"/>
          </a:p>
          <a:p>
            <a:r>
              <a:rPr lang="en-US" altLang="en-US" dirty="0" smtClean="0"/>
              <a:t>Q2: How is a block found if it is in the upper level?</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Block identification)</a:t>
            </a:r>
          </a:p>
          <a:p>
            <a:endParaRPr lang="en-US" altLang="en-US" dirty="0" smtClean="0"/>
          </a:p>
          <a:p>
            <a:r>
              <a:rPr lang="en-US" altLang="en-US" dirty="0" smtClean="0"/>
              <a:t>Q3: Which block should be replaced on a miss? </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Block replacement)</a:t>
            </a:r>
          </a:p>
          <a:p>
            <a:endParaRPr lang="en-US" altLang="en-US" dirty="0" smtClean="0"/>
          </a:p>
          <a:p>
            <a:r>
              <a:rPr lang="en-US" altLang="en-US" dirty="0" smtClean="0"/>
              <a:t>Q4: What happens on a write? </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Write strategy)</a:t>
            </a:r>
          </a:p>
        </p:txBody>
      </p:sp>
      <p:sp>
        <p:nvSpPr>
          <p:cNvPr id="5" name="Slide Number Placeholder 4"/>
          <p:cNvSpPr>
            <a:spLocks noGrp="1"/>
          </p:cNvSpPr>
          <p:nvPr>
            <p:ph type="sldNum" sz="quarter" idx="10"/>
          </p:nvPr>
        </p:nvSpPr>
        <p:spPr/>
        <p:txBody>
          <a:bodyPr/>
          <a:lstStyle/>
          <a:p>
            <a:fld id="{D824E804-FA57-4C2B-A21C-E345AB318AAA}" type="slidenum">
              <a:rPr lang="en-US" smtClean="0"/>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152400"/>
            <a:ext cx="7162800" cy="609600"/>
          </a:xfrm>
        </p:spPr>
        <p:txBody>
          <a:bodyPr/>
          <a:lstStyle/>
          <a:p>
            <a:pPr eaLnBrk="1" hangingPunct="1"/>
            <a:r>
              <a:rPr lang="en-US" altLang="en-US" smtClean="0"/>
              <a:t>Q1: Where can a block be placed? </a:t>
            </a:r>
          </a:p>
        </p:txBody>
      </p:sp>
      <p:sp>
        <p:nvSpPr>
          <p:cNvPr id="14339" name="Rectangle 3"/>
          <p:cNvSpPr>
            <a:spLocks noGrp="1" noChangeArrowheads="1"/>
          </p:cNvSpPr>
          <p:nvPr>
            <p:ph type="body" idx="1"/>
          </p:nvPr>
        </p:nvSpPr>
        <p:spPr>
          <a:xfrm>
            <a:off x="388471" y="1016000"/>
            <a:ext cx="7764929" cy="1250950"/>
          </a:xfrm>
        </p:spPr>
        <p:txBody>
          <a:bodyPr/>
          <a:lstStyle/>
          <a:p>
            <a:pPr marL="0" indent="0" eaLnBrk="1" hangingPunct="1">
              <a:buNone/>
            </a:pPr>
            <a:r>
              <a:rPr lang="en-US" altLang="en-US" sz="2000" dirty="0" smtClean="0"/>
              <a:t>Example: Block number 12 </a:t>
            </a:r>
            <a:r>
              <a:rPr lang="en-US" altLang="en-US" sz="2000" dirty="0" smtClean="0"/>
              <a:t>placed in </a:t>
            </a:r>
            <a:r>
              <a:rPr lang="en-US" altLang="en-US" sz="2000" dirty="0" smtClean="0"/>
              <a:t>a cache </a:t>
            </a:r>
            <a:r>
              <a:rPr lang="en-US" altLang="en-US" sz="2000" dirty="0"/>
              <a:t>of size 8 </a:t>
            </a:r>
            <a:r>
              <a:rPr lang="en-US" altLang="en-US" sz="2000" dirty="0" smtClean="0"/>
              <a:t>blocks:</a:t>
            </a:r>
            <a:endParaRPr lang="en-US" altLang="en-US" sz="2000" dirty="0" smtClean="0"/>
          </a:p>
          <a:p>
            <a:pPr lvl="1" eaLnBrk="1" hangingPunct="1"/>
            <a:r>
              <a:rPr lang="en-US" altLang="en-US" sz="1600" dirty="0" smtClean="0"/>
              <a:t>Fully associative</a:t>
            </a:r>
            <a:r>
              <a:rPr lang="en-US" altLang="en-US" sz="1600" dirty="0" smtClean="0"/>
              <a:t>,</a:t>
            </a:r>
          </a:p>
          <a:p>
            <a:pPr lvl="1" eaLnBrk="1" hangingPunct="1"/>
            <a:r>
              <a:rPr lang="en-US" altLang="en-US" sz="1600" dirty="0" smtClean="0"/>
              <a:t>Direct mapped</a:t>
            </a:r>
          </a:p>
          <a:p>
            <a:pPr lvl="1" eaLnBrk="1" hangingPunct="1"/>
            <a:r>
              <a:rPr lang="en-US" altLang="en-US" sz="1600" dirty="0" smtClean="0"/>
              <a:t>2-way </a:t>
            </a:r>
            <a:r>
              <a:rPr lang="en-US" altLang="en-US" sz="1600" dirty="0" smtClean="0"/>
              <a:t>set </a:t>
            </a:r>
            <a:r>
              <a:rPr lang="en-US" altLang="en-US" sz="1600" dirty="0" smtClean="0"/>
              <a:t>associative</a:t>
            </a:r>
            <a:endParaRPr lang="en-US" altLang="en-US" sz="1600" dirty="0" smtClean="0"/>
          </a:p>
        </p:txBody>
      </p:sp>
      <p:pic>
        <p:nvPicPr>
          <p:cNvPr id="14340" name="Picture 3" descr="Ch5-fig04"/>
          <p:cNvPicPr>
            <a:picLocks noChangeAspect="1" noChangeArrowheads="1"/>
          </p:cNvPicPr>
          <p:nvPr/>
        </p:nvPicPr>
        <p:blipFill>
          <a:blip r:embed="rId4">
            <a:extLst>
              <a:ext uri="{28A0092B-C50C-407E-A947-70E740481C1C}">
                <a14:useLocalDpi xmlns:a14="http://schemas.microsoft.com/office/drawing/2010/main" val="0"/>
              </a:ext>
            </a:extLst>
          </a:blip>
          <a:srcRect b="11156"/>
          <a:stretch>
            <a:fillRect/>
          </a:stretch>
        </p:blipFill>
        <p:spPr bwMode="auto">
          <a:xfrm>
            <a:off x="3266141" y="1586753"/>
            <a:ext cx="5257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3205347733"/>
              </p:ext>
            </p:extLst>
          </p:nvPr>
        </p:nvGraphicFramePr>
        <p:xfrm>
          <a:off x="452718" y="3525884"/>
          <a:ext cx="2749176" cy="525042"/>
        </p:xfrm>
        <a:graphic>
          <a:graphicData uri="http://schemas.openxmlformats.org/presentationml/2006/ole">
            <mc:AlternateContent xmlns:mc="http://schemas.openxmlformats.org/markup-compatibility/2006">
              <mc:Choice xmlns:v="urn:schemas-microsoft-com:vml" Requires="v">
                <p:oleObj spid="_x0000_s14357" name="Equation" r:id="rId5" imgW="2260600" imgH="431800" progId="Equation.DSMT4">
                  <p:embed/>
                </p:oleObj>
              </mc:Choice>
              <mc:Fallback>
                <p:oleObj name="Equation" r:id="rId5" imgW="2260600" imgH="431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18" y="3525884"/>
                        <a:ext cx="2749176" cy="525042"/>
                      </a:xfrm>
                      <a:prstGeom prst="rect">
                        <a:avLst/>
                      </a:prstGeom>
                      <a:noFill/>
                      <a:ln>
                        <a:noFill/>
                      </a:ln>
                      <a:extLst/>
                    </p:spPr>
                  </p:pic>
                </p:oleObj>
              </mc:Fallback>
            </mc:AlternateContent>
          </a:graphicData>
        </a:graphic>
      </p:graphicFrame>
      <p:sp>
        <p:nvSpPr>
          <p:cNvPr id="7" name="Slide Number Placeholder 6"/>
          <p:cNvSpPr>
            <a:spLocks noGrp="1"/>
          </p:cNvSpPr>
          <p:nvPr>
            <p:ph type="sldNum" sz="quarter" idx="10"/>
          </p:nvPr>
        </p:nvSpPr>
        <p:spPr/>
        <p:txBody>
          <a:bodyPr/>
          <a:lstStyle/>
          <a:p>
            <a:pPr>
              <a:defRPr/>
            </a:pPr>
            <a:fld id="{40050D1C-6564-44E0-B32C-77F7F19C4C10}" type="slidenum">
              <a:rPr lang="en-US"/>
              <a:pPr>
                <a:defRPr/>
              </a:pPr>
              <a:t>16</a:t>
            </a:fld>
            <a:endParaRPr lang="en-US" dirty="0"/>
          </a:p>
        </p:txBody>
      </p:sp>
      <p:sp>
        <p:nvSpPr>
          <p:cNvPr id="3" name="TextBox 2"/>
          <p:cNvSpPr txBox="1"/>
          <p:nvPr/>
        </p:nvSpPr>
        <p:spPr>
          <a:xfrm>
            <a:off x="4953000" y="5882436"/>
            <a:ext cx="3328895" cy="523220"/>
          </a:xfrm>
          <a:prstGeom prst="rect">
            <a:avLst/>
          </a:prstGeom>
          <a:noFill/>
        </p:spPr>
        <p:txBody>
          <a:bodyPr wrap="square" rtlCol="0">
            <a:spAutoFit/>
          </a:bodyPr>
          <a:lstStyle/>
          <a:p>
            <a:pPr algn="ctr"/>
            <a:r>
              <a:rPr lang="en-US" altLang="en-US" b="0" dirty="0"/>
              <a:t>Set Associative </a:t>
            </a:r>
            <a:r>
              <a:rPr lang="en-US" altLang="en-US" b="0" dirty="0" smtClean="0"/>
              <a:t>Mapping = </a:t>
            </a:r>
          </a:p>
          <a:p>
            <a:pPr algn="ctr"/>
            <a:r>
              <a:rPr lang="en-US" altLang="en-US" b="0" dirty="0" smtClean="0"/>
              <a:t>Block </a:t>
            </a:r>
            <a:r>
              <a:rPr lang="en-US" altLang="en-US" b="0" dirty="0"/>
              <a:t>Number MOD Number of </a:t>
            </a:r>
            <a:r>
              <a:rPr lang="en-US" altLang="en-US" b="0" dirty="0" smtClean="0"/>
              <a:t>Sets</a:t>
            </a:r>
            <a:endParaRPr lang="en-US" b="0" dirty="0"/>
          </a:p>
        </p:txBody>
      </p:sp>
      <p:cxnSp>
        <p:nvCxnSpPr>
          <p:cNvPr id="5" name="Straight Arrow Connector 4"/>
          <p:cNvCxnSpPr/>
          <p:nvPr/>
        </p:nvCxnSpPr>
        <p:spPr bwMode="auto">
          <a:xfrm flipH="1" flipV="1">
            <a:off x="7585636" y="3919212"/>
            <a:ext cx="4482" cy="1915690"/>
          </a:xfrm>
          <a:prstGeom prst="straightConnector1">
            <a:avLst/>
          </a:prstGeom>
          <a:noFill/>
          <a:ln w="76200" cap="flat" cmpd="sng" algn="ctr">
            <a:solidFill>
              <a:srgbClr val="114FFB">
                <a:alpha val="67843"/>
              </a:srgbClr>
            </a:solidFill>
            <a:prstDash val="solid"/>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933450" y="52546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8" name="Rectangle 57"/>
          <p:cNvSpPr/>
          <p:nvPr/>
        </p:nvSpPr>
        <p:spPr bwMode="auto">
          <a:xfrm>
            <a:off x="939800" y="40354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7" name="Rectangle 56"/>
          <p:cNvSpPr/>
          <p:nvPr/>
        </p:nvSpPr>
        <p:spPr bwMode="auto">
          <a:xfrm>
            <a:off x="939800" y="28162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5" name="Rectangle 54"/>
          <p:cNvSpPr/>
          <p:nvPr/>
        </p:nvSpPr>
        <p:spPr bwMode="auto">
          <a:xfrm>
            <a:off x="939800" y="15970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15366" name="Rectangle 2"/>
          <p:cNvSpPr>
            <a:spLocks noGrp="1" noChangeArrowheads="1"/>
          </p:cNvSpPr>
          <p:nvPr>
            <p:ph type="title"/>
          </p:nvPr>
        </p:nvSpPr>
        <p:spPr>
          <a:xfrm>
            <a:off x="38100" y="239713"/>
            <a:ext cx="9093200" cy="409575"/>
          </a:xfrm>
        </p:spPr>
        <p:txBody>
          <a:bodyPr/>
          <a:lstStyle/>
          <a:p>
            <a:pPr eaLnBrk="1" hangingPunct="1"/>
            <a:r>
              <a:rPr lang="en-US" altLang="en-US" smtClean="0"/>
              <a:t>Simplest Cache: Direct Mapped</a:t>
            </a:r>
          </a:p>
        </p:txBody>
      </p:sp>
      <p:sp>
        <p:nvSpPr>
          <p:cNvPr id="15367" name="Rectangle 3"/>
          <p:cNvSpPr>
            <a:spLocks noChangeArrowheads="1"/>
          </p:cNvSpPr>
          <p:nvPr/>
        </p:nvSpPr>
        <p:spPr bwMode="auto">
          <a:xfrm>
            <a:off x="1295400" y="1190625"/>
            <a:ext cx="1054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Memory</a:t>
            </a:r>
          </a:p>
        </p:txBody>
      </p:sp>
      <p:sp>
        <p:nvSpPr>
          <p:cNvPr id="15368" name="Rectangle 4"/>
          <p:cNvSpPr>
            <a:spLocks noChangeArrowheads="1"/>
          </p:cNvSpPr>
          <p:nvPr/>
        </p:nvSpPr>
        <p:spPr bwMode="auto">
          <a:xfrm>
            <a:off x="5308600" y="1558925"/>
            <a:ext cx="1711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4  Byte Direct </a:t>
            </a:r>
          </a:p>
          <a:p>
            <a:pPr>
              <a:spcBef>
                <a:spcPct val="0"/>
              </a:spcBef>
              <a:buFontTx/>
              <a:buNone/>
            </a:pPr>
            <a:r>
              <a:rPr lang="en-US" altLang="en-US" sz="2000" b="0">
                <a:latin typeface="Times New Roman" pitchFamily="18" charset="0"/>
              </a:rPr>
              <a:t>Mapped Cache</a:t>
            </a:r>
          </a:p>
        </p:txBody>
      </p:sp>
      <p:sp>
        <p:nvSpPr>
          <p:cNvPr id="15369" name="Rectangle 5"/>
          <p:cNvSpPr>
            <a:spLocks noChangeArrowheads="1"/>
          </p:cNvSpPr>
          <p:nvPr/>
        </p:nvSpPr>
        <p:spPr bwMode="auto">
          <a:xfrm>
            <a:off x="4965700" y="23463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70" name="Line 6"/>
          <p:cNvSpPr>
            <a:spLocks noChangeShapeType="1"/>
          </p:cNvSpPr>
          <p:nvPr/>
        </p:nvSpPr>
        <p:spPr bwMode="auto">
          <a:xfrm>
            <a:off x="4953000" y="2638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7"/>
          <p:cNvSpPr>
            <a:spLocks noChangeShapeType="1"/>
          </p:cNvSpPr>
          <p:nvPr/>
        </p:nvSpPr>
        <p:spPr bwMode="auto">
          <a:xfrm>
            <a:off x="4953000" y="2943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8"/>
          <p:cNvSpPr>
            <a:spLocks noChangeShapeType="1"/>
          </p:cNvSpPr>
          <p:nvPr/>
        </p:nvSpPr>
        <p:spPr bwMode="auto">
          <a:xfrm>
            <a:off x="4953000" y="3248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Rectangle 9"/>
          <p:cNvSpPr>
            <a:spLocks noChangeArrowheads="1"/>
          </p:cNvSpPr>
          <p:nvPr/>
        </p:nvSpPr>
        <p:spPr bwMode="auto">
          <a:xfrm>
            <a:off x="152400" y="873125"/>
            <a:ext cx="1117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Memory </a:t>
            </a:r>
          </a:p>
          <a:p>
            <a:pPr>
              <a:spcBef>
                <a:spcPct val="0"/>
              </a:spcBef>
              <a:buFontTx/>
              <a:buNone/>
            </a:pPr>
            <a:r>
              <a:rPr lang="en-US" altLang="en-US" sz="2000" b="0">
                <a:latin typeface="Times New Roman" pitchFamily="18" charset="0"/>
              </a:rPr>
              <a:t>Address</a:t>
            </a:r>
          </a:p>
        </p:txBody>
      </p:sp>
      <p:sp>
        <p:nvSpPr>
          <p:cNvPr id="15374" name="Rectangle 10"/>
          <p:cNvSpPr>
            <a:spLocks noChangeArrowheads="1"/>
          </p:cNvSpPr>
          <p:nvPr/>
        </p:nvSpPr>
        <p:spPr bwMode="auto">
          <a:xfrm>
            <a:off x="927100" y="15843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75" name="Line 11"/>
          <p:cNvSpPr>
            <a:spLocks noChangeShapeType="1"/>
          </p:cNvSpPr>
          <p:nvPr/>
        </p:nvSpPr>
        <p:spPr bwMode="auto">
          <a:xfrm>
            <a:off x="914400" y="1876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2"/>
          <p:cNvSpPr>
            <a:spLocks noChangeShapeType="1"/>
          </p:cNvSpPr>
          <p:nvPr/>
        </p:nvSpPr>
        <p:spPr bwMode="auto">
          <a:xfrm>
            <a:off x="914400" y="2181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13"/>
          <p:cNvSpPr>
            <a:spLocks noChangeShapeType="1"/>
          </p:cNvSpPr>
          <p:nvPr/>
        </p:nvSpPr>
        <p:spPr bwMode="auto">
          <a:xfrm>
            <a:off x="914400" y="2486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14"/>
          <p:cNvSpPr>
            <a:spLocks noChangeShapeType="1"/>
          </p:cNvSpPr>
          <p:nvPr/>
        </p:nvSpPr>
        <p:spPr bwMode="auto">
          <a:xfrm>
            <a:off x="2743200" y="1724025"/>
            <a:ext cx="2057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Rectangle 15"/>
          <p:cNvSpPr>
            <a:spLocks noChangeArrowheads="1"/>
          </p:cNvSpPr>
          <p:nvPr/>
        </p:nvSpPr>
        <p:spPr bwMode="auto">
          <a:xfrm>
            <a:off x="927100" y="28035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0" name="Line 16"/>
          <p:cNvSpPr>
            <a:spLocks noChangeShapeType="1"/>
          </p:cNvSpPr>
          <p:nvPr/>
        </p:nvSpPr>
        <p:spPr bwMode="auto">
          <a:xfrm>
            <a:off x="914400" y="3095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17"/>
          <p:cNvSpPr>
            <a:spLocks noChangeShapeType="1"/>
          </p:cNvSpPr>
          <p:nvPr/>
        </p:nvSpPr>
        <p:spPr bwMode="auto">
          <a:xfrm>
            <a:off x="914400" y="3400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18"/>
          <p:cNvSpPr>
            <a:spLocks noChangeShapeType="1"/>
          </p:cNvSpPr>
          <p:nvPr/>
        </p:nvSpPr>
        <p:spPr bwMode="auto">
          <a:xfrm>
            <a:off x="914400" y="3705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Rectangle 19"/>
          <p:cNvSpPr>
            <a:spLocks noChangeArrowheads="1"/>
          </p:cNvSpPr>
          <p:nvPr/>
        </p:nvSpPr>
        <p:spPr bwMode="auto">
          <a:xfrm>
            <a:off x="927100" y="40227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4" name="Line 20"/>
          <p:cNvSpPr>
            <a:spLocks noChangeShapeType="1"/>
          </p:cNvSpPr>
          <p:nvPr/>
        </p:nvSpPr>
        <p:spPr bwMode="auto">
          <a:xfrm>
            <a:off x="914400" y="43148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1"/>
          <p:cNvSpPr>
            <a:spLocks noChangeShapeType="1"/>
          </p:cNvSpPr>
          <p:nvPr/>
        </p:nvSpPr>
        <p:spPr bwMode="auto">
          <a:xfrm>
            <a:off x="914400" y="4619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2"/>
          <p:cNvSpPr>
            <a:spLocks noChangeShapeType="1"/>
          </p:cNvSpPr>
          <p:nvPr/>
        </p:nvSpPr>
        <p:spPr bwMode="auto">
          <a:xfrm>
            <a:off x="914400" y="4924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Rectangle 23"/>
          <p:cNvSpPr>
            <a:spLocks noChangeArrowheads="1"/>
          </p:cNvSpPr>
          <p:nvPr/>
        </p:nvSpPr>
        <p:spPr bwMode="auto">
          <a:xfrm>
            <a:off x="927100" y="52419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8" name="Line 24"/>
          <p:cNvSpPr>
            <a:spLocks noChangeShapeType="1"/>
          </p:cNvSpPr>
          <p:nvPr/>
        </p:nvSpPr>
        <p:spPr bwMode="auto">
          <a:xfrm>
            <a:off x="914400" y="5534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Line 25"/>
          <p:cNvSpPr>
            <a:spLocks noChangeShapeType="1"/>
          </p:cNvSpPr>
          <p:nvPr/>
        </p:nvSpPr>
        <p:spPr bwMode="auto">
          <a:xfrm>
            <a:off x="914400" y="58388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26"/>
          <p:cNvSpPr>
            <a:spLocks noChangeShapeType="1"/>
          </p:cNvSpPr>
          <p:nvPr/>
        </p:nvSpPr>
        <p:spPr bwMode="auto">
          <a:xfrm>
            <a:off x="914400" y="6143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27"/>
          <p:cNvSpPr>
            <a:spLocks noChangeShapeType="1"/>
          </p:cNvSpPr>
          <p:nvPr/>
        </p:nvSpPr>
        <p:spPr bwMode="auto">
          <a:xfrm flipV="1">
            <a:off x="2819400" y="2486025"/>
            <a:ext cx="1890713"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28"/>
          <p:cNvSpPr>
            <a:spLocks noChangeShapeType="1"/>
          </p:cNvSpPr>
          <p:nvPr/>
        </p:nvSpPr>
        <p:spPr bwMode="auto">
          <a:xfrm flipV="1">
            <a:off x="2819400" y="2486025"/>
            <a:ext cx="1890713"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Rectangle 29"/>
          <p:cNvSpPr>
            <a:spLocks noChangeArrowheads="1"/>
          </p:cNvSpPr>
          <p:nvPr/>
        </p:nvSpPr>
        <p:spPr bwMode="auto">
          <a:xfrm>
            <a:off x="595313" y="1571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5394" name="Rectangle 30"/>
          <p:cNvSpPr>
            <a:spLocks noChangeArrowheads="1"/>
          </p:cNvSpPr>
          <p:nvPr/>
        </p:nvSpPr>
        <p:spPr bwMode="auto">
          <a:xfrm>
            <a:off x="595313" y="1876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5395" name="Rectangle 31"/>
          <p:cNvSpPr>
            <a:spLocks noChangeArrowheads="1"/>
          </p:cNvSpPr>
          <p:nvPr/>
        </p:nvSpPr>
        <p:spPr bwMode="auto">
          <a:xfrm>
            <a:off x="595313" y="2181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5396" name="Rectangle 32"/>
          <p:cNvSpPr>
            <a:spLocks noChangeArrowheads="1"/>
          </p:cNvSpPr>
          <p:nvPr/>
        </p:nvSpPr>
        <p:spPr bwMode="auto">
          <a:xfrm>
            <a:off x="595313" y="2486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5397" name="Rectangle 33"/>
          <p:cNvSpPr>
            <a:spLocks noChangeArrowheads="1"/>
          </p:cNvSpPr>
          <p:nvPr/>
        </p:nvSpPr>
        <p:spPr bwMode="auto">
          <a:xfrm>
            <a:off x="595313" y="27908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4</a:t>
            </a:r>
          </a:p>
        </p:txBody>
      </p:sp>
      <p:sp>
        <p:nvSpPr>
          <p:cNvPr id="15398" name="Rectangle 34"/>
          <p:cNvSpPr>
            <a:spLocks noChangeArrowheads="1"/>
          </p:cNvSpPr>
          <p:nvPr/>
        </p:nvSpPr>
        <p:spPr bwMode="auto">
          <a:xfrm>
            <a:off x="595313" y="3095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5</a:t>
            </a:r>
          </a:p>
        </p:txBody>
      </p:sp>
      <p:sp>
        <p:nvSpPr>
          <p:cNvPr id="15399" name="Rectangle 35"/>
          <p:cNvSpPr>
            <a:spLocks noChangeArrowheads="1"/>
          </p:cNvSpPr>
          <p:nvPr/>
        </p:nvSpPr>
        <p:spPr bwMode="auto">
          <a:xfrm>
            <a:off x="595313" y="3400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6</a:t>
            </a:r>
          </a:p>
        </p:txBody>
      </p:sp>
      <p:sp>
        <p:nvSpPr>
          <p:cNvPr id="15400" name="Rectangle 36"/>
          <p:cNvSpPr>
            <a:spLocks noChangeArrowheads="1"/>
          </p:cNvSpPr>
          <p:nvPr/>
        </p:nvSpPr>
        <p:spPr bwMode="auto">
          <a:xfrm>
            <a:off x="595313" y="3705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7</a:t>
            </a:r>
          </a:p>
        </p:txBody>
      </p:sp>
      <p:sp>
        <p:nvSpPr>
          <p:cNvPr id="15401" name="Rectangle 37"/>
          <p:cNvSpPr>
            <a:spLocks noChangeArrowheads="1"/>
          </p:cNvSpPr>
          <p:nvPr/>
        </p:nvSpPr>
        <p:spPr bwMode="auto">
          <a:xfrm>
            <a:off x="595313" y="4010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8</a:t>
            </a:r>
          </a:p>
        </p:txBody>
      </p:sp>
      <p:sp>
        <p:nvSpPr>
          <p:cNvPr id="15402" name="Rectangle 38"/>
          <p:cNvSpPr>
            <a:spLocks noChangeArrowheads="1"/>
          </p:cNvSpPr>
          <p:nvPr/>
        </p:nvSpPr>
        <p:spPr bwMode="auto">
          <a:xfrm>
            <a:off x="595313" y="43148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9</a:t>
            </a:r>
          </a:p>
        </p:txBody>
      </p:sp>
      <p:sp>
        <p:nvSpPr>
          <p:cNvPr id="15403" name="Rectangle 39"/>
          <p:cNvSpPr>
            <a:spLocks noChangeArrowheads="1"/>
          </p:cNvSpPr>
          <p:nvPr/>
        </p:nvSpPr>
        <p:spPr bwMode="auto">
          <a:xfrm>
            <a:off x="595313" y="4619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a:t>
            </a:r>
          </a:p>
        </p:txBody>
      </p:sp>
      <p:sp>
        <p:nvSpPr>
          <p:cNvPr id="15404" name="Rectangle 40"/>
          <p:cNvSpPr>
            <a:spLocks noChangeArrowheads="1"/>
          </p:cNvSpPr>
          <p:nvPr/>
        </p:nvSpPr>
        <p:spPr bwMode="auto">
          <a:xfrm>
            <a:off x="595313" y="49244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a:t>
            </a:r>
          </a:p>
        </p:txBody>
      </p:sp>
      <p:sp>
        <p:nvSpPr>
          <p:cNvPr id="15405" name="Rectangle 41"/>
          <p:cNvSpPr>
            <a:spLocks noChangeArrowheads="1"/>
          </p:cNvSpPr>
          <p:nvPr/>
        </p:nvSpPr>
        <p:spPr bwMode="auto">
          <a:xfrm>
            <a:off x="595313" y="52292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t>
            </a:r>
          </a:p>
        </p:txBody>
      </p:sp>
      <p:sp>
        <p:nvSpPr>
          <p:cNvPr id="15406" name="Rectangle 42"/>
          <p:cNvSpPr>
            <a:spLocks noChangeArrowheads="1"/>
          </p:cNvSpPr>
          <p:nvPr/>
        </p:nvSpPr>
        <p:spPr bwMode="auto">
          <a:xfrm>
            <a:off x="595313" y="5534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D</a:t>
            </a:r>
          </a:p>
        </p:txBody>
      </p:sp>
      <p:sp>
        <p:nvSpPr>
          <p:cNvPr id="15407" name="Rectangle 43"/>
          <p:cNvSpPr>
            <a:spLocks noChangeArrowheads="1"/>
          </p:cNvSpPr>
          <p:nvPr/>
        </p:nvSpPr>
        <p:spPr bwMode="auto">
          <a:xfrm>
            <a:off x="595313" y="58388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a:t>
            </a:r>
          </a:p>
        </p:txBody>
      </p:sp>
      <p:sp>
        <p:nvSpPr>
          <p:cNvPr id="15408" name="Rectangle 44"/>
          <p:cNvSpPr>
            <a:spLocks noChangeArrowheads="1"/>
          </p:cNvSpPr>
          <p:nvPr/>
        </p:nvSpPr>
        <p:spPr bwMode="auto">
          <a:xfrm>
            <a:off x="595313" y="6143625"/>
            <a:ext cx="293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F</a:t>
            </a:r>
          </a:p>
        </p:txBody>
      </p:sp>
      <p:sp>
        <p:nvSpPr>
          <p:cNvPr id="15409" name="Rectangle 45"/>
          <p:cNvSpPr>
            <a:spLocks noChangeArrowheads="1"/>
          </p:cNvSpPr>
          <p:nvPr/>
        </p:nvSpPr>
        <p:spPr bwMode="auto">
          <a:xfrm>
            <a:off x="4495800" y="1692275"/>
            <a:ext cx="695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a:t>
            </a:r>
          </a:p>
          <a:p>
            <a:pPr>
              <a:spcBef>
                <a:spcPct val="0"/>
              </a:spcBef>
              <a:buFontTx/>
              <a:buNone/>
            </a:pPr>
            <a:r>
              <a:rPr lang="en-US" altLang="en-US" sz="1400" b="0">
                <a:latin typeface="Times New Roman" pitchFamily="18" charset="0"/>
              </a:rPr>
              <a:t> Index</a:t>
            </a:r>
          </a:p>
        </p:txBody>
      </p:sp>
      <p:sp>
        <p:nvSpPr>
          <p:cNvPr id="15410" name="Rectangle 46"/>
          <p:cNvSpPr>
            <a:spLocks noChangeArrowheads="1"/>
          </p:cNvSpPr>
          <p:nvPr/>
        </p:nvSpPr>
        <p:spPr bwMode="auto">
          <a:xfrm>
            <a:off x="4710113" y="2333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5411" name="Rectangle 47"/>
          <p:cNvSpPr>
            <a:spLocks noChangeArrowheads="1"/>
          </p:cNvSpPr>
          <p:nvPr/>
        </p:nvSpPr>
        <p:spPr bwMode="auto">
          <a:xfrm>
            <a:off x="4710113" y="2638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5412" name="Rectangle 48"/>
          <p:cNvSpPr>
            <a:spLocks noChangeArrowheads="1"/>
          </p:cNvSpPr>
          <p:nvPr/>
        </p:nvSpPr>
        <p:spPr bwMode="auto">
          <a:xfrm>
            <a:off x="4710113" y="2943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5413" name="Rectangle 49"/>
          <p:cNvSpPr>
            <a:spLocks noChangeArrowheads="1"/>
          </p:cNvSpPr>
          <p:nvPr/>
        </p:nvSpPr>
        <p:spPr bwMode="auto">
          <a:xfrm>
            <a:off x="4710113" y="3248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5414" name="Line 50"/>
          <p:cNvSpPr>
            <a:spLocks noChangeShapeType="1"/>
          </p:cNvSpPr>
          <p:nvPr/>
        </p:nvSpPr>
        <p:spPr bwMode="auto">
          <a:xfrm flipV="1">
            <a:off x="2743200" y="2500313"/>
            <a:ext cx="1966913" cy="2881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5" name="Rectangle 51"/>
          <p:cNvSpPr>
            <a:spLocks noGrp="1" noChangeArrowheads="1"/>
          </p:cNvSpPr>
          <p:nvPr>
            <p:ph type="body" idx="1"/>
          </p:nvPr>
        </p:nvSpPr>
        <p:spPr>
          <a:xfrm>
            <a:off x="3578225" y="4102100"/>
            <a:ext cx="5489575" cy="2603500"/>
          </a:xfrm>
        </p:spPr>
        <p:txBody>
          <a:bodyPr/>
          <a:lstStyle/>
          <a:p>
            <a:pPr eaLnBrk="1" hangingPunct="1"/>
            <a:r>
              <a:rPr lang="en-US" altLang="en-US" sz="2000" smtClean="0"/>
              <a:t>Location 0 can be occupied by data from:</a:t>
            </a:r>
          </a:p>
          <a:p>
            <a:pPr lvl="1" eaLnBrk="1" hangingPunct="1"/>
            <a:r>
              <a:rPr lang="en-US" altLang="en-US" sz="1800" smtClean="0"/>
              <a:t>Memory location 0, 4, 8, ... etc.</a:t>
            </a:r>
          </a:p>
          <a:p>
            <a:pPr lvl="1" eaLnBrk="1" hangingPunct="1"/>
            <a:r>
              <a:rPr lang="en-US" altLang="en-US" sz="1800" smtClean="0"/>
              <a:t>In </a:t>
            </a:r>
            <a:r>
              <a:rPr lang="en-US" altLang="en-US" sz="1800" i="1" smtClean="0"/>
              <a:t>this case</a:t>
            </a:r>
            <a:r>
              <a:rPr lang="en-US" altLang="en-US" sz="1800" smtClean="0"/>
              <a:t>: any memory location</a:t>
            </a:r>
            <a:br>
              <a:rPr lang="en-US" altLang="en-US" sz="1800" smtClean="0"/>
            </a:br>
            <a:r>
              <a:rPr lang="en-US" altLang="en-US" sz="1800" smtClean="0"/>
              <a:t>whose 2 LSBs of the address are 0s</a:t>
            </a:r>
          </a:p>
          <a:p>
            <a:pPr eaLnBrk="1" hangingPunct="1"/>
            <a:endParaRPr lang="en-US" altLang="en-US" sz="2000" smtClean="0"/>
          </a:p>
          <a:p>
            <a:pPr eaLnBrk="1" hangingPunct="1"/>
            <a:r>
              <a:rPr lang="en-US" altLang="en-US" sz="2000" smtClean="0"/>
              <a:t>Which one should we place in the cache?</a:t>
            </a:r>
          </a:p>
          <a:p>
            <a:pPr eaLnBrk="1" hangingPunct="1"/>
            <a:r>
              <a:rPr lang="en-US" altLang="en-US" sz="2000" smtClean="0"/>
              <a:t>How can we tell which one is in the cache?</a:t>
            </a:r>
          </a:p>
        </p:txBody>
      </p:sp>
      <p:sp>
        <p:nvSpPr>
          <p:cNvPr id="54" name="Rectangle 53"/>
          <p:cNvSpPr/>
          <p:nvPr/>
        </p:nvSpPr>
        <p:spPr bwMode="auto">
          <a:xfrm>
            <a:off x="4981575" y="2362200"/>
            <a:ext cx="200025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60" name="Slide Number Placeholder 59"/>
          <p:cNvSpPr>
            <a:spLocks noGrp="1"/>
          </p:cNvSpPr>
          <p:nvPr>
            <p:ph type="sldNum" sz="quarter" idx="10"/>
          </p:nvPr>
        </p:nvSpPr>
        <p:spPr/>
        <p:txBody>
          <a:bodyPr/>
          <a:lstStyle/>
          <a:p>
            <a:pPr>
              <a:defRPr/>
            </a:pPr>
            <a:fld id="{8A91948A-A96F-4A3A-80BD-1C8CF1155351}" type="slidenum">
              <a:rPr lang="en-US"/>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4863" y="114300"/>
            <a:ext cx="7543800" cy="1198563"/>
          </a:xfrm>
        </p:spPr>
        <p:txBody>
          <a:bodyPr/>
          <a:lstStyle/>
          <a:p>
            <a:pPr eaLnBrk="1" hangingPunct="1"/>
            <a:r>
              <a:rPr lang="en-US" altLang="en-US" smtClean="0"/>
              <a:t>Q2: How is a block found if it is in the upper level?</a:t>
            </a:r>
          </a:p>
        </p:txBody>
      </p:sp>
      <p:sp>
        <p:nvSpPr>
          <p:cNvPr id="20483" name="Rectangle 3"/>
          <p:cNvSpPr>
            <a:spLocks noGrp="1" noChangeArrowheads="1"/>
          </p:cNvSpPr>
          <p:nvPr>
            <p:ph type="body" idx="1"/>
          </p:nvPr>
        </p:nvSpPr>
        <p:spPr>
          <a:xfrm>
            <a:off x="381000" y="1447800"/>
            <a:ext cx="8382000" cy="4572000"/>
          </a:xfrm>
        </p:spPr>
        <p:txBody>
          <a:bodyPr/>
          <a:lstStyle/>
          <a:p>
            <a:pPr eaLnBrk="1" hangingPunct="1">
              <a:lnSpc>
                <a:spcPct val="80000"/>
              </a:lnSpc>
            </a:pPr>
            <a:r>
              <a:rPr lang="en-US" altLang="en-US" smtClean="0"/>
              <a:t>Tag on each block</a:t>
            </a:r>
          </a:p>
          <a:p>
            <a:pPr lvl="1" eaLnBrk="1" hangingPunct="1">
              <a:lnSpc>
                <a:spcPct val="80000"/>
              </a:lnSpc>
            </a:pPr>
            <a:r>
              <a:rPr lang="en-US" altLang="en-US" smtClean="0"/>
              <a:t>No need to check index (redundant) or block/byte offset (entire block is there or not)</a:t>
            </a:r>
          </a:p>
          <a:p>
            <a:pPr lvl="2" eaLnBrk="1" hangingPunct="1">
              <a:lnSpc>
                <a:spcPct val="80000"/>
              </a:lnSpc>
            </a:pPr>
            <a:r>
              <a:rPr lang="en-US" altLang="en-US" smtClean="0"/>
              <a:t>saves hardware and power since don’t need to </a:t>
            </a:r>
          </a:p>
          <a:p>
            <a:pPr eaLnBrk="1" hangingPunct="1">
              <a:lnSpc>
                <a:spcPct val="80000"/>
              </a:lnSpc>
            </a:pPr>
            <a:endParaRPr lang="en-US" altLang="en-US" smtClean="0"/>
          </a:p>
          <a:p>
            <a:pPr eaLnBrk="1" hangingPunct="1">
              <a:lnSpc>
                <a:spcPct val="80000"/>
              </a:lnSpc>
            </a:pPr>
            <a:r>
              <a:rPr lang="en-US" altLang="en-US" smtClean="0"/>
              <a:t>Increasing associatively shrinks index, expands tag for a given cache size</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r>
              <a:rPr lang="en-US" altLang="en-US" smtClean="0"/>
              <a:t>Implementing a high degree of associatively is not worthwhile</a:t>
            </a:r>
          </a:p>
          <a:p>
            <a:pPr lvl="1" eaLnBrk="1" hangingPunct="1">
              <a:lnSpc>
                <a:spcPct val="80000"/>
              </a:lnSpc>
            </a:pPr>
            <a:r>
              <a:rPr lang="en-US" altLang="en-US" smtClean="0"/>
              <a:t>Cost in comparators continues to grow</a:t>
            </a:r>
          </a:p>
          <a:p>
            <a:pPr lvl="1" eaLnBrk="1" hangingPunct="1">
              <a:lnSpc>
                <a:spcPct val="80000"/>
              </a:lnSpc>
            </a:pPr>
            <a:r>
              <a:rPr lang="en-US" altLang="en-US" smtClean="0"/>
              <a:t>yet miss rate improvements are small</a:t>
            </a:r>
          </a:p>
        </p:txBody>
      </p:sp>
      <p:grpSp>
        <p:nvGrpSpPr>
          <p:cNvPr id="20484" name="Group 2"/>
          <p:cNvGrpSpPr>
            <a:grpSpLocks/>
          </p:cNvGrpSpPr>
          <p:nvPr/>
        </p:nvGrpSpPr>
        <p:grpSpPr bwMode="auto">
          <a:xfrm>
            <a:off x="1219200" y="3813175"/>
            <a:ext cx="6172200" cy="685800"/>
            <a:chOff x="768" y="2064"/>
            <a:chExt cx="3888" cy="432"/>
          </a:xfrm>
        </p:grpSpPr>
        <p:sp>
          <p:nvSpPr>
            <p:cNvPr id="20486" name="Rectangle 7"/>
            <p:cNvSpPr>
              <a:spLocks noChangeArrowheads="1"/>
            </p:cNvSpPr>
            <p:nvPr/>
          </p:nvSpPr>
          <p:spPr bwMode="auto">
            <a:xfrm>
              <a:off x="768" y="2064"/>
              <a:ext cx="2736" cy="240"/>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Block Address</a:t>
              </a:r>
            </a:p>
          </p:txBody>
        </p:sp>
        <p:sp>
          <p:nvSpPr>
            <p:cNvPr id="20487" name="Rectangle 8"/>
            <p:cNvSpPr>
              <a:spLocks noChangeArrowheads="1"/>
            </p:cNvSpPr>
            <p:nvPr/>
          </p:nvSpPr>
          <p:spPr bwMode="auto">
            <a:xfrm>
              <a:off x="768" y="2304"/>
              <a:ext cx="1536" cy="19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Tag</a:t>
              </a:r>
            </a:p>
          </p:txBody>
        </p:sp>
        <p:sp>
          <p:nvSpPr>
            <p:cNvPr id="20488" name="Rectangle 9"/>
            <p:cNvSpPr>
              <a:spLocks noChangeArrowheads="1"/>
            </p:cNvSpPr>
            <p:nvPr/>
          </p:nvSpPr>
          <p:spPr bwMode="auto">
            <a:xfrm>
              <a:off x="2304" y="2304"/>
              <a:ext cx="1200" cy="19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Index</a:t>
              </a:r>
            </a:p>
          </p:txBody>
        </p:sp>
        <p:sp>
          <p:nvSpPr>
            <p:cNvPr id="20489" name="Rectangle 10"/>
            <p:cNvSpPr>
              <a:spLocks noChangeArrowheads="1"/>
            </p:cNvSpPr>
            <p:nvPr/>
          </p:nvSpPr>
          <p:spPr bwMode="auto">
            <a:xfrm>
              <a:off x="3504" y="2064"/>
              <a:ext cx="1152" cy="43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Block</a:t>
              </a:r>
            </a:p>
            <a:p>
              <a:pPr algn="ctr">
                <a:spcBef>
                  <a:spcPct val="0"/>
                </a:spcBef>
                <a:buFontTx/>
                <a:buNone/>
              </a:pPr>
              <a:r>
                <a:rPr lang="en-US" altLang="en-US" sz="1800" b="0"/>
                <a:t>Offset</a:t>
              </a:r>
            </a:p>
          </p:txBody>
        </p:sp>
      </p:grpSp>
      <p:sp>
        <p:nvSpPr>
          <p:cNvPr id="9" name="Slide Number Placeholder 8"/>
          <p:cNvSpPr>
            <a:spLocks noGrp="1"/>
          </p:cNvSpPr>
          <p:nvPr>
            <p:ph type="sldNum" sz="quarter" idx="10"/>
          </p:nvPr>
        </p:nvSpPr>
        <p:spPr/>
        <p:txBody>
          <a:bodyPr/>
          <a:lstStyle/>
          <a:p>
            <a:pPr>
              <a:defRPr/>
            </a:pPr>
            <a:fld id="{8087F9A1-AF66-43A4-A149-0E652B02FE80}" type="slidenum">
              <a:rPr lang="en-US"/>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 y="207963"/>
            <a:ext cx="9105900" cy="630237"/>
          </a:xfrm>
        </p:spPr>
        <p:txBody>
          <a:bodyPr/>
          <a:lstStyle/>
          <a:p>
            <a:pPr eaLnBrk="1" hangingPunct="1"/>
            <a:r>
              <a:rPr lang="en-US" altLang="en-US" smtClean="0"/>
              <a:t>1 KB Direct Mapped Cache, 32B blocks</a:t>
            </a:r>
          </a:p>
        </p:txBody>
      </p:sp>
      <p:sp>
        <p:nvSpPr>
          <p:cNvPr id="16387" name="Rectangle 3"/>
          <p:cNvSpPr>
            <a:spLocks noGrp="1" noChangeArrowheads="1"/>
          </p:cNvSpPr>
          <p:nvPr>
            <p:ph type="body" idx="1"/>
          </p:nvPr>
        </p:nvSpPr>
        <p:spPr>
          <a:xfrm>
            <a:off x="441325" y="969963"/>
            <a:ext cx="8248650" cy="1011237"/>
          </a:xfrm>
        </p:spPr>
        <p:txBody>
          <a:bodyPr/>
          <a:lstStyle/>
          <a:p>
            <a:pPr eaLnBrk="1" hangingPunct="1">
              <a:lnSpc>
                <a:spcPct val="80000"/>
              </a:lnSpc>
              <a:buFontTx/>
              <a:buNone/>
            </a:pPr>
            <a:r>
              <a:rPr lang="en-US" altLang="en-US" sz="2000" b="1" smtClean="0">
                <a:solidFill>
                  <a:srgbClr val="114FFB"/>
                </a:solidFill>
              </a:rPr>
              <a:t>Need to calculate:</a:t>
            </a:r>
          </a:p>
          <a:p>
            <a:pPr eaLnBrk="1" hangingPunct="1">
              <a:lnSpc>
                <a:spcPct val="80000"/>
              </a:lnSpc>
            </a:pPr>
            <a:r>
              <a:rPr lang="en-US" altLang="en-US" sz="2000" smtClean="0"/>
              <a:t>Tag bits</a:t>
            </a:r>
          </a:p>
          <a:p>
            <a:pPr eaLnBrk="1" hangingPunct="1">
              <a:lnSpc>
                <a:spcPct val="80000"/>
              </a:lnSpc>
            </a:pPr>
            <a:r>
              <a:rPr lang="en-US" altLang="en-US" sz="2000" smtClean="0"/>
              <a:t>Index bits</a:t>
            </a:r>
          </a:p>
          <a:p>
            <a:pPr eaLnBrk="1" hangingPunct="1">
              <a:lnSpc>
                <a:spcPct val="80000"/>
              </a:lnSpc>
            </a:pPr>
            <a:r>
              <a:rPr lang="en-US" altLang="en-US" sz="2000" smtClean="0"/>
              <a:t>Block offset bits (byte select)</a:t>
            </a:r>
            <a:endParaRPr lang="en-US" altLang="en-US" sz="1600" smtClean="0"/>
          </a:p>
        </p:txBody>
      </p:sp>
      <p:sp>
        <p:nvSpPr>
          <p:cNvPr id="16388" name="Rectangle 4"/>
          <p:cNvSpPr>
            <a:spLocks noChangeArrowheads="1"/>
          </p:cNvSpPr>
          <p:nvPr/>
        </p:nvSpPr>
        <p:spPr bwMode="auto">
          <a:xfrm>
            <a:off x="5346700" y="4127500"/>
            <a:ext cx="27940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389" name="Line 5"/>
          <p:cNvSpPr>
            <a:spLocks noChangeShapeType="1"/>
          </p:cNvSpPr>
          <p:nvPr/>
        </p:nvSpPr>
        <p:spPr bwMode="auto">
          <a:xfrm>
            <a:off x="5334000" y="44196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6"/>
          <p:cNvSpPr>
            <a:spLocks noChangeShapeType="1"/>
          </p:cNvSpPr>
          <p:nvPr/>
        </p:nvSpPr>
        <p:spPr bwMode="auto">
          <a:xfrm>
            <a:off x="5334000" y="47244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p:cNvSpPr>
            <a:spLocks noChangeShapeType="1"/>
          </p:cNvSpPr>
          <p:nvPr/>
        </p:nvSpPr>
        <p:spPr bwMode="auto">
          <a:xfrm>
            <a:off x="5334000" y="50292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Rectangle 8"/>
          <p:cNvSpPr>
            <a:spLocks noChangeArrowheads="1"/>
          </p:cNvSpPr>
          <p:nvPr/>
        </p:nvSpPr>
        <p:spPr bwMode="auto">
          <a:xfrm>
            <a:off x="5319713" y="2514600"/>
            <a:ext cx="1203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Index</a:t>
            </a:r>
          </a:p>
        </p:txBody>
      </p:sp>
      <p:sp>
        <p:nvSpPr>
          <p:cNvPr id="16393" name="Rectangle 9"/>
          <p:cNvSpPr>
            <a:spLocks noChangeArrowheads="1"/>
          </p:cNvSpPr>
          <p:nvPr/>
        </p:nvSpPr>
        <p:spPr bwMode="auto">
          <a:xfrm>
            <a:off x="8139113" y="4114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6394" name="Rectangle 10"/>
          <p:cNvSpPr>
            <a:spLocks noChangeArrowheads="1"/>
          </p:cNvSpPr>
          <p:nvPr/>
        </p:nvSpPr>
        <p:spPr bwMode="auto">
          <a:xfrm>
            <a:off x="8139113" y="44196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6395" name="Rectangle 11"/>
          <p:cNvSpPr>
            <a:spLocks noChangeArrowheads="1"/>
          </p:cNvSpPr>
          <p:nvPr/>
        </p:nvSpPr>
        <p:spPr bwMode="auto">
          <a:xfrm>
            <a:off x="8139113" y="47244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6396" name="Rectangle 12"/>
          <p:cNvSpPr>
            <a:spLocks noChangeArrowheads="1"/>
          </p:cNvSpPr>
          <p:nvPr/>
        </p:nvSpPr>
        <p:spPr bwMode="auto">
          <a:xfrm>
            <a:off x="8139113" y="50292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6397" name="Line 13"/>
          <p:cNvSpPr>
            <a:spLocks noChangeShapeType="1"/>
          </p:cNvSpPr>
          <p:nvPr/>
        </p:nvSpPr>
        <p:spPr bwMode="auto">
          <a:xfrm>
            <a:off x="5334000" y="53340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4"/>
          <p:cNvSpPr>
            <a:spLocks noChangeShapeType="1"/>
          </p:cNvSpPr>
          <p:nvPr/>
        </p:nvSpPr>
        <p:spPr bwMode="auto">
          <a:xfrm>
            <a:off x="5334000" y="59436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Rectangle 15"/>
          <p:cNvSpPr>
            <a:spLocks noChangeArrowheads="1"/>
          </p:cNvSpPr>
          <p:nvPr/>
        </p:nvSpPr>
        <p:spPr bwMode="auto">
          <a:xfrm>
            <a:off x="6691313" y="53197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00" name="Rectangle 16"/>
          <p:cNvSpPr>
            <a:spLocks noChangeArrowheads="1"/>
          </p:cNvSpPr>
          <p:nvPr/>
        </p:nvSpPr>
        <p:spPr bwMode="auto">
          <a:xfrm>
            <a:off x="5319713" y="3810000"/>
            <a:ext cx="1174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 Cache Data</a:t>
            </a:r>
          </a:p>
        </p:txBody>
      </p:sp>
      <p:sp>
        <p:nvSpPr>
          <p:cNvPr id="16401" name="Rectangle 17"/>
          <p:cNvSpPr>
            <a:spLocks noChangeArrowheads="1"/>
          </p:cNvSpPr>
          <p:nvPr/>
        </p:nvSpPr>
        <p:spPr bwMode="auto">
          <a:xfrm>
            <a:off x="7377113" y="4114800"/>
            <a:ext cx="717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0</a:t>
            </a:r>
          </a:p>
        </p:txBody>
      </p:sp>
      <p:sp>
        <p:nvSpPr>
          <p:cNvPr id="16402" name="Rectangle 18"/>
          <p:cNvSpPr>
            <a:spLocks noChangeArrowheads="1"/>
          </p:cNvSpPr>
          <p:nvPr/>
        </p:nvSpPr>
        <p:spPr bwMode="auto">
          <a:xfrm>
            <a:off x="850900" y="2527300"/>
            <a:ext cx="7442200" cy="27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03" name="Line 19"/>
          <p:cNvSpPr>
            <a:spLocks noChangeShapeType="1"/>
          </p:cNvSpPr>
          <p:nvPr/>
        </p:nvSpPr>
        <p:spPr bwMode="auto">
          <a:xfrm>
            <a:off x="7848600" y="3124200"/>
            <a:ext cx="0" cy="1447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4" name="Line 20"/>
          <p:cNvSpPr>
            <a:spLocks noChangeShapeType="1"/>
          </p:cNvSpPr>
          <p:nvPr/>
        </p:nvSpPr>
        <p:spPr bwMode="auto">
          <a:xfrm>
            <a:off x="5257800" y="2514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Rectangle 21"/>
          <p:cNvSpPr>
            <a:spLocks noChangeArrowheads="1"/>
          </p:cNvSpPr>
          <p:nvPr/>
        </p:nvSpPr>
        <p:spPr bwMode="auto">
          <a:xfrm>
            <a:off x="8062913"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6406" name="Rectangle 22"/>
          <p:cNvSpPr>
            <a:spLocks noChangeArrowheads="1"/>
          </p:cNvSpPr>
          <p:nvPr/>
        </p:nvSpPr>
        <p:spPr bwMode="auto">
          <a:xfrm>
            <a:off x="6829425"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4</a:t>
            </a:r>
          </a:p>
        </p:txBody>
      </p:sp>
      <p:sp>
        <p:nvSpPr>
          <p:cNvPr id="16407" name="Rectangle 23"/>
          <p:cNvSpPr>
            <a:spLocks noChangeArrowheads="1"/>
          </p:cNvSpPr>
          <p:nvPr/>
        </p:nvSpPr>
        <p:spPr bwMode="auto">
          <a:xfrm>
            <a:off x="823913" y="2209800"/>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31</a:t>
            </a:r>
          </a:p>
        </p:txBody>
      </p:sp>
      <p:sp>
        <p:nvSpPr>
          <p:cNvPr id="16408" name="Rectangle 24"/>
          <p:cNvSpPr>
            <a:spLocks noChangeArrowheads="1"/>
          </p:cNvSpPr>
          <p:nvPr/>
        </p:nvSpPr>
        <p:spPr bwMode="auto">
          <a:xfrm>
            <a:off x="1765300" y="4127500"/>
            <a:ext cx="32512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09" name="Line 25"/>
          <p:cNvSpPr>
            <a:spLocks noChangeShapeType="1"/>
          </p:cNvSpPr>
          <p:nvPr/>
        </p:nvSpPr>
        <p:spPr bwMode="auto">
          <a:xfrm flipH="1">
            <a:off x="1752600" y="44196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6"/>
          <p:cNvSpPr>
            <a:spLocks noChangeShapeType="1"/>
          </p:cNvSpPr>
          <p:nvPr/>
        </p:nvSpPr>
        <p:spPr bwMode="auto">
          <a:xfrm flipH="1">
            <a:off x="1752600" y="47244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27"/>
          <p:cNvSpPr>
            <a:spLocks noChangeShapeType="1"/>
          </p:cNvSpPr>
          <p:nvPr/>
        </p:nvSpPr>
        <p:spPr bwMode="auto">
          <a:xfrm flipH="1">
            <a:off x="1752600" y="50292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flipH="1">
            <a:off x="1752600" y="53340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29"/>
          <p:cNvSpPr>
            <a:spLocks noChangeShapeType="1"/>
          </p:cNvSpPr>
          <p:nvPr/>
        </p:nvSpPr>
        <p:spPr bwMode="auto">
          <a:xfrm flipH="1">
            <a:off x="1752600" y="59436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Rectangle 30"/>
          <p:cNvSpPr>
            <a:spLocks noChangeArrowheads="1"/>
          </p:cNvSpPr>
          <p:nvPr/>
        </p:nvSpPr>
        <p:spPr bwMode="auto">
          <a:xfrm>
            <a:off x="3262313" y="53959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15" name="Rectangle 31"/>
          <p:cNvSpPr>
            <a:spLocks noChangeArrowheads="1"/>
          </p:cNvSpPr>
          <p:nvPr/>
        </p:nvSpPr>
        <p:spPr bwMode="auto">
          <a:xfrm>
            <a:off x="2195513" y="2514600"/>
            <a:ext cx="1055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16416" name="Rectangle 32"/>
          <p:cNvSpPr>
            <a:spLocks noChangeArrowheads="1"/>
          </p:cNvSpPr>
          <p:nvPr/>
        </p:nvSpPr>
        <p:spPr bwMode="auto">
          <a:xfrm>
            <a:off x="3414713" y="2514600"/>
            <a:ext cx="1419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Example: 0x50</a:t>
            </a:r>
          </a:p>
        </p:txBody>
      </p:sp>
      <p:sp>
        <p:nvSpPr>
          <p:cNvPr id="16417" name="Line 33"/>
          <p:cNvSpPr>
            <a:spLocks noChangeShapeType="1"/>
          </p:cNvSpPr>
          <p:nvPr/>
        </p:nvSpPr>
        <p:spPr bwMode="auto">
          <a:xfrm>
            <a:off x="8305800" y="4572000"/>
            <a:ext cx="4572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418" name="Rectangle 34"/>
          <p:cNvSpPr>
            <a:spLocks noChangeArrowheads="1"/>
          </p:cNvSpPr>
          <p:nvPr/>
        </p:nvSpPr>
        <p:spPr bwMode="auto">
          <a:xfrm>
            <a:off x="5472113" y="28194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 0x01</a:t>
            </a:r>
          </a:p>
        </p:txBody>
      </p:sp>
      <p:sp>
        <p:nvSpPr>
          <p:cNvPr id="16419" name="Rectangle 35"/>
          <p:cNvSpPr>
            <a:spLocks noChangeArrowheads="1"/>
          </p:cNvSpPr>
          <p:nvPr/>
        </p:nvSpPr>
        <p:spPr bwMode="auto">
          <a:xfrm>
            <a:off x="3109913" y="4419600"/>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0x50</a:t>
            </a:r>
          </a:p>
        </p:txBody>
      </p:sp>
      <p:sp>
        <p:nvSpPr>
          <p:cNvPr id="16420" name="Line 36"/>
          <p:cNvSpPr>
            <a:spLocks noChangeShapeType="1"/>
          </p:cNvSpPr>
          <p:nvPr/>
        </p:nvSpPr>
        <p:spPr bwMode="auto">
          <a:xfrm>
            <a:off x="4876800" y="2667000"/>
            <a:ext cx="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1" name="Rectangle 37"/>
          <p:cNvSpPr>
            <a:spLocks noChangeArrowheads="1"/>
          </p:cNvSpPr>
          <p:nvPr/>
        </p:nvSpPr>
        <p:spPr bwMode="auto">
          <a:xfrm>
            <a:off x="2576513" y="3003550"/>
            <a:ext cx="2159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Stored as part</a:t>
            </a:r>
          </a:p>
          <a:p>
            <a:pPr>
              <a:spcBef>
                <a:spcPct val="0"/>
              </a:spcBef>
              <a:buFontTx/>
              <a:buNone/>
            </a:pPr>
            <a:r>
              <a:rPr lang="en-US" altLang="en-US" sz="2000" b="0">
                <a:latin typeface="Times New Roman" pitchFamily="18" charset="0"/>
              </a:rPr>
              <a:t>of the cache “state”</a:t>
            </a:r>
          </a:p>
        </p:txBody>
      </p:sp>
      <p:sp>
        <p:nvSpPr>
          <p:cNvPr id="16422" name="Rectangle 38"/>
          <p:cNvSpPr>
            <a:spLocks noChangeArrowheads="1"/>
          </p:cNvSpPr>
          <p:nvPr/>
        </p:nvSpPr>
        <p:spPr bwMode="auto">
          <a:xfrm>
            <a:off x="1155700" y="4127500"/>
            <a:ext cx="2794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23" name="Rectangle 39"/>
          <p:cNvSpPr>
            <a:spLocks noChangeArrowheads="1"/>
          </p:cNvSpPr>
          <p:nvPr/>
        </p:nvSpPr>
        <p:spPr bwMode="auto">
          <a:xfrm>
            <a:off x="823913" y="3810000"/>
            <a:ext cx="933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 Bit</a:t>
            </a:r>
          </a:p>
        </p:txBody>
      </p:sp>
      <p:sp>
        <p:nvSpPr>
          <p:cNvPr id="16424" name="Line 40"/>
          <p:cNvSpPr>
            <a:spLocks noChangeShapeType="1"/>
          </p:cNvSpPr>
          <p:nvPr/>
        </p:nvSpPr>
        <p:spPr bwMode="auto">
          <a:xfrm flipH="1">
            <a:off x="1143000" y="4419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41"/>
          <p:cNvSpPr>
            <a:spLocks noChangeShapeType="1"/>
          </p:cNvSpPr>
          <p:nvPr/>
        </p:nvSpPr>
        <p:spPr bwMode="auto">
          <a:xfrm flipH="1">
            <a:off x="1143000" y="47244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42"/>
          <p:cNvSpPr>
            <a:spLocks noChangeShapeType="1"/>
          </p:cNvSpPr>
          <p:nvPr/>
        </p:nvSpPr>
        <p:spPr bwMode="auto">
          <a:xfrm flipH="1">
            <a:off x="1143000" y="50292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43"/>
          <p:cNvSpPr>
            <a:spLocks noChangeShapeType="1"/>
          </p:cNvSpPr>
          <p:nvPr/>
        </p:nvSpPr>
        <p:spPr bwMode="auto">
          <a:xfrm flipH="1">
            <a:off x="1143000" y="53340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44"/>
          <p:cNvSpPr>
            <a:spLocks noChangeShapeType="1"/>
          </p:cNvSpPr>
          <p:nvPr/>
        </p:nvSpPr>
        <p:spPr bwMode="auto">
          <a:xfrm flipH="1">
            <a:off x="1143000" y="5943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Rectangle 45"/>
          <p:cNvSpPr>
            <a:spLocks noChangeArrowheads="1"/>
          </p:cNvSpPr>
          <p:nvPr/>
        </p:nvSpPr>
        <p:spPr bwMode="auto">
          <a:xfrm>
            <a:off x="1204913" y="53959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30" name="Rectangle 46"/>
          <p:cNvSpPr>
            <a:spLocks noChangeArrowheads="1"/>
          </p:cNvSpPr>
          <p:nvPr/>
        </p:nvSpPr>
        <p:spPr bwMode="auto">
          <a:xfrm>
            <a:off x="8139113" y="5943600"/>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31</a:t>
            </a:r>
          </a:p>
        </p:txBody>
      </p:sp>
      <p:sp>
        <p:nvSpPr>
          <p:cNvPr id="16431" name="Line 47"/>
          <p:cNvSpPr>
            <a:spLocks noChangeShapeType="1"/>
          </p:cNvSpPr>
          <p:nvPr/>
        </p:nvSpPr>
        <p:spPr bwMode="auto">
          <a:xfrm>
            <a:off x="73914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Rectangle 48"/>
          <p:cNvSpPr>
            <a:spLocks noChangeArrowheads="1"/>
          </p:cNvSpPr>
          <p:nvPr/>
        </p:nvSpPr>
        <p:spPr bwMode="auto">
          <a:xfrm>
            <a:off x="6615113" y="4114800"/>
            <a:ext cx="717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1</a:t>
            </a:r>
          </a:p>
        </p:txBody>
      </p:sp>
      <p:sp>
        <p:nvSpPr>
          <p:cNvPr id="16433" name="Line 49"/>
          <p:cNvSpPr>
            <a:spLocks noChangeShapeType="1"/>
          </p:cNvSpPr>
          <p:nvPr/>
        </p:nvSpPr>
        <p:spPr bwMode="auto">
          <a:xfrm>
            <a:off x="66294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4" name="Rectangle 50"/>
          <p:cNvSpPr>
            <a:spLocks noChangeArrowheads="1"/>
          </p:cNvSpPr>
          <p:nvPr/>
        </p:nvSpPr>
        <p:spPr bwMode="auto">
          <a:xfrm>
            <a:off x="5319713" y="41148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31</a:t>
            </a:r>
          </a:p>
        </p:txBody>
      </p:sp>
      <p:sp>
        <p:nvSpPr>
          <p:cNvPr id="16435" name="Line 51"/>
          <p:cNvSpPr>
            <a:spLocks noChangeShapeType="1"/>
          </p:cNvSpPr>
          <p:nvPr/>
        </p:nvSpPr>
        <p:spPr bwMode="auto">
          <a:xfrm>
            <a:off x="60960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Rectangle 52"/>
          <p:cNvSpPr>
            <a:spLocks noChangeArrowheads="1"/>
          </p:cNvSpPr>
          <p:nvPr/>
        </p:nvSpPr>
        <p:spPr bwMode="auto">
          <a:xfrm rot="-5400000">
            <a:off x="6234906" y="4036219"/>
            <a:ext cx="265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37" name="Rectangle 53"/>
          <p:cNvSpPr>
            <a:spLocks noChangeArrowheads="1"/>
          </p:cNvSpPr>
          <p:nvPr/>
        </p:nvSpPr>
        <p:spPr bwMode="auto">
          <a:xfrm>
            <a:off x="73771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32</a:t>
            </a:r>
          </a:p>
        </p:txBody>
      </p:sp>
      <p:sp>
        <p:nvSpPr>
          <p:cNvPr id="16438" name="Line 54"/>
          <p:cNvSpPr>
            <a:spLocks noChangeShapeType="1"/>
          </p:cNvSpPr>
          <p:nvPr/>
        </p:nvSpPr>
        <p:spPr bwMode="auto">
          <a:xfrm>
            <a:off x="73914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9" name="Rectangle 55"/>
          <p:cNvSpPr>
            <a:spLocks noChangeArrowheads="1"/>
          </p:cNvSpPr>
          <p:nvPr/>
        </p:nvSpPr>
        <p:spPr bwMode="auto">
          <a:xfrm>
            <a:off x="66151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33</a:t>
            </a:r>
          </a:p>
        </p:txBody>
      </p:sp>
      <p:sp>
        <p:nvSpPr>
          <p:cNvPr id="16440" name="Line 56"/>
          <p:cNvSpPr>
            <a:spLocks noChangeShapeType="1"/>
          </p:cNvSpPr>
          <p:nvPr/>
        </p:nvSpPr>
        <p:spPr bwMode="auto">
          <a:xfrm>
            <a:off x="66294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1" name="Rectangle 57"/>
          <p:cNvSpPr>
            <a:spLocks noChangeArrowheads="1"/>
          </p:cNvSpPr>
          <p:nvPr/>
        </p:nvSpPr>
        <p:spPr bwMode="auto">
          <a:xfrm>
            <a:off x="53197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63</a:t>
            </a:r>
          </a:p>
        </p:txBody>
      </p:sp>
      <p:sp>
        <p:nvSpPr>
          <p:cNvPr id="16442" name="Line 58"/>
          <p:cNvSpPr>
            <a:spLocks noChangeShapeType="1"/>
          </p:cNvSpPr>
          <p:nvPr/>
        </p:nvSpPr>
        <p:spPr bwMode="auto">
          <a:xfrm>
            <a:off x="60960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3" name="Rectangle 59"/>
          <p:cNvSpPr>
            <a:spLocks noChangeArrowheads="1"/>
          </p:cNvSpPr>
          <p:nvPr/>
        </p:nvSpPr>
        <p:spPr bwMode="auto">
          <a:xfrm rot="-5400000">
            <a:off x="6234906" y="4341019"/>
            <a:ext cx="265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44" name="Rectangle 60"/>
          <p:cNvSpPr>
            <a:spLocks noChangeArrowheads="1"/>
          </p:cNvSpPr>
          <p:nvPr/>
        </p:nvSpPr>
        <p:spPr bwMode="auto">
          <a:xfrm>
            <a:off x="7224713" y="59436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992</a:t>
            </a:r>
          </a:p>
        </p:txBody>
      </p:sp>
      <p:sp>
        <p:nvSpPr>
          <p:cNvPr id="16445" name="Rectangle 61"/>
          <p:cNvSpPr>
            <a:spLocks noChangeArrowheads="1"/>
          </p:cNvSpPr>
          <p:nvPr/>
        </p:nvSpPr>
        <p:spPr bwMode="auto">
          <a:xfrm>
            <a:off x="5319713" y="5943600"/>
            <a:ext cx="1022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1023</a:t>
            </a:r>
          </a:p>
        </p:txBody>
      </p:sp>
      <p:sp>
        <p:nvSpPr>
          <p:cNvPr id="16446" name="Rectangle 62"/>
          <p:cNvSpPr>
            <a:spLocks noChangeArrowheads="1"/>
          </p:cNvSpPr>
          <p:nvPr/>
        </p:nvSpPr>
        <p:spPr bwMode="auto">
          <a:xfrm rot="-5400000">
            <a:off x="6692107" y="5866606"/>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47" name="Rectangle 63"/>
          <p:cNvSpPr>
            <a:spLocks noChangeArrowheads="1"/>
          </p:cNvSpPr>
          <p:nvPr/>
        </p:nvSpPr>
        <p:spPr bwMode="auto">
          <a:xfrm>
            <a:off x="1814513" y="3810000"/>
            <a:ext cx="11064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 Cache Tag</a:t>
            </a:r>
          </a:p>
        </p:txBody>
      </p:sp>
      <p:sp>
        <p:nvSpPr>
          <p:cNvPr id="16448" name="Line 64"/>
          <p:cNvSpPr>
            <a:spLocks noChangeShapeType="1"/>
          </p:cNvSpPr>
          <p:nvPr/>
        </p:nvSpPr>
        <p:spPr bwMode="auto">
          <a:xfrm>
            <a:off x="6858000" y="2514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9" name="Rectangle 65"/>
          <p:cNvSpPr>
            <a:spLocks noChangeArrowheads="1"/>
          </p:cNvSpPr>
          <p:nvPr/>
        </p:nvSpPr>
        <p:spPr bwMode="auto">
          <a:xfrm>
            <a:off x="6919913" y="2514600"/>
            <a:ext cx="1114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Select</a:t>
            </a:r>
          </a:p>
        </p:txBody>
      </p:sp>
      <p:sp>
        <p:nvSpPr>
          <p:cNvPr id="16450" name="Rectangle 66"/>
          <p:cNvSpPr>
            <a:spLocks noChangeArrowheads="1"/>
          </p:cNvSpPr>
          <p:nvPr/>
        </p:nvSpPr>
        <p:spPr bwMode="auto">
          <a:xfrm>
            <a:off x="7072313" y="28194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 0x00</a:t>
            </a:r>
          </a:p>
        </p:txBody>
      </p:sp>
      <p:sp>
        <p:nvSpPr>
          <p:cNvPr id="16451" name="Rectangle 67"/>
          <p:cNvSpPr>
            <a:spLocks noChangeArrowheads="1"/>
          </p:cNvSpPr>
          <p:nvPr/>
        </p:nvSpPr>
        <p:spPr bwMode="auto">
          <a:xfrm>
            <a:off x="5257800"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9</a:t>
            </a:r>
          </a:p>
        </p:txBody>
      </p:sp>
      <p:sp>
        <p:nvSpPr>
          <p:cNvPr id="16452" name="Line 68"/>
          <p:cNvSpPr>
            <a:spLocks noChangeShapeType="1"/>
          </p:cNvSpPr>
          <p:nvPr/>
        </p:nvSpPr>
        <p:spPr bwMode="auto">
          <a:xfrm>
            <a:off x="5943600" y="34290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3" name="Line 69"/>
          <p:cNvSpPr>
            <a:spLocks noChangeShapeType="1"/>
          </p:cNvSpPr>
          <p:nvPr/>
        </p:nvSpPr>
        <p:spPr bwMode="auto">
          <a:xfrm flipV="1">
            <a:off x="8763000" y="3429000"/>
            <a:ext cx="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Line 70"/>
          <p:cNvSpPr>
            <a:spLocks noChangeShapeType="1"/>
          </p:cNvSpPr>
          <p:nvPr/>
        </p:nvSpPr>
        <p:spPr bwMode="auto">
          <a:xfrm flipV="1">
            <a:off x="594360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Slide Number Placeholder 70"/>
          <p:cNvSpPr>
            <a:spLocks noGrp="1"/>
          </p:cNvSpPr>
          <p:nvPr>
            <p:ph type="sldNum" sz="quarter" idx="10"/>
          </p:nvPr>
        </p:nvSpPr>
        <p:spPr/>
        <p:txBody>
          <a:bodyPr/>
          <a:lstStyle/>
          <a:p>
            <a:pPr>
              <a:defRPr/>
            </a:pPr>
            <a:fld id="{909CD056-E0E5-460C-B957-E67DE99D7772}" type="slidenum">
              <a:rPr lang="en-US"/>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wilkes-edsac-merc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0"/>
            <a:ext cx="6567487"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 Box 3"/>
          <p:cNvSpPr txBox="1">
            <a:spLocks noChangeArrowheads="1"/>
          </p:cNvSpPr>
          <p:nvPr/>
        </p:nvSpPr>
        <p:spPr bwMode="auto">
          <a:xfrm>
            <a:off x="0" y="1416704"/>
            <a:ext cx="287468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dirty="0" smtClean="0">
                <a:solidFill>
                  <a:srgbClr val="114FFB"/>
                </a:solidFill>
              </a:rPr>
              <a:t>Before Core Memory Technology</a:t>
            </a:r>
            <a:r>
              <a:rPr lang="en-US" altLang="en-US" sz="1400" dirty="0">
                <a:solidFill>
                  <a:srgbClr val="114FFB"/>
                </a:solidFill>
              </a:rPr>
              <a:t>:</a:t>
            </a:r>
          </a:p>
          <a:p>
            <a:pPr>
              <a:spcBef>
                <a:spcPct val="0"/>
              </a:spcBef>
              <a:buFontTx/>
              <a:buNone/>
            </a:pPr>
            <a:endParaRPr lang="en-US" altLang="en-US" sz="1400" dirty="0" smtClean="0">
              <a:solidFill>
                <a:srgbClr val="009999"/>
              </a:solidFill>
            </a:endParaRPr>
          </a:p>
          <a:p>
            <a:pPr>
              <a:spcBef>
                <a:spcPct val="0"/>
              </a:spcBef>
              <a:buFontTx/>
              <a:buNone/>
            </a:pPr>
            <a:r>
              <a:rPr lang="en-US" altLang="en-US" sz="1400" dirty="0">
                <a:solidFill>
                  <a:srgbClr val="114FFB"/>
                </a:solidFill>
              </a:rPr>
              <a:t>There was</a:t>
            </a:r>
            <a:endParaRPr lang="en-US" altLang="en-US" sz="1400" dirty="0">
              <a:solidFill>
                <a:srgbClr val="114FFB"/>
              </a:solidFill>
            </a:endParaRPr>
          </a:p>
          <a:p>
            <a:pPr>
              <a:spcBef>
                <a:spcPct val="0"/>
              </a:spcBef>
              <a:buFontTx/>
              <a:buNone/>
            </a:pPr>
            <a:r>
              <a:rPr lang="en-US" altLang="en-US" sz="1400" dirty="0">
                <a:solidFill>
                  <a:srgbClr val="114FFB"/>
                </a:solidFill>
              </a:rPr>
              <a:t>Mercury </a:t>
            </a:r>
            <a:r>
              <a:rPr lang="en-US" altLang="en-US" sz="1400" dirty="0" smtClean="0">
                <a:solidFill>
                  <a:srgbClr val="114FFB"/>
                </a:solidFill>
              </a:rPr>
              <a:t>Delay Lines</a:t>
            </a:r>
            <a:r>
              <a:rPr lang="en-US" altLang="en-US" sz="1400" dirty="0">
                <a:solidFill>
                  <a:srgbClr val="114FFB"/>
                </a:solidFill>
              </a:rPr>
              <a:t>!</a:t>
            </a:r>
          </a:p>
          <a:p>
            <a:pPr>
              <a:spcBef>
                <a:spcPct val="0"/>
              </a:spcBef>
              <a:buFontTx/>
              <a:buNone/>
            </a:pPr>
            <a:endParaRPr lang="en-US" altLang="en-US" dirty="0">
              <a:solidFill>
                <a:srgbClr val="009999"/>
              </a:solidFill>
            </a:endParaRPr>
          </a:p>
          <a:p>
            <a:pPr>
              <a:spcBef>
                <a:spcPct val="0"/>
              </a:spcBef>
              <a:buFontTx/>
              <a:buNone/>
            </a:pPr>
            <a:r>
              <a:rPr lang="en-US" altLang="en-US" sz="1400" dirty="0" smtClean="0">
                <a:solidFill>
                  <a:srgbClr val="000000"/>
                </a:solidFill>
              </a:rPr>
              <a:t>1949 - EDSAC </a:t>
            </a:r>
            <a:r>
              <a:rPr lang="en-US" altLang="en-US" sz="1400" dirty="0">
                <a:solidFill>
                  <a:srgbClr val="000000"/>
                </a:solidFill>
              </a:rPr>
              <a:t>(Electronic Delay Storage Automatic Computer</a:t>
            </a:r>
            <a:r>
              <a:rPr lang="en-US" altLang="en-US" sz="1400" dirty="0" smtClean="0">
                <a:solidFill>
                  <a:srgbClr val="000000"/>
                </a:solidFill>
              </a:rPr>
              <a:t>)</a:t>
            </a:r>
            <a:endParaRPr lang="en-US" altLang="en-US" sz="1400" dirty="0">
              <a:solidFill>
                <a:srgbClr val="000000"/>
              </a:solidFill>
            </a:endParaRPr>
          </a:p>
          <a:p>
            <a:pPr>
              <a:spcBef>
                <a:spcPct val="0"/>
              </a:spcBef>
              <a:buFontTx/>
              <a:buNone/>
            </a:pPr>
            <a:endParaRPr lang="en-US" altLang="en-US" sz="1600" dirty="0">
              <a:solidFill>
                <a:srgbClr val="009999"/>
              </a:solidFill>
            </a:endParaRPr>
          </a:p>
          <a:p>
            <a:pPr>
              <a:spcBef>
                <a:spcPct val="0"/>
              </a:spcBef>
              <a:buFontTx/>
              <a:buNone/>
            </a:pPr>
            <a:r>
              <a:rPr lang="en-US" altLang="en-US" sz="1400" dirty="0">
                <a:solidFill>
                  <a:srgbClr val="000000"/>
                </a:solidFill>
              </a:rPr>
              <a:t>Shift register </a:t>
            </a:r>
            <a:r>
              <a:rPr lang="en-US" altLang="en-US" sz="1400" dirty="0" smtClean="0">
                <a:solidFill>
                  <a:srgbClr val="000000"/>
                </a:solidFill>
              </a:rPr>
              <a:t>via acoustic </a:t>
            </a:r>
            <a:r>
              <a:rPr lang="en-US" altLang="en-US" sz="1400" dirty="0">
                <a:solidFill>
                  <a:srgbClr val="000000"/>
                </a:solidFill>
              </a:rPr>
              <a:t>wave in a tube of </a:t>
            </a:r>
            <a:r>
              <a:rPr lang="en-US" altLang="en-US" sz="1400" dirty="0" smtClean="0">
                <a:solidFill>
                  <a:srgbClr val="000000"/>
                </a:solidFill>
              </a:rPr>
              <a:t>mercury</a:t>
            </a:r>
          </a:p>
          <a:p>
            <a:pPr>
              <a:spcBef>
                <a:spcPct val="0"/>
              </a:spcBef>
              <a:buFontTx/>
              <a:buNone/>
            </a:pPr>
            <a:r>
              <a:rPr lang="en-US" altLang="en-US" sz="1400" dirty="0" smtClean="0">
                <a:solidFill>
                  <a:srgbClr val="000000"/>
                </a:solidFill>
              </a:rPr>
              <a:t>(</a:t>
            </a:r>
            <a:r>
              <a:rPr lang="en-US" altLang="en-US" sz="1400" dirty="0">
                <a:solidFill>
                  <a:srgbClr val="000000"/>
                </a:solidFill>
              </a:rPr>
              <a:t>5 feet = 1000 bits)</a:t>
            </a:r>
          </a:p>
        </p:txBody>
      </p:sp>
      <p:sp>
        <p:nvSpPr>
          <p:cNvPr id="25605" name="Text Box 5"/>
          <p:cNvSpPr txBox="1">
            <a:spLocks noChangeArrowheads="1"/>
          </p:cNvSpPr>
          <p:nvPr/>
        </p:nvSpPr>
        <p:spPr bwMode="auto">
          <a:xfrm>
            <a:off x="1296988" y="147638"/>
            <a:ext cx="3738562" cy="584200"/>
          </a:xfrm>
          <a:prstGeom prst="rect">
            <a:avLst/>
          </a:prstGeom>
          <a:solidFill>
            <a:srgbClr val="FFFFFF">
              <a:alpha val="59999"/>
            </a:srgbClr>
          </a:solidFill>
          <a:ln w="12700">
            <a:noFill/>
            <a:miter lim="800000"/>
            <a:headEnd/>
            <a:tailEnd/>
          </a:ln>
        </p:spPr>
        <p:txBody>
          <a:bodyPr wrap="none">
            <a:spAutoFit/>
          </a:bodyPr>
          <a:lstStyle/>
          <a:p>
            <a:pPr algn="ctr">
              <a:defRPr/>
            </a:pPr>
            <a:r>
              <a:rPr lang="en-US" sz="3200" dirty="0">
                <a:solidFill>
                  <a:srgbClr val="000066"/>
                </a:solidFill>
                <a:latin typeface="Arial"/>
              </a:rPr>
              <a:t>Historical Memory</a:t>
            </a:r>
          </a:p>
        </p:txBody>
      </p:sp>
      <p:sp>
        <p:nvSpPr>
          <p:cNvPr id="6" name="Slide Number Placeholder 5"/>
          <p:cNvSpPr>
            <a:spLocks noGrp="1"/>
          </p:cNvSpPr>
          <p:nvPr>
            <p:ph type="sldNum" sz="quarter" idx="10"/>
          </p:nvPr>
        </p:nvSpPr>
        <p:spPr/>
        <p:txBody>
          <a:bodyPr/>
          <a:lstStyle/>
          <a:p>
            <a:pPr>
              <a:defRPr/>
            </a:pPr>
            <a:fld id="{5602215F-355D-45AC-91AF-B55DFBBCEB7D}" type="slidenum">
              <a:rPr lang="en-US">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75429286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4 KB Direct Mapped Cache</a:t>
            </a:r>
          </a:p>
        </p:txBody>
      </p:sp>
      <p:sp>
        <p:nvSpPr>
          <p:cNvPr id="17411" name="Rectangle 3"/>
          <p:cNvSpPr>
            <a:spLocks noGrp="1" noChangeArrowheads="1"/>
          </p:cNvSpPr>
          <p:nvPr>
            <p:ph type="body" idx="1"/>
          </p:nvPr>
        </p:nvSpPr>
        <p:spPr>
          <a:xfrm>
            <a:off x="381000" y="1066800"/>
            <a:ext cx="8382000" cy="5029200"/>
          </a:xfrm>
        </p:spPr>
        <p:txBody>
          <a:bodyPr/>
          <a:lstStyle/>
          <a:p>
            <a:pPr eaLnBrk="1" hangingPunct="1"/>
            <a:r>
              <a:rPr lang="en-US" altLang="en-US" smtClean="0"/>
              <a:t>Diagram of a 4K cache (note DATA only)</a:t>
            </a:r>
          </a:p>
          <a:p>
            <a:pPr lvl="1" eaLnBrk="1" hangingPunct="1"/>
            <a:r>
              <a:rPr lang="en-US" altLang="en-US" i="1" smtClean="0"/>
              <a:t>Block</a:t>
            </a:r>
            <a:r>
              <a:rPr lang="en-US" altLang="en-US" smtClean="0"/>
              <a:t> size (amount of data in line) is 4 bytes</a:t>
            </a:r>
          </a:p>
        </p:txBody>
      </p:sp>
      <p:sp>
        <p:nvSpPr>
          <p:cNvPr id="17412" name="Freeform 4"/>
          <p:cNvSpPr>
            <a:spLocks/>
          </p:cNvSpPr>
          <p:nvPr/>
        </p:nvSpPr>
        <p:spPr bwMode="auto">
          <a:xfrm>
            <a:off x="3644900" y="3414713"/>
            <a:ext cx="2068513" cy="1625600"/>
          </a:xfrm>
          <a:custGeom>
            <a:avLst/>
            <a:gdLst>
              <a:gd name="T0" fmla="*/ 2147483647 w 1227"/>
              <a:gd name="T1" fmla="*/ 2147483647 h 964"/>
              <a:gd name="T2" fmla="*/ 2147483647 w 1227"/>
              <a:gd name="T3" fmla="*/ 0 h 964"/>
              <a:gd name="T4" fmla="*/ 0 w 1227"/>
              <a:gd name="T5" fmla="*/ 0 h 964"/>
              <a:gd name="T6" fmla="*/ 0 w 1227"/>
              <a:gd name="T7" fmla="*/ 2147483647 h 964"/>
              <a:gd name="T8" fmla="*/ 2147483647 w 1227"/>
              <a:gd name="T9" fmla="*/ 2147483647 h 964"/>
              <a:gd name="T10" fmla="*/ 2147483647 w 1227"/>
              <a:gd name="T11" fmla="*/ 2147483647 h 964"/>
              <a:gd name="T12" fmla="*/ 0 60000 65536"/>
              <a:gd name="T13" fmla="*/ 0 60000 65536"/>
              <a:gd name="T14" fmla="*/ 0 60000 65536"/>
              <a:gd name="T15" fmla="*/ 0 60000 65536"/>
              <a:gd name="T16" fmla="*/ 0 60000 65536"/>
              <a:gd name="T17" fmla="*/ 0 60000 65536"/>
              <a:gd name="T18" fmla="*/ 0 w 1227"/>
              <a:gd name="T19" fmla="*/ 0 h 964"/>
              <a:gd name="T20" fmla="*/ 1227 w 1227"/>
              <a:gd name="T21" fmla="*/ 964 h 964"/>
            </a:gdLst>
            <a:ahLst/>
            <a:cxnLst>
              <a:cxn ang="T12">
                <a:pos x="T0" y="T1"/>
              </a:cxn>
              <a:cxn ang="T13">
                <a:pos x="T2" y="T3"/>
              </a:cxn>
              <a:cxn ang="T14">
                <a:pos x="T4" y="T5"/>
              </a:cxn>
              <a:cxn ang="T15">
                <a:pos x="T6" y="T7"/>
              </a:cxn>
              <a:cxn ang="T16">
                <a:pos x="T8" y="T9"/>
              </a:cxn>
              <a:cxn ang="T17">
                <a:pos x="T10" y="T11"/>
              </a:cxn>
            </a:cxnLst>
            <a:rect l="T18" t="T19" r="T20" b="T21"/>
            <a:pathLst>
              <a:path w="1227" h="964">
                <a:moveTo>
                  <a:pt x="1227" y="962"/>
                </a:moveTo>
                <a:lnTo>
                  <a:pt x="1227" y="0"/>
                </a:lnTo>
                <a:lnTo>
                  <a:pt x="0" y="0"/>
                </a:lnTo>
                <a:lnTo>
                  <a:pt x="0" y="964"/>
                </a:lnTo>
                <a:lnTo>
                  <a:pt x="1227" y="964"/>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3" name="Freeform 5"/>
          <p:cNvSpPr>
            <a:spLocks/>
          </p:cNvSpPr>
          <p:nvPr/>
        </p:nvSpPr>
        <p:spPr bwMode="auto">
          <a:xfrm>
            <a:off x="3644900" y="4062413"/>
            <a:ext cx="2068513" cy="160337"/>
          </a:xfrm>
          <a:custGeom>
            <a:avLst/>
            <a:gdLst>
              <a:gd name="T0" fmla="*/ 2147483647 w 1227"/>
              <a:gd name="T1" fmla="*/ 2147483647 h 96"/>
              <a:gd name="T2" fmla="*/ 2147483647 w 1227"/>
              <a:gd name="T3" fmla="*/ 0 h 96"/>
              <a:gd name="T4" fmla="*/ 0 w 1227"/>
              <a:gd name="T5" fmla="*/ 0 h 96"/>
              <a:gd name="T6" fmla="*/ 0 w 1227"/>
              <a:gd name="T7" fmla="*/ 2147483647 h 96"/>
              <a:gd name="T8" fmla="*/ 2147483647 w 1227"/>
              <a:gd name="T9" fmla="*/ 2147483647 h 96"/>
              <a:gd name="T10" fmla="*/ 2147483647 w 1227"/>
              <a:gd name="T11" fmla="*/ 2147483647 h 96"/>
              <a:gd name="T12" fmla="*/ 0 60000 65536"/>
              <a:gd name="T13" fmla="*/ 0 60000 65536"/>
              <a:gd name="T14" fmla="*/ 0 60000 65536"/>
              <a:gd name="T15" fmla="*/ 0 60000 65536"/>
              <a:gd name="T16" fmla="*/ 0 60000 65536"/>
              <a:gd name="T17" fmla="*/ 0 60000 65536"/>
              <a:gd name="T18" fmla="*/ 0 w 1227"/>
              <a:gd name="T19" fmla="*/ 0 h 96"/>
              <a:gd name="T20" fmla="*/ 1227 w 122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227" h="96">
                <a:moveTo>
                  <a:pt x="1227" y="96"/>
                </a:moveTo>
                <a:lnTo>
                  <a:pt x="1227" y="0"/>
                </a:lnTo>
                <a:lnTo>
                  <a:pt x="0" y="0"/>
                </a:lnTo>
                <a:lnTo>
                  <a:pt x="0" y="96"/>
                </a:lnTo>
                <a:lnTo>
                  <a:pt x="1227" y="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4" name="Freeform 6"/>
          <p:cNvSpPr>
            <a:spLocks/>
          </p:cNvSpPr>
          <p:nvPr/>
        </p:nvSpPr>
        <p:spPr bwMode="auto">
          <a:xfrm>
            <a:off x="3644900" y="4062413"/>
            <a:ext cx="2068513" cy="160337"/>
          </a:xfrm>
          <a:custGeom>
            <a:avLst/>
            <a:gdLst>
              <a:gd name="T0" fmla="*/ 2147483647 w 1227"/>
              <a:gd name="T1" fmla="*/ 2147483647 h 96"/>
              <a:gd name="T2" fmla="*/ 2147483647 w 1227"/>
              <a:gd name="T3" fmla="*/ 0 h 96"/>
              <a:gd name="T4" fmla="*/ 0 w 1227"/>
              <a:gd name="T5" fmla="*/ 0 h 96"/>
              <a:gd name="T6" fmla="*/ 0 w 1227"/>
              <a:gd name="T7" fmla="*/ 2147483647 h 96"/>
              <a:gd name="T8" fmla="*/ 2147483647 w 1227"/>
              <a:gd name="T9" fmla="*/ 2147483647 h 96"/>
              <a:gd name="T10" fmla="*/ 2147483647 w 1227"/>
              <a:gd name="T11" fmla="*/ 2147483647 h 96"/>
              <a:gd name="T12" fmla="*/ 0 60000 65536"/>
              <a:gd name="T13" fmla="*/ 0 60000 65536"/>
              <a:gd name="T14" fmla="*/ 0 60000 65536"/>
              <a:gd name="T15" fmla="*/ 0 60000 65536"/>
              <a:gd name="T16" fmla="*/ 0 60000 65536"/>
              <a:gd name="T17" fmla="*/ 0 60000 65536"/>
              <a:gd name="T18" fmla="*/ 0 w 1227"/>
              <a:gd name="T19" fmla="*/ 0 h 96"/>
              <a:gd name="T20" fmla="*/ 1227 w 122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227" h="96">
                <a:moveTo>
                  <a:pt x="1227" y="96"/>
                </a:moveTo>
                <a:lnTo>
                  <a:pt x="1227" y="0"/>
                </a:lnTo>
                <a:lnTo>
                  <a:pt x="0" y="0"/>
                </a:lnTo>
                <a:lnTo>
                  <a:pt x="0" y="96"/>
                </a:lnTo>
                <a:lnTo>
                  <a:pt x="1227" y="9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5" name="Line 7"/>
          <p:cNvSpPr>
            <a:spLocks noChangeShapeType="1"/>
          </p:cNvSpPr>
          <p:nvPr/>
        </p:nvSpPr>
        <p:spPr bwMode="auto">
          <a:xfrm flipH="1">
            <a:off x="3644900" y="3576638"/>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8"/>
          <p:cNvSpPr>
            <a:spLocks noChangeShapeType="1"/>
          </p:cNvSpPr>
          <p:nvPr/>
        </p:nvSpPr>
        <p:spPr bwMode="auto">
          <a:xfrm flipH="1">
            <a:off x="3644900" y="3738563"/>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9"/>
          <p:cNvSpPr>
            <a:spLocks noChangeShapeType="1"/>
          </p:cNvSpPr>
          <p:nvPr/>
        </p:nvSpPr>
        <p:spPr bwMode="auto">
          <a:xfrm flipH="1">
            <a:off x="3644900" y="3900488"/>
            <a:ext cx="206851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0"/>
          <p:cNvSpPr>
            <a:spLocks noChangeShapeType="1"/>
          </p:cNvSpPr>
          <p:nvPr/>
        </p:nvSpPr>
        <p:spPr bwMode="auto">
          <a:xfrm flipH="1">
            <a:off x="3644900" y="4062413"/>
            <a:ext cx="206851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1"/>
          <p:cNvSpPr>
            <a:spLocks noChangeShapeType="1"/>
          </p:cNvSpPr>
          <p:nvPr/>
        </p:nvSpPr>
        <p:spPr bwMode="auto">
          <a:xfrm flipH="1">
            <a:off x="3644900" y="4222750"/>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p:cNvSpPr>
            <a:spLocks noChangeShapeType="1"/>
          </p:cNvSpPr>
          <p:nvPr/>
        </p:nvSpPr>
        <p:spPr bwMode="auto">
          <a:xfrm flipH="1">
            <a:off x="3644900" y="4384675"/>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3"/>
          <p:cNvSpPr>
            <a:spLocks noChangeShapeType="1"/>
          </p:cNvSpPr>
          <p:nvPr/>
        </p:nvSpPr>
        <p:spPr bwMode="auto">
          <a:xfrm flipH="1">
            <a:off x="3644900" y="4546600"/>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flipH="1">
            <a:off x="3644900" y="4708525"/>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flipH="1">
            <a:off x="3644900" y="4870450"/>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3760788" y="3424238"/>
            <a:ext cx="4762" cy="16192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4406900" y="3417888"/>
            <a:ext cx="1588" cy="16287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flipV="1">
            <a:off x="4695825" y="2289175"/>
            <a:ext cx="4763" cy="2206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flipV="1">
            <a:off x="5284788" y="2289175"/>
            <a:ext cx="1587" cy="2143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Freeform 20"/>
          <p:cNvSpPr>
            <a:spLocks/>
          </p:cNvSpPr>
          <p:nvPr/>
        </p:nvSpPr>
        <p:spPr bwMode="auto">
          <a:xfrm>
            <a:off x="3578225" y="2287588"/>
            <a:ext cx="2022475" cy="222250"/>
          </a:xfrm>
          <a:custGeom>
            <a:avLst/>
            <a:gdLst>
              <a:gd name="T0" fmla="*/ 0 w 1199"/>
              <a:gd name="T1" fmla="*/ 2147483647 h 132"/>
              <a:gd name="T2" fmla="*/ 2147483647 w 1199"/>
              <a:gd name="T3" fmla="*/ 0 h 132"/>
              <a:gd name="T4" fmla="*/ 2147483647 w 1199"/>
              <a:gd name="T5" fmla="*/ 0 h 132"/>
              <a:gd name="T6" fmla="*/ 2147483647 w 1199"/>
              <a:gd name="T7" fmla="*/ 2147483647 h 132"/>
              <a:gd name="T8" fmla="*/ 2147483647 w 1199"/>
              <a:gd name="T9" fmla="*/ 2147483647 h 132"/>
              <a:gd name="T10" fmla="*/ 2147483647 w 1199"/>
              <a:gd name="T11" fmla="*/ 2147483647 h 132"/>
              <a:gd name="T12" fmla="*/ 0 60000 65536"/>
              <a:gd name="T13" fmla="*/ 0 60000 65536"/>
              <a:gd name="T14" fmla="*/ 0 60000 65536"/>
              <a:gd name="T15" fmla="*/ 0 60000 65536"/>
              <a:gd name="T16" fmla="*/ 0 60000 65536"/>
              <a:gd name="T17" fmla="*/ 0 60000 65536"/>
              <a:gd name="T18" fmla="*/ 0 w 1199"/>
              <a:gd name="T19" fmla="*/ 0 h 132"/>
              <a:gd name="T20" fmla="*/ 1199 w 1199"/>
              <a:gd name="T21" fmla="*/ 132 h 132"/>
            </a:gdLst>
            <a:ahLst/>
            <a:cxnLst>
              <a:cxn ang="T12">
                <a:pos x="T0" y="T1"/>
              </a:cxn>
              <a:cxn ang="T13">
                <a:pos x="T2" y="T3"/>
              </a:cxn>
              <a:cxn ang="T14">
                <a:pos x="T4" y="T5"/>
              </a:cxn>
              <a:cxn ang="T15">
                <a:pos x="T6" y="T7"/>
              </a:cxn>
              <a:cxn ang="T16">
                <a:pos x="T8" y="T9"/>
              </a:cxn>
              <a:cxn ang="T17">
                <a:pos x="T10" y="T11"/>
              </a:cxn>
            </a:cxnLst>
            <a:rect l="T18" t="T19" r="T20" b="T21"/>
            <a:pathLst>
              <a:path w="1199" h="132">
                <a:moveTo>
                  <a:pt x="0" y="130"/>
                </a:moveTo>
                <a:lnTo>
                  <a:pt x="3" y="0"/>
                </a:lnTo>
                <a:lnTo>
                  <a:pt x="1199" y="0"/>
                </a:lnTo>
                <a:lnTo>
                  <a:pt x="1199" y="132"/>
                </a:lnTo>
                <a:lnTo>
                  <a:pt x="3" y="132"/>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Rectangle 21"/>
          <p:cNvSpPr>
            <a:spLocks noChangeArrowheads="1"/>
          </p:cNvSpPr>
          <p:nvPr/>
        </p:nvSpPr>
        <p:spPr bwMode="auto">
          <a:xfrm>
            <a:off x="3644900" y="1962150"/>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30" name="Rectangle 22"/>
          <p:cNvSpPr>
            <a:spLocks noChangeArrowheads="1"/>
          </p:cNvSpPr>
          <p:nvPr/>
        </p:nvSpPr>
        <p:spPr bwMode="auto">
          <a:xfrm>
            <a:off x="3738563"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31" name="Rectangle 23"/>
          <p:cNvSpPr>
            <a:spLocks noChangeArrowheads="1"/>
          </p:cNvSpPr>
          <p:nvPr/>
        </p:nvSpPr>
        <p:spPr bwMode="auto">
          <a:xfrm>
            <a:off x="3821113"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32" name="Rectangle 24"/>
          <p:cNvSpPr>
            <a:spLocks noChangeArrowheads="1"/>
          </p:cNvSpPr>
          <p:nvPr/>
        </p:nvSpPr>
        <p:spPr bwMode="auto">
          <a:xfrm>
            <a:off x="3898900" y="1962150"/>
            <a:ext cx="44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r</a:t>
            </a:r>
            <a:endParaRPr lang="en-US" altLang="en-US" sz="1800" b="0">
              <a:latin typeface="Times New Roman" pitchFamily="18" charset="0"/>
            </a:endParaRPr>
          </a:p>
        </p:txBody>
      </p:sp>
      <p:sp>
        <p:nvSpPr>
          <p:cNvPr id="17433" name="Rectangle 25"/>
          <p:cNvSpPr>
            <a:spLocks noChangeArrowheads="1"/>
          </p:cNvSpPr>
          <p:nvPr/>
        </p:nvSpPr>
        <p:spPr bwMode="auto">
          <a:xfrm>
            <a:off x="3946525"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434" name="Rectangle 26"/>
          <p:cNvSpPr>
            <a:spLocks noChangeArrowheads="1"/>
          </p:cNvSpPr>
          <p:nvPr/>
        </p:nvSpPr>
        <p:spPr bwMode="auto">
          <a:xfrm>
            <a:off x="4029075"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5" name="Rectangle 27"/>
          <p:cNvSpPr>
            <a:spLocks noChangeArrowheads="1"/>
          </p:cNvSpPr>
          <p:nvPr/>
        </p:nvSpPr>
        <p:spPr bwMode="auto">
          <a:xfrm>
            <a:off x="4097338"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6" name="Rectangle 28"/>
          <p:cNvSpPr>
            <a:spLocks noChangeArrowheads="1"/>
          </p:cNvSpPr>
          <p:nvPr/>
        </p:nvSpPr>
        <p:spPr bwMode="auto">
          <a:xfrm>
            <a:off x="4171950"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37" name="Rectangle 29"/>
          <p:cNvSpPr>
            <a:spLocks noChangeArrowheads="1"/>
          </p:cNvSpPr>
          <p:nvPr/>
        </p:nvSpPr>
        <p:spPr bwMode="auto">
          <a:xfrm>
            <a:off x="4213225" y="1962150"/>
            <a:ext cx="41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t>
            </a:r>
            <a:endParaRPr lang="en-US" altLang="en-US" sz="1800" b="0">
              <a:latin typeface="Times New Roman" pitchFamily="18" charset="0"/>
            </a:endParaRPr>
          </a:p>
        </p:txBody>
      </p:sp>
      <p:sp>
        <p:nvSpPr>
          <p:cNvPr id="17438" name="Rectangle 30"/>
          <p:cNvSpPr>
            <a:spLocks noChangeArrowheads="1"/>
          </p:cNvSpPr>
          <p:nvPr/>
        </p:nvSpPr>
        <p:spPr bwMode="auto">
          <a:xfrm>
            <a:off x="4257675" y="1962150"/>
            <a:ext cx="65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9" name="Rectangle 31"/>
          <p:cNvSpPr>
            <a:spLocks noChangeArrowheads="1"/>
          </p:cNvSpPr>
          <p:nvPr/>
        </p:nvSpPr>
        <p:spPr bwMode="auto">
          <a:xfrm>
            <a:off x="433228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h</a:t>
            </a:r>
            <a:endParaRPr lang="en-US" altLang="en-US" sz="1800" b="0">
              <a:latin typeface="Times New Roman" pitchFamily="18" charset="0"/>
            </a:endParaRPr>
          </a:p>
        </p:txBody>
      </p:sp>
      <p:sp>
        <p:nvSpPr>
          <p:cNvPr id="17440" name="Rectangle 32"/>
          <p:cNvSpPr>
            <a:spLocks noChangeArrowheads="1"/>
          </p:cNvSpPr>
          <p:nvPr/>
        </p:nvSpPr>
        <p:spPr bwMode="auto">
          <a:xfrm>
            <a:off x="441483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41" name="Rectangle 33"/>
          <p:cNvSpPr>
            <a:spLocks noChangeArrowheads="1"/>
          </p:cNvSpPr>
          <p:nvPr/>
        </p:nvSpPr>
        <p:spPr bwMode="auto">
          <a:xfrm>
            <a:off x="4492625" y="196215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w</a:t>
            </a:r>
            <a:endParaRPr lang="en-US" altLang="en-US" sz="1800" b="0">
              <a:latin typeface="Times New Roman" pitchFamily="18" charset="0"/>
            </a:endParaRPr>
          </a:p>
        </p:txBody>
      </p:sp>
      <p:sp>
        <p:nvSpPr>
          <p:cNvPr id="17442" name="Rectangle 34"/>
          <p:cNvSpPr>
            <a:spLocks noChangeArrowheads="1"/>
          </p:cNvSpPr>
          <p:nvPr/>
        </p:nvSpPr>
        <p:spPr bwMode="auto">
          <a:xfrm>
            <a:off x="4595813"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43" name="Rectangle 35"/>
          <p:cNvSpPr>
            <a:spLocks noChangeArrowheads="1"/>
          </p:cNvSpPr>
          <p:nvPr/>
        </p:nvSpPr>
        <p:spPr bwMode="auto">
          <a:xfrm>
            <a:off x="463073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44" name="Rectangle 36"/>
          <p:cNvSpPr>
            <a:spLocks noChangeArrowheads="1"/>
          </p:cNvSpPr>
          <p:nvPr/>
        </p:nvSpPr>
        <p:spPr bwMode="auto">
          <a:xfrm>
            <a:off x="4708525" y="19621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445" name="Rectangle 37"/>
          <p:cNvSpPr>
            <a:spLocks noChangeArrowheads="1"/>
          </p:cNvSpPr>
          <p:nvPr/>
        </p:nvSpPr>
        <p:spPr bwMode="auto">
          <a:xfrm>
            <a:off x="4791075"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46" name="Rectangle 38"/>
          <p:cNvSpPr>
            <a:spLocks noChangeArrowheads="1"/>
          </p:cNvSpPr>
          <p:nvPr/>
        </p:nvSpPr>
        <p:spPr bwMode="auto">
          <a:xfrm>
            <a:off x="4829175"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b</a:t>
            </a:r>
            <a:endParaRPr lang="en-US" altLang="en-US" sz="1800" b="0">
              <a:latin typeface="Times New Roman" pitchFamily="18" charset="0"/>
            </a:endParaRPr>
          </a:p>
        </p:txBody>
      </p:sp>
      <p:sp>
        <p:nvSpPr>
          <p:cNvPr id="17447" name="Rectangle 39"/>
          <p:cNvSpPr>
            <a:spLocks noChangeArrowheads="1"/>
          </p:cNvSpPr>
          <p:nvPr/>
        </p:nvSpPr>
        <p:spPr bwMode="auto">
          <a:xfrm>
            <a:off x="4914900"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48" name="Rectangle 40"/>
          <p:cNvSpPr>
            <a:spLocks noChangeArrowheads="1"/>
          </p:cNvSpPr>
          <p:nvPr/>
        </p:nvSpPr>
        <p:spPr bwMode="auto">
          <a:xfrm>
            <a:off x="4945063" y="1962150"/>
            <a:ext cx="33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49" name="Rectangle 41"/>
          <p:cNvSpPr>
            <a:spLocks noChangeArrowheads="1"/>
          </p:cNvSpPr>
          <p:nvPr/>
        </p:nvSpPr>
        <p:spPr bwMode="auto">
          <a:xfrm>
            <a:off x="4981575"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50" name="Rectangle 42"/>
          <p:cNvSpPr>
            <a:spLocks noChangeArrowheads="1"/>
          </p:cNvSpPr>
          <p:nvPr/>
        </p:nvSpPr>
        <p:spPr bwMode="auto">
          <a:xfrm>
            <a:off x="5022850" y="196215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p</a:t>
            </a:r>
            <a:endParaRPr lang="en-US" altLang="en-US" sz="1800" b="0">
              <a:latin typeface="Times New Roman" pitchFamily="18" charset="0"/>
            </a:endParaRPr>
          </a:p>
        </p:txBody>
      </p:sp>
      <p:sp>
        <p:nvSpPr>
          <p:cNvPr id="17451" name="Rectangle 43"/>
          <p:cNvSpPr>
            <a:spLocks noChangeArrowheads="1"/>
          </p:cNvSpPr>
          <p:nvPr/>
        </p:nvSpPr>
        <p:spPr bwMode="auto">
          <a:xfrm>
            <a:off x="5105400" y="196215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52" name="Rectangle 44"/>
          <p:cNvSpPr>
            <a:spLocks noChangeArrowheads="1"/>
          </p:cNvSpPr>
          <p:nvPr/>
        </p:nvSpPr>
        <p:spPr bwMode="auto">
          <a:xfrm>
            <a:off x="5180013" y="1962150"/>
            <a:ext cx="650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53" name="Rectangle 45"/>
          <p:cNvSpPr>
            <a:spLocks noChangeArrowheads="1"/>
          </p:cNvSpPr>
          <p:nvPr/>
        </p:nvSpPr>
        <p:spPr bwMode="auto">
          <a:xfrm>
            <a:off x="5256213"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54" name="Rectangle 46"/>
          <p:cNvSpPr>
            <a:spLocks noChangeArrowheads="1"/>
          </p:cNvSpPr>
          <p:nvPr/>
        </p:nvSpPr>
        <p:spPr bwMode="auto">
          <a:xfrm>
            <a:off x="5287963" y="1962150"/>
            <a:ext cx="36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55" name="Rectangle 47"/>
          <p:cNvSpPr>
            <a:spLocks noChangeArrowheads="1"/>
          </p:cNvSpPr>
          <p:nvPr/>
        </p:nvSpPr>
        <p:spPr bwMode="auto">
          <a:xfrm>
            <a:off x="5327650"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56" name="Rectangle 48"/>
          <p:cNvSpPr>
            <a:spLocks noChangeArrowheads="1"/>
          </p:cNvSpPr>
          <p:nvPr/>
        </p:nvSpPr>
        <p:spPr bwMode="auto">
          <a:xfrm>
            <a:off x="5357813"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57" name="Rectangle 49"/>
          <p:cNvSpPr>
            <a:spLocks noChangeArrowheads="1"/>
          </p:cNvSpPr>
          <p:nvPr/>
        </p:nvSpPr>
        <p:spPr bwMode="auto">
          <a:xfrm>
            <a:off x="5440363"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58" name="Rectangle 50"/>
          <p:cNvSpPr>
            <a:spLocks noChangeArrowheads="1"/>
          </p:cNvSpPr>
          <p:nvPr/>
        </p:nvSpPr>
        <p:spPr bwMode="auto">
          <a:xfrm>
            <a:off x="5518150"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59" name="Rectangle 51"/>
          <p:cNvSpPr>
            <a:spLocks noChangeArrowheads="1"/>
          </p:cNvSpPr>
          <p:nvPr/>
        </p:nvSpPr>
        <p:spPr bwMode="auto">
          <a:xfrm>
            <a:off x="5594350" y="1962150"/>
            <a:ext cx="41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t>
            </a:r>
            <a:endParaRPr lang="en-US" altLang="en-US" sz="1800" b="0">
              <a:latin typeface="Times New Roman" pitchFamily="18" charset="0"/>
            </a:endParaRPr>
          </a:p>
        </p:txBody>
      </p:sp>
      <p:sp>
        <p:nvSpPr>
          <p:cNvPr id="17460" name="Freeform 52"/>
          <p:cNvSpPr>
            <a:spLocks/>
          </p:cNvSpPr>
          <p:nvPr/>
        </p:nvSpPr>
        <p:spPr bwMode="auto">
          <a:xfrm>
            <a:off x="1865313" y="2759075"/>
            <a:ext cx="73025" cy="55563"/>
          </a:xfrm>
          <a:custGeom>
            <a:avLst/>
            <a:gdLst>
              <a:gd name="T0" fmla="*/ 0 w 43"/>
              <a:gd name="T1" fmla="*/ 2147483647 h 33"/>
              <a:gd name="T2" fmla="*/ 2147483647 w 43"/>
              <a:gd name="T3" fmla="*/ 2147483647 h 33"/>
              <a:gd name="T4" fmla="*/ 2147483647 w 43"/>
              <a:gd name="T5" fmla="*/ 0 h 33"/>
              <a:gd name="T6" fmla="*/ 2147483647 w 43"/>
              <a:gd name="T7" fmla="*/ 2147483647 h 33"/>
              <a:gd name="T8" fmla="*/ 2147483647 w 43"/>
              <a:gd name="T9" fmla="*/ 2147483647 h 33"/>
              <a:gd name="T10" fmla="*/ 0 w 43"/>
              <a:gd name="T11" fmla="*/ 2147483647 h 33"/>
              <a:gd name="T12" fmla="*/ 0 60000 65536"/>
              <a:gd name="T13" fmla="*/ 0 60000 65536"/>
              <a:gd name="T14" fmla="*/ 0 60000 65536"/>
              <a:gd name="T15" fmla="*/ 0 60000 65536"/>
              <a:gd name="T16" fmla="*/ 0 60000 65536"/>
              <a:gd name="T17" fmla="*/ 0 60000 65536"/>
              <a:gd name="T18" fmla="*/ 0 w 43"/>
              <a:gd name="T19" fmla="*/ 0 h 33"/>
              <a:gd name="T20" fmla="*/ 43 w 4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43" h="33">
                <a:moveTo>
                  <a:pt x="0" y="33"/>
                </a:moveTo>
                <a:lnTo>
                  <a:pt x="43" y="33"/>
                </a:lnTo>
                <a:lnTo>
                  <a:pt x="23" y="0"/>
                </a:lnTo>
                <a:lnTo>
                  <a:pt x="2"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Line 53"/>
          <p:cNvSpPr>
            <a:spLocks noChangeShapeType="1"/>
          </p:cNvSpPr>
          <p:nvPr/>
        </p:nvSpPr>
        <p:spPr bwMode="auto">
          <a:xfrm>
            <a:off x="4067175" y="2619375"/>
            <a:ext cx="187325" cy="809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Rectangle 54"/>
          <p:cNvSpPr>
            <a:spLocks noChangeArrowheads="1"/>
          </p:cNvSpPr>
          <p:nvPr/>
        </p:nvSpPr>
        <p:spPr bwMode="auto">
          <a:xfrm>
            <a:off x="4232275" y="2538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463" name="Rectangle 55"/>
          <p:cNvSpPr>
            <a:spLocks noChangeArrowheads="1"/>
          </p:cNvSpPr>
          <p:nvPr/>
        </p:nvSpPr>
        <p:spPr bwMode="auto">
          <a:xfrm>
            <a:off x="4311650" y="2538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64" name="Line 56"/>
          <p:cNvSpPr>
            <a:spLocks noChangeShapeType="1"/>
          </p:cNvSpPr>
          <p:nvPr/>
        </p:nvSpPr>
        <p:spPr bwMode="auto">
          <a:xfrm>
            <a:off x="4895850" y="2616200"/>
            <a:ext cx="190500" cy="841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5" name="Rectangle 57"/>
          <p:cNvSpPr>
            <a:spLocks noChangeArrowheads="1"/>
          </p:cNvSpPr>
          <p:nvPr/>
        </p:nvSpPr>
        <p:spPr bwMode="auto">
          <a:xfrm>
            <a:off x="5037138" y="2532063"/>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466" name="Rectangle 58"/>
          <p:cNvSpPr>
            <a:spLocks noChangeArrowheads="1"/>
          </p:cNvSpPr>
          <p:nvPr/>
        </p:nvSpPr>
        <p:spPr bwMode="auto">
          <a:xfrm>
            <a:off x="5114925" y="2532063"/>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67" name="Rectangle 59"/>
          <p:cNvSpPr>
            <a:spLocks noChangeArrowheads="1"/>
          </p:cNvSpPr>
          <p:nvPr/>
        </p:nvSpPr>
        <p:spPr bwMode="auto">
          <a:xfrm>
            <a:off x="5340350" y="2298700"/>
            <a:ext cx="6826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B</a:t>
            </a:r>
            <a:endParaRPr lang="en-US" altLang="en-US" sz="1800" b="0">
              <a:latin typeface="Times New Roman" pitchFamily="18" charset="0"/>
            </a:endParaRPr>
          </a:p>
        </p:txBody>
      </p:sp>
      <p:sp>
        <p:nvSpPr>
          <p:cNvPr id="17468" name="Rectangle 60"/>
          <p:cNvSpPr>
            <a:spLocks noChangeArrowheads="1"/>
          </p:cNvSpPr>
          <p:nvPr/>
        </p:nvSpPr>
        <p:spPr bwMode="auto">
          <a:xfrm>
            <a:off x="5410200" y="2298700"/>
            <a:ext cx="5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y</a:t>
            </a:r>
            <a:endParaRPr lang="en-US" altLang="en-US" sz="1800" b="0">
              <a:latin typeface="Times New Roman" pitchFamily="18" charset="0"/>
            </a:endParaRPr>
          </a:p>
        </p:txBody>
      </p:sp>
      <p:sp>
        <p:nvSpPr>
          <p:cNvPr id="17469" name="Rectangle 61"/>
          <p:cNvSpPr>
            <a:spLocks noChangeArrowheads="1"/>
          </p:cNvSpPr>
          <p:nvPr/>
        </p:nvSpPr>
        <p:spPr bwMode="auto">
          <a:xfrm>
            <a:off x="5465763" y="229870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t</a:t>
            </a:r>
            <a:endParaRPr lang="en-US" altLang="en-US" sz="1800" b="0">
              <a:latin typeface="Times New Roman" pitchFamily="18" charset="0"/>
            </a:endParaRPr>
          </a:p>
        </p:txBody>
      </p:sp>
      <p:sp>
        <p:nvSpPr>
          <p:cNvPr id="17470" name="Rectangle 62"/>
          <p:cNvSpPr>
            <a:spLocks noChangeArrowheads="1"/>
          </p:cNvSpPr>
          <p:nvPr/>
        </p:nvSpPr>
        <p:spPr bwMode="auto">
          <a:xfrm>
            <a:off x="5495925" y="2298700"/>
            <a:ext cx="57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e</a:t>
            </a:r>
            <a:endParaRPr lang="en-US" altLang="en-US" sz="1800" b="0">
              <a:latin typeface="Times New Roman" pitchFamily="18" charset="0"/>
            </a:endParaRPr>
          </a:p>
        </p:txBody>
      </p:sp>
      <p:sp>
        <p:nvSpPr>
          <p:cNvPr id="17471" name="Rectangle 63"/>
          <p:cNvSpPr>
            <a:spLocks noChangeArrowheads="1"/>
          </p:cNvSpPr>
          <p:nvPr/>
        </p:nvSpPr>
        <p:spPr bwMode="auto">
          <a:xfrm>
            <a:off x="5556250" y="22987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800" b="0">
              <a:latin typeface="Times New Roman" pitchFamily="18" charset="0"/>
            </a:endParaRPr>
          </a:p>
        </p:txBody>
      </p:sp>
      <p:sp>
        <p:nvSpPr>
          <p:cNvPr id="17472" name="Rectangle 64"/>
          <p:cNvSpPr>
            <a:spLocks noChangeArrowheads="1"/>
          </p:cNvSpPr>
          <p:nvPr/>
        </p:nvSpPr>
        <p:spPr bwMode="auto">
          <a:xfrm>
            <a:off x="5305425" y="2393950"/>
            <a:ext cx="57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o</a:t>
            </a:r>
            <a:endParaRPr lang="en-US" altLang="en-US" sz="1800" b="0">
              <a:latin typeface="Times New Roman" pitchFamily="18" charset="0"/>
            </a:endParaRPr>
          </a:p>
        </p:txBody>
      </p:sp>
      <p:sp>
        <p:nvSpPr>
          <p:cNvPr id="17473" name="Rectangle 65"/>
          <p:cNvSpPr>
            <a:spLocks noChangeArrowheads="1"/>
          </p:cNvSpPr>
          <p:nvPr/>
        </p:nvSpPr>
        <p:spPr bwMode="auto">
          <a:xfrm>
            <a:off x="5365750"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f</a:t>
            </a:r>
            <a:endParaRPr lang="en-US" altLang="en-US" sz="1800" b="0">
              <a:latin typeface="Times New Roman" pitchFamily="18" charset="0"/>
            </a:endParaRPr>
          </a:p>
        </p:txBody>
      </p:sp>
      <p:sp>
        <p:nvSpPr>
          <p:cNvPr id="17474" name="Rectangle 66"/>
          <p:cNvSpPr>
            <a:spLocks noChangeArrowheads="1"/>
          </p:cNvSpPr>
          <p:nvPr/>
        </p:nvSpPr>
        <p:spPr bwMode="auto">
          <a:xfrm>
            <a:off x="5395913"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f</a:t>
            </a:r>
            <a:endParaRPr lang="en-US" altLang="en-US" sz="1800" b="0">
              <a:latin typeface="Times New Roman" pitchFamily="18" charset="0"/>
            </a:endParaRPr>
          </a:p>
        </p:txBody>
      </p:sp>
      <p:sp>
        <p:nvSpPr>
          <p:cNvPr id="17475" name="Rectangle 67"/>
          <p:cNvSpPr>
            <a:spLocks noChangeArrowheads="1"/>
          </p:cNvSpPr>
          <p:nvPr/>
        </p:nvSpPr>
        <p:spPr bwMode="auto">
          <a:xfrm>
            <a:off x="5429250" y="2393950"/>
            <a:ext cx="492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s</a:t>
            </a:r>
            <a:endParaRPr lang="en-US" altLang="en-US" sz="1800" b="0">
              <a:latin typeface="Times New Roman" pitchFamily="18" charset="0"/>
            </a:endParaRPr>
          </a:p>
        </p:txBody>
      </p:sp>
      <p:sp>
        <p:nvSpPr>
          <p:cNvPr id="17476" name="Rectangle 68"/>
          <p:cNvSpPr>
            <a:spLocks noChangeArrowheads="1"/>
          </p:cNvSpPr>
          <p:nvPr/>
        </p:nvSpPr>
        <p:spPr bwMode="auto">
          <a:xfrm>
            <a:off x="5478463" y="2393950"/>
            <a:ext cx="5873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e</a:t>
            </a:r>
            <a:endParaRPr lang="en-US" altLang="en-US" sz="1800" b="0">
              <a:latin typeface="Times New Roman" pitchFamily="18" charset="0"/>
            </a:endParaRPr>
          </a:p>
        </p:txBody>
      </p:sp>
      <p:sp>
        <p:nvSpPr>
          <p:cNvPr id="17477" name="Rectangle 69"/>
          <p:cNvSpPr>
            <a:spLocks noChangeArrowheads="1"/>
          </p:cNvSpPr>
          <p:nvPr/>
        </p:nvSpPr>
        <p:spPr bwMode="auto">
          <a:xfrm>
            <a:off x="5541963"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t</a:t>
            </a:r>
            <a:endParaRPr lang="en-US" altLang="en-US" sz="1800" b="0">
              <a:latin typeface="Times New Roman" pitchFamily="18" charset="0"/>
            </a:endParaRPr>
          </a:p>
        </p:txBody>
      </p:sp>
      <p:sp>
        <p:nvSpPr>
          <p:cNvPr id="17478" name="Rectangle 70"/>
          <p:cNvSpPr>
            <a:spLocks noChangeArrowheads="1"/>
          </p:cNvSpPr>
          <p:nvPr/>
        </p:nvSpPr>
        <p:spPr bwMode="auto">
          <a:xfrm>
            <a:off x="3548063" y="3251200"/>
            <a:ext cx="84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V</a:t>
            </a:r>
            <a:endParaRPr lang="en-US" altLang="en-US" sz="1800" b="0">
              <a:latin typeface="Times New Roman" pitchFamily="18" charset="0"/>
            </a:endParaRPr>
          </a:p>
        </p:txBody>
      </p:sp>
      <p:sp>
        <p:nvSpPr>
          <p:cNvPr id="17479" name="Rectangle 71"/>
          <p:cNvSpPr>
            <a:spLocks noChangeArrowheads="1"/>
          </p:cNvSpPr>
          <p:nvPr/>
        </p:nvSpPr>
        <p:spPr bwMode="auto">
          <a:xfrm>
            <a:off x="3648075"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0" name="Rectangle 72"/>
          <p:cNvSpPr>
            <a:spLocks noChangeArrowheads="1"/>
          </p:cNvSpPr>
          <p:nvPr/>
        </p:nvSpPr>
        <p:spPr bwMode="auto">
          <a:xfrm>
            <a:off x="3727450" y="32512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l</a:t>
            </a:r>
            <a:endParaRPr lang="en-US" altLang="en-US" sz="1800" b="0">
              <a:latin typeface="Times New Roman" pitchFamily="18" charset="0"/>
            </a:endParaRPr>
          </a:p>
        </p:txBody>
      </p:sp>
      <p:sp>
        <p:nvSpPr>
          <p:cNvPr id="17481" name="Rectangle 73"/>
          <p:cNvSpPr>
            <a:spLocks noChangeArrowheads="1"/>
          </p:cNvSpPr>
          <p:nvPr/>
        </p:nvSpPr>
        <p:spPr bwMode="auto">
          <a:xfrm>
            <a:off x="3760788" y="32512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82" name="Rectangle 74"/>
          <p:cNvSpPr>
            <a:spLocks noChangeArrowheads="1"/>
          </p:cNvSpPr>
          <p:nvPr/>
        </p:nvSpPr>
        <p:spPr bwMode="auto">
          <a:xfrm>
            <a:off x="3790950" y="32512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83" name="Rectangle 75"/>
          <p:cNvSpPr>
            <a:spLocks noChangeArrowheads="1"/>
          </p:cNvSpPr>
          <p:nvPr/>
        </p:nvSpPr>
        <p:spPr bwMode="auto">
          <a:xfrm>
            <a:off x="3976688" y="3251200"/>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84" name="Rectangle 76"/>
          <p:cNvSpPr>
            <a:spLocks noChangeArrowheads="1"/>
          </p:cNvSpPr>
          <p:nvPr/>
        </p:nvSpPr>
        <p:spPr bwMode="auto">
          <a:xfrm>
            <a:off x="4068763"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5" name="Rectangle 77"/>
          <p:cNvSpPr>
            <a:spLocks noChangeArrowheads="1"/>
          </p:cNvSpPr>
          <p:nvPr/>
        </p:nvSpPr>
        <p:spPr bwMode="auto">
          <a:xfrm>
            <a:off x="4146550"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486" name="Rectangle 78"/>
          <p:cNvSpPr>
            <a:spLocks noChangeArrowheads="1"/>
          </p:cNvSpPr>
          <p:nvPr/>
        </p:nvSpPr>
        <p:spPr bwMode="auto">
          <a:xfrm>
            <a:off x="4892675" y="3251200"/>
            <a:ext cx="90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87" name="Rectangle 79"/>
          <p:cNvSpPr>
            <a:spLocks noChangeArrowheads="1"/>
          </p:cNvSpPr>
          <p:nvPr/>
        </p:nvSpPr>
        <p:spPr bwMode="auto">
          <a:xfrm>
            <a:off x="4997450" y="325120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8" name="Rectangle 80"/>
          <p:cNvSpPr>
            <a:spLocks noChangeArrowheads="1"/>
          </p:cNvSpPr>
          <p:nvPr/>
        </p:nvSpPr>
        <p:spPr bwMode="auto">
          <a:xfrm>
            <a:off x="5078413" y="3251200"/>
            <a:ext cx="33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89" name="Rectangle 81"/>
          <p:cNvSpPr>
            <a:spLocks noChangeArrowheads="1"/>
          </p:cNvSpPr>
          <p:nvPr/>
        </p:nvSpPr>
        <p:spPr bwMode="auto">
          <a:xfrm>
            <a:off x="5114925" y="32512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90" name="Freeform 82"/>
          <p:cNvSpPr>
            <a:spLocks/>
          </p:cNvSpPr>
          <p:nvPr/>
        </p:nvSpPr>
        <p:spPr bwMode="auto">
          <a:xfrm>
            <a:off x="3670300" y="4114800"/>
            <a:ext cx="73025" cy="57150"/>
          </a:xfrm>
          <a:custGeom>
            <a:avLst/>
            <a:gdLst>
              <a:gd name="T0" fmla="*/ 2147483647 w 44"/>
              <a:gd name="T1" fmla="*/ 2147483647 h 33"/>
              <a:gd name="T2" fmla="*/ 2147483647 w 44"/>
              <a:gd name="T3" fmla="*/ 2147483647 h 33"/>
              <a:gd name="T4" fmla="*/ 2147483647 w 44"/>
              <a:gd name="T5" fmla="*/ 2147483647 h 33"/>
              <a:gd name="T6" fmla="*/ 2147483647 w 44"/>
              <a:gd name="T7" fmla="*/ 2147483647 h 33"/>
              <a:gd name="T8" fmla="*/ 2147483647 w 44"/>
              <a:gd name="T9" fmla="*/ 2147483647 h 33"/>
              <a:gd name="T10" fmla="*/ 2147483647 w 44"/>
              <a:gd name="T11" fmla="*/ 2147483647 h 33"/>
              <a:gd name="T12" fmla="*/ 2147483647 w 44"/>
              <a:gd name="T13" fmla="*/ 2147483647 h 33"/>
              <a:gd name="T14" fmla="*/ 2147483647 w 44"/>
              <a:gd name="T15" fmla="*/ 2147483647 h 33"/>
              <a:gd name="T16" fmla="*/ 2147483647 w 44"/>
              <a:gd name="T17" fmla="*/ 2147483647 h 33"/>
              <a:gd name="T18" fmla="*/ 2147483647 w 44"/>
              <a:gd name="T19" fmla="*/ 2147483647 h 33"/>
              <a:gd name="T20" fmla="*/ 2147483647 w 44"/>
              <a:gd name="T21" fmla="*/ 2147483647 h 33"/>
              <a:gd name="T22" fmla="*/ 2147483647 w 44"/>
              <a:gd name="T23" fmla="*/ 2147483647 h 33"/>
              <a:gd name="T24" fmla="*/ 2147483647 w 44"/>
              <a:gd name="T25" fmla="*/ 2147483647 h 33"/>
              <a:gd name="T26" fmla="*/ 2147483647 w 44"/>
              <a:gd name="T27" fmla="*/ 2147483647 h 33"/>
              <a:gd name="T28" fmla="*/ 2147483647 w 44"/>
              <a:gd name="T29" fmla="*/ 2147483647 h 33"/>
              <a:gd name="T30" fmla="*/ 2147483647 w 44"/>
              <a:gd name="T31" fmla="*/ 2147483647 h 33"/>
              <a:gd name="T32" fmla="*/ 2147483647 w 44"/>
              <a:gd name="T33" fmla="*/ 2147483647 h 33"/>
              <a:gd name="T34" fmla="*/ 2147483647 w 44"/>
              <a:gd name="T35" fmla="*/ 2147483647 h 33"/>
              <a:gd name="T36" fmla="*/ 2147483647 w 44"/>
              <a:gd name="T37" fmla="*/ 2147483647 h 33"/>
              <a:gd name="T38" fmla="*/ 2147483647 w 44"/>
              <a:gd name="T39" fmla="*/ 0 h 33"/>
              <a:gd name="T40" fmla="*/ 2147483647 w 44"/>
              <a:gd name="T41" fmla="*/ 0 h 33"/>
              <a:gd name="T42" fmla="*/ 2147483647 w 44"/>
              <a:gd name="T43" fmla="*/ 0 h 33"/>
              <a:gd name="T44" fmla="*/ 2147483647 w 44"/>
              <a:gd name="T45" fmla="*/ 2147483647 h 33"/>
              <a:gd name="T46" fmla="*/ 2147483647 w 44"/>
              <a:gd name="T47" fmla="*/ 2147483647 h 33"/>
              <a:gd name="T48" fmla="*/ 2147483647 w 44"/>
              <a:gd name="T49" fmla="*/ 2147483647 h 33"/>
              <a:gd name="T50" fmla="*/ 2147483647 w 44"/>
              <a:gd name="T51" fmla="*/ 2147483647 h 33"/>
              <a:gd name="T52" fmla="*/ 2147483647 w 44"/>
              <a:gd name="T53" fmla="*/ 2147483647 h 33"/>
              <a:gd name="T54" fmla="*/ 2147483647 w 44"/>
              <a:gd name="T55" fmla="*/ 2147483647 h 33"/>
              <a:gd name="T56" fmla="*/ 0 w 44"/>
              <a:gd name="T57" fmla="*/ 2147483647 h 33"/>
              <a:gd name="T58" fmla="*/ 0 w 44"/>
              <a:gd name="T59" fmla="*/ 2147483647 h 33"/>
              <a:gd name="T60" fmla="*/ 0 w 44"/>
              <a:gd name="T61" fmla="*/ 2147483647 h 33"/>
              <a:gd name="T62" fmla="*/ 0 w 44"/>
              <a:gd name="T63" fmla="*/ 2147483647 h 33"/>
              <a:gd name="T64" fmla="*/ 0 w 44"/>
              <a:gd name="T65" fmla="*/ 2147483647 h 33"/>
              <a:gd name="T66" fmla="*/ 2147483647 w 44"/>
              <a:gd name="T67" fmla="*/ 2147483647 h 33"/>
              <a:gd name="T68" fmla="*/ 2147483647 w 44"/>
              <a:gd name="T69" fmla="*/ 2147483647 h 33"/>
              <a:gd name="T70" fmla="*/ 2147483647 w 44"/>
              <a:gd name="T71" fmla="*/ 2147483647 h 33"/>
              <a:gd name="T72" fmla="*/ 2147483647 w 44"/>
              <a:gd name="T73" fmla="*/ 2147483647 h 33"/>
              <a:gd name="T74" fmla="*/ 2147483647 w 44"/>
              <a:gd name="T75" fmla="*/ 2147483647 h 33"/>
              <a:gd name="T76" fmla="*/ 2147483647 w 44"/>
              <a:gd name="T77" fmla="*/ 2147483647 h 33"/>
              <a:gd name="T78" fmla="*/ 2147483647 w 44"/>
              <a:gd name="T79" fmla="*/ 2147483647 h 33"/>
              <a:gd name="T80" fmla="*/ 2147483647 w 44"/>
              <a:gd name="T81" fmla="*/ 2147483647 h 33"/>
              <a:gd name="T82" fmla="*/ 2147483647 w 44"/>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
              <a:gd name="T127" fmla="*/ 0 h 33"/>
              <a:gd name="T128" fmla="*/ 44 w 44"/>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 h="33">
                <a:moveTo>
                  <a:pt x="21" y="33"/>
                </a:moveTo>
                <a:lnTo>
                  <a:pt x="26" y="33"/>
                </a:lnTo>
                <a:lnTo>
                  <a:pt x="28" y="33"/>
                </a:lnTo>
                <a:lnTo>
                  <a:pt x="31" y="31"/>
                </a:lnTo>
                <a:lnTo>
                  <a:pt x="34" y="29"/>
                </a:lnTo>
                <a:lnTo>
                  <a:pt x="36" y="29"/>
                </a:lnTo>
                <a:lnTo>
                  <a:pt x="39" y="27"/>
                </a:lnTo>
                <a:lnTo>
                  <a:pt x="41" y="24"/>
                </a:lnTo>
                <a:lnTo>
                  <a:pt x="41" y="22"/>
                </a:lnTo>
                <a:lnTo>
                  <a:pt x="44" y="20"/>
                </a:lnTo>
                <a:lnTo>
                  <a:pt x="44" y="18"/>
                </a:lnTo>
                <a:lnTo>
                  <a:pt x="44" y="14"/>
                </a:lnTo>
                <a:lnTo>
                  <a:pt x="41" y="12"/>
                </a:lnTo>
                <a:lnTo>
                  <a:pt x="41" y="10"/>
                </a:lnTo>
                <a:lnTo>
                  <a:pt x="39" y="8"/>
                </a:lnTo>
                <a:lnTo>
                  <a:pt x="36" y="6"/>
                </a:lnTo>
                <a:lnTo>
                  <a:pt x="34" y="4"/>
                </a:lnTo>
                <a:lnTo>
                  <a:pt x="31" y="2"/>
                </a:lnTo>
                <a:lnTo>
                  <a:pt x="28" y="2"/>
                </a:lnTo>
                <a:lnTo>
                  <a:pt x="26" y="0"/>
                </a:lnTo>
                <a:lnTo>
                  <a:pt x="21" y="0"/>
                </a:lnTo>
                <a:lnTo>
                  <a:pt x="18" y="0"/>
                </a:lnTo>
                <a:lnTo>
                  <a:pt x="16" y="2"/>
                </a:lnTo>
                <a:lnTo>
                  <a:pt x="13" y="2"/>
                </a:lnTo>
                <a:lnTo>
                  <a:pt x="8" y="4"/>
                </a:lnTo>
                <a:lnTo>
                  <a:pt x="8" y="6"/>
                </a:lnTo>
                <a:lnTo>
                  <a:pt x="5" y="8"/>
                </a:lnTo>
                <a:lnTo>
                  <a:pt x="3" y="10"/>
                </a:lnTo>
                <a:lnTo>
                  <a:pt x="0" y="12"/>
                </a:lnTo>
                <a:lnTo>
                  <a:pt x="0" y="14"/>
                </a:lnTo>
                <a:lnTo>
                  <a:pt x="0" y="18"/>
                </a:lnTo>
                <a:lnTo>
                  <a:pt x="0" y="20"/>
                </a:lnTo>
                <a:lnTo>
                  <a:pt x="0" y="22"/>
                </a:lnTo>
                <a:lnTo>
                  <a:pt x="3" y="24"/>
                </a:lnTo>
                <a:lnTo>
                  <a:pt x="5" y="27"/>
                </a:lnTo>
                <a:lnTo>
                  <a:pt x="8" y="29"/>
                </a:lnTo>
                <a:lnTo>
                  <a:pt x="13" y="31"/>
                </a:lnTo>
                <a:lnTo>
                  <a:pt x="16" y="33"/>
                </a:lnTo>
                <a:lnTo>
                  <a:pt x="18"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83"/>
          <p:cNvSpPr>
            <a:spLocks/>
          </p:cNvSpPr>
          <p:nvPr/>
        </p:nvSpPr>
        <p:spPr bwMode="auto">
          <a:xfrm>
            <a:off x="4984750" y="4114800"/>
            <a:ext cx="74613" cy="57150"/>
          </a:xfrm>
          <a:custGeom>
            <a:avLst/>
            <a:gdLst>
              <a:gd name="T0" fmla="*/ 2147483647 w 44"/>
              <a:gd name="T1" fmla="*/ 2147483647 h 33"/>
              <a:gd name="T2" fmla="*/ 2147483647 w 44"/>
              <a:gd name="T3" fmla="*/ 2147483647 h 33"/>
              <a:gd name="T4" fmla="*/ 2147483647 w 44"/>
              <a:gd name="T5" fmla="*/ 2147483647 h 33"/>
              <a:gd name="T6" fmla="*/ 2147483647 w 44"/>
              <a:gd name="T7" fmla="*/ 2147483647 h 33"/>
              <a:gd name="T8" fmla="*/ 2147483647 w 44"/>
              <a:gd name="T9" fmla="*/ 2147483647 h 33"/>
              <a:gd name="T10" fmla="*/ 2147483647 w 44"/>
              <a:gd name="T11" fmla="*/ 2147483647 h 33"/>
              <a:gd name="T12" fmla="*/ 2147483647 w 44"/>
              <a:gd name="T13" fmla="*/ 2147483647 h 33"/>
              <a:gd name="T14" fmla="*/ 2147483647 w 44"/>
              <a:gd name="T15" fmla="*/ 2147483647 h 33"/>
              <a:gd name="T16" fmla="*/ 2147483647 w 44"/>
              <a:gd name="T17" fmla="*/ 2147483647 h 33"/>
              <a:gd name="T18" fmla="*/ 2147483647 w 44"/>
              <a:gd name="T19" fmla="*/ 2147483647 h 33"/>
              <a:gd name="T20" fmla="*/ 2147483647 w 44"/>
              <a:gd name="T21" fmla="*/ 2147483647 h 33"/>
              <a:gd name="T22" fmla="*/ 2147483647 w 44"/>
              <a:gd name="T23" fmla="*/ 2147483647 h 33"/>
              <a:gd name="T24" fmla="*/ 2147483647 w 44"/>
              <a:gd name="T25" fmla="*/ 2147483647 h 33"/>
              <a:gd name="T26" fmla="*/ 2147483647 w 44"/>
              <a:gd name="T27" fmla="*/ 2147483647 h 33"/>
              <a:gd name="T28" fmla="*/ 2147483647 w 44"/>
              <a:gd name="T29" fmla="*/ 2147483647 h 33"/>
              <a:gd name="T30" fmla="*/ 2147483647 w 44"/>
              <a:gd name="T31" fmla="*/ 2147483647 h 33"/>
              <a:gd name="T32" fmla="*/ 2147483647 w 44"/>
              <a:gd name="T33" fmla="*/ 2147483647 h 33"/>
              <a:gd name="T34" fmla="*/ 2147483647 w 44"/>
              <a:gd name="T35" fmla="*/ 2147483647 h 33"/>
              <a:gd name="T36" fmla="*/ 2147483647 w 44"/>
              <a:gd name="T37" fmla="*/ 2147483647 h 33"/>
              <a:gd name="T38" fmla="*/ 2147483647 w 44"/>
              <a:gd name="T39" fmla="*/ 0 h 33"/>
              <a:gd name="T40" fmla="*/ 2147483647 w 44"/>
              <a:gd name="T41" fmla="*/ 0 h 33"/>
              <a:gd name="T42" fmla="*/ 2147483647 w 44"/>
              <a:gd name="T43" fmla="*/ 0 h 33"/>
              <a:gd name="T44" fmla="*/ 2147483647 w 44"/>
              <a:gd name="T45" fmla="*/ 2147483647 h 33"/>
              <a:gd name="T46" fmla="*/ 2147483647 w 44"/>
              <a:gd name="T47" fmla="*/ 2147483647 h 33"/>
              <a:gd name="T48" fmla="*/ 2147483647 w 44"/>
              <a:gd name="T49" fmla="*/ 2147483647 h 33"/>
              <a:gd name="T50" fmla="*/ 2147483647 w 44"/>
              <a:gd name="T51" fmla="*/ 2147483647 h 33"/>
              <a:gd name="T52" fmla="*/ 2147483647 w 44"/>
              <a:gd name="T53" fmla="*/ 2147483647 h 33"/>
              <a:gd name="T54" fmla="*/ 2147483647 w 44"/>
              <a:gd name="T55" fmla="*/ 2147483647 h 33"/>
              <a:gd name="T56" fmla="*/ 2147483647 w 44"/>
              <a:gd name="T57" fmla="*/ 2147483647 h 33"/>
              <a:gd name="T58" fmla="*/ 0 w 44"/>
              <a:gd name="T59" fmla="*/ 2147483647 h 33"/>
              <a:gd name="T60" fmla="*/ 0 w 44"/>
              <a:gd name="T61" fmla="*/ 2147483647 h 33"/>
              <a:gd name="T62" fmla="*/ 0 w 44"/>
              <a:gd name="T63" fmla="*/ 2147483647 h 33"/>
              <a:gd name="T64" fmla="*/ 2147483647 w 44"/>
              <a:gd name="T65" fmla="*/ 2147483647 h 33"/>
              <a:gd name="T66" fmla="*/ 2147483647 w 44"/>
              <a:gd name="T67" fmla="*/ 2147483647 h 33"/>
              <a:gd name="T68" fmla="*/ 2147483647 w 44"/>
              <a:gd name="T69" fmla="*/ 2147483647 h 33"/>
              <a:gd name="T70" fmla="*/ 2147483647 w 44"/>
              <a:gd name="T71" fmla="*/ 2147483647 h 33"/>
              <a:gd name="T72" fmla="*/ 2147483647 w 44"/>
              <a:gd name="T73" fmla="*/ 2147483647 h 33"/>
              <a:gd name="T74" fmla="*/ 2147483647 w 44"/>
              <a:gd name="T75" fmla="*/ 2147483647 h 33"/>
              <a:gd name="T76" fmla="*/ 2147483647 w 44"/>
              <a:gd name="T77" fmla="*/ 2147483647 h 33"/>
              <a:gd name="T78" fmla="*/ 2147483647 w 44"/>
              <a:gd name="T79" fmla="*/ 2147483647 h 33"/>
              <a:gd name="T80" fmla="*/ 2147483647 w 44"/>
              <a:gd name="T81" fmla="*/ 2147483647 h 33"/>
              <a:gd name="T82" fmla="*/ 2147483647 w 44"/>
              <a:gd name="T83" fmla="*/ 2147483647 h 33"/>
              <a:gd name="T84" fmla="*/ 2147483647 w 44"/>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
              <a:gd name="T130" fmla="*/ 0 h 33"/>
              <a:gd name="T131" fmla="*/ 44 w 44"/>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 h="33">
                <a:moveTo>
                  <a:pt x="21" y="33"/>
                </a:moveTo>
                <a:lnTo>
                  <a:pt x="26" y="33"/>
                </a:lnTo>
                <a:lnTo>
                  <a:pt x="29" y="33"/>
                </a:lnTo>
                <a:lnTo>
                  <a:pt x="31" y="31"/>
                </a:lnTo>
                <a:lnTo>
                  <a:pt x="34" y="29"/>
                </a:lnTo>
                <a:lnTo>
                  <a:pt x="36" y="29"/>
                </a:lnTo>
                <a:lnTo>
                  <a:pt x="39" y="27"/>
                </a:lnTo>
                <a:lnTo>
                  <a:pt x="42" y="24"/>
                </a:lnTo>
                <a:lnTo>
                  <a:pt x="42" y="22"/>
                </a:lnTo>
                <a:lnTo>
                  <a:pt x="44" y="20"/>
                </a:lnTo>
                <a:lnTo>
                  <a:pt x="44" y="18"/>
                </a:lnTo>
                <a:lnTo>
                  <a:pt x="44" y="14"/>
                </a:lnTo>
                <a:lnTo>
                  <a:pt x="42" y="12"/>
                </a:lnTo>
                <a:lnTo>
                  <a:pt x="42" y="10"/>
                </a:lnTo>
                <a:lnTo>
                  <a:pt x="39" y="8"/>
                </a:lnTo>
                <a:lnTo>
                  <a:pt x="36" y="6"/>
                </a:lnTo>
                <a:lnTo>
                  <a:pt x="34" y="4"/>
                </a:lnTo>
                <a:lnTo>
                  <a:pt x="31" y="2"/>
                </a:lnTo>
                <a:lnTo>
                  <a:pt x="29" y="2"/>
                </a:lnTo>
                <a:lnTo>
                  <a:pt x="26" y="0"/>
                </a:lnTo>
                <a:lnTo>
                  <a:pt x="24" y="0"/>
                </a:lnTo>
                <a:lnTo>
                  <a:pt x="18" y="0"/>
                </a:lnTo>
                <a:lnTo>
                  <a:pt x="16" y="2"/>
                </a:lnTo>
                <a:lnTo>
                  <a:pt x="13" y="2"/>
                </a:lnTo>
                <a:lnTo>
                  <a:pt x="11" y="4"/>
                </a:lnTo>
                <a:lnTo>
                  <a:pt x="8" y="6"/>
                </a:lnTo>
                <a:lnTo>
                  <a:pt x="6" y="8"/>
                </a:lnTo>
                <a:lnTo>
                  <a:pt x="3" y="10"/>
                </a:lnTo>
                <a:lnTo>
                  <a:pt x="3" y="12"/>
                </a:lnTo>
                <a:lnTo>
                  <a:pt x="0" y="14"/>
                </a:lnTo>
                <a:lnTo>
                  <a:pt x="0" y="18"/>
                </a:lnTo>
                <a:lnTo>
                  <a:pt x="0" y="20"/>
                </a:lnTo>
                <a:lnTo>
                  <a:pt x="3" y="22"/>
                </a:lnTo>
                <a:lnTo>
                  <a:pt x="3" y="24"/>
                </a:lnTo>
                <a:lnTo>
                  <a:pt x="6" y="27"/>
                </a:lnTo>
                <a:lnTo>
                  <a:pt x="8" y="29"/>
                </a:lnTo>
                <a:lnTo>
                  <a:pt x="11" y="29"/>
                </a:lnTo>
                <a:lnTo>
                  <a:pt x="13" y="31"/>
                </a:lnTo>
                <a:lnTo>
                  <a:pt x="16" y="33"/>
                </a:lnTo>
                <a:lnTo>
                  <a:pt x="18" y="33"/>
                </a:lnTo>
                <a:lnTo>
                  <a:pt x="24"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Rectangle 84"/>
          <p:cNvSpPr>
            <a:spLocks noChangeArrowheads="1"/>
          </p:cNvSpPr>
          <p:nvPr/>
        </p:nvSpPr>
        <p:spPr bwMode="auto">
          <a:xfrm>
            <a:off x="3086100" y="325120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93" name="Rectangle 85"/>
          <p:cNvSpPr>
            <a:spLocks noChangeArrowheads="1"/>
          </p:cNvSpPr>
          <p:nvPr/>
        </p:nvSpPr>
        <p:spPr bwMode="auto">
          <a:xfrm>
            <a:off x="3124200"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94" name="Rectangle 86"/>
          <p:cNvSpPr>
            <a:spLocks noChangeArrowheads="1"/>
          </p:cNvSpPr>
          <p:nvPr/>
        </p:nvSpPr>
        <p:spPr bwMode="auto">
          <a:xfrm>
            <a:off x="3209925" y="325120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95" name="Rectangle 87"/>
          <p:cNvSpPr>
            <a:spLocks noChangeArrowheads="1"/>
          </p:cNvSpPr>
          <p:nvPr/>
        </p:nvSpPr>
        <p:spPr bwMode="auto">
          <a:xfrm>
            <a:off x="3284538"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496" name="Rectangle 88"/>
          <p:cNvSpPr>
            <a:spLocks noChangeArrowheads="1"/>
          </p:cNvSpPr>
          <p:nvPr/>
        </p:nvSpPr>
        <p:spPr bwMode="auto">
          <a:xfrm>
            <a:off x="3365500" y="325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x</a:t>
            </a:r>
            <a:endParaRPr lang="en-US" altLang="en-US" sz="1800" b="0">
              <a:latin typeface="Times New Roman" pitchFamily="18" charset="0"/>
            </a:endParaRPr>
          </a:p>
        </p:txBody>
      </p:sp>
      <p:sp>
        <p:nvSpPr>
          <p:cNvPr id="17497" name="Rectangle 89"/>
          <p:cNvSpPr>
            <a:spLocks noChangeArrowheads="1"/>
          </p:cNvSpPr>
          <p:nvPr/>
        </p:nvSpPr>
        <p:spPr bwMode="auto">
          <a:xfrm>
            <a:off x="3211513" y="34258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98" name="Rectangle 90"/>
          <p:cNvSpPr>
            <a:spLocks noChangeArrowheads="1"/>
          </p:cNvSpPr>
          <p:nvPr/>
        </p:nvSpPr>
        <p:spPr bwMode="auto">
          <a:xfrm>
            <a:off x="3211513" y="35877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499" name="Rectangle 91"/>
          <p:cNvSpPr>
            <a:spLocks noChangeArrowheads="1"/>
          </p:cNvSpPr>
          <p:nvPr/>
        </p:nvSpPr>
        <p:spPr bwMode="auto">
          <a:xfrm>
            <a:off x="3211513" y="37496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0" name="Rectangle 92"/>
          <p:cNvSpPr>
            <a:spLocks noChangeArrowheads="1"/>
          </p:cNvSpPr>
          <p:nvPr/>
        </p:nvSpPr>
        <p:spPr bwMode="auto">
          <a:xfrm>
            <a:off x="3081338"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1" name="Rectangle 93"/>
          <p:cNvSpPr>
            <a:spLocks noChangeArrowheads="1"/>
          </p:cNvSpPr>
          <p:nvPr/>
        </p:nvSpPr>
        <p:spPr bwMode="auto">
          <a:xfrm>
            <a:off x="3159125"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02" name="Rectangle 94"/>
          <p:cNvSpPr>
            <a:spLocks noChangeArrowheads="1"/>
          </p:cNvSpPr>
          <p:nvPr/>
        </p:nvSpPr>
        <p:spPr bwMode="auto">
          <a:xfrm>
            <a:off x="3241675"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3" name="Rectangle 95"/>
          <p:cNvSpPr>
            <a:spLocks noChangeArrowheads="1"/>
          </p:cNvSpPr>
          <p:nvPr/>
        </p:nvSpPr>
        <p:spPr bwMode="auto">
          <a:xfrm>
            <a:off x="3319463"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4" name="Rectangle 96"/>
          <p:cNvSpPr>
            <a:spLocks noChangeArrowheads="1"/>
          </p:cNvSpPr>
          <p:nvPr/>
        </p:nvSpPr>
        <p:spPr bwMode="auto">
          <a:xfrm>
            <a:off x="3081338"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5" name="Rectangle 97"/>
          <p:cNvSpPr>
            <a:spLocks noChangeArrowheads="1"/>
          </p:cNvSpPr>
          <p:nvPr/>
        </p:nvSpPr>
        <p:spPr bwMode="auto">
          <a:xfrm>
            <a:off x="3159125"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06" name="Rectangle 98"/>
          <p:cNvSpPr>
            <a:spLocks noChangeArrowheads="1"/>
          </p:cNvSpPr>
          <p:nvPr/>
        </p:nvSpPr>
        <p:spPr bwMode="auto">
          <a:xfrm>
            <a:off x="3241675"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7" name="Rectangle 99"/>
          <p:cNvSpPr>
            <a:spLocks noChangeArrowheads="1"/>
          </p:cNvSpPr>
          <p:nvPr/>
        </p:nvSpPr>
        <p:spPr bwMode="auto">
          <a:xfrm>
            <a:off x="3319463"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8" name="Rectangle 100"/>
          <p:cNvSpPr>
            <a:spLocks noChangeArrowheads="1"/>
          </p:cNvSpPr>
          <p:nvPr/>
        </p:nvSpPr>
        <p:spPr bwMode="auto">
          <a:xfrm>
            <a:off x="3081338"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9" name="Rectangle 101"/>
          <p:cNvSpPr>
            <a:spLocks noChangeArrowheads="1"/>
          </p:cNvSpPr>
          <p:nvPr/>
        </p:nvSpPr>
        <p:spPr bwMode="auto">
          <a:xfrm>
            <a:off x="3159125"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10" name="Rectangle 102"/>
          <p:cNvSpPr>
            <a:spLocks noChangeArrowheads="1"/>
          </p:cNvSpPr>
          <p:nvPr/>
        </p:nvSpPr>
        <p:spPr bwMode="auto">
          <a:xfrm>
            <a:off x="3241675"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11" name="Rectangle 103"/>
          <p:cNvSpPr>
            <a:spLocks noChangeArrowheads="1"/>
          </p:cNvSpPr>
          <p:nvPr/>
        </p:nvSpPr>
        <p:spPr bwMode="auto">
          <a:xfrm>
            <a:off x="3319463"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12" name="Freeform 104"/>
          <p:cNvSpPr>
            <a:spLocks/>
          </p:cNvSpPr>
          <p:nvPr/>
        </p:nvSpPr>
        <p:spPr bwMode="auto">
          <a:xfrm>
            <a:off x="3241675" y="396398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3" name="Freeform 105"/>
          <p:cNvSpPr>
            <a:spLocks/>
          </p:cNvSpPr>
          <p:nvPr/>
        </p:nvSpPr>
        <p:spPr bwMode="auto">
          <a:xfrm>
            <a:off x="3332163" y="396398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4" name="Freeform 106"/>
          <p:cNvSpPr>
            <a:spLocks/>
          </p:cNvSpPr>
          <p:nvPr/>
        </p:nvSpPr>
        <p:spPr bwMode="auto">
          <a:xfrm>
            <a:off x="3149600" y="3963988"/>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5" name="Freeform 107"/>
          <p:cNvSpPr>
            <a:spLocks/>
          </p:cNvSpPr>
          <p:nvPr/>
        </p:nvSpPr>
        <p:spPr bwMode="auto">
          <a:xfrm>
            <a:off x="4119563" y="2185988"/>
            <a:ext cx="26987"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10" y="13"/>
                </a:lnTo>
                <a:lnTo>
                  <a:pt x="10" y="11"/>
                </a:lnTo>
                <a:lnTo>
                  <a:pt x="13" y="11"/>
                </a:lnTo>
                <a:lnTo>
                  <a:pt x="16" y="10"/>
                </a:lnTo>
                <a:lnTo>
                  <a:pt x="16" y="8"/>
                </a:lnTo>
                <a:lnTo>
                  <a:pt x="16" y="6"/>
                </a:lnTo>
                <a:lnTo>
                  <a:pt x="16" y="4"/>
                </a:lnTo>
                <a:lnTo>
                  <a:pt x="13" y="2"/>
                </a:lnTo>
                <a:lnTo>
                  <a:pt x="10" y="2"/>
                </a:lnTo>
                <a:lnTo>
                  <a:pt x="10" y="0"/>
                </a:lnTo>
                <a:lnTo>
                  <a:pt x="8" y="0"/>
                </a:lnTo>
                <a:lnTo>
                  <a:pt x="5" y="2"/>
                </a:lnTo>
                <a:lnTo>
                  <a:pt x="3" y="2"/>
                </a:lnTo>
                <a:lnTo>
                  <a:pt x="0" y="4"/>
                </a:lnTo>
                <a:lnTo>
                  <a:pt x="0" y="6"/>
                </a:lnTo>
                <a:lnTo>
                  <a:pt x="0" y="8"/>
                </a:lnTo>
                <a:lnTo>
                  <a:pt x="0" y="10"/>
                </a:lnTo>
                <a:lnTo>
                  <a:pt x="3" y="11"/>
                </a:lnTo>
                <a:lnTo>
                  <a:pt x="5"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6" name="Freeform 108"/>
          <p:cNvSpPr>
            <a:spLocks/>
          </p:cNvSpPr>
          <p:nvPr/>
        </p:nvSpPr>
        <p:spPr bwMode="auto">
          <a:xfrm>
            <a:off x="4211638" y="2185988"/>
            <a:ext cx="25400" cy="22225"/>
          </a:xfrm>
          <a:custGeom>
            <a:avLst/>
            <a:gdLst>
              <a:gd name="T0" fmla="*/ 2147483647 w 15"/>
              <a:gd name="T1" fmla="*/ 2147483647 h 13"/>
              <a:gd name="T2" fmla="*/ 2147483647 w 15"/>
              <a:gd name="T3" fmla="*/ 2147483647 h 13"/>
              <a:gd name="T4" fmla="*/ 2147483647 w 15"/>
              <a:gd name="T5" fmla="*/ 2147483647 h 13"/>
              <a:gd name="T6" fmla="*/ 2147483647 w 15"/>
              <a:gd name="T7" fmla="*/ 2147483647 h 13"/>
              <a:gd name="T8" fmla="*/ 2147483647 w 15"/>
              <a:gd name="T9" fmla="*/ 2147483647 h 13"/>
              <a:gd name="T10" fmla="*/ 2147483647 w 15"/>
              <a:gd name="T11" fmla="*/ 2147483647 h 13"/>
              <a:gd name="T12" fmla="*/ 2147483647 w 15"/>
              <a:gd name="T13" fmla="*/ 2147483647 h 13"/>
              <a:gd name="T14" fmla="*/ 2147483647 w 15"/>
              <a:gd name="T15" fmla="*/ 2147483647 h 13"/>
              <a:gd name="T16" fmla="*/ 2147483647 w 15"/>
              <a:gd name="T17" fmla="*/ 2147483647 h 13"/>
              <a:gd name="T18" fmla="*/ 2147483647 w 15"/>
              <a:gd name="T19" fmla="*/ 2147483647 h 13"/>
              <a:gd name="T20" fmla="*/ 2147483647 w 15"/>
              <a:gd name="T21" fmla="*/ 2147483647 h 13"/>
              <a:gd name="T22" fmla="*/ 2147483647 w 15"/>
              <a:gd name="T23" fmla="*/ 2147483647 h 13"/>
              <a:gd name="T24" fmla="*/ 2147483647 w 15"/>
              <a:gd name="T25" fmla="*/ 2147483647 h 13"/>
              <a:gd name="T26" fmla="*/ 2147483647 w 15"/>
              <a:gd name="T27" fmla="*/ 2147483647 h 13"/>
              <a:gd name="T28" fmla="*/ 2147483647 w 15"/>
              <a:gd name="T29" fmla="*/ 2147483647 h 13"/>
              <a:gd name="T30" fmla="*/ 2147483647 w 15"/>
              <a:gd name="T31" fmla="*/ 2147483647 h 13"/>
              <a:gd name="T32" fmla="*/ 2147483647 w 15"/>
              <a:gd name="T33" fmla="*/ 2147483647 h 13"/>
              <a:gd name="T34" fmla="*/ 2147483647 w 15"/>
              <a:gd name="T35" fmla="*/ 2147483647 h 13"/>
              <a:gd name="T36" fmla="*/ 2147483647 w 15"/>
              <a:gd name="T37" fmla="*/ 2147483647 h 13"/>
              <a:gd name="T38" fmla="*/ 2147483647 w 15"/>
              <a:gd name="T39" fmla="*/ 0 h 13"/>
              <a:gd name="T40" fmla="*/ 2147483647 w 15"/>
              <a:gd name="T41" fmla="*/ 0 h 13"/>
              <a:gd name="T42" fmla="*/ 2147483647 w 15"/>
              <a:gd name="T43" fmla="*/ 0 h 13"/>
              <a:gd name="T44" fmla="*/ 2147483647 w 15"/>
              <a:gd name="T45" fmla="*/ 2147483647 h 13"/>
              <a:gd name="T46" fmla="*/ 2147483647 w 15"/>
              <a:gd name="T47" fmla="*/ 2147483647 h 13"/>
              <a:gd name="T48" fmla="*/ 2147483647 w 15"/>
              <a:gd name="T49" fmla="*/ 2147483647 h 13"/>
              <a:gd name="T50" fmla="*/ 2147483647 w 15"/>
              <a:gd name="T51" fmla="*/ 2147483647 h 13"/>
              <a:gd name="T52" fmla="*/ 0 w 15"/>
              <a:gd name="T53" fmla="*/ 2147483647 h 13"/>
              <a:gd name="T54" fmla="*/ 0 w 15"/>
              <a:gd name="T55" fmla="*/ 2147483647 h 13"/>
              <a:gd name="T56" fmla="*/ 0 w 15"/>
              <a:gd name="T57" fmla="*/ 2147483647 h 13"/>
              <a:gd name="T58" fmla="*/ 0 w 15"/>
              <a:gd name="T59" fmla="*/ 2147483647 h 13"/>
              <a:gd name="T60" fmla="*/ 0 w 15"/>
              <a:gd name="T61" fmla="*/ 2147483647 h 13"/>
              <a:gd name="T62" fmla="*/ 0 w 15"/>
              <a:gd name="T63" fmla="*/ 2147483647 h 13"/>
              <a:gd name="T64" fmla="*/ 0 w 15"/>
              <a:gd name="T65" fmla="*/ 2147483647 h 13"/>
              <a:gd name="T66" fmla="*/ 0 w 15"/>
              <a:gd name="T67" fmla="*/ 2147483647 h 13"/>
              <a:gd name="T68" fmla="*/ 0 w 15"/>
              <a:gd name="T69" fmla="*/ 2147483647 h 13"/>
              <a:gd name="T70" fmla="*/ 2147483647 w 15"/>
              <a:gd name="T71" fmla="*/ 2147483647 h 13"/>
              <a:gd name="T72" fmla="*/ 2147483647 w 15"/>
              <a:gd name="T73" fmla="*/ 2147483647 h 13"/>
              <a:gd name="T74" fmla="*/ 2147483647 w 15"/>
              <a:gd name="T75" fmla="*/ 2147483647 h 13"/>
              <a:gd name="T76" fmla="*/ 2147483647 w 15"/>
              <a:gd name="T77" fmla="*/ 2147483647 h 13"/>
              <a:gd name="T78" fmla="*/ 2147483647 w 15"/>
              <a:gd name="T79" fmla="*/ 2147483647 h 13"/>
              <a:gd name="T80" fmla="*/ 2147483647 w 15"/>
              <a:gd name="T81" fmla="*/ 2147483647 h 13"/>
              <a:gd name="T82" fmla="*/ 2147483647 w 15"/>
              <a:gd name="T83" fmla="*/ 2147483647 h 13"/>
              <a:gd name="T84" fmla="*/ 2147483647 w 15"/>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3"/>
              <a:gd name="T131" fmla="*/ 15 w 15"/>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3">
                <a:moveTo>
                  <a:pt x="5" y="11"/>
                </a:moveTo>
                <a:lnTo>
                  <a:pt x="8" y="13"/>
                </a:lnTo>
                <a:lnTo>
                  <a:pt x="10" y="13"/>
                </a:lnTo>
                <a:lnTo>
                  <a:pt x="10" y="11"/>
                </a:lnTo>
                <a:lnTo>
                  <a:pt x="13" y="11"/>
                </a:lnTo>
                <a:lnTo>
                  <a:pt x="13" y="10"/>
                </a:lnTo>
                <a:lnTo>
                  <a:pt x="15" y="10"/>
                </a:lnTo>
                <a:lnTo>
                  <a:pt x="15" y="8"/>
                </a:lnTo>
                <a:lnTo>
                  <a:pt x="15" y="6"/>
                </a:lnTo>
                <a:lnTo>
                  <a:pt x="15" y="4"/>
                </a:lnTo>
                <a:lnTo>
                  <a:pt x="13" y="4"/>
                </a:lnTo>
                <a:lnTo>
                  <a:pt x="13" y="2"/>
                </a:lnTo>
                <a:lnTo>
                  <a:pt x="10" y="2"/>
                </a:lnTo>
                <a:lnTo>
                  <a:pt x="8" y="0"/>
                </a:lnTo>
                <a:lnTo>
                  <a:pt x="5" y="0"/>
                </a:lnTo>
                <a:lnTo>
                  <a:pt x="5" y="2"/>
                </a:lnTo>
                <a:lnTo>
                  <a:pt x="3" y="2"/>
                </a:lnTo>
                <a:lnTo>
                  <a:pt x="0" y="4"/>
                </a:lnTo>
                <a:lnTo>
                  <a:pt x="0" y="6"/>
                </a:lnTo>
                <a:lnTo>
                  <a:pt x="0" y="8"/>
                </a:lnTo>
                <a:lnTo>
                  <a:pt x="0" y="10"/>
                </a:lnTo>
                <a:lnTo>
                  <a:pt x="3" y="11"/>
                </a:lnTo>
                <a:lnTo>
                  <a:pt x="5" y="13"/>
                </a:lnTo>
                <a:lnTo>
                  <a:pt x="8" y="13"/>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7" name="Freeform 109"/>
          <p:cNvSpPr>
            <a:spLocks/>
          </p:cNvSpPr>
          <p:nvPr/>
        </p:nvSpPr>
        <p:spPr bwMode="auto">
          <a:xfrm>
            <a:off x="4029075"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2147483647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2147483647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10" y="13"/>
                </a:lnTo>
                <a:lnTo>
                  <a:pt x="13" y="11"/>
                </a:lnTo>
                <a:lnTo>
                  <a:pt x="16" y="10"/>
                </a:lnTo>
                <a:lnTo>
                  <a:pt x="16" y="8"/>
                </a:lnTo>
                <a:lnTo>
                  <a:pt x="16" y="6"/>
                </a:lnTo>
                <a:lnTo>
                  <a:pt x="16" y="4"/>
                </a:lnTo>
                <a:lnTo>
                  <a:pt x="13" y="2"/>
                </a:lnTo>
                <a:lnTo>
                  <a:pt x="10" y="2"/>
                </a:lnTo>
                <a:lnTo>
                  <a:pt x="10" y="0"/>
                </a:lnTo>
                <a:lnTo>
                  <a:pt x="8" y="0"/>
                </a:lnTo>
                <a:lnTo>
                  <a:pt x="5" y="2"/>
                </a:lnTo>
                <a:lnTo>
                  <a:pt x="3" y="2"/>
                </a:lnTo>
                <a:lnTo>
                  <a:pt x="3" y="4"/>
                </a:lnTo>
                <a:lnTo>
                  <a:pt x="0" y="4"/>
                </a:lnTo>
                <a:lnTo>
                  <a:pt x="0" y="6"/>
                </a:lnTo>
                <a:lnTo>
                  <a:pt x="0" y="8"/>
                </a:lnTo>
                <a:lnTo>
                  <a:pt x="0" y="10"/>
                </a:lnTo>
                <a:lnTo>
                  <a:pt x="3" y="10"/>
                </a:lnTo>
                <a:lnTo>
                  <a:pt x="3" y="11"/>
                </a:lnTo>
                <a:lnTo>
                  <a:pt x="5"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8" name="Freeform 110"/>
          <p:cNvSpPr>
            <a:spLocks/>
          </p:cNvSpPr>
          <p:nvPr/>
        </p:nvSpPr>
        <p:spPr bwMode="auto">
          <a:xfrm>
            <a:off x="5029200"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5" y="11"/>
                </a:moveTo>
                <a:lnTo>
                  <a:pt x="8" y="13"/>
                </a:lnTo>
                <a:lnTo>
                  <a:pt x="10" y="13"/>
                </a:lnTo>
                <a:lnTo>
                  <a:pt x="10" y="11"/>
                </a:lnTo>
                <a:lnTo>
                  <a:pt x="13" y="11"/>
                </a:lnTo>
                <a:lnTo>
                  <a:pt x="13" y="10"/>
                </a:lnTo>
                <a:lnTo>
                  <a:pt x="16" y="10"/>
                </a:lnTo>
                <a:lnTo>
                  <a:pt x="16" y="8"/>
                </a:lnTo>
                <a:lnTo>
                  <a:pt x="16" y="6"/>
                </a:lnTo>
                <a:lnTo>
                  <a:pt x="16" y="4"/>
                </a:lnTo>
                <a:lnTo>
                  <a:pt x="13" y="4"/>
                </a:lnTo>
                <a:lnTo>
                  <a:pt x="13" y="2"/>
                </a:lnTo>
                <a:lnTo>
                  <a:pt x="10" y="2"/>
                </a:lnTo>
                <a:lnTo>
                  <a:pt x="8" y="0"/>
                </a:lnTo>
                <a:lnTo>
                  <a:pt x="5" y="0"/>
                </a:lnTo>
                <a:lnTo>
                  <a:pt x="5" y="2"/>
                </a:lnTo>
                <a:lnTo>
                  <a:pt x="3" y="2"/>
                </a:lnTo>
                <a:lnTo>
                  <a:pt x="0" y="4"/>
                </a:lnTo>
                <a:lnTo>
                  <a:pt x="0" y="6"/>
                </a:lnTo>
                <a:lnTo>
                  <a:pt x="0" y="8"/>
                </a:lnTo>
                <a:lnTo>
                  <a:pt x="0" y="10"/>
                </a:lnTo>
                <a:lnTo>
                  <a:pt x="3" y="11"/>
                </a:lnTo>
                <a:lnTo>
                  <a:pt x="5" y="13"/>
                </a:lnTo>
                <a:lnTo>
                  <a:pt x="8" y="13"/>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9" name="Freeform 111"/>
          <p:cNvSpPr>
            <a:spLocks/>
          </p:cNvSpPr>
          <p:nvPr/>
        </p:nvSpPr>
        <p:spPr bwMode="auto">
          <a:xfrm>
            <a:off x="5114925" y="2185988"/>
            <a:ext cx="30163" cy="22225"/>
          </a:xfrm>
          <a:custGeom>
            <a:avLst/>
            <a:gdLst>
              <a:gd name="T0" fmla="*/ 2147483647 w 18"/>
              <a:gd name="T1" fmla="*/ 2147483647 h 13"/>
              <a:gd name="T2" fmla="*/ 2147483647 w 18"/>
              <a:gd name="T3" fmla="*/ 2147483647 h 13"/>
              <a:gd name="T4" fmla="*/ 2147483647 w 18"/>
              <a:gd name="T5" fmla="*/ 2147483647 h 13"/>
              <a:gd name="T6" fmla="*/ 2147483647 w 18"/>
              <a:gd name="T7" fmla="*/ 2147483647 h 13"/>
              <a:gd name="T8" fmla="*/ 2147483647 w 18"/>
              <a:gd name="T9" fmla="*/ 2147483647 h 13"/>
              <a:gd name="T10" fmla="*/ 2147483647 w 18"/>
              <a:gd name="T11" fmla="*/ 2147483647 h 13"/>
              <a:gd name="T12" fmla="*/ 2147483647 w 18"/>
              <a:gd name="T13" fmla="*/ 2147483647 h 13"/>
              <a:gd name="T14" fmla="*/ 2147483647 w 18"/>
              <a:gd name="T15" fmla="*/ 2147483647 h 13"/>
              <a:gd name="T16" fmla="*/ 2147483647 w 18"/>
              <a:gd name="T17" fmla="*/ 2147483647 h 13"/>
              <a:gd name="T18" fmla="*/ 2147483647 w 18"/>
              <a:gd name="T19" fmla="*/ 2147483647 h 13"/>
              <a:gd name="T20" fmla="*/ 2147483647 w 18"/>
              <a:gd name="T21" fmla="*/ 2147483647 h 13"/>
              <a:gd name="T22" fmla="*/ 2147483647 w 18"/>
              <a:gd name="T23" fmla="*/ 2147483647 h 13"/>
              <a:gd name="T24" fmla="*/ 2147483647 w 18"/>
              <a:gd name="T25" fmla="*/ 2147483647 h 13"/>
              <a:gd name="T26" fmla="*/ 2147483647 w 18"/>
              <a:gd name="T27" fmla="*/ 2147483647 h 13"/>
              <a:gd name="T28" fmla="*/ 2147483647 w 18"/>
              <a:gd name="T29" fmla="*/ 2147483647 h 13"/>
              <a:gd name="T30" fmla="*/ 2147483647 w 18"/>
              <a:gd name="T31" fmla="*/ 2147483647 h 13"/>
              <a:gd name="T32" fmla="*/ 2147483647 w 18"/>
              <a:gd name="T33" fmla="*/ 2147483647 h 13"/>
              <a:gd name="T34" fmla="*/ 2147483647 w 18"/>
              <a:gd name="T35" fmla="*/ 2147483647 h 13"/>
              <a:gd name="T36" fmla="*/ 2147483647 w 18"/>
              <a:gd name="T37" fmla="*/ 2147483647 h 13"/>
              <a:gd name="T38" fmla="*/ 2147483647 w 18"/>
              <a:gd name="T39" fmla="*/ 0 h 13"/>
              <a:gd name="T40" fmla="*/ 2147483647 w 18"/>
              <a:gd name="T41" fmla="*/ 0 h 13"/>
              <a:gd name="T42" fmla="*/ 2147483647 w 18"/>
              <a:gd name="T43" fmla="*/ 0 h 13"/>
              <a:gd name="T44" fmla="*/ 2147483647 w 18"/>
              <a:gd name="T45" fmla="*/ 2147483647 h 13"/>
              <a:gd name="T46" fmla="*/ 2147483647 w 18"/>
              <a:gd name="T47" fmla="*/ 2147483647 h 13"/>
              <a:gd name="T48" fmla="*/ 2147483647 w 18"/>
              <a:gd name="T49" fmla="*/ 2147483647 h 13"/>
              <a:gd name="T50" fmla="*/ 2147483647 w 18"/>
              <a:gd name="T51" fmla="*/ 2147483647 h 13"/>
              <a:gd name="T52" fmla="*/ 2147483647 w 18"/>
              <a:gd name="T53" fmla="*/ 2147483647 h 13"/>
              <a:gd name="T54" fmla="*/ 2147483647 w 18"/>
              <a:gd name="T55" fmla="*/ 2147483647 h 13"/>
              <a:gd name="T56" fmla="*/ 2147483647 w 18"/>
              <a:gd name="T57" fmla="*/ 2147483647 h 13"/>
              <a:gd name="T58" fmla="*/ 0 w 18"/>
              <a:gd name="T59" fmla="*/ 2147483647 h 13"/>
              <a:gd name="T60" fmla="*/ 0 w 18"/>
              <a:gd name="T61" fmla="*/ 2147483647 h 13"/>
              <a:gd name="T62" fmla="*/ 0 w 18"/>
              <a:gd name="T63" fmla="*/ 2147483647 h 13"/>
              <a:gd name="T64" fmla="*/ 2147483647 w 18"/>
              <a:gd name="T65" fmla="*/ 2147483647 h 13"/>
              <a:gd name="T66" fmla="*/ 2147483647 w 18"/>
              <a:gd name="T67" fmla="*/ 2147483647 h 13"/>
              <a:gd name="T68" fmla="*/ 2147483647 w 18"/>
              <a:gd name="T69" fmla="*/ 2147483647 h 13"/>
              <a:gd name="T70" fmla="*/ 2147483647 w 18"/>
              <a:gd name="T71" fmla="*/ 2147483647 h 13"/>
              <a:gd name="T72" fmla="*/ 2147483647 w 18"/>
              <a:gd name="T73" fmla="*/ 2147483647 h 13"/>
              <a:gd name="T74" fmla="*/ 2147483647 w 18"/>
              <a:gd name="T75" fmla="*/ 2147483647 h 13"/>
              <a:gd name="T76" fmla="*/ 2147483647 w 18"/>
              <a:gd name="T77" fmla="*/ 2147483647 h 13"/>
              <a:gd name="T78" fmla="*/ 2147483647 w 18"/>
              <a:gd name="T79" fmla="*/ 2147483647 h 13"/>
              <a:gd name="T80" fmla="*/ 2147483647 w 18"/>
              <a:gd name="T81" fmla="*/ 2147483647 h 13"/>
              <a:gd name="T82" fmla="*/ 2147483647 w 18"/>
              <a:gd name="T83" fmla="*/ 2147483647 h 13"/>
              <a:gd name="T84" fmla="*/ 2147483647 w 18"/>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3"/>
              <a:gd name="T131" fmla="*/ 18 w 18"/>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3">
                <a:moveTo>
                  <a:pt x="8" y="11"/>
                </a:moveTo>
                <a:lnTo>
                  <a:pt x="11" y="13"/>
                </a:lnTo>
                <a:lnTo>
                  <a:pt x="13" y="13"/>
                </a:lnTo>
                <a:lnTo>
                  <a:pt x="13" y="11"/>
                </a:lnTo>
                <a:lnTo>
                  <a:pt x="16" y="11"/>
                </a:lnTo>
                <a:lnTo>
                  <a:pt x="16" y="10"/>
                </a:lnTo>
                <a:lnTo>
                  <a:pt x="18" y="10"/>
                </a:lnTo>
                <a:lnTo>
                  <a:pt x="18" y="8"/>
                </a:lnTo>
                <a:lnTo>
                  <a:pt x="18" y="6"/>
                </a:lnTo>
                <a:lnTo>
                  <a:pt x="16" y="4"/>
                </a:lnTo>
                <a:lnTo>
                  <a:pt x="16" y="2"/>
                </a:lnTo>
                <a:lnTo>
                  <a:pt x="13" y="2"/>
                </a:lnTo>
                <a:lnTo>
                  <a:pt x="11" y="0"/>
                </a:lnTo>
                <a:lnTo>
                  <a:pt x="8" y="0"/>
                </a:lnTo>
                <a:lnTo>
                  <a:pt x="8" y="2"/>
                </a:lnTo>
                <a:lnTo>
                  <a:pt x="6" y="2"/>
                </a:lnTo>
                <a:lnTo>
                  <a:pt x="3" y="2"/>
                </a:lnTo>
                <a:lnTo>
                  <a:pt x="3" y="4"/>
                </a:lnTo>
                <a:lnTo>
                  <a:pt x="3" y="6"/>
                </a:lnTo>
                <a:lnTo>
                  <a:pt x="0" y="6"/>
                </a:lnTo>
                <a:lnTo>
                  <a:pt x="0" y="8"/>
                </a:lnTo>
                <a:lnTo>
                  <a:pt x="3" y="10"/>
                </a:lnTo>
                <a:lnTo>
                  <a:pt x="3" y="11"/>
                </a:lnTo>
                <a:lnTo>
                  <a:pt x="6" y="11"/>
                </a:lnTo>
                <a:lnTo>
                  <a:pt x="8" y="13"/>
                </a:lnTo>
                <a:lnTo>
                  <a:pt x="11"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0" name="Freeform 112"/>
          <p:cNvSpPr>
            <a:spLocks/>
          </p:cNvSpPr>
          <p:nvPr/>
        </p:nvSpPr>
        <p:spPr bwMode="auto">
          <a:xfrm>
            <a:off x="4937125"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8" y="13"/>
                </a:lnTo>
                <a:lnTo>
                  <a:pt x="11" y="13"/>
                </a:lnTo>
                <a:lnTo>
                  <a:pt x="11" y="11"/>
                </a:lnTo>
                <a:lnTo>
                  <a:pt x="13" y="11"/>
                </a:lnTo>
                <a:lnTo>
                  <a:pt x="13" y="10"/>
                </a:lnTo>
                <a:lnTo>
                  <a:pt x="16" y="10"/>
                </a:lnTo>
                <a:lnTo>
                  <a:pt x="16" y="8"/>
                </a:lnTo>
                <a:lnTo>
                  <a:pt x="16" y="6"/>
                </a:lnTo>
                <a:lnTo>
                  <a:pt x="16" y="4"/>
                </a:lnTo>
                <a:lnTo>
                  <a:pt x="13" y="4"/>
                </a:lnTo>
                <a:lnTo>
                  <a:pt x="13" y="2"/>
                </a:lnTo>
                <a:lnTo>
                  <a:pt x="11" y="2"/>
                </a:lnTo>
                <a:lnTo>
                  <a:pt x="8" y="0"/>
                </a:lnTo>
                <a:lnTo>
                  <a:pt x="5" y="0"/>
                </a:lnTo>
                <a:lnTo>
                  <a:pt x="5" y="2"/>
                </a:lnTo>
                <a:lnTo>
                  <a:pt x="3" y="2"/>
                </a:lnTo>
                <a:lnTo>
                  <a:pt x="0" y="4"/>
                </a:lnTo>
                <a:lnTo>
                  <a:pt x="0" y="6"/>
                </a:lnTo>
                <a:lnTo>
                  <a:pt x="0" y="8"/>
                </a:lnTo>
                <a:lnTo>
                  <a:pt x="0" y="10"/>
                </a:lnTo>
                <a:lnTo>
                  <a:pt x="3"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1" name="Freeform 113"/>
          <p:cNvSpPr>
            <a:spLocks/>
          </p:cNvSpPr>
          <p:nvPr/>
        </p:nvSpPr>
        <p:spPr bwMode="auto">
          <a:xfrm>
            <a:off x="3241675" y="428783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2" name="Freeform 114"/>
          <p:cNvSpPr>
            <a:spLocks/>
          </p:cNvSpPr>
          <p:nvPr/>
        </p:nvSpPr>
        <p:spPr bwMode="auto">
          <a:xfrm>
            <a:off x="3332163" y="428783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3" name="Freeform 115"/>
          <p:cNvSpPr>
            <a:spLocks/>
          </p:cNvSpPr>
          <p:nvPr/>
        </p:nvSpPr>
        <p:spPr bwMode="auto">
          <a:xfrm>
            <a:off x="3149600" y="4287838"/>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4" name="Freeform 116"/>
          <p:cNvSpPr>
            <a:spLocks/>
          </p:cNvSpPr>
          <p:nvPr/>
        </p:nvSpPr>
        <p:spPr bwMode="auto">
          <a:xfrm>
            <a:off x="3241675" y="4449763"/>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5" name="Freeform 117"/>
          <p:cNvSpPr>
            <a:spLocks/>
          </p:cNvSpPr>
          <p:nvPr/>
        </p:nvSpPr>
        <p:spPr bwMode="auto">
          <a:xfrm>
            <a:off x="3332163" y="4449763"/>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6" name="Freeform 118"/>
          <p:cNvSpPr>
            <a:spLocks/>
          </p:cNvSpPr>
          <p:nvPr/>
        </p:nvSpPr>
        <p:spPr bwMode="auto">
          <a:xfrm>
            <a:off x="3149600" y="4449763"/>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7" name="Rectangle 119"/>
          <p:cNvSpPr>
            <a:spLocks noChangeArrowheads="1"/>
          </p:cNvSpPr>
          <p:nvPr/>
        </p:nvSpPr>
        <p:spPr bwMode="auto">
          <a:xfrm>
            <a:off x="3265488" y="2665413"/>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28" name="Rectangle 120"/>
          <p:cNvSpPr>
            <a:spLocks noChangeArrowheads="1"/>
          </p:cNvSpPr>
          <p:nvPr/>
        </p:nvSpPr>
        <p:spPr bwMode="auto">
          <a:xfrm>
            <a:off x="3349625" y="2665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29" name="Rectangle 121"/>
          <p:cNvSpPr>
            <a:spLocks noChangeArrowheads="1"/>
          </p:cNvSpPr>
          <p:nvPr/>
        </p:nvSpPr>
        <p:spPr bwMode="auto">
          <a:xfrm>
            <a:off x="3432175" y="2665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530" name="Rectangle 122"/>
          <p:cNvSpPr>
            <a:spLocks noChangeArrowheads="1"/>
          </p:cNvSpPr>
          <p:nvPr/>
        </p:nvSpPr>
        <p:spPr bwMode="auto">
          <a:xfrm>
            <a:off x="4403725" y="2876550"/>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531" name="Rectangle 123"/>
          <p:cNvSpPr>
            <a:spLocks noChangeArrowheads="1"/>
          </p:cNvSpPr>
          <p:nvPr/>
        </p:nvSpPr>
        <p:spPr bwMode="auto">
          <a:xfrm>
            <a:off x="4440238" y="28765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532" name="Rectangle 124"/>
          <p:cNvSpPr>
            <a:spLocks noChangeArrowheads="1"/>
          </p:cNvSpPr>
          <p:nvPr/>
        </p:nvSpPr>
        <p:spPr bwMode="auto">
          <a:xfrm>
            <a:off x="4518025" y="28765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533" name="Rectangle 125"/>
          <p:cNvSpPr>
            <a:spLocks noChangeArrowheads="1"/>
          </p:cNvSpPr>
          <p:nvPr/>
        </p:nvSpPr>
        <p:spPr bwMode="auto">
          <a:xfrm>
            <a:off x="4600575" y="28765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534" name="Rectangle 126"/>
          <p:cNvSpPr>
            <a:spLocks noChangeArrowheads="1"/>
          </p:cNvSpPr>
          <p:nvPr/>
        </p:nvSpPr>
        <p:spPr bwMode="auto">
          <a:xfrm>
            <a:off x="4678363" y="28765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x</a:t>
            </a:r>
            <a:endParaRPr lang="en-US" altLang="en-US" sz="1800" b="0">
              <a:latin typeface="Times New Roman" pitchFamily="18" charset="0"/>
            </a:endParaRPr>
          </a:p>
        </p:txBody>
      </p:sp>
      <p:sp>
        <p:nvSpPr>
          <p:cNvPr id="17535" name="Freeform 127"/>
          <p:cNvSpPr>
            <a:spLocks/>
          </p:cNvSpPr>
          <p:nvPr/>
        </p:nvSpPr>
        <p:spPr bwMode="auto">
          <a:xfrm>
            <a:off x="3556000" y="4110038"/>
            <a:ext cx="74613" cy="53975"/>
          </a:xfrm>
          <a:custGeom>
            <a:avLst/>
            <a:gdLst>
              <a:gd name="T0" fmla="*/ 0 w 44"/>
              <a:gd name="T1" fmla="*/ 0 h 32"/>
              <a:gd name="T2" fmla="*/ 0 w 44"/>
              <a:gd name="T3" fmla="*/ 2147483647 h 32"/>
              <a:gd name="T4" fmla="*/ 2147483647 w 44"/>
              <a:gd name="T5" fmla="*/ 2147483647 h 32"/>
              <a:gd name="T6" fmla="*/ 0 w 44"/>
              <a:gd name="T7" fmla="*/ 2147483647 h 32"/>
              <a:gd name="T8" fmla="*/ 0 w 44"/>
              <a:gd name="T9" fmla="*/ 2147483647 h 32"/>
              <a:gd name="T10" fmla="*/ 0 w 44"/>
              <a:gd name="T11" fmla="*/ 0 h 32"/>
              <a:gd name="T12" fmla="*/ 0 60000 65536"/>
              <a:gd name="T13" fmla="*/ 0 60000 65536"/>
              <a:gd name="T14" fmla="*/ 0 60000 65536"/>
              <a:gd name="T15" fmla="*/ 0 60000 65536"/>
              <a:gd name="T16" fmla="*/ 0 60000 65536"/>
              <a:gd name="T17" fmla="*/ 0 60000 65536"/>
              <a:gd name="T18" fmla="*/ 0 w 44"/>
              <a:gd name="T19" fmla="*/ 0 h 32"/>
              <a:gd name="T20" fmla="*/ 44 w 4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4" h="32">
                <a:moveTo>
                  <a:pt x="0" y="0"/>
                </a:moveTo>
                <a:lnTo>
                  <a:pt x="0" y="32"/>
                </a:lnTo>
                <a:lnTo>
                  <a:pt x="44"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36" name="Freeform 128"/>
          <p:cNvSpPr>
            <a:spLocks/>
          </p:cNvSpPr>
          <p:nvPr/>
        </p:nvSpPr>
        <p:spPr bwMode="auto">
          <a:xfrm>
            <a:off x="2444750" y="2503488"/>
            <a:ext cx="2540000" cy="1635125"/>
          </a:xfrm>
          <a:custGeom>
            <a:avLst/>
            <a:gdLst>
              <a:gd name="T0" fmla="*/ 2147483647 w 1506"/>
              <a:gd name="T1" fmla="*/ 0 h 970"/>
              <a:gd name="T2" fmla="*/ 2147483647 w 1506"/>
              <a:gd name="T3" fmla="*/ 2147483647 h 970"/>
              <a:gd name="T4" fmla="*/ 0 w 1506"/>
              <a:gd name="T5" fmla="*/ 2147483647 h 970"/>
              <a:gd name="T6" fmla="*/ 0 w 1506"/>
              <a:gd name="T7" fmla="*/ 2147483647 h 970"/>
              <a:gd name="T8" fmla="*/ 2147483647 w 1506"/>
              <a:gd name="T9" fmla="*/ 2147483647 h 970"/>
              <a:gd name="T10" fmla="*/ 0 60000 65536"/>
              <a:gd name="T11" fmla="*/ 0 60000 65536"/>
              <a:gd name="T12" fmla="*/ 0 60000 65536"/>
              <a:gd name="T13" fmla="*/ 0 60000 65536"/>
              <a:gd name="T14" fmla="*/ 0 60000 65536"/>
              <a:gd name="T15" fmla="*/ 0 w 1506"/>
              <a:gd name="T16" fmla="*/ 0 h 970"/>
              <a:gd name="T17" fmla="*/ 1506 w 1506"/>
              <a:gd name="T18" fmla="*/ 970 h 970"/>
            </a:gdLst>
            <a:ahLst/>
            <a:cxnLst>
              <a:cxn ang="T10">
                <a:pos x="T0" y="T1"/>
              </a:cxn>
              <a:cxn ang="T11">
                <a:pos x="T2" y="T3"/>
              </a:cxn>
              <a:cxn ang="T12">
                <a:pos x="T4" y="T5"/>
              </a:cxn>
              <a:cxn ang="T13">
                <a:pos x="T6" y="T7"/>
              </a:cxn>
              <a:cxn ang="T14">
                <a:pos x="T8" y="T9"/>
              </a:cxn>
            </a:cxnLst>
            <a:rect l="T15" t="T16" r="T17" b="T18"/>
            <a:pathLst>
              <a:path w="1506" h="970">
                <a:moveTo>
                  <a:pt x="1506" y="0"/>
                </a:moveTo>
                <a:lnTo>
                  <a:pt x="1506" y="313"/>
                </a:lnTo>
                <a:lnTo>
                  <a:pt x="0" y="313"/>
                </a:lnTo>
                <a:lnTo>
                  <a:pt x="0" y="970"/>
                </a:lnTo>
                <a:lnTo>
                  <a:pt x="675" y="97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37" name="Rectangle 129"/>
          <p:cNvSpPr>
            <a:spLocks noChangeArrowheads="1"/>
          </p:cNvSpPr>
          <p:nvPr/>
        </p:nvSpPr>
        <p:spPr bwMode="auto">
          <a:xfrm>
            <a:off x="1812925" y="260350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H</a:t>
            </a:r>
            <a:endParaRPr lang="en-US" altLang="en-US" sz="1800" b="0">
              <a:latin typeface="Times New Roman" pitchFamily="18" charset="0"/>
            </a:endParaRPr>
          </a:p>
        </p:txBody>
      </p:sp>
      <p:sp>
        <p:nvSpPr>
          <p:cNvPr id="17538" name="Rectangle 130"/>
          <p:cNvSpPr>
            <a:spLocks noChangeArrowheads="1"/>
          </p:cNvSpPr>
          <p:nvPr/>
        </p:nvSpPr>
        <p:spPr bwMode="auto">
          <a:xfrm>
            <a:off x="1917700" y="26035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539" name="Rectangle 131"/>
          <p:cNvSpPr>
            <a:spLocks noChangeArrowheads="1"/>
          </p:cNvSpPr>
          <p:nvPr/>
        </p:nvSpPr>
        <p:spPr bwMode="auto">
          <a:xfrm>
            <a:off x="1951038" y="260350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40" name="Freeform 132"/>
          <p:cNvSpPr>
            <a:spLocks/>
          </p:cNvSpPr>
          <p:nvPr/>
        </p:nvSpPr>
        <p:spPr bwMode="auto">
          <a:xfrm>
            <a:off x="6824663" y="2759075"/>
            <a:ext cx="74612" cy="55563"/>
          </a:xfrm>
          <a:custGeom>
            <a:avLst/>
            <a:gdLst>
              <a:gd name="T0" fmla="*/ 0 w 44"/>
              <a:gd name="T1" fmla="*/ 2147483647 h 33"/>
              <a:gd name="T2" fmla="*/ 2147483647 w 44"/>
              <a:gd name="T3" fmla="*/ 2147483647 h 33"/>
              <a:gd name="T4" fmla="*/ 2147483647 w 44"/>
              <a:gd name="T5" fmla="*/ 0 h 33"/>
              <a:gd name="T6" fmla="*/ 0 w 44"/>
              <a:gd name="T7" fmla="*/ 2147483647 h 33"/>
              <a:gd name="T8" fmla="*/ 0 w 44"/>
              <a:gd name="T9" fmla="*/ 2147483647 h 33"/>
              <a:gd name="T10" fmla="*/ 0 60000 65536"/>
              <a:gd name="T11" fmla="*/ 0 60000 65536"/>
              <a:gd name="T12" fmla="*/ 0 60000 65536"/>
              <a:gd name="T13" fmla="*/ 0 60000 65536"/>
              <a:gd name="T14" fmla="*/ 0 60000 65536"/>
              <a:gd name="T15" fmla="*/ 0 w 44"/>
              <a:gd name="T16" fmla="*/ 0 h 33"/>
              <a:gd name="T17" fmla="*/ 44 w 44"/>
              <a:gd name="T18" fmla="*/ 33 h 33"/>
            </a:gdLst>
            <a:ahLst/>
            <a:cxnLst>
              <a:cxn ang="T10">
                <a:pos x="T0" y="T1"/>
              </a:cxn>
              <a:cxn ang="T11">
                <a:pos x="T2" y="T3"/>
              </a:cxn>
              <a:cxn ang="T12">
                <a:pos x="T4" y="T5"/>
              </a:cxn>
              <a:cxn ang="T13">
                <a:pos x="T6" y="T7"/>
              </a:cxn>
              <a:cxn ang="T14">
                <a:pos x="T8" y="T9"/>
              </a:cxn>
            </a:cxnLst>
            <a:rect l="T15" t="T16" r="T17" b="T18"/>
            <a:pathLst>
              <a:path w="44" h="33">
                <a:moveTo>
                  <a:pt x="0" y="33"/>
                </a:moveTo>
                <a:lnTo>
                  <a:pt x="44" y="33"/>
                </a:lnTo>
                <a:lnTo>
                  <a:pt x="23" y="0"/>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1" name="Rectangle 133"/>
          <p:cNvSpPr>
            <a:spLocks noChangeArrowheads="1"/>
          </p:cNvSpPr>
          <p:nvPr/>
        </p:nvSpPr>
        <p:spPr bwMode="auto">
          <a:xfrm>
            <a:off x="6715125" y="2603500"/>
            <a:ext cx="936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542" name="Rectangle 134"/>
          <p:cNvSpPr>
            <a:spLocks noChangeArrowheads="1"/>
          </p:cNvSpPr>
          <p:nvPr/>
        </p:nvSpPr>
        <p:spPr bwMode="auto">
          <a:xfrm>
            <a:off x="6818313" y="26035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43" name="Rectangle 135"/>
          <p:cNvSpPr>
            <a:spLocks noChangeArrowheads="1"/>
          </p:cNvSpPr>
          <p:nvPr/>
        </p:nvSpPr>
        <p:spPr bwMode="auto">
          <a:xfrm>
            <a:off x="6896100" y="2603500"/>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44" name="Rectangle 136"/>
          <p:cNvSpPr>
            <a:spLocks noChangeArrowheads="1"/>
          </p:cNvSpPr>
          <p:nvPr/>
        </p:nvSpPr>
        <p:spPr bwMode="auto">
          <a:xfrm>
            <a:off x="6937375" y="26035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45" name="Freeform 137"/>
          <p:cNvSpPr>
            <a:spLocks/>
          </p:cNvSpPr>
          <p:nvPr/>
        </p:nvSpPr>
        <p:spPr bwMode="auto">
          <a:xfrm>
            <a:off x="3660775" y="5835650"/>
            <a:ext cx="285750" cy="252413"/>
          </a:xfrm>
          <a:custGeom>
            <a:avLst/>
            <a:gdLst>
              <a:gd name="T0" fmla="*/ 0 w 169"/>
              <a:gd name="T1" fmla="*/ 2147483647 h 150"/>
              <a:gd name="T2" fmla="*/ 2147483647 w 169"/>
              <a:gd name="T3" fmla="*/ 2147483647 h 150"/>
              <a:gd name="T4" fmla="*/ 2147483647 w 169"/>
              <a:gd name="T5" fmla="*/ 2147483647 h 150"/>
              <a:gd name="T6" fmla="*/ 2147483647 w 169"/>
              <a:gd name="T7" fmla="*/ 2147483647 h 150"/>
              <a:gd name="T8" fmla="*/ 2147483647 w 169"/>
              <a:gd name="T9" fmla="*/ 2147483647 h 150"/>
              <a:gd name="T10" fmla="*/ 2147483647 w 169"/>
              <a:gd name="T11" fmla="*/ 2147483647 h 150"/>
              <a:gd name="T12" fmla="*/ 2147483647 w 169"/>
              <a:gd name="T13" fmla="*/ 2147483647 h 150"/>
              <a:gd name="T14" fmla="*/ 2147483647 w 169"/>
              <a:gd name="T15" fmla="*/ 2147483647 h 150"/>
              <a:gd name="T16" fmla="*/ 2147483647 w 169"/>
              <a:gd name="T17" fmla="*/ 2147483647 h 150"/>
              <a:gd name="T18" fmla="*/ 2147483647 w 169"/>
              <a:gd name="T19" fmla="*/ 2147483647 h 150"/>
              <a:gd name="T20" fmla="*/ 2147483647 w 169"/>
              <a:gd name="T21" fmla="*/ 2147483647 h 150"/>
              <a:gd name="T22" fmla="*/ 2147483647 w 169"/>
              <a:gd name="T23" fmla="*/ 2147483647 h 150"/>
              <a:gd name="T24" fmla="*/ 2147483647 w 169"/>
              <a:gd name="T25" fmla="*/ 2147483647 h 150"/>
              <a:gd name="T26" fmla="*/ 2147483647 w 169"/>
              <a:gd name="T27" fmla="*/ 2147483647 h 150"/>
              <a:gd name="T28" fmla="*/ 2147483647 w 169"/>
              <a:gd name="T29" fmla="*/ 2147483647 h 150"/>
              <a:gd name="T30" fmla="*/ 2147483647 w 169"/>
              <a:gd name="T31" fmla="*/ 2147483647 h 150"/>
              <a:gd name="T32" fmla="*/ 2147483647 w 169"/>
              <a:gd name="T33" fmla="*/ 2147483647 h 150"/>
              <a:gd name="T34" fmla="*/ 2147483647 w 169"/>
              <a:gd name="T35" fmla="*/ 2147483647 h 150"/>
              <a:gd name="T36" fmla="*/ 2147483647 w 169"/>
              <a:gd name="T37" fmla="*/ 2147483647 h 150"/>
              <a:gd name="T38" fmla="*/ 2147483647 w 169"/>
              <a:gd name="T39" fmla="*/ 2147483647 h 150"/>
              <a:gd name="T40" fmla="*/ 2147483647 w 169"/>
              <a:gd name="T41" fmla="*/ 2147483647 h 150"/>
              <a:gd name="T42" fmla="*/ 2147483647 w 169"/>
              <a:gd name="T43" fmla="*/ 0 h 150"/>
              <a:gd name="T44" fmla="*/ 2147483647 w 169"/>
              <a:gd name="T45" fmla="*/ 0 h 150"/>
              <a:gd name="T46" fmla="*/ 2147483647 w 169"/>
              <a:gd name="T47" fmla="*/ 2147483647 h 150"/>
              <a:gd name="T48" fmla="*/ 2147483647 w 169"/>
              <a:gd name="T49" fmla="*/ 2147483647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9"/>
              <a:gd name="T76" fmla="*/ 0 h 150"/>
              <a:gd name="T77" fmla="*/ 169 w 169"/>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9" h="150">
                <a:moveTo>
                  <a:pt x="0" y="88"/>
                </a:moveTo>
                <a:lnTo>
                  <a:pt x="3" y="100"/>
                </a:lnTo>
                <a:lnTo>
                  <a:pt x="5" y="110"/>
                </a:lnTo>
                <a:lnTo>
                  <a:pt x="10" y="117"/>
                </a:lnTo>
                <a:lnTo>
                  <a:pt x="18" y="125"/>
                </a:lnTo>
                <a:lnTo>
                  <a:pt x="26" y="133"/>
                </a:lnTo>
                <a:lnTo>
                  <a:pt x="36" y="138"/>
                </a:lnTo>
                <a:lnTo>
                  <a:pt x="46" y="144"/>
                </a:lnTo>
                <a:lnTo>
                  <a:pt x="59" y="148"/>
                </a:lnTo>
                <a:lnTo>
                  <a:pt x="72" y="150"/>
                </a:lnTo>
                <a:lnTo>
                  <a:pt x="85" y="150"/>
                </a:lnTo>
                <a:lnTo>
                  <a:pt x="100" y="150"/>
                </a:lnTo>
                <a:lnTo>
                  <a:pt x="113" y="148"/>
                </a:lnTo>
                <a:lnTo>
                  <a:pt x="123" y="144"/>
                </a:lnTo>
                <a:lnTo>
                  <a:pt x="136" y="138"/>
                </a:lnTo>
                <a:lnTo>
                  <a:pt x="144" y="133"/>
                </a:lnTo>
                <a:lnTo>
                  <a:pt x="154" y="125"/>
                </a:lnTo>
                <a:lnTo>
                  <a:pt x="159" y="117"/>
                </a:lnTo>
                <a:lnTo>
                  <a:pt x="164" y="110"/>
                </a:lnTo>
                <a:lnTo>
                  <a:pt x="169" y="100"/>
                </a:lnTo>
                <a:lnTo>
                  <a:pt x="169" y="90"/>
                </a:lnTo>
                <a:lnTo>
                  <a:pt x="169" y="0"/>
                </a:lnTo>
                <a:lnTo>
                  <a:pt x="3" y="0"/>
                </a:lnTo>
                <a:lnTo>
                  <a:pt x="3" y="9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46" name="Rectangle 138"/>
          <p:cNvSpPr>
            <a:spLocks noChangeArrowheads="1"/>
          </p:cNvSpPr>
          <p:nvPr/>
        </p:nvSpPr>
        <p:spPr bwMode="auto">
          <a:xfrm>
            <a:off x="4137025" y="5041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47" name="Rectangle 139"/>
          <p:cNvSpPr>
            <a:spLocks noChangeArrowheads="1"/>
          </p:cNvSpPr>
          <p:nvPr/>
        </p:nvSpPr>
        <p:spPr bwMode="auto">
          <a:xfrm>
            <a:off x="4216400" y="5041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48" name="Line 140"/>
          <p:cNvSpPr>
            <a:spLocks noChangeShapeType="1"/>
          </p:cNvSpPr>
          <p:nvPr/>
        </p:nvSpPr>
        <p:spPr bwMode="auto">
          <a:xfrm>
            <a:off x="3700463" y="4138613"/>
            <a:ext cx="7937" cy="1693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9" name="Freeform 141"/>
          <p:cNvSpPr>
            <a:spLocks/>
          </p:cNvSpPr>
          <p:nvPr/>
        </p:nvSpPr>
        <p:spPr bwMode="auto">
          <a:xfrm>
            <a:off x="3765550" y="5630863"/>
            <a:ext cx="323850" cy="201612"/>
          </a:xfrm>
          <a:custGeom>
            <a:avLst/>
            <a:gdLst>
              <a:gd name="T0" fmla="*/ 2147483647 w 192"/>
              <a:gd name="T1" fmla="*/ 0 h 119"/>
              <a:gd name="T2" fmla="*/ 2147483647 w 192"/>
              <a:gd name="T3" fmla="*/ 2147483647 h 119"/>
              <a:gd name="T4" fmla="*/ 0 w 192"/>
              <a:gd name="T5" fmla="*/ 2147483647 h 119"/>
              <a:gd name="T6" fmla="*/ 0 w 192"/>
              <a:gd name="T7" fmla="*/ 2147483647 h 119"/>
              <a:gd name="T8" fmla="*/ 0 60000 65536"/>
              <a:gd name="T9" fmla="*/ 0 60000 65536"/>
              <a:gd name="T10" fmla="*/ 0 60000 65536"/>
              <a:gd name="T11" fmla="*/ 0 60000 65536"/>
              <a:gd name="T12" fmla="*/ 0 w 192"/>
              <a:gd name="T13" fmla="*/ 0 h 119"/>
              <a:gd name="T14" fmla="*/ 192 w 192"/>
              <a:gd name="T15" fmla="*/ 119 h 119"/>
            </a:gdLst>
            <a:ahLst/>
            <a:cxnLst>
              <a:cxn ang="T8">
                <a:pos x="T0" y="T1"/>
              </a:cxn>
              <a:cxn ang="T9">
                <a:pos x="T2" y="T3"/>
              </a:cxn>
              <a:cxn ang="T10">
                <a:pos x="T4" y="T5"/>
              </a:cxn>
              <a:cxn ang="T11">
                <a:pos x="T6" y="T7"/>
              </a:cxn>
            </a:cxnLst>
            <a:rect l="T12" t="T13" r="T14" b="T15"/>
            <a:pathLst>
              <a:path w="192" h="119">
                <a:moveTo>
                  <a:pt x="190" y="0"/>
                </a:moveTo>
                <a:lnTo>
                  <a:pt x="192" y="60"/>
                </a:lnTo>
                <a:lnTo>
                  <a:pt x="0" y="60"/>
                </a:lnTo>
                <a:lnTo>
                  <a:pt x="0" y="11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0" name="Freeform 142"/>
          <p:cNvSpPr>
            <a:spLocks/>
          </p:cNvSpPr>
          <p:nvPr/>
        </p:nvSpPr>
        <p:spPr bwMode="auto">
          <a:xfrm>
            <a:off x="1903413" y="2805113"/>
            <a:ext cx="1901825" cy="3382962"/>
          </a:xfrm>
          <a:custGeom>
            <a:avLst/>
            <a:gdLst>
              <a:gd name="T0" fmla="*/ 2147483647 w 1127"/>
              <a:gd name="T1" fmla="*/ 2147483647 h 2006"/>
              <a:gd name="T2" fmla="*/ 2147483647 w 1127"/>
              <a:gd name="T3" fmla="*/ 2147483647 h 2006"/>
              <a:gd name="T4" fmla="*/ 0 w 1127"/>
              <a:gd name="T5" fmla="*/ 2147483647 h 2006"/>
              <a:gd name="T6" fmla="*/ 0 w 1127"/>
              <a:gd name="T7" fmla="*/ 0 h 2006"/>
              <a:gd name="T8" fmla="*/ 0 60000 65536"/>
              <a:gd name="T9" fmla="*/ 0 60000 65536"/>
              <a:gd name="T10" fmla="*/ 0 60000 65536"/>
              <a:gd name="T11" fmla="*/ 0 60000 65536"/>
              <a:gd name="T12" fmla="*/ 0 w 1127"/>
              <a:gd name="T13" fmla="*/ 0 h 2006"/>
              <a:gd name="T14" fmla="*/ 1127 w 1127"/>
              <a:gd name="T15" fmla="*/ 2006 h 2006"/>
            </a:gdLst>
            <a:ahLst/>
            <a:cxnLst>
              <a:cxn ang="T8">
                <a:pos x="T0" y="T1"/>
              </a:cxn>
              <a:cxn ang="T9">
                <a:pos x="T2" y="T3"/>
              </a:cxn>
              <a:cxn ang="T10">
                <a:pos x="T4" y="T5"/>
              </a:cxn>
              <a:cxn ang="T11">
                <a:pos x="T6" y="T7"/>
              </a:cxn>
            </a:cxnLst>
            <a:rect l="T12" t="T13" r="T14" b="T15"/>
            <a:pathLst>
              <a:path w="1127" h="2006">
                <a:moveTo>
                  <a:pt x="1127" y="1947"/>
                </a:moveTo>
                <a:lnTo>
                  <a:pt x="1127" y="2006"/>
                </a:lnTo>
                <a:lnTo>
                  <a:pt x="0" y="2006"/>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1" name="Freeform 143"/>
          <p:cNvSpPr>
            <a:spLocks/>
          </p:cNvSpPr>
          <p:nvPr/>
        </p:nvSpPr>
        <p:spPr bwMode="auto">
          <a:xfrm>
            <a:off x="3843338" y="5483225"/>
            <a:ext cx="73025" cy="53975"/>
          </a:xfrm>
          <a:custGeom>
            <a:avLst/>
            <a:gdLst>
              <a:gd name="T0" fmla="*/ 0 w 43"/>
              <a:gd name="T1" fmla="*/ 0 h 32"/>
              <a:gd name="T2" fmla="*/ 2147483647 w 43"/>
              <a:gd name="T3" fmla="*/ 2147483647 h 32"/>
              <a:gd name="T4" fmla="*/ 2147483647 w 43"/>
              <a:gd name="T5" fmla="*/ 2147483647 h 32"/>
              <a:gd name="T6" fmla="*/ 2147483647 w 43"/>
              <a:gd name="T7" fmla="*/ 0 h 32"/>
              <a:gd name="T8" fmla="*/ 2147483647 w 43"/>
              <a:gd name="T9" fmla="*/ 0 h 32"/>
              <a:gd name="T10" fmla="*/ 0 w 43"/>
              <a:gd name="T11" fmla="*/ 0 h 32"/>
              <a:gd name="T12" fmla="*/ 0 60000 65536"/>
              <a:gd name="T13" fmla="*/ 0 60000 65536"/>
              <a:gd name="T14" fmla="*/ 0 60000 65536"/>
              <a:gd name="T15" fmla="*/ 0 60000 65536"/>
              <a:gd name="T16" fmla="*/ 0 60000 65536"/>
              <a:gd name="T17" fmla="*/ 0 60000 65536"/>
              <a:gd name="T18" fmla="*/ 0 w 43"/>
              <a:gd name="T19" fmla="*/ 0 h 32"/>
              <a:gd name="T20" fmla="*/ 43 w 4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3" h="32">
                <a:moveTo>
                  <a:pt x="0" y="0"/>
                </a:moveTo>
                <a:lnTo>
                  <a:pt x="2" y="32"/>
                </a:lnTo>
                <a:lnTo>
                  <a:pt x="43" y="15"/>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52" name="Freeform 144"/>
          <p:cNvSpPr>
            <a:spLocks/>
          </p:cNvSpPr>
          <p:nvPr/>
        </p:nvSpPr>
        <p:spPr bwMode="auto">
          <a:xfrm>
            <a:off x="2138363" y="2503488"/>
            <a:ext cx="1985962" cy="3005137"/>
          </a:xfrm>
          <a:custGeom>
            <a:avLst/>
            <a:gdLst>
              <a:gd name="T0" fmla="*/ 2147483647 w 1178"/>
              <a:gd name="T1" fmla="*/ 0 h 1782"/>
              <a:gd name="T2" fmla="*/ 2147483647 w 1178"/>
              <a:gd name="T3" fmla="*/ 2147483647 h 1782"/>
              <a:gd name="T4" fmla="*/ 0 w 1178"/>
              <a:gd name="T5" fmla="*/ 2147483647 h 1782"/>
              <a:gd name="T6" fmla="*/ 0 w 1178"/>
              <a:gd name="T7" fmla="*/ 2147483647 h 1782"/>
              <a:gd name="T8" fmla="*/ 2147483647 w 1178"/>
              <a:gd name="T9" fmla="*/ 2147483647 h 1782"/>
              <a:gd name="T10" fmla="*/ 0 60000 65536"/>
              <a:gd name="T11" fmla="*/ 0 60000 65536"/>
              <a:gd name="T12" fmla="*/ 0 60000 65536"/>
              <a:gd name="T13" fmla="*/ 0 60000 65536"/>
              <a:gd name="T14" fmla="*/ 0 60000 65536"/>
              <a:gd name="T15" fmla="*/ 0 w 1178"/>
              <a:gd name="T16" fmla="*/ 0 h 1782"/>
              <a:gd name="T17" fmla="*/ 1178 w 1178"/>
              <a:gd name="T18" fmla="*/ 1782 h 1782"/>
            </a:gdLst>
            <a:ahLst/>
            <a:cxnLst>
              <a:cxn ang="T10">
                <a:pos x="T0" y="T1"/>
              </a:cxn>
              <a:cxn ang="T11">
                <a:pos x="T2" y="T3"/>
              </a:cxn>
              <a:cxn ang="T12">
                <a:pos x="T4" y="T5"/>
              </a:cxn>
              <a:cxn ang="T13">
                <a:pos x="T6" y="T7"/>
              </a:cxn>
              <a:cxn ang="T14">
                <a:pos x="T8" y="T9"/>
              </a:cxn>
            </a:cxnLst>
            <a:rect l="T15" t="T16" r="T17" b="T18"/>
            <a:pathLst>
              <a:path w="1178" h="1782">
                <a:moveTo>
                  <a:pt x="1175" y="0"/>
                </a:moveTo>
                <a:lnTo>
                  <a:pt x="1178" y="192"/>
                </a:lnTo>
                <a:lnTo>
                  <a:pt x="0" y="192"/>
                </a:lnTo>
                <a:lnTo>
                  <a:pt x="0" y="1782"/>
                </a:lnTo>
                <a:lnTo>
                  <a:pt x="1013" y="1782"/>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3" name="Freeform 145"/>
          <p:cNvSpPr>
            <a:spLocks/>
          </p:cNvSpPr>
          <p:nvPr/>
        </p:nvSpPr>
        <p:spPr bwMode="auto">
          <a:xfrm>
            <a:off x="5021263" y="2795588"/>
            <a:ext cx="1843087" cy="2560637"/>
          </a:xfrm>
          <a:custGeom>
            <a:avLst/>
            <a:gdLst>
              <a:gd name="T0" fmla="*/ 0 w 1093"/>
              <a:gd name="T1" fmla="*/ 2147483647 h 1519"/>
              <a:gd name="T2" fmla="*/ 2147483647 w 1093"/>
              <a:gd name="T3" fmla="*/ 2147483647 h 1519"/>
              <a:gd name="T4" fmla="*/ 2147483647 w 1093"/>
              <a:gd name="T5" fmla="*/ 2147483647 h 1519"/>
              <a:gd name="T6" fmla="*/ 2147483647 w 1093"/>
              <a:gd name="T7" fmla="*/ 0 h 1519"/>
              <a:gd name="T8" fmla="*/ 0 60000 65536"/>
              <a:gd name="T9" fmla="*/ 0 60000 65536"/>
              <a:gd name="T10" fmla="*/ 0 60000 65536"/>
              <a:gd name="T11" fmla="*/ 0 60000 65536"/>
              <a:gd name="T12" fmla="*/ 0 w 1093"/>
              <a:gd name="T13" fmla="*/ 0 h 1519"/>
              <a:gd name="T14" fmla="*/ 1093 w 1093"/>
              <a:gd name="T15" fmla="*/ 1519 h 1519"/>
            </a:gdLst>
            <a:ahLst/>
            <a:cxnLst>
              <a:cxn ang="T8">
                <a:pos x="T0" y="T1"/>
              </a:cxn>
              <a:cxn ang="T9">
                <a:pos x="T2" y="T3"/>
              </a:cxn>
              <a:cxn ang="T10">
                <a:pos x="T4" y="T5"/>
              </a:cxn>
              <a:cxn ang="T11">
                <a:pos x="T6" y="T7"/>
              </a:cxn>
            </a:cxnLst>
            <a:rect l="T12" t="T13" r="T14" b="T15"/>
            <a:pathLst>
              <a:path w="1093" h="1519">
                <a:moveTo>
                  <a:pt x="0" y="803"/>
                </a:moveTo>
                <a:lnTo>
                  <a:pt x="3" y="1519"/>
                </a:lnTo>
                <a:lnTo>
                  <a:pt x="1093" y="1519"/>
                </a:lnTo>
                <a:lnTo>
                  <a:pt x="1093"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4" name="Line 146"/>
          <p:cNvSpPr>
            <a:spLocks noChangeShapeType="1"/>
          </p:cNvSpPr>
          <p:nvPr/>
        </p:nvSpPr>
        <p:spPr bwMode="auto">
          <a:xfrm>
            <a:off x="4929188" y="5141913"/>
            <a:ext cx="185737" cy="857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5" name="Rectangle 147"/>
          <p:cNvSpPr>
            <a:spLocks noChangeArrowheads="1"/>
          </p:cNvSpPr>
          <p:nvPr/>
        </p:nvSpPr>
        <p:spPr bwMode="auto">
          <a:xfrm>
            <a:off x="5095875" y="50609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56" name="Rectangle 148"/>
          <p:cNvSpPr>
            <a:spLocks noChangeArrowheads="1"/>
          </p:cNvSpPr>
          <p:nvPr/>
        </p:nvSpPr>
        <p:spPr bwMode="auto">
          <a:xfrm>
            <a:off x="5172075" y="50609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57" name="Freeform 149"/>
          <p:cNvSpPr>
            <a:spLocks/>
          </p:cNvSpPr>
          <p:nvPr/>
        </p:nvSpPr>
        <p:spPr bwMode="auto">
          <a:xfrm>
            <a:off x="3929063" y="5387975"/>
            <a:ext cx="320675" cy="242888"/>
          </a:xfrm>
          <a:custGeom>
            <a:avLst/>
            <a:gdLst>
              <a:gd name="T0" fmla="*/ 2147483647 w 190"/>
              <a:gd name="T1" fmla="*/ 2147483647 h 144"/>
              <a:gd name="T2" fmla="*/ 2147483647 w 190"/>
              <a:gd name="T3" fmla="*/ 2147483647 h 144"/>
              <a:gd name="T4" fmla="*/ 2147483647 w 190"/>
              <a:gd name="T5" fmla="*/ 2147483647 h 144"/>
              <a:gd name="T6" fmla="*/ 2147483647 w 190"/>
              <a:gd name="T7" fmla="*/ 2147483647 h 144"/>
              <a:gd name="T8" fmla="*/ 2147483647 w 190"/>
              <a:gd name="T9" fmla="*/ 2147483647 h 144"/>
              <a:gd name="T10" fmla="*/ 2147483647 w 190"/>
              <a:gd name="T11" fmla="*/ 2147483647 h 144"/>
              <a:gd name="T12" fmla="*/ 2147483647 w 190"/>
              <a:gd name="T13" fmla="*/ 2147483647 h 144"/>
              <a:gd name="T14" fmla="*/ 2147483647 w 190"/>
              <a:gd name="T15" fmla="*/ 2147483647 h 144"/>
              <a:gd name="T16" fmla="*/ 2147483647 w 190"/>
              <a:gd name="T17" fmla="*/ 2147483647 h 144"/>
              <a:gd name="T18" fmla="*/ 2147483647 w 190"/>
              <a:gd name="T19" fmla="*/ 2147483647 h 144"/>
              <a:gd name="T20" fmla="*/ 2147483647 w 190"/>
              <a:gd name="T21" fmla="*/ 2147483647 h 144"/>
              <a:gd name="T22" fmla="*/ 2147483647 w 190"/>
              <a:gd name="T23" fmla="*/ 2147483647 h 144"/>
              <a:gd name="T24" fmla="*/ 2147483647 w 190"/>
              <a:gd name="T25" fmla="*/ 2147483647 h 144"/>
              <a:gd name="T26" fmla="*/ 2147483647 w 190"/>
              <a:gd name="T27" fmla="*/ 2147483647 h 144"/>
              <a:gd name="T28" fmla="*/ 2147483647 w 190"/>
              <a:gd name="T29" fmla="*/ 2147483647 h 144"/>
              <a:gd name="T30" fmla="*/ 2147483647 w 190"/>
              <a:gd name="T31" fmla="*/ 2147483647 h 144"/>
              <a:gd name="T32" fmla="*/ 2147483647 w 190"/>
              <a:gd name="T33" fmla="*/ 2147483647 h 144"/>
              <a:gd name="T34" fmla="*/ 2147483647 w 190"/>
              <a:gd name="T35" fmla="*/ 2147483647 h 144"/>
              <a:gd name="T36" fmla="*/ 2147483647 w 190"/>
              <a:gd name="T37" fmla="*/ 2147483647 h 144"/>
              <a:gd name="T38" fmla="*/ 2147483647 w 190"/>
              <a:gd name="T39" fmla="*/ 2147483647 h 144"/>
              <a:gd name="T40" fmla="*/ 2147483647 w 190"/>
              <a:gd name="T41" fmla="*/ 0 h 144"/>
              <a:gd name="T42" fmla="*/ 2147483647 w 190"/>
              <a:gd name="T43" fmla="*/ 2147483647 h 144"/>
              <a:gd name="T44" fmla="*/ 2147483647 w 190"/>
              <a:gd name="T45" fmla="*/ 2147483647 h 144"/>
              <a:gd name="T46" fmla="*/ 2147483647 w 190"/>
              <a:gd name="T47" fmla="*/ 2147483647 h 144"/>
              <a:gd name="T48" fmla="*/ 2147483647 w 190"/>
              <a:gd name="T49" fmla="*/ 2147483647 h 144"/>
              <a:gd name="T50" fmla="*/ 2147483647 w 190"/>
              <a:gd name="T51" fmla="*/ 2147483647 h 144"/>
              <a:gd name="T52" fmla="*/ 2147483647 w 190"/>
              <a:gd name="T53" fmla="*/ 2147483647 h 144"/>
              <a:gd name="T54" fmla="*/ 2147483647 w 190"/>
              <a:gd name="T55" fmla="*/ 2147483647 h 144"/>
              <a:gd name="T56" fmla="*/ 2147483647 w 190"/>
              <a:gd name="T57" fmla="*/ 2147483647 h 144"/>
              <a:gd name="T58" fmla="*/ 2147483647 w 190"/>
              <a:gd name="T59" fmla="*/ 2147483647 h 144"/>
              <a:gd name="T60" fmla="*/ 0 w 190"/>
              <a:gd name="T61" fmla="*/ 2147483647 h 144"/>
              <a:gd name="T62" fmla="*/ 2147483647 w 190"/>
              <a:gd name="T63" fmla="*/ 2147483647 h 144"/>
              <a:gd name="T64" fmla="*/ 2147483647 w 190"/>
              <a:gd name="T65" fmla="*/ 2147483647 h 144"/>
              <a:gd name="T66" fmla="*/ 2147483647 w 190"/>
              <a:gd name="T67" fmla="*/ 2147483647 h 144"/>
              <a:gd name="T68" fmla="*/ 2147483647 w 190"/>
              <a:gd name="T69" fmla="*/ 2147483647 h 144"/>
              <a:gd name="T70" fmla="*/ 2147483647 w 190"/>
              <a:gd name="T71" fmla="*/ 2147483647 h 144"/>
              <a:gd name="T72" fmla="*/ 2147483647 w 190"/>
              <a:gd name="T73" fmla="*/ 2147483647 h 144"/>
              <a:gd name="T74" fmla="*/ 2147483647 w 190"/>
              <a:gd name="T75" fmla="*/ 2147483647 h 144"/>
              <a:gd name="T76" fmla="*/ 2147483647 w 190"/>
              <a:gd name="T77" fmla="*/ 2147483647 h 144"/>
              <a:gd name="T78" fmla="*/ 2147483647 w 190"/>
              <a:gd name="T79" fmla="*/ 2147483647 h 144"/>
              <a:gd name="T80" fmla="*/ 2147483647 w 190"/>
              <a:gd name="T81" fmla="*/ 2147483647 h 144"/>
              <a:gd name="T82" fmla="*/ 2147483647 w 190"/>
              <a:gd name="T83" fmla="*/ 2147483647 h 1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0"/>
              <a:gd name="T127" fmla="*/ 0 h 144"/>
              <a:gd name="T128" fmla="*/ 190 w 190"/>
              <a:gd name="T129" fmla="*/ 144 h 1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0" h="144">
                <a:moveTo>
                  <a:pt x="95" y="142"/>
                </a:moveTo>
                <a:lnTo>
                  <a:pt x="111" y="142"/>
                </a:lnTo>
                <a:lnTo>
                  <a:pt x="126" y="140"/>
                </a:lnTo>
                <a:lnTo>
                  <a:pt x="139" y="135"/>
                </a:lnTo>
                <a:lnTo>
                  <a:pt x="152" y="129"/>
                </a:lnTo>
                <a:lnTo>
                  <a:pt x="164" y="123"/>
                </a:lnTo>
                <a:lnTo>
                  <a:pt x="172" y="113"/>
                </a:lnTo>
                <a:lnTo>
                  <a:pt x="180" y="106"/>
                </a:lnTo>
                <a:lnTo>
                  <a:pt x="188" y="94"/>
                </a:lnTo>
                <a:lnTo>
                  <a:pt x="190" y="83"/>
                </a:lnTo>
                <a:lnTo>
                  <a:pt x="190" y="71"/>
                </a:lnTo>
                <a:lnTo>
                  <a:pt x="190" y="60"/>
                </a:lnTo>
                <a:lnTo>
                  <a:pt x="188" y="50"/>
                </a:lnTo>
                <a:lnTo>
                  <a:pt x="180" y="39"/>
                </a:lnTo>
                <a:lnTo>
                  <a:pt x="172" y="31"/>
                </a:lnTo>
                <a:lnTo>
                  <a:pt x="164" y="21"/>
                </a:lnTo>
                <a:lnTo>
                  <a:pt x="152" y="14"/>
                </a:lnTo>
                <a:lnTo>
                  <a:pt x="139" y="8"/>
                </a:lnTo>
                <a:lnTo>
                  <a:pt x="126" y="4"/>
                </a:lnTo>
                <a:lnTo>
                  <a:pt x="111" y="2"/>
                </a:lnTo>
                <a:lnTo>
                  <a:pt x="95" y="0"/>
                </a:lnTo>
                <a:lnTo>
                  <a:pt x="80" y="2"/>
                </a:lnTo>
                <a:lnTo>
                  <a:pt x="67" y="4"/>
                </a:lnTo>
                <a:lnTo>
                  <a:pt x="52" y="8"/>
                </a:lnTo>
                <a:lnTo>
                  <a:pt x="39" y="14"/>
                </a:lnTo>
                <a:lnTo>
                  <a:pt x="28" y="21"/>
                </a:lnTo>
                <a:lnTo>
                  <a:pt x="18" y="31"/>
                </a:lnTo>
                <a:lnTo>
                  <a:pt x="10" y="39"/>
                </a:lnTo>
                <a:lnTo>
                  <a:pt x="5" y="50"/>
                </a:lnTo>
                <a:lnTo>
                  <a:pt x="3" y="60"/>
                </a:lnTo>
                <a:lnTo>
                  <a:pt x="0" y="71"/>
                </a:lnTo>
                <a:lnTo>
                  <a:pt x="3" y="83"/>
                </a:lnTo>
                <a:lnTo>
                  <a:pt x="5" y="94"/>
                </a:lnTo>
                <a:lnTo>
                  <a:pt x="10" y="106"/>
                </a:lnTo>
                <a:lnTo>
                  <a:pt x="18" y="113"/>
                </a:lnTo>
                <a:lnTo>
                  <a:pt x="28" y="123"/>
                </a:lnTo>
                <a:lnTo>
                  <a:pt x="39" y="129"/>
                </a:lnTo>
                <a:lnTo>
                  <a:pt x="52" y="135"/>
                </a:lnTo>
                <a:lnTo>
                  <a:pt x="67" y="140"/>
                </a:lnTo>
                <a:lnTo>
                  <a:pt x="80" y="142"/>
                </a:lnTo>
                <a:lnTo>
                  <a:pt x="95" y="144"/>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8" name="Rectangle 150"/>
          <p:cNvSpPr>
            <a:spLocks noChangeArrowheads="1"/>
          </p:cNvSpPr>
          <p:nvPr/>
        </p:nvSpPr>
        <p:spPr bwMode="auto">
          <a:xfrm>
            <a:off x="3597275" y="2124075"/>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59" name="Rectangle 151"/>
          <p:cNvSpPr>
            <a:spLocks noChangeArrowheads="1"/>
          </p:cNvSpPr>
          <p:nvPr/>
        </p:nvSpPr>
        <p:spPr bwMode="auto">
          <a:xfrm>
            <a:off x="3678238" y="2124075"/>
            <a:ext cx="68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60" name="Rectangle 152"/>
          <p:cNvSpPr>
            <a:spLocks noChangeArrowheads="1"/>
          </p:cNvSpPr>
          <p:nvPr/>
        </p:nvSpPr>
        <p:spPr bwMode="auto">
          <a:xfrm>
            <a:off x="375602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1" name="Rectangle 153"/>
          <p:cNvSpPr>
            <a:spLocks noChangeArrowheads="1"/>
          </p:cNvSpPr>
          <p:nvPr/>
        </p:nvSpPr>
        <p:spPr bwMode="auto">
          <a:xfrm>
            <a:off x="38004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62" name="Rectangle 154"/>
          <p:cNvSpPr>
            <a:spLocks noChangeArrowheads="1"/>
          </p:cNvSpPr>
          <p:nvPr/>
        </p:nvSpPr>
        <p:spPr bwMode="auto">
          <a:xfrm>
            <a:off x="38766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63" name="Rectangle 155"/>
          <p:cNvSpPr>
            <a:spLocks noChangeArrowheads="1"/>
          </p:cNvSpPr>
          <p:nvPr/>
        </p:nvSpPr>
        <p:spPr bwMode="auto">
          <a:xfrm>
            <a:off x="396081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4" name="Rectangle 156"/>
          <p:cNvSpPr>
            <a:spLocks noChangeArrowheads="1"/>
          </p:cNvSpPr>
          <p:nvPr/>
        </p:nvSpPr>
        <p:spPr bwMode="auto">
          <a:xfrm>
            <a:off x="407035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5" name="Rectangle 157"/>
          <p:cNvSpPr>
            <a:spLocks noChangeArrowheads="1"/>
          </p:cNvSpPr>
          <p:nvPr/>
        </p:nvSpPr>
        <p:spPr bwMode="auto">
          <a:xfrm>
            <a:off x="4037013" y="2124075"/>
            <a:ext cx="36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6" name="Rectangle 158"/>
          <p:cNvSpPr>
            <a:spLocks noChangeArrowheads="1"/>
          </p:cNvSpPr>
          <p:nvPr/>
        </p:nvSpPr>
        <p:spPr bwMode="auto">
          <a:xfrm>
            <a:off x="40767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7" name="Rectangle 159"/>
          <p:cNvSpPr>
            <a:spLocks noChangeArrowheads="1"/>
          </p:cNvSpPr>
          <p:nvPr/>
        </p:nvSpPr>
        <p:spPr bwMode="auto">
          <a:xfrm>
            <a:off x="4191000" y="2124075"/>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8" name="Rectangle 160"/>
          <p:cNvSpPr>
            <a:spLocks noChangeArrowheads="1"/>
          </p:cNvSpPr>
          <p:nvPr/>
        </p:nvSpPr>
        <p:spPr bwMode="auto">
          <a:xfrm>
            <a:off x="415925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9" name="Rectangle 161"/>
          <p:cNvSpPr>
            <a:spLocks noChangeArrowheads="1"/>
          </p:cNvSpPr>
          <p:nvPr/>
        </p:nvSpPr>
        <p:spPr bwMode="auto">
          <a:xfrm>
            <a:off x="42687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0" name="Rectangle 162"/>
          <p:cNvSpPr>
            <a:spLocks noChangeArrowheads="1"/>
          </p:cNvSpPr>
          <p:nvPr/>
        </p:nvSpPr>
        <p:spPr bwMode="auto">
          <a:xfrm>
            <a:off x="43084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1" name="Rectangle 163"/>
          <p:cNvSpPr>
            <a:spLocks noChangeArrowheads="1"/>
          </p:cNvSpPr>
          <p:nvPr/>
        </p:nvSpPr>
        <p:spPr bwMode="auto">
          <a:xfrm>
            <a:off x="439102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72" name="Rectangle 164"/>
          <p:cNvSpPr>
            <a:spLocks noChangeArrowheads="1"/>
          </p:cNvSpPr>
          <p:nvPr/>
        </p:nvSpPr>
        <p:spPr bwMode="auto">
          <a:xfrm>
            <a:off x="43957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3" name="Rectangle 165"/>
          <p:cNvSpPr>
            <a:spLocks noChangeArrowheads="1"/>
          </p:cNvSpPr>
          <p:nvPr/>
        </p:nvSpPr>
        <p:spPr bwMode="auto">
          <a:xfrm>
            <a:off x="45116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4" name="Rectangle 166"/>
          <p:cNvSpPr>
            <a:spLocks noChangeArrowheads="1"/>
          </p:cNvSpPr>
          <p:nvPr/>
        </p:nvSpPr>
        <p:spPr bwMode="auto">
          <a:xfrm>
            <a:off x="4589463"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75" name="Rectangle 167"/>
          <p:cNvSpPr>
            <a:spLocks noChangeArrowheads="1"/>
          </p:cNvSpPr>
          <p:nvPr/>
        </p:nvSpPr>
        <p:spPr bwMode="auto">
          <a:xfrm>
            <a:off x="460057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6" name="Rectangle 168"/>
          <p:cNvSpPr>
            <a:spLocks noChangeArrowheads="1"/>
          </p:cNvSpPr>
          <p:nvPr/>
        </p:nvSpPr>
        <p:spPr bwMode="auto">
          <a:xfrm>
            <a:off x="4713288"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7" name="Rectangle 169"/>
          <p:cNvSpPr>
            <a:spLocks noChangeArrowheads="1"/>
          </p:cNvSpPr>
          <p:nvPr/>
        </p:nvSpPr>
        <p:spPr bwMode="auto">
          <a:xfrm>
            <a:off x="4789488"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8" name="Rectangle 170"/>
          <p:cNvSpPr>
            <a:spLocks noChangeArrowheads="1"/>
          </p:cNvSpPr>
          <p:nvPr/>
        </p:nvSpPr>
        <p:spPr bwMode="auto">
          <a:xfrm>
            <a:off x="48006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9" name="Rectangle 171"/>
          <p:cNvSpPr>
            <a:spLocks noChangeArrowheads="1"/>
          </p:cNvSpPr>
          <p:nvPr/>
        </p:nvSpPr>
        <p:spPr bwMode="auto">
          <a:xfrm>
            <a:off x="48387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0" name="Rectangle 172"/>
          <p:cNvSpPr>
            <a:spLocks noChangeArrowheads="1"/>
          </p:cNvSpPr>
          <p:nvPr/>
        </p:nvSpPr>
        <p:spPr bwMode="auto">
          <a:xfrm>
            <a:off x="48783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1" name="Rectangle 173"/>
          <p:cNvSpPr>
            <a:spLocks noChangeArrowheads="1"/>
          </p:cNvSpPr>
          <p:nvPr/>
        </p:nvSpPr>
        <p:spPr bwMode="auto">
          <a:xfrm>
            <a:off x="49164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2" name="Rectangle 174"/>
          <p:cNvSpPr>
            <a:spLocks noChangeArrowheads="1"/>
          </p:cNvSpPr>
          <p:nvPr/>
        </p:nvSpPr>
        <p:spPr bwMode="auto">
          <a:xfrm>
            <a:off x="495617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3" name="Rectangle 175"/>
          <p:cNvSpPr>
            <a:spLocks noChangeArrowheads="1"/>
          </p:cNvSpPr>
          <p:nvPr/>
        </p:nvSpPr>
        <p:spPr bwMode="auto">
          <a:xfrm>
            <a:off x="49958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4" name="Rectangle 176"/>
          <p:cNvSpPr>
            <a:spLocks noChangeArrowheads="1"/>
          </p:cNvSpPr>
          <p:nvPr/>
        </p:nvSpPr>
        <p:spPr bwMode="auto">
          <a:xfrm>
            <a:off x="50339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5" name="Rectangle 177"/>
          <p:cNvSpPr>
            <a:spLocks noChangeArrowheads="1"/>
          </p:cNvSpPr>
          <p:nvPr/>
        </p:nvSpPr>
        <p:spPr bwMode="auto">
          <a:xfrm>
            <a:off x="5208588"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86" name="Rectangle 178"/>
          <p:cNvSpPr>
            <a:spLocks noChangeArrowheads="1"/>
          </p:cNvSpPr>
          <p:nvPr/>
        </p:nvSpPr>
        <p:spPr bwMode="auto">
          <a:xfrm>
            <a:off x="51562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7" name="Rectangle 179"/>
          <p:cNvSpPr>
            <a:spLocks noChangeArrowheads="1"/>
          </p:cNvSpPr>
          <p:nvPr/>
        </p:nvSpPr>
        <p:spPr bwMode="auto">
          <a:xfrm>
            <a:off x="5327650"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88" name="Rectangle 180"/>
          <p:cNvSpPr>
            <a:spLocks noChangeArrowheads="1"/>
          </p:cNvSpPr>
          <p:nvPr/>
        </p:nvSpPr>
        <p:spPr bwMode="auto">
          <a:xfrm>
            <a:off x="52752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9" name="Rectangle 181"/>
          <p:cNvSpPr>
            <a:spLocks noChangeArrowheads="1"/>
          </p:cNvSpPr>
          <p:nvPr/>
        </p:nvSpPr>
        <p:spPr bwMode="auto">
          <a:xfrm>
            <a:off x="5449888"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90" name="Freeform 182"/>
          <p:cNvSpPr>
            <a:spLocks noEditPoints="1"/>
          </p:cNvSpPr>
          <p:nvPr/>
        </p:nvSpPr>
        <p:spPr bwMode="auto">
          <a:xfrm>
            <a:off x="4041775" y="5495925"/>
            <a:ext cx="95250" cy="36513"/>
          </a:xfrm>
          <a:custGeom>
            <a:avLst/>
            <a:gdLst>
              <a:gd name="T0" fmla="*/ 0 w 56"/>
              <a:gd name="T1" fmla="*/ 0 h 21"/>
              <a:gd name="T2" fmla="*/ 2147483647 w 56"/>
              <a:gd name="T3" fmla="*/ 0 h 21"/>
              <a:gd name="T4" fmla="*/ 2147483647 w 56"/>
              <a:gd name="T5" fmla="*/ 2147483647 h 21"/>
              <a:gd name="T6" fmla="*/ 2147483647 w 56"/>
              <a:gd name="T7" fmla="*/ 2147483647 h 21"/>
              <a:gd name="T8" fmla="*/ 2147483647 w 56"/>
              <a:gd name="T9" fmla="*/ 0 h 21"/>
              <a:gd name="T10" fmla="*/ 2147483647 w 56"/>
              <a:gd name="T11" fmla="*/ 0 h 21"/>
              <a:gd name="T12" fmla="*/ 0 w 56"/>
              <a:gd name="T13" fmla="*/ 0 h 21"/>
              <a:gd name="T14" fmla="*/ 2147483647 w 56"/>
              <a:gd name="T15" fmla="*/ 2147483647 h 21"/>
              <a:gd name="T16" fmla="*/ 2147483647 w 56"/>
              <a:gd name="T17" fmla="*/ 2147483647 h 21"/>
              <a:gd name="T18" fmla="*/ 2147483647 w 56"/>
              <a:gd name="T19" fmla="*/ 2147483647 h 21"/>
              <a:gd name="T20" fmla="*/ 2147483647 w 56"/>
              <a:gd name="T21" fmla="*/ 2147483647 h 21"/>
              <a:gd name="T22" fmla="*/ 2147483647 w 56"/>
              <a:gd name="T23" fmla="*/ 2147483647 h 21"/>
              <a:gd name="T24" fmla="*/ 2147483647 w 56"/>
              <a:gd name="T25" fmla="*/ 2147483647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21"/>
              <a:gd name="T41" fmla="*/ 56 w 56"/>
              <a:gd name="T42" fmla="*/ 21 h 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21">
                <a:moveTo>
                  <a:pt x="0" y="0"/>
                </a:moveTo>
                <a:lnTo>
                  <a:pt x="56" y="0"/>
                </a:lnTo>
                <a:lnTo>
                  <a:pt x="56" y="5"/>
                </a:lnTo>
                <a:lnTo>
                  <a:pt x="2" y="5"/>
                </a:lnTo>
                <a:lnTo>
                  <a:pt x="2" y="0"/>
                </a:lnTo>
                <a:lnTo>
                  <a:pt x="0" y="0"/>
                </a:lnTo>
                <a:close/>
                <a:moveTo>
                  <a:pt x="2" y="15"/>
                </a:moveTo>
                <a:lnTo>
                  <a:pt x="56" y="15"/>
                </a:lnTo>
                <a:lnTo>
                  <a:pt x="56" y="21"/>
                </a:lnTo>
                <a:lnTo>
                  <a:pt x="2" y="21"/>
                </a:lnTo>
                <a:lnTo>
                  <a:pt x="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1" name="Freeform 183"/>
          <p:cNvSpPr>
            <a:spLocks/>
          </p:cNvSpPr>
          <p:nvPr/>
        </p:nvSpPr>
        <p:spPr bwMode="auto">
          <a:xfrm>
            <a:off x="4051300" y="5321300"/>
            <a:ext cx="68263" cy="53975"/>
          </a:xfrm>
          <a:custGeom>
            <a:avLst/>
            <a:gdLst>
              <a:gd name="T0" fmla="*/ 2147483647 w 41"/>
              <a:gd name="T1" fmla="*/ 0 h 32"/>
              <a:gd name="T2" fmla="*/ 0 w 41"/>
              <a:gd name="T3" fmla="*/ 2147483647 h 32"/>
              <a:gd name="T4" fmla="*/ 2147483647 w 41"/>
              <a:gd name="T5" fmla="*/ 2147483647 h 32"/>
              <a:gd name="T6" fmla="*/ 2147483647 w 41"/>
              <a:gd name="T7" fmla="*/ 2147483647 h 32"/>
              <a:gd name="T8" fmla="*/ 2147483647 w 41"/>
              <a:gd name="T9" fmla="*/ 2147483647 h 32"/>
              <a:gd name="T10" fmla="*/ 2147483647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41" y="0"/>
                </a:moveTo>
                <a:lnTo>
                  <a:pt x="0" y="2"/>
                </a:lnTo>
                <a:lnTo>
                  <a:pt x="21" y="32"/>
                </a:lnTo>
                <a:lnTo>
                  <a:pt x="41" y="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2" name="Freeform 184"/>
          <p:cNvSpPr>
            <a:spLocks/>
          </p:cNvSpPr>
          <p:nvPr/>
        </p:nvSpPr>
        <p:spPr bwMode="auto">
          <a:xfrm>
            <a:off x="4051300" y="4114800"/>
            <a:ext cx="68263" cy="57150"/>
          </a:xfrm>
          <a:custGeom>
            <a:avLst/>
            <a:gdLst>
              <a:gd name="T0" fmla="*/ 2147483647 w 41"/>
              <a:gd name="T1" fmla="*/ 2147483647 h 33"/>
              <a:gd name="T2" fmla="*/ 2147483647 w 41"/>
              <a:gd name="T3" fmla="*/ 2147483647 h 33"/>
              <a:gd name="T4" fmla="*/ 2147483647 w 41"/>
              <a:gd name="T5" fmla="*/ 2147483647 h 33"/>
              <a:gd name="T6" fmla="*/ 2147483647 w 41"/>
              <a:gd name="T7" fmla="*/ 2147483647 h 33"/>
              <a:gd name="T8" fmla="*/ 2147483647 w 41"/>
              <a:gd name="T9" fmla="*/ 2147483647 h 33"/>
              <a:gd name="T10" fmla="*/ 2147483647 w 41"/>
              <a:gd name="T11" fmla="*/ 2147483647 h 33"/>
              <a:gd name="T12" fmla="*/ 2147483647 w 41"/>
              <a:gd name="T13" fmla="*/ 2147483647 h 33"/>
              <a:gd name="T14" fmla="*/ 2147483647 w 41"/>
              <a:gd name="T15" fmla="*/ 2147483647 h 33"/>
              <a:gd name="T16" fmla="*/ 2147483647 w 41"/>
              <a:gd name="T17" fmla="*/ 2147483647 h 33"/>
              <a:gd name="T18" fmla="*/ 2147483647 w 41"/>
              <a:gd name="T19" fmla="*/ 2147483647 h 33"/>
              <a:gd name="T20" fmla="*/ 2147483647 w 41"/>
              <a:gd name="T21" fmla="*/ 2147483647 h 33"/>
              <a:gd name="T22" fmla="*/ 2147483647 w 41"/>
              <a:gd name="T23" fmla="*/ 2147483647 h 33"/>
              <a:gd name="T24" fmla="*/ 2147483647 w 41"/>
              <a:gd name="T25" fmla="*/ 2147483647 h 33"/>
              <a:gd name="T26" fmla="*/ 2147483647 w 41"/>
              <a:gd name="T27" fmla="*/ 2147483647 h 33"/>
              <a:gd name="T28" fmla="*/ 2147483647 w 41"/>
              <a:gd name="T29" fmla="*/ 2147483647 h 33"/>
              <a:gd name="T30" fmla="*/ 2147483647 w 41"/>
              <a:gd name="T31" fmla="*/ 2147483647 h 33"/>
              <a:gd name="T32" fmla="*/ 2147483647 w 41"/>
              <a:gd name="T33" fmla="*/ 2147483647 h 33"/>
              <a:gd name="T34" fmla="*/ 2147483647 w 41"/>
              <a:gd name="T35" fmla="*/ 2147483647 h 33"/>
              <a:gd name="T36" fmla="*/ 2147483647 w 41"/>
              <a:gd name="T37" fmla="*/ 2147483647 h 33"/>
              <a:gd name="T38" fmla="*/ 2147483647 w 41"/>
              <a:gd name="T39" fmla="*/ 0 h 33"/>
              <a:gd name="T40" fmla="*/ 2147483647 w 41"/>
              <a:gd name="T41" fmla="*/ 0 h 33"/>
              <a:gd name="T42" fmla="*/ 2147483647 w 41"/>
              <a:gd name="T43" fmla="*/ 0 h 33"/>
              <a:gd name="T44" fmla="*/ 2147483647 w 41"/>
              <a:gd name="T45" fmla="*/ 2147483647 h 33"/>
              <a:gd name="T46" fmla="*/ 2147483647 w 41"/>
              <a:gd name="T47" fmla="*/ 2147483647 h 33"/>
              <a:gd name="T48" fmla="*/ 2147483647 w 41"/>
              <a:gd name="T49" fmla="*/ 2147483647 h 33"/>
              <a:gd name="T50" fmla="*/ 2147483647 w 41"/>
              <a:gd name="T51" fmla="*/ 2147483647 h 33"/>
              <a:gd name="T52" fmla="*/ 2147483647 w 41"/>
              <a:gd name="T53" fmla="*/ 2147483647 h 33"/>
              <a:gd name="T54" fmla="*/ 0 w 41"/>
              <a:gd name="T55" fmla="*/ 2147483647 h 33"/>
              <a:gd name="T56" fmla="*/ 0 w 41"/>
              <a:gd name="T57" fmla="*/ 2147483647 h 33"/>
              <a:gd name="T58" fmla="*/ 0 w 41"/>
              <a:gd name="T59" fmla="*/ 2147483647 h 33"/>
              <a:gd name="T60" fmla="*/ 0 w 41"/>
              <a:gd name="T61" fmla="*/ 2147483647 h 33"/>
              <a:gd name="T62" fmla="*/ 0 w 41"/>
              <a:gd name="T63" fmla="*/ 2147483647 h 33"/>
              <a:gd name="T64" fmla="*/ 0 w 41"/>
              <a:gd name="T65" fmla="*/ 2147483647 h 33"/>
              <a:gd name="T66" fmla="*/ 0 w 41"/>
              <a:gd name="T67" fmla="*/ 2147483647 h 33"/>
              <a:gd name="T68" fmla="*/ 2147483647 w 41"/>
              <a:gd name="T69" fmla="*/ 2147483647 h 33"/>
              <a:gd name="T70" fmla="*/ 2147483647 w 41"/>
              <a:gd name="T71" fmla="*/ 2147483647 h 33"/>
              <a:gd name="T72" fmla="*/ 2147483647 w 41"/>
              <a:gd name="T73" fmla="*/ 2147483647 h 33"/>
              <a:gd name="T74" fmla="*/ 2147483647 w 41"/>
              <a:gd name="T75" fmla="*/ 2147483647 h 33"/>
              <a:gd name="T76" fmla="*/ 2147483647 w 41"/>
              <a:gd name="T77" fmla="*/ 2147483647 h 33"/>
              <a:gd name="T78" fmla="*/ 2147483647 w 41"/>
              <a:gd name="T79" fmla="*/ 2147483647 h 33"/>
              <a:gd name="T80" fmla="*/ 2147483647 w 41"/>
              <a:gd name="T81" fmla="*/ 2147483647 h 33"/>
              <a:gd name="T82" fmla="*/ 2147483647 w 41"/>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
              <a:gd name="T127" fmla="*/ 0 h 33"/>
              <a:gd name="T128" fmla="*/ 41 w 41"/>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 h="33">
                <a:moveTo>
                  <a:pt x="21" y="33"/>
                </a:moveTo>
                <a:lnTo>
                  <a:pt x="23" y="33"/>
                </a:lnTo>
                <a:lnTo>
                  <a:pt x="28" y="33"/>
                </a:lnTo>
                <a:lnTo>
                  <a:pt x="31" y="31"/>
                </a:lnTo>
                <a:lnTo>
                  <a:pt x="33" y="29"/>
                </a:lnTo>
                <a:lnTo>
                  <a:pt x="36" y="29"/>
                </a:lnTo>
                <a:lnTo>
                  <a:pt x="39" y="27"/>
                </a:lnTo>
                <a:lnTo>
                  <a:pt x="39" y="24"/>
                </a:lnTo>
                <a:lnTo>
                  <a:pt x="41" y="22"/>
                </a:lnTo>
                <a:lnTo>
                  <a:pt x="41" y="20"/>
                </a:lnTo>
                <a:lnTo>
                  <a:pt x="41" y="18"/>
                </a:lnTo>
                <a:lnTo>
                  <a:pt x="41" y="14"/>
                </a:lnTo>
                <a:lnTo>
                  <a:pt x="41" y="12"/>
                </a:lnTo>
                <a:lnTo>
                  <a:pt x="39" y="10"/>
                </a:lnTo>
                <a:lnTo>
                  <a:pt x="39" y="8"/>
                </a:lnTo>
                <a:lnTo>
                  <a:pt x="36" y="6"/>
                </a:lnTo>
                <a:lnTo>
                  <a:pt x="33" y="4"/>
                </a:lnTo>
                <a:lnTo>
                  <a:pt x="31" y="2"/>
                </a:lnTo>
                <a:lnTo>
                  <a:pt x="28" y="2"/>
                </a:lnTo>
                <a:lnTo>
                  <a:pt x="23" y="0"/>
                </a:lnTo>
                <a:lnTo>
                  <a:pt x="21" y="0"/>
                </a:lnTo>
                <a:lnTo>
                  <a:pt x="18" y="0"/>
                </a:lnTo>
                <a:lnTo>
                  <a:pt x="13" y="2"/>
                </a:lnTo>
                <a:lnTo>
                  <a:pt x="10" y="2"/>
                </a:lnTo>
                <a:lnTo>
                  <a:pt x="8" y="4"/>
                </a:lnTo>
                <a:lnTo>
                  <a:pt x="5" y="6"/>
                </a:lnTo>
                <a:lnTo>
                  <a:pt x="3" y="8"/>
                </a:lnTo>
                <a:lnTo>
                  <a:pt x="0" y="10"/>
                </a:lnTo>
                <a:lnTo>
                  <a:pt x="0" y="12"/>
                </a:lnTo>
                <a:lnTo>
                  <a:pt x="0" y="14"/>
                </a:lnTo>
                <a:lnTo>
                  <a:pt x="0" y="18"/>
                </a:lnTo>
                <a:lnTo>
                  <a:pt x="0" y="20"/>
                </a:lnTo>
                <a:lnTo>
                  <a:pt x="0" y="22"/>
                </a:lnTo>
                <a:lnTo>
                  <a:pt x="0" y="24"/>
                </a:lnTo>
                <a:lnTo>
                  <a:pt x="3" y="27"/>
                </a:lnTo>
                <a:lnTo>
                  <a:pt x="5" y="29"/>
                </a:lnTo>
                <a:lnTo>
                  <a:pt x="8" y="29"/>
                </a:lnTo>
                <a:lnTo>
                  <a:pt x="10" y="31"/>
                </a:lnTo>
                <a:lnTo>
                  <a:pt x="13" y="33"/>
                </a:lnTo>
                <a:lnTo>
                  <a:pt x="18"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3" name="Line 185"/>
          <p:cNvSpPr>
            <a:spLocks noChangeShapeType="1"/>
          </p:cNvSpPr>
          <p:nvPr/>
        </p:nvSpPr>
        <p:spPr bwMode="auto">
          <a:xfrm>
            <a:off x="3989388" y="5138738"/>
            <a:ext cx="1905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4" name="Line 186"/>
          <p:cNvSpPr>
            <a:spLocks noChangeShapeType="1"/>
          </p:cNvSpPr>
          <p:nvPr/>
        </p:nvSpPr>
        <p:spPr bwMode="auto">
          <a:xfrm>
            <a:off x="4086225" y="4146550"/>
            <a:ext cx="1588" cy="1190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TextBox 187"/>
          <p:cNvSpPr txBox="1"/>
          <p:nvPr/>
        </p:nvSpPr>
        <p:spPr>
          <a:xfrm>
            <a:off x="5384800" y="5834063"/>
            <a:ext cx="3425825" cy="708025"/>
          </a:xfrm>
          <a:prstGeom prst="rect">
            <a:avLst/>
          </a:prstGeom>
          <a:solidFill>
            <a:schemeClr val="accent1">
              <a:lumMod val="90000"/>
            </a:schemeClr>
          </a:solidFill>
          <a:ln>
            <a:solidFill>
              <a:schemeClr val="tx1"/>
            </a:solidFill>
          </a:ln>
        </p:spPr>
        <p:txBody>
          <a:bodyPr>
            <a:spAutoFit/>
          </a:bodyPr>
          <a:lstStyle/>
          <a:p>
            <a:pPr eaLnBrk="0" hangingPunct="0">
              <a:defRPr/>
            </a:pPr>
            <a:r>
              <a:rPr lang="en-US" sz="2000" dirty="0">
                <a:latin typeface="Arial" charset="0"/>
                <a:cs typeface="+mn-cs"/>
              </a:rPr>
              <a:t>In reality we have 6.625 KB in the cache.  WHY?</a:t>
            </a:r>
          </a:p>
        </p:txBody>
      </p:sp>
      <p:sp>
        <p:nvSpPr>
          <p:cNvPr id="189" name="Slide Number Placeholder 188"/>
          <p:cNvSpPr>
            <a:spLocks noGrp="1"/>
          </p:cNvSpPr>
          <p:nvPr>
            <p:ph type="sldNum" sz="quarter" idx="10"/>
          </p:nvPr>
        </p:nvSpPr>
        <p:spPr/>
        <p:txBody>
          <a:bodyPr/>
          <a:lstStyle/>
          <a:p>
            <a:pPr>
              <a:defRPr/>
            </a:pPr>
            <a:fld id="{2344AD57-6161-4DF4-B569-16EB7308E8B1}" type="slidenum">
              <a:rPr lang="en-US"/>
              <a:pPr>
                <a:defRPr/>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Types of Cache Misses</a:t>
            </a:r>
          </a:p>
        </p:txBody>
      </p:sp>
      <p:sp>
        <p:nvSpPr>
          <p:cNvPr id="387075" name="Rectangle 3"/>
          <p:cNvSpPr>
            <a:spLocks noGrp="1" noChangeArrowheads="1"/>
          </p:cNvSpPr>
          <p:nvPr>
            <p:ph type="body" idx="1"/>
          </p:nvPr>
        </p:nvSpPr>
        <p:spPr>
          <a:xfrm>
            <a:off x="495300" y="1409700"/>
            <a:ext cx="8191500" cy="4610100"/>
          </a:xfrm>
        </p:spPr>
        <p:txBody>
          <a:bodyPr/>
          <a:lstStyle/>
          <a:p>
            <a:pPr eaLnBrk="1" hangingPunct="1"/>
            <a:r>
              <a:rPr lang="en-US" altLang="en-US" sz="2000" i="1" u="sng" dirty="0" smtClean="0">
                <a:solidFill>
                  <a:srgbClr val="114FFB"/>
                </a:solidFill>
              </a:rPr>
              <a:t>Compulsory</a:t>
            </a:r>
            <a:r>
              <a:rPr lang="en-US" altLang="en-US" sz="2000" dirty="0" smtClean="0"/>
              <a:t>—The first access to a block is not in the cache, so the block must be brought into the cache. Also called </a:t>
            </a:r>
            <a:r>
              <a:rPr lang="en-US" altLang="en-US" sz="2000" i="1" u="sng" dirty="0" smtClean="0">
                <a:solidFill>
                  <a:srgbClr val="114FFB"/>
                </a:solidFill>
              </a:rPr>
              <a:t>cold start misses</a:t>
            </a:r>
            <a:r>
              <a:rPr lang="en-US" altLang="en-US" sz="2000" u="sng" dirty="0" smtClean="0">
                <a:solidFill>
                  <a:srgbClr val="114FFB"/>
                </a:solidFill>
              </a:rPr>
              <a:t> </a:t>
            </a:r>
            <a:r>
              <a:rPr lang="en-US" altLang="en-US" sz="2000" dirty="0" smtClean="0"/>
              <a:t>or</a:t>
            </a:r>
            <a:r>
              <a:rPr lang="en-US" altLang="en-US" sz="2000" u="sng" dirty="0" smtClean="0"/>
              <a:t> </a:t>
            </a:r>
            <a:r>
              <a:rPr lang="en-US" altLang="en-US" sz="2000" i="1" u="sng" dirty="0" smtClean="0">
                <a:solidFill>
                  <a:srgbClr val="114FFB"/>
                </a:solidFill>
              </a:rPr>
              <a:t>first reference misses</a:t>
            </a:r>
            <a:r>
              <a:rPr lang="en-US" altLang="en-US" sz="2000" dirty="0" smtClean="0"/>
              <a:t>.			</a:t>
            </a:r>
            <a:r>
              <a:rPr lang="en-US" altLang="en-US" sz="2000" i="1" dirty="0" smtClean="0">
                <a:solidFill>
                  <a:srgbClr val="FF0000"/>
                </a:solidFill>
              </a:rPr>
              <a:t>(Misses in an Infinite Cache)</a:t>
            </a:r>
          </a:p>
          <a:p>
            <a:pPr eaLnBrk="1" hangingPunct="1"/>
            <a:endParaRPr lang="en-US" altLang="en-US" sz="900" dirty="0" smtClean="0">
              <a:solidFill>
                <a:srgbClr val="FF0000"/>
              </a:solidFill>
            </a:endParaRPr>
          </a:p>
          <a:p>
            <a:pPr eaLnBrk="1" hangingPunct="1"/>
            <a:r>
              <a:rPr lang="en-US" altLang="en-US" sz="2000" i="1" u="sng" dirty="0" smtClean="0">
                <a:solidFill>
                  <a:srgbClr val="114FFB"/>
                </a:solidFill>
              </a:rPr>
              <a:t>Capacity</a:t>
            </a:r>
            <a:r>
              <a:rPr lang="en-US" altLang="en-US" sz="2000" dirty="0" smtClean="0"/>
              <a:t>—If the cache cannot contain all the blocks needed during execution of a program, </a:t>
            </a:r>
            <a:r>
              <a:rPr lang="en-US" altLang="en-US" sz="2000" u="sng" dirty="0" smtClean="0">
                <a:solidFill>
                  <a:srgbClr val="114FFB"/>
                </a:solidFill>
              </a:rPr>
              <a:t>capacity misses </a:t>
            </a:r>
            <a:r>
              <a:rPr lang="en-US" altLang="en-US" sz="2000" dirty="0" smtClean="0"/>
              <a:t>will occur due to blocks being discarded and later retrieved.</a:t>
            </a:r>
            <a:br>
              <a:rPr lang="en-US" altLang="en-US" sz="2000" dirty="0" smtClean="0"/>
            </a:br>
            <a:r>
              <a:rPr lang="en-US" altLang="en-US" sz="2000" dirty="0" smtClean="0"/>
              <a:t>			</a:t>
            </a:r>
            <a:r>
              <a:rPr lang="en-US" altLang="en-US" sz="2000" i="1" dirty="0" smtClean="0">
                <a:solidFill>
                  <a:srgbClr val="FF0000"/>
                </a:solidFill>
              </a:rPr>
              <a:t>(Misses in Fully Associative Cache of Size X)</a:t>
            </a:r>
          </a:p>
          <a:p>
            <a:pPr eaLnBrk="1" hangingPunct="1"/>
            <a:endParaRPr lang="en-US" altLang="en-US" sz="1000" dirty="0">
              <a:solidFill>
                <a:srgbClr val="FF0000"/>
              </a:solidFill>
            </a:endParaRPr>
          </a:p>
          <a:p>
            <a:pPr eaLnBrk="1" hangingPunct="1"/>
            <a:r>
              <a:rPr lang="en-US" altLang="en-US" sz="2000" i="1" u="sng" dirty="0" smtClean="0">
                <a:solidFill>
                  <a:srgbClr val="114FFB"/>
                </a:solidFill>
              </a:rPr>
              <a:t>Conflict</a:t>
            </a:r>
            <a:r>
              <a:rPr lang="en-US" altLang="en-US" sz="2000" dirty="0" smtClean="0"/>
              <a:t>—If block-placement strategy is set associative or direct mapped, conflict misses (in addition to compulsory &amp; capacity misses) will occur because a block may be discarded and later retrieved if too many blocks map to its set. Also called </a:t>
            </a:r>
            <a:r>
              <a:rPr lang="en-US" altLang="en-US" sz="2000" i="1" u="sng" dirty="0" smtClean="0">
                <a:solidFill>
                  <a:srgbClr val="114FFB"/>
                </a:solidFill>
              </a:rPr>
              <a:t>collision misses</a:t>
            </a:r>
            <a:r>
              <a:rPr lang="en-US" altLang="en-US" sz="2000" u="sng" dirty="0" smtClean="0">
                <a:solidFill>
                  <a:srgbClr val="114FFB"/>
                </a:solidFill>
              </a:rPr>
              <a:t> </a:t>
            </a:r>
            <a:r>
              <a:rPr lang="en-US" altLang="en-US" sz="2000" dirty="0" smtClean="0"/>
              <a:t>or </a:t>
            </a:r>
            <a:r>
              <a:rPr lang="en-US" altLang="en-US" sz="2000" i="1" u="sng" dirty="0" smtClean="0">
                <a:solidFill>
                  <a:srgbClr val="114FFB"/>
                </a:solidFill>
              </a:rPr>
              <a:t>interference misses</a:t>
            </a:r>
            <a:r>
              <a:rPr lang="en-US" altLang="en-US" sz="2000" dirty="0" smtClean="0"/>
              <a:t>.</a:t>
            </a:r>
            <a:br>
              <a:rPr lang="en-US" altLang="en-US" sz="2000" dirty="0" smtClean="0"/>
            </a:br>
            <a:r>
              <a:rPr lang="en-US" altLang="en-US" sz="2000" dirty="0" smtClean="0"/>
              <a:t>			</a:t>
            </a:r>
            <a:r>
              <a:rPr lang="en-US" altLang="en-US" sz="2000" i="1" dirty="0" smtClean="0">
                <a:solidFill>
                  <a:srgbClr val="FF0000"/>
                </a:solidFill>
              </a:rPr>
              <a:t>(Misses in N-way Associative Cache of Size X)</a:t>
            </a:r>
          </a:p>
        </p:txBody>
      </p:sp>
      <p:sp>
        <p:nvSpPr>
          <p:cNvPr id="12292" name="TextBox 5"/>
          <p:cNvSpPr txBox="1">
            <a:spLocks noChangeArrowheads="1"/>
          </p:cNvSpPr>
          <p:nvPr/>
        </p:nvSpPr>
        <p:spPr bwMode="auto">
          <a:xfrm>
            <a:off x="3581400" y="762000"/>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800">
                <a:solidFill>
                  <a:srgbClr val="114FFB"/>
                </a:solidFill>
              </a:rPr>
              <a:t>The 3-C’s</a:t>
            </a:r>
          </a:p>
        </p:txBody>
      </p:sp>
      <p:sp>
        <p:nvSpPr>
          <p:cNvPr id="5" name="Slide Number Placeholder 4"/>
          <p:cNvSpPr>
            <a:spLocks noGrp="1"/>
          </p:cNvSpPr>
          <p:nvPr>
            <p:ph type="sldNum" sz="quarter" idx="10"/>
          </p:nvPr>
        </p:nvSpPr>
        <p:spPr/>
        <p:txBody>
          <a:bodyPr/>
          <a:lstStyle/>
          <a:p>
            <a:pPr>
              <a:defRPr/>
            </a:pPr>
            <a:fld id="{68BE91F2-8AEE-4C75-9D8B-47FECEAEAC03}" type="slidenum">
              <a:rPr lang="en-US"/>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7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Cache Associativity </a:t>
            </a:r>
          </a:p>
        </p:txBody>
      </p:sp>
      <p:sp>
        <p:nvSpPr>
          <p:cNvPr id="348163" name="Rectangle 3"/>
          <p:cNvSpPr>
            <a:spLocks noGrp="1" noChangeArrowheads="1"/>
          </p:cNvSpPr>
          <p:nvPr>
            <p:ph type="body" idx="1"/>
          </p:nvPr>
        </p:nvSpPr>
        <p:spPr/>
        <p:txBody>
          <a:bodyPr/>
          <a:lstStyle/>
          <a:p>
            <a:pPr eaLnBrk="1" hangingPunct="1"/>
            <a:r>
              <a:rPr lang="en-US" altLang="en-US" dirty="0" smtClean="0">
                <a:solidFill>
                  <a:srgbClr val="114FFB"/>
                </a:solidFill>
              </a:rPr>
              <a:t>Fully associative </a:t>
            </a:r>
            <a:r>
              <a:rPr lang="en-US" altLang="en-US" dirty="0" smtClean="0"/>
              <a:t>caches</a:t>
            </a:r>
          </a:p>
          <a:p>
            <a:pPr lvl="1" eaLnBrk="1" hangingPunct="1"/>
            <a:r>
              <a:rPr lang="en-US" altLang="en-US" dirty="0" smtClean="0"/>
              <a:t>Line can go anywhere</a:t>
            </a:r>
          </a:p>
          <a:p>
            <a:pPr eaLnBrk="1" hangingPunct="1"/>
            <a:r>
              <a:rPr lang="en-US" altLang="en-US" dirty="0" smtClean="0">
                <a:solidFill>
                  <a:srgbClr val="114FFB"/>
                </a:solidFill>
              </a:rPr>
              <a:t>Direct-mapped</a:t>
            </a:r>
            <a:r>
              <a:rPr lang="en-US" altLang="en-US" dirty="0" smtClean="0"/>
              <a:t> caches </a:t>
            </a:r>
          </a:p>
          <a:p>
            <a:pPr lvl="1" eaLnBrk="1" hangingPunct="1"/>
            <a:r>
              <a:rPr lang="en-US" altLang="en-US" dirty="0" smtClean="0"/>
              <a:t>where data could only go in one place</a:t>
            </a:r>
          </a:p>
          <a:p>
            <a:pPr eaLnBrk="1" hangingPunct="1"/>
            <a:endParaRPr lang="en-US" altLang="en-US" dirty="0" smtClean="0"/>
          </a:p>
          <a:p>
            <a:pPr eaLnBrk="1" hangingPunct="1"/>
            <a:r>
              <a:rPr lang="en-US" altLang="en-US" dirty="0" smtClean="0"/>
              <a:t>Which of these approaches is likely to have a better hit rate?</a:t>
            </a:r>
          </a:p>
          <a:p>
            <a:pPr lvl="1" eaLnBrk="1" hangingPunct="1"/>
            <a:r>
              <a:rPr lang="en-US" altLang="en-US" dirty="0" smtClean="0"/>
              <a:t>Fully associative only kicks out other data if cache totally full</a:t>
            </a:r>
          </a:p>
          <a:p>
            <a:pPr lvl="1" eaLnBrk="1" hangingPunct="1"/>
            <a:r>
              <a:rPr lang="en-US" altLang="en-US" dirty="0" smtClean="0"/>
              <a:t>Direct-mapped could have conflict with only 1 piece of info in cache</a:t>
            </a:r>
          </a:p>
          <a:p>
            <a:pPr eaLnBrk="1" hangingPunct="1"/>
            <a:r>
              <a:rPr lang="en-US" altLang="en-US" dirty="0" smtClean="0"/>
              <a:t>So, why don’t we build all caches fully associative?</a:t>
            </a:r>
          </a:p>
          <a:p>
            <a:pPr lvl="1" eaLnBrk="1" hangingPunct="1"/>
            <a:r>
              <a:rPr lang="en-US" altLang="en-US" dirty="0" smtClean="0"/>
              <a:t>More hardware</a:t>
            </a:r>
          </a:p>
          <a:p>
            <a:pPr lvl="1" eaLnBrk="1" hangingPunct="1"/>
            <a:r>
              <a:rPr lang="en-US" altLang="en-US" dirty="0" smtClean="0"/>
              <a:t>Slower access</a:t>
            </a:r>
          </a:p>
        </p:txBody>
      </p:sp>
      <p:sp>
        <p:nvSpPr>
          <p:cNvPr id="4" name="Slide Number Placeholder 3"/>
          <p:cNvSpPr>
            <a:spLocks noGrp="1"/>
          </p:cNvSpPr>
          <p:nvPr>
            <p:ph type="sldNum" sz="quarter" idx="10"/>
          </p:nvPr>
        </p:nvSpPr>
        <p:spPr/>
        <p:txBody>
          <a:bodyPr/>
          <a:lstStyle/>
          <a:p>
            <a:pPr>
              <a:defRPr/>
            </a:pPr>
            <a:fld id="{818578C3-B7E3-4DF7-94C6-C163F30BB7D3}" type="slidenum">
              <a:rPr lang="en-US"/>
              <a:pPr>
                <a:defRPr/>
              </a:pPr>
              <a:t>22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6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63">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6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Cache</a:t>
            </a:r>
          </a:p>
        </p:txBody>
      </p:sp>
      <p:sp>
        <p:nvSpPr>
          <p:cNvPr id="19459" name="Rectangle 3"/>
          <p:cNvSpPr>
            <a:spLocks noGrp="1" noChangeArrowheads="1"/>
          </p:cNvSpPr>
          <p:nvPr>
            <p:ph type="body" idx="1"/>
          </p:nvPr>
        </p:nvSpPr>
        <p:spPr/>
        <p:txBody>
          <a:bodyPr/>
          <a:lstStyle/>
          <a:p>
            <a:pPr eaLnBrk="1" hangingPunct="1"/>
            <a:r>
              <a:rPr lang="en-US" altLang="en-US" sz="2800" smtClean="0"/>
              <a:t>But perhaps there is a compromise solution, making the cache partly associative</a:t>
            </a:r>
          </a:p>
          <a:p>
            <a:pPr lvl="1" eaLnBrk="1" hangingPunct="1"/>
            <a:r>
              <a:rPr lang="en-US" altLang="en-US" sz="2400" smtClean="0"/>
              <a:t>Doesn’t slow down access</a:t>
            </a:r>
          </a:p>
          <a:p>
            <a:pPr lvl="1" eaLnBrk="1" hangingPunct="1"/>
            <a:r>
              <a:rPr lang="en-US" altLang="en-US" sz="2400" smtClean="0"/>
              <a:t>Provides a better hit rate</a:t>
            </a:r>
          </a:p>
          <a:p>
            <a:pPr eaLnBrk="1" hangingPunct="1">
              <a:buFontTx/>
              <a:buNone/>
            </a:pPr>
            <a:endParaRPr lang="en-US" altLang="en-US" sz="2800" smtClean="0"/>
          </a:p>
          <a:p>
            <a:pPr eaLnBrk="1" hangingPunct="1"/>
            <a:r>
              <a:rPr lang="en-US" altLang="en-US" sz="2800" smtClean="0"/>
              <a:t>This is concept behind </a:t>
            </a:r>
            <a:r>
              <a:rPr lang="en-US" altLang="en-US" sz="2800" i="1" u="sng" smtClean="0">
                <a:solidFill>
                  <a:srgbClr val="114FFB"/>
                </a:solidFill>
              </a:rPr>
              <a:t>set-associative </a:t>
            </a:r>
            <a:r>
              <a:rPr lang="en-US" altLang="en-US" sz="2800" i="1" smtClean="0"/>
              <a:t>caches</a:t>
            </a:r>
            <a:endParaRPr lang="en-US" altLang="en-US" sz="2800" smtClean="0"/>
          </a:p>
          <a:p>
            <a:pPr lvl="1" eaLnBrk="1" hangingPunct="1"/>
            <a:r>
              <a:rPr lang="en-US" altLang="en-US" sz="2400" smtClean="0"/>
              <a:t>For a 2-way set-associative cache:</a:t>
            </a:r>
          </a:p>
          <a:p>
            <a:pPr lvl="2" eaLnBrk="1" hangingPunct="1"/>
            <a:r>
              <a:rPr lang="en-US" altLang="en-US" sz="2000" smtClean="0"/>
              <a:t>Each line in the cache has two sets of tags, valid bits, and data</a:t>
            </a:r>
          </a:p>
          <a:p>
            <a:pPr lvl="2" eaLnBrk="1" hangingPunct="1"/>
            <a:r>
              <a:rPr lang="en-US" altLang="en-US" sz="2000" smtClean="0"/>
              <a:t>The tag of both sets must be compared to determine if data is in cache</a:t>
            </a:r>
          </a:p>
          <a:p>
            <a:pPr lvl="3" eaLnBrk="1" hangingPunct="1"/>
            <a:r>
              <a:rPr lang="en-US" altLang="en-US" sz="1800" smtClean="0"/>
              <a:t>Select which data is sent to processor</a:t>
            </a:r>
          </a:p>
        </p:txBody>
      </p:sp>
      <p:sp>
        <p:nvSpPr>
          <p:cNvPr id="4" name="Slide Number Placeholder 3"/>
          <p:cNvSpPr>
            <a:spLocks noGrp="1"/>
          </p:cNvSpPr>
          <p:nvPr>
            <p:ph type="sldNum" sz="quarter" idx="10"/>
          </p:nvPr>
        </p:nvSpPr>
        <p:spPr/>
        <p:txBody>
          <a:bodyPr/>
          <a:lstStyle/>
          <a:p>
            <a:pPr>
              <a:defRPr/>
            </a:pPr>
            <a:fld id="{D2A6DA19-5805-4575-BF86-C2E8DDCCF779}" type="slidenum">
              <a:rPr lang="en-US"/>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76200"/>
            <a:ext cx="7772400" cy="355600"/>
          </a:xfrm>
        </p:spPr>
        <p:txBody>
          <a:bodyPr/>
          <a:lstStyle/>
          <a:p>
            <a:pPr eaLnBrk="1" hangingPunct="1"/>
            <a:r>
              <a:rPr lang="en-US" altLang="en-US" dirty="0" smtClean="0"/>
              <a:t>Two-way Set Associative Cache</a:t>
            </a:r>
          </a:p>
        </p:txBody>
      </p:sp>
      <p:sp>
        <p:nvSpPr>
          <p:cNvPr id="21507" name="Rectangle 3"/>
          <p:cNvSpPr>
            <a:spLocks noGrp="1" noChangeArrowheads="1"/>
          </p:cNvSpPr>
          <p:nvPr>
            <p:ph type="body" idx="1"/>
          </p:nvPr>
        </p:nvSpPr>
        <p:spPr>
          <a:xfrm>
            <a:off x="500063" y="1044575"/>
            <a:ext cx="8512175" cy="2205038"/>
          </a:xfrm>
        </p:spPr>
        <p:txBody>
          <a:bodyPr/>
          <a:lstStyle/>
          <a:p>
            <a:pPr eaLnBrk="1" hangingPunct="1"/>
            <a:r>
              <a:rPr lang="en-US" altLang="en-US" smtClean="0"/>
              <a:t>N-way set associative: N entries for each Cache Index</a:t>
            </a:r>
          </a:p>
          <a:p>
            <a:pPr lvl="1" eaLnBrk="1" hangingPunct="1"/>
            <a:r>
              <a:rPr lang="en-US" altLang="en-US" smtClean="0"/>
              <a:t>N direct mapped caches operates in parallel (N typically 2 to 16)</a:t>
            </a:r>
          </a:p>
          <a:p>
            <a:pPr eaLnBrk="1" hangingPunct="1"/>
            <a:r>
              <a:rPr lang="en-US" altLang="en-US" smtClean="0"/>
              <a:t>Example: Two-way set associative cache</a:t>
            </a:r>
          </a:p>
          <a:p>
            <a:pPr lvl="1" eaLnBrk="1" hangingPunct="1"/>
            <a:r>
              <a:rPr lang="en-US" altLang="en-US" smtClean="0"/>
              <a:t>Cache Index selects a “set” from the cache</a:t>
            </a:r>
          </a:p>
          <a:p>
            <a:pPr lvl="1" eaLnBrk="1" hangingPunct="1"/>
            <a:r>
              <a:rPr lang="en-US" altLang="en-US" smtClean="0"/>
              <a:t>The two tags in the set are compared in parallel</a:t>
            </a:r>
          </a:p>
          <a:p>
            <a:pPr lvl="1" eaLnBrk="1" hangingPunct="1"/>
            <a:r>
              <a:rPr lang="en-US" altLang="en-US" smtClean="0"/>
              <a:t>Data is selected based on the tag result</a:t>
            </a:r>
          </a:p>
        </p:txBody>
      </p:sp>
      <p:sp>
        <p:nvSpPr>
          <p:cNvPr id="21508" name="Rectangle 4"/>
          <p:cNvSpPr>
            <a:spLocks noChangeArrowheads="1"/>
          </p:cNvSpPr>
          <p:nvPr/>
        </p:nvSpPr>
        <p:spPr bwMode="auto">
          <a:xfrm>
            <a:off x="2628900" y="3702050"/>
            <a:ext cx="15748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09" name="Line 5"/>
          <p:cNvSpPr>
            <a:spLocks noChangeShapeType="1"/>
          </p:cNvSpPr>
          <p:nvPr/>
        </p:nvSpPr>
        <p:spPr bwMode="auto">
          <a:xfrm>
            <a:off x="2616200" y="3994150"/>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6"/>
          <p:cNvSpPr>
            <a:spLocks noChangeShapeType="1"/>
          </p:cNvSpPr>
          <p:nvPr/>
        </p:nvSpPr>
        <p:spPr bwMode="auto">
          <a:xfrm>
            <a:off x="2616200" y="4603750"/>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Rectangle 7"/>
          <p:cNvSpPr>
            <a:spLocks noChangeArrowheads="1"/>
          </p:cNvSpPr>
          <p:nvPr/>
        </p:nvSpPr>
        <p:spPr bwMode="auto">
          <a:xfrm>
            <a:off x="2830513" y="3384550"/>
            <a:ext cx="1123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Data</a:t>
            </a:r>
          </a:p>
        </p:txBody>
      </p:sp>
      <p:sp>
        <p:nvSpPr>
          <p:cNvPr id="21512" name="Rectangle 8"/>
          <p:cNvSpPr>
            <a:spLocks noChangeArrowheads="1"/>
          </p:cNvSpPr>
          <p:nvPr/>
        </p:nvSpPr>
        <p:spPr bwMode="auto">
          <a:xfrm>
            <a:off x="2754313" y="3689350"/>
            <a:ext cx="1377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 0</a:t>
            </a:r>
          </a:p>
        </p:txBody>
      </p:sp>
      <p:sp>
        <p:nvSpPr>
          <p:cNvPr id="21513" name="Rectangle 9"/>
          <p:cNvSpPr>
            <a:spLocks noChangeArrowheads="1"/>
          </p:cNvSpPr>
          <p:nvPr/>
        </p:nvSpPr>
        <p:spPr bwMode="auto">
          <a:xfrm>
            <a:off x="723900" y="3702050"/>
            <a:ext cx="1727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14" name="Line 10"/>
          <p:cNvSpPr>
            <a:spLocks noChangeShapeType="1"/>
          </p:cNvSpPr>
          <p:nvPr/>
        </p:nvSpPr>
        <p:spPr bwMode="auto">
          <a:xfrm flipH="1">
            <a:off x="711200" y="3994150"/>
            <a:ext cx="175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1"/>
          <p:cNvSpPr>
            <a:spLocks noChangeShapeType="1"/>
          </p:cNvSpPr>
          <p:nvPr/>
        </p:nvSpPr>
        <p:spPr bwMode="auto">
          <a:xfrm flipH="1">
            <a:off x="711200" y="4603750"/>
            <a:ext cx="175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Rectangle 12"/>
          <p:cNvSpPr>
            <a:spLocks noChangeArrowheads="1"/>
          </p:cNvSpPr>
          <p:nvPr/>
        </p:nvSpPr>
        <p:spPr bwMode="auto">
          <a:xfrm>
            <a:off x="342900" y="3702050"/>
            <a:ext cx="203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17" name="Line 13"/>
          <p:cNvSpPr>
            <a:spLocks noChangeShapeType="1"/>
          </p:cNvSpPr>
          <p:nvPr/>
        </p:nvSpPr>
        <p:spPr bwMode="auto">
          <a:xfrm flipH="1">
            <a:off x="330200" y="39941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4"/>
          <p:cNvSpPr>
            <a:spLocks noChangeShapeType="1"/>
          </p:cNvSpPr>
          <p:nvPr/>
        </p:nvSpPr>
        <p:spPr bwMode="auto">
          <a:xfrm flipH="1">
            <a:off x="330200" y="46037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Rectangle 15"/>
          <p:cNvSpPr>
            <a:spLocks noChangeArrowheads="1"/>
          </p:cNvSpPr>
          <p:nvPr/>
        </p:nvSpPr>
        <p:spPr bwMode="auto">
          <a:xfrm>
            <a:off x="1001713" y="3384550"/>
            <a:ext cx="1055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21520" name="Rectangle 16"/>
          <p:cNvSpPr>
            <a:spLocks noChangeArrowheads="1"/>
          </p:cNvSpPr>
          <p:nvPr/>
        </p:nvSpPr>
        <p:spPr bwMode="auto">
          <a:xfrm>
            <a:off x="87313" y="3384550"/>
            <a:ext cx="6334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a:t>
            </a:r>
          </a:p>
        </p:txBody>
      </p:sp>
      <p:sp>
        <p:nvSpPr>
          <p:cNvPr id="21521" name="Rectangle 17"/>
          <p:cNvSpPr>
            <a:spLocks noChangeArrowheads="1"/>
          </p:cNvSpPr>
          <p:nvPr/>
        </p:nvSpPr>
        <p:spPr bwMode="auto">
          <a:xfrm>
            <a:off x="14589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522" name="Rectangle 18"/>
          <p:cNvSpPr>
            <a:spLocks noChangeArrowheads="1"/>
          </p:cNvSpPr>
          <p:nvPr/>
        </p:nvSpPr>
        <p:spPr bwMode="auto">
          <a:xfrm>
            <a:off x="3159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523" name="Rectangle 19"/>
          <p:cNvSpPr>
            <a:spLocks noChangeArrowheads="1"/>
          </p:cNvSpPr>
          <p:nvPr/>
        </p:nvSpPr>
        <p:spPr bwMode="auto">
          <a:xfrm>
            <a:off x="32877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grpSp>
        <p:nvGrpSpPr>
          <p:cNvPr id="21524" name="Group 36"/>
          <p:cNvGrpSpPr>
            <a:grpSpLocks/>
          </p:cNvGrpSpPr>
          <p:nvPr/>
        </p:nvGrpSpPr>
        <p:grpSpPr bwMode="auto">
          <a:xfrm>
            <a:off x="4962525" y="3384550"/>
            <a:ext cx="4108450" cy="1511300"/>
            <a:chOff x="3126" y="2168"/>
            <a:chExt cx="2588" cy="952"/>
          </a:xfrm>
        </p:grpSpPr>
        <p:sp>
          <p:nvSpPr>
            <p:cNvPr id="21588" name="Rectangle 20"/>
            <p:cNvSpPr>
              <a:spLocks noChangeArrowheads="1"/>
            </p:cNvSpPr>
            <p:nvPr/>
          </p:nvSpPr>
          <p:spPr bwMode="auto">
            <a:xfrm>
              <a:off x="3134" y="2368"/>
              <a:ext cx="992"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89" name="Line 21"/>
            <p:cNvSpPr>
              <a:spLocks noChangeShapeType="1"/>
            </p:cNvSpPr>
            <p:nvPr/>
          </p:nvSpPr>
          <p:spPr bwMode="auto">
            <a:xfrm flipH="1">
              <a:off x="3126" y="2552"/>
              <a:ext cx="10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0" name="Line 22"/>
            <p:cNvSpPr>
              <a:spLocks noChangeShapeType="1"/>
            </p:cNvSpPr>
            <p:nvPr/>
          </p:nvSpPr>
          <p:spPr bwMode="auto">
            <a:xfrm flipH="1">
              <a:off x="3126" y="2936"/>
              <a:ext cx="10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1" name="Rectangle 23"/>
            <p:cNvSpPr>
              <a:spLocks noChangeArrowheads="1"/>
            </p:cNvSpPr>
            <p:nvPr/>
          </p:nvSpPr>
          <p:spPr bwMode="auto">
            <a:xfrm flipH="1">
              <a:off x="3249" y="2168"/>
              <a:ext cx="70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Data</a:t>
              </a:r>
            </a:p>
          </p:txBody>
        </p:sp>
        <p:sp>
          <p:nvSpPr>
            <p:cNvPr id="21592" name="Rectangle 24"/>
            <p:cNvSpPr>
              <a:spLocks noChangeArrowheads="1"/>
            </p:cNvSpPr>
            <p:nvPr/>
          </p:nvSpPr>
          <p:spPr bwMode="auto">
            <a:xfrm flipH="1">
              <a:off x="3151" y="2360"/>
              <a:ext cx="8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 0</a:t>
              </a:r>
            </a:p>
          </p:txBody>
        </p:sp>
        <p:sp>
          <p:nvSpPr>
            <p:cNvPr id="21593" name="Rectangle 25"/>
            <p:cNvSpPr>
              <a:spLocks noChangeArrowheads="1"/>
            </p:cNvSpPr>
            <p:nvPr/>
          </p:nvSpPr>
          <p:spPr bwMode="auto">
            <a:xfrm>
              <a:off x="4238" y="2368"/>
              <a:ext cx="108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94" name="Line 26"/>
            <p:cNvSpPr>
              <a:spLocks noChangeShapeType="1"/>
            </p:cNvSpPr>
            <p:nvPr/>
          </p:nvSpPr>
          <p:spPr bwMode="auto">
            <a:xfrm>
              <a:off x="4230" y="2552"/>
              <a:ext cx="1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5" name="Line 27"/>
            <p:cNvSpPr>
              <a:spLocks noChangeShapeType="1"/>
            </p:cNvSpPr>
            <p:nvPr/>
          </p:nvSpPr>
          <p:spPr bwMode="auto">
            <a:xfrm>
              <a:off x="4230" y="2936"/>
              <a:ext cx="1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6" name="Rectangle 28"/>
            <p:cNvSpPr>
              <a:spLocks noChangeArrowheads="1"/>
            </p:cNvSpPr>
            <p:nvPr/>
          </p:nvSpPr>
          <p:spPr bwMode="auto">
            <a:xfrm>
              <a:off x="5438" y="2368"/>
              <a:ext cx="12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97" name="Line 29"/>
            <p:cNvSpPr>
              <a:spLocks noChangeShapeType="1"/>
            </p:cNvSpPr>
            <p:nvPr/>
          </p:nvSpPr>
          <p:spPr bwMode="auto">
            <a:xfrm>
              <a:off x="5430" y="2552"/>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8" name="Line 30"/>
            <p:cNvSpPr>
              <a:spLocks noChangeShapeType="1"/>
            </p:cNvSpPr>
            <p:nvPr/>
          </p:nvSpPr>
          <p:spPr bwMode="auto">
            <a:xfrm>
              <a:off x="5430" y="293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9" name="Rectangle 31"/>
            <p:cNvSpPr>
              <a:spLocks noChangeArrowheads="1"/>
            </p:cNvSpPr>
            <p:nvPr/>
          </p:nvSpPr>
          <p:spPr bwMode="auto">
            <a:xfrm flipH="1">
              <a:off x="4450" y="2168"/>
              <a:ext cx="66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21600" name="Rectangle 32"/>
            <p:cNvSpPr>
              <a:spLocks noChangeArrowheads="1"/>
            </p:cNvSpPr>
            <p:nvPr/>
          </p:nvSpPr>
          <p:spPr bwMode="auto">
            <a:xfrm flipH="1">
              <a:off x="5315" y="2168"/>
              <a:ext cx="39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a:t>
              </a:r>
            </a:p>
          </p:txBody>
        </p:sp>
        <p:sp>
          <p:nvSpPr>
            <p:cNvPr id="21601" name="Rectangle 33"/>
            <p:cNvSpPr>
              <a:spLocks noChangeArrowheads="1"/>
            </p:cNvSpPr>
            <p:nvPr/>
          </p:nvSpPr>
          <p:spPr bwMode="auto">
            <a:xfrm flipH="1">
              <a:off x="4685"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602" name="Rectangle 34"/>
            <p:cNvSpPr>
              <a:spLocks noChangeArrowheads="1"/>
            </p:cNvSpPr>
            <p:nvPr/>
          </p:nvSpPr>
          <p:spPr bwMode="auto">
            <a:xfrm flipH="1">
              <a:off x="5405"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603" name="Rectangle 35"/>
            <p:cNvSpPr>
              <a:spLocks noChangeArrowheads="1"/>
            </p:cNvSpPr>
            <p:nvPr/>
          </p:nvSpPr>
          <p:spPr bwMode="auto">
            <a:xfrm flipH="1">
              <a:off x="3533"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grpSp>
      <p:sp>
        <p:nvSpPr>
          <p:cNvPr id="21525" name="Line 37"/>
          <p:cNvSpPr>
            <a:spLocks noChangeShapeType="1"/>
          </p:cNvSpPr>
          <p:nvPr/>
        </p:nvSpPr>
        <p:spPr bwMode="auto">
          <a:xfrm>
            <a:off x="4597400" y="3460750"/>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38"/>
          <p:cNvSpPr>
            <a:spLocks noChangeShapeType="1"/>
          </p:cNvSpPr>
          <p:nvPr/>
        </p:nvSpPr>
        <p:spPr bwMode="auto">
          <a:xfrm>
            <a:off x="4216400" y="4756150"/>
            <a:ext cx="762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7" name="Rectangle 39"/>
          <p:cNvSpPr>
            <a:spLocks noChangeArrowheads="1"/>
          </p:cNvSpPr>
          <p:nvPr/>
        </p:nvSpPr>
        <p:spPr bwMode="auto">
          <a:xfrm>
            <a:off x="3962400" y="3155950"/>
            <a:ext cx="1203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Index</a:t>
            </a:r>
          </a:p>
        </p:txBody>
      </p:sp>
      <p:sp>
        <p:nvSpPr>
          <p:cNvPr id="21528" name="Rectangle 40"/>
          <p:cNvSpPr>
            <a:spLocks noChangeArrowheads="1"/>
          </p:cNvSpPr>
          <p:nvPr/>
        </p:nvSpPr>
        <p:spPr bwMode="auto">
          <a:xfrm>
            <a:off x="266700" y="4464050"/>
            <a:ext cx="8661400" cy="50800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29" name="Line 41"/>
          <p:cNvSpPr>
            <a:spLocks noChangeShapeType="1"/>
          </p:cNvSpPr>
          <p:nvPr/>
        </p:nvSpPr>
        <p:spPr bwMode="auto">
          <a:xfrm>
            <a:off x="3378200" y="5365750"/>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42"/>
          <p:cNvSpPr>
            <a:spLocks noChangeShapeType="1"/>
          </p:cNvSpPr>
          <p:nvPr/>
        </p:nvSpPr>
        <p:spPr bwMode="auto">
          <a:xfrm>
            <a:off x="3378200" y="5365750"/>
            <a:ext cx="2286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43"/>
          <p:cNvSpPr>
            <a:spLocks noChangeShapeType="1"/>
          </p:cNvSpPr>
          <p:nvPr/>
        </p:nvSpPr>
        <p:spPr bwMode="auto">
          <a:xfrm>
            <a:off x="3606800" y="5670550"/>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44"/>
          <p:cNvSpPr>
            <a:spLocks noChangeShapeType="1"/>
          </p:cNvSpPr>
          <p:nvPr/>
        </p:nvSpPr>
        <p:spPr bwMode="auto">
          <a:xfrm flipH="1">
            <a:off x="5588000" y="5365750"/>
            <a:ext cx="2286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Rectangle 45"/>
          <p:cNvSpPr>
            <a:spLocks noChangeArrowheads="1"/>
          </p:cNvSpPr>
          <p:nvPr/>
        </p:nvSpPr>
        <p:spPr bwMode="auto">
          <a:xfrm>
            <a:off x="4354513" y="5365750"/>
            <a:ext cx="565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Mux</a:t>
            </a:r>
          </a:p>
        </p:txBody>
      </p:sp>
      <p:sp>
        <p:nvSpPr>
          <p:cNvPr id="21534" name="Line 46"/>
          <p:cNvSpPr>
            <a:spLocks noChangeShapeType="1"/>
          </p:cNvSpPr>
          <p:nvPr/>
        </p:nvSpPr>
        <p:spPr bwMode="auto">
          <a:xfrm>
            <a:off x="39878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5" name="Line 47"/>
          <p:cNvSpPr>
            <a:spLocks noChangeShapeType="1"/>
          </p:cNvSpPr>
          <p:nvPr/>
        </p:nvSpPr>
        <p:spPr bwMode="auto">
          <a:xfrm>
            <a:off x="52070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6" name="Rectangle 48"/>
          <p:cNvSpPr>
            <a:spLocks noChangeArrowheads="1"/>
          </p:cNvSpPr>
          <p:nvPr/>
        </p:nvSpPr>
        <p:spPr bwMode="auto">
          <a:xfrm>
            <a:off x="5040313" y="5313363"/>
            <a:ext cx="2698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21537" name="Rectangle 49"/>
          <p:cNvSpPr>
            <a:spLocks noChangeArrowheads="1"/>
          </p:cNvSpPr>
          <p:nvPr/>
        </p:nvSpPr>
        <p:spPr bwMode="auto">
          <a:xfrm>
            <a:off x="3897313" y="5313363"/>
            <a:ext cx="2698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21538" name="Rectangle 50"/>
          <p:cNvSpPr>
            <a:spLocks noChangeArrowheads="1"/>
          </p:cNvSpPr>
          <p:nvPr/>
        </p:nvSpPr>
        <p:spPr bwMode="auto">
          <a:xfrm>
            <a:off x="3516313" y="5389563"/>
            <a:ext cx="496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Sel1</a:t>
            </a:r>
          </a:p>
        </p:txBody>
      </p:sp>
      <p:sp>
        <p:nvSpPr>
          <p:cNvPr id="21539" name="Rectangle 51"/>
          <p:cNvSpPr>
            <a:spLocks noChangeArrowheads="1"/>
          </p:cNvSpPr>
          <p:nvPr/>
        </p:nvSpPr>
        <p:spPr bwMode="auto">
          <a:xfrm>
            <a:off x="5192713" y="5389563"/>
            <a:ext cx="496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Sel0</a:t>
            </a:r>
          </a:p>
        </p:txBody>
      </p:sp>
      <p:sp>
        <p:nvSpPr>
          <p:cNvPr id="21540" name="Line 52"/>
          <p:cNvSpPr>
            <a:spLocks noChangeShapeType="1"/>
          </p:cNvSpPr>
          <p:nvPr/>
        </p:nvSpPr>
        <p:spPr bwMode="auto">
          <a:xfrm>
            <a:off x="4597400" y="5670550"/>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1" name="Rectangle 53"/>
          <p:cNvSpPr>
            <a:spLocks noChangeArrowheads="1"/>
          </p:cNvSpPr>
          <p:nvPr/>
        </p:nvSpPr>
        <p:spPr bwMode="auto">
          <a:xfrm>
            <a:off x="4659313" y="6127750"/>
            <a:ext cx="1225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a:t>
            </a:r>
          </a:p>
        </p:txBody>
      </p:sp>
      <p:sp>
        <p:nvSpPr>
          <p:cNvPr id="21542" name="Oval 54"/>
          <p:cNvSpPr>
            <a:spLocks noChangeArrowheads="1"/>
          </p:cNvSpPr>
          <p:nvPr/>
        </p:nvSpPr>
        <p:spPr bwMode="auto">
          <a:xfrm>
            <a:off x="1409700" y="5226050"/>
            <a:ext cx="8890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grpSp>
        <p:nvGrpSpPr>
          <p:cNvPr id="21543" name="Group 64"/>
          <p:cNvGrpSpPr>
            <a:grpSpLocks/>
          </p:cNvGrpSpPr>
          <p:nvPr/>
        </p:nvGrpSpPr>
        <p:grpSpPr bwMode="auto">
          <a:xfrm>
            <a:off x="2540000" y="5365750"/>
            <a:ext cx="990600" cy="458788"/>
            <a:chOff x="1600" y="3416"/>
            <a:chExt cx="624" cy="289"/>
          </a:xfrm>
        </p:grpSpPr>
        <p:grpSp>
          <p:nvGrpSpPr>
            <p:cNvPr id="21579" name="Group 61"/>
            <p:cNvGrpSpPr>
              <a:grpSpLocks/>
            </p:cNvGrpSpPr>
            <p:nvPr/>
          </p:nvGrpSpPr>
          <p:grpSpPr bwMode="auto">
            <a:xfrm>
              <a:off x="1744" y="3416"/>
              <a:ext cx="480" cy="289"/>
              <a:chOff x="1744" y="3416"/>
              <a:chExt cx="480" cy="289"/>
            </a:xfrm>
          </p:grpSpPr>
          <p:sp>
            <p:nvSpPr>
              <p:cNvPr id="21582" name="Arc 55"/>
              <p:cNvSpPr>
                <a:spLocks/>
              </p:cNvSpPr>
              <p:nvPr/>
            </p:nvSpPr>
            <p:spPr bwMode="auto">
              <a:xfrm>
                <a:off x="1864" y="3417"/>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83" name="Arc 56"/>
              <p:cNvSpPr>
                <a:spLocks/>
              </p:cNvSpPr>
              <p:nvPr/>
            </p:nvSpPr>
            <p:spPr bwMode="auto">
              <a:xfrm rot="10800000">
                <a:off x="1865" y="3561"/>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84" name="Line 57"/>
              <p:cNvSpPr>
                <a:spLocks noChangeShapeType="1"/>
              </p:cNvSpPr>
              <p:nvPr/>
            </p:nvSpPr>
            <p:spPr bwMode="auto">
              <a:xfrm flipH="1">
                <a:off x="1744" y="341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5" name="Line 58"/>
              <p:cNvSpPr>
                <a:spLocks noChangeShapeType="1"/>
              </p:cNvSpPr>
              <p:nvPr/>
            </p:nvSpPr>
            <p:spPr bwMode="auto">
              <a:xfrm>
                <a:off x="1744" y="341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6" name="Line 59"/>
              <p:cNvSpPr>
                <a:spLocks noChangeShapeType="1"/>
              </p:cNvSpPr>
              <p:nvPr/>
            </p:nvSpPr>
            <p:spPr bwMode="auto">
              <a:xfrm flipH="1">
                <a:off x="1744" y="3704"/>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7" name="Line 60"/>
              <p:cNvSpPr>
                <a:spLocks noChangeShapeType="1"/>
              </p:cNvSpPr>
              <p:nvPr/>
            </p:nvSpPr>
            <p:spPr bwMode="auto">
              <a:xfrm>
                <a:off x="2064" y="35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80" name="Line 62"/>
            <p:cNvSpPr>
              <a:spLocks noChangeShapeType="1"/>
            </p:cNvSpPr>
            <p:nvPr/>
          </p:nvSpPr>
          <p:spPr bwMode="auto">
            <a:xfrm flipH="1">
              <a:off x="1600"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1" name="Line 63"/>
            <p:cNvSpPr>
              <a:spLocks noChangeShapeType="1"/>
            </p:cNvSpPr>
            <p:nvPr/>
          </p:nvSpPr>
          <p:spPr bwMode="auto">
            <a:xfrm flipH="1">
              <a:off x="1600" y="365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44" name="Rectangle 65"/>
          <p:cNvSpPr>
            <a:spLocks noChangeArrowheads="1"/>
          </p:cNvSpPr>
          <p:nvPr/>
        </p:nvSpPr>
        <p:spPr bwMode="auto">
          <a:xfrm>
            <a:off x="1382713" y="5289550"/>
            <a:ext cx="927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Compare</a:t>
            </a:r>
          </a:p>
        </p:txBody>
      </p:sp>
      <p:sp>
        <p:nvSpPr>
          <p:cNvPr id="21545" name="Line 66"/>
          <p:cNvSpPr>
            <a:spLocks noChangeShapeType="1"/>
          </p:cNvSpPr>
          <p:nvPr/>
        </p:nvSpPr>
        <p:spPr bwMode="auto">
          <a:xfrm>
            <a:off x="2311400" y="54419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67"/>
          <p:cNvSpPr>
            <a:spLocks noChangeShapeType="1"/>
          </p:cNvSpPr>
          <p:nvPr/>
        </p:nvSpPr>
        <p:spPr bwMode="auto">
          <a:xfrm flipH="1">
            <a:off x="482600" y="5746750"/>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68"/>
          <p:cNvSpPr>
            <a:spLocks noChangeShapeType="1"/>
          </p:cNvSpPr>
          <p:nvPr/>
        </p:nvSpPr>
        <p:spPr bwMode="auto">
          <a:xfrm>
            <a:off x="482600" y="4756150"/>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69"/>
          <p:cNvSpPr>
            <a:spLocks noChangeShapeType="1"/>
          </p:cNvSpPr>
          <p:nvPr/>
        </p:nvSpPr>
        <p:spPr bwMode="auto">
          <a:xfrm>
            <a:off x="18542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9" name="Line 70"/>
          <p:cNvSpPr>
            <a:spLocks noChangeShapeType="1"/>
          </p:cNvSpPr>
          <p:nvPr/>
        </p:nvSpPr>
        <p:spPr bwMode="auto">
          <a:xfrm flipH="1">
            <a:off x="635000" y="5441950"/>
            <a:ext cx="762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50" name="Rectangle 71"/>
          <p:cNvSpPr>
            <a:spLocks noChangeArrowheads="1"/>
          </p:cNvSpPr>
          <p:nvPr/>
        </p:nvSpPr>
        <p:spPr bwMode="auto">
          <a:xfrm>
            <a:off x="457200" y="5083175"/>
            <a:ext cx="965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Addr Tag</a:t>
            </a:r>
          </a:p>
        </p:txBody>
      </p:sp>
      <p:grpSp>
        <p:nvGrpSpPr>
          <p:cNvPr id="21551" name="Group 89"/>
          <p:cNvGrpSpPr>
            <a:grpSpLocks/>
          </p:cNvGrpSpPr>
          <p:nvPr/>
        </p:nvGrpSpPr>
        <p:grpSpPr bwMode="auto">
          <a:xfrm>
            <a:off x="5664200" y="4756150"/>
            <a:ext cx="3048000" cy="1068388"/>
            <a:chOff x="3568" y="3032"/>
            <a:chExt cx="1920" cy="673"/>
          </a:xfrm>
        </p:grpSpPr>
        <p:sp>
          <p:nvSpPr>
            <p:cNvPr id="21562" name="Oval 72"/>
            <p:cNvSpPr>
              <a:spLocks noChangeArrowheads="1"/>
            </p:cNvSpPr>
            <p:nvPr/>
          </p:nvSpPr>
          <p:spPr bwMode="auto">
            <a:xfrm>
              <a:off x="4344" y="3328"/>
              <a:ext cx="560"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grpSp>
          <p:nvGrpSpPr>
            <p:cNvPr id="21563" name="Group 82"/>
            <p:cNvGrpSpPr>
              <a:grpSpLocks/>
            </p:cNvGrpSpPr>
            <p:nvPr/>
          </p:nvGrpSpPr>
          <p:grpSpPr bwMode="auto">
            <a:xfrm>
              <a:off x="3568" y="3416"/>
              <a:ext cx="624" cy="289"/>
              <a:chOff x="3568" y="3416"/>
              <a:chExt cx="624" cy="289"/>
            </a:xfrm>
          </p:grpSpPr>
          <p:grpSp>
            <p:nvGrpSpPr>
              <p:cNvPr id="21570" name="Group 79"/>
              <p:cNvGrpSpPr>
                <a:grpSpLocks/>
              </p:cNvGrpSpPr>
              <p:nvPr/>
            </p:nvGrpSpPr>
            <p:grpSpPr bwMode="auto">
              <a:xfrm>
                <a:off x="3568" y="3416"/>
                <a:ext cx="480" cy="289"/>
                <a:chOff x="3568" y="3416"/>
                <a:chExt cx="480" cy="289"/>
              </a:xfrm>
            </p:grpSpPr>
            <p:sp>
              <p:nvSpPr>
                <p:cNvPr id="21573" name="Arc 73"/>
                <p:cNvSpPr>
                  <a:spLocks/>
                </p:cNvSpPr>
                <p:nvPr/>
              </p:nvSpPr>
              <p:spPr bwMode="auto">
                <a:xfrm>
                  <a:off x="3729" y="3417"/>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74" name="Arc 74"/>
                <p:cNvSpPr>
                  <a:spLocks/>
                </p:cNvSpPr>
                <p:nvPr/>
              </p:nvSpPr>
              <p:spPr bwMode="auto">
                <a:xfrm rot="10800000">
                  <a:off x="3728" y="3561"/>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75" name="Line 75"/>
                <p:cNvSpPr>
                  <a:spLocks noChangeShapeType="1"/>
                </p:cNvSpPr>
                <p:nvPr/>
              </p:nvSpPr>
              <p:spPr bwMode="auto">
                <a:xfrm>
                  <a:off x="3928" y="341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6" name="Line 76"/>
                <p:cNvSpPr>
                  <a:spLocks noChangeShapeType="1"/>
                </p:cNvSpPr>
                <p:nvPr/>
              </p:nvSpPr>
              <p:spPr bwMode="auto">
                <a:xfrm>
                  <a:off x="4048" y="341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7" name="Line 77"/>
                <p:cNvSpPr>
                  <a:spLocks noChangeShapeType="1"/>
                </p:cNvSpPr>
                <p:nvPr/>
              </p:nvSpPr>
              <p:spPr bwMode="auto">
                <a:xfrm>
                  <a:off x="3928" y="3704"/>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8" name="Line 78"/>
                <p:cNvSpPr>
                  <a:spLocks noChangeShapeType="1"/>
                </p:cNvSpPr>
                <p:nvPr/>
              </p:nvSpPr>
              <p:spPr bwMode="auto">
                <a:xfrm flipH="1">
                  <a:off x="3568" y="35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71" name="Line 80"/>
              <p:cNvSpPr>
                <a:spLocks noChangeShapeType="1"/>
              </p:cNvSpPr>
              <p:nvPr/>
            </p:nvSpPr>
            <p:spPr bwMode="auto">
              <a:xfrm>
                <a:off x="4048"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2" name="Line 81"/>
              <p:cNvSpPr>
                <a:spLocks noChangeShapeType="1"/>
              </p:cNvSpPr>
              <p:nvPr/>
            </p:nvSpPr>
            <p:spPr bwMode="auto">
              <a:xfrm>
                <a:off x="4048" y="365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64" name="Rectangle 83"/>
            <p:cNvSpPr>
              <a:spLocks noChangeArrowheads="1"/>
            </p:cNvSpPr>
            <p:nvPr/>
          </p:nvSpPr>
          <p:spPr bwMode="auto">
            <a:xfrm flipH="1">
              <a:off x="4295" y="3368"/>
              <a:ext cx="5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Compare</a:t>
              </a:r>
            </a:p>
          </p:txBody>
        </p:sp>
        <p:sp>
          <p:nvSpPr>
            <p:cNvPr id="21565" name="Line 84"/>
            <p:cNvSpPr>
              <a:spLocks noChangeShapeType="1"/>
            </p:cNvSpPr>
            <p:nvPr/>
          </p:nvSpPr>
          <p:spPr bwMode="auto">
            <a:xfrm flipH="1">
              <a:off x="4192"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6" name="Line 85"/>
            <p:cNvSpPr>
              <a:spLocks noChangeShapeType="1"/>
            </p:cNvSpPr>
            <p:nvPr/>
          </p:nvSpPr>
          <p:spPr bwMode="auto">
            <a:xfrm>
              <a:off x="4192" y="3656"/>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7" name="Line 86"/>
            <p:cNvSpPr>
              <a:spLocks noChangeShapeType="1"/>
            </p:cNvSpPr>
            <p:nvPr/>
          </p:nvSpPr>
          <p:spPr bwMode="auto">
            <a:xfrm>
              <a:off x="5488" y="3032"/>
              <a:ext cx="0"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8" name="Line 87"/>
            <p:cNvSpPr>
              <a:spLocks noChangeShapeType="1"/>
            </p:cNvSpPr>
            <p:nvPr/>
          </p:nvSpPr>
          <p:spPr bwMode="auto">
            <a:xfrm>
              <a:off x="4624" y="3032"/>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69" name="Line 88"/>
            <p:cNvSpPr>
              <a:spLocks noChangeShapeType="1"/>
            </p:cNvSpPr>
            <p:nvPr/>
          </p:nvSpPr>
          <p:spPr bwMode="auto">
            <a:xfrm>
              <a:off x="4912" y="3464"/>
              <a:ext cx="48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21552" name="Oval 90"/>
          <p:cNvSpPr>
            <a:spLocks noChangeArrowheads="1"/>
          </p:cNvSpPr>
          <p:nvPr/>
        </p:nvSpPr>
        <p:spPr bwMode="auto">
          <a:xfrm>
            <a:off x="3619500" y="575945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53" name="Rectangle 91"/>
          <p:cNvSpPr>
            <a:spLocks noChangeArrowheads="1"/>
          </p:cNvSpPr>
          <p:nvPr/>
        </p:nvSpPr>
        <p:spPr bwMode="auto">
          <a:xfrm>
            <a:off x="3592513" y="5822950"/>
            <a:ext cx="4619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OR</a:t>
            </a:r>
          </a:p>
        </p:txBody>
      </p:sp>
      <p:sp>
        <p:nvSpPr>
          <p:cNvPr id="21554" name="Line 92"/>
          <p:cNvSpPr>
            <a:spLocks noChangeShapeType="1"/>
          </p:cNvSpPr>
          <p:nvPr/>
        </p:nvSpPr>
        <p:spPr bwMode="auto">
          <a:xfrm>
            <a:off x="3378200" y="559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93"/>
          <p:cNvSpPr>
            <a:spLocks noChangeShapeType="1"/>
          </p:cNvSpPr>
          <p:nvPr/>
        </p:nvSpPr>
        <p:spPr bwMode="auto">
          <a:xfrm>
            <a:off x="3378200" y="59753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6" name="Line 94"/>
          <p:cNvSpPr>
            <a:spLocks noChangeShapeType="1"/>
          </p:cNvSpPr>
          <p:nvPr/>
        </p:nvSpPr>
        <p:spPr bwMode="auto">
          <a:xfrm>
            <a:off x="5740400" y="559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7" name="Line 95"/>
          <p:cNvSpPr>
            <a:spLocks noChangeShapeType="1"/>
          </p:cNvSpPr>
          <p:nvPr/>
        </p:nvSpPr>
        <p:spPr bwMode="auto">
          <a:xfrm>
            <a:off x="4064000" y="5975350"/>
            <a:ext cx="167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96"/>
          <p:cNvSpPr>
            <a:spLocks noChangeShapeType="1"/>
          </p:cNvSpPr>
          <p:nvPr/>
        </p:nvSpPr>
        <p:spPr bwMode="auto">
          <a:xfrm>
            <a:off x="3835400" y="620395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9" name="Rectangle 97"/>
          <p:cNvSpPr>
            <a:spLocks noChangeArrowheads="1"/>
          </p:cNvSpPr>
          <p:nvPr/>
        </p:nvSpPr>
        <p:spPr bwMode="auto">
          <a:xfrm>
            <a:off x="3363913" y="6280150"/>
            <a:ext cx="441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Hit</a:t>
            </a:r>
          </a:p>
        </p:txBody>
      </p:sp>
      <p:sp>
        <p:nvSpPr>
          <p:cNvPr id="21560" name="Rectangle 98"/>
          <p:cNvSpPr>
            <a:spLocks noChangeArrowheads="1"/>
          </p:cNvSpPr>
          <p:nvPr/>
        </p:nvSpPr>
        <p:spPr bwMode="auto">
          <a:xfrm>
            <a:off x="7696200" y="5083175"/>
            <a:ext cx="965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Addr Tag</a:t>
            </a:r>
          </a:p>
        </p:txBody>
      </p:sp>
      <p:sp>
        <p:nvSpPr>
          <p:cNvPr id="99" name="Slide Number Placeholder 98"/>
          <p:cNvSpPr>
            <a:spLocks noGrp="1"/>
          </p:cNvSpPr>
          <p:nvPr>
            <p:ph type="sldNum" sz="quarter" idx="10"/>
          </p:nvPr>
        </p:nvSpPr>
        <p:spPr/>
        <p:txBody>
          <a:bodyPr/>
          <a:lstStyle/>
          <a:p>
            <a:pPr>
              <a:defRPr/>
            </a:pPr>
            <a:fld id="{3DDA4A96-2CFE-47F0-8E2B-E9779B0EEB24}" type="slidenum">
              <a:rPr lang="en-US"/>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76200"/>
            <a:ext cx="7772400" cy="355600"/>
          </a:xfrm>
        </p:spPr>
        <p:txBody>
          <a:bodyPr/>
          <a:lstStyle/>
          <a:p>
            <a:pPr eaLnBrk="1" hangingPunct="1"/>
            <a:r>
              <a:rPr lang="en-US" altLang="en-US" smtClean="0"/>
              <a:t>Four-way Set Associative Cache</a:t>
            </a:r>
          </a:p>
        </p:txBody>
      </p:sp>
      <p:pic>
        <p:nvPicPr>
          <p:cNvPr id="22531" name="Picture 99" descr="F07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779463"/>
            <a:ext cx="7162800"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8E06EB7E-E3A9-41A4-AC66-903652BD7391}" type="slidenum">
              <a:rPr lang="en-US"/>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9738" y="155388"/>
            <a:ext cx="8551862" cy="496047"/>
          </a:xfrm>
        </p:spPr>
        <p:txBody>
          <a:bodyPr/>
          <a:lstStyle/>
          <a:p>
            <a:pPr eaLnBrk="1" hangingPunct="1"/>
            <a:r>
              <a:rPr lang="en-US" altLang="en-US" sz="2800" dirty="0" smtClean="0"/>
              <a:t>Q3: Which block should be replaced on a miss?</a:t>
            </a:r>
          </a:p>
        </p:txBody>
      </p:sp>
      <p:sp>
        <p:nvSpPr>
          <p:cNvPr id="23555" name="Rectangle 3"/>
          <p:cNvSpPr>
            <a:spLocks noGrp="1" noChangeArrowheads="1"/>
          </p:cNvSpPr>
          <p:nvPr>
            <p:ph type="body" idx="1"/>
          </p:nvPr>
        </p:nvSpPr>
        <p:spPr>
          <a:xfrm>
            <a:off x="354013" y="1409700"/>
            <a:ext cx="8315325" cy="4686300"/>
          </a:xfrm>
        </p:spPr>
        <p:txBody>
          <a:bodyPr/>
          <a:lstStyle/>
          <a:p>
            <a:pPr eaLnBrk="1" hangingPunct="1">
              <a:tabLst>
                <a:tab pos="2000250" algn="r"/>
                <a:tab pos="3028950" algn="r"/>
                <a:tab pos="3886200" algn="r"/>
                <a:tab pos="4972050" algn="r"/>
                <a:tab pos="5943600" algn="r"/>
                <a:tab pos="7143750" algn="r"/>
              </a:tabLst>
            </a:pPr>
            <a:r>
              <a:rPr lang="en-US" altLang="en-US" sz="2000" smtClean="0"/>
              <a:t>Easy for Direct Mapped – no choice</a:t>
            </a:r>
          </a:p>
          <a:p>
            <a:pPr eaLnBrk="1" hangingPunct="1">
              <a:tabLst>
                <a:tab pos="2000250" algn="r"/>
                <a:tab pos="3028950" algn="r"/>
                <a:tab pos="3886200" algn="r"/>
                <a:tab pos="4972050" algn="r"/>
                <a:tab pos="5943600" algn="r"/>
                <a:tab pos="7143750" algn="r"/>
              </a:tabLst>
            </a:pPr>
            <a:r>
              <a:rPr lang="en-US" altLang="en-US" sz="2000" smtClean="0"/>
              <a:t>Set Associative or Fully Associative</a:t>
            </a:r>
          </a:p>
          <a:p>
            <a:pPr lvl="1" eaLnBrk="1" hangingPunct="1">
              <a:tabLst>
                <a:tab pos="2000250" algn="r"/>
                <a:tab pos="3028950" algn="r"/>
                <a:tab pos="3886200" algn="r"/>
                <a:tab pos="4972050" algn="r"/>
                <a:tab pos="5943600" algn="r"/>
                <a:tab pos="7143750" algn="r"/>
              </a:tabLst>
            </a:pPr>
            <a:r>
              <a:rPr lang="en-US" altLang="en-US" sz="1600" smtClean="0"/>
              <a:t>Cache controller decides</a:t>
            </a:r>
          </a:p>
          <a:p>
            <a:pPr lvl="2" eaLnBrk="1" hangingPunct="1">
              <a:tabLst>
                <a:tab pos="2000250" algn="r"/>
                <a:tab pos="3028950" algn="r"/>
                <a:tab pos="3886200" algn="r"/>
                <a:tab pos="4972050" algn="r"/>
                <a:tab pos="5943600" algn="r"/>
                <a:tab pos="7143750" algn="r"/>
              </a:tabLst>
            </a:pPr>
            <a:r>
              <a:rPr lang="en-US" altLang="en-US" sz="1600" smtClean="0"/>
              <a:t>Random</a:t>
            </a:r>
          </a:p>
          <a:p>
            <a:pPr lvl="2" eaLnBrk="1" hangingPunct="1">
              <a:tabLst>
                <a:tab pos="2000250" algn="r"/>
                <a:tab pos="3028950" algn="r"/>
                <a:tab pos="3886200" algn="r"/>
                <a:tab pos="4972050" algn="r"/>
                <a:tab pos="5943600" algn="r"/>
                <a:tab pos="7143750" algn="r"/>
              </a:tabLst>
            </a:pPr>
            <a:r>
              <a:rPr lang="en-US" altLang="en-US" sz="1600" smtClean="0"/>
              <a:t>LRU (Least Recently Used)</a:t>
            </a:r>
          </a:p>
          <a:p>
            <a:pPr lvl="2" eaLnBrk="1" hangingPunct="1">
              <a:tabLst>
                <a:tab pos="2000250" algn="r"/>
                <a:tab pos="3028950" algn="r"/>
                <a:tab pos="3886200" algn="r"/>
                <a:tab pos="4972050" algn="r"/>
                <a:tab pos="5943600" algn="r"/>
                <a:tab pos="7143750" algn="r"/>
              </a:tabLst>
            </a:pPr>
            <a:r>
              <a:rPr lang="en-US" altLang="en-US" sz="1600" smtClean="0"/>
              <a:t>FIFO (oldest gets kicked out)</a:t>
            </a:r>
          </a:p>
          <a:p>
            <a:pPr lvl="1" eaLnBrk="1" hangingPunct="1">
              <a:tabLst>
                <a:tab pos="2000250" algn="r"/>
                <a:tab pos="3028950" algn="r"/>
                <a:tab pos="3886200" algn="r"/>
                <a:tab pos="4972050" algn="r"/>
                <a:tab pos="5943600" algn="r"/>
                <a:tab pos="7143750" algn="r"/>
              </a:tabLst>
            </a:pPr>
            <a:endParaRPr lang="en-US" altLang="en-US" sz="1600" smtClean="0"/>
          </a:p>
          <a:p>
            <a:pPr eaLnBrk="1" hangingPunct="1">
              <a:buFontTx/>
              <a:buNone/>
              <a:tabLst>
                <a:tab pos="2000250" algn="r"/>
                <a:tab pos="3028950" algn="r"/>
                <a:tab pos="3886200" algn="r"/>
                <a:tab pos="4972050" algn="r"/>
                <a:tab pos="5943600" algn="r"/>
                <a:tab pos="7143750" algn="r"/>
              </a:tabLst>
            </a:pPr>
            <a:r>
              <a:rPr lang="en-US" altLang="en-US" sz="2000" smtClean="0"/>
              <a:t>                                    Miss Rate</a:t>
            </a:r>
          </a:p>
          <a:p>
            <a:pPr algn="ctr" eaLnBrk="1" hangingPunct="1">
              <a:buFontTx/>
              <a:buNone/>
              <a:tabLst>
                <a:tab pos="2000250" algn="r"/>
                <a:tab pos="3028950" algn="r"/>
                <a:tab pos="3886200" algn="r"/>
                <a:tab pos="4972050" algn="r"/>
                <a:tab pos="5943600" algn="r"/>
                <a:tab pos="7143750" algn="r"/>
              </a:tabLst>
            </a:pPr>
            <a:r>
              <a:rPr lang="en-US" altLang="en-US" sz="2000" u="sng" smtClean="0"/>
              <a:t>Associativity</a:t>
            </a:r>
            <a:r>
              <a:rPr lang="en-US" altLang="en-US" sz="2000" smtClean="0"/>
              <a:t>		</a:t>
            </a:r>
          </a:p>
          <a:p>
            <a:pPr eaLnBrk="1" hangingPunct="1">
              <a:buFontTx/>
              <a:buNone/>
              <a:tabLst>
                <a:tab pos="2000250" algn="r"/>
                <a:tab pos="3028950" algn="r"/>
                <a:tab pos="3886200" algn="r"/>
                <a:tab pos="4972050" algn="r"/>
                <a:tab pos="5943600" algn="r"/>
                <a:tab pos="7143750" algn="r"/>
              </a:tabLst>
            </a:pPr>
            <a:r>
              <a:rPr lang="en-US" altLang="en-US" sz="2000" smtClean="0"/>
              <a:t>                      </a:t>
            </a:r>
            <a:r>
              <a:rPr lang="en-US" altLang="en-US" sz="2000" u="sng" smtClean="0"/>
              <a:t>2-way</a:t>
            </a:r>
            <a:r>
              <a:rPr lang="en-US" altLang="en-US" sz="2000" smtClean="0"/>
              <a:t>		          </a:t>
            </a:r>
            <a:r>
              <a:rPr lang="en-US" altLang="en-US" sz="2000" u="sng" smtClean="0"/>
              <a:t>4-way</a:t>
            </a:r>
            <a:r>
              <a:rPr lang="en-US" altLang="en-US" sz="2000" smtClean="0"/>
              <a:t>	                </a:t>
            </a:r>
            <a:r>
              <a:rPr lang="en-US" altLang="en-US" sz="2000" u="sng" smtClean="0"/>
              <a:t>8-way</a:t>
            </a:r>
          </a:p>
          <a:p>
            <a:pPr eaLnBrk="1" hangingPunct="1">
              <a:buFontTx/>
              <a:buNone/>
              <a:tabLst>
                <a:tab pos="2000250" algn="r"/>
                <a:tab pos="3028950" algn="r"/>
                <a:tab pos="3886200" algn="r"/>
                <a:tab pos="4972050" algn="r"/>
                <a:tab pos="5943600" algn="r"/>
                <a:tab pos="7143750" algn="r"/>
              </a:tabLst>
            </a:pPr>
            <a:r>
              <a:rPr lang="en-US" altLang="en-US" sz="2000" u="sng" smtClean="0"/>
              <a:t>Size	LRU	  Random	 LRU	 Random	   LRU	  Random</a:t>
            </a:r>
          </a:p>
          <a:p>
            <a:pPr eaLnBrk="1" hangingPunct="1">
              <a:buFontTx/>
              <a:buNone/>
              <a:tabLst>
                <a:tab pos="2000250" algn="r"/>
                <a:tab pos="3028950" algn="r"/>
                <a:tab pos="3886200" algn="r"/>
                <a:tab pos="4972050" algn="r"/>
                <a:tab pos="5943600" algn="r"/>
                <a:tab pos="7143750" algn="r"/>
              </a:tabLst>
            </a:pPr>
            <a:r>
              <a:rPr lang="en-US" altLang="en-US" sz="2000" smtClean="0"/>
              <a:t>16 KB	5.2%	5.7%	     4.7%	   5.3%	       4.4%	    5.0%</a:t>
            </a:r>
          </a:p>
          <a:p>
            <a:pPr eaLnBrk="1" hangingPunct="1">
              <a:buFontTx/>
              <a:buNone/>
              <a:tabLst>
                <a:tab pos="2000250" algn="r"/>
                <a:tab pos="3028950" algn="r"/>
                <a:tab pos="3886200" algn="r"/>
                <a:tab pos="4972050" algn="r"/>
                <a:tab pos="5943600" algn="r"/>
                <a:tab pos="7143750" algn="r"/>
              </a:tabLst>
            </a:pPr>
            <a:r>
              <a:rPr lang="en-US" altLang="en-US" sz="2000" smtClean="0"/>
              <a:t>64 KB	1.9%	2.0%	     1.5%	   1.7%	       1.4%	    1.5%</a:t>
            </a:r>
          </a:p>
          <a:p>
            <a:pPr eaLnBrk="1" hangingPunct="1">
              <a:buFontTx/>
              <a:buNone/>
              <a:tabLst>
                <a:tab pos="2000250" algn="r"/>
                <a:tab pos="3028950" algn="r"/>
                <a:tab pos="3886200" algn="r"/>
                <a:tab pos="4972050" algn="r"/>
                <a:tab pos="5943600" algn="r"/>
                <a:tab pos="7143750" algn="r"/>
              </a:tabLst>
            </a:pPr>
            <a:r>
              <a:rPr lang="en-US" altLang="en-US" sz="2000" smtClean="0"/>
              <a:t>256 KB	1.15%	1.17%	     1.13%	 1.13%	     1.12%	  1.12%</a:t>
            </a:r>
          </a:p>
          <a:p>
            <a:pPr eaLnBrk="1" hangingPunct="1">
              <a:buFontTx/>
              <a:buNone/>
              <a:tabLst>
                <a:tab pos="2000250" algn="r"/>
                <a:tab pos="3028950" algn="r"/>
                <a:tab pos="3886200" algn="r"/>
                <a:tab pos="4972050" algn="r"/>
                <a:tab pos="5943600" algn="r"/>
                <a:tab pos="7143750" algn="r"/>
              </a:tabLst>
            </a:pPr>
            <a:endParaRPr lang="en-US" altLang="en-US" sz="2000" smtClean="0"/>
          </a:p>
        </p:txBody>
      </p:sp>
      <p:sp>
        <p:nvSpPr>
          <p:cNvPr id="4" name="Slide Number Placeholder 3"/>
          <p:cNvSpPr>
            <a:spLocks noGrp="1"/>
          </p:cNvSpPr>
          <p:nvPr>
            <p:ph type="sldNum" sz="quarter" idx="10"/>
          </p:nvPr>
        </p:nvSpPr>
        <p:spPr/>
        <p:txBody>
          <a:bodyPr/>
          <a:lstStyle/>
          <a:p>
            <a:pPr>
              <a:defRPr/>
            </a:pPr>
            <a:fld id="{50236F37-6139-4409-BC0A-2EDA91D14795}"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Q4: What happens on a write?</a:t>
            </a:r>
          </a:p>
        </p:txBody>
      </p:sp>
      <p:sp>
        <p:nvSpPr>
          <p:cNvPr id="77827" name="Rectangle 3"/>
          <p:cNvSpPr>
            <a:spLocks noGrp="1" noChangeArrowheads="1"/>
          </p:cNvSpPr>
          <p:nvPr>
            <p:ph type="body" idx="1"/>
          </p:nvPr>
        </p:nvSpPr>
        <p:spPr>
          <a:xfrm>
            <a:off x="381000" y="1371600"/>
            <a:ext cx="8382000" cy="5029200"/>
          </a:xfrm>
        </p:spPr>
        <p:txBody>
          <a:bodyPr/>
          <a:lstStyle/>
          <a:p>
            <a:pPr eaLnBrk="1" hangingPunct="1">
              <a:lnSpc>
                <a:spcPct val="80000"/>
              </a:lnSpc>
            </a:pPr>
            <a:r>
              <a:rPr lang="en-US" altLang="en-US" i="1" u="sng" smtClean="0">
                <a:solidFill>
                  <a:srgbClr val="114FFB"/>
                </a:solidFill>
              </a:rPr>
              <a:t>Write through</a:t>
            </a:r>
            <a:r>
              <a:rPr lang="en-US" altLang="en-US" smtClean="0"/>
              <a:t>—The information is written to both the block in the cache and to the block in the lower-level memory.</a:t>
            </a:r>
          </a:p>
          <a:p>
            <a:pPr eaLnBrk="1" hangingPunct="1">
              <a:lnSpc>
                <a:spcPct val="80000"/>
              </a:lnSpc>
            </a:pPr>
            <a:r>
              <a:rPr lang="en-US" altLang="en-US" i="1" u="sng" smtClean="0">
                <a:solidFill>
                  <a:srgbClr val="114FFB"/>
                </a:solidFill>
              </a:rPr>
              <a:t>Write back</a:t>
            </a:r>
            <a:r>
              <a:rPr lang="en-US" altLang="en-US" smtClean="0"/>
              <a:t>—The information is written only to the block in the cache. The modified cache block is written to main memory only when it is replaced.</a:t>
            </a:r>
          </a:p>
          <a:p>
            <a:pPr eaLnBrk="1" hangingPunct="1">
              <a:lnSpc>
                <a:spcPct val="80000"/>
              </a:lnSpc>
            </a:pPr>
            <a:endParaRPr lang="en-US" altLang="en-US" smtClean="0"/>
          </a:p>
          <a:p>
            <a:pPr eaLnBrk="1" hangingPunct="1">
              <a:lnSpc>
                <a:spcPct val="80000"/>
              </a:lnSpc>
            </a:pPr>
            <a:r>
              <a:rPr lang="en-US" altLang="en-US" smtClean="0"/>
              <a:t>Pros and Cons of each?</a:t>
            </a:r>
          </a:p>
          <a:p>
            <a:pPr lvl="1" eaLnBrk="1" hangingPunct="1">
              <a:lnSpc>
                <a:spcPct val="80000"/>
              </a:lnSpc>
            </a:pPr>
            <a:r>
              <a:rPr lang="en-US" altLang="en-US" smtClean="0"/>
              <a:t>WT</a:t>
            </a:r>
          </a:p>
          <a:p>
            <a:pPr lvl="2" eaLnBrk="1" hangingPunct="1">
              <a:lnSpc>
                <a:spcPct val="80000"/>
              </a:lnSpc>
            </a:pPr>
            <a:r>
              <a:rPr lang="en-US" altLang="en-US" smtClean="0"/>
              <a:t>easier to implement and main memory always has latest version</a:t>
            </a:r>
          </a:p>
          <a:p>
            <a:pPr lvl="2" eaLnBrk="1" hangingPunct="1">
              <a:lnSpc>
                <a:spcPct val="80000"/>
              </a:lnSpc>
            </a:pPr>
            <a:r>
              <a:rPr lang="en-US" altLang="en-US" smtClean="0"/>
              <a:t>read misses do not result in writes</a:t>
            </a:r>
          </a:p>
          <a:p>
            <a:pPr lvl="1" eaLnBrk="1" hangingPunct="1">
              <a:lnSpc>
                <a:spcPct val="80000"/>
              </a:lnSpc>
            </a:pPr>
            <a:r>
              <a:rPr lang="en-US" altLang="en-US" smtClean="0"/>
              <a:t>WB</a:t>
            </a:r>
          </a:p>
          <a:p>
            <a:pPr lvl="2" eaLnBrk="1" hangingPunct="1">
              <a:lnSpc>
                <a:spcPct val="80000"/>
              </a:lnSpc>
            </a:pPr>
            <a:r>
              <a:rPr lang="en-US" altLang="en-US" smtClean="0"/>
              <a:t>no repeated writes to same location in secondary memory</a:t>
            </a:r>
          </a:p>
          <a:p>
            <a:pPr lvl="2" eaLnBrk="1" hangingPunct="1">
              <a:lnSpc>
                <a:spcPct val="80000"/>
              </a:lnSpc>
            </a:pPr>
            <a:r>
              <a:rPr lang="en-US" altLang="en-US" smtClean="0"/>
              <a:t>saves power since access to memory hierarchy and buses has less traffic</a:t>
            </a:r>
          </a:p>
          <a:p>
            <a:pPr lvl="1" eaLnBrk="1" hangingPunct="1">
              <a:lnSpc>
                <a:spcPct val="80000"/>
              </a:lnSpc>
            </a:pPr>
            <a:endParaRPr lang="en-US" altLang="en-US" smtClean="0"/>
          </a:p>
        </p:txBody>
      </p:sp>
      <p:sp>
        <p:nvSpPr>
          <p:cNvPr id="4" name="Slide Number Placeholder 3"/>
          <p:cNvSpPr>
            <a:spLocks noGrp="1"/>
          </p:cNvSpPr>
          <p:nvPr>
            <p:ph type="sldNum" sz="quarter" idx="10"/>
          </p:nvPr>
        </p:nvSpPr>
        <p:spPr/>
        <p:txBody>
          <a:bodyPr/>
          <a:lstStyle/>
          <a:p>
            <a:pPr>
              <a:defRPr/>
            </a:pPr>
            <a:fld id="{C982ED88-FB13-41A6-909C-3F4E8F00C41E}" type="slidenum">
              <a:rPr lang="en-US"/>
              <a:pPr>
                <a:defRPr/>
              </a:pPr>
              <a:t>27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What about Write Misses</a:t>
            </a:r>
          </a:p>
        </p:txBody>
      </p:sp>
      <p:sp>
        <p:nvSpPr>
          <p:cNvPr id="25603" name="Content Placeholder 2"/>
          <p:cNvSpPr>
            <a:spLocks noGrp="1"/>
          </p:cNvSpPr>
          <p:nvPr>
            <p:ph idx="1"/>
          </p:nvPr>
        </p:nvSpPr>
        <p:spPr/>
        <p:txBody>
          <a:bodyPr/>
          <a:lstStyle/>
          <a:p>
            <a:pPr eaLnBrk="1" hangingPunct="1"/>
            <a:r>
              <a:rPr lang="en-US" altLang="en-US" u="sng" smtClean="0">
                <a:solidFill>
                  <a:srgbClr val="114FFB"/>
                </a:solidFill>
              </a:rPr>
              <a:t>Write allocate </a:t>
            </a:r>
            <a:r>
              <a:rPr lang="en-US" altLang="en-US" smtClean="0"/>
              <a:t>– read the block into cache before writing</a:t>
            </a:r>
          </a:p>
          <a:p>
            <a:pPr lvl="1" eaLnBrk="1" hangingPunct="1"/>
            <a:r>
              <a:rPr lang="en-US" altLang="en-US" smtClean="0"/>
              <a:t>Write miss just like a read miss</a:t>
            </a:r>
          </a:p>
          <a:p>
            <a:pPr lvl="1" eaLnBrk="1" hangingPunct="1"/>
            <a:r>
              <a:rPr lang="en-US" altLang="en-US" smtClean="0"/>
              <a:t>May need block again</a:t>
            </a:r>
          </a:p>
          <a:p>
            <a:pPr eaLnBrk="1" hangingPunct="1"/>
            <a:r>
              <a:rPr lang="en-US" altLang="en-US" u="sng" smtClean="0">
                <a:solidFill>
                  <a:srgbClr val="114FFB"/>
                </a:solidFill>
              </a:rPr>
              <a:t>No-write allocate</a:t>
            </a:r>
          </a:p>
          <a:p>
            <a:pPr lvl="1" eaLnBrk="1" hangingPunct="1"/>
            <a:r>
              <a:rPr lang="en-US" altLang="en-US" smtClean="0"/>
              <a:t>Block modified only in lower memory</a:t>
            </a:r>
          </a:p>
          <a:p>
            <a:pPr lvl="1" eaLnBrk="1" hangingPunct="1"/>
            <a:r>
              <a:rPr lang="en-US" altLang="en-US" smtClean="0"/>
              <a:t>No cache update</a:t>
            </a:r>
          </a:p>
          <a:p>
            <a:pPr lvl="1" eaLnBrk="1" hangingPunct="1"/>
            <a:r>
              <a:rPr lang="en-US" altLang="en-US" smtClean="0"/>
              <a:t>Not common</a:t>
            </a:r>
          </a:p>
        </p:txBody>
      </p:sp>
      <p:sp>
        <p:nvSpPr>
          <p:cNvPr id="4" name="Slide Number Placeholder 3"/>
          <p:cNvSpPr>
            <a:spLocks noGrp="1"/>
          </p:cNvSpPr>
          <p:nvPr>
            <p:ph type="sldNum" sz="quarter" idx="10"/>
          </p:nvPr>
        </p:nvSpPr>
        <p:spPr/>
        <p:txBody>
          <a:bodyPr/>
          <a:lstStyle/>
          <a:p>
            <a:pPr>
              <a:defRPr/>
            </a:pPr>
            <a:fld id="{7C5DC9DF-3787-463B-817E-5396D6B106A0}"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76200"/>
            <a:ext cx="7162800" cy="639763"/>
          </a:xfrm>
        </p:spPr>
        <p:txBody>
          <a:bodyPr/>
          <a:lstStyle/>
          <a:p>
            <a:pPr eaLnBrk="1" hangingPunct="1"/>
            <a:r>
              <a:rPr lang="en-US" altLang="en-US" smtClean="0"/>
              <a:t>Write Buffer for Write Through</a:t>
            </a:r>
          </a:p>
        </p:txBody>
      </p:sp>
      <p:sp>
        <p:nvSpPr>
          <p:cNvPr id="78851" name="Rectangle 3"/>
          <p:cNvSpPr>
            <a:spLocks noGrp="1" noChangeArrowheads="1"/>
          </p:cNvSpPr>
          <p:nvPr>
            <p:ph type="body" idx="1"/>
          </p:nvPr>
        </p:nvSpPr>
        <p:spPr>
          <a:xfrm>
            <a:off x="466725" y="2346325"/>
            <a:ext cx="8248650" cy="3902075"/>
          </a:xfrm>
        </p:spPr>
        <p:txBody>
          <a:bodyPr/>
          <a:lstStyle/>
          <a:p>
            <a:pPr eaLnBrk="1" hangingPunct="1"/>
            <a:r>
              <a:rPr lang="en-US" altLang="en-US" smtClean="0"/>
              <a:t>A Write Buffer is needed between the processor and memory</a:t>
            </a:r>
          </a:p>
          <a:p>
            <a:pPr lvl="1" eaLnBrk="1" hangingPunct="1"/>
            <a:r>
              <a:rPr lang="en-US" altLang="en-US" smtClean="0"/>
              <a:t>Processor: writes data into the cache and the write buffer</a:t>
            </a:r>
          </a:p>
          <a:p>
            <a:pPr lvl="1" eaLnBrk="1" hangingPunct="1"/>
            <a:r>
              <a:rPr lang="en-US" altLang="en-US" smtClean="0"/>
              <a:t>Memory controller: write contents of the buffer to memory</a:t>
            </a:r>
          </a:p>
          <a:p>
            <a:pPr eaLnBrk="1" hangingPunct="1"/>
            <a:r>
              <a:rPr lang="en-US" altLang="en-US" smtClean="0"/>
              <a:t>Write buffer is just a FIFO:</a:t>
            </a:r>
          </a:p>
          <a:p>
            <a:pPr lvl="1" eaLnBrk="1" hangingPunct="1"/>
            <a:r>
              <a:rPr lang="en-US" altLang="en-US" smtClean="0"/>
              <a:t>Typical number of entries: 4</a:t>
            </a:r>
          </a:p>
          <a:p>
            <a:pPr lvl="1" eaLnBrk="1" hangingPunct="1"/>
            <a:r>
              <a:rPr lang="en-US" altLang="en-US" smtClean="0"/>
              <a:t>Works fine if:  Store frequency (w.r.t. time) &lt;&lt; 1 / DRAM write cycle</a:t>
            </a:r>
          </a:p>
          <a:p>
            <a:pPr eaLnBrk="1" hangingPunct="1"/>
            <a:r>
              <a:rPr lang="en-US" altLang="en-US" smtClean="0"/>
              <a:t>Memory system designer’s nightmare:</a:t>
            </a:r>
          </a:p>
          <a:p>
            <a:pPr lvl="1" eaLnBrk="1" hangingPunct="1"/>
            <a:r>
              <a:rPr lang="en-US" altLang="en-US" smtClean="0"/>
              <a:t>Store frequency (w.r.t. time)   -&gt;  1 / DRAM write cycle</a:t>
            </a:r>
          </a:p>
          <a:p>
            <a:pPr lvl="1" eaLnBrk="1" hangingPunct="1"/>
            <a:r>
              <a:rPr lang="en-US" altLang="en-US" smtClean="0"/>
              <a:t>Write buffer saturation</a:t>
            </a:r>
          </a:p>
        </p:txBody>
      </p:sp>
      <p:sp>
        <p:nvSpPr>
          <p:cNvPr id="26628" name="Rectangle 4"/>
          <p:cNvSpPr>
            <a:spLocks noChangeArrowheads="1"/>
          </p:cNvSpPr>
          <p:nvPr/>
        </p:nvSpPr>
        <p:spPr bwMode="auto">
          <a:xfrm>
            <a:off x="1231900" y="1003300"/>
            <a:ext cx="1270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29" name="Rectangle 5"/>
          <p:cNvSpPr>
            <a:spLocks noChangeArrowheads="1"/>
          </p:cNvSpPr>
          <p:nvPr/>
        </p:nvSpPr>
        <p:spPr bwMode="auto">
          <a:xfrm>
            <a:off x="1357313" y="1295400"/>
            <a:ext cx="9731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Processor</a:t>
            </a:r>
          </a:p>
        </p:txBody>
      </p:sp>
      <p:sp>
        <p:nvSpPr>
          <p:cNvPr id="26630" name="Rectangle 6"/>
          <p:cNvSpPr>
            <a:spLocks noChangeArrowheads="1"/>
          </p:cNvSpPr>
          <p:nvPr/>
        </p:nvSpPr>
        <p:spPr bwMode="auto">
          <a:xfrm>
            <a:off x="3670300" y="1003300"/>
            <a:ext cx="889000" cy="584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31" name="Rectangle 7"/>
          <p:cNvSpPr>
            <a:spLocks noChangeArrowheads="1"/>
          </p:cNvSpPr>
          <p:nvPr/>
        </p:nvSpPr>
        <p:spPr bwMode="auto">
          <a:xfrm>
            <a:off x="3795713" y="1143000"/>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a:t>
            </a:r>
          </a:p>
        </p:txBody>
      </p:sp>
      <p:sp>
        <p:nvSpPr>
          <p:cNvPr id="26632" name="Rectangle 8"/>
          <p:cNvSpPr>
            <a:spLocks noChangeArrowheads="1"/>
          </p:cNvSpPr>
          <p:nvPr/>
        </p:nvSpPr>
        <p:spPr bwMode="auto">
          <a:xfrm>
            <a:off x="3670300" y="1689100"/>
            <a:ext cx="889000" cy="27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33" name="Line 9"/>
          <p:cNvSpPr>
            <a:spLocks noChangeShapeType="1"/>
          </p:cNvSpPr>
          <p:nvPr/>
        </p:nvSpPr>
        <p:spPr bwMode="auto">
          <a:xfrm>
            <a:off x="38862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0"/>
          <p:cNvSpPr>
            <a:spLocks noChangeShapeType="1"/>
          </p:cNvSpPr>
          <p:nvPr/>
        </p:nvSpPr>
        <p:spPr bwMode="auto">
          <a:xfrm>
            <a:off x="41148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1"/>
          <p:cNvSpPr>
            <a:spLocks noChangeShapeType="1"/>
          </p:cNvSpPr>
          <p:nvPr/>
        </p:nvSpPr>
        <p:spPr bwMode="auto">
          <a:xfrm>
            <a:off x="43434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2"/>
          <p:cNvSpPr>
            <a:spLocks noChangeShapeType="1"/>
          </p:cNvSpPr>
          <p:nvPr/>
        </p:nvSpPr>
        <p:spPr bwMode="auto">
          <a:xfrm>
            <a:off x="3200400" y="18288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7" name="Line 13"/>
          <p:cNvSpPr>
            <a:spLocks noChangeShapeType="1"/>
          </p:cNvSpPr>
          <p:nvPr/>
        </p:nvSpPr>
        <p:spPr bwMode="auto">
          <a:xfrm>
            <a:off x="2514600" y="1295400"/>
            <a:ext cx="1143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Rectangle 14"/>
          <p:cNvSpPr>
            <a:spLocks noChangeArrowheads="1"/>
          </p:cNvSpPr>
          <p:nvPr/>
        </p:nvSpPr>
        <p:spPr bwMode="auto">
          <a:xfrm>
            <a:off x="3567113" y="1981200"/>
            <a:ext cx="1228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Write Buffer</a:t>
            </a:r>
          </a:p>
        </p:txBody>
      </p:sp>
      <p:sp>
        <p:nvSpPr>
          <p:cNvPr id="26639" name="Rectangle 15"/>
          <p:cNvSpPr>
            <a:spLocks noChangeArrowheads="1"/>
          </p:cNvSpPr>
          <p:nvPr/>
        </p:nvSpPr>
        <p:spPr bwMode="auto">
          <a:xfrm>
            <a:off x="5194300" y="1003300"/>
            <a:ext cx="10414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40" name="Rectangle 16"/>
          <p:cNvSpPr>
            <a:spLocks noChangeArrowheads="1"/>
          </p:cNvSpPr>
          <p:nvPr/>
        </p:nvSpPr>
        <p:spPr bwMode="auto">
          <a:xfrm>
            <a:off x="5319713" y="1295400"/>
            <a:ext cx="788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DRAM</a:t>
            </a:r>
          </a:p>
        </p:txBody>
      </p:sp>
      <p:sp>
        <p:nvSpPr>
          <p:cNvPr id="26641" name="Line 17"/>
          <p:cNvSpPr>
            <a:spLocks noChangeShapeType="1"/>
          </p:cNvSpPr>
          <p:nvPr/>
        </p:nvSpPr>
        <p:spPr bwMode="auto">
          <a:xfrm>
            <a:off x="4572000" y="18288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2" name="Line 18"/>
          <p:cNvSpPr>
            <a:spLocks noChangeShapeType="1"/>
          </p:cNvSpPr>
          <p:nvPr/>
        </p:nvSpPr>
        <p:spPr bwMode="auto">
          <a:xfrm>
            <a:off x="4572000" y="1295400"/>
            <a:ext cx="609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6643" name="Line 19"/>
          <p:cNvSpPr>
            <a:spLocks noChangeShapeType="1"/>
          </p:cNvSpPr>
          <p:nvPr/>
        </p:nvSpPr>
        <p:spPr bwMode="auto">
          <a:xfrm>
            <a:off x="3200400" y="1295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Slide Number Placeholder 19"/>
          <p:cNvSpPr>
            <a:spLocks noGrp="1"/>
          </p:cNvSpPr>
          <p:nvPr>
            <p:ph type="sldNum" sz="quarter" idx="10"/>
          </p:nvPr>
        </p:nvSpPr>
        <p:spPr/>
        <p:txBody>
          <a:bodyPr/>
          <a:lstStyle/>
          <a:p>
            <a:pPr>
              <a:defRPr/>
            </a:pPr>
            <a:fld id="{AFC63CFC-9701-41BB-87B0-C017E3727767}" type="slidenum">
              <a:rPr lang="en-US"/>
              <a:pPr>
                <a:defRPr/>
              </a:pPr>
              <a:t>29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50800"/>
            <a:ext cx="7162800" cy="747713"/>
          </a:xfrm>
        </p:spPr>
        <p:txBody>
          <a:bodyPr/>
          <a:lstStyle/>
          <a:p>
            <a:pPr eaLnBrk="1" hangingPunct="1"/>
            <a:r>
              <a:rPr lang="en-US" altLang="en-US" smtClean="0"/>
              <a:t>Historical Memory</a:t>
            </a:r>
          </a:p>
        </p:txBody>
      </p:sp>
      <p:sp>
        <p:nvSpPr>
          <p:cNvPr id="61443" name="Rectangle 3"/>
          <p:cNvSpPr>
            <a:spLocks noGrp="1" noChangeArrowheads="1"/>
          </p:cNvSpPr>
          <p:nvPr>
            <p:ph type="body" idx="1"/>
          </p:nvPr>
        </p:nvSpPr>
        <p:spPr>
          <a:xfrm>
            <a:off x="228600" y="922338"/>
            <a:ext cx="5299075" cy="4114800"/>
          </a:xfrm>
        </p:spPr>
        <p:txBody>
          <a:bodyPr/>
          <a:lstStyle/>
          <a:p>
            <a:pPr eaLnBrk="1" hangingPunct="1"/>
            <a:r>
              <a:rPr lang="en-US" altLang="en-US" sz="2000" dirty="0" smtClean="0"/>
              <a:t>Where did “Core Memory” come from?</a:t>
            </a:r>
          </a:p>
          <a:p>
            <a:pPr eaLnBrk="1" hangingPunct="1"/>
            <a:r>
              <a:rPr lang="en-US" altLang="en-US" sz="2000" dirty="0" smtClean="0"/>
              <a:t>“Out-of-Core</a:t>
            </a:r>
            <a:r>
              <a:rPr lang="en-US" altLang="en-US" sz="2000" dirty="0" smtClean="0"/>
              <a:t>”, “</a:t>
            </a:r>
            <a:r>
              <a:rPr lang="en-US" altLang="en-US" sz="2000" dirty="0" smtClean="0"/>
              <a:t>In-Core”, “</a:t>
            </a:r>
            <a:r>
              <a:rPr lang="en-US" altLang="en-US" sz="2000" dirty="0" smtClean="0"/>
              <a:t>Core Dump”?</a:t>
            </a:r>
          </a:p>
          <a:p>
            <a:pPr eaLnBrk="1" hangingPunct="1"/>
            <a:r>
              <a:rPr lang="en-US" altLang="en-US" sz="2000" dirty="0" smtClean="0"/>
              <a:t>“Core memory” (ca. 1955-75)</a:t>
            </a:r>
          </a:p>
          <a:p>
            <a:pPr lvl="1" eaLnBrk="1" hangingPunct="1"/>
            <a:r>
              <a:rPr lang="en-US" altLang="en-US" sz="1800" dirty="0" smtClean="0"/>
              <a:t>Non-volatile, magnetic</a:t>
            </a:r>
          </a:p>
          <a:p>
            <a:pPr lvl="1" eaLnBrk="1" hangingPunct="1"/>
            <a:r>
              <a:rPr lang="en-US" altLang="en-US" sz="1800" dirty="0" smtClean="0"/>
              <a:t>radiation resistant</a:t>
            </a:r>
          </a:p>
          <a:p>
            <a:pPr eaLnBrk="1" hangingPunct="1"/>
            <a:endParaRPr lang="en-US" altLang="en-US" sz="2000" dirty="0" smtClean="0"/>
          </a:p>
        </p:txBody>
      </p:sp>
      <p:grpSp>
        <p:nvGrpSpPr>
          <p:cNvPr id="61444" name="Group 15"/>
          <p:cNvGrpSpPr>
            <a:grpSpLocks/>
          </p:cNvGrpSpPr>
          <p:nvPr/>
        </p:nvGrpSpPr>
        <p:grpSpPr bwMode="auto">
          <a:xfrm>
            <a:off x="6934200" y="558800"/>
            <a:ext cx="1905000" cy="1314450"/>
            <a:chOff x="1636" y="2500"/>
            <a:chExt cx="2012" cy="1388"/>
          </a:xfrm>
        </p:grpSpPr>
        <p:sp>
          <p:nvSpPr>
            <p:cNvPr id="61449" name="Oval 4"/>
            <p:cNvSpPr>
              <a:spLocks noChangeArrowheads="1"/>
            </p:cNvSpPr>
            <p:nvPr/>
          </p:nvSpPr>
          <p:spPr bwMode="auto">
            <a:xfrm>
              <a:off x="2212" y="2716"/>
              <a:ext cx="1016" cy="1016"/>
            </a:xfrm>
            <a:prstGeom prst="ellipse">
              <a:avLst/>
            </a:prstGeom>
            <a:solidFill>
              <a:schemeClr val="tx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0" name="Oval 5"/>
            <p:cNvSpPr>
              <a:spLocks noChangeArrowheads="1"/>
            </p:cNvSpPr>
            <p:nvPr/>
          </p:nvSpPr>
          <p:spPr bwMode="auto">
            <a:xfrm>
              <a:off x="2296" y="2800"/>
              <a:ext cx="860" cy="836"/>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1" name="Line 6"/>
            <p:cNvSpPr>
              <a:spLocks noChangeShapeType="1"/>
            </p:cNvSpPr>
            <p:nvPr/>
          </p:nvSpPr>
          <p:spPr bwMode="auto">
            <a:xfrm flipV="1">
              <a:off x="1820" y="2612"/>
              <a:ext cx="1812" cy="1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1452" name="Freeform 7"/>
            <p:cNvSpPr>
              <a:spLocks/>
            </p:cNvSpPr>
            <p:nvPr/>
          </p:nvSpPr>
          <p:spPr bwMode="auto">
            <a:xfrm>
              <a:off x="2036" y="2612"/>
              <a:ext cx="1117" cy="421"/>
            </a:xfrm>
            <a:custGeom>
              <a:avLst/>
              <a:gdLst>
                <a:gd name="T0" fmla="*/ 24 w 1117"/>
                <a:gd name="T1" fmla="*/ 288 h 421"/>
                <a:gd name="T2" fmla="*/ 60 w 1117"/>
                <a:gd name="T3" fmla="*/ 336 h 421"/>
                <a:gd name="T4" fmla="*/ 108 w 1117"/>
                <a:gd name="T5" fmla="*/ 348 h 421"/>
                <a:gd name="T6" fmla="*/ 144 w 1117"/>
                <a:gd name="T7" fmla="*/ 372 h 421"/>
                <a:gd name="T8" fmla="*/ 192 w 1117"/>
                <a:gd name="T9" fmla="*/ 384 h 421"/>
                <a:gd name="T10" fmla="*/ 240 w 1117"/>
                <a:gd name="T11" fmla="*/ 408 h 421"/>
                <a:gd name="T12" fmla="*/ 300 w 1117"/>
                <a:gd name="T13" fmla="*/ 408 h 421"/>
                <a:gd name="T14" fmla="*/ 372 w 1117"/>
                <a:gd name="T15" fmla="*/ 408 h 421"/>
                <a:gd name="T16" fmla="*/ 432 w 1117"/>
                <a:gd name="T17" fmla="*/ 384 h 421"/>
                <a:gd name="T18" fmla="*/ 444 w 1117"/>
                <a:gd name="T19" fmla="*/ 336 h 421"/>
                <a:gd name="T20" fmla="*/ 456 w 1117"/>
                <a:gd name="T21" fmla="*/ 276 h 421"/>
                <a:gd name="T22" fmla="*/ 408 w 1117"/>
                <a:gd name="T23" fmla="*/ 240 h 421"/>
                <a:gd name="T24" fmla="*/ 372 w 1117"/>
                <a:gd name="T25" fmla="*/ 204 h 421"/>
                <a:gd name="T26" fmla="*/ 324 w 1117"/>
                <a:gd name="T27" fmla="*/ 168 h 421"/>
                <a:gd name="T28" fmla="*/ 276 w 1117"/>
                <a:gd name="T29" fmla="*/ 168 h 421"/>
                <a:gd name="T30" fmla="*/ 216 w 1117"/>
                <a:gd name="T31" fmla="*/ 192 h 421"/>
                <a:gd name="T32" fmla="*/ 240 w 1117"/>
                <a:gd name="T33" fmla="*/ 216 h 421"/>
                <a:gd name="T34" fmla="*/ 240 w 1117"/>
                <a:gd name="T35" fmla="*/ 288 h 421"/>
                <a:gd name="T36" fmla="*/ 264 w 1117"/>
                <a:gd name="T37" fmla="*/ 336 h 421"/>
                <a:gd name="T38" fmla="*/ 300 w 1117"/>
                <a:gd name="T39" fmla="*/ 372 h 421"/>
                <a:gd name="T40" fmla="*/ 372 w 1117"/>
                <a:gd name="T41" fmla="*/ 408 h 421"/>
                <a:gd name="T42" fmla="*/ 432 w 1117"/>
                <a:gd name="T43" fmla="*/ 420 h 421"/>
                <a:gd name="T44" fmla="*/ 480 w 1117"/>
                <a:gd name="T45" fmla="*/ 408 h 421"/>
                <a:gd name="T46" fmla="*/ 540 w 1117"/>
                <a:gd name="T47" fmla="*/ 384 h 421"/>
                <a:gd name="T48" fmla="*/ 588 w 1117"/>
                <a:gd name="T49" fmla="*/ 348 h 421"/>
                <a:gd name="T50" fmla="*/ 648 w 1117"/>
                <a:gd name="T51" fmla="*/ 312 h 421"/>
                <a:gd name="T52" fmla="*/ 672 w 1117"/>
                <a:gd name="T53" fmla="*/ 264 h 421"/>
                <a:gd name="T54" fmla="*/ 672 w 1117"/>
                <a:gd name="T55" fmla="*/ 216 h 421"/>
                <a:gd name="T56" fmla="*/ 672 w 1117"/>
                <a:gd name="T57" fmla="*/ 144 h 421"/>
                <a:gd name="T58" fmla="*/ 648 w 1117"/>
                <a:gd name="T59" fmla="*/ 96 h 421"/>
                <a:gd name="T60" fmla="*/ 624 w 1117"/>
                <a:gd name="T61" fmla="*/ 48 h 421"/>
                <a:gd name="T62" fmla="*/ 588 w 1117"/>
                <a:gd name="T63" fmla="*/ 12 h 421"/>
                <a:gd name="T64" fmla="*/ 540 w 1117"/>
                <a:gd name="T65" fmla="*/ 0 h 421"/>
                <a:gd name="T66" fmla="*/ 516 w 1117"/>
                <a:gd name="T67" fmla="*/ 24 h 421"/>
                <a:gd name="T68" fmla="*/ 492 w 1117"/>
                <a:gd name="T69" fmla="*/ 72 h 421"/>
                <a:gd name="T70" fmla="*/ 492 w 1117"/>
                <a:gd name="T71" fmla="*/ 120 h 421"/>
                <a:gd name="T72" fmla="*/ 516 w 1117"/>
                <a:gd name="T73" fmla="*/ 180 h 421"/>
                <a:gd name="T74" fmla="*/ 552 w 1117"/>
                <a:gd name="T75" fmla="*/ 216 h 421"/>
                <a:gd name="T76" fmla="*/ 600 w 1117"/>
                <a:gd name="T77" fmla="*/ 264 h 421"/>
                <a:gd name="T78" fmla="*/ 684 w 1117"/>
                <a:gd name="T79" fmla="*/ 312 h 421"/>
                <a:gd name="T80" fmla="*/ 732 w 1117"/>
                <a:gd name="T81" fmla="*/ 312 h 421"/>
                <a:gd name="T82" fmla="*/ 780 w 1117"/>
                <a:gd name="T83" fmla="*/ 288 h 421"/>
                <a:gd name="T84" fmla="*/ 816 w 1117"/>
                <a:gd name="T85" fmla="*/ 252 h 421"/>
                <a:gd name="T86" fmla="*/ 828 w 1117"/>
                <a:gd name="T87" fmla="*/ 204 h 421"/>
                <a:gd name="T88" fmla="*/ 840 w 1117"/>
                <a:gd name="T89" fmla="*/ 156 h 421"/>
                <a:gd name="T90" fmla="*/ 828 w 1117"/>
                <a:gd name="T91" fmla="*/ 108 h 421"/>
                <a:gd name="T92" fmla="*/ 792 w 1117"/>
                <a:gd name="T93" fmla="*/ 60 h 421"/>
                <a:gd name="T94" fmla="*/ 732 w 1117"/>
                <a:gd name="T95" fmla="*/ 84 h 421"/>
                <a:gd name="T96" fmla="*/ 696 w 1117"/>
                <a:gd name="T97" fmla="*/ 120 h 421"/>
                <a:gd name="T98" fmla="*/ 696 w 1117"/>
                <a:gd name="T99" fmla="*/ 180 h 421"/>
                <a:gd name="T100" fmla="*/ 732 w 1117"/>
                <a:gd name="T101" fmla="*/ 252 h 421"/>
                <a:gd name="T102" fmla="*/ 756 w 1117"/>
                <a:gd name="T103" fmla="*/ 300 h 421"/>
                <a:gd name="T104" fmla="*/ 804 w 1117"/>
                <a:gd name="T105" fmla="*/ 288 h 421"/>
                <a:gd name="T106" fmla="*/ 852 w 1117"/>
                <a:gd name="T107" fmla="*/ 264 h 421"/>
                <a:gd name="T108" fmla="*/ 900 w 1117"/>
                <a:gd name="T109" fmla="*/ 252 h 421"/>
                <a:gd name="T110" fmla="*/ 948 w 1117"/>
                <a:gd name="T111" fmla="*/ 216 h 421"/>
                <a:gd name="T112" fmla="*/ 996 w 1117"/>
                <a:gd name="T113" fmla="*/ 180 h 421"/>
                <a:gd name="T114" fmla="*/ 1056 w 1117"/>
                <a:gd name="T115" fmla="*/ 144 h 421"/>
                <a:gd name="T116" fmla="*/ 1104 w 1117"/>
                <a:gd name="T117" fmla="*/ 96 h 4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7"/>
                <a:gd name="T178" fmla="*/ 0 h 421"/>
                <a:gd name="T179" fmla="*/ 1117 w 1117"/>
                <a:gd name="T180" fmla="*/ 421 h 4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7" h="421">
                  <a:moveTo>
                    <a:pt x="0" y="276"/>
                  </a:moveTo>
                  <a:lnTo>
                    <a:pt x="24" y="288"/>
                  </a:lnTo>
                  <a:lnTo>
                    <a:pt x="36" y="312"/>
                  </a:lnTo>
                  <a:lnTo>
                    <a:pt x="60" y="336"/>
                  </a:lnTo>
                  <a:lnTo>
                    <a:pt x="84" y="348"/>
                  </a:lnTo>
                  <a:lnTo>
                    <a:pt x="108" y="348"/>
                  </a:lnTo>
                  <a:lnTo>
                    <a:pt x="120" y="372"/>
                  </a:lnTo>
                  <a:lnTo>
                    <a:pt x="144" y="372"/>
                  </a:lnTo>
                  <a:lnTo>
                    <a:pt x="168" y="384"/>
                  </a:lnTo>
                  <a:lnTo>
                    <a:pt x="192" y="384"/>
                  </a:lnTo>
                  <a:lnTo>
                    <a:pt x="216" y="396"/>
                  </a:lnTo>
                  <a:lnTo>
                    <a:pt x="240" y="408"/>
                  </a:lnTo>
                  <a:lnTo>
                    <a:pt x="276" y="408"/>
                  </a:lnTo>
                  <a:lnTo>
                    <a:pt x="300" y="408"/>
                  </a:lnTo>
                  <a:lnTo>
                    <a:pt x="348" y="408"/>
                  </a:lnTo>
                  <a:lnTo>
                    <a:pt x="372" y="408"/>
                  </a:lnTo>
                  <a:lnTo>
                    <a:pt x="408" y="408"/>
                  </a:lnTo>
                  <a:lnTo>
                    <a:pt x="432" y="384"/>
                  </a:lnTo>
                  <a:lnTo>
                    <a:pt x="432" y="360"/>
                  </a:lnTo>
                  <a:lnTo>
                    <a:pt x="444" y="336"/>
                  </a:lnTo>
                  <a:lnTo>
                    <a:pt x="456" y="300"/>
                  </a:lnTo>
                  <a:lnTo>
                    <a:pt x="456" y="276"/>
                  </a:lnTo>
                  <a:lnTo>
                    <a:pt x="432" y="264"/>
                  </a:lnTo>
                  <a:lnTo>
                    <a:pt x="408" y="240"/>
                  </a:lnTo>
                  <a:lnTo>
                    <a:pt x="384" y="228"/>
                  </a:lnTo>
                  <a:lnTo>
                    <a:pt x="372" y="204"/>
                  </a:lnTo>
                  <a:lnTo>
                    <a:pt x="348" y="192"/>
                  </a:lnTo>
                  <a:lnTo>
                    <a:pt x="324" y="168"/>
                  </a:lnTo>
                  <a:lnTo>
                    <a:pt x="300" y="168"/>
                  </a:lnTo>
                  <a:lnTo>
                    <a:pt x="276" y="168"/>
                  </a:lnTo>
                  <a:lnTo>
                    <a:pt x="252" y="180"/>
                  </a:lnTo>
                  <a:lnTo>
                    <a:pt x="216" y="192"/>
                  </a:lnTo>
                  <a:lnTo>
                    <a:pt x="216" y="216"/>
                  </a:lnTo>
                  <a:lnTo>
                    <a:pt x="240" y="216"/>
                  </a:lnTo>
                  <a:lnTo>
                    <a:pt x="252" y="264"/>
                  </a:lnTo>
                  <a:lnTo>
                    <a:pt x="240" y="288"/>
                  </a:lnTo>
                  <a:lnTo>
                    <a:pt x="240" y="312"/>
                  </a:lnTo>
                  <a:lnTo>
                    <a:pt x="264" y="336"/>
                  </a:lnTo>
                  <a:lnTo>
                    <a:pt x="276" y="360"/>
                  </a:lnTo>
                  <a:lnTo>
                    <a:pt x="300" y="372"/>
                  </a:lnTo>
                  <a:lnTo>
                    <a:pt x="324" y="396"/>
                  </a:lnTo>
                  <a:lnTo>
                    <a:pt x="372" y="408"/>
                  </a:lnTo>
                  <a:lnTo>
                    <a:pt x="396" y="408"/>
                  </a:lnTo>
                  <a:lnTo>
                    <a:pt x="432" y="420"/>
                  </a:lnTo>
                  <a:lnTo>
                    <a:pt x="456" y="408"/>
                  </a:lnTo>
                  <a:lnTo>
                    <a:pt x="480" y="408"/>
                  </a:lnTo>
                  <a:lnTo>
                    <a:pt x="516" y="396"/>
                  </a:lnTo>
                  <a:lnTo>
                    <a:pt x="540" y="384"/>
                  </a:lnTo>
                  <a:lnTo>
                    <a:pt x="564" y="372"/>
                  </a:lnTo>
                  <a:lnTo>
                    <a:pt x="588" y="348"/>
                  </a:lnTo>
                  <a:lnTo>
                    <a:pt x="612" y="324"/>
                  </a:lnTo>
                  <a:lnTo>
                    <a:pt x="648" y="312"/>
                  </a:lnTo>
                  <a:lnTo>
                    <a:pt x="660" y="288"/>
                  </a:lnTo>
                  <a:lnTo>
                    <a:pt x="672" y="264"/>
                  </a:lnTo>
                  <a:lnTo>
                    <a:pt x="672" y="240"/>
                  </a:lnTo>
                  <a:lnTo>
                    <a:pt x="672" y="216"/>
                  </a:lnTo>
                  <a:lnTo>
                    <a:pt x="672" y="192"/>
                  </a:lnTo>
                  <a:lnTo>
                    <a:pt x="672" y="144"/>
                  </a:lnTo>
                  <a:lnTo>
                    <a:pt x="660" y="120"/>
                  </a:lnTo>
                  <a:lnTo>
                    <a:pt x="648" y="96"/>
                  </a:lnTo>
                  <a:lnTo>
                    <a:pt x="636" y="72"/>
                  </a:lnTo>
                  <a:lnTo>
                    <a:pt x="624" y="48"/>
                  </a:lnTo>
                  <a:lnTo>
                    <a:pt x="612" y="24"/>
                  </a:lnTo>
                  <a:lnTo>
                    <a:pt x="588" y="12"/>
                  </a:lnTo>
                  <a:lnTo>
                    <a:pt x="564" y="0"/>
                  </a:lnTo>
                  <a:lnTo>
                    <a:pt x="540" y="0"/>
                  </a:lnTo>
                  <a:lnTo>
                    <a:pt x="540" y="24"/>
                  </a:lnTo>
                  <a:lnTo>
                    <a:pt x="516" y="24"/>
                  </a:lnTo>
                  <a:lnTo>
                    <a:pt x="492" y="48"/>
                  </a:lnTo>
                  <a:lnTo>
                    <a:pt x="492" y="72"/>
                  </a:lnTo>
                  <a:lnTo>
                    <a:pt x="492" y="96"/>
                  </a:lnTo>
                  <a:lnTo>
                    <a:pt x="492" y="120"/>
                  </a:lnTo>
                  <a:lnTo>
                    <a:pt x="504" y="144"/>
                  </a:lnTo>
                  <a:lnTo>
                    <a:pt x="516" y="180"/>
                  </a:lnTo>
                  <a:lnTo>
                    <a:pt x="528" y="204"/>
                  </a:lnTo>
                  <a:lnTo>
                    <a:pt x="552" y="216"/>
                  </a:lnTo>
                  <a:lnTo>
                    <a:pt x="576" y="240"/>
                  </a:lnTo>
                  <a:lnTo>
                    <a:pt x="600" y="264"/>
                  </a:lnTo>
                  <a:lnTo>
                    <a:pt x="648" y="300"/>
                  </a:lnTo>
                  <a:lnTo>
                    <a:pt x="684" y="312"/>
                  </a:lnTo>
                  <a:lnTo>
                    <a:pt x="708" y="312"/>
                  </a:lnTo>
                  <a:lnTo>
                    <a:pt x="732" y="312"/>
                  </a:lnTo>
                  <a:lnTo>
                    <a:pt x="756" y="300"/>
                  </a:lnTo>
                  <a:lnTo>
                    <a:pt x="780" y="288"/>
                  </a:lnTo>
                  <a:lnTo>
                    <a:pt x="804" y="276"/>
                  </a:lnTo>
                  <a:lnTo>
                    <a:pt x="816" y="252"/>
                  </a:lnTo>
                  <a:lnTo>
                    <a:pt x="828" y="228"/>
                  </a:lnTo>
                  <a:lnTo>
                    <a:pt x="828" y="204"/>
                  </a:lnTo>
                  <a:lnTo>
                    <a:pt x="840" y="180"/>
                  </a:lnTo>
                  <a:lnTo>
                    <a:pt x="840" y="156"/>
                  </a:lnTo>
                  <a:lnTo>
                    <a:pt x="828" y="132"/>
                  </a:lnTo>
                  <a:lnTo>
                    <a:pt x="828" y="108"/>
                  </a:lnTo>
                  <a:lnTo>
                    <a:pt x="816" y="84"/>
                  </a:lnTo>
                  <a:lnTo>
                    <a:pt x="792" y="60"/>
                  </a:lnTo>
                  <a:lnTo>
                    <a:pt x="768" y="72"/>
                  </a:lnTo>
                  <a:lnTo>
                    <a:pt x="732" y="84"/>
                  </a:lnTo>
                  <a:lnTo>
                    <a:pt x="708" y="96"/>
                  </a:lnTo>
                  <a:lnTo>
                    <a:pt x="696" y="120"/>
                  </a:lnTo>
                  <a:lnTo>
                    <a:pt x="696" y="144"/>
                  </a:lnTo>
                  <a:lnTo>
                    <a:pt x="696" y="180"/>
                  </a:lnTo>
                  <a:lnTo>
                    <a:pt x="708" y="204"/>
                  </a:lnTo>
                  <a:lnTo>
                    <a:pt x="732" y="252"/>
                  </a:lnTo>
                  <a:lnTo>
                    <a:pt x="756" y="276"/>
                  </a:lnTo>
                  <a:lnTo>
                    <a:pt x="756" y="300"/>
                  </a:lnTo>
                  <a:lnTo>
                    <a:pt x="780" y="300"/>
                  </a:lnTo>
                  <a:lnTo>
                    <a:pt x="804" y="288"/>
                  </a:lnTo>
                  <a:lnTo>
                    <a:pt x="828" y="276"/>
                  </a:lnTo>
                  <a:lnTo>
                    <a:pt x="852" y="264"/>
                  </a:lnTo>
                  <a:lnTo>
                    <a:pt x="876" y="252"/>
                  </a:lnTo>
                  <a:lnTo>
                    <a:pt x="900" y="252"/>
                  </a:lnTo>
                  <a:lnTo>
                    <a:pt x="924" y="228"/>
                  </a:lnTo>
                  <a:lnTo>
                    <a:pt x="948" y="216"/>
                  </a:lnTo>
                  <a:lnTo>
                    <a:pt x="972" y="192"/>
                  </a:lnTo>
                  <a:lnTo>
                    <a:pt x="996" y="180"/>
                  </a:lnTo>
                  <a:lnTo>
                    <a:pt x="1032" y="156"/>
                  </a:lnTo>
                  <a:lnTo>
                    <a:pt x="1056" y="144"/>
                  </a:lnTo>
                  <a:lnTo>
                    <a:pt x="1092" y="120"/>
                  </a:lnTo>
                  <a:lnTo>
                    <a:pt x="1104" y="96"/>
                  </a:lnTo>
                  <a:lnTo>
                    <a:pt x="1116" y="7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61453" name="Line 8"/>
            <p:cNvSpPr>
              <a:spLocks noChangeShapeType="1"/>
            </p:cNvSpPr>
            <p:nvPr/>
          </p:nvSpPr>
          <p:spPr bwMode="auto">
            <a:xfrm flipV="1">
              <a:off x="1724" y="2528"/>
              <a:ext cx="1812" cy="1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1454" name="Oval 9"/>
            <p:cNvSpPr>
              <a:spLocks noChangeArrowheads="1"/>
            </p:cNvSpPr>
            <p:nvPr/>
          </p:nvSpPr>
          <p:spPr bwMode="auto">
            <a:xfrm>
              <a:off x="1636" y="3736"/>
              <a:ext cx="188" cy="152"/>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5" name="Oval 10"/>
            <p:cNvSpPr>
              <a:spLocks noChangeArrowheads="1"/>
            </p:cNvSpPr>
            <p:nvPr/>
          </p:nvSpPr>
          <p:spPr bwMode="auto">
            <a:xfrm>
              <a:off x="3460" y="2500"/>
              <a:ext cx="188" cy="152"/>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grpSp>
      <p:pic>
        <p:nvPicPr>
          <p:cNvPr id="61445" name="Picture 12" descr="corememory_stac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025" y="2030413"/>
            <a:ext cx="4084638"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13" descr="corememoryclose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11650"/>
            <a:ext cx="24765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 Box 14"/>
          <p:cNvSpPr txBox="1">
            <a:spLocks noChangeArrowheads="1"/>
          </p:cNvSpPr>
          <p:nvPr/>
        </p:nvSpPr>
        <p:spPr bwMode="auto">
          <a:xfrm>
            <a:off x="5380038" y="6076950"/>
            <a:ext cx="3763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solidFill>
                  <a:srgbClr val="000000"/>
                </a:solidFill>
              </a:rPr>
              <a:t>This stack is approx. 8 X 8 X 8 inch and consists of 13 x 4096 bits  </a:t>
            </a:r>
          </a:p>
        </p:txBody>
      </p:sp>
      <p:sp>
        <p:nvSpPr>
          <p:cNvPr id="16" name="Slide Number Placeholder 15"/>
          <p:cNvSpPr>
            <a:spLocks noGrp="1"/>
          </p:cNvSpPr>
          <p:nvPr>
            <p:ph type="sldNum" sz="quarter" idx="10"/>
          </p:nvPr>
        </p:nvSpPr>
        <p:spPr/>
        <p:txBody>
          <a:bodyPr/>
          <a:lstStyle/>
          <a:p>
            <a:pPr>
              <a:defRPr/>
            </a:pPr>
            <a:fld id="{3C060840-56A5-472A-9B86-D358C779B5E0}" type="slidenum">
              <a:rPr lang="en-US">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33257312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601663"/>
          </a:xfrm>
        </p:spPr>
        <p:txBody>
          <a:bodyPr/>
          <a:lstStyle/>
          <a:p>
            <a:pPr eaLnBrk="1" hangingPunct="1"/>
            <a:r>
              <a:rPr lang="en-US" altLang="en-US" smtClean="0"/>
              <a:t>More Realistic View on CPU Time</a:t>
            </a:r>
          </a:p>
        </p:txBody>
      </p:sp>
      <p:sp>
        <p:nvSpPr>
          <p:cNvPr id="43011" name="Rectangle 3"/>
          <p:cNvSpPr>
            <a:spLocks noGrp="1" noChangeArrowheads="1"/>
          </p:cNvSpPr>
          <p:nvPr>
            <p:ph type="body" idx="1"/>
          </p:nvPr>
        </p:nvSpPr>
        <p:spPr>
          <a:xfrm>
            <a:off x="704850" y="2773363"/>
            <a:ext cx="7562850" cy="2320925"/>
          </a:xfrm>
        </p:spPr>
        <p:txBody>
          <a:bodyPr/>
          <a:lstStyle/>
          <a:p>
            <a:pPr eaLnBrk="1" hangingPunct="1"/>
            <a:r>
              <a:rPr lang="en-US" altLang="en-US" smtClean="0"/>
              <a:t>How do we improve performance</a:t>
            </a:r>
          </a:p>
          <a:p>
            <a:pPr lvl="1" eaLnBrk="1" hangingPunct="1">
              <a:buFontTx/>
              <a:buNone/>
            </a:pPr>
            <a:r>
              <a:rPr lang="en-US" altLang="en-US" sz="2400" i="1" smtClean="0"/>
              <a:t>1. Reduce the miss rate, </a:t>
            </a:r>
            <a:endParaRPr lang="en-US" altLang="en-US" sz="2400" smtClean="0"/>
          </a:p>
          <a:p>
            <a:pPr lvl="1" eaLnBrk="1" hangingPunct="1">
              <a:buFontTx/>
              <a:buNone/>
            </a:pPr>
            <a:r>
              <a:rPr lang="en-US" altLang="en-US" sz="2400" smtClean="0"/>
              <a:t>2. Reduce the miss penalty, or</a:t>
            </a:r>
          </a:p>
          <a:p>
            <a:pPr lvl="1" eaLnBrk="1" hangingPunct="1">
              <a:buFontTx/>
              <a:buNone/>
            </a:pPr>
            <a:r>
              <a:rPr lang="en-US" altLang="en-US" sz="2400" smtClean="0"/>
              <a:t>3. Reduce the time to hit in the cache. </a:t>
            </a:r>
          </a:p>
          <a:p>
            <a:pPr lvl="1" eaLnBrk="1" hangingPunct="1"/>
            <a:endParaRPr lang="en-US" altLang="en-US" smtClean="0"/>
          </a:p>
        </p:txBody>
      </p:sp>
      <p:graphicFrame>
        <p:nvGraphicFramePr>
          <p:cNvPr id="27652" name="Object 2">
            <a:hlinkClick r:id="" action="ppaction://ole?verb=0"/>
          </p:cNvPr>
          <p:cNvGraphicFramePr>
            <a:graphicFrameLocks/>
          </p:cNvGraphicFramePr>
          <p:nvPr/>
        </p:nvGraphicFramePr>
        <p:xfrm>
          <a:off x="114300" y="1536700"/>
          <a:ext cx="8864600" cy="533400"/>
        </p:xfrm>
        <a:graphic>
          <a:graphicData uri="http://schemas.openxmlformats.org/presentationml/2006/ole">
            <mc:AlternateContent xmlns:mc="http://schemas.openxmlformats.org/markup-compatibility/2006">
              <mc:Choice xmlns:v="urn:schemas-microsoft-com:vml" Requires="v">
                <p:oleObj spid="_x0000_s27667" name="Equation" r:id="rId4" imgW="6657975" imgH="409575" progId="Equation.DSMT4">
                  <p:embed/>
                </p:oleObj>
              </mc:Choice>
              <mc:Fallback>
                <p:oleObj name="Equation" r:id="rId4" imgW="6657975" imgH="409575" progId="Equation.DSMT4">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1536700"/>
                        <a:ext cx="8864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Oval 5"/>
          <p:cNvSpPr>
            <a:spLocks noChangeArrowheads="1"/>
          </p:cNvSpPr>
          <p:nvPr/>
        </p:nvSpPr>
        <p:spPr bwMode="auto">
          <a:xfrm>
            <a:off x="4565650" y="1631950"/>
            <a:ext cx="1079500" cy="355600"/>
          </a:xfrm>
          <a:prstGeom prst="ellipse">
            <a:avLst/>
          </a:prstGeom>
          <a:noFill/>
          <a:ln w="254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7" name="Oval 5"/>
          <p:cNvSpPr>
            <a:spLocks noChangeArrowheads="1"/>
          </p:cNvSpPr>
          <p:nvPr/>
        </p:nvSpPr>
        <p:spPr bwMode="auto">
          <a:xfrm>
            <a:off x="5748338" y="1595438"/>
            <a:ext cx="1290637" cy="436562"/>
          </a:xfrm>
          <a:prstGeom prst="ellipse">
            <a:avLst/>
          </a:prstGeom>
          <a:noFill/>
          <a:ln w="254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9" name="Slide Number Placeholder 8"/>
          <p:cNvSpPr>
            <a:spLocks noGrp="1"/>
          </p:cNvSpPr>
          <p:nvPr>
            <p:ph type="sldNum" sz="quarter" idx="10"/>
          </p:nvPr>
        </p:nvSpPr>
        <p:spPr/>
        <p:txBody>
          <a:bodyPr/>
          <a:lstStyle/>
          <a:p>
            <a:pPr>
              <a:defRPr/>
            </a:pPr>
            <a:fld id="{290C239E-407E-4DC9-A176-A3C142C44238}" type="slidenum">
              <a:rPr lang="en-US"/>
              <a:pPr>
                <a:defRPr/>
              </a:pPr>
              <a:t>30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3"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5"/>
          <p:cNvSpPr>
            <a:spLocks noGrp="1"/>
          </p:cNvSpPr>
          <p:nvPr>
            <p:ph type="body" idx="1"/>
          </p:nvPr>
        </p:nvSpPr>
        <p:spPr>
          <a:xfrm>
            <a:off x="722313" y="2293938"/>
            <a:ext cx="7772400" cy="1500187"/>
          </a:xfrm>
        </p:spPr>
        <p:txBody>
          <a:bodyPr/>
          <a:lstStyle/>
          <a:p>
            <a:pPr algn="ctr" eaLnBrk="1" hangingPunct="1"/>
            <a:r>
              <a:rPr lang="en-US" altLang="en-US" sz="3600" b="1" smtClean="0">
                <a:solidFill>
                  <a:srgbClr val="0070C0"/>
                </a:solidFill>
              </a:rPr>
              <a:t>6 Basic Cache Optimizations</a:t>
            </a:r>
          </a:p>
        </p:txBody>
      </p:sp>
      <p:sp>
        <p:nvSpPr>
          <p:cNvPr id="4" name="Slide Number Placeholder 3"/>
          <p:cNvSpPr>
            <a:spLocks noGrp="1"/>
          </p:cNvSpPr>
          <p:nvPr>
            <p:ph type="sldNum" sz="quarter" idx="10"/>
          </p:nvPr>
        </p:nvSpPr>
        <p:spPr/>
        <p:txBody>
          <a:bodyPr/>
          <a:lstStyle/>
          <a:p>
            <a:pPr>
              <a:defRPr/>
            </a:pPr>
            <a:fld id="{E973BB29-BEB5-485B-927C-5763A277B4D4}"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776288" y="3095625"/>
            <a:ext cx="6692900" cy="3644900"/>
            <a:chOff x="776134" y="3096281"/>
            <a:chExt cx="6692297" cy="3643886"/>
          </a:xfrm>
        </p:grpSpPr>
        <p:pic>
          <p:nvPicPr>
            <p:cNvPr id="2970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679" y="3096281"/>
              <a:ext cx="5752752" cy="364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9706" name="Text Box 4"/>
            <p:cNvSpPr txBox="1">
              <a:spLocks noChangeArrowheads="1"/>
            </p:cNvSpPr>
            <p:nvPr/>
          </p:nvSpPr>
          <p:spPr bwMode="auto">
            <a:xfrm>
              <a:off x="776134" y="3298187"/>
              <a:ext cx="1119295" cy="35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Word more likely</a:t>
              </a:r>
            </a:p>
            <a:p>
              <a:pPr>
                <a:spcBef>
                  <a:spcPct val="0"/>
                </a:spcBef>
                <a:buFontTx/>
                <a:buNone/>
              </a:pPr>
              <a:r>
                <a:rPr lang="en-US" altLang="en-US" sz="1400"/>
                <a:t>to be in block</a:t>
              </a:r>
            </a:p>
          </p:txBody>
        </p:sp>
        <p:sp>
          <p:nvSpPr>
            <p:cNvPr id="29707" name="Text Box 5"/>
            <p:cNvSpPr txBox="1">
              <a:spLocks noChangeArrowheads="1"/>
            </p:cNvSpPr>
            <p:nvPr/>
          </p:nvSpPr>
          <p:spPr bwMode="auto">
            <a:xfrm>
              <a:off x="6167707" y="3099522"/>
              <a:ext cx="1178205" cy="2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Conflict increases</a:t>
              </a:r>
            </a:p>
          </p:txBody>
        </p:sp>
        <p:sp>
          <p:nvSpPr>
            <p:cNvPr id="29708" name="Line 6"/>
            <p:cNvSpPr>
              <a:spLocks noChangeShapeType="1"/>
            </p:cNvSpPr>
            <p:nvPr/>
          </p:nvSpPr>
          <p:spPr bwMode="auto">
            <a:xfrm>
              <a:off x="2318994" y="3591612"/>
              <a:ext cx="1519387" cy="7110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7"/>
            <p:cNvSpPr>
              <a:spLocks noChangeShapeType="1"/>
            </p:cNvSpPr>
            <p:nvPr/>
          </p:nvSpPr>
          <p:spPr bwMode="auto">
            <a:xfrm flipH="1">
              <a:off x="5140296" y="3317401"/>
              <a:ext cx="904861" cy="728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Text Box 10"/>
            <p:cNvSpPr txBox="1">
              <a:spLocks noChangeArrowheads="1"/>
            </p:cNvSpPr>
            <p:nvPr/>
          </p:nvSpPr>
          <p:spPr bwMode="auto">
            <a:xfrm>
              <a:off x="6124098" y="3407367"/>
              <a:ext cx="1068631" cy="27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Cache size</a:t>
              </a:r>
            </a:p>
          </p:txBody>
        </p:sp>
      </p:grpSp>
      <p:sp>
        <p:nvSpPr>
          <p:cNvPr id="29699" name="Rectangle 8"/>
          <p:cNvSpPr>
            <a:spLocks noGrp="1" noChangeArrowheads="1"/>
          </p:cNvSpPr>
          <p:nvPr>
            <p:ph type="title"/>
          </p:nvPr>
        </p:nvSpPr>
        <p:spPr/>
        <p:txBody>
          <a:bodyPr/>
          <a:lstStyle/>
          <a:p>
            <a:pPr eaLnBrk="1" hangingPunct="1"/>
            <a:r>
              <a:rPr lang="en-US" altLang="en-US" smtClean="0"/>
              <a:t>1. Larger Block Size</a:t>
            </a:r>
          </a:p>
        </p:txBody>
      </p:sp>
      <p:sp>
        <p:nvSpPr>
          <p:cNvPr id="29700" name="Rectangle 9"/>
          <p:cNvSpPr>
            <a:spLocks noGrp="1" noChangeArrowheads="1"/>
          </p:cNvSpPr>
          <p:nvPr>
            <p:ph type="body" idx="1"/>
          </p:nvPr>
        </p:nvSpPr>
        <p:spPr>
          <a:xfrm>
            <a:off x="457200" y="935038"/>
            <a:ext cx="8229600" cy="1892300"/>
          </a:xfrm>
        </p:spPr>
        <p:txBody>
          <a:bodyPr/>
          <a:lstStyle/>
          <a:p>
            <a:pPr eaLnBrk="1" hangingPunct="1"/>
            <a:r>
              <a:rPr lang="en-US" altLang="en-US" sz="2000" smtClean="0"/>
              <a:t>Pros</a:t>
            </a:r>
          </a:p>
          <a:p>
            <a:pPr lvl="1" eaLnBrk="1" hangingPunct="1"/>
            <a:r>
              <a:rPr lang="en-US" altLang="en-US" sz="1800" smtClean="0"/>
              <a:t>Increases hit rate</a:t>
            </a:r>
          </a:p>
          <a:p>
            <a:pPr lvl="2" eaLnBrk="1" hangingPunct="1"/>
            <a:r>
              <a:rPr lang="en-US" altLang="en-US" sz="1600" smtClean="0"/>
              <a:t>Takes advantage of spatial locality (compulsory misses)</a:t>
            </a:r>
          </a:p>
          <a:p>
            <a:pPr eaLnBrk="1" hangingPunct="1"/>
            <a:r>
              <a:rPr lang="en-US" altLang="en-US" sz="2000" smtClean="0"/>
              <a:t>Cons</a:t>
            </a:r>
          </a:p>
          <a:p>
            <a:pPr lvl="1" eaLnBrk="1" hangingPunct="1"/>
            <a:r>
              <a:rPr lang="en-US" altLang="en-US" sz="1800" smtClean="0"/>
              <a:t>Can increase miss penalty</a:t>
            </a:r>
          </a:p>
          <a:p>
            <a:pPr lvl="1" eaLnBrk="1" hangingPunct="1"/>
            <a:r>
              <a:rPr lang="en-US" altLang="en-US" sz="1800" smtClean="0"/>
              <a:t>Increases conflict and capacity misses is cache too small</a:t>
            </a:r>
          </a:p>
        </p:txBody>
      </p:sp>
      <p:sp>
        <p:nvSpPr>
          <p:cNvPr id="4" name="Slide Number Placeholder 3"/>
          <p:cNvSpPr>
            <a:spLocks noGrp="1"/>
          </p:cNvSpPr>
          <p:nvPr>
            <p:ph type="sldNum" sz="quarter" idx="10"/>
          </p:nvPr>
        </p:nvSpPr>
        <p:spPr/>
        <p:txBody>
          <a:bodyPr/>
          <a:lstStyle/>
          <a:p>
            <a:pPr>
              <a:defRPr/>
            </a:pPr>
            <a:fld id="{FE85A8C8-175E-41D8-97F2-8A4A2FE3C6AC}" type="slidenum">
              <a:rPr lang="en-US"/>
              <a:pPr>
                <a:defRPr/>
              </a:pPr>
              <a:t>32</a:t>
            </a:fld>
            <a:endParaRPr lang="en-US" dirty="0"/>
          </a:p>
        </p:txBody>
      </p:sp>
      <p:grpSp>
        <p:nvGrpSpPr>
          <p:cNvPr id="3" name="Group 14"/>
          <p:cNvGrpSpPr>
            <a:grpSpLocks/>
          </p:cNvGrpSpPr>
          <p:nvPr/>
        </p:nvGrpSpPr>
        <p:grpSpPr bwMode="auto">
          <a:xfrm>
            <a:off x="6230938" y="5494338"/>
            <a:ext cx="2686050" cy="1011237"/>
            <a:chOff x="6231118" y="5495003"/>
            <a:chExt cx="2686639" cy="1010757"/>
          </a:xfrm>
        </p:grpSpPr>
        <p:sp>
          <p:nvSpPr>
            <p:cNvPr id="29703" name="Text Box 8"/>
            <p:cNvSpPr txBox="1">
              <a:spLocks noChangeArrowheads="1"/>
            </p:cNvSpPr>
            <p:nvPr/>
          </p:nvSpPr>
          <p:spPr bwMode="auto">
            <a:xfrm>
              <a:off x="6231118" y="5920985"/>
              <a:ext cx="2686639" cy="58477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600"/>
                <a:t>2. Reduce misses with larger cache </a:t>
              </a:r>
            </a:p>
          </p:txBody>
        </p:sp>
        <p:sp>
          <p:nvSpPr>
            <p:cNvPr id="29704" name="Line 9"/>
            <p:cNvSpPr>
              <a:spLocks noChangeShapeType="1"/>
            </p:cNvSpPr>
            <p:nvPr/>
          </p:nvSpPr>
          <p:spPr bwMode="auto">
            <a:xfrm flipH="1" flipV="1">
              <a:off x="6823952" y="5495003"/>
              <a:ext cx="38880" cy="4758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marL="342900" indent="-342900" eaLnBrk="1" hangingPunct="1"/>
            <a:r>
              <a:rPr lang="en-US" altLang="en-US" smtClean="0"/>
              <a:t>2. Larger Cache</a:t>
            </a:r>
          </a:p>
        </p:txBody>
      </p:sp>
      <p:sp>
        <p:nvSpPr>
          <p:cNvPr id="30723" name="Content Placeholder 2"/>
          <p:cNvSpPr>
            <a:spLocks noGrp="1"/>
          </p:cNvSpPr>
          <p:nvPr>
            <p:ph idx="1"/>
          </p:nvPr>
        </p:nvSpPr>
        <p:spPr/>
        <p:txBody>
          <a:bodyPr/>
          <a:lstStyle/>
          <a:p>
            <a:pPr eaLnBrk="1" hangingPunct="1"/>
            <a:r>
              <a:rPr lang="en-US" altLang="en-US" smtClean="0"/>
              <a:t>Pros</a:t>
            </a:r>
          </a:p>
          <a:p>
            <a:pPr lvl="1" eaLnBrk="1" hangingPunct="1"/>
            <a:r>
              <a:rPr lang="en-US" altLang="en-US" smtClean="0"/>
              <a:t>Reduce miss rate </a:t>
            </a:r>
          </a:p>
          <a:p>
            <a:pPr lvl="2" eaLnBrk="1" hangingPunct="1"/>
            <a:r>
              <a:rPr lang="en-US" altLang="en-US" smtClean="0"/>
              <a:t>Less capacity misses (and maybe conflict misses)</a:t>
            </a:r>
          </a:p>
          <a:p>
            <a:pPr lvl="2" eaLnBrk="1" hangingPunct="1"/>
            <a:endParaRPr lang="en-US" altLang="en-US" smtClean="0"/>
          </a:p>
          <a:p>
            <a:pPr eaLnBrk="1" hangingPunct="1"/>
            <a:r>
              <a:rPr lang="en-US" altLang="en-US" smtClean="0"/>
              <a:t>Cons</a:t>
            </a:r>
          </a:p>
          <a:p>
            <a:pPr lvl="1" eaLnBrk="1" hangingPunct="1"/>
            <a:r>
              <a:rPr lang="en-US" altLang="en-US" smtClean="0"/>
              <a:t>Increase hit time</a:t>
            </a:r>
          </a:p>
          <a:p>
            <a:pPr lvl="1" eaLnBrk="1" hangingPunct="1"/>
            <a:r>
              <a:rPr lang="en-US" altLang="en-US" smtClean="0"/>
              <a:t>Increase in power consumption</a:t>
            </a:r>
          </a:p>
        </p:txBody>
      </p:sp>
      <p:sp>
        <p:nvSpPr>
          <p:cNvPr id="4" name="Slide Number Placeholder 3"/>
          <p:cNvSpPr>
            <a:spLocks noGrp="1"/>
          </p:cNvSpPr>
          <p:nvPr>
            <p:ph type="sldNum" sz="quarter" idx="10"/>
          </p:nvPr>
        </p:nvSpPr>
        <p:spPr/>
        <p:txBody>
          <a:bodyPr/>
          <a:lstStyle/>
          <a:p>
            <a:pPr>
              <a:defRPr/>
            </a:pPr>
            <a:fld id="{1795A03C-2DD0-4492-9919-3F69A30A370C}"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eaLnBrk="1" hangingPunct="1">
              <a:defRPr/>
            </a:pPr>
            <a:r>
              <a:rPr lang="en-US" dirty="0" smtClean="0">
                <a:latin typeface="+mj-lt"/>
                <a:ea typeface="+mj-ea"/>
                <a:cs typeface="+mj-cs"/>
              </a:rPr>
              <a:t>3. Higher Associativity</a:t>
            </a:r>
            <a:endParaRPr lang="en-US" dirty="0">
              <a:latin typeface="+mj-lt"/>
              <a:ea typeface="+mj-ea"/>
              <a:cs typeface="+mj-cs"/>
            </a:endParaRPr>
          </a:p>
        </p:txBody>
      </p:sp>
      <p:sp>
        <p:nvSpPr>
          <p:cNvPr id="3" name="Content Placeholder 2"/>
          <p:cNvSpPr>
            <a:spLocks noGrp="1"/>
          </p:cNvSpPr>
          <p:nvPr>
            <p:ph idx="1"/>
          </p:nvPr>
        </p:nvSpPr>
        <p:spPr>
          <a:xfrm>
            <a:off x="0" y="1066800"/>
            <a:ext cx="3167063" cy="5059363"/>
          </a:xfrm>
        </p:spPr>
        <p:txBody>
          <a:bodyPr/>
          <a:lstStyle/>
          <a:p>
            <a:pPr eaLnBrk="1" hangingPunct="1">
              <a:defRPr/>
            </a:pPr>
            <a:r>
              <a:rPr lang="en-US" sz="2000" dirty="0" smtClean="0"/>
              <a:t>Pros</a:t>
            </a:r>
          </a:p>
          <a:p>
            <a:pPr lvl="1" eaLnBrk="1" hangingPunct="1">
              <a:defRPr/>
            </a:pPr>
            <a:r>
              <a:rPr lang="en-US" sz="1800" dirty="0" smtClean="0"/>
              <a:t>Reduce miss rate </a:t>
            </a:r>
          </a:p>
          <a:p>
            <a:pPr marL="573088" lvl="1" indent="-228600" eaLnBrk="1" hangingPunct="1">
              <a:tabLst>
                <a:tab pos="1828800" algn="r"/>
                <a:tab pos="3200400" algn="r"/>
                <a:tab pos="4572000" algn="r"/>
                <a:tab pos="5943600" algn="r"/>
              </a:tabLst>
              <a:defRPr/>
            </a:pPr>
            <a:r>
              <a:rPr lang="en-US" sz="1800" dirty="0" smtClean="0"/>
              <a:t>2:1 Cache Rule: </a:t>
            </a:r>
          </a:p>
          <a:p>
            <a:pPr lvl="2" eaLnBrk="1" hangingPunct="1">
              <a:tabLst>
                <a:tab pos="1828800" algn="r"/>
                <a:tab pos="3200400" algn="r"/>
                <a:tab pos="4572000" algn="r"/>
                <a:tab pos="5943600" algn="r"/>
              </a:tabLst>
              <a:defRPr/>
            </a:pPr>
            <a:r>
              <a:rPr lang="en-US" sz="1600" dirty="0" smtClean="0"/>
              <a:t>Miss Rate Direct Mapped cache size N </a:t>
            </a:r>
            <a:r>
              <a:rPr lang="en-US" sz="1600" dirty="0" smtClean="0">
                <a:sym typeface="Symbol" pitchFamily="1" charset="2"/>
              </a:rPr>
              <a:t></a:t>
            </a:r>
            <a:r>
              <a:rPr lang="en-US" sz="1600" dirty="0" smtClean="0"/>
              <a:t> Miss Rate 2-way cache size N/2  (for cache sizes under 128K)</a:t>
            </a:r>
          </a:p>
          <a:p>
            <a:pPr lvl="2" eaLnBrk="1" hangingPunct="1">
              <a:defRPr/>
            </a:pPr>
            <a:endParaRPr lang="en-US" sz="1600" dirty="0" smtClean="0"/>
          </a:p>
          <a:p>
            <a:pPr eaLnBrk="1" hangingPunct="1">
              <a:defRPr/>
            </a:pPr>
            <a:r>
              <a:rPr lang="en-US" sz="2000" dirty="0" smtClean="0"/>
              <a:t>Cons</a:t>
            </a:r>
          </a:p>
          <a:p>
            <a:pPr marL="573088" lvl="1" indent="-228600" eaLnBrk="1" hangingPunct="1">
              <a:tabLst>
                <a:tab pos="1828800" algn="r"/>
                <a:tab pos="3200400" algn="r"/>
                <a:tab pos="4572000" algn="r"/>
                <a:tab pos="5943600" algn="r"/>
              </a:tabLst>
              <a:defRPr/>
            </a:pPr>
            <a:r>
              <a:rPr lang="en-US" sz="1800" dirty="0" smtClean="0"/>
              <a:t>increased hit time and slower clock rate</a:t>
            </a:r>
          </a:p>
          <a:p>
            <a:pPr lvl="1" eaLnBrk="1" hangingPunct="1">
              <a:defRPr/>
            </a:pPr>
            <a:endParaRPr lang="en-US" sz="1800" dirty="0"/>
          </a:p>
        </p:txBody>
      </p:sp>
      <p:sp>
        <p:nvSpPr>
          <p:cNvPr id="4" name="Slide Number Placeholder 3"/>
          <p:cNvSpPr>
            <a:spLocks noGrp="1"/>
          </p:cNvSpPr>
          <p:nvPr>
            <p:ph type="sldNum" sz="quarter" idx="10"/>
          </p:nvPr>
        </p:nvSpPr>
        <p:spPr/>
        <p:txBody>
          <a:bodyPr/>
          <a:lstStyle/>
          <a:p>
            <a:pPr>
              <a:defRPr/>
            </a:pPr>
            <a:fld id="{B98D2382-30A0-4907-ACDF-B3587E29A812}" type="slidenum">
              <a:rPr lang="en-US"/>
              <a:pPr>
                <a:defRPr/>
              </a:pPr>
              <a:t>34</a:t>
            </a:fld>
            <a:endParaRPr lang="en-US" dirty="0"/>
          </a:p>
        </p:txBody>
      </p:sp>
      <p:sp>
        <p:nvSpPr>
          <p:cNvPr id="5" name="Rectangle 3"/>
          <p:cNvSpPr txBox="1">
            <a:spLocks noChangeArrowheads="1"/>
          </p:cNvSpPr>
          <p:nvPr/>
        </p:nvSpPr>
        <p:spPr bwMode="auto">
          <a:xfrm>
            <a:off x="3044825" y="1263650"/>
            <a:ext cx="5768975" cy="5005388"/>
          </a:xfrm>
          <a:prstGeom prst="rect">
            <a:avLst/>
          </a:prstGeom>
          <a:noFill/>
          <a:ln w="9525">
            <a:noFill/>
            <a:miter lim="800000"/>
            <a:headEnd/>
            <a:tailEnd/>
          </a:ln>
        </p:spPr>
        <p:txBody>
          <a:bodyPr/>
          <a:lstStyle/>
          <a:p>
            <a:pPr marL="1603375" lvl="4" indent="-225425">
              <a:lnSpc>
                <a:spcPct val="80000"/>
              </a:lnSpc>
              <a:spcBef>
                <a:spcPct val="10000"/>
              </a:spcBef>
              <a:buFontTx/>
              <a:buChar char="»"/>
              <a:defRPr/>
            </a:pPr>
            <a:endParaRPr lang="en-US" sz="1600" b="0" kern="0" dirty="0">
              <a:latin typeface="+mn-lt"/>
              <a:cs typeface="+mn-cs"/>
            </a:endParaRPr>
          </a:p>
          <a:p>
            <a:pPr marL="1603375" lvl="4" indent="-225425">
              <a:lnSpc>
                <a:spcPct val="80000"/>
              </a:lnSpc>
              <a:spcBef>
                <a:spcPct val="10000"/>
              </a:spcBef>
              <a:buFontTx/>
              <a:buChar char="»"/>
              <a:defRPr/>
            </a:pPr>
            <a:endParaRPr lang="en-US" sz="1600" b="0" kern="0" dirty="0">
              <a:latin typeface="+mn-lt"/>
              <a:cs typeface="+mn-cs"/>
            </a:endParaRPr>
          </a:p>
          <a:p>
            <a:pPr marL="1603375" lvl="4" indent="-225425">
              <a:lnSpc>
                <a:spcPct val="80000"/>
              </a:lnSpc>
              <a:spcBef>
                <a:spcPct val="10000"/>
              </a:spcBef>
              <a:defRPr/>
            </a:pPr>
            <a:endParaRPr lang="en-US" sz="1600" b="0" kern="0" dirty="0">
              <a:latin typeface="+mn-lt"/>
              <a:cs typeface="+mn-cs"/>
            </a:endParaRPr>
          </a:p>
          <a:p>
            <a:pPr marL="225425" indent="-225425">
              <a:lnSpc>
                <a:spcPct val="80000"/>
              </a:lnSpc>
              <a:spcBef>
                <a:spcPct val="10000"/>
              </a:spcBef>
              <a:defRPr/>
            </a:pPr>
            <a:r>
              <a:rPr lang="en-US" sz="1800" b="0" kern="0" dirty="0">
                <a:latin typeface="+mn-lt"/>
                <a:cs typeface="+mn-cs"/>
              </a:rPr>
              <a:t>	        </a:t>
            </a:r>
            <a:r>
              <a:rPr lang="en-US" sz="1800" kern="0" dirty="0">
                <a:latin typeface="+mn-lt"/>
                <a:cs typeface="+mn-cs"/>
              </a:rPr>
              <a:t>Cache Size    	Associativity			</a:t>
            </a:r>
          </a:p>
          <a:p>
            <a:pPr marL="225425" indent="-225425">
              <a:lnSpc>
                <a:spcPct val="80000"/>
              </a:lnSpc>
              <a:spcBef>
                <a:spcPct val="10000"/>
              </a:spcBef>
              <a:defRPr/>
            </a:pPr>
            <a:r>
              <a:rPr lang="en-US" sz="1800" kern="0" dirty="0">
                <a:latin typeface="+mn-lt"/>
                <a:cs typeface="+mn-cs"/>
              </a:rPr>
              <a:t>	       (KB)   	1-way   2-way    4-way     8-way</a:t>
            </a:r>
          </a:p>
          <a:p>
            <a:pPr marL="225425" indent="-225425">
              <a:lnSpc>
                <a:spcPct val="80000"/>
              </a:lnSpc>
              <a:spcBef>
                <a:spcPct val="10000"/>
              </a:spcBef>
              <a:defRPr/>
            </a:pPr>
            <a:r>
              <a:rPr lang="en-US" sz="1800" b="0" kern="0" dirty="0">
                <a:latin typeface="+mn-lt"/>
                <a:cs typeface="+mn-cs"/>
              </a:rPr>
              <a:t> 		</a:t>
            </a:r>
          </a:p>
          <a:p>
            <a:pPr marL="225425" indent="-225425">
              <a:lnSpc>
                <a:spcPct val="80000"/>
              </a:lnSpc>
              <a:spcBef>
                <a:spcPct val="10000"/>
              </a:spcBef>
              <a:defRPr/>
            </a:pPr>
            <a:r>
              <a:rPr lang="en-US" sz="1800" b="0" kern="0" dirty="0">
                <a:latin typeface="+mn-lt"/>
                <a:cs typeface="+mn-cs"/>
              </a:rPr>
              <a:t>		4	3.44	3.25	3.22	</a:t>
            </a:r>
            <a:r>
              <a:rPr lang="en-US" sz="1800" b="0" kern="0" dirty="0">
                <a:solidFill>
                  <a:srgbClr val="FF0000"/>
                </a:solidFill>
                <a:latin typeface="+mn-lt"/>
                <a:cs typeface="+mn-cs"/>
              </a:rPr>
              <a:t>3.38</a:t>
            </a:r>
          </a:p>
          <a:p>
            <a:pPr marL="225425" indent="-225425">
              <a:lnSpc>
                <a:spcPct val="80000"/>
              </a:lnSpc>
              <a:spcBef>
                <a:spcPct val="10000"/>
              </a:spcBef>
              <a:defRPr/>
            </a:pPr>
            <a:r>
              <a:rPr lang="en-US" sz="1800" b="0" kern="0" dirty="0">
                <a:latin typeface="+mn-lt"/>
                <a:cs typeface="+mn-cs"/>
              </a:rPr>
              <a:t> 		8	2.69	2.58	2.55	</a:t>
            </a:r>
            <a:r>
              <a:rPr lang="en-US" sz="1800" b="0" kern="0" dirty="0">
                <a:solidFill>
                  <a:srgbClr val="FF0000"/>
                </a:solidFill>
                <a:latin typeface="+mn-lt"/>
                <a:cs typeface="+mn-cs"/>
              </a:rPr>
              <a:t>2.62</a:t>
            </a:r>
          </a:p>
          <a:p>
            <a:pPr marL="225425" indent="-225425">
              <a:lnSpc>
                <a:spcPct val="80000"/>
              </a:lnSpc>
              <a:spcBef>
                <a:spcPct val="10000"/>
              </a:spcBef>
              <a:defRPr/>
            </a:pPr>
            <a:r>
              <a:rPr lang="en-US" sz="1800" b="0" kern="0" dirty="0">
                <a:latin typeface="+mn-lt"/>
                <a:cs typeface="+mn-cs"/>
              </a:rPr>
              <a:t> 		16	2.23	</a:t>
            </a:r>
            <a:r>
              <a:rPr lang="en-US" sz="1800" b="0" kern="0" dirty="0">
                <a:solidFill>
                  <a:srgbClr val="FF0000"/>
                </a:solidFill>
                <a:latin typeface="+mn-lt"/>
                <a:cs typeface="+mn-cs"/>
              </a:rPr>
              <a:t>2.40	2.46	2.53</a:t>
            </a:r>
            <a:r>
              <a:rPr lang="en-US" sz="1800" b="0" kern="0" dirty="0">
                <a:latin typeface="+mn-lt"/>
                <a:cs typeface="+mn-cs"/>
              </a:rPr>
              <a:t>	</a:t>
            </a:r>
          </a:p>
          <a:p>
            <a:pPr marL="225425" indent="-225425">
              <a:lnSpc>
                <a:spcPct val="80000"/>
              </a:lnSpc>
              <a:spcBef>
                <a:spcPct val="10000"/>
              </a:spcBef>
              <a:defRPr/>
            </a:pPr>
            <a:r>
              <a:rPr lang="en-US" sz="1800" b="0" kern="0" dirty="0">
                <a:latin typeface="+mn-lt"/>
                <a:cs typeface="+mn-cs"/>
              </a:rPr>
              <a:t> 		32	2.06	</a:t>
            </a:r>
            <a:r>
              <a:rPr lang="en-US" sz="1800" b="0" kern="0" dirty="0">
                <a:solidFill>
                  <a:srgbClr val="FF0000"/>
                </a:solidFill>
                <a:latin typeface="+mn-lt"/>
                <a:cs typeface="+mn-cs"/>
              </a:rPr>
              <a:t>2.30	2.37	2.45</a:t>
            </a:r>
          </a:p>
          <a:p>
            <a:pPr marL="225425" indent="-225425">
              <a:lnSpc>
                <a:spcPct val="80000"/>
              </a:lnSpc>
              <a:spcBef>
                <a:spcPct val="10000"/>
              </a:spcBef>
              <a:defRPr/>
            </a:pPr>
            <a:r>
              <a:rPr lang="en-US" sz="1800" b="0" kern="0" dirty="0">
                <a:latin typeface="+mn-lt"/>
                <a:cs typeface="+mn-cs"/>
              </a:rPr>
              <a:t> 		64</a:t>
            </a:r>
            <a:r>
              <a:rPr lang="en-US" sz="1800" b="0" kern="0" dirty="0">
                <a:solidFill>
                  <a:schemeClr val="hlink"/>
                </a:solidFill>
                <a:latin typeface="+mn-lt"/>
                <a:cs typeface="+mn-cs"/>
              </a:rPr>
              <a:t>	</a:t>
            </a:r>
            <a:r>
              <a:rPr lang="en-US" sz="1800" b="0" kern="0" dirty="0">
                <a:latin typeface="+mn-lt"/>
                <a:cs typeface="+mn-cs"/>
              </a:rPr>
              <a:t>1.92</a:t>
            </a:r>
            <a:r>
              <a:rPr lang="en-US" sz="1800" b="0" kern="0" dirty="0">
                <a:solidFill>
                  <a:schemeClr val="hlink"/>
                </a:solidFill>
                <a:latin typeface="+mn-lt"/>
                <a:cs typeface="+mn-cs"/>
              </a:rPr>
              <a:t>	</a:t>
            </a:r>
            <a:r>
              <a:rPr lang="en-US" sz="1800" b="0" kern="0" dirty="0">
                <a:solidFill>
                  <a:srgbClr val="FF0000"/>
                </a:solidFill>
                <a:latin typeface="+mn-lt"/>
                <a:cs typeface="+mn-cs"/>
              </a:rPr>
              <a:t>2.14	2.18	2.25</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128</a:t>
            </a:r>
            <a:r>
              <a:rPr lang="en-US" sz="1800" b="0" kern="0" dirty="0">
                <a:solidFill>
                  <a:schemeClr val="hlink"/>
                </a:solidFill>
                <a:latin typeface="+mn-lt"/>
                <a:cs typeface="+mn-cs"/>
              </a:rPr>
              <a:t>	</a:t>
            </a:r>
            <a:r>
              <a:rPr lang="en-US" sz="1800" b="0" kern="0" dirty="0">
                <a:latin typeface="+mn-lt"/>
                <a:cs typeface="+mn-cs"/>
              </a:rPr>
              <a:t>1.52</a:t>
            </a:r>
            <a:r>
              <a:rPr lang="en-US" sz="1800" b="0" kern="0" dirty="0">
                <a:solidFill>
                  <a:schemeClr val="hlink"/>
                </a:solidFill>
                <a:latin typeface="+mn-lt"/>
                <a:cs typeface="+mn-cs"/>
              </a:rPr>
              <a:t>	</a:t>
            </a:r>
            <a:r>
              <a:rPr lang="en-US" sz="1800" b="0" kern="0" dirty="0">
                <a:solidFill>
                  <a:srgbClr val="FF0000"/>
                </a:solidFill>
                <a:latin typeface="+mn-lt"/>
                <a:cs typeface="+mn-cs"/>
              </a:rPr>
              <a:t>1.84	1.92	2.00</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256</a:t>
            </a:r>
            <a:r>
              <a:rPr lang="en-US" sz="1800" b="0" kern="0" dirty="0">
                <a:solidFill>
                  <a:schemeClr val="hlink"/>
                </a:solidFill>
                <a:latin typeface="+mn-lt"/>
                <a:cs typeface="+mn-cs"/>
              </a:rPr>
              <a:t>	</a:t>
            </a:r>
            <a:r>
              <a:rPr lang="en-US" sz="1800" b="0" kern="0" dirty="0">
                <a:latin typeface="+mn-lt"/>
                <a:cs typeface="+mn-cs"/>
              </a:rPr>
              <a:t>1.32</a:t>
            </a:r>
            <a:r>
              <a:rPr lang="en-US" sz="1800" b="0" kern="0" dirty="0">
                <a:solidFill>
                  <a:schemeClr val="hlink"/>
                </a:solidFill>
                <a:latin typeface="+mn-lt"/>
                <a:cs typeface="+mn-cs"/>
              </a:rPr>
              <a:t>	</a:t>
            </a:r>
            <a:r>
              <a:rPr lang="en-US" sz="1800" b="0" kern="0" dirty="0">
                <a:solidFill>
                  <a:srgbClr val="FF0000"/>
                </a:solidFill>
                <a:latin typeface="+mn-lt"/>
                <a:cs typeface="+mn-cs"/>
              </a:rPr>
              <a:t>1.66	1.74	1.82</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512</a:t>
            </a:r>
            <a:r>
              <a:rPr lang="en-US" sz="1800" b="0" kern="0" dirty="0">
                <a:solidFill>
                  <a:schemeClr val="hlink"/>
                </a:solidFill>
                <a:latin typeface="+mn-lt"/>
                <a:cs typeface="+mn-cs"/>
              </a:rPr>
              <a:t>	</a:t>
            </a:r>
            <a:r>
              <a:rPr lang="en-US" sz="1800" b="0" kern="0" dirty="0">
                <a:latin typeface="+mn-lt"/>
                <a:cs typeface="+mn-cs"/>
              </a:rPr>
              <a:t>1.20</a:t>
            </a:r>
            <a:r>
              <a:rPr lang="en-US" sz="1800" b="0" kern="0" dirty="0">
                <a:solidFill>
                  <a:schemeClr val="hlink"/>
                </a:solidFill>
                <a:latin typeface="+mn-lt"/>
                <a:cs typeface="+mn-cs"/>
              </a:rPr>
              <a:t>	</a:t>
            </a:r>
            <a:r>
              <a:rPr lang="en-US" sz="1800" b="0" kern="0" dirty="0">
                <a:solidFill>
                  <a:srgbClr val="FF0000"/>
                </a:solidFill>
                <a:latin typeface="+mn-lt"/>
                <a:cs typeface="+mn-cs"/>
              </a:rPr>
              <a:t>1.55	1.59	1.66</a:t>
            </a: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r>
              <a:rPr lang="en-US" b="0" kern="0" dirty="0">
                <a:solidFill>
                  <a:srgbClr val="114FFB"/>
                </a:solidFill>
                <a:latin typeface="+mn-lt"/>
                <a:cs typeface="+mn-cs"/>
              </a:rPr>
              <a:t>       (</a:t>
            </a:r>
            <a:r>
              <a:rPr lang="en-US" b="0" u="sng" kern="0" dirty="0">
                <a:solidFill>
                  <a:srgbClr val="FF0000"/>
                </a:solidFill>
                <a:latin typeface="+mn-lt"/>
                <a:cs typeface="+mn-cs"/>
              </a:rPr>
              <a:t>Red</a:t>
            </a:r>
            <a:r>
              <a:rPr lang="en-US" b="0" kern="0" dirty="0">
                <a:solidFill>
                  <a:srgbClr val="114FFB"/>
                </a:solidFill>
                <a:latin typeface="+mn-lt"/>
                <a:cs typeface="+mn-cs"/>
              </a:rPr>
              <a:t> means A.M.A.T. (in cc’s) </a:t>
            </a:r>
            <a:r>
              <a:rPr lang="en-US" b="0" u="sng" kern="0" dirty="0">
                <a:solidFill>
                  <a:srgbClr val="FF0000"/>
                </a:solidFill>
                <a:latin typeface="+mn-lt"/>
                <a:cs typeface="+mn-cs"/>
              </a:rPr>
              <a:t>not</a:t>
            </a:r>
            <a:r>
              <a:rPr lang="en-US" b="0" kern="0" dirty="0">
                <a:solidFill>
                  <a:srgbClr val="114FFB"/>
                </a:solidFill>
                <a:latin typeface="+mn-lt"/>
                <a:cs typeface="+mn-cs"/>
              </a:rPr>
              <a:t> improved by more associativity</a:t>
            </a:r>
            <a:r>
              <a:rPr lang="en-US" sz="1800" b="0" kern="0" dirty="0">
                <a:solidFill>
                  <a:srgbClr val="114FFB"/>
                </a:solidFill>
                <a:latin typeface="+mn-lt"/>
                <a:cs typeface="+mn-cs"/>
              </a:rPr>
              <a:t>)</a:t>
            </a:r>
          </a:p>
        </p:txBody>
      </p:sp>
      <p:grpSp>
        <p:nvGrpSpPr>
          <p:cNvPr id="31750" name="Group 43"/>
          <p:cNvGrpSpPr>
            <a:grpSpLocks/>
          </p:cNvGrpSpPr>
          <p:nvPr/>
        </p:nvGrpSpPr>
        <p:grpSpPr bwMode="auto">
          <a:xfrm>
            <a:off x="3768725" y="1881188"/>
            <a:ext cx="4708525" cy="3414712"/>
            <a:chOff x="842" y="1374"/>
            <a:chExt cx="2966" cy="2151"/>
          </a:xfrm>
        </p:grpSpPr>
        <p:sp>
          <p:nvSpPr>
            <p:cNvPr id="31751" name="Rectangle 4"/>
            <p:cNvSpPr>
              <a:spLocks noChangeArrowheads="1"/>
            </p:cNvSpPr>
            <p:nvPr/>
          </p:nvSpPr>
          <p:spPr bwMode="auto">
            <a:xfrm>
              <a:off x="842" y="1374"/>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1752" name="Line 5"/>
            <p:cNvSpPr>
              <a:spLocks noChangeShapeType="1"/>
            </p:cNvSpPr>
            <p:nvPr/>
          </p:nvSpPr>
          <p:spPr bwMode="auto">
            <a:xfrm>
              <a:off x="862" y="1712"/>
              <a:ext cx="2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6"/>
            <p:cNvSpPr>
              <a:spLocks noChangeShapeType="1"/>
            </p:cNvSpPr>
            <p:nvPr/>
          </p:nvSpPr>
          <p:spPr bwMode="auto">
            <a:xfrm flipH="1">
              <a:off x="1401" y="1776"/>
              <a:ext cx="6"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7"/>
            <p:cNvSpPr>
              <a:spLocks noChangeShapeType="1"/>
            </p:cNvSpPr>
            <p:nvPr/>
          </p:nvSpPr>
          <p:spPr bwMode="auto">
            <a:xfrm>
              <a:off x="2004" y="1776"/>
              <a:ext cx="0"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8"/>
            <p:cNvSpPr>
              <a:spLocks noChangeShapeType="1"/>
            </p:cNvSpPr>
            <p:nvPr/>
          </p:nvSpPr>
          <p:spPr bwMode="auto">
            <a:xfrm>
              <a:off x="2574" y="1776"/>
              <a:ext cx="12"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9"/>
            <p:cNvSpPr>
              <a:spLocks noChangeShapeType="1"/>
            </p:cNvSpPr>
            <p:nvPr/>
          </p:nvSpPr>
          <p:spPr bwMode="auto">
            <a:xfrm>
              <a:off x="3177" y="1779"/>
              <a:ext cx="6" cy="17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52400"/>
            <a:ext cx="9144000" cy="609600"/>
          </a:xfrm>
        </p:spPr>
        <p:txBody>
          <a:bodyPr/>
          <a:lstStyle/>
          <a:p>
            <a:pPr eaLnBrk="1" hangingPunct="1"/>
            <a:r>
              <a:rPr lang="en-US" altLang="en-US" smtClean="0"/>
              <a:t>4.  Multi-level Caches: reduce AMAT</a:t>
            </a:r>
          </a:p>
        </p:txBody>
      </p:sp>
      <p:sp>
        <p:nvSpPr>
          <p:cNvPr id="50179" name="Rectangle 3"/>
          <p:cNvSpPr>
            <a:spLocks noGrp="1" noChangeArrowheads="1"/>
          </p:cNvSpPr>
          <p:nvPr>
            <p:ph type="body" idx="1"/>
          </p:nvPr>
        </p:nvSpPr>
        <p:spPr>
          <a:xfrm>
            <a:off x="533400" y="914400"/>
            <a:ext cx="7962900" cy="5562600"/>
          </a:xfrm>
        </p:spPr>
        <p:txBody>
          <a:bodyPr/>
          <a:lstStyle/>
          <a:p>
            <a:pPr eaLnBrk="1" hangingPunct="1">
              <a:lnSpc>
                <a:spcPct val="95000"/>
              </a:lnSpc>
            </a:pPr>
            <a:r>
              <a:rPr lang="en-US" altLang="en-US" sz="2000" smtClean="0"/>
              <a:t>L2 Equations</a:t>
            </a:r>
            <a:endParaRPr lang="en-US" altLang="en-US" sz="1600" smtClean="0"/>
          </a:p>
          <a:p>
            <a:pPr eaLnBrk="1" hangingPunct="1">
              <a:lnSpc>
                <a:spcPct val="95000"/>
              </a:lnSpc>
              <a:buFontTx/>
              <a:buNone/>
            </a:pPr>
            <a:r>
              <a:rPr lang="en-US" altLang="en-US" sz="1600" smtClean="0"/>
              <a:t>	AMAT = Hit Time</a:t>
            </a:r>
            <a:r>
              <a:rPr lang="en-US" altLang="en-US" sz="1600" baseline="-25000" smtClean="0"/>
              <a:t>L1</a:t>
            </a:r>
            <a:r>
              <a:rPr lang="en-US" altLang="en-US" sz="1600" smtClean="0"/>
              <a:t> +  Miss Rate</a:t>
            </a:r>
            <a:r>
              <a:rPr lang="en-US" altLang="en-US" sz="1600" baseline="-25000" smtClean="0"/>
              <a:t>L1</a:t>
            </a:r>
            <a:r>
              <a:rPr lang="en-US" altLang="en-US" sz="1600" smtClean="0"/>
              <a:t> x Miss Penalty</a:t>
            </a:r>
            <a:r>
              <a:rPr lang="en-US" altLang="en-US" sz="1600" baseline="-25000" smtClean="0"/>
              <a:t>L1</a:t>
            </a:r>
            <a:br>
              <a:rPr lang="en-US" altLang="en-US" sz="1600" baseline="-25000" smtClean="0"/>
            </a:br>
            <a:r>
              <a:rPr lang="en-US" altLang="en-US" sz="1600" smtClean="0"/>
              <a:t>Miss Penalty</a:t>
            </a:r>
            <a:r>
              <a:rPr lang="en-US" altLang="en-US" sz="1600" baseline="-25000" smtClean="0"/>
              <a:t>L1</a:t>
            </a:r>
            <a:r>
              <a:rPr lang="en-US" altLang="en-US" sz="1600" smtClean="0"/>
              <a:t> = Hit Time</a:t>
            </a:r>
            <a:r>
              <a:rPr lang="en-US" altLang="en-US" sz="1600" baseline="-25000" smtClean="0"/>
              <a:t>L2</a:t>
            </a:r>
            <a:r>
              <a:rPr lang="en-US" altLang="en-US" sz="1600" smtClean="0"/>
              <a:t> +  Miss Rate</a:t>
            </a:r>
            <a:r>
              <a:rPr lang="en-US" altLang="en-US" sz="1600" baseline="-25000" smtClean="0"/>
              <a:t>L2</a:t>
            </a:r>
            <a:r>
              <a:rPr lang="en-US" altLang="en-US" sz="1600" smtClean="0"/>
              <a:t> x  Miss Penalty</a:t>
            </a:r>
            <a:r>
              <a:rPr lang="en-US" altLang="en-US" sz="1600" baseline="-25000" smtClean="0"/>
              <a:t>L2</a:t>
            </a:r>
          </a:p>
          <a:p>
            <a:pPr eaLnBrk="1" hangingPunct="1">
              <a:lnSpc>
                <a:spcPct val="95000"/>
              </a:lnSpc>
              <a:buFontTx/>
              <a:buNone/>
            </a:pPr>
            <a:r>
              <a:rPr lang="en-US" altLang="en-US" sz="1600" smtClean="0"/>
              <a:t>	AMAT = Hit Time</a:t>
            </a:r>
            <a:r>
              <a:rPr lang="en-US" altLang="en-US" sz="1600" baseline="-25000" smtClean="0"/>
              <a:t>L1</a:t>
            </a:r>
            <a:r>
              <a:rPr lang="en-US" altLang="en-US" sz="1600" smtClean="0"/>
              <a:t> </a:t>
            </a:r>
            <a:r>
              <a:rPr lang="en-US" altLang="en-US" sz="1600" smtClean="0">
                <a:solidFill>
                  <a:srgbClr val="114FFB"/>
                </a:solidFill>
              </a:rPr>
              <a:t>+ Miss Rate</a:t>
            </a:r>
            <a:r>
              <a:rPr lang="en-US" altLang="en-US" sz="1600" baseline="-25000" smtClean="0">
                <a:solidFill>
                  <a:srgbClr val="114FFB"/>
                </a:solidFill>
              </a:rPr>
              <a:t>L1</a:t>
            </a:r>
            <a:r>
              <a:rPr lang="en-US" altLang="en-US" sz="1600" smtClean="0">
                <a:solidFill>
                  <a:srgbClr val="114FFB"/>
                </a:solidFill>
              </a:rPr>
              <a:t> </a:t>
            </a:r>
            <a:r>
              <a:rPr lang="en-US" altLang="en-US" sz="1600" smtClean="0"/>
              <a:t>x (Hit Time</a:t>
            </a:r>
            <a:r>
              <a:rPr lang="en-US" altLang="en-US" sz="1600" baseline="-25000" smtClean="0"/>
              <a:t>L2</a:t>
            </a:r>
            <a:r>
              <a:rPr lang="en-US" altLang="en-US" sz="1600" smtClean="0"/>
              <a:t> +</a:t>
            </a:r>
            <a:r>
              <a:rPr lang="en-US" altLang="en-US" sz="1600" smtClean="0">
                <a:solidFill>
                  <a:schemeClr val="hlink"/>
                </a:solidFill>
              </a:rPr>
              <a:t> </a:t>
            </a:r>
            <a:r>
              <a:rPr lang="en-US" altLang="en-US" sz="1600" smtClean="0">
                <a:solidFill>
                  <a:srgbClr val="114FFB"/>
                </a:solidFill>
              </a:rPr>
              <a:t>Miss Rate</a:t>
            </a:r>
            <a:r>
              <a:rPr lang="en-US" altLang="en-US" sz="1600" baseline="-25000" smtClean="0">
                <a:solidFill>
                  <a:srgbClr val="114FFB"/>
                </a:solidFill>
              </a:rPr>
              <a:t>L2</a:t>
            </a:r>
            <a:r>
              <a:rPr lang="en-US" altLang="en-US" sz="1600" smtClean="0">
                <a:solidFill>
                  <a:srgbClr val="114FFB"/>
                </a:solidFill>
              </a:rPr>
              <a:t> </a:t>
            </a:r>
            <a:r>
              <a:rPr lang="en-US" altLang="en-US" sz="1600" smtClean="0"/>
              <a:t>x Miss Penalty</a:t>
            </a:r>
            <a:r>
              <a:rPr lang="en-US" altLang="en-US" sz="1600" baseline="-25000" smtClean="0"/>
              <a:t>L2</a:t>
            </a:r>
            <a:r>
              <a:rPr lang="en-US" altLang="en-US" sz="1600" smtClean="0"/>
              <a:t>)</a:t>
            </a:r>
          </a:p>
          <a:p>
            <a:pPr eaLnBrk="1" hangingPunct="1">
              <a:lnSpc>
                <a:spcPct val="95000"/>
              </a:lnSpc>
              <a:buFontTx/>
              <a:buNone/>
            </a:pPr>
            <a:endParaRPr lang="en-US" altLang="en-US" sz="1600" smtClean="0"/>
          </a:p>
          <a:p>
            <a:pPr eaLnBrk="1" hangingPunct="1">
              <a:lnSpc>
                <a:spcPct val="95000"/>
              </a:lnSpc>
            </a:pPr>
            <a:r>
              <a:rPr lang="en-US" altLang="en-US" sz="2000" smtClean="0"/>
              <a:t>Definitions:</a:t>
            </a:r>
            <a:endParaRPr lang="en-US" altLang="en-US" sz="1600" smtClean="0"/>
          </a:p>
          <a:p>
            <a:pPr lvl="1" eaLnBrk="1" hangingPunct="1">
              <a:lnSpc>
                <a:spcPct val="95000"/>
              </a:lnSpc>
            </a:pPr>
            <a:r>
              <a:rPr lang="en-US" altLang="en-US" sz="1800" i="1" smtClean="0">
                <a:solidFill>
                  <a:srgbClr val="114FFB"/>
                </a:solidFill>
              </a:rPr>
              <a:t>Local miss rate</a:t>
            </a:r>
            <a:r>
              <a:rPr lang="en-US" altLang="en-US" sz="1800" smtClean="0"/>
              <a:t>— misses in this cache divided by the total number of memory accesses</a:t>
            </a:r>
            <a:r>
              <a:rPr lang="en-US" altLang="en-US" sz="1800" i="1" smtClean="0">
                <a:solidFill>
                  <a:schemeClr val="hlink"/>
                </a:solidFill>
              </a:rPr>
              <a:t> </a:t>
            </a:r>
            <a:r>
              <a:rPr lang="en-US" altLang="en-US" sz="1800" i="1" smtClean="0">
                <a:solidFill>
                  <a:srgbClr val="114FFB"/>
                </a:solidFill>
              </a:rPr>
              <a:t>to this cache</a:t>
            </a:r>
            <a:r>
              <a:rPr lang="en-US" altLang="en-US" sz="1800" smtClean="0">
                <a:solidFill>
                  <a:srgbClr val="114FFB"/>
                </a:solidFill>
              </a:rPr>
              <a:t> </a:t>
            </a:r>
            <a:r>
              <a:rPr lang="en-US" altLang="en-US" sz="1800" smtClean="0"/>
              <a:t>(Miss rate</a:t>
            </a:r>
            <a:r>
              <a:rPr lang="en-US" altLang="en-US" sz="1800" baseline="-25000" smtClean="0"/>
              <a:t>L2</a:t>
            </a:r>
            <a:r>
              <a:rPr lang="en-US" altLang="en-US" sz="1800" smtClean="0"/>
              <a:t>)</a:t>
            </a:r>
          </a:p>
          <a:p>
            <a:pPr lvl="1" eaLnBrk="1" hangingPunct="1">
              <a:lnSpc>
                <a:spcPct val="95000"/>
              </a:lnSpc>
            </a:pPr>
            <a:r>
              <a:rPr lang="en-US" altLang="en-US" sz="1800" i="1" smtClean="0">
                <a:solidFill>
                  <a:srgbClr val="114FFB"/>
                </a:solidFill>
              </a:rPr>
              <a:t>Global miss rate</a:t>
            </a:r>
            <a:r>
              <a:rPr lang="en-US" altLang="en-US" sz="1800" smtClean="0"/>
              <a:t>—misses in this cache divided by the total number of memory accesses </a:t>
            </a:r>
            <a:r>
              <a:rPr lang="en-US" altLang="en-US" sz="1800" i="1" smtClean="0">
                <a:solidFill>
                  <a:srgbClr val="114FFB"/>
                </a:solidFill>
              </a:rPr>
              <a:t>generated by the CPU</a:t>
            </a:r>
            <a:r>
              <a:rPr lang="en-US" altLang="en-US" sz="1800" smtClean="0">
                <a:solidFill>
                  <a:srgbClr val="114FFB"/>
                </a:solidFill>
              </a:rPr>
              <a:t> </a:t>
            </a:r>
            <a:r>
              <a:rPr lang="en-US" altLang="en-US" sz="1800" smtClean="0"/>
              <a:t/>
            </a:r>
            <a:br>
              <a:rPr lang="en-US" altLang="en-US" sz="1800" smtClean="0"/>
            </a:br>
            <a:r>
              <a:rPr lang="en-US" altLang="en-US" sz="1800" smtClean="0"/>
              <a:t>(Miss Rate</a:t>
            </a:r>
            <a:r>
              <a:rPr lang="en-US" altLang="en-US" sz="1800" baseline="-25000" smtClean="0"/>
              <a:t>L1</a:t>
            </a:r>
            <a:r>
              <a:rPr lang="en-US" altLang="en-US" sz="1800" smtClean="0"/>
              <a:t> x Miss Rate</a:t>
            </a:r>
            <a:r>
              <a:rPr lang="en-US" altLang="en-US" sz="1800" baseline="-25000" smtClean="0"/>
              <a:t>L2</a:t>
            </a:r>
            <a:r>
              <a:rPr lang="en-US" altLang="en-US" sz="1800" smtClean="0"/>
              <a:t>) </a:t>
            </a:r>
          </a:p>
          <a:p>
            <a:pPr lvl="1" eaLnBrk="1" hangingPunct="1">
              <a:lnSpc>
                <a:spcPct val="95000"/>
              </a:lnSpc>
            </a:pPr>
            <a:r>
              <a:rPr lang="en-US" altLang="en-US" sz="1800" smtClean="0"/>
              <a:t>Global Miss Rate measures effectiveness of entire cache scheme (L1 L2 … Ln) </a:t>
            </a:r>
          </a:p>
          <a:p>
            <a:pPr lvl="1" eaLnBrk="1" hangingPunct="1">
              <a:lnSpc>
                <a:spcPct val="95000"/>
              </a:lnSpc>
            </a:pPr>
            <a:r>
              <a:rPr lang="en-US" altLang="en-US" sz="1800" smtClean="0"/>
              <a:t>Global Miss Rate is what matters</a:t>
            </a:r>
          </a:p>
          <a:p>
            <a:pPr lvl="1" eaLnBrk="1" hangingPunct="1">
              <a:lnSpc>
                <a:spcPct val="95000"/>
              </a:lnSpc>
            </a:pPr>
            <a:endParaRPr lang="en-US" altLang="en-US" sz="1800" smtClean="0"/>
          </a:p>
          <a:p>
            <a:pPr eaLnBrk="1" hangingPunct="1">
              <a:lnSpc>
                <a:spcPct val="80000"/>
              </a:lnSpc>
            </a:pPr>
            <a:r>
              <a:rPr lang="en-US" altLang="en-US" sz="1800" smtClean="0"/>
              <a:t>If in 1000 memory references, 40 result in misses by first-level cache, of which 20 also miss in second-level cache</a:t>
            </a:r>
          </a:p>
          <a:p>
            <a:pPr lvl="1" eaLnBrk="1" hangingPunct="1">
              <a:lnSpc>
                <a:spcPct val="80000"/>
              </a:lnSpc>
            </a:pPr>
            <a:r>
              <a:rPr lang="en-US" altLang="en-US" sz="1600" smtClean="0"/>
              <a:t>then Miss rate</a:t>
            </a:r>
            <a:r>
              <a:rPr lang="en-US" altLang="en-US" sz="1600" baseline="-25000" smtClean="0"/>
              <a:t>L1</a:t>
            </a:r>
            <a:r>
              <a:rPr lang="en-US" altLang="en-US" sz="1600" smtClean="0"/>
              <a:t> = 4% and Miss rate</a:t>
            </a:r>
            <a:r>
              <a:rPr lang="en-US" altLang="en-US" sz="1600" baseline="-25000" smtClean="0"/>
              <a:t>L2</a:t>
            </a:r>
            <a:r>
              <a:rPr lang="en-US" altLang="en-US" sz="1600" smtClean="0"/>
              <a:t> = 50%, so L2's global miss rate is 2%</a:t>
            </a:r>
            <a:endParaRPr lang="en-US" altLang="en-US" sz="1800" smtClean="0"/>
          </a:p>
        </p:txBody>
      </p:sp>
      <p:sp>
        <p:nvSpPr>
          <p:cNvPr id="5" name="Slide Number Placeholder 4"/>
          <p:cNvSpPr>
            <a:spLocks noGrp="1"/>
          </p:cNvSpPr>
          <p:nvPr>
            <p:ph type="sldNum" sz="quarter" idx="10"/>
          </p:nvPr>
        </p:nvSpPr>
        <p:spPr/>
        <p:txBody>
          <a:bodyPr/>
          <a:lstStyle/>
          <a:p>
            <a:pPr>
              <a:defRPr/>
            </a:pPr>
            <a:fld id="{05187FB6-C203-4D13-A128-1682C9C504EA}" type="slidenum">
              <a:rPr lang="en-US"/>
              <a:pPr>
                <a:defRPr/>
              </a:pPr>
              <a:t>35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52400"/>
            <a:ext cx="9144000" cy="609600"/>
          </a:xfrm>
        </p:spPr>
        <p:txBody>
          <a:bodyPr/>
          <a:lstStyle/>
          <a:p>
            <a:pPr eaLnBrk="1" hangingPunct="1"/>
            <a:r>
              <a:rPr lang="en-US" altLang="en-US" smtClean="0"/>
              <a:t>4.  Multi-level Caches: reduce AMAT</a:t>
            </a:r>
          </a:p>
        </p:txBody>
      </p:sp>
      <p:sp>
        <p:nvSpPr>
          <p:cNvPr id="33795" name="Rectangle 3"/>
          <p:cNvSpPr>
            <a:spLocks noGrp="1" noChangeArrowheads="1"/>
          </p:cNvSpPr>
          <p:nvPr>
            <p:ph type="body" idx="1"/>
          </p:nvPr>
        </p:nvSpPr>
        <p:spPr>
          <a:xfrm>
            <a:off x="533400" y="914400"/>
            <a:ext cx="7962900" cy="5562600"/>
          </a:xfrm>
        </p:spPr>
        <p:txBody>
          <a:bodyPr/>
          <a:lstStyle/>
          <a:p>
            <a:pPr eaLnBrk="1" hangingPunct="1"/>
            <a:r>
              <a:rPr lang="en-US" altLang="en-US" sz="2000" smtClean="0"/>
              <a:t>L2 cache speed is not tied to CPU clock rate!</a:t>
            </a:r>
          </a:p>
          <a:p>
            <a:pPr lvl="1" eaLnBrk="1" hangingPunct="1"/>
            <a:r>
              <a:rPr lang="en-US" altLang="en-US" sz="1800" smtClean="0"/>
              <a:t>L1 clock rate affects CPU clock rate</a:t>
            </a:r>
          </a:p>
          <a:p>
            <a:pPr lvl="1" eaLnBrk="1" hangingPunct="1"/>
            <a:r>
              <a:rPr lang="en-US" altLang="en-US" sz="1800" smtClean="0"/>
              <a:t>L2 speed only affects L1 miss penalty</a:t>
            </a:r>
          </a:p>
          <a:p>
            <a:pPr lvl="1" eaLnBrk="1" hangingPunct="1"/>
            <a:r>
              <a:rPr lang="en-US" altLang="en-US" sz="1800" smtClean="0"/>
              <a:t>In L2 cache want fewer misses since number of requests small compared to L1 cache</a:t>
            </a:r>
          </a:p>
          <a:p>
            <a:pPr lvl="1" eaLnBrk="1" hangingPunct="1"/>
            <a:endParaRPr lang="en-US" altLang="en-US" sz="1800" smtClean="0"/>
          </a:p>
          <a:p>
            <a:pPr eaLnBrk="1" hangingPunct="1"/>
            <a:r>
              <a:rPr lang="en-US" altLang="en-US" sz="2000" smtClean="0"/>
              <a:t>L2 caches should be </a:t>
            </a:r>
          </a:p>
          <a:p>
            <a:pPr lvl="1" eaLnBrk="1" hangingPunct="1"/>
            <a:r>
              <a:rPr lang="en-US" altLang="en-US" sz="1800" smtClean="0"/>
              <a:t>much bigger than L1 caches</a:t>
            </a:r>
          </a:p>
          <a:p>
            <a:pPr lvl="1" eaLnBrk="1" hangingPunct="1"/>
            <a:r>
              <a:rPr lang="en-US" altLang="en-US" sz="1800" smtClean="0"/>
              <a:t>large enough to eliminate capacity misses</a:t>
            </a:r>
          </a:p>
          <a:p>
            <a:pPr lvl="1" eaLnBrk="1" hangingPunct="1"/>
            <a:r>
              <a:rPr lang="en-US" altLang="en-US" sz="1800" smtClean="0"/>
              <a:t>have larger blocks to reduce compulsory misses (e.g., 64-byte, 128-bytes or even 256-byte blocks)</a:t>
            </a:r>
          </a:p>
          <a:p>
            <a:pPr lvl="1" eaLnBrk="1" hangingPunct="1"/>
            <a:r>
              <a:rPr lang="en-US" altLang="en-US" sz="1800" smtClean="0"/>
              <a:t>use higher associativity or to reduce conflict misses</a:t>
            </a:r>
          </a:p>
        </p:txBody>
      </p:sp>
      <p:sp>
        <p:nvSpPr>
          <p:cNvPr id="5" name="Slide Number Placeholder 4"/>
          <p:cNvSpPr>
            <a:spLocks noGrp="1"/>
          </p:cNvSpPr>
          <p:nvPr>
            <p:ph type="sldNum" sz="quarter" idx="10"/>
          </p:nvPr>
        </p:nvSpPr>
        <p:spPr/>
        <p:txBody>
          <a:bodyPr/>
          <a:lstStyle/>
          <a:p>
            <a:pPr>
              <a:defRPr/>
            </a:pPr>
            <a:fld id="{744FAFA3-70AF-44CF-8939-01AC0F41B670}" type="slidenum">
              <a:rPr lang="en-US"/>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0600" y="155575"/>
            <a:ext cx="7734300" cy="1143000"/>
          </a:xfrm>
        </p:spPr>
        <p:txBody>
          <a:bodyPr/>
          <a:lstStyle/>
          <a:p>
            <a:pPr eaLnBrk="1" hangingPunct="1"/>
            <a:r>
              <a:rPr lang="en-US" altLang="en-US" smtClean="0"/>
              <a:t>5. Reducing Miss Penalty: </a:t>
            </a:r>
            <a:br>
              <a:rPr lang="en-US" altLang="en-US" smtClean="0"/>
            </a:br>
            <a:r>
              <a:rPr lang="en-US" altLang="en-US" smtClean="0"/>
              <a:t>Read Priority over Write on Miss</a:t>
            </a:r>
          </a:p>
        </p:txBody>
      </p:sp>
      <p:sp>
        <p:nvSpPr>
          <p:cNvPr id="45059" name="Rectangle 3"/>
          <p:cNvSpPr>
            <a:spLocks noGrp="1" noChangeArrowheads="1"/>
          </p:cNvSpPr>
          <p:nvPr>
            <p:ph type="body" idx="1"/>
          </p:nvPr>
        </p:nvSpPr>
        <p:spPr>
          <a:xfrm>
            <a:off x="469900" y="1919288"/>
            <a:ext cx="8445500" cy="3922712"/>
          </a:xfrm>
        </p:spPr>
        <p:txBody>
          <a:bodyPr/>
          <a:lstStyle/>
          <a:p>
            <a:pPr eaLnBrk="1" hangingPunct="1"/>
            <a:r>
              <a:rPr lang="en-US" altLang="en-US" sz="2000" smtClean="0">
                <a:solidFill>
                  <a:srgbClr val="0000FF"/>
                </a:solidFill>
              </a:rPr>
              <a:t>Why would you like reads to have priority over writes?</a:t>
            </a:r>
            <a:endParaRPr lang="en-US" altLang="en-US" sz="2000" smtClean="0"/>
          </a:p>
          <a:p>
            <a:pPr eaLnBrk="1" hangingPunct="1"/>
            <a:r>
              <a:rPr lang="en-US" altLang="en-US" sz="2000" smtClean="0"/>
              <a:t>Write through cache</a:t>
            </a:r>
          </a:p>
          <a:p>
            <a:pPr lvl="1" eaLnBrk="1" hangingPunct="1"/>
            <a:r>
              <a:rPr lang="en-US" altLang="en-US" sz="1800" smtClean="0"/>
              <a:t>If write buffers used, reads may cause a RAW conflict when cache misses</a:t>
            </a:r>
          </a:p>
          <a:p>
            <a:pPr lvl="1" eaLnBrk="1" hangingPunct="1"/>
            <a:r>
              <a:rPr lang="en-US" altLang="en-US" sz="1800" smtClean="0"/>
              <a:t>If wait for write buffer to empty, read miss penalty will grow</a:t>
            </a:r>
          </a:p>
          <a:p>
            <a:pPr lvl="1" eaLnBrk="1" hangingPunct="1"/>
            <a:r>
              <a:rPr lang="en-US" altLang="en-US" sz="1800" smtClean="0"/>
              <a:t>Solution: Check write buffer contents before read</a:t>
            </a:r>
          </a:p>
          <a:p>
            <a:pPr lvl="2" eaLnBrk="1" hangingPunct="1"/>
            <a:r>
              <a:rPr lang="en-US" altLang="en-US" sz="1600" smtClean="0"/>
              <a:t>Take data from the write buffer if possible</a:t>
            </a:r>
          </a:p>
          <a:p>
            <a:pPr lvl="2" eaLnBrk="1" hangingPunct="1"/>
            <a:r>
              <a:rPr lang="en-US" altLang="en-US" sz="1600" smtClean="0"/>
              <a:t>Otherwise, let the memory access continue</a:t>
            </a:r>
          </a:p>
          <a:p>
            <a:pPr eaLnBrk="1" hangingPunct="1"/>
            <a:r>
              <a:rPr lang="en-US" altLang="en-US" sz="2000" smtClean="0"/>
              <a:t>Write back cache</a:t>
            </a:r>
          </a:p>
          <a:p>
            <a:pPr lvl="1" eaLnBrk="1" hangingPunct="1"/>
            <a:r>
              <a:rPr lang="en-US" altLang="en-US" sz="1800" smtClean="0"/>
              <a:t>Read miss results in replacing a dirty block</a:t>
            </a:r>
          </a:p>
          <a:p>
            <a:pPr lvl="2" eaLnBrk="1" hangingPunct="1"/>
            <a:r>
              <a:rPr lang="en-US" altLang="en-US" sz="1600" smtClean="0"/>
              <a:t>Normal: Write dirty block to memory, and then do the read</a:t>
            </a:r>
          </a:p>
          <a:p>
            <a:pPr lvl="1" eaLnBrk="1" hangingPunct="1"/>
            <a:r>
              <a:rPr lang="en-US" altLang="en-US" sz="1800" smtClean="0"/>
              <a:t>However, that’s too costly: </a:t>
            </a:r>
            <a:r>
              <a:rPr lang="en-US" altLang="en-US" sz="1800" smtClean="0">
                <a:solidFill>
                  <a:srgbClr val="0000FF"/>
                </a:solidFill>
              </a:rPr>
              <a:t>Why?</a:t>
            </a:r>
            <a:endParaRPr lang="en-US" altLang="en-US" sz="1800" smtClean="0"/>
          </a:p>
          <a:p>
            <a:pPr lvl="2" eaLnBrk="1" hangingPunct="1"/>
            <a:r>
              <a:rPr lang="en-US" altLang="en-US" sz="1600" smtClean="0"/>
              <a:t>So move dirty block to a write buffer, then read, and then write back from buffer</a:t>
            </a:r>
          </a:p>
          <a:p>
            <a:pPr lvl="1" eaLnBrk="1" hangingPunct="1"/>
            <a:r>
              <a:rPr lang="en-US" altLang="en-US" sz="1800" smtClean="0"/>
              <a:t>CPU stall less since restarts as soon as do read</a:t>
            </a:r>
          </a:p>
        </p:txBody>
      </p:sp>
      <p:sp>
        <p:nvSpPr>
          <p:cNvPr id="5" name="Slide Number Placeholder 4"/>
          <p:cNvSpPr>
            <a:spLocks noGrp="1"/>
          </p:cNvSpPr>
          <p:nvPr>
            <p:ph type="sldNum" sz="quarter" idx="10"/>
          </p:nvPr>
        </p:nvSpPr>
        <p:spPr/>
        <p:txBody>
          <a:bodyPr/>
          <a:lstStyle/>
          <a:p>
            <a:pPr>
              <a:defRPr/>
            </a:pPr>
            <a:fld id="{F1454D24-148C-4860-AD6C-6A43C991515B}" type="slidenum">
              <a:rPr lang="en-US"/>
              <a:pPr>
                <a:defRPr/>
              </a:pPr>
              <a:t>37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5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76200"/>
            <a:ext cx="8305800" cy="609600"/>
          </a:xfrm>
        </p:spPr>
        <p:txBody>
          <a:bodyPr/>
          <a:lstStyle/>
          <a:p>
            <a:pPr marL="342900" indent="-342900" eaLnBrk="1" hangingPunct="1"/>
            <a:r>
              <a:rPr lang="en-US" altLang="en-US" sz="2800" smtClean="0"/>
              <a:t>6. Avoiding Address Translation in Cache Indexing</a:t>
            </a:r>
            <a:endParaRPr lang="en-US" altLang="en-US" sz="3600" smtClean="0"/>
          </a:p>
        </p:txBody>
      </p:sp>
      <p:sp>
        <p:nvSpPr>
          <p:cNvPr id="3" name="Content Placeholder 2"/>
          <p:cNvSpPr>
            <a:spLocks noGrp="1"/>
          </p:cNvSpPr>
          <p:nvPr>
            <p:ph idx="1"/>
          </p:nvPr>
        </p:nvSpPr>
        <p:spPr>
          <a:xfrm>
            <a:off x="457200" y="820738"/>
            <a:ext cx="8229600" cy="2582862"/>
          </a:xfrm>
        </p:spPr>
        <p:txBody>
          <a:bodyPr>
            <a:normAutofit fontScale="85000" lnSpcReduction="10000"/>
          </a:bodyPr>
          <a:lstStyle/>
          <a:p>
            <a:pPr eaLnBrk="1" hangingPunct="1">
              <a:defRPr/>
            </a:pPr>
            <a:r>
              <a:rPr lang="en-US" dirty="0" smtClean="0"/>
              <a:t>Use Virtual Address to reduce hit time</a:t>
            </a:r>
          </a:p>
          <a:p>
            <a:pPr eaLnBrk="1" hangingPunct="1">
              <a:defRPr/>
            </a:pPr>
            <a:r>
              <a:rPr lang="en-US" i="1" dirty="0" smtClean="0">
                <a:solidFill>
                  <a:srgbClr val="114FFB"/>
                </a:solidFill>
              </a:rPr>
              <a:t>Virtual Memory</a:t>
            </a:r>
            <a:r>
              <a:rPr lang="en-US" dirty="0" smtClean="0"/>
              <a:t> is a simple concept that provides a mapping between</a:t>
            </a:r>
          </a:p>
          <a:p>
            <a:pPr lvl="1" eaLnBrk="1" hangingPunct="1">
              <a:defRPr/>
            </a:pPr>
            <a:r>
              <a:rPr lang="en-US" dirty="0" smtClean="0"/>
              <a:t>Virtual program addresses produced by compiler</a:t>
            </a:r>
          </a:p>
          <a:p>
            <a:pPr lvl="2" eaLnBrk="1" hangingPunct="1">
              <a:defRPr/>
            </a:pPr>
            <a:r>
              <a:rPr lang="en-US" dirty="0" smtClean="0"/>
              <a:t>Program stored on disk memory</a:t>
            </a:r>
          </a:p>
          <a:p>
            <a:pPr lvl="1" eaLnBrk="1" hangingPunct="1">
              <a:defRPr/>
            </a:pPr>
            <a:r>
              <a:rPr lang="en-US" dirty="0" smtClean="0"/>
              <a:t>Physical addresses of main memory</a:t>
            </a:r>
          </a:p>
          <a:p>
            <a:pPr lvl="1" eaLnBrk="1" hangingPunct="1">
              <a:defRPr/>
            </a:pPr>
            <a:endParaRPr lang="en-US" dirty="0" smtClean="0"/>
          </a:p>
          <a:p>
            <a:pPr marL="342900" indent="-342900" eaLnBrk="1" hangingPunct="1">
              <a:spcBef>
                <a:spcPct val="20000"/>
              </a:spcBef>
              <a:buClr>
                <a:srgbClr val="333399"/>
              </a:buClr>
              <a:buSzPct val="85000"/>
              <a:buFont typeface="Arial" pitchFamily="34" charset="0"/>
              <a:buChar char="•"/>
              <a:defRPr/>
            </a:pPr>
            <a:r>
              <a:rPr lang="en-US" i="1" kern="1200" dirty="0" smtClean="0">
                <a:solidFill>
                  <a:srgbClr val="000000"/>
                </a:solidFill>
              </a:rPr>
              <a:t>Physical cache </a:t>
            </a:r>
            <a:r>
              <a:rPr lang="en-US" kern="1200" dirty="0" smtClean="0">
                <a:solidFill>
                  <a:srgbClr val="000000"/>
                </a:solidFill>
              </a:rPr>
              <a:t>versus </a:t>
            </a:r>
            <a:r>
              <a:rPr lang="en-US" i="1" kern="1200" dirty="0" smtClean="0">
                <a:solidFill>
                  <a:srgbClr val="000000"/>
                </a:solidFill>
              </a:rPr>
              <a:t>virtual cache</a:t>
            </a:r>
            <a:endParaRPr lang="en-US" kern="1200" dirty="0" smtClean="0">
              <a:solidFill>
                <a:srgbClr val="000000"/>
              </a:solidFill>
            </a:endParaRPr>
          </a:p>
          <a:p>
            <a:pPr marL="742950" lvl="1" indent="-285750" eaLnBrk="1" hangingPunct="1">
              <a:spcBef>
                <a:spcPct val="20000"/>
              </a:spcBef>
              <a:buClr>
                <a:srgbClr val="333399"/>
              </a:buClr>
              <a:buSzPct val="75000"/>
              <a:buFont typeface="Arial" pitchFamily="34" charset="0"/>
              <a:buChar char="•"/>
              <a:defRPr/>
            </a:pPr>
            <a:r>
              <a:rPr lang="en-US" kern="1200" dirty="0" smtClean="0">
                <a:solidFill>
                  <a:srgbClr val="000000"/>
                </a:solidFill>
                <a:ea typeface="+mn-ea"/>
                <a:cs typeface="+mn-cs"/>
              </a:rPr>
              <a:t>Store physical addresses or virtual addresses in cache?</a:t>
            </a:r>
          </a:p>
          <a:p>
            <a:pPr marL="1143000" lvl="2" indent="-228600" eaLnBrk="1" hangingPunct="1">
              <a:spcBef>
                <a:spcPct val="20000"/>
              </a:spcBef>
              <a:buFont typeface="Arial" pitchFamily="34" charset="0"/>
              <a:buChar char="•"/>
              <a:defRPr/>
            </a:pPr>
            <a:r>
              <a:rPr lang="en-US" sz="2000" kern="1200" dirty="0" smtClean="0">
                <a:solidFill>
                  <a:srgbClr val="000000"/>
                </a:solidFill>
                <a:ea typeface="+mn-ea"/>
                <a:cs typeface="+mn-cs"/>
              </a:rPr>
              <a:t>If TLB between processor and cache, then physical</a:t>
            </a:r>
          </a:p>
        </p:txBody>
      </p:sp>
      <p:sp>
        <p:nvSpPr>
          <p:cNvPr id="4" name="Slide Number Placeholder 3"/>
          <p:cNvSpPr>
            <a:spLocks noGrp="1"/>
          </p:cNvSpPr>
          <p:nvPr>
            <p:ph type="sldNum" sz="quarter" idx="10"/>
          </p:nvPr>
        </p:nvSpPr>
        <p:spPr/>
        <p:txBody>
          <a:bodyPr/>
          <a:lstStyle/>
          <a:p>
            <a:pPr>
              <a:defRPr/>
            </a:pPr>
            <a:fld id="{C2B0160A-ACFD-497E-A828-79FD77F5ECB1}" type="slidenum">
              <a:rPr lang="en-US"/>
              <a:pPr>
                <a:defRPr/>
              </a:pPr>
              <a:t>38</a:t>
            </a:fld>
            <a:endParaRPr lang="en-US" dirty="0"/>
          </a:p>
        </p:txBody>
      </p:sp>
      <p:grpSp>
        <p:nvGrpSpPr>
          <p:cNvPr id="2" name="Group 4"/>
          <p:cNvGrpSpPr>
            <a:grpSpLocks/>
          </p:cNvGrpSpPr>
          <p:nvPr/>
        </p:nvGrpSpPr>
        <p:grpSpPr bwMode="auto">
          <a:xfrm>
            <a:off x="1103313" y="3700463"/>
            <a:ext cx="6342062" cy="3040062"/>
            <a:chOff x="1103313" y="3059113"/>
            <a:chExt cx="6342062" cy="3448050"/>
          </a:xfrm>
        </p:grpSpPr>
        <p:grpSp>
          <p:nvGrpSpPr>
            <p:cNvPr id="35846" name="Group 5"/>
            <p:cNvGrpSpPr>
              <a:grpSpLocks/>
            </p:cNvGrpSpPr>
            <p:nvPr/>
          </p:nvGrpSpPr>
          <p:grpSpPr bwMode="auto">
            <a:xfrm>
              <a:off x="1428750" y="3346450"/>
              <a:ext cx="1816100" cy="215900"/>
              <a:chOff x="820" y="1924"/>
              <a:chExt cx="1144" cy="136"/>
            </a:xfrm>
          </p:grpSpPr>
          <p:sp>
            <p:nvSpPr>
              <p:cNvPr id="35874" name="Rectangle 6"/>
              <p:cNvSpPr>
                <a:spLocks noChangeArrowheads="1"/>
              </p:cNvSpPr>
              <p:nvPr/>
            </p:nvSpPr>
            <p:spPr bwMode="auto">
              <a:xfrm>
                <a:off x="820" y="19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75" name="Line 7"/>
              <p:cNvSpPr>
                <a:spLocks noChangeShapeType="1"/>
              </p:cNvSpPr>
              <p:nvPr/>
            </p:nvSpPr>
            <p:spPr bwMode="auto">
              <a:xfrm>
                <a:off x="1536" y="192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47" name="Rectangle 8"/>
            <p:cNvSpPr>
              <a:spLocks noChangeArrowheads="1"/>
            </p:cNvSpPr>
            <p:nvPr/>
          </p:nvSpPr>
          <p:spPr bwMode="auto">
            <a:xfrm>
              <a:off x="1885950" y="3879850"/>
              <a:ext cx="5207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48" name="Rectangle 9"/>
            <p:cNvSpPr>
              <a:spLocks noChangeArrowheads="1"/>
            </p:cNvSpPr>
            <p:nvPr/>
          </p:nvSpPr>
          <p:spPr bwMode="auto">
            <a:xfrm>
              <a:off x="2876550" y="4337050"/>
              <a:ext cx="6731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49" name="Line 10"/>
            <p:cNvSpPr>
              <a:spLocks noChangeShapeType="1"/>
            </p:cNvSpPr>
            <p:nvPr/>
          </p:nvSpPr>
          <p:spPr bwMode="auto">
            <a:xfrm>
              <a:off x="2184400" y="3575050"/>
              <a:ext cx="1588"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1"/>
            <p:cNvSpPr>
              <a:spLocks noChangeShapeType="1"/>
            </p:cNvSpPr>
            <p:nvPr/>
          </p:nvSpPr>
          <p:spPr bwMode="auto">
            <a:xfrm>
              <a:off x="2184400" y="4413250"/>
              <a:ext cx="1588"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2"/>
            <p:cNvSpPr>
              <a:spLocks noChangeShapeType="1"/>
            </p:cNvSpPr>
            <p:nvPr/>
          </p:nvSpPr>
          <p:spPr bwMode="auto">
            <a:xfrm>
              <a:off x="2190750" y="4635500"/>
              <a:ext cx="6731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3"/>
            <p:cNvSpPr>
              <a:spLocks noChangeShapeType="1"/>
            </p:cNvSpPr>
            <p:nvPr/>
          </p:nvSpPr>
          <p:spPr bwMode="auto">
            <a:xfrm>
              <a:off x="2184400" y="4641850"/>
              <a:ext cx="1588"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3" name="Rectangle 14"/>
            <p:cNvSpPr>
              <a:spLocks noChangeArrowheads="1"/>
            </p:cNvSpPr>
            <p:nvPr/>
          </p:nvSpPr>
          <p:spPr bwMode="auto">
            <a:xfrm>
              <a:off x="1103313" y="3059113"/>
              <a:ext cx="2379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Virtual address from processor</a:t>
              </a:r>
            </a:p>
          </p:txBody>
        </p:sp>
        <p:sp>
          <p:nvSpPr>
            <p:cNvPr id="35854" name="Rectangle 15"/>
            <p:cNvSpPr>
              <a:spLocks noChangeArrowheads="1"/>
            </p:cNvSpPr>
            <p:nvPr/>
          </p:nvSpPr>
          <p:spPr bwMode="auto">
            <a:xfrm>
              <a:off x="1881188" y="3994150"/>
              <a:ext cx="5159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TLB</a:t>
              </a:r>
            </a:p>
          </p:txBody>
        </p:sp>
        <p:sp>
          <p:nvSpPr>
            <p:cNvPr id="35855" name="Rectangle 16"/>
            <p:cNvSpPr>
              <a:spLocks noChangeArrowheads="1"/>
            </p:cNvSpPr>
            <p:nvPr/>
          </p:nvSpPr>
          <p:spPr bwMode="auto">
            <a:xfrm>
              <a:off x="2795588" y="4656138"/>
              <a:ext cx="828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 Physical</a:t>
              </a:r>
            </a:p>
            <a:p>
              <a:pPr>
                <a:spcBef>
                  <a:spcPct val="0"/>
                </a:spcBef>
                <a:buFontTx/>
                <a:buNone/>
              </a:pPr>
              <a:r>
                <a:rPr lang="en-US" altLang="en-US" sz="1400">
                  <a:latin typeface="Times New Roman" pitchFamily="18" charset="0"/>
                </a:rPr>
                <a:t> Cache</a:t>
              </a:r>
            </a:p>
          </p:txBody>
        </p:sp>
        <p:sp>
          <p:nvSpPr>
            <p:cNvPr id="35856" name="Line 17"/>
            <p:cNvSpPr>
              <a:spLocks noChangeShapeType="1"/>
            </p:cNvSpPr>
            <p:nvPr/>
          </p:nvSpPr>
          <p:spPr bwMode="auto">
            <a:xfrm>
              <a:off x="4394200" y="3200400"/>
              <a:ext cx="1588" cy="302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57" name="Group 18"/>
            <p:cNvGrpSpPr>
              <a:grpSpLocks/>
            </p:cNvGrpSpPr>
            <p:nvPr/>
          </p:nvGrpSpPr>
          <p:grpSpPr bwMode="auto">
            <a:xfrm>
              <a:off x="5391150" y="3346450"/>
              <a:ext cx="1816100" cy="215900"/>
              <a:chOff x="3316" y="1924"/>
              <a:chExt cx="1144" cy="136"/>
            </a:xfrm>
          </p:grpSpPr>
          <p:sp>
            <p:nvSpPr>
              <p:cNvPr id="35872" name="Rectangle 19"/>
              <p:cNvSpPr>
                <a:spLocks noChangeArrowheads="1"/>
              </p:cNvSpPr>
              <p:nvPr/>
            </p:nvSpPr>
            <p:spPr bwMode="auto">
              <a:xfrm>
                <a:off x="3316" y="19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73" name="Line 20"/>
              <p:cNvSpPr>
                <a:spLocks noChangeShapeType="1"/>
              </p:cNvSpPr>
              <p:nvPr/>
            </p:nvSpPr>
            <p:spPr bwMode="auto">
              <a:xfrm>
                <a:off x="4032" y="192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58" name="Rectangle 21"/>
            <p:cNvSpPr>
              <a:spLocks noChangeArrowheads="1"/>
            </p:cNvSpPr>
            <p:nvPr/>
          </p:nvSpPr>
          <p:spPr bwMode="auto">
            <a:xfrm>
              <a:off x="5065713" y="3059113"/>
              <a:ext cx="2379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Virtual address from processor</a:t>
              </a:r>
            </a:p>
          </p:txBody>
        </p:sp>
        <p:sp>
          <p:nvSpPr>
            <p:cNvPr id="35859" name="Rectangle 22"/>
            <p:cNvSpPr>
              <a:spLocks noChangeArrowheads="1"/>
            </p:cNvSpPr>
            <p:nvPr/>
          </p:nvSpPr>
          <p:spPr bwMode="auto">
            <a:xfrm>
              <a:off x="6534150" y="4083050"/>
              <a:ext cx="673100" cy="927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60" name="Rectangle 23"/>
            <p:cNvSpPr>
              <a:spLocks noChangeArrowheads="1"/>
            </p:cNvSpPr>
            <p:nvPr/>
          </p:nvSpPr>
          <p:spPr bwMode="auto">
            <a:xfrm>
              <a:off x="6477000" y="4273550"/>
              <a:ext cx="828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 Virtual</a:t>
              </a:r>
            </a:p>
            <a:p>
              <a:pPr>
                <a:spcBef>
                  <a:spcPct val="0"/>
                </a:spcBef>
                <a:buFontTx/>
                <a:buNone/>
              </a:pPr>
              <a:r>
                <a:rPr lang="en-US" altLang="en-US" sz="1400">
                  <a:latin typeface="Times New Roman" pitchFamily="18" charset="0"/>
                </a:rPr>
                <a:t> Cache</a:t>
              </a:r>
            </a:p>
          </p:txBody>
        </p:sp>
        <p:sp>
          <p:nvSpPr>
            <p:cNvPr id="35861" name="Rectangle 24"/>
            <p:cNvSpPr>
              <a:spLocks noChangeArrowheads="1"/>
            </p:cNvSpPr>
            <p:nvPr/>
          </p:nvSpPr>
          <p:spPr bwMode="auto">
            <a:xfrm>
              <a:off x="5619750" y="4870450"/>
              <a:ext cx="5207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62" name="Rectangle 25"/>
            <p:cNvSpPr>
              <a:spLocks noChangeArrowheads="1"/>
            </p:cNvSpPr>
            <p:nvPr/>
          </p:nvSpPr>
          <p:spPr bwMode="auto">
            <a:xfrm>
              <a:off x="5607050" y="4953000"/>
              <a:ext cx="5159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TLB</a:t>
              </a:r>
            </a:p>
          </p:txBody>
        </p:sp>
        <p:sp>
          <p:nvSpPr>
            <p:cNvPr id="35863" name="Line 26"/>
            <p:cNvSpPr>
              <a:spLocks noChangeShapeType="1"/>
            </p:cNvSpPr>
            <p:nvPr/>
          </p:nvSpPr>
          <p:spPr bwMode="auto">
            <a:xfrm>
              <a:off x="5842000" y="3575050"/>
              <a:ext cx="1588" cy="1282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4" name="Line 27"/>
            <p:cNvSpPr>
              <a:spLocks noChangeShapeType="1"/>
            </p:cNvSpPr>
            <p:nvPr/>
          </p:nvSpPr>
          <p:spPr bwMode="auto">
            <a:xfrm>
              <a:off x="5842000" y="5403850"/>
              <a:ext cx="1588"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8"/>
            <p:cNvSpPr>
              <a:spLocks noChangeShapeType="1"/>
            </p:cNvSpPr>
            <p:nvPr/>
          </p:nvSpPr>
          <p:spPr bwMode="auto">
            <a:xfrm>
              <a:off x="5848350" y="4483100"/>
              <a:ext cx="6731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66" name="Group 29"/>
            <p:cNvGrpSpPr>
              <a:grpSpLocks/>
            </p:cNvGrpSpPr>
            <p:nvPr/>
          </p:nvGrpSpPr>
          <p:grpSpPr bwMode="auto">
            <a:xfrm>
              <a:off x="1585913" y="5715000"/>
              <a:ext cx="1408112" cy="792163"/>
              <a:chOff x="3223" y="3371"/>
              <a:chExt cx="887" cy="499"/>
            </a:xfrm>
          </p:grpSpPr>
          <p:sp>
            <p:nvSpPr>
              <p:cNvPr id="35870" name="Freeform 30"/>
              <p:cNvSpPr>
                <a:spLocks/>
              </p:cNvSpPr>
              <p:nvPr/>
            </p:nvSpPr>
            <p:spPr bwMode="auto">
              <a:xfrm rot="-332985">
                <a:off x="3223" y="3371"/>
                <a:ext cx="887" cy="499"/>
              </a:xfrm>
              <a:custGeom>
                <a:avLst/>
                <a:gdLst>
                  <a:gd name="T0" fmla="*/ 79 w 1157"/>
                  <a:gd name="T1" fmla="*/ 30 h 554"/>
                  <a:gd name="T2" fmla="*/ 103 w 1157"/>
                  <a:gd name="T3" fmla="*/ 5 h 554"/>
                  <a:gd name="T4" fmla="*/ 126 w 1157"/>
                  <a:gd name="T5" fmla="*/ 14 h 554"/>
                  <a:gd name="T6" fmla="*/ 128 w 1157"/>
                  <a:gd name="T7" fmla="*/ 27 h 554"/>
                  <a:gd name="T8" fmla="*/ 127 w 1157"/>
                  <a:gd name="T9" fmla="*/ 41 h 554"/>
                  <a:gd name="T10" fmla="*/ 133 w 1157"/>
                  <a:gd name="T11" fmla="*/ 37 h 554"/>
                  <a:gd name="T12" fmla="*/ 153 w 1157"/>
                  <a:gd name="T13" fmla="*/ 39 h 554"/>
                  <a:gd name="T14" fmla="*/ 157 w 1157"/>
                  <a:gd name="T15" fmla="*/ 54 h 554"/>
                  <a:gd name="T16" fmla="*/ 152 w 1157"/>
                  <a:gd name="T17" fmla="*/ 85 h 554"/>
                  <a:gd name="T18" fmla="*/ 169 w 1157"/>
                  <a:gd name="T19" fmla="*/ 99 h 554"/>
                  <a:gd name="T20" fmla="*/ 174 w 1157"/>
                  <a:gd name="T21" fmla="*/ 109 h 554"/>
                  <a:gd name="T22" fmla="*/ 176 w 1157"/>
                  <a:gd name="T23" fmla="*/ 113 h 554"/>
                  <a:gd name="T24" fmla="*/ 180 w 1157"/>
                  <a:gd name="T25" fmla="*/ 136 h 554"/>
                  <a:gd name="T26" fmla="*/ 163 w 1157"/>
                  <a:gd name="T27" fmla="*/ 156 h 554"/>
                  <a:gd name="T28" fmla="*/ 175 w 1157"/>
                  <a:gd name="T29" fmla="*/ 174 h 554"/>
                  <a:gd name="T30" fmla="*/ 177 w 1157"/>
                  <a:gd name="T31" fmla="*/ 196 h 554"/>
                  <a:gd name="T32" fmla="*/ 160 w 1157"/>
                  <a:gd name="T33" fmla="*/ 225 h 554"/>
                  <a:gd name="T34" fmla="*/ 148 w 1157"/>
                  <a:gd name="T35" fmla="*/ 200 h 554"/>
                  <a:gd name="T36" fmla="*/ 142 w 1157"/>
                  <a:gd name="T37" fmla="*/ 254 h 554"/>
                  <a:gd name="T38" fmla="*/ 120 w 1157"/>
                  <a:gd name="T39" fmla="*/ 259 h 554"/>
                  <a:gd name="T40" fmla="*/ 112 w 1157"/>
                  <a:gd name="T41" fmla="*/ 249 h 554"/>
                  <a:gd name="T42" fmla="*/ 106 w 1157"/>
                  <a:gd name="T43" fmla="*/ 232 h 554"/>
                  <a:gd name="T44" fmla="*/ 101 w 1157"/>
                  <a:gd name="T45" fmla="*/ 212 h 554"/>
                  <a:gd name="T46" fmla="*/ 90 w 1157"/>
                  <a:gd name="T47" fmla="*/ 250 h 554"/>
                  <a:gd name="T48" fmla="*/ 67 w 1157"/>
                  <a:gd name="T49" fmla="*/ 240 h 554"/>
                  <a:gd name="T50" fmla="*/ 63 w 1157"/>
                  <a:gd name="T51" fmla="*/ 208 h 554"/>
                  <a:gd name="T52" fmla="*/ 62 w 1157"/>
                  <a:gd name="T53" fmla="*/ 202 h 554"/>
                  <a:gd name="T54" fmla="*/ 45 w 1157"/>
                  <a:gd name="T55" fmla="*/ 232 h 554"/>
                  <a:gd name="T56" fmla="*/ 34 w 1157"/>
                  <a:gd name="T57" fmla="*/ 230 h 554"/>
                  <a:gd name="T58" fmla="*/ 24 w 1157"/>
                  <a:gd name="T59" fmla="*/ 208 h 554"/>
                  <a:gd name="T60" fmla="*/ 18 w 1157"/>
                  <a:gd name="T61" fmla="*/ 176 h 554"/>
                  <a:gd name="T62" fmla="*/ 19 w 1157"/>
                  <a:gd name="T63" fmla="*/ 159 h 554"/>
                  <a:gd name="T64" fmla="*/ 9 w 1157"/>
                  <a:gd name="T65" fmla="*/ 159 h 554"/>
                  <a:gd name="T66" fmla="*/ 3 w 1157"/>
                  <a:gd name="T67" fmla="*/ 143 h 554"/>
                  <a:gd name="T68" fmla="*/ 2 w 1157"/>
                  <a:gd name="T69" fmla="*/ 97 h 554"/>
                  <a:gd name="T70" fmla="*/ 11 w 1157"/>
                  <a:gd name="T71" fmla="*/ 89 h 554"/>
                  <a:gd name="T72" fmla="*/ 21 w 1157"/>
                  <a:gd name="T73" fmla="*/ 91 h 554"/>
                  <a:gd name="T74" fmla="*/ 24 w 1157"/>
                  <a:gd name="T75" fmla="*/ 93 h 554"/>
                  <a:gd name="T76" fmla="*/ 23 w 1157"/>
                  <a:gd name="T77" fmla="*/ 86 h 554"/>
                  <a:gd name="T78" fmla="*/ 18 w 1157"/>
                  <a:gd name="T79" fmla="*/ 58 h 554"/>
                  <a:gd name="T80" fmla="*/ 31 w 1157"/>
                  <a:gd name="T81" fmla="*/ 14 h 554"/>
                  <a:gd name="T82" fmla="*/ 48 w 1157"/>
                  <a:gd name="T83" fmla="*/ 23 h 554"/>
                  <a:gd name="T84" fmla="*/ 54 w 1157"/>
                  <a:gd name="T85" fmla="*/ 41 h 554"/>
                  <a:gd name="T86" fmla="*/ 55 w 1157"/>
                  <a:gd name="T87" fmla="*/ 3 h 554"/>
                  <a:gd name="T88" fmla="*/ 67 w 1157"/>
                  <a:gd name="T89" fmla="*/ 5 h 554"/>
                  <a:gd name="T90" fmla="*/ 74 w 1157"/>
                  <a:gd name="T91" fmla="*/ 27 h 554"/>
                  <a:gd name="T92" fmla="*/ 82 w 1157"/>
                  <a:gd name="T93" fmla="*/ 39 h 5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57"/>
                  <a:gd name="T142" fmla="*/ 0 h 554"/>
                  <a:gd name="T143" fmla="*/ 1157 w 1157"/>
                  <a:gd name="T144" fmla="*/ 554 h 5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57" h="554">
                    <a:moveTo>
                      <a:pt x="505" y="62"/>
                    </a:moveTo>
                    <a:cubicBezTo>
                      <a:pt x="547" y="29"/>
                      <a:pt x="607" y="18"/>
                      <a:pt x="659" y="12"/>
                    </a:cubicBezTo>
                    <a:cubicBezTo>
                      <a:pt x="716" y="14"/>
                      <a:pt x="767" y="0"/>
                      <a:pt x="813" y="30"/>
                    </a:cubicBezTo>
                    <a:cubicBezTo>
                      <a:pt x="816" y="39"/>
                      <a:pt x="822" y="48"/>
                      <a:pt x="822" y="57"/>
                    </a:cubicBezTo>
                    <a:cubicBezTo>
                      <a:pt x="822" y="66"/>
                      <a:pt x="811" y="77"/>
                      <a:pt x="817" y="84"/>
                    </a:cubicBezTo>
                    <a:cubicBezTo>
                      <a:pt x="819" y="86"/>
                      <a:pt x="854" y="76"/>
                      <a:pt x="858" y="75"/>
                    </a:cubicBezTo>
                    <a:cubicBezTo>
                      <a:pt x="899" y="77"/>
                      <a:pt x="939" y="77"/>
                      <a:pt x="980" y="80"/>
                    </a:cubicBezTo>
                    <a:cubicBezTo>
                      <a:pt x="995" y="81"/>
                      <a:pt x="1012" y="112"/>
                      <a:pt x="1012" y="112"/>
                    </a:cubicBezTo>
                    <a:cubicBezTo>
                      <a:pt x="1006" y="152"/>
                      <a:pt x="1005" y="152"/>
                      <a:pt x="976" y="175"/>
                    </a:cubicBezTo>
                    <a:cubicBezTo>
                      <a:pt x="1014" y="183"/>
                      <a:pt x="1055" y="187"/>
                      <a:pt x="1089" y="207"/>
                    </a:cubicBezTo>
                    <a:cubicBezTo>
                      <a:pt x="1098" y="213"/>
                      <a:pt x="1107" y="219"/>
                      <a:pt x="1116" y="225"/>
                    </a:cubicBezTo>
                    <a:cubicBezTo>
                      <a:pt x="1121" y="228"/>
                      <a:pt x="1130" y="234"/>
                      <a:pt x="1130" y="234"/>
                    </a:cubicBezTo>
                    <a:cubicBezTo>
                      <a:pt x="1142" y="250"/>
                      <a:pt x="1150" y="265"/>
                      <a:pt x="1157" y="284"/>
                    </a:cubicBezTo>
                    <a:cubicBezTo>
                      <a:pt x="1138" y="333"/>
                      <a:pt x="1095" y="321"/>
                      <a:pt x="1048" y="324"/>
                    </a:cubicBezTo>
                    <a:cubicBezTo>
                      <a:pt x="1086" y="329"/>
                      <a:pt x="1100" y="334"/>
                      <a:pt x="1125" y="361"/>
                    </a:cubicBezTo>
                    <a:cubicBezTo>
                      <a:pt x="1130" y="378"/>
                      <a:pt x="1133" y="394"/>
                      <a:pt x="1139" y="410"/>
                    </a:cubicBezTo>
                    <a:cubicBezTo>
                      <a:pt x="1124" y="480"/>
                      <a:pt x="1102" y="465"/>
                      <a:pt x="1030" y="469"/>
                    </a:cubicBezTo>
                    <a:cubicBezTo>
                      <a:pt x="985" y="461"/>
                      <a:pt x="987" y="437"/>
                      <a:pt x="953" y="415"/>
                    </a:cubicBezTo>
                    <a:cubicBezTo>
                      <a:pt x="950" y="479"/>
                      <a:pt x="969" y="512"/>
                      <a:pt x="912" y="528"/>
                    </a:cubicBezTo>
                    <a:cubicBezTo>
                      <a:pt x="875" y="554"/>
                      <a:pt x="807" y="540"/>
                      <a:pt x="767" y="537"/>
                    </a:cubicBezTo>
                    <a:cubicBezTo>
                      <a:pt x="751" y="526"/>
                      <a:pt x="736" y="524"/>
                      <a:pt x="718" y="515"/>
                    </a:cubicBezTo>
                    <a:cubicBezTo>
                      <a:pt x="703" y="508"/>
                      <a:pt x="693" y="494"/>
                      <a:pt x="681" y="483"/>
                    </a:cubicBezTo>
                    <a:cubicBezTo>
                      <a:pt x="676" y="464"/>
                      <a:pt x="668" y="456"/>
                      <a:pt x="654" y="442"/>
                    </a:cubicBezTo>
                    <a:cubicBezTo>
                      <a:pt x="644" y="497"/>
                      <a:pt x="623" y="504"/>
                      <a:pt x="573" y="519"/>
                    </a:cubicBezTo>
                    <a:cubicBezTo>
                      <a:pt x="512" y="517"/>
                      <a:pt x="472" y="530"/>
                      <a:pt x="428" y="496"/>
                    </a:cubicBezTo>
                    <a:cubicBezTo>
                      <a:pt x="420" y="474"/>
                      <a:pt x="412" y="456"/>
                      <a:pt x="405" y="433"/>
                    </a:cubicBezTo>
                    <a:cubicBezTo>
                      <a:pt x="404" y="428"/>
                      <a:pt x="401" y="419"/>
                      <a:pt x="401" y="419"/>
                    </a:cubicBezTo>
                    <a:cubicBezTo>
                      <a:pt x="370" y="454"/>
                      <a:pt x="338" y="473"/>
                      <a:pt x="292" y="483"/>
                    </a:cubicBezTo>
                    <a:cubicBezTo>
                      <a:pt x="268" y="481"/>
                      <a:pt x="243" y="483"/>
                      <a:pt x="219" y="478"/>
                    </a:cubicBezTo>
                    <a:cubicBezTo>
                      <a:pt x="199" y="473"/>
                      <a:pt x="173" y="444"/>
                      <a:pt x="156" y="433"/>
                    </a:cubicBezTo>
                    <a:cubicBezTo>
                      <a:pt x="140" y="409"/>
                      <a:pt x="128" y="392"/>
                      <a:pt x="120" y="365"/>
                    </a:cubicBezTo>
                    <a:cubicBezTo>
                      <a:pt x="121" y="354"/>
                      <a:pt x="133" y="339"/>
                      <a:pt x="124" y="333"/>
                    </a:cubicBezTo>
                    <a:cubicBezTo>
                      <a:pt x="106" y="322"/>
                      <a:pt x="82" y="331"/>
                      <a:pt x="61" y="329"/>
                    </a:cubicBezTo>
                    <a:cubicBezTo>
                      <a:pt x="42" y="327"/>
                      <a:pt x="31" y="311"/>
                      <a:pt x="20" y="297"/>
                    </a:cubicBezTo>
                    <a:cubicBezTo>
                      <a:pt x="9" y="264"/>
                      <a:pt x="0" y="239"/>
                      <a:pt x="11" y="202"/>
                    </a:cubicBezTo>
                    <a:cubicBezTo>
                      <a:pt x="15" y="188"/>
                      <a:pt x="69" y="185"/>
                      <a:pt x="75" y="184"/>
                    </a:cubicBezTo>
                    <a:cubicBezTo>
                      <a:pt x="94" y="186"/>
                      <a:pt x="114" y="187"/>
                      <a:pt x="133" y="189"/>
                    </a:cubicBezTo>
                    <a:cubicBezTo>
                      <a:pt x="139" y="190"/>
                      <a:pt x="147" y="197"/>
                      <a:pt x="152" y="193"/>
                    </a:cubicBezTo>
                    <a:cubicBezTo>
                      <a:pt x="156" y="190"/>
                      <a:pt x="149" y="184"/>
                      <a:pt x="147" y="179"/>
                    </a:cubicBezTo>
                    <a:cubicBezTo>
                      <a:pt x="138" y="158"/>
                      <a:pt x="127" y="143"/>
                      <a:pt x="120" y="121"/>
                    </a:cubicBezTo>
                    <a:cubicBezTo>
                      <a:pt x="127" y="52"/>
                      <a:pt x="135" y="41"/>
                      <a:pt x="206" y="30"/>
                    </a:cubicBezTo>
                    <a:cubicBezTo>
                      <a:pt x="255" y="34"/>
                      <a:pt x="266" y="40"/>
                      <a:pt x="306" y="48"/>
                    </a:cubicBezTo>
                    <a:cubicBezTo>
                      <a:pt x="319" y="62"/>
                      <a:pt x="331" y="73"/>
                      <a:pt x="346" y="84"/>
                    </a:cubicBezTo>
                    <a:cubicBezTo>
                      <a:pt x="338" y="57"/>
                      <a:pt x="314" y="16"/>
                      <a:pt x="355" y="3"/>
                    </a:cubicBezTo>
                    <a:cubicBezTo>
                      <a:pt x="381" y="6"/>
                      <a:pt x="407" y="7"/>
                      <a:pt x="432" y="12"/>
                    </a:cubicBezTo>
                    <a:cubicBezTo>
                      <a:pt x="453" y="16"/>
                      <a:pt x="459" y="46"/>
                      <a:pt x="478" y="57"/>
                    </a:cubicBezTo>
                    <a:cubicBezTo>
                      <a:pt x="487" y="62"/>
                      <a:pt x="527" y="70"/>
                      <a:pt x="527" y="8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1" name="Text Box 31"/>
              <p:cNvSpPr txBox="1">
                <a:spLocks noChangeArrowheads="1"/>
              </p:cNvSpPr>
              <p:nvPr/>
            </p:nvSpPr>
            <p:spPr bwMode="auto">
              <a:xfrm>
                <a:off x="3388" y="3508"/>
                <a:ext cx="5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Memory</a:t>
                </a:r>
              </a:p>
            </p:txBody>
          </p:sp>
        </p:grpSp>
        <p:grpSp>
          <p:nvGrpSpPr>
            <p:cNvPr id="35867" name="Group 32"/>
            <p:cNvGrpSpPr>
              <a:grpSpLocks/>
            </p:cNvGrpSpPr>
            <p:nvPr/>
          </p:nvGrpSpPr>
          <p:grpSpPr bwMode="auto">
            <a:xfrm>
              <a:off x="5259388" y="5630863"/>
              <a:ext cx="1408112" cy="792162"/>
              <a:chOff x="3223" y="3371"/>
              <a:chExt cx="887" cy="499"/>
            </a:xfrm>
          </p:grpSpPr>
          <p:sp>
            <p:nvSpPr>
              <p:cNvPr id="35868" name="Freeform 33"/>
              <p:cNvSpPr>
                <a:spLocks/>
              </p:cNvSpPr>
              <p:nvPr/>
            </p:nvSpPr>
            <p:spPr bwMode="auto">
              <a:xfrm rot="-332985">
                <a:off x="3223" y="3371"/>
                <a:ext cx="887" cy="499"/>
              </a:xfrm>
              <a:custGeom>
                <a:avLst/>
                <a:gdLst>
                  <a:gd name="T0" fmla="*/ 79 w 1157"/>
                  <a:gd name="T1" fmla="*/ 30 h 554"/>
                  <a:gd name="T2" fmla="*/ 103 w 1157"/>
                  <a:gd name="T3" fmla="*/ 5 h 554"/>
                  <a:gd name="T4" fmla="*/ 126 w 1157"/>
                  <a:gd name="T5" fmla="*/ 14 h 554"/>
                  <a:gd name="T6" fmla="*/ 128 w 1157"/>
                  <a:gd name="T7" fmla="*/ 27 h 554"/>
                  <a:gd name="T8" fmla="*/ 127 w 1157"/>
                  <a:gd name="T9" fmla="*/ 41 h 554"/>
                  <a:gd name="T10" fmla="*/ 133 w 1157"/>
                  <a:gd name="T11" fmla="*/ 37 h 554"/>
                  <a:gd name="T12" fmla="*/ 153 w 1157"/>
                  <a:gd name="T13" fmla="*/ 39 h 554"/>
                  <a:gd name="T14" fmla="*/ 157 w 1157"/>
                  <a:gd name="T15" fmla="*/ 54 h 554"/>
                  <a:gd name="T16" fmla="*/ 152 w 1157"/>
                  <a:gd name="T17" fmla="*/ 85 h 554"/>
                  <a:gd name="T18" fmla="*/ 169 w 1157"/>
                  <a:gd name="T19" fmla="*/ 99 h 554"/>
                  <a:gd name="T20" fmla="*/ 174 w 1157"/>
                  <a:gd name="T21" fmla="*/ 109 h 554"/>
                  <a:gd name="T22" fmla="*/ 176 w 1157"/>
                  <a:gd name="T23" fmla="*/ 113 h 554"/>
                  <a:gd name="T24" fmla="*/ 180 w 1157"/>
                  <a:gd name="T25" fmla="*/ 136 h 554"/>
                  <a:gd name="T26" fmla="*/ 163 w 1157"/>
                  <a:gd name="T27" fmla="*/ 156 h 554"/>
                  <a:gd name="T28" fmla="*/ 175 w 1157"/>
                  <a:gd name="T29" fmla="*/ 174 h 554"/>
                  <a:gd name="T30" fmla="*/ 177 w 1157"/>
                  <a:gd name="T31" fmla="*/ 196 h 554"/>
                  <a:gd name="T32" fmla="*/ 160 w 1157"/>
                  <a:gd name="T33" fmla="*/ 225 h 554"/>
                  <a:gd name="T34" fmla="*/ 148 w 1157"/>
                  <a:gd name="T35" fmla="*/ 200 h 554"/>
                  <a:gd name="T36" fmla="*/ 142 w 1157"/>
                  <a:gd name="T37" fmla="*/ 254 h 554"/>
                  <a:gd name="T38" fmla="*/ 120 w 1157"/>
                  <a:gd name="T39" fmla="*/ 259 h 554"/>
                  <a:gd name="T40" fmla="*/ 112 w 1157"/>
                  <a:gd name="T41" fmla="*/ 249 h 554"/>
                  <a:gd name="T42" fmla="*/ 106 w 1157"/>
                  <a:gd name="T43" fmla="*/ 232 h 554"/>
                  <a:gd name="T44" fmla="*/ 101 w 1157"/>
                  <a:gd name="T45" fmla="*/ 212 h 554"/>
                  <a:gd name="T46" fmla="*/ 90 w 1157"/>
                  <a:gd name="T47" fmla="*/ 250 h 554"/>
                  <a:gd name="T48" fmla="*/ 67 w 1157"/>
                  <a:gd name="T49" fmla="*/ 240 h 554"/>
                  <a:gd name="T50" fmla="*/ 63 w 1157"/>
                  <a:gd name="T51" fmla="*/ 208 h 554"/>
                  <a:gd name="T52" fmla="*/ 62 w 1157"/>
                  <a:gd name="T53" fmla="*/ 202 h 554"/>
                  <a:gd name="T54" fmla="*/ 45 w 1157"/>
                  <a:gd name="T55" fmla="*/ 232 h 554"/>
                  <a:gd name="T56" fmla="*/ 34 w 1157"/>
                  <a:gd name="T57" fmla="*/ 230 h 554"/>
                  <a:gd name="T58" fmla="*/ 24 w 1157"/>
                  <a:gd name="T59" fmla="*/ 208 h 554"/>
                  <a:gd name="T60" fmla="*/ 18 w 1157"/>
                  <a:gd name="T61" fmla="*/ 176 h 554"/>
                  <a:gd name="T62" fmla="*/ 19 w 1157"/>
                  <a:gd name="T63" fmla="*/ 159 h 554"/>
                  <a:gd name="T64" fmla="*/ 9 w 1157"/>
                  <a:gd name="T65" fmla="*/ 159 h 554"/>
                  <a:gd name="T66" fmla="*/ 3 w 1157"/>
                  <a:gd name="T67" fmla="*/ 143 h 554"/>
                  <a:gd name="T68" fmla="*/ 2 w 1157"/>
                  <a:gd name="T69" fmla="*/ 97 h 554"/>
                  <a:gd name="T70" fmla="*/ 11 w 1157"/>
                  <a:gd name="T71" fmla="*/ 89 h 554"/>
                  <a:gd name="T72" fmla="*/ 21 w 1157"/>
                  <a:gd name="T73" fmla="*/ 91 h 554"/>
                  <a:gd name="T74" fmla="*/ 24 w 1157"/>
                  <a:gd name="T75" fmla="*/ 93 h 554"/>
                  <a:gd name="T76" fmla="*/ 23 w 1157"/>
                  <a:gd name="T77" fmla="*/ 86 h 554"/>
                  <a:gd name="T78" fmla="*/ 18 w 1157"/>
                  <a:gd name="T79" fmla="*/ 58 h 554"/>
                  <a:gd name="T80" fmla="*/ 31 w 1157"/>
                  <a:gd name="T81" fmla="*/ 14 h 554"/>
                  <a:gd name="T82" fmla="*/ 48 w 1157"/>
                  <a:gd name="T83" fmla="*/ 23 h 554"/>
                  <a:gd name="T84" fmla="*/ 54 w 1157"/>
                  <a:gd name="T85" fmla="*/ 41 h 554"/>
                  <a:gd name="T86" fmla="*/ 55 w 1157"/>
                  <a:gd name="T87" fmla="*/ 3 h 554"/>
                  <a:gd name="T88" fmla="*/ 67 w 1157"/>
                  <a:gd name="T89" fmla="*/ 5 h 554"/>
                  <a:gd name="T90" fmla="*/ 74 w 1157"/>
                  <a:gd name="T91" fmla="*/ 27 h 554"/>
                  <a:gd name="T92" fmla="*/ 82 w 1157"/>
                  <a:gd name="T93" fmla="*/ 39 h 5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57"/>
                  <a:gd name="T142" fmla="*/ 0 h 554"/>
                  <a:gd name="T143" fmla="*/ 1157 w 1157"/>
                  <a:gd name="T144" fmla="*/ 554 h 5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57" h="554">
                    <a:moveTo>
                      <a:pt x="505" y="62"/>
                    </a:moveTo>
                    <a:cubicBezTo>
                      <a:pt x="547" y="29"/>
                      <a:pt x="607" y="18"/>
                      <a:pt x="659" y="12"/>
                    </a:cubicBezTo>
                    <a:cubicBezTo>
                      <a:pt x="716" y="14"/>
                      <a:pt x="767" y="0"/>
                      <a:pt x="813" y="30"/>
                    </a:cubicBezTo>
                    <a:cubicBezTo>
                      <a:pt x="816" y="39"/>
                      <a:pt x="822" y="48"/>
                      <a:pt x="822" y="57"/>
                    </a:cubicBezTo>
                    <a:cubicBezTo>
                      <a:pt x="822" y="66"/>
                      <a:pt x="811" y="77"/>
                      <a:pt x="817" y="84"/>
                    </a:cubicBezTo>
                    <a:cubicBezTo>
                      <a:pt x="819" y="86"/>
                      <a:pt x="854" y="76"/>
                      <a:pt x="858" y="75"/>
                    </a:cubicBezTo>
                    <a:cubicBezTo>
                      <a:pt x="899" y="77"/>
                      <a:pt x="939" y="77"/>
                      <a:pt x="980" y="80"/>
                    </a:cubicBezTo>
                    <a:cubicBezTo>
                      <a:pt x="995" y="81"/>
                      <a:pt x="1012" y="112"/>
                      <a:pt x="1012" y="112"/>
                    </a:cubicBezTo>
                    <a:cubicBezTo>
                      <a:pt x="1006" y="152"/>
                      <a:pt x="1005" y="152"/>
                      <a:pt x="976" y="175"/>
                    </a:cubicBezTo>
                    <a:cubicBezTo>
                      <a:pt x="1014" y="183"/>
                      <a:pt x="1055" y="187"/>
                      <a:pt x="1089" y="207"/>
                    </a:cubicBezTo>
                    <a:cubicBezTo>
                      <a:pt x="1098" y="213"/>
                      <a:pt x="1107" y="219"/>
                      <a:pt x="1116" y="225"/>
                    </a:cubicBezTo>
                    <a:cubicBezTo>
                      <a:pt x="1121" y="228"/>
                      <a:pt x="1130" y="234"/>
                      <a:pt x="1130" y="234"/>
                    </a:cubicBezTo>
                    <a:cubicBezTo>
                      <a:pt x="1142" y="250"/>
                      <a:pt x="1150" y="265"/>
                      <a:pt x="1157" y="284"/>
                    </a:cubicBezTo>
                    <a:cubicBezTo>
                      <a:pt x="1138" y="333"/>
                      <a:pt x="1095" y="321"/>
                      <a:pt x="1048" y="324"/>
                    </a:cubicBezTo>
                    <a:cubicBezTo>
                      <a:pt x="1086" y="329"/>
                      <a:pt x="1100" y="334"/>
                      <a:pt x="1125" y="361"/>
                    </a:cubicBezTo>
                    <a:cubicBezTo>
                      <a:pt x="1130" y="378"/>
                      <a:pt x="1133" y="394"/>
                      <a:pt x="1139" y="410"/>
                    </a:cubicBezTo>
                    <a:cubicBezTo>
                      <a:pt x="1124" y="480"/>
                      <a:pt x="1102" y="465"/>
                      <a:pt x="1030" y="469"/>
                    </a:cubicBezTo>
                    <a:cubicBezTo>
                      <a:pt x="985" y="461"/>
                      <a:pt x="987" y="437"/>
                      <a:pt x="953" y="415"/>
                    </a:cubicBezTo>
                    <a:cubicBezTo>
                      <a:pt x="950" y="479"/>
                      <a:pt x="969" y="512"/>
                      <a:pt x="912" y="528"/>
                    </a:cubicBezTo>
                    <a:cubicBezTo>
                      <a:pt x="875" y="554"/>
                      <a:pt x="807" y="540"/>
                      <a:pt x="767" y="537"/>
                    </a:cubicBezTo>
                    <a:cubicBezTo>
                      <a:pt x="751" y="526"/>
                      <a:pt x="736" y="524"/>
                      <a:pt x="718" y="515"/>
                    </a:cubicBezTo>
                    <a:cubicBezTo>
                      <a:pt x="703" y="508"/>
                      <a:pt x="693" y="494"/>
                      <a:pt x="681" y="483"/>
                    </a:cubicBezTo>
                    <a:cubicBezTo>
                      <a:pt x="676" y="464"/>
                      <a:pt x="668" y="456"/>
                      <a:pt x="654" y="442"/>
                    </a:cubicBezTo>
                    <a:cubicBezTo>
                      <a:pt x="644" y="497"/>
                      <a:pt x="623" y="504"/>
                      <a:pt x="573" y="519"/>
                    </a:cubicBezTo>
                    <a:cubicBezTo>
                      <a:pt x="512" y="517"/>
                      <a:pt x="472" y="530"/>
                      <a:pt x="428" y="496"/>
                    </a:cubicBezTo>
                    <a:cubicBezTo>
                      <a:pt x="420" y="474"/>
                      <a:pt x="412" y="456"/>
                      <a:pt x="405" y="433"/>
                    </a:cubicBezTo>
                    <a:cubicBezTo>
                      <a:pt x="404" y="428"/>
                      <a:pt x="401" y="419"/>
                      <a:pt x="401" y="419"/>
                    </a:cubicBezTo>
                    <a:cubicBezTo>
                      <a:pt x="370" y="454"/>
                      <a:pt x="338" y="473"/>
                      <a:pt x="292" y="483"/>
                    </a:cubicBezTo>
                    <a:cubicBezTo>
                      <a:pt x="268" y="481"/>
                      <a:pt x="243" y="483"/>
                      <a:pt x="219" y="478"/>
                    </a:cubicBezTo>
                    <a:cubicBezTo>
                      <a:pt x="199" y="473"/>
                      <a:pt x="173" y="444"/>
                      <a:pt x="156" y="433"/>
                    </a:cubicBezTo>
                    <a:cubicBezTo>
                      <a:pt x="140" y="409"/>
                      <a:pt x="128" y="392"/>
                      <a:pt x="120" y="365"/>
                    </a:cubicBezTo>
                    <a:cubicBezTo>
                      <a:pt x="121" y="354"/>
                      <a:pt x="133" y="339"/>
                      <a:pt x="124" y="333"/>
                    </a:cubicBezTo>
                    <a:cubicBezTo>
                      <a:pt x="106" y="322"/>
                      <a:pt x="82" y="331"/>
                      <a:pt x="61" y="329"/>
                    </a:cubicBezTo>
                    <a:cubicBezTo>
                      <a:pt x="42" y="327"/>
                      <a:pt x="31" y="311"/>
                      <a:pt x="20" y="297"/>
                    </a:cubicBezTo>
                    <a:cubicBezTo>
                      <a:pt x="9" y="264"/>
                      <a:pt x="0" y="239"/>
                      <a:pt x="11" y="202"/>
                    </a:cubicBezTo>
                    <a:cubicBezTo>
                      <a:pt x="15" y="188"/>
                      <a:pt x="69" y="185"/>
                      <a:pt x="75" y="184"/>
                    </a:cubicBezTo>
                    <a:cubicBezTo>
                      <a:pt x="94" y="186"/>
                      <a:pt x="114" y="187"/>
                      <a:pt x="133" y="189"/>
                    </a:cubicBezTo>
                    <a:cubicBezTo>
                      <a:pt x="139" y="190"/>
                      <a:pt x="147" y="197"/>
                      <a:pt x="152" y="193"/>
                    </a:cubicBezTo>
                    <a:cubicBezTo>
                      <a:pt x="156" y="190"/>
                      <a:pt x="149" y="184"/>
                      <a:pt x="147" y="179"/>
                    </a:cubicBezTo>
                    <a:cubicBezTo>
                      <a:pt x="138" y="158"/>
                      <a:pt x="127" y="143"/>
                      <a:pt x="120" y="121"/>
                    </a:cubicBezTo>
                    <a:cubicBezTo>
                      <a:pt x="127" y="52"/>
                      <a:pt x="135" y="41"/>
                      <a:pt x="206" y="30"/>
                    </a:cubicBezTo>
                    <a:cubicBezTo>
                      <a:pt x="255" y="34"/>
                      <a:pt x="266" y="40"/>
                      <a:pt x="306" y="48"/>
                    </a:cubicBezTo>
                    <a:cubicBezTo>
                      <a:pt x="319" y="62"/>
                      <a:pt x="331" y="73"/>
                      <a:pt x="346" y="84"/>
                    </a:cubicBezTo>
                    <a:cubicBezTo>
                      <a:pt x="338" y="57"/>
                      <a:pt x="314" y="16"/>
                      <a:pt x="355" y="3"/>
                    </a:cubicBezTo>
                    <a:cubicBezTo>
                      <a:pt x="381" y="6"/>
                      <a:pt x="407" y="7"/>
                      <a:pt x="432" y="12"/>
                    </a:cubicBezTo>
                    <a:cubicBezTo>
                      <a:pt x="453" y="16"/>
                      <a:pt x="459" y="46"/>
                      <a:pt x="478" y="57"/>
                    </a:cubicBezTo>
                    <a:cubicBezTo>
                      <a:pt x="487" y="62"/>
                      <a:pt x="527" y="70"/>
                      <a:pt x="527" y="8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9" name="Text Box 34"/>
              <p:cNvSpPr txBox="1">
                <a:spLocks noChangeArrowheads="1"/>
              </p:cNvSpPr>
              <p:nvPr/>
            </p:nvSpPr>
            <p:spPr bwMode="auto">
              <a:xfrm>
                <a:off x="3388" y="3508"/>
                <a:ext cx="5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Memory</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8"/>
          <p:cNvSpPr>
            <a:spLocks noChangeShapeType="1"/>
          </p:cNvSpPr>
          <p:nvPr/>
        </p:nvSpPr>
        <p:spPr bwMode="auto">
          <a:xfrm flipV="1">
            <a:off x="2378075" y="1611313"/>
            <a:ext cx="1588" cy="31797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7" name="Line 9"/>
          <p:cNvSpPr>
            <a:spLocks noChangeShapeType="1"/>
          </p:cNvSpPr>
          <p:nvPr/>
        </p:nvSpPr>
        <p:spPr bwMode="auto">
          <a:xfrm>
            <a:off x="2327275" y="479107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10"/>
          <p:cNvSpPr>
            <a:spLocks noChangeShapeType="1"/>
          </p:cNvSpPr>
          <p:nvPr/>
        </p:nvSpPr>
        <p:spPr bwMode="auto">
          <a:xfrm>
            <a:off x="2327275" y="4335463"/>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11"/>
          <p:cNvSpPr>
            <a:spLocks noChangeShapeType="1"/>
          </p:cNvSpPr>
          <p:nvPr/>
        </p:nvSpPr>
        <p:spPr bwMode="auto">
          <a:xfrm>
            <a:off x="2327275" y="387985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12"/>
          <p:cNvSpPr>
            <a:spLocks noChangeShapeType="1"/>
          </p:cNvSpPr>
          <p:nvPr/>
        </p:nvSpPr>
        <p:spPr bwMode="auto">
          <a:xfrm>
            <a:off x="2327275" y="343535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13"/>
          <p:cNvSpPr>
            <a:spLocks noChangeShapeType="1"/>
          </p:cNvSpPr>
          <p:nvPr/>
        </p:nvSpPr>
        <p:spPr bwMode="auto">
          <a:xfrm>
            <a:off x="2327275" y="2979738"/>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14"/>
          <p:cNvSpPr>
            <a:spLocks noChangeShapeType="1"/>
          </p:cNvSpPr>
          <p:nvPr/>
        </p:nvSpPr>
        <p:spPr bwMode="auto">
          <a:xfrm>
            <a:off x="2327275" y="252412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15"/>
          <p:cNvSpPr>
            <a:spLocks noChangeShapeType="1"/>
          </p:cNvSpPr>
          <p:nvPr/>
        </p:nvSpPr>
        <p:spPr bwMode="auto">
          <a:xfrm>
            <a:off x="2327275" y="206692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6"/>
          <p:cNvSpPr>
            <a:spLocks noChangeShapeType="1"/>
          </p:cNvSpPr>
          <p:nvPr/>
        </p:nvSpPr>
        <p:spPr bwMode="auto">
          <a:xfrm>
            <a:off x="2327275" y="1611313"/>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7"/>
          <p:cNvSpPr>
            <a:spLocks noChangeShapeType="1"/>
          </p:cNvSpPr>
          <p:nvPr/>
        </p:nvSpPr>
        <p:spPr bwMode="auto">
          <a:xfrm>
            <a:off x="2378075" y="4791075"/>
            <a:ext cx="5364163"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8"/>
          <p:cNvSpPr>
            <a:spLocks noChangeShapeType="1"/>
          </p:cNvSpPr>
          <p:nvPr/>
        </p:nvSpPr>
        <p:spPr bwMode="auto">
          <a:xfrm flipV="1">
            <a:off x="237807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9"/>
          <p:cNvSpPr>
            <a:spLocks noChangeShapeType="1"/>
          </p:cNvSpPr>
          <p:nvPr/>
        </p:nvSpPr>
        <p:spPr bwMode="auto">
          <a:xfrm flipV="1">
            <a:off x="314007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20"/>
          <p:cNvSpPr>
            <a:spLocks noChangeShapeType="1"/>
          </p:cNvSpPr>
          <p:nvPr/>
        </p:nvSpPr>
        <p:spPr bwMode="auto">
          <a:xfrm flipV="1">
            <a:off x="391318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21"/>
          <p:cNvSpPr>
            <a:spLocks noChangeShapeType="1"/>
          </p:cNvSpPr>
          <p:nvPr/>
        </p:nvSpPr>
        <p:spPr bwMode="auto">
          <a:xfrm flipV="1">
            <a:off x="4673600"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22"/>
          <p:cNvSpPr>
            <a:spLocks noChangeShapeType="1"/>
          </p:cNvSpPr>
          <p:nvPr/>
        </p:nvSpPr>
        <p:spPr bwMode="auto">
          <a:xfrm flipV="1">
            <a:off x="5446713"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23"/>
          <p:cNvSpPr>
            <a:spLocks noChangeShapeType="1"/>
          </p:cNvSpPr>
          <p:nvPr/>
        </p:nvSpPr>
        <p:spPr bwMode="auto">
          <a:xfrm flipV="1">
            <a:off x="620712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24"/>
          <p:cNvSpPr>
            <a:spLocks noChangeShapeType="1"/>
          </p:cNvSpPr>
          <p:nvPr/>
        </p:nvSpPr>
        <p:spPr bwMode="auto">
          <a:xfrm flipV="1">
            <a:off x="698023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25"/>
          <p:cNvSpPr>
            <a:spLocks noChangeShapeType="1"/>
          </p:cNvSpPr>
          <p:nvPr/>
        </p:nvSpPr>
        <p:spPr bwMode="auto">
          <a:xfrm flipV="1">
            <a:off x="774223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Freeform 26"/>
          <p:cNvSpPr>
            <a:spLocks/>
          </p:cNvSpPr>
          <p:nvPr/>
        </p:nvSpPr>
        <p:spPr bwMode="auto">
          <a:xfrm>
            <a:off x="2378075" y="4752975"/>
            <a:ext cx="5364163" cy="25400"/>
          </a:xfrm>
          <a:custGeom>
            <a:avLst/>
            <a:gdLst>
              <a:gd name="T0" fmla="*/ 0 w 3379"/>
              <a:gd name="T1" fmla="*/ 0 h 16"/>
              <a:gd name="T2" fmla="*/ 2147483647 w 3379"/>
              <a:gd name="T3" fmla="*/ 0 h 16"/>
              <a:gd name="T4" fmla="*/ 2147483647 w 3379"/>
              <a:gd name="T5" fmla="*/ 0 h 16"/>
              <a:gd name="T6" fmla="*/ 2147483647 w 3379"/>
              <a:gd name="T7" fmla="*/ 0 h 16"/>
              <a:gd name="T8" fmla="*/ 2147483647 w 3379"/>
              <a:gd name="T9" fmla="*/ 0 h 16"/>
              <a:gd name="T10" fmla="*/ 2147483647 w 3379"/>
              <a:gd name="T11" fmla="*/ 0 h 16"/>
              <a:gd name="T12" fmla="*/ 2147483647 w 3379"/>
              <a:gd name="T13" fmla="*/ 0 h 16"/>
              <a:gd name="T14" fmla="*/ 2147483647 w 3379"/>
              <a:gd name="T15" fmla="*/ 0 h 16"/>
              <a:gd name="T16" fmla="*/ 2147483647 w 3379"/>
              <a:gd name="T17" fmla="*/ 2147483647 h 16"/>
              <a:gd name="T18" fmla="*/ 2147483647 w 3379"/>
              <a:gd name="T19" fmla="*/ 2147483647 h 16"/>
              <a:gd name="T20" fmla="*/ 2147483647 w 3379"/>
              <a:gd name="T21" fmla="*/ 2147483647 h 16"/>
              <a:gd name="T22" fmla="*/ 2147483647 w 3379"/>
              <a:gd name="T23" fmla="*/ 2147483647 h 16"/>
              <a:gd name="T24" fmla="*/ 2147483647 w 3379"/>
              <a:gd name="T25" fmla="*/ 2147483647 h 16"/>
              <a:gd name="T26" fmla="*/ 2147483647 w 3379"/>
              <a:gd name="T27" fmla="*/ 2147483647 h 16"/>
              <a:gd name="T28" fmla="*/ 2147483647 w 3379"/>
              <a:gd name="T29" fmla="*/ 2147483647 h 16"/>
              <a:gd name="T30" fmla="*/ 0 w 3379"/>
              <a:gd name="T31" fmla="*/ 2147483647 h 16"/>
              <a:gd name="T32" fmla="*/ 0 w 3379"/>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6"/>
              <a:gd name="T53" fmla="*/ 3379 w 3379"/>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en-US"/>
          </a:p>
        </p:txBody>
      </p:sp>
      <p:sp>
        <p:nvSpPr>
          <p:cNvPr id="36885" name="Freeform 27"/>
          <p:cNvSpPr>
            <a:spLocks/>
          </p:cNvSpPr>
          <p:nvPr/>
        </p:nvSpPr>
        <p:spPr bwMode="auto">
          <a:xfrm>
            <a:off x="2378075" y="2941638"/>
            <a:ext cx="5364163" cy="1811337"/>
          </a:xfrm>
          <a:custGeom>
            <a:avLst/>
            <a:gdLst>
              <a:gd name="T0" fmla="*/ 0 w 3379"/>
              <a:gd name="T1" fmla="*/ 0 h 1141"/>
              <a:gd name="T2" fmla="*/ 2147483647 w 3379"/>
              <a:gd name="T3" fmla="*/ 2147483647 h 1141"/>
              <a:gd name="T4" fmla="*/ 2147483647 w 3379"/>
              <a:gd name="T5" fmla="*/ 2147483647 h 1141"/>
              <a:gd name="T6" fmla="*/ 2147483647 w 3379"/>
              <a:gd name="T7" fmla="*/ 2147483647 h 1141"/>
              <a:gd name="T8" fmla="*/ 2147483647 w 3379"/>
              <a:gd name="T9" fmla="*/ 2147483647 h 1141"/>
              <a:gd name="T10" fmla="*/ 2147483647 w 3379"/>
              <a:gd name="T11" fmla="*/ 2147483647 h 1141"/>
              <a:gd name="T12" fmla="*/ 2147483647 w 3379"/>
              <a:gd name="T13" fmla="*/ 2147483647 h 1141"/>
              <a:gd name="T14" fmla="*/ 2147483647 w 3379"/>
              <a:gd name="T15" fmla="*/ 2147483647 h 1141"/>
              <a:gd name="T16" fmla="*/ 2147483647 w 3379"/>
              <a:gd name="T17" fmla="*/ 2147483647 h 1141"/>
              <a:gd name="T18" fmla="*/ 2147483647 w 3379"/>
              <a:gd name="T19" fmla="*/ 2147483647 h 1141"/>
              <a:gd name="T20" fmla="*/ 2147483647 w 3379"/>
              <a:gd name="T21" fmla="*/ 2147483647 h 1141"/>
              <a:gd name="T22" fmla="*/ 2147483647 w 3379"/>
              <a:gd name="T23" fmla="*/ 2147483647 h 1141"/>
              <a:gd name="T24" fmla="*/ 2147483647 w 3379"/>
              <a:gd name="T25" fmla="*/ 2147483647 h 1141"/>
              <a:gd name="T26" fmla="*/ 2147483647 w 3379"/>
              <a:gd name="T27" fmla="*/ 2147483647 h 1141"/>
              <a:gd name="T28" fmla="*/ 2147483647 w 3379"/>
              <a:gd name="T29" fmla="*/ 2147483647 h 1141"/>
              <a:gd name="T30" fmla="*/ 0 w 3379"/>
              <a:gd name="T31" fmla="*/ 2147483647 h 1141"/>
              <a:gd name="T32" fmla="*/ 0 w 3379"/>
              <a:gd name="T33" fmla="*/ 0 h 1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141"/>
              <a:gd name="T53" fmla="*/ 3379 w 3379"/>
              <a:gd name="T54" fmla="*/ 1141 h 11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en-US"/>
          </a:p>
        </p:txBody>
      </p:sp>
      <p:sp>
        <p:nvSpPr>
          <p:cNvPr id="36886" name="Freeform 28"/>
          <p:cNvSpPr>
            <a:spLocks/>
          </p:cNvSpPr>
          <p:nvPr/>
        </p:nvSpPr>
        <p:spPr bwMode="auto">
          <a:xfrm>
            <a:off x="2378075" y="2814638"/>
            <a:ext cx="5364163" cy="1849437"/>
          </a:xfrm>
          <a:custGeom>
            <a:avLst/>
            <a:gdLst>
              <a:gd name="T0" fmla="*/ 0 w 3379"/>
              <a:gd name="T1" fmla="*/ 0 h 1165"/>
              <a:gd name="T2" fmla="*/ 2147483647 w 3379"/>
              <a:gd name="T3" fmla="*/ 2147483647 h 1165"/>
              <a:gd name="T4" fmla="*/ 2147483647 w 3379"/>
              <a:gd name="T5" fmla="*/ 2147483647 h 1165"/>
              <a:gd name="T6" fmla="*/ 2147483647 w 3379"/>
              <a:gd name="T7" fmla="*/ 2147483647 h 1165"/>
              <a:gd name="T8" fmla="*/ 2147483647 w 3379"/>
              <a:gd name="T9" fmla="*/ 2147483647 h 1165"/>
              <a:gd name="T10" fmla="*/ 2147483647 w 3379"/>
              <a:gd name="T11" fmla="*/ 2147483647 h 1165"/>
              <a:gd name="T12" fmla="*/ 2147483647 w 3379"/>
              <a:gd name="T13" fmla="*/ 2147483647 h 1165"/>
              <a:gd name="T14" fmla="*/ 2147483647 w 3379"/>
              <a:gd name="T15" fmla="*/ 2147483647 h 1165"/>
              <a:gd name="T16" fmla="*/ 2147483647 w 3379"/>
              <a:gd name="T17" fmla="*/ 2147483647 h 1165"/>
              <a:gd name="T18" fmla="*/ 2147483647 w 3379"/>
              <a:gd name="T19" fmla="*/ 2147483647 h 1165"/>
              <a:gd name="T20" fmla="*/ 2147483647 w 3379"/>
              <a:gd name="T21" fmla="*/ 2147483647 h 1165"/>
              <a:gd name="T22" fmla="*/ 2147483647 w 3379"/>
              <a:gd name="T23" fmla="*/ 2147483647 h 1165"/>
              <a:gd name="T24" fmla="*/ 2147483647 w 3379"/>
              <a:gd name="T25" fmla="*/ 2147483647 h 1165"/>
              <a:gd name="T26" fmla="*/ 2147483647 w 3379"/>
              <a:gd name="T27" fmla="*/ 2147483647 h 1165"/>
              <a:gd name="T28" fmla="*/ 2147483647 w 3379"/>
              <a:gd name="T29" fmla="*/ 2147483647 h 1165"/>
              <a:gd name="T30" fmla="*/ 0 w 3379"/>
              <a:gd name="T31" fmla="*/ 2147483647 h 1165"/>
              <a:gd name="T32" fmla="*/ 0 w 3379"/>
              <a:gd name="T33" fmla="*/ 0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165"/>
              <a:gd name="T53" fmla="*/ 3379 w 3379"/>
              <a:gd name="T54" fmla="*/ 1165 h 11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en-US"/>
          </a:p>
        </p:txBody>
      </p:sp>
      <p:sp>
        <p:nvSpPr>
          <p:cNvPr id="36887" name="Freeform 29"/>
          <p:cNvSpPr>
            <a:spLocks/>
          </p:cNvSpPr>
          <p:nvPr/>
        </p:nvSpPr>
        <p:spPr bwMode="auto">
          <a:xfrm>
            <a:off x="2378075" y="2638425"/>
            <a:ext cx="5364163" cy="2012950"/>
          </a:xfrm>
          <a:custGeom>
            <a:avLst/>
            <a:gdLst>
              <a:gd name="T0" fmla="*/ 0 w 3379"/>
              <a:gd name="T1" fmla="*/ 0 h 1268"/>
              <a:gd name="T2" fmla="*/ 2147483647 w 3379"/>
              <a:gd name="T3" fmla="*/ 2147483647 h 1268"/>
              <a:gd name="T4" fmla="*/ 2147483647 w 3379"/>
              <a:gd name="T5" fmla="*/ 2147483647 h 1268"/>
              <a:gd name="T6" fmla="*/ 2147483647 w 3379"/>
              <a:gd name="T7" fmla="*/ 2147483647 h 1268"/>
              <a:gd name="T8" fmla="*/ 2147483647 w 3379"/>
              <a:gd name="T9" fmla="*/ 2147483647 h 1268"/>
              <a:gd name="T10" fmla="*/ 2147483647 w 3379"/>
              <a:gd name="T11" fmla="*/ 2147483647 h 1268"/>
              <a:gd name="T12" fmla="*/ 2147483647 w 3379"/>
              <a:gd name="T13" fmla="*/ 2147483647 h 1268"/>
              <a:gd name="T14" fmla="*/ 2147483647 w 3379"/>
              <a:gd name="T15" fmla="*/ 2147483647 h 1268"/>
              <a:gd name="T16" fmla="*/ 2147483647 w 3379"/>
              <a:gd name="T17" fmla="*/ 2147483647 h 1268"/>
              <a:gd name="T18" fmla="*/ 2147483647 w 3379"/>
              <a:gd name="T19" fmla="*/ 2147483647 h 1268"/>
              <a:gd name="T20" fmla="*/ 2147483647 w 3379"/>
              <a:gd name="T21" fmla="*/ 2147483647 h 1268"/>
              <a:gd name="T22" fmla="*/ 2147483647 w 3379"/>
              <a:gd name="T23" fmla="*/ 2147483647 h 1268"/>
              <a:gd name="T24" fmla="*/ 2147483647 w 3379"/>
              <a:gd name="T25" fmla="*/ 2147483647 h 1268"/>
              <a:gd name="T26" fmla="*/ 2147483647 w 3379"/>
              <a:gd name="T27" fmla="*/ 2147483647 h 1268"/>
              <a:gd name="T28" fmla="*/ 2147483647 w 3379"/>
              <a:gd name="T29" fmla="*/ 2147483647 h 1268"/>
              <a:gd name="T30" fmla="*/ 0 w 3379"/>
              <a:gd name="T31" fmla="*/ 2147483647 h 1268"/>
              <a:gd name="T32" fmla="*/ 0 w 3379"/>
              <a:gd name="T33" fmla="*/ 0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268"/>
              <a:gd name="T53" fmla="*/ 3379 w 3379"/>
              <a:gd name="T54" fmla="*/ 1268 h 1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268">
                <a:moveTo>
                  <a:pt x="0" y="0"/>
                </a:moveTo>
                <a:lnTo>
                  <a:pt x="480" y="446"/>
                </a:lnTo>
                <a:lnTo>
                  <a:pt x="967" y="654"/>
                </a:lnTo>
                <a:lnTo>
                  <a:pt x="1446" y="861"/>
                </a:lnTo>
                <a:lnTo>
                  <a:pt x="1933" y="1069"/>
                </a:lnTo>
                <a:lnTo>
                  <a:pt x="2412" y="1173"/>
                </a:lnTo>
                <a:lnTo>
                  <a:pt x="2899" y="122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en-US"/>
          </a:p>
        </p:txBody>
      </p:sp>
      <p:sp>
        <p:nvSpPr>
          <p:cNvPr id="36888" name="Freeform 30"/>
          <p:cNvSpPr>
            <a:spLocks/>
          </p:cNvSpPr>
          <p:nvPr/>
        </p:nvSpPr>
        <p:spPr bwMode="auto">
          <a:xfrm>
            <a:off x="2378075" y="2409825"/>
            <a:ext cx="5364163" cy="2241550"/>
          </a:xfrm>
          <a:custGeom>
            <a:avLst/>
            <a:gdLst>
              <a:gd name="T0" fmla="*/ 0 w 3379"/>
              <a:gd name="T1" fmla="*/ 0 h 1412"/>
              <a:gd name="T2" fmla="*/ 2147483647 w 3379"/>
              <a:gd name="T3" fmla="*/ 2147483647 h 1412"/>
              <a:gd name="T4" fmla="*/ 2147483647 w 3379"/>
              <a:gd name="T5" fmla="*/ 2147483647 h 1412"/>
              <a:gd name="T6" fmla="*/ 2147483647 w 3379"/>
              <a:gd name="T7" fmla="*/ 2147483647 h 1412"/>
              <a:gd name="T8" fmla="*/ 2147483647 w 3379"/>
              <a:gd name="T9" fmla="*/ 2147483647 h 1412"/>
              <a:gd name="T10" fmla="*/ 2147483647 w 3379"/>
              <a:gd name="T11" fmla="*/ 2147483647 h 1412"/>
              <a:gd name="T12" fmla="*/ 2147483647 w 3379"/>
              <a:gd name="T13" fmla="*/ 2147483647 h 1412"/>
              <a:gd name="T14" fmla="*/ 2147483647 w 3379"/>
              <a:gd name="T15" fmla="*/ 2147483647 h 1412"/>
              <a:gd name="T16" fmla="*/ 2147483647 w 3379"/>
              <a:gd name="T17" fmla="*/ 2147483647 h 1412"/>
              <a:gd name="T18" fmla="*/ 2147483647 w 3379"/>
              <a:gd name="T19" fmla="*/ 2147483647 h 1412"/>
              <a:gd name="T20" fmla="*/ 2147483647 w 3379"/>
              <a:gd name="T21" fmla="*/ 2147483647 h 1412"/>
              <a:gd name="T22" fmla="*/ 2147483647 w 3379"/>
              <a:gd name="T23" fmla="*/ 2147483647 h 1412"/>
              <a:gd name="T24" fmla="*/ 2147483647 w 3379"/>
              <a:gd name="T25" fmla="*/ 2147483647 h 1412"/>
              <a:gd name="T26" fmla="*/ 2147483647 w 3379"/>
              <a:gd name="T27" fmla="*/ 2147483647 h 1412"/>
              <a:gd name="T28" fmla="*/ 2147483647 w 3379"/>
              <a:gd name="T29" fmla="*/ 2147483647 h 1412"/>
              <a:gd name="T30" fmla="*/ 0 w 3379"/>
              <a:gd name="T31" fmla="*/ 2147483647 h 1412"/>
              <a:gd name="T32" fmla="*/ 0 w 3379"/>
              <a:gd name="T33" fmla="*/ 0 h 14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412"/>
              <a:gd name="T53" fmla="*/ 3379 w 3379"/>
              <a:gd name="T54" fmla="*/ 1412 h 14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en-US"/>
          </a:p>
        </p:txBody>
      </p:sp>
      <p:sp>
        <p:nvSpPr>
          <p:cNvPr id="36889" name="Freeform 31"/>
          <p:cNvSpPr>
            <a:spLocks/>
          </p:cNvSpPr>
          <p:nvPr/>
        </p:nvSpPr>
        <p:spPr bwMode="auto">
          <a:xfrm>
            <a:off x="2378075" y="1763713"/>
            <a:ext cx="5364163" cy="2874962"/>
          </a:xfrm>
          <a:custGeom>
            <a:avLst/>
            <a:gdLst>
              <a:gd name="T0" fmla="*/ 0 w 3379"/>
              <a:gd name="T1" fmla="*/ 0 h 1811"/>
              <a:gd name="T2" fmla="*/ 2147483647 w 3379"/>
              <a:gd name="T3" fmla="*/ 2147483647 h 1811"/>
              <a:gd name="T4" fmla="*/ 2147483647 w 3379"/>
              <a:gd name="T5" fmla="*/ 2147483647 h 1811"/>
              <a:gd name="T6" fmla="*/ 2147483647 w 3379"/>
              <a:gd name="T7" fmla="*/ 2147483647 h 1811"/>
              <a:gd name="T8" fmla="*/ 2147483647 w 3379"/>
              <a:gd name="T9" fmla="*/ 2147483647 h 1811"/>
              <a:gd name="T10" fmla="*/ 2147483647 w 3379"/>
              <a:gd name="T11" fmla="*/ 2147483647 h 1811"/>
              <a:gd name="T12" fmla="*/ 2147483647 w 3379"/>
              <a:gd name="T13" fmla="*/ 2147483647 h 1811"/>
              <a:gd name="T14" fmla="*/ 2147483647 w 3379"/>
              <a:gd name="T15" fmla="*/ 2147483647 h 1811"/>
              <a:gd name="T16" fmla="*/ 2147483647 w 3379"/>
              <a:gd name="T17" fmla="*/ 2147483647 h 1811"/>
              <a:gd name="T18" fmla="*/ 2147483647 w 3379"/>
              <a:gd name="T19" fmla="*/ 2147483647 h 1811"/>
              <a:gd name="T20" fmla="*/ 2147483647 w 3379"/>
              <a:gd name="T21" fmla="*/ 2147483647 h 1811"/>
              <a:gd name="T22" fmla="*/ 2147483647 w 3379"/>
              <a:gd name="T23" fmla="*/ 2147483647 h 1811"/>
              <a:gd name="T24" fmla="*/ 2147483647 w 3379"/>
              <a:gd name="T25" fmla="*/ 2147483647 h 1811"/>
              <a:gd name="T26" fmla="*/ 2147483647 w 3379"/>
              <a:gd name="T27" fmla="*/ 2147483647 h 1811"/>
              <a:gd name="T28" fmla="*/ 2147483647 w 3379"/>
              <a:gd name="T29" fmla="*/ 2147483647 h 1811"/>
              <a:gd name="T30" fmla="*/ 0 w 3379"/>
              <a:gd name="T31" fmla="*/ 2147483647 h 1811"/>
              <a:gd name="T32" fmla="*/ 0 w 3379"/>
              <a:gd name="T33" fmla="*/ 0 h 18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811"/>
              <a:gd name="T53" fmla="*/ 3379 w 3379"/>
              <a:gd name="T54" fmla="*/ 1811 h 18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en-US"/>
          </a:p>
        </p:txBody>
      </p:sp>
      <p:sp>
        <p:nvSpPr>
          <p:cNvPr id="36890" name="Rectangle 32"/>
          <p:cNvSpPr>
            <a:spLocks noChangeArrowheads="1"/>
          </p:cNvSpPr>
          <p:nvPr/>
        </p:nvSpPr>
        <p:spPr bwMode="auto">
          <a:xfrm>
            <a:off x="3951288" y="5589588"/>
            <a:ext cx="1997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Cache Size (KB)   </a:t>
            </a:r>
            <a:endParaRPr lang="en-US" altLang="en-US" sz="1400"/>
          </a:p>
        </p:txBody>
      </p:sp>
      <p:sp>
        <p:nvSpPr>
          <p:cNvPr id="36891" name="Rectangle 33"/>
          <p:cNvSpPr>
            <a:spLocks noChangeArrowheads="1"/>
          </p:cNvSpPr>
          <p:nvPr/>
        </p:nvSpPr>
        <p:spPr bwMode="auto">
          <a:xfrm rot="-5400000">
            <a:off x="298450" y="3222625"/>
            <a:ext cx="209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Miss Rate per Type</a:t>
            </a:r>
            <a:endParaRPr lang="en-US" altLang="en-US" sz="1400"/>
          </a:p>
        </p:txBody>
      </p:sp>
      <p:sp>
        <p:nvSpPr>
          <p:cNvPr id="36892" name="Rectangle 34"/>
          <p:cNvSpPr>
            <a:spLocks noChangeArrowheads="1"/>
          </p:cNvSpPr>
          <p:nvPr/>
        </p:nvSpPr>
        <p:spPr bwMode="auto">
          <a:xfrm>
            <a:off x="2036763" y="4651375"/>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a:t>
            </a:r>
            <a:endParaRPr lang="en-US" altLang="en-US" sz="1400"/>
          </a:p>
        </p:txBody>
      </p:sp>
      <p:sp>
        <p:nvSpPr>
          <p:cNvPr id="36893" name="Rectangle 35"/>
          <p:cNvSpPr>
            <a:spLocks noChangeArrowheads="1"/>
          </p:cNvSpPr>
          <p:nvPr/>
        </p:nvSpPr>
        <p:spPr bwMode="auto">
          <a:xfrm>
            <a:off x="1617663" y="420846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0.02</a:t>
            </a:r>
            <a:endParaRPr lang="en-US" altLang="en-US" sz="1400"/>
          </a:p>
        </p:txBody>
      </p:sp>
      <p:sp>
        <p:nvSpPr>
          <p:cNvPr id="36894" name="Rectangle 36"/>
          <p:cNvSpPr>
            <a:spLocks noChangeArrowheads="1"/>
          </p:cNvSpPr>
          <p:nvPr/>
        </p:nvSpPr>
        <p:spPr bwMode="auto">
          <a:xfrm>
            <a:off x="1617663" y="375126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0.04</a:t>
            </a:r>
            <a:endParaRPr lang="en-US" altLang="en-US" sz="1400"/>
          </a:p>
        </p:txBody>
      </p:sp>
      <p:sp>
        <p:nvSpPr>
          <p:cNvPr id="36895" name="Rectangle 37"/>
          <p:cNvSpPr>
            <a:spLocks noChangeArrowheads="1"/>
          </p:cNvSpPr>
          <p:nvPr/>
        </p:nvSpPr>
        <p:spPr bwMode="auto">
          <a:xfrm>
            <a:off x="1617663" y="3295650"/>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0.06</a:t>
            </a:r>
            <a:endParaRPr lang="en-US" altLang="en-US" sz="1400"/>
          </a:p>
        </p:txBody>
      </p:sp>
      <p:sp>
        <p:nvSpPr>
          <p:cNvPr id="36896" name="Rectangle 38"/>
          <p:cNvSpPr>
            <a:spLocks noChangeArrowheads="1"/>
          </p:cNvSpPr>
          <p:nvPr/>
        </p:nvSpPr>
        <p:spPr bwMode="auto">
          <a:xfrm>
            <a:off x="1617663" y="2840038"/>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0.08</a:t>
            </a:r>
            <a:endParaRPr lang="en-US" altLang="en-US" sz="1400"/>
          </a:p>
        </p:txBody>
      </p:sp>
      <p:sp>
        <p:nvSpPr>
          <p:cNvPr id="36897" name="Rectangle 39"/>
          <p:cNvSpPr>
            <a:spLocks noChangeArrowheads="1"/>
          </p:cNvSpPr>
          <p:nvPr/>
        </p:nvSpPr>
        <p:spPr bwMode="auto">
          <a:xfrm>
            <a:off x="1782763" y="2384425"/>
            <a:ext cx="374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a:t>
            </a:r>
            <a:endParaRPr lang="en-US" altLang="en-US" sz="1400"/>
          </a:p>
        </p:txBody>
      </p:sp>
      <p:sp>
        <p:nvSpPr>
          <p:cNvPr id="36898" name="Rectangle 40"/>
          <p:cNvSpPr>
            <a:spLocks noChangeArrowheads="1"/>
          </p:cNvSpPr>
          <p:nvPr/>
        </p:nvSpPr>
        <p:spPr bwMode="auto">
          <a:xfrm>
            <a:off x="1617663" y="1939925"/>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0.12</a:t>
            </a:r>
            <a:endParaRPr lang="en-US" altLang="en-US" sz="1400"/>
          </a:p>
        </p:txBody>
      </p:sp>
      <p:sp>
        <p:nvSpPr>
          <p:cNvPr id="36899" name="Rectangle 41"/>
          <p:cNvSpPr>
            <a:spLocks noChangeArrowheads="1"/>
          </p:cNvSpPr>
          <p:nvPr/>
        </p:nvSpPr>
        <p:spPr bwMode="auto">
          <a:xfrm>
            <a:off x="1617663" y="148431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0.14</a:t>
            </a:r>
            <a:endParaRPr lang="en-US" altLang="en-US" sz="1400"/>
          </a:p>
        </p:txBody>
      </p:sp>
      <p:sp>
        <p:nvSpPr>
          <p:cNvPr id="36900" name="Rectangle 42"/>
          <p:cNvSpPr>
            <a:spLocks noChangeArrowheads="1"/>
          </p:cNvSpPr>
          <p:nvPr/>
        </p:nvSpPr>
        <p:spPr bwMode="auto">
          <a:xfrm rot="-5400000">
            <a:off x="2297907" y="4917281"/>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a:t>
            </a:r>
            <a:endParaRPr lang="en-US" altLang="en-US" sz="1400"/>
          </a:p>
        </p:txBody>
      </p:sp>
      <p:sp>
        <p:nvSpPr>
          <p:cNvPr id="36901" name="Rectangle 43"/>
          <p:cNvSpPr>
            <a:spLocks noChangeArrowheads="1"/>
          </p:cNvSpPr>
          <p:nvPr/>
        </p:nvSpPr>
        <p:spPr bwMode="auto">
          <a:xfrm rot="-5400000">
            <a:off x="3059907" y="4917281"/>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2</a:t>
            </a:r>
            <a:endParaRPr lang="en-US" altLang="en-US" sz="1400"/>
          </a:p>
        </p:txBody>
      </p:sp>
      <p:sp>
        <p:nvSpPr>
          <p:cNvPr id="36902" name="Rectangle 44"/>
          <p:cNvSpPr>
            <a:spLocks noChangeArrowheads="1"/>
          </p:cNvSpPr>
          <p:nvPr/>
        </p:nvSpPr>
        <p:spPr bwMode="auto">
          <a:xfrm rot="-5400000">
            <a:off x="3820319" y="4915694"/>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4</a:t>
            </a:r>
            <a:endParaRPr lang="en-US" altLang="en-US" sz="1400"/>
          </a:p>
        </p:txBody>
      </p:sp>
      <p:sp>
        <p:nvSpPr>
          <p:cNvPr id="36903" name="Rectangle 45"/>
          <p:cNvSpPr>
            <a:spLocks noChangeArrowheads="1"/>
          </p:cNvSpPr>
          <p:nvPr/>
        </p:nvSpPr>
        <p:spPr bwMode="auto">
          <a:xfrm rot="-5400000">
            <a:off x="4593432" y="4915694"/>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8</a:t>
            </a:r>
            <a:endParaRPr lang="en-US" altLang="en-US" sz="1400"/>
          </a:p>
        </p:txBody>
      </p:sp>
      <p:sp>
        <p:nvSpPr>
          <p:cNvPr id="36904" name="Rectangle 46"/>
          <p:cNvSpPr>
            <a:spLocks noChangeArrowheads="1"/>
          </p:cNvSpPr>
          <p:nvPr/>
        </p:nvSpPr>
        <p:spPr bwMode="auto">
          <a:xfrm rot="-5400000">
            <a:off x="5277644" y="5003006"/>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16</a:t>
            </a:r>
            <a:endParaRPr lang="en-US" altLang="en-US" sz="1400"/>
          </a:p>
        </p:txBody>
      </p:sp>
      <p:sp>
        <p:nvSpPr>
          <p:cNvPr id="36905" name="Rectangle 47"/>
          <p:cNvSpPr>
            <a:spLocks noChangeArrowheads="1"/>
          </p:cNvSpPr>
          <p:nvPr/>
        </p:nvSpPr>
        <p:spPr bwMode="auto">
          <a:xfrm rot="-5400000">
            <a:off x="6050757" y="5003006"/>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32</a:t>
            </a:r>
            <a:endParaRPr lang="en-US" altLang="en-US" sz="1400"/>
          </a:p>
        </p:txBody>
      </p:sp>
      <p:sp>
        <p:nvSpPr>
          <p:cNvPr id="36906" name="Rectangle 48"/>
          <p:cNvSpPr>
            <a:spLocks noChangeArrowheads="1"/>
          </p:cNvSpPr>
          <p:nvPr/>
        </p:nvSpPr>
        <p:spPr bwMode="auto">
          <a:xfrm rot="-5400000">
            <a:off x="6811169" y="5004594"/>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64</a:t>
            </a:r>
            <a:endParaRPr lang="en-US" altLang="en-US" sz="1400"/>
          </a:p>
        </p:txBody>
      </p:sp>
      <p:sp>
        <p:nvSpPr>
          <p:cNvPr id="36907" name="Rectangle 49"/>
          <p:cNvSpPr>
            <a:spLocks noChangeArrowheads="1"/>
          </p:cNvSpPr>
          <p:nvPr/>
        </p:nvSpPr>
        <p:spPr bwMode="auto">
          <a:xfrm rot="-5400000">
            <a:off x="7509669" y="5091906"/>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128</a:t>
            </a:r>
            <a:endParaRPr lang="en-US" altLang="en-US" sz="1400"/>
          </a:p>
        </p:txBody>
      </p:sp>
      <p:sp>
        <p:nvSpPr>
          <p:cNvPr id="36908" name="Rectangle 50"/>
          <p:cNvSpPr>
            <a:spLocks noChangeArrowheads="1"/>
          </p:cNvSpPr>
          <p:nvPr/>
        </p:nvSpPr>
        <p:spPr bwMode="auto">
          <a:xfrm>
            <a:off x="2987675" y="163671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1-way</a:t>
            </a:r>
            <a:endParaRPr lang="en-US" altLang="en-US" sz="1400"/>
          </a:p>
        </p:txBody>
      </p:sp>
      <p:sp>
        <p:nvSpPr>
          <p:cNvPr id="36909" name="Line 51"/>
          <p:cNvSpPr>
            <a:spLocks noChangeShapeType="1"/>
          </p:cNvSpPr>
          <p:nvPr/>
        </p:nvSpPr>
        <p:spPr bwMode="auto">
          <a:xfrm flipH="1">
            <a:off x="2835275" y="1992313"/>
            <a:ext cx="417513" cy="341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Freeform 52"/>
          <p:cNvSpPr>
            <a:spLocks/>
          </p:cNvSpPr>
          <p:nvPr/>
        </p:nvSpPr>
        <p:spPr bwMode="auto">
          <a:xfrm>
            <a:off x="2784475" y="2244725"/>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32" y="0"/>
                </a:moveTo>
                <a:lnTo>
                  <a:pt x="0" y="80"/>
                </a:lnTo>
                <a:lnTo>
                  <a:pt x="88" y="64"/>
                </a:lnTo>
                <a:lnTo>
                  <a:pt x="32" y="0"/>
                </a:lnTo>
                <a:close/>
              </a:path>
            </a:pathLst>
          </a:custGeom>
          <a:solidFill>
            <a:srgbClr val="000000"/>
          </a:solidFill>
          <a:ln w="12700">
            <a:solidFill>
              <a:srgbClr val="000000"/>
            </a:solidFill>
            <a:prstDash val="solid"/>
            <a:round/>
            <a:headEnd/>
            <a:tailEnd/>
          </a:ln>
        </p:spPr>
        <p:txBody>
          <a:bodyPr/>
          <a:lstStyle/>
          <a:p>
            <a:endParaRPr lang="en-US"/>
          </a:p>
        </p:txBody>
      </p:sp>
      <p:sp>
        <p:nvSpPr>
          <p:cNvPr id="36911" name="Rectangle 53"/>
          <p:cNvSpPr>
            <a:spLocks noChangeArrowheads="1"/>
          </p:cNvSpPr>
          <p:nvPr/>
        </p:nvSpPr>
        <p:spPr bwMode="auto">
          <a:xfrm>
            <a:off x="3519488" y="2155825"/>
            <a:ext cx="674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2-way</a:t>
            </a:r>
            <a:endParaRPr lang="en-US" altLang="en-US" sz="1400"/>
          </a:p>
        </p:txBody>
      </p:sp>
      <p:sp>
        <p:nvSpPr>
          <p:cNvPr id="36912" name="Line 54"/>
          <p:cNvSpPr>
            <a:spLocks noChangeShapeType="1"/>
          </p:cNvSpPr>
          <p:nvPr/>
        </p:nvSpPr>
        <p:spPr bwMode="auto">
          <a:xfrm flipH="1">
            <a:off x="2987675" y="2498725"/>
            <a:ext cx="696913" cy="493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Freeform 55"/>
          <p:cNvSpPr>
            <a:spLocks/>
          </p:cNvSpPr>
          <p:nvPr/>
        </p:nvSpPr>
        <p:spPr bwMode="auto">
          <a:xfrm>
            <a:off x="2936875" y="2903538"/>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72"/>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14" name="Rectangle 56"/>
          <p:cNvSpPr>
            <a:spLocks noChangeArrowheads="1"/>
          </p:cNvSpPr>
          <p:nvPr/>
        </p:nvSpPr>
        <p:spPr bwMode="auto">
          <a:xfrm>
            <a:off x="4103688" y="2598738"/>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4-way</a:t>
            </a:r>
            <a:endParaRPr lang="en-US" altLang="en-US" sz="1400"/>
          </a:p>
        </p:txBody>
      </p:sp>
      <p:sp>
        <p:nvSpPr>
          <p:cNvPr id="36915" name="Line 57"/>
          <p:cNvSpPr>
            <a:spLocks noChangeShapeType="1"/>
          </p:cNvSpPr>
          <p:nvPr/>
        </p:nvSpPr>
        <p:spPr bwMode="auto">
          <a:xfrm flipH="1">
            <a:off x="3379788" y="2878138"/>
            <a:ext cx="887412" cy="582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Freeform 58"/>
          <p:cNvSpPr>
            <a:spLocks/>
          </p:cNvSpPr>
          <p:nvPr/>
        </p:nvSpPr>
        <p:spPr bwMode="auto">
          <a:xfrm>
            <a:off x="3328988" y="3371850"/>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64"/>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17" name="Rectangle 59"/>
          <p:cNvSpPr>
            <a:spLocks noChangeArrowheads="1"/>
          </p:cNvSpPr>
          <p:nvPr/>
        </p:nvSpPr>
        <p:spPr bwMode="auto">
          <a:xfrm>
            <a:off x="4648200" y="3068638"/>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8-way</a:t>
            </a:r>
            <a:endParaRPr lang="en-US" altLang="en-US" sz="1400"/>
          </a:p>
        </p:txBody>
      </p:sp>
      <p:sp>
        <p:nvSpPr>
          <p:cNvPr id="36918" name="Line 60"/>
          <p:cNvSpPr>
            <a:spLocks noChangeShapeType="1"/>
          </p:cNvSpPr>
          <p:nvPr/>
        </p:nvSpPr>
        <p:spPr bwMode="auto">
          <a:xfrm flipH="1">
            <a:off x="4014788" y="3397250"/>
            <a:ext cx="823912" cy="520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Freeform 61"/>
          <p:cNvSpPr>
            <a:spLocks/>
          </p:cNvSpPr>
          <p:nvPr/>
        </p:nvSpPr>
        <p:spPr bwMode="auto">
          <a:xfrm>
            <a:off x="3951288" y="3829050"/>
            <a:ext cx="152400" cy="125413"/>
          </a:xfrm>
          <a:custGeom>
            <a:avLst/>
            <a:gdLst>
              <a:gd name="T0" fmla="*/ 2147483647 w 96"/>
              <a:gd name="T1" fmla="*/ 0 h 79"/>
              <a:gd name="T2" fmla="*/ 0 w 96"/>
              <a:gd name="T3" fmla="*/ 2147483647 h 79"/>
              <a:gd name="T4" fmla="*/ 2147483647 w 96"/>
              <a:gd name="T5" fmla="*/ 2147483647 h 79"/>
              <a:gd name="T6" fmla="*/ 2147483647 w 96"/>
              <a:gd name="T7" fmla="*/ 0 h 79"/>
              <a:gd name="T8" fmla="*/ 0 60000 65536"/>
              <a:gd name="T9" fmla="*/ 0 60000 65536"/>
              <a:gd name="T10" fmla="*/ 0 60000 65536"/>
              <a:gd name="T11" fmla="*/ 0 60000 65536"/>
              <a:gd name="T12" fmla="*/ 0 w 96"/>
              <a:gd name="T13" fmla="*/ 0 h 79"/>
              <a:gd name="T14" fmla="*/ 96 w 96"/>
              <a:gd name="T15" fmla="*/ 79 h 79"/>
            </a:gdLst>
            <a:ahLst/>
            <a:cxnLst>
              <a:cxn ang="T8">
                <a:pos x="T0" y="T1"/>
              </a:cxn>
              <a:cxn ang="T9">
                <a:pos x="T2" y="T3"/>
              </a:cxn>
              <a:cxn ang="T10">
                <a:pos x="T4" y="T5"/>
              </a:cxn>
              <a:cxn ang="T11">
                <a:pos x="T6" y="T7"/>
              </a:cxn>
            </a:cxnLst>
            <a:rect l="T12" t="T13" r="T14" b="T15"/>
            <a:pathLst>
              <a:path w="96" h="79">
                <a:moveTo>
                  <a:pt x="48" y="0"/>
                </a:moveTo>
                <a:lnTo>
                  <a:pt x="0" y="79"/>
                </a:lnTo>
                <a:lnTo>
                  <a:pt x="96" y="71"/>
                </a:lnTo>
                <a:lnTo>
                  <a:pt x="48" y="0"/>
                </a:lnTo>
                <a:close/>
              </a:path>
            </a:pathLst>
          </a:custGeom>
          <a:solidFill>
            <a:srgbClr val="000000"/>
          </a:solidFill>
          <a:ln w="12700">
            <a:solidFill>
              <a:srgbClr val="000000"/>
            </a:solidFill>
            <a:prstDash val="solid"/>
            <a:round/>
            <a:headEnd/>
            <a:tailEnd/>
          </a:ln>
        </p:spPr>
        <p:txBody>
          <a:bodyPr/>
          <a:lstStyle/>
          <a:p>
            <a:endParaRPr lang="en-US"/>
          </a:p>
        </p:txBody>
      </p:sp>
      <p:sp>
        <p:nvSpPr>
          <p:cNvPr id="36920" name="Rectangle 62"/>
          <p:cNvSpPr>
            <a:spLocks noChangeArrowheads="1"/>
          </p:cNvSpPr>
          <p:nvPr/>
        </p:nvSpPr>
        <p:spPr bwMode="auto">
          <a:xfrm>
            <a:off x="5070475" y="3430588"/>
            <a:ext cx="3951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latin typeface="Geneva"/>
              </a:rPr>
              <a:t>Capacity (fully associative)</a:t>
            </a:r>
            <a:endParaRPr lang="en-US" altLang="en-US">
              <a:solidFill>
                <a:srgbClr val="114FFB"/>
              </a:solidFill>
            </a:endParaRPr>
          </a:p>
        </p:txBody>
      </p:sp>
      <p:sp>
        <p:nvSpPr>
          <p:cNvPr id="36921" name="Line 63"/>
          <p:cNvSpPr>
            <a:spLocks noChangeShapeType="1"/>
          </p:cNvSpPr>
          <p:nvPr/>
        </p:nvSpPr>
        <p:spPr bwMode="auto">
          <a:xfrm flipH="1">
            <a:off x="4686300" y="3816350"/>
            <a:ext cx="912813" cy="633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Freeform 64"/>
          <p:cNvSpPr>
            <a:spLocks/>
          </p:cNvSpPr>
          <p:nvPr/>
        </p:nvSpPr>
        <p:spPr bwMode="auto">
          <a:xfrm>
            <a:off x="4635500" y="4360863"/>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64"/>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23" name="Rectangle 65"/>
          <p:cNvSpPr>
            <a:spLocks noChangeArrowheads="1"/>
          </p:cNvSpPr>
          <p:nvPr/>
        </p:nvSpPr>
        <p:spPr bwMode="auto">
          <a:xfrm>
            <a:off x="6880225" y="5526088"/>
            <a:ext cx="213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latin typeface="Geneva"/>
              </a:rPr>
              <a:t>Compulsory    </a:t>
            </a:r>
            <a:endParaRPr lang="en-US" altLang="en-US">
              <a:solidFill>
                <a:srgbClr val="114FFB"/>
              </a:solidFill>
            </a:endParaRPr>
          </a:p>
        </p:txBody>
      </p:sp>
      <p:sp>
        <p:nvSpPr>
          <p:cNvPr id="36924" name="Line 66"/>
          <p:cNvSpPr>
            <a:spLocks noChangeShapeType="1"/>
          </p:cNvSpPr>
          <p:nvPr/>
        </p:nvSpPr>
        <p:spPr bwMode="auto">
          <a:xfrm flipH="1" flipV="1">
            <a:off x="7272338" y="4816475"/>
            <a:ext cx="88900" cy="620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Freeform 67"/>
          <p:cNvSpPr>
            <a:spLocks/>
          </p:cNvSpPr>
          <p:nvPr/>
        </p:nvSpPr>
        <p:spPr bwMode="auto">
          <a:xfrm>
            <a:off x="7221538" y="4752975"/>
            <a:ext cx="127000" cy="139700"/>
          </a:xfrm>
          <a:custGeom>
            <a:avLst/>
            <a:gdLst>
              <a:gd name="T0" fmla="*/ 2147483647 w 80"/>
              <a:gd name="T1" fmla="*/ 2147483647 h 88"/>
              <a:gd name="T2" fmla="*/ 2147483647 w 80"/>
              <a:gd name="T3" fmla="*/ 0 h 88"/>
              <a:gd name="T4" fmla="*/ 0 w 80"/>
              <a:gd name="T5" fmla="*/ 2147483647 h 88"/>
              <a:gd name="T6" fmla="*/ 2147483647 w 80"/>
              <a:gd name="T7" fmla="*/ 2147483647 h 88"/>
              <a:gd name="T8" fmla="*/ 0 60000 65536"/>
              <a:gd name="T9" fmla="*/ 0 60000 65536"/>
              <a:gd name="T10" fmla="*/ 0 60000 65536"/>
              <a:gd name="T11" fmla="*/ 0 60000 65536"/>
              <a:gd name="T12" fmla="*/ 0 w 80"/>
              <a:gd name="T13" fmla="*/ 0 h 88"/>
              <a:gd name="T14" fmla="*/ 80 w 80"/>
              <a:gd name="T15" fmla="*/ 88 h 88"/>
            </a:gdLst>
            <a:ahLst/>
            <a:cxnLst>
              <a:cxn ang="T8">
                <a:pos x="T0" y="T1"/>
              </a:cxn>
              <a:cxn ang="T9">
                <a:pos x="T2" y="T3"/>
              </a:cxn>
              <a:cxn ang="T10">
                <a:pos x="T4" y="T5"/>
              </a:cxn>
              <a:cxn ang="T11">
                <a:pos x="T6" y="T7"/>
              </a:cxn>
            </a:cxnLst>
            <a:rect l="T12" t="T13" r="T14" b="T15"/>
            <a:pathLst>
              <a:path w="80" h="88">
                <a:moveTo>
                  <a:pt x="80" y="72"/>
                </a:moveTo>
                <a:lnTo>
                  <a:pt x="32" y="0"/>
                </a:lnTo>
                <a:lnTo>
                  <a:pt x="0" y="88"/>
                </a:lnTo>
                <a:lnTo>
                  <a:pt x="80" y="72"/>
                </a:lnTo>
                <a:close/>
              </a:path>
            </a:pathLst>
          </a:custGeom>
          <a:solidFill>
            <a:srgbClr val="000000"/>
          </a:solidFill>
          <a:ln w="12700">
            <a:solidFill>
              <a:srgbClr val="000000"/>
            </a:solidFill>
            <a:prstDash val="solid"/>
            <a:round/>
            <a:headEnd/>
            <a:tailEnd/>
          </a:ln>
        </p:spPr>
        <p:txBody>
          <a:bodyPr/>
          <a:lstStyle/>
          <a:p>
            <a:endParaRPr lang="en-US"/>
          </a:p>
        </p:txBody>
      </p:sp>
      <p:sp>
        <p:nvSpPr>
          <p:cNvPr id="36926" name="Rectangle 3"/>
          <p:cNvSpPr>
            <a:spLocks noGrp="1" noChangeArrowheads="1"/>
          </p:cNvSpPr>
          <p:nvPr>
            <p:ph type="title"/>
          </p:nvPr>
        </p:nvSpPr>
        <p:spPr>
          <a:xfrm>
            <a:off x="457200" y="152400"/>
            <a:ext cx="8229600" cy="530225"/>
          </a:xfrm>
        </p:spPr>
        <p:txBody>
          <a:bodyPr/>
          <a:lstStyle/>
          <a:p>
            <a:pPr eaLnBrk="1" hangingPunct="1"/>
            <a:r>
              <a:rPr lang="en-US" altLang="en-US" smtClean="0"/>
              <a:t>3Cs Absolute Miss Rate (SPEC92)</a:t>
            </a:r>
          </a:p>
        </p:txBody>
      </p:sp>
      <p:sp>
        <p:nvSpPr>
          <p:cNvPr id="36927" name="Rectangle 7"/>
          <p:cNvSpPr>
            <a:spLocks noChangeArrowheads="1"/>
          </p:cNvSpPr>
          <p:nvPr/>
        </p:nvSpPr>
        <p:spPr bwMode="auto">
          <a:xfrm>
            <a:off x="6249988" y="5908675"/>
            <a:ext cx="27193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Compulsory vanishingly small</a:t>
            </a:r>
          </a:p>
        </p:txBody>
      </p:sp>
      <p:sp>
        <p:nvSpPr>
          <p:cNvPr id="36928" name="Rectangle 71"/>
          <p:cNvSpPr>
            <a:spLocks noChangeArrowheads="1"/>
          </p:cNvSpPr>
          <p:nvPr/>
        </p:nvSpPr>
        <p:spPr bwMode="auto">
          <a:xfrm>
            <a:off x="4800600" y="1509713"/>
            <a:ext cx="13271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rPr>
              <a:t>Conflict</a:t>
            </a:r>
          </a:p>
        </p:txBody>
      </p:sp>
      <p:sp>
        <p:nvSpPr>
          <p:cNvPr id="36929" name="AutoShape 72"/>
          <p:cNvSpPr>
            <a:spLocks/>
          </p:cNvSpPr>
          <p:nvPr/>
        </p:nvSpPr>
        <p:spPr bwMode="auto">
          <a:xfrm rot="-2986166">
            <a:off x="4360863" y="1003300"/>
            <a:ext cx="457200" cy="2362200"/>
          </a:xfrm>
          <a:prstGeom prst="rightBrace">
            <a:avLst>
              <a:gd name="adj1" fmla="val 43056"/>
              <a:gd name="adj2" fmla="val 50000"/>
            </a:avLst>
          </a:prstGeom>
          <a:noFill/>
          <a:ln w="381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6930" name="Line 73"/>
          <p:cNvSpPr>
            <a:spLocks noChangeShapeType="1"/>
          </p:cNvSpPr>
          <p:nvPr/>
        </p:nvSpPr>
        <p:spPr bwMode="auto">
          <a:xfrm flipH="1">
            <a:off x="2374900" y="3084513"/>
            <a:ext cx="1524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74"/>
          <p:cNvSpPr>
            <a:spLocks noChangeShapeType="1"/>
          </p:cNvSpPr>
          <p:nvPr/>
        </p:nvSpPr>
        <p:spPr bwMode="auto">
          <a:xfrm flipV="1">
            <a:off x="3213100" y="3084513"/>
            <a:ext cx="0" cy="16700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Line 75"/>
          <p:cNvSpPr>
            <a:spLocks noChangeShapeType="1"/>
          </p:cNvSpPr>
          <p:nvPr/>
        </p:nvSpPr>
        <p:spPr bwMode="auto">
          <a:xfrm flipV="1">
            <a:off x="3898900" y="3084513"/>
            <a:ext cx="0" cy="16700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3" name="Text Box 76"/>
          <p:cNvSpPr txBox="1">
            <a:spLocks noChangeArrowheads="1"/>
          </p:cNvSpPr>
          <p:nvPr/>
        </p:nvSpPr>
        <p:spPr bwMode="auto">
          <a:xfrm>
            <a:off x="204788" y="5073650"/>
            <a:ext cx="18954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solidFill>
                  <a:srgbClr val="114FFB"/>
                </a:solidFill>
                <a:latin typeface="Comic Sans MS" pitchFamily="66" charset="0"/>
              </a:rPr>
              <a:t>2:1 cache rule</a:t>
            </a:r>
          </a:p>
          <a:p>
            <a:pPr>
              <a:spcBef>
                <a:spcPct val="0"/>
              </a:spcBef>
              <a:buFontTx/>
              <a:buNone/>
            </a:pPr>
            <a:r>
              <a:rPr lang="en-US" altLang="en-US" sz="1400">
                <a:solidFill>
                  <a:srgbClr val="114FFB"/>
                </a:solidFill>
                <a:latin typeface="Comic Sans MS" pitchFamily="66" charset="0"/>
              </a:rPr>
              <a:t>     2-way assoc</a:t>
            </a:r>
          </a:p>
          <a:p>
            <a:pPr>
              <a:spcBef>
                <a:spcPct val="0"/>
              </a:spcBef>
              <a:buFontTx/>
              <a:buNone/>
            </a:pPr>
            <a:r>
              <a:rPr lang="en-US" altLang="en-US" sz="1400">
                <a:solidFill>
                  <a:srgbClr val="114FFB"/>
                </a:solidFill>
                <a:latin typeface="Comic Sans MS" pitchFamily="66" charset="0"/>
              </a:rPr>
              <a:t>        1-way assoc</a:t>
            </a:r>
          </a:p>
          <a:p>
            <a:pPr>
              <a:spcBef>
                <a:spcPct val="0"/>
              </a:spcBef>
              <a:buFontTx/>
              <a:buNone/>
            </a:pPr>
            <a:r>
              <a:rPr lang="en-US" altLang="en-US" sz="1400">
                <a:solidFill>
                  <a:srgbClr val="114FFB"/>
                </a:solidFill>
                <a:latin typeface="Comic Sans MS" pitchFamily="66" charset="0"/>
              </a:rPr>
              <a:t>w/same miss rate</a:t>
            </a:r>
          </a:p>
        </p:txBody>
      </p:sp>
      <p:sp>
        <p:nvSpPr>
          <p:cNvPr id="36934" name="Line 77"/>
          <p:cNvSpPr>
            <a:spLocks noChangeShapeType="1"/>
          </p:cNvSpPr>
          <p:nvPr/>
        </p:nvSpPr>
        <p:spPr bwMode="auto">
          <a:xfrm flipV="1">
            <a:off x="2317750" y="4837113"/>
            <a:ext cx="895350" cy="635000"/>
          </a:xfrm>
          <a:prstGeom prst="line">
            <a:avLst/>
          </a:prstGeom>
          <a:noFill/>
          <a:ln w="38100">
            <a:solidFill>
              <a:srgbClr val="114FFB"/>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5" name="Line 78"/>
          <p:cNvSpPr>
            <a:spLocks noChangeShapeType="1"/>
          </p:cNvSpPr>
          <p:nvPr/>
        </p:nvSpPr>
        <p:spPr bwMode="auto">
          <a:xfrm flipV="1">
            <a:off x="2638425" y="4837113"/>
            <a:ext cx="1260475" cy="877887"/>
          </a:xfrm>
          <a:prstGeom prst="line">
            <a:avLst/>
          </a:prstGeom>
          <a:noFill/>
          <a:ln w="38100">
            <a:solidFill>
              <a:srgbClr val="114FFB"/>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Slide Number Placeholder 71"/>
          <p:cNvSpPr>
            <a:spLocks noGrp="1"/>
          </p:cNvSpPr>
          <p:nvPr>
            <p:ph type="sldNum" sz="quarter" idx="10"/>
          </p:nvPr>
        </p:nvSpPr>
        <p:spPr/>
        <p:txBody>
          <a:bodyPr/>
          <a:lstStyle/>
          <a:p>
            <a:pPr>
              <a:defRPr/>
            </a:pPr>
            <a:fld id="{33D12844-CCCE-4247-860D-829D9327A548}" type="slidenum">
              <a:rPr lang="en-US"/>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http://media.arstechnica.com/news.media/meta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51" y="3924300"/>
            <a:ext cx="401002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pPr eaLnBrk="1" hangingPunct="1"/>
            <a:r>
              <a:rPr lang="en-US" altLang="en-US" smtClean="0"/>
              <a:t>Modern Memory (DIMMS)</a:t>
            </a:r>
          </a:p>
        </p:txBody>
      </p:sp>
      <p:sp>
        <p:nvSpPr>
          <p:cNvPr id="4" name="Slide Number Placeholder 3"/>
          <p:cNvSpPr>
            <a:spLocks noGrp="1"/>
          </p:cNvSpPr>
          <p:nvPr>
            <p:ph type="sldNum" sz="quarter" idx="10"/>
          </p:nvPr>
        </p:nvSpPr>
        <p:spPr/>
        <p:txBody>
          <a:bodyPr/>
          <a:lstStyle/>
          <a:p>
            <a:pPr>
              <a:defRPr/>
            </a:pPr>
            <a:fld id="{5981ED4E-B8E5-4B57-8166-27B1B35FC215}" type="slidenum">
              <a:rPr lang="en-US">
                <a:solidFill>
                  <a:srgbClr val="000000"/>
                </a:solidFill>
              </a:rPr>
              <a:pPr>
                <a:defRPr/>
              </a:pPr>
              <a:t>4</a:t>
            </a:fld>
            <a:endParaRPr lang="en-US" dirty="0">
              <a:solidFill>
                <a:srgbClr val="000000"/>
              </a:solidFill>
            </a:endParaRPr>
          </a:p>
        </p:txBody>
      </p:sp>
      <p:pic>
        <p:nvPicPr>
          <p:cNvPr id="62469" name="Picture 2"/>
          <p:cNvPicPr>
            <a:picLocks noChangeAspect="1" noChangeArrowheads="1"/>
          </p:cNvPicPr>
          <p:nvPr/>
        </p:nvPicPr>
        <p:blipFill>
          <a:blip r:embed="rId4">
            <a:extLst>
              <a:ext uri="{28A0092B-C50C-407E-A947-70E740481C1C}">
                <a14:useLocalDpi xmlns:a14="http://schemas.microsoft.com/office/drawing/2010/main" val="0"/>
              </a:ext>
            </a:extLst>
          </a:blip>
          <a:srcRect b="41667"/>
          <a:stretch>
            <a:fillRect/>
          </a:stretch>
        </p:blipFill>
        <p:spPr bwMode="auto">
          <a:xfrm>
            <a:off x="611188" y="1185863"/>
            <a:ext cx="7824787"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7467" y="4853622"/>
            <a:ext cx="4059936" cy="1402080"/>
          </a:xfrm>
          <a:prstGeom prst="rect">
            <a:avLst/>
          </a:prstGeom>
        </p:spPr>
      </p:pic>
      <p:sp>
        <p:nvSpPr>
          <p:cNvPr id="3" name="Right Arrow 2"/>
          <p:cNvSpPr/>
          <p:nvPr/>
        </p:nvSpPr>
        <p:spPr bwMode="auto">
          <a:xfrm>
            <a:off x="3789082" y="5558118"/>
            <a:ext cx="734499" cy="69758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a:t>
            </a:r>
            <a:endParaRPr kumimoji="0" lang="en-US" sz="2000" b="1"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5840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5"/>
          <p:cNvSpPr>
            <a:spLocks noGrp="1"/>
          </p:cNvSpPr>
          <p:nvPr>
            <p:ph type="body" idx="1"/>
          </p:nvPr>
        </p:nvSpPr>
        <p:spPr>
          <a:xfrm>
            <a:off x="684213" y="1408113"/>
            <a:ext cx="7772400" cy="1500187"/>
          </a:xfrm>
        </p:spPr>
        <p:txBody>
          <a:bodyPr/>
          <a:lstStyle/>
          <a:p>
            <a:pPr algn="ctr" eaLnBrk="1" hangingPunct="1"/>
            <a:r>
              <a:rPr lang="en-US" altLang="en-US" sz="3600" b="1" smtClean="0">
                <a:solidFill>
                  <a:srgbClr val="0070C0"/>
                </a:solidFill>
              </a:rPr>
              <a:t>10 Advanced Cache Optimizations</a:t>
            </a:r>
          </a:p>
        </p:txBody>
      </p:sp>
      <p:sp>
        <p:nvSpPr>
          <p:cNvPr id="4" name="Slide Number Placeholder 3"/>
          <p:cNvSpPr>
            <a:spLocks noGrp="1"/>
          </p:cNvSpPr>
          <p:nvPr>
            <p:ph type="sldNum" sz="quarter" idx="10"/>
          </p:nvPr>
        </p:nvSpPr>
        <p:spPr/>
        <p:txBody>
          <a:bodyPr/>
          <a:lstStyle/>
          <a:p>
            <a:pPr>
              <a:defRPr/>
            </a:pPr>
            <a:fld id="{ABDAC305-D765-4E42-B50D-C201FB497BA4}" type="slidenum">
              <a:rPr lang="en-US"/>
              <a:pPr>
                <a:defRPr/>
              </a:pPr>
              <a:t>40</a:t>
            </a:fld>
            <a:endParaRPr lang="en-US" dirty="0"/>
          </a:p>
        </p:txBody>
      </p:sp>
      <p:sp>
        <p:nvSpPr>
          <p:cNvPr id="5" name="TextBox 4"/>
          <p:cNvSpPr txBox="1"/>
          <p:nvPr/>
        </p:nvSpPr>
        <p:spPr>
          <a:xfrm>
            <a:off x="895350" y="3394075"/>
            <a:ext cx="7446963" cy="2246313"/>
          </a:xfrm>
          <a:prstGeom prst="rect">
            <a:avLst/>
          </a:prstGeom>
          <a:noFill/>
        </p:spPr>
        <p:txBody>
          <a:bodyPr>
            <a:spAutoFit/>
          </a:bodyPr>
          <a:lstStyle/>
          <a:p>
            <a:pPr eaLnBrk="0" hangingPunct="0">
              <a:defRPr/>
            </a:pPr>
            <a:r>
              <a:rPr lang="en-US" sz="2000" dirty="0">
                <a:latin typeface="Arial" charset="0"/>
                <a:cs typeface="+mn-cs"/>
              </a:rPr>
              <a:t>Five Categories:</a:t>
            </a:r>
          </a:p>
          <a:p>
            <a:pPr eaLnBrk="0" hangingPunct="0">
              <a:defRPr/>
            </a:pPr>
            <a:endParaRPr lang="en-US" sz="2000" b="0" dirty="0">
              <a:latin typeface="Arial" charset="0"/>
              <a:cs typeface="+mn-cs"/>
            </a:endParaRPr>
          </a:p>
          <a:p>
            <a:pPr marL="342900" indent="-342900" eaLnBrk="0" hangingPunct="0">
              <a:buFont typeface="+mj-lt"/>
              <a:buAutoNum type="arabicPeriod"/>
              <a:defRPr/>
            </a:pPr>
            <a:r>
              <a:rPr lang="en-US" sz="2000" b="0" dirty="0">
                <a:latin typeface="Arial" charset="0"/>
                <a:cs typeface="+mn-cs"/>
              </a:rPr>
              <a:t>Reduce Hit Time</a:t>
            </a:r>
          </a:p>
          <a:p>
            <a:pPr marL="342900" indent="-342900" eaLnBrk="0" hangingPunct="0">
              <a:buFont typeface="+mj-lt"/>
              <a:buAutoNum type="arabicPeriod"/>
              <a:defRPr/>
            </a:pPr>
            <a:r>
              <a:rPr lang="en-US" sz="2000" b="0" dirty="0">
                <a:latin typeface="Arial" charset="0"/>
                <a:cs typeface="+mn-cs"/>
              </a:rPr>
              <a:t>Increase Cache Bandwidth</a:t>
            </a:r>
          </a:p>
          <a:p>
            <a:pPr marL="342900" indent="-342900" eaLnBrk="0" hangingPunct="0">
              <a:buFont typeface="+mj-lt"/>
              <a:buAutoNum type="arabicPeriod"/>
              <a:defRPr/>
            </a:pPr>
            <a:r>
              <a:rPr lang="en-US" sz="2000" b="0" dirty="0">
                <a:latin typeface="Arial" charset="0"/>
                <a:cs typeface="+mn-cs"/>
              </a:rPr>
              <a:t>Reduce Miss Penalty</a:t>
            </a:r>
          </a:p>
          <a:p>
            <a:pPr marL="342900" indent="-342900" eaLnBrk="0" hangingPunct="0">
              <a:buFont typeface="+mj-lt"/>
              <a:buAutoNum type="arabicPeriod"/>
              <a:defRPr/>
            </a:pPr>
            <a:r>
              <a:rPr lang="en-US" sz="2000" b="0" dirty="0">
                <a:latin typeface="Arial" charset="0"/>
                <a:cs typeface="+mn-cs"/>
              </a:rPr>
              <a:t>Reduce Miss Rate</a:t>
            </a:r>
          </a:p>
          <a:p>
            <a:pPr marL="342900" indent="-342900" eaLnBrk="0" hangingPunct="0">
              <a:buFont typeface="+mj-lt"/>
              <a:buAutoNum type="arabicPeriod"/>
              <a:defRPr/>
            </a:pPr>
            <a:r>
              <a:rPr lang="en-US" sz="2000" b="0" dirty="0">
                <a:latin typeface="Arial" charset="0"/>
                <a:cs typeface="+mn-cs"/>
              </a:rPr>
              <a:t>Reducing Miss Rate or  Miss penalty via Parallelism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p:txBody>
          <a:bodyPr/>
          <a:lstStyle/>
          <a:p>
            <a:pPr eaLnBrk="1" hangingPunct="1"/>
            <a:r>
              <a:rPr lang="en-US" altLang="en-US" smtClean="0"/>
              <a:t>1. Small &amp; Simple 1</a:t>
            </a:r>
            <a:r>
              <a:rPr lang="en-US" altLang="en-US" baseline="30000" smtClean="0"/>
              <a:t>st</a:t>
            </a:r>
            <a:r>
              <a:rPr lang="en-US" altLang="en-US" smtClean="0"/>
              <a:t> L1</a:t>
            </a:r>
          </a:p>
        </p:txBody>
      </p:sp>
      <p:sp>
        <p:nvSpPr>
          <p:cNvPr id="4" name="Slide Number Placeholder 3"/>
          <p:cNvSpPr>
            <a:spLocks noGrp="1"/>
          </p:cNvSpPr>
          <p:nvPr>
            <p:ph type="sldNum" sz="quarter" idx="10"/>
          </p:nvPr>
        </p:nvSpPr>
        <p:spPr/>
        <p:txBody>
          <a:bodyPr/>
          <a:lstStyle/>
          <a:p>
            <a:pPr>
              <a:defRPr/>
            </a:pPr>
            <a:fld id="{24C681FE-B433-41EC-BCC5-E7175994759C}" type="slidenum">
              <a:rPr lang="en-US"/>
              <a:pPr>
                <a:defRPr/>
              </a:pPr>
              <a:t>41</a:t>
            </a:fld>
            <a:endParaRPr lang="en-US" dirty="0"/>
          </a:p>
        </p:txBody>
      </p:sp>
      <p:sp>
        <p:nvSpPr>
          <p:cNvPr id="38916" name="Content Placeholder 14"/>
          <p:cNvSpPr>
            <a:spLocks noGrp="1"/>
          </p:cNvSpPr>
          <p:nvPr>
            <p:ph idx="1"/>
          </p:nvPr>
        </p:nvSpPr>
        <p:spPr/>
        <p:txBody>
          <a:bodyPr/>
          <a:lstStyle/>
          <a:p>
            <a:pPr eaLnBrk="1" hangingPunct="1">
              <a:lnSpc>
                <a:spcPct val="90000"/>
              </a:lnSpc>
            </a:pPr>
            <a:r>
              <a:rPr lang="en-US" altLang="en-US" sz="2800" smtClean="0"/>
              <a:t>Critical timing path:</a:t>
            </a:r>
          </a:p>
          <a:p>
            <a:pPr lvl="1" eaLnBrk="1" hangingPunct="1">
              <a:lnSpc>
                <a:spcPct val="90000"/>
              </a:lnSpc>
            </a:pPr>
            <a:r>
              <a:rPr lang="en-US" altLang="en-US" sz="2200" smtClean="0"/>
              <a:t>addressing tag memory, then</a:t>
            </a:r>
          </a:p>
          <a:p>
            <a:pPr lvl="1" eaLnBrk="1" hangingPunct="1">
              <a:lnSpc>
                <a:spcPct val="90000"/>
              </a:lnSpc>
            </a:pPr>
            <a:r>
              <a:rPr lang="en-US" altLang="en-US" sz="2200" smtClean="0"/>
              <a:t>comparing tags, then</a:t>
            </a:r>
          </a:p>
          <a:p>
            <a:pPr lvl="1" eaLnBrk="1" hangingPunct="1">
              <a:lnSpc>
                <a:spcPct val="90000"/>
              </a:lnSpc>
            </a:pPr>
            <a:r>
              <a:rPr lang="en-US" altLang="en-US" sz="2200" smtClean="0"/>
              <a:t>selecting correct set</a:t>
            </a:r>
          </a:p>
          <a:p>
            <a:pPr eaLnBrk="1" hangingPunct="1">
              <a:lnSpc>
                <a:spcPct val="90000"/>
              </a:lnSpc>
            </a:pPr>
            <a:r>
              <a:rPr lang="en-US" altLang="en-US" sz="2800" smtClean="0"/>
              <a:t>Direct-mapped caches can overlap tag compare and transmission of data</a:t>
            </a:r>
          </a:p>
          <a:p>
            <a:pPr eaLnBrk="1" hangingPunct="1">
              <a:lnSpc>
                <a:spcPct val="90000"/>
              </a:lnSpc>
            </a:pPr>
            <a:r>
              <a:rPr lang="en-US" altLang="en-US" sz="2800" smtClean="0"/>
              <a:t>Lower associativity reduces power because fewer cache lines are accessed</a:t>
            </a:r>
          </a:p>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L1 Size and Associativity</a:t>
            </a:r>
            <a:endParaRPr lang="en-AU" altLang="en-US" smtClean="0"/>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900" indent="-342900" algn="ctr" eaLnBrk="0" hangingPunct="0">
              <a:lnSpc>
                <a:spcPct val="90000"/>
              </a:lnSpc>
              <a:spcBef>
                <a:spcPct val="20000"/>
              </a:spcBef>
              <a:buClr>
                <a:srgbClr val="0033CC"/>
              </a:buClr>
              <a:buSzPct val="60000"/>
              <a:buFont typeface="Wingdings" pitchFamily="2" charset="2"/>
              <a:buNone/>
              <a:defRPr/>
            </a:pPr>
            <a:r>
              <a:rPr lang="en-US" sz="2800" kern="0" dirty="0">
                <a:solidFill>
                  <a:srgbClr val="003399"/>
                </a:solidFill>
                <a:latin typeface="+mn-lt"/>
                <a:cs typeface="+mn-cs"/>
              </a:rPr>
              <a:t>Access time vs. size and associativity</a:t>
            </a:r>
            <a:endParaRPr lang="en-US" sz="2400" kern="0" dirty="0">
              <a:solidFill>
                <a:srgbClr val="0033CC"/>
              </a:solidFill>
              <a:latin typeface="+mn-lt"/>
              <a:cs typeface="+mn-cs"/>
            </a:endParaRPr>
          </a:p>
        </p:txBody>
      </p:sp>
      <p:sp>
        <p:nvSpPr>
          <p:cNvPr id="5" name="Slide Number Placeholder 4"/>
          <p:cNvSpPr>
            <a:spLocks noGrp="1"/>
          </p:cNvSpPr>
          <p:nvPr>
            <p:ph type="sldNum" sz="quarter" idx="10"/>
          </p:nvPr>
        </p:nvSpPr>
        <p:spPr/>
        <p:txBody>
          <a:bodyPr/>
          <a:lstStyle/>
          <a:p>
            <a:pPr>
              <a:defRPr/>
            </a:pPr>
            <a:fld id="{A2CB6842-7053-4F7A-AD01-B0DF2187F9D7}" type="slidenum">
              <a:rPr lang="en-US"/>
              <a:pPr>
                <a:defRPr/>
              </a:pPr>
              <a:t>42</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1369" y="1056629"/>
            <a:ext cx="6143812" cy="436224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L1 Size and Associativity</a:t>
            </a:r>
            <a:endParaRPr lang="en-AU" altLang="en-US" smtClean="0"/>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900" indent="-342900" algn="ctr" eaLnBrk="0" hangingPunct="0">
              <a:lnSpc>
                <a:spcPct val="90000"/>
              </a:lnSpc>
              <a:spcBef>
                <a:spcPct val="20000"/>
              </a:spcBef>
              <a:buClr>
                <a:srgbClr val="0033CC"/>
              </a:buClr>
              <a:buSzPct val="60000"/>
              <a:buFont typeface="Wingdings" pitchFamily="2" charset="2"/>
              <a:buNone/>
              <a:defRPr/>
            </a:pPr>
            <a:r>
              <a:rPr lang="en-US" sz="2800" kern="0" dirty="0">
                <a:solidFill>
                  <a:srgbClr val="003399"/>
                </a:solidFill>
                <a:latin typeface="+mn-lt"/>
                <a:cs typeface="+mn-cs"/>
              </a:rPr>
              <a:t>Energy per read vs. size and associativity</a:t>
            </a:r>
            <a:endParaRPr lang="en-US" sz="2400" kern="0" dirty="0">
              <a:solidFill>
                <a:srgbClr val="0033CC"/>
              </a:solidFill>
              <a:latin typeface="+mn-lt"/>
              <a:cs typeface="+mn-cs"/>
            </a:endParaRPr>
          </a:p>
        </p:txBody>
      </p:sp>
      <p:sp>
        <p:nvSpPr>
          <p:cNvPr id="5" name="Slide Number Placeholder 4"/>
          <p:cNvSpPr>
            <a:spLocks noGrp="1"/>
          </p:cNvSpPr>
          <p:nvPr>
            <p:ph type="sldNum" sz="quarter" idx="10"/>
          </p:nvPr>
        </p:nvSpPr>
        <p:spPr/>
        <p:txBody>
          <a:bodyPr/>
          <a:lstStyle/>
          <a:p>
            <a:pPr>
              <a:defRPr/>
            </a:pPr>
            <a:fld id="{1B8B5EA9-E16C-4A15-A9EF-A71713574817}" type="slidenum">
              <a:rPr lang="en-US"/>
              <a:pPr>
                <a:defRPr/>
              </a:pPr>
              <a:t>43</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674" y="1026995"/>
            <a:ext cx="6215530" cy="4399547"/>
          </a:xfrm>
          <a:prstGeom prst="rect">
            <a:avLst/>
          </a:prstGeom>
        </p:spPr>
      </p:pic>
    </p:spTree>
    <p:extLst>
      <p:ext uri="{BB962C8B-B14F-4D97-AF65-F5344CB8AC3E}">
        <p14:creationId xmlns:p14="http://schemas.microsoft.com/office/powerpoint/2010/main" val="1185940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p:txBody>
          <a:bodyPr/>
          <a:lstStyle/>
          <a:p>
            <a:pPr eaLnBrk="1" hangingPunct="1"/>
            <a:r>
              <a:rPr lang="en-US" altLang="en-US" smtClean="0"/>
              <a:t>2. Way Prediction</a:t>
            </a:r>
          </a:p>
        </p:txBody>
      </p:sp>
      <p:sp>
        <p:nvSpPr>
          <p:cNvPr id="4" name="Slide Number Placeholder 3"/>
          <p:cNvSpPr>
            <a:spLocks noGrp="1"/>
          </p:cNvSpPr>
          <p:nvPr>
            <p:ph type="sldNum" sz="quarter" idx="10"/>
          </p:nvPr>
        </p:nvSpPr>
        <p:spPr/>
        <p:txBody>
          <a:bodyPr/>
          <a:lstStyle/>
          <a:p>
            <a:pPr>
              <a:defRPr/>
            </a:pPr>
            <a:fld id="{5205461D-AA1B-4728-AB8C-D4E65DF2FA13}" type="slidenum">
              <a:rPr lang="en-US"/>
              <a:pPr>
                <a:defRPr/>
              </a:pPr>
              <a:t>44</a:t>
            </a:fld>
            <a:endParaRPr lang="en-US" dirty="0"/>
          </a:p>
        </p:txBody>
      </p:sp>
      <p:sp>
        <p:nvSpPr>
          <p:cNvPr id="15" name="Content Placeholder 14"/>
          <p:cNvSpPr>
            <a:spLocks noGrp="1"/>
          </p:cNvSpPr>
          <p:nvPr>
            <p:ph idx="1"/>
          </p:nvPr>
        </p:nvSpPr>
        <p:spPr/>
        <p:txBody>
          <a:bodyPr/>
          <a:lstStyle/>
          <a:p>
            <a:pPr eaLnBrk="1" hangingPunct="1">
              <a:lnSpc>
                <a:spcPct val="90000"/>
              </a:lnSpc>
            </a:pPr>
            <a:r>
              <a:rPr lang="en-US" altLang="en-US" sz="2800" smtClean="0"/>
              <a:t>To improve hit time, predict the </a:t>
            </a:r>
            <a:r>
              <a:rPr lang="en-US" altLang="en-US" sz="2800" b="1" i="1" smtClean="0"/>
              <a:t>“way”</a:t>
            </a:r>
            <a:r>
              <a:rPr lang="en-US" altLang="en-US" sz="2800" smtClean="0"/>
              <a:t> to pre-set mux &amp; only check that tag</a:t>
            </a:r>
          </a:p>
          <a:p>
            <a:pPr lvl="1" eaLnBrk="1" hangingPunct="1">
              <a:lnSpc>
                <a:spcPct val="90000"/>
              </a:lnSpc>
            </a:pPr>
            <a:r>
              <a:rPr lang="en-US" altLang="en-US" sz="2400" i="1" smtClean="0">
                <a:solidFill>
                  <a:srgbClr val="114FFB"/>
                </a:solidFill>
              </a:rPr>
              <a:t>Prediction bits </a:t>
            </a:r>
            <a:r>
              <a:rPr lang="en-US" altLang="en-US" sz="2400" smtClean="0"/>
              <a:t>added to cache)</a:t>
            </a:r>
          </a:p>
          <a:p>
            <a:pPr lvl="1" eaLnBrk="1" hangingPunct="1">
              <a:lnSpc>
                <a:spcPct val="90000"/>
              </a:lnSpc>
            </a:pPr>
            <a:r>
              <a:rPr lang="en-US" altLang="en-US" sz="2400" smtClean="0"/>
              <a:t>Prediction accuracy</a:t>
            </a:r>
          </a:p>
          <a:p>
            <a:pPr lvl="2" eaLnBrk="1" hangingPunct="1">
              <a:lnSpc>
                <a:spcPct val="90000"/>
              </a:lnSpc>
            </a:pPr>
            <a:r>
              <a:rPr lang="en-US" altLang="en-US" sz="2000" smtClean="0"/>
              <a:t>&gt; 90% for two-way</a:t>
            </a:r>
          </a:p>
          <a:p>
            <a:pPr lvl="2" eaLnBrk="1" hangingPunct="1">
              <a:lnSpc>
                <a:spcPct val="90000"/>
              </a:lnSpc>
            </a:pPr>
            <a:r>
              <a:rPr lang="en-US" altLang="en-US" sz="2000" smtClean="0"/>
              <a:t>&gt; 80% for four-way</a:t>
            </a:r>
          </a:p>
          <a:p>
            <a:pPr lvl="2" eaLnBrk="1" hangingPunct="1">
              <a:lnSpc>
                <a:spcPct val="90000"/>
              </a:lnSpc>
            </a:pPr>
            <a:r>
              <a:rPr lang="en-US" altLang="en-US" sz="2000" smtClean="0"/>
              <a:t>I-cache has better accuracy than D-cache</a:t>
            </a:r>
          </a:p>
          <a:p>
            <a:pPr lvl="1" eaLnBrk="1" hangingPunct="1">
              <a:lnSpc>
                <a:spcPct val="90000"/>
              </a:lnSpc>
            </a:pPr>
            <a:r>
              <a:rPr lang="en-US" altLang="en-US" sz="2400" smtClean="0"/>
              <a:t>First used on MIPS R10000 in mid-90s</a:t>
            </a:r>
          </a:p>
          <a:p>
            <a:pPr lvl="1" eaLnBrk="1" hangingPunct="1">
              <a:lnSpc>
                <a:spcPct val="90000"/>
              </a:lnSpc>
            </a:pPr>
            <a:r>
              <a:rPr lang="en-US" altLang="en-US" sz="2400" smtClean="0"/>
              <a:t>Used on ARM Cortex-A8</a:t>
            </a:r>
          </a:p>
          <a:p>
            <a:pPr eaLnBrk="1" hangingPunct="1">
              <a:lnSpc>
                <a:spcPct val="90000"/>
              </a:lnSpc>
            </a:pPr>
            <a:r>
              <a:rPr lang="en-US" altLang="en-US" sz="2800" smtClean="0"/>
              <a:t>Mis-prediction gives longer hit time</a:t>
            </a:r>
          </a:p>
          <a:p>
            <a:pPr lvl="1" eaLnBrk="1" hangingPunct="1">
              <a:lnSpc>
                <a:spcPct val="90000"/>
              </a:lnSpc>
            </a:pPr>
            <a:r>
              <a:rPr lang="en-US" altLang="en-US" smtClean="0"/>
              <a:t>A mis-prediction penalty </a:t>
            </a:r>
          </a:p>
          <a:p>
            <a:pPr lvl="1" eaLnBrk="1" hangingPunct="1">
              <a:lnSpc>
                <a:spcPct val="90000"/>
              </a:lnSpc>
            </a:pPr>
            <a:r>
              <a:rPr lang="en-US" altLang="en-US" smtClean="0"/>
              <a:t>If wrong, now I have to go back and check others normally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lstStyle/>
          <a:p>
            <a:pPr eaLnBrk="1" hangingPunct="1"/>
            <a:r>
              <a:rPr lang="en-US" altLang="en-US" smtClean="0"/>
              <a:t>3. Pipelined Cache</a:t>
            </a:r>
          </a:p>
        </p:txBody>
      </p:sp>
      <p:sp>
        <p:nvSpPr>
          <p:cNvPr id="4" name="Slide Number Placeholder 3"/>
          <p:cNvSpPr>
            <a:spLocks noGrp="1"/>
          </p:cNvSpPr>
          <p:nvPr>
            <p:ph type="sldNum" sz="quarter" idx="10"/>
          </p:nvPr>
        </p:nvSpPr>
        <p:spPr/>
        <p:txBody>
          <a:bodyPr/>
          <a:lstStyle/>
          <a:p>
            <a:pPr>
              <a:defRPr/>
            </a:pPr>
            <a:fld id="{240F8252-D1CA-4A16-96E7-970BA161660F}" type="slidenum">
              <a:rPr lang="en-US"/>
              <a:pPr>
                <a:defRPr/>
              </a:pPr>
              <a:t>45</a:t>
            </a:fld>
            <a:endParaRPr lang="en-US" dirty="0"/>
          </a:p>
        </p:txBody>
      </p:sp>
      <p:sp>
        <p:nvSpPr>
          <p:cNvPr id="43012" name="Content Placeholder 14"/>
          <p:cNvSpPr>
            <a:spLocks noGrp="1"/>
          </p:cNvSpPr>
          <p:nvPr>
            <p:ph idx="1"/>
          </p:nvPr>
        </p:nvSpPr>
        <p:spPr/>
        <p:txBody>
          <a:bodyPr/>
          <a:lstStyle/>
          <a:p>
            <a:pPr eaLnBrk="1" hangingPunct="1">
              <a:lnSpc>
                <a:spcPct val="90000"/>
              </a:lnSpc>
            </a:pPr>
            <a:r>
              <a:rPr lang="en-US" altLang="en-US" sz="2800" smtClean="0"/>
              <a:t>Pipeline cache access to improve bandwidth</a:t>
            </a:r>
          </a:p>
          <a:p>
            <a:pPr lvl="1" eaLnBrk="1" hangingPunct="1">
              <a:lnSpc>
                <a:spcPct val="90000"/>
              </a:lnSpc>
            </a:pPr>
            <a:r>
              <a:rPr lang="en-US" altLang="en-US" sz="2400" smtClean="0"/>
              <a:t>Examples:</a:t>
            </a:r>
          </a:p>
          <a:p>
            <a:pPr lvl="2" eaLnBrk="1" hangingPunct="1">
              <a:lnSpc>
                <a:spcPct val="90000"/>
              </a:lnSpc>
            </a:pPr>
            <a:r>
              <a:rPr lang="en-US" altLang="en-US" sz="2000" smtClean="0"/>
              <a:t>Pentium:  1 cycle</a:t>
            </a:r>
          </a:p>
          <a:p>
            <a:pPr lvl="2" eaLnBrk="1" hangingPunct="1">
              <a:lnSpc>
                <a:spcPct val="90000"/>
              </a:lnSpc>
            </a:pPr>
            <a:r>
              <a:rPr lang="en-US" altLang="en-US" sz="2000" smtClean="0"/>
              <a:t>Pentium Pro – Pentium III:  2 cycles</a:t>
            </a:r>
          </a:p>
          <a:p>
            <a:pPr lvl="2" eaLnBrk="1" hangingPunct="1">
              <a:lnSpc>
                <a:spcPct val="90000"/>
              </a:lnSpc>
            </a:pPr>
            <a:r>
              <a:rPr lang="en-US" altLang="en-US" sz="2000" smtClean="0"/>
              <a:t>Pentium 4 – Core i7:  4 cycles</a:t>
            </a:r>
          </a:p>
          <a:p>
            <a:pPr eaLnBrk="1" hangingPunct="1">
              <a:lnSpc>
                <a:spcPct val="90000"/>
              </a:lnSpc>
            </a:pPr>
            <a:endParaRPr lang="en-US" altLang="en-US" smtClean="0"/>
          </a:p>
          <a:p>
            <a:pPr eaLnBrk="1" hangingPunct="1">
              <a:lnSpc>
                <a:spcPct val="90000"/>
              </a:lnSpc>
            </a:pPr>
            <a:r>
              <a:rPr lang="en-US" altLang="en-US" sz="2800" smtClean="0"/>
              <a:t>Makes it easier to increase associativity</a:t>
            </a:r>
          </a:p>
          <a:p>
            <a:pPr eaLnBrk="1" hangingPunct="1">
              <a:lnSpc>
                <a:spcPct val="90000"/>
              </a:lnSpc>
            </a:pPr>
            <a:endParaRPr lang="en-US" altLang="en-US" sz="2800" smtClean="0"/>
          </a:p>
          <a:p>
            <a:pPr eaLnBrk="1" hangingPunct="1">
              <a:lnSpc>
                <a:spcPct val="90000"/>
              </a:lnSpc>
            </a:pPr>
            <a:r>
              <a:rPr lang="en-US" altLang="en-US" sz="2800" smtClean="0"/>
              <a:t>Increases branch mis-prediction penalty</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4. Nonblocking Caches</a:t>
            </a:r>
            <a:endParaRPr lang="en-AU" altLang="en-US" smtClean="0"/>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688" y="1465263"/>
            <a:ext cx="5294312"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3"/>
          <p:cNvSpPr>
            <a:spLocks noGrp="1" noChangeArrowheads="1"/>
          </p:cNvSpPr>
          <p:nvPr>
            <p:ph type="body" idx="1"/>
          </p:nvPr>
        </p:nvSpPr>
        <p:spPr>
          <a:xfrm>
            <a:off x="263525" y="1125538"/>
            <a:ext cx="3875088" cy="5111750"/>
          </a:xfrm>
        </p:spPr>
        <p:txBody>
          <a:bodyPr/>
          <a:lstStyle/>
          <a:p>
            <a:pPr eaLnBrk="1" hangingPunct="1">
              <a:lnSpc>
                <a:spcPct val="90000"/>
              </a:lnSpc>
            </a:pPr>
            <a:r>
              <a:rPr lang="en-US" altLang="en-US" smtClean="0"/>
              <a:t>Can be used in </a:t>
            </a:r>
            <a:r>
              <a:rPr lang="en-US" altLang="en-US" i="1" smtClean="0">
                <a:solidFill>
                  <a:srgbClr val="114FFB"/>
                </a:solidFill>
              </a:rPr>
              <a:t>“out-of-order” </a:t>
            </a:r>
            <a:r>
              <a:rPr lang="en-US" altLang="en-US" smtClean="0"/>
              <a:t>processors</a:t>
            </a:r>
          </a:p>
          <a:p>
            <a:pPr eaLnBrk="1" hangingPunct="1">
              <a:lnSpc>
                <a:spcPct val="90000"/>
              </a:lnSpc>
            </a:pPr>
            <a:r>
              <a:rPr lang="en-US" altLang="en-US" smtClean="0"/>
              <a:t>Allow hits before previous misses complete</a:t>
            </a:r>
          </a:p>
          <a:p>
            <a:pPr lvl="1" eaLnBrk="1" hangingPunct="1">
              <a:lnSpc>
                <a:spcPct val="90000"/>
              </a:lnSpc>
            </a:pPr>
            <a:r>
              <a:rPr lang="en-US" altLang="en-US" smtClean="0"/>
              <a:t>“Hit under miss”</a:t>
            </a:r>
          </a:p>
          <a:p>
            <a:pPr lvl="1" eaLnBrk="1" hangingPunct="1">
              <a:lnSpc>
                <a:spcPct val="90000"/>
              </a:lnSpc>
            </a:pPr>
            <a:r>
              <a:rPr lang="en-US" altLang="en-US" smtClean="0"/>
              <a:t>“Hit under multiple miss”</a:t>
            </a:r>
          </a:p>
          <a:p>
            <a:pPr eaLnBrk="1" hangingPunct="1">
              <a:lnSpc>
                <a:spcPct val="90000"/>
              </a:lnSpc>
            </a:pPr>
            <a:r>
              <a:rPr lang="en-US" altLang="en-US" smtClean="0"/>
              <a:t>Increases BW</a:t>
            </a:r>
          </a:p>
          <a:p>
            <a:pPr lvl="1" eaLnBrk="1" hangingPunct="1">
              <a:lnSpc>
                <a:spcPct val="90000"/>
              </a:lnSpc>
            </a:pPr>
            <a:r>
              <a:rPr lang="en-US" altLang="en-US" smtClean="0"/>
              <a:t>Reduces the average miss penalty vs. a blocking cache</a:t>
            </a:r>
          </a:p>
          <a:p>
            <a:pPr eaLnBrk="1" hangingPunct="1">
              <a:lnSpc>
                <a:spcPct val="90000"/>
              </a:lnSpc>
            </a:pPr>
            <a:r>
              <a:rPr lang="en-US" altLang="en-US" smtClean="0"/>
              <a:t>Significantly increases complexity</a:t>
            </a:r>
          </a:p>
        </p:txBody>
      </p:sp>
      <p:sp>
        <p:nvSpPr>
          <p:cNvPr id="5" name="Slide Number Placeholder 4"/>
          <p:cNvSpPr>
            <a:spLocks noGrp="1"/>
          </p:cNvSpPr>
          <p:nvPr>
            <p:ph type="sldNum" sz="quarter" idx="10"/>
          </p:nvPr>
        </p:nvSpPr>
        <p:spPr/>
        <p:txBody>
          <a:bodyPr/>
          <a:lstStyle/>
          <a:p>
            <a:pPr>
              <a:defRPr/>
            </a:pPr>
            <a:fld id="{ED4B2126-AC15-491F-98B7-16772019B313}"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5. Multibanked Caches</a:t>
            </a:r>
            <a:endParaRPr lang="en-AU" altLang="en-US" smtClean="0"/>
          </a:p>
        </p:txBody>
      </p:sp>
      <p:sp>
        <p:nvSpPr>
          <p:cNvPr id="45059"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Organize cache as independent banks to support simultaneous access</a:t>
            </a:r>
          </a:p>
          <a:p>
            <a:pPr lvl="1" eaLnBrk="1" hangingPunct="1">
              <a:lnSpc>
                <a:spcPct val="90000"/>
              </a:lnSpc>
            </a:pPr>
            <a:r>
              <a:rPr lang="en-US" altLang="en-US" sz="2400" smtClean="0"/>
              <a:t>ARM Cortex-A8 supports 1-4 banks for L2</a:t>
            </a:r>
          </a:p>
          <a:p>
            <a:pPr lvl="1" eaLnBrk="1" hangingPunct="1">
              <a:lnSpc>
                <a:spcPct val="90000"/>
              </a:lnSpc>
            </a:pPr>
            <a:r>
              <a:rPr lang="en-US" altLang="en-US" sz="2400" smtClean="0"/>
              <a:t>Intel i7 supports 4 banks for L1 and 8 banks for L2</a:t>
            </a:r>
          </a:p>
          <a:p>
            <a:pPr eaLnBrk="1" hangingPunct="1">
              <a:lnSpc>
                <a:spcPct val="90000"/>
              </a:lnSpc>
            </a:pPr>
            <a:endParaRPr lang="en-US" altLang="en-US" smtClean="0"/>
          </a:p>
          <a:p>
            <a:pPr eaLnBrk="1" hangingPunct="1">
              <a:lnSpc>
                <a:spcPct val="90000"/>
              </a:lnSpc>
            </a:pPr>
            <a:r>
              <a:rPr lang="en-US" altLang="en-US" sz="2800" smtClean="0"/>
              <a:t>Interleave banks according to block address</a:t>
            </a:r>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925888"/>
            <a:ext cx="6286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0"/>
          </p:nvPr>
        </p:nvSpPr>
        <p:spPr/>
        <p:txBody>
          <a:bodyPr/>
          <a:lstStyle/>
          <a:p>
            <a:pPr>
              <a:defRPr/>
            </a:pPr>
            <a:fld id="{B65C5A83-6837-4153-9F84-E31D26A63910}" type="slidenum">
              <a:rPr lang="en-US"/>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66750" y="152400"/>
            <a:ext cx="8172450" cy="592138"/>
          </a:xfrm>
        </p:spPr>
        <p:txBody>
          <a:bodyPr/>
          <a:lstStyle/>
          <a:p>
            <a:pPr eaLnBrk="1" hangingPunct="1"/>
            <a:r>
              <a:rPr lang="en-US" altLang="en-US" smtClean="0"/>
              <a:t>6. Critical Word First and Early Restart</a:t>
            </a:r>
          </a:p>
        </p:txBody>
      </p:sp>
      <p:sp>
        <p:nvSpPr>
          <p:cNvPr id="46083" name="Rectangle 3"/>
          <p:cNvSpPr>
            <a:spLocks noGrp="1" noChangeArrowheads="1"/>
          </p:cNvSpPr>
          <p:nvPr>
            <p:ph type="body" idx="1"/>
          </p:nvPr>
        </p:nvSpPr>
        <p:spPr>
          <a:xfrm>
            <a:off x="339725" y="1074738"/>
            <a:ext cx="8559800" cy="4530725"/>
          </a:xfrm>
        </p:spPr>
        <p:txBody>
          <a:bodyPr/>
          <a:lstStyle/>
          <a:p>
            <a:pPr eaLnBrk="1" hangingPunct="1">
              <a:lnSpc>
                <a:spcPct val="80000"/>
              </a:lnSpc>
            </a:pPr>
            <a:r>
              <a:rPr lang="en-US" altLang="en-US" smtClean="0"/>
              <a:t>Reduce Miss Penalty</a:t>
            </a:r>
          </a:p>
          <a:p>
            <a:pPr eaLnBrk="1" hangingPunct="1">
              <a:lnSpc>
                <a:spcPct val="80000"/>
              </a:lnSpc>
            </a:pPr>
            <a:r>
              <a:rPr lang="en-US" altLang="en-US" smtClean="0"/>
              <a:t>Don’t wait for full block to be loaded before restarting CPU (CPU is impatient)  Here are two strategies:</a:t>
            </a:r>
          </a:p>
          <a:p>
            <a:pPr lvl="1" eaLnBrk="1" hangingPunct="1">
              <a:lnSpc>
                <a:spcPct val="80000"/>
              </a:lnSpc>
            </a:pPr>
            <a:r>
              <a:rPr lang="en-US" altLang="en-US" i="1" u="sng" smtClean="0">
                <a:solidFill>
                  <a:srgbClr val="114FFB"/>
                </a:solidFill>
              </a:rPr>
              <a:t>Critical Word First</a:t>
            </a:r>
            <a:r>
              <a:rPr lang="en-US" altLang="en-US" smtClean="0"/>
              <a:t>—Request the missed word first from memory and send it to the CPU as soon as it arrives; let the CPU continue execution while filling the rest of the words in the block.  </a:t>
            </a:r>
          </a:p>
          <a:p>
            <a:pPr lvl="2" eaLnBrk="1" hangingPunct="1">
              <a:lnSpc>
                <a:spcPct val="80000"/>
              </a:lnSpc>
            </a:pPr>
            <a:r>
              <a:rPr lang="en-US" altLang="en-US" smtClean="0"/>
              <a:t>Also called </a:t>
            </a:r>
            <a:r>
              <a:rPr lang="en-US" altLang="en-US" i="1" smtClean="0">
                <a:solidFill>
                  <a:srgbClr val="114FFB"/>
                </a:solidFill>
              </a:rPr>
              <a:t>wrapped fetch</a:t>
            </a:r>
            <a:r>
              <a:rPr lang="en-US" altLang="en-US" smtClean="0"/>
              <a:t> and </a:t>
            </a:r>
            <a:r>
              <a:rPr lang="en-US" altLang="en-US" i="1" smtClean="0">
                <a:solidFill>
                  <a:srgbClr val="114FFB"/>
                </a:solidFill>
              </a:rPr>
              <a:t>requested word first</a:t>
            </a:r>
          </a:p>
          <a:p>
            <a:pPr lvl="1" eaLnBrk="1" hangingPunct="1">
              <a:lnSpc>
                <a:spcPct val="80000"/>
              </a:lnSpc>
            </a:pPr>
            <a:r>
              <a:rPr lang="en-US" altLang="en-US" i="1" u="sng" smtClean="0">
                <a:solidFill>
                  <a:srgbClr val="114FFB"/>
                </a:solidFill>
              </a:rPr>
              <a:t>Early restart</a:t>
            </a:r>
            <a:r>
              <a:rPr lang="en-US" altLang="en-US" smtClean="0"/>
              <a:t>—</a:t>
            </a:r>
          </a:p>
          <a:p>
            <a:pPr lvl="2" eaLnBrk="1" hangingPunct="1">
              <a:lnSpc>
                <a:spcPct val="80000"/>
              </a:lnSpc>
            </a:pPr>
            <a:r>
              <a:rPr lang="en-US" altLang="en-US" smtClean="0"/>
              <a:t>Fetch words in normal order</a:t>
            </a:r>
          </a:p>
          <a:p>
            <a:pPr lvl="2" eaLnBrk="1" hangingPunct="1">
              <a:lnSpc>
                <a:spcPct val="80000"/>
              </a:lnSpc>
            </a:pPr>
            <a:r>
              <a:rPr lang="en-US" altLang="en-US" smtClean="0"/>
              <a:t>As soon as the requested word of the block arrives, send it to the CPU and let the CPU continue execution</a:t>
            </a:r>
          </a:p>
          <a:p>
            <a:pPr eaLnBrk="1" hangingPunct="1">
              <a:lnSpc>
                <a:spcPct val="80000"/>
              </a:lnSpc>
            </a:pPr>
            <a:r>
              <a:rPr lang="en-US" altLang="en-US" smtClean="0"/>
              <a:t>Generally useful only in large blocks, </a:t>
            </a:r>
          </a:p>
          <a:p>
            <a:pPr eaLnBrk="1" hangingPunct="1">
              <a:lnSpc>
                <a:spcPct val="80000"/>
              </a:lnSpc>
            </a:pPr>
            <a:r>
              <a:rPr lang="en-US" altLang="en-US" smtClean="0"/>
              <a:t>Spatial locality a problem; tend to want next sequential word, so not clear if benefit by these strategies?  </a:t>
            </a:r>
            <a:r>
              <a:rPr lang="en-US" altLang="en-US" smtClean="0">
                <a:solidFill>
                  <a:srgbClr val="FF0000"/>
                </a:solidFill>
              </a:rPr>
              <a:t>WHY?</a:t>
            </a:r>
          </a:p>
        </p:txBody>
      </p:sp>
      <p:sp>
        <p:nvSpPr>
          <p:cNvPr id="46084" name="Rectangle 4"/>
          <p:cNvSpPr>
            <a:spLocks noChangeArrowheads="1"/>
          </p:cNvSpPr>
          <p:nvPr/>
        </p:nvSpPr>
        <p:spPr bwMode="auto">
          <a:xfrm>
            <a:off x="2044700" y="5575300"/>
            <a:ext cx="3670300" cy="6223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46085" name="Rectangle 5"/>
          <p:cNvSpPr>
            <a:spLocks noChangeArrowheads="1"/>
          </p:cNvSpPr>
          <p:nvPr/>
        </p:nvSpPr>
        <p:spPr bwMode="auto">
          <a:xfrm>
            <a:off x="2870200" y="5575300"/>
            <a:ext cx="812800" cy="622300"/>
          </a:xfrm>
          <a:prstGeom prst="rect">
            <a:avLst/>
          </a:prstGeom>
          <a:solidFill>
            <a:schemeClr val="bg2"/>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46086" name="Rectangle 6"/>
          <p:cNvSpPr>
            <a:spLocks noChangeArrowheads="1"/>
          </p:cNvSpPr>
          <p:nvPr/>
        </p:nvSpPr>
        <p:spPr bwMode="auto">
          <a:xfrm>
            <a:off x="6324600" y="5715000"/>
            <a:ext cx="774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block</a:t>
            </a:r>
          </a:p>
        </p:txBody>
      </p:sp>
      <p:sp>
        <p:nvSpPr>
          <p:cNvPr id="8" name="Slide Number Placeholder 7"/>
          <p:cNvSpPr>
            <a:spLocks noGrp="1"/>
          </p:cNvSpPr>
          <p:nvPr>
            <p:ph type="sldNum" sz="quarter" idx="10"/>
          </p:nvPr>
        </p:nvSpPr>
        <p:spPr/>
        <p:txBody>
          <a:bodyPr/>
          <a:lstStyle/>
          <a:p>
            <a:pPr>
              <a:defRPr/>
            </a:pPr>
            <a:fld id="{91EF4B78-177E-407E-824C-E42C0B5D3042}" type="slidenum">
              <a:rPr lang="en-US"/>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7. Merging Write Buffer</a:t>
            </a:r>
            <a:endParaRPr lang="en-AU" altLang="en-US" smtClean="0"/>
          </a:p>
        </p:txBody>
      </p:sp>
      <p:sp>
        <p:nvSpPr>
          <p:cNvPr id="47107"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mtClean="0"/>
              <a:t>When storing to a block that is already pending in the write buffer, update write buffer</a:t>
            </a:r>
          </a:p>
          <a:p>
            <a:pPr eaLnBrk="1" hangingPunct="1">
              <a:lnSpc>
                <a:spcPct val="90000"/>
              </a:lnSpc>
            </a:pPr>
            <a:r>
              <a:rPr lang="en-US" altLang="en-US" smtClean="0"/>
              <a:t>Reduces stalls due to full write buffer</a:t>
            </a:r>
          </a:p>
          <a:p>
            <a:pPr eaLnBrk="1" hangingPunct="1">
              <a:lnSpc>
                <a:spcPct val="90000"/>
              </a:lnSpc>
            </a:pPr>
            <a:r>
              <a:rPr lang="en-US" altLang="en-US" smtClean="0"/>
              <a:t>Multi-word writes more efficient</a:t>
            </a:r>
          </a:p>
        </p:txBody>
      </p:sp>
      <p:sp>
        <p:nvSpPr>
          <p:cNvPr id="8" name="TextBox 7"/>
          <p:cNvSpPr txBox="1"/>
          <p:nvPr/>
        </p:nvSpPr>
        <p:spPr>
          <a:xfrm>
            <a:off x="5867400" y="3284538"/>
            <a:ext cx="2589213" cy="461962"/>
          </a:xfrm>
          <a:prstGeom prst="rect">
            <a:avLst/>
          </a:prstGeom>
          <a:noFill/>
        </p:spPr>
        <p:txBody>
          <a:bodyPr>
            <a:spAutoFit/>
          </a:bodyPr>
          <a:lstStyle/>
          <a:p>
            <a:pPr eaLnBrk="0" hangingPunct="0">
              <a:spcBef>
                <a:spcPct val="20000"/>
              </a:spcBef>
              <a:buClr>
                <a:schemeClr val="tx1"/>
              </a:buClr>
              <a:buSzPct val="60000"/>
              <a:buFont typeface="Wingdings" pitchFamily="2" charset="2"/>
              <a:buNone/>
              <a:defRPr/>
            </a:pPr>
            <a:r>
              <a:rPr lang="en-US" sz="2400" dirty="0">
                <a:solidFill>
                  <a:srgbClr val="003399"/>
                </a:solidFill>
                <a:latin typeface="+mn-lt"/>
                <a:cs typeface="+mn-cs"/>
              </a:rPr>
              <a:t>w/o write merge</a:t>
            </a:r>
          </a:p>
        </p:txBody>
      </p:sp>
      <p:sp>
        <p:nvSpPr>
          <p:cNvPr id="9" name="TextBox 8"/>
          <p:cNvSpPr txBox="1"/>
          <p:nvPr/>
        </p:nvSpPr>
        <p:spPr>
          <a:xfrm>
            <a:off x="5867400" y="5056188"/>
            <a:ext cx="2682875" cy="461962"/>
          </a:xfrm>
          <a:prstGeom prst="rect">
            <a:avLst/>
          </a:prstGeom>
          <a:noFill/>
        </p:spPr>
        <p:txBody>
          <a:bodyPr>
            <a:spAutoFit/>
          </a:bodyPr>
          <a:lstStyle/>
          <a:p>
            <a:pPr eaLnBrk="0" hangingPunct="0">
              <a:spcBef>
                <a:spcPct val="20000"/>
              </a:spcBef>
              <a:buClr>
                <a:schemeClr val="tx1"/>
              </a:buClr>
              <a:buSzPct val="60000"/>
              <a:buFont typeface="Wingdings" pitchFamily="2" charset="2"/>
              <a:buNone/>
              <a:defRPr/>
            </a:pPr>
            <a:r>
              <a:rPr lang="en-US" sz="2400" dirty="0">
                <a:solidFill>
                  <a:srgbClr val="003399"/>
                </a:solidFill>
                <a:latin typeface="+mn-lt"/>
                <a:cs typeface="+mn-cs"/>
              </a:rPr>
              <a:t> Write merging</a:t>
            </a:r>
          </a:p>
        </p:txBody>
      </p:sp>
      <p:pic>
        <p:nvPicPr>
          <p:cNvPr id="471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820988"/>
            <a:ext cx="46228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pPr>
              <a:defRPr/>
            </a:pPr>
            <a:fld id="{A5C08C3C-8A97-4F3A-8840-A147115F33F9}"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Memory Hierarchy</a:t>
            </a:r>
            <a:endParaRPr lang="en-AU" altLang="en-US" smtClean="0"/>
          </a:p>
        </p:txBody>
      </p:sp>
      <p:sp>
        <p:nvSpPr>
          <p:cNvPr id="4" name="Slide Number Placeholder 3"/>
          <p:cNvSpPr>
            <a:spLocks noGrp="1"/>
          </p:cNvSpPr>
          <p:nvPr>
            <p:ph type="sldNum" sz="quarter" idx="10"/>
          </p:nvPr>
        </p:nvSpPr>
        <p:spPr/>
        <p:txBody>
          <a:bodyPr/>
          <a:lstStyle/>
          <a:p>
            <a:pPr>
              <a:defRPr/>
            </a:pPr>
            <a:fld id="{3F25925A-C405-45EC-8198-FBFD9BDE3542}" type="slidenum">
              <a:rPr lang="en-US"/>
              <a:pPr>
                <a:defRPr/>
              </a:pPr>
              <a:t>5</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8653" y="161064"/>
            <a:ext cx="6091860" cy="6535872"/>
          </a:xfrm>
          <a:prstGeom prst="rect">
            <a:avLst/>
          </a:prstGeom>
        </p:spPr>
      </p:pic>
      <p:sp>
        <p:nvSpPr>
          <p:cNvPr id="5" name="TextBox 4"/>
          <p:cNvSpPr txBox="1"/>
          <p:nvPr/>
        </p:nvSpPr>
        <p:spPr>
          <a:xfrm>
            <a:off x="211541" y="5814536"/>
            <a:ext cx="1139588" cy="738664"/>
          </a:xfrm>
          <a:prstGeom prst="rect">
            <a:avLst/>
          </a:prstGeom>
          <a:noFill/>
        </p:spPr>
        <p:txBody>
          <a:bodyPr wrap="square" rtlCol="0">
            <a:spAutoFit/>
          </a:bodyPr>
          <a:lstStyle/>
          <a:p>
            <a:r>
              <a:rPr lang="en-US" dirty="0" smtClean="0"/>
              <a:t>Memory Hierarchy</a:t>
            </a:r>
          </a:p>
          <a:p>
            <a:r>
              <a:rPr lang="en-US" dirty="0" smtClean="0"/>
              <a:t>(Fig 2.1)</a:t>
            </a:r>
            <a:endParaRPr lang="en-US" dirty="0"/>
          </a:p>
        </p:txBody>
      </p:sp>
    </p:spTree>
    <p:extLst>
      <p:ext uri="{BB962C8B-B14F-4D97-AF65-F5344CB8AC3E}">
        <p14:creationId xmlns:p14="http://schemas.microsoft.com/office/powerpoint/2010/main" val="2704983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177800"/>
            <a:ext cx="7848600" cy="473075"/>
          </a:xfrm>
        </p:spPr>
        <p:txBody>
          <a:bodyPr/>
          <a:lstStyle/>
          <a:p>
            <a:pPr eaLnBrk="1" hangingPunct="1"/>
            <a:r>
              <a:rPr lang="en-US" altLang="en-US" smtClean="0"/>
              <a:t>8. Compiler Optimizations</a:t>
            </a:r>
          </a:p>
        </p:txBody>
      </p:sp>
      <p:sp>
        <p:nvSpPr>
          <p:cNvPr id="34819" name="Rectangle 3"/>
          <p:cNvSpPr>
            <a:spLocks noGrp="1" noChangeArrowheads="1"/>
          </p:cNvSpPr>
          <p:nvPr>
            <p:ph type="body" idx="1"/>
          </p:nvPr>
        </p:nvSpPr>
        <p:spPr>
          <a:xfrm>
            <a:off x="247650" y="1676400"/>
            <a:ext cx="8705850" cy="4645025"/>
          </a:xfrm>
        </p:spPr>
        <p:txBody>
          <a:bodyPr/>
          <a:lstStyle/>
          <a:p>
            <a:pPr eaLnBrk="1" hangingPunct="1">
              <a:lnSpc>
                <a:spcPct val="80000"/>
              </a:lnSpc>
            </a:pPr>
            <a:r>
              <a:rPr lang="en-US" altLang="en-US" sz="2000" smtClean="0"/>
              <a:t>McFarling [1989] reduced cache misses by 75% on 8KB direct-mapped cache, 4 byte blocks </a:t>
            </a:r>
            <a:r>
              <a:rPr lang="en-US" altLang="en-US" sz="2000" u="sng" smtClean="0">
                <a:solidFill>
                  <a:srgbClr val="114FFB"/>
                </a:solidFill>
              </a:rPr>
              <a:t>in software</a:t>
            </a:r>
            <a:endParaRPr lang="en-US" altLang="en-US" sz="2000" smtClean="0">
              <a:solidFill>
                <a:srgbClr val="114FFB"/>
              </a:solidFill>
            </a:endParaRPr>
          </a:p>
          <a:p>
            <a:pPr eaLnBrk="1" hangingPunct="1">
              <a:lnSpc>
                <a:spcPct val="80000"/>
              </a:lnSpc>
            </a:pPr>
            <a:endParaRPr lang="en-US" altLang="en-US" sz="2000" smtClean="0"/>
          </a:p>
          <a:p>
            <a:pPr eaLnBrk="1" hangingPunct="1">
              <a:lnSpc>
                <a:spcPct val="80000"/>
              </a:lnSpc>
            </a:pPr>
            <a:r>
              <a:rPr lang="en-US" altLang="en-US" sz="2000" smtClean="0"/>
              <a:t>Instructions</a:t>
            </a:r>
          </a:p>
          <a:p>
            <a:pPr lvl="1" eaLnBrk="1" hangingPunct="1">
              <a:lnSpc>
                <a:spcPct val="80000"/>
              </a:lnSpc>
            </a:pPr>
            <a:r>
              <a:rPr lang="en-US" altLang="en-US" sz="1800" smtClean="0"/>
              <a:t>Reorder procedures in memory so as to reduce conflict misses</a:t>
            </a:r>
          </a:p>
          <a:p>
            <a:pPr lvl="1" eaLnBrk="1" hangingPunct="1">
              <a:lnSpc>
                <a:spcPct val="80000"/>
              </a:lnSpc>
            </a:pPr>
            <a:r>
              <a:rPr lang="en-US" altLang="en-US" sz="1800" smtClean="0"/>
              <a:t>Profiling to look at conflicts (using tools they developed)</a:t>
            </a:r>
          </a:p>
          <a:p>
            <a:pPr eaLnBrk="1" hangingPunct="1">
              <a:lnSpc>
                <a:spcPct val="80000"/>
              </a:lnSpc>
            </a:pPr>
            <a:endParaRPr lang="en-US" altLang="en-US" sz="2000" smtClean="0"/>
          </a:p>
          <a:p>
            <a:pPr eaLnBrk="1" hangingPunct="1">
              <a:lnSpc>
                <a:spcPct val="80000"/>
              </a:lnSpc>
            </a:pPr>
            <a:r>
              <a:rPr lang="en-US" altLang="en-US" sz="2000" smtClean="0"/>
              <a:t>Data</a:t>
            </a:r>
          </a:p>
          <a:p>
            <a:pPr lvl="1" eaLnBrk="1" hangingPunct="1">
              <a:lnSpc>
                <a:spcPct val="80000"/>
              </a:lnSpc>
            </a:pPr>
            <a:r>
              <a:rPr lang="en-US" altLang="en-US" sz="1800" i="1" smtClean="0">
                <a:solidFill>
                  <a:srgbClr val="114FFB"/>
                </a:solidFill>
              </a:rPr>
              <a:t>Merging Arrays</a:t>
            </a:r>
            <a:r>
              <a:rPr lang="en-US" altLang="en-US" sz="1800" smtClean="0"/>
              <a:t>: improve spatial locality by single array of compound elements vs. 2 arrays</a:t>
            </a:r>
          </a:p>
          <a:p>
            <a:pPr lvl="1" eaLnBrk="1" hangingPunct="1">
              <a:lnSpc>
                <a:spcPct val="80000"/>
              </a:lnSpc>
            </a:pPr>
            <a:r>
              <a:rPr lang="en-US" altLang="en-US" sz="1800" i="1" smtClean="0">
                <a:solidFill>
                  <a:srgbClr val="114FFB"/>
                </a:solidFill>
              </a:rPr>
              <a:t>Loop Fusion</a:t>
            </a:r>
            <a:r>
              <a:rPr lang="en-US" altLang="en-US" sz="1800" smtClean="0"/>
              <a:t>: Combine 2 independent loops that have same looping and some variables overlap</a:t>
            </a:r>
          </a:p>
          <a:p>
            <a:pPr lvl="1" eaLnBrk="1" hangingPunct="1">
              <a:lnSpc>
                <a:spcPct val="80000"/>
              </a:lnSpc>
            </a:pPr>
            <a:r>
              <a:rPr lang="en-US" altLang="en-US" sz="1800" i="1" smtClean="0">
                <a:solidFill>
                  <a:srgbClr val="114FFB"/>
                </a:solidFill>
              </a:rPr>
              <a:t>Loop Interchange</a:t>
            </a:r>
            <a:r>
              <a:rPr lang="en-US" altLang="en-US" sz="1800" smtClean="0"/>
              <a:t>: change nesting of loops to access data in order stored in memory</a:t>
            </a:r>
          </a:p>
          <a:p>
            <a:pPr lvl="1" eaLnBrk="1" hangingPunct="1">
              <a:lnSpc>
                <a:spcPct val="80000"/>
              </a:lnSpc>
            </a:pPr>
            <a:r>
              <a:rPr lang="en-US" altLang="en-US" sz="1800" i="1" smtClean="0">
                <a:solidFill>
                  <a:srgbClr val="114FFB"/>
                </a:solidFill>
              </a:rPr>
              <a:t>Blocking</a:t>
            </a:r>
            <a:r>
              <a:rPr lang="en-US" altLang="en-US" sz="1800" smtClean="0">
                <a:solidFill>
                  <a:srgbClr val="114FFB"/>
                </a:solidFill>
              </a:rPr>
              <a:t>:</a:t>
            </a:r>
            <a:r>
              <a:rPr lang="en-US" altLang="en-US" sz="1800" smtClean="0">
                <a:solidFill>
                  <a:srgbClr val="FF0000"/>
                </a:solidFill>
              </a:rPr>
              <a:t> </a:t>
            </a:r>
            <a:r>
              <a:rPr lang="en-US" altLang="en-US" sz="1800" smtClean="0"/>
              <a:t>Improve temporal locality by accessing “blocks” of data repeatedly vs. going down whole columns or rows</a:t>
            </a:r>
          </a:p>
        </p:txBody>
      </p:sp>
      <p:sp>
        <p:nvSpPr>
          <p:cNvPr id="5" name="Slide Number Placeholder 4"/>
          <p:cNvSpPr>
            <a:spLocks noGrp="1"/>
          </p:cNvSpPr>
          <p:nvPr>
            <p:ph type="sldNum" sz="quarter" idx="10"/>
          </p:nvPr>
        </p:nvSpPr>
        <p:spPr/>
        <p:txBody>
          <a:bodyPr/>
          <a:lstStyle/>
          <a:p>
            <a:pPr>
              <a:defRPr/>
            </a:pPr>
            <a:fld id="{E4929254-22C0-49ED-A58A-6E48060EE7C4}" type="slidenum">
              <a:rPr lang="en-US"/>
              <a:pPr>
                <a:defRPr/>
              </a:pPr>
              <a:t>50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6200"/>
            <a:ext cx="8229600" cy="663575"/>
          </a:xfrm>
        </p:spPr>
        <p:txBody>
          <a:bodyPr/>
          <a:lstStyle/>
          <a:p>
            <a:pPr eaLnBrk="1" hangingPunct="1"/>
            <a:r>
              <a:rPr lang="en-US" altLang="en-US" smtClean="0"/>
              <a:t>Merging Arrays Example</a:t>
            </a:r>
          </a:p>
        </p:txBody>
      </p:sp>
      <p:sp>
        <p:nvSpPr>
          <p:cNvPr id="49155" name="Rectangle 3"/>
          <p:cNvSpPr>
            <a:spLocks noGrp="1" noChangeArrowheads="1"/>
          </p:cNvSpPr>
          <p:nvPr>
            <p:ph type="body" idx="1"/>
          </p:nvPr>
        </p:nvSpPr>
        <p:spPr>
          <a:xfrm>
            <a:off x="282575" y="1374775"/>
            <a:ext cx="8229600" cy="4114800"/>
          </a:xfrm>
        </p:spPr>
        <p:txBody>
          <a:bodyPr/>
          <a:lstStyle/>
          <a:p>
            <a:pPr eaLnBrk="1" hangingPunct="1">
              <a:lnSpc>
                <a:spcPct val="80000"/>
              </a:lnSpc>
              <a:buFontTx/>
              <a:buNone/>
            </a:pPr>
            <a:r>
              <a:rPr lang="en-US" altLang="en-US" sz="1800" b="1" smtClean="0">
                <a:latin typeface="Courier New" pitchFamily="49" charset="0"/>
              </a:rPr>
              <a:t>/* Before: 2 sequential arrays */</a:t>
            </a:r>
          </a:p>
          <a:p>
            <a:pPr eaLnBrk="1" hangingPunct="1">
              <a:lnSpc>
                <a:spcPct val="80000"/>
              </a:lnSpc>
              <a:buFontTx/>
              <a:buNone/>
            </a:pPr>
            <a:r>
              <a:rPr lang="en-US" altLang="en-US" sz="1800" b="1" smtClean="0">
                <a:latin typeface="Courier New" pitchFamily="49" charset="0"/>
              </a:rPr>
              <a:t>int val[SIZE];</a:t>
            </a:r>
          </a:p>
          <a:p>
            <a:pPr eaLnBrk="1" hangingPunct="1">
              <a:lnSpc>
                <a:spcPct val="80000"/>
              </a:lnSpc>
              <a:buFontTx/>
              <a:buNone/>
            </a:pPr>
            <a:r>
              <a:rPr lang="en-US" altLang="en-US" sz="1800" b="1" smtClean="0">
                <a:latin typeface="Courier New" pitchFamily="49" charset="0"/>
              </a:rPr>
              <a:t>int key[SIZE];</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solidFill>
                  <a:srgbClr val="114FFB"/>
                </a:solidFill>
                <a:latin typeface="Courier New" pitchFamily="49" charset="0"/>
              </a:rPr>
              <a:t>/* After: 1 array of structures */</a:t>
            </a:r>
          </a:p>
          <a:p>
            <a:pPr eaLnBrk="1" hangingPunct="1">
              <a:lnSpc>
                <a:spcPct val="80000"/>
              </a:lnSpc>
              <a:buFontTx/>
              <a:buNone/>
            </a:pPr>
            <a:r>
              <a:rPr lang="en-US" altLang="en-US" sz="1800" b="1" smtClean="0">
                <a:solidFill>
                  <a:srgbClr val="114FFB"/>
                </a:solidFill>
                <a:latin typeface="Courier New" pitchFamily="49" charset="0"/>
              </a:rPr>
              <a:t>struct merge {</a:t>
            </a:r>
          </a:p>
          <a:p>
            <a:pPr eaLnBrk="1" hangingPunct="1">
              <a:lnSpc>
                <a:spcPct val="80000"/>
              </a:lnSpc>
              <a:buFontTx/>
              <a:buNone/>
            </a:pPr>
            <a:r>
              <a:rPr lang="en-US" altLang="en-US" sz="1800" b="1" smtClean="0">
                <a:solidFill>
                  <a:srgbClr val="114FFB"/>
                </a:solidFill>
                <a:latin typeface="Courier New" pitchFamily="49" charset="0"/>
              </a:rPr>
              <a:t>	int val;</a:t>
            </a:r>
          </a:p>
          <a:p>
            <a:pPr eaLnBrk="1" hangingPunct="1">
              <a:lnSpc>
                <a:spcPct val="80000"/>
              </a:lnSpc>
              <a:buFontTx/>
              <a:buNone/>
            </a:pPr>
            <a:r>
              <a:rPr lang="en-US" altLang="en-US" sz="1800" b="1" smtClean="0">
                <a:solidFill>
                  <a:srgbClr val="114FFB"/>
                </a:solidFill>
                <a:latin typeface="Courier New" pitchFamily="49" charset="0"/>
              </a:rPr>
              <a:t>	int key;</a:t>
            </a:r>
          </a:p>
          <a:p>
            <a:pPr eaLnBrk="1" hangingPunct="1">
              <a:lnSpc>
                <a:spcPct val="80000"/>
              </a:lnSpc>
              <a:buFontTx/>
              <a:buNone/>
            </a:pPr>
            <a:r>
              <a:rPr lang="en-US" altLang="en-US" sz="1800" b="1" smtClean="0">
                <a:solidFill>
                  <a:srgbClr val="114FFB"/>
                </a:solidFill>
                <a:latin typeface="Courier New" pitchFamily="49" charset="0"/>
              </a:rPr>
              <a:t>};</a:t>
            </a:r>
          </a:p>
          <a:p>
            <a:pPr eaLnBrk="1" hangingPunct="1">
              <a:lnSpc>
                <a:spcPct val="80000"/>
              </a:lnSpc>
              <a:buFontTx/>
              <a:buNone/>
            </a:pPr>
            <a:r>
              <a:rPr lang="en-US" altLang="en-US" sz="1800" b="1" smtClean="0">
                <a:solidFill>
                  <a:srgbClr val="114FFB"/>
                </a:solidFill>
                <a:latin typeface="Courier New" pitchFamily="49" charset="0"/>
              </a:rPr>
              <a:t>struct merge merged_array[SIZE];</a:t>
            </a:r>
            <a:r>
              <a:rPr lang="en-US" altLang="en-US" sz="1800" smtClean="0">
                <a:solidFill>
                  <a:schemeClr val="hlink"/>
                </a:solidFill>
                <a:latin typeface="Courier New" pitchFamily="49" charset="0"/>
              </a:rPr>
              <a:t/>
            </a:r>
            <a:br>
              <a:rPr lang="en-US" altLang="en-US" sz="1800" smtClean="0">
                <a:solidFill>
                  <a:schemeClr val="hlink"/>
                </a:solidFill>
                <a:latin typeface="Courier New" pitchFamily="49" charset="0"/>
              </a:rPr>
            </a:br>
            <a:r>
              <a:rPr lang="en-US" altLang="en-US" sz="1800" smtClean="0">
                <a:solidFill>
                  <a:schemeClr val="hlink"/>
                </a:solidFill>
                <a:latin typeface="Courier New" pitchFamily="49" charset="0"/>
              </a:rPr>
              <a:t/>
            </a:r>
            <a:br>
              <a:rPr lang="en-US" altLang="en-US" sz="1800" smtClean="0">
                <a:solidFill>
                  <a:schemeClr val="hlink"/>
                </a:solidFill>
                <a:latin typeface="Courier New" pitchFamily="49" charset="0"/>
              </a:rPr>
            </a:br>
            <a:endParaRPr lang="en-US" altLang="en-US" sz="1800" smtClean="0">
              <a:solidFill>
                <a:schemeClr val="hlink"/>
              </a:solidFill>
              <a:latin typeface="Courier New" pitchFamily="49" charset="0"/>
            </a:endParaRPr>
          </a:p>
          <a:p>
            <a:pPr eaLnBrk="1" hangingPunct="1">
              <a:lnSpc>
                <a:spcPct val="80000"/>
              </a:lnSpc>
              <a:buFontTx/>
              <a:buNone/>
            </a:pPr>
            <a:r>
              <a:rPr lang="en-US" altLang="en-US" smtClean="0"/>
              <a:t>Reducing conflicts between val &amp; key; </a:t>
            </a:r>
            <a:br>
              <a:rPr lang="en-US" altLang="en-US" smtClean="0"/>
            </a:br>
            <a:r>
              <a:rPr lang="en-US" altLang="en-US" smtClean="0"/>
              <a:t>improve spatial locality</a:t>
            </a:r>
          </a:p>
          <a:p>
            <a:pPr eaLnBrk="1" hangingPunct="1">
              <a:lnSpc>
                <a:spcPct val="80000"/>
              </a:lnSpc>
              <a:buFontTx/>
              <a:buNone/>
            </a:pPr>
            <a:endParaRPr lang="en-US" altLang="en-US" smtClean="0"/>
          </a:p>
        </p:txBody>
      </p:sp>
      <p:sp>
        <p:nvSpPr>
          <p:cNvPr id="49156" name="Rectangle 6"/>
          <p:cNvSpPr>
            <a:spLocks noChangeArrowheads="1"/>
          </p:cNvSpPr>
          <p:nvPr/>
        </p:nvSpPr>
        <p:spPr bwMode="auto">
          <a:xfrm>
            <a:off x="6096000" y="1549400"/>
            <a:ext cx="1447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1</a:t>
            </a:r>
            <a:r>
              <a:rPr lang="en-US" altLang="en-US" sz="1400"/>
              <a:t>..val</a:t>
            </a:r>
            <a:r>
              <a:rPr lang="en-US" altLang="en-US" sz="1400" baseline="-25000"/>
              <a:t>Size</a:t>
            </a:r>
          </a:p>
        </p:txBody>
      </p:sp>
      <p:sp>
        <p:nvSpPr>
          <p:cNvPr id="49157" name="Rectangle 12"/>
          <p:cNvSpPr>
            <a:spLocks noChangeArrowheads="1"/>
          </p:cNvSpPr>
          <p:nvPr/>
        </p:nvSpPr>
        <p:spPr bwMode="auto">
          <a:xfrm>
            <a:off x="7543800" y="1552575"/>
            <a:ext cx="1447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key</a:t>
            </a:r>
            <a:r>
              <a:rPr lang="en-US" altLang="en-US" sz="1400" baseline="-25000"/>
              <a:t>1</a:t>
            </a:r>
            <a:r>
              <a:rPr lang="en-US" altLang="en-US" sz="1400"/>
              <a:t>..key</a:t>
            </a:r>
            <a:r>
              <a:rPr lang="en-US" altLang="en-US" sz="1400" baseline="-25000"/>
              <a:t>Size</a:t>
            </a:r>
          </a:p>
        </p:txBody>
      </p:sp>
      <p:sp>
        <p:nvSpPr>
          <p:cNvPr id="49158" name="Rectangle 14"/>
          <p:cNvSpPr>
            <a:spLocks noChangeArrowheads="1"/>
          </p:cNvSpPr>
          <p:nvPr/>
        </p:nvSpPr>
        <p:spPr bwMode="auto">
          <a:xfrm>
            <a:off x="6477000" y="3000375"/>
            <a:ext cx="1066800" cy="44291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a:t>
            </a:r>
            <a:r>
              <a:rPr lang="en-US" altLang="en-US" sz="1400"/>
              <a:t>,key</a:t>
            </a:r>
            <a:r>
              <a:rPr lang="en-US" altLang="en-US" sz="1400" baseline="-25000"/>
              <a:t>…</a:t>
            </a:r>
          </a:p>
        </p:txBody>
      </p:sp>
      <p:sp>
        <p:nvSpPr>
          <p:cNvPr id="49159" name="Rectangle 15"/>
          <p:cNvSpPr>
            <a:spLocks noChangeArrowheads="1"/>
          </p:cNvSpPr>
          <p:nvPr/>
        </p:nvSpPr>
        <p:spPr bwMode="auto">
          <a:xfrm>
            <a:off x="7543800" y="301148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Size</a:t>
            </a:r>
            <a:r>
              <a:rPr lang="en-US" altLang="en-US" sz="1400"/>
              <a:t>,key</a:t>
            </a:r>
            <a:r>
              <a:rPr lang="en-US" altLang="en-US" sz="1400" baseline="-25000"/>
              <a:t>Size</a:t>
            </a:r>
          </a:p>
        </p:txBody>
      </p:sp>
      <p:sp>
        <p:nvSpPr>
          <p:cNvPr id="49160" name="Rectangle 16"/>
          <p:cNvSpPr>
            <a:spLocks noChangeArrowheads="1"/>
          </p:cNvSpPr>
          <p:nvPr/>
        </p:nvSpPr>
        <p:spPr bwMode="auto">
          <a:xfrm>
            <a:off x="5410200" y="300513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2</a:t>
            </a:r>
            <a:r>
              <a:rPr lang="en-US" altLang="en-US" sz="1400"/>
              <a:t>,key</a:t>
            </a:r>
            <a:r>
              <a:rPr lang="en-US" altLang="en-US" sz="1400" baseline="-25000"/>
              <a:t>2</a:t>
            </a:r>
          </a:p>
        </p:txBody>
      </p:sp>
      <p:sp>
        <p:nvSpPr>
          <p:cNvPr id="49161" name="Rectangle 17"/>
          <p:cNvSpPr>
            <a:spLocks noChangeArrowheads="1"/>
          </p:cNvSpPr>
          <p:nvPr/>
        </p:nvSpPr>
        <p:spPr bwMode="auto">
          <a:xfrm>
            <a:off x="4343400" y="301148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1</a:t>
            </a:r>
            <a:r>
              <a:rPr lang="en-US" altLang="en-US" sz="1400"/>
              <a:t>,key</a:t>
            </a:r>
            <a:r>
              <a:rPr lang="en-US" altLang="en-US" sz="1400" baseline="-25000"/>
              <a:t>1</a:t>
            </a:r>
          </a:p>
        </p:txBody>
      </p:sp>
      <p:sp>
        <p:nvSpPr>
          <p:cNvPr id="11" name="Slide Number Placeholder 10"/>
          <p:cNvSpPr>
            <a:spLocks noGrp="1"/>
          </p:cNvSpPr>
          <p:nvPr>
            <p:ph type="sldNum" sz="quarter" idx="10"/>
          </p:nvPr>
        </p:nvSpPr>
        <p:spPr/>
        <p:txBody>
          <a:bodyPr/>
          <a:lstStyle/>
          <a:p>
            <a:pPr>
              <a:defRPr/>
            </a:pPr>
            <a:fld id="{9EE2EB28-CBDF-41D0-9603-DE85695B8058}" type="slidenum">
              <a:rPr lang="en-US"/>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841375"/>
          </a:xfrm>
        </p:spPr>
        <p:txBody>
          <a:bodyPr/>
          <a:lstStyle/>
          <a:p>
            <a:pPr eaLnBrk="1" hangingPunct="1"/>
            <a:r>
              <a:rPr lang="en-US" altLang="en-US" smtClean="0"/>
              <a:t>Loop Fusion Example</a:t>
            </a:r>
          </a:p>
        </p:txBody>
      </p:sp>
      <p:sp>
        <p:nvSpPr>
          <p:cNvPr id="50179" name="Rectangle 3"/>
          <p:cNvSpPr>
            <a:spLocks noGrp="1" noChangeArrowheads="1"/>
          </p:cNvSpPr>
          <p:nvPr>
            <p:ph type="body" idx="1"/>
          </p:nvPr>
        </p:nvSpPr>
        <p:spPr>
          <a:xfrm>
            <a:off x="415925" y="1066800"/>
            <a:ext cx="8423275" cy="5181600"/>
          </a:xfrm>
        </p:spPr>
        <p:txBody>
          <a:bodyPr/>
          <a:lstStyle/>
          <a:p>
            <a:pPr eaLnBrk="1" hangingPunct="1">
              <a:lnSpc>
                <a:spcPct val="80000"/>
              </a:lnSpc>
              <a:buFontTx/>
              <a:buNone/>
            </a:pPr>
            <a:r>
              <a:rPr lang="en-US" altLang="en-US" sz="1800" b="1" smtClean="0">
                <a:latin typeface="Courier New" pitchFamily="49" charset="0"/>
              </a:rPr>
              <a:t>/* Before */</a:t>
            </a: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rgbClr val="00AE00"/>
                </a:solidFill>
                <a:latin typeface="Courier New" pitchFamily="49" charset="0"/>
              </a:rPr>
              <a:t>a[i][j] = 1/b[i][j] * c[i][j];</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rgbClr val="114FFB"/>
                </a:solidFill>
                <a:latin typeface="Courier New" pitchFamily="49" charset="0"/>
              </a:rPr>
              <a:t>d[i][j] = a[i][j] + c[i][j]</a:t>
            </a:r>
            <a:r>
              <a:rPr lang="en-US" altLang="en-US" sz="1800" b="1" smtClean="0">
                <a:latin typeface="Courier New" pitchFamily="49" charset="0"/>
              </a:rPr>
              <a:t>;</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latin typeface="Courier New" pitchFamily="49" charset="0"/>
              </a:rPr>
              <a:t>/* After */</a:t>
            </a: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chemeClr val="hlink"/>
                </a:solidFill>
                <a:latin typeface="Courier New" pitchFamily="49" charset="0"/>
              </a:rPr>
              <a:t>	</a:t>
            </a:r>
            <a:r>
              <a:rPr lang="en-US" altLang="en-US" sz="1800" b="1" smtClean="0">
                <a:solidFill>
                  <a:srgbClr val="00AE00"/>
                </a:solidFill>
                <a:latin typeface="Courier New" pitchFamily="49" charset="0"/>
              </a:rPr>
              <a:t>a[i][j] = 1/b[i][j] * c[i][j];</a:t>
            </a:r>
          </a:p>
          <a:p>
            <a:pPr eaLnBrk="1" hangingPunct="1">
              <a:lnSpc>
                <a:spcPct val="80000"/>
              </a:lnSpc>
              <a:buFontTx/>
              <a:buNone/>
            </a:pPr>
            <a:r>
              <a:rPr lang="en-US" altLang="en-US" sz="1800" b="1" smtClean="0">
                <a:solidFill>
                  <a:schemeClr val="hlink"/>
                </a:solidFill>
                <a:latin typeface="Courier New" pitchFamily="49" charset="0"/>
              </a:rPr>
              <a:t>		</a:t>
            </a:r>
            <a:r>
              <a:rPr lang="en-US" altLang="en-US" sz="1800" b="1" smtClean="0">
                <a:solidFill>
                  <a:srgbClr val="114FFB"/>
                </a:solidFill>
                <a:latin typeface="Courier New" pitchFamily="49" charset="0"/>
              </a:rPr>
              <a:t>d[i][j] = a[i][j] + c[i][j];</a:t>
            </a:r>
            <a:r>
              <a:rPr lang="en-US" altLang="en-US" sz="1800" b="1" smtClean="0">
                <a:latin typeface="Courier New" pitchFamily="49" charset="0"/>
              </a:rPr>
              <a:t>}</a:t>
            </a:r>
            <a:r>
              <a:rPr lang="en-US" altLang="en-US" sz="1800" b="1" smtClean="0">
                <a:solidFill>
                  <a:schemeClr val="hlink"/>
                </a:solidFill>
                <a:latin typeface="Courier New" pitchFamily="49" charset="0"/>
              </a:rPr>
              <a:t/>
            </a:r>
            <a:br>
              <a:rPr lang="en-US" altLang="en-US" sz="1800" b="1" smtClean="0">
                <a:solidFill>
                  <a:schemeClr val="hlink"/>
                </a:solidFill>
                <a:latin typeface="Courier New" pitchFamily="49" charset="0"/>
              </a:rPr>
            </a:br>
            <a:endParaRPr lang="en-US" altLang="en-US" b="1" smtClean="0"/>
          </a:p>
          <a:p>
            <a:pPr eaLnBrk="1" hangingPunct="1">
              <a:lnSpc>
                <a:spcPct val="80000"/>
              </a:lnSpc>
              <a:buFontTx/>
              <a:buNone/>
            </a:pPr>
            <a:r>
              <a:rPr lang="en-US" altLang="en-US" smtClean="0"/>
              <a:t>2 misses per access to </a:t>
            </a:r>
            <a:r>
              <a:rPr lang="en-US" altLang="en-US" b="1" smtClean="0">
                <a:latin typeface="Courier New" pitchFamily="49" charset="0"/>
              </a:rPr>
              <a:t>a</a:t>
            </a:r>
            <a:r>
              <a:rPr lang="en-US" altLang="en-US" smtClean="0"/>
              <a:t> &amp; </a:t>
            </a:r>
            <a:r>
              <a:rPr lang="en-US" altLang="en-US" b="1" smtClean="0">
                <a:latin typeface="Courier New" pitchFamily="49" charset="0"/>
              </a:rPr>
              <a:t>c</a:t>
            </a:r>
            <a:r>
              <a:rPr lang="en-US" altLang="en-US" smtClean="0"/>
              <a:t> vs. one miss per access; improve spatial locality</a:t>
            </a:r>
          </a:p>
        </p:txBody>
      </p:sp>
      <p:sp>
        <p:nvSpPr>
          <p:cNvPr id="5" name="Slide Number Placeholder 4"/>
          <p:cNvSpPr>
            <a:spLocks noGrp="1"/>
          </p:cNvSpPr>
          <p:nvPr>
            <p:ph type="sldNum" sz="quarter" idx="10"/>
          </p:nvPr>
        </p:nvSpPr>
        <p:spPr/>
        <p:txBody>
          <a:bodyPr/>
          <a:lstStyle/>
          <a:p>
            <a:pPr>
              <a:defRPr/>
            </a:pPr>
            <a:fld id="{B62DCF9F-1B51-49FE-B35F-30576324F91F}" type="slidenum">
              <a:rPr lang="en-US"/>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6200"/>
            <a:ext cx="8229600" cy="736600"/>
          </a:xfrm>
        </p:spPr>
        <p:txBody>
          <a:bodyPr/>
          <a:lstStyle/>
          <a:p>
            <a:pPr eaLnBrk="1" hangingPunct="1"/>
            <a:r>
              <a:rPr lang="en-US" altLang="en-US" smtClean="0"/>
              <a:t>Loop Interchange Example</a:t>
            </a:r>
          </a:p>
        </p:txBody>
      </p:sp>
      <p:sp>
        <p:nvSpPr>
          <p:cNvPr id="51203" name="Rectangle 3"/>
          <p:cNvSpPr>
            <a:spLocks noGrp="1" noChangeArrowheads="1"/>
          </p:cNvSpPr>
          <p:nvPr>
            <p:ph type="body" idx="1"/>
          </p:nvPr>
        </p:nvSpPr>
        <p:spPr>
          <a:xfrm>
            <a:off x="325438" y="1295400"/>
            <a:ext cx="8201025" cy="3879850"/>
          </a:xfrm>
        </p:spPr>
        <p:txBody>
          <a:bodyPr/>
          <a:lstStyle/>
          <a:p>
            <a:pPr eaLnBrk="1" hangingPunct="1">
              <a:lnSpc>
                <a:spcPct val="70000"/>
              </a:lnSpc>
              <a:buFontTx/>
              <a:buNone/>
            </a:pPr>
            <a:r>
              <a:rPr lang="en-US" altLang="en-US" sz="1800" b="1" smtClean="0">
                <a:latin typeface="Courier New" pitchFamily="49" charset="0"/>
              </a:rPr>
              <a:t>/* Before */</a:t>
            </a:r>
          </a:p>
          <a:p>
            <a:pPr eaLnBrk="1" hangingPunct="1">
              <a:lnSpc>
                <a:spcPct val="70000"/>
              </a:lnSpc>
              <a:buFontTx/>
              <a:buNone/>
            </a:pPr>
            <a:r>
              <a:rPr lang="en-US" altLang="en-US" sz="1800" b="1" smtClean="0">
                <a:solidFill>
                  <a:schemeClr val="accent1"/>
                </a:solidFill>
                <a:latin typeface="Courier New" pitchFamily="49" charset="0"/>
              </a:rPr>
              <a:t>	</a:t>
            </a:r>
            <a:r>
              <a:rPr lang="en-US" altLang="en-US" sz="1800" b="1" smtClean="0">
                <a:solidFill>
                  <a:srgbClr val="00AE00"/>
                </a:solidFill>
                <a:latin typeface="Courier New" pitchFamily="49" charset="0"/>
              </a:rPr>
              <a:t>for (j = 0; j &lt; 100; j = j+1)</a:t>
            </a:r>
          </a:p>
          <a:p>
            <a:pPr eaLnBrk="1" hangingPunct="1">
              <a:lnSpc>
                <a:spcPct val="70000"/>
              </a:lnSpc>
              <a:buFontTx/>
              <a:buNone/>
            </a:pPr>
            <a:r>
              <a:rPr lang="en-US" altLang="en-US" sz="1800" b="1" smtClean="0">
                <a:solidFill>
                  <a:srgbClr val="00AE00"/>
                </a:solidFill>
                <a:latin typeface="Courier New" pitchFamily="49" charset="0"/>
              </a:rPr>
              <a:t>		for (i = 0; i &lt; 5000; i = i+1)</a:t>
            </a:r>
          </a:p>
          <a:p>
            <a:pPr eaLnBrk="1" hangingPunct="1">
              <a:lnSpc>
                <a:spcPct val="70000"/>
              </a:lnSpc>
              <a:buFontTx/>
              <a:buNone/>
            </a:pPr>
            <a:r>
              <a:rPr lang="en-US" altLang="en-US" sz="1800" b="1" smtClean="0">
                <a:latin typeface="Courier New" pitchFamily="49" charset="0"/>
              </a:rPr>
              <a:t>			x[i][j] = 2 * x[i][j];</a:t>
            </a:r>
          </a:p>
          <a:p>
            <a:pPr eaLnBrk="1" hangingPunct="1">
              <a:lnSpc>
                <a:spcPct val="70000"/>
              </a:lnSpc>
              <a:buFontTx/>
              <a:buNone/>
            </a:pPr>
            <a:endParaRPr lang="en-US" altLang="en-US" sz="1800" b="1" smtClean="0">
              <a:latin typeface="Courier New" pitchFamily="49" charset="0"/>
            </a:endParaRPr>
          </a:p>
          <a:p>
            <a:pPr eaLnBrk="1" hangingPunct="1">
              <a:lnSpc>
                <a:spcPct val="70000"/>
              </a:lnSpc>
              <a:buFontTx/>
              <a:buNone/>
            </a:pPr>
            <a:endParaRPr lang="en-US" altLang="en-US" sz="1800" b="1" smtClean="0">
              <a:latin typeface="Courier New" pitchFamily="49" charset="0"/>
            </a:endParaRPr>
          </a:p>
          <a:p>
            <a:pPr eaLnBrk="1" hangingPunct="1">
              <a:lnSpc>
                <a:spcPct val="70000"/>
              </a:lnSpc>
              <a:buFontTx/>
              <a:buNone/>
            </a:pPr>
            <a:r>
              <a:rPr lang="en-US" altLang="en-US" sz="1800" b="1" smtClean="0">
                <a:latin typeface="Courier New" pitchFamily="49" charset="0"/>
              </a:rPr>
              <a:t>/* After */</a:t>
            </a:r>
            <a:endParaRPr lang="en-US" altLang="en-US" sz="1800" b="1" smtClean="0">
              <a:solidFill>
                <a:schemeClr val="hlink"/>
              </a:solidFill>
              <a:latin typeface="Courier New" pitchFamily="49" charset="0"/>
            </a:endParaRPr>
          </a:p>
          <a:p>
            <a:pPr eaLnBrk="1" hangingPunct="1">
              <a:lnSpc>
                <a:spcPct val="70000"/>
              </a:lnSpc>
              <a:buFontTx/>
              <a:buNone/>
            </a:pPr>
            <a:r>
              <a:rPr lang="en-US" altLang="en-US" sz="1800" b="1" smtClean="0">
                <a:solidFill>
                  <a:schemeClr val="hlink"/>
                </a:solidFill>
                <a:latin typeface="Courier New" pitchFamily="49" charset="0"/>
              </a:rPr>
              <a:t>	</a:t>
            </a:r>
            <a:r>
              <a:rPr lang="en-US" altLang="en-US" sz="1800" b="1" smtClean="0">
                <a:solidFill>
                  <a:srgbClr val="114FFB"/>
                </a:solidFill>
                <a:latin typeface="Courier New" pitchFamily="49" charset="0"/>
              </a:rPr>
              <a:t>for (i = 0; i &lt; 5000; i = i+1)</a:t>
            </a:r>
          </a:p>
          <a:p>
            <a:pPr eaLnBrk="1" hangingPunct="1">
              <a:lnSpc>
                <a:spcPct val="70000"/>
              </a:lnSpc>
              <a:buFontTx/>
              <a:buNone/>
            </a:pPr>
            <a:r>
              <a:rPr lang="en-US" altLang="en-US" sz="1800" b="1" smtClean="0">
                <a:solidFill>
                  <a:srgbClr val="114FFB"/>
                </a:solidFill>
                <a:latin typeface="Courier New" pitchFamily="49" charset="0"/>
              </a:rPr>
              <a:t>		for (j = 0; j &lt; 100; j = j+1)</a:t>
            </a:r>
          </a:p>
          <a:p>
            <a:pPr eaLnBrk="1" hangingPunct="1">
              <a:lnSpc>
                <a:spcPct val="70000"/>
              </a:lnSpc>
              <a:buFontTx/>
              <a:buNone/>
            </a:pPr>
            <a:r>
              <a:rPr lang="en-US" altLang="en-US" sz="1800" b="1" smtClean="0">
                <a:latin typeface="Courier New" pitchFamily="49" charset="0"/>
              </a:rPr>
              <a:t>			x[i][j] = 2 * x[i][j];</a:t>
            </a:r>
            <a:r>
              <a:rPr lang="en-US" altLang="en-US" sz="1800" smtClean="0">
                <a:latin typeface="Courier New" pitchFamily="49" charset="0"/>
              </a:rPr>
              <a:t/>
            </a:r>
            <a:br>
              <a:rPr lang="en-US" altLang="en-US" sz="1800" smtClean="0">
                <a:latin typeface="Courier New" pitchFamily="49" charset="0"/>
              </a:rPr>
            </a:br>
            <a:endParaRPr lang="en-US" altLang="en-US" smtClean="0"/>
          </a:p>
        </p:txBody>
      </p:sp>
      <p:sp>
        <p:nvSpPr>
          <p:cNvPr id="51204" name="Rectangle 6"/>
          <p:cNvSpPr>
            <a:spLocks noChangeArrowheads="1"/>
          </p:cNvSpPr>
          <p:nvPr/>
        </p:nvSpPr>
        <p:spPr bwMode="auto">
          <a:xfrm>
            <a:off x="5711825" y="1244600"/>
            <a:ext cx="3170238" cy="174466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1205" name="Text Box 20"/>
          <p:cNvSpPr txBox="1">
            <a:spLocks noChangeArrowheads="1"/>
          </p:cNvSpPr>
          <p:nvPr/>
        </p:nvSpPr>
        <p:spPr bwMode="auto">
          <a:xfrm>
            <a:off x="5738813" y="1274763"/>
            <a:ext cx="3019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latin typeface="Courier New" pitchFamily="49" charset="0"/>
              </a:rPr>
              <a:t>0,0  0,1  0,2 ...    0,98  0,99</a:t>
            </a:r>
          </a:p>
          <a:p>
            <a:pPr>
              <a:spcBef>
                <a:spcPct val="0"/>
              </a:spcBef>
              <a:buFontTx/>
              <a:buNone/>
            </a:pPr>
            <a:r>
              <a:rPr lang="en-US" altLang="en-US" sz="1200">
                <a:latin typeface="Courier New" pitchFamily="49" charset="0"/>
              </a:rPr>
              <a:t>1,0  1,1  1,2 ...    1,98  1,99</a:t>
            </a:r>
          </a:p>
          <a:p>
            <a:pPr>
              <a:spcBef>
                <a:spcPct val="0"/>
              </a:spcBef>
              <a:buFontTx/>
              <a:buNone/>
            </a:pPr>
            <a:r>
              <a:rPr lang="en-US" altLang="en-US" sz="1200">
                <a:latin typeface="Courier New" pitchFamily="49" charset="0"/>
              </a:rPr>
              <a:t>2,0</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4998,0</a:t>
            </a:r>
          </a:p>
          <a:p>
            <a:pPr>
              <a:spcBef>
                <a:spcPct val="0"/>
              </a:spcBef>
              <a:buFontTx/>
              <a:buNone/>
            </a:pPr>
            <a:r>
              <a:rPr lang="en-US" altLang="en-US" sz="1200">
                <a:latin typeface="Courier New" pitchFamily="49" charset="0"/>
              </a:rPr>
              <a:t>4999,0  4999,1 ...      4999,99</a:t>
            </a:r>
          </a:p>
        </p:txBody>
      </p:sp>
      <p:sp>
        <p:nvSpPr>
          <p:cNvPr id="51206" name="Text Box 21"/>
          <p:cNvSpPr txBox="1">
            <a:spLocks noChangeArrowheads="1"/>
          </p:cNvSpPr>
          <p:nvPr/>
        </p:nvSpPr>
        <p:spPr bwMode="auto">
          <a:xfrm>
            <a:off x="5895975" y="3019425"/>
            <a:ext cx="283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Scan down column 0, then column 1 …</a:t>
            </a:r>
          </a:p>
        </p:txBody>
      </p:sp>
      <p:sp>
        <p:nvSpPr>
          <p:cNvPr id="51207" name="Rectangle 25"/>
          <p:cNvSpPr>
            <a:spLocks noChangeArrowheads="1"/>
          </p:cNvSpPr>
          <p:nvPr/>
        </p:nvSpPr>
        <p:spPr bwMode="auto">
          <a:xfrm>
            <a:off x="5711825" y="4114800"/>
            <a:ext cx="3170238" cy="174466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1208" name="Text Box 26"/>
          <p:cNvSpPr txBox="1">
            <a:spLocks noChangeArrowheads="1"/>
          </p:cNvSpPr>
          <p:nvPr/>
        </p:nvSpPr>
        <p:spPr bwMode="auto">
          <a:xfrm>
            <a:off x="5738813" y="4144963"/>
            <a:ext cx="3019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latin typeface="Courier New" pitchFamily="49" charset="0"/>
              </a:rPr>
              <a:t>0,0  0,1  0,2 ...    0,98  0,99</a:t>
            </a:r>
          </a:p>
          <a:p>
            <a:pPr>
              <a:spcBef>
                <a:spcPct val="0"/>
              </a:spcBef>
              <a:buFontTx/>
              <a:buNone/>
            </a:pPr>
            <a:r>
              <a:rPr lang="en-US" altLang="en-US" sz="1200">
                <a:latin typeface="Courier New" pitchFamily="49" charset="0"/>
              </a:rPr>
              <a:t>1,0  1,1  1,2 ...    1,98  1,99</a:t>
            </a:r>
          </a:p>
          <a:p>
            <a:pPr>
              <a:spcBef>
                <a:spcPct val="0"/>
              </a:spcBef>
              <a:buFontTx/>
              <a:buNone/>
            </a:pPr>
            <a:r>
              <a:rPr lang="en-US" altLang="en-US" sz="1200">
                <a:latin typeface="Courier New" pitchFamily="49" charset="0"/>
              </a:rPr>
              <a:t>2,0</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4998,0</a:t>
            </a:r>
          </a:p>
          <a:p>
            <a:pPr>
              <a:spcBef>
                <a:spcPct val="0"/>
              </a:spcBef>
              <a:buFontTx/>
              <a:buNone/>
            </a:pPr>
            <a:r>
              <a:rPr lang="en-US" altLang="en-US" sz="1200">
                <a:latin typeface="Courier New" pitchFamily="49" charset="0"/>
              </a:rPr>
              <a:t>4999,0  4999,1 ...      4999,99</a:t>
            </a:r>
          </a:p>
        </p:txBody>
      </p:sp>
      <p:sp>
        <p:nvSpPr>
          <p:cNvPr id="51209" name="Text Box 27"/>
          <p:cNvSpPr txBox="1">
            <a:spLocks noChangeArrowheads="1"/>
          </p:cNvSpPr>
          <p:nvPr/>
        </p:nvSpPr>
        <p:spPr bwMode="auto">
          <a:xfrm>
            <a:off x="6013450" y="5889625"/>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Scan across row 0, then row 1 …</a:t>
            </a:r>
          </a:p>
        </p:txBody>
      </p:sp>
      <p:sp>
        <p:nvSpPr>
          <p:cNvPr id="51210" name="Text Box 28"/>
          <p:cNvSpPr txBox="1">
            <a:spLocks noChangeArrowheads="1"/>
          </p:cNvSpPr>
          <p:nvPr/>
        </p:nvSpPr>
        <p:spPr bwMode="auto">
          <a:xfrm>
            <a:off x="211138" y="4864100"/>
            <a:ext cx="41148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pPr>
            <a:r>
              <a:rPr lang="en-US" altLang="en-US" sz="1600"/>
              <a:t> The “after” provides sequential accesses instead of striding through memory every 100 words </a:t>
            </a:r>
            <a:r>
              <a:rPr lang="en-US" altLang="en-US" sz="1600">
                <a:sym typeface="Wingdings" pitchFamily="2" charset="2"/>
              </a:rPr>
              <a:t> </a:t>
            </a:r>
            <a:r>
              <a:rPr lang="en-US" altLang="en-US" sz="1600"/>
              <a:t>improved spatial locality</a:t>
            </a:r>
          </a:p>
          <a:p>
            <a:pPr>
              <a:spcBef>
                <a:spcPct val="0"/>
              </a:spcBef>
            </a:pPr>
            <a:endParaRPr lang="en-US" altLang="en-US" sz="1600"/>
          </a:p>
          <a:p>
            <a:pPr>
              <a:spcBef>
                <a:spcPct val="0"/>
              </a:spcBef>
            </a:pPr>
            <a:r>
              <a:rPr lang="en-US" altLang="en-US" sz="1600"/>
              <a:t> (C and C++ access arrays in row-major order – 5000 rows and 100 columns) </a:t>
            </a:r>
          </a:p>
          <a:p>
            <a:pPr>
              <a:spcBef>
                <a:spcPct val="0"/>
              </a:spcBef>
            </a:pPr>
            <a:endParaRPr lang="en-US" altLang="en-US" sz="1600"/>
          </a:p>
        </p:txBody>
      </p:sp>
      <p:sp>
        <p:nvSpPr>
          <p:cNvPr id="51211" name="AutoShape 29"/>
          <p:cNvSpPr>
            <a:spLocks noChangeArrowheads="1"/>
          </p:cNvSpPr>
          <p:nvPr/>
        </p:nvSpPr>
        <p:spPr bwMode="auto">
          <a:xfrm>
            <a:off x="6323013" y="4583113"/>
            <a:ext cx="2220912" cy="147637"/>
          </a:xfrm>
          <a:prstGeom prst="rightArrow">
            <a:avLst>
              <a:gd name="adj1" fmla="val 50000"/>
              <a:gd name="adj2" fmla="val 376076"/>
            </a:avLst>
          </a:prstGeom>
          <a:solidFill>
            <a:schemeClr val="accent2"/>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51212" name="AutoShape 30"/>
          <p:cNvSpPr>
            <a:spLocks noChangeArrowheads="1"/>
          </p:cNvSpPr>
          <p:nvPr/>
        </p:nvSpPr>
        <p:spPr bwMode="auto">
          <a:xfrm rot="5400000">
            <a:off x="5968206" y="1977232"/>
            <a:ext cx="587375" cy="128588"/>
          </a:xfrm>
          <a:prstGeom prst="rightArrow">
            <a:avLst>
              <a:gd name="adj1" fmla="val 50000"/>
              <a:gd name="adj2" fmla="val 114197"/>
            </a:avLst>
          </a:prstGeom>
          <a:solidFill>
            <a:schemeClr val="accent2"/>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 name="Slide Number Placeholder 14"/>
          <p:cNvSpPr>
            <a:spLocks noGrp="1"/>
          </p:cNvSpPr>
          <p:nvPr>
            <p:ph type="sldNum" sz="quarter" idx="10"/>
          </p:nvPr>
        </p:nvSpPr>
        <p:spPr/>
        <p:txBody>
          <a:bodyPr/>
          <a:lstStyle/>
          <a:p>
            <a:pPr>
              <a:defRPr/>
            </a:pPr>
            <a:fld id="{67BCDFA8-0515-4BA0-8B3E-778634C56136}" type="slidenum">
              <a:rPr lang="en-US"/>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9650" y="76200"/>
            <a:ext cx="7162800" cy="663575"/>
          </a:xfrm>
        </p:spPr>
        <p:txBody>
          <a:bodyPr/>
          <a:lstStyle/>
          <a:p>
            <a:pPr eaLnBrk="1" hangingPunct="1"/>
            <a:r>
              <a:rPr lang="en-US" altLang="en-US" smtClean="0"/>
              <a:t>Blocking Example</a:t>
            </a:r>
          </a:p>
        </p:txBody>
      </p:sp>
      <p:sp>
        <p:nvSpPr>
          <p:cNvPr id="52227" name="Rectangle 3"/>
          <p:cNvSpPr>
            <a:spLocks noGrp="1" noChangeArrowheads="1"/>
          </p:cNvSpPr>
          <p:nvPr>
            <p:ph type="body" idx="1"/>
          </p:nvPr>
        </p:nvSpPr>
        <p:spPr>
          <a:xfrm>
            <a:off x="152400" y="1085850"/>
            <a:ext cx="7467600" cy="5314950"/>
          </a:xfrm>
        </p:spPr>
        <p:txBody>
          <a:bodyPr/>
          <a:lstStyle/>
          <a:p>
            <a:pPr eaLnBrk="1" hangingPunct="1">
              <a:buFontTx/>
              <a:buNone/>
              <a:tabLst>
                <a:tab pos="685800" algn="l"/>
                <a:tab pos="1085850" algn="l"/>
              </a:tabLst>
            </a:pPr>
            <a:r>
              <a:rPr lang="en-US" altLang="en-US" sz="1800" b="1" smtClean="0">
                <a:latin typeface="Courier New" pitchFamily="49" charset="0"/>
              </a:rPr>
              <a:t>/* Before */</a:t>
            </a:r>
          </a:p>
          <a:p>
            <a:pPr eaLnBrk="1" hangingPunct="1">
              <a:buFontTx/>
              <a:buNone/>
              <a:tabLst>
                <a:tab pos="685800" algn="l"/>
                <a:tab pos="1085850" algn="l"/>
              </a:tabLst>
            </a:pPr>
            <a:r>
              <a:rPr lang="en-US" altLang="en-US" sz="1800" b="1" smtClean="0">
                <a:latin typeface="Courier New" pitchFamily="49" charset="0"/>
              </a:rPr>
              <a:t>for (</a:t>
            </a:r>
            <a:r>
              <a:rPr lang="en-US" altLang="en-US" sz="1800" b="1" smtClean="0">
                <a:solidFill>
                  <a:srgbClr val="00AE00"/>
                </a:solidFill>
                <a:latin typeface="Courier New" pitchFamily="49" charset="0"/>
              </a:rPr>
              <a:t>i</a:t>
            </a:r>
            <a:r>
              <a:rPr lang="en-US" altLang="en-US" sz="1800" b="1" smtClean="0">
                <a:latin typeface="Courier New" pitchFamily="49" charset="0"/>
              </a:rPr>
              <a:t> = 0; i &lt; N; i = i+1)</a:t>
            </a:r>
          </a:p>
          <a:p>
            <a:pPr eaLnBrk="1" hangingPunct="1">
              <a:buFontTx/>
              <a:buNone/>
              <a:tabLst>
                <a:tab pos="685800" algn="l"/>
                <a:tab pos="1085850" algn="l"/>
              </a:tabLst>
            </a:pPr>
            <a:r>
              <a:rPr lang="en-US" altLang="en-US" sz="1800" b="1" smtClean="0">
                <a:latin typeface="Courier New" pitchFamily="49" charset="0"/>
              </a:rPr>
              <a:t>	for (</a:t>
            </a:r>
            <a:r>
              <a:rPr lang="en-US" altLang="en-US" sz="1800" b="1" smtClean="0">
                <a:solidFill>
                  <a:srgbClr val="114FFB"/>
                </a:solidFill>
                <a:latin typeface="Courier New" pitchFamily="49" charset="0"/>
              </a:rPr>
              <a:t>j</a:t>
            </a:r>
            <a:r>
              <a:rPr lang="en-US" altLang="en-US" sz="1800" b="1" smtClean="0">
                <a:latin typeface="Courier New" pitchFamily="49" charset="0"/>
              </a:rPr>
              <a:t> = 0; j &lt; N; j = j+1)</a:t>
            </a:r>
          </a:p>
          <a:p>
            <a:pPr eaLnBrk="1" hangingPunct="1">
              <a:buFontTx/>
              <a:buNone/>
              <a:tabLst>
                <a:tab pos="685800" algn="l"/>
                <a:tab pos="1085850" algn="l"/>
              </a:tabLst>
            </a:pPr>
            <a:r>
              <a:rPr lang="en-US" altLang="en-US" sz="1800" b="1" smtClean="0">
                <a:latin typeface="Courier New" pitchFamily="49" charset="0"/>
              </a:rPr>
              <a:t>		{r = 0;</a:t>
            </a:r>
          </a:p>
          <a:p>
            <a:pPr eaLnBrk="1" hangingPunct="1">
              <a:buFontTx/>
              <a:buNone/>
              <a:tabLst>
                <a:tab pos="685800" algn="l"/>
                <a:tab pos="1085850" algn="l"/>
              </a:tabLst>
            </a:pPr>
            <a:r>
              <a:rPr lang="en-US" altLang="en-US" sz="1800" b="1" smtClean="0">
                <a:latin typeface="Courier New" pitchFamily="49" charset="0"/>
              </a:rPr>
              <a:t>		 for (</a:t>
            </a:r>
            <a:r>
              <a:rPr lang="en-US" altLang="en-US" sz="1800" b="1" smtClean="0">
                <a:solidFill>
                  <a:srgbClr val="FF0000"/>
                </a:solidFill>
                <a:latin typeface="Courier New" pitchFamily="49" charset="0"/>
              </a:rPr>
              <a:t>k</a:t>
            </a:r>
            <a:r>
              <a:rPr lang="en-US" altLang="en-US" sz="1800" b="1" smtClean="0">
                <a:latin typeface="Courier New" pitchFamily="49" charset="0"/>
              </a:rPr>
              <a:t> = 0; k &lt; N; k = k+1)</a:t>
            </a:r>
          </a:p>
          <a:p>
            <a:pPr eaLnBrk="1" hangingPunct="1">
              <a:buFontTx/>
              <a:buNone/>
              <a:tabLst>
                <a:tab pos="685800" algn="l"/>
                <a:tab pos="1085850" algn="l"/>
              </a:tabLst>
            </a:pPr>
            <a:r>
              <a:rPr lang="en-US" altLang="en-US" sz="1800" b="1" smtClean="0">
                <a:latin typeface="Courier New" pitchFamily="49" charset="0"/>
              </a:rPr>
              <a:t>			{r = r + y[</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FF0000"/>
                </a:solidFill>
                <a:latin typeface="Courier New" pitchFamily="49" charset="0"/>
              </a:rPr>
              <a:t>k</a:t>
            </a:r>
            <a:r>
              <a:rPr lang="en-US" altLang="en-US" sz="1800" b="1" smtClean="0">
                <a:latin typeface="Courier New" pitchFamily="49" charset="0"/>
              </a:rPr>
              <a:t>]*z[</a:t>
            </a:r>
            <a:r>
              <a:rPr lang="en-US" altLang="en-US" sz="1800" b="1" smtClean="0">
                <a:solidFill>
                  <a:srgbClr val="FF0000"/>
                </a:solidFill>
                <a:latin typeface="Courier New" pitchFamily="49" charset="0"/>
              </a:rPr>
              <a:t>k</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a:t>
            </a:r>
          </a:p>
          <a:p>
            <a:pPr eaLnBrk="1" hangingPunct="1">
              <a:buFontTx/>
              <a:buNone/>
              <a:tabLst>
                <a:tab pos="685800" algn="l"/>
                <a:tab pos="1085850" algn="l"/>
              </a:tabLst>
            </a:pPr>
            <a:r>
              <a:rPr lang="en-US" altLang="en-US" sz="1800" b="1" smtClean="0">
                <a:latin typeface="Courier New" pitchFamily="49" charset="0"/>
              </a:rPr>
              <a:t>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r;</a:t>
            </a:r>
          </a:p>
          <a:p>
            <a:pPr eaLnBrk="1" hangingPunct="1">
              <a:buFontTx/>
              <a:buNone/>
              <a:tabLst>
                <a:tab pos="685800" algn="l"/>
                <a:tab pos="1085850" algn="l"/>
              </a:tabLst>
            </a:pPr>
            <a:r>
              <a:rPr lang="en-US" altLang="en-US" sz="1800" b="1" smtClean="0">
                <a:latin typeface="Courier New" pitchFamily="49" charset="0"/>
              </a:rPr>
              <a:t>		};</a:t>
            </a:r>
          </a:p>
          <a:p>
            <a:pPr eaLnBrk="1" hangingPunct="1">
              <a:tabLst>
                <a:tab pos="685800" algn="l"/>
                <a:tab pos="1085850" algn="l"/>
              </a:tabLst>
            </a:pPr>
            <a:r>
              <a:rPr lang="en-US" altLang="en-US" smtClean="0"/>
              <a:t>Two Inner Loops:</a:t>
            </a:r>
          </a:p>
          <a:p>
            <a:pPr lvl="1" eaLnBrk="1" hangingPunct="1">
              <a:tabLst>
                <a:tab pos="685800" algn="l"/>
                <a:tab pos="1085850" algn="l"/>
              </a:tabLst>
            </a:pPr>
            <a:r>
              <a:rPr lang="en-US" altLang="en-US" smtClean="0"/>
              <a:t>Read all NxN elements of z[ ]</a:t>
            </a:r>
          </a:p>
          <a:p>
            <a:pPr lvl="1" eaLnBrk="1" hangingPunct="1">
              <a:tabLst>
                <a:tab pos="685800" algn="l"/>
                <a:tab pos="1085850" algn="l"/>
              </a:tabLst>
            </a:pPr>
            <a:r>
              <a:rPr lang="en-US" altLang="en-US" smtClean="0"/>
              <a:t>Read N elements of 1 row of y[ ] repeatedly</a:t>
            </a:r>
          </a:p>
          <a:p>
            <a:pPr lvl="1" eaLnBrk="1" hangingPunct="1">
              <a:tabLst>
                <a:tab pos="685800" algn="l"/>
                <a:tab pos="1085850" algn="l"/>
              </a:tabLst>
            </a:pPr>
            <a:r>
              <a:rPr lang="en-US" altLang="en-US" smtClean="0"/>
              <a:t>Write N elements of 1 row  of x[ ]</a:t>
            </a:r>
          </a:p>
          <a:p>
            <a:pPr eaLnBrk="1" hangingPunct="1">
              <a:tabLst>
                <a:tab pos="685800" algn="l"/>
                <a:tab pos="1085850" algn="l"/>
              </a:tabLst>
            </a:pPr>
            <a:r>
              <a:rPr lang="en-US" altLang="en-US" smtClean="0"/>
              <a:t>Capacity Misses a function of N &amp; Cache Size:</a:t>
            </a:r>
          </a:p>
          <a:p>
            <a:pPr eaLnBrk="1" hangingPunct="1">
              <a:tabLst>
                <a:tab pos="685800" algn="l"/>
                <a:tab pos="1085850" algn="l"/>
              </a:tabLst>
            </a:pPr>
            <a:r>
              <a:rPr lang="en-US" altLang="en-US" smtClean="0"/>
              <a:t>Idea: compute on BxB submatrix that fits in cache</a:t>
            </a:r>
          </a:p>
        </p:txBody>
      </p:sp>
      <p:grpSp>
        <p:nvGrpSpPr>
          <p:cNvPr id="52228" name="Group 25"/>
          <p:cNvGrpSpPr>
            <a:grpSpLocks/>
          </p:cNvGrpSpPr>
          <p:nvPr/>
        </p:nvGrpSpPr>
        <p:grpSpPr bwMode="auto">
          <a:xfrm>
            <a:off x="7038975" y="3352800"/>
            <a:ext cx="1952625" cy="1581150"/>
            <a:chOff x="3792" y="1580"/>
            <a:chExt cx="1230" cy="996"/>
          </a:xfrm>
        </p:grpSpPr>
        <p:sp>
          <p:nvSpPr>
            <p:cNvPr id="52244" name="Rectangle 13"/>
            <p:cNvSpPr>
              <a:spLocks noChangeArrowheads="1"/>
            </p:cNvSpPr>
            <p:nvPr/>
          </p:nvSpPr>
          <p:spPr bwMode="auto">
            <a:xfrm>
              <a:off x="3792" y="1580"/>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5" name="Rectangle 19"/>
            <p:cNvSpPr>
              <a:spLocks noChangeArrowheads="1"/>
            </p:cNvSpPr>
            <p:nvPr/>
          </p:nvSpPr>
          <p:spPr bwMode="auto">
            <a:xfrm>
              <a:off x="403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6" name="Rectangle 20"/>
            <p:cNvSpPr>
              <a:spLocks noChangeArrowheads="1"/>
            </p:cNvSpPr>
            <p:nvPr/>
          </p:nvSpPr>
          <p:spPr bwMode="auto">
            <a:xfrm>
              <a:off x="424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7" name="Rectangle 21"/>
            <p:cNvSpPr>
              <a:spLocks noChangeArrowheads="1"/>
            </p:cNvSpPr>
            <p:nvPr/>
          </p:nvSpPr>
          <p:spPr bwMode="auto">
            <a:xfrm>
              <a:off x="3792" y="1580"/>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x</a:t>
              </a:r>
            </a:p>
            <a:p>
              <a:pPr algn="ctr">
                <a:spcBef>
                  <a:spcPct val="0"/>
                </a:spcBef>
                <a:buFontTx/>
                <a:buNone/>
              </a:pPr>
              <a:r>
                <a:rPr lang="en-US" altLang="en-US" sz="1400"/>
                <a:t>(NxN)</a:t>
              </a:r>
            </a:p>
          </p:txBody>
        </p:sp>
      </p:grpSp>
      <p:grpSp>
        <p:nvGrpSpPr>
          <p:cNvPr id="52229" name="Group 31"/>
          <p:cNvGrpSpPr>
            <a:grpSpLocks/>
          </p:cNvGrpSpPr>
          <p:nvPr/>
        </p:nvGrpSpPr>
        <p:grpSpPr bwMode="auto">
          <a:xfrm>
            <a:off x="5097463" y="933450"/>
            <a:ext cx="1962150" cy="1581150"/>
            <a:chOff x="3834" y="684"/>
            <a:chExt cx="1236" cy="996"/>
          </a:xfrm>
        </p:grpSpPr>
        <p:sp>
          <p:nvSpPr>
            <p:cNvPr id="52242" name="Rectangle 17"/>
            <p:cNvSpPr>
              <a:spLocks noChangeArrowheads="1"/>
            </p:cNvSpPr>
            <p:nvPr/>
          </p:nvSpPr>
          <p:spPr bwMode="auto">
            <a:xfrm>
              <a:off x="3840" y="684"/>
              <a:ext cx="1230" cy="24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(i row)</a:t>
              </a:r>
            </a:p>
          </p:txBody>
        </p:sp>
        <p:sp>
          <p:nvSpPr>
            <p:cNvPr id="52243" name="Rectangle 30"/>
            <p:cNvSpPr>
              <a:spLocks noChangeArrowheads="1"/>
            </p:cNvSpPr>
            <p:nvPr/>
          </p:nvSpPr>
          <p:spPr bwMode="auto">
            <a:xfrm>
              <a:off x="3834" y="684"/>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y</a:t>
              </a:r>
            </a:p>
            <a:p>
              <a:pPr algn="ctr">
                <a:spcBef>
                  <a:spcPct val="0"/>
                </a:spcBef>
                <a:buFontTx/>
                <a:buNone/>
              </a:pPr>
              <a:r>
                <a:rPr lang="en-US" altLang="en-US" sz="1400"/>
                <a:t>(NxN)</a:t>
              </a:r>
            </a:p>
          </p:txBody>
        </p:sp>
      </p:grpSp>
      <p:grpSp>
        <p:nvGrpSpPr>
          <p:cNvPr id="52230" name="Group 36"/>
          <p:cNvGrpSpPr>
            <a:grpSpLocks/>
          </p:cNvGrpSpPr>
          <p:nvPr/>
        </p:nvGrpSpPr>
        <p:grpSpPr bwMode="auto">
          <a:xfrm>
            <a:off x="7154863" y="914400"/>
            <a:ext cx="1952625" cy="1600200"/>
            <a:chOff x="4416" y="576"/>
            <a:chExt cx="1230" cy="1008"/>
          </a:xfrm>
        </p:grpSpPr>
        <p:sp>
          <p:nvSpPr>
            <p:cNvPr id="52238" name="Rectangle 15"/>
            <p:cNvSpPr>
              <a:spLocks noChangeArrowheads="1"/>
            </p:cNvSpPr>
            <p:nvPr/>
          </p:nvSpPr>
          <p:spPr bwMode="auto">
            <a:xfrm>
              <a:off x="5379" y="576"/>
              <a:ext cx="264" cy="996"/>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2239" name="Text Box 23"/>
            <p:cNvSpPr txBox="1">
              <a:spLocks noChangeArrowheads="1"/>
            </p:cNvSpPr>
            <p:nvPr/>
          </p:nvSpPr>
          <p:spPr bwMode="auto">
            <a:xfrm>
              <a:off x="5432" y="109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52240" name="Rectangle 34"/>
            <p:cNvSpPr>
              <a:spLocks noChangeArrowheads="1"/>
            </p:cNvSpPr>
            <p:nvPr/>
          </p:nvSpPr>
          <p:spPr bwMode="auto">
            <a:xfrm>
              <a:off x="4416" y="588"/>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z</a:t>
              </a:r>
            </a:p>
            <a:p>
              <a:pPr algn="ctr">
                <a:spcBef>
                  <a:spcPct val="0"/>
                </a:spcBef>
                <a:buFontTx/>
                <a:buNone/>
              </a:pPr>
              <a:r>
                <a:rPr lang="en-US" altLang="en-US" sz="1400"/>
                <a:t>(NxN)</a:t>
              </a:r>
            </a:p>
          </p:txBody>
        </p:sp>
        <p:sp>
          <p:nvSpPr>
            <p:cNvPr id="52241" name="Rectangle 35"/>
            <p:cNvSpPr>
              <a:spLocks noChangeArrowheads="1"/>
            </p:cNvSpPr>
            <p:nvPr/>
          </p:nvSpPr>
          <p:spPr bwMode="auto">
            <a:xfrm rot="5400000">
              <a:off x="5134" y="1073"/>
              <a:ext cx="7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 j col)</a:t>
              </a:r>
            </a:p>
          </p:txBody>
        </p:sp>
      </p:grpSp>
      <p:sp>
        <p:nvSpPr>
          <p:cNvPr id="18" name="Slide Number Placeholder 17"/>
          <p:cNvSpPr>
            <a:spLocks noGrp="1"/>
          </p:cNvSpPr>
          <p:nvPr>
            <p:ph type="sldNum" sz="quarter" idx="10"/>
          </p:nvPr>
        </p:nvSpPr>
        <p:spPr/>
        <p:txBody>
          <a:bodyPr/>
          <a:lstStyle/>
          <a:p>
            <a:pPr>
              <a:defRPr/>
            </a:pPr>
            <a:fld id="{DD64D304-EF08-4A8A-BD56-6DB53E12FDFD}" type="slidenum">
              <a:rPr lang="en-US"/>
              <a:pPr>
                <a:defRPr/>
              </a:pPr>
              <a:t>54</a:t>
            </a:fld>
            <a:endParaRPr lang="en-US" dirty="0"/>
          </a:p>
        </p:txBody>
      </p:sp>
      <p:sp>
        <p:nvSpPr>
          <p:cNvPr id="52232" name="TextBox 18"/>
          <p:cNvSpPr txBox="1">
            <a:spLocks noChangeArrowheads="1"/>
          </p:cNvSpPr>
          <p:nvPr/>
        </p:nvSpPr>
        <p:spPr bwMode="auto">
          <a:xfrm>
            <a:off x="4778375" y="14938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2233" name="TextBox 19"/>
          <p:cNvSpPr txBox="1">
            <a:spLocks noChangeArrowheads="1"/>
          </p:cNvSpPr>
          <p:nvPr/>
        </p:nvSpPr>
        <p:spPr bwMode="auto">
          <a:xfrm>
            <a:off x="6740525" y="39973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2234" name="TextBox 20"/>
          <p:cNvSpPr txBox="1">
            <a:spLocks noChangeArrowheads="1"/>
          </p:cNvSpPr>
          <p:nvPr/>
        </p:nvSpPr>
        <p:spPr bwMode="auto">
          <a:xfrm>
            <a:off x="5746750" y="2551113"/>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2235" name="TextBox 21"/>
          <p:cNvSpPr txBox="1">
            <a:spLocks noChangeArrowheads="1"/>
          </p:cNvSpPr>
          <p:nvPr/>
        </p:nvSpPr>
        <p:spPr bwMode="auto">
          <a:xfrm>
            <a:off x="7216775" y="15827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2236" name="TextBox 22"/>
          <p:cNvSpPr txBox="1">
            <a:spLocks noChangeArrowheads="1"/>
          </p:cNvSpPr>
          <p:nvPr/>
        </p:nvSpPr>
        <p:spPr bwMode="auto">
          <a:xfrm>
            <a:off x="7807325" y="29305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
        <p:nvSpPr>
          <p:cNvPr id="52237" name="TextBox 23"/>
          <p:cNvSpPr txBox="1">
            <a:spLocks noChangeArrowheads="1"/>
          </p:cNvSpPr>
          <p:nvPr/>
        </p:nvSpPr>
        <p:spPr bwMode="auto">
          <a:xfrm>
            <a:off x="7781925" y="245268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229600" cy="762000"/>
          </a:xfrm>
        </p:spPr>
        <p:txBody>
          <a:bodyPr/>
          <a:lstStyle/>
          <a:p>
            <a:pPr eaLnBrk="1" hangingPunct="1"/>
            <a:r>
              <a:rPr lang="en-US" altLang="en-US" smtClean="0"/>
              <a:t>Blocking Example</a:t>
            </a:r>
          </a:p>
        </p:txBody>
      </p:sp>
      <p:sp>
        <p:nvSpPr>
          <p:cNvPr id="53251" name="Rectangle 3"/>
          <p:cNvSpPr>
            <a:spLocks noGrp="1" noChangeArrowheads="1"/>
          </p:cNvSpPr>
          <p:nvPr>
            <p:ph type="body" idx="1"/>
          </p:nvPr>
        </p:nvSpPr>
        <p:spPr>
          <a:xfrm>
            <a:off x="79375" y="1360488"/>
            <a:ext cx="8267700" cy="5257800"/>
          </a:xfrm>
        </p:spPr>
        <p:txBody>
          <a:bodyPr/>
          <a:lstStyle/>
          <a:p>
            <a:pPr eaLnBrk="1" hangingPunct="1">
              <a:lnSpc>
                <a:spcPct val="70000"/>
              </a:lnSpc>
              <a:buFontTx/>
              <a:buNone/>
              <a:tabLst>
                <a:tab pos="685800" algn="l"/>
                <a:tab pos="1085850" algn="l"/>
              </a:tabLst>
            </a:pPr>
            <a:r>
              <a:rPr lang="en-US" altLang="en-US" sz="1800" b="1" smtClean="0">
                <a:latin typeface="Courier New" pitchFamily="49" charset="0"/>
              </a:rPr>
              <a:t>/* After */</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114FFB"/>
                </a:solidFill>
                <a:latin typeface="Courier New" pitchFamily="49" charset="0"/>
              </a:rPr>
              <a:t>jj</a:t>
            </a:r>
            <a:r>
              <a:rPr lang="en-US" altLang="en-US" sz="1800" b="1" smtClean="0">
                <a:latin typeface="Courier New" pitchFamily="49" charset="0"/>
              </a:rPr>
              <a:t> = 0; </a:t>
            </a:r>
            <a:r>
              <a:rPr lang="en-US" altLang="en-US" sz="1800" b="1" smtClean="0">
                <a:solidFill>
                  <a:srgbClr val="114FFB"/>
                </a:solidFill>
                <a:latin typeface="Courier New" pitchFamily="49" charset="0"/>
              </a:rPr>
              <a:t>jj</a:t>
            </a:r>
            <a:r>
              <a:rPr lang="en-US" altLang="en-US" sz="1800" b="1" smtClean="0">
                <a:latin typeface="Courier New" pitchFamily="49" charset="0"/>
              </a:rPr>
              <a:t> &lt; N; </a:t>
            </a:r>
            <a:r>
              <a:rPr lang="en-US" altLang="en-US" sz="1800" b="1" smtClean="0">
                <a:solidFill>
                  <a:srgbClr val="114FFB"/>
                </a:solidFill>
                <a:latin typeface="Courier New" pitchFamily="49" charset="0"/>
              </a:rPr>
              <a:t>jj</a:t>
            </a:r>
            <a:r>
              <a:rPr lang="en-US" altLang="en-US" sz="1800" b="1" smtClean="0">
                <a:latin typeface="Courier New" pitchFamily="49" charset="0"/>
              </a:rPr>
              <a:t> = </a:t>
            </a:r>
            <a:r>
              <a:rPr lang="en-US" altLang="en-US" sz="1800" b="1" smtClean="0">
                <a:solidFill>
                  <a:srgbClr val="114FFB"/>
                </a:solidFill>
                <a:latin typeface="Courier New" pitchFamily="49" charset="0"/>
              </a:rPr>
              <a:t>jj</a:t>
            </a:r>
            <a:r>
              <a:rPr lang="en-US" altLang="en-US" sz="1800" b="1" smtClean="0">
                <a:latin typeface="Courier New" pitchFamily="49" charset="0"/>
              </a:rPr>
              <a:t>+B)</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FF0000"/>
                </a:solidFill>
                <a:latin typeface="Courier New" pitchFamily="49" charset="0"/>
              </a:rPr>
              <a:t>kk</a:t>
            </a:r>
            <a:r>
              <a:rPr lang="en-US" altLang="en-US" sz="1800" b="1" smtClean="0">
                <a:latin typeface="Courier New" pitchFamily="49" charset="0"/>
              </a:rPr>
              <a:t> = 0; </a:t>
            </a:r>
            <a:r>
              <a:rPr lang="en-US" altLang="en-US" sz="1800" b="1" smtClean="0">
                <a:solidFill>
                  <a:srgbClr val="FF0000"/>
                </a:solidFill>
                <a:latin typeface="Courier New" pitchFamily="49" charset="0"/>
              </a:rPr>
              <a:t>kk</a:t>
            </a:r>
            <a:r>
              <a:rPr lang="en-US" altLang="en-US" sz="1800" b="1" smtClean="0">
                <a:latin typeface="Courier New" pitchFamily="49" charset="0"/>
              </a:rPr>
              <a:t> &lt; N; </a:t>
            </a:r>
            <a:r>
              <a:rPr lang="en-US" altLang="en-US" sz="1800" b="1" smtClean="0">
                <a:solidFill>
                  <a:srgbClr val="FF0000"/>
                </a:solidFill>
                <a:latin typeface="Courier New" pitchFamily="49" charset="0"/>
              </a:rPr>
              <a:t>kk</a:t>
            </a:r>
            <a:r>
              <a:rPr lang="en-US" altLang="en-US" sz="1800" b="1" smtClean="0">
                <a:latin typeface="Courier New" pitchFamily="49" charset="0"/>
              </a:rPr>
              <a:t> = </a:t>
            </a:r>
            <a:r>
              <a:rPr lang="en-US" altLang="en-US" sz="1800" b="1" smtClean="0">
                <a:solidFill>
                  <a:srgbClr val="FF0000"/>
                </a:solidFill>
                <a:latin typeface="Courier New" pitchFamily="49" charset="0"/>
              </a:rPr>
              <a:t>kk</a:t>
            </a:r>
            <a:r>
              <a:rPr lang="en-US" altLang="en-US" sz="1800" b="1" smtClean="0">
                <a:latin typeface="Courier New" pitchFamily="49" charset="0"/>
              </a:rPr>
              <a:t>+B)</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00AE00"/>
                </a:solidFill>
                <a:latin typeface="Courier New" pitchFamily="49" charset="0"/>
              </a:rPr>
              <a:t>i</a:t>
            </a:r>
            <a:r>
              <a:rPr lang="en-US" altLang="en-US" sz="1800" b="1" smtClean="0">
                <a:latin typeface="Courier New" pitchFamily="49" charset="0"/>
              </a:rPr>
              <a:t> = 0; i &lt; N; i = i+1)</a:t>
            </a:r>
          </a:p>
          <a:p>
            <a:pPr eaLnBrk="1" hangingPunct="1">
              <a:lnSpc>
                <a:spcPct val="70000"/>
              </a:lnSpc>
              <a:buFontTx/>
              <a:buNone/>
              <a:tabLst>
                <a:tab pos="685800" algn="l"/>
                <a:tab pos="1085850" algn="l"/>
              </a:tabLst>
            </a:pPr>
            <a:r>
              <a:rPr lang="en-US" altLang="en-US" sz="1800" b="1" smtClean="0">
                <a:latin typeface="Courier New" pitchFamily="49" charset="0"/>
              </a:rPr>
              <a:t>	 for (</a:t>
            </a:r>
            <a:r>
              <a:rPr lang="en-US" altLang="en-US" sz="1800" b="1" smtClean="0">
                <a:solidFill>
                  <a:srgbClr val="114FFB"/>
                </a:solidFill>
                <a:latin typeface="Courier New" pitchFamily="49" charset="0"/>
              </a:rPr>
              <a:t>j</a:t>
            </a:r>
            <a:r>
              <a:rPr lang="en-US" altLang="en-US" sz="1800" b="1" smtClean="0">
                <a:latin typeface="Courier New" pitchFamily="49" charset="0"/>
              </a:rPr>
              <a:t> = </a:t>
            </a:r>
            <a:r>
              <a:rPr lang="en-US" altLang="en-US" sz="1800" b="1" smtClean="0">
                <a:solidFill>
                  <a:srgbClr val="114FFB"/>
                </a:solidFill>
                <a:latin typeface="Courier New" pitchFamily="49" charset="0"/>
              </a:rPr>
              <a:t>jj</a:t>
            </a:r>
            <a:r>
              <a:rPr lang="en-US" altLang="en-US" sz="1800" b="1" smtClean="0">
                <a:latin typeface="Courier New" pitchFamily="49" charset="0"/>
              </a:rPr>
              <a:t>; </a:t>
            </a:r>
            <a:r>
              <a:rPr lang="en-US" altLang="en-US" sz="1800" b="1" smtClean="0">
                <a:solidFill>
                  <a:srgbClr val="114FFB"/>
                </a:solidFill>
                <a:latin typeface="Courier New" pitchFamily="49" charset="0"/>
              </a:rPr>
              <a:t>j</a:t>
            </a:r>
            <a:r>
              <a:rPr lang="en-US" altLang="en-US" sz="1800" b="1" smtClean="0">
                <a:latin typeface="Courier New" pitchFamily="49" charset="0"/>
              </a:rPr>
              <a:t> &lt; </a:t>
            </a:r>
          </a:p>
          <a:p>
            <a:pPr eaLnBrk="1" hangingPunct="1">
              <a:lnSpc>
                <a:spcPct val="70000"/>
              </a:lnSpc>
              <a:buFontTx/>
              <a:buNone/>
              <a:tabLst>
                <a:tab pos="685800" algn="l"/>
                <a:tab pos="1085850" algn="l"/>
              </a:tabLst>
            </a:pPr>
            <a:r>
              <a:rPr lang="en-US" altLang="en-US" sz="1800" b="1" smtClean="0">
                <a:latin typeface="Courier New" pitchFamily="49" charset="0"/>
              </a:rPr>
              <a:t>			min(</a:t>
            </a:r>
            <a:r>
              <a:rPr lang="en-US" altLang="en-US" sz="1800" b="1" smtClean="0">
                <a:solidFill>
                  <a:srgbClr val="114FFB"/>
                </a:solidFill>
                <a:latin typeface="Courier New" pitchFamily="49" charset="0"/>
              </a:rPr>
              <a:t>jj</a:t>
            </a:r>
            <a:r>
              <a:rPr lang="en-US" altLang="en-US" sz="1800" b="1" smtClean="0">
                <a:latin typeface="Courier New" pitchFamily="49" charset="0"/>
              </a:rPr>
              <a:t>+B-1,N); </a:t>
            </a:r>
            <a:r>
              <a:rPr lang="en-US" altLang="en-US" sz="1800" b="1" smtClean="0">
                <a:solidFill>
                  <a:srgbClr val="114FFB"/>
                </a:solidFill>
                <a:latin typeface="Courier New" pitchFamily="49" charset="0"/>
              </a:rPr>
              <a:t>j</a:t>
            </a:r>
            <a:r>
              <a:rPr lang="en-US" altLang="en-US" sz="1800" b="1" smtClean="0">
                <a:latin typeface="Courier New" pitchFamily="49" charset="0"/>
              </a:rPr>
              <a:t> = </a:t>
            </a:r>
            <a:r>
              <a:rPr lang="en-US" altLang="en-US" sz="1800" b="1" smtClean="0">
                <a:solidFill>
                  <a:srgbClr val="114FFB"/>
                </a:solidFill>
                <a:latin typeface="Courier New" pitchFamily="49" charset="0"/>
              </a:rPr>
              <a:t>j+1</a:t>
            </a:r>
            <a:r>
              <a:rPr lang="en-US" altLang="en-US" sz="1800" b="1" smtClean="0">
                <a:latin typeface="Courier New" pitchFamily="49" charset="0"/>
              </a:rPr>
              <a:t>)</a:t>
            </a:r>
          </a:p>
          <a:p>
            <a:pPr eaLnBrk="1" hangingPunct="1">
              <a:lnSpc>
                <a:spcPct val="70000"/>
              </a:lnSpc>
              <a:buFontTx/>
              <a:buNone/>
              <a:tabLst>
                <a:tab pos="685800" algn="l"/>
                <a:tab pos="1085850" algn="l"/>
              </a:tabLst>
            </a:pPr>
            <a:r>
              <a:rPr lang="en-US" altLang="en-US" sz="1800" b="1" smtClean="0">
                <a:latin typeface="Courier New" pitchFamily="49" charset="0"/>
              </a:rPr>
              <a:t>		{r = 0;</a:t>
            </a:r>
          </a:p>
          <a:p>
            <a:pPr eaLnBrk="1" hangingPunct="1">
              <a:lnSpc>
                <a:spcPct val="70000"/>
              </a:lnSpc>
              <a:buFontTx/>
              <a:buNone/>
              <a:tabLst>
                <a:tab pos="685800" algn="l"/>
                <a:tab pos="1085850" algn="l"/>
              </a:tabLst>
            </a:pPr>
            <a:r>
              <a:rPr lang="en-US" altLang="en-US" sz="1800" b="1" smtClean="0">
                <a:latin typeface="Courier New" pitchFamily="49" charset="0"/>
              </a:rPr>
              <a:t>		 for (</a:t>
            </a:r>
            <a:r>
              <a:rPr lang="en-US" altLang="en-US" sz="1800" b="1" smtClean="0">
                <a:solidFill>
                  <a:srgbClr val="FF0000"/>
                </a:solidFill>
                <a:latin typeface="Courier New" pitchFamily="49" charset="0"/>
              </a:rPr>
              <a:t>k</a:t>
            </a:r>
            <a:r>
              <a:rPr lang="en-US" altLang="en-US" sz="1800" b="1" smtClean="0">
                <a:latin typeface="Courier New" pitchFamily="49" charset="0"/>
              </a:rPr>
              <a:t> = </a:t>
            </a:r>
            <a:r>
              <a:rPr lang="en-US" altLang="en-US" sz="1800" b="1" smtClean="0">
                <a:solidFill>
                  <a:srgbClr val="FF0000"/>
                </a:solidFill>
                <a:latin typeface="Courier New" pitchFamily="49" charset="0"/>
              </a:rPr>
              <a:t>kk</a:t>
            </a:r>
            <a:r>
              <a:rPr lang="en-US" altLang="en-US" sz="1800" b="1" smtClean="0">
                <a:latin typeface="Courier New" pitchFamily="49" charset="0"/>
              </a:rPr>
              <a:t>; </a:t>
            </a:r>
            <a:r>
              <a:rPr lang="en-US" altLang="en-US" sz="1800" b="1" smtClean="0">
                <a:solidFill>
                  <a:srgbClr val="FF0000"/>
                </a:solidFill>
                <a:latin typeface="Courier New" pitchFamily="49" charset="0"/>
              </a:rPr>
              <a:t>k</a:t>
            </a:r>
            <a:r>
              <a:rPr lang="en-US" altLang="en-US" sz="1800" b="1" smtClean="0">
                <a:latin typeface="Courier New" pitchFamily="49" charset="0"/>
              </a:rPr>
              <a:t> &lt; min(</a:t>
            </a:r>
            <a:r>
              <a:rPr lang="en-US" altLang="en-US" sz="1800" b="1" smtClean="0">
                <a:solidFill>
                  <a:srgbClr val="FF0000"/>
                </a:solidFill>
                <a:latin typeface="Courier New" pitchFamily="49" charset="0"/>
              </a:rPr>
              <a:t>kk</a:t>
            </a:r>
            <a:r>
              <a:rPr lang="en-US" altLang="en-US" sz="1800" b="1" smtClean="0">
                <a:latin typeface="Courier New" pitchFamily="49" charset="0"/>
              </a:rPr>
              <a:t>+B-1,N); </a:t>
            </a:r>
          </a:p>
          <a:p>
            <a:pPr eaLnBrk="1" hangingPunct="1">
              <a:lnSpc>
                <a:spcPct val="70000"/>
              </a:lnSpc>
              <a:buFontTx/>
              <a:buNone/>
              <a:tabLst>
                <a:tab pos="685800" algn="l"/>
                <a:tab pos="1085850" algn="l"/>
              </a:tabLst>
            </a:pPr>
            <a:r>
              <a:rPr lang="en-US" altLang="en-US" sz="1800" b="1" smtClean="0">
                <a:solidFill>
                  <a:schemeClr val="hlink"/>
                </a:solidFill>
                <a:latin typeface="Courier New" pitchFamily="49" charset="0"/>
              </a:rPr>
              <a:t>           </a:t>
            </a:r>
            <a:r>
              <a:rPr lang="en-US" altLang="en-US" sz="1800" b="1" smtClean="0">
                <a:solidFill>
                  <a:srgbClr val="FF0000"/>
                </a:solidFill>
                <a:latin typeface="Courier New" pitchFamily="49" charset="0"/>
              </a:rPr>
              <a:t>k</a:t>
            </a:r>
            <a:r>
              <a:rPr lang="en-US" altLang="en-US" sz="1800" b="1" smtClean="0">
                <a:latin typeface="Courier New" pitchFamily="49" charset="0"/>
              </a:rPr>
              <a:t> = </a:t>
            </a:r>
            <a:r>
              <a:rPr lang="en-US" altLang="en-US" sz="1800" b="1" smtClean="0">
                <a:solidFill>
                  <a:srgbClr val="FF0000"/>
                </a:solidFill>
                <a:latin typeface="Courier New" pitchFamily="49" charset="0"/>
              </a:rPr>
              <a:t>k</a:t>
            </a:r>
            <a:r>
              <a:rPr lang="en-US" altLang="en-US" sz="1800" b="1" smtClean="0">
                <a:latin typeface="Courier New" pitchFamily="49" charset="0"/>
              </a:rPr>
              <a:t>+1) {</a:t>
            </a:r>
          </a:p>
          <a:p>
            <a:pPr eaLnBrk="1" hangingPunct="1">
              <a:lnSpc>
                <a:spcPct val="70000"/>
              </a:lnSpc>
              <a:buFontTx/>
              <a:buNone/>
              <a:tabLst>
                <a:tab pos="685800" algn="l"/>
                <a:tab pos="1085850" algn="l"/>
              </a:tabLst>
            </a:pPr>
            <a:r>
              <a:rPr lang="en-US" altLang="en-US" sz="1800" b="1" smtClean="0">
                <a:latin typeface="Courier New" pitchFamily="49" charset="0"/>
              </a:rPr>
              <a:t>			r = r + y[</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FF0000"/>
                </a:solidFill>
                <a:latin typeface="Courier New" pitchFamily="49" charset="0"/>
              </a:rPr>
              <a:t>k</a:t>
            </a:r>
            <a:r>
              <a:rPr lang="en-US" altLang="en-US" sz="1800" b="1" smtClean="0">
                <a:latin typeface="Courier New" pitchFamily="49" charset="0"/>
              </a:rPr>
              <a:t>]*z[</a:t>
            </a:r>
            <a:r>
              <a:rPr lang="en-US" altLang="en-US" sz="1800" b="1" smtClean="0">
                <a:solidFill>
                  <a:srgbClr val="FF0000"/>
                </a:solidFill>
                <a:latin typeface="Courier New" pitchFamily="49" charset="0"/>
              </a:rPr>
              <a:t>k</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a:t>
            </a:r>
          </a:p>
          <a:p>
            <a:pPr eaLnBrk="1" hangingPunct="1">
              <a:lnSpc>
                <a:spcPct val="70000"/>
              </a:lnSpc>
              <a:buFontTx/>
              <a:buNone/>
              <a:tabLst>
                <a:tab pos="685800" algn="l"/>
                <a:tab pos="1085850" algn="l"/>
              </a:tabLst>
            </a:pPr>
            <a:r>
              <a:rPr lang="en-US" altLang="en-US" sz="1800" b="1" smtClean="0">
                <a:latin typeface="Courier New" pitchFamily="49" charset="0"/>
              </a:rPr>
              <a:t>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r;</a:t>
            </a:r>
          </a:p>
          <a:p>
            <a:pPr eaLnBrk="1" hangingPunct="1">
              <a:lnSpc>
                <a:spcPct val="70000"/>
              </a:lnSpc>
              <a:buFontTx/>
              <a:buNone/>
              <a:tabLst>
                <a:tab pos="685800" algn="l"/>
                <a:tab pos="1085850" algn="l"/>
              </a:tabLst>
            </a:pPr>
            <a:r>
              <a:rPr lang="en-US" altLang="en-US" sz="1800" b="1" smtClean="0">
                <a:latin typeface="Courier New" pitchFamily="49" charset="0"/>
              </a:rPr>
              <a:t>		};</a:t>
            </a:r>
            <a:br>
              <a:rPr lang="en-US" altLang="en-US" sz="1800" b="1" smtClean="0">
                <a:latin typeface="Courier New" pitchFamily="49" charset="0"/>
              </a:rPr>
            </a:br>
            <a:endParaRPr lang="en-US" altLang="en-US" sz="1800" b="1" smtClean="0">
              <a:latin typeface="Courier New" pitchFamily="49" charset="0"/>
            </a:endParaRPr>
          </a:p>
          <a:p>
            <a:pPr eaLnBrk="1" hangingPunct="1">
              <a:lnSpc>
                <a:spcPct val="70000"/>
              </a:lnSpc>
              <a:buFontTx/>
              <a:buNone/>
              <a:tabLst>
                <a:tab pos="685800" algn="l"/>
                <a:tab pos="1085850" algn="l"/>
              </a:tabLst>
            </a:pPr>
            <a:endParaRPr lang="en-US" altLang="en-US" sz="1800" smtClean="0">
              <a:latin typeface="Courier New" pitchFamily="49" charset="0"/>
            </a:endParaRPr>
          </a:p>
          <a:p>
            <a:pPr eaLnBrk="1" hangingPunct="1">
              <a:lnSpc>
                <a:spcPct val="70000"/>
              </a:lnSpc>
              <a:tabLst>
                <a:tab pos="685800" algn="l"/>
                <a:tab pos="1085850" algn="l"/>
              </a:tabLst>
            </a:pPr>
            <a:r>
              <a:rPr lang="en-US" altLang="en-US" smtClean="0"/>
              <a:t>B called </a:t>
            </a:r>
            <a:r>
              <a:rPr lang="en-US" altLang="en-US" i="1" smtClean="0">
                <a:solidFill>
                  <a:srgbClr val="114FFB"/>
                </a:solidFill>
              </a:rPr>
              <a:t>Blocking Factor</a:t>
            </a:r>
          </a:p>
          <a:p>
            <a:pPr eaLnBrk="1" hangingPunct="1">
              <a:lnSpc>
                <a:spcPct val="70000"/>
              </a:lnSpc>
              <a:tabLst>
                <a:tab pos="685800" algn="l"/>
                <a:tab pos="1085850" algn="l"/>
              </a:tabLst>
            </a:pPr>
            <a:r>
              <a:rPr lang="en-US" altLang="en-US" smtClean="0"/>
              <a:t>Number of reads for y and z is 2N</a:t>
            </a:r>
            <a:r>
              <a:rPr lang="en-US" altLang="en-US" baseline="30000" smtClean="0"/>
              <a:t>3</a:t>
            </a:r>
            <a:r>
              <a:rPr lang="en-US" altLang="en-US" sz="2000" smtClean="0"/>
              <a:t>,</a:t>
            </a:r>
            <a:r>
              <a:rPr lang="en-US" altLang="en-US" smtClean="0"/>
              <a:t> writes to x is N</a:t>
            </a:r>
            <a:r>
              <a:rPr lang="en-US" altLang="en-US" baseline="30000" smtClean="0"/>
              <a:t>2</a:t>
            </a:r>
            <a:endParaRPr lang="en-US" altLang="en-US" smtClean="0"/>
          </a:p>
          <a:p>
            <a:pPr eaLnBrk="1" hangingPunct="1">
              <a:lnSpc>
                <a:spcPct val="70000"/>
              </a:lnSpc>
              <a:tabLst>
                <a:tab pos="685800" algn="l"/>
                <a:tab pos="1085850" algn="l"/>
              </a:tabLst>
            </a:pPr>
            <a:r>
              <a:rPr lang="en-US" altLang="en-US" smtClean="0"/>
              <a:t>Capacity Misses reduced from 2N</a:t>
            </a:r>
            <a:r>
              <a:rPr lang="en-US" altLang="en-US" baseline="30000" smtClean="0"/>
              <a:t>3</a:t>
            </a:r>
            <a:r>
              <a:rPr lang="en-US" altLang="en-US" smtClean="0"/>
              <a:t> + N</a:t>
            </a:r>
            <a:r>
              <a:rPr lang="en-US" altLang="en-US" baseline="30000" smtClean="0"/>
              <a:t>2</a:t>
            </a:r>
            <a:r>
              <a:rPr lang="en-US" altLang="en-US" smtClean="0"/>
              <a:t> to 2N</a:t>
            </a:r>
            <a:r>
              <a:rPr lang="en-US" altLang="en-US" baseline="30000" smtClean="0"/>
              <a:t>3 </a:t>
            </a:r>
            <a:r>
              <a:rPr lang="en-US" altLang="en-US" smtClean="0"/>
              <a:t>/ B+N</a:t>
            </a:r>
            <a:r>
              <a:rPr lang="en-US" altLang="en-US" baseline="30000" smtClean="0"/>
              <a:t>2</a:t>
            </a:r>
          </a:p>
        </p:txBody>
      </p:sp>
      <p:grpSp>
        <p:nvGrpSpPr>
          <p:cNvPr id="53252" name="Group 19"/>
          <p:cNvGrpSpPr>
            <a:grpSpLocks/>
          </p:cNvGrpSpPr>
          <p:nvPr/>
        </p:nvGrpSpPr>
        <p:grpSpPr bwMode="auto">
          <a:xfrm>
            <a:off x="6650038" y="2994025"/>
            <a:ext cx="1952625" cy="1581150"/>
            <a:chOff x="3792" y="1580"/>
            <a:chExt cx="1230" cy="996"/>
          </a:xfrm>
        </p:grpSpPr>
        <p:sp>
          <p:nvSpPr>
            <p:cNvPr id="53264" name="Rectangle 20"/>
            <p:cNvSpPr>
              <a:spLocks noChangeArrowheads="1"/>
            </p:cNvSpPr>
            <p:nvPr/>
          </p:nvSpPr>
          <p:spPr bwMode="auto">
            <a:xfrm>
              <a:off x="3792" y="1580"/>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5" name="Rectangle 21"/>
            <p:cNvSpPr>
              <a:spLocks noChangeArrowheads="1"/>
            </p:cNvSpPr>
            <p:nvPr/>
          </p:nvSpPr>
          <p:spPr bwMode="auto">
            <a:xfrm>
              <a:off x="403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6" name="Rectangle 22"/>
            <p:cNvSpPr>
              <a:spLocks noChangeArrowheads="1"/>
            </p:cNvSpPr>
            <p:nvPr/>
          </p:nvSpPr>
          <p:spPr bwMode="auto">
            <a:xfrm>
              <a:off x="424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7" name="Rectangle 23"/>
            <p:cNvSpPr>
              <a:spLocks noChangeArrowheads="1"/>
            </p:cNvSpPr>
            <p:nvPr/>
          </p:nvSpPr>
          <p:spPr bwMode="auto">
            <a:xfrm>
              <a:off x="3792" y="1580"/>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x</a:t>
              </a:r>
            </a:p>
            <a:p>
              <a:pPr algn="ctr">
                <a:spcBef>
                  <a:spcPct val="0"/>
                </a:spcBef>
                <a:buFontTx/>
                <a:buNone/>
              </a:pPr>
              <a:r>
                <a:rPr lang="en-US" altLang="en-US" sz="1400"/>
                <a:t>(NxN)</a:t>
              </a:r>
            </a:p>
          </p:txBody>
        </p:sp>
      </p:grpSp>
      <p:sp>
        <p:nvSpPr>
          <p:cNvPr id="53253" name="Rectangle 25"/>
          <p:cNvSpPr>
            <a:spLocks noChangeArrowheads="1"/>
          </p:cNvSpPr>
          <p:nvPr/>
        </p:nvSpPr>
        <p:spPr bwMode="auto">
          <a:xfrm>
            <a:off x="5167313" y="860425"/>
            <a:ext cx="1171575" cy="3810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600"/>
              <a:t>(i row) N/B</a:t>
            </a:r>
          </a:p>
        </p:txBody>
      </p:sp>
      <p:sp>
        <p:nvSpPr>
          <p:cNvPr id="53254" name="Rectangle 26"/>
          <p:cNvSpPr>
            <a:spLocks noChangeArrowheads="1"/>
          </p:cNvSpPr>
          <p:nvPr/>
        </p:nvSpPr>
        <p:spPr bwMode="auto">
          <a:xfrm>
            <a:off x="5143500" y="803275"/>
            <a:ext cx="1952625" cy="15811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y</a:t>
            </a:r>
          </a:p>
          <a:p>
            <a:pPr algn="ctr">
              <a:spcBef>
                <a:spcPct val="0"/>
              </a:spcBef>
              <a:buFontTx/>
              <a:buNone/>
            </a:pPr>
            <a:r>
              <a:rPr lang="en-US" altLang="en-US" sz="1400"/>
              <a:t>(NxN)</a:t>
            </a:r>
          </a:p>
        </p:txBody>
      </p:sp>
      <p:sp>
        <p:nvSpPr>
          <p:cNvPr id="53255" name="Rectangle 30"/>
          <p:cNvSpPr>
            <a:spLocks noChangeArrowheads="1"/>
          </p:cNvSpPr>
          <p:nvPr/>
        </p:nvSpPr>
        <p:spPr bwMode="auto">
          <a:xfrm>
            <a:off x="7200900" y="803275"/>
            <a:ext cx="1952625" cy="15811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z</a:t>
            </a:r>
          </a:p>
          <a:p>
            <a:pPr algn="ctr">
              <a:spcBef>
                <a:spcPct val="0"/>
              </a:spcBef>
              <a:buFontTx/>
              <a:buNone/>
            </a:pPr>
            <a:r>
              <a:rPr lang="en-US" altLang="en-US" sz="1400"/>
              <a:t>(NxN)</a:t>
            </a:r>
          </a:p>
        </p:txBody>
      </p:sp>
      <p:sp>
        <p:nvSpPr>
          <p:cNvPr id="53256" name="Rectangle 31"/>
          <p:cNvSpPr>
            <a:spLocks noChangeArrowheads="1"/>
          </p:cNvSpPr>
          <p:nvPr/>
        </p:nvSpPr>
        <p:spPr bwMode="auto">
          <a:xfrm rot="5400000">
            <a:off x="8174831" y="1273969"/>
            <a:ext cx="962025" cy="3000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 j col) N/B</a:t>
            </a:r>
          </a:p>
        </p:txBody>
      </p:sp>
      <p:sp>
        <p:nvSpPr>
          <p:cNvPr id="14" name="Slide Number Placeholder 13"/>
          <p:cNvSpPr>
            <a:spLocks noGrp="1"/>
          </p:cNvSpPr>
          <p:nvPr>
            <p:ph type="sldNum" sz="quarter" idx="10"/>
          </p:nvPr>
        </p:nvSpPr>
        <p:spPr/>
        <p:txBody>
          <a:bodyPr/>
          <a:lstStyle/>
          <a:p>
            <a:pPr>
              <a:defRPr/>
            </a:pPr>
            <a:fld id="{14E9965B-3E19-43B2-8F8E-06707298B8D9}" type="slidenum">
              <a:rPr lang="en-US"/>
              <a:pPr>
                <a:defRPr/>
              </a:pPr>
              <a:t>55</a:t>
            </a:fld>
            <a:endParaRPr lang="en-US" dirty="0"/>
          </a:p>
        </p:txBody>
      </p:sp>
      <p:sp>
        <p:nvSpPr>
          <p:cNvPr id="53258" name="TextBox 14"/>
          <p:cNvSpPr txBox="1">
            <a:spLocks noChangeArrowheads="1"/>
          </p:cNvSpPr>
          <p:nvPr/>
        </p:nvSpPr>
        <p:spPr bwMode="auto">
          <a:xfrm>
            <a:off x="4759325" y="13176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3259" name="TextBox 15"/>
          <p:cNvSpPr txBox="1">
            <a:spLocks noChangeArrowheads="1"/>
          </p:cNvSpPr>
          <p:nvPr/>
        </p:nvSpPr>
        <p:spPr bwMode="auto">
          <a:xfrm>
            <a:off x="6159500" y="37417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3260" name="TextBox 16"/>
          <p:cNvSpPr txBox="1">
            <a:spLocks noChangeArrowheads="1"/>
          </p:cNvSpPr>
          <p:nvPr/>
        </p:nvSpPr>
        <p:spPr bwMode="auto">
          <a:xfrm>
            <a:off x="5727700" y="2374900"/>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3261" name="TextBox 17"/>
          <p:cNvSpPr txBox="1">
            <a:spLocks noChangeArrowheads="1"/>
          </p:cNvSpPr>
          <p:nvPr/>
        </p:nvSpPr>
        <p:spPr bwMode="auto">
          <a:xfrm>
            <a:off x="7197725" y="14065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3262" name="TextBox 18"/>
          <p:cNvSpPr txBox="1">
            <a:spLocks noChangeArrowheads="1"/>
          </p:cNvSpPr>
          <p:nvPr/>
        </p:nvSpPr>
        <p:spPr bwMode="auto">
          <a:xfrm>
            <a:off x="7099300" y="25669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
        <p:nvSpPr>
          <p:cNvPr id="53263" name="TextBox 19"/>
          <p:cNvSpPr txBox="1">
            <a:spLocks noChangeArrowheads="1"/>
          </p:cNvSpPr>
          <p:nvPr/>
        </p:nvSpPr>
        <p:spPr bwMode="auto">
          <a:xfrm>
            <a:off x="7969250" y="23256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Blocking</a:t>
            </a:r>
            <a:endParaRPr lang="en-US"/>
          </a:p>
        </p:txBody>
      </p:sp>
      <p:sp>
        <p:nvSpPr>
          <p:cNvPr id="5" name="TextBox 4"/>
          <p:cNvSpPr txBox="1"/>
          <p:nvPr/>
        </p:nvSpPr>
        <p:spPr>
          <a:xfrm>
            <a:off x="251520" y="903533"/>
            <a:ext cx="4320480" cy="2406813"/>
          </a:xfrm>
          <a:prstGeom prst="rect">
            <a:avLst/>
          </a:prstGeom>
          <a:noFill/>
        </p:spPr>
        <p:txBody>
          <a:bodyPr wrap="square" rtlCol="0">
            <a:spAutoFit/>
          </a:bodyPr>
          <a:lstStyle/>
          <a:p>
            <a:r>
              <a:rPr lang="en-US" sz="1600" b="1">
                <a:latin typeface="Courier New" panose="02070309020205020404" pitchFamily="49" charset="0"/>
                <a:cs typeface="Courier New" panose="02070309020205020404" pitchFamily="49" charset="0"/>
              </a:rPr>
              <a:t>for (i = 0; i &lt; N; i = i + 1)</a:t>
            </a:r>
          </a:p>
          <a:p>
            <a:r>
              <a:rPr lang="en-US" sz="1600" b="1">
                <a:latin typeface="Courier New" panose="02070309020205020404" pitchFamily="49" charset="0"/>
                <a:cs typeface="Courier New" panose="02070309020205020404" pitchFamily="49" charset="0"/>
              </a:rPr>
              <a:t>  for (j = 0; j &lt; N; j = j + 1)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r = 0;</a:t>
            </a:r>
          </a:p>
          <a:p>
            <a:r>
              <a:rPr lang="en-US" sz="1600" b="1">
                <a:latin typeface="Courier New" panose="02070309020205020404" pitchFamily="49" charset="0"/>
                <a:cs typeface="Courier New" panose="02070309020205020404" pitchFamily="49" charset="0"/>
              </a:rPr>
              <a:t>    for (k = 0; k &lt; N; k = k + 1)</a:t>
            </a:r>
          </a:p>
          <a:p>
            <a:r>
              <a:rPr lang="en-US" sz="1600" b="1">
                <a:latin typeface="Courier New" panose="02070309020205020404" pitchFamily="49" charset="0"/>
                <a:cs typeface="Courier New" panose="02070309020205020404" pitchFamily="49" charset="0"/>
              </a:rPr>
              <a:t>      r = r + y[i][k]*z[k][j];</a:t>
            </a:r>
          </a:p>
          <a:p>
            <a:r>
              <a:rPr lang="en-US" sz="1600" b="1">
                <a:latin typeface="Courier New" panose="02070309020205020404" pitchFamily="49" charset="0"/>
                <a:cs typeface="Courier New" panose="02070309020205020404" pitchFamily="49" charset="0"/>
              </a:rPr>
              <a:t>    x[i][j] = r;</a:t>
            </a:r>
          </a:p>
          <a:p>
            <a:r>
              <a:rPr lang="en-US" sz="1600" b="1">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3"/>
          <a:stretch>
            <a:fillRect/>
          </a:stretch>
        </p:blipFill>
        <p:spPr>
          <a:xfrm>
            <a:off x="395536" y="3302880"/>
            <a:ext cx="8239125" cy="2752725"/>
          </a:xfrm>
          <a:prstGeom prst="rect">
            <a:avLst/>
          </a:prstGeom>
        </p:spPr>
      </p:pic>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56</a:t>
            </a:fld>
            <a:endParaRPr lang="en-US" dirty="0"/>
          </a:p>
        </p:txBody>
      </p:sp>
    </p:spTree>
    <p:extLst>
      <p:ext uri="{BB962C8B-B14F-4D97-AF65-F5344CB8AC3E}">
        <p14:creationId xmlns:p14="http://schemas.microsoft.com/office/powerpoint/2010/main" val="275198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Blocking</a:t>
            </a:r>
            <a:endParaRPr lang="en-US"/>
          </a:p>
        </p:txBody>
      </p:sp>
      <p:sp>
        <p:nvSpPr>
          <p:cNvPr id="6" name="TextBox 5"/>
          <p:cNvSpPr txBox="1"/>
          <p:nvPr/>
        </p:nvSpPr>
        <p:spPr>
          <a:xfrm>
            <a:off x="467544" y="980728"/>
            <a:ext cx="6444133" cy="2997744"/>
          </a:xfrm>
          <a:prstGeom prst="rect">
            <a:avLst/>
          </a:prstGeom>
          <a:noFill/>
        </p:spPr>
        <p:txBody>
          <a:bodyPr wrap="square" rtlCol="0">
            <a:spAutoFit/>
          </a:bodyPr>
          <a:lstStyle/>
          <a:p>
            <a:r>
              <a:rPr lang="en-US" sz="1600" b="1">
                <a:latin typeface="Courier New" panose="02070309020205020404" pitchFamily="49" charset="0"/>
                <a:cs typeface="Courier New" panose="02070309020205020404" pitchFamily="49" charset="0"/>
              </a:rPr>
              <a:t>for (jj = 0; jj &lt; N; jj = jj + B)</a:t>
            </a:r>
          </a:p>
          <a:p>
            <a:r>
              <a:rPr lang="en-US" sz="1600" b="1">
                <a:latin typeface="Courier New" panose="02070309020205020404" pitchFamily="49" charset="0"/>
                <a:cs typeface="Courier New" panose="02070309020205020404" pitchFamily="49" charset="0"/>
              </a:rPr>
              <a:t>  for (kk = 0; kk &lt; N; kk = kk + B)</a:t>
            </a:r>
          </a:p>
          <a:p>
            <a:r>
              <a:rPr lang="en-US" sz="1600" b="1">
                <a:latin typeface="Courier New" panose="02070309020205020404" pitchFamily="49" charset="0"/>
                <a:cs typeface="Courier New" panose="02070309020205020404" pitchFamily="49" charset="0"/>
              </a:rPr>
              <a:t>    for (i = 0; i &lt; N; i = i + 1)</a:t>
            </a:r>
          </a:p>
          <a:p>
            <a:r>
              <a:rPr lang="en-US" sz="1600" b="1">
                <a:latin typeface="Courier New" panose="02070309020205020404" pitchFamily="49" charset="0"/>
                <a:cs typeface="Courier New" panose="02070309020205020404" pitchFamily="49" charset="0"/>
              </a:rPr>
              <a:t>      for (j = jj; j &lt; min(jj + B,N); j = j + 1)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r = 0;</a:t>
            </a:r>
          </a:p>
          <a:p>
            <a:r>
              <a:rPr lang="en-US" sz="1600" b="1">
                <a:latin typeface="Courier New" panose="02070309020205020404" pitchFamily="49" charset="0"/>
                <a:cs typeface="Courier New" panose="02070309020205020404" pitchFamily="49" charset="0"/>
              </a:rPr>
              <a:t>        for (k = kk; k &lt; min(kk + B,N); k = k + 1)</a:t>
            </a:r>
          </a:p>
          <a:p>
            <a:r>
              <a:rPr lang="en-US" sz="1600" b="1">
                <a:latin typeface="Courier New" panose="02070309020205020404" pitchFamily="49" charset="0"/>
                <a:cs typeface="Courier New" panose="02070309020205020404" pitchFamily="49" charset="0"/>
              </a:rPr>
              <a:t>          r = r + y[i][k]*z[k][j];</a:t>
            </a:r>
          </a:p>
          <a:p>
            <a:r>
              <a:rPr lang="en-US" sz="1600" b="1">
                <a:latin typeface="Courier New" panose="02070309020205020404" pitchFamily="49" charset="0"/>
                <a:cs typeface="Courier New" panose="02070309020205020404" pitchFamily="49" charset="0"/>
              </a:rPr>
              <a:t>        x[i][j] = x[i][j] + r;</a:t>
            </a:r>
          </a:p>
          <a:p>
            <a:r>
              <a:rPr lang="en-US" sz="1600" b="1">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2"/>
          <a:stretch>
            <a:fillRect/>
          </a:stretch>
        </p:blipFill>
        <p:spPr>
          <a:xfrm>
            <a:off x="827584" y="3717032"/>
            <a:ext cx="7411070" cy="2476049"/>
          </a:xfrm>
          <a:prstGeom prst="rect">
            <a:avLst/>
          </a:prstGeom>
        </p:spPr>
      </p:pic>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57</a:t>
            </a:fld>
            <a:endParaRPr lang="en-US" dirty="0"/>
          </a:p>
        </p:txBody>
      </p:sp>
    </p:spTree>
    <p:extLst>
      <p:ext uri="{BB962C8B-B14F-4D97-AF65-F5344CB8AC3E}">
        <p14:creationId xmlns:p14="http://schemas.microsoft.com/office/powerpoint/2010/main" val="1673912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513" y="938213"/>
            <a:ext cx="555148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a:xfrm>
            <a:off x="590550" y="185738"/>
            <a:ext cx="7943850" cy="530225"/>
          </a:xfrm>
        </p:spPr>
        <p:txBody>
          <a:bodyPr/>
          <a:lstStyle/>
          <a:p>
            <a:pPr eaLnBrk="1" hangingPunct="1"/>
            <a:r>
              <a:rPr lang="en-US" altLang="en-US" smtClean="0"/>
              <a:t>9. </a:t>
            </a:r>
            <a:r>
              <a:rPr lang="en-US" altLang="en-US" u="sng" smtClean="0"/>
              <a:t>Hardware</a:t>
            </a:r>
            <a:r>
              <a:rPr lang="en-US" altLang="en-US" smtClean="0"/>
              <a:t> Prefetching</a:t>
            </a:r>
          </a:p>
        </p:txBody>
      </p:sp>
      <p:sp>
        <p:nvSpPr>
          <p:cNvPr id="32771" name="Rectangle 3"/>
          <p:cNvSpPr>
            <a:spLocks noGrp="1" noChangeArrowheads="1"/>
          </p:cNvSpPr>
          <p:nvPr>
            <p:ph type="body" idx="1"/>
          </p:nvPr>
        </p:nvSpPr>
        <p:spPr>
          <a:xfrm>
            <a:off x="93663" y="996950"/>
            <a:ext cx="3724275" cy="5195888"/>
          </a:xfrm>
        </p:spPr>
        <p:txBody>
          <a:bodyPr>
            <a:normAutofit fontScale="92500" lnSpcReduction="20000"/>
          </a:bodyPr>
          <a:lstStyle/>
          <a:p>
            <a:pPr eaLnBrk="1" hangingPunct="1">
              <a:defRPr/>
            </a:pPr>
            <a:r>
              <a:rPr lang="en-US" dirty="0"/>
              <a:t>Instruction </a:t>
            </a:r>
            <a:r>
              <a:rPr lang="en-US" dirty="0" smtClean="0"/>
              <a:t>Prefetching</a:t>
            </a:r>
            <a:endParaRPr lang="en-US" dirty="0"/>
          </a:p>
          <a:p>
            <a:pPr lvl="1" eaLnBrk="1" hangingPunct="1">
              <a:defRPr/>
            </a:pPr>
            <a:r>
              <a:rPr lang="en-US" dirty="0"/>
              <a:t>Fetch 2 blocks on a miss</a:t>
            </a:r>
          </a:p>
          <a:p>
            <a:pPr lvl="1" eaLnBrk="1" hangingPunct="1">
              <a:defRPr/>
            </a:pPr>
            <a:r>
              <a:rPr lang="en-US" dirty="0"/>
              <a:t>Extra block placed in “</a:t>
            </a:r>
            <a:r>
              <a:rPr lang="en-US" u="sng" dirty="0">
                <a:solidFill>
                  <a:srgbClr val="114FFB"/>
                </a:solidFill>
              </a:rPr>
              <a:t>stream buffer</a:t>
            </a:r>
            <a:r>
              <a:rPr lang="en-US" dirty="0"/>
              <a:t>”</a:t>
            </a:r>
          </a:p>
          <a:p>
            <a:pPr lvl="1" eaLnBrk="1" hangingPunct="1">
              <a:defRPr/>
            </a:pPr>
            <a:r>
              <a:rPr lang="en-US" dirty="0"/>
              <a:t>On miss check stream </a:t>
            </a:r>
            <a:r>
              <a:rPr lang="en-US" dirty="0" smtClean="0"/>
              <a:t>buffer</a:t>
            </a:r>
          </a:p>
          <a:p>
            <a:pPr lvl="1" eaLnBrk="1" hangingPunct="1">
              <a:defRPr/>
            </a:pPr>
            <a:r>
              <a:rPr lang="en-US" dirty="0" smtClean="0"/>
              <a:t>Lowers </a:t>
            </a:r>
            <a:r>
              <a:rPr lang="en-US" i="1" dirty="0" smtClean="0">
                <a:solidFill>
                  <a:srgbClr val="114FFB"/>
                </a:solidFill>
              </a:rPr>
              <a:t>Miss Penalty </a:t>
            </a:r>
            <a:endParaRPr lang="en-US" i="1" dirty="0">
              <a:solidFill>
                <a:srgbClr val="114FFB"/>
              </a:solidFill>
            </a:endParaRPr>
          </a:p>
          <a:p>
            <a:pPr eaLnBrk="1" hangingPunct="1">
              <a:defRPr/>
            </a:pPr>
            <a:r>
              <a:rPr lang="en-US" dirty="0"/>
              <a:t>Works with data blocks too:</a:t>
            </a:r>
          </a:p>
          <a:p>
            <a:pPr lvl="1" eaLnBrk="1" hangingPunct="1">
              <a:defRPr/>
            </a:pPr>
            <a:r>
              <a:rPr lang="en-US" dirty="0"/>
              <a:t>Jouppi [1990]: 1 data stream buffer got 25% misses from 4KB direct mapped cache; 4 streams got 43%</a:t>
            </a:r>
          </a:p>
          <a:p>
            <a:pPr eaLnBrk="1" hangingPunct="1">
              <a:defRPr/>
            </a:pPr>
            <a:r>
              <a:rPr lang="en-US" dirty="0"/>
              <a:t>Prefetching relies on having extra memory bandwidth that can be used without penalty</a:t>
            </a:r>
          </a:p>
        </p:txBody>
      </p:sp>
      <p:sp>
        <p:nvSpPr>
          <p:cNvPr id="4" name="Slide Number Placeholder 3"/>
          <p:cNvSpPr>
            <a:spLocks noGrp="1"/>
          </p:cNvSpPr>
          <p:nvPr>
            <p:ph type="sldNum" sz="quarter" idx="10"/>
          </p:nvPr>
        </p:nvSpPr>
        <p:spPr/>
        <p:txBody>
          <a:bodyPr/>
          <a:lstStyle/>
          <a:p>
            <a:pPr>
              <a:defRPr/>
            </a:pPr>
            <a:fld id="{F9F73C9E-2A27-4997-830F-B5CA40EED820}" type="slidenum">
              <a:rPr lang="en-US"/>
              <a:pPr>
                <a:defRPr/>
              </a:pPr>
              <a:t>58</a:t>
            </a:fld>
            <a:endParaRPr lang="en-US" dirty="0"/>
          </a:p>
        </p:txBody>
      </p:sp>
      <p:sp>
        <p:nvSpPr>
          <p:cNvPr id="5" name="TextBox 4"/>
          <p:cNvSpPr txBox="1"/>
          <p:nvPr/>
        </p:nvSpPr>
        <p:spPr>
          <a:xfrm>
            <a:off x="4543425" y="4406900"/>
            <a:ext cx="4138613" cy="338138"/>
          </a:xfrm>
          <a:prstGeom prst="rect">
            <a:avLst/>
          </a:prstGeom>
          <a:noFill/>
        </p:spPr>
        <p:txBody>
          <a:bodyPr>
            <a:spAutoFit/>
          </a:bodyPr>
          <a:lstStyle/>
          <a:p>
            <a:pPr algn="ctr" eaLnBrk="0" hangingPunct="0">
              <a:spcBef>
                <a:spcPct val="20000"/>
              </a:spcBef>
              <a:buClr>
                <a:schemeClr val="tx1"/>
              </a:buClr>
              <a:buSzPct val="60000"/>
              <a:buFont typeface="Wingdings" pitchFamily="2" charset="2"/>
              <a:buNone/>
              <a:defRPr/>
            </a:pPr>
            <a:r>
              <a:rPr lang="en-US" sz="1600" dirty="0">
                <a:solidFill>
                  <a:srgbClr val="003399"/>
                </a:solidFill>
                <a:latin typeface="+mn-lt"/>
                <a:cs typeface="+mn-cs"/>
              </a:rPr>
              <a:t>Pentium 4 Pre-fetching</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76200"/>
            <a:ext cx="7848600" cy="725488"/>
          </a:xfrm>
        </p:spPr>
        <p:txBody>
          <a:bodyPr/>
          <a:lstStyle/>
          <a:p>
            <a:pPr eaLnBrk="1" hangingPunct="1"/>
            <a:r>
              <a:rPr lang="en-US" altLang="en-US" smtClean="0"/>
              <a:t>10. Compiler-Controlled Prefetching Data</a:t>
            </a:r>
          </a:p>
        </p:txBody>
      </p:sp>
      <p:sp>
        <p:nvSpPr>
          <p:cNvPr id="33795" name="Rectangle 3"/>
          <p:cNvSpPr>
            <a:spLocks noGrp="1" noChangeArrowheads="1"/>
          </p:cNvSpPr>
          <p:nvPr>
            <p:ph type="body" idx="1"/>
          </p:nvPr>
        </p:nvSpPr>
        <p:spPr>
          <a:xfrm>
            <a:off x="388938" y="982639"/>
            <a:ext cx="8366125" cy="5405461"/>
          </a:xfrm>
        </p:spPr>
        <p:txBody>
          <a:bodyPr/>
          <a:lstStyle/>
          <a:p>
            <a:pPr eaLnBrk="1" hangingPunct="1">
              <a:lnSpc>
                <a:spcPct val="70000"/>
              </a:lnSpc>
            </a:pPr>
            <a:r>
              <a:rPr lang="en-US" altLang="en-US" sz="2000" dirty="0" smtClean="0"/>
              <a:t>Compiler </a:t>
            </a:r>
            <a:r>
              <a:rPr lang="en-US" altLang="en-US" sz="2000" dirty="0" smtClean="0"/>
              <a:t>can insert instructions to </a:t>
            </a:r>
            <a:r>
              <a:rPr lang="en-US" altLang="en-US" sz="2000" dirty="0" err="1" smtClean="0"/>
              <a:t>prefetch</a:t>
            </a:r>
            <a:r>
              <a:rPr lang="en-US" altLang="en-US" sz="2000" dirty="0" smtClean="0"/>
              <a:t> data before it is needed </a:t>
            </a:r>
          </a:p>
          <a:p>
            <a:pPr lvl="1" eaLnBrk="1" hangingPunct="1">
              <a:lnSpc>
                <a:spcPct val="70000"/>
              </a:lnSpc>
            </a:pPr>
            <a:r>
              <a:rPr lang="en-US" altLang="en-US" sz="1800" i="1" dirty="0" smtClean="0"/>
              <a:t>Register </a:t>
            </a:r>
            <a:r>
              <a:rPr lang="en-US" altLang="en-US" sz="1800" i="1" dirty="0" err="1" smtClean="0"/>
              <a:t>prefetch</a:t>
            </a:r>
            <a:r>
              <a:rPr lang="en-US" altLang="en-US" sz="1800" i="1" dirty="0" smtClean="0"/>
              <a:t>:</a:t>
            </a:r>
            <a:r>
              <a:rPr lang="en-US" altLang="en-US" sz="1800" dirty="0" smtClean="0">
                <a:sym typeface="Wingdings" pitchFamily="2" charset="2"/>
              </a:rPr>
              <a:t> </a:t>
            </a:r>
            <a:r>
              <a:rPr lang="en-US" altLang="en-US" sz="1800" dirty="0" smtClean="0">
                <a:sym typeface="Wingdings" pitchFamily="2" charset="2"/>
              </a:rPr>
              <a:t>	</a:t>
            </a:r>
            <a:r>
              <a:rPr lang="en-US" altLang="en-US" sz="1800" dirty="0" smtClean="0"/>
              <a:t>Load </a:t>
            </a:r>
            <a:r>
              <a:rPr lang="en-US" altLang="en-US" sz="1800" dirty="0" smtClean="0"/>
              <a:t>data into register</a:t>
            </a:r>
          </a:p>
          <a:p>
            <a:pPr lvl="1" eaLnBrk="1" hangingPunct="1">
              <a:lnSpc>
                <a:spcPct val="70000"/>
              </a:lnSpc>
            </a:pPr>
            <a:r>
              <a:rPr lang="en-US" altLang="en-US" sz="1800" i="1" dirty="0" smtClean="0"/>
              <a:t>Cache </a:t>
            </a:r>
            <a:r>
              <a:rPr lang="en-US" altLang="en-US" sz="1800" i="1" dirty="0" err="1" smtClean="0"/>
              <a:t>prefetch</a:t>
            </a:r>
            <a:r>
              <a:rPr lang="en-US" altLang="en-US" sz="1800" dirty="0" smtClean="0"/>
              <a:t>: </a:t>
            </a:r>
            <a:r>
              <a:rPr lang="en-US" altLang="en-US" sz="1800" dirty="0" smtClean="0"/>
              <a:t>	Load </a:t>
            </a:r>
            <a:r>
              <a:rPr lang="en-US" altLang="en-US" sz="1800" dirty="0" smtClean="0"/>
              <a:t>block into </a:t>
            </a:r>
            <a:r>
              <a:rPr lang="en-US" altLang="en-US" sz="1800" dirty="0" smtClean="0"/>
              <a:t>cache</a:t>
            </a:r>
          </a:p>
          <a:p>
            <a:pPr lvl="1" eaLnBrk="1" hangingPunct="1">
              <a:lnSpc>
                <a:spcPct val="70000"/>
              </a:lnSpc>
            </a:pPr>
            <a:endParaRPr lang="en-US" altLang="en-US" sz="1800" dirty="0" smtClean="0"/>
          </a:p>
          <a:p>
            <a:pPr lvl="1" eaLnBrk="1" hangingPunct="1">
              <a:lnSpc>
                <a:spcPct val="70000"/>
              </a:lnSpc>
            </a:pPr>
            <a:r>
              <a:rPr lang="en-US" altLang="en-US" sz="1800" dirty="0" smtClean="0"/>
              <a:t>Special prefetching instructions cannot cause faults</a:t>
            </a:r>
          </a:p>
          <a:p>
            <a:pPr lvl="2" eaLnBrk="1" hangingPunct="1">
              <a:lnSpc>
                <a:spcPct val="70000"/>
              </a:lnSpc>
            </a:pPr>
            <a:r>
              <a:rPr lang="en-US" altLang="en-US" sz="1600" dirty="0" smtClean="0"/>
              <a:t>a form of speculative </a:t>
            </a:r>
            <a:r>
              <a:rPr lang="en-US" altLang="en-US" sz="1600" dirty="0" smtClean="0"/>
              <a:t>execution</a:t>
            </a:r>
          </a:p>
          <a:p>
            <a:pPr lvl="2" eaLnBrk="1" hangingPunct="1">
              <a:lnSpc>
                <a:spcPct val="70000"/>
              </a:lnSpc>
            </a:pPr>
            <a:endParaRPr lang="en-US" altLang="en-US" sz="1600" dirty="0"/>
          </a:p>
          <a:p>
            <a:pPr lvl="1" eaLnBrk="1" hangingPunct="1">
              <a:lnSpc>
                <a:spcPct val="70000"/>
              </a:lnSpc>
            </a:pPr>
            <a:r>
              <a:rPr lang="en-US" altLang="en-US" sz="1800" dirty="0" smtClean="0"/>
              <a:t>Only useful if </a:t>
            </a:r>
            <a:r>
              <a:rPr lang="en-US" altLang="en-US" sz="1800" dirty="0"/>
              <a:t>processor can continue to obtain instructions and data while cache is waiting for </a:t>
            </a:r>
            <a:r>
              <a:rPr lang="en-US" altLang="en-US" sz="1800" dirty="0" err="1"/>
              <a:t>prefetched</a:t>
            </a:r>
            <a:r>
              <a:rPr lang="en-US" altLang="en-US" sz="1800" dirty="0"/>
              <a:t> </a:t>
            </a:r>
            <a:r>
              <a:rPr lang="en-US" altLang="en-US" sz="1800" dirty="0" smtClean="0"/>
              <a:t>data</a:t>
            </a:r>
          </a:p>
          <a:p>
            <a:pPr lvl="1" eaLnBrk="1" hangingPunct="1">
              <a:lnSpc>
                <a:spcPct val="70000"/>
              </a:lnSpc>
            </a:pPr>
            <a:endParaRPr lang="en-US" altLang="en-US" sz="1800" dirty="0"/>
          </a:p>
          <a:p>
            <a:pPr lvl="1" eaLnBrk="1" hangingPunct="1">
              <a:lnSpc>
                <a:spcPct val="70000"/>
              </a:lnSpc>
            </a:pPr>
            <a:r>
              <a:rPr lang="en-US" altLang="en-US" sz="1800" dirty="0" smtClean="0"/>
              <a:t>such caches are known as </a:t>
            </a:r>
            <a:r>
              <a:rPr lang="en-US" altLang="en-US" sz="1800" i="1" dirty="0" err="1" smtClean="0"/>
              <a:t>nonblocking</a:t>
            </a:r>
            <a:r>
              <a:rPr lang="en-US" altLang="en-US" sz="1800" dirty="0" smtClean="0"/>
              <a:t> or </a:t>
            </a:r>
            <a:r>
              <a:rPr lang="en-US" altLang="en-US" sz="1800" i="1" dirty="0" smtClean="0"/>
              <a:t>lookup-free</a:t>
            </a:r>
          </a:p>
          <a:p>
            <a:pPr lvl="1" eaLnBrk="1" hangingPunct="1">
              <a:lnSpc>
                <a:spcPct val="70000"/>
              </a:lnSpc>
            </a:pPr>
            <a:endParaRPr lang="en-US" altLang="en-US" sz="1800" i="1" dirty="0" smtClean="0"/>
          </a:p>
          <a:p>
            <a:pPr eaLnBrk="1" hangingPunct="1">
              <a:lnSpc>
                <a:spcPct val="70000"/>
              </a:lnSpc>
            </a:pPr>
            <a:r>
              <a:rPr lang="en-US" altLang="en-US" sz="2000" dirty="0" err="1" smtClean="0"/>
              <a:t>Prefetch</a:t>
            </a:r>
            <a:r>
              <a:rPr lang="en-US" altLang="en-US" sz="2000" dirty="0" smtClean="0"/>
              <a:t> </a:t>
            </a:r>
            <a:r>
              <a:rPr lang="en-US" altLang="en-US" sz="2000" dirty="0" smtClean="0"/>
              <a:t>instructions increase IC, </a:t>
            </a:r>
            <a:r>
              <a:rPr lang="en-US" altLang="en-US" sz="2000" dirty="0" smtClean="0"/>
              <a:t>so compiler </a:t>
            </a:r>
            <a:r>
              <a:rPr lang="en-US" altLang="en-US" sz="2000" dirty="0" smtClean="0"/>
              <a:t>should concentrate on memory references that are likely to result in cache misses </a:t>
            </a:r>
          </a:p>
          <a:p>
            <a:pPr lvl="1" eaLnBrk="1" hangingPunct="1">
              <a:lnSpc>
                <a:spcPct val="70000"/>
              </a:lnSpc>
            </a:pPr>
            <a:endParaRPr lang="en-US" altLang="en-US" sz="1800" dirty="0" smtClean="0"/>
          </a:p>
          <a:p>
            <a:pPr eaLnBrk="1" hangingPunct="1">
              <a:lnSpc>
                <a:spcPct val="70000"/>
              </a:lnSpc>
            </a:pPr>
            <a:r>
              <a:rPr lang="en-US" altLang="en-US" sz="2000" dirty="0" smtClean="0"/>
              <a:t>Issuing </a:t>
            </a:r>
            <a:r>
              <a:rPr lang="en-US" altLang="en-US" sz="2000" dirty="0" err="1" smtClean="0"/>
              <a:t>Prefetch</a:t>
            </a:r>
            <a:r>
              <a:rPr lang="en-US" altLang="en-US" sz="2000" dirty="0" smtClean="0"/>
              <a:t> Instructions takes time</a:t>
            </a:r>
          </a:p>
          <a:p>
            <a:pPr lvl="1" eaLnBrk="1" hangingPunct="1">
              <a:lnSpc>
                <a:spcPct val="70000"/>
              </a:lnSpc>
            </a:pPr>
            <a:r>
              <a:rPr lang="en-US" altLang="en-US" sz="1800" dirty="0" smtClean="0"/>
              <a:t>Is cost of </a:t>
            </a:r>
            <a:r>
              <a:rPr lang="en-US" altLang="en-US" sz="1800" dirty="0" err="1" smtClean="0"/>
              <a:t>prefetch</a:t>
            </a:r>
            <a:r>
              <a:rPr lang="en-US" altLang="en-US" sz="1800" dirty="0" smtClean="0"/>
              <a:t> issues &lt; savings in reduced misses?</a:t>
            </a:r>
          </a:p>
          <a:p>
            <a:pPr lvl="1" eaLnBrk="1" hangingPunct="1">
              <a:lnSpc>
                <a:spcPct val="70000"/>
              </a:lnSpc>
            </a:pPr>
            <a:r>
              <a:rPr lang="en-US" altLang="en-US" sz="1800" dirty="0" smtClean="0"/>
              <a:t>Higher superscalar reduces difficulty of issue </a:t>
            </a:r>
            <a:r>
              <a:rPr lang="en-US" altLang="en-US" sz="1800" dirty="0" smtClean="0"/>
              <a:t>bandwidth</a:t>
            </a:r>
          </a:p>
          <a:p>
            <a:pPr lvl="1" eaLnBrk="1" hangingPunct="1">
              <a:lnSpc>
                <a:spcPct val="70000"/>
              </a:lnSpc>
            </a:pPr>
            <a:endParaRPr lang="en-US" altLang="en-US" sz="1800" dirty="0"/>
          </a:p>
        </p:txBody>
      </p:sp>
      <p:sp>
        <p:nvSpPr>
          <p:cNvPr id="5" name="Slide Number Placeholder 4"/>
          <p:cNvSpPr>
            <a:spLocks noGrp="1"/>
          </p:cNvSpPr>
          <p:nvPr>
            <p:ph type="sldNum" sz="quarter" idx="10"/>
          </p:nvPr>
        </p:nvSpPr>
        <p:spPr/>
        <p:txBody>
          <a:bodyPr/>
          <a:lstStyle/>
          <a:p>
            <a:pPr>
              <a:defRPr/>
            </a:pPr>
            <a:fld id="{B32101A5-9432-44D0-9911-DFE0B8F95375}" type="slidenum">
              <a:rPr lang="en-US"/>
              <a:pPr>
                <a:defRPr/>
              </a:pPr>
              <a:t>59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5">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5">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7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Introduction</a:t>
            </a:r>
            <a:endParaRPr lang="en-AU" altLang="en-US" smtClean="0"/>
          </a:p>
        </p:txBody>
      </p:sp>
      <p:sp>
        <p:nvSpPr>
          <p:cNvPr id="4100" name="Rectangle 3"/>
          <p:cNvSpPr>
            <a:spLocks noGrp="1" noChangeArrowheads="1"/>
          </p:cNvSpPr>
          <p:nvPr>
            <p:ph type="body" idx="1"/>
          </p:nvPr>
        </p:nvSpPr>
        <p:spPr>
          <a:xfrm>
            <a:off x="457200" y="934872"/>
            <a:ext cx="8229600" cy="5191292"/>
          </a:xfrm>
        </p:spPr>
        <p:txBody>
          <a:bodyPr/>
          <a:lstStyle/>
          <a:p>
            <a:pPr eaLnBrk="1" hangingPunct="1">
              <a:lnSpc>
                <a:spcPct val="90000"/>
              </a:lnSpc>
            </a:pPr>
            <a:r>
              <a:rPr lang="en-US" altLang="en-US" dirty="0" smtClean="0"/>
              <a:t>Programmers want unlimited memory (with low latency</a:t>
            </a:r>
            <a:r>
              <a:rPr lang="en-US" altLang="en-US" dirty="0" smtClean="0"/>
              <a:t>)</a:t>
            </a:r>
          </a:p>
          <a:p>
            <a:pPr eaLnBrk="1" hangingPunct="1">
              <a:lnSpc>
                <a:spcPct val="90000"/>
              </a:lnSpc>
            </a:pPr>
            <a:r>
              <a:rPr lang="en-US" altLang="en-US" dirty="0" smtClean="0"/>
              <a:t>Obstacles:</a:t>
            </a:r>
            <a:endParaRPr lang="en-US" altLang="en-US" dirty="0" smtClean="0"/>
          </a:p>
          <a:p>
            <a:pPr lvl="1" eaLnBrk="1" hangingPunct="1">
              <a:lnSpc>
                <a:spcPct val="90000"/>
              </a:lnSpc>
            </a:pPr>
            <a:r>
              <a:rPr lang="en-US" altLang="en-US" dirty="0"/>
              <a:t>Large memory inherently slow</a:t>
            </a:r>
          </a:p>
          <a:p>
            <a:pPr lvl="1" eaLnBrk="1" hangingPunct="1">
              <a:lnSpc>
                <a:spcPct val="90000"/>
              </a:lnSpc>
            </a:pPr>
            <a:r>
              <a:rPr lang="en-US" altLang="en-US" dirty="0"/>
              <a:t>Fast memory costs more $/bit than slower memory</a:t>
            </a:r>
          </a:p>
          <a:p>
            <a:pPr marL="0" indent="0" eaLnBrk="1" hangingPunct="1">
              <a:lnSpc>
                <a:spcPct val="90000"/>
              </a:lnSpc>
              <a:buNone/>
            </a:pPr>
            <a:endParaRPr lang="en-US" altLang="en-US" dirty="0" smtClean="0"/>
          </a:p>
        </p:txBody>
      </p:sp>
      <p:sp>
        <p:nvSpPr>
          <p:cNvPr id="4" name="Slide Number Placeholder 3"/>
          <p:cNvSpPr>
            <a:spLocks noGrp="1"/>
          </p:cNvSpPr>
          <p:nvPr>
            <p:ph type="sldNum" sz="quarter" idx="10"/>
          </p:nvPr>
        </p:nvSpPr>
        <p:spPr/>
        <p:txBody>
          <a:bodyPr/>
          <a:lstStyle/>
          <a:p>
            <a:pPr>
              <a:defRPr/>
            </a:pPr>
            <a:fld id="{3A3113F6-0216-4395-BFD9-4655626E7C68}" type="slidenum">
              <a:rPr lang="en-US"/>
              <a:pPr>
                <a:defRPr/>
              </a:pPr>
              <a:t>6</a:t>
            </a:fld>
            <a:endParaRPr lang="en-US" dirty="0"/>
          </a:p>
        </p:txBody>
      </p:sp>
      <p:sp>
        <p:nvSpPr>
          <p:cNvPr id="13" name="Rectangle 314"/>
          <p:cNvSpPr>
            <a:spLocks noChangeArrowheads="1"/>
          </p:cNvSpPr>
          <p:nvPr/>
        </p:nvSpPr>
        <p:spPr bwMode="auto">
          <a:xfrm>
            <a:off x="2052353" y="2479364"/>
            <a:ext cx="5654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nSpc>
                <a:spcPct val="90000"/>
              </a:lnSpc>
              <a:spcBef>
                <a:spcPct val="0"/>
              </a:spcBef>
              <a:buFontTx/>
              <a:buNone/>
            </a:pPr>
            <a:r>
              <a:rPr lang="en-US" altLang="en-US" b="0" dirty="0">
                <a:solidFill>
                  <a:schemeClr val="tx2"/>
                </a:solidFill>
              </a:rPr>
              <a:t>Processor-DRAM Memory Gap (latency)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442" y="2844417"/>
            <a:ext cx="7710988" cy="3624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000" dirty="0" smtClean="0"/>
              <a:t>128 </a:t>
            </a:r>
            <a:r>
              <a:rPr lang="en-US" sz="2000" dirty="0" err="1" smtClean="0"/>
              <a:t>MiB</a:t>
            </a:r>
            <a:r>
              <a:rPr lang="en-US" sz="2000" dirty="0" smtClean="0"/>
              <a:t> to 1 </a:t>
            </a:r>
            <a:r>
              <a:rPr lang="en-US" sz="2000" dirty="0" err="1" smtClean="0"/>
              <a:t>GiB</a:t>
            </a:r>
            <a:endParaRPr lang="en-US" sz="2000" dirty="0" smtClean="0"/>
          </a:p>
          <a:p>
            <a:pPr>
              <a:lnSpc>
                <a:spcPct val="90000"/>
              </a:lnSpc>
            </a:pPr>
            <a:r>
              <a:rPr lang="en-US" sz="2000" dirty="0" smtClean="0"/>
              <a:t>Smaller blocks require substantial tag storage</a:t>
            </a:r>
          </a:p>
          <a:p>
            <a:pPr>
              <a:lnSpc>
                <a:spcPct val="90000"/>
              </a:lnSpc>
            </a:pPr>
            <a:r>
              <a:rPr lang="en-US" sz="2000" dirty="0" smtClean="0"/>
              <a:t>Larger blocks are potentially inefficient</a:t>
            </a:r>
          </a:p>
          <a:p>
            <a:pPr>
              <a:lnSpc>
                <a:spcPct val="90000"/>
              </a:lnSpc>
            </a:pPr>
            <a:endParaRPr lang="en-US" sz="2000" dirty="0" smtClean="0"/>
          </a:p>
          <a:p>
            <a:pPr>
              <a:lnSpc>
                <a:spcPct val="90000"/>
              </a:lnSpc>
            </a:pPr>
            <a:r>
              <a:rPr lang="en-US" sz="2000" dirty="0" smtClean="0"/>
              <a:t>One approach (L-H):</a:t>
            </a:r>
          </a:p>
          <a:p>
            <a:pPr lvl="1">
              <a:lnSpc>
                <a:spcPct val="90000"/>
              </a:lnSpc>
            </a:pPr>
            <a:r>
              <a:rPr lang="en-US" sz="1800" dirty="0" smtClean="0"/>
              <a:t>Each SDRAM row is a block index</a:t>
            </a:r>
          </a:p>
          <a:p>
            <a:pPr lvl="1">
              <a:lnSpc>
                <a:spcPct val="90000"/>
              </a:lnSpc>
            </a:pPr>
            <a:r>
              <a:rPr lang="en-US" sz="1800" dirty="0" smtClean="0"/>
              <a:t>Each row contains set of tags and 29 data segments</a:t>
            </a:r>
          </a:p>
          <a:p>
            <a:pPr lvl="1">
              <a:lnSpc>
                <a:spcPct val="90000"/>
              </a:lnSpc>
            </a:pPr>
            <a:r>
              <a:rPr lang="en-US" sz="1800" dirty="0" smtClean="0"/>
              <a:t>29-set associative</a:t>
            </a:r>
          </a:p>
          <a:p>
            <a:pPr lvl="1">
              <a:lnSpc>
                <a:spcPct val="90000"/>
              </a:lnSpc>
            </a:pPr>
            <a:r>
              <a:rPr lang="en-US" sz="1800" dirty="0" smtClean="0"/>
              <a:t>Hit requires a </a:t>
            </a:r>
            <a:r>
              <a:rPr lang="en-US" sz="1800" dirty="0" smtClean="0"/>
              <a:t>CAS</a:t>
            </a:r>
          </a:p>
          <a:p>
            <a:pPr lvl="1">
              <a:lnSpc>
                <a:spcPct val="90000"/>
              </a:lnSpc>
            </a:pPr>
            <a:endParaRPr lang="en-US" dirty="0"/>
          </a:p>
          <a:p>
            <a:pPr>
              <a:lnSpc>
                <a:spcPct val="90000"/>
              </a:lnSpc>
            </a:pPr>
            <a:r>
              <a:rPr lang="en-US" sz="2000" dirty="0"/>
              <a:t>Another approach (Alloy cache):</a:t>
            </a:r>
          </a:p>
          <a:p>
            <a:pPr lvl="1">
              <a:lnSpc>
                <a:spcPct val="90000"/>
              </a:lnSpc>
            </a:pPr>
            <a:r>
              <a:rPr lang="en-US" sz="1800" dirty="0"/>
              <a:t>Mold tag and data together</a:t>
            </a:r>
          </a:p>
          <a:p>
            <a:pPr lvl="1">
              <a:lnSpc>
                <a:spcPct val="90000"/>
              </a:lnSpc>
            </a:pPr>
            <a:r>
              <a:rPr lang="en-US" sz="1800" dirty="0"/>
              <a:t>Use direct mapped</a:t>
            </a:r>
          </a:p>
          <a:p>
            <a:pPr lvl="1">
              <a:lnSpc>
                <a:spcPct val="90000"/>
              </a:lnSpc>
            </a:pPr>
            <a:endParaRPr lang="en-US" sz="1800" dirty="0"/>
          </a:p>
          <a:p>
            <a:pPr>
              <a:lnSpc>
                <a:spcPct val="90000"/>
              </a:lnSpc>
            </a:pPr>
            <a:r>
              <a:rPr lang="en-US" sz="2000" dirty="0"/>
              <a:t>Both schemes require two DRAM accesses for misses</a:t>
            </a:r>
          </a:p>
          <a:p>
            <a:pPr lvl="1">
              <a:lnSpc>
                <a:spcPct val="90000"/>
              </a:lnSpc>
            </a:pPr>
            <a:r>
              <a:rPr lang="en-US" sz="1800" dirty="0"/>
              <a:t>Two solutions:</a:t>
            </a:r>
          </a:p>
          <a:p>
            <a:pPr lvl="2">
              <a:lnSpc>
                <a:spcPct val="90000"/>
              </a:lnSpc>
            </a:pPr>
            <a:r>
              <a:rPr lang="en-US" sz="1600" dirty="0"/>
              <a:t>Use map to keep track of blocks</a:t>
            </a:r>
          </a:p>
          <a:p>
            <a:pPr lvl="2">
              <a:lnSpc>
                <a:spcPct val="90000"/>
              </a:lnSpc>
            </a:pPr>
            <a:r>
              <a:rPr lang="en-US" sz="1600" dirty="0"/>
              <a:t>Predict likely misses</a:t>
            </a:r>
          </a:p>
          <a:p>
            <a:pPr lvl="1">
              <a:lnSpc>
                <a:spcPct val="90000"/>
              </a:lnSpc>
            </a:pPr>
            <a:endParaRPr lang="en-US" dirty="0" smtClean="0"/>
          </a:p>
          <a:p>
            <a:pPr lvl="1">
              <a:lnSpc>
                <a:spcPct val="90000"/>
              </a:lnSpc>
            </a:pPr>
            <a:endParaRPr lang="en-US" dirty="0" smtClean="0"/>
          </a:p>
        </p:txBody>
      </p:sp>
      <p:sp>
        <p:nvSpPr>
          <p:cNvPr id="7" name="Text Box 5"/>
          <p:cNvSpPr txBox="1">
            <a:spLocks noChangeArrowheads="1"/>
          </p:cNvSpPr>
          <p:nvPr/>
        </p:nvSpPr>
        <p:spPr bwMode="auto">
          <a:xfrm rot="5400000">
            <a:off x="7437608" y="1337059"/>
            <a:ext cx="3043451"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Advanced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60</a:t>
            </a:fld>
            <a:endParaRPr lang="en-US" dirty="0"/>
          </a:p>
        </p:txBody>
      </p:sp>
    </p:spTree>
    <p:extLst>
      <p:ext uri="{BB962C8B-B14F-4D97-AF65-F5344CB8AC3E}">
        <p14:creationId xmlns:p14="http://schemas.microsoft.com/office/powerpoint/2010/main" val="2464627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Another approach (Alloy cache):</a:t>
            </a:r>
          </a:p>
          <a:p>
            <a:pPr lvl="1">
              <a:lnSpc>
                <a:spcPct val="90000"/>
              </a:lnSpc>
            </a:pPr>
            <a:r>
              <a:rPr lang="en-US" sz="2400" dirty="0" smtClean="0"/>
              <a:t>Mold tag and data together</a:t>
            </a:r>
          </a:p>
          <a:p>
            <a:pPr lvl="1">
              <a:lnSpc>
                <a:spcPct val="90000"/>
              </a:lnSpc>
            </a:pPr>
            <a:r>
              <a:rPr lang="en-US" sz="2400" dirty="0" smtClean="0"/>
              <a:t>Use direct mapped</a:t>
            </a:r>
          </a:p>
          <a:p>
            <a:pPr lvl="1">
              <a:lnSpc>
                <a:spcPct val="90000"/>
              </a:lnSpc>
            </a:pPr>
            <a:endParaRPr lang="en-US" sz="2400" dirty="0" smtClean="0"/>
          </a:p>
          <a:p>
            <a:pPr>
              <a:lnSpc>
                <a:spcPct val="90000"/>
              </a:lnSpc>
            </a:pPr>
            <a:r>
              <a:rPr lang="en-US" sz="2800" dirty="0" smtClean="0"/>
              <a:t>Both schemes require two DRAM accesses for misses</a:t>
            </a:r>
          </a:p>
          <a:p>
            <a:pPr lvl="1">
              <a:lnSpc>
                <a:spcPct val="90000"/>
              </a:lnSpc>
            </a:pPr>
            <a:r>
              <a:rPr lang="en-US" sz="2400" dirty="0" smtClean="0"/>
              <a:t>Two solutions:</a:t>
            </a:r>
          </a:p>
          <a:p>
            <a:pPr lvl="2">
              <a:lnSpc>
                <a:spcPct val="90000"/>
              </a:lnSpc>
            </a:pPr>
            <a:r>
              <a:rPr lang="en-US" sz="2000" dirty="0" smtClean="0"/>
              <a:t>Use map to keep track of blocks</a:t>
            </a:r>
          </a:p>
          <a:p>
            <a:pPr lvl="2">
              <a:lnSpc>
                <a:spcPct val="90000"/>
              </a:lnSpc>
            </a:pPr>
            <a:r>
              <a:rPr lang="en-US" sz="2000" dirty="0" smtClean="0"/>
              <a:t>Predict likely misses</a:t>
            </a:r>
          </a:p>
        </p:txBody>
      </p:sp>
      <p:sp>
        <p:nvSpPr>
          <p:cNvPr id="7" name="Text Box 5"/>
          <p:cNvSpPr txBox="1">
            <a:spLocks noChangeArrowheads="1"/>
          </p:cNvSpPr>
          <p:nvPr/>
        </p:nvSpPr>
        <p:spPr bwMode="auto">
          <a:xfrm rot="5400000">
            <a:off x="7475140" y="1299528"/>
            <a:ext cx="2968388"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Advanced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61</a:t>
            </a:fld>
            <a:endParaRPr lang="en-US" dirty="0"/>
          </a:p>
        </p:txBody>
      </p:sp>
    </p:spTree>
    <p:extLst>
      <p:ext uri="{BB962C8B-B14F-4D97-AF65-F5344CB8AC3E}">
        <p14:creationId xmlns:p14="http://schemas.microsoft.com/office/powerpoint/2010/main" val="33454417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Use HBM to Extend Hierarchy</a:t>
            </a:r>
            <a:endParaRPr lang="en-AU" dirty="0"/>
          </a:p>
        </p:txBody>
      </p:sp>
      <p:sp>
        <p:nvSpPr>
          <p:cNvPr id="7" name="Text Box 5"/>
          <p:cNvSpPr txBox="1">
            <a:spLocks noChangeArrowheads="1"/>
          </p:cNvSpPr>
          <p:nvPr/>
        </p:nvSpPr>
        <p:spPr bwMode="auto">
          <a:xfrm rot="5400000">
            <a:off x="7623071" y="1151597"/>
            <a:ext cx="2672526"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Advanced Optimizations</a:t>
            </a:r>
            <a:endParaRPr lang="en-US" sz="1800" b="0" dirty="0">
              <a:solidFill>
                <a:srgbClr val="0066FF"/>
              </a:solidFill>
              <a:latin typeface="Arial" charset="0"/>
              <a:cs typeface="+mn-cs"/>
            </a:endParaRPr>
          </a:p>
        </p:txBody>
      </p:sp>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62</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191" y="970182"/>
            <a:ext cx="7221479" cy="5032257"/>
          </a:xfrm>
          <a:prstGeom prst="rect">
            <a:avLst/>
          </a:prstGeom>
        </p:spPr>
      </p:pic>
    </p:spTree>
    <p:extLst>
      <p:ext uri="{BB962C8B-B14F-4D97-AF65-F5344CB8AC3E}">
        <p14:creationId xmlns:p14="http://schemas.microsoft.com/office/powerpoint/2010/main" val="122242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Summary</a:t>
            </a:r>
            <a:endParaRPr lang="en-AU" dirty="0"/>
          </a:p>
        </p:txBody>
      </p:sp>
      <p:sp>
        <p:nvSpPr>
          <p:cNvPr id="7" name="Text Box 5"/>
          <p:cNvSpPr txBox="1">
            <a:spLocks noChangeArrowheads="1"/>
          </p:cNvSpPr>
          <p:nvPr/>
        </p:nvSpPr>
        <p:spPr bwMode="auto">
          <a:xfrm rot="5400000">
            <a:off x="7623071" y="1151597"/>
            <a:ext cx="2672526"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Advanced Optimizations</a:t>
            </a:r>
            <a:endParaRPr lang="en-US" sz="1800" b="0" dirty="0">
              <a:solidFill>
                <a:srgbClr val="0066FF"/>
              </a:solidFill>
              <a:latin typeface="Arial" charset="0"/>
              <a:cs typeface="+mn-cs"/>
            </a:endParaRPr>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63</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160" y="956757"/>
            <a:ext cx="7307146" cy="5596443"/>
          </a:xfrm>
          <a:prstGeom prst="rect">
            <a:avLst/>
          </a:prstGeom>
        </p:spPr>
      </p:pic>
    </p:spTree>
    <p:extLst>
      <p:ext uri="{BB962C8B-B14F-4D97-AF65-F5344CB8AC3E}">
        <p14:creationId xmlns:p14="http://schemas.microsoft.com/office/powerpoint/2010/main" val="20702911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7347"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Performance metrics</a:t>
            </a:r>
          </a:p>
          <a:p>
            <a:pPr lvl="1" eaLnBrk="1" hangingPunct="1">
              <a:lnSpc>
                <a:spcPct val="90000"/>
              </a:lnSpc>
            </a:pPr>
            <a:r>
              <a:rPr lang="en-US" altLang="en-US" sz="2400" smtClean="0"/>
              <a:t>The cache is concerned about </a:t>
            </a:r>
            <a:r>
              <a:rPr lang="en-US" altLang="en-US" sz="2400" smtClean="0">
                <a:solidFill>
                  <a:srgbClr val="114FFB"/>
                </a:solidFill>
              </a:rPr>
              <a:t>Latency</a:t>
            </a:r>
            <a:endParaRPr lang="en-US" altLang="en-US" sz="2400" smtClean="0"/>
          </a:p>
          <a:p>
            <a:pPr lvl="1" eaLnBrk="1" hangingPunct="1">
              <a:lnSpc>
                <a:spcPct val="90000"/>
              </a:lnSpc>
            </a:pPr>
            <a:r>
              <a:rPr lang="en-US" altLang="en-US" sz="2400" smtClean="0"/>
              <a:t>Multiprocessors and I/O care about </a:t>
            </a:r>
            <a:r>
              <a:rPr lang="en-US" altLang="en-US" sz="2400" smtClean="0">
                <a:solidFill>
                  <a:srgbClr val="114FFB"/>
                </a:solidFill>
              </a:rPr>
              <a:t>Bandwidth</a:t>
            </a:r>
            <a:r>
              <a:rPr lang="en-US" altLang="en-US" sz="2400" smtClean="0"/>
              <a:t> </a:t>
            </a:r>
          </a:p>
          <a:p>
            <a:pPr lvl="1" eaLnBrk="1" hangingPunct="1">
              <a:lnSpc>
                <a:spcPct val="90000"/>
              </a:lnSpc>
            </a:pPr>
            <a:r>
              <a:rPr lang="en-US" altLang="en-US" sz="2400" smtClean="0"/>
              <a:t>Access time</a:t>
            </a:r>
          </a:p>
          <a:p>
            <a:pPr lvl="2" eaLnBrk="1" hangingPunct="1">
              <a:lnSpc>
                <a:spcPct val="90000"/>
              </a:lnSpc>
            </a:pPr>
            <a:r>
              <a:rPr lang="en-US" altLang="en-US" sz="2000" smtClean="0"/>
              <a:t>Time between read request and when desired word arrives</a:t>
            </a:r>
          </a:p>
          <a:p>
            <a:pPr lvl="1" eaLnBrk="1" hangingPunct="1">
              <a:lnSpc>
                <a:spcPct val="90000"/>
              </a:lnSpc>
            </a:pPr>
            <a:r>
              <a:rPr lang="en-US" altLang="en-US" sz="2400" smtClean="0"/>
              <a:t>Cycle time</a:t>
            </a:r>
          </a:p>
          <a:p>
            <a:pPr lvl="2" eaLnBrk="1" hangingPunct="1">
              <a:lnSpc>
                <a:spcPct val="90000"/>
              </a:lnSpc>
            </a:pPr>
            <a:r>
              <a:rPr lang="en-US" altLang="en-US" sz="2000" smtClean="0"/>
              <a:t>Minimum time between unrelated requests to memory</a:t>
            </a:r>
          </a:p>
          <a:p>
            <a:pPr lvl="2" eaLnBrk="1" hangingPunct="1">
              <a:lnSpc>
                <a:spcPct val="90000"/>
              </a:lnSpc>
            </a:pPr>
            <a:endParaRPr lang="en-US" altLang="en-US" sz="2000" smtClean="0"/>
          </a:p>
          <a:p>
            <a:pPr eaLnBrk="1" hangingPunct="1">
              <a:lnSpc>
                <a:spcPct val="90000"/>
              </a:lnSpc>
            </a:pPr>
            <a:r>
              <a:rPr lang="en-US" altLang="en-US" sz="2800" smtClean="0"/>
              <a:t>DRAM used for main memory</a:t>
            </a:r>
          </a:p>
          <a:p>
            <a:pPr lvl="1" eaLnBrk="1" hangingPunct="1">
              <a:lnSpc>
                <a:spcPct val="90000"/>
              </a:lnSpc>
            </a:pPr>
            <a:r>
              <a:rPr lang="en-US" altLang="en-US" smtClean="0"/>
              <a:t>High capacity, low cost, medium latency, volatile</a:t>
            </a:r>
          </a:p>
          <a:p>
            <a:pPr eaLnBrk="1" hangingPunct="1">
              <a:lnSpc>
                <a:spcPct val="90000"/>
              </a:lnSpc>
            </a:pPr>
            <a:r>
              <a:rPr lang="en-US" altLang="en-US" sz="2800" smtClean="0"/>
              <a:t>SRAM used for cache</a:t>
            </a:r>
          </a:p>
          <a:p>
            <a:pPr lvl="1" eaLnBrk="1" hangingPunct="1">
              <a:lnSpc>
                <a:spcPct val="90000"/>
              </a:lnSpc>
            </a:pPr>
            <a:r>
              <a:rPr lang="en-US" altLang="en-US" smtClean="0"/>
              <a:t>Low latency, low capacity, medium cost, volatile</a:t>
            </a:r>
          </a:p>
        </p:txBody>
      </p:sp>
      <p:sp>
        <p:nvSpPr>
          <p:cNvPr id="4" name="Slide Number Placeholder 3"/>
          <p:cNvSpPr>
            <a:spLocks noGrp="1"/>
          </p:cNvSpPr>
          <p:nvPr>
            <p:ph type="sldNum" sz="quarter" idx="10"/>
          </p:nvPr>
        </p:nvSpPr>
        <p:spPr/>
        <p:txBody>
          <a:bodyPr/>
          <a:lstStyle/>
          <a:p>
            <a:pPr>
              <a:defRPr/>
            </a:pPr>
            <a:fld id="{5F6A0862-5DF0-4D72-8B07-70A75FF53DCA}"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8371"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SRAM</a:t>
            </a:r>
          </a:p>
          <a:p>
            <a:pPr lvl="1" eaLnBrk="1" hangingPunct="1">
              <a:lnSpc>
                <a:spcPct val="90000"/>
              </a:lnSpc>
            </a:pPr>
            <a:r>
              <a:rPr lang="en-US" altLang="en-US" sz="2400" smtClean="0"/>
              <a:t>Requires low power to retain bit</a:t>
            </a:r>
          </a:p>
          <a:p>
            <a:pPr lvl="1" eaLnBrk="1" hangingPunct="1">
              <a:lnSpc>
                <a:spcPct val="90000"/>
              </a:lnSpc>
            </a:pPr>
            <a:r>
              <a:rPr lang="en-US" altLang="en-US" sz="2400" smtClean="0"/>
              <a:t>Requires 6 transistors/bit</a:t>
            </a:r>
          </a:p>
          <a:p>
            <a:pPr lvl="1" eaLnBrk="1" hangingPunct="1">
              <a:lnSpc>
                <a:spcPct val="90000"/>
              </a:lnSpc>
            </a:pPr>
            <a:endParaRPr lang="en-US" altLang="en-US" sz="2400" smtClean="0"/>
          </a:p>
          <a:p>
            <a:pPr eaLnBrk="1" hangingPunct="1">
              <a:lnSpc>
                <a:spcPct val="90000"/>
              </a:lnSpc>
            </a:pPr>
            <a:r>
              <a:rPr lang="en-US" altLang="en-US" sz="2800" smtClean="0"/>
              <a:t>DRAM</a:t>
            </a:r>
          </a:p>
          <a:p>
            <a:pPr lvl="1" eaLnBrk="1" hangingPunct="1">
              <a:lnSpc>
                <a:spcPct val="90000"/>
              </a:lnSpc>
            </a:pPr>
            <a:r>
              <a:rPr lang="en-US" altLang="en-US" sz="2400" smtClean="0"/>
              <a:t>Must be re-written after being read</a:t>
            </a:r>
          </a:p>
          <a:p>
            <a:pPr lvl="1" eaLnBrk="1" hangingPunct="1">
              <a:lnSpc>
                <a:spcPct val="90000"/>
              </a:lnSpc>
            </a:pPr>
            <a:r>
              <a:rPr lang="en-US" altLang="en-US" sz="2400" smtClean="0"/>
              <a:t>Must also be periodically refreshed</a:t>
            </a:r>
          </a:p>
          <a:p>
            <a:pPr lvl="2" eaLnBrk="1" hangingPunct="1">
              <a:lnSpc>
                <a:spcPct val="90000"/>
              </a:lnSpc>
            </a:pPr>
            <a:r>
              <a:rPr lang="en-US" altLang="en-US" sz="2000" smtClean="0"/>
              <a:t>Every ~ 8 ms</a:t>
            </a:r>
          </a:p>
          <a:p>
            <a:pPr lvl="2" eaLnBrk="1" hangingPunct="1">
              <a:lnSpc>
                <a:spcPct val="90000"/>
              </a:lnSpc>
            </a:pPr>
            <a:r>
              <a:rPr lang="en-US" altLang="en-US" sz="2000" smtClean="0"/>
              <a:t>Each row can be refreshed simultaneously</a:t>
            </a:r>
          </a:p>
          <a:p>
            <a:pPr lvl="1" eaLnBrk="1" hangingPunct="1">
              <a:lnSpc>
                <a:spcPct val="90000"/>
              </a:lnSpc>
            </a:pPr>
            <a:r>
              <a:rPr lang="en-US" altLang="en-US" sz="2400" smtClean="0"/>
              <a:t>One transistor/bit</a:t>
            </a:r>
          </a:p>
          <a:p>
            <a:pPr lvl="1" eaLnBrk="1" hangingPunct="1">
              <a:lnSpc>
                <a:spcPct val="90000"/>
              </a:lnSpc>
            </a:pPr>
            <a:r>
              <a:rPr lang="en-US" altLang="en-US" sz="2400" smtClean="0"/>
              <a:t>Address lines are multiplexed:</a:t>
            </a:r>
          </a:p>
          <a:p>
            <a:pPr lvl="2" eaLnBrk="1" hangingPunct="1">
              <a:lnSpc>
                <a:spcPct val="90000"/>
              </a:lnSpc>
            </a:pPr>
            <a:r>
              <a:rPr lang="en-US" altLang="en-US" sz="2000" smtClean="0"/>
              <a:t>Upper half of address:  row access strobe (RAS)</a:t>
            </a:r>
          </a:p>
          <a:p>
            <a:pPr lvl="2" eaLnBrk="1" hangingPunct="1">
              <a:lnSpc>
                <a:spcPct val="90000"/>
              </a:lnSpc>
            </a:pPr>
            <a:r>
              <a:rPr lang="en-US" altLang="en-US" sz="2000" smtClean="0"/>
              <a:t>Lower half of address:  column access strobe (CAS)</a:t>
            </a:r>
          </a:p>
          <a:p>
            <a:pPr lvl="2" eaLnBrk="1" hangingPunct="1">
              <a:lnSpc>
                <a:spcPct val="90000"/>
              </a:lnSpc>
            </a:pPr>
            <a:endParaRPr lang="en-US" altLang="en-US" sz="2000" smtClean="0"/>
          </a:p>
        </p:txBody>
      </p:sp>
      <p:sp>
        <p:nvSpPr>
          <p:cNvPr id="6" name="Slide Number Placeholder 5"/>
          <p:cNvSpPr>
            <a:spLocks noGrp="1"/>
          </p:cNvSpPr>
          <p:nvPr>
            <p:ph type="sldNum" sz="quarter" idx="10"/>
          </p:nvPr>
        </p:nvSpPr>
        <p:spPr/>
        <p:txBody>
          <a:bodyPr/>
          <a:lstStyle/>
          <a:p>
            <a:pPr>
              <a:defRPr/>
            </a:pPr>
            <a:fld id="{9D8E9ADB-E584-4C77-97C1-6E8C6BBE599E}"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9395"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mtClean="0"/>
              <a:t>Amdahl:</a:t>
            </a:r>
          </a:p>
          <a:p>
            <a:pPr lvl="1" eaLnBrk="1" hangingPunct="1">
              <a:lnSpc>
                <a:spcPct val="90000"/>
              </a:lnSpc>
            </a:pPr>
            <a:r>
              <a:rPr lang="en-US" altLang="en-US" smtClean="0"/>
              <a:t>Memory capacity should grow linearly with processor speed</a:t>
            </a:r>
          </a:p>
          <a:p>
            <a:pPr lvl="1" eaLnBrk="1" hangingPunct="1">
              <a:lnSpc>
                <a:spcPct val="90000"/>
              </a:lnSpc>
            </a:pPr>
            <a:r>
              <a:rPr lang="en-US" altLang="en-US" smtClean="0"/>
              <a:t>Unfortunately, memory capacity and speed has not kept pace with processors</a:t>
            </a:r>
          </a:p>
          <a:p>
            <a:pPr lvl="1" eaLnBrk="1" hangingPunct="1">
              <a:lnSpc>
                <a:spcPct val="90000"/>
              </a:lnSpc>
            </a:pPr>
            <a:endParaRPr lang="en-US" altLang="en-US" smtClean="0"/>
          </a:p>
          <a:p>
            <a:pPr eaLnBrk="1" hangingPunct="1">
              <a:lnSpc>
                <a:spcPct val="90000"/>
              </a:lnSpc>
            </a:pPr>
            <a:r>
              <a:rPr lang="en-US" altLang="en-US" smtClean="0"/>
              <a:t>Some optimizations:</a:t>
            </a:r>
          </a:p>
          <a:p>
            <a:pPr lvl="1" eaLnBrk="1" hangingPunct="1">
              <a:lnSpc>
                <a:spcPct val="90000"/>
              </a:lnSpc>
            </a:pPr>
            <a:r>
              <a:rPr lang="en-US" altLang="en-US" smtClean="0"/>
              <a:t>Multiple accesses to same row</a:t>
            </a:r>
          </a:p>
          <a:p>
            <a:pPr lvl="1" eaLnBrk="1" hangingPunct="1">
              <a:lnSpc>
                <a:spcPct val="90000"/>
              </a:lnSpc>
            </a:pPr>
            <a:r>
              <a:rPr lang="en-US" altLang="en-US" smtClean="0"/>
              <a:t>Synchronous DRAM</a:t>
            </a:r>
          </a:p>
          <a:p>
            <a:pPr lvl="2" eaLnBrk="1" hangingPunct="1">
              <a:lnSpc>
                <a:spcPct val="90000"/>
              </a:lnSpc>
            </a:pPr>
            <a:r>
              <a:rPr lang="en-US" altLang="en-US" smtClean="0"/>
              <a:t>Added clock to DRAM interface</a:t>
            </a:r>
          </a:p>
          <a:p>
            <a:pPr lvl="2" eaLnBrk="1" hangingPunct="1">
              <a:lnSpc>
                <a:spcPct val="90000"/>
              </a:lnSpc>
            </a:pPr>
            <a:r>
              <a:rPr lang="en-US" altLang="en-US" smtClean="0"/>
              <a:t>Burst mode with critical word first</a:t>
            </a:r>
          </a:p>
          <a:p>
            <a:pPr lvl="1" eaLnBrk="1" hangingPunct="1">
              <a:lnSpc>
                <a:spcPct val="90000"/>
              </a:lnSpc>
            </a:pPr>
            <a:r>
              <a:rPr lang="en-US" altLang="en-US" smtClean="0"/>
              <a:t>Wider interfaces</a:t>
            </a:r>
            <a:endParaRPr lang="en-US" altLang="en-US" sz="2400" smtClean="0"/>
          </a:p>
          <a:p>
            <a:pPr lvl="1" eaLnBrk="1" hangingPunct="1">
              <a:lnSpc>
                <a:spcPct val="90000"/>
              </a:lnSpc>
            </a:pPr>
            <a:r>
              <a:rPr lang="en-US" altLang="en-US" smtClean="0"/>
              <a:t>Double data rate (DDR)</a:t>
            </a:r>
          </a:p>
          <a:p>
            <a:pPr lvl="1" eaLnBrk="1" hangingPunct="1">
              <a:lnSpc>
                <a:spcPct val="90000"/>
              </a:lnSpc>
            </a:pPr>
            <a:r>
              <a:rPr lang="en-US" altLang="en-US" smtClean="0"/>
              <a:t>Multiple banks on each DRAM device</a:t>
            </a:r>
          </a:p>
        </p:txBody>
      </p:sp>
      <p:sp>
        <p:nvSpPr>
          <p:cNvPr id="4" name="Slide Number Placeholder 3"/>
          <p:cNvSpPr>
            <a:spLocks noGrp="1"/>
          </p:cNvSpPr>
          <p:nvPr>
            <p:ph type="sldNum" sz="quarter" idx="10"/>
          </p:nvPr>
        </p:nvSpPr>
        <p:spPr/>
        <p:txBody>
          <a:bodyPr/>
          <a:lstStyle/>
          <a:p>
            <a:pPr>
              <a:defRPr/>
            </a:pPr>
            <a:fld id="{9FF2844E-E911-4DDF-80BB-9A51BFABD509}"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Memory Optimizations</a:t>
            </a:r>
            <a:endParaRPr lang="en-US" dirty="0"/>
          </a:p>
        </p:txBody>
      </p:sp>
      <p:sp>
        <p:nvSpPr>
          <p:cNvPr id="3" name="Content Placeholder 2"/>
          <p:cNvSpPr>
            <a:spLocks noGrp="1"/>
          </p:cNvSpPr>
          <p:nvPr>
            <p:ph idx="1"/>
          </p:nvPr>
        </p:nvSpPr>
        <p:spPr/>
        <p:txBody>
          <a:bodyPr/>
          <a:lstStyle/>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Reducing power in SDRAMs:</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Lower voltage</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Low power mode (ignores clock, continues to refresh)</a:t>
            </a:r>
          </a:p>
          <a:p>
            <a:pPr marL="342900" lvl="0" indent="-342900" eaLnBrk="1" hangingPunct="1">
              <a:lnSpc>
                <a:spcPct val="90000"/>
              </a:lnSpc>
              <a:spcBef>
                <a:spcPct val="20000"/>
              </a:spcBef>
              <a:buClr>
                <a:srgbClr val="0033CC"/>
              </a:buClr>
              <a:buSzPct val="60000"/>
              <a:buFont typeface="Wingdings" pitchFamily="2" charset="2"/>
              <a:buChar char="n"/>
            </a:pPr>
            <a:endParaRPr lang="en-US" sz="2800" dirty="0">
              <a:solidFill>
                <a:srgbClr val="003399"/>
              </a:solidFill>
            </a:endParaRPr>
          </a:p>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Graphics memory:</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Achieve 2-5 X bandwidth per DRAM vs. DDR3</a:t>
            </a:r>
          </a:p>
          <a:p>
            <a:pPr marL="1143000" lvl="2" indent="-228600" eaLnBrk="1" hangingPunct="1">
              <a:lnSpc>
                <a:spcPct val="90000"/>
              </a:lnSpc>
              <a:spcBef>
                <a:spcPct val="20000"/>
              </a:spcBef>
              <a:buClr>
                <a:srgbClr val="0033CC"/>
              </a:buClr>
              <a:buSzPct val="50000"/>
              <a:buFont typeface="Wingdings" pitchFamily="2" charset="2"/>
              <a:buChar char="n"/>
            </a:pPr>
            <a:r>
              <a:rPr lang="en-US" sz="2000" dirty="0">
                <a:solidFill>
                  <a:srgbClr val="000066"/>
                </a:solidFill>
              </a:rPr>
              <a:t>Wider interfaces (32 vs. 16 bit)</a:t>
            </a:r>
          </a:p>
          <a:p>
            <a:pPr marL="1143000" lvl="2" indent="-228600" eaLnBrk="1" hangingPunct="1">
              <a:lnSpc>
                <a:spcPct val="90000"/>
              </a:lnSpc>
              <a:spcBef>
                <a:spcPct val="20000"/>
              </a:spcBef>
              <a:buClr>
                <a:srgbClr val="0033CC"/>
              </a:buClr>
              <a:buSzPct val="50000"/>
              <a:buFont typeface="Wingdings" pitchFamily="2" charset="2"/>
              <a:buChar char="n"/>
            </a:pPr>
            <a:r>
              <a:rPr lang="en-US" sz="2000" dirty="0">
                <a:solidFill>
                  <a:srgbClr val="000066"/>
                </a:solidFill>
              </a:rPr>
              <a:t>Higher clock rate</a:t>
            </a:r>
          </a:p>
          <a:p>
            <a:pPr marL="1600200" lvl="3" indent="-228600" eaLnBrk="1" hangingPunct="1">
              <a:lnSpc>
                <a:spcPct val="90000"/>
              </a:lnSpc>
              <a:spcBef>
                <a:spcPct val="20000"/>
              </a:spcBef>
              <a:buClr>
                <a:srgbClr val="000066"/>
              </a:buClr>
              <a:buSzPct val="55000"/>
              <a:buFont typeface="Wingdings" pitchFamily="2" charset="2"/>
              <a:buChar char="n"/>
            </a:pPr>
            <a:r>
              <a:rPr lang="en-US" dirty="0">
                <a:solidFill>
                  <a:srgbClr val="0066FF"/>
                </a:solidFill>
              </a:rPr>
              <a:t>Possible because they are attached via soldering instead of </a:t>
            </a:r>
            <a:r>
              <a:rPr lang="en-US" dirty="0" err="1">
                <a:solidFill>
                  <a:srgbClr val="0066FF"/>
                </a:solidFill>
              </a:rPr>
              <a:t>socketted</a:t>
            </a:r>
            <a:r>
              <a:rPr lang="en-US" dirty="0">
                <a:solidFill>
                  <a:srgbClr val="0066FF"/>
                </a:solidFill>
              </a:rPr>
              <a:t> DIMM modules</a:t>
            </a:r>
          </a:p>
          <a:p>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67</a:t>
            </a:fld>
            <a:endParaRPr lang="en-US" dirty="0"/>
          </a:p>
        </p:txBody>
      </p:sp>
    </p:spTree>
    <p:extLst>
      <p:ext uri="{BB962C8B-B14F-4D97-AF65-F5344CB8AC3E}">
        <p14:creationId xmlns:p14="http://schemas.microsoft.com/office/powerpoint/2010/main" val="613544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Memory Power Consumption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68</a:t>
            </a:fld>
            <a:endParaRPr lang="en-US" dirty="0"/>
          </a:p>
        </p:txBody>
      </p:sp>
      <p:pic>
        <p:nvPicPr>
          <p:cNvPr id="5" name="Picture 4"/>
          <p:cNvPicPr>
            <a:picLocks noChangeAspect="1"/>
          </p:cNvPicPr>
          <p:nvPr/>
        </p:nvPicPr>
        <p:blipFill>
          <a:blip r:embed="rId2"/>
          <a:stretch>
            <a:fillRect/>
          </a:stretch>
        </p:blipFill>
        <p:spPr>
          <a:xfrm>
            <a:off x="756758" y="1412776"/>
            <a:ext cx="7838772" cy="4103518"/>
          </a:xfrm>
          <a:prstGeom prst="rect">
            <a:avLst/>
          </a:prstGeom>
        </p:spPr>
      </p:pic>
    </p:spTree>
    <p:extLst>
      <p:ext uri="{BB962C8B-B14F-4D97-AF65-F5344CB8AC3E}">
        <p14:creationId xmlns:p14="http://schemas.microsoft.com/office/powerpoint/2010/main" val="3402058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Stacked/Embedded DRAMs</a:t>
            </a:r>
            <a:endParaRPr lang="en-US" dirty="0"/>
          </a:p>
        </p:txBody>
      </p:sp>
      <p:sp>
        <p:nvSpPr>
          <p:cNvPr id="3" name="Content Placeholder 2"/>
          <p:cNvSpPr>
            <a:spLocks noGrp="1"/>
          </p:cNvSpPr>
          <p:nvPr>
            <p:ph idx="1"/>
          </p:nvPr>
        </p:nvSpPr>
        <p:spPr/>
        <p:txBody>
          <a:bodyPr/>
          <a:lstStyle/>
          <a:p>
            <a:pPr marL="342900" lvl="0" indent="-342900" eaLnBrk="1" hangingPunct="1">
              <a:spcBef>
                <a:spcPct val="20000"/>
              </a:spcBef>
              <a:buClr>
                <a:srgbClr val="0033CC"/>
              </a:buClr>
              <a:buSzPct val="60000"/>
              <a:buFont typeface="Wingdings" pitchFamily="2" charset="2"/>
              <a:buChar char="n"/>
            </a:pPr>
            <a:r>
              <a:rPr lang="en-US" sz="3200" dirty="0">
                <a:solidFill>
                  <a:srgbClr val="003399"/>
                </a:solidFill>
              </a:rPr>
              <a:t>Stacked DRAMs in same package as processor</a:t>
            </a:r>
          </a:p>
          <a:p>
            <a:pPr marL="742950" lvl="1" indent="-285750" eaLnBrk="1" hangingPunct="1">
              <a:spcBef>
                <a:spcPct val="20000"/>
              </a:spcBef>
              <a:buClr>
                <a:srgbClr val="003399"/>
              </a:buClr>
              <a:buSzPct val="55000"/>
              <a:buFont typeface="Wingdings" pitchFamily="2" charset="2"/>
              <a:buChar char="n"/>
            </a:pPr>
            <a:r>
              <a:rPr lang="en-US" sz="2800" dirty="0">
                <a:solidFill>
                  <a:srgbClr val="0033CC"/>
                </a:solidFill>
              </a:rPr>
              <a:t>High Bandwidth Memory (HBM)</a:t>
            </a:r>
          </a:p>
          <a:p>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69</a:t>
            </a:fld>
            <a:endParaRPr lang="en-US" dirty="0"/>
          </a:p>
        </p:txBody>
      </p:sp>
      <p:pic>
        <p:nvPicPr>
          <p:cNvPr id="5" name="Picture 4"/>
          <p:cNvPicPr>
            <a:picLocks noChangeAspect="1"/>
          </p:cNvPicPr>
          <p:nvPr/>
        </p:nvPicPr>
        <p:blipFill>
          <a:blip r:embed="rId2"/>
          <a:stretch>
            <a:fillRect/>
          </a:stretch>
        </p:blipFill>
        <p:spPr>
          <a:xfrm>
            <a:off x="1042988" y="3068960"/>
            <a:ext cx="7210425" cy="2705100"/>
          </a:xfrm>
          <a:prstGeom prst="rect">
            <a:avLst/>
          </a:prstGeom>
        </p:spPr>
      </p:pic>
    </p:spTree>
    <p:extLst>
      <p:ext uri="{BB962C8B-B14F-4D97-AF65-F5344CB8AC3E}">
        <p14:creationId xmlns:p14="http://schemas.microsoft.com/office/powerpoint/2010/main" val="141628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Memory Hierarchy Design</a:t>
            </a:r>
            <a:endParaRPr lang="en-AU" altLang="en-US" dirty="0" smtClean="0"/>
          </a:p>
        </p:txBody>
      </p:sp>
      <p:sp>
        <p:nvSpPr>
          <p:cNvPr id="7172" name="Rectangle 3"/>
          <p:cNvSpPr>
            <a:spLocks noGrp="1" noChangeArrowheads="1"/>
          </p:cNvSpPr>
          <p:nvPr>
            <p:ph type="body" idx="1"/>
          </p:nvPr>
        </p:nvSpPr>
        <p:spPr/>
        <p:txBody>
          <a:bodyPr/>
          <a:lstStyle/>
          <a:p>
            <a:pPr eaLnBrk="1" hangingPunct="1">
              <a:lnSpc>
                <a:spcPct val="90000"/>
              </a:lnSpc>
            </a:pPr>
            <a:r>
              <a:rPr lang="en-US" altLang="en-US" sz="2600" dirty="0" smtClean="0"/>
              <a:t>Example:  Intel </a:t>
            </a:r>
            <a:r>
              <a:rPr lang="en-US" altLang="en-US" sz="2600" dirty="0" smtClean="0"/>
              <a:t>Core i7 </a:t>
            </a:r>
            <a:endParaRPr lang="en-US" altLang="en-US" sz="2600" dirty="0" smtClean="0"/>
          </a:p>
          <a:p>
            <a:pPr lvl="1" eaLnBrk="1" hangingPunct="1">
              <a:lnSpc>
                <a:spcPct val="90000"/>
              </a:lnSpc>
            </a:pPr>
            <a:r>
              <a:rPr lang="en-US" altLang="en-US" sz="2200" dirty="0" smtClean="0"/>
              <a:t>Four </a:t>
            </a:r>
            <a:r>
              <a:rPr lang="en-US" altLang="en-US" sz="2200" dirty="0" smtClean="0"/>
              <a:t>cores and 3.2 GHz clock</a:t>
            </a:r>
          </a:p>
          <a:p>
            <a:pPr lvl="2" eaLnBrk="1" hangingPunct="1">
              <a:lnSpc>
                <a:spcPct val="90000"/>
              </a:lnSpc>
            </a:pPr>
            <a:r>
              <a:rPr lang="en-US" altLang="en-US" dirty="0" smtClean="0"/>
              <a:t>12.8 </a:t>
            </a:r>
            <a:r>
              <a:rPr lang="en-US" altLang="en-US" dirty="0"/>
              <a:t>billion instruction references (128-bit </a:t>
            </a:r>
            <a:r>
              <a:rPr lang="en-US" altLang="en-US" dirty="0" smtClean="0"/>
              <a:t>) = 1,638.4 </a:t>
            </a:r>
            <a:r>
              <a:rPr lang="en-US" altLang="en-US" dirty="0" err="1" smtClean="0"/>
              <a:t>Gbps</a:t>
            </a:r>
            <a:endParaRPr lang="en-US" altLang="en-US" dirty="0" smtClean="0"/>
          </a:p>
          <a:p>
            <a:pPr lvl="1" eaLnBrk="1" hangingPunct="1">
              <a:lnSpc>
                <a:spcPct val="90000"/>
              </a:lnSpc>
            </a:pPr>
            <a:r>
              <a:rPr lang="en-US" altLang="en-US" sz="2200" dirty="0" smtClean="0"/>
              <a:t>May generate two references per core per clock</a:t>
            </a:r>
          </a:p>
          <a:p>
            <a:pPr lvl="2" eaLnBrk="1" hangingPunct="1">
              <a:lnSpc>
                <a:spcPct val="90000"/>
              </a:lnSpc>
            </a:pPr>
            <a:r>
              <a:rPr lang="en-US" altLang="en-US" dirty="0" smtClean="0"/>
              <a:t>25.6 billion 64-bit </a:t>
            </a:r>
            <a:r>
              <a:rPr lang="en-US" altLang="en-US" dirty="0"/>
              <a:t>data references/second = </a:t>
            </a:r>
            <a:r>
              <a:rPr lang="en-US" altLang="en-US" dirty="0" smtClean="0"/>
              <a:t>1,638.4 </a:t>
            </a:r>
            <a:r>
              <a:rPr lang="en-US" altLang="en-US" dirty="0" err="1"/>
              <a:t>Gbps</a:t>
            </a:r>
            <a:endParaRPr lang="en-US" altLang="en-US" dirty="0" smtClean="0"/>
          </a:p>
          <a:p>
            <a:pPr lvl="1" eaLnBrk="1" hangingPunct="1">
              <a:lnSpc>
                <a:spcPct val="90000"/>
              </a:lnSpc>
            </a:pPr>
            <a:r>
              <a:rPr lang="en-US" altLang="en-US" dirty="0" smtClean="0"/>
              <a:t>Max bandwidth demand </a:t>
            </a:r>
            <a:r>
              <a:rPr lang="en-US" altLang="en-US" dirty="0"/>
              <a:t>= </a:t>
            </a:r>
            <a:r>
              <a:rPr lang="en-US" altLang="en-US" dirty="0" smtClean="0"/>
              <a:t>3,276.8 </a:t>
            </a:r>
            <a:r>
              <a:rPr lang="en-US" altLang="en-US" dirty="0" err="1"/>
              <a:t>Gbps</a:t>
            </a:r>
            <a:r>
              <a:rPr lang="en-US" altLang="en-US" dirty="0"/>
              <a:t>!</a:t>
            </a:r>
            <a:endParaRPr lang="en-US" altLang="en-US" dirty="0" smtClean="0"/>
          </a:p>
          <a:p>
            <a:pPr lvl="1" eaLnBrk="1" hangingPunct="1">
              <a:lnSpc>
                <a:spcPct val="90000"/>
              </a:lnSpc>
            </a:pPr>
            <a:r>
              <a:rPr lang="en-US" altLang="en-US" dirty="0" smtClean="0"/>
              <a:t>DRAM bandwidth is only </a:t>
            </a:r>
            <a:r>
              <a:rPr lang="en-US" altLang="en-US" strike="sngStrike" dirty="0" smtClean="0"/>
              <a:t>6</a:t>
            </a:r>
            <a:r>
              <a:rPr lang="en-US" altLang="en-US" dirty="0" smtClean="0"/>
              <a:t> </a:t>
            </a:r>
            <a:r>
              <a:rPr lang="en-US" altLang="en-US" dirty="0" smtClean="0"/>
              <a:t>8.9% </a:t>
            </a:r>
            <a:r>
              <a:rPr lang="en-US" altLang="en-US" dirty="0" smtClean="0"/>
              <a:t>of this (</a:t>
            </a:r>
            <a:r>
              <a:rPr lang="en-US" altLang="en-US" strike="sngStrike" dirty="0" smtClean="0"/>
              <a:t>25</a:t>
            </a:r>
            <a:r>
              <a:rPr lang="en-US" altLang="en-US" dirty="0" smtClean="0"/>
              <a:t> 34.1 GB/s)</a:t>
            </a:r>
          </a:p>
          <a:p>
            <a:pPr lvl="1" eaLnBrk="1" hangingPunct="1">
              <a:lnSpc>
                <a:spcPct val="90000"/>
              </a:lnSpc>
            </a:pPr>
            <a:r>
              <a:rPr lang="en-US" altLang="en-US" dirty="0" smtClean="0"/>
              <a:t>Requires:</a:t>
            </a:r>
          </a:p>
          <a:p>
            <a:pPr lvl="2" eaLnBrk="1" hangingPunct="1">
              <a:lnSpc>
                <a:spcPct val="90000"/>
              </a:lnSpc>
            </a:pPr>
            <a:r>
              <a:rPr lang="en-US" altLang="en-US" dirty="0" smtClean="0"/>
              <a:t>Multi-port, pipelined caches</a:t>
            </a:r>
          </a:p>
          <a:p>
            <a:pPr lvl="2" eaLnBrk="1" hangingPunct="1">
              <a:lnSpc>
                <a:spcPct val="90000"/>
              </a:lnSpc>
            </a:pPr>
            <a:r>
              <a:rPr lang="en-US" altLang="en-US" dirty="0" smtClean="0"/>
              <a:t>Two levels of cache per core</a:t>
            </a:r>
          </a:p>
          <a:p>
            <a:pPr lvl="2" eaLnBrk="1" hangingPunct="1">
              <a:lnSpc>
                <a:spcPct val="90000"/>
              </a:lnSpc>
            </a:pPr>
            <a:r>
              <a:rPr lang="en-US" altLang="en-US" dirty="0" smtClean="0"/>
              <a:t>Shared third-level cache on chip</a:t>
            </a:r>
          </a:p>
          <a:p>
            <a:pPr lvl="3" eaLnBrk="1" hangingPunct="1">
              <a:lnSpc>
                <a:spcPct val="90000"/>
              </a:lnSpc>
            </a:pPr>
            <a:endParaRPr lang="en-US" altLang="en-US" dirty="0" smtClean="0"/>
          </a:p>
          <a:p>
            <a:pPr eaLnBrk="1" hangingPunct="1">
              <a:lnSpc>
                <a:spcPct val="90000"/>
              </a:lnSpc>
            </a:pPr>
            <a:r>
              <a:rPr lang="en-US" altLang="en-US" dirty="0" smtClean="0"/>
              <a:t>High-end microprocessors have &gt;10 MB on-chip cache</a:t>
            </a:r>
          </a:p>
          <a:p>
            <a:pPr lvl="1" eaLnBrk="1" hangingPunct="1">
              <a:lnSpc>
                <a:spcPct val="90000"/>
              </a:lnSpc>
            </a:pPr>
            <a:r>
              <a:rPr lang="en-US" altLang="en-US" dirty="0" smtClean="0"/>
              <a:t>Consumes large amount of area and power budget</a:t>
            </a:r>
          </a:p>
          <a:p>
            <a:pPr eaLnBrk="1" hangingPunct="1">
              <a:lnSpc>
                <a:spcPct val="90000"/>
              </a:lnSpc>
            </a:pPr>
            <a:endParaRPr lang="en-US" altLang="en-US" dirty="0" smtClean="0"/>
          </a:p>
        </p:txBody>
      </p:sp>
      <p:sp>
        <p:nvSpPr>
          <p:cNvPr id="4" name="Slide Number Placeholder 3"/>
          <p:cNvSpPr>
            <a:spLocks noGrp="1"/>
          </p:cNvSpPr>
          <p:nvPr>
            <p:ph type="sldNum" sz="quarter" idx="10"/>
          </p:nvPr>
        </p:nvSpPr>
        <p:spPr/>
        <p:txBody>
          <a:bodyPr/>
          <a:lstStyle/>
          <a:p>
            <a:pPr>
              <a:defRPr/>
            </a:pPr>
            <a:fld id="{ED6FE140-1C85-48BD-9E16-D6E747A462CF}" type="slidenum">
              <a:rPr lang="en-US"/>
              <a:pPr>
                <a:defRPr/>
              </a:pPr>
              <a:t>7</a:t>
            </a:fld>
            <a:endParaRPr lang="en-US" dirty="0"/>
          </a:p>
        </p:txBody>
      </p:sp>
      <p:sp>
        <p:nvSpPr>
          <p:cNvPr id="5" name="TextBox 4"/>
          <p:cNvSpPr txBox="1"/>
          <p:nvPr/>
        </p:nvSpPr>
        <p:spPr>
          <a:xfrm>
            <a:off x="1262419" y="6052427"/>
            <a:ext cx="6025486" cy="400110"/>
          </a:xfrm>
          <a:prstGeom prst="rect">
            <a:avLst/>
          </a:prstGeom>
          <a:solidFill>
            <a:schemeClr val="accent1">
              <a:lumMod val="90000"/>
            </a:schemeClr>
          </a:solidFill>
          <a:ln>
            <a:solidFill>
              <a:schemeClr val="tx1"/>
            </a:solidFill>
          </a:ln>
        </p:spPr>
        <p:txBody>
          <a:bodyPr wrap="square">
            <a:spAutoFit/>
          </a:bodyPr>
          <a:lstStyle/>
          <a:p>
            <a:pPr algn="ctr" eaLnBrk="0" hangingPunct="0">
              <a:defRPr/>
            </a:pPr>
            <a:r>
              <a:rPr lang="en-US" sz="2000" dirty="0" smtClean="0">
                <a:latin typeface="Arial" charset="0"/>
                <a:cs typeface="+mn-cs"/>
              </a:rPr>
              <a:t>How bad could this be?</a:t>
            </a:r>
            <a:endParaRPr lang="en-US" sz="2000" dirty="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7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Flash Memory</a:t>
            </a:r>
            <a:endParaRPr lang="en-US" dirty="0"/>
          </a:p>
        </p:txBody>
      </p:sp>
      <p:sp>
        <p:nvSpPr>
          <p:cNvPr id="3" name="Content Placeholder 2"/>
          <p:cNvSpPr>
            <a:spLocks noGrp="1"/>
          </p:cNvSpPr>
          <p:nvPr>
            <p:ph idx="1"/>
          </p:nvPr>
        </p:nvSpPr>
        <p:spPr/>
        <p:txBody>
          <a:bodyPr/>
          <a:lstStyle/>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Type of EEPROM</a:t>
            </a:r>
          </a:p>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Types:  NAND (denser) and NOR (faster)</a:t>
            </a:r>
          </a:p>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NAND Flash:</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Reads are sequential, reads entire page (.5 to 4 KiB)</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25 us for first byte, 40 </a:t>
            </a:r>
            <a:r>
              <a:rPr lang="en-US" sz="2400" dirty="0" err="1">
                <a:solidFill>
                  <a:srgbClr val="0033CC"/>
                </a:solidFill>
              </a:rPr>
              <a:t>MiB</a:t>
            </a:r>
            <a:r>
              <a:rPr lang="en-US" sz="2400" dirty="0">
                <a:solidFill>
                  <a:srgbClr val="0033CC"/>
                </a:solidFill>
              </a:rPr>
              <a:t>/s for subsequent bytes</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SDRAM:  40 ns for first byte, 4.8 GB/s for subsequent bytes</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2 KiB transfer: 75 </a:t>
            </a:r>
            <a:r>
              <a:rPr lang="en-US" sz="2400" dirty="0" err="1">
                <a:solidFill>
                  <a:srgbClr val="0033CC"/>
                </a:solidFill>
              </a:rPr>
              <a:t>uS</a:t>
            </a:r>
            <a:r>
              <a:rPr lang="en-US" sz="2400" dirty="0">
                <a:solidFill>
                  <a:srgbClr val="0033CC"/>
                </a:solidFill>
              </a:rPr>
              <a:t> vs 500 ns for SDRAM, 150X slower</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300 to 500X faster than magnetic disk</a:t>
            </a:r>
            <a:endParaRPr lang="en-US" dirty="0">
              <a:solidFill>
                <a:srgbClr val="0033CC"/>
              </a:solidFill>
            </a:endParaRPr>
          </a:p>
          <a:p>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70</a:t>
            </a:fld>
            <a:endParaRPr lang="en-US" dirty="0"/>
          </a:p>
        </p:txBody>
      </p:sp>
    </p:spTree>
    <p:extLst>
      <p:ext uri="{BB962C8B-B14F-4D97-AF65-F5344CB8AC3E}">
        <p14:creationId xmlns:p14="http://schemas.microsoft.com/office/powerpoint/2010/main" val="4244416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NAND Flash </a:t>
            </a:r>
            <a:r>
              <a:rPr lang="en-US" dirty="0" smtClean="0"/>
              <a:t>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a:t>Must be erased (in blocks) before being overwritten</a:t>
            </a:r>
          </a:p>
          <a:p>
            <a:pPr>
              <a:lnSpc>
                <a:spcPct val="90000"/>
              </a:lnSpc>
            </a:pPr>
            <a:r>
              <a:rPr lang="en-US" sz="2800" smtClean="0"/>
              <a:t>Nonvolatile, can use as little as zero power</a:t>
            </a:r>
            <a:endParaRPr lang="en-US" sz="2800"/>
          </a:p>
          <a:p>
            <a:pPr>
              <a:lnSpc>
                <a:spcPct val="90000"/>
              </a:lnSpc>
            </a:pPr>
            <a:r>
              <a:rPr lang="en-US" sz="2800"/>
              <a:t>Limited number of write </a:t>
            </a:r>
            <a:r>
              <a:rPr lang="en-US" sz="2800" smtClean="0"/>
              <a:t>cycles (~100,000)</a:t>
            </a:r>
          </a:p>
          <a:p>
            <a:pPr>
              <a:lnSpc>
                <a:spcPct val="90000"/>
              </a:lnSpc>
            </a:pPr>
            <a:r>
              <a:rPr lang="en-US" sz="2800" smtClean="0"/>
              <a:t>$2/GiB, compared to $20-40/GiB for SDRAM and $0.09 GiB for magnetic disk</a:t>
            </a:r>
          </a:p>
          <a:p>
            <a:pPr>
              <a:lnSpc>
                <a:spcPct val="90000"/>
              </a:lnSpc>
            </a:pPr>
            <a:endParaRPr lang="en-US" sz="2800"/>
          </a:p>
          <a:p>
            <a:pPr>
              <a:lnSpc>
                <a:spcPct val="90000"/>
              </a:lnSpc>
            </a:pPr>
            <a:r>
              <a:rPr lang="en-US" sz="2800"/>
              <a:t>Phase-Change/Memrister </a:t>
            </a:r>
            <a:r>
              <a:rPr lang="en-US" sz="2800" smtClean="0"/>
              <a:t>Memory</a:t>
            </a:r>
          </a:p>
          <a:p>
            <a:pPr lvl="1">
              <a:lnSpc>
                <a:spcPct val="90000"/>
              </a:lnSpc>
            </a:pPr>
            <a:r>
              <a:rPr lang="en-US" sz="2400" smtClean="0"/>
              <a:t>Possibly 10X improvement in write performance and 2X improvement in read performance</a:t>
            </a:r>
          </a:p>
        </p:txBody>
      </p:sp>
      <p:sp>
        <p:nvSpPr>
          <p:cNvPr id="6" name="Text Box 5"/>
          <p:cNvSpPr txBox="1">
            <a:spLocks noChangeArrowheads="1"/>
          </p:cNvSpPr>
          <p:nvPr/>
        </p:nvSpPr>
        <p:spPr bwMode="auto">
          <a:xfrm rot="5400000">
            <a:off x="6714897" y="2059770"/>
            <a:ext cx="4488873"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Memory Technology and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71</a:t>
            </a:fld>
            <a:endParaRPr lang="en-US" dirty="0"/>
          </a:p>
        </p:txBody>
      </p:sp>
    </p:spTree>
    <p:extLst>
      <p:ext uri="{BB962C8B-B14F-4D97-AF65-F5344CB8AC3E}">
        <p14:creationId xmlns:p14="http://schemas.microsoft.com/office/powerpoint/2010/main" val="15486180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Memory is susceptible to cosmic rays</a:t>
            </a:r>
          </a:p>
          <a:p>
            <a:pPr>
              <a:lnSpc>
                <a:spcPct val="90000"/>
              </a:lnSpc>
            </a:pPr>
            <a:r>
              <a:rPr lang="en-US" sz="2800" i="1" dirty="0" smtClean="0"/>
              <a:t>Soft errors</a:t>
            </a:r>
            <a:r>
              <a:rPr lang="en-US" sz="2800" dirty="0" smtClean="0"/>
              <a:t>:  dynamic errors</a:t>
            </a:r>
          </a:p>
          <a:p>
            <a:pPr lvl="1">
              <a:lnSpc>
                <a:spcPct val="90000"/>
              </a:lnSpc>
            </a:pPr>
            <a:r>
              <a:rPr lang="en-US" sz="2400" dirty="0" smtClean="0"/>
              <a:t>Detected and fixed by error correcting codes (ECC)</a:t>
            </a:r>
          </a:p>
          <a:p>
            <a:pPr>
              <a:lnSpc>
                <a:spcPct val="90000"/>
              </a:lnSpc>
            </a:pPr>
            <a:r>
              <a:rPr lang="en-US" sz="2800" i="1" dirty="0" smtClean="0"/>
              <a:t>Hard errors</a:t>
            </a:r>
            <a:r>
              <a:rPr lang="en-US" sz="2800" dirty="0" smtClean="0"/>
              <a:t>:  permanent errors</a:t>
            </a:r>
          </a:p>
          <a:p>
            <a:pPr lvl="1">
              <a:lnSpc>
                <a:spcPct val="90000"/>
              </a:lnSpc>
            </a:pPr>
            <a:r>
              <a:rPr lang="en-US" sz="2400" smtClean="0"/>
              <a:t>Use spare </a:t>
            </a:r>
            <a:r>
              <a:rPr lang="en-US" sz="2400" dirty="0" smtClean="0"/>
              <a:t>rows to replace defective rows</a:t>
            </a:r>
          </a:p>
          <a:p>
            <a:pPr>
              <a:lnSpc>
                <a:spcPct val="90000"/>
              </a:lnSpc>
            </a:pPr>
            <a:endParaRPr lang="en-US" dirty="0" smtClean="0"/>
          </a:p>
          <a:p>
            <a:pPr>
              <a:lnSpc>
                <a:spcPct val="90000"/>
              </a:lnSpc>
            </a:pPr>
            <a:r>
              <a:rPr lang="en-US" sz="2800" dirty="0" err="1" smtClean="0"/>
              <a:t>Chipkill</a:t>
            </a:r>
            <a:r>
              <a:rPr lang="en-US" sz="2800" dirty="0" smtClean="0"/>
              <a:t>:  a RAID-like error recovery technique</a:t>
            </a:r>
          </a:p>
        </p:txBody>
      </p:sp>
      <p:sp>
        <p:nvSpPr>
          <p:cNvPr id="6" name="Text Box 5"/>
          <p:cNvSpPr txBox="1">
            <a:spLocks noChangeArrowheads="1"/>
          </p:cNvSpPr>
          <p:nvPr/>
        </p:nvSpPr>
        <p:spPr bwMode="auto">
          <a:xfrm rot="5400000">
            <a:off x="6711700" y="2062967"/>
            <a:ext cx="4495267"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Memory Technology and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72</a:t>
            </a:fld>
            <a:endParaRPr lang="en-US" dirty="0"/>
          </a:p>
        </p:txBody>
      </p:sp>
    </p:spTree>
    <p:extLst>
      <p:ext uri="{BB962C8B-B14F-4D97-AF65-F5344CB8AC3E}">
        <p14:creationId xmlns:p14="http://schemas.microsoft.com/office/powerpoint/2010/main" val="33330266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smtClean="0"/>
              <a:t>Real Stuff: ARM Cortex-8</a:t>
            </a:r>
          </a:p>
        </p:txBody>
      </p:sp>
      <p:sp>
        <p:nvSpPr>
          <p:cNvPr id="63491" name="Content Placeholder 2"/>
          <p:cNvSpPr>
            <a:spLocks noGrp="1"/>
          </p:cNvSpPr>
          <p:nvPr>
            <p:ph idx="1"/>
          </p:nvPr>
        </p:nvSpPr>
        <p:spPr>
          <a:xfrm>
            <a:off x="117475" y="1066800"/>
            <a:ext cx="4068763" cy="5059363"/>
          </a:xfrm>
        </p:spPr>
        <p:txBody>
          <a:bodyPr/>
          <a:lstStyle/>
          <a:p>
            <a:pPr eaLnBrk="1" hangingPunct="1"/>
            <a:r>
              <a:rPr lang="en-US" altLang="en-US" smtClean="0"/>
              <a:t>Single core, 2 instr/clock</a:t>
            </a:r>
          </a:p>
          <a:p>
            <a:pPr eaLnBrk="1" hangingPunct="1"/>
            <a:r>
              <a:rPr lang="en-US" altLang="en-US" smtClean="0"/>
              <a:t>L1 (separate for I &amp; D)</a:t>
            </a:r>
          </a:p>
          <a:p>
            <a:pPr lvl="1" eaLnBrk="1" hangingPunct="1"/>
            <a:r>
              <a:rPr lang="en-US" altLang="en-US" smtClean="0"/>
              <a:t>16KB or 32KB </a:t>
            </a:r>
          </a:p>
          <a:p>
            <a:pPr lvl="1" eaLnBrk="1" hangingPunct="1"/>
            <a:r>
              <a:rPr lang="en-US" altLang="en-US" smtClean="0"/>
              <a:t>4-way set associative</a:t>
            </a:r>
          </a:p>
          <a:p>
            <a:pPr lvl="1" eaLnBrk="1" hangingPunct="1"/>
            <a:r>
              <a:rPr lang="en-US" altLang="en-US" smtClean="0"/>
              <a:t>Way prediction</a:t>
            </a:r>
          </a:p>
          <a:p>
            <a:pPr lvl="1" eaLnBrk="1" hangingPunct="1"/>
            <a:r>
              <a:rPr lang="en-US" altLang="en-US" smtClean="0"/>
              <a:t>Random replacement</a:t>
            </a:r>
          </a:p>
          <a:p>
            <a:pPr eaLnBrk="1" hangingPunct="1"/>
            <a:r>
              <a:rPr lang="en-US" altLang="en-US" smtClean="0"/>
              <a:t>L2 (Integrated (unified))</a:t>
            </a:r>
          </a:p>
          <a:p>
            <a:pPr lvl="1" eaLnBrk="1" hangingPunct="1"/>
            <a:r>
              <a:rPr lang="en-US" altLang="en-US" smtClean="0"/>
              <a:t>128KB to 1 MB</a:t>
            </a:r>
          </a:p>
          <a:p>
            <a:pPr lvl="1" eaLnBrk="1" hangingPunct="1"/>
            <a:r>
              <a:rPr lang="en-US" altLang="en-US" smtClean="0"/>
              <a:t>8-way set associative</a:t>
            </a:r>
          </a:p>
        </p:txBody>
      </p:sp>
      <p:sp>
        <p:nvSpPr>
          <p:cNvPr id="4" name="Slide Number Placeholder 3"/>
          <p:cNvSpPr>
            <a:spLocks noGrp="1"/>
          </p:cNvSpPr>
          <p:nvPr>
            <p:ph type="sldNum" sz="quarter" idx="10"/>
          </p:nvPr>
        </p:nvSpPr>
        <p:spPr/>
        <p:txBody>
          <a:bodyPr/>
          <a:lstStyle/>
          <a:p>
            <a:pPr>
              <a:defRPr/>
            </a:pPr>
            <a:fld id="{BA2112D5-156B-46B3-B4FE-B418221C64BC}" type="slidenum">
              <a:rPr lang="en-US"/>
              <a:pPr>
                <a:defRPr/>
              </a:pPr>
              <a:t>73</a:t>
            </a:fld>
            <a:endParaRPr lang="en-US" dirty="0"/>
          </a:p>
        </p:txBody>
      </p:sp>
      <p:pic>
        <p:nvPicPr>
          <p:cNvPr id="63493" name="Picture 2" descr="f02-17-9780123838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3" y="1235075"/>
            <a:ext cx="4822825"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smtClean="0"/>
              <a:t>Real Stuff: Intel Core i7</a:t>
            </a:r>
          </a:p>
        </p:txBody>
      </p:sp>
      <p:sp>
        <p:nvSpPr>
          <p:cNvPr id="64515" name="Content Placeholder 2"/>
          <p:cNvSpPr>
            <a:spLocks noGrp="1"/>
          </p:cNvSpPr>
          <p:nvPr>
            <p:ph idx="1"/>
          </p:nvPr>
        </p:nvSpPr>
        <p:spPr>
          <a:xfrm>
            <a:off x="457200" y="1066800"/>
            <a:ext cx="8229600" cy="1195388"/>
          </a:xfrm>
        </p:spPr>
        <p:txBody>
          <a:bodyPr/>
          <a:lstStyle/>
          <a:p>
            <a:pPr eaLnBrk="1" hangingPunct="1"/>
            <a:r>
              <a:rPr lang="en-US" altLang="en-US" sz="2000" smtClean="0"/>
              <a:t>4 cores, 4 instr/clock – out of order (per core)</a:t>
            </a:r>
          </a:p>
          <a:p>
            <a:pPr eaLnBrk="1" hangingPunct="1"/>
            <a:r>
              <a:rPr lang="en-US" altLang="en-US" sz="2000" smtClean="0"/>
              <a:t>Caches:</a:t>
            </a:r>
          </a:p>
          <a:p>
            <a:pPr lvl="1" eaLnBrk="1" hangingPunct="1"/>
            <a:r>
              <a:rPr lang="en-US" altLang="en-US" sz="1800" smtClean="0"/>
              <a:t>Write-back</a:t>
            </a:r>
          </a:p>
          <a:p>
            <a:pPr lvl="1" eaLnBrk="1" hangingPunct="1"/>
            <a:r>
              <a:rPr lang="en-US" altLang="en-US" sz="1800" smtClean="0"/>
              <a:t>64 byte blocks</a:t>
            </a:r>
          </a:p>
          <a:p>
            <a:pPr lvl="1" eaLnBrk="1" hangingPunct="1"/>
            <a:r>
              <a:rPr lang="en-US" altLang="en-US" sz="1800" smtClean="0"/>
              <a:t>Non-blocking</a:t>
            </a:r>
          </a:p>
          <a:p>
            <a:pPr lvl="1" eaLnBrk="1" hangingPunct="1"/>
            <a:r>
              <a:rPr lang="en-US" altLang="en-US" sz="1800" smtClean="0"/>
              <a:t>L1 has merging write buffer</a:t>
            </a:r>
          </a:p>
          <a:p>
            <a:pPr eaLnBrk="1" hangingPunct="1"/>
            <a:endParaRPr lang="en-US" altLang="en-US" smtClean="0"/>
          </a:p>
        </p:txBody>
      </p:sp>
      <p:sp>
        <p:nvSpPr>
          <p:cNvPr id="4" name="Slide Number Placeholder 3"/>
          <p:cNvSpPr>
            <a:spLocks noGrp="1"/>
          </p:cNvSpPr>
          <p:nvPr>
            <p:ph type="sldNum" sz="quarter" idx="10"/>
          </p:nvPr>
        </p:nvSpPr>
        <p:spPr/>
        <p:txBody>
          <a:bodyPr/>
          <a:lstStyle/>
          <a:p>
            <a:pPr>
              <a:defRPr/>
            </a:pPr>
            <a:fld id="{6A5CF1E0-BCB4-405A-9961-94E46AB1B5C0}" type="slidenum">
              <a:rPr lang="en-US"/>
              <a:pPr>
                <a:defRPr/>
              </a:pPr>
              <a:t>74</a:t>
            </a:fld>
            <a:endParaRPr lang="en-US" dirty="0"/>
          </a:p>
        </p:txBody>
      </p:sp>
      <p:graphicFrame>
        <p:nvGraphicFramePr>
          <p:cNvPr id="5" name="Table 4"/>
          <p:cNvGraphicFramePr>
            <a:graphicFrameLocks noGrp="1"/>
          </p:cNvGraphicFramePr>
          <p:nvPr/>
        </p:nvGraphicFramePr>
        <p:xfrm>
          <a:off x="1527175" y="3263900"/>
          <a:ext cx="6488112" cy="3205227"/>
        </p:xfrm>
        <a:graphic>
          <a:graphicData uri="http://schemas.openxmlformats.org/drawingml/2006/table">
            <a:tbl>
              <a:tblPr firstRow="1" bandRow="1">
                <a:tableStyleId>{5940675A-B579-460E-94D1-54222C63F5DA}</a:tableStyleId>
              </a:tblPr>
              <a:tblGrid>
                <a:gridCol w="1622028"/>
                <a:gridCol w="1622028"/>
                <a:gridCol w="1622028"/>
                <a:gridCol w="1622028"/>
              </a:tblGrid>
              <a:tr h="370715">
                <a:tc>
                  <a:txBody>
                    <a:bodyPr/>
                    <a:lstStyle/>
                    <a:p>
                      <a:r>
                        <a:rPr lang="en-US" sz="1800" dirty="0" smtClean="0"/>
                        <a:t>Characteristic</a:t>
                      </a:r>
                      <a:endParaRPr lang="en-US" sz="1800" dirty="0"/>
                    </a:p>
                  </a:txBody>
                  <a:tcPr marL="91431" marR="91431" marT="45704" marB="45704">
                    <a:solidFill>
                      <a:schemeClr val="bg1">
                        <a:lumMod val="85000"/>
                      </a:schemeClr>
                    </a:solidFill>
                  </a:tcPr>
                </a:tc>
                <a:tc>
                  <a:txBody>
                    <a:bodyPr/>
                    <a:lstStyle/>
                    <a:p>
                      <a:r>
                        <a:rPr lang="en-US" sz="1800" dirty="0" smtClean="0"/>
                        <a:t>L1 (per core)</a:t>
                      </a:r>
                      <a:endParaRPr lang="en-US" sz="1800" dirty="0"/>
                    </a:p>
                  </a:txBody>
                  <a:tcPr marL="91431" marR="91431" marT="45704" marB="45704">
                    <a:solidFill>
                      <a:schemeClr val="bg1">
                        <a:lumMod val="85000"/>
                      </a:schemeClr>
                    </a:solidFill>
                  </a:tcPr>
                </a:tc>
                <a:tc>
                  <a:txBody>
                    <a:bodyPr/>
                    <a:lstStyle/>
                    <a:p>
                      <a:r>
                        <a:rPr lang="en-US" sz="1800" dirty="0" smtClean="0"/>
                        <a:t>L2 (per core)</a:t>
                      </a:r>
                      <a:endParaRPr lang="en-US" sz="1800" dirty="0"/>
                    </a:p>
                  </a:txBody>
                  <a:tcPr marL="91431" marR="91431" marT="45704" marB="45704">
                    <a:solidFill>
                      <a:schemeClr val="bg1">
                        <a:lumMod val="85000"/>
                      </a:schemeClr>
                    </a:solidFill>
                  </a:tcPr>
                </a:tc>
                <a:tc>
                  <a:txBody>
                    <a:bodyPr/>
                    <a:lstStyle/>
                    <a:p>
                      <a:r>
                        <a:rPr lang="en-US" sz="1800" dirty="0" smtClean="0"/>
                        <a:t>L3 (shared)</a:t>
                      </a:r>
                      <a:endParaRPr lang="en-US" sz="1800" dirty="0"/>
                    </a:p>
                  </a:txBody>
                  <a:tcPr marL="91431" marR="91431" marT="45704" marB="45704">
                    <a:solidFill>
                      <a:schemeClr val="bg1">
                        <a:lumMod val="85000"/>
                      </a:schemeClr>
                    </a:solidFill>
                  </a:tcPr>
                </a:tc>
              </a:tr>
              <a:tr h="640034">
                <a:tc>
                  <a:txBody>
                    <a:bodyPr/>
                    <a:lstStyle/>
                    <a:p>
                      <a:r>
                        <a:rPr lang="en-US" sz="1800" dirty="0" smtClean="0"/>
                        <a:t>Size</a:t>
                      </a:r>
                    </a:p>
                  </a:txBody>
                  <a:tcPr marL="91431" marR="91431" marT="45704" marB="45704"/>
                </a:tc>
                <a:tc>
                  <a:txBody>
                    <a:bodyPr/>
                    <a:lstStyle/>
                    <a:p>
                      <a:r>
                        <a:rPr lang="en-US" sz="1800" dirty="0" smtClean="0"/>
                        <a:t>32 KB</a:t>
                      </a:r>
                      <a:r>
                        <a:rPr lang="en-US" sz="1800" baseline="0" dirty="0" smtClean="0"/>
                        <a:t> I </a:t>
                      </a:r>
                    </a:p>
                    <a:p>
                      <a:r>
                        <a:rPr lang="en-US" sz="1800" baseline="0" dirty="0" smtClean="0"/>
                        <a:t>32 KB D</a:t>
                      </a:r>
                      <a:endParaRPr lang="en-US" sz="1800" dirty="0"/>
                    </a:p>
                  </a:txBody>
                  <a:tcPr marL="91431" marR="91431" marT="45704" marB="45704"/>
                </a:tc>
                <a:tc>
                  <a:txBody>
                    <a:bodyPr/>
                    <a:lstStyle/>
                    <a:p>
                      <a:r>
                        <a:rPr lang="en-US" sz="1800" dirty="0" smtClean="0"/>
                        <a:t>256 KB</a:t>
                      </a:r>
                      <a:endParaRPr lang="en-US" sz="1800" dirty="0"/>
                    </a:p>
                  </a:txBody>
                  <a:tcPr marL="91431" marR="91431" marT="45704" marB="45704"/>
                </a:tc>
                <a:tc>
                  <a:txBody>
                    <a:bodyPr/>
                    <a:lstStyle/>
                    <a:p>
                      <a:r>
                        <a:rPr lang="en-US" sz="1800" dirty="0" smtClean="0"/>
                        <a:t>2 MB /</a:t>
                      </a:r>
                      <a:r>
                        <a:rPr lang="en-US" sz="1800" baseline="0" dirty="0" smtClean="0"/>
                        <a:t> core</a:t>
                      </a:r>
                      <a:endParaRPr lang="en-US" sz="1800" dirty="0"/>
                    </a:p>
                  </a:txBody>
                  <a:tcPr marL="91431" marR="91431" marT="45704" marB="45704"/>
                </a:tc>
              </a:tr>
              <a:tr h="640034">
                <a:tc>
                  <a:txBody>
                    <a:bodyPr/>
                    <a:lstStyle/>
                    <a:p>
                      <a:r>
                        <a:rPr lang="en-US" sz="1800" dirty="0" smtClean="0"/>
                        <a:t>Associativity</a:t>
                      </a:r>
                      <a:endParaRPr lang="en-US" sz="1800" dirty="0"/>
                    </a:p>
                  </a:txBody>
                  <a:tcPr marL="91431" marR="91431" marT="45704" marB="45704"/>
                </a:tc>
                <a:tc>
                  <a:txBody>
                    <a:bodyPr/>
                    <a:lstStyle/>
                    <a:p>
                      <a:r>
                        <a:rPr lang="en-US" sz="1800" dirty="0" smtClean="0"/>
                        <a:t>4-way</a:t>
                      </a:r>
                      <a:r>
                        <a:rPr lang="en-US" sz="1800" baseline="0" dirty="0" smtClean="0"/>
                        <a:t> I</a:t>
                      </a:r>
                    </a:p>
                    <a:p>
                      <a:r>
                        <a:rPr lang="en-US" sz="1800" baseline="0" dirty="0" smtClean="0"/>
                        <a:t>8-way D</a:t>
                      </a:r>
                      <a:endParaRPr lang="en-US" sz="1800" dirty="0"/>
                    </a:p>
                  </a:txBody>
                  <a:tcPr marL="91431" marR="91431" marT="45704" marB="45704"/>
                </a:tc>
                <a:tc>
                  <a:txBody>
                    <a:bodyPr/>
                    <a:lstStyle/>
                    <a:p>
                      <a:r>
                        <a:rPr lang="en-US" sz="1800" dirty="0" smtClean="0"/>
                        <a:t>8-way</a:t>
                      </a:r>
                      <a:endParaRPr lang="en-US" sz="1800" dirty="0"/>
                    </a:p>
                  </a:txBody>
                  <a:tcPr marL="91431" marR="91431" marT="45704" marB="45704"/>
                </a:tc>
                <a:tc>
                  <a:txBody>
                    <a:bodyPr/>
                    <a:lstStyle/>
                    <a:p>
                      <a:r>
                        <a:rPr lang="en-US" sz="1800" dirty="0" smtClean="0"/>
                        <a:t>16-way</a:t>
                      </a:r>
                      <a:endParaRPr lang="en-US" sz="1800" dirty="0"/>
                    </a:p>
                  </a:txBody>
                  <a:tcPr marL="91431" marR="91431" marT="45704" marB="45704"/>
                </a:tc>
              </a:tr>
              <a:tr h="640034">
                <a:tc>
                  <a:txBody>
                    <a:bodyPr/>
                    <a:lstStyle/>
                    <a:p>
                      <a:r>
                        <a:rPr lang="en-US" sz="1800" dirty="0" smtClean="0"/>
                        <a:t>Access</a:t>
                      </a:r>
                      <a:r>
                        <a:rPr lang="en-US" sz="1800" baseline="0" dirty="0" smtClean="0"/>
                        <a:t> Latency</a:t>
                      </a:r>
                      <a:endParaRPr lang="en-US" sz="1800" dirty="0"/>
                    </a:p>
                  </a:txBody>
                  <a:tcPr marL="91431" marR="91431" marT="45704" marB="45704"/>
                </a:tc>
                <a:tc>
                  <a:txBody>
                    <a:bodyPr/>
                    <a:lstStyle/>
                    <a:p>
                      <a:r>
                        <a:rPr lang="en-US" sz="1800" dirty="0" smtClean="0"/>
                        <a:t>4 cycles</a:t>
                      </a:r>
                    </a:p>
                    <a:p>
                      <a:r>
                        <a:rPr lang="en-US" sz="1800" dirty="0" smtClean="0"/>
                        <a:t>pipelined</a:t>
                      </a:r>
                      <a:endParaRPr lang="en-US" sz="1800" dirty="0"/>
                    </a:p>
                  </a:txBody>
                  <a:tcPr marL="91431" marR="91431" marT="45704" marB="45704"/>
                </a:tc>
                <a:tc>
                  <a:txBody>
                    <a:bodyPr/>
                    <a:lstStyle/>
                    <a:p>
                      <a:r>
                        <a:rPr lang="en-US" sz="1800" dirty="0" smtClean="0"/>
                        <a:t>10 cycles</a:t>
                      </a:r>
                      <a:endParaRPr lang="en-US" sz="1800" dirty="0"/>
                    </a:p>
                  </a:txBody>
                  <a:tcPr marL="91431" marR="91431" marT="45704" marB="45704"/>
                </a:tc>
                <a:tc>
                  <a:txBody>
                    <a:bodyPr/>
                    <a:lstStyle/>
                    <a:p>
                      <a:r>
                        <a:rPr lang="en-US" sz="1800" dirty="0" smtClean="0"/>
                        <a:t>35 cycles</a:t>
                      </a:r>
                      <a:endParaRPr lang="en-US" sz="1800" dirty="0"/>
                    </a:p>
                  </a:txBody>
                  <a:tcPr marL="91431" marR="91431" marT="45704" marB="45704"/>
                </a:tc>
              </a:tr>
              <a:tr h="914347">
                <a:tc>
                  <a:txBody>
                    <a:bodyPr/>
                    <a:lstStyle/>
                    <a:p>
                      <a:r>
                        <a:rPr lang="en-US" sz="1800" dirty="0" smtClean="0"/>
                        <a:t>Replacement Scheme</a:t>
                      </a:r>
                      <a:endParaRPr lang="en-US" sz="1800" dirty="0"/>
                    </a:p>
                  </a:txBody>
                  <a:tcPr marL="91431" marR="91431" marT="45704" marB="45704"/>
                </a:tc>
                <a:tc>
                  <a:txBody>
                    <a:bodyPr/>
                    <a:lstStyle/>
                    <a:p>
                      <a:r>
                        <a:rPr lang="en-US" sz="1800" dirty="0" smtClean="0"/>
                        <a:t>Pseudo-LRU</a:t>
                      </a:r>
                      <a:endParaRPr lang="en-US" sz="1800" dirty="0"/>
                    </a:p>
                  </a:txBody>
                  <a:tcPr marL="91431" marR="91431" marT="45704" marB="45704"/>
                </a:tc>
                <a:tc>
                  <a:txBody>
                    <a:bodyPr/>
                    <a:lstStyle/>
                    <a:p>
                      <a:r>
                        <a:rPr lang="en-US" sz="1800" dirty="0" smtClean="0"/>
                        <a:t>Pseudo-LRU</a:t>
                      </a:r>
                      <a:endParaRPr lang="en-US" sz="1800" dirty="0"/>
                    </a:p>
                  </a:txBody>
                  <a:tcPr marL="91431" marR="91431" marT="45704" marB="45704"/>
                </a:tc>
                <a:tc>
                  <a:txBody>
                    <a:bodyPr/>
                    <a:lstStyle/>
                    <a:p>
                      <a:r>
                        <a:rPr lang="en-US" sz="1800" dirty="0" smtClean="0"/>
                        <a:t>Pseudo-LRU</a:t>
                      </a:r>
                      <a:br>
                        <a:rPr lang="en-US" sz="1800" dirty="0" smtClean="0"/>
                      </a:br>
                      <a:r>
                        <a:rPr lang="en-US" sz="1800" dirty="0" smtClean="0"/>
                        <a:t>(w ordered</a:t>
                      </a:r>
                      <a:r>
                        <a:rPr lang="en-US" sz="1800" baseline="0" dirty="0" smtClean="0"/>
                        <a:t> selection)</a:t>
                      </a:r>
                      <a:endParaRPr lang="en-US" sz="1800" dirty="0"/>
                    </a:p>
                  </a:txBody>
                  <a:tcPr marL="91431" marR="91431" marT="45704" marB="45704"/>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200" smtClean="0"/>
              <a:t>Virtual Memory and Virtual Machines</a:t>
            </a:r>
            <a:endParaRPr lang="en-AU" sz="3200" dirty="0"/>
          </a:p>
        </p:txBody>
      </p:sp>
      <p:sp>
        <p:nvSpPr>
          <p:cNvPr id="242691" name="Rectangle 3"/>
          <p:cNvSpPr>
            <a:spLocks noGrp="1" noChangeArrowheads="1"/>
          </p:cNvSpPr>
          <p:nvPr>
            <p:ph idx="1"/>
          </p:nvPr>
        </p:nvSpPr>
        <p:spPr/>
        <p:txBody>
          <a:bodyPr/>
          <a:lstStyle/>
          <a:p>
            <a:pPr>
              <a:lnSpc>
                <a:spcPct val="90000"/>
              </a:lnSpc>
            </a:pPr>
            <a:r>
              <a:rPr lang="en-US" sz="2800" dirty="0" smtClean="0"/>
              <a:t>Protection via virtual memory</a:t>
            </a:r>
          </a:p>
          <a:p>
            <a:pPr lvl="1">
              <a:lnSpc>
                <a:spcPct val="90000"/>
              </a:lnSpc>
            </a:pPr>
            <a:r>
              <a:rPr lang="en-US" sz="2400" dirty="0" smtClean="0"/>
              <a:t>Keeps processes in their own memory space</a:t>
            </a:r>
          </a:p>
          <a:p>
            <a:pPr lvl="1">
              <a:lnSpc>
                <a:spcPct val="90000"/>
              </a:lnSpc>
            </a:pPr>
            <a:endParaRPr lang="en-US" sz="2400" dirty="0" smtClean="0"/>
          </a:p>
          <a:p>
            <a:pPr>
              <a:lnSpc>
                <a:spcPct val="90000"/>
              </a:lnSpc>
            </a:pPr>
            <a:r>
              <a:rPr lang="en-US" sz="2800" dirty="0" smtClean="0"/>
              <a:t>Role </a:t>
            </a:r>
            <a:r>
              <a:rPr lang="en-US" sz="2800" smtClean="0"/>
              <a:t>of architecture</a:t>
            </a:r>
            <a:endParaRPr lang="en-US" sz="2800" dirty="0" smtClean="0"/>
          </a:p>
          <a:p>
            <a:pPr lvl="1">
              <a:lnSpc>
                <a:spcPct val="90000"/>
              </a:lnSpc>
            </a:pPr>
            <a:r>
              <a:rPr lang="en-US" sz="2400" dirty="0" smtClean="0"/>
              <a:t>Provide user mode and supervisor mode</a:t>
            </a:r>
          </a:p>
          <a:p>
            <a:pPr lvl="1">
              <a:lnSpc>
                <a:spcPct val="90000"/>
              </a:lnSpc>
            </a:pPr>
            <a:r>
              <a:rPr lang="en-US" sz="2400" dirty="0" smtClean="0"/>
              <a:t>Protect certain aspects of CPU state</a:t>
            </a:r>
          </a:p>
          <a:p>
            <a:pPr lvl="1">
              <a:lnSpc>
                <a:spcPct val="90000"/>
              </a:lnSpc>
            </a:pPr>
            <a:r>
              <a:rPr lang="en-US" sz="2400" dirty="0" smtClean="0"/>
              <a:t>Provide mechanisms for switching between user mode and supervisor mode</a:t>
            </a:r>
          </a:p>
          <a:p>
            <a:pPr lvl="1">
              <a:lnSpc>
                <a:spcPct val="90000"/>
              </a:lnSpc>
            </a:pPr>
            <a:r>
              <a:rPr lang="en-US" sz="2400" dirty="0" smtClean="0"/>
              <a:t>Provide mechanisms to limit memory accesses</a:t>
            </a:r>
          </a:p>
          <a:p>
            <a:pPr lvl="1">
              <a:lnSpc>
                <a:spcPct val="90000"/>
              </a:lnSpc>
            </a:pPr>
            <a:r>
              <a:rPr lang="en-US" sz="2400" dirty="0" smtClean="0"/>
              <a:t>Provide TLB to translate addresses</a:t>
            </a:r>
            <a:endParaRPr lang="en-US" dirty="0" smtClean="0"/>
          </a:p>
        </p:txBody>
      </p:sp>
      <p:sp>
        <p:nvSpPr>
          <p:cNvPr id="6"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75</a:t>
            </a:fld>
            <a:endParaRPr lang="en-US" dirty="0"/>
          </a:p>
        </p:txBody>
      </p:sp>
    </p:spTree>
    <p:extLst>
      <p:ext uri="{BB962C8B-B14F-4D97-AF65-F5344CB8AC3E}">
        <p14:creationId xmlns:p14="http://schemas.microsoft.com/office/powerpoint/2010/main" val="9307862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Virtual Machines</a:t>
            </a:r>
            <a:endParaRPr lang="en-AU" dirty="0"/>
          </a:p>
        </p:txBody>
      </p:sp>
      <p:sp>
        <p:nvSpPr>
          <p:cNvPr id="242691" name="Rectangle 3"/>
          <p:cNvSpPr>
            <a:spLocks noGrp="1" noChangeArrowheads="1"/>
          </p:cNvSpPr>
          <p:nvPr>
            <p:ph idx="1"/>
          </p:nvPr>
        </p:nvSpPr>
        <p:spPr/>
        <p:txBody>
          <a:bodyPr/>
          <a:lstStyle/>
          <a:p>
            <a:pPr>
              <a:lnSpc>
                <a:spcPct val="90000"/>
              </a:lnSpc>
            </a:pPr>
            <a:r>
              <a:rPr lang="en-US" sz="2400" dirty="0" smtClean="0"/>
              <a:t>Supports isolation and security</a:t>
            </a:r>
          </a:p>
          <a:p>
            <a:pPr>
              <a:lnSpc>
                <a:spcPct val="90000"/>
              </a:lnSpc>
            </a:pPr>
            <a:r>
              <a:rPr lang="en-US" sz="2400" dirty="0" smtClean="0"/>
              <a:t>Sharing a computer among many unrelated users</a:t>
            </a:r>
          </a:p>
          <a:p>
            <a:pPr>
              <a:lnSpc>
                <a:spcPct val="90000"/>
              </a:lnSpc>
            </a:pPr>
            <a:r>
              <a:rPr lang="en-US" sz="2400" dirty="0" smtClean="0"/>
              <a:t>Enabled by raw speed of processors, making the overhead more acceptable</a:t>
            </a:r>
          </a:p>
          <a:p>
            <a:pPr>
              <a:lnSpc>
                <a:spcPct val="90000"/>
              </a:lnSpc>
            </a:pPr>
            <a:endParaRPr lang="en-US" sz="2400" dirty="0" smtClean="0"/>
          </a:p>
          <a:p>
            <a:pPr>
              <a:lnSpc>
                <a:spcPct val="90000"/>
              </a:lnSpc>
            </a:pPr>
            <a:r>
              <a:rPr lang="en-US" sz="2400" dirty="0" smtClean="0"/>
              <a:t>Allows different ISAs and operating systems to be presented to user programs</a:t>
            </a:r>
            <a:endParaRPr lang="en-US" sz="2000" dirty="0" smtClean="0"/>
          </a:p>
          <a:p>
            <a:pPr lvl="1">
              <a:lnSpc>
                <a:spcPct val="90000"/>
              </a:lnSpc>
            </a:pPr>
            <a:r>
              <a:rPr lang="en-US" sz="2000" dirty="0" smtClean="0"/>
              <a:t>“System Virtual Machines”</a:t>
            </a:r>
          </a:p>
          <a:p>
            <a:pPr lvl="1">
              <a:lnSpc>
                <a:spcPct val="90000"/>
              </a:lnSpc>
            </a:pPr>
            <a:r>
              <a:rPr lang="en-US" sz="2000" dirty="0" smtClean="0"/>
              <a:t>SVM software is called “virtual machine monitor” or “hypervisor”</a:t>
            </a:r>
          </a:p>
          <a:p>
            <a:pPr lvl="1">
              <a:lnSpc>
                <a:spcPct val="90000"/>
              </a:lnSpc>
            </a:pPr>
            <a:r>
              <a:rPr lang="en-US" sz="2000" dirty="0" smtClean="0"/>
              <a:t>Individual virtual machines run under the monitor are called “guest VMs”</a:t>
            </a:r>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76</a:t>
            </a:fld>
            <a:endParaRPr lang="en-US" dirty="0"/>
          </a:p>
        </p:txBody>
      </p:sp>
    </p:spTree>
    <p:extLst>
      <p:ext uri="{BB962C8B-B14F-4D97-AF65-F5344CB8AC3E}">
        <p14:creationId xmlns:p14="http://schemas.microsoft.com/office/powerpoint/2010/main" val="16156285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Requirements of VMM</a:t>
            </a:r>
            <a:endParaRPr lang="en-AU" dirty="0"/>
          </a:p>
        </p:txBody>
      </p:sp>
      <p:sp>
        <p:nvSpPr>
          <p:cNvPr id="242691" name="Rectangle 3"/>
          <p:cNvSpPr>
            <a:spLocks noGrp="1" noChangeArrowheads="1"/>
          </p:cNvSpPr>
          <p:nvPr>
            <p:ph idx="1"/>
          </p:nvPr>
        </p:nvSpPr>
        <p:spPr/>
        <p:txBody>
          <a:bodyPr/>
          <a:lstStyle/>
          <a:p>
            <a:pPr>
              <a:lnSpc>
                <a:spcPct val="90000"/>
              </a:lnSpc>
            </a:pPr>
            <a:r>
              <a:rPr lang="en-US" smtClean="0"/>
              <a:t>Guest software should:</a:t>
            </a:r>
          </a:p>
          <a:p>
            <a:pPr lvl="1">
              <a:lnSpc>
                <a:spcPct val="90000"/>
              </a:lnSpc>
            </a:pPr>
            <a:r>
              <a:rPr lang="en-US" sz="2400" smtClean="0"/>
              <a:t>Behave on as if running on native hardware</a:t>
            </a:r>
          </a:p>
          <a:p>
            <a:pPr lvl="1">
              <a:lnSpc>
                <a:spcPct val="90000"/>
              </a:lnSpc>
            </a:pPr>
            <a:r>
              <a:rPr lang="en-US" sz="2400" smtClean="0"/>
              <a:t>Not be able to change allocation of real system resources</a:t>
            </a:r>
          </a:p>
          <a:p>
            <a:pPr>
              <a:lnSpc>
                <a:spcPct val="90000"/>
              </a:lnSpc>
            </a:pPr>
            <a:r>
              <a:rPr lang="en-US" smtClean="0"/>
              <a:t>VMM should be able to “context switch” guests</a:t>
            </a:r>
          </a:p>
          <a:p>
            <a:pPr>
              <a:lnSpc>
                <a:spcPct val="90000"/>
              </a:lnSpc>
            </a:pPr>
            <a:r>
              <a:rPr lang="en-US" smtClean="0"/>
              <a:t>Hardware must allow:</a:t>
            </a:r>
          </a:p>
          <a:p>
            <a:pPr lvl="1">
              <a:lnSpc>
                <a:spcPct val="90000"/>
              </a:lnSpc>
            </a:pPr>
            <a:r>
              <a:rPr lang="en-US" sz="2400" smtClean="0"/>
              <a:t>System and use processor modes</a:t>
            </a:r>
          </a:p>
          <a:p>
            <a:pPr lvl="1">
              <a:lnSpc>
                <a:spcPct val="90000"/>
              </a:lnSpc>
            </a:pPr>
            <a:r>
              <a:rPr lang="en-US" sz="2400" smtClean="0"/>
              <a:t>Privileged subset of instructions for allocating system resources</a:t>
            </a:r>
          </a:p>
          <a:p>
            <a:pPr marL="457200" lvl="1" indent="0">
              <a:lnSpc>
                <a:spcPct val="90000"/>
              </a:lnSpc>
              <a:buNone/>
            </a:pPr>
            <a:endParaRPr lang="en-US" sz="160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77</a:t>
            </a:fld>
            <a:endParaRPr lang="en-US" dirty="0"/>
          </a:p>
        </p:txBody>
      </p:sp>
    </p:spTree>
    <p:extLst>
      <p:ext uri="{BB962C8B-B14F-4D97-AF65-F5344CB8AC3E}">
        <p14:creationId xmlns:p14="http://schemas.microsoft.com/office/powerpoint/2010/main" val="35705071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dirty="0" smtClean="0"/>
              <a:t>Impact of VMs on Virtual Memory</a:t>
            </a:r>
            <a:endParaRPr lang="en-AU" dirty="0"/>
          </a:p>
        </p:txBody>
      </p:sp>
      <p:sp>
        <p:nvSpPr>
          <p:cNvPr id="242691" name="Rectangle 3"/>
          <p:cNvSpPr>
            <a:spLocks noGrp="1" noChangeArrowheads="1"/>
          </p:cNvSpPr>
          <p:nvPr>
            <p:ph idx="1"/>
          </p:nvPr>
        </p:nvSpPr>
        <p:spPr/>
        <p:txBody>
          <a:bodyPr/>
          <a:lstStyle/>
          <a:p>
            <a:pPr>
              <a:lnSpc>
                <a:spcPct val="90000"/>
              </a:lnSpc>
            </a:pPr>
            <a:r>
              <a:rPr lang="en-US" sz="2800" dirty="0" smtClean="0"/>
              <a:t>Each guest OS maintains its own set of page tables</a:t>
            </a:r>
          </a:p>
          <a:p>
            <a:pPr lvl="1">
              <a:lnSpc>
                <a:spcPct val="90000"/>
              </a:lnSpc>
            </a:pPr>
            <a:r>
              <a:rPr lang="en-US" sz="2400" dirty="0" smtClean="0"/>
              <a:t>VMM adds a level of memory between physical and virtual memory called “real memory”</a:t>
            </a:r>
          </a:p>
          <a:p>
            <a:pPr lvl="1">
              <a:lnSpc>
                <a:spcPct val="90000"/>
              </a:lnSpc>
            </a:pPr>
            <a:r>
              <a:rPr lang="en-US" sz="2400" dirty="0" smtClean="0"/>
              <a:t>VMM maintains shadow page table that maps guest virtual addresses to physical addresses</a:t>
            </a:r>
          </a:p>
          <a:p>
            <a:pPr lvl="2">
              <a:lnSpc>
                <a:spcPct val="90000"/>
              </a:lnSpc>
            </a:pPr>
            <a:r>
              <a:rPr lang="en-US" sz="2000" dirty="0" smtClean="0"/>
              <a:t>Requires VMM to detect guest’s changes to its own page table</a:t>
            </a:r>
          </a:p>
          <a:p>
            <a:pPr lvl="2">
              <a:lnSpc>
                <a:spcPct val="90000"/>
              </a:lnSpc>
            </a:pPr>
            <a:r>
              <a:rPr lang="en-US" sz="2000" dirty="0" smtClean="0"/>
              <a:t>Occurs naturally if accessing the page table pointer is a privileged operation</a:t>
            </a:r>
          </a:p>
          <a:p>
            <a:pPr>
              <a:lnSpc>
                <a:spcPct val="90000"/>
              </a:lnSpc>
            </a:pPr>
            <a:endParaRPr lang="en-US" sz="2800" dirty="0" smtClean="0"/>
          </a:p>
          <a:p>
            <a:pPr>
              <a:lnSpc>
                <a:spcPct val="90000"/>
              </a:lnSpc>
            </a:pPr>
            <a:endParaRPr lang="en-US" sz="2800" dirty="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78</a:t>
            </a:fld>
            <a:endParaRPr lang="en-US" dirty="0"/>
          </a:p>
        </p:txBody>
      </p:sp>
    </p:spTree>
    <p:extLst>
      <p:ext uri="{BB962C8B-B14F-4D97-AF65-F5344CB8AC3E}">
        <p14:creationId xmlns:p14="http://schemas.microsoft.com/office/powerpoint/2010/main" val="33443036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sz="3600" smtClean="0"/>
              <a:t>Extending the ISA for Virtualization</a:t>
            </a:r>
            <a:endParaRPr lang="en-AU" sz="3600" dirty="0"/>
          </a:p>
        </p:txBody>
      </p:sp>
      <p:sp>
        <p:nvSpPr>
          <p:cNvPr id="242691" name="Rectangle 3"/>
          <p:cNvSpPr>
            <a:spLocks noGrp="1" noChangeArrowheads="1"/>
          </p:cNvSpPr>
          <p:nvPr>
            <p:ph idx="1"/>
          </p:nvPr>
        </p:nvSpPr>
        <p:spPr/>
        <p:txBody>
          <a:bodyPr/>
          <a:lstStyle/>
          <a:p>
            <a:pPr>
              <a:lnSpc>
                <a:spcPct val="90000"/>
              </a:lnSpc>
            </a:pPr>
            <a:r>
              <a:rPr lang="en-US" sz="2800" smtClean="0"/>
              <a:t>Objectives:</a:t>
            </a:r>
          </a:p>
          <a:p>
            <a:pPr lvl="1">
              <a:lnSpc>
                <a:spcPct val="90000"/>
              </a:lnSpc>
            </a:pPr>
            <a:r>
              <a:rPr lang="en-US" sz="2400" smtClean="0"/>
              <a:t>Avoid flushing TLB</a:t>
            </a:r>
          </a:p>
          <a:p>
            <a:pPr lvl="1">
              <a:lnSpc>
                <a:spcPct val="90000"/>
              </a:lnSpc>
            </a:pPr>
            <a:r>
              <a:rPr lang="en-US" sz="2400" smtClean="0"/>
              <a:t>Use nested page tables instead of shadow page tables</a:t>
            </a:r>
          </a:p>
          <a:p>
            <a:pPr lvl="1">
              <a:lnSpc>
                <a:spcPct val="90000"/>
              </a:lnSpc>
            </a:pPr>
            <a:r>
              <a:rPr lang="en-US" sz="2400" smtClean="0"/>
              <a:t>Allow devices to use DMA to move data</a:t>
            </a:r>
          </a:p>
          <a:p>
            <a:pPr lvl="1">
              <a:lnSpc>
                <a:spcPct val="90000"/>
              </a:lnSpc>
            </a:pPr>
            <a:r>
              <a:rPr lang="en-US" sz="2400" smtClean="0"/>
              <a:t>Allow guest OS’s to handle device interrupts</a:t>
            </a:r>
          </a:p>
          <a:p>
            <a:pPr lvl="1">
              <a:lnSpc>
                <a:spcPct val="90000"/>
              </a:lnSpc>
            </a:pPr>
            <a:r>
              <a:rPr lang="en-US" sz="2400" smtClean="0"/>
              <a:t>For security:  allow programs to manage encrypted portions of code and data</a:t>
            </a:r>
            <a:endParaRPr lang="en-US" sz="2400" dirty="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79</a:t>
            </a:fld>
            <a:endParaRPr lang="en-US" dirty="0"/>
          </a:p>
        </p:txBody>
      </p:sp>
    </p:spTree>
    <p:extLst>
      <p:ext uri="{BB962C8B-B14F-4D97-AF65-F5344CB8AC3E}">
        <p14:creationId xmlns:p14="http://schemas.microsoft.com/office/powerpoint/2010/main" val="1088170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7144" y="161439"/>
            <a:ext cx="6605588" cy="474260"/>
          </a:xfrm>
        </p:spPr>
        <p:txBody>
          <a:bodyPr/>
          <a:lstStyle/>
          <a:p>
            <a:pPr eaLnBrk="1" hangingPunct="1"/>
            <a:r>
              <a:rPr lang="en-US" altLang="en-US" dirty="0" smtClean="0"/>
              <a:t>Cache is expensive</a:t>
            </a:r>
            <a:endParaRPr lang="en-US" altLang="en-US" dirty="0" smtClean="0"/>
          </a:p>
        </p:txBody>
      </p:sp>
      <p:sp>
        <p:nvSpPr>
          <p:cNvPr id="7171" name="Rectangle 3"/>
          <p:cNvSpPr>
            <a:spLocks noGrp="1" noChangeArrowheads="1"/>
          </p:cNvSpPr>
          <p:nvPr>
            <p:ph type="body" idx="1"/>
          </p:nvPr>
        </p:nvSpPr>
        <p:spPr>
          <a:xfrm>
            <a:off x="457319" y="1084997"/>
            <a:ext cx="8002587" cy="4368303"/>
          </a:xfrm>
        </p:spPr>
        <p:txBody>
          <a:bodyPr/>
          <a:lstStyle/>
          <a:p>
            <a:pPr marL="342900" indent="-342900" eaLnBrk="1" hangingPunct="1">
              <a:lnSpc>
                <a:spcPct val="80000"/>
              </a:lnSpc>
              <a:tabLst>
                <a:tab pos="4457700" algn="ctr"/>
                <a:tab pos="6457950" algn="ctr"/>
              </a:tabLst>
            </a:pPr>
            <a:r>
              <a:rPr lang="en-US" altLang="en-US" dirty="0" smtClean="0"/>
              <a:t>Caches have no inherent value</a:t>
            </a:r>
          </a:p>
          <a:p>
            <a:pPr marL="742950" lvl="1" indent="-285750" eaLnBrk="1" hangingPunct="1">
              <a:lnSpc>
                <a:spcPct val="80000"/>
              </a:lnSpc>
              <a:tabLst>
                <a:tab pos="4457700" algn="ctr"/>
                <a:tab pos="6457950" algn="ctr"/>
              </a:tabLst>
            </a:pPr>
            <a:r>
              <a:rPr lang="en-US" altLang="en-US" dirty="0" smtClean="0"/>
              <a:t>only try to close performance gap</a:t>
            </a:r>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smtClean="0"/>
          </a:p>
          <a:p>
            <a:pPr marL="342900" indent="-342900" eaLnBrk="1" hangingPunct="1">
              <a:lnSpc>
                <a:spcPct val="80000"/>
              </a:lnSpc>
              <a:buFontTx/>
              <a:buNone/>
              <a:tabLst>
                <a:tab pos="4457700" algn="ctr"/>
                <a:tab pos="6457950" algn="ctr"/>
              </a:tabLst>
            </a:pPr>
            <a:r>
              <a:rPr lang="en-US" altLang="en-US" dirty="0" smtClean="0"/>
              <a:t>    </a:t>
            </a:r>
            <a:r>
              <a:rPr lang="en-US" altLang="en-US" sz="2000" dirty="0" smtClean="0"/>
              <a:t>Processor 	% Area 	%Transistors </a:t>
            </a:r>
          </a:p>
          <a:p>
            <a:pPr marL="342900" indent="-342900" eaLnBrk="1" hangingPunct="1">
              <a:lnSpc>
                <a:spcPct val="80000"/>
              </a:lnSpc>
              <a:buFontTx/>
              <a:buNone/>
              <a:tabLst>
                <a:tab pos="4457700" algn="ctr"/>
                <a:tab pos="6457950" algn="ctr"/>
              </a:tabLst>
            </a:pPr>
            <a:r>
              <a:rPr lang="en-US" altLang="en-US" sz="2000" dirty="0" smtClean="0"/>
              <a:t>		</a:t>
            </a:r>
            <a:r>
              <a:rPr lang="en-US" altLang="en-US" sz="2000" i="1" dirty="0" smtClean="0"/>
              <a:t>(cost)	(power)</a:t>
            </a:r>
          </a:p>
          <a:p>
            <a:pPr marL="342900" indent="-342900" eaLnBrk="1" hangingPunct="1">
              <a:lnSpc>
                <a:spcPct val="80000"/>
              </a:lnSpc>
              <a:buFontTx/>
              <a:buNone/>
              <a:tabLst>
                <a:tab pos="4457700" algn="ctr"/>
                <a:tab pos="6457950" algn="ctr"/>
              </a:tabLst>
            </a:pPr>
            <a:r>
              <a:rPr lang="en-US" altLang="en-US" sz="2000" dirty="0" smtClean="0"/>
              <a:t>		</a:t>
            </a:r>
            <a:r>
              <a:rPr lang="en-US" altLang="en-US" sz="1100" dirty="0" smtClean="0"/>
              <a:t>(As % of Processor Area) 	(As % of Processor Power)</a:t>
            </a:r>
          </a:p>
          <a:p>
            <a:pPr marL="342900" indent="-342900" eaLnBrk="1" hangingPunct="1">
              <a:lnSpc>
                <a:spcPct val="80000"/>
              </a:lnSpc>
              <a:tabLst>
                <a:tab pos="4457700" algn="ctr"/>
                <a:tab pos="6457950" algn="ctr"/>
              </a:tabLst>
            </a:pPr>
            <a:r>
              <a:rPr lang="en-US" altLang="en-US" sz="2000" dirty="0" smtClean="0"/>
              <a:t>Alpha 21164	37%	77%</a:t>
            </a:r>
          </a:p>
          <a:p>
            <a:pPr marL="342900" indent="-342900" eaLnBrk="1" hangingPunct="1">
              <a:lnSpc>
                <a:spcPct val="80000"/>
              </a:lnSpc>
              <a:tabLst>
                <a:tab pos="4457700" algn="ctr"/>
                <a:tab pos="6457950" algn="ctr"/>
              </a:tabLst>
            </a:pPr>
            <a:r>
              <a:rPr lang="en-US" altLang="en-US" sz="2000" dirty="0" err="1" smtClean="0"/>
              <a:t>StrongArm</a:t>
            </a:r>
            <a:r>
              <a:rPr lang="en-US" altLang="en-US" sz="2000" dirty="0" smtClean="0"/>
              <a:t> SA110	61%	94%</a:t>
            </a:r>
          </a:p>
          <a:p>
            <a:pPr marL="342900" indent="-342900" eaLnBrk="1" hangingPunct="1">
              <a:lnSpc>
                <a:spcPct val="80000"/>
              </a:lnSpc>
              <a:tabLst>
                <a:tab pos="4457700" algn="ctr"/>
                <a:tab pos="6457950" algn="ctr"/>
              </a:tabLst>
            </a:pPr>
            <a:r>
              <a:rPr lang="en-US" altLang="en-US" sz="2000" dirty="0" smtClean="0"/>
              <a:t>Pentium Pro	64%	88%</a:t>
            </a:r>
          </a:p>
          <a:p>
            <a:pPr marL="742950" lvl="1" indent="-285750" eaLnBrk="1" hangingPunct="1">
              <a:lnSpc>
                <a:spcPct val="80000"/>
              </a:lnSpc>
              <a:tabLst>
                <a:tab pos="4457700" algn="ctr"/>
                <a:tab pos="6457950" algn="ctr"/>
              </a:tabLst>
            </a:pPr>
            <a:r>
              <a:rPr lang="en-US" altLang="en-US" sz="1800" dirty="0" smtClean="0"/>
              <a:t>2 dies per package: Proc/I$/D$ + L2$</a:t>
            </a:r>
          </a:p>
          <a:p>
            <a:pPr marL="342900" indent="-342900" eaLnBrk="1" hangingPunct="1">
              <a:lnSpc>
                <a:spcPct val="80000"/>
              </a:lnSpc>
              <a:tabLst>
                <a:tab pos="4457700" algn="ctr"/>
                <a:tab pos="6457950" algn="ctr"/>
              </a:tabLst>
            </a:pPr>
            <a:endParaRPr lang="en-US" altLang="en-US" dirty="0" smtClean="0"/>
          </a:p>
          <a:p>
            <a:pPr marL="342900" indent="-342900" eaLnBrk="1" hangingPunct="1">
              <a:lnSpc>
                <a:spcPct val="80000"/>
              </a:lnSpc>
              <a:tabLst>
                <a:tab pos="4457700" algn="ctr"/>
                <a:tab pos="6457950" algn="ctr"/>
              </a:tabLst>
            </a:pPr>
            <a:endParaRPr lang="en-US" altLang="en-US" dirty="0" smtClean="0"/>
          </a:p>
        </p:txBody>
      </p:sp>
      <p:pic>
        <p:nvPicPr>
          <p:cNvPr id="7174" name="Picture 4" descr="File:Pentiumpro moshen.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6548" t="1334" r="3957" b="2667"/>
          <a:stretch>
            <a:fillRect/>
          </a:stretch>
        </p:blipFill>
        <p:spPr bwMode="auto">
          <a:xfrm>
            <a:off x="5280545" y="889379"/>
            <a:ext cx="2906406" cy="255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pPr>
              <a:defRPr/>
            </a:pPr>
            <a:fld id="{2C066414-975C-40E4-8BB3-F5D7B9696A8A}" type="slidenum">
              <a:rPr lang="en-US"/>
              <a:pPr>
                <a:defRPr/>
              </a:pPr>
              <a:t>8</a:t>
            </a:fld>
            <a:endParaRPr lang="en-US" dirty="0"/>
          </a:p>
        </p:txBody>
      </p:sp>
      <p:sp>
        <p:nvSpPr>
          <p:cNvPr id="8" name="TextBox 7"/>
          <p:cNvSpPr txBox="1"/>
          <p:nvPr/>
        </p:nvSpPr>
        <p:spPr>
          <a:xfrm>
            <a:off x="1262419" y="6052427"/>
            <a:ext cx="6025486" cy="400110"/>
          </a:xfrm>
          <a:prstGeom prst="rect">
            <a:avLst/>
          </a:prstGeom>
          <a:solidFill>
            <a:schemeClr val="accent1">
              <a:lumMod val="90000"/>
            </a:schemeClr>
          </a:solidFill>
          <a:ln>
            <a:solidFill>
              <a:schemeClr val="tx1"/>
            </a:solidFill>
          </a:ln>
        </p:spPr>
        <p:txBody>
          <a:bodyPr wrap="square">
            <a:spAutoFit/>
          </a:bodyPr>
          <a:lstStyle/>
          <a:p>
            <a:pPr algn="ctr" eaLnBrk="0" hangingPunct="0">
              <a:defRPr/>
            </a:pPr>
            <a:r>
              <a:rPr lang="en-US" sz="2000" dirty="0" smtClean="0">
                <a:latin typeface="Arial" charset="0"/>
                <a:cs typeface="+mn-cs"/>
              </a:rPr>
              <a:t>How do we justify the cost?</a:t>
            </a:r>
            <a:endParaRPr lang="en-US" sz="2000" dirty="0">
              <a:latin typeface="Arial" charset="0"/>
              <a:cs typeface="+mn-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Fallacies and Pitfalls</a:t>
            </a:r>
            <a:endParaRPr lang="en-US"/>
          </a:p>
        </p:txBody>
      </p:sp>
      <p:sp>
        <p:nvSpPr>
          <p:cNvPr id="3" name="Content Placeholder 2"/>
          <p:cNvSpPr>
            <a:spLocks noGrp="1"/>
          </p:cNvSpPr>
          <p:nvPr>
            <p:ph idx="1"/>
          </p:nvPr>
        </p:nvSpPr>
        <p:spPr/>
        <p:txBody>
          <a:bodyPr/>
          <a:lstStyle/>
          <a:p>
            <a:r>
              <a:rPr lang="en-US" smtClean="0"/>
              <a:t>Predicting cache performance of one program from another</a:t>
            </a:r>
          </a:p>
          <a:p>
            <a:r>
              <a:rPr lang="en-US" smtClean="0"/>
              <a:t>Simulating enough instructions to get accurate performance measures of the memory hierarchy</a:t>
            </a:r>
          </a:p>
          <a:p>
            <a:r>
              <a:rPr lang="en-US" smtClean="0"/>
              <a:t>Not deliverying high memory bandwidth in a cache-based system</a:t>
            </a:r>
            <a:endParaRPr lang="en-US"/>
          </a:p>
        </p:txBody>
      </p:sp>
      <p:sp>
        <p:nvSpPr>
          <p:cNvPr id="5" name="Slide Number Placeholder 4"/>
          <p:cNvSpPr>
            <a:spLocks noGrp="1"/>
          </p:cNvSpPr>
          <p:nvPr>
            <p:ph type="sldNum" sz="quarter" idx="10"/>
          </p:nvPr>
        </p:nvSpPr>
        <p:spPr/>
        <p:txBody>
          <a:bodyPr/>
          <a:lstStyle/>
          <a:p>
            <a:pPr>
              <a:defRPr/>
            </a:pPr>
            <a:fld id="{8E8BDE3E-6B1B-4C5A-8209-8E04654E112E}" type="slidenum">
              <a:rPr lang="en-US" smtClean="0"/>
              <a:pPr>
                <a:defRPr/>
              </a:pPr>
              <a:t>80</a:t>
            </a:fld>
            <a:endParaRPr lang="en-US" dirty="0"/>
          </a:p>
        </p:txBody>
      </p:sp>
    </p:spTree>
    <p:extLst>
      <p:ext uri="{BB962C8B-B14F-4D97-AF65-F5344CB8AC3E}">
        <p14:creationId xmlns:p14="http://schemas.microsoft.com/office/powerpoint/2010/main" val="232013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Solution</a:t>
            </a:r>
            <a:endParaRPr lang="en-AU" altLang="en-US" dirty="0" smtClean="0"/>
          </a:p>
        </p:txBody>
      </p:sp>
      <p:sp>
        <p:nvSpPr>
          <p:cNvPr id="4100" name="Rectangle 3"/>
          <p:cNvSpPr>
            <a:spLocks noGrp="1" noChangeArrowheads="1"/>
          </p:cNvSpPr>
          <p:nvPr>
            <p:ph type="body" idx="1"/>
          </p:nvPr>
        </p:nvSpPr>
        <p:spPr>
          <a:xfrm>
            <a:off x="457200" y="937310"/>
            <a:ext cx="8229600" cy="5188854"/>
          </a:xfrm>
        </p:spPr>
        <p:txBody>
          <a:bodyPr/>
          <a:lstStyle/>
          <a:p>
            <a:pPr eaLnBrk="1" hangingPunct="1">
              <a:lnSpc>
                <a:spcPct val="90000"/>
              </a:lnSpc>
            </a:pPr>
            <a:r>
              <a:rPr lang="en-US" altLang="en-US" dirty="0" smtClean="0"/>
              <a:t>Programmers want unlimited memory (with low latency)</a:t>
            </a:r>
          </a:p>
          <a:p>
            <a:pPr eaLnBrk="1" hangingPunct="1">
              <a:lnSpc>
                <a:spcPct val="90000"/>
              </a:lnSpc>
            </a:pPr>
            <a:r>
              <a:rPr lang="en-US" altLang="en-US" dirty="0"/>
              <a:t>Obstacles:</a:t>
            </a:r>
          </a:p>
          <a:p>
            <a:pPr lvl="1" eaLnBrk="1" hangingPunct="1">
              <a:lnSpc>
                <a:spcPct val="90000"/>
              </a:lnSpc>
            </a:pPr>
            <a:r>
              <a:rPr lang="en-US" altLang="en-US" dirty="0" smtClean="0"/>
              <a:t>Large memory inherently slow</a:t>
            </a:r>
          </a:p>
          <a:p>
            <a:pPr lvl="1" eaLnBrk="1" hangingPunct="1">
              <a:lnSpc>
                <a:spcPct val="90000"/>
              </a:lnSpc>
            </a:pPr>
            <a:r>
              <a:rPr lang="en-US" altLang="en-US" dirty="0" smtClean="0"/>
              <a:t>Fast </a:t>
            </a:r>
            <a:r>
              <a:rPr lang="en-US" altLang="en-US" dirty="0" smtClean="0"/>
              <a:t>memory costs more $/bit than slower memory</a:t>
            </a:r>
          </a:p>
          <a:p>
            <a:pPr eaLnBrk="1" hangingPunct="1">
              <a:lnSpc>
                <a:spcPct val="90000"/>
              </a:lnSpc>
            </a:pPr>
            <a:r>
              <a:rPr lang="en-US" altLang="en-US" dirty="0" smtClean="0"/>
              <a:t>Solution: </a:t>
            </a:r>
            <a:r>
              <a:rPr lang="en-US" altLang="en-US" dirty="0" smtClean="0"/>
              <a:t>Organize </a:t>
            </a:r>
            <a:r>
              <a:rPr lang="en-US" altLang="en-US" dirty="0" smtClean="0"/>
              <a:t>memory system into a hierarchy</a:t>
            </a:r>
          </a:p>
          <a:p>
            <a:pPr lvl="1" eaLnBrk="1" hangingPunct="1">
              <a:lnSpc>
                <a:spcPct val="90000"/>
              </a:lnSpc>
            </a:pPr>
            <a:r>
              <a:rPr lang="en-US" altLang="en-US" dirty="0" smtClean="0"/>
              <a:t>Entire addressable memory space available in </a:t>
            </a:r>
            <a:r>
              <a:rPr lang="en-US" altLang="en-US" dirty="0" smtClean="0"/>
              <a:t>largest </a:t>
            </a:r>
            <a:r>
              <a:rPr lang="en-US" altLang="en-US" dirty="0" smtClean="0"/>
              <a:t>memory</a:t>
            </a:r>
          </a:p>
          <a:p>
            <a:pPr lvl="1" eaLnBrk="1" hangingPunct="1">
              <a:lnSpc>
                <a:spcPct val="90000"/>
              </a:lnSpc>
            </a:pPr>
            <a:r>
              <a:rPr lang="en-US" altLang="en-US" dirty="0" smtClean="0"/>
              <a:t>Incrementally smaller and faster memories, </a:t>
            </a:r>
            <a:endParaRPr lang="en-US" altLang="en-US" dirty="0" smtClean="0"/>
          </a:p>
          <a:p>
            <a:pPr lvl="2" eaLnBrk="1" hangingPunct="1">
              <a:lnSpc>
                <a:spcPct val="90000"/>
              </a:lnSpc>
            </a:pPr>
            <a:r>
              <a:rPr lang="en-US" altLang="en-US" dirty="0" smtClean="0"/>
              <a:t>each </a:t>
            </a:r>
            <a:r>
              <a:rPr lang="en-US" altLang="en-US" dirty="0" smtClean="0"/>
              <a:t>containing a subset of the memory below it, </a:t>
            </a:r>
            <a:endParaRPr lang="en-US" altLang="en-US" dirty="0" smtClean="0"/>
          </a:p>
          <a:p>
            <a:pPr lvl="2" eaLnBrk="1" hangingPunct="1">
              <a:lnSpc>
                <a:spcPct val="90000"/>
              </a:lnSpc>
            </a:pPr>
            <a:r>
              <a:rPr lang="en-US" altLang="en-US" dirty="0" smtClean="0"/>
              <a:t>proceed </a:t>
            </a:r>
            <a:r>
              <a:rPr lang="en-US" altLang="en-US" dirty="0" smtClean="0"/>
              <a:t>in steps up toward the processor</a:t>
            </a:r>
          </a:p>
          <a:p>
            <a:pPr eaLnBrk="1" hangingPunct="1">
              <a:lnSpc>
                <a:spcPct val="90000"/>
              </a:lnSpc>
            </a:pPr>
            <a:r>
              <a:rPr lang="en-US" altLang="en-US" dirty="0" smtClean="0"/>
              <a:t>Temporal and spatial locality ensures </a:t>
            </a:r>
            <a:r>
              <a:rPr lang="en-US" altLang="en-US" dirty="0" smtClean="0"/>
              <a:t>high probability references </a:t>
            </a:r>
            <a:r>
              <a:rPr lang="en-US" altLang="en-US" dirty="0" smtClean="0"/>
              <a:t>can be found in smaller memories</a:t>
            </a:r>
          </a:p>
          <a:p>
            <a:pPr lvl="1" eaLnBrk="1" hangingPunct="1">
              <a:lnSpc>
                <a:spcPct val="90000"/>
              </a:lnSpc>
            </a:pPr>
            <a:r>
              <a:rPr lang="en-US" altLang="en-US" dirty="0" smtClean="0"/>
              <a:t>Allusion </a:t>
            </a:r>
            <a:r>
              <a:rPr lang="en-US" altLang="en-US" dirty="0" smtClean="0"/>
              <a:t>of a large, fast memory </a:t>
            </a:r>
            <a:r>
              <a:rPr lang="en-US" altLang="en-US" dirty="0" smtClean="0"/>
              <a:t>presented </a:t>
            </a:r>
            <a:r>
              <a:rPr lang="en-US" altLang="en-US" dirty="0" smtClean="0"/>
              <a:t>to the processor</a:t>
            </a:r>
            <a:endParaRPr lang="en-US" altLang="en-US" sz="2400" dirty="0" smtClean="0"/>
          </a:p>
        </p:txBody>
      </p:sp>
      <p:sp>
        <p:nvSpPr>
          <p:cNvPr id="4" name="Slide Number Placeholder 3"/>
          <p:cNvSpPr>
            <a:spLocks noGrp="1"/>
          </p:cNvSpPr>
          <p:nvPr>
            <p:ph type="sldNum" sz="quarter" idx="10"/>
          </p:nvPr>
        </p:nvSpPr>
        <p:spPr/>
        <p:txBody>
          <a:bodyPr/>
          <a:lstStyle/>
          <a:p>
            <a:pPr>
              <a:defRPr/>
            </a:pPr>
            <a:fld id="{3A3113F6-0216-4395-BFD9-4655626E7C68}" type="slidenum">
              <a:rPr lang="en-US"/>
              <a:pPr>
                <a:defRPr/>
              </a:pPr>
              <a:t>9</a:t>
            </a:fld>
            <a:endParaRPr lang="en-US" dirty="0"/>
          </a:p>
        </p:txBody>
      </p:sp>
      <p:sp>
        <p:nvSpPr>
          <p:cNvPr id="6" name="Rectangle 5"/>
          <p:cNvSpPr/>
          <p:nvPr/>
        </p:nvSpPr>
        <p:spPr bwMode="auto">
          <a:xfrm>
            <a:off x="907577" y="6218504"/>
            <a:ext cx="7451674"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Disk</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1555846" y="5966995"/>
            <a:ext cx="6155134"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RAM</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149523" y="5715486"/>
            <a:ext cx="4967780"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L3</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2770497" y="5463977"/>
            <a:ext cx="3725830"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L2</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521123" y="5212469"/>
            <a:ext cx="2224576"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L1</a:t>
            </a: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11" name="Rectangle 10"/>
          <p:cNvSpPr/>
          <p:nvPr/>
        </p:nvSpPr>
        <p:spPr bwMode="auto">
          <a:xfrm>
            <a:off x="4121625" y="4960960"/>
            <a:ext cx="1023572"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registers</a:t>
            </a:r>
            <a:endParaRPr kumimoji="0" lang="en-US" sz="1800" b="1"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208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00">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uiExpand="1" build="p"/>
      <p:bldP spid="6" grpId="0" uiExpand="1" animBg="1"/>
      <p:bldP spid="7" grpId="0" uiExpand="1" animBg="1"/>
      <p:bldP spid="8" grpId="0" uiExpand="1" animBg="1"/>
      <p:bldP spid="9" grpId="0" uiExpand="1" animBg="1"/>
      <p:bldP spid="10" grpId="0" uiExpand="1" animBg="1"/>
      <p:bldP spid="11" grpId="0" uiExpan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2.24"/>
  <p:tag name="PPTVERSION" val="14"/>
  <p:tag name="TPOS" val="2"/>
</p:tagLst>
</file>

<file path=ppt/theme/theme1.xml><?xml version="1.0" encoding="utf-8"?>
<a:theme xmlns:a="http://schemas.openxmlformats.org/drawingml/2006/main" name="Class-slides-2">
  <a:themeElements>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Class-slides-2</Template>
  <TotalTime>17475</TotalTime>
  <Pages>12</Pages>
  <Words>7208</Words>
  <Application>Microsoft Office PowerPoint</Application>
  <PresentationFormat>Letter Paper (8.5x11 in)</PresentationFormat>
  <Paragraphs>1442</Paragraphs>
  <Slides>80</Slides>
  <Notes>72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Arial</vt:lpstr>
      <vt:lpstr>Comic Sans MS</vt:lpstr>
      <vt:lpstr>Courier</vt:lpstr>
      <vt:lpstr>Courier New</vt:lpstr>
      <vt:lpstr>Geneva</vt:lpstr>
      <vt:lpstr>Symbol</vt:lpstr>
      <vt:lpstr>Times New Roman</vt:lpstr>
      <vt:lpstr>Wingdings</vt:lpstr>
      <vt:lpstr>Class-slides-2</vt:lpstr>
      <vt:lpstr>Equation</vt:lpstr>
      <vt:lpstr>CSCE 692 - Design Principles of Computer Architecture</vt:lpstr>
      <vt:lpstr>PowerPoint Presentation</vt:lpstr>
      <vt:lpstr>Historical Memory</vt:lpstr>
      <vt:lpstr>Modern Memory (DIMMS)</vt:lpstr>
      <vt:lpstr>Memory Hierarchy</vt:lpstr>
      <vt:lpstr>Introduction</vt:lpstr>
      <vt:lpstr>Memory Hierarchy Design</vt:lpstr>
      <vt:lpstr>Cache is expensive</vt:lpstr>
      <vt:lpstr>Solution</vt:lpstr>
      <vt:lpstr>The Principle of Locality</vt:lpstr>
      <vt:lpstr>Memory Hierarchy Basics</vt:lpstr>
      <vt:lpstr>Memory Hierarchy: Terminology</vt:lpstr>
      <vt:lpstr>AMAT formula(s)</vt:lpstr>
      <vt:lpstr>Memory Performance</vt:lpstr>
      <vt:lpstr>4 Questions for Memory Hierarchy</vt:lpstr>
      <vt:lpstr>Q1: Where can a block be placed? </vt:lpstr>
      <vt:lpstr>Simplest Cache: Direct Mapped</vt:lpstr>
      <vt:lpstr>Q2: How is a block found if it is in the upper level?</vt:lpstr>
      <vt:lpstr>1 KB Direct Mapped Cache, 32B blocks</vt:lpstr>
      <vt:lpstr>4 KB Direct Mapped Cache</vt:lpstr>
      <vt:lpstr>Types of Cache Misses</vt:lpstr>
      <vt:lpstr>Cache Associativity </vt:lpstr>
      <vt:lpstr>Cache</vt:lpstr>
      <vt:lpstr>Two-way Set Associative Cache</vt:lpstr>
      <vt:lpstr>Four-way Set Associative Cache</vt:lpstr>
      <vt:lpstr>Q3: Which block should be replaced on a miss?</vt:lpstr>
      <vt:lpstr>Q4: What happens on a write?</vt:lpstr>
      <vt:lpstr>What about Write Misses</vt:lpstr>
      <vt:lpstr>Write Buffer for Write Through</vt:lpstr>
      <vt:lpstr>More Realistic View on CPU Time</vt:lpstr>
      <vt:lpstr>PowerPoint Presentation</vt:lpstr>
      <vt:lpstr>1. Larger Block Size</vt:lpstr>
      <vt:lpstr>2. Larger Cache</vt:lpstr>
      <vt:lpstr>3. Higher Associativity</vt:lpstr>
      <vt:lpstr>4.  Multi-level Caches: reduce AMAT</vt:lpstr>
      <vt:lpstr>4.  Multi-level Caches: reduce AMAT</vt:lpstr>
      <vt:lpstr>5. Reducing Miss Penalty:  Read Priority over Write on Miss</vt:lpstr>
      <vt:lpstr>6. Avoiding Address Translation in Cache Indexing</vt:lpstr>
      <vt:lpstr>3Cs Absolute Miss Rate (SPEC92)</vt:lpstr>
      <vt:lpstr>PowerPoint Presentation</vt:lpstr>
      <vt:lpstr>1. Small &amp; Simple 1st L1</vt:lpstr>
      <vt:lpstr>L1 Size and Associativity</vt:lpstr>
      <vt:lpstr>L1 Size and Associativity</vt:lpstr>
      <vt:lpstr>2. Way Prediction</vt:lpstr>
      <vt:lpstr>3. Pipelined Cache</vt:lpstr>
      <vt:lpstr>4. Nonblocking Caches</vt:lpstr>
      <vt:lpstr>5. Multibanked Caches</vt:lpstr>
      <vt:lpstr>6. Critical Word First and Early Restart</vt:lpstr>
      <vt:lpstr>7. Merging Write Buffer</vt:lpstr>
      <vt:lpstr>8. Compiler Optimizations</vt:lpstr>
      <vt:lpstr>Merging Arrays Example</vt:lpstr>
      <vt:lpstr>Loop Fusion Example</vt:lpstr>
      <vt:lpstr>Loop Interchange Example</vt:lpstr>
      <vt:lpstr>Blocking Example</vt:lpstr>
      <vt:lpstr>Blocking Example</vt:lpstr>
      <vt:lpstr>Blocking</vt:lpstr>
      <vt:lpstr>Blocking</vt:lpstr>
      <vt:lpstr>9. Hardware Prefetching</vt:lpstr>
      <vt:lpstr>10. Compiler-Controlled Prefetching Data</vt:lpstr>
      <vt:lpstr>Use HBM to Extend Hierarchy</vt:lpstr>
      <vt:lpstr>Use HBM to Extend Hierarchy</vt:lpstr>
      <vt:lpstr>Use HBM to Extend Hierarchy</vt:lpstr>
      <vt:lpstr>Summary</vt:lpstr>
      <vt:lpstr>Memory Technology</vt:lpstr>
      <vt:lpstr>Memory Technology</vt:lpstr>
      <vt:lpstr>Memory Technology</vt:lpstr>
      <vt:lpstr>Memory Optimizations</vt:lpstr>
      <vt:lpstr>Memory Power Consumption</vt:lpstr>
      <vt:lpstr>Stacked/Embedded DRAMs</vt:lpstr>
      <vt:lpstr>Flash Memory</vt:lpstr>
      <vt:lpstr>NAND Flash Memory</vt:lpstr>
      <vt:lpstr>Memory Dependability</vt:lpstr>
      <vt:lpstr>Real Stuff: ARM Cortex-8</vt:lpstr>
      <vt:lpstr>Real Stuff: Intel Core i7</vt:lpstr>
      <vt:lpstr>Virtual Memory and Virtual Machines</vt:lpstr>
      <vt:lpstr>Virtual Machines</vt:lpstr>
      <vt:lpstr>Requirements of VMM</vt:lpstr>
      <vt:lpstr>Impact of VMs on Virtual Memory</vt:lpstr>
      <vt:lpstr>Extending the ISA for Virtualization</vt:lpstr>
      <vt:lpstr>Fallacies and Pitfalls</vt:lpstr>
    </vt:vector>
  </TitlesOfParts>
  <Company>Computer Science Division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 on Parallel Programming</dc:title>
  <dc:creator>David E. Culler</dc:creator>
  <cp:lastModifiedBy>Graham, Scott R Civ USAF AETC AFIT/ENG</cp:lastModifiedBy>
  <cp:revision>381</cp:revision>
  <cp:lastPrinted>2016-01-22T14:30:37Z</cp:lastPrinted>
  <dcterms:created xsi:type="dcterms:W3CDTF">1999-01-29T00:18:59Z</dcterms:created>
  <dcterms:modified xsi:type="dcterms:W3CDTF">2019-01-09T21:51:44Z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75</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http://www.cs.berkeley.edu/~culler/cs258-s99/</vt:lpwstr>
  </property>
  <property fmtid="{D5CDD505-2E9C-101B-9397-08002B2CF9AE}" pid="9" name="Other">
    <vt:lpwstr>David E. Culler UC Berkeley_x000d_
CS258 Parallel Computer Architecture_x000d_
Lecture 5</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4</vt:i4>
  </property>
  <property fmtid="{D5CDD505-2E9C-101B-9397-08002B2CF9AE}" pid="21" name="OutputDir">
    <vt:lpwstr>U:\public_html\cs258-s99\slides</vt:lpwstr>
  </property>
</Properties>
</file>