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02"/>
  </p:notesMasterIdLst>
  <p:handoutMasterIdLst>
    <p:handoutMasterId r:id="rId103"/>
  </p:handoutMasterIdLst>
  <p:sldIdLst>
    <p:sldId id="256" r:id="rId2"/>
    <p:sldId id="344" r:id="rId3"/>
    <p:sldId id="345" r:id="rId4"/>
    <p:sldId id="428" r:id="rId5"/>
    <p:sldId id="347" r:id="rId6"/>
    <p:sldId id="429" r:id="rId7"/>
    <p:sldId id="348" r:id="rId8"/>
    <p:sldId id="430" r:id="rId9"/>
    <p:sldId id="396" r:id="rId10"/>
    <p:sldId id="434" r:id="rId11"/>
    <p:sldId id="431" r:id="rId12"/>
    <p:sldId id="432" r:id="rId13"/>
    <p:sldId id="435" r:id="rId14"/>
    <p:sldId id="433" r:id="rId15"/>
    <p:sldId id="436" r:id="rId16"/>
    <p:sldId id="437" r:id="rId17"/>
    <p:sldId id="485" r:id="rId18"/>
    <p:sldId id="486" r:id="rId19"/>
    <p:sldId id="487" r:id="rId20"/>
    <p:sldId id="397" r:id="rId21"/>
    <p:sldId id="442" r:id="rId22"/>
    <p:sldId id="398" r:id="rId23"/>
    <p:sldId id="488" r:id="rId24"/>
    <p:sldId id="489" r:id="rId25"/>
    <p:sldId id="490" r:id="rId26"/>
    <p:sldId id="491" r:id="rId27"/>
    <p:sldId id="399" r:id="rId28"/>
    <p:sldId id="400" r:id="rId29"/>
    <p:sldId id="401" r:id="rId30"/>
    <p:sldId id="445" r:id="rId31"/>
    <p:sldId id="402" r:id="rId32"/>
    <p:sldId id="403" r:id="rId33"/>
    <p:sldId id="446" r:id="rId34"/>
    <p:sldId id="404" r:id="rId35"/>
    <p:sldId id="405" r:id="rId36"/>
    <p:sldId id="408" r:id="rId37"/>
    <p:sldId id="447" r:id="rId38"/>
    <p:sldId id="448" r:id="rId39"/>
    <p:sldId id="492" r:id="rId40"/>
    <p:sldId id="493" r:id="rId41"/>
    <p:sldId id="410" r:id="rId42"/>
    <p:sldId id="449" r:id="rId43"/>
    <p:sldId id="367" r:id="rId44"/>
    <p:sldId id="368" r:id="rId45"/>
    <p:sldId id="369" r:id="rId46"/>
    <p:sldId id="452" r:id="rId47"/>
    <p:sldId id="370" r:id="rId48"/>
    <p:sldId id="371" r:id="rId49"/>
    <p:sldId id="453" r:id="rId50"/>
    <p:sldId id="454" r:id="rId51"/>
    <p:sldId id="372" r:id="rId52"/>
    <p:sldId id="373" r:id="rId53"/>
    <p:sldId id="374" r:id="rId54"/>
    <p:sldId id="375" r:id="rId55"/>
    <p:sldId id="376" r:id="rId56"/>
    <p:sldId id="455" r:id="rId57"/>
    <p:sldId id="472" r:id="rId58"/>
    <p:sldId id="482" r:id="rId59"/>
    <p:sldId id="474" r:id="rId60"/>
    <p:sldId id="477" r:id="rId61"/>
    <p:sldId id="456" r:id="rId62"/>
    <p:sldId id="457" r:id="rId63"/>
    <p:sldId id="458" r:id="rId64"/>
    <p:sldId id="459" r:id="rId65"/>
    <p:sldId id="460" r:id="rId66"/>
    <p:sldId id="461" r:id="rId67"/>
    <p:sldId id="481" r:id="rId68"/>
    <p:sldId id="483" r:id="rId69"/>
    <p:sldId id="494" r:id="rId70"/>
    <p:sldId id="495" r:id="rId71"/>
    <p:sldId id="496" r:id="rId72"/>
    <p:sldId id="462" r:id="rId73"/>
    <p:sldId id="463" r:id="rId74"/>
    <p:sldId id="464" r:id="rId75"/>
    <p:sldId id="465" r:id="rId76"/>
    <p:sldId id="466" r:id="rId77"/>
    <p:sldId id="469" r:id="rId78"/>
    <p:sldId id="467" r:id="rId79"/>
    <p:sldId id="468" r:id="rId80"/>
    <p:sldId id="470" r:id="rId81"/>
    <p:sldId id="484" r:id="rId82"/>
    <p:sldId id="387" r:id="rId83"/>
    <p:sldId id="388" r:id="rId84"/>
    <p:sldId id="389" r:id="rId85"/>
    <p:sldId id="395" r:id="rId86"/>
    <p:sldId id="497" r:id="rId87"/>
    <p:sldId id="498" r:id="rId88"/>
    <p:sldId id="499" r:id="rId89"/>
    <p:sldId id="500" r:id="rId90"/>
    <p:sldId id="501" r:id="rId91"/>
    <p:sldId id="502" r:id="rId92"/>
    <p:sldId id="503" r:id="rId93"/>
    <p:sldId id="504" r:id="rId94"/>
    <p:sldId id="505" r:id="rId95"/>
    <p:sldId id="506" r:id="rId96"/>
    <p:sldId id="507" r:id="rId97"/>
    <p:sldId id="508" r:id="rId98"/>
    <p:sldId id="509" r:id="rId99"/>
    <p:sldId id="260" r:id="rId100"/>
    <p:sldId id="450" r:id="rId101"/>
  </p:sldIdLst>
  <p:sldSz cx="9144000" cy="6858000" type="screen4x3"/>
  <p:notesSz cx="7188200" cy="9448800"/>
  <p:defaultTextStyle>
    <a:defPPr>
      <a:defRPr lang="en-US"/>
    </a:defPPr>
    <a:lvl1pPr algn="l" rtl="0" eaLnBrk="0" fontAlgn="base" hangingPunct="0">
      <a:spcBef>
        <a:spcPct val="0"/>
      </a:spcBef>
      <a:spcAft>
        <a:spcPct val="0"/>
      </a:spcAft>
      <a:defRPr sz="24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000066"/>
    <a:srgbClr val="990000"/>
    <a:srgbClr val="800000"/>
    <a:srgbClr val="00FF9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57" autoAdjust="0"/>
  </p:normalViewPr>
  <p:slideViewPr>
    <p:cSldViewPr snapToGrid="0">
      <p:cViewPr varScale="1">
        <p:scale>
          <a:sx n="128" d="100"/>
          <a:sy n="128" d="100"/>
        </p:scale>
        <p:origin x="900" y="108"/>
      </p:cViewPr>
      <p:guideLst>
        <p:guide orient="horz" pos="2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 Id="rId4"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emf"/><Relationship Id="rId1" Type="http://schemas.openxmlformats.org/officeDocument/2006/relationships/image" Target="../media/image64.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8.emf"/><Relationship Id="rId1" Type="http://schemas.openxmlformats.org/officeDocument/2006/relationships/image" Target="../media/image67.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 Id="rId4"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1162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defTabSz="954088">
              <a:defRPr sz="1200"/>
            </a:lvl1pPr>
          </a:lstStyle>
          <a:p>
            <a:endParaRPr lang="en-US" altLang="en-US"/>
          </a:p>
        </p:txBody>
      </p:sp>
      <p:sp>
        <p:nvSpPr>
          <p:cNvPr id="120835" name="Rectangle 3"/>
          <p:cNvSpPr>
            <a:spLocks noGrp="1" noChangeArrowheads="1"/>
          </p:cNvSpPr>
          <p:nvPr>
            <p:ph type="dt" sz="quarter" idx="1"/>
          </p:nvPr>
        </p:nvSpPr>
        <p:spPr bwMode="auto">
          <a:xfrm>
            <a:off x="4071938" y="0"/>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algn="r" defTabSz="954088">
              <a:defRPr sz="1200"/>
            </a:lvl1pPr>
          </a:lstStyle>
          <a:p>
            <a:endParaRPr lang="en-US" altLang="en-US"/>
          </a:p>
        </p:txBody>
      </p:sp>
      <p:sp>
        <p:nvSpPr>
          <p:cNvPr id="120836" name="Rectangle 4"/>
          <p:cNvSpPr>
            <a:spLocks noGrp="1" noChangeArrowheads="1"/>
          </p:cNvSpPr>
          <p:nvPr>
            <p:ph type="ftr" sz="quarter" idx="2"/>
          </p:nvPr>
        </p:nvSpPr>
        <p:spPr bwMode="auto">
          <a:xfrm>
            <a:off x="2005013" y="8975725"/>
            <a:ext cx="31146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algn="ctr" defTabSz="954088">
              <a:defRPr sz="1200"/>
            </a:lvl1pPr>
          </a:lstStyle>
          <a:p>
            <a:r>
              <a:rPr lang="en-US" altLang="en-US"/>
              <a:t>© 2001, 2002, Luiz A. DaSilva and Scott F. Midkiff</a:t>
            </a:r>
          </a:p>
        </p:txBody>
      </p:sp>
      <p:sp>
        <p:nvSpPr>
          <p:cNvPr id="120837" name="Rectangle 5"/>
          <p:cNvSpPr>
            <a:spLocks noGrp="1" noChangeArrowheads="1"/>
          </p:cNvSpPr>
          <p:nvPr>
            <p:ph type="sldNum" sz="quarter" idx="3"/>
          </p:nvPr>
        </p:nvSpPr>
        <p:spPr bwMode="auto">
          <a:xfrm>
            <a:off x="4071938" y="8975725"/>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algn="r" defTabSz="954088">
              <a:defRPr sz="1200"/>
            </a:lvl1pPr>
          </a:lstStyle>
          <a:p>
            <a:fld id="{F7A53C6C-C94D-4D23-96DC-B81276225790}" type="slidenum">
              <a:rPr lang="en-US" altLang="en-US"/>
              <a:pPr/>
              <a:t>‹#›</a:t>
            </a:fld>
            <a:endParaRPr lang="en-US" altLang="en-US"/>
          </a:p>
        </p:txBody>
      </p:sp>
    </p:spTree>
    <p:extLst>
      <p:ext uri="{BB962C8B-B14F-4D97-AF65-F5344CB8AC3E}">
        <p14:creationId xmlns:p14="http://schemas.microsoft.com/office/powerpoint/2010/main" val="214018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162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defTabSz="954088">
              <a:defRPr sz="1200" b="0">
                <a:latin typeface="Times New Roman" pitchFamily="18" charset="0"/>
              </a:defRPr>
            </a:lvl1pPr>
          </a:lstStyle>
          <a:p>
            <a:endParaRPr lang="en-US" altLang="en-US"/>
          </a:p>
        </p:txBody>
      </p:sp>
      <p:sp>
        <p:nvSpPr>
          <p:cNvPr id="5123" name="Rectangle 3"/>
          <p:cNvSpPr>
            <a:spLocks noGrp="1" noChangeArrowheads="1"/>
          </p:cNvSpPr>
          <p:nvPr>
            <p:ph type="dt" idx="1"/>
          </p:nvPr>
        </p:nvSpPr>
        <p:spPr bwMode="auto">
          <a:xfrm>
            <a:off x="4071938" y="0"/>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lvl1pPr algn="r" defTabSz="954088">
              <a:defRPr sz="1200" b="0">
                <a:latin typeface="Times New Roman"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231900" y="708025"/>
            <a:ext cx="4724400" cy="3543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58850" y="4487863"/>
            <a:ext cx="5270500"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6" name="Rectangle 6"/>
          <p:cNvSpPr>
            <a:spLocks noGrp="1" noChangeArrowheads="1"/>
          </p:cNvSpPr>
          <p:nvPr>
            <p:ph type="ftr" sz="quarter" idx="4"/>
          </p:nvPr>
        </p:nvSpPr>
        <p:spPr bwMode="auto">
          <a:xfrm>
            <a:off x="0" y="8975725"/>
            <a:ext cx="31162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defTabSz="954088">
              <a:defRPr sz="1200" b="0">
                <a:latin typeface="Times New Roman" pitchFamily="18" charset="0"/>
              </a:defRPr>
            </a:lvl1pPr>
          </a:lstStyle>
          <a:p>
            <a:r>
              <a:rPr lang="en-US" altLang="en-US"/>
              <a:t>© 2001, 2002, Luiz A. DaSilva and Scott F. Midkiff</a:t>
            </a:r>
          </a:p>
        </p:txBody>
      </p:sp>
      <p:sp>
        <p:nvSpPr>
          <p:cNvPr id="5127" name="Rectangle 7"/>
          <p:cNvSpPr>
            <a:spLocks noGrp="1" noChangeArrowheads="1"/>
          </p:cNvSpPr>
          <p:nvPr>
            <p:ph type="sldNum" sz="quarter" idx="5"/>
          </p:nvPr>
        </p:nvSpPr>
        <p:spPr bwMode="auto">
          <a:xfrm>
            <a:off x="4071938" y="8975725"/>
            <a:ext cx="31162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1" tIns="47645" rIns="95291" bIns="47645" numCol="1" anchor="b" anchorCtr="0" compatLnSpc="1">
            <a:prstTxWarp prst="textNoShape">
              <a:avLst/>
            </a:prstTxWarp>
          </a:bodyPr>
          <a:lstStyle>
            <a:lvl1pPr algn="r" defTabSz="954088">
              <a:defRPr sz="1200" b="0">
                <a:latin typeface="Times New Roman" pitchFamily="18" charset="0"/>
              </a:defRPr>
            </a:lvl1pPr>
          </a:lstStyle>
          <a:p>
            <a:fld id="{9F303C3A-F21C-496F-A100-F27025F6A6B8}" type="slidenum">
              <a:rPr lang="en-US" altLang="en-US"/>
              <a:pPr/>
              <a:t>‹#›</a:t>
            </a:fld>
            <a:endParaRPr lang="en-US" altLang="en-US"/>
          </a:p>
        </p:txBody>
      </p:sp>
    </p:spTree>
    <p:extLst>
      <p:ext uri="{BB962C8B-B14F-4D97-AF65-F5344CB8AC3E}">
        <p14:creationId xmlns:p14="http://schemas.microsoft.com/office/powerpoint/2010/main" val="144044615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149506" name="Rectangle 1026"/>
          <p:cNvSpPr>
            <a:spLocks noGrp="1" noRot="1" noChangeAspect="1" noChangeArrowheads="1" noTextEdit="1"/>
          </p:cNvSpPr>
          <p:nvPr>
            <p:ph type="sldImg"/>
          </p:nvPr>
        </p:nvSpPr>
        <p:spPr>
          <a:ln/>
        </p:spPr>
      </p:sp>
      <p:sp>
        <p:nvSpPr>
          <p:cNvPr id="14950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0063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233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36451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438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554249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643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919605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848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4098953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94626" name="Rectangle 1026"/>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49640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9872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361888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142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372336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10338" name="Rectangle 2"/>
          <p:cNvSpPr>
            <a:spLocks noGrp="1" noRot="1" noChangeAspect="1" noChangeArrowheads="1" noTextEdit="1"/>
          </p:cNvSpPr>
          <p:nvPr>
            <p:ph type="sldImg"/>
          </p:nvPr>
        </p:nvSpPr>
        <p:spPr>
          <a:xfrm>
            <a:off x="1231900" y="708025"/>
            <a:ext cx="4725988" cy="3544888"/>
          </a:xfrm>
          <a:ln/>
        </p:spPr>
      </p:sp>
      <p:sp>
        <p:nvSpPr>
          <p:cNvPr id="910339"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499961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347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192407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552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38516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005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01676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757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25565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7961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774760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166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622580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371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94956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15458" name="Rectangle 2"/>
          <p:cNvSpPr>
            <a:spLocks noGrp="1" noRot="1" noChangeAspect="1" noChangeArrowheads="1" noTextEdit="1"/>
          </p:cNvSpPr>
          <p:nvPr>
            <p:ph type="sldImg"/>
          </p:nvPr>
        </p:nvSpPr>
        <p:spPr>
          <a:xfrm>
            <a:off x="1231900" y="708025"/>
            <a:ext cx="4725988" cy="3544888"/>
          </a:xfrm>
          <a:ln/>
        </p:spPr>
      </p:sp>
      <p:sp>
        <p:nvSpPr>
          <p:cNvPr id="915459"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1957419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576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003892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8883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849092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088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8907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293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931932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907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847688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41730" name="Rectangle 2"/>
          <p:cNvSpPr>
            <a:spLocks noGrp="1" noRot="1" noChangeAspect="1" noChangeArrowheads="1" noTextEdit="1"/>
          </p:cNvSpPr>
          <p:nvPr>
            <p:ph type="sldImg"/>
          </p:nvPr>
        </p:nvSpPr>
        <p:spPr>
          <a:xfrm>
            <a:off x="1231900" y="708025"/>
            <a:ext cx="4725988" cy="3544888"/>
          </a:xfrm>
          <a:ln/>
        </p:spPr>
      </p:sp>
      <p:sp>
        <p:nvSpPr>
          <p:cNvPr id="841731"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418902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497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654746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9702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727016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0112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512219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9675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3945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68002" name="Rectangle 2"/>
          <p:cNvSpPr>
            <a:spLocks noGrp="1" noRot="1" noChangeAspect="1" noChangeArrowheads="1" noTextEdit="1"/>
          </p:cNvSpPr>
          <p:nvPr>
            <p:ph type="sldImg"/>
          </p:nvPr>
        </p:nvSpPr>
        <p:spPr>
          <a:xfrm>
            <a:off x="1231900" y="708025"/>
            <a:ext cx="4725988" cy="3544888"/>
          </a:xfrm>
          <a:ln/>
        </p:spPr>
      </p:sp>
      <p:sp>
        <p:nvSpPr>
          <p:cNvPr id="768003" name="Rectangle 3"/>
          <p:cNvSpPr>
            <a:spLocks noGrp="1" noChangeArrowheads="1"/>
          </p:cNvSpPr>
          <p:nvPr>
            <p:ph type="body" idx="1"/>
          </p:nvPr>
        </p:nvSpPr>
        <p:spPr>
          <a:xfrm>
            <a:off x="957263" y="4489450"/>
            <a:ext cx="5273675" cy="4251325"/>
          </a:xfrm>
        </p:spPr>
        <p:txBody>
          <a:bodyPr lIns="90070" tIns="45035" rIns="90070" bIns="45035"/>
          <a:lstStyle/>
          <a:p>
            <a:endParaRPr lang="en-US" altLang="en-US"/>
          </a:p>
        </p:txBody>
      </p:sp>
    </p:spTree>
    <p:extLst>
      <p:ext uri="{BB962C8B-B14F-4D97-AF65-F5344CB8AC3E}">
        <p14:creationId xmlns:p14="http://schemas.microsoft.com/office/powerpoint/2010/main" val="374401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84685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43981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2098"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74087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4146"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085455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6194"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248012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78242"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62766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ftr" sz="quarter" idx="4"/>
          </p:nvPr>
        </p:nvSpPr>
        <p:spPr>
          <a:ln/>
        </p:spPr>
        <p:txBody>
          <a:bodyPr/>
          <a:lstStyle/>
          <a:p>
            <a:r>
              <a:rPr lang="en-US" altLang="en-US"/>
              <a:t>© 2001, 2002, Luiz A. DaSilva and Scott F. Midkiff</a:t>
            </a:r>
          </a:p>
        </p:txBody>
      </p:sp>
      <p:sp>
        <p:nvSpPr>
          <p:cNvPr id="780290" name="Rectangle 2"/>
          <p:cNvSpPr>
            <a:spLocks noGrp="1" noRot="1" noChangeAspect="1" noChangeArrowheads="1" noTextEdit="1"/>
          </p:cNvSpPr>
          <p:nvPr>
            <p:ph type="sldImg"/>
          </p:nvPr>
        </p:nvSpPr>
        <p:spPr>
          <a:xfrm>
            <a:off x="1257300" y="606425"/>
            <a:ext cx="4678363" cy="3508375"/>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82817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1149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081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86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399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55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650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435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370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82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99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035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547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bwMode="auto">
          <a:xfrm>
            <a:off x="457200" y="1524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928771" name="Rectangle 3"/>
          <p:cNvSpPr>
            <a:spLocks noGrp="1" noChangeArrowheads="1"/>
          </p:cNvSpPr>
          <p:nvPr>
            <p:ph type="body" idx="1"/>
          </p:nvPr>
        </p:nvSpPr>
        <p:spPr bwMode="auto">
          <a:xfrm>
            <a:off x="457200" y="1371600"/>
            <a:ext cx="82296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72" name="Line 4"/>
          <p:cNvSpPr>
            <a:spLocks noChangeShapeType="1"/>
          </p:cNvSpPr>
          <p:nvPr userDrawn="1"/>
        </p:nvSpPr>
        <p:spPr bwMode="auto">
          <a:xfrm>
            <a:off x="714375" y="1143000"/>
            <a:ext cx="7715250"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73" name="Rectangle 5"/>
          <p:cNvSpPr>
            <a:spLocks noChangeArrowheads="1"/>
          </p:cNvSpPr>
          <p:nvPr userDrawn="1"/>
        </p:nvSpPr>
        <p:spPr bwMode="auto">
          <a:xfrm>
            <a:off x="0" y="6586538"/>
            <a:ext cx="3733800"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200" b="0"/>
              <a:t>CSCE 654 </a:t>
            </a:r>
            <a:r>
              <a:rPr lang="en-US" altLang="en-US" sz="1200" b="0">
                <a:solidFill>
                  <a:schemeClr val="tx2"/>
                </a:solidFill>
              </a:rPr>
              <a:t>Queuing Theory: Other Queues</a:t>
            </a:r>
          </a:p>
        </p:txBody>
      </p:sp>
      <p:sp>
        <p:nvSpPr>
          <p:cNvPr id="928774" name="Rectangle 6"/>
          <p:cNvSpPr>
            <a:spLocks noChangeArrowheads="1"/>
          </p:cNvSpPr>
          <p:nvPr userDrawn="1"/>
        </p:nvSpPr>
        <p:spPr bwMode="auto">
          <a:xfrm>
            <a:off x="8777288" y="6586538"/>
            <a:ext cx="366712"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fld id="{B65AE58D-7DE8-43CC-B26C-3F10015B7F86}" type="slidenum">
              <a:rPr lang="en-US" altLang="en-US" sz="1200" b="0"/>
              <a:pPr/>
              <a:t>‹#›</a:t>
            </a:fld>
            <a:endParaRPr lang="en-US" altLang="en-US" sz="1200" b="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defRPr>
      </a:lvl2pPr>
      <a:lvl3pPr algn="ctr" rtl="0" fontAlgn="base">
        <a:spcBef>
          <a:spcPct val="0"/>
        </a:spcBef>
        <a:spcAft>
          <a:spcPct val="0"/>
        </a:spcAft>
        <a:defRPr sz="3200">
          <a:solidFill>
            <a:schemeClr val="tx2"/>
          </a:solidFill>
          <a:latin typeface="Arial" pitchFamily="34" charset="0"/>
        </a:defRPr>
      </a:lvl3pPr>
      <a:lvl4pPr algn="ctr" rtl="0" fontAlgn="base">
        <a:spcBef>
          <a:spcPct val="0"/>
        </a:spcBef>
        <a:spcAft>
          <a:spcPct val="0"/>
        </a:spcAft>
        <a:defRPr sz="3200">
          <a:solidFill>
            <a:schemeClr val="tx2"/>
          </a:solidFill>
          <a:latin typeface="Arial" pitchFamily="34" charset="0"/>
        </a:defRPr>
      </a:lvl4pPr>
      <a:lvl5pPr algn="ctr" rtl="0" fontAlgn="base">
        <a:spcBef>
          <a:spcPct val="0"/>
        </a:spcBef>
        <a:spcAft>
          <a:spcPct val="0"/>
        </a:spcAft>
        <a:defRPr sz="3200">
          <a:solidFill>
            <a:schemeClr val="tx2"/>
          </a:solidFill>
          <a:latin typeface="Arial" pitchFamily="34" charset="0"/>
        </a:defRPr>
      </a:lvl5pPr>
      <a:lvl6pPr marL="457200" algn="ctr" rtl="0" fontAlgn="base">
        <a:spcBef>
          <a:spcPct val="0"/>
        </a:spcBef>
        <a:spcAft>
          <a:spcPct val="0"/>
        </a:spcAft>
        <a:defRPr sz="3200">
          <a:solidFill>
            <a:schemeClr val="tx2"/>
          </a:solidFill>
          <a:latin typeface="Arial" pitchFamily="34" charset="0"/>
        </a:defRPr>
      </a:lvl6pPr>
      <a:lvl7pPr marL="914400" algn="ctr" rtl="0" fontAlgn="base">
        <a:spcBef>
          <a:spcPct val="0"/>
        </a:spcBef>
        <a:spcAft>
          <a:spcPct val="0"/>
        </a:spcAft>
        <a:defRPr sz="3200">
          <a:solidFill>
            <a:schemeClr val="tx2"/>
          </a:solidFill>
          <a:latin typeface="Arial" pitchFamily="34" charset="0"/>
        </a:defRPr>
      </a:lvl7pPr>
      <a:lvl8pPr marL="1371600" algn="ctr" rtl="0" fontAlgn="base">
        <a:spcBef>
          <a:spcPct val="0"/>
        </a:spcBef>
        <a:spcAft>
          <a:spcPct val="0"/>
        </a:spcAft>
        <a:defRPr sz="3200">
          <a:solidFill>
            <a:schemeClr val="tx2"/>
          </a:solidFill>
          <a:latin typeface="Arial" pitchFamily="34" charset="0"/>
        </a:defRPr>
      </a:lvl8pPr>
      <a:lvl9pPr marL="1828800" algn="ctr" rtl="0" fontAlgn="base">
        <a:spcBef>
          <a:spcPct val="0"/>
        </a:spcBef>
        <a:spcAft>
          <a:spcPct val="0"/>
        </a:spcAft>
        <a:defRPr sz="3200">
          <a:solidFill>
            <a:schemeClr val="tx2"/>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7.emf"/><Relationship Id="rId9"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3.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6.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19.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image" Target="../media/image31.emf"/><Relationship Id="rId4"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3.emf"/><Relationship Id="rId4" Type="http://schemas.openxmlformats.org/officeDocument/2006/relationships/oleObject" Target="../embeddings/oleObject3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5.bin"/><Relationship Id="rId5" Type="http://schemas.openxmlformats.org/officeDocument/2006/relationships/image" Target="../media/image34.emf"/><Relationship Id="rId4"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7.emf"/><Relationship Id="rId4"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8.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39.e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41.emf"/><Relationship Id="rId4" Type="http://schemas.openxmlformats.org/officeDocument/2006/relationships/oleObject" Target="../embeddings/oleObject4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47.emf"/><Relationship Id="rId4"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8.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oleObject" Target="../embeddings/oleObject56.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50.wmf"/><Relationship Id="rId11" Type="http://schemas.openxmlformats.org/officeDocument/2006/relationships/oleObject" Target="../embeddings/oleObject55.bin"/><Relationship Id="rId5" Type="http://schemas.openxmlformats.org/officeDocument/2006/relationships/oleObject" Target="../embeddings/oleObject50.bin"/><Relationship Id="rId10" Type="http://schemas.openxmlformats.org/officeDocument/2006/relationships/oleObject" Target="../embeddings/oleObject54.bin"/><Relationship Id="rId4" Type="http://schemas.openxmlformats.org/officeDocument/2006/relationships/image" Target="../media/image49.wmf"/><Relationship Id="rId9" Type="http://schemas.openxmlformats.org/officeDocument/2006/relationships/oleObject" Target="../embeddings/oleObject5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52.emf"/><Relationship Id="rId5" Type="http://schemas.openxmlformats.org/officeDocument/2006/relationships/oleObject" Target="../embeddings/oleObject58.bin"/><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54.emf"/><Relationship Id="rId5" Type="http://schemas.openxmlformats.org/officeDocument/2006/relationships/oleObject" Target="../embeddings/oleObject60.bin"/><Relationship Id="rId4" Type="http://schemas.openxmlformats.org/officeDocument/2006/relationships/image" Target="../media/image5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56.emf"/><Relationship Id="rId5" Type="http://schemas.openxmlformats.org/officeDocument/2006/relationships/oleObject" Target="../embeddings/oleObject62.bin"/><Relationship Id="rId4" Type="http://schemas.openxmlformats.org/officeDocument/2006/relationships/image" Target="../media/image5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64.bin"/><Relationship Id="rId5" Type="http://schemas.openxmlformats.org/officeDocument/2006/relationships/image" Target="../media/image57.emf"/><Relationship Id="rId4" Type="http://schemas.openxmlformats.org/officeDocument/2006/relationships/oleObject" Target="../embeddings/oleObject63.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66.bin"/><Relationship Id="rId5" Type="http://schemas.openxmlformats.org/officeDocument/2006/relationships/image" Target="../media/image59.emf"/><Relationship Id="rId4" Type="http://schemas.openxmlformats.org/officeDocument/2006/relationships/oleObject" Target="../embeddings/oleObject65.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68.bin"/><Relationship Id="rId5" Type="http://schemas.openxmlformats.org/officeDocument/2006/relationships/image" Target="../media/image61.emf"/><Relationship Id="rId4" Type="http://schemas.openxmlformats.org/officeDocument/2006/relationships/oleObject" Target="../embeddings/oleObject6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63.emf"/><Relationship Id="rId4" Type="http://schemas.openxmlformats.org/officeDocument/2006/relationships/oleObject" Target="../embeddings/oleObject69.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22.xml"/><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71.bin"/><Relationship Id="rId5" Type="http://schemas.openxmlformats.org/officeDocument/2006/relationships/image" Target="../media/image64.emf"/><Relationship Id="rId4" Type="http://schemas.openxmlformats.org/officeDocument/2006/relationships/oleObject" Target="../embeddings/oleObject70.bin"/><Relationship Id="rId9" Type="http://schemas.openxmlformats.org/officeDocument/2006/relationships/image" Target="../media/image66.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2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74.bin"/><Relationship Id="rId5" Type="http://schemas.openxmlformats.org/officeDocument/2006/relationships/image" Target="../media/image67.emf"/><Relationship Id="rId4" Type="http://schemas.openxmlformats.org/officeDocument/2006/relationships/oleObject" Target="../embeddings/oleObject73.bin"/><Relationship Id="rId9" Type="http://schemas.openxmlformats.org/officeDocument/2006/relationships/image" Target="../media/image66.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69.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71.wmf"/><Relationship Id="rId5" Type="http://schemas.openxmlformats.org/officeDocument/2006/relationships/oleObject" Target="../embeddings/oleObject78.bin"/><Relationship Id="rId4" Type="http://schemas.openxmlformats.org/officeDocument/2006/relationships/image" Target="../media/image7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73.wmf"/><Relationship Id="rId5" Type="http://schemas.openxmlformats.org/officeDocument/2006/relationships/oleObject" Target="../embeddings/oleObject80.bin"/><Relationship Id="rId4" Type="http://schemas.openxmlformats.org/officeDocument/2006/relationships/image" Target="../media/image7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76.wmf"/><Relationship Id="rId5" Type="http://schemas.openxmlformats.org/officeDocument/2006/relationships/oleObject" Target="../embeddings/oleObject83.bin"/><Relationship Id="rId4" Type="http://schemas.openxmlformats.org/officeDocument/2006/relationships/image" Target="../media/image75.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77.emf"/><Relationship Id="rId4" Type="http://schemas.openxmlformats.org/officeDocument/2006/relationships/oleObject" Target="../embeddings/oleObject84.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44.vml"/><Relationship Id="rId5" Type="http://schemas.openxmlformats.org/officeDocument/2006/relationships/image" Target="../media/image78.emf"/><Relationship Id="rId4" Type="http://schemas.openxmlformats.org/officeDocument/2006/relationships/oleObject" Target="../embeddings/oleObject85.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87.bin"/><Relationship Id="rId5" Type="http://schemas.openxmlformats.org/officeDocument/2006/relationships/image" Target="../media/image79.emf"/><Relationship Id="rId4" Type="http://schemas.openxmlformats.org/officeDocument/2006/relationships/oleObject" Target="../embeddings/oleObject86.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82.e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89.bin"/><Relationship Id="rId5" Type="http://schemas.openxmlformats.org/officeDocument/2006/relationships/image" Target="../media/image81.emf"/><Relationship Id="rId4" Type="http://schemas.openxmlformats.org/officeDocument/2006/relationships/oleObject" Target="../embeddings/oleObject88.bin"/></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83.emf"/><Relationship Id="rId4" Type="http://schemas.openxmlformats.org/officeDocument/2006/relationships/oleObject" Target="../embeddings/oleObject90.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84.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86.e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93.bin"/><Relationship Id="rId5" Type="http://schemas.openxmlformats.org/officeDocument/2006/relationships/image" Target="../media/image85.emf"/><Relationship Id="rId4" Type="http://schemas.openxmlformats.org/officeDocument/2006/relationships/oleObject" Target="../embeddings/oleObject9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88.e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95.bin"/><Relationship Id="rId5" Type="http://schemas.openxmlformats.org/officeDocument/2006/relationships/image" Target="../media/image87.emf"/><Relationship Id="rId4" Type="http://schemas.openxmlformats.org/officeDocument/2006/relationships/oleObject" Target="../embeddings/oleObject94.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89.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92.wmf"/><Relationship Id="rId5" Type="http://schemas.openxmlformats.org/officeDocument/2006/relationships/oleObject" Target="../embeddings/oleObject98.bin"/><Relationship Id="rId4" Type="http://schemas.openxmlformats.org/officeDocument/2006/relationships/image" Target="../media/image91.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94.wmf"/><Relationship Id="rId5" Type="http://schemas.openxmlformats.org/officeDocument/2006/relationships/oleObject" Target="../embeddings/oleObject100.bin"/><Relationship Id="rId4" Type="http://schemas.openxmlformats.org/officeDocument/2006/relationships/image" Target="../media/image9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295400"/>
            <a:ext cx="7772400" cy="1193800"/>
          </a:xfrm>
        </p:spPr>
        <p:txBody>
          <a:bodyPr/>
          <a:lstStyle/>
          <a:p>
            <a:r>
              <a:rPr lang="en-US" altLang="en-US" sz="4000"/>
              <a:t>Queuing Theory:</a:t>
            </a:r>
            <a:br>
              <a:rPr lang="en-US" altLang="en-US" sz="4000"/>
            </a:br>
            <a:r>
              <a:rPr lang="en-US" altLang="en-US" sz="3600"/>
              <a:t>Other Queues</a:t>
            </a:r>
          </a:p>
        </p:txBody>
      </p:sp>
      <p:sp>
        <p:nvSpPr>
          <p:cNvPr id="2051" name="Rectangle 3"/>
          <p:cNvSpPr>
            <a:spLocks noGrp="1" noChangeArrowheads="1"/>
          </p:cNvSpPr>
          <p:nvPr>
            <p:ph type="subTitle" idx="1"/>
          </p:nvPr>
        </p:nvSpPr>
        <p:spPr>
          <a:xfrm>
            <a:off x="457200" y="3124200"/>
            <a:ext cx="8229600" cy="2667000"/>
          </a:xfrm>
        </p:spPr>
        <p:txBody>
          <a:bodyPr/>
          <a:lstStyle/>
          <a:p>
            <a:pPr>
              <a:lnSpc>
                <a:spcPct val="80000"/>
              </a:lnSpc>
            </a:pPr>
            <a:r>
              <a:rPr lang="en-US" altLang="en-US" sz="1400" dirty="0"/>
              <a:t>CSCE 654</a:t>
            </a:r>
          </a:p>
          <a:p>
            <a:pPr>
              <a:lnSpc>
                <a:spcPct val="80000"/>
              </a:lnSpc>
            </a:pPr>
            <a:r>
              <a:rPr lang="en-US" altLang="en-US" sz="1400" dirty="0"/>
              <a:t>Computer Communication Networks</a:t>
            </a:r>
          </a:p>
          <a:p>
            <a:pPr>
              <a:lnSpc>
                <a:spcPct val="80000"/>
              </a:lnSpc>
            </a:pPr>
            <a:endParaRPr lang="en-US" altLang="en-US" sz="1400" dirty="0"/>
          </a:p>
          <a:p>
            <a:pPr>
              <a:lnSpc>
                <a:spcPct val="80000"/>
              </a:lnSpc>
            </a:pPr>
            <a:r>
              <a:rPr lang="en-US" altLang="en-US" sz="1400" smtClean="0"/>
              <a:t>Dr. Scott </a:t>
            </a:r>
            <a:r>
              <a:rPr lang="en-US" altLang="en-US" sz="1400" dirty="0"/>
              <a:t>R. Graham</a:t>
            </a:r>
          </a:p>
          <a:p>
            <a:pPr>
              <a:lnSpc>
                <a:spcPct val="80000"/>
              </a:lnSpc>
            </a:pPr>
            <a:r>
              <a:rPr lang="en-US" altLang="en-US" sz="1400" dirty="0"/>
              <a:t>Department of Electrical and Computer Engineering</a:t>
            </a:r>
          </a:p>
          <a:p>
            <a:pPr>
              <a:lnSpc>
                <a:spcPct val="80000"/>
              </a:lnSpc>
            </a:pPr>
            <a:r>
              <a:rPr lang="en-US" altLang="en-US" sz="1400" dirty="0"/>
              <a:t>Air Force Institute of Technology</a:t>
            </a:r>
          </a:p>
          <a:p>
            <a:pPr>
              <a:lnSpc>
                <a:spcPct val="80000"/>
              </a:lnSpc>
            </a:pPr>
            <a:endParaRPr lang="en-US" altLang="en-US" sz="1400" dirty="0"/>
          </a:p>
          <a:p>
            <a:pPr>
              <a:lnSpc>
                <a:spcPct val="80000"/>
              </a:lnSpc>
            </a:pPr>
            <a:r>
              <a:rPr lang="en-US" altLang="en-US" sz="1400" b="1" dirty="0"/>
              <a:t>(Material from Dr. Barry Mullins &amp; Dr. Scott </a:t>
            </a:r>
            <a:r>
              <a:rPr lang="en-US" altLang="en-US" sz="1400" b="1" dirty="0" err="1"/>
              <a:t>Midkiff</a:t>
            </a:r>
            <a:r>
              <a:rPr lang="en-US" altLang="en-US" sz="1400" b="1" dirty="0"/>
              <a:t> is gratefully acknowledged)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a:t>M/M/1/N Queue (1)</a:t>
            </a:r>
          </a:p>
        </p:txBody>
      </p:sp>
      <p:sp>
        <p:nvSpPr>
          <p:cNvPr id="842755" name="Rectangle 3"/>
          <p:cNvSpPr>
            <a:spLocks noGrp="1" noChangeArrowheads="1"/>
          </p:cNvSpPr>
          <p:nvPr>
            <p:ph type="body" idx="1"/>
          </p:nvPr>
        </p:nvSpPr>
        <p:spPr/>
        <p:txBody>
          <a:bodyPr/>
          <a:lstStyle/>
          <a:p>
            <a:r>
              <a:rPr lang="en-US" altLang="en-US"/>
              <a:t>Features of the M/M/1/N queue</a:t>
            </a:r>
          </a:p>
          <a:p>
            <a:pPr lvl="1"/>
            <a:r>
              <a:rPr lang="en-US" altLang="en-US"/>
              <a:t>Poisson arrival process</a:t>
            </a:r>
          </a:p>
          <a:p>
            <a:pPr lvl="1"/>
            <a:r>
              <a:rPr lang="en-US" altLang="en-US"/>
              <a:t>Exponential service times</a:t>
            </a:r>
          </a:p>
          <a:p>
            <a:pPr lvl="1"/>
            <a:r>
              <a:rPr lang="en-US" altLang="en-US"/>
              <a:t>Single server</a:t>
            </a:r>
          </a:p>
          <a:p>
            <a:pPr lvl="1"/>
            <a:r>
              <a:rPr lang="en-US" altLang="en-US"/>
              <a:t>Finite capacity of </a:t>
            </a:r>
            <a:r>
              <a:rPr lang="en-US" altLang="en-US" i="1"/>
              <a:t>N</a:t>
            </a:r>
            <a:r>
              <a:rPr lang="en-US" altLang="en-US"/>
              <a:t> customers in the system</a:t>
            </a:r>
          </a:p>
        </p:txBody>
      </p:sp>
      <p:grpSp>
        <p:nvGrpSpPr>
          <p:cNvPr id="842766" name="Group 14"/>
          <p:cNvGrpSpPr>
            <a:grpSpLocks/>
          </p:cNvGrpSpPr>
          <p:nvPr/>
        </p:nvGrpSpPr>
        <p:grpSpPr bwMode="auto">
          <a:xfrm>
            <a:off x="2667000" y="3886200"/>
            <a:ext cx="3886200" cy="1676400"/>
            <a:chOff x="1680" y="2784"/>
            <a:chExt cx="2448" cy="1056"/>
          </a:xfrm>
        </p:grpSpPr>
        <p:sp>
          <p:nvSpPr>
            <p:cNvPr id="842757" name="Line 5"/>
            <p:cNvSpPr>
              <a:spLocks noChangeShapeType="1"/>
            </p:cNvSpPr>
            <p:nvPr/>
          </p:nvSpPr>
          <p:spPr bwMode="auto">
            <a:xfrm>
              <a:off x="1728" y="3168"/>
              <a:ext cx="72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58" name="Line 6"/>
            <p:cNvSpPr>
              <a:spLocks noChangeShapeType="1"/>
            </p:cNvSpPr>
            <p:nvPr/>
          </p:nvSpPr>
          <p:spPr bwMode="auto">
            <a:xfrm>
              <a:off x="2496" y="2880"/>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59" name="Line 7"/>
            <p:cNvSpPr>
              <a:spLocks noChangeShapeType="1"/>
            </p:cNvSpPr>
            <p:nvPr/>
          </p:nvSpPr>
          <p:spPr bwMode="auto">
            <a:xfrm>
              <a:off x="2496" y="3408"/>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0" name="Line 8"/>
            <p:cNvSpPr>
              <a:spLocks noChangeShapeType="1"/>
            </p:cNvSpPr>
            <p:nvPr/>
          </p:nvSpPr>
          <p:spPr bwMode="auto">
            <a:xfrm flipV="1">
              <a:off x="3072" y="2880"/>
              <a:ext cx="0" cy="528"/>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1" name="Oval 9"/>
            <p:cNvSpPr>
              <a:spLocks noChangeArrowheads="1"/>
            </p:cNvSpPr>
            <p:nvPr/>
          </p:nvSpPr>
          <p:spPr bwMode="auto">
            <a:xfrm>
              <a:off x="3072" y="2928"/>
              <a:ext cx="384" cy="384"/>
            </a:xfrm>
            <a:prstGeom prst="ellipse">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0">
                  <a:solidFill>
                    <a:schemeClr val="tx2"/>
                  </a:solidFill>
                  <a:latin typeface="Symbol" pitchFamily="18" charset="2"/>
                </a:rPr>
                <a:t>m</a:t>
              </a:r>
              <a:endParaRPr lang="en-US" altLang="en-US" b="0"/>
            </a:p>
          </p:txBody>
        </p:sp>
        <p:sp>
          <p:nvSpPr>
            <p:cNvPr id="842762" name="Line 10"/>
            <p:cNvSpPr>
              <a:spLocks noChangeShapeType="1"/>
            </p:cNvSpPr>
            <p:nvPr/>
          </p:nvSpPr>
          <p:spPr bwMode="auto">
            <a:xfrm>
              <a:off x="3456" y="3120"/>
              <a:ext cx="67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3" name="Text Box 11"/>
            <p:cNvSpPr txBox="1">
              <a:spLocks noChangeArrowheads="1"/>
            </p:cNvSpPr>
            <p:nvPr/>
          </p:nvSpPr>
          <p:spPr bwMode="auto">
            <a:xfrm>
              <a:off x="1680" y="278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latin typeface="Symbol" pitchFamily="18" charset="2"/>
                </a:rPr>
                <a:t>l</a:t>
              </a:r>
              <a:endParaRPr lang="en-US" altLang="en-US" b="0"/>
            </a:p>
          </p:txBody>
        </p:sp>
        <p:sp>
          <p:nvSpPr>
            <p:cNvPr id="842765" name="Text Box 13"/>
            <p:cNvSpPr txBox="1">
              <a:spLocks noChangeArrowheads="1"/>
            </p:cNvSpPr>
            <p:nvPr/>
          </p:nvSpPr>
          <p:spPr bwMode="auto">
            <a:xfrm>
              <a:off x="2016" y="3552"/>
              <a:ext cx="14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finite capacity </a:t>
              </a:r>
              <a:r>
                <a:rPr lang="en-US" altLang="en-US" b="0" i="1">
                  <a:solidFill>
                    <a:schemeClr val="tx2"/>
                  </a:solidFill>
                </a:rPr>
                <a:t>N</a:t>
              </a:r>
              <a:endParaRPr lang="en-US" altLang="en-US" b="0">
                <a:solidFill>
                  <a:schemeClr val="tx2"/>
                </a:solidFill>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ltLang="en-US"/>
              <a:t>You should now be able to …  (2)</a:t>
            </a:r>
          </a:p>
        </p:txBody>
      </p:sp>
      <p:sp>
        <p:nvSpPr>
          <p:cNvPr id="863235" name="Rectangle 3"/>
          <p:cNvSpPr>
            <a:spLocks noGrp="1" noChangeArrowheads="1"/>
          </p:cNvSpPr>
          <p:nvPr>
            <p:ph type="body" idx="1"/>
          </p:nvPr>
        </p:nvSpPr>
        <p:spPr/>
        <p:txBody>
          <a:bodyPr/>
          <a:lstStyle/>
          <a:p>
            <a:r>
              <a:rPr lang="en-US" altLang="en-US"/>
              <a:t>Utilize the Pollaczek-Kinchin results to analyze an M/G/1 system</a:t>
            </a:r>
          </a:p>
          <a:p>
            <a:r>
              <a:rPr lang="en-US" altLang="en-US"/>
              <a:t>Obtain delay results for different customer types in a priority queuing system</a:t>
            </a:r>
          </a:p>
          <a:p>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87" name="Rectangle 1055"/>
          <p:cNvSpPr>
            <a:spLocks noGrp="1" noChangeArrowheads="1"/>
          </p:cNvSpPr>
          <p:nvPr>
            <p:ph type="body" idx="1"/>
          </p:nvPr>
        </p:nvSpPr>
        <p:spPr>
          <a:xfrm>
            <a:off x="457200" y="1296193"/>
            <a:ext cx="8229600" cy="4754563"/>
          </a:xfrm>
        </p:spPr>
        <p:txBody>
          <a:bodyPr/>
          <a:lstStyle/>
          <a:p>
            <a:r>
              <a:rPr lang="en-US" altLang="en-US">
                <a:sym typeface="Symbol" pitchFamily="18" charset="2"/>
              </a:rPr>
              <a:t>Markov chain model</a:t>
            </a:r>
          </a:p>
          <a:p>
            <a:pPr lvl="1"/>
            <a:r>
              <a:rPr lang="en-US" altLang="en-US">
                <a:sym typeface="Symbol" pitchFamily="18" charset="2"/>
              </a:rPr>
              <a:t>Terminates with </a:t>
            </a:r>
            <a:r>
              <a:rPr lang="en-US" altLang="en-US" i="1">
                <a:sym typeface="Symbol" pitchFamily="18" charset="2"/>
              </a:rPr>
              <a:t>N</a:t>
            </a:r>
            <a:r>
              <a:rPr lang="en-US" altLang="en-US">
                <a:sym typeface="Symbol" pitchFamily="18" charset="2"/>
              </a:rPr>
              <a:t> in the system</a:t>
            </a:r>
          </a:p>
          <a:p>
            <a:pPr lvl="1"/>
            <a:r>
              <a:rPr lang="en-US" altLang="en-US">
                <a:sym typeface="Symbol" pitchFamily="18" charset="2"/>
              </a:rPr>
              <a:t>Local balance equations yield …</a:t>
            </a:r>
          </a:p>
        </p:txBody>
      </p:sp>
      <p:sp>
        <p:nvSpPr>
          <p:cNvPr id="838686" name="Rectangle 1054"/>
          <p:cNvSpPr>
            <a:spLocks noGrp="1" noChangeArrowheads="1"/>
          </p:cNvSpPr>
          <p:nvPr>
            <p:ph type="title"/>
          </p:nvPr>
        </p:nvSpPr>
        <p:spPr/>
        <p:txBody>
          <a:bodyPr/>
          <a:lstStyle/>
          <a:p>
            <a:r>
              <a:rPr lang="en-US" altLang="en-US"/>
              <a:t>M/M/1/N Queue (2)</a:t>
            </a:r>
          </a:p>
        </p:txBody>
      </p:sp>
      <p:grpSp>
        <p:nvGrpSpPr>
          <p:cNvPr id="838714" name="Group 1082"/>
          <p:cNvGrpSpPr>
            <a:grpSpLocks/>
          </p:cNvGrpSpPr>
          <p:nvPr/>
        </p:nvGrpSpPr>
        <p:grpSpPr bwMode="auto">
          <a:xfrm>
            <a:off x="914400" y="4051192"/>
            <a:ext cx="7467600" cy="2195513"/>
            <a:chOff x="336" y="2320"/>
            <a:chExt cx="4704" cy="1383"/>
          </a:xfrm>
        </p:grpSpPr>
        <p:sp>
          <p:nvSpPr>
            <p:cNvPr id="838688" name="Oval 1056"/>
            <p:cNvSpPr>
              <a:spLocks noChangeArrowheads="1"/>
            </p:cNvSpPr>
            <p:nvPr/>
          </p:nvSpPr>
          <p:spPr bwMode="auto">
            <a:xfrm>
              <a:off x="33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38689" name="Text Box 1057"/>
            <p:cNvSpPr txBox="1">
              <a:spLocks noChangeArrowheads="1"/>
            </p:cNvSpPr>
            <p:nvPr/>
          </p:nvSpPr>
          <p:spPr bwMode="auto">
            <a:xfrm>
              <a:off x="904"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38690" name="Text Box 1058"/>
            <p:cNvSpPr txBox="1">
              <a:spLocks noChangeArrowheads="1"/>
            </p:cNvSpPr>
            <p:nvPr/>
          </p:nvSpPr>
          <p:spPr bwMode="auto">
            <a:xfrm>
              <a:off x="857"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38691" name="Oval 1059"/>
            <p:cNvSpPr>
              <a:spLocks noChangeArrowheads="1"/>
            </p:cNvSpPr>
            <p:nvPr/>
          </p:nvSpPr>
          <p:spPr bwMode="auto">
            <a:xfrm>
              <a:off x="1200"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38692" name="Oval 1060"/>
            <p:cNvSpPr>
              <a:spLocks noChangeArrowheads="1"/>
            </p:cNvSpPr>
            <p:nvPr/>
          </p:nvSpPr>
          <p:spPr bwMode="auto">
            <a:xfrm>
              <a:off x="206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solidFill>
                    <a:schemeClr val="bg1"/>
                  </a:solidFill>
                </a:rPr>
                <a:t>2</a:t>
              </a:r>
            </a:p>
          </p:txBody>
        </p:sp>
        <p:sp>
          <p:nvSpPr>
            <p:cNvPr id="838693" name="AutoShape 1061"/>
            <p:cNvSpPr>
              <a:spLocks noChangeArrowheads="1"/>
            </p:cNvSpPr>
            <p:nvPr/>
          </p:nvSpPr>
          <p:spPr bwMode="auto">
            <a:xfrm>
              <a:off x="480"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4" name="AutoShape 1062"/>
            <p:cNvSpPr>
              <a:spLocks noChangeArrowheads="1"/>
            </p:cNvSpPr>
            <p:nvPr/>
          </p:nvSpPr>
          <p:spPr bwMode="auto">
            <a:xfrm>
              <a:off x="139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5" name="AutoShape 1063"/>
            <p:cNvSpPr>
              <a:spLocks noChangeArrowheads="1"/>
            </p:cNvSpPr>
            <p:nvPr/>
          </p:nvSpPr>
          <p:spPr bwMode="auto">
            <a:xfrm flipH="1" flipV="1">
              <a:off x="432"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6" name="AutoShape 1064"/>
            <p:cNvSpPr>
              <a:spLocks noChangeArrowheads="1"/>
            </p:cNvSpPr>
            <p:nvPr/>
          </p:nvSpPr>
          <p:spPr bwMode="auto">
            <a:xfrm flipH="1" flipV="1">
              <a:off x="144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7" name="Oval 1065"/>
            <p:cNvSpPr>
              <a:spLocks noChangeArrowheads="1"/>
            </p:cNvSpPr>
            <p:nvPr/>
          </p:nvSpPr>
          <p:spPr bwMode="auto">
            <a:xfrm>
              <a:off x="302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N-2</a:t>
              </a:r>
            </a:p>
          </p:txBody>
        </p:sp>
        <p:sp>
          <p:nvSpPr>
            <p:cNvPr id="838698" name="Oval 1066"/>
            <p:cNvSpPr>
              <a:spLocks noChangeArrowheads="1"/>
            </p:cNvSpPr>
            <p:nvPr/>
          </p:nvSpPr>
          <p:spPr bwMode="auto">
            <a:xfrm>
              <a:off x="3888"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38699" name="AutoShape 1067"/>
            <p:cNvSpPr>
              <a:spLocks noChangeArrowheads="1"/>
            </p:cNvSpPr>
            <p:nvPr/>
          </p:nvSpPr>
          <p:spPr bwMode="auto">
            <a:xfrm>
              <a:off x="3168"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0" name="AutoShape 1068"/>
            <p:cNvSpPr>
              <a:spLocks noChangeArrowheads="1"/>
            </p:cNvSpPr>
            <p:nvPr/>
          </p:nvSpPr>
          <p:spPr bwMode="auto">
            <a:xfrm flipH="1" flipV="1">
              <a:off x="3216"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1" name="AutoShape 1069"/>
            <p:cNvSpPr>
              <a:spLocks noChangeArrowheads="1"/>
            </p:cNvSpPr>
            <p:nvPr/>
          </p:nvSpPr>
          <p:spPr bwMode="auto">
            <a:xfrm>
              <a:off x="2640"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2" name="AutoShape 1070"/>
            <p:cNvSpPr>
              <a:spLocks noChangeArrowheads="1"/>
            </p:cNvSpPr>
            <p:nvPr/>
          </p:nvSpPr>
          <p:spPr bwMode="auto">
            <a:xfrm flipH="1">
              <a:off x="2640"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3" name="AutoShape 1071"/>
            <p:cNvSpPr>
              <a:spLocks noChangeArrowheads="1"/>
            </p:cNvSpPr>
            <p:nvPr/>
          </p:nvSpPr>
          <p:spPr bwMode="auto">
            <a:xfrm>
              <a:off x="403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4" name="AutoShape 1072"/>
            <p:cNvSpPr>
              <a:spLocks noChangeArrowheads="1"/>
            </p:cNvSpPr>
            <p:nvPr/>
          </p:nvSpPr>
          <p:spPr bwMode="auto">
            <a:xfrm flipH="1" flipV="1">
              <a:off x="408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705" name="Oval 1073"/>
            <p:cNvSpPr>
              <a:spLocks noChangeArrowheads="1"/>
            </p:cNvSpPr>
            <p:nvPr/>
          </p:nvSpPr>
          <p:spPr bwMode="auto">
            <a:xfrm>
              <a:off x="465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838706" name="Text Box 1074"/>
            <p:cNvSpPr txBox="1">
              <a:spLocks noChangeArrowheads="1"/>
            </p:cNvSpPr>
            <p:nvPr/>
          </p:nvSpPr>
          <p:spPr bwMode="auto">
            <a:xfrm>
              <a:off x="1768"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38707" name="Text Box 1075"/>
            <p:cNvSpPr txBox="1">
              <a:spLocks noChangeArrowheads="1"/>
            </p:cNvSpPr>
            <p:nvPr/>
          </p:nvSpPr>
          <p:spPr bwMode="auto">
            <a:xfrm>
              <a:off x="3553"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38708" name="Text Box 1076"/>
            <p:cNvSpPr txBox="1">
              <a:spLocks noChangeArrowheads="1"/>
            </p:cNvSpPr>
            <p:nvPr/>
          </p:nvSpPr>
          <p:spPr bwMode="auto">
            <a:xfrm>
              <a:off x="4414"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38709" name="Text Box 1077"/>
            <p:cNvSpPr txBox="1">
              <a:spLocks noChangeArrowheads="1"/>
            </p:cNvSpPr>
            <p:nvPr/>
          </p:nvSpPr>
          <p:spPr bwMode="auto">
            <a:xfrm>
              <a:off x="1817"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p>
          </p:txBody>
        </p:sp>
        <p:sp>
          <p:nvSpPr>
            <p:cNvPr id="838710" name="Text Box 1078"/>
            <p:cNvSpPr txBox="1">
              <a:spLocks noChangeArrowheads="1"/>
            </p:cNvSpPr>
            <p:nvPr/>
          </p:nvSpPr>
          <p:spPr bwMode="auto">
            <a:xfrm>
              <a:off x="3599"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38711" name="Text Box 1079"/>
            <p:cNvSpPr txBox="1">
              <a:spLocks noChangeArrowheads="1"/>
            </p:cNvSpPr>
            <p:nvPr/>
          </p:nvSpPr>
          <p:spPr bwMode="auto">
            <a:xfrm>
              <a:off x="4495"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grpSp>
      <p:graphicFrame>
        <p:nvGraphicFramePr>
          <p:cNvPr id="838715" name="Object 1083"/>
          <p:cNvGraphicFramePr>
            <a:graphicFrameLocks noChangeAspect="1"/>
          </p:cNvGraphicFramePr>
          <p:nvPr>
            <p:extLst>
              <p:ext uri="{D42A27DB-BD31-4B8C-83A1-F6EECF244321}">
                <p14:modId xmlns:p14="http://schemas.microsoft.com/office/powerpoint/2010/main" val="2870721365"/>
              </p:ext>
            </p:extLst>
          </p:nvPr>
        </p:nvGraphicFramePr>
        <p:xfrm>
          <a:off x="1414200" y="2711396"/>
          <a:ext cx="3244850" cy="987425"/>
        </p:xfrm>
        <a:graphic>
          <a:graphicData uri="http://schemas.openxmlformats.org/presentationml/2006/ole">
            <mc:AlternateContent xmlns:mc="http://schemas.openxmlformats.org/markup-compatibility/2006">
              <mc:Choice xmlns:v="urn:schemas-microsoft-com:vml" Requires="v">
                <p:oleObj spid="_x0000_s957476" name="Equation" r:id="rId3" imgW="1625400" imgH="495000" progId="Equation.DSMT4">
                  <p:embed/>
                </p:oleObj>
              </mc:Choice>
              <mc:Fallback>
                <p:oleObj name="Equation" r:id="rId3" imgW="1625400" imgH="495000" progId="Equation.DSMT4">
                  <p:embed/>
                  <p:pic>
                    <p:nvPicPr>
                      <p:cNvPr id="0" name="Object 10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200" y="2711396"/>
                        <a:ext cx="324485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083"/>
          <p:cNvGraphicFramePr>
            <a:graphicFrameLocks noChangeAspect="1"/>
          </p:cNvGraphicFramePr>
          <p:nvPr>
            <p:extLst>
              <p:ext uri="{D42A27DB-BD31-4B8C-83A1-F6EECF244321}">
                <p14:modId xmlns:p14="http://schemas.microsoft.com/office/powerpoint/2010/main" val="3759880048"/>
              </p:ext>
            </p:extLst>
          </p:nvPr>
        </p:nvGraphicFramePr>
        <p:xfrm>
          <a:off x="5959475" y="1847850"/>
          <a:ext cx="2406650" cy="600075"/>
        </p:xfrm>
        <a:graphic>
          <a:graphicData uri="http://schemas.openxmlformats.org/presentationml/2006/ole">
            <mc:AlternateContent xmlns:mc="http://schemas.openxmlformats.org/markup-compatibility/2006">
              <mc:Choice xmlns:v="urn:schemas-microsoft-com:vml" Requires="v">
                <p:oleObj spid="_x0000_s957477" name="Equation" r:id="rId5" imgW="1777680" imgH="444240" progId="Equation.DSMT4">
                  <p:embed/>
                </p:oleObj>
              </mc:Choice>
              <mc:Fallback>
                <p:oleObj name="Equation" r:id="rId5" imgW="1777680" imgH="444240" progId="Equation.DSMT4">
                  <p:embed/>
                  <p:pic>
                    <p:nvPicPr>
                      <p:cNvPr id="0" name=""/>
                      <p:cNvPicPr>
                        <a:picLocks noChangeAspect="1" noChangeArrowheads="1"/>
                      </p:cNvPicPr>
                      <p:nvPr/>
                    </p:nvPicPr>
                    <p:blipFill>
                      <a:blip r:embed="rId6"/>
                      <a:srcRect/>
                      <a:stretch>
                        <a:fillRect/>
                      </a:stretch>
                    </p:blipFill>
                    <p:spPr bwMode="auto">
                      <a:xfrm>
                        <a:off x="5959475" y="1847850"/>
                        <a:ext cx="2406650" cy="600075"/>
                      </a:xfrm>
                      <a:prstGeom prst="rect">
                        <a:avLst/>
                      </a:prstGeom>
                      <a:noFill/>
                      <a:ln>
                        <a:noFill/>
                      </a:ln>
                      <a:effectLst/>
                    </p:spPr>
                  </p:pic>
                </p:oleObj>
              </mc:Fallback>
            </mc:AlternateContent>
          </a:graphicData>
        </a:graphic>
      </p:graphicFrame>
      <p:graphicFrame>
        <p:nvGraphicFramePr>
          <p:cNvPr id="31" name="Object 1083"/>
          <p:cNvGraphicFramePr>
            <a:graphicFrameLocks noChangeAspect="1"/>
          </p:cNvGraphicFramePr>
          <p:nvPr>
            <p:extLst>
              <p:ext uri="{D42A27DB-BD31-4B8C-83A1-F6EECF244321}">
                <p14:modId xmlns:p14="http://schemas.microsoft.com/office/powerpoint/2010/main" val="4197710880"/>
              </p:ext>
            </p:extLst>
          </p:nvPr>
        </p:nvGraphicFramePr>
        <p:xfrm>
          <a:off x="5845572" y="1303848"/>
          <a:ext cx="2634456" cy="357973"/>
        </p:xfrm>
        <a:graphic>
          <a:graphicData uri="http://schemas.openxmlformats.org/presentationml/2006/ole">
            <mc:AlternateContent xmlns:mc="http://schemas.openxmlformats.org/markup-compatibility/2006">
              <mc:Choice xmlns:v="urn:schemas-microsoft-com:vml" Requires="v">
                <p:oleObj spid="_x0000_s957478" name="Equation" r:id="rId7" imgW="1981080" imgH="279360" progId="Equation.DSMT4">
                  <p:embed/>
                </p:oleObj>
              </mc:Choice>
              <mc:Fallback>
                <p:oleObj name="Equation" r:id="rId7" imgW="1981080" imgH="279360" progId="Equation.DSMT4">
                  <p:embed/>
                  <p:pic>
                    <p:nvPicPr>
                      <p:cNvPr id="0" name=""/>
                      <p:cNvPicPr>
                        <a:picLocks noChangeAspect="1" noChangeArrowheads="1"/>
                      </p:cNvPicPr>
                      <p:nvPr/>
                    </p:nvPicPr>
                    <p:blipFill>
                      <a:blip r:embed="rId8"/>
                      <a:srcRect/>
                      <a:stretch>
                        <a:fillRect/>
                      </a:stretch>
                    </p:blipFill>
                    <p:spPr bwMode="auto">
                      <a:xfrm>
                        <a:off x="5845572" y="1303848"/>
                        <a:ext cx="2634456" cy="357973"/>
                      </a:xfrm>
                      <a:prstGeom prst="rect">
                        <a:avLst/>
                      </a:prstGeom>
                      <a:noFill/>
                      <a:ln>
                        <a:noFill/>
                      </a:ln>
                      <a:effectLst/>
                    </p:spPr>
                  </p:pic>
                </p:oleObj>
              </mc:Fallback>
            </mc:AlternateContent>
          </a:graphicData>
        </a:graphic>
      </p:graphicFrame>
      <p:graphicFrame>
        <p:nvGraphicFramePr>
          <p:cNvPr id="32" name="Object 1083"/>
          <p:cNvGraphicFramePr>
            <a:graphicFrameLocks noChangeAspect="1"/>
          </p:cNvGraphicFramePr>
          <p:nvPr>
            <p:extLst>
              <p:ext uri="{D42A27DB-BD31-4B8C-83A1-F6EECF244321}">
                <p14:modId xmlns:p14="http://schemas.microsoft.com/office/powerpoint/2010/main" val="2030503054"/>
              </p:ext>
            </p:extLst>
          </p:nvPr>
        </p:nvGraphicFramePr>
        <p:xfrm>
          <a:off x="6211094" y="2763741"/>
          <a:ext cx="1671637" cy="835025"/>
        </p:xfrm>
        <a:graphic>
          <a:graphicData uri="http://schemas.openxmlformats.org/presentationml/2006/ole">
            <mc:AlternateContent xmlns:mc="http://schemas.openxmlformats.org/markup-compatibility/2006">
              <mc:Choice xmlns:v="urn:schemas-microsoft-com:vml" Requires="v">
                <p:oleObj spid="_x0000_s957479" name="Equation" r:id="rId9" imgW="838080" imgH="419040" progId="Equation.DSMT4">
                  <p:embed/>
                </p:oleObj>
              </mc:Choice>
              <mc:Fallback>
                <p:oleObj name="Equation" r:id="rId9" imgW="838080" imgH="419040" progId="Equation.DSMT4">
                  <p:embed/>
                  <p:pic>
                    <p:nvPicPr>
                      <p:cNvPr id="0" name=""/>
                      <p:cNvPicPr>
                        <a:picLocks noChangeAspect="1" noChangeArrowheads="1"/>
                      </p:cNvPicPr>
                      <p:nvPr/>
                    </p:nvPicPr>
                    <p:blipFill>
                      <a:blip r:embed="rId10"/>
                      <a:srcRect/>
                      <a:stretch>
                        <a:fillRect/>
                      </a:stretch>
                    </p:blipFill>
                    <p:spPr bwMode="auto">
                      <a:xfrm>
                        <a:off x="6211094" y="2763741"/>
                        <a:ext cx="1671637"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80">
                                          <p:stCondLst>
                                            <p:cond delay="0"/>
                                          </p:stCondLst>
                                        </p:cTn>
                                        <p:tgtEl>
                                          <p:spTgt spid="31"/>
                                        </p:tgtEl>
                                      </p:cBhvr>
                                    </p:animEffect>
                                    <p:anim calcmode="lin" valueType="num">
                                      <p:cBhvr>
                                        <p:cTn id="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 dur="26">
                                          <p:stCondLst>
                                            <p:cond delay="650"/>
                                          </p:stCondLst>
                                        </p:cTn>
                                        <p:tgtEl>
                                          <p:spTgt spid="31"/>
                                        </p:tgtEl>
                                      </p:cBhvr>
                                      <p:to x="100000" y="60000"/>
                                    </p:animScale>
                                    <p:animScale>
                                      <p:cBhvr>
                                        <p:cTn id="14" dur="166" decel="50000">
                                          <p:stCondLst>
                                            <p:cond delay="676"/>
                                          </p:stCondLst>
                                        </p:cTn>
                                        <p:tgtEl>
                                          <p:spTgt spid="31"/>
                                        </p:tgtEl>
                                      </p:cBhvr>
                                      <p:to x="100000" y="100000"/>
                                    </p:animScale>
                                    <p:animScale>
                                      <p:cBhvr>
                                        <p:cTn id="15" dur="26">
                                          <p:stCondLst>
                                            <p:cond delay="1312"/>
                                          </p:stCondLst>
                                        </p:cTn>
                                        <p:tgtEl>
                                          <p:spTgt spid="31"/>
                                        </p:tgtEl>
                                      </p:cBhvr>
                                      <p:to x="100000" y="80000"/>
                                    </p:animScale>
                                    <p:animScale>
                                      <p:cBhvr>
                                        <p:cTn id="16" dur="166" decel="50000">
                                          <p:stCondLst>
                                            <p:cond delay="1338"/>
                                          </p:stCondLst>
                                        </p:cTn>
                                        <p:tgtEl>
                                          <p:spTgt spid="31"/>
                                        </p:tgtEl>
                                      </p:cBhvr>
                                      <p:to x="100000" y="100000"/>
                                    </p:animScale>
                                    <p:animScale>
                                      <p:cBhvr>
                                        <p:cTn id="17" dur="26">
                                          <p:stCondLst>
                                            <p:cond delay="1642"/>
                                          </p:stCondLst>
                                        </p:cTn>
                                        <p:tgtEl>
                                          <p:spTgt spid="31"/>
                                        </p:tgtEl>
                                      </p:cBhvr>
                                      <p:to x="100000" y="90000"/>
                                    </p:animScale>
                                    <p:animScale>
                                      <p:cBhvr>
                                        <p:cTn id="18" dur="166" decel="50000">
                                          <p:stCondLst>
                                            <p:cond delay="1668"/>
                                          </p:stCondLst>
                                        </p:cTn>
                                        <p:tgtEl>
                                          <p:spTgt spid="31"/>
                                        </p:tgtEl>
                                      </p:cBhvr>
                                      <p:to x="100000" y="100000"/>
                                    </p:animScale>
                                    <p:animScale>
                                      <p:cBhvr>
                                        <p:cTn id="19" dur="26">
                                          <p:stCondLst>
                                            <p:cond delay="1808"/>
                                          </p:stCondLst>
                                        </p:cTn>
                                        <p:tgtEl>
                                          <p:spTgt spid="31"/>
                                        </p:tgtEl>
                                      </p:cBhvr>
                                      <p:to x="100000" y="95000"/>
                                    </p:animScale>
                                    <p:animScale>
                                      <p:cBhvr>
                                        <p:cTn id="20" dur="166" decel="50000">
                                          <p:stCondLst>
                                            <p:cond delay="1834"/>
                                          </p:stCondLst>
                                        </p:cTn>
                                        <p:tgtEl>
                                          <p:spTgt spid="3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80">
                                          <p:stCondLst>
                                            <p:cond delay="0"/>
                                          </p:stCondLst>
                                        </p:cTn>
                                        <p:tgtEl>
                                          <p:spTgt spid="30"/>
                                        </p:tgtEl>
                                      </p:cBhvr>
                                    </p:animEffect>
                                    <p:anim calcmode="lin" valueType="num">
                                      <p:cBhvr>
                                        <p:cTn id="2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31" dur="26">
                                          <p:stCondLst>
                                            <p:cond delay="650"/>
                                          </p:stCondLst>
                                        </p:cTn>
                                        <p:tgtEl>
                                          <p:spTgt spid="30"/>
                                        </p:tgtEl>
                                      </p:cBhvr>
                                      <p:to x="100000" y="60000"/>
                                    </p:animScale>
                                    <p:animScale>
                                      <p:cBhvr>
                                        <p:cTn id="32" dur="166" decel="50000">
                                          <p:stCondLst>
                                            <p:cond delay="676"/>
                                          </p:stCondLst>
                                        </p:cTn>
                                        <p:tgtEl>
                                          <p:spTgt spid="30"/>
                                        </p:tgtEl>
                                      </p:cBhvr>
                                      <p:to x="100000" y="100000"/>
                                    </p:animScale>
                                    <p:animScale>
                                      <p:cBhvr>
                                        <p:cTn id="33" dur="26">
                                          <p:stCondLst>
                                            <p:cond delay="1312"/>
                                          </p:stCondLst>
                                        </p:cTn>
                                        <p:tgtEl>
                                          <p:spTgt spid="30"/>
                                        </p:tgtEl>
                                      </p:cBhvr>
                                      <p:to x="100000" y="80000"/>
                                    </p:animScale>
                                    <p:animScale>
                                      <p:cBhvr>
                                        <p:cTn id="34" dur="166" decel="50000">
                                          <p:stCondLst>
                                            <p:cond delay="1338"/>
                                          </p:stCondLst>
                                        </p:cTn>
                                        <p:tgtEl>
                                          <p:spTgt spid="30"/>
                                        </p:tgtEl>
                                      </p:cBhvr>
                                      <p:to x="100000" y="100000"/>
                                    </p:animScale>
                                    <p:animScale>
                                      <p:cBhvr>
                                        <p:cTn id="35" dur="26">
                                          <p:stCondLst>
                                            <p:cond delay="1642"/>
                                          </p:stCondLst>
                                        </p:cTn>
                                        <p:tgtEl>
                                          <p:spTgt spid="30"/>
                                        </p:tgtEl>
                                      </p:cBhvr>
                                      <p:to x="100000" y="90000"/>
                                    </p:animScale>
                                    <p:animScale>
                                      <p:cBhvr>
                                        <p:cTn id="36" dur="166" decel="50000">
                                          <p:stCondLst>
                                            <p:cond delay="1668"/>
                                          </p:stCondLst>
                                        </p:cTn>
                                        <p:tgtEl>
                                          <p:spTgt spid="30"/>
                                        </p:tgtEl>
                                      </p:cBhvr>
                                      <p:to x="100000" y="100000"/>
                                    </p:animScale>
                                    <p:animScale>
                                      <p:cBhvr>
                                        <p:cTn id="37" dur="26">
                                          <p:stCondLst>
                                            <p:cond delay="1808"/>
                                          </p:stCondLst>
                                        </p:cTn>
                                        <p:tgtEl>
                                          <p:spTgt spid="30"/>
                                        </p:tgtEl>
                                      </p:cBhvr>
                                      <p:to x="100000" y="95000"/>
                                    </p:animScale>
                                    <p:animScale>
                                      <p:cBhvr>
                                        <p:cTn id="38" dur="166" decel="50000">
                                          <p:stCondLst>
                                            <p:cond delay="1834"/>
                                          </p:stCondLst>
                                        </p:cTn>
                                        <p:tgtEl>
                                          <p:spTgt spid="3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80">
                                          <p:stCondLst>
                                            <p:cond delay="0"/>
                                          </p:stCondLst>
                                        </p:cTn>
                                        <p:tgtEl>
                                          <p:spTgt spid="32"/>
                                        </p:tgtEl>
                                      </p:cBhvr>
                                    </p:animEffect>
                                    <p:anim calcmode="lin" valueType="num">
                                      <p:cBhvr>
                                        <p:cTn id="4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9" dur="26">
                                          <p:stCondLst>
                                            <p:cond delay="650"/>
                                          </p:stCondLst>
                                        </p:cTn>
                                        <p:tgtEl>
                                          <p:spTgt spid="32"/>
                                        </p:tgtEl>
                                      </p:cBhvr>
                                      <p:to x="100000" y="60000"/>
                                    </p:animScale>
                                    <p:animScale>
                                      <p:cBhvr>
                                        <p:cTn id="50" dur="166" decel="50000">
                                          <p:stCondLst>
                                            <p:cond delay="676"/>
                                          </p:stCondLst>
                                        </p:cTn>
                                        <p:tgtEl>
                                          <p:spTgt spid="32"/>
                                        </p:tgtEl>
                                      </p:cBhvr>
                                      <p:to x="100000" y="100000"/>
                                    </p:animScale>
                                    <p:animScale>
                                      <p:cBhvr>
                                        <p:cTn id="51" dur="26">
                                          <p:stCondLst>
                                            <p:cond delay="1312"/>
                                          </p:stCondLst>
                                        </p:cTn>
                                        <p:tgtEl>
                                          <p:spTgt spid="32"/>
                                        </p:tgtEl>
                                      </p:cBhvr>
                                      <p:to x="100000" y="80000"/>
                                    </p:animScale>
                                    <p:animScale>
                                      <p:cBhvr>
                                        <p:cTn id="52" dur="166" decel="50000">
                                          <p:stCondLst>
                                            <p:cond delay="1338"/>
                                          </p:stCondLst>
                                        </p:cTn>
                                        <p:tgtEl>
                                          <p:spTgt spid="32"/>
                                        </p:tgtEl>
                                      </p:cBhvr>
                                      <p:to x="100000" y="100000"/>
                                    </p:animScale>
                                    <p:animScale>
                                      <p:cBhvr>
                                        <p:cTn id="53" dur="26">
                                          <p:stCondLst>
                                            <p:cond delay="1642"/>
                                          </p:stCondLst>
                                        </p:cTn>
                                        <p:tgtEl>
                                          <p:spTgt spid="32"/>
                                        </p:tgtEl>
                                      </p:cBhvr>
                                      <p:to x="100000" y="90000"/>
                                    </p:animScale>
                                    <p:animScale>
                                      <p:cBhvr>
                                        <p:cTn id="54" dur="166" decel="50000">
                                          <p:stCondLst>
                                            <p:cond delay="1668"/>
                                          </p:stCondLst>
                                        </p:cTn>
                                        <p:tgtEl>
                                          <p:spTgt spid="32"/>
                                        </p:tgtEl>
                                      </p:cBhvr>
                                      <p:to x="100000" y="100000"/>
                                    </p:animScale>
                                    <p:animScale>
                                      <p:cBhvr>
                                        <p:cTn id="55" dur="26">
                                          <p:stCondLst>
                                            <p:cond delay="1808"/>
                                          </p:stCondLst>
                                        </p:cTn>
                                        <p:tgtEl>
                                          <p:spTgt spid="32"/>
                                        </p:tgtEl>
                                      </p:cBhvr>
                                      <p:to x="100000" y="95000"/>
                                    </p:animScale>
                                    <p:animScale>
                                      <p:cBhvr>
                                        <p:cTn id="56"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683" name="Object 3"/>
          <p:cNvGraphicFramePr>
            <a:graphicFrameLocks noChangeAspect="1"/>
          </p:cNvGraphicFramePr>
          <p:nvPr/>
        </p:nvGraphicFramePr>
        <p:xfrm>
          <a:off x="2109788" y="2293938"/>
          <a:ext cx="4835525" cy="1838325"/>
        </p:xfrm>
        <a:graphic>
          <a:graphicData uri="http://schemas.openxmlformats.org/presentationml/2006/ole">
            <mc:AlternateContent xmlns:mc="http://schemas.openxmlformats.org/markup-compatibility/2006">
              <mc:Choice xmlns:v="urn:schemas-microsoft-com:vml" Requires="v">
                <p:oleObj spid="_x0000_s960521" name="Equation" r:id="rId3" imgW="2412720" imgH="914400" progId="Equation.DSMT4">
                  <p:embed/>
                </p:oleObj>
              </mc:Choice>
              <mc:Fallback>
                <p:oleObj name="Equation" r:id="rId3" imgW="241272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2293938"/>
                        <a:ext cx="4835525" cy="1838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685" name="Rectangle 5"/>
          <p:cNvSpPr>
            <a:spLocks noGrp="1" noChangeArrowheads="1"/>
          </p:cNvSpPr>
          <p:nvPr>
            <p:ph type="title"/>
          </p:nvPr>
        </p:nvSpPr>
        <p:spPr/>
        <p:txBody>
          <a:bodyPr/>
          <a:lstStyle/>
          <a:p>
            <a:r>
              <a:rPr lang="en-US" altLang="en-US"/>
              <a:t>M/M/1/N Queue (3)</a:t>
            </a:r>
          </a:p>
        </p:txBody>
      </p:sp>
      <p:sp>
        <p:nvSpPr>
          <p:cNvPr id="839686" name="Rectangle 6"/>
          <p:cNvSpPr>
            <a:spLocks noGrp="1" noChangeArrowheads="1"/>
          </p:cNvSpPr>
          <p:nvPr>
            <p:ph type="body" idx="1"/>
          </p:nvPr>
        </p:nvSpPr>
        <p:spPr/>
        <p:txBody>
          <a:bodyPr/>
          <a:lstStyle/>
          <a:p>
            <a:r>
              <a:rPr lang="en-US" altLang="en-US"/>
              <a:t>The steady state solution (for </a:t>
            </a:r>
            <a:r>
              <a:rPr lang="en-US" altLang="en-US">
                <a:sym typeface="Symbol" pitchFamily="18" charset="2"/>
              </a:rPr>
              <a:t> = </a:t>
            </a:r>
            <a:r>
              <a:rPr lang="en-US" altLang="en-US">
                <a:latin typeface="Symbol" pitchFamily="18" charset="2"/>
                <a:sym typeface="Symbol" pitchFamily="18" charset="2"/>
              </a:rPr>
              <a:t>l</a:t>
            </a:r>
            <a:r>
              <a:rPr lang="en-US" altLang="en-US">
                <a:sym typeface="Symbol" pitchFamily="18" charset="2"/>
              </a:rPr>
              <a:t>/</a:t>
            </a:r>
            <a:r>
              <a:rPr lang="en-US" altLang="en-US">
                <a:latin typeface="Symbol" pitchFamily="18" charset="2"/>
                <a:sym typeface="Symbol" pitchFamily="18" charset="2"/>
              </a:rPr>
              <a:t>m</a:t>
            </a:r>
            <a:r>
              <a:rPr lang="en-US" altLang="en-US">
                <a:sym typeface="Symbol" pitchFamily="18" charset="2"/>
              </a:rPr>
              <a:t> &lt; 1) …</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1026"/>
          <p:cNvSpPr>
            <a:spLocks noGrp="1" noChangeArrowheads="1"/>
          </p:cNvSpPr>
          <p:nvPr>
            <p:ph type="title"/>
          </p:nvPr>
        </p:nvSpPr>
        <p:spPr/>
        <p:txBody>
          <a:bodyPr/>
          <a:lstStyle/>
          <a:p>
            <a:r>
              <a:rPr lang="en-US" altLang="en-US"/>
              <a:t>M/M/1/N Queue (4)</a:t>
            </a:r>
          </a:p>
        </p:txBody>
      </p:sp>
      <p:sp>
        <p:nvSpPr>
          <p:cNvPr id="843779" name="Rectangle 1027"/>
          <p:cNvSpPr>
            <a:spLocks noGrp="1" noChangeArrowheads="1"/>
          </p:cNvSpPr>
          <p:nvPr>
            <p:ph type="body" idx="1"/>
          </p:nvPr>
        </p:nvSpPr>
        <p:spPr/>
        <p:txBody>
          <a:bodyPr/>
          <a:lstStyle/>
          <a:p>
            <a:r>
              <a:rPr lang="en-US" altLang="en-US"/>
              <a:t>Blocking probability is an important performance measure for systems with finite capacity</a:t>
            </a:r>
          </a:p>
          <a:p>
            <a:r>
              <a:rPr lang="en-US" altLang="en-US"/>
              <a:t>The blocking probability is the probability that an arriving customer will find the system full, i.e., that there are </a:t>
            </a:r>
            <a:r>
              <a:rPr lang="en-US" altLang="en-US" i="1"/>
              <a:t>N</a:t>
            </a:r>
            <a:r>
              <a:rPr lang="en-US" altLang="en-US"/>
              <a:t> customers in the system</a:t>
            </a:r>
          </a:p>
          <a:p>
            <a:pPr lvl="1"/>
            <a:r>
              <a:rPr lang="en-US" altLang="en-US"/>
              <a:t>Blocking probability:  </a:t>
            </a:r>
            <a:r>
              <a:rPr lang="en-US" altLang="en-US" i="1">
                <a:solidFill>
                  <a:schemeClr val="tx2"/>
                </a:solidFill>
              </a:rPr>
              <a:t>p</a:t>
            </a:r>
            <a:r>
              <a:rPr lang="en-US" altLang="en-US" sz="2400" i="1" baseline="-25000">
                <a:solidFill>
                  <a:schemeClr val="tx2"/>
                </a:solidFill>
              </a:rPr>
              <a:t>N</a:t>
            </a:r>
            <a:endParaRPr lang="en-US" altLang="en-US"/>
          </a:p>
          <a:p>
            <a:pPr lvl="1"/>
            <a:r>
              <a:rPr lang="en-US" altLang="en-US"/>
              <a:t>Rate of rejected customers:  </a:t>
            </a:r>
            <a:r>
              <a:rPr lang="en-US" altLang="en-US">
                <a:solidFill>
                  <a:schemeClr val="tx2"/>
                </a:solidFill>
                <a:latin typeface="Symbol" pitchFamily="18" charset="2"/>
              </a:rPr>
              <a:t>l </a:t>
            </a:r>
            <a:r>
              <a:rPr lang="en-US" altLang="en-US" i="1">
                <a:solidFill>
                  <a:schemeClr val="tx2"/>
                </a:solidFill>
              </a:rPr>
              <a:t>p</a:t>
            </a:r>
            <a:r>
              <a:rPr lang="en-US" altLang="en-US" sz="2400" i="1" baseline="-25000">
                <a:solidFill>
                  <a:schemeClr val="tx2"/>
                </a:solidFill>
              </a:rPr>
              <a:t>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8" name="Rectangle 1028"/>
          <p:cNvSpPr>
            <a:spLocks noGrp="1" noChangeArrowheads="1"/>
          </p:cNvSpPr>
          <p:nvPr>
            <p:ph type="title"/>
          </p:nvPr>
        </p:nvSpPr>
        <p:spPr/>
        <p:txBody>
          <a:bodyPr/>
          <a:lstStyle/>
          <a:p>
            <a:r>
              <a:rPr lang="en-US" altLang="en-US"/>
              <a:t>Exercise 1</a:t>
            </a:r>
          </a:p>
        </p:txBody>
      </p:sp>
      <p:sp>
        <p:nvSpPr>
          <p:cNvPr id="840709" name="Rectangle 1029"/>
          <p:cNvSpPr>
            <a:spLocks noGrp="1" noChangeArrowheads="1"/>
          </p:cNvSpPr>
          <p:nvPr>
            <p:ph type="body" idx="1"/>
          </p:nvPr>
        </p:nvSpPr>
        <p:spPr/>
        <p:txBody>
          <a:bodyPr/>
          <a:lstStyle/>
          <a:p>
            <a:pPr marL="0" indent="0">
              <a:buFontTx/>
              <a:buNone/>
              <a:tabLst>
                <a:tab pos="630238" algn="l"/>
              </a:tabLst>
            </a:pPr>
            <a:r>
              <a:rPr lang="en-US" altLang="en-US">
                <a:sym typeface="Symbol" pitchFamily="18" charset="2"/>
              </a:rPr>
              <a:t>Suppose that messages arrive according to a Poisson process at a rate of one message every 4 ms, and that message transmission times are exponentially distributed with mean 3 ms.</a:t>
            </a:r>
          </a:p>
          <a:p>
            <a:pPr marL="0" indent="0">
              <a:buFontTx/>
              <a:buNone/>
              <a:tabLst>
                <a:tab pos="630238" algn="l"/>
              </a:tabLst>
            </a:pPr>
            <a:r>
              <a:rPr lang="en-US" altLang="en-US">
                <a:sym typeface="Symbol" pitchFamily="18" charset="2"/>
              </a:rPr>
              <a:t>The system maintains buffers for 4 messages, including the one being served. </a:t>
            </a:r>
          </a:p>
          <a:p>
            <a:pPr marL="0" indent="0">
              <a:buFontTx/>
              <a:buNone/>
              <a:tabLst>
                <a:tab pos="630238" algn="l"/>
              </a:tabLst>
            </a:pPr>
            <a:r>
              <a:rPr lang="en-US" altLang="en-US">
                <a:sym typeface="Symbol" pitchFamily="18" charset="2"/>
              </a:rPr>
              <a:t>(a)	What is the blocking probability?</a:t>
            </a:r>
          </a:p>
          <a:p>
            <a:pPr marL="0" indent="0">
              <a:buFontTx/>
              <a:buNone/>
              <a:tabLst>
                <a:tab pos="630238" algn="l"/>
              </a:tabLst>
            </a:pPr>
            <a:r>
              <a:rPr lang="en-US" altLang="en-US">
                <a:sym typeface="Symbol" pitchFamily="18" charset="2"/>
              </a:rPr>
              <a:t>(b)	What is the average number of messages</a:t>
            </a:r>
            <a:br>
              <a:rPr lang="en-US" altLang="en-US">
                <a:sym typeface="Symbol" pitchFamily="18" charset="2"/>
              </a:rPr>
            </a:br>
            <a:r>
              <a:rPr lang="en-US" altLang="en-US">
                <a:sym typeface="Symbol" pitchFamily="18" charset="2"/>
              </a:rPr>
              <a:t>	in the system?</a:t>
            </a:r>
          </a:p>
          <a:p>
            <a:pPr marL="0" indent="0">
              <a:buFontTx/>
              <a:buNone/>
              <a:tabLst>
                <a:tab pos="630238" algn="l"/>
              </a:tabLst>
            </a:pPr>
            <a:endParaRPr lang="en-US" altLang="en-US">
              <a:sym typeface="Symbol" pitchFamily="18"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3" name="Rectangle 3"/>
          <p:cNvSpPr>
            <a:spLocks noGrp="1" noChangeArrowheads="1"/>
          </p:cNvSpPr>
          <p:nvPr>
            <p:ph type="body" idx="1"/>
          </p:nvPr>
        </p:nvSpPr>
        <p:spPr/>
        <p:txBody>
          <a:bodyPr/>
          <a:lstStyle/>
          <a:p>
            <a:pPr>
              <a:buFontTx/>
              <a:buNone/>
            </a:pPr>
            <a:r>
              <a:rPr lang="en-US" altLang="en-US">
                <a:sym typeface="Symbol" pitchFamily="18" charset="2"/>
              </a:rPr>
              <a:t>(a)	What is the blocking probability?</a:t>
            </a: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endParaRPr lang="en-US" altLang="en-US">
              <a:sym typeface="Symbol" pitchFamily="18" charset="2"/>
            </a:endParaRPr>
          </a:p>
          <a:p>
            <a:pPr>
              <a:buFontTx/>
              <a:buNone/>
            </a:pPr>
            <a:r>
              <a:rPr lang="en-US" altLang="en-US">
                <a:sym typeface="Symbol" pitchFamily="18" charset="2"/>
              </a:rPr>
              <a:t>(b)	What is the average number of messages</a:t>
            </a:r>
            <a:br>
              <a:rPr lang="en-US" altLang="en-US">
                <a:sym typeface="Symbol" pitchFamily="18" charset="2"/>
              </a:rPr>
            </a:br>
            <a:r>
              <a:rPr lang="en-US" altLang="en-US">
                <a:sym typeface="Symbol" pitchFamily="18" charset="2"/>
              </a:rPr>
              <a:t>	in the system?</a:t>
            </a:r>
            <a:endParaRPr lang="en-US" altLang="en-US"/>
          </a:p>
        </p:txBody>
      </p:sp>
      <p:sp>
        <p:nvSpPr>
          <p:cNvPr id="844802" name="Rectangle 2"/>
          <p:cNvSpPr>
            <a:spLocks noGrp="1" noChangeArrowheads="1"/>
          </p:cNvSpPr>
          <p:nvPr>
            <p:ph type="title"/>
          </p:nvPr>
        </p:nvSpPr>
        <p:spPr/>
        <p:txBody>
          <a:bodyPr/>
          <a:lstStyle/>
          <a:p>
            <a:r>
              <a:rPr lang="en-US" altLang="en-US"/>
              <a:t>Exercise 1 Solutions</a:t>
            </a:r>
          </a:p>
        </p:txBody>
      </p:sp>
      <p:graphicFrame>
        <p:nvGraphicFramePr>
          <p:cNvPr id="844804" name="Object 4"/>
          <p:cNvGraphicFramePr>
            <a:graphicFrameLocks noChangeAspect="1"/>
          </p:cNvGraphicFramePr>
          <p:nvPr/>
        </p:nvGraphicFramePr>
        <p:xfrm>
          <a:off x="2125663" y="1827213"/>
          <a:ext cx="5891212" cy="1676400"/>
        </p:xfrm>
        <a:graphic>
          <a:graphicData uri="http://schemas.openxmlformats.org/presentationml/2006/ole">
            <mc:AlternateContent xmlns:mc="http://schemas.openxmlformats.org/markup-compatibility/2006">
              <mc:Choice xmlns:v="urn:schemas-microsoft-com:vml" Requires="v">
                <p:oleObj spid="_x0000_s961554" name="Equation" r:id="rId3" imgW="2946240" imgH="838080" progId="Equation.DSMT4">
                  <p:embed/>
                </p:oleObj>
              </mc:Choice>
              <mc:Fallback>
                <p:oleObj name="Equation" r:id="rId3" imgW="294624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663" y="1827213"/>
                        <a:ext cx="5891212"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4806" name="Object 6"/>
          <p:cNvGraphicFramePr>
            <a:graphicFrameLocks noChangeAspect="1"/>
          </p:cNvGraphicFramePr>
          <p:nvPr/>
        </p:nvGraphicFramePr>
        <p:xfrm>
          <a:off x="2105025" y="4394200"/>
          <a:ext cx="6526213" cy="1065213"/>
        </p:xfrm>
        <a:graphic>
          <a:graphicData uri="http://schemas.openxmlformats.org/presentationml/2006/ole">
            <mc:AlternateContent xmlns:mc="http://schemas.openxmlformats.org/markup-compatibility/2006">
              <mc:Choice xmlns:v="urn:schemas-microsoft-com:vml" Requires="v">
                <p:oleObj spid="_x0000_s961555" name="Equation" r:id="rId5" imgW="3263760" imgH="533160" progId="Equation.DSMT4">
                  <p:embed/>
                </p:oleObj>
              </mc:Choice>
              <mc:Fallback>
                <p:oleObj name="Equation" r:id="rId5" imgW="3263760" imgH="5331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4394200"/>
                        <a:ext cx="6526213" cy="1065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448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44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050"/>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a:t>
            </a:r>
            <a:r>
              <a:rPr lang="en-US" altLang="en-US">
                <a:latin typeface="Symbol" pitchFamily="18" charset="2"/>
              </a:rPr>
              <a:t>¥</a:t>
            </a:r>
            <a:r>
              <a:rPr lang="en-US" altLang="en-US"/>
              <a:t> Queue</a:t>
            </a:r>
          </a:p>
        </p:txBody>
      </p:sp>
      <p:sp>
        <p:nvSpPr>
          <p:cNvPr id="845827" name="Rectangle 2051"/>
          <p:cNvSpPr>
            <a:spLocks noGrp="1" noChangeArrowheads="1"/>
          </p:cNvSpPr>
          <p:nvPr>
            <p:ph type="body" idx="1"/>
          </p:nvPr>
        </p:nvSpPr>
        <p:spPr>
          <a:noFill/>
          <a:ln/>
        </p:spPr>
        <p:txBody>
          <a:bodyPr lIns="87312" tIns="42862" rIns="87312" bIns="42862"/>
          <a:lstStyle/>
          <a:p>
            <a:pPr marL="327025" indent="-327025"/>
            <a:r>
              <a:rPr lang="en-US" altLang="en-US"/>
              <a:t>The M/M/</a:t>
            </a:r>
            <a:r>
              <a:rPr lang="en-US" altLang="en-US">
                <a:latin typeface="Symbol" pitchFamily="18" charset="2"/>
              </a:rPr>
              <a:t>¥</a:t>
            </a:r>
            <a:r>
              <a:rPr lang="en-US" altLang="en-US"/>
              <a:t> queue is a special case of the M/M/m queue with an infinite number of servers (m=</a:t>
            </a:r>
            <a:r>
              <a:rPr lang="en-US" altLang="en-US">
                <a:latin typeface="Symbol" pitchFamily="18" charset="2"/>
              </a:rPr>
              <a:t>¥</a:t>
            </a:r>
            <a:r>
              <a:rPr lang="en-US" altLang="en-US"/>
              <a:t>)</a:t>
            </a:r>
          </a:p>
          <a:p>
            <a:pPr marL="703263" lvl="1" indent="-261938"/>
            <a:r>
              <a:rPr lang="en-US" altLang="en-US"/>
              <a:t>Every arriving customer is put into service</a:t>
            </a:r>
          </a:p>
          <a:p>
            <a:pPr marL="1017588" lvl="2" indent="-200025"/>
            <a:r>
              <a:rPr lang="en-US" altLang="en-US"/>
              <a:t>E.g., a swimming pool, or other self-service activity</a:t>
            </a:r>
          </a:p>
          <a:p>
            <a:pPr marL="703263" lvl="1" indent="-261938"/>
            <a:r>
              <a:rPr lang="en-US" altLang="en-US"/>
              <a:t>No queuing delay, only service time</a:t>
            </a:r>
          </a:p>
        </p:txBody>
      </p:sp>
      <p:grpSp>
        <p:nvGrpSpPr>
          <p:cNvPr id="3" name="Group 2"/>
          <p:cNvGrpSpPr/>
          <p:nvPr/>
        </p:nvGrpSpPr>
        <p:grpSpPr>
          <a:xfrm>
            <a:off x="1329531" y="5798216"/>
            <a:ext cx="6637338" cy="519113"/>
            <a:chOff x="1358900" y="5359400"/>
            <a:chExt cx="6637338" cy="519113"/>
          </a:xfrm>
        </p:grpSpPr>
        <p:sp>
          <p:nvSpPr>
            <p:cNvPr id="845830" name="Text Box 2054"/>
            <p:cNvSpPr txBox="1">
              <a:spLocks noChangeArrowheads="1"/>
            </p:cNvSpPr>
            <p:nvPr/>
          </p:nvSpPr>
          <p:spPr bwMode="auto">
            <a:xfrm>
              <a:off x="1358900" y="5359400"/>
              <a:ext cx="388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dirty="0">
                  <a:latin typeface="Symbol" pitchFamily="18" charset="2"/>
                </a:rPr>
                <a:t>m</a:t>
              </a:r>
              <a:endParaRPr lang="en-US" altLang="en-US" sz="2800" b="0" dirty="0"/>
            </a:p>
          </p:txBody>
        </p:sp>
        <p:sp>
          <p:nvSpPr>
            <p:cNvPr id="845849" name="Text Box 2073"/>
            <p:cNvSpPr txBox="1">
              <a:spLocks noChangeArrowheads="1"/>
            </p:cNvSpPr>
            <p:nvPr/>
          </p:nvSpPr>
          <p:spPr bwMode="auto">
            <a:xfrm>
              <a:off x="2736850" y="53594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dirty="0"/>
                <a:t>2 </a:t>
              </a:r>
              <a:r>
                <a:rPr lang="en-US" altLang="en-US" sz="2800" b="0" dirty="0">
                  <a:latin typeface="Symbol" pitchFamily="18" charset="2"/>
                </a:rPr>
                <a:t>m</a:t>
              </a:r>
              <a:endParaRPr lang="en-US" altLang="en-US" sz="2800" b="0" dirty="0"/>
            </a:p>
          </p:txBody>
        </p:sp>
        <p:sp>
          <p:nvSpPr>
            <p:cNvPr id="845850" name="Text Box 2074"/>
            <p:cNvSpPr txBox="1">
              <a:spLocks noChangeArrowheads="1"/>
            </p:cNvSpPr>
            <p:nvPr/>
          </p:nvSpPr>
          <p:spPr bwMode="auto">
            <a:xfrm>
              <a:off x="5564188" y="53594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n </a:t>
              </a:r>
              <a:r>
                <a:rPr lang="en-US" altLang="en-US" sz="2800" b="0">
                  <a:latin typeface="Symbol" pitchFamily="18" charset="2"/>
                </a:rPr>
                <a:t>m</a:t>
              </a:r>
              <a:endParaRPr lang="en-US" altLang="en-US" sz="2800" b="0"/>
            </a:p>
          </p:txBody>
        </p:sp>
        <p:sp>
          <p:nvSpPr>
            <p:cNvPr id="845851" name="Text Box 2075"/>
            <p:cNvSpPr txBox="1">
              <a:spLocks noChangeArrowheads="1"/>
            </p:cNvSpPr>
            <p:nvPr/>
          </p:nvSpPr>
          <p:spPr bwMode="auto">
            <a:xfrm>
              <a:off x="6665913" y="5359400"/>
              <a:ext cx="1330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dirty="0"/>
                <a:t>(n+1) </a:t>
              </a:r>
              <a:r>
                <a:rPr lang="en-US" altLang="en-US" sz="2800" b="0" dirty="0">
                  <a:latin typeface="Symbol" pitchFamily="18" charset="2"/>
                </a:rPr>
                <a:t>m</a:t>
              </a:r>
            </a:p>
          </p:txBody>
        </p:sp>
      </p:grpSp>
      <p:grpSp>
        <p:nvGrpSpPr>
          <p:cNvPr id="2" name="Group 1"/>
          <p:cNvGrpSpPr/>
          <p:nvPr/>
        </p:nvGrpSpPr>
        <p:grpSpPr>
          <a:xfrm>
            <a:off x="533400" y="3683000"/>
            <a:ext cx="8077200" cy="1727200"/>
            <a:chOff x="533400" y="3683000"/>
            <a:chExt cx="8077200" cy="1727200"/>
          </a:xfrm>
        </p:grpSpPr>
        <p:sp>
          <p:nvSpPr>
            <p:cNvPr id="845828" name="Oval 2052"/>
            <p:cNvSpPr>
              <a:spLocks noChangeArrowheads="1"/>
            </p:cNvSpPr>
            <p:nvPr/>
          </p:nvSpPr>
          <p:spPr bwMode="auto">
            <a:xfrm>
              <a:off x="5334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45829" name="Text Box 2053"/>
            <p:cNvSpPr txBox="1">
              <a:spLocks noChangeArrowheads="1"/>
            </p:cNvSpPr>
            <p:nvPr/>
          </p:nvSpPr>
          <p:spPr bwMode="auto">
            <a:xfrm>
              <a:off x="1436688"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45831" name="Oval 2055"/>
            <p:cNvSpPr>
              <a:spLocks noChangeArrowheads="1"/>
            </p:cNvSpPr>
            <p:nvPr/>
          </p:nvSpPr>
          <p:spPr bwMode="auto">
            <a:xfrm>
              <a:off x="19050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45832" name="Oval 2056"/>
            <p:cNvSpPr>
              <a:spLocks noChangeArrowheads="1"/>
            </p:cNvSpPr>
            <p:nvPr/>
          </p:nvSpPr>
          <p:spPr bwMode="auto">
            <a:xfrm>
              <a:off x="32766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845833" name="AutoShape 2057"/>
            <p:cNvSpPr>
              <a:spLocks noChangeArrowheads="1"/>
            </p:cNvSpPr>
            <p:nvPr/>
          </p:nvSpPr>
          <p:spPr bwMode="auto">
            <a:xfrm>
              <a:off x="7620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4" name="AutoShape 2058"/>
            <p:cNvSpPr>
              <a:spLocks noChangeArrowheads="1"/>
            </p:cNvSpPr>
            <p:nvPr/>
          </p:nvSpPr>
          <p:spPr bwMode="auto">
            <a:xfrm>
              <a:off x="22098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5" name="AutoShape 2059"/>
            <p:cNvSpPr>
              <a:spLocks noChangeArrowheads="1"/>
            </p:cNvSpPr>
            <p:nvPr/>
          </p:nvSpPr>
          <p:spPr bwMode="auto">
            <a:xfrm flipH="1" flipV="1">
              <a:off x="6858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6" name="AutoShape 2060"/>
            <p:cNvSpPr>
              <a:spLocks noChangeArrowheads="1"/>
            </p:cNvSpPr>
            <p:nvPr/>
          </p:nvSpPr>
          <p:spPr bwMode="auto">
            <a:xfrm flipH="1" flipV="1">
              <a:off x="22860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7" name="Oval 2061"/>
            <p:cNvSpPr>
              <a:spLocks noChangeArrowheads="1"/>
            </p:cNvSpPr>
            <p:nvPr/>
          </p:nvSpPr>
          <p:spPr bwMode="auto">
            <a:xfrm>
              <a:off x="48006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45838" name="Oval 2062"/>
            <p:cNvSpPr>
              <a:spLocks noChangeArrowheads="1"/>
            </p:cNvSpPr>
            <p:nvPr/>
          </p:nvSpPr>
          <p:spPr bwMode="auto">
            <a:xfrm>
              <a:off x="61722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845839" name="AutoShape 2063"/>
            <p:cNvSpPr>
              <a:spLocks noChangeArrowheads="1"/>
            </p:cNvSpPr>
            <p:nvPr/>
          </p:nvSpPr>
          <p:spPr bwMode="auto">
            <a:xfrm>
              <a:off x="50292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0" name="AutoShape 2064"/>
            <p:cNvSpPr>
              <a:spLocks noChangeArrowheads="1"/>
            </p:cNvSpPr>
            <p:nvPr/>
          </p:nvSpPr>
          <p:spPr bwMode="auto">
            <a:xfrm flipH="1" flipV="1">
              <a:off x="51054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1" name="AutoShape 2065"/>
            <p:cNvSpPr>
              <a:spLocks noChangeArrowheads="1"/>
            </p:cNvSpPr>
            <p:nvPr/>
          </p:nvSpPr>
          <p:spPr bwMode="auto">
            <a:xfrm>
              <a:off x="4191000" y="4267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2" name="AutoShape 2066"/>
            <p:cNvSpPr>
              <a:spLocks noChangeArrowheads="1"/>
            </p:cNvSpPr>
            <p:nvPr/>
          </p:nvSpPr>
          <p:spPr bwMode="auto">
            <a:xfrm flipH="1">
              <a:off x="4191000" y="5029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3" name="AutoShape 2067"/>
            <p:cNvSpPr>
              <a:spLocks noChangeArrowheads="1"/>
            </p:cNvSpPr>
            <p:nvPr/>
          </p:nvSpPr>
          <p:spPr bwMode="auto">
            <a:xfrm>
              <a:off x="6400800" y="4191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4" name="AutoShape 2068"/>
            <p:cNvSpPr>
              <a:spLocks noChangeArrowheads="1"/>
            </p:cNvSpPr>
            <p:nvPr/>
          </p:nvSpPr>
          <p:spPr bwMode="auto">
            <a:xfrm flipH="1" flipV="1">
              <a:off x="6477000" y="4953000"/>
              <a:ext cx="1371600" cy="457200"/>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45" name="Oval 2069"/>
            <p:cNvSpPr>
              <a:spLocks noChangeArrowheads="1"/>
            </p:cNvSpPr>
            <p:nvPr/>
          </p:nvSpPr>
          <p:spPr bwMode="auto">
            <a:xfrm>
              <a:off x="7391400" y="4495800"/>
              <a:ext cx="609600" cy="609600"/>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45846" name="Text Box 2070"/>
            <p:cNvSpPr txBox="1">
              <a:spLocks noChangeArrowheads="1"/>
            </p:cNvSpPr>
            <p:nvPr/>
          </p:nvSpPr>
          <p:spPr bwMode="auto">
            <a:xfrm>
              <a:off x="2808288"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45847" name="Text Box 2071"/>
            <p:cNvSpPr txBox="1">
              <a:spLocks noChangeArrowheads="1"/>
            </p:cNvSpPr>
            <p:nvPr/>
          </p:nvSpPr>
          <p:spPr bwMode="auto">
            <a:xfrm>
              <a:off x="5643563"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45848" name="Text Box 2072"/>
            <p:cNvSpPr txBox="1">
              <a:spLocks noChangeArrowheads="1"/>
            </p:cNvSpPr>
            <p:nvPr/>
          </p:nvSpPr>
          <p:spPr bwMode="auto">
            <a:xfrm>
              <a:off x="7008813" y="3683000"/>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45852" name="AutoShape 2076"/>
            <p:cNvSpPr>
              <a:spLocks noChangeArrowheads="1"/>
            </p:cNvSpPr>
            <p:nvPr/>
          </p:nvSpPr>
          <p:spPr bwMode="auto">
            <a:xfrm>
              <a:off x="8153400" y="4267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53" name="AutoShape 2077"/>
            <p:cNvSpPr>
              <a:spLocks noChangeArrowheads="1"/>
            </p:cNvSpPr>
            <p:nvPr/>
          </p:nvSpPr>
          <p:spPr bwMode="auto">
            <a:xfrm flipH="1">
              <a:off x="8153400" y="5029200"/>
              <a:ext cx="457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32"/>
          <p:cNvGrpSpPr/>
          <p:nvPr/>
        </p:nvGrpSpPr>
        <p:grpSpPr>
          <a:xfrm>
            <a:off x="1269529" y="5472996"/>
            <a:ext cx="6121871" cy="523220"/>
            <a:chOff x="1381687" y="5359400"/>
            <a:chExt cx="6121871" cy="523220"/>
          </a:xfrm>
        </p:grpSpPr>
        <p:sp>
          <p:nvSpPr>
            <p:cNvPr id="34" name="Text Box 2054"/>
            <p:cNvSpPr txBox="1">
              <a:spLocks noChangeArrowheads="1"/>
            </p:cNvSpPr>
            <p:nvPr/>
          </p:nvSpPr>
          <p:spPr bwMode="auto">
            <a:xfrm>
              <a:off x="1381687" y="5359400"/>
              <a:ext cx="3433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sp>
          <p:nvSpPr>
            <p:cNvPr id="35" name="Text Box 2073"/>
            <p:cNvSpPr txBox="1">
              <a:spLocks noChangeArrowheads="1"/>
            </p:cNvSpPr>
            <p:nvPr/>
          </p:nvSpPr>
          <p:spPr bwMode="auto">
            <a:xfrm>
              <a:off x="2907266" y="5359400"/>
              <a:ext cx="3449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sp>
          <p:nvSpPr>
            <p:cNvPr id="36" name="Text Box 2074"/>
            <p:cNvSpPr txBox="1">
              <a:spLocks noChangeArrowheads="1"/>
            </p:cNvSpPr>
            <p:nvPr/>
          </p:nvSpPr>
          <p:spPr bwMode="auto">
            <a:xfrm>
              <a:off x="5734604" y="5359400"/>
              <a:ext cx="3449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sp>
          <p:nvSpPr>
            <p:cNvPr id="37" name="Text Box 2075"/>
            <p:cNvSpPr txBox="1">
              <a:spLocks noChangeArrowheads="1"/>
            </p:cNvSpPr>
            <p:nvPr/>
          </p:nvSpPr>
          <p:spPr bwMode="auto">
            <a:xfrm>
              <a:off x="7158592" y="5359400"/>
              <a:ext cx="3449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dirty="0" smtClean="0">
                  <a:latin typeface="Symbol" pitchFamily="18" charset="2"/>
                </a:rPr>
                <a:t>?</a:t>
              </a:r>
              <a:endParaRPr lang="en-US" altLang="en-US"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remove"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a:t>
            </a:r>
            <a:r>
              <a:rPr lang="en-US" altLang="en-US" sz="3600">
                <a:latin typeface="Symbol" pitchFamily="18" charset="2"/>
              </a:rPr>
              <a:t></a:t>
            </a:r>
            <a:r>
              <a:rPr lang="en-US" altLang="en-US"/>
              <a:t> Queue:  Derivation of p</a:t>
            </a:r>
            <a:r>
              <a:rPr lang="en-US" altLang="en-US" i="1" baseline="-25000">
                <a:solidFill>
                  <a:schemeClr val="tx1"/>
                </a:solidFill>
              </a:rPr>
              <a:t>n</a:t>
            </a:r>
          </a:p>
        </p:txBody>
      </p:sp>
      <p:graphicFrame>
        <p:nvGraphicFramePr>
          <p:cNvPr id="931843" name="Object 3">
            <a:hlinkClick r:id="" action="ppaction://ole?verb=0"/>
          </p:cNvPr>
          <p:cNvGraphicFramePr>
            <a:graphicFrameLocks/>
          </p:cNvGraphicFramePr>
          <p:nvPr/>
        </p:nvGraphicFramePr>
        <p:xfrm>
          <a:off x="1752600" y="1392238"/>
          <a:ext cx="6094413" cy="4000500"/>
        </p:xfrm>
        <a:graphic>
          <a:graphicData uri="http://schemas.openxmlformats.org/presentationml/2006/ole">
            <mc:AlternateContent xmlns:mc="http://schemas.openxmlformats.org/markup-compatibility/2006">
              <mc:Choice xmlns:v="urn:schemas-microsoft-com:vml" Requires="v">
                <p:oleObj spid="_x0000_s931855" name="Equation" r:id="rId3" imgW="5787720" imgH="4060800" progId="Equation.DSMT4">
                  <p:embed/>
                </p:oleObj>
              </mc:Choice>
              <mc:Fallback>
                <p:oleObj name="Equation" r:id="rId3" imgW="5787720" imgH="4060800" progId="Equation.DSMT4">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3883" b="47391"/>
                      <a:stretch>
                        <a:fillRect/>
                      </a:stretch>
                    </p:blipFill>
                    <p:spPr bwMode="auto">
                      <a:xfrm>
                        <a:off x="1752600" y="1392238"/>
                        <a:ext cx="6094413" cy="4000500"/>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a:t>
            </a:r>
            <a:r>
              <a:rPr lang="en-US" altLang="en-US">
                <a:latin typeface="Symbol" pitchFamily="18" charset="2"/>
              </a:rPr>
              <a:t></a:t>
            </a:r>
            <a:r>
              <a:rPr lang="en-US" altLang="en-US"/>
              <a:t> Queue:  Derivation of p</a:t>
            </a:r>
            <a:r>
              <a:rPr lang="en-US" altLang="en-US" baseline="-25000">
                <a:solidFill>
                  <a:schemeClr val="tx1"/>
                </a:solidFill>
              </a:rPr>
              <a:t>0</a:t>
            </a:r>
          </a:p>
        </p:txBody>
      </p:sp>
      <p:graphicFrame>
        <p:nvGraphicFramePr>
          <p:cNvPr id="932867" name="Object 3">
            <a:hlinkClick r:id="" action="ppaction://ole?verb=0"/>
          </p:cNvPr>
          <p:cNvGraphicFramePr>
            <a:graphicFrameLocks/>
          </p:cNvGraphicFramePr>
          <p:nvPr/>
        </p:nvGraphicFramePr>
        <p:xfrm>
          <a:off x="1524000" y="1517650"/>
          <a:ext cx="5673725" cy="1042988"/>
        </p:xfrm>
        <a:graphic>
          <a:graphicData uri="http://schemas.openxmlformats.org/presentationml/2006/ole">
            <mc:AlternateContent xmlns:mc="http://schemas.openxmlformats.org/markup-compatibility/2006">
              <mc:Choice xmlns:v="urn:schemas-microsoft-com:vml" Requires="v">
                <p:oleObj spid="_x0000_s932888" name="Equation" r:id="rId3" imgW="6183000" imgH="987120" progId="Equation.2">
                  <p:embed/>
                </p:oleObj>
              </mc:Choice>
              <mc:Fallback>
                <p:oleObj name="Equation" r:id="rId3" imgW="6183000" imgH="987120" progId="Equation.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4727" b="35271"/>
                      <a:stretch>
                        <a:fillRect/>
                      </a:stretch>
                    </p:blipFill>
                    <p:spPr bwMode="auto">
                      <a:xfrm>
                        <a:off x="1524000" y="1517650"/>
                        <a:ext cx="5673725"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868" name="Line 4"/>
          <p:cNvSpPr>
            <a:spLocks noChangeShapeType="1"/>
          </p:cNvSpPr>
          <p:nvPr/>
        </p:nvSpPr>
        <p:spPr bwMode="auto">
          <a:xfrm>
            <a:off x="1676400" y="2889250"/>
            <a:ext cx="5410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32869" name="Object 5">
            <a:hlinkClick r:id="" action="ppaction://ole?verb=0"/>
          </p:cNvPr>
          <p:cNvGraphicFramePr>
            <a:graphicFrameLocks/>
          </p:cNvGraphicFramePr>
          <p:nvPr/>
        </p:nvGraphicFramePr>
        <p:xfrm>
          <a:off x="1404938" y="3260725"/>
          <a:ext cx="6011862" cy="1982788"/>
        </p:xfrm>
        <a:graphic>
          <a:graphicData uri="http://schemas.openxmlformats.org/presentationml/2006/ole">
            <mc:AlternateContent xmlns:mc="http://schemas.openxmlformats.org/markup-compatibility/2006">
              <mc:Choice xmlns:v="urn:schemas-microsoft-com:vml" Requires="v">
                <p:oleObj spid="_x0000_s932889" name="Equation" r:id="rId5" imgW="6573600" imgH="1788840" progId="Equation.2">
                  <p:embed/>
                </p:oleObj>
              </mc:Choice>
              <mc:Fallback>
                <p:oleObj name="Equation" r:id="rId5" imgW="6573600" imgH="1788840" progId="Equation.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r="48787" b="48329"/>
                      <a:stretch>
                        <a:fillRect/>
                      </a:stretch>
                    </p:blipFill>
                    <p:spPr bwMode="auto">
                      <a:xfrm>
                        <a:off x="1404938" y="3260725"/>
                        <a:ext cx="6011862"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a:t>
            </a:r>
            <a:r>
              <a:rPr lang="en-US" altLang="en-US" sz="3600">
                <a:latin typeface="Symbol" pitchFamily="18" charset="2"/>
              </a:rPr>
              <a:t></a:t>
            </a:r>
            <a:r>
              <a:rPr lang="en-US" altLang="en-US"/>
              <a:t> Queue:  Results</a:t>
            </a:r>
          </a:p>
        </p:txBody>
      </p:sp>
      <p:sp>
        <p:nvSpPr>
          <p:cNvPr id="93389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a:t>Using the values for </a:t>
            </a:r>
            <a:r>
              <a:rPr lang="en-US" altLang="en-US" i="1"/>
              <a:t>p</a:t>
            </a:r>
            <a:r>
              <a:rPr lang="en-US" altLang="en-US" i="1" baseline="-25000"/>
              <a:t>n</a:t>
            </a:r>
            <a:r>
              <a:rPr lang="en-US" altLang="en-US"/>
              <a:t> and </a:t>
            </a:r>
            <a:r>
              <a:rPr lang="en-US" altLang="en-US" i="1"/>
              <a:t>p</a:t>
            </a:r>
            <a:r>
              <a:rPr lang="en-US" altLang="en-US" baseline="-25000"/>
              <a:t>0</a:t>
            </a:r>
            <a:r>
              <a:rPr lang="en-US" altLang="en-US"/>
              <a:t>:</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pPr>
              <a:lnSpc>
                <a:spcPct val="90000"/>
              </a:lnSpc>
            </a:pPr>
            <a:endParaRPr lang="en-US" altLang="en-US"/>
          </a:p>
          <a:p>
            <a:pPr>
              <a:lnSpc>
                <a:spcPct val="90000"/>
              </a:lnSpc>
            </a:pPr>
            <a:r>
              <a:rPr lang="en-US" altLang="en-US"/>
              <a:t>Valid for 0 </a:t>
            </a:r>
            <a:r>
              <a:rPr lang="en-US" altLang="en-US">
                <a:sym typeface="Symbol" pitchFamily="18" charset="2"/>
              </a:rPr>
              <a:t> / &lt;  (I.e., always stable)</a:t>
            </a:r>
          </a:p>
          <a:p>
            <a:pPr lvl="1">
              <a:lnSpc>
                <a:spcPct val="90000"/>
              </a:lnSpc>
            </a:pPr>
            <a:r>
              <a:rPr lang="en-US" altLang="en-US">
                <a:sym typeface="Symbol" pitchFamily="18" charset="2"/>
              </a:rPr>
              <a:t>There are an infinite number of servers</a:t>
            </a:r>
            <a:endParaRPr lang="en-US" altLang="en-US"/>
          </a:p>
          <a:p>
            <a:pPr>
              <a:lnSpc>
                <a:spcPct val="90000"/>
              </a:lnSpc>
            </a:pPr>
            <a:r>
              <a:rPr lang="en-US" altLang="en-US"/>
              <a:t>The number in the system for the M/M/</a:t>
            </a:r>
            <a:r>
              <a:rPr lang="en-US" altLang="en-US">
                <a:solidFill>
                  <a:schemeClr val="tx2"/>
                </a:solidFill>
                <a:latin typeface="Symbol" pitchFamily="18" charset="2"/>
              </a:rPr>
              <a:t></a:t>
            </a:r>
            <a:r>
              <a:rPr lang="en-US" altLang="en-US">
                <a:solidFill>
                  <a:schemeClr val="tx2"/>
                </a:solidFill>
              </a:rPr>
              <a:t> is </a:t>
            </a:r>
            <a:r>
              <a:rPr lang="en-US" altLang="en-US" i="1">
                <a:solidFill>
                  <a:schemeClr val="tx2"/>
                </a:solidFill>
              </a:rPr>
              <a:t>Poisson </a:t>
            </a:r>
            <a:r>
              <a:rPr lang="en-US" altLang="en-US">
                <a:solidFill>
                  <a:schemeClr val="tx2"/>
                </a:solidFill>
              </a:rPr>
              <a:t>distributed with parameter </a:t>
            </a:r>
            <a:r>
              <a:rPr lang="en-US" altLang="en-US">
                <a:solidFill>
                  <a:schemeClr val="tx2"/>
                </a:solidFill>
                <a:latin typeface="Symbol" pitchFamily="18" charset="2"/>
              </a:rPr>
              <a:t></a:t>
            </a:r>
            <a:r>
              <a:rPr lang="en-US" altLang="en-US">
                <a:solidFill>
                  <a:schemeClr val="tx2"/>
                </a:solidFill>
              </a:rPr>
              <a:t>/</a:t>
            </a:r>
            <a:r>
              <a:rPr lang="en-US" altLang="en-US">
                <a:solidFill>
                  <a:schemeClr val="tx2"/>
                </a:solidFill>
                <a:latin typeface="Symbol" pitchFamily="18" charset="2"/>
              </a:rPr>
              <a:t></a:t>
            </a:r>
            <a:r>
              <a:rPr lang="en-US" altLang="en-US">
                <a:solidFill>
                  <a:schemeClr val="tx2"/>
                </a:solidFill>
              </a:rPr>
              <a:t>  </a:t>
            </a:r>
          </a:p>
          <a:p>
            <a:pPr>
              <a:lnSpc>
                <a:spcPct val="90000"/>
              </a:lnSpc>
            </a:pPr>
            <a:r>
              <a:rPr lang="en-US" altLang="en-US">
                <a:solidFill>
                  <a:schemeClr val="tx2"/>
                </a:solidFill>
              </a:rPr>
              <a:t>The expected number in the system is </a:t>
            </a:r>
            <a:r>
              <a:rPr lang="en-US" altLang="en-US" i="1">
                <a:solidFill>
                  <a:schemeClr val="tx2"/>
                </a:solidFill>
              </a:rPr>
              <a:t>N</a:t>
            </a:r>
            <a:r>
              <a:rPr lang="en-US" altLang="en-US">
                <a:solidFill>
                  <a:schemeClr val="tx2"/>
                </a:solidFill>
              </a:rPr>
              <a:t> = </a:t>
            </a:r>
            <a:r>
              <a:rPr lang="en-US" altLang="en-US">
                <a:solidFill>
                  <a:schemeClr val="tx2"/>
                </a:solidFill>
                <a:latin typeface="Symbol" pitchFamily="18" charset="2"/>
              </a:rPr>
              <a:t></a:t>
            </a:r>
            <a:r>
              <a:rPr lang="en-US" altLang="en-US">
                <a:solidFill>
                  <a:schemeClr val="tx2"/>
                </a:solidFill>
              </a:rPr>
              <a:t>/</a:t>
            </a:r>
            <a:r>
              <a:rPr lang="en-US" altLang="en-US">
                <a:solidFill>
                  <a:schemeClr val="tx2"/>
                </a:solidFill>
                <a:latin typeface="Symbol" pitchFamily="18" charset="2"/>
              </a:rPr>
              <a:t></a:t>
            </a:r>
            <a:r>
              <a:rPr lang="en-US" altLang="en-US">
                <a:solidFill>
                  <a:schemeClr val="tx2"/>
                </a:solidFill>
              </a:rPr>
              <a:t>  </a:t>
            </a:r>
          </a:p>
          <a:p>
            <a:pPr>
              <a:lnSpc>
                <a:spcPct val="90000"/>
              </a:lnSpc>
            </a:pPr>
            <a:r>
              <a:rPr lang="en-US" altLang="en-US">
                <a:solidFill>
                  <a:schemeClr val="tx2"/>
                </a:solidFill>
              </a:rPr>
              <a:t>Little’s Theorem gives the average delay per customer </a:t>
            </a:r>
          </a:p>
          <a:p>
            <a:pPr lvl="1">
              <a:lnSpc>
                <a:spcPct val="90000"/>
              </a:lnSpc>
            </a:pPr>
            <a:r>
              <a:rPr lang="en-US" altLang="en-US" i="1">
                <a:solidFill>
                  <a:schemeClr val="tx2"/>
                </a:solidFill>
              </a:rPr>
              <a:t>T</a:t>
            </a:r>
            <a:r>
              <a:rPr lang="en-US" altLang="en-US">
                <a:solidFill>
                  <a:schemeClr val="tx2"/>
                </a:solidFill>
              </a:rPr>
              <a:t> = </a:t>
            </a:r>
            <a:r>
              <a:rPr lang="en-US" altLang="en-US" i="1">
                <a:solidFill>
                  <a:schemeClr val="tx2"/>
                </a:solidFill>
              </a:rPr>
              <a:t>N</a:t>
            </a:r>
            <a:r>
              <a:rPr lang="en-US" altLang="en-US">
                <a:solidFill>
                  <a:schemeClr val="tx2"/>
                </a:solidFill>
              </a:rPr>
              <a:t>/</a:t>
            </a:r>
            <a:r>
              <a:rPr lang="en-US" altLang="en-US">
                <a:solidFill>
                  <a:schemeClr val="tx2"/>
                </a:solidFill>
                <a:latin typeface="Symbol" pitchFamily="18" charset="2"/>
              </a:rPr>
              <a:t></a:t>
            </a:r>
            <a:r>
              <a:rPr lang="en-US" altLang="en-US">
                <a:solidFill>
                  <a:schemeClr val="tx2"/>
                </a:solidFill>
              </a:rPr>
              <a:t> = 1/</a:t>
            </a:r>
            <a:r>
              <a:rPr lang="en-US" altLang="en-US">
                <a:solidFill>
                  <a:schemeClr val="tx2"/>
                </a:solidFill>
                <a:latin typeface="Symbol" pitchFamily="18" charset="2"/>
              </a:rPr>
              <a:t></a:t>
            </a:r>
            <a:r>
              <a:rPr lang="en-US" altLang="en-US">
                <a:solidFill>
                  <a:schemeClr val="tx2"/>
                </a:solidFill>
              </a:rPr>
              <a:t>  </a:t>
            </a:r>
          </a:p>
          <a:p>
            <a:pPr lvl="1">
              <a:lnSpc>
                <a:spcPct val="90000"/>
              </a:lnSpc>
            </a:pPr>
            <a:r>
              <a:rPr lang="en-US" altLang="en-US"/>
              <a:t>This is as expected.  It is the service time… there is no queuing</a:t>
            </a:r>
          </a:p>
        </p:txBody>
      </p:sp>
      <p:graphicFrame>
        <p:nvGraphicFramePr>
          <p:cNvPr id="933892" name="Object 4">
            <a:hlinkClick r:id="" action="ppaction://ole?verb=0"/>
          </p:cNvPr>
          <p:cNvGraphicFramePr>
            <a:graphicFrameLocks/>
          </p:cNvGraphicFramePr>
          <p:nvPr/>
        </p:nvGraphicFramePr>
        <p:xfrm>
          <a:off x="2076450" y="1892300"/>
          <a:ext cx="5133975" cy="912813"/>
        </p:xfrm>
        <a:graphic>
          <a:graphicData uri="http://schemas.openxmlformats.org/presentationml/2006/ole">
            <mc:AlternateContent xmlns:mc="http://schemas.openxmlformats.org/markup-compatibility/2006">
              <mc:Choice xmlns:v="urn:schemas-microsoft-com:vml" Requires="v">
                <p:oleObj spid="_x0000_s933902" name="Equation" r:id="rId3" imgW="4938480" imgH="987120" progId="Equation.2">
                  <p:embed/>
                </p:oleObj>
              </mc:Choice>
              <mc:Fallback>
                <p:oleObj name="Equation" r:id="rId3" imgW="4938480" imgH="98712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43619" b="48935"/>
                      <a:stretch>
                        <a:fillRect/>
                      </a:stretch>
                    </p:blipFill>
                    <p:spPr bwMode="auto">
                      <a:xfrm>
                        <a:off x="2076450" y="1892300"/>
                        <a:ext cx="513397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41" name="Rectangle 13"/>
          <p:cNvSpPr>
            <a:spLocks noGrp="1" noChangeArrowheads="1"/>
          </p:cNvSpPr>
          <p:nvPr>
            <p:ph type="title"/>
          </p:nvPr>
        </p:nvSpPr>
        <p:spPr/>
        <p:txBody>
          <a:bodyPr/>
          <a:lstStyle/>
          <a:p>
            <a:r>
              <a:rPr lang="en-US" altLang="en-US"/>
              <a:t>Outline</a:t>
            </a:r>
          </a:p>
        </p:txBody>
      </p:sp>
      <p:sp>
        <p:nvSpPr>
          <p:cNvPr id="150542" name="Rectangle 14"/>
          <p:cNvSpPr>
            <a:spLocks noGrp="1" noChangeArrowheads="1"/>
          </p:cNvSpPr>
          <p:nvPr>
            <p:ph type="body" idx="1"/>
          </p:nvPr>
        </p:nvSpPr>
        <p:spPr/>
        <p:txBody>
          <a:bodyPr/>
          <a:lstStyle/>
          <a:p>
            <a:r>
              <a:rPr lang="en-US" altLang="en-US"/>
              <a:t>Other “Markovian” queues (M/M/… queues)</a:t>
            </a:r>
          </a:p>
          <a:p>
            <a:pPr lvl="1"/>
            <a:r>
              <a:rPr lang="en-US" altLang="en-US"/>
              <a:t>State-dependent M/M/1 queuing system</a:t>
            </a:r>
          </a:p>
          <a:p>
            <a:pPr lvl="1"/>
            <a:r>
              <a:rPr lang="en-US" altLang="en-US"/>
              <a:t>M/M/1/N queue</a:t>
            </a:r>
          </a:p>
          <a:p>
            <a:pPr lvl="1"/>
            <a:r>
              <a:rPr lang="en-US" altLang="en-US"/>
              <a:t>M/M/</a:t>
            </a:r>
            <a:r>
              <a:rPr lang="en-US" altLang="en-US">
                <a:sym typeface="Symbol" pitchFamily="18" charset="2"/>
              </a:rPr>
              <a:t> queue</a:t>
            </a:r>
          </a:p>
          <a:p>
            <a:pPr lvl="1"/>
            <a:r>
              <a:rPr lang="en-US" altLang="en-US">
                <a:sym typeface="Symbol" pitchFamily="18" charset="2"/>
              </a:rPr>
              <a:t>M/M/m queue</a:t>
            </a:r>
          </a:p>
          <a:p>
            <a:pPr lvl="1"/>
            <a:r>
              <a:rPr lang="en-US" altLang="en-US">
                <a:sym typeface="Symbol" pitchFamily="18" charset="2"/>
              </a:rPr>
              <a:t>M/M/m/m queue</a:t>
            </a:r>
          </a:p>
          <a:p>
            <a:r>
              <a:rPr lang="en-US" altLang="en-US"/>
              <a:t>Multi-channel call concentration</a:t>
            </a:r>
            <a:endParaRPr lang="en-US" altLang="en-US">
              <a:sym typeface="Symbol" pitchFamily="18" charset="2"/>
            </a:endParaRPr>
          </a:p>
          <a:p>
            <a:r>
              <a:rPr lang="en-US" altLang="en-US">
                <a:sym typeface="Symbol" pitchFamily="18" charset="2"/>
              </a:rPr>
              <a:t>M/G/1 queue</a:t>
            </a:r>
          </a:p>
          <a:p>
            <a:r>
              <a:rPr lang="en-US" altLang="en-US"/>
              <a:t>Priority queuing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Queue (1)</a:t>
            </a:r>
          </a:p>
        </p:txBody>
      </p:sp>
      <p:sp>
        <p:nvSpPr>
          <p:cNvPr id="771075" name="Rectangle 1027"/>
          <p:cNvSpPr>
            <a:spLocks noGrp="1" noChangeArrowheads="1"/>
          </p:cNvSpPr>
          <p:nvPr>
            <p:ph type="body" idx="1"/>
          </p:nvPr>
        </p:nvSpPr>
        <p:spPr>
          <a:noFill/>
          <a:ln/>
        </p:spPr>
        <p:txBody>
          <a:bodyPr lIns="87312" tIns="42862" rIns="87312" bIns="42862"/>
          <a:lstStyle/>
          <a:p>
            <a:pPr marL="327025" indent="-327025"/>
            <a:r>
              <a:rPr lang="en-US" altLang="en-US"/>
              <a:t>Identical to the M/M/1 queue except that there are </a:t>
            </a:r>
            <a:r>
              <a:rPr lang="en-US" altLang="en-US" i="1"/>
              <a:t>m</a:t>
            </a:r>
            <a:r>
              <a:rPr lang="en-US" altLang="en-US"/>
              <a:t> servers </a:t>
            </a:r>
          </a:p>
          <a:p>
            <a:pPr marL="703263" lvl="1" indent="-261938"/>
            <a:r>
              <a:rPr lang="en-US" altLang="en-US"/>
              <a:t>(E.g., </a:t>
            </a:r>
            <a:r>
              <a:rPr lang="en-US" altLang="en-US" i="1"/>
              <a:t>m</a:t>
            </a:r>
            <a:r>
              <a:rPr lang="en-US" altLang="en-US"/>
              <a:t> channels)</a:t>
            </a:r>
          </a:p>
          <a:p>
            <a:pPr marL="703263" lvl="1" indent="-261938"/>
            <a:endParaRPr lang="en-US" altLang="en-US"/>
          </a:p>
          <a:p>
            <a:pPr marL="327025" indent="-327025"/>
            <a:r>
              <a:rPr lang="en-US" altLang="en-US"/>
              <a:t>Any arriving customer (packet) is routed to any server that is available; if none available, the packet enters a single queue</a:t>
            </a:r>
          </a:p>
        </p:txBody>
      </p:sp>
      <p:grpSp>
        <p:nvGrpSpPr>
          <p:cNvPr id="771108" name="Group 1060"/>
          <p:cNvGrpSpPr>
            <a:grpSpLocks/>
          </p:cNvGrpSpPr>
          <p:nvPr/>
        </p:nvGrpSpPr>
        <p:grpSpPr bwMode="auto">
          <a:xfrm>
            <a:off x="1543050" y="3382963"/>
            <a:ext cx="6281738" cy="1816100"/>
            <a:chOff x="923" y="1905"/>
            <a:chExt cx="3957" cy="1144"/>
          </a:xfrm>
        </p:grpSpPr>
        <p:sp>
          <p:nvSpPr>
            <p:cNvPr id="771109" name="Rectangle 1061"/>
            <p:cNvSpPr>
              <a:spLocks noChangeArrowheads="1"/>
            </p:cNvSpPr>
            <p:nvPr/>
          </p:nvSpPr>
          <p:spPr bwMode="auto">
            <a:xfrm>
              <a:off x="1555"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0" name="Line 1062"/>
            <p:cNvSpPr>
              <a:spLocks noChangeShapeType="1"/>
            </p:cNvSpPr>
            <p:nvPr/>
          </p:nvSpPr>
          <p:spPr bwMode="auto">
            <a:xfrm flipH="1">
              <a:off x="1115" y="2477"/>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1" name="Rectangle 1063"/>
            <p:cNvSpPr>
              <a:spLocks noChangeArrowheads="1"/>
            </p:cNvSpPr>
            <p:nvPr/>
          </p:nvSpPr>
          <p:spPr bwMode="auto">
            <a:xfrm>
              <a:off x="1651"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2" name="Rectangle 1064"/>
            <p:cNvSpPr>
              <a:spLocks noChangeArrowheads="1"/>
            </p:cNvSpPr>
            <p:nvPr/>
          </p:nvSpPr>
          <p:spPr bwMode="auto">
            <a:xfrm>
              <a:off x="1747"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3" name="Rectangle 1065"/>
            <p:cNvSpPr>
              <a:spLocks noChangeArrowheads="1"/>
            </p:cNvSpPr>
            <p:nvPr/>
          </p:nvSpPr>
          <p:spPr bwMode="auto">
            <a:xfrm>
              <a:off x="1843" y="2289"/>
              <a:ext cx="88" cy="3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4" name="Line 1066"/>
            <p:cNvSpPr>
              <a:spLocks noChangeShapeType="1"/>
            </p:cNvSpPr>
            <p:nvPr/>
          </p:nvSpPr>
          <p:spPr bwMode="auto">
            <a:xfrm flipH="1">
              <a:off x="2123" y="2045"/>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5" name="Line 1067"/>
            <p:cNvSpPr>
              <a:spLocks noChangeShapeType="1"/>
            </p:cNvSpPr>
            <p:nvPr/>
          </p:nvSpPr>
          <p:spPr bwMode="auto">
            <a:xfrm>
              <a:off x="1939" y="2477"/>
              <a:ext cx="1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6" name="Line 1068"/>
            <p:cNvSpPr>
              <a:spLocks noChangeShapeType="1"/>
            </p:cNvSpPr>
            <p:nvPr/>
          </p:nvSpPr>
          <p:spPr bwMode="auto">
            <a:xfrm>
              <a:off x="2127" y="2049"/>
              <a:ext cx="0" cy="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7" name="Oval 1069"/>
            <p:cNvSpPr>
              <a:spLocks noChangeArrowheads="1"/>
            </p:cNvSpPr>
            <p:nvPr/>
          </p:nvSpPr>
          <p:spPr bwMode="auto">
            <a:xfrm>
              <a:off x="2563" y="1905"/>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8" name="Line 1070"/>
            <p:cNvSpPr>
              <a:spLocks noChangeShapeType="1"/>
            </p:cNvSpPr>
            <p:nvPr/>
          </p:nvSpPr>
          <p:spPr bwMode="auto">
            <a:xfrm flipH="1">
              <a:off x="2123" y="2381"/>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19" name="Oval 1071"/>
            <p:cNvSpPr>
              <a:spLocks noChangeArrowheads="1"/>
            </p:cNvSpPr>
            <p:nvPr/>
          </p:nvSpPr>
          <p:spPr bwMode="auto">
            <a:xfrm>
              <a:off x="2563" y="2241"/>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0" name="Line 1072"/>
            <p:cNvSpPr>
              <a:spLocks noChangeShapeType="1"/>
            </p:cNvSpPr>
            <p:nvPr/>
          </p:nvSpPr>
          <p:spPr bwMode="auto">
            <a:xfrm flipH="1">
              <a:off x="2123" y="2909"/>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1" name="Oval 1073"/>
            <p:cNvSpPr>
              <a:spLocks noChangeArrowheads="1"/>
            </p:cNvSpPr>
            <p:nvPr/>
          </p:nvSpPr>
          <p:spPr bwMode="auto">
            <a:xfrm>
              <a:off x="2563" y="2769"/>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2" name="Rectangle 1074"/>
            <p:cNvSpPr>
              <a:spLocks noChangeArrowheads="1"/>
            </p:cNvSpPr>
            <p:nvPr/>
          </p:nvSpPr>
          <p:spPr bwMode="auto">
            <a:xfrm>
              <a:off x="2554" y="2439"/>
              <a:ext cx="30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800"/>
                <a:t>...</a:t>
              </a:r>
            </a:p>
          </p:txBody>
        </p:sp>
        <p:sp>
          <p:nvSpPr>
            <p:cNvPr id="771123" name="Line 1075"/>
            <p:cNvSpPr>
              <a:spLocks noChangeShapeType="1"/>
            </p:cNvSpPr>
            <p:nvPr/>
          </p:nvSpPr>
          <p:spPr bwMode="auto">
            <a:xfrm flipH="1">
              <a:off x="2843" y="2045"/>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4" name="Line 1076"/>
            <p:cNvSpPr>
              <a:spLocks noChangeShapeType="1"/>
            </p:cNvSpPr>
            <p:nvPr/>
          </p:nvSpPr>
          <p:spPr bwMode="auto">
            <a:xfrm>
              <a:off x="3279" y="2049"/>
              <a:ext cx="0" cy="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5" name="Line 1077"/>
            <p:cNvSpPr>
              <a:spLocks noChangeShapeType="1"/>
            </p:cNvSpPr>
            <p:nvPr/>
          </p:nvSpPr>
          <p:spPr bwMode="auto">
            <a:xfrm flipH="1">
              <a:off x="2843" y="2381"/>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6" name="Line 1078"/>
            <p:cNvSpPr>
              <a:spLocks noChangeShapeType="1"/>
            </p:cNvSpPr>
            <p:nvPr/>
          </p:nvSpPr>
          <p:spPr bwMode="auto">
            <a:xfrm flipH="1">
              <a:off x="2843" y="2909"/>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7" name="Line 1079"/>
            <p:cNvSpPr>
              <a:spLocks noChangeShapeType="1"/>
            </p:cNvSpPr>
            <p:nvPr/>
          </p:nvSpPr>
          <p:spPr bwMode="auto">
            <a:xfrm flipH="1">
              <a:off x="3275" y="2477"/>
              <a:ext cx="44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128" name="Rectangle 1080"/>
            <p:cNvSpPr>
              <a:spLocks noChangeArrowheads="1"/>
            </p:cNvSpPr>
            <p:nvPr/>
          </p:nvSpPr>
          <p:spPr bwMode="auto">
            <a:xfrm>
              <a:off x="923" y="2353"/>
              <a:ext cx="20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29" name="Rectangle 1081"/>
            <p:cNvSpPr>
              <a:spLocks noChangeArrowheads="1"/>
            </p:cNvSpPr>
            <p:nvPr/>
          </p:nvSpPr>
          <p:spPr bwMode="auto">
            <a:xfrm>
              <a:off x="2601" y="1921"/>
              <a:ext cx="2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30" name="Rectangle 1082"/>
            <p:cNvSpPr>
              <a:spLocks noChangeArrowheads="1"/>
            </p:cNvSpPr>
            <p:nvPr/>
          </p:nvSpPr>
          <p:spPr bwMode="auto">
            <a:xfrm>
              <a:off x="2601" y="2257"/>
              <a:ext cx="2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31" name="Rectangle 1083"/>
            <p:cNvSpPr>
              <a:spLocks noChangeArrowheads="1"/>
            </p:cNvSpPr>
            <p:nvPr/>
          </p:nvSpPr>
          <p:spPr bwMode="auto">
            <a:xfrm>
              <a:off x="2601" y="2785"/>
              <a:ext cx="2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latin typeface="Symbol" pitchFamily="18" charset="2"/>
                </a:rPr>
                <a:t></a:t>
              </a:r>
            </a:p>
          </p:txBody>
        </p:sp>
        <p:sp>
          <p:nvSpPr>
            <p:cNvPr id="771132" name="Rectangle 1084"/>
            <p:cNvSpPr>
              <a:spLocks noChangeArrowheads="1"/>
            </p:cNvSpPr>
            <p:nvPr/>
          </p:nvSpPr>
          <p:spPr bwMode="auto">
            <a:xfrm>
              <a:off x="4065" y="2312"/>
              <a:ext cx="81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i="1"/>
                <a:t>m</a:t>
              </a:r>
              <a:r>
                <a:rPr lang="en-US" altLang="en-US" sz="2000" b="0"/>
                <a:t> servers</a:t>
              </a:r>
            </a:p>
          </p:txBody>
        </p:sp>
        <p:sp>
          <p:nvSpPr>
            <p:cNvPr id="771133" name="AutoShape 1085"/>
            <p:cNvSpPr>
              <a:spLocks/>
            </p:cNvSpPr>
            <p:nvPr/>
          </p:nvSpPr>
          <p:spPr bwMode="auto">
            <a:xfrm>
              <a:off x="3747" y="1996"/>
              <a:ext cx="256" cy="936"/>
            </a:xfrm>
            <a:prstGeom prst="rightBrace">
              <a:avLst>
                <a:gd name="adj1" fmla="val 3046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86" name="Rectangle 1094"/>
          <p:cNvSpPr>
            <a:spLocks noGrp="1" noChangeArrowheads="1"/>
          </p:cNvSpPr>
          <p:nvPr>
            <p:ph type="body" idx="1"/>
          </p:nvPr>
        </p:nvSpPr>
        <p:spPr/>
        <p:txBody>
          <a:bodyPr/>
          <a:lstStyle/>
          <a:p>
            <a:r>
              <a:rPr lang="en-US" altLang="en-US" sz="1600"/>
              <a:t>For </a:t>
            </a:r>
            <a:r>
              <a:rPr lang="en-US" altLang="en-US" sz="1600" i="1"/>
              <a:t>n</a:t>
            </a:r>
            <a:r>
              <a:rPr lang="en-US" altLang="en-US" sz="1600">
                <a:latin typeface="Symbol" pitchFamily="18" charset="2"/>
              </a:rPr>
              <a:t></a:t>
            </a:r>
            <a:r>
              <a:rPr lang="en-US" altLang="en-US" sz="1600" i="1"/>
              <a:t>m</a:t>
            </a:r>
            <a:r>
              <a:rPr lang="en-US" altLang="en-US" sz="1600"/>
              <a:t>, there are </a:t>
            </a:r>
            <a:r>
              <a:rPr lang="en-US" altLang="en-US" sz="1600" i="1"/>
              <a:t>n</a:t>
            </a:r>
            <a:r>
              <a:rPr lang="en-US" altLang="en-US" sz="1600"/>
              <a:t> customers in service, any one of which may depart (time until the next departure is exponentially distributed with rate </a:t>
            </a:r>
            <a:r>
              <a:rPr lang="en-US" altLang="en-US" sz="1600" i="1"/>
              <a:t>n</a:t>
            </a:r>
            <a:r>
              <a:rPr lang="en-US" altLang="en-US" sz="1600">
                <a:latin typeface="Symbol" pitchFamily="18" charset="2"/>
              </a:rPr>
              <a:t></a:t>
            </a:r>
            <a:r>
              <a:rPr lang="en-US" altLang="en-US" sz="1600"/>
              <a:t>)</a:t>
            </a:r>
          </a:p>
          <a:p>
            <a:r>
              <a:rPr lang="en-US" altLang="en-US" sz="1600"/>
              <a:t>For </a:t>
            </a:r>
            <a:r>
              <a:rPr lang="en-US" altLang="en-US" sz="1600" i="1"/>
              <a:t>n</a:t>
            </a:r>
            <a:r>
              <a:rPr lang="en-US" altLang="en-US" sz="1600"/>
              <a:t>&gt;</a:t>
            </a:r>
            <a:r>
              <a:rPr lang="en-US" altLang="en-US" sz="1600" i="1"/>
              <a:t>m</a:t>
            </a:r>
            <a:r>
              <a:rPr lang="en-US" altLang="en-US" sz="1600"/>
              <a:t>, there are </a:t>
            </a:r>
            <a:r>
              <a:rPr lang="en-US" altLang="en-US" sz="1600" i="1"/>
              <a:t>m</a:t>
            </a:r>
            <a:r>
              <a:rPr lang="en-US" altLang="en-US" sz="1600"/>
              <a:t> customers in service, any one of which may depart (time until the next departure is exponentially distributed with rate </a:t>
            </a:r>
            <a:r>
              <a:rPr lang="en-US" altLang="en-US" sz="1600" i="1"/>
              <a:t>m</a:t>
            </a:r>
            <a:r>
              <a:rPr lang="en-US" altLang="en-US" sz="1600">
                <a:latin typeface="Symbol" pitchFamily="18" charset="2"/>
              </a:rPr>
              <a:t></a:t>
            </a:r>
            <a:r>
              <a:rPr lang="en-US" altLang="en-US" sz="1600"/>
              <a:t>)</a:t>
            </a:r>
          </a:p>
          <a:p>
            <a:r>
              <a:rPr lang="en-US" altLang="en-US" sz="1600"/>
              <a:t>Use results from state-dependent M/M/1 systems, with …</a:t>
            </a:r>
          </a:p>
        </p:txBody>
      </p:sp>
      <p:graphicFrame>
        <p:nvGraphicFramePr>
          <p:cNvPr id="854054" name="Object 1062"/>
          <p:cNvGraphicFramePr>
            <a:graphicFrameLocks noChangeAspect="1"/>
          </p:cNvGraphicFramePr>
          <p:nvPr/>
        </p:nvGraphicFramePr>
        <p:xfrm>
          <a:off x="2819400" y="2887663"/>
          <a:ext cx="3181350" cy="1371600"/>
        </p:xfrm>
        <a:graphic>
          <a:graphicData uri="http://schemas.openxmlformats.org/presentationml/2006/ole">
            <mc:AlternateContent xmlns:mc="http://schemas.openxmlformats.org/markup-compatibility/2006">
              <mc:Choice xmlns:v="urn:schemas-microsoft-com:vml" Requires="v">
                <p:oleObj spid="_x0000_s854096" name="Equation" r:id="rId3" imgW="1460160" imgH="685800" progId="Equation.DSMT4">
                  <p:embed/>
                </p:oleObj>
              </mc:Choice>
              <mc:Fallback>
                <p:oleObj name="Equation" r:id="rId3" imgW="1460160" imgH="685800" progId="Equation.DSMT4">
                  <p:embed/>
                  <p:pic>
                    <p:nvPicPr>
                      <p:cNvPr id="0" name="Object 10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887663"/>
                        <a:ext cx="3181350" cy="1371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54058" name="Group 1066"/>
          <p:cNvGrpSpPr>
            <a:grpSpLocks/>
          </p:cNvGrpSpPr>
          <p:nvPr/>
        </p:nvGrpSpPr>
        <p:grpSpPr bwMode="auto">
          <a:xfrm>
            <a:off x="533400" y="4403725"/>
            <a:ext cx="8077200" cy="2195513"/>
            <a:chOff x="336" y="2320"/>
            <a:chExt cx="5088" cy="1383"/>
          </a:xfrm>
        </p:grpSpPr>
        <p:sp>
          <p:nvSpPr>
            <p:cNvPr id="854059" name="Oval 1067"/>
            <p:cNvSpPr>
              <a:spLocks noChangeArrowheads="1"/>
            </p:cNvSpPr>
            <p:nvPr/>
          </p:nvSpPr>
          <p:spPr bwMode="auto">
            <a:xfrm>
              <a:off x="33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54060" name="Text Box 1068"/>
            <p:cNvSpPr txBox="1">
              <a:spLocks noChangeArrowheads="1"/>
            </p:cNvSpPr>
            <p:nvPr/>
          </p:nvSpPr>
          <p:spPr bwMode="auto">
            <a:xfrm>
              <a:off x="905"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54061" name="Text Box 1069"/>
            <p:cNvSpPr txBox="1">
              <a:spLocks noChangeArrowheads="1"/>
            </p:cNvSpPr>
            <p:nvPr/>
          </p:nvSpPr>
          <p:spPr bwMode="auto">
            <a:xfrm>
              <a:off x="856" y="3376"/>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54062" name="Oval 1070"/>
            <p:cNvSpPr>
              <a:spLocks noChangeArrowheads="1"/>
            </p:cNvSpPr>
            <p:nvPr/>
          </p:nvSpPr>
          <p:spPr bwMode="auto">
            <a:xfrm>
              <a:off x="1200"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54063" name="Oval 1071"/>
            <p:cNvSpPr>
              <a:spLocks noChangeArrowheads="1"/>
            </p:cNvSpPr>
            <p:nvPr/>
          </p:nvSpPr>
          <p:spPr bwMode="auto">
            <a:xfrm>
              <a:off x="206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854064" name="AutoShape 1072"/>
            <p:cNvSpPr>
              <a:spLocks noChangeArrowheads="1"/>
            </p:cNvSpPr>
            <p:nvPr/>
          </p:nvSpPr>
          <p:spPr bwMode="auto">
            <a:xfrm>
              <a:off x="480"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5" name="AutoShape 1073"/>
            <p:cNvSpPr>
              <a:spLocks noChangeArrowheads="1"/>
            </p:cNvSpPr>
            <p:nvPr/>
          </p:nvSpPr>
          <p:spPr bwMode="auto">
            <a:xfrm>
              <a:off x="139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6" name="AutoShape 1074"/>
            <p:cNvSpPr>
              <a:spLocks noChangeArrowheads="1"/>
            </p:cNvSpPr>
            <p:nvPr/>
          </p:nvSpPr>
          <p:spPr bwMode="auto">
            <a:xfrm flipH="1" flipV="1">
              <a:off x="432"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7" name="AutoShape 1075"/>
            <p:cNvSpPr>
              <a:spLocks noChangeArrowheads="1"/>
            </p:cNvSpPr>
            <p:nvPr/>
          </p:nvSpPr>
          <p:spPr bwMode="auto">
            <a:xfrm flipH="1" flipV="1">
              <a:off x="144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68" name="Oval 1076"/>
            <p:cNvSpPr>
              <a:spLocks noChangeArrowheads="1"/>
            </p:cNvSpPr>
            <p:nvPr/>
          </p:nvSpPr>
          <p:spPr bwMode="auto">
            <a:xfrm>
              <a:off x="302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m-1</a:t>
              </a:r>
            </a:p>
          </p:txBody>
        </p:sp>
        <p:sp>
          <p:nvSpPr>
            <p:cNvPr id="854069" name="Oval 1077"/>
            <p:cNvSpPr>
              <a:spLocks noChangeArrowheads="1"/>
            </p:cNvSpPr>
            <p:nvPr/>
          </p:nvSpPr>
          <p:spPr bwMode="auto">
            <a:xfrm>
              <a:off x="3888"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a:t>
              </a:r>
            </a:p>
          </p:txBody>
        </p:sp>
        <p:sp>
          <p:nvSpPr>
            <p:cNvPr id="854070" name="AutoShape 1078"/>
            <p:cNvSpPr>
              <a:spLocks noChangeArrowheads="1"/>
            </p:cNvSpPr>
            <p:nvPr/>
          </p:nvSpPr>
          <p:spPr bwMode="auto">
            <a:xfrm>
              <a:off x="3168"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1" name="AutoShape 1079"/>
            <p:cNvSpPr>
              <a:spLocks noChangeArrowheads="1"/>
            </p:cNvSpPr>
            <p:nvPr/>
          </p:nvSpPr>
          <p:spPr bwMode="auto">
            <a:xfrm flipH="1" flipV="1">
              <a:off x="3216"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2" name="AutoShape 1080"/>
            <p:cNvSpPr>
              <a:spLocks noChangeArrowheads="1"/>
            </p:cNvSpPr>
            <p:nvPr/>
          </p:nvSpPr>
          <p:spPr bwMode="auto">
            <a:xfrm>
              <a:off x="2640"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3" name="AutoShape 1081"/>
            <p:cNvSpPr>
              <a:spLocks noChangeArrowheads="1"/>
            </p:cNvSpPr>
            <p:nvPr/>
          </p:nvSpPr>
          <p:spPr bwMode="auto">
            <a:xfrm flipH="1">
              <a:off x="2640"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4" name="AutoShape 1082"/>
            <p:cNvSpPr>
              <a:spLocks noChangeArrowheads="1"/>
            </p:cNvSpPr>
            <p:nvPr/>
          </p:nvSpPr>
          <p:spPr bwMode="auto">
            <a:xfrm>
              <a:off x="403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5" name="AutoShape 1083"/>
            <p:cNvSpPr>
              <a:spLocks noChangeArrowheads="1"/>
            </p:cNvSpPr>
            <p:nvPr/>
          </p:nvSpPr>
          <p:spPr bwMode="auto">
            <a:xfrm flipH="1" flipV="1">
              <a:off x="408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76" name="Oval 1084"/>
            <p:cNvSpPr>
              <a:spLocks noChangeArrowheads="1"/>
            </p:cNvSpPr>
            <p:nvPr/>
          </p:nvSpPr>
          <p:spPr bwMode="auto">
            <a:xfrm>
              <a:off x="465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m+1</a:t>
              </a:r>
            </a:p>
          </p:txBody>
        </p:sp>
        <p:sp>
          <p:nvSpPr>
            <p:cNvPr id="854077" name="Text Box 1085"/>
            <p:cNvSpPr txBox="1">
              <a:spLocks noChangeArrowheads="1"/>
            </p:cNvSpPr>
            <p:nvPr/>
          </p:nvSpPr>
          <p:spPr bwMode="auto">
            <a:xfrm>
              <a:off x="1769"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54078" name="Text Box 1086"/>
            <p:cNvSpPr txBox="1">
              <a:spLocks noChangeArrowheads="1"/>
            </p:cNvSpPr>
            <p:nvPr/>
          </p:nvSpPr>
          <p:spPr bwMode="auto">
            <a:xfrm>
              <a:off x="3555"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54079" name="Text Box 1087"/>
            <p:cNvSpPr txBox="1">
              <a:spLocks noChangeArrowheads="1"/>
            </p:cNvSpPr>
            <p:nvPr/>
          </p:nvSpPr>
          <p:spPr bwMode="auto">
            <a:xfrm>
              <a:off x="4415" y="2320"/>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54080" name="Text Box 1088"/>
            <p:cNvSpPr txBox="1">
              <a:spLocks noChangeArrowheads="1"/>
            </p:cNvSpPr>
            <p:nvPr/>
          </p:nvSpPr>
          <p:spPr bwMode="auto">
            <a:xfrm>
              <a:off x="1724" y="337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2 </a:t>
              </a:r>
              <a:r>
                <a:rPr lang="en-US" altLang="en-US" sz="2800" b="0">
                  <a:latin typeface="Symbol" pitchFamily="18" charset="2"/>
                </a:rPr>
                <a:t>m</a:t>
              </a:r>
              <a:endParaRPr lang="en-US" altLang="en-US" sz="2800" b="0"/>
            </a:p>
          </p:txBody>
        </p:sp>
        <p:sp>
          <p:nvSpPr>
            <p:cNvPr id="854081" name="Text Box 1089"/>
            <p:cNvSpPr txBox="1">
              <a:spLocks noChangeArrowheads="1"/>
            </p:cNvSpPr>
            <p:nvPr/>
          </p:nvSpPr>
          <p:spPr bwMode="auto">
            <a:xfrm>
              <a:off x="3474" y="3376"/>
              <a:ext cx="4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 </a:t>
              </a:r>
              <a:r>
                <a:rPr lang="en-US" altLang="en-US" sz="2800" b="0">
                  <a:latin typeface="Symbol" pitchFamily="18" charset="2"/>
                </a:rPr>
                <a:t>m</a:t>
              </a:r>
              <a:endParaRPr lang="en-US" altLang="en-US" sz="2800" b="0"/>
            </a:p>
          </p:txBody>
        </p:sp>
        <p:sp>
          <p:nvSpPr>
            <p:cNvPr id="854082" name="Text Box 1090"/>
            <p:cNvSpPr txBox="1">
              <a:spLocks noChangeArrowheads="1"/>
            </p:cNvSpPr>
            <p:nvPr/>
          </p:nvSpPr>
          <p:spPr bwMode="auto">
            <a:xfrm>
              <a:off x="4371" y="3376"/>
              <a:ext cx="4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 </a:t>
              </a:r>
              <a:r>
                <a:rPr lang="en-US" altLang="en-US" sz="2800" b="0">
                  <a:latin typeface="Symbol" pitchFamily="18" charset="2"/>
                </a:rPr>
                <a:t>m</a:t>
              </a:r>
            </a:p>
          </p:txBody>
        </p:sp>
        <p:sp>
          <p:nvSpPr>
            <p:cNvPr id="854083" name="AutoShape 1091"/>
            <p:cNvSpPr>
              <a:spLocks noChangeArrowheads="1"/>
            </p:cNvSpPr>
            <p:nvPr/>
          </p:nvSpPr>
          <p:spPr bwMode="auto">
            <a:xfrm>
              <a:off x="5136"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084" name="AutoShape 1092"/>
            <p:cNvSpPr>
              <a:spLocks noChangeArrowheads="1"/>
            </p:cNvSpPr>
            <p:nvPr/>
          </p:nvSpPr>
          <p:spPr bwMode="auto">
            <a:xfrm flipH="1">
              <a:off x="5136"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54085" name="Rectangle 1093"/>
          <p:cNvSpPr>
            <a:spLocks noGrp="1" noChangeArrowheads="1"/>
          </p:cNvSpPr>
          <p:nvPr>
            <p:ph type="title"/>
          </p:nvPr>
        </p:nvSpPr>
        <p:spPr/>
        <p:txBody>
          <a:bodyPr/>
          <a:lstStyle/>
          <a:p>
            <a:r>
              <a:rPr lang="en-US" altLang="en-US"/>
              <a:t>M/M/m Queue (2)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9" name="Rectangle 9"/>
          <p:cNvSpPr>
            <a:spLocks noGrp="1" noChangeArrowheads="1"/>
          </p:cNvSpPr>
          <p:nvPr>
            <p:ph type="body" idx="1"/>
          </p:nvPr>
        </p:nvSpPr>
        <p:spPr/>
        <p:txBody>
          <a:bodyPr/>
          <a:lstStyle/>
          <a:p>
            <a:r>
              <a:rPr lang="en-US" altLang="en-US"/>
              <a:t>Balance equations:</a:t>
            </a:r>
            <a:br>
              <a:rPr lang="en-US" altLang="en-US"/>
            </a:br>
            <a:endParaRPr lang="en-US" altLang="en-US"/>
          </a:p>
          <a:p>
            <a:endParaRPr lang="en-US" altLang="en-US"/>
          </a:p>
          <a:p>
            <a:r>
              <a:rPr lang="en-US" altLang="en-US"/>
              <a:t>Probability of </a:t>
            </a:r>
            <a:r>
              <a:rPr lang="en-US" altLang="en-US" i="1"/>
              <a:t>n</a:t>
            </a:r>
            <a:r>
              <a:rPr lang="en-US" altLang="en-US"/>
              <a:t> customers in system, for</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endParaRPr lang="en-US" altLang="en-US"/>
          </a:p>
          <a:p>
            <a:r>
              <a:rPr lang="en-US" altLang="en-US"/>
              <a:t>Probability of 0 customers in system (idle)</a:t>
            </a:r>
          </a:p>
        </p:txBody>
      </p:sp>
      <p:graphicFrame>
        <p:nvGraphicFramePr>
          <p:cNvPr id="773126" name="Object 6"/>
          <p:cNvGraphicFramePr>
            <a:graphicFrameLocks noChangeAspect="1"/>
          </p:cNvGraphicFramePr>
          <p:nvPr/>
        </p:nvGraphicFramePr>
        <p:xfrm>
          <a:off x="3227388" y="5157788"/>
          <a:ext cx="3833812" cy="1143000"/>
        </p:xfrm>
        <a:graphic>
          <a:graphicData uri="http://schemas.openxmlformats.org/presentationml/2006/ole">
            <mc:AlternateContent xmlns:mc="http://schemas.openxmlformats.org/markup-compatibility/2006">
              <mc:Choice xmlns:v="urn:schemas-microsoft-com:vml" Requires="v">
                <p:oleObj spid="_x0000_s773171" name="Equation" r:id="rId4" imgW="1917360" imgH="571320" progId="Equation.DSMT4">
                  <p:embed/>
                </p:oleObj>
              </mc:Choice>
              <mc:Fallback>
                <p:oleObj name="Equation" r:id="rId4" imgW="1917360" imgH="5713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388" y="5157788"/>
                        <a:ext cx="3833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3128" name="Rectangle 8"/>
          <p:cNvSpPr>
            <a:spLocks noGrp="1" noChangeArrowheads="1"/>
          </p:cNvSpPr>
          <p:nvPr>
            <p:ph type="title"/>
          </p:nvPr>
        </p:nvSpPr>
        <p:spPr/>
        <p:txBody>
          <a:bodyPr/>
          <a:lstStyle/>
          <a:p>
            <a:r>
              <a:rPr lang="en-US" altLang="en-US"/>
              <a:t>M/M/m Queue (3)</a:t>
            </a:r>
          </a:p>
        </p:txBody>
      </p:sp>
      <p:graphicFrame>
        <p:nvGraphicFramePr>
          <p:cNvPr id="773130" name="Object 10">
            <a:hlinkClick r:id="" action="ppaction://ole?verb=0"/>
          </p:cNvPr>
          <p:cNvGraphicFramePr>
            <a:graphicFrameLocks/>
          </p:cNvGraphicFramePr>
          <p:nvPr/>
        </p:nvGraphicFramePr>
        <p:xfrm>
          <a:off x="3467100" y="1393825"/>
          <a:ext cx="2687638" cy="922338"/>
        </p:xfrm>
        <a:graphic>
          <a:graphicData uri="http://schemas.openxmlformats.org/presentationml/2006/ole">
            <mc:AlternateContent xmlns:mc="http://schemas.openxmlformats.org/markup-compatibility/2006">
              <mc:Choice xmlns:v="urn:schemas-microsoft-com:vml" Requires="v">
                <p:oleObj spid="_x0000_s773172" name="Equation" r:id="rId6" imgW="2703240" imgH="938160" progId="Equation">
                  <p:embed/>
                </p:oleObj>
              </mc:Choice>
              <mc:Fallback>
                <p:oleObj name="Equation" r:id="rId6" imgW="2703240" imgH="938160" progId="Equation">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7100" y="1393825"/>
                        <a:ext cx="2687638"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3131" name="Object 11">
            <a:hlinkClick r:id="" action="ppaction://ole?verb=0"/>
          </p:cNvPr>
          <p:cNvGraphicFramePr>
            <a:graphicFrameLocks/>
          </p:cNvGraphicFramePr>
          <p:nvPr/>
        </p:nvGraphicFramePr>
        <p:xfrm>
          <a:off x="2305050" y="2795588"/>
          <a:ext cx="2951163" cy="1595437"/>
        </p:xfrm>
        <a:graphic>
          <a:graphicData uri="http://schemas.openxmlformats.org/presentationml/2006/ole">
            <mc:AlternateContent xmlns:mc="http://schemas.openxmlformats.org/markup-compatibility/2006">
              <mc:Choice xmlns:v="urn:schemas-microsoft-com:vml" Requires="v">
                <p:oleObj spid="_x0000_s773173" name="Equation" r:id="rId8" imgW="3006720" imgH="1711080" progId="Equation.2">
                  <p:embed/>
                </p:oleObj>
              </mc:Choice>
              <mc:Fallback>
                <p:oleObj name="Equation" r:id="rId8" imgW="3006720" imgH="1711080" progId="Equation.2">
                  <p:embed/>
                  <p:pic>
                    <p:nvPicPr>
                      <p:cNvPr id="0" name="Object 11"/>
                      <p:cNvPicPr>
                        <a:picLocks noChangeArrowheads="1"/>
                      </p:cNvPicPr>
                      <p:nvPr/>
                    </p:nvPicPr>
                    <p:blipFill>
                      <a:blip r:embed="rId9">
                        <a:extLst>
                          <a:ext uri="{28A0092B-C50C-407E-A947-70E740481C1C}">
                            <a14:useLocalDpi xmlns:a14="http://schemas.microsoft.com/office/drawing/2010/main" val="0"/>
                          </a:ext>
                        </a:extLst>
                      </a:blip>
                      <a:srcRect r="46472" b="48830"/>
                      <a:stretch>
                        <a:fillRect/>
                      </a:stretch>
                    </p:blipFill>
                    <p:spPr bwMode="auto">
                      <a:xfrm>
                        <a:off x="2305050" y="2795588"/>
                        <a:ext cx="2951163"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3132" name="Object 12">
            <a:hlinkClick r:id="" action="ppaction://ole?verb=0"/>
          </p:cNvPr>
          <p:cNvGraphicFramePr>
            <a:graphicFrameLocks/>
          </p:cNvGraphicFramePr>
          <p:nvPr/>
        </p:nvGraphicFramePr>
        <p:xfrm>
          <a:off x="5851525" y="3165475"/>
          <a:ext cx="2471738" cy="800100"/>
        </p:xfrm>
        <a:graphic>
          <a:graphicData uri="http://schemas.openxmlformats.org/presentationml/2006/ole">
            <mc:AlternateContent xmlns:mc="http://schemas.openxmlformats.org/markup-compatibility/2006">
              <mc:Choice xmlns:v="urn:schemas-microsoft-com:vml" Requires="v">
                <p:oleObj spid="_x0000_s773174" name="Equation" r:id="rId10" imgW="2207880" imgH="757080" progId="Equation.2">
                  <p:embed/>
                </p:oleObj>
              </mc:Choice>
              <mc:Fallback>
                <p:oleObj name="Equation" r:id="rId10" imgW="2207880" imgH="757080" progId="Equation.2">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r="40822" b="43179"/>
                      <a:stretch>
                        <a:fillRect/>
                      </a:stretch>
                    </p:blipFill>
                    <p:spPr bwMode="auto">
                      <a:xfrm>
                        <a:off x="5851525" y="3165475"/>
                        <a:ext cx="2471738"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3133" name="Text Box 13"/>
          <p:cNvSpPr txBox="1">
            <a:spLocks noChangeArrowheads="1"/>
          </p:cNvSpPr>
          <p:nvPr/>
        </p:nvSpPr>
        <p:spPr bwMode="auto">
          <a:xfrm rot="-2136021">
            <a:off x="863600" y="3478213"/>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0"/>
              <a:t>preview</a:t>
            </a:r>
          </a:p>
        </p:txBody>
      </p:sp>
      <p:sp>
        <p:nvSpPr>
          <p:cNvPr id="773134" name="Text Box 14"/>
          <p:cNvSpPr txBox="1">
            <a:spLocks noChangeArrowheads="1"/>
          </p:cNvSpPr>
          <p:nvPr/>
        </p:nvSpPr>
        <p:spPr bwMode="auto">
          <a:xfrm rot="-2136021">
            <a:off x="908050" y="588645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0"/>
              <a:t>preview</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i="1" baseline="-25000">
                <a:solidFill>
                  <a:schemeClr val="tx1"/>
                </a:solidFill>
              </a:rPr>
              <a:t>n</a:t>
            </a:r>
          </a:p>
        </p:txBody>
      </p:sp>
      <p:sp>
        <p:nvSpPr>
          <p:cNvPr id="93491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Balance equations give:</a:t>
            </a:r>
          </a:p>
        </p:txBody>
      </p:sp>
      <p:graphicFrame>
        <p:nvGraphicFramePr>
          <p:cNvPr id="934916" name="Object 4">
            <a:hlinkClick r:id="" action="ppaction://ole?verb=0"/>
          </p:cNvPr>
          <p:cNvGraphicFramePr>
            <a:graphicFrameLocks/>
          </p:cNvGraphicFramePr>
          <p:nvPr/>
        </p:nvGraphicFramePr>
        <p:xfrm>
          <a:off x="2667000" y="1806575"/>
          <a:ext cx="3767138" cy="1620838"/>
        </p:xfrm>
        <a:graphic>
          <a:graphicData uri="http://schemas.openxmlformats.org/presentationml/2006/ole">
            <mc:AlternateContent xmlns:mc="http://schemas.openxmlformats.org/markup-compatibility/2006">
              <mc:Choice xmlns:v="urn:schemas-microsoft-com:vml" Requires="v">
                <p:oleObj spid="_x0000_s934938" name="Equation" r:id="rId3" imgW="3782880" imgH="1636560" progId="Equation.3">
                  <p:embed/>
                </p:oleObj>
              </mc:Choice>
              <mc:Fallback>
                <p:oleObj name="Equation" r:id="rId3" imgW="3782880" imgH="163656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06575"/>
                        <a:ext cx="3767138"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4917" name="Group 5"/>
          <p:cNvGrpSpPr>
            <a:grpSpLocks/>
          </p:cNvGrpSpPr>
          <p:nvPr/>
        </p:nvGrpSpPr>
        <p:grpSpPr bwMode="auto">
          <a:xfrm>
            <a:off x="2743200" y="3863975"/>
            <a:ext cx="3492500" cy="1282700"/>
            <a:chOff x="1972" y="2596"/>
            <a:chExt cx="2200" cy="808"/>
          </a:xfrm>
        </p:grpSpPr>
        <p:sp>
          <p:nvSpPr>
            <p:cNvPr id="934918" name="AutoShape 6"/>
            <p:cNvSpPr>
              <a:spLocks noChangeArrowheads="1"/>
            </p:cNvSpPr>
            <p:nvPr/>
          </p:nvSpPr>
          <p:spPr bwMode="auto">
            <a:xfrm rot="16200000">
              <a:off x="2668" y="1900"/>
              <a:ext cx="808" cy="2200"/>
            </a:xfrm>
            <a:prstGeom prst="rightArrow">
              <a:avLst>
                <a:gd name="adj1" fmla="val 75000"/>
                <a:gd name="adj2" fmla="val 50005"/>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graphicFrame>
          <p:nvGraphicFramePr>
            <p:cNvPr id="934919" name="Object 7">
              <a:hlinkClick r:id="" action="ppaction://ole?verb=0"/>
            </p:cNvPr>
            <p:cNvGraphicFramePr>
              <a:graphicFrameLocks/>
            </p:cNvGraphicFramePr>
            <p:nvPr/>
          </p:nvGraphicFramePr>
          <p:xfrm>
            <a:off x="2376" y="2856"/>
            <a:ext cx="1449" cy="456"/>
          </p:xfrm>
          <a:graphic>
            <a:graphicData uri="http://schemas.openxmlformats.org/presentationml/2006/ole">
              <mc:AlternateContent xmlns:mc="http://schemas.openxmlformats.org/markup-compatibility/2006">
                <mc:Choice xmlns:v="urn:schemas-microsoft-com:vml" Requires="v">
                  <p:oleObj spid="_x0000_s934939" name="Equation" r:id="rId5" imgW="2219040" imgH="757080" progId="Equation.2">
                    <p:embed/>
                  </p:oleObj>
                </mc:Choice>
                <mc:Fallback>
                  <p:oleObj name="Equation" r:id="rId5" imgW="2219040" imgH="757080" progId="Equation.2">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r="36807" b="40625"/>
                        <a:stretch>
                          <a:fillRect/>
                        </a:stretch>
                      </p:blipFill>
                      <p:spPr bwMode="auto">
                        <a:xfrm>
                          <a:off x="2376" y="2856"/>
                          <a:ext cx="1449"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i="1" baseline="-25000">
                <a:solidFill>
                  <a:schemeClr val="tx1"/>
                </a:solidFill>
              </a:rPr>
              <a:t>n</a:t>
            </a:r>
            <a:r>
              <a:rPr lang="en-US" altLang="en-US">
                <a:solidFill>
                  <a:schemeClr val="tx1"/>
                </a:solidFill>
              </a:rPr>
              <a:t> (continued)</a:t>
            </a:r>
          </a:p>
        </p:txBody>
      </p:sp>
      <p:sp>
        <p:nvSpPr>
          <p:cNvPr id="935939" name="Rectangle 3"/>
          <p:cNvSpPr>
            <a:spLocks noGrp="1" noChangeArrowheads="1"/>
          </p:cNvSpPr>
          <p:nvPr>
            <p:ph type="body" sz="half"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i="1"/>
              <a:t>n </a:t>
            </a:r>
            <a:r>
              <a:rPr lang="en-US" altLang="en-US">
                <a:latin typeface="Symbol" pitchFamily="18" charset="2"/>
              </a:rPr>
              <a:t></a:t>
            </a:r>
            <a:r>
              <a:rPr lang="en-US" altLang="en-US" i="1"/>
              <a:t>m</a:t>
            </a:r>
            <a:r>
              <a:rPr lang="en-US" altLang="en-US"/>
              <a:t>:</a:t>
            </a:r>
          </a:p>
        </p:txBody>
      </p:sp>
      <p:graphicFrame>
        <p:nvGraphicFramePr>
          <p:cNvPr id="935940" name="Object 4">
            <a:hlinkClick r:id="" action="ppaction://ole?verb=0"/>
          </p:cNvPr>
          <p:cNvGraphicFramePr>
            <a:graphicFrameLocks/>
          </p:cNvGraphicFramePr>
          <p:nvPr/>
        </p:nvGraphicFramePr>
        <p:xfrm>
          <a:off x="1860550" y="2393950"/>
          <a:ext cx="6303963" cy="3506788"/>
        </p:xfrm>
        <a:graphic>
          <a:graphicData uri="http://schemas.openxmlformats.org/presentationml/2006/ole">
            <mc:AlternateContent xmlns:mc="http://schemas.openxmlformats.org/markup-compatibility/2006">
              <mc:Choice xmlns:v="urn:schemas-microsoft-com:vml" Requires="v">
                <p:oleObj spid="_x0000_s935965" name="Equation" r:id="rId3" imgW="3416040" imgH="2222280" progId="Equation.DSMT4">
                  <p:embed/>
                </p:oleObj>
              </mc:Choice>
              <mc:Fallback>
                <p:oleObj name="Equation" r:id="rId3" imgW="3416040" imgH="222228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50" y="2393950"/>
                        <a:ext cx="6303963"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5941" name="Object 5">
            <a:hlinkClick r:id="" action="ppaction://ole?verb=0"/>
          </p:cNvPr>
          <p:cNvGraphicFramePr>
            <a:graphicFrameLocks noGrp="1"/>
          </p:cNvGraphicFramePr>
          <p:nvPr>
            <p:ph sz="half" idx="2"/>
          </p:nvPr>
        </p:nvGraphicFramePr>
        <p:xfrm>
          <a:off x="2135188" y="1346200"/>
          <a:ext cx="3008312" cy="855663"/>
        </p:xfrm>
        <a:graphic>
          <a:graphicData uri="http://schemas.openxmlformats.org/presentationml/2006/ole">
            <mc:AlternateContent xmlns:mc="http://schemas.openxmlformats.org/markup-compatibility/2006">
              <mc:Choice xmlns:v="urn:schemas-microsoft-com:vml" Requires="v">
                <p:oleObj spid="_x0000_s935966" name="Equation" r:id="rId5" imgW="1473120" imgH="419040" progId="Equation.3">
                  <p:embed/>
                </p:oleObj>
              </mc:Choice>
              <mc:Fallback>
                <p:oleObj name="Equation" r:id="rId5" imgW="147312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1346200"/>
                        <a:ext cx="3008312"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5942" name="Text Box 6"/>
          <p:cNvSpPr txBox="1">
            <a:spLocks noChangeArrowheads="1"/>
          </p:cNvSpPr>
          <p:nvPr/>
        </p:nvSpPr>
        <p:spPr bwMode="auto">
          <a:xfrm>
            <a:off x="379413" y="2471738"/>
            <a:ext cx="484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=1</a:t>
            </a:r>
            <a:endParaRPr lang="en-US" altLang="en-US" sz="1400" b="0" i="1"/>
          </a:p>
        </p:txBody>
      </p:sp>
      <p:sp>
        <p:nvSpPr>
          <p:cNvPr id="935943" name="Text Box 7"/>
          <p:cNvSpPr txBox="1">
            <a:spLocks noChangeArrowheads="1"/>
          </p:cNvSpPr>
          <p:nvPr/>
        </p:nvSpPr>
        <p:spPr bwMode="auto">
          <a:xfrm>
            <a:off x="377825" y="3076575"/>
            <a:ext cx="48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=2</a:t>
            </a:r>
            <a:endParaRPr lang="en-US" altLang="en-US" sz="1400" b="0" i="1"/>
          </a:p>
        </p:txBody>
      </p:sp>
      <p:sp>
        <p:nvSpPr>
          <p:cNvPr id="935944" name="Text Box 8"/>
          <p:cNvSpPr txBox="1">
            <a:spLocks noChangeArrowheads="1"/>
          </p:cNvSpPr>
          <p:nvPr/>
        </p:nvSpPr>
        <p:spPr bwMode="auto">
          <a:xfrm>
            <a:off x="377825" y="3819525"/>
            <a:ext cx="48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=3</a:t>
            </a:r>
            <a:endParaRPr lang="en-US" altLang="en-US" sz="1400" b="0" i="1"/>
          </a:p>
        </p:txBody>
      </p:sp>
      <p:sp>
        <p:nvSpPr>
          <p:cNvPr id="935945" name="Text Box 9"/>
          <p:cNvSpPr txBox="1">
            <a:spLocks noChangeArrowheads="1"/>
          </p:cNvSpPr>
          <p:nvPr/>
        </p:nvSpPr>
        <p:spPr bwMode="auto">
          <a:xfrm>
            <a:off x="377825" y="4618038"/>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p>
        </p:txBody>
      </p:sp>
      <p:sp>
        <p:nvSpPr>
          <p:cNvPr id="935946" name="Text Box 10"/>
          <p:cNvSpPr txBox="1">
            <a:spLocks noChangeArrowheads="1"/>
          </p:cNvSpPr>
          <p:nvPr/>
        </p:nvSpPr>
        <p:spPr bwMode="auto">
          <a:xfrm>
            <a:off x="377825" y="544195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m</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i="1" baseline="-25000">
                <a:solidFill>
                  <a:schemeClr val="tx1"/>
                </a:solidFill>
              </a:rPr>
              <a:t>n</a:t>
            </a:r>
            <a:r>
              <a:rPr lang="en-US" altLang="en-US">
                <a:solidFill>
                  <a:schemeClr val="tx1"/>
                </a:solidFill>
              </a:rPr>
              <a:t> (continued)</a:t>
            </a:r>
          </a:p>
        </p:txBody>
      </p:sp>
      <p:sp>
        <p:nvSpPr>
          <p:cNvPr id="936963" name="Rectangle 3"/>
          <p:cNvSpPr>
            <a:spLocks noGrp="1" noChangeArrowheads="1"/>
          </p:cNvSpPr>
          <p:nvPr>
            <p:ph type="body" sz="half"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i="1"/>
              <a:t>n </a:t>
            </a:r>
            <a:r>
              <a:rPr lang="en-US" altLang="en-US">
                <a:latin typeface="Symbol" pitchFamily="18" charset="2"/>
              </a:rPr>
              <a:t></a:t>
            </a:r>
            <a:r>
              <a:rPr lang="en-US" altLang="en-US" i="1"/>
              <a:t>m</a:t>
            </a:r>
            <a:r>
              <a:rPr lang="en-US" altLang="en-US"/>
              <a:t>:</a:t>
            </a:r>
          </a:p>
        </p:txBody>
      </p:sp>
      <p:graphicFrame>
        <p:nvGraphicFramePr>
          <p:cNvPr id="936964" name="Object 4">
            <a:hlinkClick r:id="" action="ppaction://ole?verb=0"/>
          </p:cNvPr>
          <p:cNvGraphicFramePr>
            <a:graphicFrameLocks/>
          </p:cNvGraphicFramePr>
          <p:nvPr/>
        </p:nvGraphicFramePr>
        <p:xfrm>
          <a:off x="1778000" y="2343150"/>
          <a:ext cx="6167438" cy="3700463"/>
        </p:xfrm>
        <a:graphic>
          <a:graphicData uri="http://schemas.openxmlformats.org/presentationml/2006/ole">
            <mc:AlternateContent xmlns:mc="http://schemas.openxmlformats.org/markup-compatibility/2006">
              <mc:Choice xmlns:v="urn:schemas-microsoft-com:vml" Requires="v">
                <p:oleObj spid="_x0000_s936988" name="Equation" r:id="rId3" imgW="2755800" imgH="2006280" progId="Equation.DSMT4">
                  <p:embed/>
                </p:oleObj>
              </mc:Choice>
              <mc:Fallback>
                <p:oleObj name="Equation" r:id="rId3" imgW="2755800" imgH="200628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2343150"/>
                        <a:ext cx="6167438"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6965" name="Object 5">
            <a:hlinkClick r:id="" action="ppaction://ole?verb=0"/>
          </p:cNvPr>
          <p:cNvGraphicFramePr>
            <a:graphicFrameLocks noGrp="1"/>
          </p:cNvGraphicFramePr>
          <p:nvPr>
            <p:ph sz="half" idx="2"/>
          </p:nvPr>
        </p:nvGraphicFramePr>
        <p:xfrm>
          <a:off x="2089150" y="1381125"/>
          <a:ext cx="2616200" cy="746125"/>
        </p:xfrm>
        <a:graphic>
          <a:graphicData uri="http://schemas.openxmlformats.org/presentationml/2006/ole">
            <mc:AlternateContent xmlns:mc="http://schemas.openxmlformats.org/markup-compatibility/2006">
              <mc:Choice xmlns:v="urn:schemas-microsoft-com:vml" Requires="v">
                <p:oleObj spid="_x0000_s936989" name="Equation" r:id="rId5" imgW="1320480" imgH="419040" progId="Equation.3">
                  <p:embed/>
                </p:oleObj>
              </mc:Choice>
              <mc:Fallback>
                <p:oleObj name="Equation" r:id="rId5" imgW="132048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1381125"/>
                        <a:ext cx="26162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6966" name="Text Box 6"/>
          <p:cNvSpPr txBox="1">
            <a:spLocks noChangeArrowheads="1"/>
          </p:cNvSpPr>
          <p:nvPr/>
        </p:nvSpPr>
        <p:spPr bwMode="auto">
          <a:xfrm>
            <a:off x="442913" y="3656013"/>
            <a:ext cx="735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a:t>
            </a:r>
            <a:r>
              <a:rPr lang="en-US" altLang="en-US" sz="1400" b="0" i="1"/>
              <a:t>m+1</a:t>
            </a:r>
          </a:p>
        </p:txBody>
      </p:sp>
      <p:sp>
        <p:nvSpPr>
          <p:cNvPr id="936967" name="Text Box 7"/>
          <p:cNvSpPr txBox="1">
            <a:spLocks noChangeArrowheads="1"/>
          </p:cNvSpPr>
          <p:nvPr/>
        </p:nvSpPr>
        <p:spPr bwMode="auto">
          <a:xfrm>
            <a:off x="442913" y="4616450"/>
            <a:ext cx="735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r>
              <a:rPr lang="en-US" altLang="en-US" sz="1400" b="0"/>
              <a:t>=</a:t>
            </a:r>
            <a:r>
              <a:rPr lang="en-US" altLang="en-US" sz="1400" b="0" i="1"/>
              <a:t>m+2</a:t>
            </a:r>
          </a:p>
        </p:txBody>
      </p:sp>
      <p:sp>
        <p:nvSpPr>
          <p:cNvPr id="936968" name="Text Box 8"/>
          <p:cNvSpPr txBox="1">
            <a:spLocks noChangeArrowheads="1"/>
          </p:cNvSpPr>
          <p:nvPr/>
        </p:nvSpPr>
        <p:spPr bwMode="auto">
          <a:xfrm>
            <a:off x="442913" y="55022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n</a:t>
            </a:r>
          </a:p>
        </p:txBody>
      </p:sp>
      <p:sp>
        <p:nvSpPr>
          <p:cNvPr id="936969" name="Text Box 9"/>
          <p:cNvSpPr txBox="1">
            <a:spLocks noChangeArrowheads="1"/>
          </p:cNvSpPr>
          <p:nvPr/>
        </p:nvSpPr>
        <p:spPr bwMode="auto">
          <a:xfrm>
            <a:off x="442913" y="2779713"/>
            <a:ext cx="608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i="1"/>
              <a:t>recall</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 Queue:  Derivation of </a:t>
            </a:r>
            <a:r>
              <a:rPr lang="en-US" altLang="en-US" i="1"/>
              <a:t>p</a:t>
            </a:r>
            <a:r>
              <a:rPr lang="en-US" altLang="en-US" baseline="-25000">
                <a:solidFill>
                  <a:schemeClr val="tx1"/>
                </a:solidFill>
              </a:rPr>
              <a:t>0</a:t>
            </a:r>
          </a:p>
        </p:txBody>
      </p:sp>
      <p:graphicFrame>
        <p:nvGraphicFramePr>
          <p:cNvPr id="937987" name="Object 3">
            <a:hlinkClick r:id="" action="ppaction://ole?verb=0"/>
          </p:cNvPr>
          <p:cNvGraphicFramePr>
            <a:graphicFrameLocks/>
          </p:cNvGraphicFramePr>
          <p:nvPr/>
        </p:nvGraphicFramePr>
        <p:xfrm>
          <a:off x="2238375" y="2490788"/>
          <a:ext cx="4440238" cy="3670300"/>
        </p:xfrm>
        <a:graphic>
          <a:graphicData uri="http://schemas.openxmlformats.org/presentationml/2006/ole">
            <mc:AlternateContent xmlns:mc="http://schemas.openxmlformats.org/markup-compatibility/2006">
              <mc:Choice xmlns:v="urn:schemas-microsoft-com:vml" Requires="v">
                <p:oleObj spid="_x0000_s938008" name="Equation" r:id="rId3" imgW="2603160" imgH="1815840" progId="Equation.DSMT4">
                  <p:embed/>
                </p:oleObj>
              </mc:Choice>
              <mc:Fallback>
                <p:oleObj name="Equation" r:id="rId3" imgW="2603160" imgH="1815840" progId="Equation.DSMT4">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490788"/>
                        <a:ext cx="4440238"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7988" name="Object 4">
            <a:hlinkClick r:id="" action="ppaction://ole?verb=0"/>
          </p:cNvPr>
          <p:cNvGraphicFramePr>
            <a:graphicFrameLocks/>
          </p:cNvGraphicFramePr>
          <p:nvPr/>
        </p:nvGraphicFramePr>
        <p:xfrm>
          <a:off x="1676400" y="1131888"/>
          <a:ext cx="5305425" cy="931862"/>
        </p:xfrm>
        <a:graphic>
          <a:graphicData uri="http://schemas.openxmlformats.org/presentationml/2006/ole">
            <mc:AlternateContent xmlns:mc="http://schemas.openxmlformats.org/markup-compatibility/2006">
              <mc:Choice xmlns:v="urn:schemas-microsoft-com:vml" Requires="v">
                <p:oleObj spid="_x0000_s938009" name="Equation" r:id="rId5" imgW="5749920" imgH="860400" progId="Equation.2">
                  <p:embed/>
                </p:oleObj>
              </mc:Choice>
              <mc:Fallback>
                <p:oleObj name="Equation" r:id="rId5" imgW="5749920" imgH="860400" progId="Equation.2">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r="50710" b="40945"/>
                      <a:stretch>
                        <a:fillRect/>
                      </a:stretch>
                    </p:blipFill>
                    <p:spPr bwMode="auto">
                      <a:xfrm>
                        <a:off x="1676400" y="1131888"/>
                        <a:ext cx="5305425"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7989" name="Line 5"/>
          <p:cNvSpPr>
            <a:spLocks noChangeShapeType="1"/>
          </p:cNvSpPr>
          <p:nvPr/>
        </p:nvSpPr>
        <p:spPr bwMode="auto">
          <a:xfrm>
            <a:off x="1828800" y="2322513"/>
            <a:ext cx="5410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5172" name="Object 4"/>
          <p:cNvGraphicFramePr>
            <a:graphicFrameLocks noChangeAspect="1"/>
          </p:cNvGraphicFramePr>
          <p:nvPr/>
        </p:nvGraphicFramePr>
        <p:xfrm>
          <a:off x="1420813" y="2828925"/>
          <a:ext cx="6780212" cy="965200"/>
        </p:xfrm>
        <a:graphic>
          <a:graphicData uri="http://schemas.openxmlformats.org/presentationml/2006/ole">
            <mc:AlternateContent xmlns:mc="http://schemas.openxmlformats.org/markup-compatibility/2006">
              <mc:Choice xmlns:v="urn:schemas-microsoft-com:vml" Requires="v">
                <p:oleObj spid="_x0000_s962578" name="Equation" r:id="rId4" imgW="3390840" imgH="482400" progId="Equation.DSMT4">
                  <p:embed/>
                </p:oleObj>
              </mc:Choice>
              <mc:Fallback>
                <p:oleObj name="Equation" r:id="rId4" imgW="3390840" imgH="482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2828925"/>
                        <a:ext cx="6780212"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5173" name="Object 5"/>
          <p:cNvGraphicFramePr>
            <a:graphicFrameLocks noChangeAspect="1"/>
          </p:cNvGraphicFramePr>
          <p:nvPr/>
        </p:nvGraphicFramePr>
        <p:xfrm>
          <a:off x="2043113" y="4164013"/>
          <a:ext cx="5154612" cy="1016000"/>
        </p:xfrm>
        <a:graphic>
          <a:graphicData uri="http://schemas.openxmlformats.org/presentationml/2006/ole">
            <mc:AlternateContent xmlns:mc="http://schemas.openxmlformats.org/markup-compatibility/2006">
              <mc:Choice xmlns:v="urn:schemas-microsoft-com:vml" Requires="v">
                <p:oleObj spid="_x0000_s962579" name="Equation" r:id="rId6" imgW="2577960" imgH="507960" progId="Equation.DSMT4">
                  <p:embed/>
                </p:oleObj>
              </mc:Choice>
              <mc:Fallback>
                <p:oleObj name="Equation" r:id="rId6" imgW="2577960" imgH="5079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3113" y="4164013"/>
                        <a:ext cx="51546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5174" name="Rectangle 6"/>
          <p:cNvSpPr>
            <a:spLocks noGrp="1" noChangeArrowheads="1"/>
          </p:cNvSpPr>
          <p:nvPr>
            <p:ph type="title"/>
          </p:nvPr>
        </p:nvSpPr>
        <p:spPr/>
        <p:txBody>
          <a:bodyPr/>
          <a:lstStyle/>
          <a:p>
            <a:r>
              <a:rPr lang="en-US" altLang="en-US"/>
              <a:t>M/M/m Queue (4)</a:t>
            </a:r>
          </a:p>
        </p:txBody>
      </p:sp>
      <p:sp>
        <p:nvSpPr>
          <p:cNvPr id="775175" name="Rectangle 7"/>
          <p:cNvSpPr>
            <a:spLocks noGrp="1" noChangeArrowheads="1"/>
          </p:cNvSpPr>
          <p:nvPr>
            <p:ph type="body" idx="1"/>
          </p:nvPr>
        </p:nvSpPr>
        <p:spPr/>
        <p:txBody>
          <a:bodyPr/>
          <a:lstStyle/>
          <a:p>
            <a:r>
              <a:rPr lang="en-US" altLang="en-US"/>
              <a:t>What is the probability that an arriving packet will find all </a:t>
            </a:r>
            <a:r>
              <a:rPr lang="en-US" altLang="en-US" i="1"/>
              <a:t>m</a:t>
            </a:r>
            <a:r>
              <a:rPr lang="en-US" altLang="en-US"/>
              <a:t> channels busy?</a:t>
            </a:r>
          </a:p>
          <a:p>
            <a:pPr lvl="1"/>
            <a:r>
              <a:rPr lang="en-US" altLang="en-US"/>
              <a:t>This is the probability that the packet will queue</a:t>
            </a:r>
          </a:p>
          <a:p>
            <a:pPr lvl="1"/>
            <a:r>
              <a:rPr lang="en-US" altLang="en-US"/>
              <a:t>Note that an arriving packet finds the system in a “typical” state</a:t>
            </a:r>
          </a:p>
        </p:txBody>
      </p:sp>
      <p:sp>
        <p:nvSpPr>
          <p:cNvPr id="775176" name="Text Box 8"/>
          <p:cNvSpPr txBox="1">
            <a:spLocks noChangeArrowheads="1"/>
          </p:cNvSpPr>
          <p:nvPr/>
        </p:nvSpPr>
        <p:spPr bwMode="auto">
          <a:xfrm>
            <a:off x="239713" y="5697538"/>
            <a:ext cx="869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0">
                <a:solidFill>
                  <a:schemeClr val="tx2"/>
                </a:solidFill>
              </a:rPr>
              <a:t>“Erlang C” Formula (widely used in telephony </a:t>
            </a:r>
            <a:r>
              <a:rPr lang="en-US" altLang="en-US" sz="2000" b="0"/>
              <a:t>and circuit switching systems</a:t>
            </a:r>
            <a:r>
              <a:rPr lang="en-US" altLang="en-US" sz="2000" b="0">
                <a:solidFill>
                  <a:schemeClr val="tx2"/>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Queue (5)</a:t>
            </a:r>
          </a:p>
        </p:txBody>
      </p:sp>
      <p:sp>
        <p:nvSpPr>
          <p:cNvPr id="777219" name="Rectangle 1027"/>
          <p:cNvSpPr>
            <a:spLocks noGrp="1" noChangeArrowheads="1"/>
          </p:cNvSpPr>
          <p:nvPr>
            <p:ph type="body" idx="1"/>
          </p:nvPr>
        </p:nvSpPr>
        <p:spPr>
          <a:noFill/>
          <a:ln/>
        </p:spPr>
        <p:txBody>
          <a:bodyPr lIns="87312" tIns="42862" rIns="87312" bIns="42862"/>
          <a:lstStyle/>
          <a:p>
            <a:pPr marL="327025" indent="-327025"/>
            <a:r>
              <a:rPr lang="en-US" altLang="en-US"/>
              <a:t>The expected number of customers in queue, but not in service is …</a:t>
            </a:r>
          </a:p>
        </p:txBody>
      </p:sp>
      <p:graphicFrame>
        <p:nvGraphicFramePr>
          <p:cNvPr id="777220" name="Object 1028"/>
          <p:cNvGraphicFramePr>
            <a:graphicFrameLocks noChangeAspect="1"/>
          </p:cNvGraphicFramePr>
          <p:nvPr/>
        </p:nvGraphicFramePr>
        <p:xfrm>
          <a:off x="1584325" y="1768475"/>
          <a:ext cx="5465763" cy="3821113"/>
        </p:xfrm>
        <a:graphic>
          <a:graphicData uri="http://schemas.openxmlformats.org/presentationml/2006/ole">
            <mc:AlternateContent xmlns:mc="http://schemas.openxmlformats.org/markup-compatibility/2006">
              <mc:Choice xmlns:v="urn:schemas-microsoft-com:vml" Requires="v">
                <p:oleObj spid="_x0000_s963593" name="Equation" r:id="rId4" imgW="2717640" imgH="1904760" progId="Equation.DSMT4">
                  <p:embed/>
                </p:oleObj>
              </mc:Choice>
              <mc:Fallback>
                <p:oleObj name="Equation" r:id="rId4" imgW="2717640" imgH="1904760" progId="Equation.DSMT4">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325" y="1768475"/>
                        <a:ext cx="5465763" cy="382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Queue (6)</a:t>
            </a:r>
          </a:p>
        </p:txBody>
      </p:sp>
      <p:sp>
        <p:nvSpPr>
          <p:cNvPr id="779267" name="Rectangle 3"/>
          <p:cNvSpPr>
            <a:spLocks noGrp="1" noChangeArrowheads="1"/>
          </p:cNvSpPr>
          <p:nvPr>
            <p:ph type="body" idx="1"/>
          </p:nvPr>
        </p:nvSpPr>
        <p:spPr>
          <a:noFill/>
          <a:ln/>
        </p:spPr>
        <p:txBody>
          <a:bodyPr lIns="87312" tIns="42862" rIns="87312" bIns="42862"/>
          <a:lstStyle/>
          <a:p>
            <a:pPr marL="327025" indent="-327025"/>
            <a:r>
              <a:rPr lang="en-US" altLang="en-US"/>
              <a:t>Little’s Law gives the expected time in queue …</a:t>
            </a:r>
            <a:br>
              <a:rPr lang="en-US" altLang="en-US"/>
            </a:br>
            <a:r>
              <a:rPr lang="en-US" altLang="en-US"/>
              <a:t/>
            </a:r>
            <a:br>
              <a:rPr lang="en-US" altLang="en-US"/>
            </a:br>
            <a:r>
              <a:rPr lang="en-US" altLang="en-US"/>
              <a:t/>
            </a:r>
            <a:br>
              <a:rPr lang="en-US" altLang="en-US"/>
            </a:br>
            <a:endParaRPr lang="en-US" altLang="en-US"/>
          </a:p>
          <a:p>
            <a:pPr marL="327025" indent="-327025"/>
            <a:endParaRPr lang="en-US" altLang="en-US"/>
          </a:p>
          <a:p>
            <a:pPr marL="327025" indent="-327025"/>
            <a:r>
              <a:rPr lang="en-US" altLang="en-US"/>
              <a:t>Expected delay per customer (queuing and service) …</a:t>
            </a:r>
          </a:p>
        </p:txBody>
      </p:sp>
      <p:graphicFrame>
        <p:nvGraphicFramePr>
          <p:cNvPr id="779268" name="Object 4"/>
          <p:cNvGraphicFramePr>
            <a:graphicFrameLocks noChangeAspect="1"/>
          </p:cNvGraphicFramePr>
          <p:nvPr/>
        </p:nvGraphicFramePr>
        <p:xfrm>
          <a:off x="2652713" y="1830388"/>
          <a:ext cx="3706812" cy="941387"/>
        </p:xfrm>
        <a:graphic>
          <a:graphicData uri="http://schemas.openxmlformats.org/presentationml/2006/ole">
            <mc:AlternateContent xmlns:mc="http://schemas.openxmlformats.org/markup-compatibility/2006">
              <mc:Choice xmlns:v="urn:schemas-microsoft-com:vml" Requires="v">
                <p:oleObj spid="_x0000_s964626" name="Equation" r:id="rId4" imgW="1854000" imgH="469800" progId="Equation.DSMT4">
                  <p:embed/>
                </p:oleObj>
              </mc:Choice>
              <mc:Fallback>
                <p:oleObj name="Equation" r:id="rId4" imgW="1854000" imgH="469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713" y="1830388"/>
                        <a:ext cx="3706812"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9269" name="Object 5"/>
          <p:cNvGraphicFramePr>
            <a:graphicFrameLocks noChangeAspect="1"/>
          </p:cNvGraphicFramePr>
          <p:nvPr/>
        </p:nvGraphicFramePr>
        <p:xfrm>
          <a:off x="2509838" y="3678238"/>
          <a:ext cx="3148012" cy="890587"/>
        </p:xfrm>
        <a:graphic>
          <a:graphicData uri="http://schemas.openxmlformats.org/presentationml/2006/ole">
            <mc:AlternateContent xmlns:mc="http://schemas.openxmlformats.org/markup-compatibility/2006">
              <mc:Choice xmlns:v="urn:schemas-microsoft-com:vml" Requires="v">
                <p:oleObj spid="_x0000_s964627" name="Equation" r:id="rId6" imgW="1574640" imgH="444240" progId="Equation.DSMT4">
                  <p:embed/>
                </p:oleObj>
              </mc:Choice>
              <mc:Fallback>
                <p:oleObj name="Equation" r:id="rId6" imgW="1574640" imgH="4442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9838" y="3678238"/>
                        <a:ext cx="3148012"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Grp="1" noChangeArrowheads="1"/>
          </p:cNvSpPr>
          <p:nvPr>
            <p:ph type="title"/>
          </p:nvPr>
        </p:nvSpPr>
        <p:spPr/>
        <p:txBody>
          <a:bodyPr/>
          <a:lstStyle/>
          <a:p>
            <a:r>
              <a:rPr lang="en-US" altLang="en-US"/>
              <a:t>Reading</a:t>
            </a:r>
          </a:p>
        </p:txBody>
      </p:sp>
      <p:sp>
        <p:nvSpPr>
          <p:cNvPr id="389125" name="Rectangle 5"/>
          <p:cNvSpPr>
            <a:spLocks noGrp="1" noChangeArrowheads="1"/>
          </p:cNvSpPr>
          <p:nvPr>
            <p:ph type="body" idx="1"/>
          </p:nvPr>
        </p:nvSpPr>
        <p:spPr/>
        <p:txBody>
          <a:bodyPr/>
          <a:lstStyle/>
          <a:p>
            <a:r>
              <a:rPr lang="en-US" altLang="en-US"/>
              <a:t>T. G. Robertazzi, </a:t>
            </a:r>
            <a:r>
              <a:rPr lang="en-US" altLang="en-US" i="1"/>
              <a:t>Computer Networks and Systems</a:t>
            </a:r>
            <a:r>
              <a:rPr lang="en-US" altLang="en-US"/>
              <a:t>, 3rd edition, Sections 2.4-2.13.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idx="1"/>
          </p:nvPr>
        </p:nvSpPr>
        <p:spPr/>
        <p:txBody>
          <a:bodyPr/>
          <a:lstStyle/>
          <a:p>
            <a:r>
              <a:rPr lang="en-US" altLang="en-US"/>
              <a:t>Expected number in the system (using Little’s Law) …</a:t>
            </a:r>
          </a:p>
          <a:p>
            <a:endParaRPr lang="en-US" altLang="en-US"/>
          </a:p>
        </p:txBody>
      </p:sp>
      <p:graphicFrame>
        <p:nvGraphicFramePr>
          <p:cNvPr id="857092" name="Object 4"/>
          <p:cNvGraphicFramePr>
            <a:graphicFrameLocks noChangeAspect="1"/>
          </p:cNvGraphicFramePr>
          <p:nvPr/>
        </p:nvGraphicFramePr>
        <p:xfrm>
          <a:off x="2286000" y="2090738"/>
          <a:ext cx="4487863" cy="885825"/>
        </p:xfrm>
        <a:graphic>
          <a:graphicData uri="http://schemas.openxmlformats.org/presentationml/2006/ole">
            <mc:AlternateContent xmlns:mc="http://schemas.openxmlformats.org/markup-compatibility/2006">
              <mc:Choice xmlns:v="urn:schemas-microsoft-com:vml" Requires="v">
                <p:oleObj spid="_x0000_s857104" name="Equation" r:id="rId3" imgW="2197080" imgH="444240" progId="Equation.DSMT4">
                  <p:embed/>
                </p:oleObj>
              </mc:Choice>
              <mc:Fallback>
                <p:oleObj name="Equation" r:id="rId3" imgW="219708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90738"/>
                        <a:ext cx="448786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7094" name="Rectangle 6"/>
          <p:cNvSpPr>
            <a:spLocks noGrp="1" noChangeArrowheads="1"/>
          </p:cNvSpPr>
          <p:nvPr>
            <p:ph type="title"/>
          </p:nvPr>
        </p:nvSpPr>
        <p:spPr/>
        <p:txBody>
          <a:bodyPr/>
          <a:lstStyle/>
          <a:p>
            <a:r>
              <a:rPr lang="en-US" altLang="en-US"/>
              <a:t>M/M/m Queue (7)</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6" name="Rectangle 1028"/>
          <p:cNvSpPr>
            <a:spLocks noGrp="1" noChangeArrowheads="1"/>
          </p:cNvSpPr>
          <p:nvPr>
            <p:ph type="title"/>
          </p:nvPr>
        </p:nvSpPr>
        <p:spPr/>
        <p:txBody>
          <a:bodyPr/>
          <a:lstStyle/>
          <a:p>
            <a:r>
              <a:rPr lang="en-US" altLang="en-US"/>
              <a:t>M/M/m Statistical Multiplexing (1)</a:t>
            </a:r>
          </a:p>
        </p:txBody>
      </p:sp>
      <p:sp>
        <p:nvSpPr>
          <p:cNvPr id="781317" name="Rectangle 1029"/>
          <p:cNvSpPr>
            <a:spLocks noGrp="1" noChangeArrowheads="1"/>
          </p:cNvSpPr>
          <p:nvPr>
            <p:ph type="body" idx="1"/>
          </p:nvPr>
        </p:nvSpPr>
        <p:spPr/>
        <p:txBody>
          <a:bodyPr/>
          <a:lstStyle/>
          <a:p>
            <a:r>
              <a:rPr lang="en-US" altLang="en-US"/>
              <a:t>Consider two options for statistical multiplexing</a:t>
            </a:r>
          </a:p>
          <a:p>
            <a:pPr lvl="1">
              <a:buFontTx/>
              <a:buNone/>
            </a:pPr>
            <a:r>
              <a:rPr lang="en-US" altLang="en-US"/>
              <a:t>1)	Use a single channel (as discussed previously)</a:t>
            </a:r>
          </a:p>
          <a:p>
            <a:pPr lvl="1">
              <a:buFontTx/>
              <a:buNone/>
            </a:pPr>
            <a:r>
              <a:rPr lang="en-US" altLang="en-US"/>
              <a:t>2)	Share </a:t>
            </a:r>
            <a:r>
              <a:rPr lang="en-US" altLang="en-US" i="1"/>
              <a:t>m</a:t>
            </a:r>
            <a:r>
              <a:rPr lang="en-US" altLang="en-US"/>
              <a:t> channels (note that any packet may use any channel, so this is not true TDM or FDM)</a:t>
            </a:r>
          </a:p>
          <a:p>
            <a:r>
              <a:rPr lang="en-US" altLang="en-US"/>
              <a:t>Assume</a:t>
            </a:r>
          </a:p>
          <a:p>
            <a:pPr lvl="1"/>
            <a:r>
              <a:rPr lang="en-US" altLang="en-US"/>
              <a:t>Poisson arrivals with overall rate </a:t>
            </a:r>
            <a:r>
              <a:rPr lang="en-US" altLang="en-US">
                <a:sym typeface="Symbol" pitchFamily="18" charset="2"/>
              </a:rPr>
              <a:t></a:t>
            </a:r>
            <a:endParaRPr lang="en-US" altLang="en-US"/>
          </a:p>
          <a:p>
            <a:pPr lvl="1"/>
            <a:r>
              <a:rPr lang="en-US" altLang="en-US"/>
              <a:t>Exponentially distributed services times</a:t>
            </a:r>
          </a:p>
          <a:p>
            <a:pPr lvl="2"/>
            <a:r>
              <a:rPr lang="en-US" altLang="en-US"/>
              <a:t>Rate </a:t>
            </a:r>
            <a:r>
              <a:rPr lang="en-US" altLang="en-US" i="1"/>
              <a:t>m</a:t>
            </a:r>
            <a:r>
              <a:rPr lang="en-US" altLang="en-US">
                <a:sym typeface="Symbol" pitchFamily="18" charset="2"/>
              </a:rPr>
              <a:t></a:t>
            </a:r>
            <a:r>
              <a:rPr lang="en-US" altLang="en-US"/>
              <a:t> for the single channel case</a:t>
            </a:r>
          </a:p>
          <a:p>
            <a:pPr lvl="2"/>
            <a:r>
              <a:rPr lang="en-US" altLang="en-US"/>
              <a:t>rate </a:t>
            </a:r>
            <a:r>
              <a:rPr lang="en-US" altLang="en-US">
                <a:sym typeface="Symbol" pitchFamily="18" charset="2"/>
              </a:rPr>
              <a:t></a:t>
            </a:r>
            <a:r>
              <a:rPr lang="en-US" altLang="en-US"/>
              <a:t> for each of the </a:t>
            </a:r>
            <a:r>
              <a:rPr lang="en-US" altLang="en-US" i="1"/>
              <a:t>m</a:t>
            </a:r>
            <a:r>
              <a:rPr lang="en-US" altLang="en-US"/>
              <a:t> separate channels</a:t>
            </a:r>
          </a:p>
          <a:p>
            <a:r>
              <a:rPr lang="en-US" altLang="en-US"/>
              <a:t>The single channel case is an M/M/1 queue, the </a:t>
            </a:r>
            <a:r>
              <a:rPr lang="en-US" altLang="en-US" i="1"/>
              <a:t>m</a:t>
            </a:r>
            <a:r>
              <a:rPr lang="en-US" altLang="en-US"/>
              <a:t>-channel case is an M/M/m queue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6" name="Rectangle 6"/>
          <p:cNvSpPr>
            <a:spLocks noGrp="1" noChangeArrowheads="1"/>
          </p:cNvSpPr>
          <p:nvPr>
            <p:ph type="title"/>
          </p:nvPr>
        </p:nvSpPr>
        <p:spPr/>
        <p:txBody>
          <a:bodyPr/>
          <a:lstStyle/>
          <a:p>
            <a:r>
              <a:rPr lang="en-US" altLang="en-US"/>
              <a:t>M/M/m Statistical Multiplexing (2)</a:t>
            </a:r>
          </a:p>
        </p:txBody>
      </p:sp>
      <p:sp>
        <p:nvSpPr>
          <p:cNvPr id="783367" name="Rectangle 7"/>
          <p:cNvSpPr>
            <a:spLocks noGrp="1" noChangeArrowheads="1"/>
          </p:cNvSpPr>
          <p:nvPr>
            <p:ph type="body" idx="1"/>
          </p:nvPr>
        </p:nvSpPr>
        <p:spPr/>
        <p:txBody>
          <a:bodyPr/>
          <a:lstStyle/>
          <a:p>
            <a:r>
              <a:rPr lang="en-US" altLang="en-US"/>
              <a:t>Case 1:  Single channel with service rate </a:t>
            </a:r>
            <a:r>
              <a:rPr lang="en-US" altLang="en-US">
                <a:sym typeface="Symbol" pitchFamily="18" charset="2"/>
              </a:rPr>
              <a:t></a:t>
            </a:r>
            <a:r>
              <a:rPr lang="en-US" altLang="en-US" i="1"/>
              <a:t>m </a:t>
            </a:r>
            <a:r>
              <a:rPr lang="en-US" altLang="en-US"/>
              <a:t>(M/M/1 queue) </a:t>
            </a:r>
            <a:br>
              <a:rPr lang="en-US" altLang="en-US"/>
            </a:br>
            <a:r>
              <a:rPr lang="en-US" altLang="en-US"/>
              <a:t> </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pPr>
              <a:buFontTx/>
              <a:buNone/>
            </a:pPr>
            <a:r>
              <a:rPr lang="en-US" altLang="en-US"/>
              <a:t>Note that </a:t>
            </a:r>
            <a:r>
              <a:rPr lang="en-US" altLang="en-US" i="1"/>
              <a:t>P</a:t>
            </a:r>
            <a:r>
              <a:rPr lang="en-US" altLang="en-US" sz="2400" i="1" baseline="-25000"/>
              <a:t>Q</a:t>
            </a:r>
            <a:r>
              <a:rPr lang="en-US" altLang="en-US" sz="2400" baseline="-25000"/>
              <a:t>,1</a:t>
            </a:r>
            <a:r>
              <a:rPr lang="en-US" altLang="en-US"/>
              <a:t> is the probability of an arriving packet finding the single server busy, so </a:t>
            </a:r>
            <a:r>
              <a:rPr lang="en-US" altLang="en-US" i="1"/>
              <a:t>P</a:t>
            </a:r>
            <a:r>
              <a:rPr lang="en-US" altLang="en-US" sz="2400" i="1" baseline="-25000"/>
              <a:t>Q</a:t>
            </a:r>
            <a:r>
              <a:rPr lang="en-US" altLang="en-US" sz="2400" baseline="-25000"/>
              <a:t>,1</a:t>
            </a:r>
            <a:r>
              <a:rPr lang="en-US" altLang="en-US"/>
              <a:t> = </a:t>
            </a:r>
            <a:r>
              <a:rPr lang="en-US" altLang="en-US">
                <a:sym typeface="Symbol" pitchFamily="18" charset="2"/>
              </a:rPr>
              <a:t></a:t>
            </a:r>
            <a:r>
              <a:rPr lang="en-US" altLang="en-US"/>
              <a:t> = </a:t>
            </a:r>
            <a:r>
              <a:rPr lang="en-US" altLang="en-US">
                <a:sym typeface="Symbol" pitchFamily="18" charset="2"/>
              </a:rPr>
              <a:t>/m </a:t>
            </a:r>
            <a:r>
              <a:rPr lang="en-US" altLang="en-US"/>
              <a:t>(remember: </a:t>
            </a:r>
            <a:r>
              <a:rPr lang="en-US" altLang="en-US">
                <a:latin typeface="Symbol" pitchFamily="18" charset="2"/>
              </a:rPr>
              <a:t>r</a:t>
            </a:r>
            <a:r>
              <a:rPr lang="en-US" altLang="en-US"/>
              <a:t> is the proportion of time the server is busy)</a:t>
            </a:r>
          </a:p>
          <a:p>
            <a:pPr>
              <a:buFontTx/>
              <a:buNone/>
            </a:pPr>
            <a:endParaRPr lang="en-US" altLang="en-US">
              <a:sym typeface="Symbol" pitchFamily="18" charset="2"/>
            </a:endParaRPr>
          </a:p>
        </p:txBody>
      </p:sp>
      <p:graphicFrame>
        <p:nvGraphicFramePr>
          <p:cNvPr id="783364" name="Object 4"/>
          <p:cNvGraphicFramePr>
            <a:graphicFrameLocks noChangeAspect="1"/>
          </p:cNvGraphicFramePr>
          <p:nvPr/>
        </p:nvGraphicFramePr>
        <p:xfrm>
          <a:off x="1819275" y="1946275"/>
          <a:ext cx="5730875" cy="885825"/>
        </p:xfrm>
        <a:graphic>
          <a:graphicData uri="http://schemas.openxmlformats.org/presentationml/2006/ole">
            <mc:AlternateContent xmlns:mc="http://schemas.openxmlformats.org/markup-compatibility/2006">
              <mc:Choice xmlns:v="urn:schemas-microsoft-com:vml" Requires="v">
                <p:oleObj spid="_x0000_s783377" name="Equation" r:id="rId4" imgW="2806560" imgH="444240" progId="Equation.DSMT4">
                  <p:embed/>
                </p:oleObj>
              </mc:Choice>
              <mc:Fallback>
                <p:oleObj name="Equation" r:id="rId4" imgW="280656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1946275"/>
                        <a:ext cx="57308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en-US" altLang="en-US"/>
              <a:t>M/M/m Statistical Multiplexing (3)</a:t>
            </a:r>
          </a:p>
        </p:txBody>
      </p:sp>
      <p:sp>
        <p:nvSpPr>
          <p:cNvPr id="858115" name="Rectangle 3"/>
          <p:cNvSpPr>
            <a:spLocks noGrp="1" noChangeArrowheads="1"/>
          </p:cNvSpPr>
          <p:nvPr>
            <p:ph type="body" idx="1"/>
          </p:nvPr>
        </p:nvSpPr>
        <p:spPr/>
        <p:txBody>
          <a:bodyPr/>
          <a:lstStyle/>
          <a:p>
            <a:r>
              <a:rPr lang="en-US" altLang="en-US"/>
              <a:t>Case 2:  </a:t>
            </a:r>
            <a:r>
              <a:rPr lang="en-US" altLang="en-US" i="1"/>
              <a:t>m</a:t>
            </a:r>
            <a:r>
              <a:rPr lang="en-US" altLang="en-US"/>
              <a:t> channels, each with service rate </a:t>
            </a:r>
            <a:r>
              <a:rPr lang="en-US" altLang="en-US">
                <a:sym typeface="Symbol" pitchFamily="18" charset="2"/>
              </a:rPr>
              <a:t> (M/M/m queue)</a:t>
            </a:r>
            <a:endParaRPr lang="en-US" altLang="en-US"/>
          </a:p>
        </p:txBody>
      </p:sp>
      <p:graphicFrame>
        <p:nvGraphicFramePr>
          <p:cNvPr id="858116" name="Object 4"/>
          <p:cNvGraphicFramePr>
            <a:graphicFrameLocks noChangeAspect="1"/>
          </p:cNvGraphicFramePr>
          <p:nvPr/>
        </p:nvGraphicFramePr>
        <p:xfrm>
          <a:off x="2735263" y="2428875"/>
          <a:ext cx="2166937" cy="887413"/>
        </p:xfrm>
        <a:graphic>
          <a:graphicData uri="http://schemas.openxmlformats.org/presentationml/2006/ole">
            <mc:AlternateContent xmlns:mc="http://schemas.openxmlformats.org/markup-compatibility/2006">
              <mc:Choice xmlns:v="urn:schemas-microsoft-com:vml" Requires="v">
                <p:oleObj spid="_x0000_s858126" name="Equation" r:id="rId3" imgW="1066680" imgH="444240" progId="Equation.DSMT4">
                  <p:embed/>
                </p:oleObj>
              </mc:Choice>
              <mc:Fallback>
                <p:oleObj name="Equation" r:id="rId3" imgW="106668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2428875"/>
                        <a:ext cx="2166937"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Statistical Multiplexing (4)</a:t>
            </a:r>
          </a:p>
        </p:txBody>
      </p:sp>
      <p:sp>
        <p:nvSpPr>
          <p:cNvPr id="785411" name="Rectangle 3"/>
          <p:cNvSpPr>
            <a:spLocks noGrp="1" noChangeArrowheads="1"/>
          </p:cNvSpPr>
          <p:nvPr>
            <p:ph type="body" idx="1"/>
          </p:nvPr>
        </p:nvSpPr>
        <p:spPr>
          <a:noFill/>
          <a:ln/>
        </p:spPr>
        <p:txBody>
          <a:bodyPr lIns="87312" tIns="42862" rIns="87312" bIns="42862"/>
          <a:lstStyle/>
          <a:p>
            <a:pPr marL="327025" indent="-327025"/>
            <a:r>
              <a:rPr lang="en-US" altLang="en-US"/>
              <a:t>Consider a lightly loaded system</a:t>
            </a:r>
          </a:p>
          <a:p>
            <a:pPr marL="703263" lvl="1" indent="-261938"/>
            <a:r>
              <a:rPr lang="en-US" altLang="en-US"/>
              <a:t> </a:t>
            </a:r>
            <a:r>
              <a:rPr lang="en-US" altLang="en-US">
                <a:latin typeface="Symbol" pitchFamily="18" charset="2"/>
              </a:rPr>
              <a:t>r </a:t>
            </a:r>
            <a:r>
              <a:rPr lang="en-US" altLang="en-US"/>
              <a:t>= </a:t>
            </a:r>
            <a:r>
              <a:rPr lang="en-US" altLang="en-US">
                <a:latin typeface="Symbol" pitchFamily="18" charset="2"/>
              </a:rPr>
              <a:t>l</a:t>
            </a:r>
            <a:r>
              <a:rPr lang="en-US" altLang="en-US"/>
              <a:t>/</a:t>
            </a:r>
            <a:r>
              <a:rPr lang="en-US" altLang="en-US" i="1"/>
              <a:t>m</a:t>
            </a:r>
            <a:r>
              <a:rPr lang="en-US" altLang="en-US">
                <a:latin typeface="Symbol" pitchFamily="18" charset="2"/>
              </a:rPr>
              <a:t>m </a:t>
            </a:r>
            <a:r>
              <a:rPr lang="en-US" altLang="en-US"/>
              <a:t>&lt;&lt; 1 (utilization is very low)</a:t>
            </a:r>
          </a:p>
          <a:p>
            <a:pPr marL="703263" lvl="1" indent="-261938"/>
            <a:r>
              <a:rPr lang="en-US" altLang="en-US" i="1"/>
              <a:t>P</a:t>
            </a:r>
            <a:r>
              <a:rPr lang="en-US" altLang="en-US" sz="2400" i="1" baseline="-25000"/>
              <a:t>Q</a:t>
            </a:r>
            <a:r>
              <a:rPr lang="en-US" altLang="en-US" sz="2400" baseline="-25000"/>
              <a:t>,1</a:t>
            </a:r>
            <a:r>
              <a:rPr lang="en-US" altLang="en-US" baseline="-25000"/>
              <a:t> </a:t>
            </a:r>
            <a:r>
              <a:rPr lang="en-US" altLang="en-US">
                <a:latin typeface="Symbol" pitchFamily="18" charset="2"/>
              </a:rPr>
              <a:t>» </a:t>
            </a:r>
            <a:r>
              <a:rPr lang="en-US" altLang="en-US"/>
              <a:t>0 and </a:t>
            </a:r>
            <a:r>
              <a:rPr lang="en-US" altLang="en-US" i="1"/>
              <a:t>P</a:t>
            </a:r>
            <a:r>
              <a:rPr lang="en-US" altLang="en-US" sz="2400" i="1" baseline="-25000"/>
              <a:t>Q</a:t>
            </a:r>
            <a:r>
              <a:rPr lang="en-US" altLang="en-US" sz="2400" baseline="-25000"/>
              <a:t>,</a:t>
            </a:r>
            <a:r>
              <a:rPr lang="en-US" altLang="en-US" sz="2400" i="1" baseline="-25000"/>
              <a:t>m</a:t>
            </a:r>
            <a:r>
              <a:rPr lang="en-US" altLang="en-US" i="1" baseline="-25000"/>
              <a:t> </a:t>
            </a:r>
            <a:r>
              <a:rPr lang="en-US" altLang="en-US">
                <a:latin typeface="Symbol" pitchFamily="18" charset="2"/>
              </a:rPr>
              <a:t>» </a:t>
            </a:r>
            <a:r>
              <a:rPr lang="en-US" altLang="en-US"/>
              <a:t>0</a:t>
            </a:r>
          </a:p>
        </p:txBody>
      </p:sp>
      <p:graphicFrame>
        <p:nvGraphicFramePr>
          <p:cNvPr id="785412" name="Object 4"/>
          <p:cNvGraphicFramePr>
            <a:graphicFrameLocks noChangeAspect="1"/>
          </p:cNvGraphicFramePr>
          <p:nvPr/>
        </p:nvGraphicFramePr>
        <p:xfrm>
          <a:off x="1317625" y="2665413"/>
          <a:ext cx="5967413" cy="887412"/>
        </p:xfrm>
        <a:graphic>
          <a:graphicData uri="http://schemas.openxmlformats.org/presentationml/2006/ole">
            <mc:AlternateContent xmlns:mc="http://schemas.openxmlformats.org/markup-compatibility/2006">
              <mc:Choice xmlns:v="urn:schemas-microsoft-com:vml" Requires="v">
                <p:oleObj spid="_x0000_s965650" name="Equation" r:id="rId4" imgW="2984400" imgH="444240" progId="Equation.DSMT4">
                  <p:embed/>
                </p:oleObj>
              </mc:Choice>
              <mc:Fallback>
                <p:oleObj name="Equation" r:id="rId4" imgW="298440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25" y="2665413"/>
                        <a:ext cx="5967413"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5413" name="Object 5"/>
          <p:cNvGraphicFramePr>
            <a:graphicFrameLocks noChangeAspect="1"/>
          </p:cNvGraphicFramePr>
          <p:nvPr/>
        </p:nvGraphicFramePr>
        <p:xfrm>
          <a:off x="1284288" y="3732213"/>
          <a:ext cx="6170612" cy="887412"/>
        </p:xfrm>
        <a:graphic>
          <a:graphicData uri="http://schemas.openxmlformats.org/presentationml/2006/ole">
            <mc:AlternateContent xmlns:mc="http://schemas.openxmlformats.org/markup-compatibility/2006">
              <mc:Choice xmlns:v="urn:schemas-microsoft-com:vml" Requires="v">
                <p:oleObj spid="_x0000_s965651" name="Equation" r:id="rId6" imgW="3085920" imgH="444240" progId="Equation.DSMT4">
                  <p:embed/>
                </p:oleObj>
              </mc:Choice>
              <mc:Fallback>
                <p:oleObj name="Equation" r:id="rId6" imgW="3085920" imgH="4442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4288" y="3732213"/>
                        <a:ext cx="6170612"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5414" name="Rectangle 6"/>
          <p:cNvSpPr>
            <a:spLocks noChangeArrowheads="1"/>
          </p:cNvSpPr>
          <p:nvPr/>
        </p:nvSpPr>
        <p:spPr bwMode="auto">
          <a:xfrm>
            <a:off x="762000" y="4968875"/>
            <a:ext cx="7620000" cy="14620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57200" indent="-4572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0">
                <a:solidFill>
                  <a:schemeClr val="tx2"/>
                </a:solidFill>
                <a:latin typeface="Monotype Sorts"/>
                <a:sym typeface="Wingdings" pitchFamily="2" charset="2"/>
              </a:rPr>
              <a:t></a:t>
            </a:r>
            <a:r>
              <a:rPr lang="en-US" altLang="en-US" sz="2000" b="0">
                <a:solidFill>
                  <a:schemeClr val="tx2"/>
                </a:solidFill>
                <a:latin typeface="Monotype Sorts"/>
              </a:rPr>
              <a:t>	</a:t>
            </a:r>
            <a:r>
              <a:rPr lang="en-US" altLang="en-US" sz="2000" b="0">
                <a:solidFill>
                  <a:schemeClr val="tx2"/>
                </a:solidFill>
                <a:latin typeface="Arial" pitchFamily="34" charset="0"/>
              </a:rPr>
              <a:t>The </a:t>
            </a:r>
            <a:r>
              <a:rPr lang="en-US" altLang="en-US" sz="2000" b="0" i="1">
                <a:solidFill>
                  <a:schemeClr val="tx2"/>
                </a:solidFill>
                <a:latin typeface="Arial" pitchFamily="34" charset="0"/>
              </a:rPr>
              <a:t>m</a:t>
            </a:r>
            <a:r>
              <a:rPr lang="en-US" altLang="en-US" sz="2000" b="0">
                <a:solidFill>
                  <a:schemeClr val="tx2"/>
                </a:solidFill>
                <a:latin typeface="Arial" pitchFamily="34" charset="0"/>
              </a:rPr>
              <a:t> sub-channels lead to </a:t>
            </a:r>
            <a:r>
              <a:rPr lang="en-US" altLang="en-US" sz="2000" b="0" i="1">
                <a:solidFill>
                  <a:schemeClr val="tx2"/>
                </a:solidFill>
                <a:latin typeface="Arial" pitchFamily="34" charset="0"/>
              </a:rPr>
              <a:t>m</a:t>
            </a:r>
            <a:r>
              <a:rPr lang="en-US" altLang="en-US" sz="2000" b="0">
                <a:solidFill>
                  <a:schemeClr val="tx2"/>
                </a:solidFill>
                <a:latin typeface="Arial" pitchFamily="34" charset="0"/>
              </a:rPr>
              <a:t> times the delay of the single channel under light loading conditions </a:t>
            </a:r>
            <a:r>
              <a:rPr lang="en-US" altLang="en-US" sz="2000" b="0">
                <a:latin typeface="Arial" pitchFamily="34" charset="0"/>
              </a:rPr>
              <a:t>because the propagation delay for one of the single sub-channels is m times greater.</a:t>
            </a:r>
            <a:endParaRPr lang="en-US" altLang="en-US" sz="2000" b="0">
              <a:solidFill>
                <a:schemeClr val="tx2"/>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85414"/>
                                        </p:tgtEl>
                                        <p:attrNameLst>
                                          <p:attrName>style.visibility</p:attrName>
                                        </p:attrNameLst>
                                      </p:cBhvr>
                                      <p:to>
                                        <p:strVal val="visible"/>
                                      </p:to>
                                    </p:set>
                                    <p:anim calcmode="lin" valueType="num">
                                      <p:cBhvr>
                                        <p:cTn id="7" dur="500" fill="hold"/>
                                        <p:tgtEl>
                                          <p:spTgt spid="785414"/>
                                        </p:tgtEl>
                                        <p:attrNameLst>
                                          <p:attrName>ppt_w</p:attrName>
                                        </p:attrNameLst>
                                      </p:cBhvr>
                                      <p:tavLst>
                                        <p:tav tm="0">
                                          <p:val>
                                            <p:strVal val="2/3*#ppt_w"/>
                                          </p:val>
                                        </p:tav>
                                        <p:tav tm="100000">
                                          <p:val>
                                            <p:strVal val="#ppt_w"/>
                                          </p:val>
                                        </p:tav>
                                      </p:tavLst>
                                    </p:anim>
                                    <p:anim calcmode="lin" valueType="num">
                                      <p:cBhvr>
                                        <p:cTn id="8" dur="500" fill="hold"/>
                                        <p:tgtEl>
                                          <p:spTgt spid="78541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M/M/m Statistical Multiplexing (5)</a:t>
            </a:r>
          </a:p>
        </p:txBody>
      </p:sp>
      <p:sp>
        <p:nvSpPr>
          <p:cNvPr id="787459" name="Rectangle 1027"/>
          <p:cNvSpPr>
            <a:spLocks noGrp="1" noChangeArrowheads="1"/>
          </p:cNvSpPr>
          <p:nvPr>
            <p:ph type="body" idx="1"/>
          </p:nvPr>
        </p:nvSpPr>
        <p:spPr>
          <a:noFill/>
          <a:ln/>
        </p:spPr>
        <p:txBody>
          <a:bodyPr lIns="87312" tIns="42862" rIns="87312" bIns="42862"/>
          <a:lstStyle/>
          <a:p>
            <a:pPr marL="327025" indent="-327025"/>
            <a:r>
              <a:rPr lang="en-US" altLang="en-US"/>
              <a:t>Consider a heavily loaded system</a:t>
            </a:r>
          </a:p>
          <a:p>
            <a:pPr marL="703263" lvl="1" indent="-261938"/>
            <a:r>
              <a:rPr lang="en-US" altLang="en-US"/>
              <a:t> </a:t>
            </a:r>
            <a:r>
              <a:rPr lang="en-US" altLang="en-US">
                <a:latin typeface="Symbol" pitchFamily="18" charset="2"/>
              </a:rPr>
              <a:t>r </a:t>
            </a:r>
            <a:r>
              <a:rPr lang="en-US" altLang="en-US"/>
              <a:t>= </a:t>
            </a:r>
            <a:r>
              <a:rPr lang="en-US" altLang="en-US">
                <a:latin typeface="Symbol" pitchFamily="18" charset="2"/>
              </a:rPr>
              <a:t>l</a:t>
            </a:r>
            <a:r>
              <a:rPr lang="en-US" altLang="en-US"/>
              <a:t>/</a:t>
            </a:r>
            <a:r>
              <a:rPr lang="en-US" altLang="en-US" i="1"/>
              <a:t>m</a:t>
            </a:r>
            <a:r>
              <a:rPr lang="en-US" altLang="en-US">
                <a:latin typeface="Symbol" pitchFamily="18" charset="2"/>
              </a:rPr>
              <a:t>m ®</a:t>
            </a:r>
            <a:r>
              <a:rPr lang="en-US" altLang="en-US"/>
              <a:t> 1 (utilization is nearly 100%)</a:t>
            </a:r>
          </a:p>
          <a:p>
            <a:pPr marL="703263" lvl="1" indent="-261938"/>
            <a:r>
              <a:rPr lang="en-US" altLang="en-US" i="1"/>
              <a:t>P</a:t>
            </a:r>
            <a:r>
              <a:rPr lang="en-US" altLang="en-US" sz="2400" i="1" baseline="-25000"/>
              <a:t>Q</a:t>
            </a:r>
            <a:r>
              <a:rPr lang="en-US" altLang="en-US" sz="2400" baseline="-25000"/>
              <a:t>,1</a:t>
            </a:r>
            <a:r>
              <a:rPr lang="en-US" altLang="en-US" baseline="-25000"/>
              <a:t> </a:t>
            </a:r>
            <a:r>
              <a:rPr lang="en-US" altLang="en-US">
                <a:latin typeface="Symbol" pitchFamily="18" charset="2"/>
              </a:rPr>
              <a:t>» </a:t>
            </a:r>
            <a:r>
              <a:rPr lang="en-US" altLang="en-US"/>
              <a:t>1, </a:t>
            </a:r>
            <a:r>
              <a:rPr lang="en-US" altLang="en-US" i="1"/>
              <a:t>P</a:t>
            </a:r>
            <a:r>
              <a:rPr lang="en-US" altLang="en-US" sz="2400" i="1" baseline="-25000"/>
              <a:t>Q</a:t>
            </a:r>
            <a:r>
              <a:rPr lang="en-US" altLang="en-US" sz="2400" baseline="-25000"/>
              <a:t>,</a:t>
            </a:r>
            <a:r>
              <a:rPr lang="en-US" altLang="en-US" sz="2400" i="1" baseline="-25000"/>
              <a:t>m</a:t>
            </a:r>
            <a:r>
              <a:rPr lang="en-US" altLang="en-US" i="1" baseline="-25000"/>
              <a:t> </a:t>
            </a:r>
            <a:r>
              <a:rPr lang="en-US" altLang="en-US">
                <a:latin typeface="Symbol" pitchFamily="18" charset="2"/>
              </a:rPr>
              <a:t>» </a:t>
            </a:r>
            <a:r>
              <a:rPr lang="en-US" altLang="en-US"/>
              <a:t>1, 1/</a:t>
            </a:r>
            <a:r>
              <a:rPr lang="en-US" altLang="en-US" i="1"/>
              <a:t>m</a:t>
            </a:r>
            <a:r>
              <a:rPr lang="en-US" altLang="en-US">
                <a:latin typeface="Symbol" pitchFamily="18" charset="2"/>
              </a:rPr>
              <a:t>m</a:t>
            </a:r>
            <a:r>
              <a:rPr lang="en-US" altLang="en-US"/>
              <a:t> &lt; 1/</a:t>
            </a:r>
            <a:r>
              <a:rPr lang="en-US" altLang="en-US">
                <a:latin typeface="Symbol" pitchFamily="18" charset="2"/>
              </a:rPr>
              <a:t>m</a:t>
            </a:r>
            <a:r>
              <a:rPr lang="en-US" altLang="en-US"/>
              <a:t> &lt;&lt; 1/(</a:t>
            </a:r>
            <a:r>
              <a:rPr lang="en-US" altLang="en-US" i="1"/>
              <a:t>m</a:t>
            </a:r>
            <a:r>
              <a:rPr lang="en-US" altLang="en-US">
                <a:latin typeface="Symbol" pitchFamily="18" charset="2"/>
              </a:rPr>
              <a:t>m</a:t>
            </a:r>
            <a:r>
              <a:rPr lang="en-US" altLang="en-US"/>
              <a:t>-</a:t>
            </a:r>
            <a:r>
              <a:rPr lang="en-US" altLang="en-US">
                <a:latin typeface="Symbol" pitchFamily="18" charset="2"/>
              </a:rPr>
              <a:t>l</a:t>
            </a:r>
            <a:r>
              <a:rPr lang="en-US" altLang="en-US"/>
              <a:t>)</a:t>
            </a:r>
          </a:p>
        </p:txBody>
      </p:sp>
      <p:graphicFrame>
        <p:nvGraphicFramePr>
          <p:cNvPr id="787460" name="Object 1028"/>
          <p:cNvGraphicFramePr>
            <a:graphicFrameLocks noChangeAspect="1"/>
          </p:cNvGraphicFramePr>
          <p:nvPr/>
        </p:nvGraphicFramePr>
        <p:xfrm>
          <a:off x="1285875" y="2651125"/>
          <a:ext cx="6424613" cy="887413"/>
        </p:xfrm>
        <a:graphic>
          <a:graphicData uri="http://schemas.openxmlformats.org/presentationml/2006/ole">
            <mc:AlternateContent xmlns:mc="http://schemas.openxmlformats.org/markup-compatibility/2006">
              <mc:Choice xmlns:v="urn:schemas-microsoft-com:vml" Requires="v">
                <p:oleObj spid="_x0000_s966674" name="Equation" r:id="rId4" imgW="3213000" imgH="444240" progId="Equation.DSMT4">
                  <p:embed/>
                </p:oleObj>
              </mc:Choice>
              <mc:Fallback>
                <p:oleObj name="Equation" r:id="rId4" imgW="3213000" imgH="444240" progId="Equation.DSMT4">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2651125"/>
                        <a:ext cx="6424613"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7461" name="Object 1029"/>
          <p:cNvGraphicFramePr>
            <a:graphicFrameLocks noChangeAspect="1"/>
          </p:cNvGraphicFramePr>
          <p:nvPr/>
        </p:nvGraphicFramePr>
        <p:xfrm>
          <a:off x="1317625" y="3794125"/>
          <a:ext cx="6602413" cy="887413"/>
        </p:xfrm>
        <a:graphic>
          <a:graphicData uri="http://schemas.openxmlformats.org/presentationml/2006/ole">
            <mc:AlternateContent xmlns:mc="http://schemas.openxmlformats.org/markup-compatibility/2006">
              <mc:Choice xmlns:v="urn:schemas-microsoft-com:vml" Requires="v">
                <p:oleObj spid="_x0000_s966675" name="Equation" r:id="rId6" imgW="3301920" imgH="444240" progId="Equation.DSMT4">
                  <p:embed/>
                </p:oleObj>
              </mc:Choice>
              <mc:Fallback>
                <p:oleObj name="Equation" r:id="rId6" imgW="3301920" imgH="444240" progId="Equation.DSMT4">
                  <p:embed/>
                  <p:pic>
                    <p:nvPicPr>
                      <p:cNvPr id="0" name="Object 10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625" y="3794125"/>
                        <a:ext cx="6602413"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7462" name="Rectangle 1030"/>
          <p:cNvSpPr>
            <a:spLocks noChangeArrowheads="1"/>
          </p:cNvSpPr>
          <p:nvPr/>
        </p:nvSpPr>
        <p:spPr bwMode="auto">
          <a:xfrm>
            <a:off x="685800" y="5105400"/>
            <a:ext cx="7772400" cy="85248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57200" indent="-4572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800" b="0">
                <a:solidFill>
                  <a:schemeClr val="tx2"/>
                </a:solidFill>
                <a:latin typeface="Monotype Sorts"/>
                <a:sym typeface="Wingdings" pitchFamily="2" charset="2"/>
              </a:rPr>
              <a:t></a:t>
            </a:r>
            <a:r>
              <a:rPr lang="en-US" altLang="en-US" sz="2000" b="0">
                <a:solidFill>
                  <a:schemeClr val="tx2"/>
                </a:solidFill>
                <a:latin typeface="Monotype Sorts"/>
              </a:rPr>
              <a:t>	</a:t>
            </a:r>
            <a:r>
              <a:rPr lang="en-US" altLang="en-US" sz="2000" b="0">
                <a:solidFill>
                  <a:schemeClr val="tx2"/>
                </a:solidFill>
                <a:latin typeface="Arial" pitchFamily="34" charset="0"/>
              </a:rPr>
              <a:t>The single channel and the </a:t>
            </a:r>
            <a:r>
              <a:rPr lang="en-US" altLang="en-US" sz="2000" b="0" i="1">
                <a:solidFill>
                  <a:schemeClr val="tx2"/>
                </a:solidFill>
                <a:latin typeface="Arial" pitchFamily="34" charset="0"/>
              </a:rPr>
              <a:t>m</a:t>
            </a:r>
            <a:r>
              <a:rPr lang="en-US" altLang="en-US" sz="2000" b="0">
                <a:solidFill>
                  <a:schemeClr val="tx2"/>
                </a:solidFill>
                <a:latin typeface="Arial" pitchFamily="34" charset="0"/>
              </a:rPr>
              <a:t> sub-channels yield similar delays under heavy loading 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87462"/>
                                        </p:tgtEl>
                                        <p:attrNameLst>
                                          <p:attrName>style.visibility</p:attrName>
                                        </p:attrNameLst>
                                      </p:cBhvr>
                                      <p:to>
                                        <p:strVal val="visible"/>
                                      </p:to>
                                    </p:set>
                                    <p:anim calcmode="lin" valueType="num">
                                      <p:cBhvr>
                                        <p:cTn id="7" dur="500" fill="hold"/>
                                        <p:tgtEl>
                                          <p:spTgt spid="787462"/>
                                        </p:tgtEl>
                                        <p:attrNameLst>
                                          <p:attrName>ppt_w</p:attrName>
                                        </p:attrNameLst>
                                      </p:cBhvr>
                                      <p:tavLst>
                                        <p:tav tm="0">
                                          <p:val>
                                            <p:strVal val="2/3*#ppt_w"/>
                                          </p:val>
                                        </p:tav>
                                        <p:tav tm="100000">
                                          <p:val>
                                            <p:strVal val="#ppt_w"/>
                                          </p:val>
                                        </p:tav>
                                      </p:tavLst>
                                    </p:anim>
                                    <p:anim calcmode="lin" valueType="num">
                                      <p:cBhvr>
                                        <p:cTn id="8" dur="500" fill="hold"/>
                                        <p:tgtEl>
                                          <p:spTgt spid="78746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4" name="Rectangle 4"/>
          <p:cNvSpPr>
            <a:spLocks noGrp="1" noChangeArrowheads="1"/>
          </p:cNvSpPr>
          <p:nvPr>
            <p:ph type="title"/>
          </p:nvPr>
        </p:nvSpPr>
        <p:spPr/>
        <p:txBody>
          <a:bodyPr/>
          <a:lstStyle/>
          <a:p>
            <a:r>
              <a:rPr lang="en-US" altLang="en-US"/>
              <a:t>M/M/m/m Queue (1)</a:t>
            </a:r>
          </a:p>
        </p:txBody>
      </p:sp>
      <p:sp>
        <p:nvSpPr>
          <p:cNvPr id="793605" name="Rectangle 5"/>
          <p:cNvSpPr>
            <a:spLocks noGrp="1" noChangeArrowheads="1"/>
          </p:cNvSpPr>
          <p:nvPr>
            <p:ph type="body" idx="1"/>
          </p:nvPr>
        </p:nvSpPr>
        <p:spPr/>
        <p:txBody>
          <a:bodyPr/>
          <a:lstStyle/>
          <a:p>
            <a:r>
              <a:rPr lang="en-US" altLang="en-US"/>
              <a:t>The M/M/m/m queue is known as the “m-Server Loss system”</a:t>
            </a:r>
          </a:p>
          <a:p>
            <a:pPr lvl="1"/>
            <a:r>
              <a:rPr lang="en-US" altLang="en-US"/>
              <a:t>There are </a:t>
            </a:r>
            <a:r>
              <a:rPr lang="en-US" altLang="en-US" i="1"/>
              <a:t>m</a:t>
            </a:r>
            <a:r>
              <a:rPr lang="en-US" altLang="en-US"/>
              <a:t> servers (like the M/M/m queue)</a:t>
            </a:r>
          </a:p>
          <a:p>
            <a:pPr lvl="1"/>
            <a:r>
              <a:rPr lang="en-US" altLang="en-US"/>
              <a:t>The last “m” in M/M/m/m denotes that the system capacity is limited to </a:t>
            </a:r>
            <a:r>
              <a:rPr lang="en-US" altLang="en-US" i="1"/>
              <a:t>m</a:t>
            </a:r>
            <a:r>
              <a:rPr lang="en-US" altLang="en-US"/>
              <a:t> customers</a:t>
            </a:r>
          </a:p>
          <a:p>
            <a:pPr lvl="1"/>
            <a:r>
              <a:rPr lang="en-US" altLang="en-US"/>
              <a:t>Queuing is not allowed, so a customer that arrives at a system with all servers busy is </a:t>
            </a:r>
            <a:r>
              <a:rPr lang="en-US" altLang="en-US" b="1"/>
              <a:t>lost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ltLang="en-US"/>
              <a:t>M/M/m/m Queue (2)</a:t>
            </a:r>
          </a:p>
        </p:txBody>
      </p:sp>
      <p:sp>
        <p:nvSpPr>
          <p:cNvPr id="859139" name="Rectangle 3"/>
          <p:cNvSpPr>
            <a:spLocks noGrp="1" noChangeArrowheads="1"/>
          </p:cNvSpPr>
          <p:nvPr>
            <p:ph type="body" idx="1"/>
          </p:nvPr>
        </p:nvSpPr>
        <p:spPr/>
        <p:txBody>
          <a:bodyPr/>
          <a:lstStyle/>
          <a:p>
            <a:r>
              <a:rPr lang="en-US" altLang="en-US">
                <a:solidFill>
                  <a:schemeClr val="tx2"/>
                </a:solidFill>
              </a:rPr>
              <a:t>Example:</a:t>
            </a:r>
            <a:r>
              <a:rPr lang="en-US" altLang="en-US"/>
              <a:t>  A transmission line in a circuit-switched network that consists of </a:t>
            </a:r>
            <a:r>
              <a:rPr lang="en-US" altLang="en-US" i="1"/>
              <a:t>m</a:t>
            </a:r>
            <a:r>
              <a:rPr lang="en-US" altLang="en-US"/>
              <a:t> circuits</a:t>
            </a:r>
          </a:p>
          <a:p>
            <a:pPr lvl="1"/>
            <a:r>
              <a:rPr lang="en-US" altLang="en-US"/>
              <a:t>The </a:t>
            </a:r>
            <a:r>
              <a:rPr lang="en-US" altLang="en-US" i="1"/>
              <a:t>m</a:t>
            </a:r>
            <a:r>
              <a:rPr lang="en-US" altLang="en-US"/>
              <a:t> circuits are </a:t>
            </a:r>
            <a:r>
              <a:rPr lang="en-US" altLang="en-US" i="1"/>
              <a:t>m</a:t>
            </a:r>
            <a:r>
              <a:rPr lang="en-US" altLang="en-US"/>
              <a:t> servers for connections</a:t>
            </a:r>
          </a:p>
          <a:p>
            <a:pPr lvl="1"/>
            <a:r>
              <a:rPr lang="en-US" altLang="en-US"/>
              <a:t>The service time, 1/</a:t>
            </a:r>
            <a:r>
              <a:rPr lang="en-US" altLang="en-US">
                <a:sym typeface="Symbol" pitchFamily="18" charset="2"/>
              </a:rPr>
              <a:t></a:t>
            </a:r>
            <a:r>
              <a:rPr lang="en-US" altLang="en-US"/>
              <a:t>, is the connection hold time</a:t>
            </a:r>
          </a:p>
          <a:p>
            <a:pPr lvl="1"/>
            <a:r>
              <a:rPr lang="en-US" altLang="en-US"/>
              <a:t>Connection requests beyond </a:t>
            </a:r>
            <a:r>
              <a:rPr lang="en-US" altLang="en-US" i="1"/>
              <a:t>m</a:t>
            </a:r>
            <a:r>
              <a:rPr lang="en-US" altLang="en-US"/>
              <a:t> are blocked (lost)</a:t>
            </a:r>
          </a:p>
          <a:p>
            <a:pPr lvl="1"/>
            <a:r>
              <a:rPr lang="en-US" altLang="en-US"/>
              <a:t>Blocking probability is clearly an important performance measure</a:t>
            </a:r>
          </a:p>
        </p:txBody>
      </p:sp>
      <p:sp>
        <p:nvSpPr>
          <p:cNvPr id="859140" name="Line 4"/>
          <p:cNvSpPr>
            <a:spLocks noChangeShapeType="1"/>
          </p:cNvSpPr>
          <p:nvPr/>
        </p:nvSpPr>
        <p:spPr bwMode="auto">
          <a:xfrm flipH="1">
            <a:off x="3240088" y="40894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1" name="Line 5"/>
          <p:cNvSpPr>
            <a:spLocks noChangeShapeType="1"/>
          </p:cNvSpPr>
          <p:nvPr/>
        </p:nvSpPr>
        <p:spPr bwMode="auto">
          <a:xfrm>
            <a:off x="1554163" y="4775200"/>
            <a:ext cx="1685925"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2" name="Line 6"/>
          <p:cNvSpPr>
            <a:spLocks noChangeShapeType="1"/>
          </p:cNvSpPr>
          <p:nvPr/>
        </p:nvSpPr>
        <p:spPr bwMode="auto">
          <a:xfrm>
            <a:off x="3240088" y="4089400"/>
            <a:ext cx="0" cy="137160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3" name="Oval 7"/>
          <p:cNvSpPr>
            <a:spLocks noChangeArrowheads="1"/>
          </p:cNvSpPr>
          <p:nvPr/>
        </p:nvSpPr>
        <p:spPr bwMode="auto">
          <a:xfrm>
            <a:off x="3932238" y="3867150"/>
            <a:ext cx="444500" cy="4445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tx2"/>
                </a:solidFill>
                <a:latin typeface="Symbol" pitchFamily="18" charset="2"/>
              </a:rPr>
              <a:t>m</a:t>
            </a:r>
          </a:p>
        </p:txBody>
      </p:sp>
      <p:sp>
        <p:nvSpPr>
          <p:cNvPr id="859144" name="Line 8"/>
          <p:cNvSpPr>
            <a:spLocks noChangeShapeType="1"/>
          </p:cNvSpPr>
          <p:nvPr/>
        </p:nvSpPr>
        <p:spPr bwMode="auto">
          <a:xfrm flipH="1">
            <a:off x="3240088" y="46228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5" name="Oval 9"/>
          <p:cNvSpPr>
            <a:spLocks noChangeArrowheads="1"/>
          </p:cNvSpPr>
          <p:nvPr/>
        </p:nvSpPr>
        <p:spPr bwMode="auto">
          <a:xfrm>
            <a:off x="3932238" y="4400550"/>
            <a:ext cx="444500" cy="4445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tx2"/>
                </a:solidFill>
                <a:latin typeface="Symbol" pitchFamily="18" charset="2"/>
              </a:rPr>
              <a:t>m</a:t>
            </a:r>
          </a:p>
        </p:txBody>
      </p:sp>
      <p:sp>
        <p:nvSpPr>
          <p:cNvPr id="859146" name="Line 10"/>
          <p:cNvSpPr>
            <a:spLocks noChangeShapeType="1"/>
          </p:cNvSpPr>
          <p:nvPr/>
        </p:nvSpPr>
        <p:spPr bwMode="auto">
          <a:xfrm flipH="1">
            <a:off x="3240088" y="54610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7" name="Oval 11"/>
          <p:cNvSpPr>
            <a:spLocks noChangeArrowheads="1"/>
          </p:cNvSpPr>
          <p:nvPr/>
        </p:nvSpPr>
        <p:spPr bwMode="auto">
          <a:xfrm>
            <a:off x="3932238" y="5238750"/>
            <a:ext cx="444500" cy="4445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tx2"/>
                </a:solidFill>
                <a:latin typeface="Symbol" pitchFamily="18" charset="2"/>
              </a:rPr>
              <a:t>m</a:t>
            </a:r>
          </a:p>
        </p:txBody>
      </p:sp>
      <p:sp>
        <p:nvSpPr>
          <p:cNvPr id="859148" name="Rectangle 12"/>
          <p:cNvSpPr>
            <a:spLocks noChangeArrowheads="1"/>
          </p:cNvSpPr>
          <p:nvPr/>
        </p:nvSpPr>
        <p:spPr bwMode="auto">
          <a:xfrm>
            <a:off x="3916363" y="4713288"/>
            <a:ext cx="47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859149" name="Line 13"/>
          <p:cNvSpPr>
            <a:spLocks noChangeShapeType="1"/>
          </p:cNvSpPr>
          <p:nvPr/>
        </p:nvSpPr>
        <p:spPr bwMode="auto">
          <a:xfrm flipH="1">
            <a:off x="4383088" y="40894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0" name="Line 14"/>
          <p:cNvSpPr>
            <a:spLocks noChangeShapeType="1"/>
          </p:cNvSpPr>
          <p:nvPr/>
        </p:nvSpPr>
        <p:spPr bwMode="auto">
          <a:xfrm>
            <a:off x="5068888" y="4089400"/>
            <a:ext cx="0" cy="137160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1" name="Line 15"/>
          <p:cNvSpPr>
            <a:spLocks noChangeShapeType="1"/>
          </p:cNvSpPr>
          <p:nvPr/>
        </p:nvSpPr>
        <p:spPr bwMode="auto">
          <a:xfrm flipH="1">
            <a:off x="4383088" y="46228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2" name="Line 16"/>
          <p:cNvSpPr>
            <a:spLocks noChangeShapeType="1"/>
          </p:cNvSpPr>
          <p:nvPr/>
        </p:nvSpPr>
        <p:spPr bwMode="auto">
          <a:xfrm flipH="1">
            <a:off x="4383088" y="54610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3" name="Line 17"/>
          <p:cNvSpPr>
            <a:spLocks noChangeShapeType="1"/>
          </p:cNvSpPr>
          <p:nvPr/>
        </p:nvSpPr>
        <p:spPr bwMode="auto">
          <a:xfrm flipH="1">
            <a:off x="5068888" y="4775200"/>
            <a:ext cx="685800" cy="0"/>
          </a:xfrm>
          <a:prstGeom prst="line">
            <a:avLst/>
          </a:prstGeom>
          <a:noFill/>
          <a:ln w="381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4" name="Rectangle 18"/>
          <p:cNvSpPr>
            <a:spLocks noChangeArrowheads="1"/>
          </p:cNvSpPr>
          <p:nvPr/>
        </p:nvSpPr>
        <p:spPr bwMode="auto">
          <a:xfrm>
            <a:off x="1554163" y="4241800"/>
            <a:ext cx="37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latin typeface="Symbol" pitchFamily="18" charset="2"/>
              </a:rPr>
              <a:t>l</a:t>
            </a:r>
          </a:p>
        </p:txBody>
      </p:sp>
      <p:sp>
        <p:nvSpPr>
          <p:cNvPr id="859155" name="Rectangle 19"/>
          <p:cNvSpPr>
            <a:spLocks noChangeArrowheads="1"/>
          </p:cNvSpPr>
          <p:nvPr/>
        </p:nvSpPr>
        <p:spPr bwMode="auto">
          <a:xfrm>
            <a:off x="6278563" y="4470400"/>
            <a:ext cx="1747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i="1"/>
              <a:t>m</a:t>
            </a:r>
            <a:r>
              <a:rPr lang="en-US" altLang="en-US" sz="2800" b="0"/>
              <a:t> servers</a:t>
            </a:r>
          </a:p>
        </p:txBody>
      </p:sp>
      <p:sp>
        <p:nvSpPr>
          <p:cNvPr id="859156" name="AutoShape 20"/>
          <p:cNvSpPr>
            <a:spLocks/>
          </p:cNvSpPr>
          <p:nvPr/>
        </p:nvSpPr>
        <p:spPr bwMode="auto">
          <a:xfrm>
            <a:off x="5897563" y="4013200"/>
            <a:ext cx="304800" cy="1524000"/>
          </a:xfrm>
          <a:prstGeom prst="rightBrace">
            <a:avLst>
              <a:gd name="adj1" fmla="val 41667"/>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57" name="Text Box 21"/>
          <p:cNvSpPr txBox="1">
            <a:spLocks noChangeArrowheads="1"/>
          </p:cNvSpPr>
          <p:nvPr/>
        </p:nvSpPr>
        <p:spPr bwMode="auto">
          <a:xfrm>
            <a:off x="1249363" y="49339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0" i="1"/>
              <a:t>no queuing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r>
              <a:rPr lang="en-US" altLang="en-US"/>
              <a:t>M/M/m/m Queue (3)</a:t>
            </a:r>
          </a:p>
        </p:txBody>
      </p:sp>
      <p:grpSp>
        <p:nvGrpSpPr>
          <p:cNvPr id="860191" name="Group 31"/>
          <p:cNvGrpSpPr>
            <a:grpSpLocks/>
          </p:cNvGrpSpPr>
          <p:nvPr/>
        </p:nvGrpSpPr>
        <p:grpSpPr bwMode="auto">
          <a:xfrm>
            <a:off x="838200" y="2362200"/>
            <a:ext cx="7467600" cy="2195513"/>
            <a:chOff x="336" y="2592"/>
            <a:chExt cx="4704" cy="1383"/>
          </a:xfrm>
        </p:grpSpPr>
        <p:sp>
          <p:nvSpPr>
            <p:cNvPr id="860164" name="Oval 4"/>
            <p:cNvSpPr>
              <a:spLocks noChangeArrowheads="1"/>
            </p:cNvSpPr>
            <p:nvPr/>
          </p:nvSpPr>
          <p:spPr bwMode="auto">
            <a:xfrm>
              <a:off x="336"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860165" name="Text Box 5"/>
            <p:cNvSpPr txBox="1">
              <a:spLocks noChangeArrowheads="1"/>
            </p:cNvSpPr>
            <p:nvPr/>
          </p:nvSpPr>
          <p:spPr bwMode="auto">
            <a:xfrm>
              <a:off x="905"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60166" name="Text Box 6"/>
            <p:cNvSpPr txBox="1">
              <a:spLocks noChangeArrowheads="1"/>
            </p:cNvSpPr>
            <p:nvPr/>
          </p:nvSpPr>
          <p:spPr bwMode="auto">
            <a:xfrm>
              <a:off x="856" y="3648"/>
              <a:ext cx="2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m</a:t>
              </a:r>
              <a:endParaRPr lang="en-US" altLang="en-US" sz="2800" b="0"/>
            </a:p>
          </p:txBody>
        </p:sp>
        <p:sp>
          <p:nvSpPr>
            <p:cNvPr id="860167" name="Oval 7"/>
            <p:cNvSpPr>
              <a:spLocks noChangeArrowheads="1"/>
            </p:cNvSpPr>
            <p:nvPr/>
          </p:nvSpPr>
          <p:spPr bwMode="auto">
            <a:xfrm>
              <a:off x="1200"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860168" name="Oval 8"/>
            <p:cNvSpPr>
              <a:spLocks noChangeArrowheads="1"/>
            </p:cNvSpPr>
            <p:nvPr/>
          </p:nvSpPr>
          <p:spPr bwMode="auto">
            <a:xfrm>
              <a:off x="2064"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860169" name="AutoShape 9"/>
            <p:cNvSpPr>
              <a:spLocks noChangeArrowheads="1"/>
            </p:cNvSpPr>
            <p:nvPr/>
          </p:nvSpPr>
          <p:spPr bwMode="auto">
            <a:xfrm>
              <a:off x="480"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0" name="AutoShape 10"/>
            <p:cNvSpPr>
              <a:spLocks noChangeArrowheads="1"/>
            </p:cNvSpPr>
            <p:nvPr/>
          </p:nvSpPr>
          <p:spPr bwMode="auto">
            <a:xfrm>
              <a:off x="1392"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1" name="AutoShape 11"/>
            <p:cNvSpPr>
              <a:spLocks noChangeArrowheads="1"/>
            </p:cNvSpPr>
            <p:nvPr/>
          </p:nvSpPr>
          <p:spPr bwMode="auto">
            <a:xfrm flipH="1" flipV="1">
              <a:off x="432"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2" name="AutoShape 12"/>
            <p:cNvSpPr>
              <a:spLocks noChangeArrowheads="1"/>
            </p:cNvSpPr>
            <p:nvPr/>
          </p:nvSpPr>
          <p:spPr bwMode="auto">
            <a:xfrm flipH="1" flipV="1">
              <a:off x="1440"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3" name="Oval 13"/>
            <p:cNvSpPr>
              <a:spLocks noChangeArrowheads="1"/>
            </p:cNvSpPr>
            <p:nvPr/>
          </p:nvSpPr>
          <p:spPr bwMode="auto">
            <a:xfrm>
              <a:off x="3024"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m-2</a:t>
              </a:r>
            </a:p>
          </p:txBody>
        </p:sp>
        <p:sp>
          <p:nvSpPr>
            <p:cNvPr id="860174" name="Oval 14"/>
            <p:cNvSpPr>
              <a:spLocks noChangeArrowheads="1"/>
            </p:cNvSpPr>
            <p:nvPr/>
          </p:nvSpPr>
          <p:spPr bwMode="auto">
            <a:xfrm>
              <a:off x="3888"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m-1</a:t>
              </a:r>
            </a:p>
          </p:txBody>
        </p:sp>
        <p:sp>
          <p:nvSpPr>
            <p:cNvPr id="860175" name="AutoShape 15"/>
            <p:cNvSpPr>
              <a:spLocks noChangeArrowheads="1"/>
            </p:cNvSpPr>
            <p:nvPr/>
          </p:nvSpPr>
          <p:spPr bwMode="auto">
            <a:xfrm>
              <a:off x="3168"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6" name="AutoShape 16"/>
            <p:cNvSpPr>
              <a:spLocks noChangeArrowheads="1"/>
            </p:cNvSpPr>
            <p:nvPr/>
          </p:nvSpPr>
          <p:spPr bwMode="auto">
            <a:xfrm flipH="1" flipV="1">
              <a:off x="3216"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7" name="AutoShape 17"/>
            <p:cNvSpPr>
              <a:spLocks noChangeArrowheads="1"/>
            </p:cNvSpPr>
            <p:nvPr/>
          </p:nvSpPr>
          <p:spPr bwMode="auto">
            <a:xfrm>
              <a:off x="2640" y="2960"/>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8" name="AutoShape 18"/>
            <p:cNvSpPr>
              <a:spLocks noChangeArrowheads="1"/>
            </p:cNvSpPr>
            <p:nvPr/>
          </p:nvSpPr>
          <p:spPr bwMode="auto">
            <a:xfrm flipH="1">
              <a:off x="2640" y="3440"/>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79" name="AutoShape 19"/>
            <p:cNvSpPr>
              <a:spLocks noChangeArrowheads="1"/>
            </p:cNvSpPr>
            <p:nvPr/>
          </p:nvSpPr>
          <p:spPr bwMode="auto">
            <a:xfrm>
              <a:off x="4032" y="291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80" name="AutoShape 20"/>
            <p:cNvSpPr>
              <a:spLocks noChangeArrowheads="1"/>
            </p:cNvSpPr>
            <p:nvPr/>
          </p:nvSpPr>
          <p:spPr bwMode="auto">
            <a:xfrm flipH="1" flipV="1">
              <a:off x="4080" y="3392"/>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81" name="Oval 21"/>
            <p:cNvSpPr>
              <a:spLocks noChangeArrowheads="1"/>
            </p:cNvSpPr>
            <p:nvPr/>
          </p:nvSpPr>
          <p:spPr bwMode="auto">
            <a:xfrm>
              <a:off x="4656" y="3104"/>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m</a:t>
              </a:r>
            </a:p>
          </p:txBody>
        </p:sp>
        <p:sp>
          <p:nvSpPr>
            <p:cNvPr id="860182" name="Text Box 22"/>
            <p:cNvSpPr txBox="1">
              <a:spLocks noChangeArrowheads="1"/>
            </p:cNvSpPr>
            <p:nvPr/>
          </p:nvSpPr>
          <p:spPr bwMode="auto">
            <a:xfrm>
              <a:off x="1769"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60183" name="Text Box 23"/>
            <p:cNvSpPr txBox="1">
              <a:spLocks noChangeArrowheads="1"/>
            </p:cNvSpPr>
            <p:nvPr/>
          </p:nvSpPr>
          <p:spPr bwMode="auto">
            <a:xfrm>
              <a:off x="3555"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p>
          </p:txBody>
        </p:sp>
        <p:sp>
          <p:nvSpPr>
            <p:cNvPr id="860184" name="Text Box 24"/>
            <p:cNvSpPr txBox="1">
              <a:spLocks noChangeArrowheads="1"/>
            </p:cNvSpPr>
            <p:nvPr/>
          </p:nvSpPr>
          <p:spPr bwMode="auto">
            <a:xfrm>
              <a:off x="4415" y="2592"/>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latin typeface="Symbol" pitchFamily="18" charset="2"/>
                </a:rPr>
                <a:t>l</a:t>
              </a:r>
              <a:endParaRPr lang="en-US" altLang="en-US" sz="2800" b="0"/>
            </a:p>
          </p:txBody>
        </p:sp>
        <p:sp>
          <p:nvSpPr>
            <p:cNvPr id="860185" name="Text Box 25"/>
            <p:cNvSpPr txBox="1">
              <a:spLocks noChangeArrowheads="1"/>
            </p:cNvSpPr>
            <p:nvPr/>
          </p:nvSpPr>
          <p:spPr bwMode="auto">
            <a:xfrm>
              <a:off x="1724" y="364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2 </a:t>
              </a:r>
              <a:r>
                <a:rPr lang="en-US" altLang="en-US" sz="2800" b="0">
                  <a:latin typeface="Symbol" pitchFamily="18" charset="2"/>
                </a:rPr>
                <a:t>m</a:t>
              </a:r>
              <a:endParaRPr lang="en-US" altLang="en-US" sz="2800" b="0"/>
            </a:p>
          </p:txBody>
        </p:sp>
        <p:sp>
          <p:nvSpPr>
            <p:cNvPr id="860186" name="Text Box 26"/>
            <p:cNvSpPr txBox="1">
              <a:spLocks noChangeArrowheads="1"/>
            </p:cNvSpPr>
            <p:nvPr/>
          </p:nvSpPr>
          <p:spPr bwMode="auto">
            <a:xfrm>
              <a:off x="3301" y="3648"/>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(m-1) </a:t>
              </a:r>
              <a:r>
                <a:rPr lang="en-US" altLang="en-US" sz="2800" b="0">
                  <a:latin typeface="Symbol" pitchFamily="18" charset="2"/>
                </a:rPr>
                <a:t>m</a:t>
              </a:r>
              <a:endParaRPr lang="en-US" altLang="en-US" sz="2800" b="0"/>
            </a:p>
          </p:txBody>
        </p:sp>
        <p:sp>
          <p:nvSpPr>
            <p:cNvPr id="860187" name="Text Box 27"/>
            <p:cNvSpPr txBox="1">
              <a:spLocks noChangeArrowheads="1"/>
            </p:cNvSpPr>
            <p:nvPr/>
          </p:nvSpPr>
          <p:spPr bwMode="auto">
            <a:xfrm>
              <a:off x="4371" y="3648"/>
              <a:ext cx="4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0"/>
                <a:t>m </a:t>
              </a:r>
              <a:r>
                <a:rPr lang="en-US" altLang="en-US" sz="2800" b="0">
                  <a:latin typeface="Symbol" pitchFamily="18" charset="2"/>
                </a:rPr>
                <a:t>m</a:t>
              </a:r>
            </a:p>
          </p:txBody>
        </p:sp>
      </p:grpSp>
      <p:sp>
        <p:nvSpPr>
          <p:cNvPr id="860190" name="Rectangle 30"/>
          <p:cNvSpPr>
            <a:spLocks noGrp="1" noChangeArrowheads="1"/>
          </p:cNvSpPr>
          <p:nvPr>
            <p:ph type="body" idx="1"/>
          </p:nvPr>
        </p:nvSpPr>
        <p:spPr/>
        <p:txBody>
          <a:bodyPr/>
          <a:lstStyle/>
          <a:p>
            <a:r>
              <a:rPr lang="en-US" altLang="en-US"/>
              <a:t>Analyze using the state-dependent M/M/1 results</a:t>
            </a:r>
          </a:p>
        </p:txBody>
      </p:sp>
      <p:graphicFrame>
        <p:nvGraphicFramePr>
          <p:cNvPr id="860192" name="Object 32"/>
          <p:cNvGraphicFramePr>
            <a:graphicFrameLocks noChangeAspect="1"/>
          </p:cNvGraphicFramePr>
          <p:nvPr/>
        </p:nvGraphicFramePr>
        <p:xfrm>
          <a:off x="2670175" y="4914900"/>
          <a:ext cx="3638550" cy="868363"/>
        </p:xfrm>
        <a:graphic>
          <a:graphicData uri="http://schemas.openxmlformats.org/presentationml/2006/ole">
            <mc:AlternateContent xmlns:mc="http://schemas.openxmlformats.org/markup-compatibility/2006">
              <mc:Choice xmlns:v="urn:schemas-microsoft-com:vml" Requires="v">
                <p:oleObj spid="_x0000_s860202" name="Equation" r:id="rId3" imgW="1663560" imgH="431640" progId="Equation.DSMT4">
                  <p:embed/>
                </p:oleObj>
              </mc:Choice>
              <mc:Fallback>
                <p:oleObj name="Equation" r:id="rId3" imgW="1663560" imgH="43164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4914900"/>
                        <a:ext cx="3638550" cy="8683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M/M/m/m Queue:  Derivation of </a:t>
            </a:r>
            <a:r>
              <a:rPr lang="en-US" altLang="en-US" i="1"/>
              <a:t>p</a:t>
            </a:r>
            <a:r>
              <a:rPr lang="en-US" altLang="en-US" i="1" baseline="-25000"/>
              <a:t>n</a:t>
            </a:r>
          </a:p>
        </p:txBody>
      </p:sp>
      <p:graphicFrame>
        <p:nvGraphicFramePr>
          <p:cNvPr id="939011" name="Object 3">
            <a:hlinkClick r:id="" action="ppaction://ole?verb=0"/>
          </p:cNvPr>
          <p:cNvGraphicFramePr>
            <a:graphicFrameLocks/>
          </p:cNvGraphicFramePr>
          <p:nvPr/>
        </p:nvGraphicFramePr>
        <p:xfrm>
          <a:off x="1676400" y="1406525"/>
          <a:ext cx="5935663" cy="4049713"/>
        </p:xfrm>
        <a:graphic>
          <a:graphicData uri="http://schemas.openxmlformats.org/presentationml/2006/ole">
            <mc:AlternateContent xmlns:mc="http://schemas.openxmlformats.org/markup-compatibility/2006">
              <mc:Choice xmlns:v="urn:schemas-microsoft-com:vml" Requires="v">
                <p:oleObj spid="_x0000_s939021" name="Equation" r:id="rId3" imgW="5787720" imgH="4060800" progId="Equation.2">
                  <p:embed/>
                </p:oleObj>
              </mc:Choice>
              <mc:Fallback>
                <p:oleObj name="Equation" r:id="rId3" imgW="5787720" imgH="4060800" progId="Equation.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4542" b="45976"/>
                      <a:stretch>
                        <a:fillRect/>
                      </a:stretch>
                    </p:blipFill>
                    <p:spPr bwMode="auto">
                      <a:xfrm>
                        <a:off x="1676400" y="1406525"/>
                        <a:ext cx="5935663" cy="404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4" name="Rectangle 1028"/>
          <p:cNvSpPr>
            <a:spLocks noGrp="1" noChangeArrowheads="1"/>
          </p:cNvSpPr>
          <p:nvPr>
            <p:ph type="title"/>
          </p:nvPr>
        </p:nvSpPr>
        <p:spPr/>
        <p:txBody>
          <a:bodyPr/>
          <a:lstStyle/>
          <a:p>
            <a:r>
              <a:rPr lang="en-US" altLang="en-US"/>
              <a:t>State-Dependent M/M/1 Queues (1)</a:t>
            </a:r>
          </a:p>
        </p:txBody>
      </p:sp>
      <p:sp>
        <p:nvSpPr>
          <p:cNvPr id="834565" name="Rectangle 1029"/>
          <p:cNvSpPr>
            <a:spLocks noGrp="1" noChangeArrowheads="1"/>
          </p:cNvSpPr>
          <p:nvPr>
            <p:ph type="body" idx="1"/>
          </p:nvPr>
        </p:nvSpPr>
        <p:spPr/>
        <p:txBody>
          <a:bodyPr/>
          <a:lstStyle/>
          <a:p>
            <a:r>
              <a:rPr lang="en-US" altLang="en-US"/>
              <a:t>The standard M/M/1 queue assumes that the arrival rate and the service rate are constant</a:t>
            </a:r>
          </a:p>
          <a:p>
            <a:r>
              <a:rPr lang="en-US" altLang="en-US"/>
              <a:t>In some systems, the arrival rate and/or the service rate may depend on the number of customers in the system</a:t>
            </a:r>
          </a:p>
          <a:p>
            <a:r>
              <a:rPr lang="en-US" altLang="en-US"/>
              <a:t>Such a system is a </a:t>
            </a:r>
            <a:r>
              <a:rPr lang="en-US" altLang="en-US">
                <a:solidFill>
                  <a:schemeClr val="tx2"/>
                </a:solidFill>
              </a:rPr>
              <a:t>state-dependent</a:t>
            </a: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M/M/m/m Queue:  Derivation of </a:t>
            </a:r>
            <a:r>
              <a:rPr lang="en-US" altLang="en-US" i="1"/>
              <a:t>p</a:t>
            </a:r>
            <a:r>
              <a:rPr lang="en-US" altLang="en-US" baseline="-25000"/>
              <a:t>0</a:t>
            </a:r>
          </a:p>
        </p:txBody>
      </p:sp>
      <p:graphicFrame>
        <p:nvGraphicFramePr>
          <p:cNvPr id="940035" name="Object 3">
            <a:hlinkClick r:id="" action="ppaction://ole?verb=0"/>
          </p:cNvPr>
          <p:cNvGraphicFramePr>
            <a:graphicFrameLocks/>
          </p:cNvGraphicFramePr>
          <p:nvPr/>
        </p:nvGraphicFramePr>
        <p:xfrm>
          <a:off x="2057400" y="1608138"/>
          <a:ext cx="5089525" cy="1022350"/>
        </p:xfrm>
        <a:graphic>
          <a:graphicData uri="http://schemas.openxmlformats.org/presentationml/2006/ole">
            <mc:AlternateContent xmlns:mc="http://schemas.openxmlformats.org/markup-compatibility/2006">
              <mc:Choice xmlns:v="urn:schemas-microsoft-com:vml" Requires="v">
                <p:oleObj spid="_x0000_s940056" name="Equation" r:id="rId3" imgW="5013000" imgH="898200" progId="Equation.2">
                  <p:embed/>
                </p:oleObj>
              </mc:Choice>
              <mc:Fallback>
                <p:oleObj name="Equation" r:id="rId3" imgW="5013000" imgH="898200" progId="Equation.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r="43863" b="35921"/>
                      <a:stretch>
                        <a:fillRect/>
                      </a:stretch>
                    </p:blipFill>
                    <p:spPr bwMode="auto">
                      <a:xfrm>
                        <a:off x="2057400" y="1608138"/>
                        <a:ext cx="508952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0036" name="Line 4"/>
          <p:cNvSpPr>
            <a:spLocks noChangeShapeType="1"/>
          </p:cNvSpPr>
          <p:nvPr/>
        </p:nvSpPr>
        <p:spPr bwMode="auto">
          <a:xfrm>
            <a:off x="1866900" y="2732088"/>
            <a:ext cx="5410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0037" name="Object 5">
            <a:hlinkClick r:id="" action="ppaction://ole?verb=0"/>
          </p:cNvPr>
          <p:cNvGraphicFramePr>
            <a:graphicFrameLocks/>
          </p:cNvGraphicFramePr>
          <p:nvPr/>
        </p:nvGraphicFramePr>
        <p:xfrm>
          <a:off x="2898775" y="3332163"/>
          <a:ext cx="2995613" cy="1300162"/>
        </p:xfrm>
        <a:graphic>
          <a:graphicData uri="http://schemas.openxmlformats.org/presentationml/2006/ole">
            <mc:AlternateContent xmlns:mc="http://schemas.openxmlformats.org/markup-compatibility/2006">
              <mc:Choice xmlns:v="urn:schemas-microsoft-com:vml" Requires="v">
                <p:oleObj spid="_x0000_s940057" name="Equation" r:id="rId5" imgW="2601720" imgH="1064880" progId="Equation.2">
                  <p:embed/>
                </p:oleObj>
              </mc:Choice>
              <mc:Fallback>
                <p:oleObj name="Equation" r:id="rId5" imgW="2601720" imgH="1064880" progId="Equation.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r="44037" b="40025"/>
                      <a:stretch>
                        <a:fillRect/>
                      </a:stretch>
                    </p:blipFill>
                    <p:spPr bwMode="auto">
                      <a:xfrm>
                        <a:off x="2898775" y="3332163"/>
                        <a:ext cx="2995613"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2" name="Rectangle 6"/>
          <p:cNvSpPr>
            <a:spLocks noGrp="1" noChangeArrowheads="1"/>
          </p:cNvSpPr>
          <p:nvPr>
            <p:ph type="body" idx="1"/>
          </p:nvPr>
        </p:nvSpPr>
        <p:spPr/>
        <p:txBody>
          <a:bodyPr/>
          <a:lstStyle/>
          <a:p>
            <a:r>
              <a:rPr lang="en-US" altLang="en-US"/>
              <a:t>The blocking probability is the probability that an arriving packet will find all servers (circuits) busy and will, therefore, be lost or “blocked”</a:t>
            </a:r>
          </a:p>
          <a:p>
            <a:r>
              <a:rPr lang="en-US" altLang="en-US"/>
              <a:t>The blocking probability is </a:t>
            </a:r>
            <a:r>
              <a:rPr lang="en-US" altLang="en-US" i="1"/>
              <a:t>p</a:t>
            </a:r>
            <a:r>
              <a:rPr lang="en-US" altLang="en-US" sz="2400" i="1" baseline="-25000"/>
              <a:t>m</a:t>
            </a:r>
            <a:r>
              <a:rPr lang="en-US" altLang="en-US"/>
              <a:t>, the probability that all </a:t>
            </a:r>
            <a:r>
              <a:rPr lang="en-US" altLang="en-US" i="1"/>
              <a:t>m</a:t>
            </a:r>
            <a:r>
              <a:rPr lang="en-US" altLang="en-US"/>
              <a:t> servers are busy</a:t>
            </a:r>
          </a:p>
        </p:txBody>
      </p:sp>
      <p:graphicFrame>
        <p:nvGraphicFramePr>
          <p:cNvPr id="797700" name="Object 4"/>
          <p:cNvGraphicFramePr>
            <a:graphicFrameLocks noChangeAspect="1"/>
          </p:cNvGraphicFramePr>
          <p:nvPr/>
        </p:nvGraphicFramePr>
        <p:xfrm>
          <a:off x="2159000" y="2990850"/>
          <a:ext cx="4159250" cy="1882775"/>
        </p:xfrm>
        <a:graphic>
          <a:graphicData uri="http://schemas.openxmlformats.org/presentationml/2006/ole">
            <mc:AlternateContent xmlns:mc="http://schemas.openxmlformats.org/markup-compatibility/2006">
              <mc:Choice xmlns:v="urn:schemas-microsoft-com:vml" Requires="v">
                <p:oleObj spid="_x0000_s797712" name="Equation" r:id="rId4" imgW="2057400" imgH="939600" progId="Equation.DSMT4">
                  <p:embed/>
                </p:oleObj>
              </mc:Choice>
              <mc:Fallback>
                <p:oleObj name="Equation" r:id="rId4" imgW="2057400" imgH="939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0" y="2990850"/>
                        <a:ext cx="415925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7701" name="Rectangle 5"/>
          <p:cNvSpPr>
            <a:spLocks noGrp="1" noChangeArrowheads="1"/>
          </p:cNvSpPr>
          <p:nvPr>
            <p:ph type="title"/>
          </p:nvPr>
        </p:nvSpPr>
        <p:spPr/>
        <p:txBody>
          <a:bodyPr/>
          <a:lstStyle/>
          <a:p>
            <a:r>
              <a:rPr lang="en-US" altLang="en-US"/>
              <a:t>M/M/m/m Queue (4)</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altLang="en-US"/>
              <a:t>M/M/m/m Queue (5)</a:t>
            </a:r>
          </a:p>
        </p:txBody>
      </p:sp>
      <p:sp>
        <p:nvSpPr>
          <p:cNvPr id="862211" name="Rectangle 3"/>
          <p:cNvSpPr>
            <a:spLocks noGrp="1" noChangeArrowheads="1"/>
          </p:cNvSpPr>
          <p:nvPr>
            <p:ph type="body" idx="1"/>
          </p:nvPr>
        </p:nvSpPr>
        <p:spPr>
          <a:xfrm>
            <a:off x="457200" y="4194175"/>
            <a:ext cx="8229600" cy="1931988"/>
          </a:xfrm>
        </p:spPr>
        <p:txBody>
          <a:bodyPr/>
          <a:lstStyle/>
          <a:p>
            <a:pPr>
              <a:lnSpc>
                <a:spcPct val="90000"/>
              </a:lnSpc>
            </a:pPr>
            <a:r>
              <a:rPr lang="en-US" altLang="en-US"/>
              <a:t>Blocking probability</a:t>
            </a:r>
          </a:p>
          <a:p>
            <a:pPr lvl="1">
              <a:lnSpc>
                <a:spcPct val="90000"/>
              </a:lnSpc>
            </a:pPr>
            <a:r>
              <a:rPr lang="en-US" altLang="en-US"/>
              <a:t>Can be shown to hold for the M/G/m/m system (general service times)</a:t>
            </a:r>
          </a:p>
          <a:p>
            <a:pPr lvl="1">
              <a:lnSpc>
                <a:spcPct val="90000"/>
              </a:lnSpc>
            </a:pPr>
            <a:r>
              <a:rPr lang="en-US" altLang="en-US"/>
              <a:t>Also known as the </a:t>
            </a:r>
            <a:r>
              <a:rPr lang="en-US" altLang="en-US">
                <a:solidFill>
                  <a:schemeClr val="tx2"/>
                </a:solidFill>
              </a:rPr>
              <a:t>Erlang B formula</a:t>
            </a:r>
            <a:r>
              <a:rPr lang="en-US" altLang="en-US"/>
              <a:t> or the </a:t>
            </a:r>
            <a:r>
              <a:rPr lang="en-US" altLang="en-US">
                <a:solidFill>
                  <a:schemeClr val="tx2"/>
                </a:solidFill>
              </a:rPr>
              <a:t>Erlang-Loss</a:t>
            </a:r>
            <a:r>
              <a:rPr lang="en-US" altLang="en-US"/>
              <a:t> </a:t>
            </a:r>
            <a:r>
              <a:rPr lang="en-US" altLang="en-US">
                <a:solidFill>
                  <a:schemeClr val="tx2"/>
                </a:solidFill>
              </a:rPr>
              <a:t>formula</a:t>
            </a:r>
          </a:p>
          <a:p>
            <a:pPr lvl="2">
              <a:lnSpc>
                <a:spcPct val="90000"/>
              </a:lnSpc>
            </a:pPr>
            <a:r>
              <a:rPr lang="en-US" altLang="en-US"/>
              <a:t>Widely used to evaluate blocking probability in telephone systems</a:t>
            </a:r>
          </a:p>
        </p:txBody>
      </p:sp>
      <p:graphicFrame>
        <p:nvGraphicFramePr>
          <p:cNvPr id="862212" name="Object 4"/>
          <p:cNvGraphicFramePr>
            <a:graphicFrameLocks noChangeAspect="1"/>
          </p:cNvGraphicFramePr>
          <p:nvPr/>
        </p:nvGraphicFramePr>
        <p:xfrm>
          <a:off x="2182813" y="1563688"/>
          <a:ext cx="4524375" cy="1884362"/>
        </p:xfrm>
        <a:graphic>
          <a:graphicData uri="http://schemas.openxmlformats.org/presentationml/2006/ole">
            <mc:AlternateContent xmlns:mc="http://schemas.openxmlformats.org/markup-compatibility/2006">
              <mc:Choice xmlns:v="urn:schemas-microsoft-com:vml" Requires="v">
                <p:oleObj spid="_x0000_s862222" name="Equation" r:id="rId3" imgW="2234880" imgH="939600" progId="Equation.DSMT4">
                  <p:embed/>
                </p:oleObj>
              </mc:Choice>
              <mc:Fallback>
                <p:oleObj name="Equation" r:id="rId3" imgW="223488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1563688"/>
                        <a:ext cx="4524375"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80" name="Text Box 24"/>
          <p:cNvSpPr txBox="1">
            <a:spLocks noChangeArrowheads="1"/>
          </p:cNvSpPr>
          <p:nvPr/>
        </p:nvSpPr>
        <p:spPr bwMode="auto">
          <a:xfrm>
            <a:off x="609600" y="2209800"/>
            <a:ext cx="2759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chemeClr val="tx2"/>
                </a:solidFill>
              </a:rPr>
              <a:t>M digital phones</a:t>
            </a:r>
          </a:p>
          <a:p>
            <a:r>
              <a:rPr lang="en-US" altLang="en-US" b="0">
                <a:solidFill>
                  <a:schemeClr val="tx2"/>
                </a:solidFill>
              </a:rPr>
              <a:t>64 kb/s</a:t>
            </a:r>
          </a:p>
          <a:p>
            <a:r>
              <a:rPr lang="en-US" altLang="en-US" b="0">
                <a:solidFill>
                  <a:schemeClr val="tx2"/>
                </a:solidFill>
              </a:rPr>
              <a:t>1 B-channel each</a:t>
            </a:r>
          </a:p>
        </p:txBody>
      </p:sp>
      <p:sp>
        <p:nvSpPr>
          <p:cNvPr id="736281" name="Text Box 25"/>
          <p:cNvSpPr txBox="1">
            <a:spLocks noChangeArrowheads="1"/>
          </p:cNvSpPr>
          <p:nvPr/>
        </p:nvSpPr>
        <p:spPr bwMode="auto">
          <a:xfrm>
            <a:off x="685800" y="4724400"/>
            <a:ext cx="3048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chemeClr val="tx2"/>
                </a:solidFill>
              </a:rPr>
              <a:t>N fast fax machines</a:t>
            </a:r>
          </a:p>
          <a:p>
            <a:r>
              <a:rPr lang="en-US" altLang="en-US" b="0">
                <a:solidFill>
                  <a:schemeClr val="tx2"/>
                </a:solidFill>
              </a:rPr>
              <a:t>128 kb/s</a:t>
            </a:r>
          </a:p>
          <a:p>
            <a:r>
              <a:rPr lang="en-US" altLang="en-US" b="0">
                <a:solidFill>
                  <a:schemeClr val="tx2"/>
                </a:solidFill>
              </a:rPr>
              <a:t>2 B-channels each</a:t>
            </a:r>
          </a:p>
        </p:txBody>
      </p:sp>
      <p:sp>
        <p:nvSpPr>
          <p:cNvPr id="736282" name="Text Box 26"/>
          <p:cNvSpPr txBox="1">
            <a:spLocks noChangeArrowheads="1"/>
          </p:cNvSpPr>
          <p:nvPr/>
        </p:nvSpPr>
        <p:spPr bwMode="auto">
          <a:xfrm>
            <a:off x="6781800" y="1244600"/>
            <a:ext cx="159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ISDN </a:t>
            </a:r>
          </a:p>
          <a:p>
            <a:r>
              <a:rPr lang="en-US" altLang="en-US" sz="2800" b="0">
                <a:solidFill>
                  <a:schemeClr val="tx2"/>
                </a:solidFill>
              </a:rPr>
              <a:t>Scenario</a:t>
            </a:r>
          </a:p>
        </p:txBody>
      </p:sp>
      <p:sp>
        <p:nvSpPr>
          <p:cNvPr id="736283" name="Rectangle 27"/>
          <p:cNvSpPr>
            <a:spLocks noGrp="1" noChangeArrowheads="1"/>
          </p:cNvSpPr>
          <p:nvPr>
            <p:ph type="title"/>
          </p:nvPr>
        </p:nvSpPr>
        <p:spPr/>
        <p:txBody>
          <a:bodyPr/>
          <a:lstStyle/>
          <a:p>
            <a:r>
              <a:rPr lang="en-US" altLang="en-US"/>
              <a:t>Multi-Channel Call Concentration (1)</a:t>
            </a:r>
          </a:p>
        </p:txBody>
      </p:sp>
      <p:grpSp>
        <p:nvGrpSpPr>
          <p:cNvPr id="736284" name="Group 28"/>
          <p:cNvGrpSpPr>
            <a:grpSpLocks/>
          </p:cNvGrpSpPr>
          <p:nvPr/>
        </p:nvGrpSpPr>
        <p:grpSpPr bwMode="auto">
          <a:xfrm>
            <a:off x="3581400" y="2057400"/>
            <a:ext cx="4725988" cy="3886200"/>
            <a:chOff x="2256" y="1296"/>
            <a:chExt cx="2977" cy="2448"/>
          </a:xfrm>
        </p:grpSpPr>
        <p:sp>
          <p:nvSpPr>
            <p:cNvPr id="736269" name="Line 13"/>
            <p:cNvSpPr>
              <a:spLocks noChangeShapeType="1"/>
            </p:cNvSpPr>
            <p:nvPr/>
          </p:nvSpPr>
          <p:spPr bwMode="auto">
            <a:xfrm>
              <a:off x="2880" y="148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0" name="Line 14"/>
            <p:cNvSpPr>
              <a:spLocks noChangeShapeType="1"/>
            </p:cNvSpPr>
            <p:nvPr/>
          </p:nvSpPr>
          <p:spPr bwMode="auto">
            <a:xfrm>
              <a:off x="2448" y="1728"/>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1" name="Line 15"/>
            <p:cNvSpPr>
              <a:spLocks noChangeShapeType="1"/>
            </p:cNvSpPr>
            <p:nvPr/>
          </p:nvSpPr>
          <p:spPr bwMode="auto">
            <a:xfrm>
              <a:off x="2880" y="2016"/>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2" name="Line 16"/>
            <p:cNvSpPr>
              <a:spLocks noChangeShapeType="1"/>
            </p:cNvSpPr>
            <p:nvPr/>
          </p:nvSpPr>
          <p:spPr bwMode="auto">
            <a:xfrm>
              <a:off x="2496" y="2256"/>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3" name="Line 17"/>
            <p:cNvSpPr>
              <a:spLocks noChangeShapeType="1"/>
            </p:cNvSpPr>
            <p:nvPr/>
          </p:nvSpPr>
          <p:spPr bwMode="auto">
            <a:xfrm>
              <a:off x="2880" y="2496"/>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4" name="Line 18"/>
            <p:cNvSpPr>
              <a:spLocks noChangeShapeType="1"/>
            </p:cNvSpPr>
            <p:nvPr/>
          </p:nvSpPr>
          <p:spPr bwMode="auto">
            <a:xfrm>
              <a:off x="2400" y="2928"/>
              <a:ext cx="11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5" name="Line 19"/>
            <p:cNvSpPr>
              <a:spLocks noChangeShapeType="1"/>
            </p:cNvSpPr>
            <p:nvPr/>
          </p:nvSpPr>
          <p:spPr bwMode="auto">
            <a:xfrm>
              <a:off x="2880" y="3264"/>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6" name="Line 20"/>
            <p:cNvSpPr>
              <a:spLocks noChangeShapeType="1"/>
            </p:cNvSpPr>
            <p:nvPr/>
          </p:nvSpPr>
          <p:spPr bwMode="auto">
            <a:xfrm>
              <a:off x="2448" y="3600"/>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7" name="Line 21"/>
            <p:cNvSpPr>
              <a:spLocks noChangeShapeType="1"/>
            </p:cNvSpPr>
            <p:nvPr/>
          </p:nvSpPr>
          <p:spPr bwMode="auto">
            <a:xfrm>
              <a:off x="4032" y="2400"/>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78" name="Text Box 22"/>
            <p:cNvSpPr txBox="1">
              <a:spLocks noChangeArrowheads="1"/>
            </p:cNvSpPr>
            <p:nvPr/>
          </p:nvSpPr>
          <p:spPr bwMode="auto">
            <a:xfrm>
              <a:off x="4080" y="2112"/>
              <a:ext cx="11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Access Link</a:t>
              </a:r>
            </a:p>
          </p:txBody>
        </p:sp>
        <p:sp>
          <p:nvSpPr>
            <p:cNvPr id="736279" name="Text Box 23"/>
            <p:cNvSpPr txBox="1">
              <a:spLocks noChangeArrowheads="1"/>
            </p:cNvSpPr>
            <p:nvPr/>
          </p:nvSpPr>
          <p:spPr bwMode="auto">
            <a:xfrm>
              <a:off x="4080" y="2448"/>
              <a:ext cx="115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(384-Kbps</a:t>
              </a:r>
              <a:br>
                <a:rPr lang="en-US" altLang="en-US" b="0"/>
              </a:br>
              <a:r>
                <a:rPr lang="en-US" altLang="en-US" b="0"/>
                <a:t>H0 channel)</a:t>
              </a:r>
            </a:p>
          </p:txBody>
        </p:sp>
        <p:graphicFrame>
          <p:nvGraphicFramePr>
            <p:cNvPr id="736260" name="Object 4"/>
            <p:cNvGraphicFramePr>
              <a:graphicFrameLocks noChangeAspect="1"/>
            </p:cNvGraphicFramePr>
            <p:nvPr/>
          </p:nvGraphicFramePr>
          <p:xfrm>
            <a:off x="2256" y="2736"/>
            <a:ext cx="432" cy="426"/>
          </p:xfrm>
          <a:graphic>
            <a:graphicData uri="http://schemas.openxmlformats.org/presentationml/2006/ole">
              <mc:AlternateContent xmlns:mc="http://schemas.openxmlformats.org/markup-compatibility/2006">
                <mc:Choice xmlns:v="urn:schemas-microsoft-com:vml" Requires="v">
                  <p:oleObj spid="_x0000_s736357" name="Clip" r:id="rId3" imgW="2638440" imgH="2600280" progId="MS_ClipArt_Gallery.2">
                    <p:embed/>
                  </p:oleObj>
                </mc:Choice>
                <mc:Fallback>
                  <p:oleObj name="Clip" r:id="rId3" imgW="2638440" imgH="260028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2736"/>
                          <a:ext cx="43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1" name="Object 5"/>
            <p:cNvGraphicFramePr>
              <a:graphicFrameLocks noChangeAspect="1"/>
            </p:cNvGraphicFramePr>
            <p:nvPr/>
          </p:nvGraphicFramePr>
          <p:xfrm>
            <a:off x="2352" y="2064"/>
            <a:ext cx="387" cy="379"/>
          </p:xfrm>
          <a:graphic>
            <a:graphicData uri="http://schemas.openxmlformats.org/presentationml/2006/ole">
              <mc:AlternateContent xmlns:mc="http://schemas.openxmlformats.org/markup-compatibility/2006">
                <mc:Choice xmlns:v="urn:schemas-microsoft-com:vml" Requires="v">
                  <p:oleObj spid="_x0000_s736358" name="Clip" r:id="rId5" imgW="1380960" imgH="1352520" progId="MS_ClipArt_Gallery.2">
                    <p:embed/>
                  </p:oleObj>
                </mc:Choice>
                <mc:Fallback>
                  <p:oleObj name="Clip" r:id="rId5" imgW="1380960" imgH="135252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2064"/>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2" name="Object 6"/>
            <p:cNvGraphicFramePr>
              <a:graphicFrameLocks noChangeAspect="1"/>
            </p:cNvGraphicFramePr>
            <p:nvPr/>
          </p:nvGraphicFramePr>
          <p:xfrm>
            <a:off x="2736" y="1824"/>
            <a:ext cx="387" cy="379"/>
          </p:xfrm>
          <a:graphic>
            <a:graphicData uri="http://schemas.openxmlformats.org/presentationml/2006/ole">
              <mc:AlternateContent xmlns:mc="http://schemas.openxmlformats.org/markup-compatibility/2006">
                <mc:Choice xmlns:v="urn:schemas-microsoft-com:vml" Requires="v">
                  <p:oleObj spid="_x0000_s736359" name="Clip" r:id="rId7" imgW="1380960" imgH="1352520" progId="MS_ClipArt_Gallery.2">
                    <p:embed/>
                  </p:oleObj>
                </mc:Choice>
                <mc:Fallback>
                  <p:oleObj name="Clip" r:id="rId7" imgW="1380960" imgH="1352520"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1824"/>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3" name="Object 7"/>
            <p:cNvGraphicFramePr>
              <a:graphicFrameLocks noChangeAspect="1"/>
            </p:cNvGraphicFramePr>
            <p:nvPr/>
          </p:nvGraphicFramePr>
          <p:xfrm>
            <a:off x="2304" y="1536"/>
            <a:ext cx="387" cy="379"/>
          </p:xfrm>
          <a:graphic>
            <a:graphicData uri="http://schemas.openxmlformats.org/presentationml/2006/ole">
              <mc:AlternateContent xmlns:mc="http://schemas.openxmlformats.org/markup-compatibility/2006">
                <mc:Choice xmlns:v="urn:schemas-microsoft-com:vml" Requires="v">
                  <p:oleObj spid="_x0000_s736360" name="Clip" r:id="rId8" imgW="1380960" imgH="1352520" progId="MS_ClipArt_Gallery.2">
                    <p:embed/>
                  </p:oleObj>
                </mc:Choice>
                <mc:Fallback>
                  <p:oleObj name="Clip" r:id="rId8" imgW="1380960" imgH="1352520" progId="MS_ClipArt_Gallery.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 y="1536"/>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4" name="Object 8"/>
            <p:cNvGraphicFramePr>
              <a:graphicFrameLocks noChangeAspect="1"/>
            </p:cNvGraphicFramePr>
            <p:nvPr/>
          </p:nvGraphicFramePr>
          <p:xfrm>
            <a:off x="2736" y="1296"/>
            <a:ext cx="387" cy="379"/>
          </p:xfrm>
          <a:graphic>
            <a:graphicData uri="http://schemas.openxmlformats.org/presentationml/2006/ole">
              <mc:AlternateContent xmlns:mc="http://schemas.openxmlformats.org/markup-compatibility/2006">
                <mc:Choice xmlns:v="urn:schemas-microsoft-com:vml" Requires="v">
                  <p:oleObj spid="_x0000_s736361" name="Clip" r:id="rId9" imgW="1380960" imgH="1352520" progId="MS_ClipArt_Gallery.2">
                    <p:embed/>
                  </p:oleObj>
                </mc:Choice>
                <mc:Fallback>
                  <p:oleObj name="Clip" r:id="rId9" imgW="1380960" imgH="1352520"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1296"/>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5" name="Object 9"/>
            <p:cNvGraphicFramePr>
              <a:graphicFrameLocks noChangeAspect="1"/>
            </p:cNvGraphicFramePr>
            <p:nvPr/>
          </p:nvGraphicFramePr>
          <p:xfrm>
            <a:off x="2736" y="2352"/>
            <a:ext cx="387" cy="379"/>
          </p:xfrm>
          <a:graphic>
            <a:graphicData uri="http://schemas.openxmlformats.org/presentationml/2006/ole">
              <mc:AlternateContent xmlns:mc="http://schemas.openxmlformats.org/markup-compatibility/2006">
                <mc:Choice xmlns:v="urn:schemas-microsoft-com:vml" Requires="v">
                  <p:oleObj spid="_x0000_s736362" name="Clip" r:id="rId10" imgW="1380960" imgH="1352520" progId="MS_ClipArt_Gallery.2">
                    <p:embed/>
                  </p:oleObj>
                </mc:Choice>
                <mc:Fallback>
                  <p:oleObj name="Clip" r:id="rId10" imgW="1380960" imgH="1352520"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2352"/>
                          <a:ext cx="38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6" name="Object 10"/>
            <p:cNvGraphicFramePr>
              <a:graphicFrameLocks noChangeAspect="1"/>
            </p:cNvGraphicFramePr>
            <p:nvPr/>
          </p:nvGraphicFramePr>
          <p:xfrm>
            <a:off x="2304" y="3312"/>
            <a:ext cx="432" cy="426"/>
          </p:xfrm>
          <a:graphic>
            <a:graphicData uri="http://schemas.openxmlformats.org/presentationml/2006/ole">
              <mc:AlternateContent xmlns:mc="http://schemas.openxmlformats.org/markup-compatibility/2006">
                <mc:Choice xmlns:v="urn:schemas-microsoft-com:vml" Requires="v">
                  <p:oleObj spid="_x0000_s736363" name="Clip" r:id="rId11" imgW="2638440" imgH="2600280" progId="MS_ClipArt_Gallery.2">
                    <p:embed/>
                  </p:oleObj>
                </mc:Choice>
                <mc:Fallback>
                  <p:oleObj name="Clip" r:id="rId11" imgW="2638440" imgH="2600280"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3312"/>
                          <a:ext cx="43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7" name="Object 11"/>
            <p:cNvGraphicFramePr>
              <a:graphicFrameLocks noChangeAspect="1"/>
            </p:cNvGraphicFramePr>
            <p:nvPr/>
          </p:nvGraphicFramePr>
          <p:xfrm>
            <a:off x="2688" y="3072"/>
            <a:ext cx="432" cy="426"/>
          </p:xfrm>
          <a:graphic>
            <a:graphicData uri="http://schemas.openxmlformats.org/presentationml/2006/ole">
              <mc:AlternateContent xmlns:mc="http://schemas.openxmlformats.org/markup-compatibility/2006">
                <mc:Choice xmlns:v="urn:schemas-microsoft-com:vml" Requires="v">
                  <p:oleObj spid="_x0000_s736364" name="Clip" r:id="rId12" imgW="2638440" imgH="2600280" progId="MS_ClipArt_Gallery.2">
                    <p:embed/>
                  </p:oleObj>
                </mc:Choice>
                <mc:Fallback>
                  <p:oleObj name="Clip" r:id="rId12" imgW="2638440" imgH="2600280"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3072"/>
                          <a:ext cx="43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6268" name="Text Box 12"/>
            <p:cNvSpPr txBox="1">
              <a:spLocks noChangeArrowheads="1"/>
            </p:cNvSpPr>
            <p:nvPr/>
          </p:nvSpPr>
          <p:spPr bwMode="auto">
            <a:xfrm>
              <a:off x="3504" y="1296"/>
              <a:ext cx="528" cy="2448"/>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en-US" altLang="en-US" sz="2000" b="0">
                  <a:solidFill>
                    <a:schemeClr val="bg1"/>
                  </a:solidFill>
                </a:rPr>
                <a:t/>
              </a:r>
              <a:br>
                <a:rPr lang="en-US" altLang="en-US" sz="2000" b="0">
                  <a:solidFill>
                    <a:schemeClr val="bg1"/>
                  </a:solidFill>
                </a:rPr>
              </a:br>
              <a:r>
                <a:rPr lang="en-US" altLang="en-US" sz="2000" b="0">
                  <a:solidFill>
                    <a:schemeClr val="bg1"/>
                  </a:solidFill>
                </a:rPr>
                <a:t>C</a:t>
              </a:r>
            </a:p>
            <a:p>
              <a:pPr algn="ctr">
                <a:lnSpc>
                  <a:spcPct val="90000"/>
                </a:lnSpc>
              </a:pPr>
              <a:r>
                <a:rPr lang="en-US" altLang="en-US" sz="2000" b="0">
                  <a:solidFill>
                    <a:schemeClr val="bg1"/>
                  </a:solidFill>
                </a:rPr>
                <a:t>O</a:t>
              </a:r>
            </a:p>
            <a:p>
              <a:pPr algn="ctr">
                <a:lnSpc>
                  <a:spcPct val="90000"/>
                </a:lnSpc>
              </a:pPr>
              <a:r>
                <a:rPr lang="en-US" altLang="en-US" sz="2000" b="0">
                  <a:solidFill>
                    <a:schemeClr val="bg1"/>
                  </a:solidFill>
                </a:rPr>
                <a:t>N</a:t>
              </a:r>
            </a:p>
            <a:p>
              <a:pPr algn="ctr">
                <a:lnSpc>
                  <a:spcPct val="90000"/>
                </a:lnSpc>
              </a:pPr>
              <a:r>
                <a:rPr lang="en-US" altLang="en-US" sz="2000" b="0">
                  <a:solidFill>
                    <a:schemeClr val="bg1"/>
                  </a:solidFill>
                </a:rPr>
                <a:t>C</a:t>
              </a:r>
            </a:p>
            <a:p>
              <a:pPr algn="ctr">
                <a:lnSpc>
                  <a:spcPct val="90000"/>
                </a:lnSpc>
              </a:pPr>
              <a:r>
                <a:rPr lang="en-US" altLang="en-US" sz="2000" b="0">
                  <a:solidFill>
                    <a:schemeClr val="bg1"/>
                  </a:solidFill>
                </a:rPr>
                <a:t>E</a:t>
              </a:r>
            </a:p>
            <a:p>
              <a:pPr algn="ctr">
                <a:lnSpc>
                  <a:spcPct val="90000"/>
                </a:lnSpc>
              </a:pPr>
              <a:r>
                <a:rPr lang="en-US" altLang="en-US" sz="2000" b="0">
                  <a:solidFill>
                    <a:schemeClr val="bg1"/>
                  </a:solidFill>
                </a:rPr>
                <a:t>N</a:t>
              </a:r>
            </a:p>
            <a:p>
              <a:pPr algn="ctr">
                <a:lnSpc>
                  <a:spcPct val="90000"/>
                </a:lnSpc>
              </a:pPr>
              <a:r>
                <a:rPr lang="en-US" altLang="en-US" sz="2000" b="0">
                  <a:solidFill>
                    <a:schemeClr val="bg1"/>
                  </a:solidFill>
                </a:rPr>
                <a:t>T</a:t>
              </a:r>
            </a:p>
            <a:p>
              <a:pPr algn="ctr">
                <a:lnSpc>
                  <a:spcPct val="90000"/>
                </a:lnSpc>
              </a:pPr>
              <a:r>
                <a:rPr lang="en-US" altLang="en-US" sz="2000" b="0">
                  <a:solidFill>
                    <a:schemeClr val="bg1"/>
                  </a:solidFill>
                </a:rPr>
                <a:t>R</a:t>
              </a:r>
            </a:p>
            <a:p>
              <a:pPr algn="ctr">
                <a:lnSpc>
                  <a:spcPct val="90000"/>
                </a:lnSpc>
              </a:pPr>
              <a:r>
                <a:rPr lang="en-US" altLang="en-US" sz="2000" b="0">
                  <a:solidFill>
                    <a:schemeClr val="bg1"/>
                  </a:solidFill>
                </a:rPr>
                <a:t>A</a:t>
              </a:r>
            </a:p>
            <a:p>
              <a:pPr algn="ctr">
                <a:lnSpc>
                  <a:spcPct val="90000"/>
                </a:lnSpc>
              </a:pPr>
              <a:r>
                <a:rPr lang="en-US" altLang="en-US" sz="2000" b="0">
                  <a:solidFill>
                    <a:schemeClr val="bg1"/>
                  </a:solidFill>
                </a:rPr>
                <a:t>T</a:t>
              </a:r>
            </a:p>
            <a:p>
              <a:pPr algn="ctr">
                <a:lnSpc>
                  <a:spcPct val="90000"/>
                </a:lnSpc>
              </a:pPr>
              <a:r>
                <a:rPr lang="en-US" altLang="en-US" sz="2000" b="0">
                  <a:solidFill>
                    <a:schemeClr val="bg1"/>
                  </a:solidFill>
                </a:rPr>
                <a:t>O</a:t>
              </a:r>
            </a:p>
            <a:p>
              <a:pPr algn="ctr">
                <a:lnSpc>
                  <a:spcPct val="90000"/>
                </a:lnSpc>
              </a:pPr>
              <a:r>
                <a:rPr lang="en-US" altLang="en-US" sz="2000" b="0">
                  <a:solidFill>
                    <a:schemeClr val="bg1"/>
                  </a:solidFill>
                </a:rPr>
                <a:t>R</a:t>
              </a:r>
              <a:endParaRPr lang="en-US" altLang="en-US" b="0">
                <a:solidFill>
                  <a:schemeClr val="bg1"/>
                </a:solidFil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4" name="Rectangle 4"/>
          <p:cNvSpPr>
            <a:spLocks noGrp="1" noChangeArrowheads="1"/>
          </p:cNvSpPr>
          <p:nvPr>
            <p:ph type="title"/>
          </p:nvPr>
        </p:nvSpPr>
        <p:spPr/>
        <p:txBody>
          <a:bodyPr/>
          <a:lstStyle/>
          <a:p>
            <a:r>
              <a:rPr lang="en-US" altLang="en-US"/>
              <a:t>Multi-Channel Call Concentration (2)</a:t>
            </a:r>
          </a:p>
        </p:txBody>
      </p:sp>
      <p:sp>
        <p:nvSpPr>
          <p:cNvPr id="737285" name="Rectangle 5"/>
          <p:cNvSpPr>
            <a:spLocks noGrp="1" noChangeArrowheads="1"/>
          </p:cNvSpPr>
          <p:nvPr>
            <p:ph type="body" idx="1"/>
          </p:nvPr>
        </p:nvSpPr>
        <p:spPr/>
        <p:txBody>
          <a:bodyPr/>
          <a:lstStyle/>
          <a:p>
            <a:r>
              <a:rPr lang="en-US" altLang="en-US">
                <a:sym typeface="Symbol" pitchFamily="18" charset="2"/>
              </a:rPr>
              <a:t>Circuit-switched applications</a:t>
            </a:r>
          </a:p>
          <a:p>
            <a:r>
              <a:rPr lang="en-US" altLang="en-US">
                <a:sym typeface="Symbol" pitchFamily="18" charset="2"/>
              </a:rPr>
              <a:t>Concentration of calls into a high-speed channel </a:t>
            </a:r>
          </a:p>
          <a:p>
            <a:pPr lvl="1"/>
            <a:r>
              <a:rPr lang="en-US" altLang="en-US">
                <a:sym typeface="Symbol" pitchFamily="18" charset="2"/>
              </a:rPr>
              <a:t>In the example, applications require either 1 or 2 ISDN B channels (64 kbps for each B channel)</a:t>
            </a:r>
          </a:p>
          <a:p>
            <a:pPr lvl="1"/>
            <a:r>
              <a:rPr lang="en-US" altLang="en-US">
                <a:sym typeface="Symbol" pitchFamily="18" charset="2"/>
              </a:rPr>
              <a:t>Applications are concentrated into 1 H0 ISDN channel (384 kbps or 6 B channels)</a:t>
            </a:r>
          </a:p>
          <a:p>
            <a:r>
              <a:rPr lang="en-US" altLang="en-US">
                <a:sym typeface="Symbol" pitchFamily="18" charset="2"/>
              </a:rPr>
              <a:t>Assume that call arrivals are Poisson and that call duration is exponentially distributed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8" name="Rectangle 4"/>
          <p:cNvSpPr>
            <a:spLocks noGrp="1" noChangeArrowheads="1"/>
          </p:cNvSpPr>
          <p:nvPr>
            <p:ph type="title"/>
          </p:nvPr>
        </p:nvSpPr>
        <p:spPr/>
        <p:txBody>
          <a:bodyPr/>
          <a:lstStyle/>
          <a:p>
            <a:r>
              <a:rPr lang="en-US" altLang="en-US"/>
              <a:t>Call Concentration:  Notation (1)</a:t>
            </a:r>
          </a:p>
        </p:txBody>
      </p:sp>
      <p:sp>
        <p:nvSpPr>
          <p:cNvPr id="738309" name="Rectangle 5"/>
          <p:cNvSpPr>
            <a:spLocks noGrp="1" noChangeArrowheads="1"/>
          </p:cNvSpPr>
          <p:nvPr>
            <p:ph type="body" idx="1"/>
          </p:nvPr>
        </p:nvSpPr>
        <p:spPr/>
        <p:txBody>
          <a:bodyPr/>
          <a:lstStyle/>
          <a:p>
            <a:pPr>
              <a:tabLst>
                <a:tab pos="1081088" algn="l"/>
              </a:tabLst>
            </a:pPr>
            <a:r>
              <a:rPr lang="en-US" altLang="en-US" i="1">
                <a:solidFill>
                  <a:schemeClr val="tx2"/>
                </a:solidFill>
              </a:rPr>
              <a:t>K</a:t>
            </a:r>
            <a:r>
              <a:rPr lang="en-US" altLang="en-US">
                <a:solidFill>
                  <a:schemeClr val="tx2"/>
                </a:solidFill>
              </a:rPr>
              <a:t>:</a:t>
            </a:r>
            <a:r>
              <a:rPr lang="en-US" altLang="en-US"/>
              <a:t>	Number of different types of calls (need</a:t>
            </a:r>
            <a:br>
              <a:rPr lang="en-US" altLang="en-US"/>
            </a:br>
            <a:r>
              <a:rPr lang="en-US" altLang="en-US"/>
              <a:t>	different number of base channels)</a:t>
            </a:r>
          </a:p>
          <a:p>
            <a:pPr marL="1717675" lvl="1" indent="-342900">
              <a:tabLst>
                <a:tab pos="1081088" algn="l"/>
              </a:tabLst>
            </a:pPr>
            <a:r>
              <a:rPr lang="en-US" altLang="en-US"/>
              <a:t>In the example, </a:t>
            </a:r>
            <a:r>
              <a:rPr lang="en-US" altLang="en-US" i="1"/>
              <a:t>K</a:t>
            </a:r>
            <a:r>
              <a:rPr lang="en-US" altLang="en-US"/>
              <a:t> = 2</a:t>
            </a:r>
          </a:p>
          <a:p>
            <a:pPr>
              <a:tabLst>
                <a:tab pos="1081088" algn="l"/>
              </a:tabLst>
            </a:pPr>
            <a:r>
              <a:rPr lang="en-US" altLang="en-US" i="1">
                <a:solidFill>
                  <a:schemeClr val="tx2"/>
                </a:solidFill>
              </a:rPr>
              <a:t>v</a:t>
            </a:r>
            <a:r>
              <a:rPr lang="en-US" altLang="en-US" sz="2400" i="1" baseline="-25000">
                <a:solidFill>
                  <a:schemeClr val="tx2"/>
                </a:solidFill>
              </a:rPr>
              <a:t>L</a:t>
            </a:r>
            <a:r>
              <a:rPr lang="en-US" altLang="en-US">
                <a:solidFill>
                  <a:schemeClr val="tx2"/>
                </a:solidFill>
              </a:rPr>
              <a:t>:</a:t>
            </a:r>
            <a:r>
              <a:rPr lang="en-US" altLang="en-US"/>
              <a:t>	Number of channels required for type-L</a:t>
            </a:r>
            <a:br>
              <a:rPr lang="en-US" altLang="en-US"/>
            </a:br>
            <a:r>
              <a:rPr lang="en-US" altLang="en-US"/>
              <a:t>	calls</a:t>
            </a:r>
          </a:p>
          <a:p>
            <a:pPr marL="1717675" lvl="1" indent="-342900">
              <a:tabLst>
                <a:tab pos="1081088" algn="l"/>
              </a:tabLst>
            </a:pPr>
            <a:r>
              <a:rPr lang="en-US" altLang="en-US"/>
              <a:t>In the example, </a:t>
            </a:r>
            <a:r>
              <a:rPr lang="en-US" altLang="en-US" i="1"/>
              <a:t>v</a:t>
            </a:r>
            <a:r>
              <a:rPr lang="en-US" altLang="en-US" sz="2400" i="1" baseline="-25000"/>
              <a:t>1</a:t>
            </a:r>
            <a:r>
              <a:rPr lang="en-US" altLang="en-US"/>
              <a:t> = 1 and </a:t>
            </a:r>
            <a:r>
              <a:rPr lang="en-US" altLang="en-US" i="1"/>
              <a:t>v</a:t>
            </a:r>
            <a:r>
              <a:rPr lang="en-US" altLang="en-US" sz="2400" i="1" baseline="-25000"/>
              <a:t>2</a:t>
            </a:r>
            <a:r>
              <a:rPr lang="en-US" altLang="en-US"/>
              <a:t> = 2</a:t>
            </a:r>
          </a:p>
          <a:p>
            <a:pPr>
              <a:tabLst>
                <a:tab pos="1081088" algn="l"/>
              </a:tabLst>
            </a:pPr>
            <a:r>
              <a:rPr lang="en-US" altLang="en-US" i="1">
                <a:solidFill>
                  <a:schemeClr val="tx2"/>
                </a:solidFill>
              </a:rPr>
              <a:t>m</a:t>
            </a:r>
            <a:r>
              <a:rPr lang="en-US" altLang="en-US" sz="2400" i="1" baseline="-25000">
                <a:solidFill>
                  <a:schemeClr val="tx2"/>
                </a:solidFill>
              </a:rPr>
              <a:t>L</a:t>
            </a:r>
            <a:r>
              <a:rPr lang="en-US" altLang="en-US">
                <a:solidFill>
                  <a:schemeClr val="tx2"/>
                </a:solidFill>
              </a:rPr>
              <a:t>:</a:t>
            </a:r>
            <a:r>
              <a:rPr lang="en-US" altLang="en-US"/>
              <a:t>	Number of terminals generating type-L</a:t>
            </a:r>
            <a:br>
              <a:rPr lang="en-US" altLang="en-US"/>
            </a:br>
            <a:r>
              <a:rPr lang="en-US" altLang="en-US"/>
              <a:t>	calls</a:t>
            </a:r>
          </a:p>
          <a:p>
            <a:pPr marL="1717675" lvl="1" indent="-342900">
              <a:tabLst>
                <a:tab pos="1081088" algn="l"/>
              </a:tabLst>
            </a:pPr>
            <a:r>
              <a:rPr lang="en-US" altLang="en-US"/>
              <a:t>For the example, let </a:t>
            </a:r>
            <a:r>
              <a:rPr lang="en-US" altLang="en-US" i="1"/>
              <a:t>m</a:t>
            </a:r>
            <a:r>
              <a:rPr lang="en-US" altLang="en-US" sz="2400" i="1" baseline="-25000"/>
              <a:t>1</a:t>
            </a:r>
            <a:r>
              <a:rPr lang="en-US" altLang="en-US"/>
              <a:t> = 8 and </a:t>
            </a:r>
            <a:r>
              <a:rPr lang="en-US" altLang="en-US" i="1"/>
              <a:t>m</a:t>
            </a:r>
            <a:r>
              <a:rPr lang="en-US" altLang="en-US" sz="2400" i="1" baseline="-25000"/>
              <a:t>2</a:t>
            </a:r>
            <a:r>
              <a:rPr lang="en-US" altLang="en-US"/>
              <a:t> = 4</a:t>
            </a:r>
          </a:p>
          <a:p>
            <a:pPr>
              <a:tabLst>
                <a:tab pos="1081088" algn="l"/>
              </a:tabLst>
            </a:pPr>
            <a:r>
              <a:rPr lang="en-US" altLang="en-US" i="1">
                <a:solidFill>
                  <a:schemeClr val="tx2"/>
                </a:solidFill>
              </a:rPr>
              <a:t>S</a:t>
            </a:r>
            <a:r>
              <a:rPr lang="en-US" altLang="en-US">
                <a:solidFill>
                  <a:schemeClr val="tx2"/>
                </a:solidFill>
              </a:rPr>
              <a:t>:</a:t>
            </a:r>
            <a:r>
              <a:rPr lang="en-US" altLang="en-US"/>
              <a:t>	Total number of channels of access link</a:t>
            </a:r>
          </a:p>
          <a:p>
            <a:pPr marL="1717675" lvl="1" indent="-342900">
              <a:tabLst>
                <a:tab pos="1081088" algn="l"/>
              </a:tabLst>
            </a:pPr>
            <a:r>
              <a:rPr lang="en-US" altLang="en-US"/>
              <a:t>In the example, </a:t>
            </a:r>
            <a:r>
              <a:rPr lang="en-US" altLang="en-US" i="1"/>
              <a:t>S</a:t>
            </a:r>
            <a:r>
              <a:rPr lang="en-US" altLang="en-US"/>
              <a:t> = 6</a:t>
            </a:r>
            <a:endParaRPr lang="en-US" altLang="en-US">
              <a:solidFill>
                <a:schemeClr val="tx2"/>
              </a:solidFill>
              <a:sym typeface="Symbol"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altLang="en-US"/>
              <a:t>Call Concentration:  Notation (2)</a:t>
            </a:r>
          </a:p>
        </p:txBody>
      </p:sp>
      <p:sp>
        <p:nvSpPr>
          <p:cNvPr id="866307" name="Rectangle 3"/>
          <p:cNvSpPr>
            <a:spLocks noGrp="1" noChangeArrowheads="1"/>
          </p:cNvSpPr>
          <p:nvPr>
            <p:ph type="body" idx="1"/>
          </p:nvPr>
        </p:nvSpPr>
        <p:spPr/>
        <p:txBody>
          <a:bodyPr/>
          <a:lstStyle/>
          <a:p>
            <a:pPr>
              <a:tabLst>
                <a:tab pos="1196975" algn="l"/>
              </a:tabLst>
            </a:pPr>
            <a:r>
              <a:rPr lang="en-US" altLang="en-US">
                <a:solidFill>
                  <a:schemeClr val="tx2"/>
                </a:solidFill>
                <a:sym typeface="Symbol" pitchFamily="18" charset="2"/>
              </a:rPr>
              <a:t></a:t>
            </a:r>
            <a:r>
              <a:rPr lang="en-US" altLang="en-US" sz="2400" i="1" baseline="-25000">
                <a:solidFill>
                  <a:schemeClr val="tx2"/>
                </a:solidFill>
                <a:sym typeface="Symbol" pitchFamily="18" charset="2"/>
              </a:rPr>
              <a:t>L</a:t>
            </a:r>
            <a:r>
              <a:rPr lang="en-US" altLang="en-US">
                <a:solidFill>
                  <a:schemeClr val="tx2"/>
                </a:solidFill>
                <a:sym typeface="Symbol" pitchFamily="18" charset="2"/>
              </a:rPr>
              <a:t>:</a:t>
            </a:r>
            <a:r>
              <a:rPr lang="en-US" altLang="en-US">
                <a:sym typeface="Symbol" pitchFamily="18" charset="2"/>
              </a:rPr>
              <a:t>	Arrival rate of type-L calls from each</a:t>
            </a:r>
            <a:br>
              <a:rPr lang="en-US" altLang="en-US">
                <a:sym typeface="Symbol" pitchFamily="18" charset="2"/>
              </a:rPr>
            </a:br>
            <a:r>
              <a:rPr lang="en-US" altLang="en-US">
                <a:sym typeface="Symbol" pitchFamily="18" charset="2"/>
              </a:rPr>
              <a:t>	terminal</a:t>
            </a:r>
          </a:p>
          <a:p>
            <a:pPr>
              <a:tabLst>
                <a:tab pos="1196975" algn="l"/>
              </a:tabLst>
            </a:pPr>
            <a:r>
              <a:rPr lang="en-US" altLang="en-US">
                <a:solidFill>
                  <a:schemeClr val="tx2"/>
                </a:solidFill>
                <a:sym typeface="Symbol" pitchFamily="18" charset="2"/>
              </a:rPr>
              <a:t></a:t>
            </a:r>
            <a:r>
              <a:rPr lang="en-US" altLang="en-US" sz="2400" i="1" baseline="-25000">
                <a:solidFill>
                  <a:schemeClr val="tx2"/>
                </a:solidFill>
                <a:sym typeface="Symbol" pitchFamily="18" charset="2"/>
              </a:rPr>
              <a:t>L</a:t>
            </a:r>
            <a:r>
              <a:rPr lang="en-US" altLang="en-US">
                <a:solidFill>
                  <a:schemeClr val="tx2"/>
                </a:solidFill>
                <a:sym typeface="Symbol" pitchFamily="18" charset="2"/>
              </a:rPr>
              <a:t>:</a:t>
            </a:r>
            <a:r>
              <a:rPr lang="en-US" altLang="en-US">
                <a:sym typeface="Symbol" pitchFamily="18" charset="2"/>
              </a:rPr>
              <a:t>	Service rate of type-L calls from each</a:t>
            </a:r>
            <a:br>
              <a:rPr lang="en-US" altLang="en-US">
                <a:sym typeface="Symbol" pitchFamily="18" charset="2"/>
              </a:rPr>
            </a:br>
            <a:r>
              <a:rPr lang="en-US" altLang="en-US">
                <a:sym typeface="Symbol" pitchFamily="18" charset="2"/>
              </a:rPr>
              <a:t>	terminal</a:t>
            </a:r>
            <a:endParaRPr lang="en-US" altLang="en-US">
              <a:solidFill>
                <a:schemeClr val="tx2"/>
              </a:solidFill>
              <a:sym typeface="Symbol" pitchFamily="18" charset="2"/>
            </a:endParaRPr>
          </a:p>
          <a:p>
            <a:pPr>
              <a:tabLst>
                <a:tab pos="1196975" algn="l"/>
              </a:tabLst>
            </a:pPr>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2" name="Rectangle 4"/>
          <p:cNvSpPr>
            <a:spLocks noGrp="1" noChangeArrowheads="1"/>
          </p:cNvSpPr>
          <p:nvPr>
            <p:ph type="title"/>
          </p:nvPr>
        </p:nvSpPr>
        <p:spPr/>
        <p:txBody>
          <a:bodyPr/>
          <a:lstStyle/>
          <a:p>
            <a:r>
              <a:rPr lang="en-US" altLang="en-US"/>
              <a:t>Call Concentration:  Markov Chain (1)</a:t>
            </a:r>
          </a:p>
        </p:txBody>
      </p:sp>
      <p:sp>
        <p:nvSpPr>
          <p:cNvPr id="739333" name="Rectangle 5"/>
          <p:cNvSpPr>
            <a:spLocks noGrp="1" noChangeArrowheads="1"/>
          </p:cNvSpPr>
          <p:nvPr>
            <p:ph type="body" idx="1"/>
          </p:nvPr>
        </p:nvSpPr>
        <p:spPr/>
        <p:txBody>
          <a:bodyPr/>
          <a:lstStyle/>
          <a:p>
            <a:r>
              <a:rPr lang="en-US" altLang="en-US"/>
              <a:t>We can describe this problem using a</a:t>
            </a:r>
            <a:br>
              <a:rPr lang="en-US" altLang="en-US"/>
            </a:br>
            <a:r>
              <a:rPr lang="en-US" altLang="en-US"/>
              <a:t>two-dimensional Markov chain</a:t>
            </a:r>
          </a:p>
          <a:p>
            <a:pPr lvl="1"/>
            <a:r>
              <a:rPr lang="en-US" altLang="en-US"/>
              <a:t>State (</a:t>
            </a:r>
            <a:r>
              <a:rPr lang="en-US" altLang="en-US" i="1"/>
              <a:t>a</a:t>
            </a:r>
            <a:r>
              <a:rPr lang="en-US" altLang="en-US"/>
              <a:t>, </a:t>
            </a:r>
            <a:r>
              <a:rPr lang="en-US" altLang="en-US" i="1"/>
              <a:t>b</a:t>
            </a:r>
            <a:r>
              <a:rPr lang="en-US" altLang="en-US"/>
              <a:t>) represents </a:t>
            </a:r>
            <a:r>
              <a:rPr lang="en-US" altLang="en-US" i="1"/>
              <a:t>a</a:t>
            </a:r>
            <a:r>
              <a:rPr lang="en-US" altLang="en-US"/>
              <a:t> type-1 (phone) calls and </a:t>
            </a:r>
            <a:r>
              <a:rPr lang="en-US" altLang="en-US" i="1"/>
              <a:t>b</a:t>
            </a:r>
            <a:r>
              <a:rPr lang="en-US" altLang="en-US"/>
              <a:t> type-2 (fax) calls currently in progress</a:t>
            </a:r>
          </a:p>
          <a:p>
            <a:pPr lvl="1"/>
            <a:r>
              <a:rPr lang="en-US" altLang="en-US"/>
              <a:t>Analysis after K. Miyake</a:t>
            </a:r>
          </a:p>
        </p:txBody>
      </p:sp>
      <p:sp>
        <p:nvSpPr>
          <p:cNvPr id="739334" name="Text Box 6"/>
          <p:cNvSpPr txBox="1">
            <a:spLocks noChangeArrowheads="1"/>
          </p:cNvSpPr>
          <p:nvPr/>
        </p:nvSpPr>
        <p:spPr bwMode="auto">
          <a:xfrm>
            <a:off x="533400" y="4953000"/>
            <a:ext cx="8061325" cy="12160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chemeClr val="tx2"/>
                </a:solidFill>
              </a:rPr>
              <a:t>K. Miyake, “Traffic Study on High Speed/Multiplexed ISDN User-Network Interface,” </a:t>
            </a:r>
            <a:r>
              <a:rPr lang="en-US" altLang="en-US" b="0" i="1">
                <a:solidFill>
                  <a:schemeClr val="tx2"/>
                </a:solidFill>
              </a:rPr>
              <a:t>Traffic Engineering for ISDN Design and Planning</a:t>
            </a:r>
            <a:r>
              <a:rPr lang="en-US" altLang="en-US" b="0">
                <a:solidFill>
                  <a:schemeClr val="tx2"/>
                </a:solidFill>
              </a:rPr>
              <a:t>, Elsevier, 1988.</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7" name="Text Box 5"/>
          <p:cNvSpPr txBox="1">
            <a:spLocks noChangeArrowheads="1"/>
          </p:cNvSpPr>
          <p:nvPr/>
        </p:nvSpPr>
        <p:spPr bwMode="auto">
          <a:xfrm>
            <a:off x="1295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0,0</a:t>
            </a:r>
          </a:p>
        </p:txBody>
      </p:sp>
      <p:sp>
        <p:nvSpPr>
          <p:cNvPr id="740360" name="Text Box 8"/>
          <p:cNvSpPr txBox="1">
            <a:spLocks noChangeArrowheads="1"/>
          </p:cNvSpPr>
          <p:nvPr/>
        </p:nvSpPr>
        <p:spPr bwMode="auto">
          <a:xfrm>
            <a:off x="2362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1,0</a:t>
            </a:r>
          </a:p>
        </p:txBody>
      </p:sp>
      <p:sp>
        <p:nvSpPr>
          <p:cNvPr id="740363" name="Text Box 11"/>
          <p:cNvSpPr txBox="1">
            <a:spLocks noChangeArrowheads="1"/>
          </p:cNvSpPr>
          <p:nvPr/>
        </p:nvSpPr>
        <p:spPr bwMode="auto">
          <a:xfrm>
            <a:off x="34290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2,0</a:t>
            </a:r>
          </a:p>
        </p:txBody>
      </p:sp>
      <p:sp>
        <p:nvSpPr>
          <p:cNvPr id="740366" name="Text Box 14"/>
          <p:cNvSpPr txBox="1">
            <a:spLocks noChangeArrowheads="1"/>
          </p:cNvSpPr>
          <p:nvPr/>
        </p:nvSpPr>
        <p:spPr bwMode="auto">
          <a:xfrm>
            <a:off x="44958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3,0</a:t>
            </a:r>
          </a:p>
        </p:txBody>
      </p:sp>
      <p:sp>
        <p:nvSpPr>
          <p:cNvPr id="740369" name="Text Box 17"/>
          <p:cNvSpPr txBox="1">
            <a:spLocks noChangeArrowheads="1"/>
          </p:cNvSpPr>
          <p:nvPr/>
        </p:nvSpPr>
        <p:spPr bwMode="auto">
          <a:xfrm>
            <a:off x="6629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5,0</a:t>
            </a:r>
          </a:p>
        </p:txBody>
      </p:sp>
      <p:sp>
        <p:nvSpPr>
          <p:cNvPr id="740372" name="Text Box 20"/>
          <p:cNvSpPr txBox="1">
            <a:spLocks noChangeArrowheads="1"/>
          </p:cNvSpPr>
          <p:nvPr/>
        </p:nvSpPr>
        <p:spPr bwMode="auto">
          <a:xfrm>
            <a:off x="55626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4,0</a:t>
            </a:r>
          </a:p>
        </p:txBody>
      </p:sp>
      <p:sp>
        <p:nvSpPr>
          <p:cNvPr id="740375" name="Text Box 23"/>
          <p:cNvSpPr txBox="1">
            <a:spLocks noChangeArrowheads="1"/>
          </p:cNvSpPr>
          <p:nvPr/>
        </p:nvSpPr>
        <p:spPr bwMode="auto">
          <a:xfrm>
            <a:off x="7696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6,0</a:t>
            </a:r>
          </a:p>
        </p:txBody>
      </p:sp>
      <p:sp>
        <p:nvSpPr>
          <p:cNvPr id="740378" name="Text Box 26"/>
          <p:cNvSpPr txBox="1">
            <a:spLocks noChangeArrowheads="1"/>
          </p:cNvSpPr>
          <p:nvPr/>
        </p:nvSpPr>
        <p:spPr bwMode="auto">
          <a:xfrm>
            <a:off x="12954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0,1</a:t>
            </a:r>
          </a:p>
        </p:txBody>
      </p:sp>
      <p:sp>
        <p:nvSpPr>
          <p:cNvPr id="740381" name="Text Box 29"/>
          <p:cNvSpPr txBox="1">
            <a:spLocks noChangeArrowheads="1"/>
          </p:cNvSpPr>
          <p:nvPr/>
        </p:nvSpPr>
        <p:spPr bwMode="auto">
          <a:xfrm>
            <a:off x="12954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0,2</a:t>
            </a:r>
          </a:p>
        </p:txBody>
      </p:sp>
      <p:sp>
        <p:nvSpPr>
          <p:cNvPr id="740384" name="Text Box 32"/>
          <p:cNvSpPr txBox="1">
            <a:spLocks noChangeArrowheads="1"/>
          </p:cNvSpPr>
          <p:nvPr/>
        </p:nvSpPr>
        <p:spPr bwMode="auto">
          <a:xfrm>
            <a:off x="1295400" y="2055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0,3</a:t>
            </a:r>
          </a:p>
        </p:txBody>
      </p:sp>
      <p:sp>
        <p:nvSpPr>
          <p:cNvPr id="740390" name="Text Box 38"/>
          <p:cNvSpPr txBox="1">
            <a:spLocks noChangeArrowheads="1"/>
          </p:cNvSpPr>
          <p:nvPr/>
        </p:nvSpPr>
        <p:spPr bwMode="auto">
          <a:xfrm>
            <a:off x="23622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1,2</a:t>
            </a:r>
          </a:p>
        </p:txBody>
      </p:sp>
      <p:sp>
        <p:nvSpPr>
          <p:cNvPr id="740393" name="Text Box 41"/>
          <p:cNvSpPr txBox="1">
            <a:spLocks noChangeArrowheads="1"/>
          </p:cNvSpPr>
          <p:nvPr/>
        </p:nvSpPr>
        <p:spPr bwMode="auto">
          <a:xfrm>
            <a:off x="34290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2,1</a:t>
            </a:r>
          </a:p>
        </p:txBody>
      </p:sp>
      <p:sp>
        <p:nvSpPr>
          <p:cNvPr id="740396" name="Text Box 44"/>
          <p:cNvSpPr txBox="1">
            <a:spLocks noChangeArrowheads="1"/>
          </p:cNvSpPr>
          <p:nvPr/>
        </p:nvSpPr>
        <p:spPr bwMode="auto">
          <a:xfrm>
            <a:off x="34290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2,2</a:t>
            </a:r>
          </a:p>
        </p:txBody>
      </p:sp>
      <p:sp>
        <p:nvSpPr>
          <p:cNvPr id="740399" name="Text Box 47"/>
          <p:cNvSpPr txBox="1">
            <a:spLocks noChangeArrowheads="1"/>
          </p:cNvSpPr>
          <p:nvPr/>
        </p:nvSpPr>
        <p:spPr bwMode="auto">
          <a:xfrm>
            <a:off x="44958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3,1</a:t>
            </a:r>
          </a:p>
        </p:txBody>
      </p:sp>
      <p:sp>
        <p:nvSpPr>
          <p:cNvPr id="740402" name="Text Box 50"/>
          <p:cNvSpPr txBox="1">
            <a:spLocks noChangeArrowheads="1"/>
          </p:cNvSpPr>
          <p:nvPr/>
        </p:nvSpPr>
        <p:spPr bwMode="auto">
          <a:xfrm>
            <a:off x="55626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4,1</a:t>
            </a:r>
          </a:p>
        </p:txBody>
      </p:sp>
      <p:sp>
        <p:nvSpPr>
          <p:cNvPr id="740403" name="Freeform 51"/>
          <p:cNvSpPr>
            <a:spLocks/>
          </p:cNvSpPr>
          <p:nvPr/>
        </p:nvSpPr>
        <p:spPr bwMode="auto">
          <a:xfrm>
            <a:off x="1143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4" name="Freeform 52"/>
          <p:cNvSpPr>
            <a:spLocks/>
          </p:cNvSpPr>
          <p:nvPr/>
        </p:nvSpPr>
        <p:spPr bwMode="auto">
          <a:xfrm flipH="1" flipV="1">
            <a:off x="1905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5" name="Freeform 53"/>
          <p:cNvSpPr>
            <a:spLocks/>
          </p:cNvSpPr>
          <p:nvPr/>
        </p:nvSpPr>
        <p:spPr bwMode="auto">
          <a:xfrm>
            <a:off x="22098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6" name="Freeform 54"/>
          <p:cNvSpPr>
            <a:spLocks/>
          </p:cNvSpPr>
          <p:nvPr/>
        </p:nvSpPr>
        <p:spPr bwMode="auto">
          <a:xfrm>
            <a:off x="3276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7" name="Freeform 55"/>
          <p:cNvSpPr>
            <a:spLocks/>
          </p:cNvSpPr>
          <p:nvPr/>
        </p:nvSpPr>
        <p:spPr bwMode="auto">
          <a:xfrm>
            <a:off x="4343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8" name="Freeform 56"/>
          <p:cNvSpPr>
            <a:spLocks/>
          </p:cNvSpPr>
          <p:nvPr/>
        </p:nvSpPr>
        <p:spPr bwMode="auto">
          <a:xfrm>
            <a:off x="54102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9" name="Freeform 57"/>
          <p:cNvSpPr>
            <a:spLocks/>
          </p:cNvSpPr>
          <p:nvPr/>
        </p:nvSpPr>
        <p:spPr bwMode="auto">
          <a:xfrm>
            <a:off x="11430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0" name="Freeform 58"/>
          <p:cNvSpPr>
            <a:spLocks/>
          </p:cNvSpPr>
          <p:nvPr/>
        </p:nvSpPr>
        <p:spPr bwMode="auto">
          <a:xfrm>
            <a:off x="32766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1" name="Freeform 59"/>
          <p:cNvSpPr>
            <a:spLocks/>
          </p:cNvSpPr>
          <p:nvPr/>
        </p:nvSpPr>
        <p:spPr bwMode="auto">
          <a:xfrm>
            <a:off x="22098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2" name="Freeform 60"/>
          <p:cNvSpPr>
            <a:spLocks/>
          </p:cNvSpPr>
          <p:nvPr/>
        </p:nvSpPr>
        <p:spPr bwMode="auto">
          <a:xfrm>
            <a:off x="1143000" y="2438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3" name="Freeform 61"/>
          <p:cNvSpPr>
            <a:spLocks/>
          </p:cNvSpPr>
          <p:nvPr/>
        </p:nvSpPr>
        <p:spPr bwMode="auto">
          <a:xfrm flipH="1" flipV="1">
            <a:off x="19050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4" name="Freeform 62"/>
          <p:cNvSpPr>
            <a:spLocks/>
          </p:cNvSpPr>
          <p:nvPr/>
        </p:nvSpPr>
        <p:spPr bwMode="auto">
          <a:xfrm flipH="1" flipV="1">
            <a:off x="1905000" y="2362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5" name="Freeform 63"/>
          <p:cNvSpPr>
            <a:spLocks/>
          </p:cNvSpPr>
          <p:nvPr/>
        </p:nvSpPr>
        <p:spPr bwMode="auto">
          <a:xfrm flipH="1" flipV="1">
            <a:off x="29718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6" name="Freeform 64"/>
          <p:cNvSpPr>
            <a:spLocks/>
          </p:cNvSpPr>
          <p:nvPr/>
        </p:nvSpPr>
        <p:spPr bwMode="auto">
          <a:xfrm flipH="1" flipV="1">
            <a:off x="29718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7" name="Freeform 65"/>
          <p:cNvSpPr>
            <a:spLocks/>
          </p:cNvSpPr>
          <p:nvPr/>
        </p:nvSpPr>
        <p:spPr bwMode="auto">
          <a:xfrm flipH="1" flipV="1">
            <a:off x="5105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8" name="Freeform 66"/>
          <p:cNvSpPr>
            <a:spLocks/>
          </p:cNvSpPr>
          <p:nvPr/>
        </p:nvSpPr>
        <p:spPr bwMode="auto">
          <a:xfrm flipH="1" flipV="1">
            <a:off x="4038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19" name="Freeform 67"/>
          <p:cNvSpPr>
            <a:spLocks/>
          </p:cNvSpPr>
          <p:nvPr/>
        </p:nvSpPr>
        <p:spPr bwMode="auto">
          <a:xfrm flipH="1" flipV="1">
            <a:off x="40386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0" name="Freeform 68"/>
          <p:cNvSpPr>
            <a:spLocks/>
          </p:cNvSpPr>
          <p:nvPr/>
        </p:nvSpPr>
        <p:spPr bwMode="auto">
          <a:xfrm flipH="1" flipV="1">
            <a:off x="61722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1" name="Freeform 69"/>
          <p:cNvSpPr>
            <a:spLocks/>
          </p:cNvSpPr>
          <p:nvPr/>
        </p:nvSpPr>
        <p:spPr bwMode="auto">
          <a:xfrm>
            <a:off x="19050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2" name="Freeform 70"/>
          <p:cNvSpPr>
            <a:spLocks/>
          </p:cNvSpPr>
          <p:nvPr/>
        </p:nvSpPr>
        <p:spPr bwMode="auto">
          <a:xfrm>
            <a:off x="19050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3" name="Freeform 71"/>
          <p:cNvSpPr>
            <a:spLocks/>
          </p:cNvSpPr>
          <p:nvPr/>
        </p:nvSpPr>
        <p:spPr bwMode="auto">
          <a:xfrm>
            <a:off x="19050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4" name="Freeform 72"/>
          <p:cNvSpPr>
            <a:spLocks/>
          </p:cNvSpPr>
          <p:nvPr/>
        </p:nvSpPr>
        <p:spPr bwMode="auto">
          <a:xfrm>
            <a:off x="1905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5" name="Freeform 73"/>
          <p:cNvSpPr>
            <a:spLocks/>
          </p:cNvSpPr>
          <p:nvPr/>
        </p:nvSpPr>
        <p:spPr bwMode="auto">
          <a:xfrm>
            <a:off x="19050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6" name="Freeform 74"/>
          <p:cNvSpPr>
            <a:spLocks/>
          </p:cNvSpPr>
          <p:nvPr/>
        </p:nvSpPr>
        <p:spPr bwMode="auto">
          <a:xfrm>
            <a:off x="1905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7" name="Freeform 75"/>
          <p:cNvSpPr>
            <a:spLocks/>
          </p:cNvSpPr>
          <p:nvPr/>
        </p:nvSpPr>
        <p:spPr bwMode="auto">
          <a:xfrm>
            <a:off x="29718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8" name="Freeform 76"/>
          <p:cNvSpPr>
            <a:spLocks/>
          </p:cNvSpPr>
          <p:nvPr/>
        </p:nvSpPr>
        <p:spPr bwMode="auto">
          <a:xfrm>
            <a:off x="29718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29" name="Freeform 77"/>
          <p:cNvSpPr>
            <a:spLocks/>
          </p:cNvSpPr>
          <p:nvPr/>
        </p:nvSpPr>
        <p:spPr bwMode="auto">
          <a:xfrm>
            <a:off x="40386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0" name="Freeform 78"/>
          <p:cNvSpPr>
            <a:spLocks/>
          </p:cNvSpPr>
          <p:nvPr/>
        </p:nvSpPr>
        <p:spPr bwMode="auto">
          <a:xfrm>
            <a:off x="51054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1" name="Freeform 79"/>
          <p:cNvSpPr>
            <a:spLocks/>
          </p:cNvSpPr>
          <p:nvPr/>
        </p:nvSpPr>
        <p:spPr bwMode="auto">
          <a:xfrm>
            <a:off x="29718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2" name="Freeform 80"/>
          <p:cNvSpPr>
            <a:spLocks/>
          </p:cNvSpPr>
          <p:nvPr/>
        </p:nvSpPr>
        <p:spPr bwMode="auto">
          <a:xfrm>
            <a:off x="40386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3" name="Freeform 81"/>
          <p:cNvSpPr>
            <a:spLocks/>
          </p:cNvSpPr>
          <p:nvPr/>
        </p:nvSpPr>
        <p:spPr bwMode="auto">
          <a:xfrm>
            <a:off x="51054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4" name="Freeform 82"/>
          <p:cNvSpPr>
            <a:spLocks/>
          </p:cNvSpPr>
          <p:nvPr/>
        </p:nvSpPr>
        <p:spPr bwMode="auto">
          <a:xfrm>
            <a:off x="61722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5" name="Freeform 83"/>
          <p:cNvSpPr>
            <a:spLocks/>
          </p:cNvSpPr>
          <p:nvPr/>
        </p:nvSpPr>
        <p:spPr bwMode="auto">
          <a:xfrm>
            <a:off x="7239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6" name="Freeform 84"/>
          <p:cNvSpPr>
            <a:spLocks/>
          </p:cNvSpPr>
          <p:nvPr/>
        </p:nvSpPr>
        <p:spPr bwMode="auto">
          <a:xfrm>
            <a:off x="29718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7" name="Freeform 85"/>
          <p:cNvSpPr>
            <a:spLocks/>
          </p:cNvSpPr>
          <p:nvPr/>
        </p:nvSpPr>
        <p:spPr bwMode="auto">
          <a:xfrm>
            <a:off x="40386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8" name="Freeform 86"/>
          <p:cNvSpPr>
            <a:spLocks/>
          </p:cNvSpPr>
          <p:nvPr/>
        </p:nvSpPr>
        <p:spPr bwMode="auto">
          <a:xfrm>
            <a:off x="51054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39" name="Freeform 87"/>
          <p:cNvSpPr>
            <a:spLocks/>
          </p:cNvSpPr>
          <p:nvPr/>
        </p:nvSpPr>
        <p:spPr bwMode="auto">
          <a:xfrm>
            <a:off x="61722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0" name="Freeform 88"/>
          <p:cNvSpPr>
            <a:spLocks/>
          </p:cNvSpPr>
          <p:nvPr/>
        </p:nvSpPr>
        <p:spPr bwMode="auto">
          <a:xfrm>
            <a:off x="7239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1" name="Freeform 89"/>
          <p:cNvSpPr>
            <a:spLocks/>
          </p:cNvSpPr>
          <p:nvPr/>
        </p:nvSpPr>
        <p:spPr bwMode="auto">
          <a:xfrm>
            <a:off x="29718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2" name="Freeform 90"/>
          <p:cNvSpPr>
            <a:spLocks/>
          </p:cNvSpPr>
          <p:nvPr/>
        </p:nvSpPr>
        <p:spPr bwMode="auto">
          <a:xfrm>
            <a:off x="40386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3" name="Freeform 91"/>
          <p:cNvSpPr>
            <a:spLocks/>
          </p:cNvSpPr>
          <p:nvPr/>
        </p:nvSpPr>
        <p:spPr bwMode="auto">
          <a:xfrm>
            <a:off x="51054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4" name="Freeform 92"/>
          <p:cNvSpPr>
            <a:spLocks/>
          </p:cNvSpPr>
          <p:nvPr/>
        </p:nvSpPr>
        <p:spPr bwMode="auto">
          <a:xfrm>
            <a:off x="29718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5" name="Text Box 93"/>
          <p:cNvSpPr txBox="1">
            <a:spLocks noChangeArrowheads="1"/>
          </p:cNvSpPr>
          <p:nvPr/>
        </p:nvSpPr>
        <p:spPr bwMode="auto">
          <a:xfrm>
            <a:off x="4038600" y="1371600"/>
            <a:ext cx="4073525" cy="12160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spAutoFit/>
          </a:bodyPr>
          <a:lstStyle>
            <a:lvl1pPr marL="282575" indent="-2825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b="0">
                <a:solidFill>
                  <a:schemeClr val="tx2"/>
                </a:solidFill>
                <a:latin typeface="Arial" pitchFamily="34" charset="0"/>
              </a:rPr>
              <a:t>Exercise 2</a:t>
            </a:r>
          </a:p>
          <a:p>
            <a:pPr>
              <a:buSzPct val="75000"/>
              <a:buFont typeface="Wingdings" pitchFamily="2" charset="2"/>
              <a:buChar char="n"/>
            </a:pPr>
            <a:r>
              <a:rPr lang="en-US" altLang="en-US" b="0">
                <a:latin typeface="Arial" pitchFamily="34" charset="0"/>
              </a:rPr>
              <a:t>Fill in the transition rates</a:t>
            </a:r>
          </a:p>
        </p:txBody>
      </p:sp>
      <p:sp>
        <p:nvSpPr>
          <p:cNvPr id="740446" name="Rectangle 94"/>
          <p:cNvSpPr>
            <a:spLocks noGrp="1" noChangeArrowheads="1"/>
          </p:cNvSpPr>
          <p:nvPr>
            <p:ph type="title"/>
          </p:nvPr>
        </p:nvSpPr>
        <p:spPr/>
        <p:txBody>
          <a:bodyPr/>
          <a:lstStyle/>
          <a:p>
            <a:r>
              <a:rPr lang="en-US" altLang="en-US"/>
              <a:t>Call Concentration:  Markov Chain (2)</a:t>
            </a:r>
          </a:p>
        </p:txBody>
      </p:sp>
      <p:sp>
        <p:nvSpPr>
          <p:cNvPr id="740356" name="Oval 4"/>
          <p:cNvSpPr>
            <a:spLocks noChangeArrowheads="1"/>
          </p:cNvSpPr>
          <p:nvPr/>
        </p:nvSpPr>
        <p:spPr bwMode="auto">
          <a:xfrm>
            <a:off x="1295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9" name="Oval 7"/>
          <p:cNvSpPr>
            <a:spLocks noChangeArrowheads="1"/>
          </p:cNvSpPr>
          <p:nvPr/>
        </p:nvSpPr>
        <p:spPr bwMode="auto">
          <a:xfrm>
            <a:off x="2362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2" name="Oval 10"/>
          <p:cNvSpPr>
            <a:spLocks noChangeArrowheads="1"/>
          </p:cNvSpPr>
          <p:nvPr/>
        </p:nvSpPr>
        <p:spPr bwMode="auto">
          <a:xfrm>
            <a:off x="34290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5" name="Oval 13"/>
          <p:cNvSpPr>
            <a:spLocks noChangeArrowheads="1"/>
          </p:cNvSpPr>
          <p:nvPr/>
        </p:nvSpPr>
        <p:spPr bwMode="auto">
          <a:xfrm>
            <a:off x="44958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68" name="Oval 16"/>
          <p:cNvSpPr>
            <a:spLocks noChangeArrowheads="1"/>
          </p:cNvSpPr>
          <p:nvPr/>
        </p:nvSpPr>
        <p:spPr bwMode="auto">
          <a:xfrm>
            <a:off x="6629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1" name="Oval 19"/>
          <p:cNvSpPr>
            <a:spLocks noChangeArrowheads="1"/>
          </p:cNvSpPr>
          <p:nvPr/>
        </p:nvSpPr>
        <p:spPr bwMode="auto">
          <a:xfrm>
            <a:off x="55626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4" name="Oval 22"/>
          <p:cNvSpPr>
            <a:spLocks noChangeArrowheads="1"/>
          </p:cNvSpPr>
          <p:nvPr/>
        </p:nvSpPr>
        <p:spPr bwMode="auto">
          <a:xfrm>
            <a:off x="7696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77" name="Oval 25"/>
          <p:cNvSpPr>
            <a:spLocks noChangeArrowheads="1"/>
          </p:cNvSpPr>
          <p:nvPr/>
        </p:nvSpPr>
        <p:spPr bwMode="auto">
          <a:xfrm>
            <a:off x="12954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0" name="Oval 28"/>
          <p:cNvSpPr>
            <a:spLocks noChangeArrowheads="1"/>
          </p:cNvSpPr>
          <p:nvPr/>
        </p:nvSpPr>
        <p:spPr bwMode="auto">
          <a:xfrm>
            <a:off x="12954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3" name="Oval 31"/>
          <p:cNvSpPr>
            <a:spLocks noChangeArrowheads="1"/>
          </p:cNvSpPr>
          <p:nvPr/>
        </p:nvSpPr>
        <p:spPr bwMode="auto">
          <a:xfrm>
            <a:off x="1295400" y="1981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7" name="Text Box 35"/>
          <p:cNvSpPr txBox="1">
            <a:spLocks noChangeArrowheads="1"/>
          </p:cNvSpPr>
          <p:nvPr/>
        </p:nvSpPr>
        <p:spPr bwMode="auto">
          <a:xfrm>
            <a:off x="23622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1,1</a:t>
            </a:r>
          </a:p>
        </p:txBody>
      </p:sp>
      <p:sp>
        <p:nvSpPr>
          <p:cNvPr id="740389" name="Oval 37"/>
          <p:cNvSpPr>
            <a:spLocks noChangeArrowheads="1"/>
          </p:cNvSpPr>
          <p:nvPr/>
        </p:nvSpPr>
        <p:spPr bwMode="auto">
          <a:xfrm>
            <a:off x="23622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92" name="Oval 40"/>
          <p:cNvSpPr>
            <a:spLocks noChangeArrowheads="1"/>
          </p:cNvSpPr>
          <p:nvPr/>
        </p:nvSpPr>
        <p:spPr bwMode="auto">
          <a:xfrm>
            <a:off x="34290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95" name="Oval 43"/>
          <p:cNvSpPr>
            <a:spLocks noChangeArrowheads="1"/>
          </p:cNvSpPr>
          <p:nvPr/>
        </p:nvSpPr>
        <p:spPr bwMode="auto">
          <a:xfrm>
            <a:off x="34290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98" name="Oval 46"/>
          <p:cNvSpPr>
            <a:spLocks noChangeArrowheads="1"/>
          </p:cNvSpPr>
          <p:nvPr/>
        </p:nvSpPr>
        <p:spPr bwMode="auto">
          <a:xfrm>
            <a:off x="44958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01" name="Oval 49"/>
          <p:cNvSpPr>
            <a:spLocks noChangeArrowheads="1"/>
          </p:cNvSpPr>
          <p:nvPr/>
        </p:nvSpPr>
        <p:spPr bwMode="auto">
          <a:xfrm>
            <a:off x="55626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86" name="Oval 34"/>
          <p:cNvSpPr>
            <a:spLocks noChangeArrowheads="1"/>
          </p:cNvSpPr>
          <p:nvPr/>
        </p:nvSpPr>
        <p:spPr bwMode="auto">
          <a:xfrm>
            <a:off x="23622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48" name="Text Box 96"/>
          <p:cNvSpPr txBox="1">
            <a:spLocks noChangeArrowheads="1"/>
          </p:cNvSpPr>
          <p:nvPr/>
        </p:nvSpPr>
        <p:spPr bwMode="auto">
          <a:xfrm>
            <a:off x="4038600" y="2743200"/>
            <a:ext cx="416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Note that:  </a:t>
            </a:r>
            <a:r>
              <a:rPr lang="en-US" altLang="en-US" b="0" i="1"/>
              <a:t>m</a:t>
            </a:r>
            <a:r>
              <a:rPr lang="en-US" altLang="en-US" sz="2800" b="0" baseline="-25000"/>
              <a:t>1</a:t>
            </a:r>
            <a:r>
              <a:rPr lang="en-US" altLang="en-US" b="0"/>
              <a:t> = 8 and </a:t>
            </a:r>
            <a:r>
              <a:rPr lang="en-US" altLang="en-US" b="0" i="1"/>
              <a:t>m</a:t>
            </a:r>
            <a:r>
              <a:rPr lang="en-US" altLang="en-US" sz="2800" b="0" baseline="-25000"/>
              <a:t>2</a:t>
            </a:r>
            <a:r>
              <a:rPr lang="en-US" altLang="en-US" b="0"/>
              <a:t> = 4</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p:txBody>
          <a:bodyPr/>
          <a:lstStyle/>
          <a:p>
            <a:r>
              <a:rPr lang="en-US" altLang="en-US"/>
              <a:t>Call Concentration:  Markov Chain (3)</a:t>
            </a:r>
          </a:p>
        </p:txBody>
      </p:sp>
      <p:sp>
        <p:nvSpPr>
          <p:cNvPr id="868412" name="Text Box 60"/>
          <p:cNvSpPr txBox="1">
            <a:spLocks noChangeArrowheads="1"/>
          </p:cNvSpPr>
          <p:nvPr/>
        </p:nvSpPr>
        <p:spPr bwMode="auto">
          <a:xfrm>
            <a:off x="3352800" y="1295400"/>
            <a:ext cx="3790950" cy="12160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spAutoFit/>
          </a:bodyPr>
          <a:lstStyle>
            <a:lvl1pPr marL="282575" indent="-2825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b="0">
                <a:solidFill>
                  <a:schemeClr val="tx2"/>
                </a:solidFill>
                <a:latin typeface="Arial" pitchFamily="34" charset="0"/>
              </a:rPr>
              <a:t>Exercise 2 Solutions  (1)</a:t>
            </a:r>
          </a:p>
          <a:p>
            <a:pPr>
              <a:buClr>
                <a:schemeClr val="tx2"/>
              </a:buClr>
              <a:buSzPct val="75000"/>
              <a:buFont typeface="Wingdings" pitchFamily="2" charset="2"/>
              <a:buChar char="n"/>
            </a:pPr>
            <a:r>
              <a:rPr lang="en-US" altLang="en-US" b="0">
                <a:latin typeface="Arial" pitchFamily="34" charset="0"/>
              </a:rPr>
              <a:t>Transition rates</a:t>
            </a:r>
          </a:p>
        </p:txBody>
      </p:sp>
      <p:sp>
        <p:nvSpPr>
          <p:cNvPr id="868355" name="Text Box 3"/>
          <p:cNvSpPr txBox="1">
            <a:spLocks noChangeArrowheads="1"/>
          </p:cNvSpPr>
          <p:nvPr/>
        </p:nvSpPr>
        <p:spPr bwMode="auto">
          <a:xfrm>
            <a:off x="14478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0,0</a:t>
            </a:r>
          </a:p>
        </p:txBody>
      </p:sp>
      <p:sp>
        <p:nvSpPr>
          <p:cNvPr id="868356" name="Text Box 4"/>
          <p:cNvSpPr txBox="1">
            <a:spLocks noChangeArrowheads="1"/>
          </p:cNvSpPr>
          <p:nvPr/>
        </p:nvSpPr>
        <p:spPr bwMode="auto">
          <a:xfrm>
            <a:off x="25146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1,0</a:t>
            </a:r>
          </a:p>
        </p:txBody>
      </p:sp>
      <p:sp>
        <p:nvSpPr>
          <p:cNvPr id="868357" name="Text Box 5"/>
          <p:cNvSpPr txBox="1">
            <a:spLocks noChangeArrowheads="1"/>
          </p:cNvSpPr>
          <p:nvPr/>
        </p:nvSpPr>
        <p:spPr bwMode="auto">
          <a:xfrm>
            <a:off x="35814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2,0</a:t>
            </a:r>
          </a:p>
        </p:txBody>
      </p:sp>
      <p:sp>
        <p:nvSpPr>
          <p:cNvPr id="868358" name="Text Box 6"/>
          <p:cNvSpPr txBox="1">
            <a:spLocks noChangeArrowheads="1"/>
          </p:cNvSpPr>
          <p:nvPr/>
        </p:nvSpPr>
        <p:spPr bwMode="auto">
          <a:xfrm>
            <a:off x="46482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3,0</a:t>
            </a:r>
          </a:p>
        </p:txBody>
      </p:sp>
      <p:sp>
        <p:nvSpPr>
          <p:cNvPr id="868359" name="Text Box 7"/>
          <p:cNvSpPr txBox="1">
            <a:spLocks noChangeArrowheads="1"/>
          </p:cNvSpPr>
          <p:nvPr/>
        </p:nvSpPr>
        <p:spPr bwMode="auto">
          <a:xfrm>
            <a:off x="67818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5,0</a:t>
            </a:r>
          </a:p>
        </p:txBody>
      </p:sp>
      <p:sp>
        <p:nvSpPr>
          <p:cNvPr id="868360" name="Text Box 8"/>
          <p:cNvSpPr txBox="1">
            <a:spLocks noChangeArrowheads="1"/>
          </p:cNvSpPr>
          <p:nvPr/>
        </p:nvSpPr>
        <p:spPr bwMode="auto">
          <a:xfrm>
            <a:off x="57150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4,0</a:t>
            </a:r>
          </a:p>
        </p:txBody>
      </p:sp>
      <p:sp>
        <p:nvSpPr>
          <p:cNvPr id="868361" name="Text Box 9"/>
          <p:cNvSpPr txBox="1">
            <a:spLocks noChangeArrowheads="1"/>
          </p:cNvSpPr>
          <p:nvPr/>
        </p:nvSpPr>
        <p:spPr bwMode="auto">
          <a:xfrm>
            <a:off x="7848600" y="4951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6,0</a:t>
            </a:r>
          </a:p>
        </p:txBody>
      </p:sp>
      <p:sp>
        <p:nvSpPr>
          <p:cNvPr id="868362" name="Text Box 10"/>
          <p:cNvSpPr txBox="1">
            <a:spLocks noChangeArrowheads="1"/>
          </p:cNvSpPr>
          <p:nvPr/>
        </p:nvSpPr>
        <p:spPr bwMode="auto">
          <a:xfrm>
            <a:off x="1447800" y="3808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0,1</a:t>
            </a:r>
          </a:p>
        </p:txBody>
      </p:sp>
      <p:sp>
        <p:nvSpPr>
          <p:cNvPr id="868370" name="Freeform 18"/>
          <p:cNvSpPr>
            <a:spLocks/>
          </p:cNvSpPr>
          <p:nvPr/>
        </p:nvSpPr>
        <p:spPr bwMode="auto">
          <a:xfrm>
            <a:off x="1295400" y="4191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71" name="Freeform 19"/>
          <p:cNvSpPr>
            <a:spLocks/>
          </p:cNvSpPr>
          <p:nvPr/>
        </p:nvSpPr>
        <p:spPr bwMode="auto">
          <a:xfrm flipH="1" flipV="1">
            <a:off x="2057400" y="4191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1" name="Freeform 39"/>
          <p:cNvSpPr>
            <a:spLocks/>
          </p:cNvSpPr>
          <p:nvPr/>
        </p:nvSpPr>
        <p:spPr bwMode="auto">
          <a:xfrm>
            <a:off x="20574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3" name="Freeform 41"/>
          <p:cNvSpPr>
            <a:spLocks/>
          </p:cNvSpPr>
          <p:nvPr/>
        </p:nvSpPr>
        <p:spPr bwMode="auto">
          <a:xfrm>
            <a:off x="20574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5" name="Freeform 43"/>
          <p:cNvSpPr>
            <a:spLocks/>
          </p:cNvSpPr>
          <p:nvPr/>
        </p:nvSpPr>
        <p:spPr bwMode="auto">
          <a:xfrm>
            <a:off x="31242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399" name="Freeform 47"/>
          <p:cNvSpPr>
            <a:spLocks/>
          </p:cNvSpPr>
          <p:nvPr/>
        </p:nvSpPr>
        <p:spPr bwMode="auto">
          <a:xfrm>
            <a:off x="41910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0" name="Freeform 48"/>
          <p:cNvSpPr>
            <a:spLocks/>
          </p:cNvSpPr>
          <p:nvPr/>
        </p:nvSpPr>
        <p:spPr bwMode="auto">
          <a:xfrm>
            <a:off x="52578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1" name="Freeform 49"/>
          <p:cNvSpPr>
            <a:spLocks/>
          </p:cNvSpPr>
          <p:nvPr/>
        </p:nvSpPr>
        <p:spPr bwMode="auto">
          <a:xfrm>
            <a:off x="63246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2" name="Freeform 50"/>
          <p:cNvSpPr>
            <a:spLocks/>
          </p:cNvSpPr>
          <p:nvPr/>
        </p:nvSpPr>
        <p:spPr bwMode="auto">
          <a:xfrm>
            <a:off x="7391400" y="51054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3" name="Freeform 51"/>
          <p:cNvSpPr>
            <a:spLocks/>
          </p:cNvSpPr>
          <p:nvPr/>
        </p:nvSpPr>
        <p:spPr bwMode="auto">
          <a:xfrm>
            <a:off x="31242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4" name="Freeform 52"/>
          <p:cNvSpPr>
            <a:spLocks/>
          </p:cNvSpPr>
          <p:nvPr/>
        </p:nvSpPr>
        <p:spPr bwMode="auto">
          <a:xfrm>
            <a:off x="41910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5" name="Freeform 53"/>
          <p:cNvSpPr>
            <a:spLocks/>
          </p:cNvSpPr>
          <p:nvPr/>
        </p:nvSpPr>
        <p:spPr bwMode="auto">
          <a:xfrm>
            <a:off x="52578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6" name="Freeform 54"/>
          <p:cNvSpPr>
            <a:spLocks/>
          </p:cNvSpPr>
          <p:nvPr/>
        </p:nvSpPr>
        <p:spPr bwMode="auto">
          <a:xfrm>
            <a:off x="63246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07" name="Freeform 55"/>
          <p:cNvSpPr>
            <a:spLocks/>
          </p:cNvSpPr>
          <p:nvPr/>
        </p:nvSpPr>
        <p:spPr bwMode="auto">
          <a:xfrm>
            <a:off x="7391400" y="52578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3" name="Oval 61"/>
          <p:cNvSpPr>
            <a:spLocks noChangeArrowheads="1"/>
          </p:cNvSpPr>
          <p:nvPr/>
        </p:nvSpPr>
        <p:spPr bwMode="auto">
          <a:xfrm>
            <a:off x="14478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4" name="Oval 62"/>
          <p:cNvSpPr>
            <a:spLocks noChangeArrowheads="1"/>
          </p:cNvSpPr>
          <p:nvPr/>
        </p:nvSpPr>
        <p:spPr bwMode="auto">
          <a:xfrm>
            <a:off x="25146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5" name="Oval 63"/>
          <p:cNvSpPr>
            <a:spLocks noChangeArrowheads="1"/>
          </p:cNvSpPr>
          <p:nvPr/>
        </p:nvSpPr>
        <p:spPr bwMode="auto">
          <a:xfrm>
            <a:off x="35814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6" name="Oval 64"/>
          <p:cNvSpPr>
            <a:spLocks noChangeArrowheads="1"/>
          </p:cNvSpPr>
          <p:nvPr/>
        </p:nvSpPr>
        <p:spPr bwMode="auto">
          <a:xfrm>
            <a:off x="46482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7" name="Oval 65"/>
          <p:cNvSpPr>
            <a:spLocks noChangeArrowheads="1"/>
          </p:cNvSpPr>
          <p:nvPr/>
        </p:nvSpPr>
        <p:spPr bwMode="auto">
          <a:xfrm>
            <a:off x="67818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8" name="Oval 66"/>
          <p:cNvSpPr>
            <a:spLocks noChangeArrowheads="1"/>
          </p:cNvSpPr>
          <p:nvPr/>
        </p:nvSpPr>
        <p:spPr bwMode="auto">
          <a:xfrm>
            <a:off x="57150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19" name="Oval 67"/>
          <p:cNvSpPr>
            <a:spLocks noChangeArrowheads="1"/>
          </p:cNvSpPr>
          <p:nvPr/>
        </p:nvSpPr>
        <p:spPr bwMode="auto">
          <a:xfrm>
            <a:off x="7848600" y="4876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20" name="Oval 68"/>
          <p:cNvSpPr>
            <a:spLocks noChangeArrowheads="1"/>
          </p:cNvSpPr>
          <p:nvPr/>
        </p:nvSpPr>
        <p:spPr bwMode="auto">
          <a:xfrm>
            <a:off x="1447800" y="3733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0" name="Text Box 78"/>
          <p:cNvSpPr txBox="1">
            <a:spLocks noChangeArrowheads="1"/>
          </p:cNvSpPr>
          <p:nvPr/>
        </p:nvSpPr>
        <p:spPr bwMode="auto">
          <a:xfrm>
            <a:off x="1447800" y="2665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0,2</a:t>
            </a:r>
          </a:p>
        </p:txBody>
      </p:sp>
      <p:sp>
        <p:nvSpPr>
          <p:cNvPr id="868431" name="Text Box 79"/>
          <p:cNvSpPr txBox="1">
            <a:spLocks noChangeArrowheads="1"/>
          </p:cNvSpPr>
          <p:nvPr/>
        </p:nvSpPr>
        <p:spPr bwMode="auto">
          <a:xfrm>
            <a:off x="1447800" y="15224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0,3</a:t>
            </a:r>
          </a:p>
        </p:txBody>
      </p:sp>
      <p:sp>
        <p:nvSpPr>
          <p:cNvPr id="868432" name="Freeform 80"/>
          <p:cNvSpPr>
            <a:spLocks/>
          </p:cNvSpPr>
          <p:nvPr/>
        </p:nvSpPr>
        <p:spPr bwMode="auto">
          <a:xfrm>
            <a:off x="1295400" y="1905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5" name="Oval 83"/>
          <p:cNvSpPr>
            <a:spLocks noChangeArrowheads="1"/>
          </p:cNvSpPr>
          <p:nvPr/>
        </p:nvSpPr>
        <p:spPr bwMode="auto">
          <a:xfrm>
            <a:off x="1447800" y="2590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6" name="Oval 84"/>
          <p:cNvSpPr>
            <a:spLocks noChangeArrowheads="1"/>
          </p:cNvSpPr>
          <p:nvPr/>
        </p:nvSpPr>
        <p:spPr bwMode="auto">
          <a:xfrm>
            <a:off x="1447800" y="14478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7" name="Freeform 85"/>
          <p:cNvSpPr>
            <a:spLocks/>
          </p:cNvSpPr>
          <p:nvPr/>
        </p:nvSpPr>
        <p:spPr bwMode="auto">
          <a:xfrm>
            <a:off x="1295400" y="30480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42" name="Text Box 90"/>
          <p:cNvSpPr txBox="1">
            <a:spLocks noChangeArrowheads="1"/>
          </p:cNvSpPr>
          <p:nvPr/>
        </p:nvSpPr>
        <p:spPr bwMode="auto">
          <a:xfrm rot="-2700000">
            <a:off x="2667000" y="3352800"/>
            <a:ext cx="793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b="0">
                <a:solidFill>
                  <a:schemeClr val="tx2"/>
                </a:solidFill>
              </a:rPr>
              <a:t>…</a:t>
            </a:r>
          </a:p>
        </p:txBody>
      </p:sp>
      <p:grpSp>
        <p:nvGrpSpPr>
          <p:cNvPr id="868464" name="Group 112"/>
          <p:cNvGrpSpPr>
            <a:grpSpLocks/>
          </p:cNvGrpSpPr>
          <p:nvPr/>
        </p:nvGrpSpPr>
        <p:grpSpPr bwMode="auto">
          <a:xfrm>
            <a:off x="2286000" y="4343400"/>
            <a:ext cx="5762625" cy="519113"/>
            <a:chOff x="1440" y="2736"/>
            <a:chExt cx="3630" cy="327"/>
          </a:xfrm>
        </p:grpSpPr>
        <p:sp>
          <p:nvSpPr>
            <p:cNvPr id="868444" name="Text Box 92"/>
            <p:cNvSpPr txBox="1">
              <a:spLocks noChangeArrowheads="1"/>
            </p:cNvSpPr>
            <p:nvPr/>
          </p:nvSpPr>
          <p:spPr bwMode="auto">
            <a:xfrm>
              <a:off x="1440" y="2736"/>
              <a:ext cx="4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8</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endParaRPr lang="en-US" altLang="en-US" b="0">
                <a:solidFill>
                  <a:schemeClr val="tx2"/>
                </a:solidFill>
              </a:endParaRPr>
            </a:p>
          </p:txBody>
        </p:sp>
        <p:sp>
          <p:nvSpPr>
            <p:cNvPr id="868445" name="Text Box 93"/>
            <p:cNvSpPr txBox="1">
              <a:spLocks noChangeArrowheads="1"/>
            </p:cNvSpPr>
            <p:nvPr/>
          </p:nvSpPr>
          <p:spPr bwMode="auto">
            <a:xfrm>
              <a:off x="2016"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7</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6" name="Text Box 94"/>
            <p:cNvSpPr txBox="1">
              <a:spLocks noChangeArrowheads="1"/>
            </p:cNvSpPr>
            <p:nvPr/>
          </p:nvSpPr>
          <p:spPr bwMode="auto">
            <a:xfrm>
              <a:off x="2688"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6</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7" name="Text Box 95"/>
            <p:cNvSpPr txBox="1">
              <a:spLocks noChangeArrowheads="1"/>
            </p:cNvSpPr>
            <p:nvPr/>
          </p:nvSpPr>
          <p:spPr bwMode="auto">
            <a:xfrm>
              <a:off x="3312"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5</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8" name="Text Box 96"/>
            <p:cNvSpPr txBox="1">
              <a:spLocks noChangeArrowheads="1"/>
            </p:cNvSpPr>
            <p:nvPr/>
          </p:nvSpPr>
          <p:spPr bwMode="auto">
            <a:xfrm>
              <a:off x="3984"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4</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49" name="Text Box 97"/>
            <p:cNvSpPr txBox="1">
              <a:spLocks noChangeArrowheads="1"/>
            </p:cNvSpPr>
            <p:nvPr/>
          </p:nvSpPr>
          <p:spPr bwMode="auto">
            <a:xfrm>
              <a:off x="4656" y="273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3</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grpSp>
      <p:grpSp>
        <p:nvGrpSpPr>
          <p:cNvPr id="868463" name="Group 111"/>
          <p:cNvGrpSpPr>
            <a:grpSpLocks/>
          </p:cNvGrpSpPr>
          <p:nvPr/>
        </p:nvGrpSpPr>
        <p:grpSpPr bwMode="auto">
          <a:xfrm>
            <a:off x="2133600" y="5486400"/>
            <a:ext cx="5999163" cy="457200"/>
            <a:chOff x="1344" y="3456"/>
            <a:chExt cx="3779" cy="288"/>
          </a:xfrm>
        </p:grpSpPr>
        <p:sp>
          <p:nvSpPr>
            <p:cNvPr id="868450" name="Text Box 98"/>
            <p:cNvSpPr txBox="1">
              <a:spLocks noChangeArrowheads="1"/>
            </p:cNvSpPr>
            <p:nvPr/>
          </p:nvSpPr>
          <p:spPr bwMode="auto">
            <a:xfrm>
              <a:off x="1344" y="3456"/>
              <a:ext cx="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1" name="Text Box 99"/>
            <p:cNvSpPr txBox="1">
              <a:spLocks noChangeArrowheads="1"/>
            </p:cNvSpPr>
            <p:nvPr/>
          </p:nvSpPr>
          <p:spPr bwMode="auto">
            <a:xfrm>
              <a:off x="1968"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2</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2" name="Text Box 100"/>
            <p:cNvSpPr txBox="1">
              <a:spLocks noChangeArrowheads="1"/>
            </p:cNvSpPr>
            <p:nvPr/>
          </p:nvSpPr>
          <p:spPr bwMode="auto">
            <a:xfrm>
              <a:off x="2592"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3</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3" name="Text Box 101"/>
            <p:cNvSpPr txBox="1">
              <a:spLocks noChangeArrowheads="1"/>
            </p:cNvSpPr>
            <p:nvPr/>
          </p:nvSpPr>
          <p:spPr bwMode="auto">
            <a:xfrm>
              <a:off x="3312"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4</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4" name="Text Box 102"/>
            <p:cNvSpPr txBox="1">
              <a:spLocks noChangeArrowheads="1"/>
            </p:cNvSpPr>
            <p:nvPr/>
          </p:nvSpPr>
          <p:spPr bwMode="auto">
            <a:xfrm>
              <a:off x="4032"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5</a:t>
              </a:r>
              <a:r>
                <a:rPr lang="en-US" altLang="en-US" b="0">
                  <a:solidFill>
                    <a:schemeClr val="tx2"/>
                  </a:solidFill>
                  <a:sym typeface="Symbol" pitchFamily="18" charset="2"/>
                </a:rPr>
                <a:t></a:t>
              </a:r>
              <a:r>
                <a:rPr lang="en-US" altLang="en-US" sz="2800" b="0" baseline="-25000">
                  <a:solidFill>
                    <a:schemeClr val="tx2"/>
                  </a:solidFill>
                  <a:sym typeface="Symbol" pitchFamily="18" charset="2"/>
                </a:rPr>
                <a:t>1</a:t>
              </a:r>
            </a:p>
          </p:txBody>
        </p:sp>
        <p:sp>
          <p:nvSpPr>
            <p:cNvPr id="868455" name="Text Box 103"/>
            <p:cNvSpPr txBox="1">
              <a:spLocks noChangeArrowheads="1"/>
            </p:cNvSpPr>
            <p:nvPr/>
          </p:nvSpPr>
          <p:spPr bwMode="auto">
            <a:xfrm>
              <a:off x="4704" y="3456"/>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sym typeface="Symbol" pitchFamily="18" charset="2"/>
                </a:rPr>
                <a:t>6</a:t>
              </a:r>
              <a:r>
                <a:rPr lang="en-US" altLang="en-US" sz="2800" b="0" baseline="-25000">
                  <a:solidFill>
                    <a:schemeClr val="tx2"/>
                  </a:solidFill>
                  <a:sym typeface="Symbol" pitchFamily="18" charset="2"/>
                </a:rPr>
                <a:t>1</a:t>
              </a:r>
            </a:p>
          </p:txBody>
        </p:sp>
      </p:grpSp>
      <p:sp>
        <p:nvSpPr>
          <p:cNvPr id="868433" name="Freeform 81"/>
          <p:cNvSpPr>
            <a:spLocks/>
          </p:cNvSpPr>
          <p:nvPr/>
        </p:nvSpPr>
        <p:spPr bwMode="auto">
          <a:xfrm flipH="1" flipV="1">
            <a:off x="2057400" y="29718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434" name="Freeform 82"/>
          <p:cNvSpPr>
            <a:spLocks/>
          </p:cNvSpPr>
          <p:nvPr/>
        </p:nvSpPr>
        <p:spPr bwMode="auto">
          <a:xfrm flipH="1" flipV="1">
            <a:off x="2057400" y="18288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8467" name="Group 115"/>
          <p:cNvGrpSpPr>
            <a:grpSpLocks/>
          </p:cNvGrpSpPr>
          <p:nvPr/>
        </p:nvGrpSpPr>
        <p:grpSpPr bwMode="auto">
          <a:xfrm>
            <a:off x="2133600" y="1905000"/>
            <a:ext cx="665163" cy="2438400"/>
            <a:chOff x="1344" y="1200"/>
            <a:chExt cx="419" cy="1536"/>
          </a:xfrm>
        </p:grpSpPr>
        <p:sp>
          <p:nvSpPr>
            <p:cNvPr id="868456" name="Text Box 104"/>
            <p:cNvSpPr txBox="1">
              <a:spLocks noChangeArrowheads="1"/>
            </p:cNvSpPr>
            <p:nvPr/>
          </p:nvSpPr>
          <p:spPr bwMode="auto">
            <a:xfrm>
              <a:off x="1344" y="2448"/>
              <a:ext cx="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a:t>
              </a:r>
              <a:r>
                <a:rPr lang="en-US" altLang="en-US" sz="2800" b="0" baseline="-25000">
                  <a:solidFill>
                    <a:srgbClr val="00FF99"/>
                  </a:solidFill>
                  <a:sym typeface="Symbol" pitchFamily="18" charset="2"/>
                </a:rPr>
                <a:t>2</a:t>
              </a:r>
            </a:p>
          </p:txBody>
        </p:sp>
        <p:sp>
          <p:nvSpPr>
            <p:cNvPr id="868457" name="Text Box 105"/>
            <p:cNvSpPr txBox="1">
              <a:spLocks noChangeArrowheads="1"/>
            </p:cNvSpPr>
            <p:nvPr/>
          </p:nvSpPr>
          <p:spPr bwMode="auto">
            <a:xfrm>
              <a:off x="1344" y="1872"/>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2</a:t>
              </a:r>
              <a:r>
                <a:rPr lang="en-US" altLang="en-US" sz="2800" b="0" baseline="-25000">
                  <a:solidFill>
                    <a:srgbClr val="00FF99"/>
                  </a:solidFill>
                  <a:sym typeface="Symbol" pitchFamily="18" charset="2"/>
                </a:rPr>
                <a:t>2</a:t>
              </a:r>
            </a:p>
          </p:txBody>
        </p:sp>
        <p:sp>
          <p:nvSpPr>
            <p:cNvPr id="868458" name="Text Box 106"/>
            <p:cNvSpPr txBox="1">
              <a:spLocks noChangeArrowheads="1"/>
            </p:cNvSpPr>
            <p:nvPr/>
          </p:nvSpPr>
          <p:spPr bwMode="auto">
            <a:xfrm>
              <a:off x="1344" y="1200"/>
              <a:ext cx="4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3</a:t>
              </a:r>
              <a:r>
                <a:rPr lang="en-US" altLang="en-US" sz="2800" b="0" baseline="-25000">
                  <a:solidFill>
                    <a:srgbClr val="00FF99"/>
                  </a:solidFill>
                  <a:sym typeface="Symbol" pitchFamily="18" charset="2"/>
                </a:rPr>
                <a:t>2</a:t>
              </a:r>
            </a:p>
          </p:txBody>
        </p:sp>
      </p:grpSp>
      <p:sp>
        <p:nvSpPr>
          <p:cNvPr id="868461" name="Text Box 109"/>
          <p:cNvSpPr txBox="1">
            <a:spLocks noChangeArrowheads="1"/>
          </p:cNvSpPr>
          <p:nvPr/>
        </p:nvSpPr>
        <p:spPr bwMode="auto">
          <a:xfrm>
            <a:off x="4038600" y="2819400"/>
            <a:ext cx="416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Note that:  </a:t>
            </a:r>
            <a:r>
              <a:rPr lang="en-US" altLang="en-US" b="0" i="1"/>
              <a:t>m</a:t>
            </a:r>
            <a:r>
              <a:rPr lang="en-US" altLang="en-US" sz="2800" b="0" baseline="-25000"/>
              <a:t>1</a:t>
            </a:r>
            <a:r>
              <a:rPr lang="en-US" altLang="en-US" b="0"/>
              <a:t> = 8 and </a:t>
            </a:r>
            <a:r>
              <a:rPr lang="en-US" altLang="en-US" b="0" i="1"/>
              <a:t>m</a:t>
            </a:r>
            <a:r>
              <a:rPr lang="en-US" altLang="en-US" sz="2800" b="0" baseline="-25000"/>
              <a:t>2</a:t>
            </a:r>
            <a:r>
              <a:rPr lang="en-US" altLang="en-US" b="0"/>
              <a:t> = 4</a:t>
            </a:r>
          </a:p>
        </p:txBody>
      </p:sp>
      <p:grpSp>
        <p:nvGrpSpPr>
          <p:cNvPr id="868465" name="Group 113"/>
          <p:cNvGrpSpPr>
            <a:grpSpLocks/>
          </p:cNvGrpSpPr>
          <p:nvPr/>
        </p:nvGrpSpPr>
        <p:grpSpPr bwMode="auto">
          <a:xfrm>
            <a:off x="609600" y="1905000"/>
            <a:ext cx="657225" cy="2971800"/>
            <a:chOff x="384" y="1200"/>
            <a:chExt cx="414" cy="1872"/>
          </a:xfrm>
        </p:grpSpPr>
        <p:sp>
          <p:nvSpPr>
            <p:cNvPr id="868459" name="Text Box 107"/>
            <p:cNvSpPr txBox="1">
              <a:spLocks noChangeArrowheads="1"/>
            </p:cNvSpPr>
            <p:nvPr/>
          </p:nvSpPr>
          <p:spPr bwMode="auto">
            <a:xfrm>
              <a:off x="384" y="1200"/>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2</a:t>
              </a:r>
              <a:r>
                <a:rPr lang="en-US" altLang="en-US" sz="2800" b="0" baseline="-25000">
                  <a:solidFill>
                    <a:srgbClr val="00FF99"/>
                  </a:solidFill>
                  <a:sym typeface="Symbol" pitchFamily="18" charset="2"/>
                </a:rPr>
                <a:t>2</a:t>
              </a:r>
            </a:p>
          </p:txBody>
        </p:sp>
        <p:sp>
          <p:nvSpPr>
            <p:cNvPr id="868460" name="Text Box 108"/>
            <p:cNvSpPr txBox="1">
              <a:spLocks noChangeArrowheads="1"/>
            </p:cNvSpPr>
            <p:nvPr/>
          </p:nvSpPr>
          <p:spPr bwMode="auto">
            <a:xfrm>
              <a:off x="384" y="2784"/>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4</a:t>
              </a:r>
              <a:r>
                <a:rPr lang="en-US" altLang="en-US" sz="2800" b="0" baseline="-25000">
                  <a:solidFill>
                    <a:srgbClr val="00FF99"/>
                  </a:solidFill>
                  <a:sym typeface="Symbol" pitchFamily="18" charset="2"/>
                </a:rPr>
                <a:t>2</a:t>
              </a:r>
            </a:p>
          </p:txBody>
        </p:sp>
        <p:sp>
          <p:nvSpPr>
            <p:cNvPr id="868462" name="Text Box 110"/>
            <p:cNvSpPr txBox="1">
              <a:spLocks noChangeArrowheads="1"/>
            </p:cNvSpPr>
            <p:nvPr/>
          </p:nvSpPr>
          <p:spPr bwMode="auto">
            <a:xfrm>
              <a:off x="384" y="2064"/>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3</a:t>
              </a:r>
              <a:r>
                <a:rPr lang="en-US" altLang="en-US" sz="2800" b="0" baseline="-25000">
                  <a:solidFill>
                    <a:srgbClr val="00FF99"/>
                  </a:solidFill>
                  <a:sym typeface="Symbol" pitchFamily="18" charset="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8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684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684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68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0705" name="Group 49"/>
          <p:cNvGrpSpPr>
            <a:grpSpLocks/>
          </p:cNvGrpSpPr>
          <p:nvPr/>
        </p:nvGrpSpPr>
        <p:grpSpPr bwMode="auto">
          <a:xfrm>
            <a:off x="533400" y="3683000"/>
            <a:ext cx="8077200" cy="2195513"/>
            <a:chOff x="336" y="2320"/>
            <a:chExt cx="5088" cy="1383"/>
          </a:xfrm>
        </p:grpSpPr>
        <p:sp>
          <p:nvSpPr>
            <p:cNvPr id="710661" name="Oval 5"/>
            <p:cNvSpPr>
              <a:spLocks noChangeArrowheads="1"/>
            </p:cNvSpPr>
            <p:nvPr/>
          </p:nvSpPr>
          <p:spPr bwMode="auto">
            <a:xfrm>
              <a:off x="33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0</a:t>
              </a:r>
            </a:p>
          </p:txBody>
        </p:sp>
        <p:sp>
          <p:nvSpPr>
            <p:cNvPr id="710662" name="Text Box 6"/>
            <p:cNvSpPr txBox="1">
              <a:spLocks noChangeArrowheads="1"/>
            </p:cNvSpPr>
            <p:nvPr/>
          </p:nvSpPr>
          <p:spPr bwMode="auto">
            <a:xfrm>
              <a:off x="768" y="2320"/>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(0)</a:t>
              </a:r>
              <a:endParaRPr lang="en-US" altLang="en-US" sz="2800" b="0">
                <a:latin typeface="Symbol" pitchFamily="18" charset="2"/>
              </a:endParaRPr>
            </a:p>
          </p:txBody>
        </p:sp>
        <p:sp>
          <p:nvSpPr>
            <p:cNvPr id="710663" name="Text Box 7"/>
            <p:cNvSpPr txBox="1">
              <a:spLocks noChangeArrowheads="1"/>
            </p:cNvSpPr>
            <p:nvPr/>
          </p:nvSpPr>
          <p:spPr bwMode="auto">
            <a:xfrm>
              <a:off x="720" y="3376"/>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(1)</a:t>
              </a:r>
            </a:p>
          </p:txBody>
        </p:sp>
        <p:sp>
          <p:nvSpPr>
            <p:cNvPr id="710664" name="Oval 8"/>
            <p:cNvSpPr>
              <a:spLocks noChangeArrowheads="1"/>
            </p:cNvSpPr>
            <p:nvPr/>
          </p:nvSpPr>
          <p:spPr bwMode="auto">
            <a:xfrm>
              <a:off x="1200"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1</a:t>
              </a:r>
            </a:p>
          </p:txBody>
        </p:sp>
        <p:sp>
          <p:nvSpPr>
            <p:cNvPr id="710665" name="Oval 9"/>
            <p:cNvSpPr>
              <a:spLocks noChangeArrowheads="1"/>
            </p:cNvSpPr>
            <p:nvPr/>
          </p:nvSpPr>
          <p:spPr bwMode="auto">
            <a:xfrm>
              <a:off x="206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2</a:t>
              </a:r>
            </a:p>
          </p:txBody>
        </p:sp>
        <p:sp>
          <p:nvSpPr>
            <p:cNvPr id="710668" name="AutoShape 12"/>
            <p:cNvSpPr>
              <a:spLocks noChangeArrowheads="1"/>
            </p:cNvSpPr>
            <p:nvPr/>
          </p:nvSpPr>
          <p:spPr bwMode="auto">
            <a:xfrm>
              <a:off x="480"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69" name="AutoShape 13"/>
            <p:cNvSpPr>
              <a:spLocks noChangeArrowheads="1"/>
            </p:cNvSpPr>
            <p:nvPr/>
          </p:nvSpPr>
          <p:spPr bwMode="auto">
            <a:xfrm>
              <a:off x="139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0" name="AutoShape 14"/>
            <p:cNvSpPr>
              <a:spLocks noChangeArrowheads="1"/>
            </p:cNvSpPr>
            <p:nvPr/>
          </p:nvSpPr>
          <p:spPr bwMode="auto">
            <a:xfrm flipH="1" flipV="1">
              <a:off x="432"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1" name="AutoShape 15"/>
            <p:cNvSpPr>
              <a:spLocks noChangeArrowheads="1"/>
            </p:cNvSpPr>
            <p:nvPr/>
          </p:nvSpPr>
          <p:spPr bwMode="auto">
            <a:xfrm flipH="1" flipV="1">
              <a:off x="144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2" name="Oval 16"/>
            <p:cNvSpPr>
              <a:spLocks noChangeArrowheads="1"/>
            </p:cNvSpPr>
            <p:nvPr/>
          </p:nvSpPr>
          <p:spPr bwMode="auto">
            <a:xfrm>
              <a:off x="3024"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solidFill>
                    <a:schemeClr val="bg1"/>
                  </a:solidFill>
                </a:rPr>
                <a:t>n-1</a:t>
              </a:r>
            </a:p>
          </p:txBody>
        </p:sp>
        <p:sp>
          <p:nvSpPr>
            <p:cNvPr id="710673" name="Oval 17"/>
            <p:cNvSpPr>
              <a:spLocks noChangeArrowheads="1"/>
            </p:cNvSpPr>
            <p:nvPr/>
          </p:nvSpPr>
          <p:spPr bwMode="auto">
            <a:xfrm>
              <a:off x="3888"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710676" name="AutoShape 20"/>
            <p:cNvSpPr>
              <a:spLocks noChangeArrowheads="1"/>
            </p:cNvSpPr>
            <p:nvPr/>
          </p:nvSpPr>
          <p:spPr bwMode="auto">
            <a:xfrm>
              <a:off x="3168"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7" name="AutoShape 21"/>
            <p:cNvSpPr>
              <a:spLocks noChangeArrowheads="1"/>
            </p:cNvSpPr>
            <p:nvPr/>
          </p:nvSpPr>
          <p:spPr bwMode="auto">
            <a:xfrm flipH="1" flipV="1">
              <a:off x="3216"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9" name="AutoShape 23"/>
            <p:cNvSpPr>
              <a:spLocks noChangeArrowheads="1"/>
            </p:cNvSpPr>
            <p:nvPr/>
          </p:nvSpPr>
          <p:spPr bwMode="auto">
            <a:xfrm>
              <a:off x="2640"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0" name="AutoShape 24"/>
            <p:cNvSpPr>
              <a:spLocks noChangeArrowheads="1"/>
            </p:cNvSpPr>
            <p:nvPr/>
          </p:nvSpPr>
          <p:spPr bwMode="auto">
            <a:xfrm flipH="1">
              <a:off x="2640"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1" name="AutoShape 25"/>
            <p:cNvSpPr>
              <a:spLocks noChangeArrowheads="1"/>
            </p:cNvSpPr>
            <p:nvPr/>
          </p:nvSpPr>
          <p:spPr bwMode="auto">
            <a:xfrm>
              <a:off x="4032" y="264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2" name="AutoShape 26"/>
            <p:cNvSpPr>
              <a:spLocks noChangeArrowheads="1"/>
            </p:cNvSpPr>
            <p:nvPr/>
          </p:nvSpPr>
          <p:spPr bwMode="auto">
            <a:xfrm flipH="1" flipV="1">
              <a:off x="4080" y="3120"/>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3" name="Oval 27"/>
            <p:cNvSpPr>
              <a:spLocks noChangeArrowheads="1"/>
            </p:cNvSpPr>
            <p:nvPr/>
          </p:nvSpPr>
          <p:spPr bwMode="auto">
            <a:xfrm>
              <a:off x="4656" y="2832"/>
              <a:ext cx="384" cy="384"/>
            </a:xfrm>
            <a:prstGeom prst="ellipse">
              <a:avLst/>
            </a:prstGeom>
            <a:solidFill>
              <a:schemeClr val="accent2"/>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710685" name="Text Box 29"/>
            <p:cNvSpPr txBox="1">
              <a:spLocks noChangeArrowheads="1"/>
            </p:cNvSpPr>
            <p:nvPr/>
          </p:nvSpPr>
          <p:spPr bwMode="auto">
            <a:xfrm>
              <a:off x="1632" y="2320"/>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(1)</a:t>
              </a:r>
              <a:endParaRPr lang="en-US" altLang="en-US" sz="2800" b="0">
                <a:latin typeface="Symbol" pitchFamily="18" charset="2"/>
              </a:endParaRPr>
            </a:p>
          </p:txBody>
        </p:sp>
        <p:sp>
          <p:nvSpPr>
            <p:cNvPr id="710686" name="Text Box 30"/>
            <p:cNvSpPr txBox="1">
              <a:spLocks noChangeArrowheads="1"/>
            </p:cNvSpPr>
            <p:nvPr/>
          </p:nvSpPr>
          <p:spPr bwMode="auto">
            <a:xfrm>
              <a:off x="3312" y="2320"/>
              <a:ext cx="7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(n-1)</a:t>
              </a:r>
              <a:endParaRPr lang="en-US" altLang="en-US" sz="2800" b="0">
                <a:latin typeface="Symbol" pitchFamily="18" charset="2"/>
              </a:endParaRPr>
            </a:p>
          </p:txBody>
        </p:sp>
        <p:sp>
          <p:nvSpPr>
            <p:cNvPr id="710687" name="Text Box 31"/>
            <p:cNvSpPr txBox="1">
              <a:spLocks noChangeArrowheads="1"/>
            </p:cNvSpPr>
            <p:nvPr/>
          </p:nvSpPr>
          <p:spPr bwMode="auto">
            <a:xfrm>
              <a:off x="4272" y="2320"/>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(n)</a:t>
              </a:r>
            </a:p>
          </p:txBody>
        </p:sp>
        <p:sp>
          <p:nvSpPr>
            <p:cNvPr id="710688" name="Text Box 32"/>
            <p:cNvSpPr txBox="1">
              <a:spLocks noChangeArrowheads="1"/>
            </p:cNvSpPr>
            <p:nvPr/>
          </p:nvSpPr>
          <p:spPr bwMode="auto">
            <a:xfrm>
              <a:off x="1680" y="3376"/>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(2)</a:t>
              </a:r>
              <a:endParaRPr lang="en-US" altLang="en-US" sz="2800" b="0">
                <a:latin typeface="Symbol" pitchFamily="18" charset="2"/>
              </a:endParaRPr>
            </a:p>
          </p:txBody>
        </p:sp>
        <p:sp>
          <p:nvSpPr>
            <p:cNvPr id="710689" name="Text Box 33"/>
            <p:cNvSpPr txBox="1">
              <a:spLocks noChangeArrowheads="1"/>
            </p:cNvSpPr>
            <p:nvPr/>
          </p:nvSpPr>
          <p:spPr bwMode="auto">
            <a:xfrm>
              <a:off x="3456" y="3376"/>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(n)</a:t>
              </a:r>
            </a:p>
          </p:txBody>
        </p:sp>
        <p:sp>
          <p:nvSpPr>
            <p:cNvPr id="710690" name="Text Box 34"/>
            <p:cNvSpPr txBox="1">
              <a:spLocks noChangeArrowheads="1"/>
            </p:cNvSpPr>
            <p:nvPr/>
          </p:nvSpPr>
          <p:spPr bwMode="auto">
            <a:xfrm>
              <a:off x="4224" y="3376"/>
              <a:ext cx="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(n+1)</a:t>
              </a:r>
            </a:p>
          </p:txBody>
        </p:sp>
        <p:sp>
          <p:nvSpPr>
            <p:cNvPr id="710692" name="AutoShape 36"/>
            <p:cNvSpPr>
              <a:spLocks noChangeArrowheads="1"/>
            </p:cNvSpPr>
            <p:nvPr/>
          </p:nvSpPr>
          <p:spPr bwMode="auto">
            <a:xfrm>
              <a:off x="5136" y="268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3" name="AutoShape 37"/>
            <p:cNvSpPr>
              <a:spLocks noChangeArrowheads="1"/>
            </p:cNvSpPr>
            <p:nvPr/>
          </p:nvSpPr>
          <p:spPr bwMode="auto">
            <a:xfrm flipH="1">
              <a:off x="5136" y="3168"/>
              <a:ext cx="288"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0694" name="Group 38"/>
          <p:cNvGrpSpPr>
            <a:grpSpLocks/>
          </p:cNvGrpSpPr>
          <p:nvPr/>
        </p:nvGrpSpPr>
        <p:grpSpPr bwMode="auto">
          <a:xfrm>
            <a:off x="2743200" y="2057400"/>
            <a:ext cx="3810000" cy="838200"/>
            <a:chOff x="1440" y="2208"/>
            <a:chExt cx="2400" cy="528"/>
          </a:xfrm>
        </p:grpSpPr>
        <p:sp>
          <p:nvSpPr>
            <p:cNvPr id="710695" name="Line 39"/>
            <p:cNvSpPr>
              <a:spLocks noChangeShapeType="1"/>
            </p:cNvSpPr>
            <p:nvPr/>
          </p:nvSpPr>
          <p:spPr bwMode="auto">
            <a:xfrm>
              <a:off x="1440" y="2496"/>
              <a:ext cx="72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6" name="Line 40"/>
            <p:cNvSpPr>
              <a:spLocks noChangeShapeType="1"/>
            </p:cNvSpPr>
            <p:nvPr/>
          </p:nvSpPr>
          <p:spPr bwMode="auto">
            <a:xfrm>
              <a:off x="2208" y="2208"/>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7" name="Line 41"/>
            <p:cNvSpPr>
              <a:spLocks noChangeShapeType="1"/>
            </p:cNvSpPr>
            <p:nvPr/>
          </p:nvSpPr>
          <p:spPr bwMode="auto">
            <a:xfrm>
              <a:off x="2208" y="2736"/>
              <a:ext cx="57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8" name="Line 42"/>
            <p:cNvSpPr>
              <a:spLocks noChangeShapeType="1"/>
            </p:cNvSpPr>
            <p:nvPr/>
          </p:nvSpPr>
          <p:spPr bwMode="auto">
            <a:xfrm flipV="1">
              <a:off x="2784" y="2208"/>
              <a:ext cx="0" cy="528"/>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9" name="Oval 43"/>
            <p:cNvSpPr>
              <a:spLocks noChangeArrowheads="1"/>
            </p:cNvSpPr>
            <p:nvPr/>
          </p:nvSpPr>
          <p:spPr bwMode="auto">
            <a:xfrm>
              <a:off x="2784" y="2256"/>
              <a:ext cx="384" cy="384"/>
            </a:xfrm>
            <a:prstGeom prst="ellipse">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700" name="Line 44"/>
            <p:cNvSpPr>
              <a:spLocks noChangeShapeType="1"/>
            </p:cNvSpPr>
            <p:nvPr/>
          </p:nvSpPr>
          <p:spPr bwMode="auto">
            <a:xfrm>
              <a:off x="3168" y="2448"/>
              <a:ext cx="67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0701" name="Text Box 45"/>
          <p:cNvSpPr txBox="1">
            <a:spLocks noChangeArrowheads="1"/>
          </p:cNvSpPr>
          <p:nvPr/>
        </p:nvSpPr>
        <p:spPr bwMode="auto">
          <a:xfrm>
            <a:off x="2895600" y="19050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l</a:t>
            </a:r>
            <a:r>
              <a:rPr lang="en-US" altLang="en-US" sz="2800" b="0"/>
              <a:t>(n)</a:t>
            </a:r>
          </a:p>
        </p:txBody>
      </p:sp>
      <p:sp>
        <p:nvSpPr>
          <p:cNvPr id="710702" name="Text Box 46"/>
          <p:cNvSpPr txBox="1">
            <a:spLocks noChangeArrowheads="1"/>
          </p:cNvSpPr>
          <p:nvPr/>
        </p:nvSpPr>
        <p:spPr bwMode="auto">
          <a:xfrm>
            <a:off x="5715000" y="1828800"/>
            <a:ext cx="82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latin typeface="Symbol" pitchFamily="18" charset="2"/>
              </a:rPr>
              <a:t>m</a:t>
            </a:r>
            <a:r>
              <a:rPr lang="en-US" altLang="en-US" sz="2800" b="0"/>
              <a:t>(n)</a:t>
            </a:r>
          </a:p>
        </p:txBody>
      </p:sp>
      <p:sp>
        <p:nvSpPr>
          <p:cNvPr id="710703" name="Text Box 47"/>
          <p:cNvSpPr txBox="1">
            <a:spLocks noChangeArrowheads="1"/>
          </p:cNvSpPr>
          <p:nvPr/>
        </p:nvSpPr>
        <p:spPr bwMode="auto">
          <a:xfrm>
            <a:off x="4724400" y="13716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dirty="0"/>
              <a:t>n</a:t>
            </a:r>
          </a:p>
        </p:txBody>
      </p:sp>
      <p:sp>
        <p:nvSpPr>
          <p:cNvPr id="710704" name="Rectangle 48"/>
          <p:cNvSpPr>
            <a:spLocks noGrp="1" noChangeArrowheads="1"/>
          </p:cNvSpPr>
          <p:nvPr>
            <p:ph type="title"/>
          </p:nvPr>
        </p:nvSpPr>
        <p:spPr/>
        <p:txBody>
          <a:bodyPr/>
          <a:lstStyle/>
          <a:p>
            <a:r>
              <a:rPr lang="en-US" altLang="en-US"/>
              <a:t>State-Dependent M/M/1 Queues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0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ltLang="en-US"/>
              <a:t>Call Concentration:  Markov Chain (4)</a:t>
            </a:r>
          </a:p>
        </p:txBody>
      </p:sp>
      <p:sp>
        <p:nvSpPr>
          <p:cNvPr id="869379" name="Text Box 3"/>
          <p:cNvSpPr txBox="1">
            <a:spLocks noChangeArrowheads="1"/>
          </p:cNvSpPr>
          <p:nvPr/>
        </p:nvSpPr>
        <p:spPr bwMode="auto">
          <a:xfrm>
            <a:off x="1295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0,0</a:t>
            </a:r>
          </a:p>
        </p:txBody>
      </p:sp>
      <p:sp>
        <p:nvSpPr>
          <p:cNvPr id="869380" name="Text Box 4"/>
          <p:cNvSpPr txBox="1">
            <a:spLocks noChangeArrowheads="1"/>
          </p:cNvSpPr>
          <p:nvPr/>
        </p:nvSpPr>
        <p:spPr bwMode="auto">
          <a:xfrm>
            <a:off x="2362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1,0</a:t>
            </a:r>
          </a:p>
        </p:txBody>
      </p:sp>
      <p:sp>
        <p:nvSpPr>
          <p:cNvPr id="869381" name="Text Box 5"/>
          <p:cNvSpPr txBox="1">
            <a:spLocks noChangeArrowheads="1"/>
          </p:cNvSpPr>
          <p:nvPr/>
        </p:nvSpPr>
        <p:spPr bwMode="auto">
          <a:xfrm>
            <a:off x="34290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2,0</a:t>
            </a:r>
          </a:p>
        </p:txBody>
      </p:sp>
      <p:sp>
        <p:nvSpPr>
          <p:cNvPr id="869382" name="Text Box 6"/>
          <p:cNvSpPr txBox="1">
            <a:spLocks noChangeArrowheads="1"/>
          </p:cNvSpPr>
          <p:nvPr/>
        </p:nvSpPr>
        <p:spPr bwMode="auto">
          <a:xfrm>
            <a:off x="44958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3,0</a:t>
            </a:r>
          </a:p>
        </p:txBody>
      </p:sp>
      <p:sp>
        <p:nvSpPr>
          <p:cNvPr id="869383" name="Text Box 7"/>
          <p:cNvSpPr txBox="1">
            <a:spLocks noChangeArrowheads="1"/>
          </p:cNvSpPr>
          <p:nvPr/>
        </p:nvSpPr>
        <p:spPr bwMode="auto">
          <a:xfrm>
            <a:off x="66294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5,0</a:t>
            </a:r>
          </a:p>
        </p:txBody>
      </p:sp>
      <p:sp>
        <p:nvSpPr>
          <p:cNvPr id="869384" name="Text Box 8"/>
          <p:cNvSpPr txBox="1">
            <a:spLocks noChangeArrowheads="1"/>
          </p:cNvSpPr>
          <p:nvPr/>
        </p:nvSpPr>
        <p:spPr bwMode="auto">
          <a:xfrm>
            <a:off x="55626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4,0</a:t>
            </a:r>
          </a:p>
        </p:txBody>
      </p:sp>
      <p:sp>
        <p:nvSpPr>
          <p:cNvPr id="869385" name="Text Box 9"/>
          <p:cNvSpPr txBox="1">
            <a:spLocks noChangeArrowheads="1"/>
          </p:cNvSpPr>
          <p:nvPr/>
        </p:nvSpPr>
        <p:spPr bwMode="auto">
          <a:xfrm>
            <a:off x="7696200" y="5484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6,0</a:t>
            </a:r>
          </a:p>
        </p:txBody>
      </p:sp>
      <p:sp>
        <p:nvSpPr>
          <p:cNvPr id="869386" name="Text Box 10"/>
          <p:cNvSpPr txBox="1">
            <a:spLocks noChangeArrowheads="1"/>
          </p:cNvSpPr>
          <p:nvPr/>
        </p:nvSpPr>
        <p:spPr bwMode="auto">
          <a:xfrm>
            <a:off x="12954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0,1</a:t>
            </a:r>
          </a:p>
        </p:txBody>
      </p:sp>
      <p:sp>
        <p:nvSpPr>
          <p:cNvPr id="869387" name="Text Box 11"/>
          <p:cNvSpPr txBox="1">
            <a:spLocks noChangeArrowheads="1"/>
          </p:cNvSpPr>
          <p:nvPr/>
        </p:nvSpPr>
        <p:spPr bwMode="auto">
          <a:xfrm>
            <a:off x="12954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0,2</a:t>
            </a:r>
          </a:p>
        </p:txBody>
      </p:sp>
      <p:sp>
        <p:nvSpPr>
          <p:cNvPr id="869388" name="Text Box 12"/>
          <p:cNvSpPr txBox="1">
            <a:spLocks noChangeArrowheads="1"/>
          </p:cNvSpPr>
          <p:nvPr/>
        </p:nvSpPr>
        <p:spPr bwMode="auto">
          <a:xfrm>
            <a:off x="1295400" y="2055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0,3</a:t>
            </a:r>
          </a:p>
        </p:txBody>
      </p:sp>
      <p:sp>
        <p:nvSpPr>
          <p:cNvPr id="869389" name="Text Box 13"/>
          <p:cNvSpPr txBox="1">
            <a:spLocks noChangeArrowheads="1"/>
          </p:cNvSpPr>
          <p:nvPr/>
        </p:nvSpPr>
        <p:spPr bwMode="auto">
          <a:xfrm>
            <a:off x="23622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1,2</a:t>
            </a:r>
          </a:p>
        </p:txBody>
      </p:sp>
      <p:sp>
        <p:nvSpPr>
          <p:cNvPr id="869390" name="Text Box 14"/>
          <p:cNvSpPr txBox="1">
            <a:spLocks noChangeArrowheads="1"/>
          </p:cNvSpPr>
          <p:nvPr/>
        </p:nvSpPr>
        <p:spPr bwMode="auto">
          <a:xfrm>
            <a:off x="34290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2,1</a:t>
            </a:r>
          </a:p>
        </p:txBody>
      </p:sp>
      <p:sp>
        <p:nvSpPr>
          <p:cNvPr id="869391" name="Text Box 15"/>
          <p:cNvSpPr txBox="1">
            <a:spLocks noChangeArrowheads="1"/>
          </p:cNvSpPr>
          <p:nvPr/>
        </p:nvSpPr>
        <p:spPr bwMode="auto">
          <a:xfrm>
            <a:off x="3429000" y="3198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2,2</a:t>
            </a:r>
          </a:p>
        </p:txBody>
      </p:sp>
      <p:sp>
        <p:nvSpPr>
          <p:cNvPr id="869392" name="Text Box 16"/>
          <p:cNvSpPr txBox="1">
            <a:spLocks noChangeArrowheads="1"/>
          </p:cNvSpPr>
          <p:nvPr/>
        </p:nvSpPr>
        <p:spPr bwMode="auto">
          <a:xfrm>
            <a:off x="44958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3,1</a:t>
            </a:r>
          </a:p>
        </p:txBody>
      </p:sp>
      <p:sp>
        <p:nvSpPr>
          <p:cNvPr id="869393" name="Text Box 17"/>
          <p:cNvSpPr txBox="1">
            <a:spLocks noChangeArrowheads="1"/>
          </p:cNvSpPr>
          <p:nvPr/>
        </p:nvSpPr>
        <p:spPr bwMode="auto">
          <a:xfrm>
            <a:off x="55626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4,1</a:t>
            </a:r>
          </a:p>
        </p:txBody>
      </p:sp>
      <p:sp>
        <p:nvSpPr>
          <p:cNvPr id="869394" name="Freeform 18"/>
          <p:cNvSpPr>
            <a:spLocks/>
          </p:cNvSpPr>
          <p:nvPr/>
        </p:nvSpPr>
        <p:spPr bwMode="auto">
          <a:xfrm>
            <a:off x="1143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5" name="Freeform 19"/>
          <p:cNvSpPr>
            <a:spLocks/>
          </p:cNvSpPr>
          <p:nvPr/>
        </p:nvSpPr>
        <p:spPr bwMode="auto">
          <a:xfrm flipH="1" flipV="1">
            <a:off x="19050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6" name="Freeform 20"/>
          <p:cNvSpPr>
            <a:spLocks/>
          </p:cNvSpPr>
          <p:nvPr/>
        </p:nvSpPr>
        <p:spPr bwMode="auto">
          <a:xfrm>
            <a:off x="22098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7" name="Freeform 21"/>
          <p:cNvSpPr>
            <a:spLocks/>
          </p:cNvSpPr>
          <p:nvPr/>
        </p:nvSpPr>
        <p:spPr bwMode="auto">
          <a:xfrm>
            <a:off x="3276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8" name="Freeform 22"/>
          <p:cNvSpPr>
            <a:spLocks/>
          </p:cNvSpPr>
          <p:nvPr/>
        </p:nvSpPr>
        <p:spPr bwMode="auto">
          <a:xfrm>
            <a:off x="4343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399" name="Freeform 23"/>
          <p:cNvSpPr>
            <a:spLocks/>
          </p:cNvSpPr>
          <p:nvPr/>
        </p:nvSpPr>
        <p:spPr bwMode="auto">
          <a:xfrm>
            <a:off x="54102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0" name="Freeform 24"/>
          <p:cNvSpPr>
            <a:spLocks/>
          </p:cNvSpPr>
          <p:nvPr/>
        </p:nvSpPr>
        <p:spPr bwMode="auto">
          <a:xfrm>
            <a:off x="11430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1" name="Freeform 25"/>
          <p:cNvSpPr>
            <a:spLocks/>
          </p:cNvSpPr>
          <p:nvPr/>
        </p:nvSpPr>
        <p:spPr bwMode="auto">
          <a:xfrm>
            <a:off x="32766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2" name="Freeform 26"/>
          <p:cNvSpPr>
            <a:spLocks/>
          </p:cNvSpPr>
          <p:nvPr/>
        </p:nvSpPr>
        <p:spPr bwMode="auto">
          <a:xfrm>
            <a:off x="2209800" y="3581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3" name="Freeform 27"/>
          <p:cNvSpPr>
            <a:spLocks/>
          </p:cNvSpPr>
          <p:nvPr/>
        </p:nvSpPr>
        <p:spPr bwMode="auto">
          <a:xfrm>
            <a:off x="1143000" y="2438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4" name="Freeform 28"/>
          <p:cNvSpPr>
            <a:spLocks/>
          </p:cNvSpPr>
          <p:nvPr/>
        </p:nvSpPr>
        <p:spPr bwMode="auto">
          <a:xfrm flipH="1" flipV="1">
            <a:off x="19050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5" name="Freeform 29"/>
          <p:cNvSpPr>
            <a:spLocks/>
          </p:cNvSpPr>
          <p:nvPr/>
        </p:nvSpPr>
        <p:spPr bwMode="auto">
          <a:xfrm flipH="1" flipV="1">
            <a:off x="1905000" y="2362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6" name="Freeform 30"/>
          <p:cNvSpPr>
            <a:spLocks/>
          </p:cNvSpPr>
          <p:nvPr/>
        </p:nvSpPr>
        <p:spPr bwMode="auto">
          <a:xfrm flipH="1" flipV="1">
            <a:off x="29718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7" name="Freeform 31"/>
          <p:cNvSpPr>
            <a:spLocks/>
          </p:cNvSpPr>
          <p:nvPr/>
        </p:nvSpPr>
        <p:spPr bwMode="auto">
          <a:xfrm flipH="1" flipV="1">
            <a:off x="29718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8" name="Freeform 32"/>
          <p:cNvSpPr>
            <a:spLocks/>
          </p:cNvSpPr>
          <p:nvPr/>
        </p:nvSpPr>
        <p:spPr bwMode="auto">
          <a:xfrm flipH="1" flipV="1">
            <a:off x="51054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09" name="Freeform 33"/>
          <p:cNvSpPr>
            <a:spLocks/>
          </p:cNvSpPr>
          <p:nvPr/>
        </p:nvSpPr>
        <p:spPr bwMode="auto">
          <a:xfrm flipH="1" flipV="1">
            <a:off x="4038600" y="47244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0" name="Freeform 34"/>
          <p:cNvSpPr>
            <a:spLocks/>
          </p:cNvSpPr>
          <p:nvPr/>
        </p:nvSpPr>
        <p:spPr bwMode="auto">
          <a:xfrm flipH="1" flipV="1">
            <a:off x="4038600" y="3505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rgbClr val="00FF99"/>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1" name="Freeform 35"/>
          <p:cNvSpPr>
            <a:spLocks/>
          </p:cNvSpPr>
          <p:nvPr/>
        </p:nvSpPr>
        <p:spPr bwMode="auto">
          <a:xfrm flipH="1" flipV="1">
            <a:off x="6172200" y="4648200"/>
            <a:ext cx="152400" cy="990600"/>
          </a:xfrm>
          <a:custGeom>
            <a:avLst/>
            <a:gdLst>
              <a:gd name="T0" fmla="*/ 96 w 96"/>
              <a:gd name="T1" fmla="*/ 624 h 624"/>
              <a:gd name="T2" fmla="*/ 0 w 96"/>
              <a:gd name="T3" fmla="*/ 240 h 624"/>
              <a:gd name="T4" fmla="*/ 96 w 96"/>
              <a:gd name="T5" fmla="*/ 0 h 624"/>
            </a:gdLst>
            <a:ahLst/>
            <a:cxnLst>
              <a:cxn ang="0">
                <a:pos x="T0" y="T1"/>
              </a:cxn>
              <a:cxn ang="0">
                <a:pos x="T2" y="T3"/>
              </a:cxn>
              <a:cxn ang="0">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2" name="Freeform 36"/>
          <p:cNvSpPr>
            <a:spLocks/>
          </p:cNvSpPr>
          <p:nvPr/>
        </p:nvSpPr>
        <p:spPr bwMode="auto">
          <a:xfrm>
            <a:off x="19050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3" name="Freeform 37"/>
          <p:cNvSpPr>
            <a:spLocks/>
          </p:cNvSpPr>
          <p:nvPr/>
        </p:nvSpPr>
        <p:spPr bwMode="auto">
          <a:xfrm>
            <a:off x="19050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4" name="Freeform 38"/>
          <p:cNvSpPr>
            <a:spLocks/>
          </p:cNvSpPr>
          <p:nvPr/>
        </p:nvSpPr>
        <p:spPr bwMode="auto">
          <a:xfrm>
            <a:off x="19050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5" name="Freeform 39"/>
          <p:cNvSpPr>
            <a:spLocks/>
          </p:cNvSpPr>
          <p:nvPr/>
        </p:nvSpPr>
        <p:spPr bwMode="auto">
          <a:xfrm>
            <a:off x="1905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6" name="Freeform 40"/>
          <p:cNvSpPr>
            <a:spLocks/>
          </p:cNvSpPr>
          <p:nvPr/>
        </p:nvSpPr>
        <p:spPr bwMode="auto">
          <a:xfrm>
            <a:off x="19050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7" name="Freeform 41"/>
          <p:cNvSpPr>
            <a:spLocks/>
          </p:cNvSpPr>
          <p:nvPr/>
        </p:nvSpPr>
        <p:spPr bwMode="auto">
          <a:xfrm>
            <a:off x="1905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8" name="Freeform 42"/>
          <p:cNvSpPr>
            <a:spLocks/>
          </p:cNvSpPr>
          <p:nvPr/>
        </p:nvSpPr>
        <p:spPr bwMode="auto">
          <a:xfrm>
            <a:off x="2971800" y="3276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19" name="Freeform 43"/>
          <p:cNvSpPr>
            <a:spLocks/>
          </p:cNvSpPr>
          <p:nvPr/>
        </p:nvSpPr>
        <p:spPr bwMode="auto">
          <a:xfrm>
            <a:off x="29718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0" name="Freeform 44"/>
          <p:cNvSpPr>
            <a:spLocks/>
          </p:cNvSpPr>
          <p:nvPr/>
        </p:nvSpPr>
        <p:spPr bwMode="auto">
          <a:xfrm>
            <a:off x="40386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1" name="Freeform 45"/>
          <p:cNvSpPr>
            <a:spLocks/>
          </p:cNvSpPr>
          <p:nvPr/>
        </p:nvSpPr>
        <p:spPr bwMode="auto">
          <a:xfrm>
            <a:off x="5105400" y="44196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2" name="Freeform 46"/>
          <p:cNvSpPr>
            <a:spLocks/>
          </p:cNvSpPr>
          <p:nvPr/>
        </p:nvSpPr>
        <p:spPr bwMode="auto">
          <a:xfrm>
            <a:off x="2971800" y="4495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3" name="Freeform 47"/>
          <p:cNvSpPr>
            <a:spLocks/>
          </p:cNvSpPr>
          <p:nvPr/>
        </p:nvSpPr>
        <p:spPr bwMode="auto">
          <a:xfrm>
            <a:off x="40386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4" name="Freeform 48"/>
          <p:cNvSpPr>
            <a:spLocks/>
          </p:cNvSpPr>
          <p:nvPr/>
        </p:nvSpPr>
        <p:spPr bwMode="auto">
          <a:xfrm>
            <a:off x="51054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5" name="Freeform 49"/>
          <p:cNvSpPr>
            <a:spLocks/>
          </p:cNvSpPr>
          <p:nvPr/>
        </p:nvSpPr>
        <p:spPr bwMode="auto">
          <a:xfrm>
            <a:off x="61722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6" name="Freeform 50"/>
          <p:cNvSpPr>
            <a:spLocks/>
          </p:cNvSpPr>
          <p:nvPr/>
        </p:nvSpPr>
        <p:spPr bwMode="auto">
          <a:xfrm>
            <a:off x="7239000" y="5638800"/>
            <a:ext cx="457200" cy="76200"/>
          </a:xfrm>
          <a:custGeom>
            <a:avLst/>
            <a:gdLst>
              <a:gd name="T0" fmla="*/ 0 w 288"/>
              <a:gd name="T1" fmla="*/ 48 h 48"/>
              <a:gd name="T2" fmla="*/ 144 w 288"/>
              <a:gd name="T3" fmla="*/ 0 h 48"/>
              <a:gd name="T4" fmla="*/ 288 w 288"/>
              <a:gd name="T5" fmla="*/ 48 h 48"/>
            </a:gdLst>
            <a:ahLst/>
            <a:cxnLst>
              <a:cxn ang="0">
                <a:pos x="T0" y="T1"/>
              </a:cxn>
              <a:cxn ang="0">
                <a:pos x="T2" y="T3"/>
              </a:cxn>
              <a:cxn ang="0">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7" name="Freeform 51"/>
          <p:cNvSpPr>
            <a:spLocks/>
          </p:cNvSpPr>
          <p:nvPr/>
        </p:nvSpPr>
        <p:spPr bwMode="auto">
          <a:xfrm>
            <a:off x="29718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8" name="Freeform 52"/>
          <p:cNvSpPr>
            <a:spLocks/>
          </p:cNvSpPr>
          <p:nvPr/>
        </p:nvSpPr>
        <p:spPr bwMode="auto">
          <a:xfrm>
            <a:off x="40386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29" name="Freeform 53"/>
          <p:cNvSpPr>
            <a:spLocks/>
          </p:cNvSpPr>
          <p:nvPr/>
        </p:nvSpPr>
        <p:spPr bwMode="auto">
          <a:xfrm>
            <a:off x="51054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0" name="Freeform 54"/>
          <p:cNvSpPr>
            <a:spLocks/>
          </p:cNvSpPr>
          <p:nvPr/>
        </p:nvSpPr>
        <p:spPr bwMode="auto">
          <a:xfrm>
            <a:off x="61722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1" name="Freeform 55"/>
          <p:cNvSpPr>
            <a:spLocks/>
          </p:cNvSpPr>
          <p:nvPr/>
        </p:nvSpPr>
        <p:spPr bwMode="auto">
          <a:xfrm>
            <a:off x="7239000" y="5791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2" name="Freeform 56"/>
          <p:cNvSpPr>
            <a:spLocks/>
          </p:cNvSpPr>
          <p:nvPr/>
        </p:nvSpPr>
        <p:spPr bwMode="auto">
          <a:xfrm>
            <a:off x="29718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3" name="Freeform 57"/>
          <p:cNvSpPr>
            <a:spLocks/>
          </p:cNvSpPr>
          <p:nvPr/>
        </p:nvSpPr>
        <p:spPr bwMode="auto">
          <a:xfrm>
            <a:off x="40386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4" name="Freeform 58"/>
          <p:cNvSpPr>
            <a:spLocks/>
          </p:cNvSpPr>
          <p:nvPr/>
        </p:nvSpPr>
        <p:spPr bwMode="auto">
          <a:xfrm>
            <a:off x="5105400" y="46482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5" name="Freeform 59"/>
          <p:cNvSpPr>
            <a:spLocks/>
          </p:cNvSpPr>
          <p:nvPr/>
        </p:nvSpPr>
        <p:spPr bwMode="auto">
          <a:xfrm>
            <a:off x="2971800" y="3429000"/>
            <a:ext cx="457200" cy="165100"/>
          </a:xfrm>
          <a:custGeom>
            <a:avLst/>
            <a:gdLst>
              <a:gd name="T0" fmla="*/ 288 w 288"/>
              <a:gd name="T1" fmla="*/ 48 h 104"/>
              <a:gd name="T2" fmla="*/ 144 w 288"/>
              <a:gd name="T3" fmla="*/ 96 h 104"/>
              <a:gd name="T4" fmla="*/ 0 w 288"/>
              <a:gd name="T5" fmla="*/ 0 h 104"/>
            </a:gdLst>
            <a:ahLst/>
            <a:cxnLst>
              <a:cxn ang="0">
                <a:pos x="T0" y="T1"/>
              </a:cxn>
              <a:cxn ang="0">
                <a:pos x="T2" y="T3"/>
              </a:cxn>
              <a:cxn ang="0">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6" name="Oval 60"/>
          <p:cNvSpPr>
            <a:spLocks noChangeArrowheads="1"/>
          </p:cNvSpPr>
          <p:nvPr/>
        </p:nvSpPr>
        <p:spPr bwMode="auto">
          <a:xfrm>
            <a:off x="1295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7" name="Oval 61"/>
          <p:cNvSpPr>
            <a:spLocks noChangeArrowheads="1"/>
          </p:cNvSpPr>
          <p:nvPr/>
        </p:nvSpPr>
        <p:spPr bwMode="auto">
          <a:xfrm>
            <a:off x="2362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8" name="Oval 62"/>
          <p:cNvSpPr>
            <a:spLocks noChangeArrowheads="1"/>
          </p:cNvSpPr>
          <p:nvPr/>
        </p:nvSpPr>
        <p:spPr bwMode="auto">
          <a:xfrm>
            <a:off x="34290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39" name="Oval 63"/>
          <p:cNvSpPr>
            <a:spLocks noChangeArrowheads="1"/>
          </p:cNvSpPr>
          <p:nvPr/>
        </p:nvSpPr>
        <p:spPr bwMode="auto">
          <a:xfrm>
            <a:off x="44958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0" name="Oval 64"/>
          <p:cNvSpPr>
            <a:spLocks noChangeArrowheads="1"/>
          </p:cNvSpPr>
          <p:nvPr/>
        </p:nvSpPr>
        <p:spPr bwMode="auto">
          <a:xfrm>
            <a:off x="66294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1" name="Oval 65"/>
          <p:cNvSpPr>
            <a:spLocks noChangeArrowheads="1"/>
          </p:cNvSpPr>
          <p:nvPr/>
        </p:nvSpPr>
        <p:spPr bwMode="auto">
          <a:xfrm>
            <a:off x="55626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2" name="Oval 66"/>
          <p:cNvSpPr>
            <a:spLocks noChangeArrowheads="1"/>
          </p:cNvSpPr>
          <p:nvPr/>
        </p:nvSpPr>
        <p:spPr bwMode="auto">
          <a:xfrm>
            <a:off x="7696200" y="5410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3" name="Oval 67"/>
          <p:cNvSpPr>
            <a:spLocks noChangeArrowheads="1"/>
          </p:cNvSpPr>
          <p:nvPr/>
        </p:nvSpPr>
        <p:spPr bwMode="auto">
          <a:xfrm>
            <a:off x="12954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4" name="Oval 68"/>
          <p:cNvSpPr>
            <a:spLocks noChangeArrowheads="1"/>
          </p:cNvSpPr>
          <p:nvPr/>
        </p:nvSpPr>
        <p:spPr bwMode="auto">
          <a:xfrm>
            <a:off x="12954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5" name="Oval 69"/>
          <p:cNvSpPr>
            <a:spLocks noChangeArrowheads="1"/>
          </p:cNvSpPr>
          <p:nvPr/>
        </p:nvSpPr>
        <p:spPr bwMode="auto">
          <a:xfrm>
            <a:off x="1295400" y="1981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6" name="Text Box 70"/>
          <p:cNvSpPr txBox="1">
            <a:spLocks noChangeArrowheads="1"/>
          </p:cNvSpPr>
          <p:nvPr/>
        </p:nvSpPr>
        <p:spPr bwMode="auto">
          <a:xfrm>
            <a:off x="2362200" y="4341813"/>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1,1</a:t>
            </a:r>
          </a:p>
        </p:txBody>
      </p:sp>
      <p:sp>
        <p:nvSpPr>
          <p:cNvPr id="869447" name="Oval 71"/>
          <p:cNvSpPr>
            <a:spLocks noChangeArrowheads="1"/>
          </p:cNvSpPr>
          <p:nvPr/>
        </p:nvSpPr>
        <p:spPr bwMode="auto">
          <a:xfrm>
            <a:off x="23622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8" name="Oval 72"/>
          <p:cNvSpPr>
            <a:spLocks noChangeArrowheads="1"/>
          </p:cNvSpPr>
          <p:nvPr/>
        </p:nvSpPr>
        <p:spPr bwMode="auto">
          <a:xfrm>
            <a:off x="34290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49" name="Oval 73"/>
          <p:cNvSpPr>
            <a:spLocks noChangeArrowheads="1"/>
          </p:cNvSpPr>
          <p:nvPr/>
        </p:nvSpPr>
        <p:spPr bwMode="auto">
          <a:xfrm>
            <a:off x="3429000" y="3124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0" name="Oval 74"/>
          <p:cNvSpPr>
            <a:spLocks noChangeArrowheads="1"/>
          </p:cNvSpPr>
          <p:nvPr/>
        </p:nvSpPr>
        <p:spPr bwMode="auto">
          <a:xfrm>
            <a:off x="44958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1" name="Oval 75"/>
          <p:cNvSpPr>
            <a:spLocks noChangeArrowheads="1"/>
          </p:cNvSpPr>
          <p:nvPr/>
        </p:nvSpPr>
        <p:spPr bwMode="auto">
          <a:xfrm>
            <a:off x="55626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2" name="Oval 76"/>
          <p:cNvSpPr>
            <a:spLocks noChangeArrowheads="1"/>
          </p:cNvSpPr>
          <p:nvPr/>
        </p:nvSpPr>
        <p:spPr bwMode="auto">
          <a:xfrm>
            <a:off x="2362200" y="4267200"/>
            <a:ext cx="609600" cy="609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3" name="Text Box 77"/>
          <p:cNvSpPr txBox="1">
            <a:spLocks noChangeArrowheads="1"/>
          </p:cNvSpPr>
          <p:nvPr/>
        </p:nvSpPr>
        <p:spPr bwMode="auto">
          <a:xfrm>
            <a:off x="3352800" y="1295400"/>
            <a:ext cx="3790950" cy="12160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spAutoFit/>
          </a:bodyPr>
          <a:lstStyle>
            <a:lvl1pPr marL="282575" indent="-2825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b="0">
                <a:solidFill>
                  <a:schemeClr val="tx2"/>
                </a:solidFill>
                <a:latin typeface="Arial" pitchFamily="34" charset="0"/>
              </a:rPr>
              <a:t>Exercise 2 Solutions  (2)</a:t>
            </a:r>
          </a:p>
          <a:p>
            <a:pPr>
              <a:buClr>
                <a:schemeClr val="tx2"/>
              </a:buClr>
              <a:buSzPct val="75000"/>
              <a:buFont typeface="Wingdings" pitchFamily="2" charset="2"/>
              <a:buChar char="n"/>
            </a:pPr>
            <a:r>
              <a:rPr lang="en-US" altLang="en-US" b="0">
                <a:latin typeface="Arial" pitchFamily="34" charset="0"/>
              </a:rPr>
              <a:t>Transition rates</a:t>
            </a:r>
          </a:p>
        </p:txBody>
      </p:sp>
      <p:sp>
        <p:nvSpPr>
          <p:cNvPr id="869454" name="Rectangle 78"/>
          <p:cNvSpPr>
            <a:spLocks noChangeArrowheads="1"/>
          </p:cNvSpPr>
          <p:nvPr/>
        </p:nvSpPr>
        <p:spPr bwMode="auto">
          <a:xfrm>
            <a:off x="4267200" y="3048000"/>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3</a:t>
            </a:r>
            <a:r>
              <a:rPr lang="en-US" altLang="en-US" sz="2800" b="0" baseline="-25000">
                <a:solidFill>
                  <a:srgbClr val="00FF99"/>
                </a:solidFill>
                <a:sym typeface="Symbol" pitchFamily="18" charset="2"/>
              </a:rPr>
              <a:t>2</a:t>
            </a:r>
          </a:p>
        </p:txBody>
      </p:sp>
      <p:sp>
        <p:nvSpPr>
          <p:cNvPr id="869455" name="Rectangle 79"/>
          <p:cNvSpPr>
            <a:spLocks noChangeArrowheads="1"/>
          </p:cNvSpPr>
          <p:nvPr/>
        </p:nvSpPr>
        <p:spPr bwMode="auto">
          <a:xfrm>
            <a:off x="4953000" y="3505200"/>
            <a:ext cx="66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rgbClr val="00FF99"/>
                </a:solidFill>
                <a:sym typeface="Symbol" pitchFamily="18" charset="2"/>
              </a:rPr>
              <a:t>2</a:t>
            </a:r>
            <a:r>
              <a:rPr lang="en-US" altLang="en-US" sz="2800" b="0" baseline="-25000">
                <a:solidFill>
                  <a:srgbClr val="00FF99"/>
                </a:solidFill>
                <a:sym typeface="Symbol" pitchFamily="18" charset="2"/>
              </a:rPr>
              <a:t>2</a:t>
            </a:r>
          </a:p>
        </p:txBody>
      </p:sp>
      <p:sp>
        <p:nvSpPr>
          <p:cNvPr id="869456" name="Line 80"/>
          <p:cNvSpPr>
            <a:spLocks noChangeShapeType="1"/>
          </p:cNvSpPr>
          <p:nvPr/>
        </p:nvSpPr>
        <p:spPr bwMode="auto">
          <a:xfrm flipH="1">
            <a:off x="3276600" y="3505200"/>
            <a:ext cx="1143000" cy="533400"/>
          </a:xfrm>
          <a:prstGeom prst="line">
            <a:avLst/>
          </a:prstGeom>
          <a:noFill/>
          <a:ln w="381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457" name="Line 81"/>
          <p:cNvSpPr>
            <a:spLocks noChangeShapeType="1"/>
          </p:cNvSpPr>
          <p:nvPr/>
        </p:nvSpPr>
        <p:spPr bwMode="auto">
          <a:xfrm flipH="1">
            <a:off x="4191000" y="3886200"/>
            <a:ext cx="685800" cy="152400"/>
          </a:xfrm>
          <a:prstGeom prst="line">
            <a:avLst/>
          </a:prstGeom>
          <a:noFill/>
          <a:ln w="381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1380" name="Object 4"/>
          <p:cNvGraphicFramePr>
            <a:graphicFrameLocks noChangeAspect="1"/>
          </p:cNvGraphicFramePr>
          <p:nvPr/>
        </p:nvGraphicFramePr>
        <p:xfrm>
          <a:off x="2328863" y="2684463"/>
          <a:ext cx="3757612" cy="863600"/>
        </p:xfrm>
        <a:graphic>
          <a:graphicData uri="http://schemas.openxmlformats.org/presentationml/2006/ole">
            <mc:AlternateContent xmlns:mc="http://schemas.openxmlformats.org/markup-compatibility/2006">
              <mc:Choice xmlns:v="urn:schemas-microsoft-com:vml" Requires="v">
                <p:oleObj spid="_x0000_s741404" name="Equation" r:id="rId3" imgW="1879560" imgH="431640" progId="Equation.DSMT4">
                  <p:embed/>
                </p:oleObj>
              </mc:Choice>
              <mc:Fallback>
                <p:oleObj name="Equation" r:id="rId3" imgW="18795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3" y="2684463"/>
                        <a:ext cx="3757612" cy="863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1381" name="Object 5"/>
          <p:cNvGraphicFramePr>
            <a:graphicFrameLocks noChangeAspect="1"/>
          </p:cNvGraphicFramePr>
          <p:nvPr/>
        </p:nvGraphicFramePr>
        <p:xfrm>
          <a:off x="2030413" y="4137025"/>
          <a:ext cx="4748212" cy="1016000"/>
        </p:xfrm>
        <a:graphic>
          <a:graphicData uri="http://schemas.openxmlformats.org/presentationml/2006/ole">
            <mc:AlternateContent xmlns:mc="http://schemas.openxmlformats.org/markup-compatibility/2006">
              <mc:Choice xmlns:v="urn:schemas-microsoft-com:vml" Requires="v">
                <p:oleObj spid="_x0000_s741405" name="Equation" r:id="rId5" imgW="2374560" imgH="507960" progId="Equation.DSMT4">
                  <p:embed/>
                </p:oleObj>
              </mc:Choice>
              <mc:Fallback>
                <p:oleObj name="Equation" r:id="rId5" imgW="2374560" imgH="5079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13" y="4137025"/>
                        <a:ext cx="4748212" cy="1016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1382" name="Rectangle 6"/>
          <p:cNvSpPr>
            <a:spLocks noGrp="1" noChangeArrowheads="1"/>
          </p:cNvSpPr>
          <p:nvPr>
            <p:ph type="title"/>
          </p:nvPr>
        </p:nvSpPr>
        <p:spPr>
          <a:xfrm>
            <a:off x="158750" y="304800"/>
            <a:ext cx="8832850" cy="522288"/>
          </a:xfrm>
        </p:spPr>
        <p:txBody>
          <a:bodyPr/>
          <a:lstStyle/>
          <a:p>
            <a:r>
              <a:rPr lang="en-US" altLang="en-US"/>
              <a:t>Call Concentration: Balance Equations (1)</a:t>
            </a:r>
          </a:p>
        </p:txBody>
      </p:sp>
      <p:sp>
        <p:nvSpPr>
          <p:cNvPr id="741383" name="Rectangle 7"/>
          <p:cNvSpPr>
            <a:spLocks noGrp="1" noChangeArrowheads="1"/>
          </p:cNvSpPr>
          <p:nvPr>
            <p:ph type="body" idx="1"/>
          </p:nvPr>
        </p:nvSpPr>
        <p:spPr/>
        <p:txBody>
          <a:bodyPr/>
          <a:lstStyle/>
          <a:p>
            <a:r>
              <a:rPr lang="en-US" altLang="en-US"/>
              <a:t>Let </a:t>
            </a:r>
            <a:r>
              <a:rPr lang="en-US" altLang="en-US">
                <a:sym typeface="Symbol" pitchFamily="18" charset="2"/>
              </a:rPr>
              <a:t></a:t>
            </a:r>
            <a:r>
              <a:rPr lang="en-US" altLang="en-US" sz="2400" i="1" baseline="-25000"/>
              <a:t>k,j</a:t>
            </a:r>
            <a:r>
              <a:rPr lang="en-US" altLang="en-US"/>
              <a:t> be the steady-state probability of state (</a:t>
            </a:r>
            <a:r>
              <a:rPr lang="en-US" altLang="en-US" i="1"/>
              <a:t>k</a:t>
            </a:r>
            <a:r>
              <a:rPr lang="en-US" altLang="en-US"/>
              <a:t>, </a:t>
            </a:r>
            <a:r>
              <a:rPr lang="en-US" altLang="en-US" i="1"/>
              <a:t>j</a:t>
            </a:r>
            <a:r>
              <a:rPr lang="en-US" altLang="en-US"/>
              <a:t>)</a:t>
            </a:r>
            <a:endParaRPr lang="en-US" altLang="en-US">
              <a:sym typeface="Symbol" pitchFamily="18" charset="2"/>
            </a:endParaRPr>
          </a:p>
          <a:p>
            <a:r>
              <a:rPr lang="en-US" altLang="en-US">
                <a:sym typeface="Symbol" pitchFamily="18" charset="2"/>
              </a:rPr>
              <a:t>Let </a:t>
            </a:r>
            <a:r>
              <a:rPr lang="en-US" altLang="en-US" sz="2400" baseline="-25000"/>
              <a:t>0,0</a:t>
            </a:r>
            <a:r>
              <a:rPr lang="en-US" altLang="en-US">
                <a:sym typeface="Symbol" pitchFamily="18" charset="2"/>
              </a:rPr>
              <a:t> = </a:t>
            </a:r>
            <a:r>
              <a:rPr lang="en-US" altLang="en-US" i="1">
                <a:sym typeface="Symbol" pitchFamily="18" charset="2"/>
              </a:rPr>
              <a:t>C</a:t>
            </a:r>
            <a:endParaRPr lang="en-US" altLang="en-US">
              <a:sym typeface="Symbol" pitchFamily="18" charset="2"/>
            </a:endParaRPr>
          </a:p>
          <a:p>
            <a:r>
              <a:rPr lang="en-US" altLang="en-US">
                <a:sym typeface="Symbol" pitchFamily="18" charset="2"/>
              </a:rPr>
              <a:t>First go “horizontal”…</a:t>
            </a:r>
          </a:p>
        </p:txBody>
      </p:sp>
      <p:sp>
        <p:nvSpPr>
          <p:cNvPr id="6" name="Text Box 5"/>
          <p:cNvSpPr txBox="1">
            <a:spLocks noChangeArrowheads="1"/>
          </p:cNvSpPr>
          <p:nvPr/>
        </p:nvSpPr>
        <p:spPr bwMode="auto">
          <a:xfrm>
            <a:off x="5949950" y="56149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0,0</a:t>
            </a:r>
          </a:p>
        </p:txBody>
      </p:sp>
      <p:sp>
        <p:nvSpPr>
          <p:cNvPr id="7" name="Text Box 8"/>
          <p:cNvSpPr txBox="1">
            <a:spLocks noChangeArrowheads="1"/>
          </p:cNvSpPr>
          <p:nvPr/>
        </p:nvSpPr>
        <p:spPr bwMode="auto">
          <a:xfrm>
            <a:off x="7016750" y="56149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dirty="0"/>
              <a:t>1,0</a:t>
            </a:r>
          </a:p>
        </p:txBody>
      </p:sp>
      <p:sp>
        <p:nvSpPr>
          <p:cNvPr id="8" name="Text Box 11"/>
          <p:cNvSpPr txBox="1">
            <a:spLocks noChangeArrowheads="1"/>
          </p:cNvSpPr>
          <p:nvPr/>
        </p:nvSpPr>
        <p:spPr bwMode="auto">
          <a:xfrm>
            <a:off x="8083550" y="56149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2,0</a:t>
            </a:r>
          </a:p>
        </p:txBody>
      </p:sp>
      <p:sp>
        <p:nvSpPr>
          <p:cNvPr id="9" name="Text Box 41"/>
          <p:cNvSpPr txBox="1">
            <a:spLocks noChangeArrowheads="1"/>
          </p:cNvSpPr>
          <p:nvPr/>
        </p:nvSpPr>
        <p:spPr bwMode="auto">
          <a:xfrm>
            <a:off x="8083550" y="4471988"/>
            <a:ext cx="608013" cy="457200"/>
          </a:xfrm>
          <a:prstGeom prst="rect">
            <a:avLst/>
          </a:prstGeom>
          <a:noFill/>
          <a:ln>
            <a:noFill/>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a:solidFill>
                  <a:schemeClr val="bg1">
                    <a:lumMod val="85000"/>
                  </a:schemeClr>
                </a:solidFill>
                <a:cs typeface="+mn-cs"/>
              </a:rPr>
              <a:t>2,1</a:t>
            </a:r>
          </a:p>
        </p:txBody>
      </p:sp>
      <p:sp>
        <p:nvSpPr>
          <p:cNvPr id="10" name="Text Box 44"/>
          <p:cNvSpPr txBox="1">
            <a:spLocks noChangeArrowheads="1"/>
          </p:cNvSpPr>
          <p:nvPr/>
        </p:nvSpPr>
        <p:spPr bwMode="auto">
          <a:xfrm>
            <a:off x="8083550" y="3328988"/>
            <a:ext cx="608013" cy="457200"/>
          </a:xfrm>
          <a:prstGeom prst="rect">
            <a:avLst/>
          </a:prstGeom>
          <a:noFill/>
          <a:ln>
            <a:noFill/>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dirty="0">
                <a:solidFill>
                  <a:schemeClr val="bg1">
                    <a:lumMod val="85000"/>
                  </a:schemeClr>
                </a:solidFill>
                <a:cs typeface="+mn-cs"/>
              </a:rPr>
              <a:t>2,2</a:t>
            </a:r>
          </a:p>
        </p:txBody>
      </p:sp>
      <p:sp>
        <p:nvSpPr>
          <p:cNvPr id="11" name="Freeform 54"/>
          <p:cNvSpPr>
            <a:spLocks/>
          </p:cNvSpPr>
          <p:nvPr/>
        </p:nvSpPr>
        <p:spPr bwMode="auto">
          <a:xfrm>
            <a:off x="7931150" y="48545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2" name="Freeform 58"/>
          <p:cNvSpPr>
            <a:spLocks/>
          </p:cNvSpPr>
          <p:nvPr/>
        </p:nvSpPr>
        <p:spPr bwMode="auto">
          <a:xfrm>
            <a:off x="7931150" y="37115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3" name="Freeform 66"/>
          <p:cNvSpPr>
            <a:spLocks/>
          </p:cNvSpPr>
          <p:nvPr/>
        </p:nvSpPr>
        <p:spPr bwMode="auto">
          <a:xfrm flipH="1" flipV="1">
            <a:off x="8693150" y="48545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4" name="Freeform 67"/>
          <p:cNvSpPr>
            <a:spLocks/>
          </p:cNvSpPr>
          <p:nvPr/>
        </p:nvSpPr>
        <p:spPr bwMode="auto">
          <a:xfrm flipH="1" flipV="1">
            <a:off x="8693150" y="3635375"/>
            <a:ext cx="152400" cy="990600"/>
          </a:xfrm>
          <a:custGeom>
            <a:avLst/>
            <a:gdLst>
              <a:gd name="T0" fmla="*/ 241935000 w 96"/>
              <a:gd name="T1" fmla="*/ 1572577500 h 624"/>
              <a:gd name="T2" fmla="*/ 0 w 96"/>
              <a:gd name="T3" fmla="*/ 604837500 h 624"/>
              <a:gd name="T4" fmla="*/ 241935000 w 96"/>
              <a:gd name="T5" fmla="*/ 0 h 624"/>
              <a:gd name="T6" fmla="*/ 0 60000 65536"/>
              <a:gd name="T7" fmla="*/ 0 60000 65536"/>
              <a:gd name="T8" fmla="*/ 0 60000 65536"/>
            </a:gdLst>
            <a:ahLst/>
            <a:cxnLst>
              <a:cxn ang="T6">
                <a:pos x="T0" y="T1"/>
              </a:cxn>
              <a:cxn ang="T7">
                <a:pos x="T2" y="T3"/>
              </a:cxn>
              <a:cxn ang="T8">
                <a:pos x="T4" y="T5"/>
              </a:cxn>
            </a:cxnLst>
            <a:rect l="0" t="0" r="r" b="b"/>
            <a:pathLst>
              <a:path w="96" h="624">
                <a:moveTo>
                  <a:pt x="96" y="624"/>
                </a:moveTo>
                <a:cubicBezTo>
                  <a:pt x="48" y="484"/>
                  <a:pt x="0" y="344"/>
                  <a:pt x="0" y="240"/>
                </a:cubicBezTo>
                <a:cubicBezTo>
                  <a:pt x="0" y="136"/>
                  <a:pt x="80" y="40"/>
                  <a:pt x="96"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latin typeface="Arial" charset="0"/>
              <a:cs typeface="+mn-cs"/>
            </a:endParaRPr>
          </a:p>
        </p:txBody>
      </p:sp>
      <p:sp>
        <p:nvSpPr>
          <p:cNvPr id="15" name="Freeform 72"/>
          <p:cNvSpPr>
            <a:spLocks/>
          </p:cNvSpPr>
          <p:nvPr/>
        </p:nvSpPr>
        <p:spPr bwMode="auto">
          <a:xfrm>
            <a:off x="6559550" y="5768975"/>
            <a:ext cx="457200" cy="76200"/>
          </a:xfrm>
          <a:custGeom>
            <a:avLst/>
            <a:gdLst>
              <a:gd name="T0" fmla="*/ 0 w 288"/>
              <a:gd name="T1" fmla="*/ 2147483647 h 48"/>
              <a:gd name="T2" fmla="*/ 2147483647 w 288"/>
              <a:gd name="T3" fmla="*/ 0 h 48"/>
              <a:gd name="T4" fmla="*/ 2147483647 w 288"/>
              <a:gd name="T5" fmla="*/ 2147483647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Freeform 74"/>
          <p:cNvSpPr>
            <a:spLocks/>
          </p:cNvSpPr>
          <p:nvPr/>
        </p:nvSpPr>
        <p:spPr bwMode="auto">
          <a:xfrm>
            <a:off x="6559550" y="5921375"/>
            <a:ext cx="457200" cy="165100"/>
          </a:xfrm>
          <a:custGeom>
            <a:avLst/>
            <a:gdLst>
              <a:gd name="T0" fmla="*/ 2147483647 w 288"/>
              <a:gd name="T1" fmla="*/ 2147483647 h 104"/>
              <a:gd name="T2" fmla="*/ 2147483647 w 288"/>
              <a:gd name="T3" fmla="*/ 2147483647 h 104"/>
              <a:gd name="T4" fmla="*/ 0 w 288"/>
              <a:gd name="T5" fmla="*/ 0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Freeform 76"/>
          <p:cNvSpPr>
            <a:spLocks/>
          </p:cNvSpPr>
          <p:nvPr/>
        </p:nvSpPr>
        <p:spPr bwMode="auto">
          <a:xfrm>
            <a:off x="7626350" y="5768975"/>
            <a:ext cx="457200" cy="76200"/>
          </a:xfrm>
          <a:custGeom>
            <a:avLst/>
            <a:gdLst>
              <a:gd name="T0" fmla="*/ 0 w 288"/>
              <a:gd name="T1" fmla="*/ 2147483647 h 48"/>
              <a:gd name="T2" fmla="*/ 2147483647 w 288"/>
              <a:gd name="T3" fmla="*/ 0 h 48"/>
              <a:gd name="T4" fmla="*/ 2147483647 w 288"/>
              <a:gd name="T5" fmla="*/ 2147483647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48"/>
                </a:moveTo>
                <a:cubicBezTo>
                  <a:pt x="48" y="24"/>
                  <a:pt x="96" y="0"/>
                  <a:pt x="144" y="0"/>
                </a:cubicBezTo>
                <a:cubicBezTo>
                  <a:pt x="192" y="0"/>
                  <a:pt x="264" y="40"/>
                  <a:pt x="288" y="48"/>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Freeform 84"/>
          <p:cNvSpPr>
            <a:spLocks/>
          </p:cNvSpPr>
          <p:nvPr/>
        </p:nvSpPr>
        <p:spPr bwMode="auto">
          <a:xfrm>
            <a:off x="7626350" y="5921375"/>
            <a:ext cx="457200" cy="165100"/>
          </a:xfrm>
          <a:custGeom>
            <a:avLst/>
            <a:gdLst>
              <a:gd name="T0" fmla="*/ 2147483647 w 288"/>
              <a:gd name="T1" fmla="*/ 2147483647 h 104"/>
              <a:gd name="T2" fmla="*/ 2147483647 w 288"/>
              <a:gd name="T3" fmla="*/ 2147483647 h 104"/>
              <a:gd name="T4" fmla="*/ 0 w 288"/>
              <a:gd name="T5" fmla="*/ 0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288" y="48"/>
                </a:moveTo>
                <a:cubicBezTo>
                  <a:pt x="240" y="76"/>
                  <a:pt x="192" y="104"/>
                  <a:pt x="144" y="96"/>
                </a:cubicBezTo>
                <a:cubicBezTo>
                  <a:pt x="96" y="88"/>
                  <a:pt x="48" y="44"/>
                  <a:pt x="0"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Oval 4"/>
          <p:cNvSpPr>
            <a:spLocks noChangeArrowheads="1"/>
          </p:cNvSpPr>
          <p:nvPr/>
        </p:nvSpPr>
        <p:spPr bwMode="auto">
          <a:xfrm>
            <a:off x="5949950" y="5540375"/>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0" name="Oval 7"/>
          <p:cNvSpPr>
            <a:spLocks noChangeArrowheads="1"/>
          </p:cNvSpPr>
          <p:nvPr/>
        </p:nvSpPr>
        <p:spPr bwMode="auto">
          <a:xfrm>
            <a:off x="7016750" y="5540375"/>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1" name="Oval 10"/>
          <p:cNvSpPr>
            <a:spLocks noChangeArrowheads="1"/>
          </p:cNvSpPr>
          <p:nvPr/>
        </p:nvSpPr>
        <p:spPr bwMode="auto">
          <a:xfrm>
            <a:off x="8083550" y="5540375"/>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2" name="Oval 40"/>
          <p:cNvSpPr>
            <a:spLocks noChangeArrowheads="1"/>
          </p:cNvSpPr>
          <p:nvPr/>
        </p:nvSpPr>
        <p:spPr bwMode="auto">
          <a:xfrm>
            <a:off x="8083550" y="4397375"/>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latin typeface="Arial" charset="0"/>
              <a:cs typeface="+mn-cs"/>
            </a:endParaRPr>
          </a:p>
        </p:txBody>
      </p:sp>
      <p:sp>
        <p:nvSpPr>
          <p:cNvPr id="23" name="Oval 43"/>
          <p:cNvSpPr>
            <a:spLocks noChangeArrowheads="1"/>
          </p:cNvSpPr>
          <p:nvPr/>
        </p:nvSpPr>
        <p:spPr bwMode="auto">
          <a:xfrm>
            <a:off x="8083550" y="3254375"/>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latin typeface="Arial" charset="0"/>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2404" name="Object 4"/>
          <p:cNvGraphicFramePr>
            <a:graphicFrameLocks noChangeAspect="1"/>
          </p:cNvGraphicFramePr>
          <p:nvPr/>
        </p:nvGraphicFramePr>
        <p:xfrm>
          <a:off x="1866900" y="2012950"/>
          <a:ext cx="5129213" cy="914400"/>
        </p:xfrm>
        <a:graphic>
          <a:graphicData uri="http://schemas.openxmlformats.org/presentationml/2006/ole">
            <mc:AlternateContent xmlns:mc="http://schemas.openxmlformats.org/markup-compatibility/2006">
              <mc:Choice xmlns:v="urn:schemas-microsoft-com:vml" Requires="v">
                <p:oleObj spid="_x0000_s967700" name="Equation" r:id="rId3" imgW="2565360" imgH="457200" progId="Equation.DSMT4">
                  <p:embed/>
                </p:oleObj>
              </mc:Choice>
              <mc:Fallback>
                <p:oleObj name="Equation" r:id="rId3" imgW="256536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2012950"/>
                        <a:ext cx="5129213" cy="914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2405" name="Object 5"/>
          <p:cNvGraphicFramePr>
            <a:graphicFrameLocks noChangeAspect="1"/>
          </p:cNvGraphicFramePr>
          <p:nvPr/>
        </p:nvGraphicFramePr>
        <p:xfrm>
          <a:off x="1811338" y="3659188"/>
          <a:ext cx="6092825" cy="1016000"/>
        </p:xfrm>
        <a:graphic>
          <a:graphicData uri="http://schemas.openxmlformats.org/presentationml/2006/ole">
            <mc:AlternateContent xmlns:mc="http://schemas.openxmlformats.org/markup-compatibility/2006">
              <mc:Choice xmlns:v="urn:schemas-microsoft-com:vml" Requires="v">
                <p:oleObj spid="_x0000_s967701" name="Equation" r:id="rId5" imgW="3047760" imgH="507960" progId="Equation.DSMT4">
                  <p:embed/>
                </p:oleObj>
              </mc:Choice>
              <mc:Fallback>
                <p:oleObj name="Equation" r:id="rId5" imgW="3047760" imgH="5079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1338" y="3659188"/>
                        <a:ext cx="6092825" cy="1016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09" name="Text Box 9"/>
          <p:cNvSpPr txBox="1">
            <a:spLocks noChangeArrowheads="1"/>
          </p:cNvSpPr>
          <p:nvPr/>
        </p:nvSpPr>
        <p:spPr bwMode="auto">
          <a:xfrm>
            <a:off x="2768600" y="5638800"/>
            <a:ext cx="348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a:solidFill>
                  <a:schemeClr val="tx2"/>
                </a:solidFill>
              </a:rPr>
              <a:t>One can calculate all </a:t>
            </a:r>
            <a:r>
              <a:rPr lang="en-US" altLang="en-US" b="0">
                <a:solidFill>
                  <a:schemeClr val="tx2"/>
                </a:solidFill>
                <a:sym typeface="Symbol" pitchFamily="18" charset="2"/>
              </a:rPr>
              <a:t></a:t>
            </a:r>
            <a:r>
              <a:rPr lang="en-US" altLang="en-US" b="0">
                <a:solidFill>
                  <a:schemeClr val="tx2"/>
                </a:solidFill>
              </a:rPr>
              <a:t>’s</a:t>
            </a:r>
          </a:p>
        </p:txBody>
      </p:sp>
      <p:sp>
        <p:nvSpPr>
          <p:cNvPr id="742410" name="Rectangle 10"/>
          <p:cNvSpPr>
            <a:spLocks noGrp="1" noChangeArrowheads="1"/>
          </p:cNvSpPr>
          <p:nvPr>
            <p:ph type="title"/>
          </p:nvPr>
        </p:nvSpPr>
        <p:spPr>
          <a:xfrm>
            <a:off x="158750" y="304800"/>
            <a:ext cx="8832850" cy="522288"/>
          </a:xfrm>
        </p:spPr>
        <p:txBody>
          <a:bodyPr/>
          <a:lstStyle/>
          <a:p>
            <a:r>
              <a:rPr lang="en-US" altLang="en-US"/>
              <a:t>Call Concentration: Balance Equations (2)</a:t>
            </a:r>
          </a:p>
        </p:txBody>
      </p:sp>
      <p:sp>
        <p:nvSpPr>
          <p:cNvPr id="742411" name="Rectangle 11"/>
          <p:cNvSpPr>
            <a:spLocks noGrp="1" noChangeArrowheads="1"/>
          </p:cNvSpPr>
          <p:nvPr>
            <p:ph type="body" idx="1"/>
          </p:nvPr>
        </p:nvSpPr>
        <p:spPr/>
        <p:txBody>
          <a:bodyPr/>
          <a:lstStyle/>
          <a:p>
            <a:r>
              <a:rPr lang="en-US" altLang="en-US">
                <a:sym typeface="Symbol" pitchFamily="18" charset="2"/>
              </a:rPr>
              <a:t>Now go “vertical”…</a:t>
            </a:r>
          </a:p>
        </p:txBody>
      </p:sp>
      <p:sp>
        <p:nvSpPr>
          <p:cNvPr id="7" name="Text Box 5"/>
          <p:cNvSpPr txBox="1">
            <a:spLocks noChangeArrowheads="1"/>
          </p:cNvSpPr>
          <p:nvPr/>
        </p:nvSpPr>
        <p:spPr bwMode="auto">
          <a:xfrm>
            <a:off x="6099175" y="5191125"/>
            <a:ext cx="608013" cy="457200"/>
          </a:xfrm>
          <a:prstGeom prst="rect">
            <a:avLst/>
          </a:prstGeom>
          <a:noFill/>
          <a:ln w="9525">
            <a:noFill/>
            <a:miter lim="800000"/>
            <a:headEnd/>
            <a:tailEnd/>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a:solidFill>
                  <a:schemeClr val="bg1">
                    <a:lumMod val="85000"/>
                  </a:schemeClr>
                </a:solidFill>
                <a:cs typeface="+mn-cs"/>
              </a:rPr>
              <a:t>0,0</a:t>
            </a:r>
          </a:p>
        </p:txBody>
      </p:sp>
      <p:sp>
        <p:nvSpPr>
          <p:cNvPr id="8" name="Text Box 8"/>
          <p:cNvSpPr txBox="1">
            <a:spLocks noChangeArrowheads="1"/>
          </p:cNvSpPr>
          <p:nvPr/>
        </p:nvSpPr>
        <p:spPr bwMode="auto">
          <a:xfrm>
            <a:off x="7165975" y="5191125"/>
            <a:ext cx="608013" cy="457200"/>
          </a:xfrm>
          <a:prstGeom prst="rect">
            <a:avLst/>
          </a:prstGeom>
          <a:noFill/>
          <a:ln w="9525">
            <a:noFill/>
            <a:miter lim="800000"/>
            <a:headEnd/>
            <a:tailEnd/>
          </a:ln>
          <a:effectLst/>
          <a:extLst/>
        </p:spPr>
        <p:txBody>
          <a:bodyPr wrap="none">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0" hangingPunct="0">
              <a:defRPr/>
            </a:pPr>
            <a:r>
              <a:rPr lang="en-US" b="0">
                <a:solidFill>
                  <a:schemeClr val="bg1">
                    <a:lumMod val="85000"/>
                  </a:schemeClr>
                </a:solidFill>
                <a:cs typeface="+mn-cs"/>
              </a:rPr>
              <a:t>1,0</a:t>
            </a:r>
          </a:p>
        </p:txBody>
      </p:sp>
      <p:sp>
        <p:nvSpPr>
          <p:cNvPr id="9" name="Text Box 11"/>
          <p:cNvSpPr txBox="1">
            <a:spLocks noChangeArrowheads="1"/>
          </p:cNvSpPr>
          <p:nvPr/>
        </p:nvSpPr>
        <p:spPr bwMode="auto">
          <a:xfrm>
            <a:off x="8232775" y="519112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2,0</a:t>
            </a:r>
          </a:p>
        </p:txBody>
      </p:sp>
      <p:sp>
        <p:nvSpPr>
          <p:cNvPr id="10" name="Text Box 41"/>
          <p:cNvSpPr txBox="1">
            <a:spLocks noChangeArrowheads="1"/>
          </p:cNvSpPr>
          <p:nvPr/>
        </p:nvSpPr>
        <p:spPr bwMode="auto">
          <a:xfrm>
            <a:off x="8232775" y="404812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2,1</a:t>
            </a:r>
          </a:p>
        </p:txBody>
      </p:sp>
      <p:sp>
        <p:nvSpPr>
          <p:cNvPr id="11" name="Text Box 44"/>
          <p:cNvSpPr txBox="1">
            <a:spLocks noChangeArrowheads="1"/>
          </p:cNvSpPr>
          <p:nvPr/>
        </p:nvSpPr>
        <p:spPr bwMode="auto">
          <a:xfrm>
            <a:off x="8232775" y="290512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r>
              <a:rPr lang="en-US" altLang="en-US" b="0"/>
              <a:t>2,2</a:t>
            </a:r>
          </a:p>
        </p:txBody>
      </p:sp>
      <p:sp>
        <p:nvSpPr>
          <p:cNvPr id="12" name="Freeform 54"/>
          <p:cNvSpPr>
            <a:spLocks/>
          </p:cNvSpPr>
          <p:nvPr/>
        </p:nvSpPr>
        <p:spPr bwMode="auto">
          <a:xfrm>
            <a:off x="8080375" y="44307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Freeform 58"/>
          <p:cNvSpPr>
            <a:spLocks/>
          </p:cNvSpPr>
          <p:nvPr/>
        </p:nvSpPr>
        <p:spPr bwMode="auto">
          <a:xfrm>
            <a:off x="8080375" y="32877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Freeform 66"/>
          <p:cNvSpPr>
            <a:spLocks/>
          </p:cNvSpPr>
          <p:nvPr/>
        </p:nvSpPr>
        <p:spPr bwMode="auto">
          <a:xfrm flipH="1" flipV="1">
            <a:off x="8842375" y="44307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Freeform 67"/>
          <p:cNvSpPr>
            <a:spLocks/>
          </p:cNvSpPr>
          <p:nvPr/>
        </p:nvSpPr>
        <p:spPr bwMode="auto">
          <a:xfrm flipH="1" flipV="1">
            <a:off x="8842375" y="3211513"/>
            <a:ext cx="152400" cy="990600"/>
          </a:xfrm>
          <a:custGeom>
            <a:avLst/>
            <a:gdLst>
              <a:gd name="T0" fmla="*/ 2147483647 w 96"/>
              <a:gd name="T1" fmla="*/ 2147483647 h 624"/>
              <a:gd name="T2" fmla="*/ 0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96" y="624"/>
                </a:moveTo>
                <a:cubicBezTo>
                  <a:pt x="48" y="484"/>
                  <a:pt x="0" y="344"/>
                  <a:pt x="0" y="240"/>
                </a:cubicBezTo>
                <a:cubicBezTo>
                  <a:pt x="0" y="136"/>
                  <a:pt x="80" y="40"/>
                  <a:pt x="96" y="0"/>
                </a:cubicBezTo>
              </a:path>
            </a:pathLst>
          </a:custGeom>
          <a:noFill/>
          <a:ln w="38100" cmpd="sng">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Freeform 72"/>
          <p:cNvSpPr>
            <a:spLocks/>
          </p:cNvSpPr>
          <p:nvPr/>
        </p:nvSpPr>
        <p:spPr bwMode="auto">
          <a:xfrm>
            <a:off x="6708775" y="5345113"/>
            <a:ext cx="457200" cy="76200"/>
          </a:xfrm>
          <a:custGeom>
            <a:avLst/>
            <a:gdLst>
              <a:gd name="T0" fmla="*/ 0 w 288"/>
              <a:gd name="T1" fmla="*/ 120967500 h 48"/>
              <a:gd name="T2" fmla="*/ 362902500 w 288"/>
              <a:gd name="T3" fmla="*/ 0 h 48"/>
              <a:gd name="T4" fmla="*/ 725805000 w 288"/>
              <a:gd name="T5" fmla="*/ 120967500 h 48"/>
              <a:gd name="T6" fmla="*/ 0 60000 65536"/>
              <a:gd name="T7" fmla="*/ 0 60000 65536"/>
              <a:gd name="T8" fmla="*/ 0 60000 65536"/>
            </a:gdLst>
            <a:ahLst/>
            <a:cxnLst>
              <a:cxn ang="T6">
                <a:pos x="T0" y="T1"/>
              </a:cxn>
              <a:cxn ang="T7">
                <a:pos x="T2" y="T3"/>
              </a:cxn>
              <a:cxn ang="T8">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17" name="Freeform 74"/>
          <p:cNvSpPr>
            <a:spLocks/>
          </p:cNvSpPr>
          <p:nvPr/>
        </p:nvSpPr>
        <p:spPr bwMode="auto">
          <a:xfrm>
            <a:off x="6708775" y="5497513"/>
            <a:ext cx="457200" cy="165100"/>
          </a:xfrm>
          <a:custGeom>
            <a:avLst/>
            <a:gdLst>
              <a:gd name="T0" fmla="*/ 725805000 w 288"/>
              <a:gd name="T1" fmla="*/ 120967500 h 104"/>
              <a:gd name="T2" fmla="*/ 362902500 w 288"/>
              <a:gd name="T3" fmla="*/ 241935000 h 104"/>
              <a:gd name="T4" fmla="*/ 0 w 288"/>
              <a:gd name="T5" fmla="*/ 0 h 104"/>
              <a:gd name="T6" fmla="*/ 0 60000 65536"/>
              <a:gd name="T7" fmla="*/ 0 60000 65536"/>
              <a:gd name="T8" fmla="*/ 0 60000 65536"/>
            </a:gdLst>
            <a:ahLst/>
            <a:cxnLst>
              <a:cxn ang="T6">
                <a:pos x="T0" y="T1"/>
              </a:cxn>
              <a:cxn ang="T7">
                <a:pos x="T2" y="T3"/>
              </a:cxn>
              <a:cxn ang="T8">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18" name="Freeform 76"/>
          <p:cNvSpPr>
            <a:spLocks/>
          </p:cNvSpPr>
          <p:nvPr/>
        </p:nvSpPr>
        <p:spPr bwMode="auto">
          <a:xfrm>
            <a:off x="7775575" y="5345113"/>
            <a:ext cx="457200" cy="76200"/>
          </a:xfrm>
          <a:custGeom>
            <a:avLst/>
            <a:gdLst>
              <a:gd name="T0" fmla="*/ 0 w 288"/>
              <a:gd name="T1" fmla="*/ 120967500 h 48"/>
              <a:gd name="T2" fmla="*/ 362902500 w 288"/>
              <a:gd name="T3" fmla="*/ 0 h 48"/>
              <a:gd name="T4" fmla="*/ 725805000 w 288"/>
              <a:gd name="T5" fmla="*/ 120967500 h 48"/>
              <a:gd name="T6" fmla="*/ 0 60000 65536"/>
              <a:gd name="T7" fmla="*/ 0 60000 65536"/>
              <a:gd name="T8" fmla="*/ 0 60000 65536"/>
            </a:gdLst>
            <a:ahLst/>
            <a:cxnLst>
              <a:cxn ang="T6">
                <a:pos x="T0" y="T1"/>
              </a:cxn>
              <a:cxn ang="T7">
                <a:pos x="T2" y="T3"/>
              </a:cxn>
              <a:cxn ang="T8">
                <a:pos x="T4" y="T5"/>
              </a:cxn>
            </a:cxnLst>
            <a:rect l="0" t="0" r="r" b="b"/>
            <a:pathLst>
              <a:path w="288" h="48">
                <a:moveTo>
                  <a:pt x="0" y="48"/>
                </a:moveTo>
                <a:cubicBezTo>
                  <a:pt x="48" y="24"/>
                  <a:pt x="96" y="0"/>
                  <a:pt x="144" y="0"/>
                </a:cubicBezTo>
                <a:cubicBezTo>
                  <a:pt x="192" y="0"/>
                  <a:pt x="264" y="40"/>
                  <a:pt x="288" y="48"/>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19" name="Freeform 84"/>
          <p:cNvSpPr>
            <a:spLocks/>
          </p:cNvSpPr>
          <p:nvPr/>
        </p:nvSpPr>
        <p:spPr bwMode="auto">
          <a:xfrm>
            <a:off x="7775575" y="5497513"/>
            <a:ext cx="457200" cy="165100"/>
          </a:xfrm>
          <a:custGeom>
            <a:avLst/>
            <a:gdLst>
              <a:gd name="T0" fmla="*/ 725805000 w 288"/>
              <a:gd name="T1" fmla="*/ 120967500 h 104"/>
              <a:gd name="T2" fmla="*/ 362902500 w 288"/>
              <a:gd name="T3" fmla="*/ 241935000 h 104"/>
              <a:gd name="T4" fmla="*/ 0 w 288"/>
              <a:gd name="T5" fmla="*/ 0 h 104"/>
              <a:gd name="T6" fmla="*/ 0 60000 65536"/>
              <a:gd name="T7" fmla="*/ 0 60000 65536"/>
              <a:gd name="T8" fmla="*/ 0 60000 65536"/>
            </a:gdLst>
            <a:ahLst/>
            <a:cxnLst>
              <a:cxn ang="T6">
                <a:pos x="T0" y="T1"/>
              </a:cxn>
              <a:cxn ang="T7">
                <a:pos x="T2" y="T3"/>
              </a:cxn>
              <a:cxn ang="T8">
                <a:pos x="T4" y="T5"/>
              </a:cxn>
            </a:cxnLst>
            <a:rect l="0" t="0" r="r" b="b"/>
            <a:pathLst>
              <a:path w="288" h="104">
                <a:moveTo>
                  <a:pt x="288" y="48"/>
                </a:moveTo>
                <a:cubicBezTo>
                  <a:pt x="240" y="76"/>
                  <a:pt x="192" y="104"/>
                  <a:pt x="144" y="96"/>
                </a:cubicBezTo>
                <a:cubicBezTo>
                  <a:pt x="96" y="88"/>
                  <a:pt x="48" y="44"/>
                  <a:pt x="0" y="0"/>
                </a:cubicBezTo>
              </a:path>
            </a:pathLst>
          </a:custGeom>
          <a:noFill/>
          <a:ln w="38100" cmpd="sng">
            <a:solidFill>
              <a:schemeClr val="bg1">
                <a:lumMod val="85000"/>
              </a:schemeClr>
            </a:solidFill>
            <a:round/>
            <a:headEnd/>
            <a:tailEnd type="stealth" w="med" len="me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20" name="Oval 4"/>
          <p:cNvSpPr>
            <a:spLocks noChangeArrowheads="1"/>
          </p:cNvSpPr>
          <p:nvPr/>
        </p:nvSpPr>
        <p:spPr bwMode="auto">
          <a:xfrm>
            <a:off x="6099175" y="5116513"/>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21" name="Oval 7"/>
          <p:cNvSpPr>
            <a:spLocks noChangeArrowheads="1"/>
          </p:cNvSpPr>
          <p:nvPr/>
        </p:nvSpPr>
        <p:spPr bwMode="auto">
          <a:xfrm>
            <a:off x="7165975" y="5116513"/>
            <a:ext cx="609600" cy="609600"/>
          </a:xfrm>
          <a:prstGeom prst="ellipse">
            <a:avLst/>
          </a:prstGeom>
          <a:noFill/>
          <a:ln w="38100">
            <a:solidFill>
              <a:schemeClr val="bg1">
                <a:lumMod val="85000"/>
              </a:schemeClr>
            </a:solidFill>
            <a:round/>
            <a:headEnd/>
            <a:tailEnd/>
          </a:ln>
          <a:effectLst/>
          <a:extLst/>
        </p:spPr>
        <p:txBody>
          <a:bodyPr wrap="none" anchor="ctr"/>
          <a:lstStyle/>
          <a:p>
            <a:pPr eaLnBrk="0" hangingPunct="0">
              <a:defRPr/>
            </a:pPr>
            <a:endParaRPr lang="en-US">
              <a:solidFill>
                <a:schemeClr val="bg1">
                  <a:lumMod val="85000"/>
                </a:schemeClr>
              </a:solidFill>
              <a:latin typeface="Arial" charset="0"/>
              <a:cs typeface="+mn-cs"/>
            </a:endParaRPr>
          </a:p>
        </p:txBody>
      </p:sp>
      <p:sp>
        <p:nvSpPr>
          <p:cNvPr id="22" name="Oval 10"/>
          <p:cNvSpPr>
            <a:spLocks noChangeArrowheads="1"/>
          </p:cNvSpPr>
          <p:nvPr/>
        </p:nvSpPr>
        <p:spPr bwMode="auto">
          <a:xfrm>
            <a:off x="8232775" y="511651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3" name="Oval 40"/>
          <p:cNvSpPr>
            <a:spLocks noChangeArrowheads="1"/>
          </p:cNvSpPr>
          <p:nvPr/>
        </p:nvSpPr>
        <p:spPr bwMode="auto">
          <a:xfrm>
            <a:off x="8232775" y="397351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24" name="Oval 43"/>
          <p:cNvSpPr>
            <a:spLocks noChangeArrowheads="1"/>
          </p:cNvSpPr>
          <p:nvPr/>
        </p:nvSpPr>
        <p:spPr bwMode="auto">
          <a:xfrm>
            <a:off x="8232775" y="283051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8" name="Rectangle 4"/>
          <p:cNvSpPr>
            <a:spLocks noGrp="1" noChangeArrowheads="1"/>
          </p:cNvSpPr>
          <p:nvPr>
            <p:ph type="title"/>
          </p:nvPr>
        </p:nvSpPr>
        <p:spPr/>
        <p:txBody>
          <a:bodyPr/>
          <a:lstStyle/>
          <a:p>
            <a:r>
              <a:rPr lang="en-US" altLang="en-US"/>
              <a:t>Call Concentration:  Blocking (1)</a:t>
            </a:r>
          </a:p>
        </p:txBody>
      </p:sp>
      <p:sp>
        <p:nvSpPr>
          <p:cNvPr id="743429" name="Rectangle 5"/>
          <p:cNvSpPr>
            <a:spLocks noGrp="1" noChangeArrowheads="1"/>
          </p:cNvSpPr>
          <p:nvPr>
            <p:ph type="body" idx="1"/>
          </p:nvPr>
        </p:nvSpPr>
        <p:spPr/>
        <p:txBody>
          <a:bodyPr/>
          <a:lstStyle/>
          <a:p>
            <a:r>
              <a:rPr lang="en-US" altLang="en-US"/>
              <a:t>The blocking probability for type-L calls is the probability of being in a terminal state for that type of call</a:t>
            </a:r>
          </a:p>
          <a:p>
            <a:pPr lvl="1"/>
            <a:r>
              <a:rPr lang="en-US" altLang="en-US"/>
              <a:t>Terminal state for a type-L call is one where the number of remaining channels is less than </a:t>
            </a:r>
            <a:r>
              <a:rPr lang="en-US" altLang="en-US" i="1"/>
              <a:t>v</a:t>
            </a:r>
            <a:r>
              <a:rPr lang="en-US" altLang="en-US" sz="2400" i="1" baseline="-25000"/>
              <a:t>L</a:t>
            </a:r>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5" name="Rectangle 7"/>
          <p:cNvSpPr>
            <a:spLocks noGrp="1" noChangeArrowheads="1"/>
          </p:cNvSpPr>
          <p:nvPr>
            <p:ph type="body" idx="1"/>
          </p:nvPr>
        </p:nvSpPr>
        <p:spPr/>
        <p:txBody>
          <a:bodyPr/>
          <a:lstStyle/>
          <a:p>
            <a:r>
              <a:rPr lang="en-US" altLang="en-US">
                <a:sym typeface="Symbol" pitchFamily="18" charset="2"/>
              </a:rPr>
              <a:t>P[blocking] for type-1 calls (telephone)</a:t>
            </a:r>
          </a:p>
          <a:p>
            <a:endParaRPr lang="en-US" altLang="en-US">
              <a:sym typeface="Symbol" pitchFamily="18" charset="2"/>
            </a:endParaRPr>
          </a:p>
          <a:p>
            <a:endParaRPr lang="en-US" altLang="en-US">
              <a:sym typeface="Symbol" pitchFamily="18" charset="2"/>
            </a:endParaRPr>
          </a:p>
          <a:p>
            <a:endParaRPr lang="en-US" altLang="en-US">
              <a:sym typeface="Symbol" pitchFamily="18" charset="2"/>
            </a:endParaRPr>
          </a:p>
          <a:p>
            <a:r>
              <a:rPr lang="en-US" altLang="en-US">
                <a:sym typeface="Symbol" pitchFamily="18" charset="2"/>
              </a:rPr>
              <a:t>P[blocking] for type-2 calls (fax)</a:t>
            </a:r>
          </a:p>
        </p:txBody>
      </p:sp>
      <p:graphicFrame>
        <p:nvGraphicFramePr>
          <p:cNvPr id="744452" name="Object 4"/>
          <p:cNvGraphicFramePr>
            <a:graphicFrameLocks noChangeAspect="1"/>
          </p:cNvGraphicFramePr>
          <p:nvPr/>
        </p:nvGraphicFramePr>
        <p:xfrm>
          <a:off x="2692400" y="1925638"/>
          <a:ext cx="2614613" cy="482600"/>
        </p:xfrm>
        <a:graphic>
          <a:graphicData uri="http://schemas.openxmlformats.org/presentationml/2006/ole">
            <mc:AlternateContent xmlns:mc="http://schemas.openxmlformats.org/markup-compatibility/2006">
              <mc:Choice xmlns:v="urn:schemas-microsoft-com:vml" Requires="v">
                <p:oleObj spid="_x0000_s744474" name="Equation" r:id="rId3" imgW="1307880" imgH="241200" progId="Equation.DSMT4">
                  <p:embed/>
                </p:oleObj>
              </mc:Choice>
              <mc:Fallback>
                <p:oleObj name="Equation" r:id="rId3" imgW="130788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0" y="1925638"/>
                        <a:ext cx="2614613" cy="48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4453" name="Object 5"/>
          <p:cNvGraphicFramePr>
            <a:graphicFrameLocks noChangeAspect="1"/>
          </p:cNvGraphicFramePr>
          <p:nvPr/>
        </p:nvGraphicFramePr>
        <p:xfrm>
          <a:off x="1944688" y="3525838"/>
          <a:ext cx="4697412" cy="482600"/>
        </p:xfrm>
        <a:graphic>
          <a:graphicData uri="http://schemas.openxmlformats.org/presentationml/2006/ole">
            <mc:AlternateContent xmlns:mc="http://schemas.openxmlformats.org/markup-compatibility/2006">
              <mc:Choice xmlns:v="urn:schemas-microsoft-com:vml" Requires="v">
                <p:oleObj spid="_x0000_s744475" name="Equation" r:id="rId5" imgW="2349360" imgH="241200" progId="Equation.DSMT4">
                  <p:embed/>
                </p:oleObj>
              </mc:Choice>
              <mc:Fallback>
                <p:oleObj name="Equation" r:id="rId5" imgW="234936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4688" y="3525838"/>
                        <a:ext cx="4697412" cy="48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54" name="Rectangle 6"/>
          <p:cNvSpPr>
            <a:spLocks noGrp="1" noChangeArrowheads="1"/>
          </p:cNvSpPr>
          <p:nvPr>
            <p:ph type="title"/>
          </p:nvPr>
        </p:nvSpPr>
        <p:spPr/>
        <p:txBody>
          <a:bodyPr/>
          <a:lstStyle/>
          <a:p>
            <a:r>
              <a:rPr lang="en-US" altLang="en-US"/>
              <a:t>Call Concentration:  Blocking (2)</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Grp="1" noChangeArrowheads="1"/>
          </p:cNvSpPr>
          <p:nvPr>
            <p:ph type="title"/>
          </p:nvPr>
        </p:nvSpPr>
        <p:spPr/>
        <p:txBody>
          <a:bodyPr/>
          <a:lstStyle/>
          <a:p>
            <a:r>
              <a:rPr lang="en-US" altLang="en-US"/>
              <a:t>M/G/1 Queue:  Motivation (1)</a:t>
            </a:r>
          </a:p>
        </p:txBody>
      </p:sp>
      <p:sp>
        <p:nvSpPr>
          <p:cNvPr id="745477" name="Rectangle 5"/>
          <p:cNvSpPr>
            <a:spLocks noGrp="1" noChangeArrowheads="1"/>
          </p:cNvSpPr>
          <p:nvPr>
            <p:ph type="body" idx="1"/>
          </p:nvPr>
        </p:nvSpPr>
        <p:spPr/>
        <p:txBody>
          <a:bodyPr/>
          <a:lstStyle/>
          <a:p>
            <a:r>
              <a:rPr lang="en-US" altLang="en-US"/>
              <a:t>M/M/… systems are tractable due to the memoryless property of the interarrival and service times</a:t>
            </a:r>
          </a:p>
          <a:p>
            <a:r>
              <a:rPr lang="en-US" altLang="en-US"/>
              <a:t>However, exponential service times may not be a good assumption, for example …</a:t>
            </a:r>
          </a:p>
          <a:p>
            <a:pPr lvl="1"/>
            <a:r>
              <a:rPr lang="en-US" altLang="en-US"/>
              <a:t>Service times are deterministic in an ATM network</a:t>
            </a:r>
          </a:p>
          <a:p>
            <a:pPr lvl="1"/>
            <a:r>
              <a:rPr lang="en-US" altLang="en-US"/>
              <a:t>There are limits on packet sizes</a:t>
            </a:r>
          </a:p>
          <a:p>
            <a:r>
              <a:rPr lang="en-US" altLang="en-US"/>
              <a:t>Poisson arrival assumption somewhat better due to aggregation of arrival streams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M/G/1 Queue:  Motivation (2)</a:t>
            </a:r>
          </a:p>
        </p:txBody>
      </p:sp>
      <p:sp>
        <p:nvSpPr>
          <p:cNvPr id="870403" name="Rectangle 3"/>
          <p:cNvSpPr>
            <a:spLocks noGrp="1" noChangeArrowheads="1"/>
          </p:cNvSpPr>
          <p:nvPr>
            <p:ph type="body" idx="1"/>
          </p:nvPr>
        </p:nvSpPr>
        <p:spPr>
          <a:noFill/>
          <a:ln/>
        </p:spPr>
        <p:txBody>
          <a:bodyPr lIns="87312" tIns="42862" rIns="87312" bIns="42862"/>
          <a:lstStyle/>
          <a:p>
            <a:pPr marL="327025" indent="-327025"/>
            <a:r>
              <a:rPr lang="en-US" altLang="en-US"/>
              <a:t>The M/G/1 queue, like the M/M/1 queue, has a Poisson arrival process, but it allows general distributions of service times</a:t>
            </a:r>
          </a:p>
          <a:p>
            <a:pPr marL="327025" indent="-327025"/>
            <a:r>
              <a:rPr lang="en-US" altLang="en-US"/>
              <a:t>Still assume that service times are …</a:t>
            </a:r>
          </a:p>
          <a:p>
            <a:pPr marL="703263" lvl="1" indent="-261938"/>
            <a:r>
              <a:rPr lang="en-US" altLang="en-US"/>
              <a:t>Identically distributed</a:t>
            </a:r>
          </a:p>
          <a:p>
            <a:pPr marL="703263" lvl="1" indent="-261938"/>
            <a:r>
              <a:rPr lang="en-US" altLang="en-US"/>
              <a:t>Mutually independent</a:t>
            </a:r>
          </a:p>
          <a:p>
            <a:pPr marL="703263" lvl="1" indent="-261938"/>
            <a:r>
              <a:rPr lang="en-US" altLang="en-US"/>
              <a:t>Independent of interarrival times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6" name="Rectangle 4"/>
          <p:cNvSpPr>
            <a:spLocks noGrp="1" noChangeArrowheads="1"/>
          </p:cNvSpPr>
          <p:nvPr>
            <p:ph type="title"/>
          </p:nvPr>
        </p:nvSpPr>
        <p:spPr/>
        <p:txBody>
          <a:bodyPr/>
          <a:lstStyle/>
          <a:p>
            <a:r>
              <a:rPr lang="en-US" altLang="en-US"/>
              <a:t>M/G/1 Queue as a Markov Chain? (1)</a:t>
            </a:r>
          </a:p>
        </p:txBody>
      </p:sp>
      <p:sp>
        <p:nvSpPr>
          <p:cNvPr id="904197" name="Rectangle 5"/>
          <p:cNvSpPr>
            <a:spLocks noGrp="1" noChangeArrowheads="1"/>
          </p:cNvSpPr>
          <p:nvPr>
            <p:ph type="body" idx="1"/>
          </p:nvPr>
        </p:nvSpPr>
        <p:spPr/>
        <p:txBody>
          <a:bodyPr/>
          <a:lstStyle/>
          <a:p>
            <a:r>
              <a:rPr lang="en-US" altLang="en-US">
                <a:sym typeface="Symbol" pitchFamily="18" charset="2"/>
              </a:rPr>
              <a:t>We would need to include enough state information so that that future state transitions would depend </a:t>
            </a:r>
            <a:r>
              <a:rPr lang="en-US" altLang="en-US" i="1">
                <a:sym typeface="Symbol" pitchFamily="18" charset="2"/>
              </a:rPr>
              <a:t>only</a:t>
            </a:r>
            <a:r>
              <a:rPr lang="en-US" altLang="en-US">
                <a:sym typeface="Symbol" pitchFamily="18" charset="2"/>
              </a:rPr>
              <a:t> on the present state (the state information)</a:t>
            </a:r>
          </a:p>
          <a:p>
            <a:r>
              <a:rPr lang="en-US" altLang="en-US">
                <a:sym typeface="Symbol" pitchFamily="18" charset="2"/>
              </a:rPr>
              <a:t>Number in the system, N(t), is not enough</a:t>
            </a:r>
          </a:p>
          <a:p>
            <a:r>
              <a:rPr lang="en-US" altLang="en-US">
                <a:sym typeface="Symbol" pitchFamily="18" charset="2"/>
              </a:rPr>
              <a:t>Service time is not memoryless, so we need to know how long the current customer has been in service — call it s</a:t>
            </a:r>
            <a:r>
              <a:rPr lang="en-US" altLang="en-US" sz="2400" baseline="-25000">
                <a:sym typeface="Symbol" pitchFamily="18" charset="2"/>
              </a:rPr>
              <a:t>0</a:t>
            </a:r>
            <a:r>
              <a:rPr lang="en-US" altLang="en-US">
                <a:sym typeface="Symbol" pitchFamily="18" charset="2"/>
              </a:rPr>
              <a:t>(t)</a:t>
            </a:r>
          </a:p>
          <a:p>
            <a:pPr lvl="1"/>
            <a:r>
              <a:rPr lang="en-US" altLang="en-US">
                <a:sym typeface="Symbol" pitchFamily="18" charset="2"/>
              </a:rPr>
              <a:t>Would need to use state pairs { n(t), s</a:t>
            </a:r>
            <a:r>
              <a:rPr lang="en-US" altLang="en-US" sz="2400" baseline="-25000">
                <a:sym typeface="Symbol" pitchFamily="18" charset="2"/>
              </a:rPr>
              <a:t>0</a:t>
            </a:r>
            <a:r>
              <a:rPr lang="en-US" altLang="en-US">
                <a:sym typeface="Symbol" pitchFamily="18" charset="2"/>
              </a:rPr>
              <a:t>(t)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ltLang="en-US"/>
              <a:t>M/G/1 Queue as a Markov Chain? (2)</a:t>
            </a:r>
          </a:p>
        </p:txBody>
      </p:sp>
      <p:sp>
        <p:nvSpPr>
          <p:cNvPr id="916483" name="Rectangle 3"/>
          <p:cNvSpPr>
            <a:spLocks noGrp="1" noChangeArrowheads="1"/>
          </p:cNvSpPr>
          <p:nvPr>
            <p:ph type="body" idx="1"/>
          </p:nvPr>
        </p:nvSpPr>
        <p:spPr/>
        <p:txBody>
          <a:bodyPr/>
          <a:lstStyle/>
          <a:p>
            <a:r>
              <a:rPr lang="en-US" altLang="en-US">
                <a:sym typeface="Symbol" pitchFamily="18" charset="2"/>
              </a:rPr>
              <a:t>Significant problems affecting tractability …</a:t>
            </a:r>
          </a:p>
          <a:p>
            <a:pPr lvl="1"/>
            <a:r>
              <a:rPr lang="en-US" altLang="en-US">
                <a:sym typeface="Symbol" pitchFamily="18" charset="2"/>
              </a:rPr>
              <a:t>Two-dimensional state</a:t>
            </a:r>
          </a:p>
          <a:p>
            <a:pPr lvl="1"/>
            <a:r>
              <a:rPr lang="en-US" altLang="en-US">
                <a:sym typeface="Symbol" pitchFamily="18" charset="2"/>
              </a:rPr>
              <a:t>s</a:t>
            </a:r>
            <a:r>
              <a:rPr lang="en-US" altLang="en-US" sz="2400" baseline="-25000">
                <a:sym typeface="Symbol" pitchFamily="18" charset="2"/>
              </a:rPr>
              <a:t>0</a:t>
            </a:r>
            <a:r>
              <a:rPr lang="en-US" altLang="en-US">
                <a:sym typeface="Symbol" pitchFamily="18" charset="2"/>
              </a:rPr>
              <a:t>(t) is a continuous state process, i.e., the state space is no longer discrete</a:t>
            </a:r>
          </a:p>
          <a:p>
            <a:r>
              <a:rPr lang="en-US" altLang="en-US">
                <a:sym typeface="Symbol" pitchFamily="18" charset="2"/>
              </a:rPr>
              <a:t>The Pollaczek-Khinchin formula (or just the “P-K formula”) provides results for the M/G/1 queue</a:t>
            </a:r>
          </a:p>
          <a:p>
            <a:pPr lvl="1"/>
            <a:r>
              <a:rPr lang="en-US" altLang="en-US">
                <a:sym typeface="Symbol" pitchFamily="18" charset="2"/>
              </a:rPr>
              <a:t>One analysis is based on residual service times</a:t>
            </a:r>
          </a:p>
          <a:p>
            <a:pPr lvl="1"/>
            <a:r>
              <a:rPr lang="en-US" altLang="en-US">
                <a:sym typeface="Symbol" pitchFamily="18" charset="2"/>
              </a:rPr>
              <a:t>We’ll just present results after a brief look at the residual service time</a:t>
            </a:r>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6272" name="Group 32"/>
          <p:cNvGrpSpPr>
            <a:grpSpLocks/>
          </p:cNvGrpSpPr>
          <p:nvPr/>
        </p:nvGrpSpPr>
        <p:grpSpPr bwMode="auto">
          <a:xfrm>
            <a:off x="3429000" y="4972050"/>
            <a:ext cx="4876800" cy="1357313"/>
            <a:chOff x="2160" y="3132"/>
            <a:chExt cx="3072" cy="855"/>
          </a:xfrm>
        </p:grpSpPr>
        <p:sp>
          <p:nvSpPr>
            <p:cNvPr id="906256" name="Line 16"/>
            <p:cNvSpPr>
              <a:spLocks noChangeShapeType="1"/>
            </p:cNvSpPr>
            <p:nvPr/>
          </p:nvSpPr>
          <p:spPr bwMode="auto">
            <a:xfrm>
              <a:off x="2880" y="3228"/>
              <a:ext cx="288" cy="0"/>
            </a:xfrm>
            <a:prstGeom prst="line">
              <a:avLst/>
            </a:prstGeom>
            <a:noFill/>
            <a:ln w="38100">
              <a:solidFill>
                <a:srgbClr val="00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57" name="Line 17"/>
            <p:cNvSpPr>
              <a:spLocks noChangeShapeType="1"/>
            </p:cNvSpPr>
            <p:nvPr/>
          </p:nvSpPr>
          <p:spPr bwMode="auto">
            <a:xfrm>
              <a:off x="3168" y="3132"/>
              <a:ext cx="0" cy="192"/>
            </a:xfrm>
            <a:prstGeom prst="line">
              <a:avLst/>
            </a:prstGeom>
            <a:noFill/>
            <a:ln w="38100">
              <a:solidFill>
                <a:srgbClr val="00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60" name="Text Box 20"/>
            <p:cNvSpPr txBox="1">
              <a:spLocks noChangeArrowheads="1"/>
            </p:cNvSpPr>
            <p:nvPr/>
          </p:nvSpPr>
          <p:spPr bwMode="auto">
            <a:xfrm>
              <a:off x="2160" y="3660"/>
              <a:ext cx="3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0">
                  <a:solidFill>
                    <a:schemeClr val="tx2"/>
                  </a:solidFill>
                </a:rPr>
                <a:t>R(t) = residual service time</a:t>
              </a:r>
              <a:endParaRPr lang="en-US" altLang="en-US" sz="3200" b="0">
                <a:solidFill>
                  <a:schemeClr val="tx2"/>
                </a:solidFill>
              </a:endParaRPr>
            </a:p>
          </p:txBody>
        </p:sp>
        <p:sp>
          <p:nvSpPr>
            <p:cNvPr id="906261" name="Line 21"/>
            <p:cNvSpPr>
              <a:spLocks noChangeShapeType="1"/>
            </p:cNvSpPr>
            <p:nvPr/>
          </p:nvSpPr>
          <p:spPr bwMode="auto">
            <a:xfrm flipH="1" flipV="1">
              <a:off x="2976" y="3276"/>
              <a:ext cx="19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6273" name="Group 33"/>
          <p:cNvGrpSpPr>
            <a:grpSpLocks/>
          </p:cNvGrpSpPr>
          <p:nvPr/>
        </p:nvGrpSpPr>
        <p:grpSpPr bwMode="auto">
          <a:xfrm>
            <a:off x="990600" y="3962400"/>
            <a:ext cx="6343650" cy="1300163"/>
            <a:chOff x="624" y="2496"/>
            <a:chExt cx="3996" cy="819"/>
          </a:xfrm>
        </p:grpSpPr>
        <p:sp>
          <p:nvSpPr>
            <p:cNvPr id="906250" name="Text Box 10"/>
            <p:cNvSpPr txBox="1">
              <a:spLocks noChangeArrowheads="1"/>
            </p:cNvSpPr>
            <p:nvPr/>
          </p:nvSpPr>
          <p:spPr bwMode="auto">
            <a:xfrm>
              <a:off x="4080" y="2988"/>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t>time</a:t>
              </a:r>
            </a:p>
          </p:txBody>
        </p:sp>
        <p:sp>
          <p:nvSpPr>
            <p:cNvPr id="906243" name="Line 3"/>
            <p:cNvSpPr>
              <a:spLocks noChangeShapeType="1"/>
            </p:cNvSpPr>
            <p:nvPr/>
          </p:nvSpPr>
          <p:spPr bwMode="auto">
            <a:xfrm>
              <a:off x="624" y="2940"/>
              <a:ext cx="3936"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4" name="Line 4"/>
            <p:cNvSpPr>
              <a:spLocks noChangeShapeType="1"/>
            </p:cNvSpPr>
            <p:nvPr/>
          </p:nvSpPr>
          <p:spPr bwMode="auto">
            <a:xfrm>
              <a:off x="124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5" name="Line 5"/>
            <p:cNvSpPr>
              <a:spLocks noChangeShapeType="1"/>
            </p:cNvSpPr>
            <p:nvPr/>
          </p:nvSpPr>
          <p:spPr bwMode="auto">
            <a:xfrm>
              <a:off x="172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6" name="Line 6"/>
            <p:cNvSpPr>
              <a:spLocks noChangeShapeType="1"/>
            </p:cNvSpPr>
            <p:nvPr/>
          </p:nvSpPr>
          <p:spPr bwMode="auto">
            <a:xfrm>
              <a:off x="220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7" name="Line 7"/>
            <p:cNvSpPr>
              <a:spLocks noChangeShapeType="1"/>
            </p:cNvSpPr>
            <p:nvPr/>
          </p:nvSpPr>
          <p:spPr bwMode="auto">
            <a:xfrm>
              <a:off x="316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48" name="Line 8"/>
            <p:cNvSpPr>
              <a:spLocks noChangeShapeType="1"/>
            </p:cNvSpPr>
            <p:nvPr/>
          </p:nvSpPr>
          <p:spPr bwMode="auto">
            <a:xfrm>
              <a:off x="2688" y="2844"/>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52" name="Text Box 12"/>
            <p:cNvSpPr txBox="1">
              <a:spLocks noChangeArrowheads="1"/>
            </p:cNvSpPr>
            <p:nvPr/>
          </p:nvSpPr>
          <p:spPr bwMode="auto">
            <a:xfrm>
              <a:off x="1248" y="2496"/>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0"/>
                <a:t>s</a:t>
              </a:r>
              <a:r>
                <a:rPr lang="en-US" altLang="en-US" sz="3200" b="0" baseline="-25000"/>
                <a:t>1</a:t>
              </a:r>
              <a:endParaRPr lang="en-US" altLang="en-US" sz="3200" b="0"/>
            </a:p>
          </p:txBody>
        </p:sp>
        <p:sp>
          <p:nvSpPr>
            <p:cNvPr id="906253" name="Text Box 13"/>
            <p:cNvSpPr txBox="1">
              <a:spLocks noChangeArrowheads="1"/>
            </p:cNvSpPr>
            <p:nvPr/>
          </p:nvSpPr>
          <p:spPr bwMode="auto">
            <a:xfrm>
              <a:off x="2688" y="2508"/>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0"/>
                <a:t>s</a:t>
              </a:r>
              <a:r>
                <a:rPr lang="en-US" altLang="en-US" sz="3200" b="0" baseline="-25000"/>
                <a:t>j</a:t>
              </a:r>
              <a:endParaRPr lang="en-US" altLang="en-US" sz="3200" b="0"/>
            </a:p>
          </p:txBody>
        </p:sp>
        <p:sp>
          <p:nvSpPr>
            <p:cNvPr id="906254" name="Text Box 14"/>
            <p:cNvSpPr txBox="1">
              <a:spLocks noChangeArrowheads="1"/>
            </p:cNvSpPr>
            <p:nvPr/>
          </p:nvSpPr>
          <p:spPr bwMode="auto">
            <a:xfrm>
              <a:off x="1776" y="250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0"/>
                <a:t>s</a:t>
              </a:r>
              <a:r>
                <a:rPr lang="en-US" altLang="en-US" sz="3200" b="0" baseline="-25000"/>
                <a:t>2</a:t>
              </a:r>
              <a:endParaRPr lang="en-US" altLang="en-US" sz="3200" b="0"/>
            </a:p>
          </p:txBody>
        </p:sp>
        <p:sp>
          <p:nvSpPr>
            <p:cNvPr id="906264" name="Text Box 24"/>
            <p:cNvSpPr txBox="1">
              <a:spLocks noChangeArrowheads="1"/>
            </p:cNvSpPr>
            <p:nvPr/>
          </p:nvSpPr>
          <p:spPr bwMode="auto">
            <a:xfrm>
              <a:off x="2304" y="2508"/>
              <a:ext cx="32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0"/>
                <a:t>...</a:t>
              </a:r>
            </a:p>
          </p:txBody>
        </p:sp>
      </p:grpSp>
      <p:grpSp>
        <p:nvGrpSpPr>
          <p:cNvPr id="906271" name="Group 31"/>
          <p:cNvGrpSpPr>
            <a:grpSpLocks/>
          </p:cNvGrpSpPr>
          <p:nvPr/>
        </p:nvGrpSpPr>
        <p:grpSpPr bwMode="auto">
          <a:xfrm>
            <a:off x="2133600" y="4667250"/>
            <a:ext cx="2568575" cy="976313"/>
            <a:chOff x="1344" y="2940"/>
            <a:chExt cx="1618" cy="615"/>
          </a:xfrm>
        </p:grpSpPr>
        <p:sp>
          <p:nvSpPr>
            <p:cNvPr id="906249" name="Text Box 9"/>
            <p:cNvSpPr txBox="1">
              <a:spLocks noChangeArrowheads="1"/>
            </p:cNvSpPr>
            <p:nvPr/>
          </p:nvSpPr>
          <p:spPr bwMode="auto">
            <a:xfrm>
              <a:off x="2784" y="322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t>t</a:t>
              </a:r>
            </a:p>
          </p:txBody>
        </p:sp>
        <p:sp>
          <p:nvSpPr>
            <p:cNvPr id="906262" name="Text Box 22"/>
            <p:cNvSpPr txBox="1">
              <a:spLocks noChangeArrowheads="1"/>
            </p:cNvSpPr>
            <p:nvPr/>
          </p:nvSpPr>
          <p:spPr bwMode="auto">
            <a:xfrm>
              <a:off x="1344" y="3228"/>
              <a:ext cx="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arrival</a:t>
              </a:r>
            </a:p>
          </p:txBody>
        </p:sp>
        <p:sp>
          <p:nvSpPr>
            <p:cNvPr id="906263" name="Line 23"/>
            <p:cNvSpPr>
              <a:spLocks noChangeShapeType="1"/>
            </p:cNvSpPr>
            <p:nvPr/>
          </p:nvSpPr>
          <p:spPr bwMode="auto">
            <a:xfrm flipV="1">
              <a:off x="2160" y="3132"/>
              <a:ext cx="67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255" name="Line 15"/>
            <p:cNvSpPr>
              <a:spLocks noChangeShapeType="1"/>
            </p:cNvSpPr>
            <p:nvPr/>
          </p:nvSpPr>
          <p:spPr bwMode="auto">
            <a:xfrm flipV="1">
              <a:off x="2880" y="2940"/>
              <a:ext cx="0" cy="33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06268" name="Rectangle 28"/>
          <p:cNvSpPr>
            <a:spLocks noGrp="1" noChangeArrowheads="1"/>
          </p:cNvSpPr>
          <p:nvPr>
            <p:ph type="title"/>
          </p:nvPr>
        </p:nvSpPr>
        <p:spPr/>
        <p:txBody>
          <a:bodyPr/>
          <a:lstStyle/>
          <a:p>
            <a:r>
              <a:rPr lang="en-US" altLang="en-US"/>
              <a:t>M/G/1 Queue:  Residual Service Time</a:t>
            </a:r>
          </a:p>
        </p:txBody>
      </p:sp>
      <p:sp>
        <p:nvSpPr>
          <p:cNvPr id="906269" name="Rectangle 29"/>
          <p:cNvSpPr>
            <a:spLocks noGrp="1" noChangeArrowheads="1"/>
          </p:cNvSpPr>
          <p:nvPr>
            <p:ph type="body" idx="1"/>
          </p:nvPr>
        </p:nvSpPr>
        <p:spPr/>
        <p:txBody>
          <a:bodyPr/>
          <a:lstStyle/>
          <a:p>
            <a:r>
              <a:rPr lang="en-US" altLang="en-US"/>
              <a:t>Let s</a:t>
            </a:r>
            <a:r>
              <a:rPr lang="en-US" altLang="en-US" sz="2400" baseline="-25000"/>
              <a:t>1</a:t>
            </a:r>
            <a:r>
              <a:rPr lang="en-US" altLang="en-US"/>
              <a:t>, s</a:t>
            </a:r>
            <a:r>
              <a:rPr lang="en-US" altLang="en-US" sz="2400" baseline="-25000"/>
              <a:t>2</a:t>
            </a:r>
            <a:r>
              <a:rPr lang="en-US" altLang="en-US"/>
              <a:t>, … be the iid sequence of service times in an M/G/1 system</a:t>
            </a:r>
          </a:p>
          <a:p>
            <a:r>
              <a:rPr lang="en-US" altLang="en-US"/>
              <a:t>When an arriving customer finds the server busy, the </a:t>
            </a:r>
            <a:r>
              <a:rPr lang="en-US" altLang="en-US">
                <a:solidFill>
                  <a:schemeClr val="tx2"/>
                </a:solidFill>
              </a:rPr>
              <a:t>residual service time</a:t>
            </a:r>
            <a:r>
              <a:rPr lang="en-US" altLang="en-US"/>
              <a:t> is the remaining service time for the customer now in service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62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062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6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ltLang="en-US"/>
              <a:t>State-Dependent M/M/1 Queues (3)</a:t>
            </a:r>
          </a:p>
        </p:txBody>
      </p:sp>
      <p:grpSp>
        <p:nvGrpSpPr>
          <p:cNvPr id="835613" name="Group 29"/>
          <p:cNvGrpSpPr>
            <a:grpSpLocks/>
          </p:cNvGrpSpPr>
          <p:nvPr/>
        </p:nvGrpSpPr>
        <p:grpSpPr bwMode="auto">
          <a:xfrm>
            <a:off x="1447800" y="2514600"/>
            <a:ext cx="2276475" cy="2438400"/>
            <a:chOff x="1776" y="2160"/>
            <a:chExt cx="1434" cy="1536"/>
          </a:xfrm>
        </p:grpSpPr>
        <p:sp>
          <p:nvSpPr>
            <p:cNvPr id="835592" name="Oval 8"/>
            <p:cNvSpPr>
              <a:spLocks noChangeArrowheads="1"/>
            </p:cNvSpPr>
            <p:nvPr/>
          </p:nvSpPr>
          <p:spPr bwMode="auto">
            <a:xfrm>
              <a:off x="1824" y="2720"/>
              <a:ext cx="384" cy="384"/>
            </a:xfrm>
            <a:prstGeom prst="ellipse">
              <a:avLst/>
            </a:prstGeom>
            <a:solidFill>
              <a:schemeClr val="accent2"/>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n-1</a:t>
              </a:r>
            </a:p>
          </p:txBody>
        </p:sp>
        <p:sp>
          <p:nvSpPr>
            <p:cNvPr id="835595" name="Oval 11"/>
            <p:cNvSpPr>
              <a:spLocks noChangeArrowheads="1"/>
            </p:cNvSpPr>
            <p:nvPr/>
          </p:nvSpPr>
          <p:spPr bwMode="auto">
            <a:xfrm>
              <a:off x="2688" y="2720"/>
              <a:ext cx="384" cy="384"/>
            </a:xfrm>
            <a:prstGeom prst="ellipse">
              <a:avLst/>
            </a:prstGeom>
            <a:solidFill>
              <a:schemeClr val="accent2"/>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solidFill>
                    <a:schemeClr val="bg1"/>
                  </a:solidFill>
                </a:rPr>
                <a:t>n</a:t>
              </a:r>
            </a:p>
          </p:txBody>
        </p:sp>
        <p:sp>
          <p:nvSpPr>
            <p:cNvPr id="835597" name="AutoShape 13"/>
            <p:cNvSpPr>
              <a:spLocks noChangeArrowheads="1"/>
            </p:cNvSpPr>
            <p:nvPr/>
          </p:nvSpPr>
          <p:spPr bwMode="auto">
            <a:xfrm>
              <a:off x="1968" y="2528"/>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600" name="AutoShape 16"/>
            <p:cNvSpPr>
              <a:spLocks noChangeArrowheads="1"/>
            </p:cNvSpPr>
            <p:nvPr/>
          </p:nvSpPr>
          <p:spPr bwMode="auto">
            <a:xfrm flipH="1" flipV="1">
              <a:off x="1920" y="3008"/>
              <a:ext cx="864" cy="288"/>
            </a:xfrm>
            <a:custGeom>
              <a:avLst/>
              <a:gdLst>
                <a:gd name="G0" fmla="+- 0 0 0"/>
                <a:gd name="G1" fmla="+- 10733919 0 0"/>
                <a:gd name="G2" fmla="+- 0 0 10733919"/>
                <a:gd name="G3" fmla="+- 10800 0 0"/>
                <a:gd name="G4" fmla="+- 0 0 0"/>
                <a:gd name="T0" fmla="*/ 360 256 1"/>
                <a:gd name="T1" fmla="*/ 0 256 1"/>
                <a:gd name="G5" fmla="+- G2 T0 T1"/>
                <a:gd name="G6" fmla="?: G2 G2 G5"/>
                <a:gd name="G7" fmla="+- 0 0 G6"/>
                <a:gd name="G8" fmla="+- 8550 0 0"/>
                <a:gd name="G9" fmla="+- 0 0 10733919"/>
                <a:gd name="G10" fmla="+- 8550 0 2700"/>
                <a:gd name="G11" fmla="cos G10 0"/>
                <a:gd name="G12" fmla="sin G10 0"/>
                <a:gd name="G13" fmla="cos 13500 0"/>
                <a:gd name="G14" fmla="sin 13500 0"/>
                <a:gd name="G15" fmla="+- G11 10800 0"/>
                <a:gd name="G16" fmla="+- G12 10800 0"/>
                <a:gd name="G17" fmla="+- G13 10800 0"/>
                <a:gd name="G18" fmla="+- G14 10800 0"/>
                <a:gd name="G19" fmla="*/ 8550 1 2"/>
                <a:gd name="G20" fmla="+- G19 5400 0"/>
                <a:gd name="G21" fmla="cos G20 0"/>
                <a:gd name="G22" fmla="sin G20 0"/>
                <a:gd name="G23" fmla="+- G21 10800 0"/>
                <a:gd name="G24" fmla="+- G12 G23 G22"/>
                <a:gd name="G25" fmla="+- G22 G23 G11"/>
                <a:gd name="G26" fmla="cos 10800 0"/>
                <a:gd name="G27" fmla="sin 10800 0"/>
                <a:gd name="G28" fmla="cos 8550 0"/>
                <a:gd name="G29" fmla="sin 8550 0"/>
                <a:gd name="G30" fmla="+- G26 10800 0"/>
                <a:gd name="G31" fmla="+- G27 10800 0"/>
                <a:gd name="G32" fmla="+- G28 10800 0"/>
                <a:gd name="G33" fmla="+- G29 10800 0"/>
                <a:gd name="G34" fmla="+- G19 5400 0"/>
                <a:gd name="G35" fmla="cos G34 10733919"/>
                <a:gd name="G36" fmla="sin G34 10733919"/>
                <a:gd name="G37" fmla="+/ 10733919 0 2"/>
                <a:gd name="T2" fmla="*/ 180 256 1"/>
                <a:gd name="T3" fmla="*/ 0 256 1"/>
                <a:gd name="G38" fmla="+- G37 T2 T3"/>
                <a:gd name="G39" fmla="?: G2 G37 G38"/>
                <a:gd name="G40" fmla="cos 10800 G39"/>
                <a:gd name="G41" fmla="sin 10800 G39"/>
                <a:gd name="G42" fmla="cos 8550 G39"/>
                <a:gd name="G43" fmla="sin 8550 G39"/>
                <a:gd name="G44" fmla="+- G40 10800 0"/>
                <a:gd name="G45" fmla="+- G41 10800 0"/>
                <a:gd name="G46" fmla="+- G42 10800 0"/>
                <a:gd name="G47" fmla="+- G43 10800 0"/>
                <a:gd name="G48" fmla="+- G35 10800 0"/>
                <a:gd name="G49" fmla="+- G36 10800 0"/>
                <a:gd name="T4" fmla="*/ 9277 w 21600"/>
                <a:gd name="T5" fmla="*/ 107 h 21600"/>
                <a:gd name="T6" fmla="*/ 1509 w 21600"/>
                <a:gd name="T7" fmla="*/ 13501 h 21600"/>
                <a:gd name="T8" fmla="*/ 9594 w 21600"/>
                <a:gd name="T9" fmla="*/ 2335 h 21600"/>
                <a:gd name="T10" fmla="*/ 24300 w 21600"/>
                <a:gd name="T11" fmla="*/ 10800 h 21600"/>
                <a:gd name="T12" fmla="*/ 20475 w 21600"/>
                <a:gd name="T13" fmla="*/ 14625 h 21600"/>
                <a:gd name="T14" fmla="*/ 1665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350" y="10800"/>
                  </a:moveTo>
                  <a:cubicBezTo>
                    <a:pt x="19350" y="6077"/>
                    <a:pt x="15522" y="2250"/>
                    <a:pt x="10800" y="2250"/>
                  </a:cubicBezTo>
                  <a:cubicBezTo>
                    <a:pt x="6077" y="2250"/>
                    <a:pt x="2250" y="6077"/>
                    <a:pt x="2250" y="10800"/>
                  </a:cubicBezTo>
                  <a:cubicBezTo>
                    <a:pt x="2249" y="11607"/>
                    <a:pt x="2364" y="12411"/>
                    <a:pt x="2590" y="13187"/>
                  </a:cubicBezTo>
                  <a:lnTo>
                    <a:pt x="429" y="13815"/>
                  </a:lnTo>
                  <a:cubicBezTo>
                    <a:pt x="144" y="12835"/>
                    <a:pt x="0" y="11820"/>
                    <a:pt x="0" y="10800"/>
                  </a:cubicBezTo>
                  <a:cubicBezTo>
                    <a:pt x="0" y="4835"/>
                    <a:pt x="4835" y="0"/>
                    <a:pt x="10800" y="0"/>
                  </a:cubicBezTo>
                  <a:cubicBezTo>
                    <a:pt x="16764" y="-1"/>
                    <a:pt x="21599" y="4835"/>
                    <a:pt x="21600" y="10799"/>
                  </a:cubicBezTo>
                  <a:lnTo>
                    <a:pt x="21600" y="10800"/>
                  </a:lnTo>
                  <a:lnTo>
                    <a:pt x="24300" y="10800"/>
                  </a:lnTo>
                  <a:lnTo>
                    <a:pt x="20475" y="14625"/>
                  </a:lnTo>
                  <a:lnTo>
                    <a:pt x="16650" y="10800"/>
                  </a:lnTo>
                  <a:lnTo>
                    <a:pt x="19350" y="10800"/>
                  </a:lnTo>
                  <a:close/>
                </a:path>
              </a:pathLst>
            </a:custGeom>
            <a:solidFill>
              <a:schemeClr val="tx2"/>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610" name="Line 26"/>
            <p:cNvSpPr>
              <a:spLocks noChangeShapeType="1"/>
            </p:cNvSpPr>
            <p:nvPr/>
          </p:nvSpPr>
          <p:spPr bwMode="auto">
            <a:xfrm>
              <a:off x="2400" y="2160"/>
              <a:ext cx="0" cy="1536"/>
            </a:xfrm>
            <a:prstGeom prst="line">
              <a:avLst/>
            </a:prstGeom>
            <a:noFill/>
            <a:ln w="57150">
              <a:solidFill>
                <a:schemeClr val="hlink"/>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593" name="Text Box 9"/>
            <p:cNvSpPr txBox="1">
              <a:spLocks noChangeArrowheads="1"/>
            </p:cNvSpPr>
            <p:nvPr/>
          </p:nvSpPr>
          <p:spPr bwMode="auto">
            <a:xfrm>
              <a:off x="2496" y="2160"/>
              <a:ext cx="7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latin typeface="Symbol" pitchFamily="18" charset="2"/>
                </a:rPr>
                <a:t>l</a:t>
              </a:r>
              <a:r>
                <a:rPr lang="en-US" altLang="en-US" sz="2800" b="0">
                  <a:solidFill>
                    <a:schemeClr val="tx2"/>
                  </a:solidFill>
                </a:rPr>
                <a:t>(n-1)</a:t>
              </a:r>
              <a:endParaRPr lang="en-US" altLang="en-US" sz="2800" b="0">
                <a:solidFill>
                  <a:schemeClr val="tx2"/>
                </a:solidFill>
                <a:latin typeface="Symbol" pitchFamily="18" charset="2"/>
              </a:endParaRPr>
            </a:p>
          </p:txBody>
        </p:sp>
        <p:sp>
          <p:nvSpPr>
            <p:cNvPr id="835594" name="Text Box 10"/>
            <p:cNvSpPr txBox="1">
              <a:spLocks noChangeArrowheads="1"/>
            </p:cNvSpPr>
            <p:nvPr/>
          </p:nvSpPr>
          <p:spPr bwMode="auto">
            <a:xfrm>
              <a:off x="1776" y="3312"/>
              <a:ext cx="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latin typeface="Symbol" pitchFamily="18" charset="2"/>
                </a:rPr>
                <a:t>m</a:t>
              </a:r>
              <a:r>
                <a:rPr lang="en-US" altLang="en-US" sz="2800" b="0">
                  <a:solidFill>
                    <a:schemeClr val="tx2"/>
                  </a:solidFill>
                </a:rPr>
                <a:t>(n)</a:t>
              </a:r>
              <a:endParaRPr lang="en-US" altLang="en-US" sz="2800" b="0">
                <a:solidFill>
                  <a:schemeClr val="tx2"/>
                </a:solidFill>
                <a:latin typeface="Symbol" pitchFamily="18" charset="2"/>
              </a:endParaRPr>
            </a:p>
          </p:txBody>
        </p:sp>
      </p:grpSp>
      <p:sp>
        <p:nvSpPr>
          <p:cNvPr id="835614" name="Rectangle 30"/>
          <p:cNvSpPr>
            <a:spLocks noGrp="1" noChangeArrowheads="1"/>
          </p:cNvSpPr>
          <p:nvPr>
            <p:ph type="body" idx="1"/>
          </p:nvPr>
        </p:nvSpPr>
        <p:spPr/>
        <p:txBody>
          <a:bodyPr/>
          <a:lstStyle/>
          <a:p>
            <a:r>
              <a:rPr lang="en-US" altLang="en-US"/>
              <a:t>Analyze using local balance equations</a:t>
            </a:r>
          </a:p>
        </p:txBody>
      </p:sp>
      <p:graphicFrame>
        <p:nvGraphicFramePr>
          <p:cNvPr id="835615" name="Object 31"/>
          <p:cNvGraphicFramePr>
            <a:graphicFrameLocks noChangeAspect="1"/>
          </p:cNvGraphicFramePr>
          <p:nvPr/>
        </p:nvGraphicFramePr>
        <p:xfrm>
          <a:off x="5043488" y="2830513"/>
          <a:ext cx="2870200" cy="1978025"/>
        </p:xfrm>
        <a:graphic>
          <a:graphicData uri="http://schemas.openxmlformats.org/presentationml/2006/ole">
            <mc:AlternateContent xmlns:mc="http://schemas.openxmlformats.org/markup-compatibility/2006">
              <mc:Choice xmlns:v="urn:schemas-microsoft-com:vml" Requires="v">
                <p:oleObj spid="_x0000_s958473" name="Equation" r:id="rId3" imgW="1434960" imgH="990360" progId="Equation.DSMT4">
                  <p:embed/>
                </p:oleObj>
              </mc:Choice>
              <mc:Fallback>
                <p:oleObj name="Equation" r:id="rId3" imgW="1434960" imgH="990360"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488" y="2830513"/>
                        <a:ext cx="2870200" cy="197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5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Rectangle 4"/>
          <p:cNvSpPr>
            <a:spLocks noGrp="1" noChangeArrowheads="1"/>
          </p:cNvSpPr>
          <p:nvPr>
            <p:ph type="title"/>
          </p:nvPr>
        </p:nvSpPr>
        <p:spPr/>
        <p:txBody>
          <a:bodyPr/>
          <a:lstStyle/>
          <a:p>
            <a:r>
              <a:rPr lang="en-US" altLang="en-US"/>
              <a:t>Exercise 3</a:t>
            </a:r>
          </a:p>
        </p:txBody>
      </p:sp>
      <p:sp>
        <p:nvSpPr>
          <p:cNvPr id="909317" name="Rectangle 5"/>
          <p:cNvSpPr>
            <a:spLocks noGrp="1" noChangeArrowheads="1"/>
          </p:cNvSpPr>
          <p:nvPr>
            <p:ph type="body" idx="1"/>
          </p:nvPr>
        </p:nvSpPr>
        <p:spPr/>
        <p:txBody>
          <a:bodyPr/>
          <a:lstStyle/>
          <a:p>
            <a:pPr marL="630238" indent="-630238">
              <a:buFontTx/>
              <a:buNone/>
            </a:pPr>
            <a:r>
              <a:rPr lang="en-US" altLang="en-US">
                <a:sym typeface="Symbol" pitchFamily="18" charset="2"/>
              </a:rPr>
              <a:t>(a)	What is the mean residual service time of a system with exponential service times with mean </a:t>
            </a:r>
            <a:r>
              <a:rPr lang="en-US" altLang="en-US" i="1">
                <a:sym typeface="Symbol" pitchFamily="18" charset="2"/>
              </a:rPr>
              <a:t>m</a:t>
            </a:r>
            <a:r>
              <a:rPr lang="en-US" altLang="en-US">
                <a:sym typeface="Symbol" pitchFamily="18" charset="2"/>
              </a:rPr>
              <a:t>?  Does this make sense?</a:t>
            </a:r>
          </a:p>
          <a:p>
            <a:pPr marL="630238" indent="-630238">
              <a:buFontTx/>
              <a:buNone/>
            </a:pPr>
            <a:endParaRPr lang="en-US" altLang="en-US">
              <a:sym typeface="Symbol" pitchFamily="18" charset="2"/>
            </a:endParaRPr>
          </a:p>
          <a:p>
            <a:pPr marL="630238" indent="-630238">
              <a:buFontTx/>
              <a:buNone/>
            </a:pPr>
            <a:endParaRPr lang="en-US" altLang="en-US">
              <a:sym typeface="Symbol" pitchFamily="18" charset="2"/>
            </a:endParaRPr>
          </a:p>
          <a:p>
            <a:pPr marL="630238" indent="-630238">
              <a:buFontTx/>
              <a:buNone/>
            </a:pPr>
            <a:endParaRPr lang="en-US" altLang="en-US">
              <a:sym typeface="Symbol" pitchFamily="18" charset="2"/>
            </a:endParaRPr>
          </a:p>
          <a:p>
            <a:pPr marL="630238" indent="-630238">
              <a:buFontTx/>
              <a:buNone/>
            </a:pPr>
            <a:endParaRPr lang="en-US" altLang="en-US">
              <a:sym typeface="Symbol" pitchFamily="18" charset="2"/>
            </a:endParaRPr>
          </a:p>
          <a:p>
            <a:pPr marL="630238" indent="-630238">
              <a:buFontTx/>
              <a:buNone/>
            </a:pPr>
            <a:r>
              <a:rPr lang="en-US" altLang="en-US">
                <a:sym typeface="Symbol" pitchFamily="18" charset="2"/>
              </a:rPr>
              <a:t>(b)	What is the mean residual service time of a system with constant service time </a:t>
            </a:r>
            <a:r>
              <a:rPr lang="en-US" altLang="en-US" i="1">
                <a:sym typeface="Symbol" pitchFamily="18" charset="2"/>
              </a:rPr>
              <a:t>m</a:t>
            </a:r>
            <a:r>
              <a:rPr lang="en-US" altLang="en-US">
                <a:sym typeface="Symbol" pitchFamily="18" charset="2"/>
              </a:rPr>
              <a:t>?</a:t>
            </a:r>
          </a:p>
        </p:txBody>
      </p:sp>
      <p:sp>
        <p:nvSpPr>
          <p:cNvPr id="909318" name="Text Box 6"/>
          <p:cNvSpPr txBox="1">
            <a:spLocks noChangeArrowheads="1"/>
          </p:cNvSpPr>
          <p:nvPr/>
        </p:nvSpPr>
        <p:spPr bwMode="auto">
          <a:xfrm>
            <a:off x="1479550" y="2176463"/>
            <a:ext cx="5792788" cy="9747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m — This is due to the memoryless</a:t>
            </a:r>
            <a:br>
              <a:rPr lang="en-US" altLang="en-US" sz="2800" b="0">
                <a:solidFill>
                  <a:schemeClr val="tx2"/>
                </a:solidFill>
              </a:rPr>
            </a:br>
            <a:r>
              <a:rPr lang="en-US" altLang="en-US" sz="2800" b="0">
                <a:solidFill>
                  <a:schemeClr val="tx2"/>
                </a:solidFill>
              </a:rPr>
              <a:t>property of the system.</a:t>
            </a:r>
          </a:p>
        </p:txBody>
      </p:sp>
      <p:sp>
        <p:nvSpPr>
          <p:cNvPr id="909319" name="Text Box 7"/>
          <p:cNvSpPr txBox="1">
            <a:spLocks noChangeArrowheads="1"/>
          </p:cNvSpPr>
          <p:nvPr/>
        </p:nvSpPr>
        <p:spPr bwMode="auto">
          <a:xfrm>
            <a:off x="1371600" y="4371975"/>
            <a:ext cx="5992813" cy="9747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0">
                <a:solidFill>
                  <a:schemeClr val="tx2"/>
                </a:solidFill>
              </a:rPr>
              <a:t>m/2 — The residual time is uniformly</a:t>
            </a:r>
            <a:br>
              <a:rPr lang="en-US" altLang="en-US" sz="2800" b="0">
                <a:solidFill>
                  <a:schemeClr val="tx2"/>
                </a:solidFill>
              </a:rPr>
            </a:br>
            <a:r>
              <a:rPr lang="en-US" altLang="en-US" sz="2800" b="0">
                <a:solidFill>
                  <a:schemeClr val="tx2"/>
                </a:solidFill>
              </a:rPr>
              <a:t>distributed between 0 and 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93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9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8" grpId="0" animBg="1" autoUpdateAnimBg="0"/>
      <p:bldP spid="90931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2452" name="Object 4"/>
          <p:cNvGraphicFramePr>
            <a:graphicFrameLocks noChangeAspect="1"/>
          </p:cNvGraphicFramePr>
          <p:nvPr/>
        </p:nvGraphicFramePr>
        <p:xfrm>
          <a:off x="3881438" y="3140075"/>
          <a:ext cx="2005012" cy="533400"/>
        </p:xfrm>
        <a:graphic>
          <a:graphicData uri="http://schemas.openxmlformats.org/presentationml/2006/ole">
            <mc:AlternateContent xmlns:mc="http://schemas.openxmlformats.org/markup-compatibility/2006">
              <mc:Choice xmlns:v="urn:schemas-microsoft-com:vml" Requires="v">
                <p:oleObj spid="_x0000_s968722" name="Equation" r:id="rId4" imgW="1002960" imgH="266400" progId="Equation.DSMT4">
                  <p:embed/>
                </p:oleObj>
              </mc:Choice>
              <mc:Fallback>
                <p:oleObj name="Equation" r:id="rId4" imgW="1002960" imgH="266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438" y="3140075"/>
                        <a:ext cx="20050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2453" name="Object 5"/>
          <p:cNvGraphicFramePr>
            <a:graphicFrameLocks noChangeAspect="1"/>
          </p:cNvGraphicFramePr>
          <p:nvPr/>
        </p:nvGraphicFramePr>
        <p:xfrm>
          <a:off x="3781425" y="4554538"/>
          <a:ext cx="2360613" cy="838200"/>
        </p:xfrm>
        <a:graphic>
          <a:graphicData uri="http://schemas.openxmlformats.org/presentationml/2006/ole">
            <mc:AlternateContent xmlns:mc="http://schemas.openxmlformats.org/markup-compatibility/2006">
              <mc:Choice xmlns:v="urn:schemas-microsoft-com:vml" Requires="v">
                <p:oleObj spid="_x0000_s968723" name="Equation" r:id="rId6" imgW="1180800" imgH="419040" progId="Equation.DSMT4">
                  <p:embed/>
                </p:oleObj>
              </mc:Choice>
              <mc:Fallback>
                <p:oleObj name="Equation" r:id="rId6" imgW="1180800" imgH="4190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1425" y="4554538"/>
                        <a:ext cx="23606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2454" name="Rectangle 6"/>
          <p:cNvSpPr>
            <a:spLocks noGrp="1" noChangeArrowheads="1"/>
          </p:cNvSpPr>
          <p:nvPr>
            <p:ph type="title"/>
          </p:nvPr>
        </p:nvSpPr>
        <p:spPr/>
        <p:txBody>
          <a:bodyPr/>
          <a:lstStyle/>
          <a:p>
            <a:r>
              <a:rPr lang="en-US" altLang="en-US"/>
              <a:t>M/G/1 Queue:  P-K Formula (1)</a:t>
            </a:r>
          </a:p>
        </p:txBody>
      </p:sp>
      <p:sp>
        <p:nvSpPr>
          <p:cNvPr id="872455" name="Rectangle 7"/>
          <p:cNvSpPr>
            <a:spLocks noGrp="1" noChangeArrowheads="1"/>
          </p:cNvSpPr>
          <p:nvPr>
            <p:ph type="body" idx="1"/>
          </p:nvPr>
        </p:nvSpPr>
        <p:spPr/>
        <p:txBody>
          <a:bodyPr/>
          <a:lstStyle/>
          <a:p>
            <a:r>
              <a:rPr lang="en-US" altLang="en-US"/>
              <a:t>Let X</a:t>
            </a:r>
            <a:r>
              <a:rPr lang="en-US" altLang="en-US" sz="2400" baseline="-25000"/>
              <a:t>i</a:t>
            </a:r>
            <a:r>
              <a:rPr lang="en-US" altLang="en-US"/>
              <a:t> be the service time of the </a:t>
            </a:r>
            <a:r>
              <a:rPr lang="en-US" altLang="en-US" i="1"/>
              <a:t>i</a:t>
            </a:r>
            <a:r>
              <a:rPr lang="en-US" altLang="en-US"/>
              <a:t>-th customer, e.g., the transmission time of the </a:t>
            </a:r>
            <a:r>
              <a:rPr lang="en-US" altLang="en-US" i="1"/>
              <a:t>i</a:t>
            </a:r>
            <a:r>
              <a:rPr lang="en-US" altLang="en-US"/>
              <a:t>-th packet</a:t>
            </a:r>
          </a:p>
          <a:p>
            <a:pPr lvl="1"/>
            <a:r>
              <a:rPr lang="en-US" altLang="en-US"/>
              <a:t>{X</a:t>
            </a:r>
            <a:r>
              <a:rPr lang="en-US" altLang="en-US" sz="2400" baseline="-25000"/>
              <a:t>1</a:t>
            </a:r>
            <a:r>
              <a:rPr lang="en-US" altLang="en-US"/>
              <a:t>, X</a:t>
            </a:r>
            <a:r>
              <a:rPr lang="en-US" altLang="en-US" sz="2400" baseline="-25000"/>
              <a:t>2</a:t>
            </a:r>
            <a:r>
              <a:rPr lang="en-US" altLang="en-US"/>
              <a:t>, ...} are independent and identically distributed (i.i.d.) random variables and are independent of the interarrival times</a:t>
            </a:r>
          </a:p>
          <a:p>
            <a:pPr lvl="1"/>
            <a:r>
              <a:rPr lang="en-US" altLang="en-US"/>
              <a:t>Average service time</a:t>
            </a:r>
            <a:br>
              <a:rPr lang="en-US" altLang="en-US"/>
            </a:br>
            <a:r>
              <a:rPr lang="en-US" altLang="en-US"/>
              <a:t/>
            </a:r>
            <a:br>
              <a:rPr lang="en-US" altLang="en-US"/>
            </a:br>
            <a:endParaRPr lang="en-US" altLang="en-US"/>
          </a:p>
          <a:p>
            <a:pPr lvl="1"/>
            <a:endParaRPr lang="en-US" altLang="en-US"/>
          </a:p>
          <a:p>
            <a:pPr lvl="1"/>
            <a:r>
              <a:rPr lang="en-US" altLang="en-US"/>
              <a:t>Second moment of service time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3" name="Rectangle 7"/>
          <p:cNvSpPr>
            <a:spLocks noGrp="1" noChangeArrowheads="1"/>
          </p:cNvSpPr>
          <p:nvPr>
            <p:ph type="body" idx="1"/>
          </p:nvPr>
        </p:nvSpPr>
        <p:spPr/>
        <p:txBody>
          <a:bodyPr/>
          <a:lstStyle/>
          <a:p>
            <a:r>
              <a:rPr lang="en-US" altLang="en-US"/>
              <a:t>The Pollaczek-Khinchin formula gives the expected waiting time in queue for the M/G/1 queue</a:t>
            </a:r>
            <a:br>
              <a:rPr lang="en-US" altLang="en-US"/>
            </a:br>
            <a:r>
              <a:rPr lang="en-US" altLang="en-US"/>
              <a:t/>
            </a:r>
            <a:br>
              <a:rPr lang="en-US" altLang="en-US"/>
            </a:br>
            <a:r>
              <a:rPr lang="en-US" altLang="en-US"/>
              <a:t/>
            </a:r>
            <a:br>
              <a:rPr lang="en-US" altLang="en-US"/>
            </a:br>
            <a:r>
              <a:rPr lang="en-US" altLang="en-US"/>
              <a:t/>
            </a:r>
            <a:br>
              <a:rPr lang="en-US" altLang="en-US"/>
            </a:br>
            <a:endParaRPr lang="en-US" altLang="en-US"/>
          </a:p>
          <a:p>
            <a:pPr>
              <a:buFontTx/>
              <a:buNone/>
            </a:pPr>
            <a:r>
              <a:rPr lang="en-US" altLang="en-US"/>
              <a:t>	where </a:t>
            </a:r>
            <a:r>
              <a:rPr lang="en-US" altLang="en-US">
                <a:sym typeface="Symbol" pitchFamily="18" charset="2"/>
              </a:rPr>
              <a:t></a:t>
            </a:r>
            <a:r>
              <a:rPr lang="en-US" altLang="en-US"/>
              <a:t> is the utilization:</a:t>
            </a:r>
            <a:br>
              <a:rPr lang="en-US" altLang="en-US"/>
            </a:br>
            <a:r>
              <a:rPr lang="en-US" altLang="en-US"/>
              <a:t/>
            </a:r>
            <a:br>
              <a:rPr lang="en-US" altLang="en-US"/>
            </a:br>
            <a:endParaRPr lang="en-US" altLang="en-US"/>
          </a:p>
          <a:p>
            <a:r>
              <a:rPr lang="en-US" altLang="en-US"/>
              <a:t>Only the first and second moments of the service time distribution must be known!</a:t>
            </a:r>
          </a:p>
        </p:txBody>
      </p:sp>
      <p:graphicFrame>
        <p:nvGraphicFramePr>
          <p:cNvPr id="874500" name="Object 4"/>
          <p:cNvGraphicFramePr>
            <a:graphicFrameLocks noChangeAspect="1"/>
          </p:cNvGraphicFramePr>
          <p:nvPr/>
        </p:nvGraphicFramePr>
        <p:xfrm>
          <a:off x="4038600" y="1882775"/>
          <a:ext cx="1700213" cy="989013"/>
        </p:xfrm>
        <a:graphic>
          <a:graphicData uri="http://schemas.openxmlformats.org/presentationml/2006/ole">
            <mc:AlternateContent xmlns:mc="http://schemas.openxmlformats.org/markup-compatibility/2006">
              <mc:Choice xmlns:v="urn:schemas-microsoft-com:vml" Requires="v">
                <p:oleObj spid="_x0000_s969746" name="Equation" r:id="rId4" imgW="850680" imgH="495000" progId="Equation.DSMT4">
                  <p:embed/>
                </p:oleObj>
              </mc:Choice>
              <mc:Fallback>
                <p:oleObj name="Equation" r:id="rId4" imgW="850680" imgH="49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882775"/>
                        <a:ext cx="1700213"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4501" name="Object 5"/>
          <p:cNvGraphicFramePr>
            <a:graphicFrameLocks noChangeAspect="1"/>
          </p:cNvGraphicFramePr>
          <p:nvPr/>
        </p:nvGraphicFramePr>
        <p:xfrm>
          <a:off x="4016375" y="3206750"/>
          <a:ext cx="1624013" cy="508000"/>
        </p:xfrm>
        <a:graphic>
          <a:graphicData uri="http://schemas.openxmlformats.org/presentationml/2006/ole">
            <mc:AlternateContent xmlns:mc="http://schemas.openxmlformats.org/markup-compatibility/2006">
              <mc:Choice xmlns:v="urn:schemas-microsoft-com:vml" Requires="v">
                <p:oleObj spid="_x0000_s969747" name="Equation" r:id="rId6" imgW="812520" imgH="253800" progId="Equation.DSMT4">
                  <p:embed/>
                </p:oleObj>
              </mc:Choice>
              <mc:Fallback>
                <p:oleObj name="Equation" r:id="rId6" imgW="812520" imgH="253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6375" y="3206750"/>
                        <a:ext cx="162401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4502" name="Rectangle 6"/>
          <p:cNvSpPr>
            <a:spLocks noGrp="1" noChangeArrowheads="1"/>
          </p:cNvSpPr>
          <p:nvPr>
            <p:ph type="title"/>
          </p:nvPr>
        </p:nvSpPr>
        <p:spPr/>
        <p:txBody>
          <a:bodyPr/>
          <a:lstStyle/>
          <a:p>
            <a:r>
              <a:rPr lang="en-US" altLang="en-US"/>
              <a:t>M/G/1 Queue:  P-K Formula (2)</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51" name="Rectangle 7"/>
          <p:cNvSpPr>
            <a:spLocks noGrp="1" noChangeArrowheads="1"/>
          </p:cNvSpPr>
          <p:nvPr>
            <p:ph type="body" idx="1"/>
          </p:nvPr>
        </p:nvSpPr>
        <p:spPr/>
        <p:txBody>
          <a:bodyPr/>
          <a:lstStyle/>
          <a:p>
            <a:r>
              <a:rPr lang="en-US" altLang="en-US"/>
              <a:t>The expected total time in the system, in queue and in service is</a:t>
            </a:r>
            <a:br>
              <a:rPr lang="en-US" altLang="en-US"/>
            </a:br>
            <a:r>
              <a:rPr lang="en-US" altLang="en-US"/>
              <a:t/>
            </a:r>
            <a:br>
              <a:rPr lang="en-US" altLang="en-US"/>
            </a:br>
            <a:r>
              <a:rPr lang="en-US" altLang="en-US"/>
              <a:t/>
            </a:r>
            <a:br>
              <a:rPr lang="en-US" altLang="en-US"/>
            </a:br>
            <a:endParaRPr lang="en-US" altLang="en-US"/>
          </a:p>
          <a:p>
            <a:endParaRPr lang="en-US" altLang="en-US"/>
          </a:p>
          <a:p>
            <a:r>
              <a:rPr lang="en-US" altLang="en-US"/>
              <a:t>The P-K formula and Little’s Law give the expected number of customers in queue, N</a:t>
            </a:r>
            <a:r>
              <a:rPr lang="en-US" altLang="en-US" sz="2400" baseline="-25000"/>
              <a:t>Q</a:t>
            </a:r>
            <a:endParaRPr lang="en-US" altLang="en-US"/>
          </a:p>
        </p:txBody>
      </p:sp>
      <p:graphicFrame>
        <p:nvGraphicFramePr>
          <p:cNvPr id="876548" name="Object 4"/>
          <p:cNvGraphicFramePr>
            <a:graphicFrameLocks noChangeAspect="1"/>
          </p:cNvGraphicFramePr>
          <p:nvPr/>
        </p:nvGraphicFramePr>
        <p:xfrm>
          <a:off x="3186113" y="1863725"/>
          <a:ext cx="3275012" cy="989013"/>
        </p:xfrm>
        <a:graphic>
          <a:graphicData uri="http://schemas.openxmlformats.org/presentationml/2006/ole">
            <mc:AlternateContent xmlns:mc="http://schemas.openxmlformats.org/markup-compatibility/2006">
              <mc:Choice xmlns:v="urn:schemas-microsoft-com:vml" Requires="v">
                <p:oleObj spid="_x0000_s876570" name="Equation" r:id="rId4" imgW="1638000" imgH="495000" progId="Equation.DSMT4">
                  <p:embed/>
                </p:oleObj>
              </mc:Choice>
              <mc:Fallback>
                <p:oleObj name="Equation" r:id="rId4" imgW="1638000" imgH="49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3" y="1863725"/>
                        <a:ext cx="3275012"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6549" name="Object 5"/>
          <p:cNvGraphicFramePr>
            <a:graphicFrameLocks noChangeAspect="1"/>
          </p:cNvGraphicFramePr>
          <p:nvPr/>
        </p:nvGraphicFramePr>
        <p:xfrm>
          <a:off x="2882900" y="4043363"/>
          <a:ext cx="4418013" cy="1065212"/>
        </p:xfrm>
        <a:graphic>
          <a:graphicData uri="http://schemas.openxmlformats.org/presentationml/2006/ole">
            <mc:AlternateContent xmlns:mc="http://schemas.openxmlformats.org/markup-compatibility/2006">
              <mc:Choice xmlns:v="urn:schemas-microsoft-com:vml" Requires="v">
                <p:oleObj spid="_x0000_s876571" name="Equation" r:id="rId6" imgW="2209680" imgH="533160" progId="Equation.DSMT4">
                  <p:embed/>
                </p:oleObj>
              </mc:Choice>
              <mc:Fallback>
                <p:oleObj name="Equation" r:id="rId6" imgW="2209680" imgH="5331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2900" y="4043363"/>
                        <a:ext cx="4418013"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6550" name="Rectangle 6"/>
          <p:cNvSpPr>
            <a:spLocks noGrp="1" noChangeArrowheads="1"/>
          </p:cNvSpPr>
          <p:nvPr>
            <p:ph type="title"/>
          </p:nvPr>
        </p:nvSpPr>
        <p:spPr/>
        <p:txBody>
          <a:bodyPr/>
          <a:lstStyle/>
          <a:p>
            <a:r>
              <a:rPr lang="en-US" altLang="en-US"/>
              <a:t>M/G/1 Queues:  Results (1)</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M/G/1 Queues:  Results (2)</a:t>
            </a:r>
          </a:p>
        </p:txBody>
      </p:sp>
      <p:sp>
        <p:nvSpPr>
          <p:cNvPr id="878595" name="Rectangle 3"/>
          <p:cNvSpPr>
            <a:spLocks noGrp="1" noChangeArrowheads="1"/>
          </p:cNvSpPr>
          <p:nvPr>
            <p:ph type="body" idx="1"/>
          </p:nvPr>
        </p:nvSpPr>
        <p:spPr>
          <a:noFill/>
          <a:ln/>
        </p:spPr>
        <p:txBody>
          <a:bodyPr lIns="87312" tIns="42862" rIns="87312" bIns="42862"/>
          <a:lstStyle/>
          <a:p>
            <a:pPr marL="327025" indent="-327025"/>
            <a:r>
              <a:rPr lang="en-US" altLang="en-US"/>
              <a:t>The expected total number of customers in the system, </a:t>
            </a:r>
            <a:r>
              <a:rPr lang="en-US" altLang="en-US" i="1"/>
              <a:t>N</a:t>
            </a:r>
            <a:r>
              <a:rPr lang="en-US" altLang="en-US"/>
              <a:t> can also be determined using Little’s Law</a:t>
            </a:r>
          </a:p>
        </p:txBody>
      </p:sp>
      <p:graphicFrame>
        <p:nvGraphicFramePr>
          <p:cNvPr id="878596" name="Object 4"/>
          <p:cNvGraphicFramePr>
            <a:graphicFrameLocks noChangeAspect="1"/>
          </p:cNvGraphicFramePr>
          <p:nvPr/>
        </p:nvGraphicFramePr>
        <p:xfrm>
          <a:off x="2432050" y="2465388"/>
          <a:ext cx="4186238" cy="2132012"/>
        </p:xfrm>
        <a:graphic>
          <a:graphicData uri="http://schemas.openxmlformats.org/presentationml/2006/ole">
            <mc:AlternateContent xmlns:mc="http://schemas.openxmlformats.org/markup-compatibility/2006">
              <mc:Choice xmlns:v="urn:schemas-microsoft-com:vml" Requires="v">
                <p:oleObj spid="_x0000_s970761" name="Equation" r:id="rId4" imgW="2082600" imgH="1066680" progId="Equation.DSMT4">
                  <p:embed/>
                </p:oleObj>
              </mc:Choice>
              <mc:Fallback>
                <p:oleObj name="Equation" r:id="rId4" imgW="2082600" imgH="10666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2465388"/>
                        <a:ext cx="4186238"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46" name="Object 6"/>
          <p:cNvGraphicFramePr>
            <a:graphicFrameLocks noChangeAspect="1"/>
          </p:cNvGraphicFramePr>
          <p:nvPr/>
        </p:nvGraphicFramePr>
        <p:xfrm>
          <a:off x="2886075" y="3556000"/>
          <a:ext cx="3757613" cy="584200"/>
        </p:xfrm>
        <a:graphic>
          <a:graphicData uri="http://schemas.openxmlformats.org/presentationml/2006/ole">
            <mc:AlternateContent xmlns:mc="http://schemas.openxmlformats.org/markup-compatibility/2006">
              <mc:Choice xmlns:v="urn:schemas-microsoft-com:vml" Requires="v">
                <p:oleObj spid="_x0000_s880685" name="Equation" r:id="rId4" imgW="1879560" imgH="291960" progId="Equation.DSMT4">
                  <p:embed/>
                </p:oleObj>
              </mc:Choice>
              <mc:Fallback>
                <p:oleObj name="Equation" r:id="rId4" imgW="1879560" imgH="29196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6075" y="3556000"/>
                        <a:ext cx="37576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47" name="Object 7"/>
          <p:cNvGraphicFramePr>
            <a:graphicFrameLocks noChangeAspect="1"/>
          </p:cNvGraphicFramePr>
          <p:nvPr/>
        </p:nvGraphicFramePr>
        <p:xfrm>
          <a:off x="3094038" y="4513263"/>
          <a:ext cx="3097212" cy="1371600"/>
        </p:xfrm>
        <a:graphic>
          <a:graphicData uri="http://schemas.openxmlformats.org/presentationml/2006/ole">
            <mc:AlternateContent xmlns:mc="http://schemas.openxmlformats.org/markup-compatibility/2006">
              <mc:Choice xmlns:v="urn:schemas-microsoft-com:vml" Requires="v">
                <p:oleObj spid="_x0000_s880686" name="Equation" r:id="rId6" imgW="1549080" imgH="685800" progId="Equation.DSMT4">
                  <p:embed/>
                </p:oleObj>
              </mc:Choice>
              <mc:Fallback>
                <p:oleObj name="Equation" r:id="rId6" imgW="1549080" imgH="685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4038" y="4513263"/>
                        <a:ext cx="30972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48" name="Rectangle 8"/>
          <p:cNvSpPr>
            <a:spLocks noChangeArrowheads="1"/>
          </p:cNvSpPr>
          <p:nvPr/>
        </p:nvSpPr>
        <p:spPr bwMode="auto">
          <a:xfrm>
            <a:off x="6510338" y="5053013"/>
            <a:ext cx="685800"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3600" b="0" dirty="0" smtClean="0">
                <a:solidFill>
                  <a:srgbClr val="00FF99"/>
                </a:solidFill>
                <a:latin typeface="Monotype Sorts"/>
                <a:sym typeface="Wingdings" panose="05000000000000000000" pitchFamily="2" charset="2"/>
              </a:rPr>
              <a:t></a:t>
            </a:r>
            <a:endParaRPr lang="en-US" altLang="en-US" sz="3600" b="0" dirty="0">
              <a:solidFill>
                <a:srgbClr val="00FF99"/>
              </a:solidFill>
              <a:latin typeface="Monotype Sorts"/>
            </a:endParaRPr>
          </a:p>
        </p:txBody>
      </p:sp>
      <p:sp>
        <p:nvSpPr>
          <p:cNvPr id="880649" name="Rectangle 9"/>
          <p:cNvSpPr>
            <a:spLocks noGrp="1" noChangeArrowheads="1"/>
          </p:cNvSpPr>
          <p:nvPr>
            <p:ph type="title"/>
          </p:nvPr>
        </p:nvSpPr>
        <p:spPr/>
        <p:txBody>
          <a:bodyPr/>
          <a:lstStyle/>
          <a:p>
            <a:r>
              <a:rPr lang="en-US" altLang="en-US"/>
              <a:t>M/G/1 Queues:  Special Cases (1)</a:t>
            </a:r>
          </a:p>
        </p:txBody>
      </p:sp>
      <p:sp>
        <p:nvSpPr>
          <p:cNvPr id="880650" name="Rectangle 10"/>
          <p:cNvSpPr>
            <a:spLocks noGrp="1" noChangeArrowheads="1"/>
          </p:cNvSpPr>
          <p:nvPr>
            <p:ph type="body" idx="1"/>
          </p:nvPr>
        </p:nvSpPr>
        <p:spPr/>
        <p:txBody>
          <a:bodyPr/>
          <a:lstStyle/>
          <a:p>
            <a:endParaRPr lang="en-US" altLang="en-US" dirty="0"/>
          </a:p>
          <a:p>
            <a:endParaRPr lang="en-US" altLang="en-US" dirty="0"/>
          </a:p>
          <a:p>
            <a:endParaRPr lang="en-US" altLang="en-US" dirty="0"/>
          </a:p>
          <a:p>
            <a:endParaRPr lang="en-US" altLang="en-US" dirty="0"/>
          </a:p>
          <a:p>
            <a:r>
              <a:rPr lang="en-US" altLang="en-US" dirty="0"/>
              <a:t>The M/M/1 queue has exponentially distributed service times</a:t>
            </a:r>
          </a:p>
        </p:txBody>
      </p:sp>
      <p:grpSp>
        <p:nvGrpSpPr>
          <p:cNvPr id="880654" name="Group 14"/>
          <p:cNvGrpSpPr>
            <a:grpSpLocks/>
          </p:cNvGrpSpPr>
          <p:nvPr/>
        </p:nvGrpSpPr>
        <p:grpSpPr bwMode="auto">
          <a:xfrm>
            <a:off x="2647950" y="1449388"/>
            <a:ext cx="3873500" cy="1054100"/>
            <a:chOff x="1900" y="1012"/>
            <a:chExt cx="2440" cy="664"/>
          </a:xfrm>
        </p:grpSpPr>
        <p:sp>
          <p:nvSpPr>
            <p:cNvPr id="880655" name="AutoShape 15"/>
            <p:cNvSpPr>
              <a:spLocks noChangeArrowheads="1"/>
            </p:cNvSpPr>
            <p:nvPr/>
          </p:nvSpPr>
          <p:spPr bwMode="auto">
            <a:xfrm>
              <a:off x="1900" y="1012"/>
              <a:ext cx="2440"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graphicFrame>
          <p:nvGraphicFramePr>
            <p:cNvPr id="880656" name="Object 16">
              <a:hlinkClick r:id="" action="ppaction://ole?verb=0"/>
            </p:cNvPr>
            <p:cNvGraphicFramePr>
              <a:graphicFrameLocks/>
            </p:cNvGraphicFramePr>
            <p:nvPr/>
          </p:nvGraphicFramePr>
          <p:xfrm>
            <a:off x="3189" y="1078"/>
            <a:ext cx="939" cy="568"/>
          </p:xfrm>
          <a:graphic>
            <a:graphicData uri="http://schemas.openxmlformats.org/presentationml/2006/ole">
              <mc:AlternateContent xmlns:mc="http://schemas.openxmlformats.org/markup-compatibility/2006">
                <mc:Choice xmlns:v="urn:schemas-microsoft-com:vml" Requires="v">
                  <p:oleObj spid="_x0000_s880687" name="Equation" r:id="rId8" imgW="1533240" imgH="860400" progId="Equation.2">
                    <p:embed/>
                  </p:oleObj>
                </mc:Choice>
                <mc:Fallback>
                  <p:oleObj name="Equation" r:id="rId8" imgW="1533240" imgH="860400" progId="Equation.2">
                    <p:embed/>
                    <p:pic>
                      <p:nvPicPr>
                        <p:cNvPr id="0" name="Object 16"/>
                        <p:cNvPicPr>
                          <a:picLocks noChangeArrowheads="1"/>
                        </p:cNvPicPr>
                        <p:nvPr/>
                      </p:nvPicPr>
                      <p:blipFill>
                        <a:blip r:embed="rId9">
                          <a:extLst>
                            <a:ext uri="{28A0092B-C50C-407E-A947-70E740481C1C}">
                              <a14:useLocalDpi xmlns:a14="http://schemas.microsoft.com/office/drawing/2010/main" val="0"/>
                            </a:ext>
                          </a:extLst>
                        </a:blip>
                        <a:srcRect r="39302" b="34030"/>
                        <a:stretch>
                          <a:fillRect/>
                        </a:stretch>
                      </p:blipFill>
                      <p:spPr bwMode="auto">
                        <a:xfrm>
                          <a:off x="3189" y="1078"/>
                          <a:ext cx="939"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57" name="Rectangle 17"/>
            <p:cNvSpPr>
              <a:spLocks noChangeArrowheads="1"/>
            </p:cNvSpPr>
            <p:nvPr/>
          </p:nvSpPr>
          <p:spPr bwMode="auto">
            <a:xfrm>
              <a:off x="2040" y="1220"/>
              <a:ext cx="105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t>P-K Formula: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0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806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80648"/>
                                        </p:tgtEl>
                                        <p:attrNameLst>
                                          <p:attrName>style.visibility</p:attrName>
                                        </p:attrNameLst>
                                      </p:cBhvr>
                                      <p:to>
                                        <p:strVal val="visible"/>
                                      </p:to>
                                    </p:set>
                                    <p:animEffect transition="in" filter="wipe(down)">
                                      <p:cBhvr>
                                        <p:cTn id="15" dur="500"/>
                                        <p:tgtEl>
                                          <p:spTgt spid="880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2692" name="Object 4"/>
          <p:cNvGraphicFramePr>
            <a:graphicFrameLocks noChangeAspect="1"/>
          </p:cNvGraphicFramePr>
          <p:nvPr/>
        </p:nvGraphicFramePr>
        <p:xfrm>
          <a:off x="2466975" y="3816350"/>
          <a:ext cx="3757613" cy="584200"/>
        </p:xfrm>
        <a:graphic>
          <a:graphicData uri="http://schemas.openxmlformats.org/presentationml/2006/ole">
            <mc:AlternateContent xmlns:mc="http://schemas.openxmlformats.org/markup-compatibility/2006">
              <mc:Choice xmlns:v="urn:schemas-microsoft-com:vml" Requires="v">
                <p:oleObj spid="_x0000_s971803" name="Equation" r:id="rId4" imgW="1879560" imgH="291960" progId="Equation.DSMT4">
                  <p:embed/>
                </p:oleObj>
              </mc:Choice>
              <mc:Fallback>
                <p:oleObj name="Equation" r:id="rId4" imgW="1879560" imgH="2919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5" y="3816350"/>
                        <a:ext cx="37576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2693" name="Object 5"/>
          <p:cNvGraphicFramePr>
            <a:graphicFrameLocks noChangeAspect="1"/>
          </p:cNvGraphicFramePr>
          <p:nvPr/>
        </p:nvGraphicFramePr>
        <p:xfrm>
          <a:off x="2549525" y="4721225"/>
          <a:ext cx="3249613" cy="1371600"/>
        </p:xfrm>
        <a:graphic>
          <a:graphicData uri="http://schemas.openxmlformats.org/presentationml/2006/ole">
            <mc:AlternateContent xmlns:mc="http://schemas.openxmlformats.org/markup-compatibility/2006">
              <mc:Choice xmlns:v="urn:schemas-microsoft-com:vml" Requires="v">
                <p:oleObj spid="_x0000_s971804" name="Equation" r:id="rId6" imgW="1625400" imgH="685800" progId="Equation.DSMT4">
                  <p:embed/>
                </p:oleObj>
              </mc:Choice>
              <mc:Fallback>
                <p:oleObj name="Equation" r:id="rId6" imgW="1625400" imgH="685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9525" y="4721225"/>
                        <a:ext cx="32496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2696" name="Rectangle 8"/>
          <p:cNvSpPr>
            <a:spLocks noGrp="1" noChangeArrowheads="1"/>
          </p:cNvSpPr>
          <p:nvPr>
            <p:ph type="title"/>
          </p:nvPr>
        </p:nvSpPr>
        <p:spPr/>
        <p:txBody>
          <a:bodyPr/>
          <a:lstStyle/>
          <a:p>
            <a:r>
              <a:rPr lang="en-US" altLang="en-US"/>
              <a:t>M/G/1 Queues:  Special Cases (2)</a:t>
            </a:r>
          </a:p>
        </p:txBody>
      </p:sp>
      <p:sp>
        <p:nvSpPr>
          <p:cNvPr id="882697" name="Rectangle 9"/>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r>
              <a:rPr lang="en-US" altLang="en-US"/>
              <a:t>The M/D/1 queue has deterministic service times,</a:t>
            </a:r>
          </a:p>
          <a:p>
            <a:pPr lvl="1"/>
            <a:r>
              <a:rPr lang="en-US" altLang="en-US"/>
              <a:t>i.e., X</a:t>
            </a:r>
            <a:r>
              <a:rPr lang="en-US" altLang="en-US" sz="2400" baseline="-25000"/>
              <a:t>1</a:t>
            </a:r>
            <a:r>
              <a:rPr lang="en-US" altLang="en-US"/>
              <a:t> = X</a:t>
            </a:r>
            <a:r>
              <a:rPr lang="en-US" altLang="en-US" sz="2400" baseline="-25000"/>
              <a:t>2</a:t>
            </a:r>
            <a:r>
              <a:rPr lang="en-US" altLang="en-US"/>
              <a:t> =...= X</a:t>
            </a:r>
            <a:r>
              <a:rPr lang="en-US" altLang="en-US" sz="2400" baseline="-25000"/>
              <a:t>i</a:t>
            </a:r>
            <a:r>
              <a:rPr lang="en-US" altLang="en-US"/>
              <a:t> = … = 1/</a:t>
            </a:r>
            <a:r>
              <a:rPr lang="en-US" altLang="en-US">
                <a:sym typeface="Symbol" pitchFamily="18" charset="2"/>
              </a:rPr>
              <a:t></a:t>
            </a:r>
            <a:endParaRPr lang="en-US" altLang="en-US"/>
          </a:p>
        </p:txBody>
      </p:sp>
      <p:grpSp>
        <p:nvGrpSpPr>
          <p:cNvPr id="882698" name="Group 10"/>
          <p:cNvGrpSpPr>
            <a:grpSpLocks/>
          </p:cNvGrpSpPr>
          <p:nvPr/>
        </p:nvGrpSpPr>
        <p:grpSpPr bwMode="auto">
          <a:xfrm>
            <a:off x="2647950" y="1449388"/>
            <a:ext cx="3873500" cy="1054100"/>
            <a:chOff x="1900" y="1012"/>
            <a:chExt cx="2440" cy="664"/>
          </a:xfrm>
        </p:grpSpPr>
        <p:sp>
          <p:nvSpPr>
            <p:cNvPr id="882699" name="AutoShape 11"/>
            <p:cNvSpPr>
              <a:spLocks noChangeArrowheads="1"/>
            </p:cNvSpPr>
            <p:nvPr/>
          </p:nvSpPr>
          <p:spPr bwMode="auto">
            <a:xfrm>
              <a:off x="1900" y="1012"/>
              <a:ext cx="2440"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graphicFrame>
          <p:nvGraphicFramePr>
            <p:cNvPr id="882700" name="Object 12">
              <a:hlinkClick r:id="" action="ppaction://ole?verb=0"/>
            </p:cNvPr>
            <p:cNvGraphicFramePr>
              <a:graphicFrameLocks/>
            </p:cNvGraphicFramePr>
            <p:nvPr/>
          </p:nvGraphicFramePr>
          <p:xfrm>
            <a:off x="3189" y="1078"/>
            <a:ext cx="939" cy="568"/>
          </p:xfrm>
          <a:graphic>
            <a:graphicData uri="http://schemas.openxmlformats.org/presentationml/2006/ole">
              <mc:AlternateContent xmlns:mc="http://schemas.openxmlformats.org/markup-compatibility/2006">
                <mc:Choice xmlns:v="urn:schemas-microsoft-com:vml" Requires="v">
                  <p:oleObj spid="_x0000_s971805" name="Equation" r:id="rId8" imgW="1533240" imgH="860400" progId="Equation.2">
                    <p:embed/>
                  </p:oleObj>
                </mc:Choice>
                <mc:Fallback>
                  <p:oleObj name="Equation" r:id="rId8" imgW="1533240" imgH="860400" progId="Equation.2">
                    <p:embed/>
                    <p:pic>
                      <p:nvPicPr>
                        <p:cNvPr id="0" name="Object 12"/>
                        <p:cNvPicPr>
                          <a:picLocks noChangeArrowheads="1"/>
                        </p:cNvPicPr>
                        <p:nvPr/>
                      </p:nvPicPr>
                      <p:blipFill>
                        <a:blip r:embed="rId9">
                          <a:extLst>
                            <a:ext uri="{28A0092B-C50C-407E-A947-70E740481C1C}">
                              <a14:useLocalDpi xmlns:a14="http://schemas.microsoft.com/office/drawing/2010/main" val="0"/>
                            </a:ext>
                          </a:extLst>
                        </a:blip>
                        <a:srcRect r="39302" b="34030"/>
                        <a:stretch>
                          <a:fillRect/>
                        </a:stretch>
                      </p:blipFill>
                      <p:spPr bwMode="auto">
                        <a:xfrm>
                          <a:off x="3189" y="1078"/>
                          <a:ext cx="939"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2701" name="Rectangle 13"/>
            <p:cNvSpPr>
              <a:spLocks noChangeArrowheads="1"/>
            </p:cNvSpPr>
            <p:nvPr/>
          </p:nvSpPr>
          <p:spPr bwMode="auto">
            <a:xfrm>
              <a:off x="2040" y="1220"/>
              <a:ext cx="105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0"/>
                <a:t>P-K Formula:</a:t>
              </a:r>
            </a:p>
          </p:txBody>
        </p:sp>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6" name="Rectangle 4"/>
          <p:cNvSpPr>
            <a:spLocks noGrp="1" noChangeArrowheads="1"/>
          </p:cNvSpPr>
          <p:nvPr>
            <p:ph type="title"/>
          </p:nvPr>
        </p:nvSpPr>
        <p:spPr/>
        <p:txBody>
          <a:bodyPr/>
          <a:lstStyle/>
          <a:p>
            <a:r>
              <a:rPr lang="en-US" altLang="en-US"/>
              <a:t>Exercise 4</a:t>
            </a:r>
          </a:p>
        </p:txBody>
      </p:sp>
      <p:sp>
        <p:nvSpPr>
          <p:cNvPr id="914437" name="Rectangle 5"/>
          <p:cNvSpPr>
            <a:spLocks noGrp="1" noChangeArrowheads="1"/>
          </p:cNvSpPr>
          <p:nvPr>
            <p:ph type="body" idx="1"/>
          </p:nvPr>
        </p:nvSpPr>
        <p:spPr/>
        <p:txBody>
          <a:bodyPr/>
          <a:lstStyle/>
          <a:p>
            <a:pPr marL="0" indent="0">
              <a:buFontTx/>
              <a:buNone/>
            </a:pPr>
            <a:r>
              <a:rPr lang="en-US" altLang="en-US">
                <a:sym typeface="Symbol" pitchFamily="18" charset="2"/>
              </a:rPr>
              <a:t>Consider two systems having Poisson arrivals and i.i.d. service times.  Both systems have identical arrival rates and mean service times.  One system has exponentially distributed service times.  The other system has fixed service times.</a:t>
            </a:r>
          </a:p>
          <a:p>
            <a:pPr marL="457200" lvl="1" indent="-342900"/>
            <a:r>
              <a:rPr lang="en-US" altLang="en-US">
                <a:sym typeface="Symbol" pitchFamily="18" charset="2"/>
              </a:rPr>
              <a:t>Do we expect the number in queue to be larger for the system with exponentially distributed or fixed service times?</a:t>
            </a:r>
          </a:p>
          <a:p>
            <a:pPr marL="457200" lvl="1" indent="-342900"/>
            <a:r>
              <a:rPr lang="en-US" altLang="en-US">
                <a:sym typeface="Symbol" pitchFamily="18" charset="2"/>
              </a:rPr>
              <a:t>By what factor?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5" name="Rectangle 5"/>
          <p:cNvSpPr>
            <a:spLocks noGrp="1" noChangeArrowheads="1"/>
          </p:cNvSpPr>
          <p:nvPr>
            <p:ph type="body" idx="1"/>
          </p:nvPr>
        </p:nvSpPr>
        <p:spPr/>
        <p:txBody>
          <a:bodyPr/>
          <a:lstStyle/>
          <a:p>
            <a:r>
              <a:rPr lang="en-US" altLang="en-US" dirty="0">
                <a:sym typeface="Symbol" pitchFamily="18" charset="2"/>
              </a:rPr>
              <a:t>Do we expect the number in queue to be larger for the system with exponentially distributed or fixed service times?</a:t>
            </a:r>
          </a:p>
          <a:p>
            <a:endParaRPr lang="en-US" altLang="en-US" dirty="0">
              <a:sym typeface="Symbol" pitchFamily="18" charset="2"/>
            </a:endParaRPr>
          </a:p>
          <a:p>
            <a:endParaRPr lang="en-US" altLang="en-US" dirty="0">
              <a:sym typeface="Symbol" pitchFamily="18" charset="2"/>
            </a:endParaRPr>
          </a:p>
          <a:p>
            <a:endParaRPr lang="en-US" altLang="en-US" dirty="0">
              <a:sym typeface="Symbol" pitchFamily="18" charset="2"/>
            </a:endParaRPr>
          </a:p>
          <a:p>
            <a:endParaRPr lang="en-US" altLang="en-US" dirty="0">
              <a:sym typeface="Symbol" pitchFamily="18" charset="2"/>
            </a:endParaRPr>
          </a:p>
          <a:p>
            <a:endParaRPr lang="en-US" altLang="en-US" dirty="0" smtClean="0">
              <a:sym typeface="Symbol" pitchFamily="18" charset="2"/>
            </a:endParaRPr>
          </a:p>
          <a:p>
            <a:endParaRPr lang="en-US" altLang="en-US" dirty="0">
              <a:sym typeface="Symbol" pitchFamily="18" charset="2"/>
            </a:endParaRPr>
          </a:p>
          <a:p>
            <a:endParaRPr lang="en-US" altLang="en-US" dirty="0">
              <a:sym typeface="Symbol" pitchFamily="18" charset="2"/>
            </a:endParaRPr>
          </a:p>
          <a:p>
            <a:pPr marL="0" indent="0">
              <a:buNone/>
            </a:pPr>
            <a:endParaRPr lang="en-US" altLang="en-US" dirty="0">
              <a:sym typeface="Symbol" pitchFamily="18" charset="2"/>
            </a:endParaRPr>
          </a:p>
          <a:p>
            <a:r>
              <a:rPr lang="en-US" altLang="en-US" dirty="0" smtClean="0">
                <a:sym typeface="Symbol" pitchFamily="18" charset="2"/>
              </a:rPr>
              <a:t>By </a:t>
            </a:r>
            <a:r>
              <a:rPr lang="en-US" altLang="en-US" dirty="0">
                <a:sym typeface="Symbol" pitchFamily="18" charset="2"/>
              </a:rPr>
              <a:t>what factor?</a:t>
            </a:r>
          </a:p>
          <a:p>
            <a:endParaRPr lang="en-US" altLang="en-US" dirty="0"/>
          </a:p>
        </p:txBody>
      </p:sp>
      <p:sp>
        <p:nvSpPr>
          <p:cNvPr id="921604" name="Rectangle 4"/>
          <p:cNvSpPr>
            <a:spLocks noGrp="1" noChangeArrowheads="1"/>
          </p:cNvSpPr>
          <p:nvPr>
            <p:ph type="title"/>
          </p:nvPr>
        </p:nvSpPr>
        <p:spPr/>
        <p:txBody>
          <a:bodyPr/>
          <a:lstStyle/>
          <a:p>
            <a:r>
              <a:rPr lang="en-US" altLang="en-US"/>
              <a:t>Exercise 4 (Solutions)</a:t>
            </a:r>
          </a:p>
        </p:txBody>
      </p:sp>
      <p:graphicFrame>
        <p:nvGraphicFramePr>
          <p:cNvPr id="921606" name="Object 6"/>
          <p:cNvGraphicFramePr>
            <a:graphicFrameLocks noChangeAspect="1"/>
          </p:cNvGraphicFramePr>
          <p:nvPr/>
        </p:nvGraphicFramePr>
        <p:xfrm>
          <a:off x="2090738" y="2273300"/>
          <a:ext cx="5091112" cy="887413"/>
        </p:xfrm>
        <a:graphic>
          <a:graphicData uri="http://schemas.openxmlformats.org/presentationml/2006/ole">
            <mc:AlternateContent xmlns:mc="http://schemas.openxmlformats.org/markup-compatibility/2006">
              <mc:Choice xmlns:v="urn:schemas-microsoft-com:vml" Requires="v">
                <p:oleObj spid="_x0000_s921619" name="Equation" r:id="rId3" imgW="2552400" imgH="444240" progId="Equation.DSMT4">
                  <p:embed/>
                </p:oleObj>
              </mc:Choice>
              <mc:Fallback>
                <p:oleObj name="Equation" r:id="rId3" imgW="2552400" imgH="4442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2273300"/>
                        <a:ext cx="5091112"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07" name="Text Box 7"/>
          <p:cNvSpPr txBox="1">
            <a:spLocks noChangeArrowheads="1"/>
          </p:cNvSpPr>
          <p:nvPr/>
        </p:nvSpPr>
        <p:spPr bwMode="auto">
          <a:xfrm>
            <a:off x="5223482" y="5464175"/>
            <a:ext cx="1985963" cy="425450"/>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chemeClr val="tx2"/>
                </a:solidFill>
              </a:rPr>
              <a:t>By a factor of 2.</a:t>
            </a:r>
          </a:p>
        </p:txBody>
      </p:sp>
      <p:sp>
        <p:nvSpPr>
          <p:cNvPr id="921608" name="Text Box 8"/>
          <p:cNvSpPr txBox="1">
            <a:spLocks noChangeArrowheads="1"/>
          </p:cNvSpPr>
          <p:nvPr/>
        </p:nvSpPr>
        <p:spPr bwMode="auto">
          <a:xfrm>
            <a:off x="4313846" y="3656192"/>
            <a:ext cx="3805237" cy="911225"/>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r>
              <a:rPr lang="en-US" altLang="en-US" sz="2000" b="0">
                <a:solidFill>
                  <a:schemeClr val="tx2"/>
                </a:solidFill>
              </a:rPr>
              <a:t>Exponential.</a:t>
            </a:r>
            <a:br>
              <a:rPr lang="en-US" altLang="en-US" sz="2000" b="0">
                <a:solidFill>
                  <a:schemeClr val="tx2"/>
                </a:solidFill>
              </a:rPr>
            </a:br>
            <a:r>
              <a:rPr lang="en-US" altLang="en-US" sz="2000" b="0">
                <a:solidFill>
                  <a:schemeClr val="tx2"/>
                </a:solidFill>
              </a:rPr>
              <a:t>Since N</a:t>
            </a:r>
            <a:r>
              <a:rPr lang="en-US" altLang="en-US" sz="2000" b="0" baseline="-25000">
                <a:solidFill>
                  <a:schemeClr val="tx2"/>
                </a:solidFill>
              </a:rPr>
              <a:t>Q</a:t>
            </a:r>
            <a:r>
              <a:rPr lang="en-US" altLang="en-US" sz="2000" b="0">
                <a:solidFill>
                  <a:schemeClr val="tx2"/>
                </a:solidFill>
              </a:rPr>
              <a:t>=</a:t>
            </a:r>
            <a:r>
              <a:rPr lang="en-US" altLang="en-US" sz="2000" b="0">
                <a:solidFill>
                  <a:schemeClr val="tx2"/>
                </a:solidFill>
                <a:sym typeface="Symbol" pitchFamily="18" charset="2"/>
              </a:rPr>
              <a:t>W, N</a:t>
            </a:r>
            <a:r>
              <a:rPr lang="en-US" altLang="en-US" sz="2000" b="0" baseline="-25000">
                <a:solidFill>
                  <a:schemeClr val="tx2"/>
                </a:solidFill>
                <a:sym typeface="Symbol" pitchFamily="18" charset="2"/>
              </a:rPr>
              <a:t>Q,M/D/1</a:t>
            </a:r>
            <a:r>
              <a:rPr lang="en-US" altLang="en-US" sz="2000" b="0">
                <a:solidFill>
                  <a:schemeClr val="tx2"/>
                </a:solidFill>
                <a:sym typeface="Symbol" pitchFamily="18" charset="2"/>
              </a:rPr>
              <a:t> &lt; N</a:t>
            </a:r>
            <a:r>
              <a:rPr lang="en-US" altLang="en-US" sz="2000" b="0" baseline="-25000">
                <a:solidFill>
                  <a:schemeClr val="tx2"/>
                </a:solidFill>
                <a:sym typeface="Symbol" pitchFamily="18" charset="2"/>
              </a:rPr>
              <a:t>Q,M/M/1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16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7" grpId="0" animBg="1" autoUpdateAnimBg="0"/>
      <p:bldP spid="92160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altLang="en-US"/>
              <a:t>Queuing Theory Problems</a:t>
            </a:r>
          </a:p>
        </p:txBody>
      </p:sp>
      <p:sp>
        <p:nvSpPr>
          <p:cNvPr id="941059" name="Rectangle 3"/>
          <p:cNvSpPr>
            <a:spLocks noGrp="1" noChangeArrowheads="1"/>
          </p:cNvSpPr>
          <p:nvPr>
            <p:ph type="body" sz="half" idx="1"/>
          </p:nvPr>
        </p:nvSpPr>
        <p:spPr>
          <a:xfrm>
            <a:off x="468313" y="1249457"/>
            <a:ext cx="8286750" cy="5108575"/>
          </a:xfrm>
        </p:spPr>
        <p:txBody>
          <a:bodyPr/>
          <a:lstStyle/>
          <a:p>
            <a:pPr marL="0" indent="0">
              <a:buFontTx/>
              <a:buNone/>
            </a:pPr>
            <a:r>
              <a:rPr lang="en-US" altLang="en-US" sz="1600" dirty="0"/>
              <a:t>Students arrive at the university computer center in a Poisson manner at an average rate of 10 per hour.  Each student spends an average of 20 minutes at the terminal, and the time can be assumed to be exponentially distributed.  The center currently has five terminals.  Some students have been complaining that waiting times are too long.  Analyze the center usage using a queuing model.</a:t>
            </a:r>
          </a:p>
          <a:p>
            <a:pPr>
              <a:buFontTx/>
              <a:buNone/>
            </a:pPr>
            <a:endParaRPr lang="en-US" altLang="en-US" sz="1600" dirty="0"/>
          </a:p>
          <a:p>
            <a:pPr>
              <a:buFontTx/>
              <a:buNone/>
            </a:pPr>
            <a:r>
              <a:rPr lang="en-US" altLang="en-US" sz="1600" dirty="0"/>
              <a:t>Model the center as an M/M/5 queuing system</a:t>
            </a:r>
          </a:p>
          <a:p>
            <a:pPr>
              <a:buFontTx/>
              <a:buNone/>
            </a:pPr>
            <a:r>
              <a:rPr lang="en-US" altLang="en-US" sz="1600" dirty="0"/>
              <a:t>arrival rate is </a:t>
            </a:r>
            <a:r>
              <a:rPr lang="en-US" altLang="en-US" sz="1600" dirty="0">
                <a:latin typeface="Symbol" pitchFamily="18" charset="2"/>
              </a:rPr>
              <a:t>l</a:t>
            </a:r>
            <a:r>
              <a:rPr lang="en-US" altLang="en-US" sz="1600" dirty="0"/>
              <a:t> = 1/6 per minute</a:t>
            </a:r>
          </a:p>
          <a:p>
            <a:pPr>
              <a:buFontTx/>
              <a:buNone/>
            </a:pPr>
            <a:r>
              <a:rPr lang="en-US" altLang="en-US" sz="1600" dirty="0"/>
              <a:t>service rate is </a:t>
            </a:r>
            <a:r>
              <a:rPr lang="en-US" altLang="en-US" sz="1600" dirty="0">
                <a:latin typeface="Symbol" pitchFamily="18" charset="2"/>
              </a:rPr>
              <a:t>m</a:t>
            </a:r>
            <a:r>
              <a:rPr lang="en-US" altLang="en-US" sz="1600" dirty="0"/>
              <a:t> = 1/20 per minute</a:t>
            </a:r>
          </a:p>
          <a:p>
            <a:pPr>
              <a:buFontTx/>
              <a:buNone/>
            </a:pPr>
            <a:r>
              <a:rPr lang="en-US" altLang="en-US" sz="1600" dirty="0"/>
              <a:t>traffic intensity or utilization is </a:t>
            </a:r>
            <a:r>
              <a:rPr lang="en-US" altLang="en-US" sz="1600" dirty="0">
                <a:latin typeface="Symbol" pitchFamily="18" charset="2"/>
              </a:rPr>
              <a:t>r</a:t>
            </a:r>
            <a:r>
              <a:rPr lang="en-US" altLang="en-US" sz="1600" dirty="0"/>
              <a:t> = </a:t>
            </a:r>
            <a:r>
              <a:rPr lang="en-US" altLang="en-US" sz="1600" dirty="0">
                <a:latin typeface="Symbol" pitchFamily="18" charset="2"/>
              </a:rPr>
              <a:t>l</a:t>
            </a:r>
            <a:r>
              <a:rPr lang="en-US" altLang="en-US" sz="1600" dirty="0"/>
              <a:t>/(m</a:t>
            </a:r>
            <a:r>
              <a:rPr lang="en-US" altLang="en-US" sz="1600" dirty="0">
                <a:latin typeface="Symbol" pitchFamily="18" charset="2"/>
              </a:rPr>
              <a:t>m</a:t>
            </a:r>
            <a:r>
              <a:rPr lang="en-US" altLang="en-US" sz="1600" dirty="0"/>
              <a:t>) = 0.167/(5*0.05) = 0.67</a:t>
            </a:r>
          </a:p>
          <a:p>
            <a:pPr>
              <a:buFontTx/>
              <a:buNone/>
            </a:pPr>
            <a:r>
              <a:rPr lang="en-US" altLang="en-US" sz="1600" dirty="0"/>
              <a:t>probability of all terminals being idle is</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probability of all terminals being busy is</a:t>
            </a:r>
          </a:p>
          <a:p>
            <a:pPr>
              <a:buFontTx/>
              <a:buNone/>
            </a:pPr>
            <a:endParaRPr lang="en-US" altLang="en-US" sz="1600" dirty="0"/>
          </a:p>
          <a:p>
            <a:pPr>
              <a:buFontTx/>
              <a:buNone/>
            </a:pPr>
            <a:endParaRPr lang="en-US" altLang="en-US" sz="1600" dirty="0"/>
          </a:p>
        </p:txBody>
      </p:sp>
      <p:graphicFrame>
        <p:nvGraphicFramePr>
          <p:cNvPr id="941060" name="Object 4"/>
          <p:cNvGraphicFramePr>
            <a:graphicFrameLocks noGrp="1" noChangeAspect="1"/>
          </p:cNvGraphicFramePr>
          <p:nvPr>
            <p:ph sz="half" idx="2"/>
            <p:extLst>
              <p:ext uri="{D42A27DB-BD31-4B8C-83A1-F6EECF244321}">
                <p14:modId xmlns:p14="http://schemas.microsoft.com/office/powerpoint/2010/main" val="3723903967"/>
              </p:ext>
            </p:extLst>
          </p:nvPr>
        </p:nvGraphicFramePr>
        <p:xfrm>
          <a:off x="1347788" y="4427997"/>
          <a:ext cx="6465887" cy="576262"/>
        </p:xfrm>
        <a:graphic>
          <a:graphicData uri="http://schemas.openxmlformats.org/presentationml/2006/ole">
            <mc:AlternateContent xmlns:mc="http://schemas.openxmlformats.org/markup-compatibility/2006">
              <mc:Choice xmlns:v="urn:schemas-microsoft-com:vml" Requires="v">
                <p:oleObj spid="_x0000_s941082" name="Equation" r:id="rId3" imgW="5117760" imgH="507960" progId="Equation.3">
                  <p:embed/>
                </p:oleObj>
              </mc:Choice>
              <mc:Fallback>
                <p:oleObj name="Equation" r:id="rId3" imgW="511776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8" y="4427997"/>
                        <a:ext cx="646588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1061" name="Object 5"/>
          <p:cNvGraphicFramePr>
            <a:graphicFrameLocks noChangeAspect="1"/>
          </p:cNvGraphicFramePr>
          <p:nvPr>
            <p:extLst>
              <p:ext uri="{D42A27DB-BD31-4B8C-83A1-F6EECF244321}">
                <p14:modId xmlns:p14="http://schemas.microsoft.com/office/powerpoint/2010/main" val="1126117088"/>
              </p:ext>
            </p:extLst>
          </p:nvPr>
        </p:nvGraphicFramePr>
        <p:xfrm>
          <a:off x="1549400" y="5564471"/>
          <a:ext cx="3657600" cy="561975"/>
        </p:xfrm>
        <a:graphic>
          <a:graphicData uri="http://schemas.openxmlformats.org/presentationml/2006/ole">
            <mc:AlternateContent xmlns:mc="http://schemas.openxmlformats.org/markup-compatibility/2006">
              <mc:Choice xmlns:v="urn:schemas-microsoft-com:vml" Requires="v">
                <p:oleObj spid="_x0000_s941083" name="Equation" r:id="rId5" imgW="2895480" imgH="444240" progId="Equation.3">
                  <p:embed/>
                </p:oleObj>
              </mc:Choice>
              <mc:Fallback>
                <p:oleObj name="Equation" r:id="rId5" imgW="2895480" imgH="4442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400" y="5564471"/>
                        <a:ext cx="36576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1683" name="Object 3"/>
          <p:cNvGraphicFramePr>
            <a:graphicFrameLocks noChangeAspect="1"/>
          </p:cNvGraphicFramePr>
          <p:nvPr/>
        </p:nvGraphicFramePr>
        <p:xfrm>
          <a:off x="2741613" y="1905000"/>
          <a:ext cx="2640012" cy="914400"/>
        </p:xfrm>
        <a:graphic>
          <a:graphicData uri="http://schemas.openxmlformats.org/presentationml/2006/ole">
            <mc:AlternateContent xmlns:mc="http://schemas.openxmlformats.org/markup-compatibility/2006">
              <mc:Choice xmlns:v="urn:schemas-microsoft-com:vml" Requires="v">
                <p:oleObj spid="_x0000_s959506" name="Equation" r:id="rId3" imgW="1320480" imgH="457200" progId="Equation.DSMT4">
                  <p:embed/>
                </p:oleObj>
              </mc:Choice>
              <mc:Fallback>
                <p:oleObj name="Equation" r:id="rId3" imgW="132048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613" y="1905000"/>
                        <a:ext cx="2640012" cy="914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1685" name="Object 5"/>
          <p:cNvGraphicFramePr>
            <a:graphicFrameLocks noChangeAspect="1"/>
          </p:cNvGraphicFramePr>
          <p:nvPr/>
        </p:nvGraphicFramePr>
        <p:xfrm>
          <a:off x="2709863" y="3459163"/>
          <a:ext cx="2792412" cy="1243012"/>
        </p:xfrm>
        <a:graphic>
          <a:graphicData uri="http://schemas.openxmlformats.org/presentationml/2006/ole">
            <mc:AlternateContent xmlns:mc="http://schemas.openxmlformats.org/markup-compatibility/2006">
              <mc:Choice xmlns:v="urn:schemas-microsoft-com:vml" Requires="v">
                <p:oleObj spid="_x0000_s959507" name="Equation" r:id="rId5" imgW="1396800" imgH="622080" progId="Equation.DSMT4">
                  <p:embed/>
                </p:oleObj>
              </mc:Choice>
              <mc:Fallback>
                <p:oleObj name="Equation" r:id="rId5" imgW="1396800" imgH="6220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863" y="3459163"/>
                        <a:ext cx="2792412" cy="12430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1686" name="Rectangle 6"/>
          <p:cNvSpPr>
            <a:spLocks noGrp="1" noChangeArrowheads="1"/>
          </p:cNvSpPr>
          <p:nvPr>
            <p:ph type="title"/>
          </p:nvPr>
        </p:nvSpPr>
        <p:spPr/>
        <p:txBody>
          <a:bodyPr/>
          <a:lstStyle/>
          <a:p>
            <a:r>
              <a:rPr lang="en-US" altLang="en-US"/>
              <a:t>State-Dependent M/M/1 Queues (4)</a:t>
            </a:r>
          </a:p>
        </p:txBody>
      </p:sp>
      <p:sp>
        <p:nvSpPr>
          <p:cNvPr id="711687" name="Rectangle 7"/>
          <p:cNvSpPr>
            <a:spLocks noGrp="1" noChangeArrowheads="1"/>
          </p:cNvSpPr>
          <p:nvPr>
            <p:ph type="body" idx="1"/>
          </p:nvPr>
        </p:nvSpPr>
        <p:spPr/>
        <p:txBody>
          <a:bodyPr/>
          <a:lstStyle/>
          <a:p>
            <a:r>
              <a:rPr lang="en-US" altLang="en-US"/>
              <a:t>Results</a:t>
            </a:r>
            <a:endParaRPr lang="en-US" altLang="en-US">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altLang="en-US"/>
              <a:t>Queuing Theory Problems</a:t>
            </a:r>
          </a:p>
        </p:txBody>
      </p:sp>
      <p:sp>
        <p:nvSpPr>
          <p:cNvPr id="942083" name="Rectangle 3"/>
          <p:cNvSpPr>
            <a:spLocks noGrp="1" noChangeArrowheads="1"/>
          </p:cNvSpPr>
          <p:nvPr>
            <p:ph type="body" idx="1"/>
          </p:nvPr>
        </p:nvSpPr>
        <p:spPr>
          <a:xfrm>
            <a:off x="465151" y="1252335"/>
            <a:ext cx="8229600" cy="4754563"/>
          </a:xfrm>
        </p:spPr>
        <p:txBody>
          <a:bodyPr/>
          <a:lstStyle/>
          <a:p>
            <a:pPr marL="0" indent="0">
              <a:buFontTx/>
              <a:buNone/>
            </a:pPr>
            <a:r>
              <a:rPr lang="en-US" altLang="en-US" sz="1600" dirty="0"/>
              <a:t>Students arrive at the university computer center in a Poisson manner at an average rate of 10 per hour.  Each student spends an average of 20 minutes at the terminal, and the time can be assumed to be exponentially distributed.  The center currently has five terminals.  Some students have been complaining that waiting times are too long.  Analyze the center usage using a queuing model.</a:t>
            </a:r>
          </a:p>
          <a:p>
            <a:pPr>
              <a:buFontTx/>
              <a:buNone/>
            </a:pPr>
            <a:endParaRPr lang="en-US" altLang="en-US" sz="1600" dirty="0"/>
          </a:p>
          <a:p>
            <a:pPr>
              <a:buFontTx/>
              <a:buNone/>
            </a:pPr>
            <a:r>
              <a:rPr lang="en-US" altLang="en-US" sz="1600" dirty="0"/>
              <a:t>average number of students in center (system) is </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average number of students in queue is</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 average number of students using the terminals is</a:t>
            </a:r>
          </a:p>
          <a:p>
            <a:pPr>
              <a:buFontTx/>
              <a:buNone/>
            </a:pPr>
            <a:endParaRPr lang="en-US" altLang="en-US" sz="1050" dirty="0"/>
          </a:p>
          <a:p>
            <a:pPr>
              <a:buFontTx/>
              <a:buNone/>
            </a:pPr>
            <a:r>
              <a:rPr lang="en-US" altLang="en-US" sz="1600" dirty="0"/>
              <a:t>		</a:t>
            </a:r>
            <a:r>
              <a:rPr lang="en-US" altLang="en-US" sz="1600" dirty="0" smtClean="0"/>
              <a:t>	</a:t>
            </a:r>
            <a:endParaRPr lang="en-US" altLang="en-US" sz="1600" dirty="0"/>
          </a:p>
          <a:p>
            <a:pPr>
              <a:buFontTx/>
              <a:buNone/>
            </a:pPr>
            <a:endParaRPr lang="en-US" altLang="en-US" sz="1600" dirty="0"/>
          </a:p>
        </p:txBody>
      </p:sp>
      <p:graphicFrame>
        <p:nvGraphicFramePr>
          <p:cNvPr id="942084" name="Object 4">
            <a:hlinkClick r:id="" action="ppaction://ole?verb=0"/>
          </p:cNvPr>
          <p:cNvGraphicFramePr>
            <a:graphicFrameLocks noGrp="1"/>
          </p:cNvGraphicFramePr>
          <p:nvPr>
            <p:ph sz="quarter" idx="4294967295"/>
            <p:extLst>
              <p:ext uri="{D42A27DB-BD31-4B8C-83A1-F6EECF244321}">
                <p14:modId xmlns:p14="http://schemas.microsoft.com/office/powerpoint/2010/main" val="3578334650"/>
              </p:ext>
            </p:extLst>
          </p:nvPr>
        </p:nvGraphicFramePr>
        <p:xfrm>
          <a:off x="2808288" y="3243168"/>
          <a:ext cx="4095750" cy="604838"/>
        </p:xfrm>
        <a:graphic>
          <a:graphicData uri="http://schemas.openxmlformats.org/presentationml/2006/ole">
            <mc:AlternateContent xmlns:mc="http://schemas.openxmlformats.org/markup-compatibility/2006">
              <mc:Choice xmlns:v="urn:schemas-microsoft-com:vml" Requires="v">
                <p:oleObj spid="_x0000_s942115" name="Equation" r:id="rId3" imgW="2705040" imgH="444240" progId="Equation.3">
                  <p:embed/>
                </p:oleObj>
              </mc:Choice>
              <mc:Fallback>
                <p:oleObj name="Equation" r:id="rId3" imgW="2705040" imgH="4442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3243168"/>
                        <a:ext cx="40957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085" name="Object 5">
            <a:hlinkClick r:id="" action="ppaction://ole?verb=0"/>
          </p:cNvPr>
          <p:cNvGraphicFramePr>
            <a:graphicFrameLocks noGrp="1"/>
          </p:cNvGraphicFramePr>
          <p:nvPr>
            <p:ph sz="quarter" idx="4294967295"/>
            <p:extLst>
              <p:ext uri="{D42A27DB-BD31-4B8C-83A1-F6EECF244321}">
                <p14:modId xmlns:p14="http://schemas.microsoft.com/office/powerpoint/2010/main" val="3452437502"/>
              </p:ext>
            </p:extLst>
          </p:nvPr>
        </p:nvGraphicFramePr>
        <p:xfrm>
          <a:off x="2882900" y="4400442"/>
          <a:ext cx="4068763" cy="592138"/>
        </p:xfrm>
        <a:graphic>
          <a:graphicData uri="http://schemas.openxmlformats.org/presentationml/2006/ole">
            <mc:AlternateContent xmlns:mc="http://schemas.openxmlformats.org/markup-compatibility/2006">
              <mc:Choice xmlns:v="urn:schemas-microsoft-com:vml" Requires="v">
                <p:oleObj spid="_x0000_s942116" name="Equation" r:id="rId5" imgW="2197080" imgH="419040" progId="Equation.3">
                  <p:embed/>
                </p:oleObj>
              </mc:Choice>
              <mc:Fallback>
                <p:oleObj name="Equation" r:id="rId5" imgW="219708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900" y="4400442"/>
                        <a:ext cx="4068763"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val="3032684648"/>
              </p:ext>
            </p:extLst>
          </p:nvPr>
        </p:nvGraphicFramePr>
        <p:xfrm>
          <a:off x="3037123" y="5648340"/>
          <a:ext cx="3753292" cy="339725"/>
        </p:xfrm>
        <a:graphic>
          <a:graphicData uri="http://schemas.openxmlformats.org/presentationml/2006/ole">
            <mc:AlternateContent xmlns:mc="http://schemas.openxmlformats.org/markup-compatibility/2006">
              <mc:Choice xmlns:v="urn:schemas-microsoft-com:vml" Requires="v">
                <p:oleObj spid="_x0000_s942117" name="Equation" r:id="rId7" imgW="2311200" imgH="241200" progId="Equation.DSMT4">
                  <p:embed/>
                </p:oleObj>
              </mc:Choice>
              <mc:Fallback>
                <p:oleObj name="Equation" r:id="rId7" imgW="2311200" imgH="241200" progId="Equation.DSMT4">
                  <p:embed/>
                  <p:pic>
                    <p:nvPicPr>
                      <p:cNvPr id="0" name=""/>
                      <p:cNvPicPr>
                        <a:picLocks noChangeArrowheads="1"/>
                      </p:cNvPicPr>
                      <p:nvPr/>
                    </p:nvPicPr>
                    <p:blipFill>
                      <a:blip r:embed="rId8"/>
                      <a:srcRect/>
                      <a:stretch>
                        <a:fillRect/>
                      </a:stretch>
                    </p:blipFill>
                    <p:spPr bwMode="auto">
                      <a:xfrm>
                        <a:off x="3037123" y="5648340"/>
                        <a:ext cx="3753292" cy="339725"/>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ltLang="en-US"/>
              <a:t>Queuing Theory Problems</a:t>
            </a:r>
          </a:p>
        </p:txBody>
      </p:sp>
      <p:sp>
        <p:nvSpPr>
          <p:cNvPr id="943107" name="Rectangle 3"/>
          <p:cNvSpPr>
            <a:spLocks noGrp="1" noChangeArrowheads="1"/>
          </p:cNvSpPr>
          <p:nvPr>
            <p:ph type="body" idx="1"/>
          </p:nvPr>
        </p:nvSpPr>
        <p:spPr>
          <a:xfrm>
            <a:off x="465151" y="1252335"/>
            <a:ext cx="8229600" cy="4754563"/>
          </a:xfrm>
        </p:spPr>
        <p:txBody>
          <a:bodyPr/>
          <a:lstStyle/>
          <a:p>
            <a:pPr marL="0" indent="0">
              <a:buFontTx/>
              <a:buNone/>
            </a:pPr>
            <a:r>
              <a:rPr lang="en-US" altLang="en-US" sz="1600" dirty="0"/>
              <a:t>Students arrive at the university computer center in a Poisson manner at an average rate of 10 per hour.  Each student spends an average of 20 minutes at the terminal, and the time can be assumed to be exponentially distributed.  The center currently has five terminals.  Some students have been complaining that waiting times are too long.  Analyze the center usage using a queuing model.</a:t>
            </a:r>
          </a:p>
          <a:p>
            <a:pPr>
              <a:buFontTx/>
              <a:buNone/>
            </a:pPr>
            <a:endParaRPr lang="en-US" altLang="en-US" sz="1600" dirty="0"/>
          </a:p>
          <a:p>
            <a:pPr>
              <a:buFontTx/>
              <a:buNone/>
            </a:pPr>
            <a:r>
              <a:rPr lang="en-US" altLang="en-US" sz="1600" dirty="0"/>
              <a:t>mean time spent in the center (system) is </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endParaRPr lang="en-US" altLang="en-US" sz="1600" dirty="0"/>
          </a:p>
          <a:p>
            <a:pPr>
              <a:buFontTx/>
              <a:buNone/>
            </a:pPr>
            <a:r>
              <a:rPr lang="en-US" altLang="en-US" sz="1600" dirty="0"/>
              <a:t>mean time spent in the queue (waiting for a terminal) is </a:t>
            </a:r>
          </a:p>
          <a:p>
            <a:pPr>
              <a:buFontTx/>
              <a:buNone/>
            </a:pPr>
            <a:endParaRPr lang="en-US" altLang="en-US" sz="1600" dirty="0"/>
          </a:p>
          <a:p>
            <a:pPr>
              <a:buFontTx/>
              <a:buNone/>
            </a:pPr>
            <a:endParaRPr lang="en-US" altLang="en-US" sz="1600" dirty="0"/>
          </a:p>
          <a:p>
            <a:pPr>
              <a:buFontTx/>
              <a:buNone/>
            </a:pPr>
            <a:endParaRPr lang="en-US" altLang="en-US" sz="1600" dirty="0"/>
          </a:p>
          <a:p>
            <a:pPr>
              <a:buFontTx/>
              <a:buNone/>
            </a:pPr>
            <a:endParaRPr lang="en-US" altLang="en-US" sz="1600" dirty="0"/>
          </a:p>
          <a:p>
            <a:pPr>
              <a:buFontTx/>
              <a:buNone/>
            </a:pPr>
            <a:endParaRPr lang="en-US" altLang="en-US" sz="1600" dirty="0"/>
          </a:p>
        </p:txBody>
      </p:sp>
      <p:graphicFrame>
        <p:nvGraphicFramePr>
          <p:cNvPr id="943108" name="Object 4">
            <a:hlinkClick r:id="" action="ppaction://ole?verb=0"/>
          </p:cNvPr>
          <p:cNvGraphicFramePr>
            <a:graphicFrameLocks noGrp="1"/>
          </p:cNvGraphicFramePr>
          <p:nvPr>
            <p:ph sz="half" idx="4294967295"/>
            <p:extLst>
              <p:ext uri="{D42A27DB-BD31-4B8C-83A1-F6EECF244321}">
                <p14:modId xmlns:p14="http://schemas.microsoft.com/office/powerpoint/2010/main" val="1966711129"/>
              </p:ext>
            </p:extLst>
          </p:nvPr>
        </p:nvGraphicFramePr>
        <p:xfrm>
          <a:off x="2204293" y="3333888"/>
          <a:ext cx="4759325" cy="565150"/>
        </p:xfrm>
        <a:graphic>
          <a:graphicData uri="http://schemas.openxmlformats.org/presentationml/2006/ole">
            <mc:AlternateContent xmlns:mc="http://schemas.openxmlformats.org/markup-compatibility/2006">
              <mc:Choice xmlns:v="urn:schemas-microsoft-com:vml" Requires="v">
                <p:oleObj spid="_x0000_s943132" name="Equation" r:id="rId3" imgW="3365280" imgH="444240" progId="Equation.3">
                  <p:embed/>
                </p:oleObj>
              </mc:Choice>
              <mc:Fallback>
                <p:oleObj name="Equation" r:id="rId3" imgW="3365280" imgH="4442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293" y="3333888"/>
                        <a:ext cx="475932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3109" name="Object 5">
            <a:hlinkClick r:id="" action="ppaction://ole?verb=0"/>
          </p:cNvPr>
          <p:cNvGraphicFramePr>
            <a:graphicFrameLocks noGrp="1"/>
          </p:cNvGraphicFramePr>
          <p:nvPr>
            <p:ph sz="half" idx="4294967295"/>
            <p:extLst>
              <p:ext uri="{D42A27DB-BD31-4B8C-83A1-F6EECF244321}">
                <p14:modId xmlns:p14="http://schemas.microsoft.com/office/powerpoint/2010/main" val="377221360"/>
              </p:ext>
            </p:extLst>
          </p:nvPr>
        </p:nvGraphicFramePr>
        <p:xfrm>
          <a:off x="2512792" y="4835636"/>
          <a:ext cx="4344987" cy="638175"/>
        </p:xfrm>
        <a:graphic>
          <a:graphicData uri="http://schemas.openxmlformats.org/presentationml/2006/ole">
            <mc:AlternateContent xmlns:mc="http://schemas.openxmlformats.org/markup-compatibility/2006">
              <mc:Choice xmlns:v="urn:schemas-microsoft-com:vml" Requires="v">
                <p:oleObj spid="_x0000_s943133" name="Equation" r:id="rId5" imgW="2654280" imgH="444240" progId="Equation.3">
                  <p:embed/>
                </p:oleObj>
              </mc:Choice>
              <mc:Fallback>
                <p:oleObj name="Equation" r:id="rId5" imgW="2654280" imgH="4442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792" y="4835636"/>
                        <a:ext cx="43449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40" name="Rectangle 4"/>
          <p:cNvSpPr>
            <a:spLocks noGrp="1" noChangeArrowheads="1"/>
          </p:cNvSpPr>
          <p:nvPr>
            <p:ph type="title"/>
          </p:nvPr>
        </p:nvSpPr>
        <p:spPr/>
        <p:txBody>
          <a:bodyPr/>
          <a:lstStyle/>
          <a:p>
            <a:r>
              <a:rPr lang="en-US" altLang="en-US"/>
              <a:t>M/G/1:  Delay in Go-Back n ARQ (1)</a:t>
            </a:r>
          </a:p>
        </p:txBody>
      </p:sp>
      <p:sp>
        <p:nvSpPr>
          <p:cNvPr id="884741" name="Rectangle 5"/>
          <p:cNvSpPr>
            <a:spLocks noGrp="1" noChangeArrowheads="1"/>
          </p:cNvSpPr>
          <p:nvPr>
            <p:ph type="body" idx="1"/>
          </p:nvPr>
        </p:nvSpPr>
        <p:spPr/>
        <p:txBody>
          <a:bodyPr/>
          <a:lstStyle/>
          <a:p>
            <a:r>
              <a:rPr lang="en-US" altLang="en-US" dirty="0"/>
              <a:t>Consider a </a:t>
            </a:r>
            <a:r>
              <a:rPr lang="en-US" altLang="en-US" dirty="0" smtClean="0"/>
              <a:t>“go-back n” </a:t>
            </a:r>
            <a:r>
              <a:rPr lang="en-US" altLang="en-US" dirty="0"/>
              <a:t>ARQ </a:t>
            </a:r>
            <a:r>
              <a:rPr lang="en-US" altLang="en-US" dirty="0" smtClean="0"/>
              <a:t>scheme…</a:t>
            </a:r>
          </a:p>
          <a:p>
            <a:endParaRPr lang="en-US" altLang="en-US" dirty="0"/>
          </a:p>
          <a:p>
            <a:r>
              <a:rPr lang="en-US" altLang="en-US" sz="1800" dirty="0"/>
              <a:t>Packets arrive at the transmitter according to a Poisson process with rate </a:t>
            </a:r>
            <a:r>
              <a:rPr lang="en-US" altLang="en-US" sz="1800" dirty="0">
                <a:sym typeface="Symbol" pitchFamily="18" charset="2"/>
              </a:rPr>
              <a:t></a:t>
            </a:r>
            <a:r>
              <a:rPr lang="en-US" altLang="en-US" sz="1800" dirty="0"/>
              <a:t>  </a:t>
            </a:r>
          </a:p>
          <a:p>
            <a:r>
              <a:rPr lang="en-US" altLang="en-US" sz="1800" dirty="0"/>
              <a:t>All frames take 1 time unit to transmit, but some packets must be retransmitted so the effective service time is greater than 1 time unit</a:t>
            </a:r>
          </a:p>
          <a:p>
            <a:r>
              <a:rPr lang="en-US" altLang="en-US" sz="1800" dirty="0"/>
              <a:t>The transmitter waits at most </a:t>
            </a:r>
            <a:r>
              <a:rPr lang="en-US" altLang="en-US" sz="1800" i="1" dirty="0"/>
              <a:t>n</a:t>
            </a:r>
            <a:r>
              <a:rPr lang="en-US" altLang="en-US" sz="1800" dirty="0"/>
              <a:t>-1 frames (n-1 time units) before retransmitting a packet (and all subsequent packets)</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8" name="Rectangle 4"/>
          <p:cNvSpPr>
            <a:spLocks noGrp="1" noChangeArrowheads="1"/>
          </p:cNvSpPr>
          <p:nvPr>
            <p:ph type="title"/>
          </p:nvPr>
        </p:nvSpPr>
        <p:spPr/>
        <p:txBody>
          <a:bodyPr/>
          <a:lstStyle/>
          <a:p>
            <a:r>
              <a:rPr lang="en-US" altLang="en-US"/>
              <a:t>M/G/1:  Delay in Go-Back n ARQ (2)</a:t>
            </a:r>
          </a:p>
        </p:txBody>
      </p:sp>
      <p:sp>
        <p:nvSpPr>
          <p:cNvPr id="886789" name="Rectangle 5"/>
          <p:cNvSpPr>
            <a:spLocks noGrp="1" noChangeArrowheads="1"/>
          </p:cNvSpPr>
          <p:nvPr>
            <p:ph type="body" idx="1"/>
          </p:nvPr>
        </p:nvSpPr>
        <p:spPr/>
        <p:txBody>
          <a:bodyPr/>
          <a:lstStyle/>
          <a:p>
            <a:r>
              <a:rPr lang="en-US" altLang="en-US"/>
              <a:t>Packet retransmission occurs due to either of two reasons …</a:t>
            </a:r>
          </a:p>
          <a:p>
            <a:pPr lvl="1"/>
            <a:r>
              <a:rPr lang="en-US" altLang="en-US"/>
              <a:t>A packet in frame </a:t>
            </a:r>
            <a:r>
              <a:rPr lang="en-US" altLang="en-US" i="1"/>
              <a:t>i</a:t>
            </a:r>
            <a:r>
              <a:rPr lang="en-US" altLang="en-US"/>
              <a:t> at the receiver is rejected due to errors</a:t>
            </a:r>
          </a:p>
          <a:p>
            <a:pPr lvl="2"/>
            <a:r>
              <a:rPr lang="en-US" altLang="en-US"/>
              <a:t>The transmitter will first send new packets in frames </a:t>
            </a:r>
            <a:r>
              <a:rPr lang="en-US" altLang="en-US" i="1"/>
              <a:t>i</a:t>
            </a:r>
            <a:r>
              <a:rPr lang="en-US" altLang="en-US"/>
              <a:t>+1, </a:t>
            </a:r>
            <a:r>
              <a:rPr lang="en-US" altLang="en-US" i="1"/>
              <a:t>i</a:t>
            </a:r>
            <a:r>
              <a:rPr lang="en-US" altLang="en-US"/>
              <a:t>+2, ..., </a:t>
            </a:r>
            <a:r>
              <a:rPr lang="en-US" altLang="en-US" i="1"/>
              <a:t>i</a:t>
            </a:r>
            <a:r>
              <a:rPr lang="en-US" altLang="en-US"/>
              <a:t>+n-1 (if available)</a:t>
            </a:r>
          </a:p>
          <a:p>
            <a:pPr lvl="2"/>
            <a:r>
              <a:rPr lang="en-US" altLang="en-US"/>
              <a:t>Then the error packet will be retransmitted in frame </a:t>
            </a:r>
            <a:r>
              <a:rPr lang="en-US" altLang="en-US" i="1"/>
              <a:t>i</a:t>
            </a:r>
            <a:r>
              <a:rPr lang="en-US" altLang="en-US"/>
              <a:t>+</a:t>
            </a:r>
            <a:r>
              <a:rPr lang="en-US" altLang="en-US" i="1"/>
              <a:t>n</a:t>
            </a:r>
            <a:r>
              <a:rPr lang="en-US" altLang="en-US"/>
              <a:t>  </a:t>
            </a:r>
          </a:p>
          <a:p>
            <a:pPr lvl="1"/>
            <a:r>
              <a:rPr lang="en-US" altLang="en-US"/>
              <a:t>An acknowledgment is not received back at the transmitter by the time frame </a:t>
            </a:r>
            <a:r>
              <a:rPr lang="en-US" altLang="en-US" i="1"/>
              <a:t>i</a:t>
            </a:r>
            <a:r>
              <a:rPr lang="en-US" altLang="en-US"/>
              <a:t>+</a:t>
            </a:r>
            <a:r>
              <a:rPr lang="en-US" altLang="en-US" i="1"/>
              <a:t>n</a:t>
            </a:r>
            <a:r>
              <a:rPr lang="en-US" altLang="en-US"/>
              <a:t>-1 completes transmission</a:t>
            </a:r>
          </a:p>
          <a:p>
            <a:pPr lvl="2"/>
            <a:r>
              <a:rPr lang="en-US" altLang="en-US"/>
              <a:t>Could be due to errors, propagation delays, or long reverse direction frames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2" name="Rectangle 4"/>
          <p:cNvSpPr>
            <a:spLocks noGrp="1" noChangeArrowheads="1"/>
          </p:cNvSpPr>
          <p:nvPr>
            <p:ph type="title"/>
          </p:nvPr>
        </p:nvSpPr>
        <p:spPr/>
        <p:txBody>
          <a:bodyPr/>
          <a:lstStyle/>
          <a:p>
            <a:r>
              <a:rPr lang="en-US" altLang="en-US"/>
              <a:t>M/G/1:  Delay in Go-Back n ARQ (3)</a:t>
            </a:r>
          </a:p>
        </p:txBody>
      </p:sp>
      <p:sp>
        <p:nvSpPr>
          <p:cNvPr id="887813" name="Rectangle 5"/>
          <p:cNvSpPr>
            <a:spLocks noGrp="1" noChangeArrowheads="1"/>
          </p:cNvSpPr>
          <p:nvPr>
            <p:ph type="body" idx="1"/>
          </p:nvPr>
        </p:nvSpPr>
        <p:spPr/>
        <p:txBody>
          <a:bodyPr/>
          <a:lstStyle/>
          <a:p>
            <a:r>
              <a:rPr lang="en-US" altLang="en-US"/>
              <a:t>To simplify the problem …</a:t>
            </a:r>
          </a:p>
          <a:p>
            <a:pPr lvl="1"/>
            <a:r>
              <a:rPr lang="en-US" altLang="en-US"/>
              <a:t>Only errors in the forward direction (transmitter to receiver) are considered (this, of course, is somewhat unrealistic)</a:t>
            </a:r>
          </a:p>
          <a:p>
            <a:pPr lvl="1"/>
            <a:r>
              <a:rPr lang="en-US" altLang="en-US"/>
              <a:t>Frames are in error with probability </a:t>
            </a:r>
            <a:r>
              <a:rPr lang="en-US" altLang="en-US" i="1"/>
              <a:t>p</a:t>
            </a:r>
            <a:r>
              <a:rPr lang="en-US" altLang="en-US"/>
              <a:t> independently of other frames</a:t>
            </a:r>
          </a:p>
          <a:p>
            <a:r>
              <a:rPr lang="en-US" altLang="en-US"/>
              <a:t>Service times for packets</a:t>
            </a:r>
          </a:p>
          <a:p>
            <a:pPr lvl="1"/>
            <a:r>
              <a:rPr lang="en-US" altLang="en-US"/>
              <a:t>With probability (1-</a:t>
            </a:r>
            <a:r>
              <a:rPr lang="en-US" altLang="en-US" i="1"/>
              <a:t>p</a:t>
            </a:r>
            <a:r>
              <a:rPr lang="en-US" altLang="en-US"/>
              <a:t>), there is no error and the service time is 1 time unit for the packet</a:t>
            </a:r>
          </a:p>
          <a:p>
            <a:pPr lvl="1"/>
            <a:r>
              <a:rPr lang="en-US" altLang="en-US"/>
              <a:t>With probability (1-</a:t>
            </a:r>
            <a:r>
              <a:rPr lang="en-US" altLang="en-US" i="1"/>
              <a:t>p</a:t>
            </a:r>
            <a:r>
              <a:rPr lang="en-US" altLang="en-US"/>
              <a:t>)</a:t>
            </a:r>
            <a:r>
              <a:rPr lang="en-US" altLang="en-US" i="1"/>
              <a:t>p</a:t>
            </a:r>
            <a:r>
              <a:rPr lang="en-US" altLang="en-US"/>
              <a:t>, there is one error followed by a successful retransmission, so the service time is 1+</a:t>
            </a:r>
            <a:r>
              <a:rPr lang="en-US" altLang="en-US" i="1"/>
              <a:t>n</a:t>
            </a:r>
            <a:r>
              <a:rPr lang="en-US" altLang="en-US"/>
              <a:t> time units</a:t>
            </a:r>
          </a:p>
          <a:p>
            <a:pPr lvl="1"/>
            <a:r>
              <a:rPr lang="en-US" altLang="en-US"/>
              <a:t>With probability (1-</a:t>
            </a:r>
            <a:r>
              <a:rPr lang="en-US" altLang="en-US" i="1"/>
              <a:t>p</a:t>
            </a:r>
            <a:r>
              <a:rPr lang="en-US" altLang="en-US"/>
              <a:t>)</a:t>
            </a:r>
            <a:r>
              <a:rPr lang="en-US" altLang="en-US" i="1"/>
              <a:t>p</a:t>
            </a:r>
            <a:r>
              <a:rPr lang="en-US" altLang="en-US" sz="2400" i="1" baseline="30000"/>
              <a:t>k</a:t>
            </a:r>
            <a:r>
              <a:rPr lang="en-US" altLang="en-US"/>
              <a:t>, the service time is 1+</a:t>
            </a:r>
            <a:r>
              <a:rPr lang="en-US" altLang="en-US" i="1"/>
              <a:t>kn</a:t>
            </a:r>
            <a:endParaRPr lang="en-US" alt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60" name="Rectangle 4"/>
          <p:cNvSpPr>
            <a:spLocks noChangeArrowheads="1"/>
          </p:cNvSpPr>
          <p:nvPr/>
        </p:nvSpPr>
        <p:spPr bwMode="auto">
          <a:xfrm>
            <a:off x="3733800" y="5334000"/>
            <a:ext cx="18510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marL="514350" indent="-514350">
              <a:defRPr sz="2400">
                <a:solidFill>
                  <a:schemeClr val="tx1"/>
                </a:solidFill>
                <a:latin typeface="Times New Roman" pitchFamily="18" charset="0"/>
              </a:defRPr>
            </a:lvl1pPr>
            <a:lvl2pPr marL="7429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sz="3200" b="0" dirty="0">
                <a:latin typeface="Wingdings" pitchFamily="2" charset="2"/>
              </a:rPr>
              <a:t>ý	</a:t>
            </a:r>
            <a:r>
              <a:rPr lang="en-US" altLang="en-US" b="0" i="1" dirty="0">
                <a:latin typeface="Arial" pitchFamily="34" charset="0"/>
              </a:rPr>
              <a:t>Error</a:t>
            </a:r>
          </a:p>
          <a:p>
            <a:r>
              <a:rPr lang="en-US" altLang="en-US" sz="3200" b="0" dirty="0">
                <a:latin typeface="Wingdings" pitchFamily="2" charset="2"/>
              </a:rPr>
              <a:t>þ	</a:t>
            </a:r>
            <a:r>
              <a:rPr lang="en-US" altLang="en-US" b="0" i="1" dirty="0">
                <a:latin typeface="Arial" pitchFamily="34" charset="0"/>
              </a:rPr>
              <a:t>Success</a:t>
            </a:r>
          </a:p>
        </p:txBody>
      </p:sp>
      <p:grpSp>
        <p:nvGrpSpPr>
          <p:cNvPr id="889900" name="Group 44"/>
          <p:cNvGrpSpPr>
            <a:grpSpLocks/>
          </p:cNvGrpSpPr>
          <p:nvPr/>
        </p:nvGrpSpPr>
        <p:grpSpPr bwMode="auto">
          <a:xfrm>
            <a:off x="990600" y="3124200"/>
            <a:ext cx="3246438" cy="1949450"/>
            <a:chOff x="624" y="2016"/>
            <a:chExt cx="2045" cy="1228"/>
          </a:xfrm>
        </p:grpSpPr>
        <p:sp>
          <p:nvSpPr>
            <p:cNvPr id="889861" name="Rectangle 5"/>
            <p:cNvSpPr>
              <a:spLocks noChangeArrowheads="1"/>
            </p:cNvSpPr>
            <p:nvPr/>
          </p:nvSpPr>
          <p:spPr bwMode="auto">
            <a:xfrm>
              <a:off x="632"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1</a:t>
              </a:r>
            </a:p>
          </p:txBody>
        </p:sp>
        <p:sp>
          <p:nvSpPr>
            <p:cNvPr id="889862" name="Rectangle 6"/>
            <p:cNvSpPr>
              <a:spLocks noChangeArrowheads="1"/>
            </p:cNvSpPr>
            <p:nvPr/>
          </p:nvSpPr>
          <p:spPr bwMode="auto">
            <a:xfrm>
              <a:off x="1291" y="2371"/>
              <a:ext cx="3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t>...</a:t>
              </a:r>
            </a:p>
          </p:txBody>
        </p:sp>
        <p:sp>
          <p:nvSpPr>
            <p:cNvPr id="889863" name="Line 7"/>
            <p:cNvSpPr>
              <a:spLocks noChangeShapeType="1"/>
            </p:cNvSpPr>
            <p:nvPr/>
          </p:nvSpPr>
          <p:spPr bwMode="auto">
            <a:xfrm>
              <a:off x="960"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4" name="Line 8"/>
            <p:cNvSpPr>
              <a:spLocks noChangeShapeType="1"/>
            </p:cNvSpPr>
            <p:nvPr/>
          </p:nvSpPr>
          <p:spPr bwMode="auto">
            <a:xfrm>
              <a:off x="2256"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5" name="Line 9"/>
            <p:cNvSpPr>
              <a:spLocks noChangeShapeType="1"/>
            </p:cNvSpPr>
            <p:nvPr/>
          </p:nvSpPr>
          <p:spPr bwMode="auto">
            <a:xfrm flipV="1">
              <a:off x="624"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6" name="Line 10"/>
            <p:cNvSpPr>
              <a:spLocks noChangeShapeType="1"/>
            </p:cNvSpPr>
            <p:nvPr/>
          </p:nvSpPr>
          <p:spPr bwMode="auto">
            <a:xfrm flipV="1">
              <a:off x="2256"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7" name="Line 11"/>
            <p:cNvSpPr>
              <a:spLocks noChangeShapeType="1"/>
            </p:cNvSpPr>
            <p:nvPr/>
          </p:nvSpPr>
          <p:spPr bwMode="auto">
            <a:xfrm>
              <a:off x="624" y="2362"/>
              <a:ext cx="1632" cy="0"/>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7" name="Rectangle 21"/>
            <p:cNvSpPr>
              <a:spLocks noChangeArrowheads="1"/>
            </p:cNvSpPr>
            <p:nvPr/>
          </p:nvSpPr>
          <p:spPr bwMode="auto">
            <a:xfrm>
              <a:off x="1272" y="2016"/>
              <a:ext cx="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0" i="1">
                  <a:solidFill>
                    <a:schemeClr val="bg1"/>
                  </a:solidFill>
                </a:rPr>
                <a:t>X</a:t>
              </a:r>
              <a:r>
                <a:rPr lang="en-US" altLang="en-US" sz="3200" b="0" baseline="-25000">
                  <a:solidFill>
                    <a:schemeClr val="bg1"/>
                  </a:solidFill>
                </a:rPr>
                <a:t>1</a:t>
              </a:r>
            </a:p>
          </p:txBody>
        </p:sp>
        <p:sp>
          <p:nvSpPr>
            <p:cNvPr id="889881" name="Rectangle 25"/>
            <p:cNvSpPr>
              <a:spLocks noChangeArrowheads="1"/>
            </p:cNvSpPr>
            <p:nvPr/>
          </p:nvSpPr>
          <p:spPr bwMode="auto">
            <a:xfrm>
              <a:off x="989"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889884" name="Rectangle 28"/>
            <p:cNvSpPr>
              <a:spLocks noChangeArrowheads="1"/>
            </p:cNvSpPr>
            <p:nvPr/>
          </p:nvSpPr>
          <p:spPr bwMode="auto">
            <a:xfrm>
              <a:off x="2324"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889885" name="Rectangle 29"/>
            <p:cNvSpPr>
              <a:spLocks noChangeArrowheads="1"/>
            </p:cNvSpPr>
            <p:nvPr/>
          </p:nvSpPr>
          <p:spPr bwMode="auto">
            <a:xfrm>
              <a:off x="968"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2</a:t>
              </a:r>
            </a:p>
          </p:txBody>
        </p:sp>
        <p:sp>
          <p:nvSpPr>
            <p:cNvPr id="889886" name="Rectangle 30"/>
            <p:cNvSpPr>
              <a:spLocks noChangeArrowheads="1"/>
            </p:cNvSpPr>
            <p:nvPr/>
          </p:nvSpPr>
          <p:spPr bwMode="auto">
            <a:xfrm>
              <a:off x="1928"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1</a:t>
              </a:r>
            </a:p>
          </p:txBody>
        </p:sp>
        <p:sp>
          <p:nvSpPr>
            <p:cNvPr id="889887" name="Rectangle 31"/>
            <p:cNvSpPr>
              <a:spLocks noChangeArrowheads="1"/>
            </p:cNvSpPr>
            <p:nvPr/>
          </p:nvSpPr>
          <p:spPr bwMode="auto">
            <a:xfrm>
              <a:off x="1592"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p>
          </p:txBody>
        </p:sp>
      </p:grpSp>
      <p:grpSp>
        <p:nvGrpSpPr>
          <p:cNvPr id="889901" name="Group 45"/>
          <p:cNvGrpSpPr>
            <a:grpSpLocks/>
          </p:cNvGrpSpPr>
          <p:nvPr/>
        </p:nvGrpSpPr>
        <p:grpSpPr bwMode="auto">
          <a:xfrm>
            <a:off x="3567113" y="3124200"/>
            <a:ext cx="1203325" cy="1949450"/>
            <a:chOff x="2247" y="2016"/>
            <a:chExt cx="758" cy="1228"/>
          </a:xfrm>
        </p:grpSpPr>
        <p:sp>
          <p:nvSpPr>
            <p:cNvPr id="889868" name="Line 12"/>
            <p:cNvSpPr>
              <a:spLocks noChangeShapeType="1"/>
            </p:cNvSpPr>
            <p:nvPr/>
          </p:nvSpPr>
          <p:spPr bwMode="auto">
            <a:xfrm flipV="1">
              <a:off x="2592"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9" name="Line 13"/>
            <p:cNvSpPr>
              <a:spLocks noChangeShapeType="1"/>
            </p:cNvSpPr>
            <p:nvPr/>
          </p:nvSpPr>
          <p:spPr bwMode="auto">
            <a:xfrm>
              <a:off x="2256" y="2362"/>
              <a:ext cx="336" cy="0"/>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1" name="Line 15"/>
            <p:cNvSpPr>
              <a:spLocks noChangeShapeType="1"/>
            </p:cNvSpPr>
            <p:nvPr/>
          </p:nvSpPr>
          <p:spPr bwMode="auto">
            <a:xfrm>
              <a:off x="2592"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8" name="Rectangle 22"/>
            <p:cNvSpPr>
              <a:spLocks noChangeArrowheads="1"/>
            </p:cNvSpPr>
            <p:nvPr/>
          </p:nvSpPr>
          <p:spPr bwMode="auto">
            <a:xfrm>
              <a:off x="2247" y="2016"/>
              <a:ext cx="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0" i="1">
                  <a:solidFill>
                    <a:schemeClr val="tx2"/>
                  </a:solidFill>
                </a:rPr>
                <a:t>X</a:t>
              </a:r>
              <a:r>
                <a:rPr lang="en-US" altLang="en-US" sz="3200" b="0" baseline="-25000">
                  <a:solidFill>
                    <a:schemeClr val="tx2"/>
                  </a:solidFill>
                </a:rPr>
                <a:t>2</a:t>
              </a:r>
            </a:p>
          </p:txBody>
        </p:sp>
        <p:sp>
          <p:nvSpPr>
            <p:cNvPr id="889882" name="Rectangle 26"/>
            <p:cNvSpPr>
              <a:spLocks noChangeArrowheads="1"/>
            </p:cNvSpPr>
            <p:nvPr/>
          </p:nvSpPr>
          <p:spPr bwMode="auto">
            <a:xfrm>
              <a:off x="2660"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889888" name="Rectangle 32"/>
            <p:cNvSpPr>
              <a:spLocks noChangeArrowheads="1"/>
            </p:cNvSpPr>
            <p:nvPr/>
          </p:nvSpPr>
          <p:spPr bwMode="auto">
            <a:xfrm>
              <a:off x="2264"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2</a:t>
              </a:r>
            </a:p>
          </p:txBody>
        </p:sp>
      </p:grpSp>
      <p:grpSp>
        <p:nvGrpSpPr>
          <p:cNvPr id="889902" name="Group 46"/>
          <p:cNvGrpSpPr>
            <a:grpSpLocks/>
          </p:cNvGrpSpPr>
          <p:nvPr/>
        </p:nvGrpSpPr>
        <p:grpSpPr bwMode="auto">
          <a:xfrm>
            <a:off x="4114800" y="3124200"/>
            <a:ext cx="4098925" cy="1949450"/>
            <a:chOff x="2592" y="2016"/>
            <a:chExt cx="2582" cy="1228"/>
          </a:xfrm>
        </p:grpSpPr>
        <p:sp>
          <p:nvSpPr>
            <p:cNvPr id="889870" name="Rectangle 14"/>
            <p:cNvSpPr>
              <a:spLocks noChangeArrowheads="1"/>
            </p:cNvSpPr>
            <p:nvPr/>
          </p:nvSpPr>
          <p:spPr bwMode="auto">
            <a:xfrm>
              <a:off x="2923" y="2371"/>
              <a:ext cx="3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889872" name="Line 16"/>
            <p:cNvSpPr>
              <a:spLocks noChangeShapeType="1"/>
            </p:cNvSpPr>
            <p:nvPr/>
          </p:nvSpPr>
          <p:spPr bwMode="auto">
            <a:xfrm>
              <a:off x="2928"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3" name="Rectangle 17"/>
            <p:cNvSpPr>
              <a:spLocks noChangeArrowheads="1"/>
            </p:cNvSpPr>
            <p:nvPr/>
          </p:nvSpPr>
          <p:spPr bwMode="auto">
            <a:xfrm>
              <a:off x="4219" y="2371"/>
              <a:ext cx="3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800" b="0">
                  <a:solidFill>
                    <a:schemeClr val="tx2"/>
                  </a:solidFill>
                </a:rPr>
                <a:t>...</a:t>
              </a:r>
            </a:p>
          </p:txBody>
        </p:sp>
        <p:sp>
          <p:nvSpPr>
            <p:cNvPr id="889874" name="Line 18"/>
            <p:cNvSpPr>
              <a:spLocks noChangeShapeType="1"/>
            </p:cNvSpPr>
            <p:nvPr/>
          </p:nvSpPr>
          <p:spPr bwMode="auto">
            <a:xfrm flipV="1">
              <a:off x="4800" y="2266"/>
              <a:ext cx="0" cy="144"/>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5" name="Line 19"/>
            <p:cNvSpPr>
              <a:spLocks noChangeShapeType="1"/>
            </p:cNvSpPr>
            <p:nvPr/>
          </p:nvSpPr>
          <p:spPr bwMode="auto">
            <a:xfrm>
              <a:off x="2592" y="2362"/>
              <a:ext cx="2208" cy="0"/>
            </a:xfrm>
            <a:prstGeom prst="line">
              <a:avLst/>
            </a:prstGeom>
            <a:noFill/>
            <a:ln w="381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6" name="Line 20"/>
            <p:cNvSpPr>
              <a:spLocks noChangeShapeType="1"/>
            </p:cNvSpPr>
            <p:nvPr/>
          </p:nvSpPr>
          <p:spPr bwMode="auto">
            <a:xfrm>
              <a:off x="4800"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9" name="Rectangle 23"/>
            <p:cNvSpPr>
              <a:spLocks noChangeArrowheads="1"/>
            </p:cNvSpPr>
            <p:nvPr/>
          </p:nvSpPr>
          <p:spPr bwMode="auto">
            <a:xfrm>
              <a:off x="3543" y="2016"/>
              <a:ext cx="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0" i="1">
                  <a:solidFill>
                    <a:schemeClr val="tx2"/>
                  </a:solidFill>
                </a:rPr>
                <a:t>X</a:t>
              </a:r>
              <a:r>
                <a:rPr lang="en-US" altLang="en-US" sz="3200" b="0" baseline="-25000">
                  <a:solidFill>
                    <a:schemeClr val="tx2"/>
                  </a:solidFill>
                </a:rPr>
                <a:t>3</a:t>
              </a:r>
            </a:p>
          </p:txBody>
        </p:sp>
        <p:sp>
          <p:nvSpPr>
            <p:cNvPr id="889880" name="Rectangle 24"/>
            <p:cNvSpPr>
              <a:spLocks noChangeArrowheads="1"/>
            </p:cNvSpPr>
            <p:nvPr/>
          </p:nvSpPr>
          <p:spPr bwMode="auto">
            <a:xfrm>
              <a:off x="4829"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þ</a:t>
              </a:r>
            </a:p>
          </p:txBody>
        </p:sp>
        <p:sp>
          <p:nvSpPr>
            <p:cNvPr id="889883" name="Rectangle 27"/>
            <p:cNvSpPr>
              <a:spLocks noChangeArrowheads="1"/>
            </p:cNvSpPr>
            <p:nvPr/>
          </p:nvSpPr>
          <p:spPr bwMode="auto">
            <a:xfrm>
              <a:off x="2948"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889889" name="Rectangle 33"/>
            <p:cNvSpPr>
              <a:spLocks noChangeArrowheads="1"/>
            </p:cNvSpPr>
            <p:nvPr/>
          </p:nvSpPr>
          <p:spPr bwMode="auto">
            <a:xfrm>
              <a:off x="2600"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889890" name="Rectangle 34"/>
            <p:cNvSpPr>
              <a:spLocks noChangeArrowheads="1"/>
            </p:cNvSpPr>
            <p:nvPr/>
          </p:nvSpPr>
          <p:spPr bwMode="auto">
            <a:xfrm>
              <a:off x="3224"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r>
                <a:rPr lang="en-US" altLang="en-US" sz="2000" b="0">
                  <a:solidFill>
                    <a:schemeClr val="bg1"/>
                  </a:solidFill>
                </a:rPr>
                <a:t>+1</a:t>
              </a:r>
            </a:p>
          </p:txBody>
        </p:sp>
        <p:sp>
          <p:nvSpPr>
            <p:cNvPr id="889891" name="Rectangle 35"/>
            <p:cNvSpPr>
              <a:spLocks noChangeArrowheads="1"/>
            </p:cNvSpPr>
            <p:nvPr/>
          </p:nvSpPr>
          <p:spPr bwMode="auto">
            <a:xfrm>
              <a:off x="3560"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i="1">
                  <a:solidFill>
                    <a:schemeClr val="bg1"/>
                  </a:solidFill>
                </a:rPr>
                <a:t>n</a:t>
              </a:r>
              <a:r>
                <a:rPr lang="en-US" altLang="en-US" sz="2000" b="0">
                  <a:solidFill>
                    <a:schemeClr val="bg1"/>
                  </a:solidFill>
                </a:rPr>
                <a:t>+2</a:t>
              </a:r>
            </a:p>
          </p:txBody>
        </p:sp>
        <p:sp>
          <p:nvSpPr>
            <p:cNvPr id="889892" name="Rectangle 36"/>
            <p:cNvSpPr>
              <a:spLocks noChangeArrowheads="1"/>
            </p:cNvSpPr>
            <p:nvPr/>
          </p:nvSpPr>
          <p:spPr bwMode="auto">
            <a:xfrm>
              <a:off x="3896"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889893" name="Line 37"/>
            <p:cNvSpPr>
              <a:spLocks noChangeShapeType="1"/>
            </p:cNvSpPr>
            <p:nvPr/>
          </p:nvSpPr>
          <p:spPr bwMode="auto">
            <a:xfrm>
              <a:off x="4224" y="2746"/>
              <a:ext cx="144" cy="24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4" name="Rectangle 38"/>
            <p:cNvSpPr>
              <a:spLocks noChangeArrowheads="1"/>
            </p:cNvSpPr>
            <p:nvPr/>
          </p:nvSpPr>
          <p:spPr bwMode="auto">
            <a:xfrm>
              <a:off x="4244" y="2879"/>
              <a:ext cx="3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3200" b="0">
                  <a:latin typeface="Wingdings" pitchFamily="2" charset="2"/>
                </a:rPr>
                <a:t>ý</a:t>
              </a:r>
            </a:p>
          </p:txBody>
        </p:sp>
        <p:sp>
          <p:nvSpPr>
            <p:cNvPr id="889895" name="Rectangle 39"/>
            <p:cNvSpPr>
              <a:spLocks noChangeArrowheads="1"/>
            </p:cNvSpPr>
            <p:nvPr/>
          </p:nvSpPr>
          <p:spPr bwMode="auto">
            <a:xfrm>
              <a:off x="4472"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3</a:t>
              </a:r>
            </a:p>
          </p:txBody>
        </p:sp>
        <p:sp>
          <p:nvSpPr>
            <p:cNvPr id="889896" name="Rectangle 40"/>
            <p:cNvSpPr>
              <a:spLocks noChangeArrowheads="1"/>
            </p:cNvSpPr>
            <p:nvPr/>
          </p:nvSpPr>
          <p:spPr bwMode="auto">
            <a:xfrm>
              <a:off x="4808" y="2466"/>
              <a:ext cx="320" cy="272"/>
            </a:xfrm>
            <a:prstGeom prst="rect">
              <a:avLst/>
            </a:prstGeom>
            <a:solidFill>
              <a:schemeClr val="accent2"/>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b="0">
                  <a:solidFill>
                    <a:schemeClr val="bg1"/>
                  </a:solidFill>
                </a:rPr>
                <a:t>4</a:t>
              </a:r>
            </a:p>
          </p:txBody>
        </p:sp>
      </p:grpSp>
      <p:sp>
        <p:nvSpPr>
          <p:cNvPr id="889898" name="Rectangle 42"/>
          <p:cNvSpPr>
            <a:spLocks noGrp="1" noChangeArrowheads="1"/>
          </p:cNvSpPr>
          <p:nvPr>
            <p:ph type="title"/>
          </p:nvPr>
        </p:nvSpPr>
        <p:spPr/>
        <p:txBody>
          <a:bodyPr/>
          <a:lstStyle/>
          <a:p>
            <a:r>
              <a:rPr lang="en-US" altLang="en-US"/>
              <a:t>M/G/1:  Delay in Go-Back n ARQ (4)</a:t>
            </a:r>
          </a:p>
        </p:txBody>
      </p:sp>
      <p:sp>
        <p:nvSpPr>
          <p:cNvPr id="889899" name="Rectangle 43"/>
          <p:cNvSpPr>
            <a:spLocks noGrp="1" noChangeArrowheads="1"/>
          </p:cNvSpPr>
          <p:nvPr>
            <p:ph type="body" idx="1"/>
          </p:nvPr>
        </p:nvSpPr>
        <p:spPr>
          <a:xfrm>
            <a:off x="457200" y="1371600"/>
            <a:ext cx="8229600" cy="1782763"/>
          </a:xfrm>
        </p:spPr>
        <p:txBody>
          <a:bodyPr/>
          <a:lstStyle/>
          <a:p>
            <a:pPr>
              <a:tabLst>
                <a:tab pos="4633913" algn="l"/>
              </a:tabLst>
            </a:pPr>
            <a:r>
              <a:rPr lang="en-US" altLang="en-US"/>
              <a:t>Example</a:t>
            </a:r>
          </a:p>
          <a:p>
            <a:pPr lvl="1">
              <a:tabLst>
                <a:tab pos="4633913" algn="l"/>
              </a:tabLst>
            </a:pPr>
            <a:r>
              <a:rPr lang="en-US" altLang="en-US"/>
              <a:t>Service time of packet 1:	X</a:t>
            </a:r>
            <a:r>
              <a:rPr lang="en-US" altLang="en-US" sz="2400" baseline="-25000"/>
              <a:t>1</a:t>
            </a:r>
            <a:r>
              <a:rPr lang="en-US" altLang="en-US"/>
              <a:t> = 1+</a:t>
            </a:r>
            <a:r>
              <a:rPr lang="en-US" altLang="en-US" i="1"/>
              <a:t>n</a:t>
            </a:r>
            <a:r>
              <a:rPr lang="en-US" altLang="en-US"/>
              <a:t>  </a:t>
            </a:r>
          </a:p>
          <a:p>
            <a:pPr lvl="1">
              <a:tabLst>
                <a:tab pos="4633913" algn="l"/>
              </a:tabLst>
            </a:pPr>
            <a:r>
              <a:rPr lang="en-US" altLang="en-US"/>
              <a:t>Service time of packet 2: 	X</a:t>
            </a:r>
            <a:r>
              <a:rPr lang="en-US" altLang="en-US" sz="2400" baseline="-25000"/>
              <a:t>2</a:t>
            </a:r>
            <a:r>
              <a:rPr lang="en-US" altLang="en-US"/>
              <a:t> = 1</a:t>
            </a:r>
          </a:p>
          <a:p>
            <a:pPr lvl="1">
              <a:tabLst>
                <a:tab pos="4633913" algn="l"/>
              </a:tabLst>
            </a:pPr>
            <a:r>
              <a:rPr lang="en-US" altLang="en-US"/>
              <a:t>Service time of packet 3: 	X</a:t>
            </a:r>
            <a:r>
              <a:rPr lang="en-US" altLang="en-US" sz="2400" baseline="-25000"/>
              <a:t>3</a:t>
            </a:r>
            <a:r>
              <a:rPr lang="en-US" altLang="en-US"/>
              <a:t> = 1+</a:t>
            </a:r>
            <a:r>
              <a:rPr lang="en-US" altLang="en-US" i="1"/>
              <a:t>kn</a:t>
            </a:r>
            <a:r>
              <a:rPr lang="en-US"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9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889900"/>
                                        </p:tgtEl>
                                        <p:attrNameLst>
                                          <p:attrName>style.visibility</p:attrName>
                                        </p:attrNameLst>
                                      </p:cBhvr>
                                      <p:to>
                                        <p:strVal val="visible"/>
                                      </p:to>
                                    </p:set>
                                    <p:animEffect transition="in" filter="wipe(left)">
                                      <p:cBhvr>
                                        <p:cTn id="11" dur="500"/>
                                        <p:tgtEl>
                                          <p:spTgt spid="8899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89901"/>
                                        </p:tgtEl>
                                        <p:attrNameLst>
                                          <p:attrName>style.visibility</p:attrName>
                                        </p:attrNameLst>
                                      </p:cBhvr>
                                      <p:to>
                                        <p:strVal val="visible"/>
                                      </p:to>
                                    </p:set>
                                    <p:animEffect transition="in" filter="wipe(left)">
                                      <p:cBhvr>
                                        <p:cTn id="16" dur="500"/>
                                        <p:tgtEl>
                                          <p:spTgt spid="8899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89902"/>
                                        </p:tgtEl>
                                        <p:attrNameLst>
                                          <p:attrName>style.visibility</p:attrName>
                                        </p:attrNameLst>
                                      </p:cBhvr>
                                      <p:to>
                                        <p:strVal val="visible"/>
                                      </p:to>
                                    </p:set>
                                    <p:animEffect transition="in" filter="wipe(left)">
                                      <p:cBhvr>
                                        <p:cTn id="21" dur="500"/>
                                        <p:tgtEl>
                                          <p:spTgt spid="889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1026"/>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M/G/1:  Delay in Go-Back n ARQ (5)</a:t>
            </a:r>
          </a:p>
        </p:txBody>
      </p:sp>
      <p:sp>
        <p:nvSpPr>
          <p:cNvPr id="891907" name="Rectangle 1027"/>
          <p:cNvSpPr>
            <a:spLocks noGrp="1" noChangeArrowheads="1"/>
          </p:cNvSpPr>
          <p:nvPr>
            <p:ph type="body" idx="1"/>
          </p:nvPr>
        </p:nvSpPr>
        <p:spPr>
          <a:noFill/>
          <a:ln/>
        </p:spPr>
        <p:txBody>
          <a:bodyPr lIns="87312" tIns="42862" rIns="87312" bIns="42862"/>
          <a:lstStyle/>
          <a:p>
            <a:pPr marL="327025" indent="-327025"/>
            <a:r>
              <a:rPr lang="en-US" altLang="en-US"/>
              <a:t>The queue at the transmitter behaves like an M/G/1 queue</a:t>
            </a:r>
          </a:p>
          <a:p>
            <a:pPr marL="703263" lvl="1" indent="-261938"/>
            <a:r>
              <a:rPr lang="en-US" altLang="en-US"/>
              <a:t>Poisson arrivals at rate </a:t>
            </a:r>
            <a:r>
              <a:rPr lang="en-US" altLang="en-US">
                <a:latin typeface="Symbol" pitchFamily="18" charset="2"/>
              </a:rPr>
              <a:t>l</a:t>
            </a:r>
            <a:r>
              <a:rPr lang="en-US" altLang="en-US"/>
              <a:t>  </a:t>
            </a:r>
          </a:p>
          <a:p>
            <a:pPr marL="703263" lvl="1" indent="-261938"/>
            <a:r>
              <a:rPr lang="en-US" altLang="en-US"/>
              <a:t>Distribution of service times:</a:t>
            </a:r>
          </a:p>
          <a:p>
            <a:pPr marL="703263" lvl="1" indent="-261938"/>
            <a:endParaRPr lang="en-US" altLang="en-US"/>
          </a:p>
          <a:p>
            <a:pPr marL="703263" lvl="1" indent="-261938"/>
            <a:endParaRPr lang="en-US" altLang="en-US"/>
          </a:p>
          <a:p>
            <a:pPr marL="703263" lvl="1" indent="-261938"/>
            <a:endParaRPr lang="en-US" altLang="en-US"/>
          </a:p>
          <a:p>
            <a:pPr marL="703263" lvl="1" indent="-261938"/>
            <a:r>
              <a:rPr lang="en-US" altLang="en-US"/>
              <a:t>Service times are identically and independently distributed</a:t>
            </a:r>
          </a:p>
          <a:p>
            <a:pPr marL="703263" lvl="1" indent="-261938"/>
            <a:r>
              <a:rPr lang="en-US" altLang="en-US"/>
              <a:t>Service times and arrival times are independent</a:t>
            </a:r>
          </a:p>
        </p:txBody>
      </p:sp>
      <p:graphicFrame>
        <p:nvGraphicFramePr>
          <p:cNvPr id="891908" name="Object 1028"/>
          <p:cNvGraphicFramePr>
            <a:graphicFrameLocks noChangeAspect="1"/>
          </p:cNvGraphicFramePr>
          <p:nvPr/>
        </p:nvGraphicFramePr>
        <p:xfrm>
          <a:off x="2200275" y="2608263"/>
          <a:ext cx="5027613" cy="503237"/>
        </p:xfrm>
        <a:graphic>
          <a:graphicData uri="http://schemas.openxmlformats.org/presentationml/2006/ole">
            <mc:AlternateContent xmlns:mc="http://schemas.openxmlformats.org/markup-compatibility/2006">
              <mc:Choice xmlns:v="urn:schemas-microsoft-com:vml" Requires="v">
                <p:oleObj spid="_x0000_s891918" name="Equation" r:id="rId4" imgW="2374560" imgH="253800" progId="Equation.DSMT4">
                  <p:embed/>
                </p:oleObj>
              </mc:Choice>
              <mc:Fallback>
                <p:oleObj name="Equation" r:id="rId4" imgW="2374560" imgH="253800" progId="Equation.DSMT4">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608263"/>
                        <a:ext cx="50276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1" name="AutoShape 3"/>
          <p:cNvSpPr>
            <a:spLocks noChangeArrowheads="1"/>
          </p:cNvSpPr>
          <p:nvPr/>
        </p:nvSpPr>
        <p:spPr bwMode="auto">
          <a:xfrm>
            <a:off x="3733800" y="1662113"/>
            <a:ext cx="3379788" cy="3705489"/>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8052" name="Object 4"/>
          <p:cNvGraphicFramePr>
            <a:graphicFrameLocks noChangeAspect="1"/>
          </p:cNvGraphicFramePr>
          <p:nvPr/>
        </p:nvGraphicFramePr>
        <p:xfrm>
          <a:off x="4348163" y="1928813"/>
          <a:ext cx="2339975" cy="2859087"/>
        </p:xfrm>
        <a:graphic>
          <a:graphicData uri="http://schemas.openxmlformats.org/presentationml/2006/ole">
            <mc:AlternateContent xmlns:mc="http://schemas.openxmlformats.org/markup-compatibility/2006">
              <mc:Choice xmlns:v="urn:schemas-microsoft-com:vml" Requires="v">
                <p:oleObj spid="_x0000_s898065" name="Equation" r:id="rId4" imgW="1168200" imgH="1422360" progId="Equation.DSMT4">
                  <p:embed/>
                </p:oleObj>
              </mc:Choice>
              <mc:Fallback>
                <p:oleObj name="Equation" r:id="rId4" imgW="1168200" imgH="14223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8163" y="1928813"/>
                        <a:ext cx="2339975"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8053" name="Rectangle 5"/>
          <p:cNvSpPr>
            <a:spLocks noChangeArrowheads="1"/>
          </p:cNvSpPr>
          <p:nvPr/>
        </p:nvSpPr>
        <p:spPr bwMode="auto">
          <a:xfrm>
            <a:off x="2667000" y="5410200"/>
            <a:ext cx="14208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8000">
                <a:latin typeface="Wingdings" pitchFamily="2" charset="2"/>
              </a:rPr>
              <a:t>&amp;</a:t>
            </a:r>
          </a:p>
        </p:txBody>
      </p:sp>
      <p:sp>
        <p:nvSpPr>
          <p:cNvPr id="898054" name="Rectangle 6"/>
          <p:cNvSpPr>
            <a:spLocks noChangeArrowheads="1"/>
          </p:cNvSpPr>
          <p:nvPr/>
        </p:nvSpPr>
        <p:spPr bwMode="auto">
          <a:xfrm>
            <a:off x="1525588" y="4965700"/>
            <a:ext cx="187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b="0"/>
              <a:t>Summations</a:t>
            </a:r>
          </a:p>
        </p:txBody>
      </p:sp>
      <p:sp>
        <p:nvSpPr>
          <p:cNvPr id="898055" name="Rectangle 7"/>
          <p:cNvSpPr>
            <a:spLocks noGrp="1" noChangeArrowheads="1"/>
          </p:cNvSpPr>
          <p:nvPr>
            <p:ph type="title"/>
          </p:nvPr>
        </p:nvSpPr>
        <p:spPr/>
        <p:txBody>
          <a:bodyPr/>
          <a:lstStyle/>
          <a:p>
            <a:r>
              <a:rPr lang="en-US" altLang="en-US"/>
              <a:t>M/G/1:  Delay in Go-Back n ARQ (6)</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3956" name="Object 4"/>
          <p:cNvGraphicFramePr>
            <a:graphicFrameLocks noChangeAspect="1"/>
          </p:cNvGraphicFramePr>
          <p:nvPr/>
        </p:nvGraphicFramePr>
        <p:xfrm>
          <a:off x="1344613" y="1855788"/>
          <a:ext cx="6518275" cy="2954337"/>
        </p:xfrm>
        <a:graphic>
          <a:graphicData uri="http://schemas.openxmlformats.org/presentationml/2006/ole">
            <mc:AlternateContent xmlns:mc="http://schemas.openxmlformats.org/markup-compatibility/2006">
              <mc:Choice xmlns:v="urn:schemas-microsoft-com:vml" Requires="v">
                <p:oleObj spid="_x0000_s893982" name="Equation" r:id="rId4" imgW="3238200" imgH="1473120" progId="Equation.DSMT4">
                  <p:embed/>
                </p:oleObj>
              </mc:Choice>
              <mc:Fallback>
                <p:oleObj name="Equation" r:id="rId4" imgW="3238200" imgH="147312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613" y="1855788"/>
                        <a:ext cx="6518275" cy="29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3958" name="Rectangle 6"/>
          <p:cNvSpPr>
            <a:spLocks noGrp="1" noChangeArrowheads="1"/>
          </p:cNvSpPr>
          <p:nvPr>
            <p:ph type="title"/>
          </p:nvPr>
        </p:nvSpPr>
        <p:spPr/>
        <p:txBody>
          <a:bodyPr/>
          <a:lstStyle/>
          <a:p>
            <a:r>
              <a:rPr lang="en-US" altLang="en-US"/>
              <a:t>M/G/1:  Delay in Go-Back n ARQ (7)</a:t>
            </a:r>
          </a:p>
        </p:txBody>
      </p:sp>
      <p:sp>
        <p:nvSpPr>
          <p:cNvPr id="893959" name="Rectangle 7"/>
          <p:cNvSpPr>
            <a:spLocks noGrp="1" noChangeArrowheads="1"/>
          </p:cNvSpPr>
          <p:nvPr>
            <p:ph type="body" idx="1"/>
          </p:nvPr>
        </p:nvSpPr>
        <p:spPr/>
        <p:txBody>
          <a:bodyPr/>
          <a:lstStyle/>
          <a:p>
            <a:r>
              <a:rPr lang="en-US" altLang="en-US"/>
              <a:t>Service time, first moment:</a:t>
            </a:r>
          </a:p>
        </p:txBody>
      </p:sp>
      <p:sp>
        <p:nvSpPr>
          <p:cNvPr id="893960" name="AutoShape 8"/>
          <p:cNvSpPr>
            <a:spLocks noChangeArrowheads="1"/>
          </p:cNvSpPr>
          <p:nvPr/>
        </p:nvSpPr>
        <p:spPr bwMode="auto">
          <a:xfrm>
            <a:off x="6726238" y="3873500"/>
            <a:ext cx="2082800" cy="1940719"/>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3961" name="Object 9"/>
          <p:cNvGraphicFramePr>
            <a:graphicFrameLocks noChangeAspect="1"/>
          </p:cNvGraphicFramePr>
          <p:nvPr/>
        </p:nvGraphicFramePr>
        <p:xfrm>
          <a:off x="7091363" y="3968750"/>
          <a:ext cx="1408112" cy="1719263"/>
        </p:xfrm>
        <a:graphic>
          <a:graphicData uri="http://schemas.openxmlformats.org/presentationml/2006/ole">
            <mc:AlternateContent xmlns:mc="http://schemas.openxmlformats.org/markup-compatibility/2006">
              <mc:Choice xmlns:v="urn:schemas-microsoft-com:vml" Requires="v">
                <p:oleObj spid="_x0000_s893983" name="Equation" r:id="rId6" imgW="1168200" imgH="1422360" progId="Equation.DSMT4">
                  <p:embed/>
                </p:oleObj>
              </mc:Choice>
              <mc:Fallback>
                <p:oleObj name="Equation" r:id="rId6" imgW="1168200" imgH="142236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1363" y="3968750"/>
                        <a:ext cx="1408112"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3962" name="Rectangle 10"/>
          <p:cNvSpPr>
            <a:spLocks noChangeArrowheads="1"/>
          </p:cNvSpPr>
          <p:nvPr/>
        </p:nvSpPr>
        <p:spPr bwMode="auto">
          <a:xfrm>
            <a:off x="5160963" y="5629275"/>
            <a:ext cx="1312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0"/>
              <a:t>Summations</a:t>
            </a:r>
          </a:p>
        </p:txBody>
      </p:sp>
      <p:sp>
        <p:nvSpPr>
          <p:cNvPr id="893963" name="Rectangle 11"/>
          <p:cNvSpPr>
            <a:spLocks noChangeArrowheads="1"/>
          </p:cNvSpPr>
          <p:nvPr/>
        </p:nvSpPr>
        <p:spPr bwMode="auto">
          <a:xfrm>
            <a:off x="5691188" y="5851525"/>
            <a:ext cx="111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6000">
                <a:latin typeface="Wingdings" pitchFamily="2" charset="2"/>
              </a:rPr>
              <a:t>&amp;</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6004" name="Object 4"/>
          <p:cNvGraphicFramePr>
            <a:graphicFrameLocks noChangeAspect="1"/>
          </p:cNvGraphicFramePr>
          <p:nvPr/>
        </p:nvGraphicFramePr>
        <p:xfrm>
          <a:off x="1100138" y="1917700"/>
          <a:ext cx="7175500" cy="4024313"/>
        </p:xfrm>
        <a:graphic>
          <a:graphicData uri="http://schemas.openxmlformats.org/presentationml/2006/ole">
            <mc:AlternateContent xmlns:mc="http://schemas.openxmlformats.org/markup-compatibility/2006">
              <mc:Choice xmlns:v="urn:schemas-microsoft-com:vml" Requires="v">
                <p:oleObj spid="_x0000_s896029" name="Equation" r:id="rId4" imgW="3568680" imgH="2006280" progId="Equation.DSMT4">
                  <p:embed/>
                </p:oleObj>
              </mc:Choice>
              <mc:Fallback>
                <p:oleObj name="Equation" r:id="rId4" imgW="3568680" imgH="20062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1917700"/>
                        <a:ext cx="7175500" cy="402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6005" name="Rectangle 5"/>
          <p:cNvSpPr>
            <a:spLocks noGrp="1" noChangeArrowheads="1"/>
          </p:cNvSpPr>
          <p:nvPr>
            <p:ph type="title"/>
          </p:nvPr>
        </p:nvSpPr>
        <p:spPr/>
        <p:txBody>
          <a:bodyPr/>
          <a:lstStyle/>
          <a:p>
            <a:r>
              <a:rPr lang="en-US" altLang="en-US"/>
              <a:t>M/G/1:  Delay in Go-Back n ARQ (8)</a:t>
            </a:r>
          </a:p>
        </p:txBody>
      </p:sp>
      <p:sp>
        <p:nvSpPr>
          <p:cNvPr id="896006" name="Rectangle 6"/>
          <p:cNvSpPr>
            <a:spLocks noGrp="1" noChangeArrowheads="1"/>
          </p:cNvSpPr>
          <p:nvPr>
            <p:ph type="body" idx="1"/>
          </p:nvPr>
        </p:nvSpPr>
        <p:spPr/>
        <p:txBody>
          <a:bodyPr/>
          <a:lstStyle/>
          <a:p>
            <a:r>
              <a:rPr lang="en-US" altLang="en-US"/>
              <a:t>Service time, second moment:</a:t>
            </a:r>
          </a:p>
        </p:txBody>
      </p:sp>
      <p:sp>
        <p:nvSpPr>
          <p:cNvPr id="896007" name="AutoShape 7"/>
          <p:cNvSpPr>
            <a:spLocks noChangeArrowheads="1"/>
          </p:cNvSpPr>
          <p:nvPr/>
        </p:nvSpPr>
        <p:spPr bwMode="auto">
          <a:xfrm>
            <a:off x="6945313" y="3873500"/>
            <a:ext cx="2082800" cy="1940719"/>
          </a:xfrm>
          <a:prstGeom prst="wedgeRoundRectCallout">
            <a:avLst>
              <a:gd name="adj1" fmla="val -41671"/>
              <a:gd name="adj2" fmla="val 66667"/>
              <a:gd name="adj3" fmla="val 1666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6008" name="Object 8"/>
          <p:cNvGraphicFramePr>
            <a:graphicFrameLocks noChangeAspect="1"/>
          </p:cNvGraphicFramePr>
          <p:nvPr/>
        </p:nvGraphicFramePr>
        <p:xfrm>
          <a:off x="7310438" y="3968750"/>
          <a:ext cx="1408112" cy="1719263"/>
        </p:xfrm>
        <a:graphic>
          <a:graphicData uri="http://schemas.openxmlformats.org/presentationml/2006/ole">
            <mc:AlternateContent xmlns:mc="http://schemas.openxmlformats.org/markup-compatibility/2006">
              <mc:Choice xmlns:v="urn:schemas-microsoft-com:vml" Requires="v">
                <p:oleObj spid="_x0000_s896030" name="Equation" r:id="rId6" imgW="1168200" imgH="1422360" progId="Equation.DSMT4">
                  <p:embed/>
                </p:oleObj>
              </mc:Choice>
              <mc:Fallback>
                <p:oleObj name="Equation" r:id="rId6" imgW="1168200" imgH="142236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0438" y="3968750"/>
                        <a:ext cx="1408112"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6009" name="Rectangle 9"/>
          <p:cNvSpPr>
            <a:spLocks noChangeArrowheads="1"/>
          </p:cNvSpPr>
          <p:nvPr/>
        </p:nvSpPr>
        <p:spPr bwMode="auto">
          <a:xfrm>
            <a:off x="5380038" y="5629275"/>
            <a:ext cx="1312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0"/>
              <a:t>Summations</a:t>
            </a:r>
          </a:p>
        </p:txBody>
      </p:sp>
      <p:sp>
        <p:nvSpPr>
          <p:cNvPr id="896010" name="Rectangle 10"/>
          <p:cNvSpPr>
            <a:spLocks noChangeArrowheads="1"/>
          </p:cNvSpPr>
          <p:nvPr/>
        </p:nvSpPr>
        <p:spPr bwMode="auto">
          <a:xfrm>
            <a:off x="5910263" y="5851525"/>
            <a:ext cx="111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6000">
                <a:latin typeface="Wingdings" pitchFamily="2" charset="2"/>
              </a:rPr>
              <a:t>&amp;</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lstStyle/>
          <a:p>
            <a:r>
              <a:rPr lang="en-US" altLang="en-US"/>
              <a:t>State-Dependent M/M/1 Queues (5)</a:t>
            </a:r>
          </a:p>
        </p:txBody>
      </p:sp>
      <p:sp>
        <p:nvSpPr>
          <p:cNvPr id="837635" name="Rectangle 3"/>
          <p:cNvSpPr>
            <a:spLocks noGrp="1" noChangeArrowheads="1"/>
          </p:cNvSpPr>
          <p:nvPr>
            <p:ph type="body" idx="1"/>
          </p:nvPr>
        </p:nvSpPr>
        <p:spPr/>
        <p:txBody>
          <a:bodyPr/>
          <a:lstStyle/>
          <a:p>
            <a:r>
              <a:rPr lang="en-US" altLang="en-US"/>
              <a:t>Performance measures</a:t>
            </a:r>
          </a:p>
          <a:p>
            <a:pPr lvl="1"/>
            <a:r>
              <a:rPr lang="en-US" altLang="en-US"/>
              <a:t>Throughput</a:t>
            </a:r>
          </a:p>
          <a:p>
            <a:pPr lvl="1"/>
            <a:endParaRPr lang="en-US" altLang="en-US"/>
          </a:p>
          <a:p>
            <a:pPr lvl="1"/>
            <a:endParaRPr lang="en-US" altLang="en-US"/>
          </a:p>
          <a:p>
            <a:pPr lvl="1"/>
            <a:endParaRPr lang="en-US" altLang="en-US"/>
          </a:p>
          <a:p>
            <a:pPr lvl="1"/>
            <a:r>
              <a:rPr lang="en-US" altLang="en-US"/>
              <a:t>Average number in system</a:t>
            </a:r>
          </a:p>
          <a:p>
            <a:pPr lvl="1"/>
            <a:endParaRPr lang="en-US" altLang="en-US"/>
          </a:p>
          <a:p>
            <a:pPr lvl="1"/>
            <a:endParaRPr lang="en-US" altLang="en-US"/>
          </a:p>
          <a:p>
            <a:pPr lvl="1"/>
            <a:endParaRPr lang="en-US" altLang="en-US"/>
          </a:p>
          <a:p>
            <a:pPr lvl="1"/>
            <a:r>
              <a:rPr lang="en-US" altLang="en-US"/>
              <a:t>Utilization</a:t>
            </a:r>
          </a:p>
        </p:txBody>
      </p:sp>
      <p:graphicFrame>
        <p:nvGraphicFramePr>
          <p:cNvPr id="837636" name="Object 4"/>
          <p:cNvGraphicFramePr>
            <a:graphicFrameLocks noChangeAspect="1"/>
          </p:cNvGraphicFramePr>
          <p:nvPr/>
        </p:nvGraphicFramePr>
        <p:xfrm>
          <a:off x="3438525" y="1855788"/>
          <a:ext cx="1930400" cy="863600"/>
        </p:xfrm>
        <a:graphic>
          <a:graphicData uri="http://schemas.openxmlformats.org/presentationml/2006/ole">
            <mc:AlternateContent xmlns:mc="http://schemas.openxmlformats.org/markup-compatibility/2006">
              <mc:Choice xmlns:v="urn:schemas-microsoft-com:vml" Requires="v">
                <p:oleObj spid="_x0000_s837666" name="Equation" r:id="rId3" imgW="965160" imgH="431640" progId="Equation.DSMT4">
                  <p:embed/>
                </p:oleObj>
              </mc:Choice>
              <mc:Fallback>
                <p:oleObj name="Equation" r:id="rId3" imgW="9651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1855788"/>
                        <a:ext cx="1930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7637" name="Object 5"/>
          <p:cNvGraphicFramePr>
            <a:graphicFrameLocks noChangeAspect="1"/>
          </p:cNvGraphicFramePr>
          <p:nvPr/>
        </p:nvGraphicFramePr>
        <p:xfrm>
          <a:off x="3556000" y="3584575"/>
          <a:ext cx="1344613" cy="863600"/>
        </p:xfrm>
        <a:graphic>
          <a:graphicData uri="http://schemas.openxmlformats.org/presentationml/2006/ole">
            <mc:AlternateContent xmlns:mc="http://schemas.openxmlformats.org/markup-compatibility/2006">
              <mc:Choice xmlns:v="urn:schemas-microsoft-com:vml" Requires="v">
                <p:oleObj spid="_x0000_s837667" name="Equation" r:id="rId5" imgW="672840" imgH="431640" progId="Equation.DSMT4">
                  <p:embed/>
                </p:oleObj>
              </mc:Choice>
              <mc:Fallback>
                <p:oleObj name="Equation" r:id="rId5" imgW="67284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000" y="3584575"/>
                        <a:ext cx="13446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7638" name="Object 6"/>
          <p:cNvGraphicFramePr>
            <a:graphicFrameLocks noChangeAspect="1"/>
          </p:cNvGraphicFramePr>
          <p:nvPr/>
        </p:nvGraphicFramePr>
        <p:xfrm>
          <a:off x="3446463" y="5010150"/>
          <a:ext cx="1268412" cy="457200"/>
        </p:xfrm>
        <a:graphic>
          <a:graphicData uri="http://schemas.openxmlformats.org/presentationml/2006/ole">
            <mc:AlternateContent xmlns:mc="http://schemas.openxmlformats.org/markup-compatibility/2006">
              <mc:Choice xmlns:v="urn:schemas-microsoft-com:vml" Requires="v">
                <p:oleObj spid="_x0000_s837668" name="Equation" r:id="rId7" imgW="634680" imgH="228600" progId="Equation.DSMT4">
                  <p:embed/>
                </p:oleObj>
              </mc:Choice>
              <mc:Fallback>
                <p:oleObj name="Equation" r:id="rId7" imgW="63468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6463" y="5010150"/>
                        <a:ext cx="1268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0100" name="Object 4"/>
          <p:cNvGraphicFramePr>
            <a:graphicFrameLocks noChangeAspect="1"/>
          </p:cNvGraphicFramePr>
          <p:nvPr/>
        </p:nvGraphicFramePr>
        <p:xfrm>
          <a:off x="2943225" y="2039938"/>
          <a:ext cx="1965325" cy="1630362"/>
        </p:xfrm>
        <a:graphic>
          <a:graphicData uri="http://schemas.openxmlformats.org/presentationml/2006/ole">
            <mc:AlternateContent xmlns:mc="http://schemas.openxmlformats.org/markup-compatibility/2006">
              <mc:Choice xmlns:v="urn:schemas-microsoft-com:vml" Requires="v">
                <p:oleObj spid="_x0000_s900112" name="Equation" r:id="rId4" imgW="977760" imgH="812520" progId="Equation.DSMT4">
                  <p:embed/>
                </p:oleObj>
              </mc:Choice>
              <mc:Fallback>
                <p:oleObj name="Equation" r:id="rId4" imgW="977760" imgH="81252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225" y="2039938"/>
                        <a:ext cx="19653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0101" name="Rectangle 5"/>
          <p:cNvSpPr>
            <a:spLocks noGrp="1" noChangeArrowheads="1"/>
          </p:cNvSpPr>
          <p:nvPr>
            <p:ph type="title"/>
          </p:nvPr>
        </p:nvSpPr>
        <p:spPr/>
        <p:txBody>
          <a:bodyPr/>
          <a:lstStyle/>
          <a:p>
            <a:r>
              <a:rPr lang="en-US" altLang="en-US"/>
              <a:t>M/G/1:  Delay in Go-Back n ARQ (9)</a:t>
            </a:r>
          </a:p>
        </p:txBody>
      </p:sp>
      <p:sp>
        <p:nvSpPr>
          <p:cNvPr id="900102" name="Rectangle 6"/>
          <p:cNvSpPr>
            <a:spLocks noGrp="1" noChangeArrowheads="1"/>
          </p:cNvSpPr>
          <p:nvPr>
            <p:ph type="body" idx="1"/>
          </p:nvPr>
        </p:nvSpPr>
        <p:spPr/>
        <p:txBody>
          <a:bodyPr/>
          <a:lstStyle/>
          <a:p>
            <a:r>
              <a:rPr lang="en-US" altLang="en-US"/>
              <a:t>Results using the P-K formula</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0818" name="Object 2"/>
          <p:cNvGraphicFramePr>
            <a:graphicFrameLocks noGrp="1" noChangeAspect="1"/>
          </p:cNvGraphicFramePr>
          <p:nvPr>
            <p:ph idx="1"/>
          </p:nvPr>
        </p:nvGraphicFramePr>
        <p:xfrm>
          <a:off x="492125" y="954088"/>
          <a:ext cx="8151813" cy="5340350"/>
        </p:xfrm>
        <a:graphic>
          <a:graphicData uri="http://schemas.openxmlformats.org/presentationml/2006/ole">
            <mc:AlternateContent xmlns:mc="http://schemas.openxmlformats.org/markup-compatibility/2006">
              <mc:Choice xmlns:v="urn:schemas-microsoft-com:vml" Requires="v">
                <p:oleObj spid="_x0000_s930833" name="Chart" r:id="rId3" imgW="7705725" imgH="5048301" progId="Excel.Chart.8">
                  <p:embed/>
                </p:oleObj>
              </mc:Choice>
              <mc:Fallback>
                <p:oleObj name="Chart" r:id="rId3" imgW="7705725" imgH="5048301"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954088"/>
                        <a:ext cx="8151813"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0819"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Delay in Go-Back-n ARQ (continued)</a:t>
            </a:r>
          </a:p>
        </p:txBody>
      </p:sp>
      <p:sp>
        <p:nvSpPr>
          <p:cNvPr id="930820" name="Text Box 4"/>
          <p:cNvSpPr txBox="1">
            <a:spLocks noChangeArrowheads="1"/>
          </p:cNvSpPr>
          <p:nvPr/>
        </p:nvSpPr>
        <p:spPr bwMode="auto">
          <a:xfrm>
            <a:off x="1508125" y="1965325"/>
            <a:ext cx="750888"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Symbol" pitchFamily="18" charset="2"/>
              </a:rPr>
              <a:t>l</a:t>
            </a:r>
            <a:r>
              <a:rPr lang="en-US" altLang="en-US" sz="1400" b="0">
                <a:latin typeface="Symbol" pitchFamily="18" charset="2"/>
              </a:rPr>
              <a:t> </a:t>
            </a:r>
            <a:r>
              <a:rPr lang="en-US" altLang="en-US" sz="1400" b="0"/>
              <a:t>= 0.1</a:t>
            </a:r>
          </a:p>
        </p:txBody>
      </p:sp>
      <p:sp>
        <p:nvSpPr>
          <p:cNvPr id="930821" name="Text Box 5"/>
          <p:cNvSpPr txBox="1">
            <a:spLocks noChangeArrowheads="1"/>
          </p:cNvSpPr>
          <p:nvPr/>
        </p:nvSpPr>
        <p:spPr bwMode="auto">
          <a:xfrm>
            <a:off x="7416800" y="2722563"/>
            <a:ext cx="527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t>n = 4</a:t>
            </a:r>
          </a:p>
        </p:txBody>
      </p:sp>
      <p:sp>
        <p:nvSpPr>
          <p:cNvPr id="930822" name="Text Box 6"/>
          <p:cNvSpPr txBox="1">
            <a:spLocks noChangeArrowheads="1"/>
          </p:cNvSpPr>
          <p:nvPr/>
        </p:nvSpPr>
        <p:spPr bwMode="auto">
          <a:xfrm>
            <a:off x="7808913" y="4578350"/>
            <a:ext cx="527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t>n = 2</a:t>
            </a:r>
          </a:p>
        </p:txBody>
      </p:sp>
      <p:sp>
        <p:nvSpPr>
          <p:cNvPr id="930823" name="Text Box 7"/>
          <p:cNvSpPr txBox="1">
            <a:spLocks noChangeArrowheads="1"/>
          </p:cNvSpPr>
          <p:nvPr/>
        </p:nvSpPr>
        <p:spPr bwMode="auto">
          <a:xfrm>
            <a:off x="6804025" y="5054600"/>
            <a:ext cx="16430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t>n = 1 (Stop-and-Wait)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813" name="Group 29"/>
          <p:cNvGrpSpPr>
            <a:grpSpLocks/>
          </p:cNvGrpSpPr>
          <p:nvPr/>
        </p:nvGrpSpPr>
        <p:grpSpPr bwMode="auto">
          <a:xfrm>
            <a:off x="1219200" y="3505200"/>
            <a:ext cx="6899275" cy="2743200"/>
            <a:chOff x="816" y="2232"/>
            <a:chExt cx="4346" cy="1728"/>
          </a:xfrm>
        </p:grpSpPr>
        <p:sp>
          <p:nvSpPr>
            <p:cNvPr id="758788" name="Line 4"/>
            <p:cNvSpPr>
              <a:spLocks noChangeShapeType="1"/>
            </p:cNvSpPr>
            <p:nvPr/>
          </p:nvSpPr>
          <p:spPr bwMode="auto">
            <a:xfrm>
              <a:off x="1056" y="3168"/>
              <a:ext cx="72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89" name="Line 5"/>
            <p:cNvSpPr>
              <a:spLocks noChangeShapeType="1"/>
            </p:cNvSpPr>
            <p:nvPr/>
          </p:nvSpPr>
          <p:spPr bwMode="auto">
            <a:xfrm>
              <a:off x="1824" y="2832"/>
              <a:ext cx="81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0" name="Line 6"/>
            <p:cNvSpPr>
              <a:spLocks noChangeShapeType="1"/>
            </p:cNvSpPr>
            <p:nvPr/>
          </p:nvSpPr>
          <p:spPr bwMode="auto">
            <a:xfrm>
              <a:off x="1824" y="3360"/>
              <a:ext cx="816"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1" name="Line 7"/>
            <p:cNvSpPr>
              <a:spLocks noChangeShapeType="1"/>
            </p:cNvSpPr>
            <p:nvPr/>
          </p:nvSpPr>
          <p:spPr bwMode="auto">
            <a:xfrm flipV="1">
              <a:off x="2640" y="2832"/>
              <a:ext cx="0" cy="528"/>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2" name="Oval 8"/>
            <p:cNvSpPr>
              <a:spLocks noChangeArrowheads="1"/>
            </p:cNvSpPr>
            <p:nvPr/>
          </p:nvSpPr>
          <p:spPr bwMode="auto">
            <a:xfrm>
              <a:off x="2640" y="2880"/>
              <a:ext cx="384" cy="384"/>
            </a:xfrm>
            <a:prstGeom prst="ellipse">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3" name="Line 9"/>
            <p:cNvSpPr>
              <a:spLocks noChangeShapeType="1"/>
            </p:cNvSpPr>
            <p:nvPr/>
          </p:nvSpPr>
          <p:spPr bwMode="auto">
            <a:xfrm>
              <a:off x="3024" y="3072"/>
              <a:ext cx="67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4" name="Text Box 10"/>
            <p:cNvSpPr txBox="1">
              <a:spLocks noChangeArrowheads="1"/>
            </p:cNvSpPr>
            <p:nvPr/>
          </p:nvSpPr>
          <p:spPr bwMode="auto">
            <a:xfrm>
              <a:off x="816" y="3184"/>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Input</a:t>
              </a:r>
            </a:p>
          </p:txBody>
        </p:sp>
        <p:sp>
          <p:nvSpPr>
            <p:cNvPr id="758795" name="Text Box 11"/>
            <p:cNvSpPr txBox="1">
              <a:spLocks noChangeArrowheads="1"/>
            </p:cNvSpPr>
            <p:nvPr/>
          </p:nvSpPr>
          <p:spPr bwMode="auto">
            <a:xfrm>
              <a:off x="2304" y="2232"/>
              <a:ext cx="14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Non-preemptive</a:t>
              </a:r>
              <a:br>
                <a:rPr lang="en-US" altLang="en-US" b="0">
                  <a:solidFill>
                    <a:schemeClr val="tx2"/>
                  </a:solidFill>
                </a:rPr>
              </a:br>
              <a:r>
                <a:rPr lang="en-US" altLang="en-US" b="0">
                  <a:solidFill>
                    <a:schemeClr val="tx2"/>
                  </a:solidFill>
                </a:rPr>
                <a:t>operation</a:t>
              </a:r>
            </a:p>
          </p:txBody>
        </p:sp>
        <p:sp>
          <p:nvSpPr>
            <p:cNvPr id="758796" name="Text Box 12"/>
            <p:cNvSpPr txBox="1">
              <a:spLocks noChangeArrowheads="1"/>
            </p:cNvSpPr>
            <p:nvPr/>
          </p:nvSpPr>
          <p:spPr bwMode="auto">
            <a:xfrm>
              <a:off x="2064" y="3664"/>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Queue</a:t>
              </a:r>
            </a:p>
          </p:txBody>
        </p:sp>
        <p:sp>
          <p:nvSpPr>
            <p:cNvPr id="758797" name="Line 13"/>
            <p:cNvSpPr>
              <a:spLocks noChangeShapeType="1"/>
            </p:cNvSpPr>
            <p:nvPr/>
          </p:nvSpPr>
          <p:spPr bwMode="auto">
            <a:xfrm flipV="1">
              <a:off x="2352" y="345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8" name="Rectangle 14"/>
            <p:cNvSpPr>
              <a:spLocks noChangeArrowheads="1"/>
            </p:cNvSpPr>
            <p:nvPr/>
          </p:nvSpPr>
          <p:spPr bwMode="auto">
            <a:xfrm>
              <a:off x="2496" y="2928"/>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99" name="Rectangle 15"/>
            <p:cNvSpPr>
              <a:spLocks noChangeArrowheads="1"/>
            </p:cNvSpPr>
            <p:nvPr/>
          </p:nvSpPr>
          <p:spPr bwMode="auto">
            <a:xfrm>
              <a:off x="2352" y="2928"/>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0" name="Rectangle 16"/>
            <p:cNvSpPr>
              <a:spLocks noChangeArrowheads="1"/>
            </p:cNvSpPr>
            <p:nvPr/>
          </p:nvSpPr>
          <p:spPr bwMode="auto">
            <a:xfrm>
              <a:off x="2208" y="2928"/>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1" name="Rectangle 17" descr="Wide downward diagonal"/>
            <p:cNvSpPr>
              <a:spLocks noChangeArrowheads="1"/>
            </p:cNvSpPr>
            <p:nvPr/>
          </p:nvSpPr>
          <p:spPr bwMode="auto">
            <a:xfrm>
              <a:off x="2064" y="2928"/>
              <a:ext cx="96" cy="336"/>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2" name="Rectangle 18" descr="Wide downward diagonal"/>
            <p:cNvSpPr>
              <a:spLocks noChangeArrowheads="1"/>
            </p:cNvSpPr>
            <p:nvPr/>
          </p:nvSpPr>
          <p:spPr bwMode="auto">
            <a:xfrm>
              <a:off x="1920" y="2928"/>
              <a:ext cx="96" cy="336"/>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3" name="Rectangle 19" descr="Wide downward diagonal"/>
            <p:cNvSpPr>
              <a:spLocks noChangeArrowheads="1"/>
            </p:cNvSpPr>
            <p:nvPr/>
          </p:nvSpPr>
          <p:spPr bwMode="auto">
            <a:xfrm>
              <a:off x="2784" y="2928"/>
              <a:ext cx="96" cy="288"/>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4" name="Rectangle 20"/>
            <p:cNvSpPr>
              <a:spLocks noChangeArrowheads="1"/>
            </p:cNvSpPr>
            <p:nvPr/>
          </p:nvSpPr>
          <p:spPr bwMode="auto">
            <a:xfrm>
              <a:off x="1344" y="2784"/>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5" name="Freeform 21"/>
            <p:cNvSpPr>
              <a:spLocks/>
            </p:cNvSpPr>
            <p:nvPr/>
          </p:nvSpPr>
          <p:spPr bwMode="auto">
            <a:xfrm>
              <a:off x="1488" y="2280"/>
              <a:ext cx="672" cy="600"/>
            </a:xfrm>
            <a:custGeom>
              <a:avLst/>
              <a:gdLst>
                <a:gd name="T0" fmla="*/ 0 w 672"/>
                <a:gd name="T1" fmla="*/ 456 h 600"/>
                <a:gd name="T2" fmla="*/ 384 w 672"/>
                <a:gd name="T3" fmla="*/ 24 h 600"/>
                <a:gd name="T4" fmla="*/ 672 w 672"/>
                <a:gd name="T5" fmla="*/ 600 h 600"/>
              </a:gdLst>
              <a:ahLst/>
              <a:cxnLst>
                <a:cxn ang="0">
                  <a:pos x="T0" y="T1"/>
                </a:cxn>
                <a:cxn ang="0">
                  <a:pos x="T2" y="T3"/>
                </a:cxn>
                <a:cxn ang="0">
                  <a:pos x="T4" y="T5"/>
                </a:cxn>
              </a:cxnLst>
              <a:rect l="0" t="0" r="r" b="b"/>
              <a:pathLst>
                <a:path w="672" h="600">
                  <a:moveTo>
                    <a:pt x="0" y="456"/>
                  </a:moveTo>
                  <a:cubicBezTo>
                    <a:pt x="136" y="228"/>
                    <a:pt x="272" y="0"/>
                    <a:pt x="384" y="24"/>
                  </a:cubicBezTo>
                  <a:cubicBezTo>
                    <a:pt x="496" y="48"/>
                    <a:pt x="584" y="324"/>
                    <a:pt x="672" y="600"/>
                  </a:cubicBezTo>
                </a:path>
              </a:pathLst>
            </a:custGeom>
            <a:noFill/>
            <a:ln w="38100"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6" name="Rectangle 22"/>
            <p:cNvSpPr>
              <a:spLocks noChangeArrowheads="1"/>
            </p:cNvSpPr>
            <p:nvPr/>
          </p:nvSpPr>
          <p:spPr bwMode="auto">
            <a:xfrm>
              <a:off x="3840" y="3192"/>
              <a:ext cx="96" cy="336"/>
            </a:xfrm>
            <a:prstGeom prst="rect">
              <a:avLst/>
            </a:prstGeom>
            <a:solidFill>
              <a:schemeClr val="accent2"/>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7" name="Rectangle 23" descr="Wide downward diagonal"/>
            <p:cNvSpPr>
              <a:spLocks noChangeArrowheads="1"/>
            </p:cNvSpPr>
            <p:nvPr/>
          </p:nvSpPr>
          <p:spPr bwMode="auto">
            <a:xfrm>
              <a:off x="3840" y="3624"/>
              <a:ext cx="96" cy="336"/>
            </a:xfrm>
            <a:prstGeom prst="rect">
              <a:avLst/>
            </a:prstGeom>
            <a:pattFill prst="wdDnDiag">
              <a:fgClr>
                <a:schemeClr val="hlink"/>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808" name="Text Box 24"/>
            <p:cNvSpPr txBox="1">
              <a:spLocks noChangeArrowheads="1"/>
            </p:cNvSpPr>
            <p:nvPr/>
          </p:nvSpPr>
          <p:spPr bwMode="auto">
            <a:xfrm>
              <a:off x="3936" y="3208"/>
              <a:ext cx="1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HIGH priority</a:t>
              </a:r>
            </a:p>
          </p:txBody>
        </p:sp>
        <p:sp>
          <p:nvSpPr>
            <p:cNvPr id="758809" name="Text Box 25"/>
            <p:cNvSpPr txBox="1">
              <a:spLocks noChangeArrowheads="1"/>
            </p:cNvSpPr>
            <p:nvPr/>
          </p:nvSpPr>
          <p:spPr bwMode="auto">
            <a:xfrm>
              <a:off x="3936" y="3640"/>
              <a:ext cx="11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LOW priority</a:t>
              </a:r>
            </a:p>
          </p:txBody>
        </p:sp>
      </p:grpSp>
      <p:sp>
        <p:nvSpPr>
          <p:cNvPr id="758814" name="Rectangle 30"/>
          <p:cNvSpPr>
            <a:spLocks noGrp="1" noChangeArrowheads="1"/>
          </p:cNvSpPr>
          <p:nvPr>
            <p:ph type="title"/>
          </p:nvPr>
        </p:nvSpPr>
        <p:spPr/>
        <p:txBody>
          <a:bodyPr/>
          <a:lstStyle/>
          <a:p>
            <a:r>
              <a:rPr lang="en-US" altLang="en-US"/>
              <a:t>M/G/1 Queue with Priority</a:t>
            </a:r>
          </a:p>
        </p:txBody>
      </p:sp>
      <p:sp>
        <p:nvSpPr>
          <p:cNvPr id="758815" name="Rectangle 31"/>
          <p:cNvSpPr>
            <a:spLocks noGrp="1" noChangeArrowheads="1"/>
          </p:cNvSpPr>
          <p:nvPr>
            <p:ph type="body" idx="1"/>
          </p:nvPr>
        </p:nvSpPr>
        <p:spPr/>
        <p:txBody>
          <a:bodyPr/>
          <a:lstStyle/>
          <a:p>
            <a:r>
              <a:rPr lang="en-US" altLang="en-US"/>
              <a:t>Consider customers with priority</a:t>
            </a:r>
          </a:p>
          <a:p>
            <a:r>
              <a:rPr lang="en-US" altLang="en-US"/>
              <a:t>Non-preemptive:  Priority affects next customer to be served, but customer in service stays in service through completion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4" name="Rectangle 6"/>
          <p:cNvSpPr>
            <a:spLocks noGrp="1" noChangeArrowheads="1"/>
          </p:cNvSpPr>
          <p:nvPr>
            <p:ph type="title"/>
          </p:nvPr>
        </p:nvSpPr>
        <p:spPr/>
        <p:txBody>
          <a:bodyPr/>
          <a:lstStyle/>
          <a:p>
            <a:r>
              <a:rPr lang="en-US" altLang="en-US"/>
              <a:t>M/G/1 Queue with Priority:  Model</a:t>
            </a:r>
          </a:p>
        </p:txBody>
      </p:sp>
      <p:sp>
        <p:nvSpPr>
          <p:cNvPr id="759815" name="Rectangle 7"/>
          <p:cNvSpPr>
            <a:spLocks noGrp="1" noChangeArrowheads="1"/>
          </p:cNvSpPr>
          <p:nvPr>
            <p:ph type="body" idx="1"/>
          </p:nvPr>
        </p:nvSpPr>
        <p:spPr/>
        <p:txBody>
          <a:bodyPr/>
          <a:lstStyle/>
          <a:p>
            <a:r>
              <a:rPr lang="en-US" altLang="en-US" i="1"/>
              <a:t>K</a:t>
            </a:r>
            <a:r>
              <a:rPr lang="en-US" altLang="en-US"/>
              <a:t> priority classes of customers</a:t>
            </a:r>
          </a:p>
          <a:p>
            <a:r>
              <a:rPr lang="en-US" altLang="en-US">
                <a:sym typeface="Symbol" pitchFamily="18" charset="2"/>
              </a:rPr>
              <a:t>Type-</a:t>
            </a:r>
            <a:r>
              <a:rPr lang="en-US" altLang="en-US" i="1">
                <a:sym typeface="Symbol" pitchFamily="18" charset="2"/>
              </a:rPr>
              <a:t>k</a:t>
            </a:r>
            <a:r>
              <a:rPr lang="en-US" altLang="en-US">
                <a:sym typeface="Symbol" pitchFamily="18" charset="2"/>
              </a:rPr>
              <a:t> customers arrive according to Poisson process of rate </a:t>
            </a:r>
            <a:r>
              <a:rPr lang="en-US" altLang="en-US" sz="2400" i="1" baseline="-25000">
                <a:sym typeface="Symbol" pitchFamily="18" charset="2"/>
              </a:rPr>
              <a:t>k</a:t>
            </a:r>
            <a:r>
              <a:rPr lang="en-US" altLang="en-US">
                <a:sym typeface="Symbol" pitchFamily="18" charset="2"/>
              </a:rPr>
              <a:t> and have service times with pdf </a:t>
            </a:r>
            <a:r>
              <a:rPr lang="en-US" altLang="en-US" i="1">
                <a:sym typeface="Symbol" pitchFamily="18" charset="2"/>
              </a:rPr>
              <a:t>f</a:t>
            </a:r>
            <a:r>
              <a:rPr lang="en-US" altLang="en-US" sz="2400" i="1" baseline="-25000">
                <a:sym typeface="Symbol" pitchFamily="18" charset="2"/>
              </a:rPr>
              <a:t>s</a:t>
            </a:r>
            <a:r>
              <a:rPr lang="en-US" altLang="en-US" sz="2400" baseline="-25000">
                <a:sym typeface="Symbol" pitchFamily="18" charset="2"/>
              </a:rPr>
              <a:t>,</a:t>
            </a:r>
            <a:r>
              <a:rPr lang="en-US" altLang="en-US" sz="2400" i="1" baseline="-25000">
                <a:sym typeface="Symbol" pitchFamily="18" charset="2"/>
              </a:rPr>
              <a:t>k</a:t>
            </a:r>
            <a:r>
              <a:rPr lang="en-US" altLang="en-US">
                <a:sym typeface="Symbol" pitchFamily="18" charset="2"/>
              </a:rPr>
              <a:t>(</a:t>
            </a:r>
            <a:r>
              <a:rPr lang="en-US" altLang="en-US" i="1">
                <a:sym typeface="Symbol" pitchFamily="18" charset="2"/>
              </a:rPr>
              <a:t>x</a:t>
            </a:r>
            <a:r>
              <a:rPr lang="en-US" altLang="en-US">
                <a:sym typeface="Symbol" pitchFamily="18" charset="2"/>
              </a:rPr>
              <a:t>) and mean E[</a:t>
            </a:r>
            <a:r>
              <a:rPr lang="en-US" altLang="en-US" i="1">
                <a:sym typeface="Symbol" pitchFamily="18" charset="2"/>
              </a:rPr>
              <a:t>s</a:t>
            </a:r>
            <a:r>
              <a:rPr lang="en-US" altLang="en-US" sz="2400" i="1" baseline="-25000">
                <a:sym typeface="Symbol" pitchFamily="18" charset="2"/>
              </a:rPr>
              <a:t>k</a:t>
            </a:r>
            <a:r>
              <a:rPr lang="en-US" altLang="en-US">
                <a:sym typeface="Symbol" pitchFamily="18" charset="2"/>
              </a:rPr>
              <a:t>]</a:t>
            </a:r>
          </a:p>
          <a:p>
            <a:r>
              <a:rPr lang="en-US" altLang="en-US"/>
              <a:t>Separate queues for each priority, when server becomes available it selects from the highest-priority non-empty queue</a:t>
            </a:r>
          </a:p>
          <a:p>
            <a:r>
              <a:rPr lang="en-US" altLang="en-US"/>
              <a:t>Non-preemptive operation</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46" name="Rectangle 14"/>
          <p:cNvSpPr>
            <a:spLocks noGrp="1" noChangeArrowheads="1"/>
          </p:cNvSpPr>
          <p:nvPr>
            <p:ph type="body" idx="1"/>
          </p:nvPr>
        </p:nvSpPr>
        <p:spPr/>
        <p:txBody>
          <a:bodyPr/>
          <a:lstStyle/>
          <a:p>
            <a:r>
              <a:rPr lang="en-US" altLang="en-US">
                <a:sym typeface="Symbol" pitchFamily="18" charset="2"/>
              </a:rPr>
              <a:t>Server utilization for type-</a:t>
            </a:r>
            <a:r>
              <a:rPr lang="en-US" altLang="en-US" i="1">
                <a:sym typeface="Symbol" pitchFamily="18" charset="2"/>
              </a:rPr>
              <a:t>k</a:t>
            </a:r>
            <a:r>
              <a:rPr lang="en-US" altLang="en-US">
                <a:sym typeface="Symbol" pitchFamily="18" charset="2"/>
              </a:rPr>
              <a:t> customers:</a:t>
            </a:r>
          </a:p>
          <a:p>
            <a:endParaRPr lang="en-US" altLang="en-US">
              <a:sym typeface="Symbol" pitchFamily="18" charset="2"/>
            </a:endParaRPr>
          </a:p>
          <a:p>
            <a:endParaRPr lang="en-US" altLang="en-US">
              <a:sym typeface="Symbol" pitchFamily="18" charset="2"/>
            </a:endParaRPr>
          </a:p>
          <a:p>
            <a:r>
              <a:rPr lang="en-US" altLang="en-US">
                <a:sym typeface="Symbol" pitchFamily="18" charset="2"/>
              </a:rPr>
              <a:t>Total utilization:</a:t>
            </a:r>
          </a:p>
        </p:txBody>
      </p:sp>
      <p:graphicFrame>
        <p:nvGraphicFramePr>
          <p:cNvPr id="760836" name="Object 4"/>
          <p:cNvGraphicFramePr>
            <a:graphicFrameLocks noChangeAspect="1"/>
          </p:cNvGraphicFramePr>
          <p:nvPr/>
        </p:nvGraphicFramePr>
        <p:xfrm>
          <a:off x="3683000" y="1957388"/>
          <a:ext cx="1624013" cy="457200"/>
        </p:xfrm>
        <a:graphic>
          <a:graphicData uri="http://schemas.openxmlformats.org/presentationml/2006/ole">
            <mc:AlternateContent xmlns:mc="http://schemas.openxmlformats.org/markup-compatibility/2006">
              <mc:Choice xmlns:v="urn:schemas-microsoft-com:vml" Requires="v">
                <p:oleObj spid="_x0000_s760867" name="Equation" r:id="rId4" imgW="812520" imgH="228600" progId="Equation.DSMT4">
                  <p:embed/>
                </p:oleObj>
              </mc:Choice>
              <mc:Fallback>
                <p:oleObj name="Equation" r:id="rId4" imgW="81252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0" y="1957388"/>
                        <a:ext cx="16240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0838" name="Object 6"/>
          <p:cNvGraphicFramePr>
            <a:graphicFrameLocks noChangeAspect="1"/>
          </p:cNvGraphicFramePr>
          <p:nvPr/>
        </p:nvGraphicFramePr>
        <p:xfrm>
          <a:off x="3181350" y="3559175"/>
          <a:ext cx="3021013" cy="457200"/>
        </p:xfrm>
        <a:graphic>
          <a:graphicData uri="http://schemas.openxmlformats.org/presentationml/2006/ole">
            <mc:AlternateContent xmlns:mc="http://schemas.openxmlformats.org/markup-compatibility/2006">
              <mc:Choice xmlns:v="urn:schemas-microsoft-com:vml" Requires="v">
                <p:oleObj spid="_x0000_s760868" name="Equation" r:id="rId6" imgW="1511280" imgH="228600" progId="Equation.DSMT4">
                  <p:embed/>
                </p:oleObj>
              </mc:Choice>
              <mc:Fallback>
                <p:oleObj name="Equation" r:id="rId6" imgW="1511280" imgH="228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1350" y="3559175"/>
                        <a:ext cx="30210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0847" name="Group 15"/>
          <p:cNvGrpSpPr>
            <a:grpSpLocks/>
          </p:cNvGrpSpPr>
          <p:nvPr/>
        </p:nvGrpSpPr>
        <p:grpSpPr bwMode="auto">
          <a:xfrm>
            <a:off x="1828800" y="4056063"/>
            <a:ext cx="1905000" cy="973137"/>
            <a:chOff x="864" y="2592"/>
            <a:chExt cx="1200" cy="613"/>
          </a:xfrm>
        </p:grpSpPr>
        <p:sp>
          <p:nvSpPr>
            <p:cNvPr id="760839" name="Text Box 7"/>
            <p:cNvSpPr txBox="1">
              <a:spLocks noChangeArrowheads="1"/>
            </p:cNvSpPr>
            <p:nvPr/>
          </p:nvSpPr>
          <p:spPr bwMode="auto">
            <a:xfrm>
              <a:off x="864" y="2687"/>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Highest</a:t>
              </a:r>
            </a:p>
            <a:p>
              <a:r>
                <a:rPr lang="en-US" altLang="en-US" b="0">
                  <a:solidFill>
                    <a:schemeClr val="tx2"/>
                  </a:solidFill>
                </a:rPr>
                <a:t>priority</a:t>
              </a:r>
            </a:p>
          </p:txBody>
        </p:sp>
        <p:sp>
          <p:nvSpPr>
            <p:cNvPr id="760841" name="Line 9"/>
            <p:cNvSpPr>
              <a:spLocks noChangeShapeType="1"/>
            </p:cNvSpPr>
            <p:nvPr/>
          </p:nvSpPr>
          <p:spPr bwMode="auto">
            <a:xfrm flipV="1">
              <a:off x="1680" y="2592"/>
              <a:ext cx="384" cy="288"/>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0848" name="Group 16"/>
          <p:cNvGrpSpPr>
            <a:grpSpLocks/>
          </p:cNvGrpSpPr>
          <p:nvPr/>
        </p:nvGrpSpPr>
        <p:grpSpPr bwMode="auto">
          <a:xfrm>
            <a:off x="5707063" y="4046538"/>
            <a:ext cx="1912937" cy="1049337"/>
            <a:chOff x="3600" y="2592"/>
            <a:chExt cx="1205" cy="661"/>
          </a:xfrm>
        </p:grpSpPr>
        <p:sp>
          <p:nvSpPr>
            <p:cNvPr id="760840" name="Text Box 8"/>
            <p:cNvSpPr txBox="1">
              <a:spLocks noChangeArrowheads="1"/>
            </p:cNvSpPr>
            <p:nvPr/>
          </p:nvSpPr>
          <p:spPr bwMode="auto">
            <a:xfrm>
              <a:off x="4080" y="2735"/>
              <a:ext cx="72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solidFill>
                    <a:schemeClr val="tx2"/>
                  </a:solidFill>
                </a:rPr>
                <a:t>Lowest</a:t>
              </a:r>
            </a:p>
            <a:p>
              <a:r>
                <a:rPr lang="en-US" altLang="en-US" b="0">
                  <a:solidFill>
                    <a:schemeClr val="tx2"/>
                  </a:solidFill>
                </a:rPr>
                <a:t>priority</a:t>
              </a:r>
            </a:p>
          </p:txBody>
        </p:sp>
        <p:sp>
          <p:nvSpPr>
            <p:cNvPr id="760842" name="Line 10"/>
            <p:cNvSpPr>
              <a:spLocks noChangeShapeType="1"/>
            </p:cNvSpPr>
            <p:nvPr/>
          </p:nvSpPr>
          <p:spPr bwMode="auto">
            <a:xfrm flipH="1" flipV="1">
              <a:off x="3600" y="2592"/>
              <a:ext cx="432" cy="33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60845" name="Rectangle 13"/>
          <p:cNvSpPr>
            <a:spLocks noGrp="1" noChangeArrowheads="1"/>
          </p:cNvSpPr>
          <p:nvPr>
            <p:ph type="title"/>
          </p:nvPr>
        </p:nvSpPr>
        <p:spPr/>
        <p:txBody>
          <a:bodyPr/>
          <a:lstStyle/>
          <a:p>
            <a:r>
              <a:rPr lang="en-US" altLang="en-US"/>
              <a:t>M/G/1 Queue with Priority:  Utilization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08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0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82" name="Rectangle 6"/>
          <p:cNvSpPr>
            <a:spLocks noGrp="1" noChangeArrowheads="1"/>
          </p:cNvSpPr>
          <p:nvPr>
            <p:ph type="body" idx="1"/>
          </p:nvPr>
        </p:nvSpPr>
        <p:spPr/>
        <p:txBody>
          <a:bodyPr/>
          <a:lstStyle/>
          <a:p>
            <a:r>
              <a:rPr lang="en-US" altLang="en-US"/>
              <a:t>Expected time in queue for type-</a:t>
            </a:r>
            <a:r>
              <a:rPr lang="en-US" altLang="en-US" i="1"/>
              <a:t>k</a:t>
            </a:r>
            <a:r>
              <a:rPr lang="en-US" altLang="en-US"/>
              <a:t> customers</a:t>
            </a:r>
          </a:p>
          <a:p>
            <a:endParaRPr lang="en-US" altLang="en-US"/>
          </a:p>
          <a:p>
            <a:endParaRPr lang="en-US" altLang="en-US"/>
          </a:p>
          <a:p>
            <a:endParaRPr lang="en-US" altLang="en-US"/>
          </a:p>
          <a:p>
            <a:endParaRPr lang="en-US" altLang="en-US"/>
          </a:p>
          <a:p>
            <a:r>
              <a:rPr lang="en-US" altLang="en-US"/>
              <a:t>Expected time in system for type-</a:t>
            </a:r>
            <a:r>
              <a:rPr lang="en-US" altLang="en-US" i="1"/>
              <a:t>k</a:t>
            </a:r>
            <a:r>
              <a:rPr lang="en-US" altLang="en-US"/>
              <a:t> customers</a:t>
            </a:r>
          </a:p>
        </p:txBody>
      </p:sp>
      <p:graphicFrame>
        <p:nvGraphicFramePr>
          <p:cNvPr id="766979" name="Object 3"/>
          <p:cNvGraphicFramePr>
            <a:graphicFrameLocks noChangeAspect="1"/>
          </p:cNvGraphicFramePr>
          <p:nvPr/>
        </p:nvGraphicFramePr>
        <p:xfrm>
          <a:off x="2389188" y="1798638"/>
          <a:ext cx="5434012" cy="1041400"/>
        </p:xfrm>
        <a:graphic>
          <a:graphicData uri="http://schemas.openxmlformats.org/presentationml/2006/ole">
            <mc:AlternateContent xmlns:mc="http://schemas.openxmlformats.org/markup-compatibility/2006">
              <mc:Choice xmlns:v="urn:schemas-microsoft-com:vml" Requires="v">
                <p:oleObj spid="_x0000_s767002" name="Equation" r:id="rId4" imgW="2717640" imgH="520560" progId="Equation.DSMT4">
                  <p:embed/>
                </p:oleObj>
              </mc:Choice>
              <mc:Fallback>
                <p:oleObj name="Equation" r:id="rId4" imgW="2717640" imgH="5205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188" y="1798638"/>
                        <a:ext cx="5434012" cy="1041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6981" name="Rectangle 5"/>
          <p:cNvSpPr>
            <a:spLocks noGrp="1" noChangeArrowheads="1"/>
          </p:cNvSpPr>
          <p:nvPr>
            <p:ph type="title"/>
          </p:nvPr>
        </p:nvSpPr>
        <p:spPr/>
        <p:txBody>
          <a:bodyPr/>
          <a:lstStyle/>
          <a:p>
            <a:r>
              <a:rPr lang="en-US" altLang="en-US"/>
              <a:t>M/G/1 Queue with Priority:  Results</a:t>
            </a:r>
          </a:p>
        </p:txBody>
      </p:sp>
      <p:graphicFrame>
        <p:nvGraphicFramePr>
          <p:cNvPr id="766983" name="Object 7"/>
          <p:cNvGraphicFramePr>
            <a:graphicFrameLocks noChangeAspect="1"/>
          </p:cNvGraphicFramePr>
          <p:nvPr/>
        </p:nvGraphicFramePr>
        <p:xfrm>
          <a:off x="3109913" y="3900488"/>
          <a:ext cx="2741612" cy="482600"/>
        </p:xfrm>
        <a:graphic>
          <a:graphicData uri="http://schemas.openxmlformats.org/presentationml/2006/ole">
            <mc:AlternateContent xmlns:mc="http://schemas.openxmlformats.org/markup-compatibility/2006">
              <mc:Choice xmlns:v="urn:schemas-microsoft-com:vml" Requires="v">
                <p:oleObj spid="_x0000_s767003" name="Equation" r:id="rId6" imgW="1371600" imgH="241200" progId="Equation.DSMT4">
                  <p:embed/>
                </p:oleObj>
              </mc:Choice>
              <mc:Fallback>
                <p:oleObj name="Equation" r:id="rId6" imgW="1371600" imgH="241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9913" y="3900488"/>
                        <a:ext cx="2741612" cy="48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Queuing Theory Application</a:t>
            </a:r>
          </a:p>
        </p:txBody>
      </p:sp>
      <p:sp>
        <p:nvSpPr>
          <p:cNvPr id="94413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Consider a trunked radio system</a:t>
            </a:r>
          </a:p>
          <a:p>
            <a:pPr lvl="1"/>
            <a:r>
              <a:rPr lang="en-US" altLang="en-US" i="1"/>
              <a:t>trunking</a:t>
            </a:r>
            <a:r>
              <a:rPr lang="en-US" altLang="en-US"/>
              <a:t> allows a large number of users to share a relative small number of channels</a:t>
            </a:r>
          </a:p>
          <a:p>
            <a:pPr lvl="2"/>
            <a:r>
              <a:rPr lang="en-US" altLang="en-US"/>
              <a:t>access is on a per call basis</a:t>
            </a:r>
          </a:p>
          <a:p>
            <a:pPr lvl="2"/>
            <a:r>
              <a:rPr lang="en-US" altLang="en-US"/>
              <a:t>demanded from a pool of available channels</a:t>
            </a:r>
          </a:p>
          <a:p>
            <a:pPr lvl="1"/>
            <a:r>
              <a:rPr lang="en-US" altLang="en-US" i="1"/>
              <a:t>trunking</a:t>
            </a:r>
            <a:r>
              <a:rPr lang="en-US" altLang="en-US"/>
              <a:t> is derived from the analogy of a large number of branches and leaves of a tree connected to a single trunk</a:t>
            </a:r>
          </a:p>
          <a:p>
            <a:endParaRPr lang="en-US" alt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515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Terminology:</a:t>
            </a:r>
          </a:p>
          <a:p>
            <a:pPr lvl="1"/>
            <a:r>
              <a:rPr lang="en-US" altLang="en-US" i="1"/>
              <a:t>blocking</a:t>
            </a:r>
            <a:r>
              <a:rPr lang="en-US" altLang="en-US"/>
              <a:t>:  denying access to the system</a:t>
            </a:r>
          </a:p>
          <a:p>
            <a:pPr lvl="1"/>
            <a:r>
              <a:rPr lang="en-US" altLang="en-US" i="1"/>
              <a:t>grade of service (GOS)</a:t>
            </a:r>
            <a:r>
              <a:rPr lang="en-US" altLang="en-US"/>
              <a:t>:  measure of the ability of a particular user to access the system during the system’s busiest hour</a:t>
            </a:r>
          </a:p>
          <a:p>
            <a:pPr lvl="2"/>
            <a:r>
              <a:rPr lang="en-US" altLang="en-US"/>
              <a:t>5-6 p.m. on Thursday or Friday</a:t>
            </a:r>
          </a:p>
          <a:p>
            <a:pPr lvl="2"/>
            <a:r>
              <a:rPr lang="en-US" altLang="en-US"/>
              <a:t>benchmark of system performance</a:t>
            </a:r>
          </a:p>
          <a:p>
            <a:pPr lvl="2"/>
            <a:r>
              <a:rPr lang="en-US" altLang="en-US"/>
              <a:t>typically given as the probability of blockage (P</a:t>
            </a:r>
            <a:r>
              <a:rPr lang="en-US" altLang="en-US" baseline="-25000"/>
              <a:t>m</a:t>
            </a:r>
            <a:r>
              <a:rPr lang="en-US" altLang="en-US"/>
              <a:t>) or waiting longer than a specified time</a:t>
            </a:r>
          </a:p>
          <a:p>
            <a:pPr lvl="1"/>
            <a:r>
              <a:rPr lang="en-US" altLang="en-US" i="1"/>
              <a:t>Erlang</a:t>
            </a:r>
            <a:r>
              <a:rPr lang="en-US" altLang="en-US"/>
              <a:t>:  a measure of traffic intensity of a channel (A) (dimensionless)</a:t>
            </a:r>
          </a:p>
          <a:p>
            <a:pPr lvl="2"/>
            <a:r>
              <a:rPr lang="en-US" altLang="en-US"/>
              <a:t>A equals the average number of calls arriving during the average holding time</a:t>
            </a:r>
          </a:p>
          <a:p>
            <a:pPr lvl="1"/>
            <a:r>
              <a:rPr lang="en-US" altLang="en-US" i="1"/>
              <a:t>Holding time</a:t>
            </a:r>
            <a:r>
              <a:rPr lang="en-US" altLang="en-US"/>
              <a:t>:  average duration of a call (h)</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6179" name="Rectangle 3"/>
          <p:cNvSpPr>
            <a:spLocks noGrp="1" noChangeArrowheads="1"/>
          </p:cNvSpPr>
          <p:nvPr>
            <p:ph type="body" idx="1"/>
          </p:nvPr>
        </p:nvSpPr>
        <p:spPr>
          <a:xfrm>
            <a:off x="603250" y="1497013"/>
            <a:ext cx="8083550" cy="45529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Terminology (cont.)</a:t>
            </a:r>
          </a:p>
          <a:p>
            <a:pPr lvl="1"/>
            <a:r>
              <a:rPr lang="en-US" altLang="en-US" i="1"/>
              <a:t>load</a:t>
            </a:r>
            <a:r>
              <a:rPr lang="en-US" altLang="en-US"/>
              <a:t>:  traffic intensity across the entire trunked radio system</a:t>
            </a:r>
          </a:p>
          <a:p>
            <a:pPr lvl="1"/>
            <a:r>
              <a:rPr lang="en-US" altLang="en-US" i="1"/>
              <a:t>request rate</a:t>
            </a:r>
            <a:r>
              <a:rPr lang="en-US" altLang="en-US"/>
              <a:t>:  average number of call requests per unit time </a:t>
            </a:r>
          </a:p>
          <a:p>
            <a:pPr lvl="1">
              <a:buFontTx/>
              <a:buNone/>
            </a:pPr>
            <a:r>
              <a:rPr lang="en-US" altLang="en-US"/>
              <a:t>	(    )</a:t>
            </a:r>
          </a:p>
          <a:p>
            <a:r>
              <a:rPr lang="en-US" altLang="en-US"/>
              <a:t>The traffic intensity offered by each user is given by:</a:t>
            </a:r>
          </a:p>
          <a:p>
            <a:pPr>
              <a:buFontTx/>
              <a:buNone/>
            </a:pPr>
            <a:endParaRPr lang="en-US" altLang="en-US"/>
          </a:p>
          <a:p>
            <a:pPr>
              <a:buFontTx/>
              <a:buNone/>
            </a:pPr>
            <a:r>
              <a:rPr lang="en-US" altLang="en-US"/>
              <a:t>			</a:t>
            </a:r>
            <a:r>
              <a:rPr lang="en-US" altLang="en-US" sz="2400" i="1"/>
              <a:t>A</a:t>
            </a:r>
            <a:r>
              <a:rPr lang="en-US" altLang="en-US" sz="2400" i="1" baseline="-25000"/>
              <a:t>u</a:t>
            </a:r>
            <a:r>
              <a:rPr lang="en-US" altLang="en-US" sz="2400" i="1"/>
              <a:t> = </a:t>
            </a:r>
            <a:r>
              <a:rPr lang="en-US" altLang="en-US" sz="2400" i="1">
                <a:sym typeface="Symbol" pitchFamily="18" charset="2"/>
              </a:rPr>
              <a:t>h</a:t>
            </a:r>
            <a:br>
              <a:rPr lang="en-US" altLang="en-US" sz="2400" i="1">
                <a:sym typeface="Symbol" pitchFamily="18" charset="2"/>
              </a:rPr>
            </a:br>
            <a:endParaRPr lang="en-US" altLang="en-US" sz="2400"/>
          </a:p>
          <a:p>
            <a:r>
              <a:rPr lang="en-US" altLang="en-US"/>
              <a:t>Two types of trunked systems commonly used</a:t>
            </a:r>
          </a:p>
          <a:p>
            <a:pPr lvl="1"/>
            <a:r>
              <a:rPr lang="en-US" altLang="en-US"/>
              <a:t>no queuing of call requests (Erlang B) (M/M/m/m)</a:t>
            </a:r>
          </a:p>
          <a:p>
            <a:pPr lvl="1"/>
            <a:r>
              <a:rPr lang="en-US" altLang="en-US"/>
              <a:t>queuing of call requests (Erlang C) (M/M/m)</a:t>
            </a:r>
          </a:p>
        </p:txBody>
      </p:sp>
      <p:graphicFrame>
        <p:nvGraphicFramePr>
          <p:cNvPr id="946180" name="Object 4">
            <a:hlinkClick r:id="" action="ppaction://ole?verb=0"/>
          </p:cNvPr>
          <p:cNvGraphicFramePr>
            <a:graphicFrameLocks/>
          </p:cNvGraphicFramePr>
          <p:nvPr/>
        </p:nvGraphicFramePr>
        <p:xfrm>
          <a:off x="1554163" y="2630488"/>
          <a:ext cx="228600" cy="315912"/>
        </p:xfrm>
        <a:graphic>
          <a:graphicData uri="http://schemas.openxmlformats.org/presentationml/2006/ole">
            <mc:AlternateContent xmlns:mc="http://schemas.openxmlformats.org/markup-compatibility/2006">
              <mc:Choice xmlns:v="urn:schemas-microsoft-com:vml" Requires="v">
                <p:oleObj spid="_x0000_s946190" name="Equation" r:id="rId3" imgW="6094080" imgH="4063680" progId="Equation.2">
                  <p:embed/>
                </p:oleObj>
              </mc:Choice>
              <mc:Fallback>
                <p:oleObj name="Equation" r:id="rId3" imgW="6094080" imgH="406368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97748" b="95367"/>
                      <a:stretch>
                        <a:fillRect/>
                      </a:stretch>
                    </p:blipFill>
                    <p:spPr bwMode="auto">
                      <a:xfrm>
                        <a:off x="1554163" y="2630488"/>
                        <a:ext cx="22860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7203" name="Rectangle 3"/>
          <p:cNvSpPr>
            <a:spLocks noGrp="1" noChangeArrowheads="1"/>
          </p:cNvSpPr>
          <p:nvPr>
            <p:ph type="body" idx="1"/>
          </p:nvPr>
        </p:nvSpPr>
        <p:spPr>
          <a:xfrm>
            <a:off x="603250" y="1497013"/>
            <a:ext cx="8083550" cy="45529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Example</a:t>
            </a:r>
          </a:p>
          <a:p>
            <a:pPr lvl="1"/>
            <a:r>
              <a:rPr lang="en-US" altLang="en-US"/>
              <a:t>Calling rate averages 20 calls/minute  (</a:t>
            </a:r>
            <a:r>
              <a:rPr lang="en-US" altLang="en-US">
                <a:latin typeface="Symbol" pitchFamily="18" charset="2"/>
              </a:rPr>
              <a:t>l</a:t>
            </a:r>
            <a:r>
              <a:rPr lang="en-US" altLang="en-US"/>
              <a:t> = 20)</a:t>
            </a:r>
          </a:p>
          <a:p>
            <a:pPr lvl="1"/>
            <a:r>
              <a:rPr lang="en-US" altLang="en-US"/>
              <a:t>Average holding time is 3 minutes (h= 3)</a:t>
            </a:r>
          </a:p>
          <a:p>
            <a:pPr lvl="1"/>
            <a:r>
              <a:rPr lang="en-US" altLang="en-US"/>
              <a:t>Average number of circuits or servers required</a:t>
            </a:r>
          </a:p>
          <a:p>
            <a:pPr lvl="2"/>
            <a:r>
              <a:rPr lang="en-US" altLang="en-US"/>
              <a:t>A = </a:t>
            </a:r>
            <a:r>
              <a:rPr lang="en-US" altLang="en-US">
                <a:latin typeface="Symbol" pitchFamily="18" charset="2"/>
              </a:rPr>
              <a:t>l</a:t>
            </a:r>
            <a:r>
              <a:rPr lang="en-US" altLang="en-US"/>
              <a:t>h </a:t>
            </a:r>
            <a:r>
              <a:rPr lang="en-US" altLang="en-US">
                <a:sym typeface="Wingdings" pitchFamily="2" charset="2"/>
              </a:rPr>
              <a:t>  A = 60</a:t>
            </a:r>
          </a:p>
          <a:p>
            <a:pPr lvl="2"/>
            <a:r>
              <a:rPr lang="en-US" altLang="en-US">
                <a:sym typeface="Wingdings" pitchFamily="2" charset="2"/>
              </a:rPr>
              <a:t>So a switch with capacity of 120 would be half utilized</a:t>
            </a:r>
            <a:endParaRPr lang="en-US"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341313"/>
            <a:ext cx="8229600" cy="522287"/>
          </a:xfrm>
          <a:noFill/>
          <a:ln/>
        </p:spPr>
        <p:txBody>
          <a:bodyPr lIns="44450" tIns="17462" rIns="44450" bIns="17462" anchor="b">
            <a:spAutoFit/>
          </a:bodyPr>
          <a:lstStyle/>
          <a:p>
            <a:r>
              <a:rPr lang="en-US" altLang="en-US"/>
              <a:t>Other Markov Queuing Systems</a:t>
            </a:r>
          </a:p>
        </p:txBody>
      </p:sp>
      <p:sp>
        <p:nvSpPr>
          <p:cNvPr id="769027" name="Rectangle 3"/>
          <p:cNvSpPr>
            <a:spLocks noGrp="1" noChangeArrowheads="1"/>
          </p:cNvSpPr>
          <p:nvPr>
            <p:ph type="body" idx="1"/>
          </p:nvPr>
        </p:nvSpPr>
        <p:spPr>
          <a:noFill/>
          <a:ln/>
        </p:spPr>
        <p:txBody>
          <a:bodyPr lIns="87312" tIns="42862" rIns="87312" bIns="42862"/>
          <a:lstStyle/>
          <a:p>
            <a:pPr marL="327025" indent="-327025"/>
            <a:r>
              <a:rPr lang="en-US" altLang="en-US"/>
              <a:t>A number of other queuing systems are similar to the M/M/1 queue</a:t>
            </a:r>
          </a:p>
          <a:p>
            <a:pPr marL="703263" lvl="1" indent="-261938"/>
            <a:r>
              <a:rPr lang="en-US" altLang="en-US"/>
              <a:t>Poisson arrival process</a:t>
            </a:r>
          </a:p>
          <a:p>
            <a:pPr marL="703263" lvl="1" indent="-261938"/>
            <a:r>
              <a:rPr lang="en-US" altLang="en-US"/>
              <a:t>Exponential service times</a:t>
            </a:r>
          </a:p>
          <a:p>
            <a:pPr marL="327025" indent="-327025"/>
            <a:r>
              <a:rPr lang="en-US" altLang="en-US"/>
              <a:t>Similar systems:</a:t>
            </a:r>
          </a:p>
          <a:p>
            <a:pPr marL="703263" lvl="1" indent="-261938"/>
            <a:r>
              <a:rPr lang="en-US" altLang="en-US"/>
              <a:t>M/M/1/N:  finite buffer (system capacity = </a:t>
            </a:r>
            <a:r>
              <a:rPr lang="en-US" altLang="en-US" i="1"/>
              <a:t>N)</a:t>
            </a:r>
            <a:endParaRPr lang="en-US" altLang="en-US"/>
          </a:p>
          <a:p>
            <a:pPr marL="703263" lvl="1" indent="-261938"/>
            <a:r>
              <a:rPr lang="en-US" altLang="en-US"/>
              <a:t>M/M/m:  </a:t>
            </a:r>
            <a:r>
              <a:rPr lang="en-US" altLang="en-US" i="1"/>
              <a:t>m</a:t>
            </a:r>
            <a:r>
              <a:rPr lang="en-US" altLang="en-US"/>
              <a:t> servers (rather than 1)</a:t>
            </a:r>
          </a:p>
          <a:p>
            <a:pPr marL="703263" lvl="1" indent="-261938"/>
            <a:r>
              <a:rPr lang="en-US" altLang="en-US"/>
              <a:t>M/M/</a:t>
            </a:r>
            <a:r>
              <a:rPr lang="en-US" altLang="en-US">
                <a:latin typeface="Symbol" pitchFamily="18" charset="2"/>
              </a:rPr>
              <a:t>¥</a:t>
            </a:r>
            <a:r>
              <a:rPr lang="en-US" altLang="en-US"/>
              <a:t>:  infinite number of servers (no queuing)</a:t>
            </a:r>
          </a:p>
          <a:p>
            <a:pPr marL="703263" lvl="1" indent="-261938"/>
            <a:r>
              <a:rPr lang="en-US" altLang="en-US"/>
              <a:t>M/M/m/m:  </a:t>
            </a:r>
            <a:r>
              <a:rPr lang="en-US" altLang="en-US" i="1"/>
              <a:t>m</a:t>
            </a:r>
            <a:r>
              <a:rPr lang="en-US" altLang="en-US"/>
              <a:t> servers without queuing</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8227" name="Rectangle 3"/>
          <p:cNvSpPr>
            <a:spLocks noGrp="1" noChangeArrowheads="1"/>
          </p:cNvSpPr>
          <p:nvPr>
            <p:ph type="body" idx="1"/>
          </p:nvPr>
        </p:nvSpPr>
        <p:spPr>
          <a:xfrm>
            <a:off x="603250" y="1304925"/>
            <a:ext cx="8083550" cy="47450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Example</a:t>
            </a:r>
          </a:p>
          <a:p>
            <a:pPr lvl="1"/>
            <a:r>
              <a:rPr lang="en-US" altLang="en-US" dirty="0"/>
              <a:t>Figure shows pattern of activity on a switch of capacity 10 circuits</a:t>
            </a:r>
          </a:p>
          <a:p>
            <a:pPr lvl="1"/>
            <a:r>
              <a:rPr lang="en-US" altLang="en-US" dirty="0"/>
              <a:t>Rate of calls is </a:t>
            </a:r>
            <a:r>
              <a:rPr lang="en-US" altLang="en-US" dirty="0">
                <a:latin typeface="Symbol" pitchFamily="18" charset="2"/>
              </a:rPr>
              <a:t>l</a:t>
            </a:r>
            <a:r>
              <a:rPr lang="en-US" altLang="en-US" dirty="0"/>
              <a:t> = </a:t>
            </a:r>
            <a:r>
              <a:rPr lang="en-US" altLang="en-US" dirty="0" smtClean="0"/>
              <a:t>97 / 60 mins = 1.616 calls / min</a:t>
            </a:r>
            <a:endParaRPr lang="en-US" altLang="en-US" dirty="0"/>
          </a:p>
          <a:p>
            <a:pPr lvl="1"/>
            <a:r>
              <a:rPr lang="en-US" altLang="en-US" dirty="0"/>
              <a:t>Average hold time is h = </a:t>
            </a:r>
            <a:r>
              <a:rPr lang="en-US" altLang="en-US" dirty="0" smtClean="0"/>
              <a:t>294 mins / 97 calls = 3.03 mins</a:t>
            </a:r>
            <a:endParaRPr lang="en-US" altLang="en-US" dirty="0"/>
          </a:p>
          <a:p>
            <a:pPr lvl="1"/>
            <a:r>
              <a:rPr lang="en-US" altLang="en-US" dirty="0"/>
              <a:t>Mean number of calls in progress is A = </a:t>
            </a:r>
            <a:r>
              <a:rPr lang="en-US" altLang="en-US" dirty="0" err="1">
                <a:latin typeface="Symbol" pitchFamily="18" charset="2"/>
              </a:rPr>
              <a:t>l</a:t>
            </a:r>
            <a:r>
              <a:rPr lang="en-US" altLang="en-US" dirty="0" err="1"/>
              <a:t>h</a:t>
            </a:r>
            <a:r>
              <a:rPr lang="en-US" altLang="en-US" dirty="0"/>
              <a:t> = </a:t>
            </a:r>
            <a:r>
              <a:rPr lang="en-US" altLang="en-US" dirty="0" smtClean="0"/>
              <a:t>4.9 </a:t>
            </a:r>
            <a:r>
              <a:rPr lang="en-US" altLang="en-US" dirty="0" err="1"/>
              <a:t>erlangs</a:t>
            </a:r>
            <a:endParaRPr lang="en-US" altLang="en-US" dirty="0"/>
          </a:p>
        </p:txBody>
      </p:sp>
      <p:pic>
        <p:nvPicPr>
          <p:cNvPr id="948228" name="Picture 4" descr="Erlang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3535363"/>
            <a:ext cx="5384800" cy="3322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4925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Recall for M/M/m/m system, the probability of blockage (no queuing) was given by:</a:t>
            </a:r>
          </a:p>
          <a:p>
            <a:pPr>
              <a:buFontTx/>
              <a:buNone/>
            </a:pPr>
            <a:endParaRPr lang="en-US" altLang="en-US"/>
          </a:p>
          <a:p>
            <a:pPr>
              <a:buFontTx/>
              <a:buNone/>
            </a:pPr>
            <a:endParaRPr lang="en-US" altLang="en-US"/>
          </a:p>
          <a:p>
            <a:pPr>
              <a:buFontTx/>
              <a:buNone/>
            </a:pPr>
            <a:endParaRPr lang="en-US" altLang="en-US"/>
          </a:p>
          <a:p>
            <a:pPr>
              <a:buFontTx/>
              <a:buNone/>
            </a:pPr>
            <a:endParaRPr lang="en-US" altLang="en-US"/>
          </a:p>
          <a:p>
            <a:endParaRPr lang="en-US" altLang="en-US"/>
          </a:p>
          <a:p>
            <a:r>
              <a:rPr lang="en-US" altLang="en-US"/>
              <a:t>Substituting previously defined trunked radio terms yields this equation assuming blocked calls are dropped (lost):</a:t>
            </a:r>
          </a:p>
          <a:p>
            <a:pPr>
              <a:buFontTx/>
              <a:buNone/>
            </a:pPr>
            <a:endParaRPr lang="en-US" altLang="en-US"/>
          </a:p>
          <a:p>
            <a:pPr>
              <a:buFontTx/>
              <a:buNone/>
            </a:pPr>
            <a:endParaRPr lang="en-US" altLang="en-US"/>
          </a:p>
        </p:txBody>
      </p:sp>
      <p:graphicFrame>
        <p:nvGraphicFramePr>
          <p:cNvPr id="949252" name="Object 4">
            <a:hlinkClick r:id="" action="ppaction://ole?verb=0"/>
          </p:cNvPr>
          <p:cNvGraphicFramePr>
            <a:graphicFrameLocks/>
          </p:cNvGraphicFramePr>
          <p:nvPr/>
        </p:nvGraphicFramePr>
        <p:xfrm>
          <a:off x="2973388" y="1752600"/>
          <a:ext cx="2241550" cy="1460500"/>
        </p:xfrm>
        <a:graphic>
          <a:graphicData uri="http://schemas.openxmlformats.org/presentationml/2006/ole">
            <mc:AlternateContent xmlns:mc="http://schemas.openxmlformats.org/markup-compatibility/2006">
              <mc:Choice xmlns:v="urn:schemas-microsoft-com:vml" Requires="v">
                <p:oleObj spid="_x0000_s949272" name="Equation" r:id="rId3" imgW="6094080" imgH="4063680" progId="Equation.2">
                  <p:embed/>
                </p:oleObj>
              </mc:Choice>
              <mc:Fallback>
                <p:oleObj name="Equation" r:id="rId3" imgW="6094080" imgH="406368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82707" b="79866"/>
                      <a:stretch>
                        <a:fillRect/>
                      </a:stretch>
                    </p:blipFill>
                    <p:spPr bwMode="auto">
                      <a:xfrm>
                        <a:off x="2973388" y="1752600"/>
                        <a:ext cx="224155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9253" name="Object 5">
            <a:hlinkClick r:id="" action="ppaction://ole?verb=0"/>
          </p:cNvPr>
          <p:cNvGraphicFramePr>
            <a:graphicFrameLocks/>
          </p:cNvGraphicFramePr>
          <p:nvPr/>
        </p:nvGraphicFramePr>
        <p:xfrm>
          <a:off x="2206625" y="4545013"/>
          <a:ext cx="4808538" cy="1063625"/>
        </p:xfrm>
        <a:graphic>
          <a:graphicData uri="http://schemas.openxmlformats.org/presentationml/2006/ole">
            <mc:AlternateContent xmlns:mc="http://schemas.openxmlformats.org/markup-compatibility/2006">
              <mc:Choice xmlns:v="urn:schemas-microsoft-com:vml" Requires="v">
                <p:oleObj spid="_x0000_s949273" name="Equation" r:id="rId5" imgW="2908080" imgH="647640" progId="Equation.3">
                  <p:embed/>
                </p:oleObj>
              </mc:Choice>
              <mc:Fallback>
                <p:oleObj name="Equation" r:id="rId5" imgW="2908080" imgH="6476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625" y="4545013"/>
                        <a:ext cx="4808538"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027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Similarly, for the trunked system which queues blocked calls:</a:t>
            </a:r>
          </a:p>
          <a:p>
            <a:pPr>
              <a:buFontTx/>
              <a:buNone/>
            </a:pPr>
            <a:endParaRPr lang="en-US" altLang="en-US"/>
          </a:p>
          <a:p>
            <a:pPr>
              <a:buFontTx/>
              <a:buNone/>
            </a:pPr>
            <a:endParaRPr lang="en-US" altLang="en-US"/>
          </a:p>
          <a:p>
            <a:pPr>
              <a:buFontTx/>
              <a:buNone/>
            </a:pPr>
            <a:endParaRPr lang="en-US" altLang="en-US"/>
          </a:p>
          <a:p>
            <a:pPr>
              <a:buFontTx/>
              <a:buNone/>
            </a:pPr>
            <a:endParaRPr lang="en-US" altLang="en-US"/>
          </a:p>
          <a:p>
            <a:pPr>
              <a:buFontTx/>
              <a:buNone/>
            </a:pPr>
            <a:endParaRPr lang="en-US" altLang="en-US"/>
          </a:p>
          <a:p>
            <a:r>
              <a:rPr lang="en-US" altLang="en-US"/>
              <a:t>The average delay D for all calls in a queued system is given by </a:t>
            </a:r>
          </a:p>
          <a:p>
            <a:pPr>
              <a:buFontTx/>
              <a:buNone/>
            </a:pPr>
            <a:endParaRPr lang="en-US" altLang="en-US"/>
          </a:p>
          <a:p>
            <a:pPr>
              <a:buFontTx/>
              <a:buNone/>
            </a:pPr>
            <a:endParaRPr lang="en-US" altLang="en-US"/>
          </a:p>
          <a:p>
            <a:pPr>
              <a:buFontTx/>
              <a:buNone/>
            </a:pPr>
            <a:endParaRPr lang="en-US" altLang="en-US"/>
          </a:p>
        </p:txBody>
      </p:sp>
      <p:graphicFrame>
        <p:nvGraphicFramePr>
          <p:cNvPr id="950276" name="Object 4">
            <a:hlinkClick r:id="" action="ppaction://ole?verb=0"/>
          </p:cNvPr>
          <p:cNvGraphicFramePr>
            <a:graphicFrameLocks/>
          </p:cNvGraphicFramePr>
          <p:nvPr/>
        </p:nvGraphicFramePr>
        <p:xfrm>
          <a:off x="2590800" y="1690688"/>
          <a:ext cx="3581400" cy="1231900"/>
        </p:xfrm>
        <a:graphic>
          <a:graphicData uri="http://schemas.openxmlformats.org/presentationml/2006/ole">
            <mc:AlternateContent xmlns:mc="http://schemas.openxmlformats.org/markup-compatibility/2006">
              <mc:Choice xmlns:v="urn:schemas-microsoft-com:vml" Requires="v">
                <p:oleObj spid="_x0000_s950296" name="Equation" r:id="rId3" imgW="6094080" imgH="4063680" progId="Equation.2">
                  <p:embed/>
                </p:oleObj>
              </mc:Choice>
              <mc:Fallback>
                <p:oleObj name="Equation" r:id="rId3" imgW="6094080" imgH="406368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r="70195" b="82683"/>
                      <a:stretch>
                        <a:fillRect/>
                      </a:stretch>
                    </p:blipFill>
                    <p:spPr bwMode="auto">
                      <a:xfrm>
                        <a:off x="2590800" y="1690688"/>
                        <a:ext cx="35814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0277" name="Object 5">
            <a:hlinkClick r:id="" action="ppaction://ole?verb=0"/>
          </p:cNvPr>
          <p:cNvGraphicFramePr>
            <a:graphicFrameLocks/>
          </p:cNvGraphicFramePr>
          <p:nvPr/>
        </p:nvGraphicFramePr>
        <p:xfrm>
          <a:off x="3421063" y="4030663"/>
          <a:ext cx="1665287" cy="739775"/>
        </p:xfrm>
        <a:graphic>
          <a:graphicData uri="http://schemas.openxmlformats.org/presentationml/2006/ole">
            <mc:AlternateContent xmlns:mc="http://schemas.openxmlformats.org/markup-compatibility/2006">
              <mc:Choice xmlns:v="urn:schemas-microsoft-com:vml" Requires="v">
                <p:oleObj spid="_x0000_s950297" name="Equation" r:id="rId5" imgW="952200" imgH="419040" progId="Equation.3">
                  <p:embed/>
                </p:oleObj>
              </mc:Choice>
              <mc:Fallback>
                <p:oleObj name="Equation" r:id="rId5" imgW="95220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1063" y="4030663"/>
                        <a:ext cx="1665287"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1299"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The Erlang B (lost calls cleared—block) and Erlang C (lost calls delayed—queue) formulas have been plotted graphically to allow for ease and rapid determination of GOS for a given type system</a:t>
            </a:r>
          </a:p>
          <a:p>
            <a:pPr>
              <a:buFontTx/>
              <a:buNone/>
            </a:pPr>
            <a:endParaRPr lang="en-US" altLang="en-US"/>
          </a:p>
          <a:p>
            <a:pPr>
              <a:buFontTx/>
              <a:buNone/>
            </a:pPr>
            <a:endParaRPr lang="en-US" altLang="en-US"/>
          </a:p>
          <a:p>
            <a:r>
              <a:rPr lang="en-US" altLang="en-US"/>
              <a:t>Computer simulations still required to determine transient behaviors experienced by given users</a:t>
            </a:r>
          </a:p>
          <a:p>
            <a:pPr>
              <a:buFontTx/>
              <a:buNone/>
            </a:pPr>
            <a:endParaRPr lang="en-US" altLang="en-US"/>
          </a:p>
          <a:p>
            <a:pPr>
              <a:buFontTx/>
              <a:buNone/>
            </a:pPr>
            <a:endParaRPr lang="en-US" altLang="en-US"/>
          </a:p>
          <a:p>
            <a:r>
              <a:rPr lang="en-US" altLang="en-US"/>
              <a:t>Following two slides are taken from Stallings’ text </a:t>
            </a:r>
            <a:r>
              <a:rPr lang="en-US" altLang="en-US" i="1"/>
              <a:t>Local Networks, 2nd Edition</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800"/>
              <a:t>Trunked Radio System Application</a:t>
            </a:r>
            <a:br>
              <a:rPr lang="en-US" altLang="en-US" sz="2800"/>
            </a:br>
            <a:r>
              <a:rPr lang="en-US" altLang="en-US" sz="2800"/>
              <a:t> Erlang B graph</a:t>
            </a:r>
          </a:p>
        </p:txBody>
      </p:sp>
      <p:pic>
        <p:nvPicPr>
          <p:cNvPr id="952323" name="Picture 3" descr="Erlang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020763"/>
            <a:ext cx="8758237" cy="5837237"/>
          </a:xfrm>
          <a:prstGeom prst="rect">
            <a:avLst/>
          </a:prstGeom>
          <a:noFill/>
          <a:extLst>
            <a:ext uri="{909E8E84-426E-40DD-AFC4-6F175D3DCCD1}">
              <a14:hiddenFill xmlns:a14="http://schemas.microsoft.com/office/drawing/2010/main">
                <a:solidFill>
                  <a:srgbClr val="FFFFFF"/>
                </a:solidFill>
              </a14:hiddenFill>
            </a:ext>
          </a:extLst>
        </p:spPr>
      </p:pic>
      <p:sp>
        <p:nvSpPr>
          <p:cNvPr id="952324" name="Text Box 4"/>
          <p:cNvSpPr txBox="1">
            <a:spLocks noChangeArrowheads="1"/>
          </p:cNvSpPr>
          <p:nvPr/>
        </p:nvSpPr>
        <p:spPr bwMode="auto">
          <a:xfrm>
            <a:off x="5143500" y="6450013"/>
            <a:ext cx="293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latin typeface="Times New Roman" pitchFamily="18" charset="0"/>
              </a:rPr>
              <a:t>A</a:t>
            </a:r>
          </a:p>
        </p:txBody>
      </p:sp>
      <p:sp>
        <p:nvSpPr>
          <p:cNvPr id="952325" name="Text Box 5"/>
          <p:cNvSpPr txBox="1">
            <a:spLocks noChangeArrowheads="1"/>
          </p:cNvSpPr>
          <p:nvPr/>
        </p:nvSpPr>
        <p:spPr bwMode="auto">
          <a:xfrm rot="-5400000">
            <a:off x="2382" y="2728119"/>
            <a:ext cx="946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Prob of loss</a:t>
            </a:r>
          </a:p>
        </p:txBody>
      </p:sp>
      <p:sp>
        <p:nvSpPr>
          <p:cNvPr id="952326" name="Text Box 6"/>
          <p:cNvSpPr txBox="1">
            <a:spLocks noChangeArrowheads="1"/>
          </p:cNvSpPr>
          <p:nvPr/>
        </p:nvSpPr>
        <p:spPr bwMode="auto">
          <a:xfrm rot="-21600000">
            <a:off x="6091238" y="6469063"/>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erlangs</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800"/>
              <a:t>Trunked Radio System Application</a:t>
            </a:r>
            <a:br>
              <a:rPr lang="en-US" altLang="en-US" sz="2800"/>
            </a:br>
            <a:r>
              <a:rPr lang="en-US" altLang="en-US" sz="2800"/>
              <a:t> Erlang C graph</a:t>
            </a:r>
          </a:p>
        </p:txBody>
      </p:sp>
      <p:sp>
        <p:nvSpPr>
          <p:cNvPr id="953347" name="Rectangle 3"/>
          <p:cNvSpPr>
            <a:spLocks noChangeArrowheads="1"/>
          </p:cNvSpPr>
          <p:nvPr/>
        </p:nvSpPr>
        <p:spPr bwMode="auto">
          <a:xfrm>
            <a:off x="747713" y="4010025"/>
            <a:ext cx="363537"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0">
                <a:latin typeface="Times New Roman" pitchFamily="18" charset="0"/>
              </a:rPr>
              <a:t>P</a:t>
            </a:r>
            <a:r>
              <a:rPr lang="en-US" altLang="en-US" sz="1200" b="0" baseline="-25000">
                <a:latin typeface="Times New Roman" pitchFamily="18" charset="0"/>
              </a:rPr>
              <a:t>Q </a:t>
            </a:r>
          </a:p>
        </p:txBody>
      </p:sp>
      <p:pic>
        <p:nvPicPr>
          <p:cNvPr id="953348" name="Picture 4" descr="Erlang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1033463"/>
            <a:ext cx="8548687" cy="5824537"/>
          </a:xfrm>
          <a:prstGeom prst="rect">
            <a:avLst/>
          </a:prstGeom>
          <a:noFill/>
          <a:extLst>
            <a:ext uri="{909E8E84-426E-40DD-AFC4-6F175D3DCCD1}">
              <a14:hiddenFill xmlns:a14="http://schemas.microsoft.com/office/drawing/2010/main">
                <a:solidFill>
                  <a:srgbClr val="FFFFFF"/>
                </a:solidFill>
              </a14:hiddenFill>
            </a:ext>
          </a:extLst>
        </p:spPr>
      </p:pic>
      <p:sp>
        <p:nvSpPr>
          <p:cNvPr id="953349" name="Text Box 5"/>
          <p:cNvSpPr txBox="1">
            <a:spLocks noChangeArrowheads="1"/>
          </p:cNvSpPr>
          <p:nvPr/>
        </p:nvSpPr>
        <p:spPr bwMode="auto">
          <a:xfrm>
            <a:off x="5005388" y="6519863"/>
            <a:ext cx="2936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0">
                <a:latin typeface="Times New Roman" pitchFamily="18" charset="0"/>
              </a:rPr>
              <a:t>A</a:t>
            </a:r>
          </a:p>
        </p:txBody>
      </p:sp>
      <p:sp>
        <p:nvSpPr>
          <p:cNvPr id="953350" name="Text Box 6"/>
          <p:cNvSpPr txBox="1">
            <a:spLocks noChangeArrowheads="1"/>
          </p:cNvSpPr>
          <p:nvPr/>
        </p:nvSpPr>
        <p:spPr bwMode="auto">
          <a:xfrm rot="-21600000">
            <a:off x="6091238" y="6583363"/>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erlangs</a:t>
            </a:r>
          </a:p>
        </p:txBody>
      </p:sp>
      <p:sp>
        <p:nvSpPr>
          <p:cNvPr id="953351" name="Text Box 7"/>
          <p:cNvSpPr txBox="1">
            <a:spLocks noChangeArrowheads="1"/>
          </p:cNvSpPr>
          <p:nvPr/>
        </p:nvSpPr>
        <p:spPr bwMode="auto">
          <a:xfrm rot="-5400000">
            <a:off x="-51594" y="2672557"/>
            <a:ext cx="1057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Prob of delay</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437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a:t>Sizing example</a:t>
            </a:r>
          </a:p>
          <a:p>
            <a:pPr lvl="1">
              <a:lnSpc>
                <a:spcPct val="90000"/>
              </a:lnSpc>
            </a:pPr>
            <a:r>
              <a:rPr lang="en-US" altLang="en-US"/>
              <a:t>consider you are the telephone requirements manager for your office</a:t>
            </a:r>
          </a:p>
          <a:p>
            <a:pPr lvl="1">
              <a:lnSpc>
                <a:spcPct val="90000"/>
              </a:lnSpc>
            </a:pPr>
            <a:r>
              <a:rPr lang="en-US" altLang="en-US"/>
              <a:t>office needs 150 phones</a:t>
            </a:r>
          </a:p>
          <a:p>
            <a:pPr lvl="1">
              <a:lnSpc>
                <a:spcPct val="90000"/>
              </a:lnSpc>
            </a:pPr>
            <a:r>
              <a:rPr lang="en-US" altLang="en-US"/>
              <a:t>desired GOS of 1%</a:t>
            </a:r>
          </a:p>
          <a:p>
            <a:pPr lvl="1">
              <a:lnSpc>
                <a:spcPct val="90000"/>
              </a:lnSpc>
            </a:pPr>
            <a:r>
              <a:rPr lang="en-US" altLang="en-US"/>
              <a:t>every phone used on average 5 times per hour with an average call duration of 3 minutes</a:t>
            </a:r>
          </a:p>
          <a:p>
            <a:pPr lvl="1">
              <a:lnSpc>
                <a:spcPct val="90000"/>
              </a:lnSpc>
              <a:buFontTx/>
              <a:buNone/>
            </a:pPr>
            <a:endParaRPr lang="en-US" altLang="en-US"/>
          </a:p>
          <a:p>
            <a:pPr lvl="1">
              <a:lnSpc>
                <a:spcPct val="90000"/>
              </a:lnSpc>
            </a:pPr>
            <a:r>
              <a:rPr lang="en-US" altLang="en-US" b="1"/>
              <a:t>Your job rides on the correct response to the following question</a:t>
            </a:r>
            <a:r>
              <a:rPr lang="en-US" altLang="en-US"/>
              <a:t>:</a:t>
            </a:r>
          </a:p>
          <a:p>
            <a:pPr lvl="2">
              <a:lnSpc>
                <a:spcPct val="90000"/>
              </a:lnSpc>
            </a:pPr>
            <a:r>
              <a:rPr lang="en-US" altLang="en-US"/>
              <a:t>How many dedicated phone lines should be allocated from the PSTN (</a:t>
            </a:r>
            <a:r>
              <a:rPr lang="en-US" altLang="en-US" b="1" i="1"/>
              <a:t>P</a:t>
            </a:r>
            <a:r>
              <a:rPr lang="en-US" altLang="en-US" i="1"/>
              <a:t>ublic </a:t>
            </a:r>
            <a:r>
              <a:rPr lang="en-US" altLang="en-US" b="1" i="1"/>
              <a:t>S</a:t>
            </a:r>
            <a:r>
              <a:rPr lang="en-US" altLang="en-US" i="1"/>
              <a:t>witched </a:t>
            </a:r>
            <a:r>
              <a:rPr lang="en-US" altLang="en-US" b="1" i="1"/>
              <a:t>T</a:t>
            </a:r>
            <a:r>
              <a:rPr lang="en-US" altLang="en-US" i="1"/>
              <a:t>elephone </a:t>
            </a:r>
            <a:r>
              <a:rPr lang="en-US" altLang="en-US" b="1" i="1"/>
              <a:t>N</a:t>
            </a:r>
            <a:r>
              <a:rPr lang="en-US" altLang="en-US" i="1"/>
              <a:t>etwork</a:t>
            </a:r>
            <a:r>
              <a:rPr lang="en-US" altLang="en-US"/>
              <a:t>) to your office?</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Trunked Radio System Application</a:t>
            </a:r>
          </a:p>
        </p:txBody>
      </p:sp>
      <p:sp>
        <p:nvSpPr>
          <p:cNvPr id="95539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None/>
            </a:pPr>
            <a:r>
              <a:rPr lang="en-US" altLang="en-US"/>
              <a:t>Assume no queuing: Erlang B – why?  </a:t>
            </a:r>
          </a:p>
          <a:p>
            <a:pPr>
              <a:buFontTx/>
              <a:buNone/>
            </a:pPr>
            <a:r>
              <a:rPr lang="en-US" altLang="en-US"/>
              <a:t>	People hang up if they get a busy signal</a:t>
            </a:r>
          </a:p>
          <a:p>
            <a:pPr>
              <a:buFontTx/>
              <a:buNone/>
            </a:pPr>
            <a:endParaRPr lang="en-US" altLang="en-US"/>
          </a:p>
          <a:p>
            <a:pPr>
              <a:buFontTx/>
              <a:buNone/>
            </a:pPr>
            <a:r>
              <a:rPr lang="en-US" altLang="en-US"/>
              <a:t>A = </a:t>
            </a:r>
            <a:r>
              <a:rPr lang="en-US" altLang="en-US">
                <a:latin typeface="Symbol" pitchFamily="18" charset="2"/>
              </a:rPr>
              <a:t>l</a:t>
            </a:r>
            <a:r>
              <a:rPr lang="en-US" altLang="en-US"/>
              <a:t>h = 5*3 / 60 = 0.25 offered traffic for each phone (traffic intensity)</a:t>
            </a:r>
          </a:p>
          <a:p>
            <a:pPr>
              <a:buFontTx/>
              <a:buNone/>
            </a:pPr>
            <a:r>
              <a:rPr lang="en-US" altLang="en-US"/>
              <a:t>Entire office offers 150 * 0.25 = 37.5 erlangs</a:t>
            </a:r>
          </a:p>
          <a:p>
            <a:pPr>
              <a:buFontTx/>
              <a:buNone/>
            </a:pPr>
            <a:endParaRPr lang="en-US" altLang="en-US"/>
          </a:p>
          <a:p>
            <a:pPr>
              <a:buFontTx/>
              <a:buNone/>
            </a:pPr>
            <a:r>
              <a:rPr lang="en-US" altLang="en-US"/>
              <a:t>For 1% GOS – P</a:t>
            </a:r>
            <a:r>
              <a:rPr lang="en-US" altLang="en-US" baseline="-25000"/>
              <a:t>m</a:t>
            </a:r>
            <a:r>
              <a:rPr lang="en-US" altLang="en-US"/>
              <a:t> = 0.01 </a:t>
            </a:r>
          </a:p>
          <a:p>
            <a:pPr>
              <a:buFontTx/>
              <a:buNone/>
            </a:pPr>
            <a:r>
              <a:rPr lang="en-US" altLang="en-US"/>
              <a:t>	</a:t>
            </a:r>
            <a:r>
              <a:rPr lang="en-US" altLang="en-US">
                <a:sym typeface="Wingdings" pitchFamily="2" charset="2"/>
              </a:rPr>
              <a:t>need to look for line that intersects 37.5 erlangs and </a:t>
            </a:r>
            <a:r>
              <a:rPr lang="en-US" altLang="en-US"/>
              <a:t>P</a:t>
            </a:r>
            <a:r>
              <a:rPr lang="en-US" altLang="en-US" baseline="-25000"/>
              <a:t>m</a:t>
            </a:r>
            <a:r>
              <a:rPr lang="en-US" altLang="en-US"/>
              <a:t> = 0.01</a:t>
            </a:r>
          </a:p>
          <a:p>
            <a:pPr>
              <a:buFontTx/>
              <a:buNone/>
            </a:pPr>
            <a:r>
              <a:rPr lang="en-US" altLang="en-US"/>
              <a:t>	that is the m = 50 line</a:t>
            </a:r>
          </a:p>
          <a:p>
            <a:pPr>
              <a:buFontTx/>
              <a:buNone/>
            </a:pPr>
            <a:r>
              <a:rPr lang="en-US" altLang="en-US"/>
              <a:t>So, we need 50 lines (circuits)</a:t>
            </a:r>
          </a:p>
          <a:p>
            <a:pPr>
              <a:buFontTx/>
              <a:buNone/>
            </a:pPr>
            <a:r>
              <a:rPr lang="en-US" altLang="en-US"/>
              <a:t>	50 lines are much more cost effective than 150</a:t>
            </a:r>
          </a:p>
          <a:p>
            <a:pPr>
              <a:buFontTx/>
              <a:buNone/>
            </a:pPr>
            <a:endParaRPr lang="en-US" altLang="en-US"/>
          </a:p>
          <a:p>
            <a:pPr>
              <a:buFontTx/>
              <a:buNone/>
            </a:pPr>
            <a:r>
              <a:rPr lang="en-US" altLang="en-US"/>
              <a:t>Note: if we keep the 50 lines, but our offered load goes up to 50 erlangs because increase in number and/or length of calls, P</a:t>
            </a:r>
            <a:r>
              <a:rPr lang="en-US" altLang="en-US" baseline="-25000"/>
              <a:t>m</a:t>
            </a:r>
            <a:r>
              <a:rPr lang="en-US" altLang="en-US"/>
              <a:t> = 0.1 or 10%</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800" dirty="0"/>
              <a:t>Trunked Radio System Application</a:t>
            </a:r>
            <a:br>
              <a:rPr lang="en-US" altLang="en-US" sz="2800" dirty="0"/>
            </a:br>
            <a:r>
              <a:rPr lang="en-US" altLang="en-US" sz="2800" dirty="0"/>
              <a:t> </a:t>
            </a:r>
            <a:r>
              <a:rPr lang="en-US" altLang="en-US" sz="2800" dirty="0" err="1"/>
              <a:t>Erlang</a:t>
            </a:r>
            <a:r>
              <a:rPr lang="en-US" altLang="en-US" sz="2800" dirty="0"/>
              <a:t> B graph</a:t>
            </a:r>
          </a:p>
        </p:txBody>
      </p:sp>
      <p:pic>
        <p:nvPicPr>
          <p:cNvPr id="956419" name="Picture 3" descr="Erlang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9338"/>
            <a:ext cx="9142669" cy="5808662"/>
          </a:xfrm>
          <a:prstGeom prst="rect">
            <a:avLst/>
          </a:prstGeom>
          <a:noFill/>
          <a:extLst>
            <a:ext uri="{909E8E84-426E-40DD-AFC4-6F175D3DCCD1}">
              <a14:hiddenFill xmlns:a14="http://schemas.microsoft.com/office/drawing/2010/main">
                <a:solidFill>
                  <a:srgbClr val="FFFFFF"/>
                </a:solidFill>
              </a14:hiddenFill>
            </a:ext>
          </a:extLst>
        </p:spPr>
      </p:pic>
      <p:sp>
        <p:nvSpPr>
          <p:cNvPr id="956423" name="Text Box 7"/>
          <p:cNvSpPr txBox="1">
            <a:spLocks noChangeArrowheads="1"/>
          </p:cNvSpPr>
          <p:nvPr/>
        </p:nvSpPr>
        <p:spPr bwMode="auto">
          <a:xfrm rot="-5400000">
            <a:off x="2382" y="2728119"/>
            <a:ext cx="946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Prob of loss</a:t>
            </a:r>
          </a:p>
        </p:txBody>
      </p:sp>
      <p:sp>
        <p:nvSpPr>
          <p:cNvPr id="956424" name="Text Box 8"/>
          <p:cNvSpPr txBox="1">
            <a:spLocks noChangeArrowheads="1"/>
          </p:cNvSpPr>
          <p:nvPr/>
        </p:nvSpPr>
        <p:spPr bwMode="auto">
          <a:xfrm rot="-21600000">
            <a:off x="6091238" y="6469063"/>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imes New Roman" pitchFamily="18" charset="0"/>
              </a:rPr>
              <a:t>erlangs</a:t>
            </a:r>
          </a:p>
        </p:txBody>
      </p:sp>
      <p:grpSp>
        <p:nvGrpSpPr>
          <p:cNvPr id="4" name="Group 3"/>
          <p:cNvGrpSpPr/>
          <p:nvPr/>
        </p:nvGrpSpPr>
        <p:grpSpPr>
          <a:xfrm>
            <a:off x="7609104" y="1049338"/>
            <a:ext cx="0" cy="5694362"/>
            <a:chOff x="7609104" y="1049338"/>
            <a:chExt cx="0" cy="5694362"/>
          </a:xfrm>
        </p:grpSpPr>
        <p:sp>
          <p:nvSpPr>
            <p:cNvPr id="9" name="Line 5"/>
            <p:cNvSpPr>
              <a:spLocks noChangeShapeType="1"/>
            </p:cNvSpPr>
            <p:nvPr/>
          </p:nvSpPr>
          <p:spPr bwMode="auto">
            <a:xfrm flipV="1">
              <a:off x="7609104" y="6400800"/>
              <a:ext cx="0" cy="3429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0" name="Straight Connector 11"/>
            <p:cNvCxnSpPr>
              <a:cxnSpLocks noChangeShapeType="1"/>
            </p:cNvCxnSpPr>
            <p:nvPr/>
          </p:nvCxnSpPr>
          <p:spPr bwMode="auto">
            <a:xfrm flipV="1">
              <a:off x="7609104" y="1049338"/>
              <a:ext cx="0" cy="5351462"/>
            </a:xfrm>
            <a:prstGeom prst="line">
              <a:avLst/>
            </a:prstGeom>
            <a:noFill/>
            <a:ln w="28575"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grpSp>
        <p:nvGrpSpPr>
          <p:cNvPr id="5" name="Group 4"/>
          <p:cNvGrpSpPr/>
          <p:nvPr/>
        </p:nvGrpSpPr>
        <p:grpSpPr>
          <a:xfrm>
            <a:off x="214313" y="3883798"/>
            <a:ext cx="8574087" cy="59660"/>
            <a:chOff x="214313" y="3883798"/>
            <a:chExt cx="8574087" cy="59660"/>
          </a:xfrm>
        </p:grpSpPr>
        <p:sp>
          <p:nvSpPr>
            <p:cNvPr id="13" name="Line 4"/>
            <p:cNvSpPr>
              <a:spLocks noChangeShapeType="1"/>
            </p:cNvSpPr>
            <p:nvPr/>
          </p:nvSpPr>
          <p:spPr bwMode="auto">
            <a:xfrm>
              <a:off x="214313" y="3943458"/>
              <a:ext cx="44291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4" name="Straight Connector 2"/>
            <p:cNvCxnSpPr>
              <a:cxnSpLocks noChangeShapeType="1"/>
            </p:cNvCxnSpPr>
            <p:nvPr/>
          </p:nvCxnSpPr>
          <p:spPr bwMode="auto">
            <a:xfrm flipV="1">
              <a:off x="657225" y="3883798"/>
              <a:ext cx="8131175" cy="59660"/>
            </a:xfrm>
            <a:prstGeom prst="line">
              <a:avLst/>
            </a:prstGeom>
            <a:noFill/>
            <a:ln w="28575"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grpSp>
        <p:nvGrpSpPr>
          <p:cNvPr id="6" name="Group 5"/>
          <p:cNvGrpSpPr/>
          <p:nvPr/>
        </p:nvGrpSpPr>
        <p:grpSpPr>
          <a:xfrm>
            <a:off x="7486866" y="1236771"/>
            <a:ext cx="1388995" cy="2770058"/>
            <a:chOff x="7486866" y="1236771"/>
            <a:chExt cx="1388995" cy="2770058"/>
          </a:xfrm>
        </p:grpSpPr>
        <p:sp>
          <p:nvSpPr>
            <p:cNvPr id="12" name="Oval 8"/>
            <p:cNvSpPr>
              <a:spLocks noChangeArrowheads="1"/>
            </p:cNvSpPr>
            <p:nvPr/>
          </p:nvSpPr>
          <p:spPr bwMode="auto">
            <a:xfrm>
              <a:off x="7486866" y="3760767"/>
              <a:ext cx="244475" cy="246062"/>
            </a:xfrm>
            <a:prstGeom prst="ellipse">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sp>
          <p:nvSpPr>
            <p:cNvPr id="16" name="Line 6"/>
            <p:cNvSpPr>
              <a:spLocks noChangeShapeType="1"/>
            </p:cNvSpPr>
            <p:nvPr/>
          </p:nvSpPr>
          <p:spPr bwMode="auto">
            <a:xfrm flipV="1">
              <a:off x="7624911" y="3175108"/>
              <a:ext cx="1250950" cy="703263"/>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7" name="Line 6"/>
            <p:cNvSpPr>
              <a:spLocks noChangeShapeType="1"/>
            </p:cNvSpPr>
            <p:nvPr/>
          </p:nvSpPr>
          <p:spPr bwMode="auto">
            <a:xfrm>
              <a:off x="8012261" y="1511408"/>
              <a:ext cx="863600" cy="16637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Oval 8"/>
            <p:cNvSpPr>
              <a:spLocks noChangeArrowheads="1"/>
            </p:cNvSpPr>
            <p:nvPr/>
          </p:nvSpPr>
          <p:spPr bwMode="auto">
            <a:xfrm>
              <a:off x="7826524" y="1236771"/>
              <a:ext cx="244475" cy="246062"/>
            </a:xfrm>
            <a:prstGeom prst="ellipse">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Rectangle 12"/>
          <p:cNvSpPr>
            <a:spLocks noGrp="1" noChangeArrowheads="1"/>
          </p:cNvSpPr>
          <p:nvPr>
            <p:ph type="title"/>
          </p:nvPr>
        </p:nvSpPr>
        <p:spPr/>
        <p:txBody>
          <a:bodyPr/>
          <a:lstStyle/>
          <a:p>
            <a:r>
              <a:rPr lang="en-US" altLang="en-US"/>
              <a:t>You should now be able to …  (1)</a:t>
            </a:r>
          </a:p>
        </p:txBody>
      </p:sp>
      <p:sp>
        <p:nvSpPr>
          <p:cNvPr id="9229" name="Rectangle 13"/>
          <p:cNvSpPr>
            <a:spLocks noGrp="1" noChangeArrowheads="1"/>
          </p:cNvSpPr>
          <p:nvPr>
            <p:ph type="body" idx="1"/>
          </p:nvPr>
        </p:nvSpPr>
        <p:spPr/>
        <p:txBody>
          <a:bodyPr/>
          <a:lstStyle/>
          <a:p>
            <a:r>
              <a:rPr lang="en-US" altLang="en-US"/>
              <a:t>Model M/M/… queues with Markov chains</a:t>
            </a:r>
          </a:p>
          <a:p>
            <a:r>
              <a:rPr lang="en-US" altLang="en-US"/>
              <a:t>Derive and apply results for various M/M/… systems</a:t>
            </a:r>
          </a:p>
          <a:p>
            <a:r>
              <a:rPr lang="en-US" altLang="en-US"/>
              <a:t>Identify which of the models studied applies to a particular practical problem</a:t>
            </a:r>
          </a:p>
          <a:p>
            <a:r>
              <a:rPr lang="en-US" altLang="en-US"/>
              <a:t>Apply Markov-chain techniques to extend the results from M/M/… systems into the multichannel call concentration problem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2874</TotalTime>
  <Words>4363</Words>
  <Application>Microsoft Office PowerPoint</Application>
  <PresentationFormat>On-screen Show (4:3)</PresentationFormat>
  <Paragraphs>815</Paragraphs>
  <Slides>100</Slides>
  <Notes>35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100</vt:i4>
      </vt:variant>
    </vt:vector>
  </HeadingPairs>
  <TitlesOfParts>
    <vt:vector size="109" baseType="lpstr">
      <vt:lpstr>Arial</vt:lpstr>
      <vt:lpstr>Monotype Sorts</vt:lpstr>
      <vt:lpstr>Symbol</vt:lpstr>
      <vt:lpstr>Times New Roman</vt:lpstr>
      <vt:lpstr>Wingdings</vt:lpstr>
      <vt:lpstr>Default Design</vt:lpstr>
      <vt:lpstr>Equation</vt:lpstr>
      <vt:lpstr>Clip</vt:lpstr>
      <vt:lpstr>Chart</vt:lpstr>
      <vt:lpstr>Queuing Theory: Other Queues</vt:lpstr>
      <vt:lpstr>Outline</vt:lpstr>
      <vt:lpstr>Reading</vt:lpstr>
      <vt:lpstr>State-Dependent M/M/1 Queues (1)</vt:lpstr>
      <vt:lpstr>State-Dependent M/M/1 Queues (2)</vt:lpstr>
      <vt:lpstr>State-Dependent M/M/1 Queues (3)</vt:lpstr>
      <vt:lpstr>State-Dependent M/M/1 Queues (4)</vt:lpstr>
      <vt:lpstr>State-Dependent M/M/1 Queues (5)</vt:lpstr>
      <vt:lpstr>Other Markov Queuing Systems</vt:lpstr>
      <vt:lpstr>M/M/1/N Queue (1)</vt:lpstr>
      <vt:lpstr>M/M/1/N Queue (2)</vt:lpstr>
      <vt:lpstr>M/M/1/N Queue (3)</vt:lpstr>
      <vt:lpstr>M/M/1/N Queue (4)</vt:lpstr>
      <vt:lpstr>Exercise 1</vt:lpstr>
      <vt:lpstr>Exercise 1 Solutions</vt:lpstr>
      <vt:lpstr>M/M/¥ Queue</vt:lpstr>
      <vt:lpstr>M/M/ Queue:  Derivation of pn</vt:lpstr>
      <vt:lpstr>M/M/ Queue:  Derivation of p0</vt:lpstr>
      <vt:lpstr>M/M/ Queue:  Results</vt:lpstr>
      <vt:lpstr>M/M/m Queue (1)</vt:lpstr>
      <vt:lpstr>M/M/m Queue (2)</vt:lpstr>
      <vt:lpstr>M/M/m Queue (3)</vt:lpstr>
      <vt:lpstr>M/M/m Queue:  Derivation of pn</vt:lpstr>
      <vt:lpstr>M/M/m Queue:  Derivation of pn (continued)</vt:lpstr>
      <vt:lpstr>M/M/m Queue:  Derivation of pn (continued)</vt:lpstr>
      <vt:lpstr>M/M/m Queue:  Derivation of p0</vt:lpstr>
      <vt:lpstr>M/M/m Queue (4)</vt:lpstr>
      <vt:lpstr>M/M/m Queue (5)</vt:lpstr>
      <vt:lpstr>M/M/m Queue (6)</vt:lpstr>
      <vt:lpstr>M/M/m Queue (7)</vt:lpstr>
      <vt:lpstr>M/M/m Statistical Multiplexing (1)</vt:lpstr>
      <vt:lpstr>M/M/m Statistical Multiplexing (2)</vt:lpstr>
      <vt:lpstr>M/M/m Statistical Multiplexing (3)</vt:lpstr>
      <vt:lpstr>M/M/m Statistical Multiplexing (4)</vt:lpstr>
      <vt:lpstr>M/M/m Statistical Multiplexing (5)</vt:lpstr>
      <vt:lpstr>M/M/m/m Queue (1)</vt:lpstr>
      <vt:lpstr>M/M/m/m Queue (2)</vt:lpstr>
      <vt:lpstr>M/M/m/m Queue (3)</vt:lpstr>
      <vt:lpstr>M/M/m/m Queue:  Derivation of pn</vt:lpstr>
      <vt:lpstr>M/M/m/m Queue:  Derivation of p0</vt:lpstr>
      <vt:lpstr>M/M/m/m Queue (4)</vt:lpstr>
      <vt:lpstr>M/M/m/m Queue (5)</vt:lpstr>
      <vt:lpstr>Multi-Channel Call Concentration (1)</vt:lpstr>
      <vt:lpstr>Multi-Channel Call Concentration (2)</vt:lpstr>
      <vt:lpstr>Call Concentration:  Notation (1)</vt:lpstr>
      <vt:lpstr>Call Concentration:  Notation (2)</vt:lpstr>
      <vt:lpstr>Call Concentration:  Markov Chain (1)</vt:lpstr>
      <vt:lpstr>Call Concentration:  Markov Chain (2)</vt:lpstr>
      <vt:lpstr>Call Concentration:  Markov Chain (3)</vt:lpstr>
      <vt:lpstr>Call Concentration:  Markov Chain (4)</vt:lpstr>
      <vt:lpstr>Call Concentration: Balance Equations (1)</vt:lpstr>
      <vt:lpstr>Call Concentration: Balance Equations (2)</vt:lpstr>
      <vt:lpstr>Call Concentration:  Blocking (1)</vt:lpstr>
      <vt:lpstr>Call Concentration:  Blocking (2)</vt:lpstr>
      <vt:lpstr>M/G/1 Queue:  Motivation (1)</vt:lpstr>
      <vt:lpstr>M/G/1 Queue:  Motivation (2)</vt:lpstr>
      <vt:lpstr>M/G/1 Queue as a Markov Chain? (1)</vt:lpstr>
      <vt:lpstr>M/G/1 Queue as a Markov Chain? (2)</vt:lpstr>
      <vt:lpstr>M/G/1 Queue:  Residual Service Time</vt:lpstr>
      <vt:lpstr>Exercise 3</vt:lpstr>
      <vt:lpstr>M/G/1 Queue:  P-K Formula (1)</vt:lpstr>
      <vt:lpstr>M/G/1 Queue:  P-K Formula (2)</vt:lpstr>
      <vt:lpstr>M/G/1 Queues:  Results (1)</vt:lpstr>
      <vt:lpstr>M/G/1 Queues:  Results (2)</vt:lpstr>
      <vt:lpstr>M/G/1 Queues:  Special Cases (1)</vt:lpstr>
      <vt:lpstr>M/G/1 Queues:  Special Cases (2)</vt:lpstr>
      <vt:lpstr>Exercise 4</vt:lpstr>
      <vt:lpstr>Exercise 4 (Solutions)</vt:lpstr>
      <vt:lpstr>Queuing Theory Problems</vt:lpstr>
      <vt:lpstr>Queuing Theory Problems</vt:lpstr>
      <vt:lpstr>Queuing Theory Problems</vt:lpstr>
      <vt:lpstr>M/G/1:  Delay in Go-Back n ARQ (1)</vt:lpstr>
      <vt:lpstr>M/G/1:  Delay in Go-Back n ARQ (2)</vt:lpstr>
      <vt:lpstr>M/G/1:  Delay in Go-Back n ARQ (3)</vt:lpstr>
      <vt:lpstr>M/G/1:  Delay in Go-Back n ARQ (4)</vt:lpstr>
      <vt:lpstr>M/G/1:  Delay in Go-Back n ARQ (5)</vt:lpstr>
      <vt:lpstr>M/G/1:  Delay in Go-Back n ARQ (6)</vt:lpstr>
      <vt:lpstr>M/G/1:  Delay in Go-Back n ARQ (7)</vt:lpstr>
      <vt:lpstr>M/G/1:  Delay in Go-Back n ARQ (8)</vt:lpstr>
      <vt:lpstr>M/G/1:  Delay in Go-Back n ARQ (9)</vt:lpstr>
      <vt:lpstr>Delay in Go-Back-n ARQ (continued)</vt:lpstr>
      <vt:lpstr>M/G/1 Queue with Priority</vt:lpstr>
      <vt:lpstr>M/G/1 Queue with Priority:  Model</vt:lpstr>
      <vt:lpstr>M/G/1 Queue with Priority:  Utilization</vt:lpstr>
      <vt:lpstr>M/G/1 Queue with Priority:  Results</vt:lpstr>
      <vt:lpstr>Queuing Theory Application</vt:lpstr>
      <vt:lpstr>Trunked Radio System Application</vt:lpstr>
      <vt:lpstr>Trunked Radio System Application</vt:lpstr>
      <vt:lpstr>Trunked Radio System Application</vt:lpstr>
      <vt:lpstr>Trunked Radio System Application</vt:lpstr>
      <vt:lpstr>Trunked Radio System Application</vt:lpstr>
      <vt:lpstr>Trunked Radio System Application</vt:lpstr>
      <vt:lpstr>Trunked Radio System Application</vt:lpstr>
      <vt:lpstr>Trunked Radio System Application  Erlang B graph</vt:lpstr>
      <vt:lpstr>Trunked Radio System Application  Erlang C graph</vt:lpstr>
      <vt:lpstr>Trunked Radio System Application</vt:lpstr>
      <vt:lpstr>Trunked Radio System Application</vt:lpstr>
      <vt:lpstr>Trunked Radio System Application  Erlang B graph</vt:lpstr>
      <vt:lpstr>You should now be able to …  (1)</vt:lpstr>
      <vt:lpstr>You should now be able to …  (2)</vt:lpstr>
    </vt:vector>
  </TitlesOfParts>
  <Company>Virginia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Scott F. Midkiff</dc:creator>
  <cp:lastModifiedBy>Graham, Scott R Civ USAF AETC AFIT/ENG</cp:lastModifiedBy>
  <cp:revision>384</cp:revision>
  <cp:lastPrinted>2001-03-02T03:24:36Z</cp:lastPrinted>
  <dcterms:created xsi:type="dcterms:W3CDTF">1999-01-20T01:35:04Z</dcterms:created>
  <dcterms:modified xsi:type="dcterms:W3CDTF">2017-04-12T15:20:23Z</dcterms:modified>
</cp:coreProperties>
</file>