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1"/>
  </p:notesMasterIdLst>
  <p:handoutMasterIdLst>
    <p:handoutMasterId r:id="rId112"/>
  </p:handoutMasterIdLst>
  <p:sldIdLst>
    <p:sldId id="256" r:id="rId2"/>
    <p:sldId id="344" r:id="rId3"/>
    <p:sldId id="345" r:id="rId4"/>
    <p:sldId id="346" r:id="rId5"/>
    <p:sldId id="347" r:id="rId6"/>
    <p:sldId id="425" r:id="rId7"/>
    <p:sldId id="348" r:id="rId8"/>
    <p:sldId id="349" r:id="rId9"/>
    <p:sldId id="350" r:id="rId10"/>
    <p:sldId id="351" r:id="rId11"/>
    <p:sldId id="352" r:id="rId12"/>
    <p:sldId id="353" r:id="rId13"/>
    <p:sldId id="427" r:id="rId14"/>
    <p:sldId id="399" r:id="rId15"/>
    <p:sldId id="428" r:id="rId16"/>
    <p:sldId id="408" r:id="rId17"/>
    <p:sldId id="400" r:id="rId18"/>
    <p:sldId id="409" r:id="rId19"/>
    <p:sldId id="410" r:id="rId20"/>
    <p:sldId id="411" r:id="rId21"/>
    <p:sldId id="413" r:id="rId22"/>
    <p:sldId id="414" r:id="rId23"/>
    <p:sldId id="461" r:id="rId24"/>
    <p:sldId id="412" r:id="rId25"/>
    <p:sldId id="415" r:id="rId26"/>
    <p:sldId id="416" r:id="rId27"/>
    <p:sldId id="417" r:id="rId28"/>
    <p:sldId id="418" r:id="rId29"/>
    <p:sldId id="471" r:id="rId30"/>
    <p:sldId id="473" r:id="rId31"/>
    <p:sldId id="419" r:id="rId32"/>
    <p:sldId id="474" r:id="rId33"/>
    <p:sldId id="475" r:id="rId34"/>
    <p:sldId id="420" r:id="rId35"/>
    <p:sldId id="421" r:id="rId36"/>
    <p:sldId id="462" r:id="rId37"/>
    <p:sldId id="422" r:id="rId38"/>
    <p:sldId id="423" r:id="rId39"/>
    <p:sldId id="424" r:id="rId40"/>
    <p:sldId id="463" r:id="rId41"/>
    <p:sldId id="429" r:id="rId42"/>
    <p:sldId id="432" r:id="rId43"/>
    <p:sldId id="435" r:id="rId44"/>
    <p:sldId id="433" r:id="rId45"/>
    <p:sldId id="434" r:id="rId46"/>
    <p:sldId id="426" r:id="rId47"/>
    <p:sldId id="470" r:id="rId48"/>
    <p:sldId id="359" r:id="rId49"/>
    <p:sldId id="355" r:id="rId50"/>
    <p:sldId id="356" r:id="rId51"/>
    <p:sldId id="357" r:id="rId52"/>
    <p:sldId id="436" r:id="rId53"/>
    <p:sldId id="360" r:id="rId54"/>
    <p:sldId id="361" r:id="rId55"/>
    <p:sldId id="438" r:id="rId56"/>
    <p:sldId id="362" r:id="rId57"/>
    <p:sldId id="439" r:id="rId58"/>
    <p:sldId id="363" r:id="rId59"/>
    <p:sldId id="364" r:id="rId60"/>
    <p:sldId id="365" r:id="rId61"/>
    <p:sldId id="440" r:id="rId62"/>
    <p:sldId id="366" r:id="rId63"/>
    <p:sldId id="367" r:id="rId64"/>
    <p:sldId id="368" r:id="rId65"/>
    <p:sldId id="369" r:id="rId66"/>
    <p:sldId id="370" r:id="rId67"/>
    <p:sldId id="371" r:id="rId68"/>
    <p:sldId id="444" r:id="rId69"/>
    <p:sldId id="372" r:id="rId70"/>
    <p:sldId id="445" r:id="rId71"/>
    <p:sldId id="373" r:id="rId72"/>
    <p:sldId id="446" r:id="rId73"/>
    <p:sldId id="374" r:id="rId74"/>
    <p:sldId id="375" r:id="rId75"/>
    <p:sldId id="376" r:id="rId76"/>
    <p:sldId id="448" r:id="rId77"/>
    <p:sldId id="449" r:id="rId78"/>
    <p:sldId id="450" r:id="rId79"/>
    <p:sldId id="451" r:id="rId80"/>
    <p:sldId id="452" r:id="rId81"/>
    <p:sldId id="464" r:id="rId82"/>
    <p:sldId id="383" r:id="rId83"/>
    <p:sldId id="384" r:id="rId84"/>
    <p:sldId id="385" r:id="rId85"/>
    <p:sldId id="386" r:id="rId86"/>
    <p:sldId id="387" r:id="rId87"/>
    <p:sldId id="388" r:id="rId88"/>
    <p:sldId id="390" r:id="rId89"/>
    <p:sldId id="453" r:id="rId90"/>
    <p:sldId id="454" r:id="rId91"/>
    <p:sldId id="456" r:id="rId92"/>
    <p:sldId id="391" r:id="rId93"/>
    <p:sldId id="455" r:id="rId94"/>
    <p:sldId id="458" r:id="rId95"/>
    <p:sldId id="392" r:id="rId96"/>
    <p:sldId id="457" r:id="rId97"/>
    <p:sldId id="465" r:id="rId98"/>
    <p:sldId id="466" r:id="rId99"/>
    <p:sldId id="467" r:id="rId100"/>
    <p:sldId id="394" r:id="rId101"/>
    <p:sldId id="395" r:id="rId102"/>
    <p:sldId id="396" r:id="rId103"/>
    <p:sldId id="469" r:id="rId104"/>
    <p:sldId id="468" r:id="rId105"/>
    <p:sldId id="397" r:id="rId106"/>
    <p:sldId id="459" r:id="rId107"/>
    <p:sldId id="460" r:id="rId108"/>
    <p:sldId id="260" r:id="rId109"/>
    <p:sldId id="447" r:id="rId110"/>
  </p:sldIdLst>
  <p:sldSz cx="9144000" cy="6858000" type="screen4x3"/>
  <p:notesSz cx="6831013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00FF"/>
    <a:srgbClr val="000066"/>
    <a:srgbClr val="990000"/>
    <a:srgbClr val="800000"/>
    <a:srgbClr val="00FF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702" y="-390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9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 b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 b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0500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ctr" defTabSz="930275" eaLnBrk="0" hangingPunct="0">
              <a:defRPr sz="1200" b="1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2001, 2002, Scott F. Midkiff and Luiz A. DaSilva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 b="1">
                <a:cs typeface="+mn-cs"/>
              </a:defRPr>
            </a:lvl1pPr>
          </a:lstStyle>
          <a:p>
            <a:pPr>
              <a:defRPr/>
            </a:pPr>
            <a:fld id="{18D78E85-DE9C-43A6-929F-B087F673C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62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7413" cy="3522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2001, 2002, Scott F. Midkiff and Luiz A. DaSilva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A40C8B9-3430-47BE-8ED2-900FD007B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08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704850"/>
            <a:ext cx="4699000" cy="35242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4050"/>
            <a:ext cx="5011737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6" tIns="43928" rIns="87856" bIns="4392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331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704850"/>
            <a:ext cx="4699000" cy="352425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4050"/>
            <a:ext cx="5011737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704850"/>
            <a:ext cx="4699000" cy="352425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4050"/>
            <a:ext cx="5011737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704850"/>
            <a:ext cx="4699000" cy="352425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4050"/>
            <a:ext cx="5011737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187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Scott F. Midkiff and Luiz A. DaSilva</a:t>
            </a: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603250"/>
            <a:ext cx="4652962" cy="34893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1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37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5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75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8452" name="Line 4"/>
          <p:cNvSpPr>
            <a:spLocks noChangeShapeType="1"/>
          </p:cNvSpPr>
          <p:nvPr userDrawn="1"/>
        </p:nvSpPr>
        <p:spPr bwMode="auto">
          <a:xfrm>
            <a:off x="714375" y="1143000"/>
            <a:ext cx="77152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128453" name="Rectangle 5"/>
          <p:cNvSpPr>
            <a:spLocks noChangeArrowheads="1"/>
          </p:cNvSpPr>
          <p:nvPr userDrawn="1"/>
        </p:nvSpPr>
        <p:spPr bwMode="auto">
          <a:xfrm>
            <a:off x="0" y="6586538"/>
            <a:ext cx="2362200" cy="271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200">
                <a:cs typeface="+mn-cs"/>
              </a:rPr>
              <a:t>CSCE 654  Networks of Queues</a:t>
            </a:r>
          </a:p>
        </p:txBody>
      </p:sp>
      <p:sp>
        <p:nvSpPr>
          <p:cNvPr id="1128454" name="Rectangle 6"/>
          <p:cNvSpPr>
            <a:spLocks noChangeArrowheads="1"/>
          </p:cNvSpPr>
          <p:nvPr userDrawn="1"/>
        </p:nvSpPr>
        <p:spPr bwMode="auto">
          <a:xfrm>
            <a:off x="8777288" y="6586538"/>
            <a:ext cx="366712" cy="271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fld id="{91A0EE5C-FB5E-450B-A745-5E5C5D7C8D05}" type="slidenum">
              <a:rPr lang="en-US" sz="1200">
                <a:cs typeface="+mn-cs"/>
              </a:rPr>
              <a:pPr eaLnBrk="0" hangingPunct="0">
                <a:defRPr/>
              </a:pPr>
              <a:t>‹#›</a:t>
            </a:fld>
            <a:endParaRPr lang="en-US" sz="12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6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8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81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82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83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4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6.e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5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8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3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7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3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1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2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3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4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45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47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9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0.e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2.e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5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56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7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8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0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2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4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7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64452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Networks of Queues</a:t>
            </a:r>
            <a:endParaRPr lang="en-US" alt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124200"/>
            <a:ext cx="82296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CSCE 654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Computer Communication Networks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Dr. Scott Graham</a:t>
            </a: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Department of Electrical and Computer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Air Force Institute of Technology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 smtClean="0"/>
              <a:t>(Material from Maj Tom </a:t>
            </a:r>
            <a:r>
              <a:rPr lang="en-US" altLang="en-US" sz="1600" b="1" dirty="0" err="1" smtClean="0"/>
              <a:t>Dube</a:t>
            </a:r>
            <a:r>
              <a:rPr lang="en-US" altLang="en-US" sz="1600" b="1" dirty="0" smtClean="0"/>
              <a:t>, Maj Ryan Thomas, Maj Scott R. Graham, </a:t>
            </a:r>
            <a:br>
              <a:rPr lang="en-US" altLang="en-US" sz="1600" b="1" dirty="0" smtClean="0"/>
            </a:br>
            <a:r>
              <a:rPr lang="en-US" altLang="en-US" sz="1600" b="1" dirty="0" smtClean="0"/>
              <a:t>Dr. Barry Mullins &amp; Dr. Scott </a:t>
            </a:r>
            <a:r>
              <a:rPr lang="en-US" altLang="en-US" sz="1600" b="1" dirty="0" err="1" smtClean="0"/>
              <a:t>Midkiff</a:t>
            </a:r>
            <a:r>
              <a:rPr lang="en-US" altLang="en-US" sz="1600" b="1" dirty="0" smtClean="0"/>
              <a:t> is gratefully acknowledged)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Analytical Difficulties:  Part 1  (3)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z="1800" smtClean="0"/>
              <a:t>Consider the second queue</a:t>
            </a:r>
          </a:p>
          <a:p>
            <a:pPr marL="703263" lvl="1" indent="-261938" eaLnBrk="1" hangingPunct="1"/>
            <a:r>
              <a:rPr lang="en-US" altLang="en-US" sz="1800" smtClean="0"/>
              <a:t>Interarrival time, </a:t>
            </a:r>
            <a:r>
              <a:rPr lang="en-US" altLang="en-US" sz="1800" smtClean="0">
                <a:latin typeface="Symbol" pitchFamily="18" charset="2"/>
              </a:rPr>
              <a:t>t</a:t>
            </a:r>
            <a:r>
              <a:rPr lang="en-US" altLang="en-US" i="1" baseline="-25000" smtClean="0"/>
              <a:t>n</a:t>
            </a:r>
            <a:r>
              <a:rPr lang="en-US" altLang="en-US" sz="1800" smtClean="0"/>
              <a:t>, the time between arrivals of packets </a:t>
            </a:r>
            <a:r>
              <a:rPr lang="en-US" altLang="en-US" sz="1800" i="1" smtClean="0"/>
              <a:t>n</a:t>
            </a:r>
            <a:r>
              <a:rPr lang="en-US" altLang="en-US" sz="1800" smtClean="0"/>
              <a:t> and </a:t>
            </a:r>
            <a:r>
              <a:rPr lang="en-US" altLang="en-US" sz="1800" i="1" smtClean="0"/>
              <a:t>n</a:t>
            </a:r>
            <a:r>
              <a:rPr lang="en-US" altLang="en-US" sz="1800" smtClean="0"/>
              <a:t>+1</a:t>
            </a:r>
          </a:p>
          <a:p>
            <a:pPr marL="703263" lvl="1" indent="-261938" eaLnBrk="1" hangingPunct="1"/>
            <a:r>
              <a:rPr lang="en-US" altLang="en-US" sz="1800" smtClean="0"/>
              <a:t>Service time for packet </a:t>
            </a:r>
            <a:r>
              <a:rPr lang="en-US" altLang="en-US" sz="1800" i="1" smtClean="0"/>
              <a:t>n</a:t>
            </a:r>
            <a:r>
              <a:rPr lang="en-US" altLang="en-US" sz="1800" smtClean="0"/>
              <a:t>, </a:t>
            </a:r>
            <a:r>
              <a:rPr lang="en-US" altLang="en-US" sz="1800" i="1" smtClean="0"/>
              <a:t>s</a:t>
            </a:r>
            <a:r>
              <a:rPr lang="en-US" altLang="en-US" i="1" baseline="-25000" smtClean="0"/>
              <a:t>n</a:t>
            </a:r>
            <a:endParaRPr lang="en-US" altLang="en-US" sz="1800" smtClean="0"/>
          </a:p>
          <a:p>
            <a:pPr marL="1017588" lvl="2" indent="-200025" eaLnBrk="1" hangingPunct="1"/>
            <a:r>
              <a:rPr lang="en-US" altLang="en-US" sz="1800" smtClean="0"/>
              <a:t>Remember that </a:t>
            </a:r>
            <a:r>
              <a:rPr lang="en-US" altLang="en-US" sz="1800" smtClean="0">
                <a:latin typeface="Symbol" pitchFamily="18" charset="2"/>
              </a:rPr>
              <a:t></a:t>
            </a:r>
            <a:r>
              <a:rPr lang="en-US" altLang="en-US" sz="1800" i="1" baseline="-25000" smtClean="0"/>
              <a:t>n</a:t>
            </a:r>
            <a:r>
              <a:rPr lang="en-US" altLang="en-US" sz="1800" smtClean="0"/>
              <a:t> is only equal to </a:t>
            </a:r>
            <a:r>
              <a:rPr lang="en-US" altLang="en-US" sz="1800" i="1" smtClean="0"/>
              <a:t>s</a:t>
            </a:r>
            <a:r>
              <a:rPr lang="en-US" altLang="en-US" sz="1800" i="1" baseline="-25000" smtClean="0"/>
              <a:t>n</a:t>
            </a:r>
            <a:r>
              <a:rPr lang="en-US" altLang="en-US" sz="1800" smtClean="0"/>
              <a:t> under a heavy load (</a:t>
            </a:r>
            <a:r>
              <a:rPr lang="en-US" altLang="en-US" sz="1800" smtClean="0">
                <a:latin typeface="Symbol" pitchFamily="18" charset="2"/>
              </a:rPr>
              <a:t>r</a:t>
            </a:r>
            <a:r>
              <a:rPr lang="en-US" altLang="en-US" sz="1800" smtClean="0">
                <a:sym typeface="Wingdings" pitchFamily="2" charset="2"/>
              </a:rPr>
              <a:t>1)</a:t>
            </a:r>
            <a:r>
              <a:rPr lang="en-US" altLang="en-US" sz="1800" smtClean="0"/>
              <a:t>  </a:t>
            </a:r>
            <a:br>
              <a:rPr lang="en-US" altLang="en-US" sz="1800" smtClean="0"/>
            </a:br>
            <a:endParaRPr lang="en-US" altLang="en-US" sz="1800" smtClean="0"/>
          </a:p>
          <a:p>
            <a:pPr marL="327025" indent="-327025" eaLnBrk="1" hangingPunct="1"/>
            <a:endParaRPr lang="en-US" altLang="en-US" sz="1800" smtClean="0"/>
          </a:p>
          <a:p>
            <a:pPr marL="327025" indent="-327025" eaLnBrk="1" hangingPunct="1"/>
            <a:endParaRPr lang="en-US" altLang="en-US" sz="1800" smtClean="0"/>
          </a:p>
          <a:p>
            <a:pPr marL="327025" indent="-327025" eaLnBrk="1" hangingPunct="1"/>
            <a:endParaRPr lang="en-US" altLang="en-US" sz="1800" smtClean="0"/>
          </a:p>
          <a:p>
            <a:pPr marL="327025" indent="-327025" eaLnBrk="1" hangingPunct="1"/>
            <a:endParaRPr lang="en-US" altLang="en-US" sz="1800" smtClean="0"/>
          </a:p>
          <a:p>
            <a:pPr marL="327025" indent="-327025" eaLnBrk="1" hangingPunct="1"/>
            <a:endParaRPr lang="en-US" altLang="en-US" sz="1800" smtClean="0"/>
          </a:p>
          <a:p>
            <a:pPr marL="327025" indent="-327025" eaLnBrk="1" hangingPunct="1"/>
            <a:r>
              <a:rPr lang="en-US" altLang="en-US" sz="1800" smtClean="0"/>
              <a:t>Note that </a:t>
            </a:r>
            <a:r>
              <a:rPr lang="en-US" altLang="en-US" sz="1800" i="1" smtClean="0"/>
              <a:t>s</a:t>
            </a:r>
            <a:r>
              <a:rPr lang="en-US" altLang="en-US" i="1" baseline="-25000" smtClean="0"/>
              <a:t>n</a:t>
            </a:r>
            <a:r>
              <a:rPr lang="en-US" altLang="en-US" sz="1800" smtClean="0"/>
              <a:t> </a:t>
            </a:r>
            <a:r>
              <a:rPr lang="en-US" altLang="en-US" sz="1800" smtClean="0">
                <a:latin typeface="Symbol" pitchFamily="18" charset="2"/>
              </a:rPr>
              <a:t>£</a:t>
            </a:r>
            <a:r>
              <a:rPr lang="en-US" altLang="en-US" sz="1800" smtClean="0"/>
              <a:t> </a:t>
            </a:r>
            <a:r>
              <a:rPr lang="en-US" altLang="en-US" sz="1800" smtClean="0">
                <a:latin typeface="Symbol" pitchFamily="18" charset="2"/>
              </a:rPr>
              <a:t>t</a:t>
            </a:r>
            <a:r>
              <a:rPr lang="en-US" altLang="en-US" i="1" baseline="-25000" smtClean="0"/>
              <a:t>n</a:t>
            </a:r>
            <a:r>
              <a:rPr lang="en-US" altLang="en-US" sz="1800" smtClean="0"/>
              <a:t>, so packet </a:t>
            </a:r>
            <a:r>
              <a:rPr lang="en-US" altLang="en-US" sz="1800" i="1" smtClean="0"/>
              <a:t>n</a:t>
            </a:r>
            <a:r>
              <a:rPr lang="en-US" altLang="en-US" sz="1800" smtClean="0"/>
              <a:t>+1 never queues</a:t>
            </a:r>
          </a:p>
          <a:p>
            <a:pPr marL="703263" lvl="1" indent="-261938" eaLnBrk="1" hangingPunct="1">
              <a:buFontTx/>
              <a:buNone/>
            </a:pPr>
            <a:r>
              <a:rPr lang="en-US" altLang="en-US" sz="1800" i="1" smtClean="0"/>
              <a:t>N &lt; </a:t>
            </a:r>
            <a:r>
              <a:rPr lang="en-US" altLang="en-US" sz="1800" smtClean="0"/>
              <a:t>1	</a:t>
            </a:r>
            <a:r>
              <a:rPr lang="en-US" altLang="en-US" sz="1800" i="1" smtClean="0"/>
              <a:t>N</a:t>
            </a:r>
            <a:r>
              <a:rPr lang="en-US" altLang="en-US" i="1" baseline="-25000" smtClean="0"/>
              <a:t>Q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= 0		</a:t>
            </a:r>
            <a:r>
              <a:rPr lang="en-US" altLang="en-US" sz="1800" i="1" smtClean="0"/>
              <a:t>T </a:t>
            </a:r>
            <a:r>
              <a:rPr lang="en-US" altLang="en-US" sz="1800" smtClean="0"/>
              <a:t>= 1/</a:t>
            </a:r>
            <a:r>
              <a:rPr lang="en-US" altLang="en-US" sz="1800" smtClean="0">
                <a:latin typeface="Symbol" pitchFamily="18" charset="2"/>
              </a:rPr>
              <a:t>m		</a:t>
            </a:r>
            <a:r>
              <a:rPr lang="en-US" altLang="en-US" sz="1800" i="1" smtClean="0"/>
              <a:t>W</a:t>
            </a:r>
            <a:r>
              <a:rPr lang="en-US" altLang="en-US" sz="1800" smtClean="0"/>
              <a:t> = 0</a:t>
            </a:r>
            <a:br>
              <a:rPr lang="en-US" altLang="en-US" sz="1800" smtClean="0"/>
            </a:br>
            <a:endParaRPr lang="en-US" altLang="en-US" sz="1800" smtClean="0"/>
          </a:p>
          <a:p>
            <a:pPr marL="327025" indent="-327025" eaLnBrk="1" hangingPunct="1"/>
            <a:r>
              <a:rPr lang="en-US" altLang="en-US" sz="1800" smtClean="0"/>
              <a:t>Second queue is clearly </a:t>
            </a:r>
            <a:r>
              <a:rPr lang="en-US" altLang="en-US" sz="1800" smtClean="0">
                <a:solidFill>
                  <a:schemeClr val="tx2"/>
                </a:solidFill>
              </a:rPr>
              <a:t>not</a:t>
            </a:r>
            <a:r>
              <a:rPr lang="en-US" altLang="en-US" sz="1800" smtClean="0"/>
              <a:t> M/D/1</a:t>
            </a:r>
          </a:p>
        </p:txBody>
      </p:sp>
      <p:grpSp>
        <p:nvGrpSpPr>
          <p:cNvPr id="61444" name="Group 18"/>
          <p:cNvGrpSpPr>
            <a:grpSpLocks/>
          </p:cNvGrpSpPr>
          <p:nvPr/>
        </p:nvGrpSpPr>
        <p:grpSpPr bwMode="auto">
          <a:xfrm>
            <a:off x="2779713" y="2816225"/>
            <a:ext cx="3352800" cy="1674813"/>
            <a:chOff x="2208" y="2352"/>
            <a:chExt cx="2112" cy="1055"/>
          </a:xfrm>
        </p:grpSpPr>
        <p:sp>
          <p:nvSpPr>
            <p:cNvPr id="61445" name="Rectangle 7"/>
            <p:cNvSpPr>
              <a:spLocks noChangeArrowheads="1"/>
            </p:cNvSpPr>
            <p:nvPr/>
          </p:nvSpPr>
          <p:spPr bwMode="auto">
            <a:xfrm>
              <a:off x="2331" y="23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chemeClr val="tx2"/>
                  </a:solidFill>
                </a:rPr>
                <a:t>n</a:t>
              </a:r>
            </a:p>
          </p:txBody>
        </p:sp>
        <p:sp>
          <p:nvSpPr>
            <p:cNvPr id="61446" name="Line 9"/>
            <p:cNvSpPr>
              <a:spLocks noChangeShapeType="1"/>
            </p:cNvSpPr>
            <p:nvPr/>
          </p:nvSpPr>
          <p:spPr bwMode="auto">
            <a:xfrm>
              <a:off x="2448" y="3120"/>
              <a:ext cx="110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7" name="Rectangle 10"/>
            <p:cNvSpPr>
              <a:spLocks noChangeArrowheads="1"/>
            </p:cNvSpPr>
            <p:nvPr/>
          </p:nvSpPr>
          <p:spPr bwMode="auto">
            <a:xfrm>
              <a:off x="2864" y="311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15000"/>
                </a:spcBef>
              </a:pPr>
              <a:r>
                <a:rPr lang="en-US" altLang="en-US" i="1">
                  <a:solidFill>
                    <a:schemeClr val="tx2"/>
                  </a:solidFill>
                </a:rPr>
                <a:t>s</a:t>
              </a:r>
              <a:r>
                <a:rPr lang="en-US" altLang="en-US" sz="3200" i="1" baseline="-25000">
                  <a:solidFill>
                    <a:schemeClr val="tx2"/>
                  </a:solidFill>
                </a:rPr>
                <a:t>n</a:t>
              </a:r>
            </a:p>
          </p:txBody>
        </p:sp>
        <p:grpSp>
          <p:nvGrpSpPr>
            <p:cNvPr id="61448" name="Group 17"/>
            <p:cNvGrpSpPr>
              <a:grpSpLocks/>
            </p:cNvGrpSpPr>
            <p:nvPr/>
          </p:nvGrpSpPr>
          <p:grpSpPr bwMode="auto">
            <a:xfrm>
              <a:off x="2448" y="2942"/>
              <a:ext cx="1104" cy="226"/>
              <a:chOff x="2448" y="2942"/>
              <a:chExt cx="1104" cy="144"/>
            </a:xfrm>
          </p:grpSpPr>
          <p:sp>
            <p:nvSpPr>
              <p:cNvPr id="61456" name="Line 8"/>
              <p:cNvSpPr>
                <a:spLocks noChangeShapeType="1"/>
              </p:cNvSpPr>
              <p:nvPr/>
            </p:nvSpPr>
            <p:spPr bwMode="auto">
              <a:xfrm flipV="1">
                <a:off x="2448" y="294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7" name="Line 11"/>
              <p:cNvSpPr>
                <a:spLocks noChangeShapeType="1"/>
              </p:cNvSpPr>
              <p:nvPr/>
            </p:nvSpPr>
            <p:spPr bwMode="auto">
              <a:xfrm flipV="1">
                <a:off x="3552" y="294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49" name="Group 16"/>
            <p:cNvGrpSpPr>
              <a:grpSpLocks/>
            </p:cNvGrpSpPr>
            <p:nvPr/>
          </p:nvGrpSpPr>
          <p:grpSpPr bwMode="auto">
            <a:xfrm>
              <a:off x="2448" y="2640"/>
              <a:ext cx="1536" cy="302"/>
              <a:chOff x="2448" y="2750"/>
              <a:chExt cx="1536" cy="192"/>
            </a:xfrm>
          </p:grpSpPr>
          <p:sp>
            <p:nvSpPr>
              <p:cNvPr id="61454" name="Line 6"/>
              <p:cNvSpPr>
                <a:spLocks noChangeShapeType="1"/>
              </p:cNvSpPr>
              <p:nvPr/>
            </p:nvSpPr>
            <p:spPr bwMode="auto">
              <a:xfrm>
                <a:off x="2448" y="275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FF99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5" name="Line 12"/>
              <p:cNvSpPr>
                <a:spLocks noChangeShapeType="1"/>
              </p:cNvSpPr>
              <p:nvPr/>
            </p:nvSpPr>
            <p:spPr bwMode="auto">
              <a:xfrm>
                <a:off x="3984" y="275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FF99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50" name="Rectangle 13"/>
            <p:cNvSpPr>
              <a:spLocks noChangeArrowheads="1"/>
            </p:cNvSpPr>
            <p:nvPr/>
          </p:nvSpPr>
          <p:spPr bwMode="auto">
            <a:xfrm>
              <a:off x="3758" y="2352"/>
              <a:ext cx="4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chemeClr val="tx2"/>
                  </a:solidFill>
                </a:rPr>
                <a:t>n</a:t>
              </a:r>
              <a:r>
                <a:rPr lang="en-US" altLang="en-US">
                  <a:solidFill>
                    <a:schemeClr val="tx2"/>
                  </a:solidFill>
                </a:rPr>
                <a:t>+1</a:t>
              </a:r>
            </a:p>
          </p:txBody>
        </p:sp>
        <p:sp>
          <p:nvSpPr>
            <p:cNvPr id="61451" name="Line 14"/>
            <p:cNvSpPr>
              <a:spLocks noChangeShapeType="1"/>
            </p:cNvSpPr>
            <p:nvPr/>
          </p:nvSpPr>
          <p:spPr bwMode="auto">
            <a:xfrm>
              <a:off x="2447" y="2736"/>
              <a:ext cx="15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2" name="Rectangle 15"/>
            <p:cNvSpPr>
              <a:spLocks noChangeArrowheads="1"/>
            </p:cNvSpPr>
            <p:nvPr/>
          </p:nvSpPr>
          <p:spPr bwMode="auto">
            <a:xfrm>
              <a:off x="3120" y="2386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15000"/>
                </a:spcBef>
              </a:pPr>
              <a:r>
                <a:rPr lang="en-US" altLang="en-US">
                  <a:solidFill>
                    <a:schemeClr val="tx2"/>
                  </a:solidFill>
                  <a:latin typeface="Symbol" pitchFamily="18" charset="2"/>
                </a:rPr>
                <a:t>t</a:t>
              </a:r>
              <a:r>
                <a:rPr lang="en-US" altLang="en-US" sz="3200" i="1" baseline="-25000">
                  <a:solidFill>
                    <a:schemeClr val="tx2"/>
                  </a:solidFill>
                </a:rPr>
                <a:t>n</a:t>
              </a:r>
            </a:p>
          </p:txBody>
        </p:sp>
        <p:sp>
          <p:nvSpPr>
            <p:cNvPr id="61453" name="Line 5"/>
            <p:cNvSpPr>
              <a:spLocks noChangeShapeType="1"/>
            </p:cNvSpPr>
            <p:nvPr/>
          </p:nvSpPr>
          <p:spPr bwMode="auto">
            <a:xfrm>
              <a:off x="2208" y="2942"/>
              <a:ext cx="21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Utilization 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is the proportion of time that server </a:t>
            </a:r>
            <a:r>
              <a:rPr lang="en-US" altLang="en-US" i="1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is busy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Let 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’ be the actual arrival rate to queue </a:t>
            </a:r>
            <a:r>
              <a:rPr lang="en-US" altLang="en-US" i="1" smtClean="0">
                <a:sym typeface="Symbol" pitchFamily="18" charset="2"/>
              </a:rPr>
              <a:t>i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The utilization of queue </a:t>
            </a:r>
            <a:r>
              <a:rPr lang="en-US" altLang="en-US" i="1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is …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/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/>
            </a:r>
            <a:br>
              <a:rPr lang="en-US" altLang="en-US" smtClean="0">
                <a:sym typeface="Symbol" pitchFamily="18" charset="2"/>
              </a:rPr>
            </a:br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Other methods are available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For the example, queue </a:t>
            </a:r>
            <a:r>
              <a:rPr lang="en-US" altLang="en-US" i="1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is busy if it is occupied by n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&gt; 0 jobs …</a:t>
            </a:r>
          </a:p>
        </p:txBody>
      </p:sp>
      <p:graphicFrame>
        <p:nvGraphicFramePr>
          <p:cNvPr id="45058" name="Object 68"/>
          <p:cNvGraphicFramePr>
            <a:graphicFrameLocks noChangeAspect="1"/>
          </p:cNvGraphicFramePr>
          <p:nvPr/>
        </p:nvGraphicFramePr>
        <p:xfrm>
          <a:off x="4205288" y="2497138"/>
          <a:ext cx="989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3" imgW="648000" imgH="559080" progId="Equation.DSMT4">
                  <p:embed/>
                </p:oleObj>
              </mc:Choice>
              <mc:Fallback>
                <p:oleObj name="Equation" r:id="rId3" imgW="648000" imgH="55908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2497138"/>
                        <a:ext cx="989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69"/>
          <p:cNvGraphicFramePr>
            <a:graphicFrameLocks noChangeAspect="1"/>
          </p:cNvGraphicFramePr>
          <p:nvPr/>
        </p:nvGraphicFramePr>
        <p:xfrm>
          <a:off x="3171825" y="4306888"/>
          <a:ext cx="286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5" imgW="1905480" imgH="292320" progId="Equation.DSMT4">
                  <p:embed/>
                </p:oleObj>
              </mc:Choice>
              <mc:Fallback>
                <p:oleObj name="Equation" r:id="rId5" imgW="1905480" imgH="29232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4306888"/>
                        <a:ext cx="2868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Utilization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7</a:t>
            </a:r>
          </a:p>
        </p:txBody>
      </p:sp>
      <p:sp>
        <p:nvSpPr>
          <p:cNvPr id="110595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Use the same example network.  Let …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</a:t>
            </a:r>
            <a:r>
              <a:rPr lang="en-US" altLang="en-US" sz="2400" baseline="-25000" smtClean="0">
                <a:sym typeface="Symbol" pitchFamily="18" charset="2"/>
              </a:rPr>
              <a:t>1</a:t>
            </a:r>
            <a:r>
              <a:rPr lang="en-US" altLang="en-US" smtClean="0">
                <a:sym typeface="Symbol" pitchFamily="18" charset="2"/>
              </a:rPr>
              <a:t> = 4 jobs/s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</a:t>
            </a:r>
            <a:r>
              <a:rPr lang="en-US" altLang="en-US" sz="2400" baseline="-25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 = 1 job/s</a:t>
            </a:r>
          </a:p>
          <a:p>
            <a:pPr lvl="1" eaLnBrk="1" hangingPunct="1"/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 = 1/3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	(a)	Calculate the state probabilities.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	(b)	Calculate the utilization at each queue.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	(c)	Calculate the average number of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	customers in each queuing system.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	(d)	Calculate the average delay through each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	queuing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7:  Solution  (a-1)</a:t>
            </a:r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475" indent="-625475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(a)	Calculate the state probabilities.</a:t>
            </a:r>
          </a:p>
        </p:txBody>
      </p:sp>
      <p:graphicFrame>
        <p:nvGraphicFramePr>
          <p:cNvPr id="46082" name="Object 102"/>
          <p:cNvGraphicFramePr>
            <a:graphicFrameLocks noChangeAspect="1"/>
          </p:cNvGraphicFramePr>
          <p:nvPr/>
        </p:nvGraphicFramePr>
        <p:xfrm>
          <a:off x="3270250" y="1833563"/>
          <a:ext cx="17256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3" imgW="1143360" imgH="330120" progId="Equation.DSMT4">
                  <p:embed/>
                </p:oleObj>
              </mc:Choice>
              <mc:Fallback>
                <p:oleObj name="Equation" r:id="rId3" imgW="1143360" imgH="33012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833563"/>
                        <a:ext cx="17256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2744" name="Object 103"/>
          <p:cNvGraphicFramePr>
            <a:graphicFrameLocks noChangeAspect="1"/>
          </p:cNvGraphicFramePr>
          <p:nvPr/>
        </p:nvGraphicFramePr>
        <p:xfrm>
          <a:off x="2017713" y="2390775"/>
          <a:ext cx="4672012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5" imgW="3099600" imgH="1346400" progId="Equation.DSMT4">
                  <p:embed/>
                </p:oleObj>
              </mc:Choice>
              <mc:Fallback>
                <p:oleObj name="Equation" r:id="rId5" imgW="3099600" imgH="134640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390775"/>
                        <a:ext cx="4672012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104"/>
          <p:cNvGraphicFramePr>
            <a:graphicFrameLocks noChangeAspect="1"/>
          </p:cNvGraphicFramePr>
          <p:nvPr/>
        </p:nvGraphicFramePr>
        <p:xfrm>
          <a:off x="1419225" y="4489450"/>
          <a:ext cx="665162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7" imgW="4420440" imgH="1270440" progId="Equation.DSMT4">
                  <p:embed/>
                </p:oleObj>
              </mc:Choice>
              <mc:Fallback>
                <p:oleObj name="Equation" r:id="rId7" imgW="4420440" imgH="127044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489450"/>
                        <a:ext cx="6651625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7:  Solution  (a-2)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(a)	Continued …</a:t>
            </a:r>
          </a:p>
          <a:p>
            <a:pPr marL="514350" indent="-514350" eaLnBrk="1" hangingPunct="1">
              <a:buFontTx/>
              <a:buNone/>
            </a:pPr>
            <a:endParaRPr lang="en-US" altLang="en-US" smtClean="0"/>
          </a:p>
        </p:txBody>
      </p:sp>
      <p:graphicFrame>
        <p:nvGraphicFramePr>
          <p:cNvPr id="1127428" name="Object 39"/>
          <p:cNvGraphicFramePr>
            <a:graphicFrameLocks noChangeAspect="1"/>
          </p:cNvGraphicFramePr>
          <p:nvPr/>
        </p:nvGraphicFramePr>
        <p:xfrm>
          <a:off x="2214563" y="1995488"/>
          <a:ext cx="484505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3" imgW="3226680" imgH="2667600" progId="Equation.DSMT4">
                  <p:embed/>
                </p:oleObj>
              </mc:Choice>
              <mc:Fallback>
                <p:oleObj name="Equation" r:id="rId3" imgW="3226680" imgH="2667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995488"/>
                        <a:ext cx="484505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7:  Solution  (a-3)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(a)	Continued …</a:t>
            </a:r>
          </a:p>
          <a:p>
            <a:pPr marL="514350" indent="-514350" eaLnBrk="1" hangingPunct="1">
              <a:buFontTx/>
              <a:buNone/>
            </a:pPr>
            <a:endParaRPr lang="en-US" altLang="en-US" smtClean="0"/>
          </a:p>
        </p:txBody>
      </p:sp>
      <p:graphicFrame>
        <p:nvGraphicFramePr>
          <p:cNvPr id="1126405" name="Object 42"/>
          <p:cNvGraphicFramePr>
            <a:graphicFrameLocks noChangeAspect="1"/>
          </p:cNvGraphicFramePr>
          <p:nvPr/>
        </p:nvGraphicFramePr>
        <p:xfrm>
          <a:off x="2357438" y="1712913"/>
          <a:ext cx="4972050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3302640" imgH="2578680" progId="Equation.DSMT4">
                  <p:embed/>
                </p:oleObj>
              </mc:Choice>
              <mc:Fallback>
                <p:oleObj name="Equation" r:id="rId3" imgW="3302640" imgH="25786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712913"/>
                        <a:ext cx="4972050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6" name="Text Box 6"/>
          <p:cNvSpPr txBox="1">
            <a:spLocks noChangeArrowheads="1"/>
          </p:cNvSpPr>
          <p:nvPr/>
        </p:nvSpPr>
        <p:spPr bwMode="auto">
          <a:xfrm>
            <a:off x="914400" y="5610225"/>
            <a:ext cx="5964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000"/>
              <a:t>Or …</a:t>
            </a:r>
          </a:p>
          <a:p>
            <a:r>
              <a:rPr lang="en-US" altLang="en-US" sz="2000">
                <a:solidFill>
                  <a:schemeClr val="tx2"/>
                </a:solidFill>
                <a:sym typeface="Symbol" pitchFamily="18" charset="2"/>
              </a:rPr>
              <a:t>([1,1]) = 1 - ([2,0]) - ([0,2]) = 1 - .66 - .093 = .247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0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7:  Solution  (b)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475" indent="-625475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(b)	Calculate the utilization at each queue.</a:t>
            </a:r>
          </a:p>
          <a:p>
            <a:pPr marL="625475" indent="-625475" eaLnBrk="1" hangingPunct="1"/>
            <a:endParaRPr lang="en-US" altLang="en-US" smtClean="0">
              <a:sym typeface="Symbol" pitchFamily="18" charset="2"/>
            </a:endParaRPr>
          </a:p>
        </p:txBody>
      </p:sp>
      <p:graphicFrame>
        <p:nvGraphicFramePr>
          <p:cNvPr id="49154" name="Object 34"/>
          <p:cNvGraphicFramePr>
            <a:graphicFrameLocks noChangeAspect="1"/>
          </p:cNvGraphicFramePr>
          <p:nvPr/>
        </p:nvGraphicFramePr>
        <p:xfrm>
          <a:off x="1624013" y="1957388"/>
          <a:ext cx="57864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3" imgW="3849120" imgH="736920" progId="Equation.DSMT4">
                  <p:embed/>
                </p:oleObj>
              </mc:Choice>
              <mc:Fallback>
                <p:oleObj name="Equation" r:id="rId3" imgW="3849120" imgH="73692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957388"/>
                        <a:ext cx="57864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7:  Solution  (c)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475" indent="-625475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(c)	Calculate the average number of customers in each queuing system.</a:t>
            </a:r>
          </a:p>
        </p:txBody>
      </p:sp>
      <p:graphicFrame>
        <p:nvGraphicFramePr>
          <p:cNvPr id="50178" name="Object 68"/>
          <p:cNvGraphicFramePr>
            <a:graphicFrameLocks noChangeAspect="1"/>
          </p:cNvGraphicFramePr>
          <p:nvPr/>
        </p:nvGraphicFramePr>
        <p:xfrm>
          <a:off x="2330450" y="2047875"/>
          <a:ext cx="41894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3" imgW="2782080" imgH="698760" progId="Equation.DSMT4">
                  <p:embed/>
                </p:oleObj>
              </mc:Choice>
              <mc:Fallback>
                <p:oleObj name="Equation" r:id="rId3" imgW="2782080" imgH="69876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047875"/>
                        <a:ext cx="41894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69"/>
          <p:cNvGraphicFramePr>
            <a:graphicFrameLocks noChangeAspect="1"/>
          </p:cNvGraphicFramePr>
          <p:nvPr/>
        </p:nvGraphicFramePr>
        <p:xfrm>
          <a:off x="2322513" y="3724275"/>
          <a:ext cx="42148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5" imgW="2794680" imgH="698760" progId="Equation.DSMT4">
                  <p:embed/>
                </p:oleObj>
              </mc:Choice>
              <mc:Fallback>
                <p:oleObj name="Equation" r:id="rId5" imgW="2794680" imgH="69876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724275"/>
                        <a:ext cx="421481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7:  Solution  (d)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475" indent="-625475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(d)	Calculate the average delay through each queuing system.</a:t>
            </a:r>
          </a:p>
        </p:txBody>
      </p:sp>
      <p:graphicFrame>
        <p:nvGraphicFramePr>
          <p:cNvPr id="51202" name="Object 68"/>
          <p:cNvGraphicFramePr>
            <a:graphicFrameLocks noChangeAspect="1"/>
          </p:cNvGraphicFramePr>
          <p:nvPr/>
        </p:nvGraphicFramePr>
        <p:xfrm>
          <a:off x="2592388" y="1830388"/>
          <a:ext cx="3986212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3" imgW="2642040" imgH="1257480" progId="Equation.DSMT4">
                  <p:embed/>
                </p:oleObj>
              </mc:Choice>
              <mc:Fallback>
                <p:oleObj name="Equation" r:id="rId3" imgW="2642040" imgH="125748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1830388"/>
                        <a:ext cx="3986212" cy="190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69"/>
          <p:cNvGraphicFramePr>
            <a:graphicFrameLocks noChangeAspect="1"/>
          </p:cNvGraphicFramePr>
          <p:nvPr/>
        </p:nvGraphicFramePr>
        <p:xfrm>
          <a:off x="2627313" y="4143375"/>
          <a:ext cx="3757612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5" imgW="2489760" imgH="1244880" progId="Equation.DSMT4">
                  <p:embed/>
                </p:oleObj>
              </mc:Choice>
              <mc:Fallback>
                <p:oleObj name="Equation" r:id="rId5" imgW="2489760" imgH="124488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143375"/>
                        <a:ext cx="3757612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should now be able to …  (1)</a:t>
            </a:r>
          </a:p>
        </p:txBody>
      </p:sp>
      <p:sp>
        <p:nvSpPr>
          <p:cNvPr id="11161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Explain why networks of queues are more difficult to analyze than single queues</a:t>
            </a:r>
          </a:p>
          <a:p>
            <a:pPr eaLnBrk="1" hangingPunct="1"/>
            <a:r>
              <a:rPr lang="en-US" altLang="en-US" smtClean="0"/>
              <a:t>Define closed and open networks of queues</a:t>
            </a:r>
          </a:p>
          <a:p>
            <a:pPr eaLnBrk="1" hangingPunct="1"/>
            <a:r>
              <a:rPr lang="en-US" altLang="en-US" smtClean="0"/>
              <a:t>Use product form solutions and Jackson’s Theorem to analyze an open network of queues in terms of delay, number of customers, and utilization</a:t>
            </a:r>
          </a:p>
          <a:p>
            <a:pPr eaLnBrk="1" hangingPunct="1"/>
            <a:r>
              <a:rPr lang="en-US" altLang="en-US" smtClean="0"/>
              <a:t>Apply the Kleinrock independence approximation to analyze a network of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should now be able to …  (2)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Calculate state probabilities, average number in system and average delay for closed networks of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Analytical Difficulties:  Part 2  (1)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Consider what should be a “cleaner” version of the tandem queues -- Poisson arrivals and exponential packet lengths (service times)</a:t>
            </a:r>
          </a:p>
          <a:p>
            <a:pPr marL="703263" lvl="1" indent="-261938" eaLnBrk="1" hangingPunct="1"/>
            <a:r>
              <a:rPr lang="en-US" altLang="en-US" smtClean="0"/>
              <a:t>First queue is M/M/1</a:t>
            </a:r>
          </a:p>
          <a:p>
            <a:pPr marL="703263" lvl="1" indent="-261938" eaLnBrk="1" hangingPunct="1"/>
            <a:r>
              <a:rPr lang="en-US" altLang="en-US" smtClean="0"/>
              <a:t>Second queue is </a:t>
            </a:r>
            <a:r>
              <a:rPr lang="en-US" altLang="en-US" i="1" smtClean="0"/>
              <a:t>not</a:t>
            </a:r>
            <a:r>
              <a:rPr lang="en-US" altLang="en-US" smtClean="0"/>
              <a:t> M/M/1 since interarrival times at the second queue are correlated with packet service times</a:t>
            </a:r>
          </a:p>
        </p:txBody>
      </p:sp>
      <p:grpSp>
        <p:nvGrpSpPr>
          <p:cNvPr id="62468" name="Group 1048"/>
          <p:cNvGrpSpPr>
            <a:grpSpLocks/>
          </p:cNvGrpSpPr>
          <p:nvPr/>
        </p:nvGrpSpPr>
        <p:grpSpPr bwMode="auto">
          <a:xfrm>
            <a:off x="3090863" y="3471863"/>
            <a:ext cx="3294062" cy="1593850"/>
            <a:chOff x="1824" y="2016"/>
            <a:chExt cx="2075" cy="1004"/>
          </a:xfrm>
        </p:grpSpPr>
        <p:sp>
          <p:nvSpPr>
            <p:cNvPr id="62469" name="Rectangle 1049"/>
            <p:cNvSpPr>
              <a:spLocks noChangeArrowheads="1"/>
            </p:cNvSpPr>
            <p:nvPr/>
          </p:nvSpPr>
          <p:spPr bwMode="auto">
            <a:xfrm>
              <a:off x="2274" y="2060"/>
              <a:ext cx="1328" cy="56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70" name="Line 1050"/>
            <p:cNvSpPr>
              <a:spLocks noChangeShapeType="1"/>
            </p:cNvSpPr>
            <p:nvPr/>
          </p:nvSpPr>
          <p:spPr bwMode="auto">
            <a:xfrm>
              <a:off x="2750" y="2388"/>
              <a:ext cx="4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Line 1051"/>
            <p:cNvSpPr>
              <a:spLocks noChangeShapeType="1"/>
            </p:cNvSpPr>
            <p:nvPr/>
          </p:nvSpPr>
          <p:spPr bwMode="auto">
            <a:xfrm flipH="1">
              <a:off x="2266" y="2388"/>
              <a:ext cx="1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2" name="Rectangle 1052"/>
            <p:cNvSpPr>
              <a:spLocks noChangeArrowheads="1"/>
            </p:cNvSpPr>
            <p:nvPr/>
          </p:nvSpPr>
          <p:spPr bwMode="auto">
            <a:xfrm>
              <a:off x="2582" y="2016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m</a:t>
              </a:r>
            </a:p>
          </p:txBody>
        </p:sp>
        <p:sp>
          <p:nvSpPr>
            <p:cNvPr id="62473" name="Rectangle 1053"/>
            <p:cNvSpPr>
              <a:spLocks noChangeArrowheads="1"/>
            </p:cNvSpPr>
            <p:nvPr/>
          </p:nvSpPr>
          <p:spPr bwMode="auto">
            <a:xfrm>
              <a:off x="1824" y="2209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</a:p>
          </p:txBody>
        </p:sp>
        <p:sp>
          <p:nvSpPr>
            <p:cNvPr id="62474" name="Line 1054"/>
            <p:cNvSpPr>
              <a:spLocks noChangeShapeType="1"/>
            </p:cNvSpPr>
            <p:nvPr/>
          </p:nvSpPr>
          <p:spPr bwMode="auto">
            <a:xfrm>
              <a:off x="3470" y="2388"/>
              <a:ext cx="4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Rectangle 1055"/>
            <p:cNvSpPr>
              <a:spLocks noChangeArrowheads="1"/>
            </p:cNvSpPr>
            <p:nvPr/>
          </p:nvSpPr>
          <p:spPr bwMode="auto">
            <a:xfrm>
              <a:off x="3302" y="2016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m</a:t>
              </a:r>
            </a:p>
          </p:txBody>
        </p:sp>
        <p:sp>
          <p:nvSpPr>
            <p:cNvPr id="62476" name="Line 1056"/>
            <p:cNvSpPr>
              <a:spLocks noChangeShapeType="1"/>
            </p:cNvSpPr>
            <p:nvPr/>
          </p:nvSpPr>
          <p:spPr bwMode="auto">
            <a:xfrm flipH="1">
              <a:off x="2026" y="2388"/>
              <a:ext cx="2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7" name="Freeform 1057"/>
            <p:cNvSpPr>
              <a:spLocks/>
            </p:cNvSpPr>
            <p:nvPr/>
          </p:nvSpPr>
          <p:spPr bwMode="auto">
            <a:xfrm>
              <a:off x="2362" y="2532"/>
              <a:ext cx="577" cy="193"/>
            </a:xfrm>
            <a:custGeom>
              <a:avLst/>
              <a:gdLst>
                <a:gd name="T0" fmla="*/ 0 w 577"/>
                <a:gd name="T1" fmla="*/ 0 h 193"/>
                <a:gd name="T2" fmla="*/ 0 w 577"/>
                <a:gd name="T3" fmla="*/ 192 h 193"/>
                <a:gd name="T4" fmla="*/ 576 w 577"/>
                <a:gd name="T5" fmla="*/ 192 h 193"/>
                <a:gd name="T6" fmla="*/ 576 w 57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193"/>
                <a:gd name="T14" fmla="*/ 577 w 577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193">
                  <a:moveTo>
                    <a:pt x="0" y="0"/>
                  </a:moveTo>
                  <a:lnTo>
                    <a:pt x="0" y="192"/>
                  </a:lnTo>
                  <a:lnTo>
                    <a:pt x="576" y="192"/>
                  </a:lnTo>
                  <a:lnTo>
                    <a:pt x="576" y="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Rectangle 1058"/>
            <p:cNvSpPr>
              <a:spLocks noChangeArrowheads="1"/>
            </p:cNvSpPr>
            <p:nvPr/>
          </p:nvSpPr>
          <p:spPr bwMode="auto">
            <a:xfrm>
              <a:off x="2326" y="2732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chemeClr val="tx2"/>
                  </a:solidFill>
                </a:rPr>
                <a:t>M/M/1</a:t>
              </a:r>
            </a:p>
          </p:txBody>
        </p:sp>
        <p:sp>
          <p:nvSpPr>
            <p:cNvPr id="62479" name="Freeform 1059"/>
            <p:cNvSpPr>
              <a:spLocks/>
            </p:cNvSpPr>
            <p:nvPr/>
          </p:nvSpPr>
          <p:spPr bwMode="auto">
            <a:xfrm>
              <a:off x="3179" y="2304"/>
              <a:ext cx="165" cy="192"/>
            </a:xfrm>
            <a:custGeom>
              <a:avLst/>
              <a:gdLst>
                <a:gd name="T0" fmla="*/ 0 w 144"/>
                <a:gd name="T1" fmla="*/ 0 h 144"/>
                <a:gd name="T2" fmla="*/ 189 w 144"/>
                <a:gd name="T3" fmla="*/ 0 h 144"/>
                <a:gd name="T4" fmla="*/ 189 w 144"/>
                <a:gd name="T5" fmla="*/ 256 h 144"/>
                <a:gd name="T6" fmla="*/ 0 w 144"/>
                <a:gd name="T7" fmla="*/ 25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44"/>
                <a:gd name="T14" fmla="*/ 144 w 14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0" name="Freeform 1060"/>
            <p:cNvSpPr>
              <a:spLocks/>
            </p:cNvSpPr>
            <p:nvPr/>
          </p:nvSpPr>
          <p:spPr bwMode="auto">
            <a:xfrm>
              <a:off x="2448" y="2304"/>
              <a:ext cx="165" cy="192"/>
            </a:xfrm>
            <a:custGeom>
              <a:avLst/>
              <a:gdLst>
                <a:gd name="T0" fmla="*/ 0 w 144"/>
                <a:gd name="T1" fmla="*/ 0 h 144"/>
                <a:gd name="T2" fmla="*/ 189 w 144"/>
                <a:gd name="T3" fmla="*/ 0 h 144"/>
                <a:gd name="T4" fmla="*/ 189 w 144"/>
                <a:gd name="T5" fmla="*/ 256 h 144"/>
                <a:gd name="T6" fmla="*/ 0 w 144"/>
                <a:gd name="T7" fmla="*/ 25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44"/>
                <a:gd name="T14" fmla="*/ 144 w 14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1" name="Oval 1061"/>
            <p:cNvSpPr>
              <a:spLocks noChangeArrowheads="1"/>
            </p:cNvSpPr>
            <p:nvPr/>
          </p:nvSpPr>
          <p:spPr bwMode="auto">
            <a:xfrm>
              <a:off x="2631" y="2324"/>
              <a:ext cx="128" cy="128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82" name="Oval 1062"/>
            <p:cNvSpPr>
              <a:spLocks noChangeArrowheads="1"/>
            </p:cNvSpPr>
            <p:nvPr/>
          </p:nvSpPr>
          <p:spPr bwMode="auto">
            <a:xfrm>
              <a:off x="3351" y="2324"/>
              <a:ext cx="128" cy="128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34"/>
          <p:cNvGrpSpPr>
            <a:grpSpLocks/>
          </p:cNvGrpSpPr>
          <p:nvPr/>
        </p:nvGrpSpPr>
        <p:grpSpPr bwMode="auto">
          <a:xfrm>
            <a:off x="4337050" y="3643313"/>
            <a:ext cx="779463" cy="382587"/>
            <a:chOff x="5854890" y="3084394"/>
            <a:chExt cx="1364776" cy="435094"/>
          </a:xfrm>
        </p:grpSpPr>
        <p:cxnSp>
          <p:nvCxnSpPr>
            <p:cNvPr id="63522" name="Straight Connector 35"/>
            <p:cNvCxnSpPr>
              <a:cxnSpLocks noChangeShapeType="1"/>
            </p:cNvCxnSpPr>
            <p:nvPr/>
          </p:nvCxnSpPr>
          <p:spPr bwMode="auto">
            <a:xfrm>
              <a:off x="7219666" y="3084394"/>
              <a:ext cx="0" cy="43509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23" name="Straight Connector 36"/>
            <p:cNvCxnSpPr>
              <a:cxnSpLocks noChangeShapeType="1"/>
            </p:cNvCxnSpPr>
            <p:nvPr/>
          </p:nvCxnSpPr>
          <p:spPr bwMode="auto">
            <a:xfrm>
              <a:off x="5854890" y="3084394"/>
              <a:ext cx="0" cy="43509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5854890" y="3302843"/>
              <a:ext cx="136477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triangle" w="lg" len="med"/>
              <a:tailEnd type="triangle" w="lg" len="med"/>
            </a:ln>
            <a:effectLst/>
            <a:extLst/>
          </p:spPr>
        </p:cxnSp>
      </p:grpSp>
      <p:grpSp>
        <p:nvGrpSpPr>
          <p:cNvPr id="63491" name="Group 5"/>
          <p:cNvGrpSpPr>
            <a:grpSpLocks/>
          </p:cNvGrpSpPr>
          <p:nvPr/>
        </p:nvGrpSpPr>
        <p:grpSpPr bwMode="auto">
          <a:xfrm>
            <a:off x="2889250" y="3643313"/>
            <a:ext cx="1447800" cy="382587"/>
            <a:chOff x="5854890" y="3084394"/>
            <a:chExt cx="1364776" cy="435094"/>
          </a:xfrm>
        </p:grpSpPr>
        <p:cxnSp>
          <p:nvCxnSpPr>
            <p:cNvPr id="63519" name="Straight Connector 2"/>
            <p:cNvCxnSpPr>
              <a:cxnSpLocks noChangeShapeType="1"/>
            </p:cNvCxnSpPr>
            <p:nvPr/>
          </p:nvCxnSpPr>
          <p:spPr bwMode="auto">
            <a:xfrm>
              <a:off x="7219666" y="3084394"/>
              <a:ext cx="0" cy="43509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20" name="Straight Connector 30"/>
            <p:cNvCxnSpPr>
              <a:cxnSpLocks noChangeShapeType="1"/>
            </p:cNvCxnSpPr>
            <p:nvPr/>
          </p:nvCxnSpPr>
          <p:spPr bwMode="auto">
            <a:xfrm>
              <a:off x="5854890" y="3084394"/>
              <a:ext cx="0" cy="43509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Straight Arrow Connector 4"/>
            <p:cNvCxnSpPr/>
            <p:nvPr/>
          </p:nvCxnSpPr>
          <p:spPr bwMode="auto">
            <a:xfrm>
              <a:off x="5854890" y="3302843"/>
              <a:ext cx="136477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triangle" w="lg" len="med"/>
              <a:tailEnd type="triangle" w="lg" len="med"/>
            </a:ln>
            <a:effectLst/>
            <a:extLst/>
          </p:spPr>
        </p:cxnSp>
      </p:grp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Analytical Difficulties:  Part 2  (2)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451100"/>
          </a:xfrm>
        </p:spPr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At the second queue</a:t>
            </a:r>
          </a:p>
          <a:p>
            <a:pPr marL="703263" lvl="1" indent="-261938" eaLnBrk="1" hangingPunct="1"/>
            <a:r>
              <a:rPr lang="en-US" altLang="en-US" smtClean="0"/>
              <a:t>Interarrival time between packet </a:t>
            </a:r>
            <a:r>
              <a:rPr lang="en-US" altLang="en-US" i="1" smtClean="0">
                <a:solidFill>
                  <a:srgbClr val="0000FF"/>
                </a:solidFill>
              </a:rPr>
              <a:t>n</a:t>
            </a:r>
            <a:r>
              <a:rPr lang="en-US" altLang="en-US" smtClean="0">
                <a:solidFill>
                  <a:srgbClr val="0000FF"/>
                </a:solidFill>
              </a:rPr>
              <a:t> </a:t>
            </a:r>
            <a:r>
              <a:rPr lang="en-US" altLang="en-US" smtClean="0"/>
              <a:t>and </a:t>
            </a:r>
            <a:r>
              <a:rPr lang="en-US" altLang="en-US" i="1" smtClean="0">
                <a:solidFill>
                  <a:srgbClr val="0000FF"/>
                </a:solidFill>
              </a:rPr>
              <a:t>n</a:t>
            </a:r>
            <a:r>
              <a:rPr lang="en-US" altLang="en-US" smtClean="0">
                <a:solidFill>
                  <a:srgbClr val="0000FF"/>
                </a:solidFill>
              </a:rPr>
              <a:t>+1</a:t>
            </a:r>
            <a:r>
              <a:rPr lang="en-US" altLang="en-US" smtClean="0"/>
              <a:t> is greater than or equal to the transmission time for packet </a:t>
            </a:r>
            <a:r>
              <a:rPr lang="en-US" altLang="en-US" i="1" smtClean="0">
                <a:solidFill>
                  <a:srgbClr val="FF0000"/>
                </a:solidFill>
              </a:rPr>
              <a:t>n</a:t>
            </a:r>
            <a:r>
              <a:rPr lang="en-US" altLang="en-US" smtClean="0">
                <a:solidFill>
                  <a:srgbClr val="FF0000"/>
                </a:solidFill>
              </a:rPr>
              <a:t>+1</a:t>
            </a:r>
            <a:r>
              <a:rPr lang="en-US" altLang="en-US" smtClean="0"/>
              <a:t>, i.e., </a:t>
            </a:r>
            <a:r>
              <a:rPr lang="en-US" altLang="en-US" smtClean="0">
                <a:solidFill>
                  <a:srgbClr val="0000FF"/>
                </a:solidFill>
                <a:latin typeface="Symbol" pitchFamily="18" charset="2"/>
              </a:rPr>
              <a:t>t</a:t>
            </a:r>
            <a:r>
              <a:rPr lang="en-US" altLang="en-US" sz="2400" i="1" baseline="-25000" smtClean="0">
                <a:solidFill>
                  <a:srgbClr val="0000FF"/>
                </a:solidFill>
              </a:rPr>
              <a:t>n</a:t>
            </a:r>
            <a:r>
              <a:rPr lang="en-US" altLang="en-US" smtClean="0">
                <a:solidFill>
                  <a:srgbClr val="0000FF"/>
                </a:solidFill>
              </a:rPr>
              <a:t> </a:t>
            </a:r>
            <a:r>
              <a:rPr lang="en-US" altLang="en-US" b="1" smtClean="0">
                <a:latin typeface="Symbol" pitchFamily="18" charset="2"/>
              </a:rPr>
              <a:t>³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s</a:t>
            </a:r>
            <a:r>
              <a:rPr lang="en-US" altLang="en-US" sz="2400" i="1" baseline="-25000" smtClean="0">
                <a:solidFill>
                  <a:srgbClr val="FF0000"/>
                </a:solidFill>
              </a:rPr>
              <a:t>n+1</a:t>
            </a:r>
            <a:r>
              <a:rPr lang="en-US" altLang="en-US" smtClean="0"/>
              <a:t>.</a:t>
            </a:r>
          </a:p>
          <a:p>
            <a:pPr marL="703263" lvl="1" indent="-261938" eaLnBrk="1" hangingPunct="1"/>
            <a:r>
              <a:rPr lang="en-US" altLang="en-US" smtClean="0"/>
              <a:t>A long packet that arrives at the second queue is more likely to find fewer customers in queue</a:t>
            </a:r>
          </a:p>
        </p:txBody>
      </p:sp>
      <p:grpSp>
        <p:nvGrpSpPr>
          <p:cNvPr id="63494" name="Group 35"/>
          <p:cNvGrpSpPr>
            <a:grpSpLocks/>
          </p:cNvGrpSpPr>
          <p:nvPr/>
        </p:nvGrpSpPr>
        <p:grpSpPr bwMode="auto">
          <a:xfrm>
            <a:off x="1035050" y="3100388"/>
            <a:ext cx="7167563" cy="3335337"/>
            <a:chOff x="652" y="1953"/>
            <a:chExt cx="4515" cy="2101"/>
          </a:xfrm>
        </p:grpSpPr>
        <p:sp>
          <p:nvSpPr>
            <p:cNvPr id="63495" name="Rectangle 4"/>
            <p:cNvSpPr>
              <a:spLocks noChangeArrowheads="1"/>
            </p:cNvSpPr>
            <p:nvPr/>
          </p:nvSpPr>
          <p:spPr bwMode="auto">
            <a:xfrm>
              <a:off x="3432" y="2331"/>
              <a:ext cx="17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i="1">
                  <a:solidFill>
                    <a:srgbClr val="FF0000"/>
                  </a:solidFill>
                </a:rPr>
                <a:t>Arrivals to queue 1</a:t>
              </a:r>
            </a:p>
          </p:txBody>
        </p:sp>
        <p:sp>
          <p:nvSpPr>
            <p:cNvPr id="63496" name="Rectangle 5"/>
            <p:cNvSpPr>
              <a:spLocks noChangeArrowheads="1"/>
            </p:cNvSpPr>
            <p:nvPr/>
          </p:nvSpPr>
          <p:spPr bwMode="auto">
            <a:xfrm>
              <a:off x="3432" y="3262"/>
              <a:ext cx="17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i="1">
                  <a:solidFill>
                    <a:srgbClr val="0000FF"/>
                  </a:solidFill>
                </a:rPr>
                <a:t>Arrivals to queue 2</a:t>
              </a:r>
            </a:p>
          </p:txBody>
        </p:sp>
        <p:sp>
          <p:nvSpPr>
            <p:cNvPr id="63497" name="Rectangle 8"/>
            <p:cNvSpPr>
              <a:spLocks noChangeArrowheads="1"/>
            </p:cNvSpPr>
            <p:nvPr/>
          </p:nvSpPr>
          <p:spPr bwMode="auto">
            <a:xfrm>
              <a:off x="652" y="2379"/>
              <a:ext cx="8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altLang="en-US">
                  <a:solidFill>
                    <a:srgbClr val="FF0000"/>
                  </a:solidFill>
                </a:rPr>
                <a:t>Queue 1</a:t>
              </a: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652" y="3310"/>
              <a:ext cx="8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altLang="en-US">
                  <a:solidFill>
                    <a:srgbClr val="0000FF"/>
                  </a:solidFill>
                </a:rPr>
                <a:t>Queue 2</a:t>
              </a:r>
            </a:p>
          </p:txBody>
        </p:sp>
        <p:sp>
          <p:nvSpPr>
            <p:cNvPr id="63499" name="Line 12"/>
            <p:cNvSpPr>
              <a:spLocks noChangeShapeType="1"/>
            </p:cNvSpPr>
            <p:nvPr/>
          </p:nvSpPr>
          <p:spPr bwMode="auto">
            <a:xfrm>
              <a:off x="1724" y="2217"/>
              <a:ext cx="0" cy="316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0" name="Line 13"/>
            <p:cNvSpPr>
              <a:spLocks noChangeShapeType="1"/>
            </p:cNvSpPr>
            <p:nvPr/>
          </p:nvSpPr>
          <p:spPr bwMode="auto">
            <a:xfrm flipH="1">
              <a:off x="2588" y="2196"/>
              <a:ext cx="1" cy="337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1" name="Line 15"/>
            <p:cNvSpPr>
              <a:spLocks noChangeShapeType="1"/>
            </p:cNvSpPr>
            <p:nvPr/>
          </p:nvSpPr>
          <p:spPr bwMode="auto">
            <a:xfrm>
              <a:off x="1820" y="2533"/>
              <a:ext cx="0" cy="900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Line 17"/>
            <p:cNvSpPr>
              <a:spLocks noChangeShapeType="1"/>
            </p:cNvSpPr>
            <p:nvPr/>
          </p:nvSpPr>
          <p:spPr bwMode="auto">
            <a:xfrm>
              <a:off x="1080" y="2648"/>
              <a:ext cx="0" cy="691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503" name="Group 30"/>
            <p:cNvGrpSpPr>
              <a:grpSpLocks/>
            </p:cNvGrpSpPr>
            <p:nvPr/>
          </p:nvGrpSpPr>
          <p:grpSpPr bwMode="auto">
            <a:xfrm>
              <a:off x="2732" y="2552"/>
              <a:ext cx="480" cy="912"/>
              <a:chOff x="2852" y="3389"/>
              <a:chExt cx="480" cy="240"/>
            </a:xfrm>
          </p:grpSpPr>
          <p:sp>
            <p:nvSpPr>
              <p:cNvPr id="63517" name="Line 18"/>
              <p:cNvSpPr>
                <a:spLocks noChangeShapeType="1"/>
              </p:cNvSpPr>
              <p:nvPr/>
            </p:nvSpPr>
            <p:spPr bwMode="auto">
              <a:xfrm>
                <a:off x="2852" y="3389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FF99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8" name="Line 19"/>
              <p:cNvSpPr>
                <a:spLocks noChangeShapeType="1"/>
              </p:cNvSpPr>
              <p:nvPr/>
            </p:nvSpPr>
            <p:spPr bwMode="auto">
              <a:xfrm>
                <a:off x="3332" y="3389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FF99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504" name="Rectangle 21"/>
            <p:cNvSpPr>
              <a:spLocks noChangeArrowheads="1"/>
            </p:cNvSpPr>
            <p:nvPr/>
          </p:nvSpPr>
          <p:spPr bwMode="auto">
            <a:xfrm>
              <a:off x="2366" y="1953"/>
              <a:ext cx="4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rgbClr val="FF0000"/>
                  </a:solidFill>
                </a:rPr>
                <a:t>n</a:t>
              </a:r>
              <a:r>
                <a:rPr lang="en-US" altLang="en-US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63505" name="Rectangle 22"/>
            <p:cNvSpPr>
              <a:spLocks noChangeArrowheads="1"/>
            </p:cNvSpPr>
            <p:nvPr/>
          </p:nvSpPr>
          <p:spPr bwMode="auto">
            <a:xfrm>
              <a:off x="1612" y="1953"/>
              <a:ext cx="2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63506" name="Rectangle 24"/>
            <p:cNvSpPr>
              <a:spLocks noChangeArrowheads="1"/>
            </p:cNvSpPr>
            <p:nvPr/>
          </p:nvSpPr>
          <p:spPr bwMode="auto">
            <a:xfrm>
              <a:off x="2627" y="3464"/>
              <a:ext cx="2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63507" name="Rectangle 25"/>
            <p:cNvSpPr>
              <a:spLocks noChangeArrowheads="1"/>
            </p:cNvSpPr>
            <p:nvPr/>
          </p:nvSpPr>
          <p:spPr bwMode="auto">
            <a:xfrm>
              <a:off x="2997" y="3464"/>
              <a:ext cx="4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rgbClr val="0000FF"/>
                  </a:solidFill>
                </a:rPr>
                <a:t>n</a:t>
              </a:r>
              <a:r>
                <a:rPr lang="en-US" altLang="en-US">
                  <a:solidFill>
                    <a:srgbClr val="0000FF"/>
                  </a:solidFill>
                </a:rPr>
                <a:t>+1</a:t>
              </a:r>
            </a:p>
          </p:txBody>
        </p:sp>
        <p:sp>
          <p:nvSpPr>
            <p:cNvPr id="63508" name="Rectangle 26"/>
            <p:cNvSpPr>
              <a:spLocks noChangeArrowheads="1"/>
            </p:cNvSpPr>
            <p:nvPr/>
          </p:nvSpPr>
          <p:spPr bwMode="auto">
            <a:xfrm>
              <a:off x="2050" y="2217"/>
              <a:ext cx="2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rgbClr val="FF0000"/>
                  </a:solidFill>
                </a:rPr>
                <a:t>s</a:t>
              </a:r>
              <a:r>
                <a:rPr lang="en-US" altLang="en-US" sz="2800" i="1" baseline="-25000">
                  <a:solidFill>
                    <a:srgbClr val="FF0000"/>
                  </a:solidFill>
                </a:rPr>
                <a:t>n</a:t>
              </a:r>
              <a:endParaRPr lang="en-US" altLang="en-US" sz="32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63509" name="Rectangle 27"/>
            <p:cNvSpPr>
              <a:spLocks noChangeArrowheads="1"/>
            </p:cNvSpPr>
            <p:nvPr/>
          </p:nvSpPr>
          <p:spPr bwMode="auto">
            <a:xfrm>
              <a:off x="2753" y="2196"/>
              <a:ext cx="4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rgbClr val="FF0000"/>
                  </a:solidFill>
                </a:rPr>
                <a:t>s</a:t>
              </a:r>
              <a:r>
                <a:rPr lang="en-US" altLang="en-US" sz="2800" i="1" baseline="-25000">
                  <a:solidFill>
                    <a:srgbClr val="FF0000"/>
                  </a:solidFill>
                </a:rPr>
                <a:t>n</a:t>
              </a:r>
              <a:r>
                <a:rPr lang="en-US" altLang="en-US" sz="2800" baseline="-25000">
                  <a:solidFill>
                    <a:srgbClr val="FF0000"/>
                  </a:solidFill>
                </a:rPr>
                <a:t>+1</a:t>
              </a:r>
              <a:endParaRPr lang="en-US" altLang="en-US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63510" name="Line 28"/>
            <p:cNvSpPr>
              <a:spLocks noChangeShapeType="1"/>
            </p:cNvSpPr>
            <p:nvPr/>
          </p:nvSpPr>
          <p:spPr bwMode="auto">
            <a:xfrm>
              <a:off x="1836" y="2579"/>
              <a:ext cx="841" cy="81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1" name="Line 29"/>
            <p:cNvSpPr>
              <a:spLocks noChangeShapeType="1"/>
            </p:cNvSpPr>
            <p:nvPr/>
          </p:nvSpPr>
          <p:spPr bwMode="auto">
            <a:xfrm>
              <a:off x="2748" y="2584"/>
              <a:ext cx="425" cy="79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2" name="Line 31"/>
            <p:cNvSpPr>
              <a:spLocks noChangeShapeType="1"/>
            </p:cNvSpPr>
            <p:nvPr/>
          </p:nvSpPr>
          <p:spPr bwMode="auto">
            <a:xfrm>
              <a:off x="2737" y="3763"/>
              <a:ext cx="4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Rectangle 32"/>
            <p:cNvSpPr>
              <a:spLocks noChangeArrowheads="1"/>
            </p:cNvSpPr>
            <p:nvPr/>
          </p:nvSpPr>
          <p:spPr bwMode="auto">
            <a:xfrm>
              <a:off x="2824" y="3763"/>
              <a:ext cx="2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FF"/>
                  </a:solidFill>
                  <a:latin typeface="Symbol" pitchFamily="18" charset="2"/>
                </a:rPr>
                <a:t>t</a:t>
              </a:r>
              <a:r>
                <a:rPr lang="en-US" altLang="en-US" sz="2800" i="1" baseline="-25000">
                  <a:solidFill>
                    <a:srgbClr val="0000FF"/>
                  </a:solidFill>
                </a:rPr>
                <a:t>n</a:t>
              </a:r>
              <a:endParaRPr lang="en-US" altLang="en-US" sz="3200" baseline="-25000">
                <a:solidFill>
                  <a:srgbClr val="0000FF"/>
                </a:solidFill>
              </a:endParaRPr>
            </a:p>
          </p:txBody>
        </p:sp>
        <p:sp>
          <p:nvSpPr>
            <p:cNvPr id="63514" name="Line 9"/>
            <p:cNvSpPr>
              <a:spLocks noChangeShapeType="1"/>
            </p:cNvSpPr>
            <p:nvPr/>
          </p:nvSpPr>
          <p:spPr bwMode="auto">
            <a:xfrm>
              <a:off x="1532" y="2533"/>
              <a:ext cx="18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5" name="Line 11"/>
            <p:cNvSpPr>
              <a:spLocks noChangeShapeType="1"/>
            </p:cNvSpPr>
            <p:nvPr/>
          </p:nvSpPr>
          <p:spPr bwMode="auto">
            <a:xfrm>
              <a:off x="1532" y="3464"/>
              <a:ext cx="18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6" name="Rectangle 34"/>
            <p:cNvSpPr>
              <a:spLocks noChangeArrowheads="1"/>
            </p:cNvSpPr>
            <p:nvPr/>
          </p:nvSpPr>
          <p:spPr bwMode="auto">
            <a:xfrm>
              <a:off x="1632" y="3464"/>
              <a:ext cx="3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rgbClr val="0000FF"/>
                  </a:solidFill>
                </a:rPr>
                <a:t>n</a:t>
              </a:r>
              <a:r>
                <a:rPr lang="en-US" altLang="en-US">
                  <a:solidFill>
                    <a:srgbClr val="0000FF"/>
                  </a:solidFill>
                </a:rPr>
                <a:t>-1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 Form Solutions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 the state of an </a:t>
            </a:r>
            <a:r>
              <a:rPr lang="en-US" altLang="en-US" i="1" smtClean="0"/>
              <a:t>M</a:t>
            </a:r>
            <a:r>
              <a:rPr lang="en-US" altLang="en-US" smtClean="0"/>
              <a:t>-queue network be defined by a vector</a:t>
            </a:r>
          </a:p>
          <a:p>
            <a:pPr lvl="1" eaLnBrk="1" hangingPunct="1"/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2</a:t>
            </a:r>
            <a:r>
              <a:rPr lang="en-US" altLang="en-US" smtClean="0"/>
              <a:t>,…, </a:t>
            </a:r>
            <a:r>
              <a:rPr lang="en-US" altLang="en-US" i="1" smtClean="0"/>
              <a:t>n</a:t>
            </a:r>
            <a:r>
              <a:rPr lang="en-US" altLang="en-US" sz="2400" i="1" baseline="-25000" smtClean="0"/>
              <a:t>M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i="1" smtClean="0"/>
              <a:t>n</a:t>
            </a:r>
            <a:r>
              <a:rPr lang="en-US" altLang="en-US" sz="2400" i="1" baseline="-25000" smtClean="0"/>
              <a:t>i</a:t>
            </a:r>
            <a:r>
              <a:rPr lang="en-US" altLang="en-US" smtClean="0"/>
              <a:t> is the number of “customers” in queue or in service at queue </a:t>
            </a:r>
            <a:r>
              <a:rPr lang="en-US" altLang="en-US" i="1" smtClean="0"/>
              <a:t>i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Product form solutions</a:t>
            </a:r>
          </a:p>
          <a:p>
            <a:pPr lvl="1" eaLnBrk="1" hangingPunct="1"/>
            <a:r>
              <a:rPr lang="en-US" altLang="en-US" smtClean="0"/>
              <a:t>Joint state probabilities expressed as the product of probabilities associated with the individual queues</a:t>
            </a:r>
          </a:p>
          <a:p>
            <a:pPr lvl="1" eaLnBrk="1" hangingPunct="1"/>
            <a:r>
              <a:rPr lang="en-US" altLang="en-US" smtClean="0"/>
              <a:t>P(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2</a:t>
            </a:r>
            <a:r>
              <a:rPr lang="en-US" altLang="en-US" smtClean="0"/>
              <a:t>,…, </a:t>
            </a:r>
            <a:r>
              <a:rPr lang="en-US" altLang="en-US" i="1" smtClean="0"/>
              <a:t>n</a:t>
            </a:r>
            <a:r>
              <a:rPr lang="en-US" altLang="en-US" sz="2400" i="1" baseline="-25000" smtClean="0"/>
              <a:t>M</a:t>
            </a:r>
            <a:r>
              <a:rPr lang="en-US" altLang="en-US" smtClean="0"/>
              <a:t>) = P(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1</a:t>
            </a:r>
            <a:r>
              <a:rPr lang="en-US" altLang="en-US" smtClean="0"/>
              <a:t>) P(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2</a:t>
            </a:r>
            <a:r>
              <a:rPr lang="en-US" altLang="en-US" smtClean="0"/>
              <a:t>) … P(</a:t>
            </a:r>
            <a:r>
              <a:rPr lang="en-US" altLang="en-US" i="1" smtClean="0"/>
              <a:t>n</a:t>
            </a:r>
            <a:r>
              <a:rPr lang="en-US" altLang="en-US" sz="2400" i="1" baseline="-25000" smtClean="0"/>
              <a:t>M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Queues act as though they are independent</a:t>
            </a:r>
          </a:p>
          <a:p>
            <a:pPr lvl="1" eaLnBrk="1" hangingPunct="1"/>
            <a:r>
              <a:rPr lang="en-US" altLang="en-US" smtClean="0"/>
              <a:t>At a specific point in time, the number of customers in one queue is independent of the number of customers in another queue</a:t>
            </a:r>
          </a:p>
          <a:p>
            <a:pPr lvl="1" eaLnBrk="1" hangingPunct="1"/>
            <a:r>
              <a:rPr lang="en-US" altLang="en-US" smtClean="0"/>
              <a:t>Not independent at two different close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Open vs Closed </a:t>
            </a:r>
            <a:r>
              <a:rPr lang="en-US" altLang="en-US" smtClean="0"/>
              <a:t>Networks</a:t>
            </a:r>
          </a:p>
        </p:txBody>
      </p:sp>
      <p:sp>
        <p:nvSpPr>
          <p:cNvPr id="65539" name="Rectangle 20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solidFill>
                <a:schemeClr val="tx2"/>
              </a:solidFill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Open </a:t>
            </a:r>
            <a:r>
              <a:rPr lang="en-US" altLang="en-US" smtClean="0">
                <a:sym typeface="Symbol" pitchFamily="18" charset="2"/>
              </a:rPr>
              <a:t>networks of queues,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Customers arrive and depart from the network</a:t>
            </a:r>
          </a:p>
          <a:p>
            <a:pPr lvl="2" eaLnBrk="1" hangingPunct="1"/>
            <a:r>
              <a:rPr lang="en-US" altLang="en-US" smtClean="0">
                <a:sym typeface="Symbol" pitchFamily="18" charset="2"/>
              </a:rPr>
              <a:t>For example, packets in a network</a:t>
            </a:r>
          </a:p>
          <a:p>
            <a:pPr eaLnBrk="1" hangingPunct="1"/>
            <a:endParaRPr lang="en-US" altLang="en-US" smtClean="0">
              <a:solidFill>
                <a:schemeClr val="tx2"/>
              </a:solidFill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Closed</a:t>
            </a:r>
            <a:r>
              <a:rPr lang="en-US" altLang="en-US" smtClean="0">
                <a:sym typeface="Symbol" pitchFamily="18" charset="2"/>
              </a:rPr>
              <a:t> networks of queues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A fixed number of customers circulate within the network</a:t>
            </a:r>
          </a:p>
          <a:p>
            <a:pPr lvl="2" eaLnBrk="1" hangingPunct="1"/>
            <a:r>
              <a:rPr lang="en-US" altLang="en-US" smtClean="0">
                <a:sym typeface="Symbol" pitchFamily="18" charset="2"/>
              </a:rPr>
              <a:t>For example, processing jobs in a computing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 Networks of Queues</a:t>
            </a:r>
          </a:p>
        </p:txBody>
      </p:sp>
      <p:grpSp>
        <p:nvGrpSpPr>
          <p:cNvPr id="66563" name="Group 1054"/>
          <p:cNvGrpSpPr>
            <a:grpSpLocks/>
          </p:cNvGrpSpPr>
          <p:nvPr/>
        </p:nvGrpSpPr>
        <p:grpSpPr bwMode="auto">
          <a:xfrm>
            <a:off x="2286000" y="3057525"/>
            <a:ext cx="4648200" cy="2668588"/>
            <a:chOff x="1440" y="2016"/>
            <a:chExt cx="2928" cy="1681"/>
          </a:xfrm>
        </p:grpSpPr>
        <p:sp>
          <p:nvSpPr>
            <p:cNvPr id="66565" name="Text Box 1027"/>
            <p:cNvSpPr txBox="1">
              <a:spLocks noChangeArrowheads="1"/>
            </p:cNvSpPr>
            <p:nvPr/>
          </p:nvSpPr>
          <p:spPr bwMode="auto">
            <a:xfrm>
              <a:off x="2064" y="3120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CPU</a:t>
              </a:r>
            </a:p>
          </p:txBody>
        </p:sp>
        <p:sp>
          <p:nvSpPr>
            <p:cNvPr id="66566" name="Line 1028"/>
            <p:cNvSpPr>
              <a:spLocks noChangeShapeType="1"/>
            </p:cNvSpPr>
            <p:nvPr/>
          </p:nvSpPr>
          <p:spPr bwMode="auto">
            <a:xfrm>
              <a:off x="1440" y="292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7" name="Text Box 1029"/>
            <p:cNvSpPr txBox="1">
              <a:spLocks noChangeArrowheads="1"/>
            </p:cNvSpPr>
            <p:nvPr/>
          </p:nvSpPr>
          <p:spPr bwMode="auto">
            <a:xfrm>
              <a:off x="2352" y="2545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2800" baseline="-25000">
                  <a:solidFill>
                    <a:schemeClr val="tx2"/>
                  </a:solidFill>
                </a:rPr>
                <a:t>1</a:t>
              </a:r>
              <a:endParaRPr lang="en-US" alt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grpSp>
          <p:nvGrpSpPr>
            <p:cNvPr id="66568" name="Group 1030"/>
            <p:cNvGrpSpPr>
              <a:grpSpLocks/>
            </p:cNvGrpSpPr>
            <p:nvPr/>
          </p:nvGrpSpPr>
          <p:grpSpPr bwMode="auto">
            <a:xfrm>
              <a:off x="2112" y="2881"/>
              <a:ext cx="1632" cy="192"/>
              <a:chOff x="2112" y="2304"/>
              <a:chExt cx="1632" cy="192"/>
            </a:xfrm>
          </p:grpSpPr>
          <p:sp>
            <p:nvSpPr>
              <p:cNvPr id="66582" name="Line 1031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Line 1032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Oval 1033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585" name="Line 1034"/>
              <p:cNvSpPr>
                <a:spLocks noChangeShapeType="1"/>
              </p:cNvSpPr>
              <p:nvPr/>
            </p:nvSpPr>
            <p:spPr bwMode="auto">
              <a:xfrm>
                <a:off x="2400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6" name="Line 1035"/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7" name="Line 1036"/>
              <p:cNvSpPr>
                <a:spLocks noChangeShapeType="1"/>
              </p:cNvSpPr>
              <p:nvPr/>
            </p:nvSpPr>
            <p:spPr bwMode="auto">
              <a:xfrm>
                <a:off x="3264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8" name="Oval 1037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589" name="Line 1038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9" name="Line 1039"/>
            <p:cNvSpPr>
              <a:spLocks noChangeShapeType="1"/>
            </p:cNvSpPr>
            <p:nvPr/>
          </p:nvSpPr>
          <p:spPr bwMode="auto">
            <a:xfrm>
              <a:off x="2592" y="2977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Line 1040"/>
            <p:cNvSpPr>
              <a:spLocks noChangeShapeType="1"/>
            </p:cNvSpPr>
            <p:nvPr/>
          </p:nvSpPr>
          <p:spPr bwMode="auto">
            <a:xfrm>
              <a:off x="1440" y="307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Text Box 1041"/>
            <p:cNvSpPr txBox="1">
              <a:spLocks noChangeArrowheads="1"/>
            </p:cNvSpPr>
            <p:nvPr/>
          </p:nvSpPr>
          <p:spPr bwMode="auto">
            <a:xfrm>
              <a:off x="3504" y="2545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2800" baseline="-25000">
                  <a:solidFill>
                    <a:schemeClr val="tx2"/>
                  </a:solidFill>
                </a:rPr>
                <a:t>2</a:t>
              </a:r>
              <a:endParaRPr lang="en-US" alt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66572" name="Line 1042"/>
            <p:cNvSpPr>
              <a:spLocks noChangeShapeType="1"/>
            </p:cNvSpPr>
            <p:nvPr/>
          </p:nvSpPr>
          <p:spPr bwMode="auto">
            <a:xfrm flipV="1">
              <a:off x="2928" y="2305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3" name="Line 1043"/>
            <p:cNvSpPr>
              <a:spLocks noChangeShapeType="1"/>
            </p:cNvSpPr>
            <p:nvPr/>
          </p:nvSpPr>
          <p:spPr bwMode="auto">
            <a:xfrm flipV="1">
              <a:off x="1440" y="2305"/>
              <a:ext cx="0" cy="6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4" name="Line 1044"/>
            <p:cNvSpPr>
              <a:spLocks noChangeShapeType="1"/>
            </p:cNvSpPr>
            <p:nvPr/>
          </p:nvSpPr>
          <p:spPr bwMode="auto">
            <a:xfrm>
              <a:off x="1440" y="2305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1045"/>
            <p:cNvSpPr>
              <a:spLocks noChangeShapeType="1"/>
            </p:cNvSpPr>
            <p:nvPr/>
          </p:nvSpPr>
          <p:spPr bwMode="auto">
            <a:xfrm>
              <a:off x="3744" y="2977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046"/>
            <p:cNvSpPr>
              <a:spLocks noChangeShapeType="1"/>
            </p:cNvSpPr>
            <p:nvPr/>
          </p:nvSpPr>
          <p:spPr bwMode="auto">
            <a:xfrm>
              <a:off x="1440" y="3073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047"/>
            <p:cNvSpPr>
              <a:spLocks noChangeShapeType="1"/>
            </p:cNvSpPr>
            <p:nvPr/>
          </p:nvSpPr>
          <p:spPr bwMode="auto">
            <a:xfrm>
              <a:off x="1440" y="3697"/>
              <a:ext cx="2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048"/>
            <p:cNvSpPr>
              <a:spLocks noChangeShapeType="1"/>
            </p:cNvSpPr>
            <p:nvPr/>
          </p:nvSpPr>
          <p:spPr bwMode="auto">
            <a:xfrm flipV="1">
              <a:off x="4368" y="2977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Text Box 1049"/>
            <p:cNvSpPr txBox="1">
              <a:spLocks noChangeArrowheads="1"/>
            </p:cNvSpPr>
            <p:nvPr/>
          </p:nvSpPr>
          <p:spPr bwMode="auto">
            <a:xfrm>
              <a:off x="3312" y="3120"/>
              <a:ext cx="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I/O</a:t>
              </a:r>
            </a:p>
          </p:txBody>
        </p:sp>
        <p:sp>
          <p:nvSpPr>
            <p:cNvPr id="66580" name="Text Box 1050"/>
            <p:cNvSpPr txBox="1">
              <a:spLocks noChangeArrowheads="1"/>
            </p:cNvSpPr>
            <p:nvPr/>
          </p:nvSpPr>
          <p:spPr bwMode="auto">
            <a:xfrm>
              <a:off x="2160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i="1"/>
                <a:t>p</a:t>
              </a:r>
            </a:p>
          </p:txBody>
        </p:sp>
        <p:sp>
          <p:nvSpPr>
            <p:cNvPr id="66581" name="Text Box 1051"/>
            <p:cNvSpPr txBox="1">
              <a:spLocks noChangeArrowheads="1"/>
            </p:cNvSpPr>
            <p:nvPr/>
          </p:nvSpPr>
          <p:spPr bwMode="auto">
            <a:xfrm>
              <a:off x="2736" y="3024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1-</a:t>
              </a:r>
              <a:r>
                <a:rPr lang="en-US" altLang="en-US" i="1"/>
                <a:t>p</a:t>
              </a:r>
              <a:endParaRPr lang="en-US" altLang="en-US">
                <a:latin typeface="Times New Roman" pitchFamily="18" charset="0"/>
              </a:endParaRPr>
            </a:p>
          </p:txBody>
        </p:sp>
      </p:grpSp>
      <p:sp>
        <p:nvSpPr>
          <p:cNvPr id="66564" name="Rectangle 10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 number of jobs circulate between queues</a:t>
            </a:r>
          </a:p>
          <a:p>
            <a:pPr lvl="1" eaLnBrk="1" hangingPunct="1"/>
            <a:r>
              <a:rPr lang="en-US" altLang="en-US" smtClean="0"/>
              <a:t>Job returns to CPU with probability </a:t>
            </a:r>
            <a:r>
              <a:rPr lang="en-US" altLang="en-US" i="1" smtClean="0"/>
              <a:t>p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Job require I/O with probability 1-</a:t>
            </a:r>
            <a:r>
              <a:rPr lang="en-US" altLang="en-US" i="1" smtClean="0"/>
              <a:t>p</a:t>
            </a:r>
          </a:p>
          <a:p>
            <a:pPr eaLnBrk="1" hangingPunct="1"/>
            <a:r>
              <a:rPr lang="en-US" altLang="en-US" smtClean="0"/>
              <a:t>We’ll discuss closed networks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Notation for Open Networks of Queues</a:t>
            </a:r>
          </a:p>
        </p:txBody>
      </p:sp>
      <p:sp>
        <p:nvSpPr>
          <p:cNvPr id="6758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</a:t>
            </a:r>
            <a:r>
              <a:rPr lang="en-US" altLang="en-US" smtClean="0"/>
              <a:t>:  total mean arrival rate to the network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</a:t>
            </a:r>
            <a:r>
              <a:rPr lang="en-US" altLang="en-US" sz="2400" i="1" baseline="-25000" smtClean="0"/>
              <a:t>i</a:t>
            </a:r>
            <a:r>
              <a:rPr lang="en-US" altLang="en-US" smtClean="0"/>
              <a:t>:  mean service rate of </a:t>
            </a:r>
            <a:r>
              <a:rPr lang="en-US" altLang="en-US" i="1" smtClean="0"/>
              <a:t>i-</a:t>
            </a:r>
            <a:r>
              <a:rPr lang="en-US" altLang="en-US" smtClean="0"/>
              <a:t>th server</a:t>
            </a:r>
          </a:p>
          <a:p>
            <a:pPr eaLnBrk="1" hangingPunct="1"/>
            <a:r>
              <a:rPr lang="en-US" altLang="en-US" i="1" smtClean="0"/>
              <a:t>r</a:t>
            </a:r>
            <a:r>
              <a:rPr lang="en-US" altLang="en-US" sz="2400" i="1" baseline="-25000" smtClean="0"/>
              <a:t>sj</a:t>
            </a:r>
            <a:r>
              <a:rPr lang="en-US" altLang="en-US" smtClean="0"/>
              <a:t>:  probability that a customer arriving from the source will be routed to queue </a:t>
            </a:r>
            <a:r>
              <a:rPr lang="en-US" altLang="en-US" i="1" smtClean="0"/>
              <a:t>j</a:t>
            </a:r>
            <a:endParaRPr lang="en-US" altLang="en-US" smtClean="0"/>
          </a:p>
          <a:p>
            <a:pPr eaLnBrk="1" hangingPunct="1"/>
            <a:r>
              <a:rPr lang="en-US" altLang="en-US" i="1" smtClean="0"/>
              <a:t>r</a:t>
            </a:r>
            <a:r>
              <a:rPr lang="en-US" altLang="en-US" sz="2400" i="1" baseline="-25000" smtClean="0"/>
              <a:t>jd</a:t>
            </a:r>
            <a:r>
              <a:rPr lang="en-US" altLang="en-US" smtClean="0"/>
              <a:t>:  probability that a customer departing from queue </a:t>
            </a:r>
            <a:r>
              <a:rPr lang="en-US" altLang="en-US" i="1" smtClean="0"/>
              <a:t>j</a:t>
            </a:r>
            <a:r>
              <a:rPr lang="en-US" altLang="en-US" smtClean="0"/>
              <a:t> will be routed to the destination (and depart the system)</a:t>
            </a:r>
          </a:p>
          <a:p>
            <a:pPr eaLnBrk="1" hangingPunct="1"/>
            <a:r>
              <a:rPr lang="en-US" altLang="en-US" i="1" smtClean="0"/>
              <a:t>r</a:t>
            </a:r>
            <a:r>
              <a:rPr lang="en-US" altLang="en-US" sz="2400" i="1" baseline="-25000" smtClean="0"/>
              <a:t>jk</a:t>
            </a:r>
            <a:r>
              <a:rPr lang="en-US" altLang="en-US" smtClean="0"/>
              <a:t>:  probability that a customer departing from queue </a:t>
            </a:r>
            <a:r>
              <a:rPr lang="en-US" altLang="en-US" i="1" smtClean="0"/>
              <a:t>j</a:t>
            </a:r>
            <a:r>
              <a:rPr lang="en-US" altLang="en-US" smtClean="0"/>
              <a:t> will be routed to queue </a:t>
            </a:r>
            <a:r>
              <a:rPr lang="en-US" altLang="en-US" i="1" smtClean="0"/>
              <a:t>k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1090"/>
          <p:cNvGrpSpPr>
            <a:grpSpLocks/>
          </p:cNvGrpSpPr>
          <p:nvPr/>
        </p:nvGrpSpPr>
        <p:grpSpPr bwMode="auto">
          <a:xfrm>
            <a:off x="609600" y="2446338"/>
            <a:ext cx="7908925" cy="3543300"/>
            <a:chOff x="384" y="1226"/>
            <a:chExt cx="4982" cy="2232"/>
          </a:xfrm>
        </p:grpSpPr>
        <p:sp>
          <p:nvSpPr>
            <p:cNvPr id="68616" name="Line 1028"/>
            <p:cNvSpPr>
              <a:spLocks noChangeShapeType="1"/>
            </p:cNvSpPr>
            <p:nvPr/>
          </p:nvSpPr>
          <p:spPr bwMode="auto">
            <a:xfrm>
              <a:off x="2496" y="16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Line 1029"/>
            <p:cNvSpPr>
              <a:spLocks noChangeShapeType="1"/>
            </p:cNvSpPr>
            <p:nvPr/>
          </p:nvSpPr>
          <p:spPr bwMode="auto">
            <a:xfrm>
              <a:off x="2496" y="18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Oval 1030"/>
            <p:cNvSpPr>
              <a:spLocks noChangeArrowheads="1"/>
            </p:cNvSpPr>
            <p:nvPr/>
          </p:nvSpPr>
          <p:spPr bwMode="auto">
            <a:xfrm>
              <a:off x="2784" y="1680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19" name="Line 1031"/>
            <p:cNvSpPr>
              <a:spLocks noChangeShapeType="1"/>
            </p:cNvSpPr>
            <p:nvPr/>
          </p:nvSpPr>
          <p:spPr bwMode="auto">
            <a:xfrm>
              <a:off x="2784" y="1680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Line 1036"/>
            <p:cNvSpPr>
              <a:spLocks noChangeShapeType="1"/>
            </p:cNvSpPr>
            <p:nvPr/>
          </p:nvSpPr>
          <p:spPr bwMode="auto">
            <a:xfrm>
              <a:off x="2496" y="29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Line 1037"/>
            <p:cNvSpPr>
              <a:spLocks noChangeShapeType="1"/>
            </p:cNvSpPr>
            <p:nvPr/>
          </p:nvSpPr>
          <p:spPr bwMode="auto">
            <a:xfrm>
              <a:off x="2496" y="312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1038"/>
            <p:cNvSpPr>
              <a:spLocks noChangeArrowheads="1"/>
            </p:cNvSpPr>
            <p:nvPr/>
          </p:nvSpPr>
          <p:spPr bwMode="auto">
            <a:xfrm>
              <a:off x="2784" y="2928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23" name="Line 1039"/>
            <p:cNvSpPr>
              <a:spLocks noChangeShapeType="1"/>
            </p:cNvSpPr>
            <p:nvPr/>
          </p:nvSpPr>
          <p:spPr bwMode="auto">
            <a:xfrm>
              <a:off x="2784" y="292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Line 1044"/>
            <p:cNvSpPr>
              <a:spLocks noChangeShapeType="1"/>
            </p:cNvSpPr>
            <p:nvPr/>
          </p:nvSpPr>
          <p:spPr bwMode="auto">
            <a:xfrm>
              <a:off x="2496" y="230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Line 1045"/>
            <p:cNvSpPr>
              <a:spLocks noChangeShapeType="1"/>
            </p:cNvSpPr>
            <p:nvPr/>
          </p:nvSpPr>
          <p:spPr bwMode="auto">
            <a:xfrm>
              <a:off x="2496" y="249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Oval 1046"/>
            <p:cNvSpPr>
              <a:spLocks noChangeArrowheads="1"/>
            </p:cNvSpPr>
            <p:nvPr/>
          </p:nvSpPr>
          <p:spPr bwMode="auto">
            <a:xfrm>
              <a:off x="2784" y="2304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27" name="Line 1047"/>
            <p:cNvSpPr>
              <a:spLocks noChangeShapeType="1"/>
            </p:cNvSpPr>
            <p:nvPr/>
          </p:nvSpPr>
          <p:spPr bwMode="auto">
            <a:xfrm>
              <a:off x="2784" y="2304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Line 1052"/>
            <p:cNvSpPr>
              <a:spLocks noChangeShapeType="1"/>
            </p:cNvSpPr>
            <p:nvPr/>
          </p:nvSpPr>
          <p:spPr bwMode="auto">
            <a:xfrm>
              <a:off x="1824" y="177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9" name="Line 1053"/>
            <p:cNvSpPr>
              <a:spLocks noChangeShapeType="1"/>
            </p:cNvSpPr>
            <p:nvPr/>
          </p:nvSpPr>
          <p:spPr bwMode="auto">
            <a:xfrm>
              <a:off x="1824" y="240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1054"/>
            <p:cNvSpPr>
              <a:spLocks noChangeShapeType="1"/>
            </p:cNvSpPr>
            <p:nvPr/>
          </p:nvSpPr>
          <p:spPr bwMode="auto">
            <a:xfrm>
              <a:off x="1824" y="30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1" name="Line 1051"/>
            <p:cNvSpPr>
              <a:spLocks noChangeShapeType="1"/>
            </p:cNvSpPr>
            <p:nvPr/>
          </p:nvSpPr>
          <p:spPr bwMode="auto">
            <a:xfrm>
              <a:off x="2976" y="17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Line 1055"/>
            <p:cNvSpPr>
              <a:spLocks noChangeShapeType="1"/>
            </p:cNvSpPr>
            <p:nvPr/>
          </p:nvSpPr>
          <p:spPr bwMode="auto">
            <a:xfrm>
              <a:off x="2976" y="2400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3" name="Line 1056"/>
            <p:cNvSpPr>
              <a:spLocks noChangeShapeType="1"/>
            </p:cNvSpPr>
            <p:nvPr/>
          </p:nvSpPr>
          <p:spPr bwMode="auto">
            <a:xfrm>
              <a:off x="2976" y="30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Freeform 1057"/>
            <p:cNvSpPr>
              <a:spLocks/>
            </p:cNvSpPr>
            <p:nvPr/>
          </p:nvSpPr>
          <p:spPr bwMode="auto">
            <a:xfrm>
              <a:off x="1976" y="1776"/>
              <a:ext cx="1472" cy="576"/>
            </a:xfrm>
            <a:custGeom>
              <a:avLst/>
              <a:gdLst>
                <a:gd name="T0" fmla="*/ 1288 w 1472"/>
                <a:gd name="T1" fmla="*/ 0 h 576"/>
                <a:gd name="T2" fmla="*/ 1288 w 1472"/>
                <a:gd name="T3" fmla="*/ 240 h 576"/>
                <a:gd name="T4" fmla="*/ 184 w 1472"/>
                <a:gd name="T5" fmla="*/ 336 h 576"/>
                <a:gd name="T6" fmla="*/ 184 w 1472"/>
                <a:gd name="T7" fmla="*/ 528 h 576"/>
                <a:gd name="T8" fmla="*/ 424 w 1472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2"/>
                <a:gd name="T16" fmla="*/ 0 h 576"/>
                <a:gd name="T17" fmla="*/ 1472 w 1472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2" h="576">
                  <a:moveTo>
                    <a:pt x="1288" y="0"/>
                  </a:moveTo>
                  <a:cubicBezTo>
                    <a:pt x="1380" y="92"/>
                    <a:pt x="1472" y="184"/>
                    <a:pt x="1288" y="240"/>
                  </a:cubicBezTo>
                  <a:cubicBezTo>
                    <a:pt x="1104" y="296"/>
                    <a:pt x="368" y="288"/>
                    <a:pt x="184" y="336"/>
                  </a:cubicBezTo>
                  <a:cubicBezTo>
                    <a:pt x="0" y="384"/>
                    <a:pt x="144" y="488"/>
                    <a:pt x="184" y="528"/>
                  </a:cubicBezTo>
                  <a:cubicBezTo>
                    <a:pt x="224" y="568"/>
                    <a:pt x="384" y="568"/>
                    <a:pt x="424" y="57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Freeform 1058"/>
            <p:cNvSpPr>
              <a:spLocks/>
            </p:cNvSpPr>
            <p:nvPr/>
          </p:nvSpPr>
          <p:spPr bwMode="auto">
            <a:xfrm>
              <a:off x="1968" y="2400"/>
              <a:ext cx="1472" cy="576"/>
            </a:xfrm>
            <a:custGeom>
              <a:avLst/>
              <a:gdLst>
                <a:gd name="T0" fmla="*/ 1288 w 1472"/>
                <a:gd name="T1" fmla="*/ 0 h 576"/>
                <a:gd name="T2" fmla="*/ 1288 w 1472"/>
                <a:gd name="T3" fmla="*/ 240 h 576"/>
                <a:gd name="T4" fmla="*/ 184 w 1472"/>
                <a:gd name="T5" fmla="*/ 336 h 576"/>
                <a:gd name="T6" fmla="*/ 184 w 1472"/>
                <a:gd name="T7" fmla="*/ 528 h 576"/>
                <a:gd name="T8" fmla="*/ 424 w 1472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2"/>
                <a:gd name="T16" fmla="*/ 0 h 576"/>
                <a:gd name="T17" fmla="*/ 1472 w 1472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2" h="576">
                  <a:moveTo>
                    <a:pt x="1288" y="0"/>
                  </a:moveTo>
                  <a:cubicBezTo>
                    <a:pt x="1380" y="92"/>
                    <a:pt x="1472" y="184"/>
                    <a:pt x="1288" y="240"/>
                  </a:cubicBezTo>
                  <a:cubicBezTo>
                    <a:pt x="1104" y="296"/>
                    <a:pt x="368" y="288"/>
                    <a:pt x="184" y="336"/>
                  </a:cubicBezTo>
                  <a:cubicBezTo>
                    <a:pt x="0" y="384"/>
                    <a:pt x="144" y="488"/>
                    <a:pt x="184" y="528"/>
                  </a:cubicBezTo>
                  <a:cubicBezTo>
                    <a:pt x="224" y="568"/>
                    <a:pt x="384" y="568"/>
                    <a:pt x="424" y="57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Freeform 1059"/>
            <p:cNvSpPr>
              <a:spLocks/>
            </p:cNvSpPr>
            <p:nvPr/>
          </p:nvSpPr>
          <p:spPr bwMode="auto">
            <a:xfrm>
              <a:off x="1904" y="1872"/>
              <a:ext cx="1656" cy="528"/>
            </a:xfrm>
            <a:custGeom>
              <a:avLst/>
              <a:gdLst>
                <a:gd name="T0" fmla="*/ 1360 w 1656"/>
                <a:gd name="T1" fmla="*/ 528 h 528"/>
                <a:gd name="T2" fmla="*/ 1456 w 1656"/>
                <a:gd name="T3" fmla="*/ 336 h 528"/>
                <a:gd name="T4" fmla="*/ 160 w 1656"/>
                <a:gd name="T5" fmla="*/ 192 h 528"/>
                <a:gd name="T6" fmla="*/ 496 w 1656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6"/>
                <a:gd name="T13" fmla="*/ 0 h 528"/>
                <a:gd name="T14" fmla="*/ 1656 w 165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6" h="528">
                  <a:moveTo>
                    <a:pt x="1360" y="528"/>
                  </a:moveTo>
                  <a:cubicBezTo>
                    <a:pt x="1508" y="460"/>
                    <a:pt x="1656" y="392"/>
                    <a:pt x="1456" y="336"/>
                  </a:cubicBezTo>
                  <a:cubicBezTo>
                    <a:pt x="1256" y="280"/>
                    <a:pt x="320" y="248"/>
                    <a:pt x="160" y="192"/>
                  </a:cubicBezTo>
                  <a:cubicBezTo>
                    <a:pt x="0" y="136"/>
                    <a:pt x="440" y="32"/>
                    <a:pt x="49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7" name="Freeform 1060"/>
            <p:cNvSpPr>
              <a:spLocks/>
            </p:cNvSpPr>
            <p:nvPr/>
          </p:nvSpPr>
          <p:spPr bwMode="auto">
            <a:xfrm>
              <a:off x="1920" y="2496"/>
              <a:ext cx="1656" cy="528"/>
            </a:xfrm>
            <a:custGeom>
              <a:avLst/>
              <a:gdLst>
                <a:gd name="T0" fmla="*/ 1360 w 1656"/>
                <a:gd name="T1" fmla="*/ 528 h 528"/>
                <a:gd name="T2" fmla="*/ 1456 w 1656"/>
                <a:gd name="T3" fmla="*/ 336 h 528"/>
                <a:gd name="T4" fmla="*/ 160 w 1656"/>
                <a:gd name="T5" fmla="*/ 192 h 528"/>
                <a:gd name="T6" fmla="*/ 496 w 1656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6"/>
                <a:gd name="T13" fmla="*/ 0 h 528"/>
                <a:gd name="T14" fmla="*/ 1656 w 165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6" h="528">
                  <a:moveTo>
                    <a:pt x="1360" y="528"/>
                  </a:moveTo>
                  <a:cubicBezTo>
                    <a:pt x="1508" y="460"/>
                    <a:pt x="1656" y="392"/>
                    <a:pt x="1456" y="336"/>
                  </a:cubicBezTo>
                  <a:cubicBezTo>
                    <a:pt x="1256" y="280"/>
                    <a:pt x="320" y="248"/>
                    <a:pt x="160" y="192"/>
                  </a:cubicBezTo>
                  <a:cubicBezTo>
                    <a:pt x="0" y="136"/>
                    <a:pt x="440" y="32"/>
                    <a:pt x="49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Freeform 1061"/>
            <p:cNvSpPr>
              <a:spLocks/>
            </p:cNvSpPr>
            <p:nvPr/>
          </p:nvSpPr>
          <p:spPr bwMode="auto">
            <a:xfrm>
              <a:off x="1888" y="3024"/>
              <a:ext cx="1776" cy="224"/>
            </a:xfrm>
            <a:custGeom>
              <a:avLst/>
              <a:gdLst>
                <a:gd name="T0" fmla="*/ 1424 w 1776"/>
                <a:gd name="T1" fmla="*/ 0 h 224"/>
                <a:gd name="T2" fmla="*/ 1568 w 1776"/>
                <a:gd name="T3" fmla="*/ 192 h 224"/>
                <a:gd name="T4" fmla="*/ 176 w 1776"/>
                <a:gd name="T5" fmla="*/ 192 h 224"/>
                <a:gd name="T6" fmla="*/ 512 w 1776"/>
                <a:gd name="T7" fmla="*/ 96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6"/>
                <a:gd name="T13" fmla="*/ 0 h 224"/>
                <a:gd name="T14" fmla="*/ 1776 w 177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6" h="224">
                  <a:moveTo>
                    <a:pt x="1424" y="0"/>
                  </a:moveTo>
                  <a:cubicBezTo>
                    <a:pt x="1600" y="80"/>
                    <a:pt x="1776" y="160"/>
                    <a:pt x="1568" y="192"/>
                  </a:cubicBezTo>
                  <a:cubicBezTo>
                    <a:pt x="1360" y="224"/>
                    <a:pt x="352" y="208"/>
                    <a:pt x="176" y="192"/>
                  </a:cubicBezTo>
                  <a:cubicBezTo>
                    <a:pt x="0" y="176"/>
                    <a:pt x="456" y="112"/>
                    <a:pt x="512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9" name="Freeform 1062"/>
            <p:cNvSpPr>
              <a:spLocks/>
            </p:cNvSpPr>
            <p:nvPr/>
          </p:nvSpPr>
          <p:spPr bwMode="auto">
            <a:xfrm flipV="1">
              <a:off x="1872" y="1536"/>
              <a:ext cx="1776" cy="224"/>
            </a:xfrm>
            <a:custGeom>
              <a:avLst/>
              <a:gdLst>
                <a:gd name="T0" fmla="*/ 1424 w 1776"/>
                <a:gd name="T1" fmla="*/ 0 h 224"/>
                <a:gd name="T2" fmla="*/ 1568 w 1776"/>
                <a:gd name="T3" fmla="*/ 192 h 224"/>
                <a:gd name="T4" fmla="*/ 176 w 1776"/>
                <a:gd name="T5" fmla="*/ 192 h 224"/>
                <a:gd name="T6" fmla="*/ 512 w 1776"/>
                <a:gd name="T7" fmla="*/ 96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6"/>
                <a:gd name="T13" fmla="*/ 0 h 224"/>
                <a:gd name="T14" fmla="*/ 1776 w 177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6" h="224">
                  <a:moveTo>
                    <a:pt x="1424" y="0"/>
                  </a:moveTo>
                  <a:cubicBezTo>
                    <a:pt x="1600" y="80"/>
                    <a:pt x="1776" y="160"/>
                    <a:pt x="1568" y="192"/>
                  </a:cubicBezTo>
                  <a:cubicBezTo>
                    <a:pt x="1360" y="224"/>
                    <a:pt x="352" y="208"/>
                    <a:pt x="176" y="192"/>
                  </a:cubicBezTo>
                  <a:cubicBezTo>
                    <a:pt x="0" y="176"/>
                    <a:pt x="456" y="112"/>
                    <a:pt x="512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0" name="Freeform 1063"/>
            <p:cNvSpPr>
              <a:spLocks/>
            </p:cNvSpPr>
            <p:nvPr/>
          </p:nvSpPr>
          <p:spPr bwMode="auto">
            <a:xfrm>
              <a:off x="1800" y="2400"/>
              <a:ext cx="1848" cy="240"/>
            </a:xfrm>
            <a:custGeom>
              <a:avLst/>
              <a:gdLst>
                <a:gd name="T0" fmla="*/ 1464 w 1848"/>
                <a:gd name="T1" fmla="*/ 0 h 240"/>
                <a:gd name="T2" fmla="*/ 1752 w 1848"/>
                <a:gd name="T3" fmla="*/ 96 h 240"/>
                <a:gd name="T4" fmla="*/ 888 w 1848"/>
                <a:gd name="T5" fmla="*/ 240 h 240"/>
                <a:gd name="T6" fmla="*/ 72 w 1848"/>
                <a:gd name="T7" fmla="*/ 96 h 240"/>
                <a:gd name="T8" fmla="*/ 456 w 1848"/>
                <a:gd name="T9" fmla="*/ 4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240"/>
                <a:gd name="T17" fmla="*/ 1848 w 1848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240">
                  <a:moveTo>
                    <a:pt x="1464" y="0"/>
                  </a:moveTo>
                  <a:cubicBezTo>
                    <a:pt x="1656" y="28"/>
                    <a:pt x="1848" y="56"/>
                    <a:pt x="1752" y="96"/>
                  </a:cubicBezTo>
                  <a:cubicBezTo>
                    <a:pt x="1656" y="136"/>
                    <a:pt x="1168" y="240"/>
                    <a:pt x="888" y="240"/>
                  </a:cubicBezTo>
                  <a:cubicBezTo>
                    <a:pt x="608" y="240"/>
                    <a:pt x="144" y="128"/>
                    <a:pt x="72" y="96"/>
                  </a:cubicBezTo>
                  <a:cubicBezTo>
                    <a:pt x="0" y="64"/>
                    <a:pt x="392" y="56"/>
                    <a:pt x="456" y="4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1" name="Text Box 1064"/>
            <p:cNvSpPr txBox="1">
              <a:spLocks noChangeArrowheads="1"/>
            </p:cNvSpPr>
            <p:nvPr/>
          </p:nvSpPr>
          <p:spPr bwMode="auto">
            <a:xfrm>
              <a:off x="1440" y="1583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s1</a:t>
              </a:r>
              <a:endParaRPr lang="en-US" altLang="en-US"/>
            </a:p>
          </p:txBody>
        </p:sp>
        <p:sp>
          <p:nvSpPr>
            <p:cNvPr id="68642" name="Text Box 1065"/>
            <p:cNvSpPr txBox="1">
              <a:spLocks noChangeArrowheads="1"/>
            </p:cNvSpPr>
            <p:nvPr/>
          </p:nvSpPr>
          <p:spPr bwMode="auto">
            <a:xfrm>
              <a:off x="1440" y="2831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s3</a:t>
              </a:r>
              <a:endParaRPr lang="en-US" altLang="en-US"/>
            </a:p>
          </p:txBody>
        </p:sp>
        <p:sp>
          <p:nvSpPr>
            <p:cNvPr id="68643" name="Text Box 1066"/>
            <p:cNvSpPr txBox="1">
              <a:spLocks noChangeArrowheads="1"/>
            </p:cNvSpPr>
            <p:nvPr/>
          </p:nvSpPr>
          <p:spPr bwMode="auto">
            <a:xfrm>
              <a:off x="1440" y="2207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s2</a:t>
              </a:r>
              <a:endParaRPr lang="en-US" altLang="en-US"/>
            </a:p>
          </p:txBody>
        </p:sp>
        <p:sp>
          <p:nvSpPr>
            <p:cNvPr id="68644" name="Text Box 1067"/>
            <p:cNvSpPr txBox="1">
              <a:spLocks noChangeArrowheads="1"/>
            </p:cNvSpPr>
            <p:nvPr/>
          </p:nvSpPr>
          <p:spPr bwMode="auto">
            <a:xfrm>
              <a:off x="3375" y="1226"/>
              <a:ext cx="3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11</a:t>
              </a:r>
              <a:endParaRPr lang="en-US" altLang="en-US"/>
            </a:p>
          </p:txBody>
        </p:sp>
        <p:sp>
          <p:nvSpPr>
            <p:cNvPr id="68645" name="Text Box 1068"/>
            <p:cNvSpPr txBox="1">
              <a:spLocks noChangeArrowheads="1"/>
            </p:cNvSpPr>
            <p:nvPr/>
          </p:nvSpPr>
          <p:spPr bwMode="auto">
            <a:xfrm>
              <a:off x="3453" y="3131"/>
              <a:ext cx="3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33</a:t>
              </a:r>
              <a:endParaRPr lang="en-US" altLang="en-US"/>
            </a:p>
          </p:txBody>
        </p:sp>
        <p:sp>
          <p:nvSpPr>
            <p:cNvPr id="68646" name="Text Box 1069"/>
            <p:cNvSpPr txBox="1">
              <a:spLocks noChangeArrowheads="1"/>
            </p:cNvSpPr>
            <p:nvPr/>
          </p:nvSpPr>
          <p:spPr bwMode="auto">
            <a:xfrm>
              <a:off x="3384" y="1989"/>
              <a:ext cx="3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21</a:t>
              </a:r>
              <a:endParaRPr lang="en-US" altLang="en-US"/>
            </a:p>
          </p:txBody>
        </p:sp>
        <p:sp>
          <p:nvSpPr>
            <p:cNvPr id="68647" name="Text Box 1070"/>
            <p:cNvSpPr txBox="1">
              <a:spLocks noChangeArrowheads="1"/>
            </p:cNvSpPr>
            <p:nvPr/>
          </p:nvSpPr>
          <p:spPr bwMode="auto">
            <a:xfrm>
              <a:off x="3376" y="1743"/>
              <a:ext cx="3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baseline="-25000"/>
                <a:t>12</a:t>
              </a:r>
              <a:endParaRPr lang="en-US" altLang="en-US" sz="2000"/>
            </a:p>
          </p:txBody>
        </p:sp>
        <p:sp>
          <p:nvSpPr>
            <p:cNvPr id="68648" name="Text Box 1071"/>
            <p:cNvSpPr txBox="1">
              <a:spLocks noChangeArrowheads="1"/>
            </p:cNvSpPr>
            <p:nvPr/>
          </p:nvSpPr>
          <p:spPr bwMode="auto">
            <a:xfrm>
              <a:off x="3438" y="2639"/>
              <a:ext cx="3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32</a:t>
              </a:r>
              <a:endParaRPr lang="en-US" altLang="en-US"/>
            </a:p>
          </p:txBody>
        </p:sp>
        <p:sp>
          <p:nvSpPr>
            <p:cNvPr id="68649" name="Text Box 1072"/>
            <p:cNvSpPr txBox="1">
              <a:spLocks noChangeArrowheads="1"/>
            </p:cNvSpPr>
            <p:nvPr/>
          </p:nvSpPr>
          <p:spPr bwMode="auto">
            <a:xfrm>
              <a:off x="3936" y="288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3d</a:t>
              </a:r>
              <a:endParaRPr lang="en-US" altLang="en-US"/>
            </a:p>
          </p:txBody>
        </p:sp>
        <p:sp>
          <p:nvSpPr>
            <p:cNvPr id="68650" name="Text Box 1073"/>
            <p:cNvSpPr txBox="1">
              <a:spLocks noChangeArrowheads="1"/>
            </p:cNvSpPr>
            <p:nvPr/>
          </p:nvSpPr>
          <p:spPr bwMode="auto">
            <a:xfrm>
              <a:off x="3888" y="220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2d</a:t>
              </a:r>
              <a:endParaRPr lang="en-US" altLang="en-US"/>
            </a:p>
          </p:txBody>
        </p:sp>
        <p:sp>
          <p:nvSpPr>
            <p:cNvPr id="68651" name="Text Box 1074"/>
            <p:cNvSpPr txBox="1">
              <a:spLocks noChangeArrowheads="1"/>
            </p:cNvSpPr>
            <p:nvPr/>
          </p:nvSpPr>
          <p:spPr bwMode="auto">
            <a:xfrm>
              <a:off x="3888" y="163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1d</a:t>
              </a:r>
              <a:endParaRPr lang="en-US" altLang="en-US"/>
            </a:p>
          </p:txBody>
        </p:sp>
        <p:sp>
          <p:nvSpPr>
            <p:cNvPr id="68652" name="Oval 1075"/>
            <p:cNvSpPr>
              <a:spLocks noChangeArrowheads="1"/>
            </p:cNvSpPr>
            <p:nvPr/>
          </p:nvSpPr>
          <p:spPr bwMode="auto">
            <a:xfrm>
              <a:off x="62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53" name="Line 1076"/>
            <p:cNvSpPr>
              <a:spLocks noChangeShapeType="1"/>
            </p:cNvSpPr>
            <p:nvPr/>
          </p:nvSpPr>
          <p:spPr bwMode="auto">
            <a:xfrm>
              <a:off x="912" y="2400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4" name="Text Box 1077"/>
            <p:cNvSpPr txBox="1">
              <a:spLocks noChangeArrowheads="1"/>
            </p:cNvSpPr>
            <p:nvPr/>
          </p:nvSpPr>
          <p:spPr bwMode="auto">
            <a:xfrm>
              <a:off x="960" y="2080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latin typeface="Symbol" pitchFamily="18" charset="2"/>
                </a:rPr>
                <a:t>l</a:t>
              </a:r>
            </a:p>
          </p:txBody>
        </p:sp>
        <p:sp>
          <p:nvSpPr>
            <p:cNvPr id="68655" name="Line 1080"/>
            <p:cNvSpPr>
              <a:spLocks noChangeShapeType="1"/>
            </p:cNvSpPr>
            <p:nvPr/>
          </p:nvSpPr>
          <p:spPr bwMode="auto">
            <a:xfrm>
              <a:off x="4512" y="2400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6" name="Text Box 1081"/>
            <p:cNvSpPr txBox="1">
              <a:spLocks noChangeArrowheads="1"/>
            </p:cNvSpPr>
            <p:nvPr/>
          </p:nvSpPr>
          <p:spPr bwMode="auto">
            <a:xfrm>
              <a:off x="4560" y="2080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latin typeface="Symbol" pitchFamily="18" charset="2"/>
                </a:rPr>
                <a:t>l</a:t>
              </a:r>
            </a:p>
          </p:txBody>
        </p:sp>
        <p:sp>
          <p:nvSpPr>
            <p:cNvPr id="68657" name="Oval 1082"/>
            <p:cNvSpPr>
              <a:spLocks noChangeArrowheads="1"/>
            </p:cNvSpPr>
            <p:nvPr/>
          </p:nvSpPr>
          <p:spPr bwMode="auto">
            <a:xfrm>
              <a:off x="4896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58" name="Text Box 1083"/>
            <p:cNvSpPr txBox="1">
              <a:spLocks noChangeArrowheads="1"/>
            </p:cNvSpPr>
            <p:nvPr/>
          </p:nvSpPr>
          <p:spPr bwMode="auto">
            <a:xfrm>
              <a:off x="384" y="2592"/>
              <a:ext cx="6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source</a:t>
              </a:r>
            </a:p>
          </p:txBody>
        </p:sp>
        <p:sp>
          <p:nvSpPr>
            <p:cNvPr id="68659" name="Text Box 1084"/>
            <p:cNvSpPr txBox="1">
              <a:spLocks noChangeArrowheads="1"/>
            </p:cNvSpPr>
            <p:nvPr/>
          </p:nvSpPr>
          <p:spPr bwMode="auto">
            <a:xfrm>
              <a:off x="4320" y="2592"/>
              <a:ext cx="1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destination</a:t>
              </a:r>
              <a:endParaRPr lang="en-US" altLang="en-US"/>
            </a:p>
          </p:txBody>
        </p:sp>
        <p:sp>
          <p:nvSpPr>
            <p:cNvPr id="68660" name="Text Box 1085"/>
            <p:cNvSpPr txBox="1">
              <a:spLocks noChangeArrowheads="1"/>
            </p:cNvSpPr>
            <p:nvPr/>
          </p:nvSpPr>
          <p:spPr bwMode="auto">
            <a:xfrm>
              <a:off x="2928" y="148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latin typeface="Symbol" pitchFamily="18" charset="2"/>
                </a:rPr>
                <a:t>m</a:t>
              </a:r>
              <a:r>
                <a:rPr lang="en-US" altLang="en-US" sz="2800" baseline="-25000"/>
                <a:t>1</a:t>
              </a:r>
              <a:endParaRPr lang="en-US" altLang="en-US" sz="2800"/>
            </a:p>
          </p:txBody>
        </p:sp>
        <p:sp>
          <p:nvSpPr>
            <p:cNvPr id="68661" name="Text Box 1086"/>
            <p:cNvSpPr txBox="1">
              <a:spLocks noChangeArrowheads="1"/>
            </p:cNvSpPr>
            <p:nvPr/>
          </p:nvSpPr>
          <p:spPr bwMode="auto">
            <a:xfrm>
              <a:off x="2928" y="2733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latin typeface="Symbol" pitchFamily="18" charset="2"/>
                </a:rPr>
                <a:t>m</a:t>
              </a:r>
              <a:r>
                <a:rPr lang="en-US" altLang="en-US" sz="2800" baseline="-25000"/>
                <a:t>3</a:t>
              </a:r>
              <a:endParaRPr lang="en-US" altLang="en-US" sz="2800"/>
            </a:p>
          </p:txBody>
        </p:sp>
        <p:sp>
          <p:nvSpPr>
            <p:cNvPr id="68662" name="Text Box 1087"/>
            <p:cNvSpPr txBox="1">
              <a:spLocks noChangeArrowheads="1"/>
            </p:cNvSpPr>
            <p:nvPr/>
          </p:nvSpPr>
          <p:spPr bwMode="auto">
            <a:xfrm>
              <a:off x="2928" y="2109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latin typeface="Symbol" pitchFamily="18" charset="2"/>
                </a:rPr>
                <a:t>m</a:t>
              </a:r>
              <a:r>
                <a:rPr lang="en-US" altLang="en-US" sz="2800" baseline="-25000"/>
                <a:t>2</a:t>
              </a:r>
              <a:endParaRPr lang="en-US" altLang="en-US" sz="2800"/>
            </a:p>
          </p:txBody>
        </p:sp>
        <p:sp>
          <p:nvSpPr>
            <p:cNvPr id="68663" name="Text Box 1069"/>
            <p:cNvSpPr txBox="1">
              <a:spLocks noChangeArrowheads="1"/>
            </p:cNvSpPr>
            <p:nvPr/>
          </p:nvSpPr>
          <p:spPr bwMode="auto">
            <a:xfrm>
              <a:off x="3560" y="2343"/>
              <a:ext cx="3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22</a:t>
              </a:r>
              <a:endParaRPr lang="en-US" altLang="en-US"/>
            </a:p>
          </p:txBody>
        </p:sp>
        <p:sp>
          <p:nvSpPr>
            <p:cNvPr id="68664" name="Text Box 1069"/>
            <p:cNvSpPr txBox="1">
              <a:spLocks noChangeArrowheads="1"/>
            </p:cNvSpPr>
            <p:nvPr/>
          </p:nvSpPr>
          <p:spPr bwMode="auto">
            <a:xfrm>
              <a:off x="3275" y="2460"/>
              <a:ext cx="3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sz="2800" baseline="-25000"/>
                <a:t>23</a:t>
              </a:r>
              <a:endParaRPr lang="en-US" altLang="en-US"/>
            </a:p>
          </p:txBody>
        </p:sp>
      </p:grpSp>
      <p:sp>
        <p:nvSpPr>
          <p:cNvPr id="68611" name="Rectangle 10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 Networks of Queues</a:t>
            </a:r>
          </a:p>
        </p:txBody>
      </p:sp>
      <p:sp>
        <p:nvSpPr>
          <p:cNvPr id="68612" name="Rectangle 109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Customers enter and leave the system, but take a path through zero or more queues</a:t>
            </a:r>
          </a:p>
          <a:p>
            <a:pPr eaLnBrk="1" hangingPunct="1"/>
            <a:r>
              <a:rPr lang="en-US" altLang="en-US" smtClean="0"/>
              <a:t>Our initial focus</a:t>
            </a:r>
          </a:p>
        </p:txBody>
      </p:sp>
      <p:sp>
        <p:nvSpPr>
          <p:cNvPr id="68613" name="Rectangle 1"/>
          <p:cNvSpPr>
            <a:spLocks noChangeArrowheads="1"/>
          </p:cNvSpPr>
          <p:nvPr/>
        </p:nvSpPr>
        <p:spPr bwMode="auto">
          <a:xfrm>
            <a:off x="3962400" y="31670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</a:rPr>
              <a:t>Q</a:t>
            </a:r>
            <a:r>
              <a:rPr lang="en-US" altLang="en-US" sz="1600" b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614" name="Rectangle 52"/>
          <p:cNvSpPr>
            <a:spLocks noChangeArrowheads="1"/>
          </p:cNvSpPr>
          <p:nvPr/>
        </p:nvSpPr>
        <p:spPr bwMode="auto">
          <a:xfrm>
            <a:off x="3962400" y="41576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</a:rPr>
              <a:t>Q</a:t>
            </a:r>
            <a:r>
              <a:rPr lang="en-US" altLang="en-US" sz="1600" b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615" name="Rectangle 53"/>
          <p:cNvSpPr>
            <a:spLocks noChangeArrowheads="1"/>
          </p:cNvSpPr>
          <p:nvPr/>
        </p:nvSpPr>
        <p:spPr bwMode="auto">
          <a:xfrm>
            <a:off x="3962400" y="51482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</a:rPr>
              <a:t>Q</a:t>
            </a:r>
            <a:r>
              <a:rPr lang="en-US" altLang="en-US" sz="1600" b="1" baseline="-2500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23"/>
          <p:cNvGrpSpPr>
            <a:grpSpLocks/>
          </p:cNvGrpSpPr>
          <p:nvPr/>
        </p:nvGrpSpPr>
        <p:grpSpPr bwMode="auto">
          <a:xfrm>
            <a:off x="1524000" y="3810000"/>
            <a:ext cx="5791200" cy="519113"/>
            <a:chOff x="960" y="2400"/>
            <a:chExt cx="3648" cy="327"/>
          </a:xfrm>
        </p:grpSpPr>
        <p:sp>
          <p:nvSpPr>
            <p:cNvPr id="69662" name="Text Box 3109"/>
            <p:cNvSpPr txBox="1">
              <a:spLocks noChangeArrowheads="1"/>
            </p:cNvSpPr>
            <p:nvPr/>
          </p:nvSpPr>
          <p:spPr bwMode="auto">
            <a:xfrm>
              <a:off x="960" y="240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i="1"/>
                <a:t>r</a:t>
              </a:r>
              <a:r>
                <a:rPr lang="en-US" altLang="en-US" sz="3200" i="1" baseline="-25000"/>
                <a:t>s</a:t>
              </a:r>
              <a:r>
                <a:rPr lang="en-US" altLang="en-US" sz="3200" baseline="-25000"/>
                <a:t>1</a:t>
              </a:r>
              <a:r>
                <a:rPr lang="en-US" altLang="en-US" sz="2800" baseline="-25000"/>
                <a:t> </a:t>
              </a:r>
              <a:r>
                <a:rPr lang="en-US" altLang="en-US" sz="2800"/>
                <a:t>= 1</a:t>
              </a:r>
              <a:endParaRPr lang="en-US" altLang="en-US"/>
            </a:p>
          </p:txBody>
        </p:sp>
        <p:sp>
          <p:nvSpPr>
            <p:cNvPr id="69663" name="Text Box 3113"/>
            <p:cNvSpPr txBox="1">
              <a:spLocks noChangeArrowheads="1"/>
            </p:cNvSpPr>
            <p:nvPr/>
          </p:nvSpPr>
          <p:spPr bwMode="auto">
            <a:xfrm>
              <a:off x="1872" y="240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i="1"/>
                <a:t>r</a:t>
              </a:r>
              <a:r>
                <a:rPr lang="en-US" altLang="en-US" sz="3200" baseline="-25000"/>
                <a:t>12</a:t>
              </a:r>
              <a:r>
                <a:rPr lang="en-US" altLang="en-US" sz="2800" baseline="-25000"/>
                <a:t> </a:t>
              </a:r>
              <a:r>
                <a:rPr lang="en-US" altLang="en-US" sz="2800"/>
                <a:t>= 1</a:t>
              </a:r>
              <a:endParaRPr lang="en-US" altLang="en-US"/>
            </a:p>
          </p:txBody>
        </p:sp>
        <p:sp>
          <p:nvSpPr>
            <p:cNvPr id="69664" name="Text Box 3114"/>
            <p:cNvSpPr txBox="1">
              <a:spLocks noChangeArrowheads="1"/>
            </p:cNvSpPr>
            <p:nvPr/>
          </p:nvSpPr>
          <p:spPr bwMode="auto">
            <a:xfrm>
              <a:off x="2832" y="240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i="1"/>
                <a:t>r</a:t>
              </a:r>
              <a:r>
                <a:rPr lang="en-US" altLang="en-US" sz="3200" baseline="-25000"/>
                <a:t>23</a:t>
              </a:r>
              <a:r>
                <a:rPr lang="en-US" altLang="en-US" sz="2800" baseline="-25000"/>
                <a:t> </a:t>
              </a:r>
              <a:r>
                <a:rPr lang="en-US" altLang="en-US" sz="2800"/>
                <a:t>= 1</a:t>
              </a:r>
              <a:endParaRPr lang="en-US" altLang="en-US"/>
            </a:p>
          </p:txBody>
        </p:sp>
        <p:sp>
          <p:nvSpPr>
            <p:cNvPr id="69665" name="Text Box 3115"/>
            <p:cNvSpPr txBox="1">
              <a:spLocks noChangeArrowheads="1"/>
            </p:cNvSpPr>
            <p:nvPr/>
          </p:nvSpPr>
          <p:spPr bwMode="auto">
            <a:xfrm>
              <a:off x="3840" y="240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i="1"/>
                <a:t>r</a:t>
              </a:r>
              <a:r>
                <a:rPr lang="en-US" altLang="en-US" sz="3200" baseline="-25000"/>
                <a:t>3d</a:t>
              </a:r>
              <a:r>
                <a:rPr lang="en-US" altLang="en-US" sz="2800" baseline="-25000"/>
                <a:t> </a:t>
              </a:r>
              <a:r>
                <a:rPr lang="en-US" altLang="en-US" sz="2800"/>
                <a:t>= 1</a:t>
              </a:r>
              <a:endParaRPr lang="en-US" altLang="en-US"/>
            </a:p>
          </p:txBody>
        </p:sp>
      </p:grpSp>
      <p:sp>
        <p:nvSpPr>
          <p:cNvPr id="69635" name="Rectangle 31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 Tandem Queues</a:t>
            </a:r>
          </a:p>
        </p:txBody>
      </p:sp>
      <p:grpSp>
        <p:nvGrpSpPr>
          <p:cNvPr id="69636" name="Group 3122"/>
          <p:cNvGrpSpPr>
            <a:grpSpLocks/>
          </p:cNvGrpSpPr>
          <p:nvPr/>
        </p:nvGrpSpPr>
        <p:grpSpPr bwMode="auto">
          <a:xfrm>
            <a:off x="1371600" y="2209800"/>
            <a:ext cx="6281738" cy="1446213"/>
            <a:chOff x="864" y="1392"/>
            <a:chExt cx="3957" cy="911"/>
          </a:xfrm>
        </p:grpSpPr>
        <p:sp>
          <p:nvSpPr>
            <p:cNvPr id="69637" name="Line 3076"/>
            <p:cNvSpPr>
              <a:spLocks noChangeShapeType="1"/>
            </p:cNvSpPr>
            <p:nvPr/>
          </p:nvSpPr>
          <p:spPr bwMode="auto">
            <a:xfrm>
              <a:off x="3552" y="177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8" name="Line 3077"/>
            <p:cNvSpPr>
              <a:spLocks noChangeShapeType="1"/>
            </p:cNvSpPr>
            <p:nvPr/>
          </p:nvSpPr>
          <p:spPr bwMode="auto">
            <a:xfrm>
              <a:off x="3552" y="196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" name="Oval 3078"/>
            <p:cNvSpPr>
              <a:spLocks noChangeArrowheads="1"/>
            </p:cNvSpPr>
            <p:nvPr/>
          </p:nvSpPr>
          <p:spPr bwMode="auto">
            <a:xfrm>
              <a:off x="3840" y="1776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640" name="Line 3079"/>
            <p:cNvSpPr>
              <a:spLocks noChangeShapeType="1"/>
            </p:cNvSpPr>
            <p:nvPr/>
          </p:nvSpPr>
          <p:spPr bwMode="auto">
            <a:xfrm>
              <a:off x="3840" y="177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" name="Line 3084"/>
            <p:cNvSpPr>
              <a:spLocks noChangeShapeType="1"/>
            </p:cNvSpPr>
            <p:nvPr/>
          </p:nvSpPr>
          <p:spPr bwMode="auto">
            <a:xfrm>
              <a:off x="1536" y="177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" name="Line 3085"/>
            <p:cNvSpPr>
              <a:spLocks noChangeShapeType="1"/>
            </p:cNvSpPr>
            <p:nvPr/>
          </p:nvSpPr>
          <p:spPr bwMode="auto">
            <a:xfrm>
              <a:off x="1536" y="196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3" name="Oval 3086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644" name="Line 3087"/>
            <p:cNvSpPr>
              <a:spLocks noChangeShapeType="1"/>
            </p:cNvSpPr>
            <p:nvPr/>
          </p:nvSpPr>
          <p:spPr bwMode="auto">
            <a:xfrm>
              <a:off x="1824" y="177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Line 3092"/>
            <p:cNvSpPr>
              <a:spLocks noChangeShapeType="1"/>
            </p:cNvSpPr>
            <p:nvPr/>
          </p:nvSpPr>
          <p:spPr bwMode="auto">
            <a:xfrm>
              <a:off x="2544" y="177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6" name="Line 3093"/>
            <p:cNvSpPr>
              <a:spLocks noChangeShapeType="1"/>
            </p:cNvSpPr>
            <p:nvPr/>
          </p:nvSpPr>
          <p:spPr bwMode="auto">
            <a:xfrm>
              <a:off x="2544" y="196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7" name="Oval 3094"/>
            <p:cNvSpPr>
              <a:spLocks noChangeArrowheads="1"/>
            </p:cNvSpPr>
            <p:nvPr/>
          </p:nvSpPr>
          <p:spPr bwMode="auto">
            <a:xfrm>
              <a:off x="2832" y="1776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648" name="Line 3095"/>
            <p:cNvSpPr>
              <a:spLocks noChangeShapeType="1"/>
            </p:cNvSpPr>
            <p:nvPr/>
          </p:nvSpPr>
          <p:spPr bwMode="auto">
            <a:xfrm>
              <a:off x="2832" y="177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9" name="Line 3101"/>
            <p:cNvSpPr>
              <a:spLocks noChangeShapeType="1"/>
            </p:cNvSpPr>
            <p:nvPr/>
          </p:nvSpPr>
          <p:spPr bwMode="auto">
            <a:xfrm>
              <a:off x="1104" y="187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Line 3102"/>
            <p:cNvSpPr>
              <a:spLocks noChangeShapeType="1"/>
            </p:cNvSpPr>
            <p:nvPr/>
          </p:nvSpPr>
          <p:spPr bwMode="auto">
            <a:xfrm>
              <a:off x="2016" y="18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1" name="Line 3103"/>
            <p:cNvSpPr>
              <a:spLocks noChangeShapeType="1"/>
            </p:cNvSpPr>
            <p:nvPr/>
          </p:nvSpPr>
          <p:spPr bwMode="auto">
            <a:xfrm>
              <a:off x="3024" y="18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Line 3104"/>
            <p:cNvSpPr>
              <a:spLocks noChangeShapeType="1"/>
            </p:cNvSpPr>
            <p:nvPr/>
          </p:nvSpPr>
          <p:spPr bwMode="auto">
            <a:xfrm>
              <a:off x="4032" y="18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Text Box 3105"/>
            <p:cNvSpPr txBox="1">
              <a:spLocks noChangeArrowheads="1"/>
            </p:cNvSpPr>
            <p:nvPr/>
          </p:nvSpPr>
          <p:spPr bwMode="auto">
            <a:xfrm>
              <a:off x="1152" y="158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latin typeface="Symbol" pitchFamily="18" charset="2"/>
                </a:rPr>
                <a:t>l</a:t>
              </a:r>
            </a:p>
          </p:txBody>
        </p:sp>
        <p:sp>
          <p:nvSpPr>
            <p:cNvPr id="69654" name="Text Box 3106"/>
            <p:cNvSpPr txBox="1">
              <a:spLocks noChangeArrowheads="1"/>
            </p:cNvSpPr>
            <p:nvPr/>
          </p:nvSpPr>
          <p:spPr bwMode="auto">
            <a:xfrm>
              <a:off x="1584" y="1967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Q1</a:t>
              </a:r>
            </a:p>
          </p:txBody>
        </p:sp>
        <p:sp>
          <p:nvSpPr>
            <p:cNvPr id="69655" name="Text Box 3107"/>
            <p:cNvSpPr txBox="1">
              <a:spLocks noChangeArrowheads="1"/>
            </p:cNvSpPr>
            <p:nvPr/>
          </p:nvSpPr>
          <p:spPr bwMode="auto">
            <a:xfrm>
              <a:off x="2592" y="2015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Q2</a:t>
              </a:r>
            </a:p>
          </p:txBody>
        </p:sp>
        <p:sp>
          <p:nvSpPr>
            <p:cNvPr id="69656" name="Text Box 3108"/>
            <p:cNvSpPr txBox="1">
              <a:spLocks noChangeArrowheads="1"/>
            </p:cNvSpPr>
            <p:nvPr/>
          </p:nvSpPr>
          <p:spPr bwMode="auto">
            <a:xfrm>
              <a:off x="3552" y="2015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Q3</a:t>
              </a:r>
            </a:p>
          </p:txBody>
        </p:sp>
        <p:sp>
          <p:nvSpPr>
            <p:cNvPr id="69657" name="Text Box 3099"/>
            <p:cNvSpPr txBox="1">
              <a:spLocks noChangeArrowheads="1"/>
            </p:cNvSpPr>
            <p:nvPr/>
          </p:nvSpPr>
          <p:spPr bwMode="auto">
            <a:xfrm>
              <a:off x="864" y="1727"/>
              <a:ext cx="250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69658" name="Text Box 3100"/>
            <p:cNvSpPr txBox="1">
              <a:spLocks noChangeArrowheads="1"/>
            </p:cNvSpPr>
            <p:nvPr/>
          </p:nvSpPr>
          <p:spPr bwMode="auto">
            <a:xfrm>
              <a:off x="4560" y="1727"/>
              <a:ext cx="261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69659" name="Text Box 3119"/>
            <p:cNvSpPr txBox="1">
              <a:spLocks noChangeArrowheads="1"/>
            </p:cNvSpPr>
            <p:nvPr/>
          </p:nvSpPr>
          <p:spPr bwMode="auto">
            <a:xfrm>
              <a:off x="1776" y="1392"/>
              <a:ext cx="3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sym typeface="Symbol" pitchFamily="18" charset="2"/>
                </a:rPr>
                <a:t></a:t>
              </a:r>
              <a:r>
                <a:rPr lang="en-US" altLang="en-US" sz="3200" baseline="-25000">
                  <a:solidFill>
                    <a:schemeClr val="tx2"/>
                  </a:solidFill>
                  <a:sym typeface="Symbol" pitchFamily="18" charset="2"/>
                </a:rPr>
                <a:t>1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9660" name="Text Box 3120"/>
            <p:cNvSpPr txBox="1">
              <a:spLocks noChangeArrowheads="1"/>
            </p:cNvSpPr>
            <p:nvPr/>
          </p:nvSpPr>
          <p:spPr bwMode="auto">
            <a:xfrm>
              <a:off x="2736" y="1392"/>
              <a:ext cx="3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sym typeface="Symbol" pitchFamily="18" charset="2"/>
                </a:rPr>
                <a:t></a:t>
              </a:r>
              <a:r>
                <a:rPr lang="en-US" altLang="en-US" sz="3200" baseline="-25000">
                  <a:solidFill>
                    <a:schemeClr val="tx2"/>
                  </a:solidFill>
                  <a:sym typeface="Symbol" pitchFamily="18" charset="2"/>
                </a:rPr>
                <a:t>2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9661" name="Text Box 3121"/>
            <p:cNvSpPr txBox="1">
              <a:spLocks noChangeArrowheads="1"/>
            </p:cNvSpPr>
            <p:nvPr/>
          </p:nvSpPr>
          <p:spPr bwMode="auto">
            <a:xfrm>
              <a:off x="3744" y="1392"/>
              <a:ext cx="3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sym typeface="Symbol" pitchFamily="18" charset="2"/>
                </a:rPr>
                <a:t></a:t>
              </a:r>
              <a:r>
                <a:rPr lang="en-US" altLang="en-US" sz="3200" baseline="-25000">
                  <a:solidFill>
                    <a:schemeClr val="tx2"/>
                  </a:solidFill>
                  <a:sym typeface="Symbol" pitchFamily="18" charset="2"/>
                </a:rPr>
                <a:t>3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027"/>
          <p:cNvSpPr txBox="1">
            <a:spLocks noChangeArrowheads="1"/>
          </p:cNvSpPr>
          <p:nvPr/>
        </p:nvSpPr>
        <p:spPr bwMode="auto">
          <a:xfrm>
            <a:off x="2209800" y="1979613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Stage 1</a:t>
            </a:r>
          </a:p>
        </p:txBody>
      </p:sp>
      <p:sp>
        <p:nvSpPr>
          <p:cNvPr id="70659" name="Text Box 1028"/>
          <p:cNvSpPr txBox="1">
            <a:spLocks noChangeArrowheads="1"/>
          </p:cNvSpPr>
          <p:nvPr/>
        </p:nvSpPr>
        <p:spPr bwMode="auto">
          <a:xfrm>
            <a:off x="3962400" y="1979613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Stage 2</a:t>
            </a:r>
          </a:p>
        </p:txBody>
      </p:sp>
      <p:sp>
        <p:nvSpPr>
          <p:cNvPr id="70660" name="Text Box 1029"/>
          <p:cNvSpPr txBox="1">
            <a:spLocks noChangeArrowheads="1"/>
          </p:cNvSpPr>
          <p:nvPr/>
        </p:nvSpPr>
        <p:spPr bwMode="auto">
          <a:xfrm>
            <a:off x="5791200" y="1979613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Stage 3</a:t>
            </a:r>
          </a:p>
        </p:txBody>
      </p:sp>
      <p:sp>
        <p:nvSpPr>
          <p:cNvPr id="70661" name="Text Box 1032"/>
          <p:cNvSpPr txBox="1">
            <a:spLocks noChangeArrowheads="1"/>
          </p:cNvSpPr>
          <p:nvPr/>
        </p:nvSpPr>
        <p:spPr bwMode="auto">
          <a:xfrm>
            <a:off x="7772400" y="3503613"/>
            <a:ext cx="414338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662" name="Line 1035"/>
          <p:cNvSpPr>
            <a:spLocks noChangeShapeType="1"/>
          </p:cNvSpPr>
          <p:nvPr/>
        </p:nvSpPr>
        <p:spPr bwMode="auto">
          <a:xfrm>
            <a:off x="5943600" y="2590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1036"/>
          <p:cNvSpPr>
            <a:spLocks noChangeShapeType="1"/>
          </p:cNvSpPr>
          <p:nvPr/>
        </p:nvSpPr>
        <p:spPr bwMode="auto">
          <a:xfrm>
            <a:off x="5943600" y="2895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Oval 1037"/>
          <p:cNvSpPr>
            <a:spLocks noChangeArrowheads="1"/>
          </p:cNvSpPr>
          <p:nvPr/>
        </p:nvSpPr>
        <p:spPr bwMode="auto">
          <a:xfrm>
            <a:off x="6400800" y="25908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0665" name="Line 1038"/>
          <p:cNvSpPr>
            <a:spLocks noChangeShapeType="1"/>
          </p:cNvSpPr>
          <p:nvPr/>
        </p:nvSpPr>
        <p:spPr bwMode="auto">
          <a:xfrm>
            <a:off x="6400800" y="25908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43"/>
          <p:cNvSpPr>
            <a:spLocks noChangeShapeType="1"/>
          </p:cNvSpPr>
          <p:nvPr/>
        </p:nvSpPr>
        <p:spPr bwMode="auto">
          <a:xfrm>
            <a:off x="2438400" y="2590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044"/>
          <p:cNvSpPr>
            <a:spLocks noChangeShapeType="1"/>
          </p:cNvSpPr>
          <p:nvPr/>
        </p:nvSpPr>
        <p:spPr bwMode="auto">
          <a:xfrm>
            <a:off x="2438400" y="2895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Oval 1045"/>
          <p:cNvSpPr>
            <a:spLocks noChangeArrowheads="1"/>
          </p:cNvSpPr>
          <p:nvPr/>
        </p:nvSpPr>
        <p:spPr bwMode="auto">
          <a:xfrm>
            <a:off x="2895600" y="25908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0669" name="Line 1046"/>
          <p:cNvSpPr>
            <a:spLocks noChangeShapeType="1"/>
          </p:cNvSpPr>
          <p:nvPr/>
        </p:nvSpPr>
        <p:spPr bwMode="auto">
          <a:xfrm>
            <a:off x="2895600" y="25908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051"/>
          <p:cNvSpPr>
            <a:spLocks noChangeShapeType="1"/>
          </p:cNvSpPr>
          <p:nvPr/>
        </p:nvSpPr>
        <p:spPr bwMode="auto">
          <a:xfrm>
            <a:off x="4191000" y="2590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052"/>
          <p:cNvSpPr>
            <a:spLocks noChangeShapeType="1"/>
          </p:cNvSpPr>
          <p:nvPr/>
        </p:nvSpPr>
        <p:spPr bwMode="auto">
          <a:xfrm>
            <a:off x="4191000" y="2895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Oval 1053"/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0673" name="Line 1054"/>
          <p:cNvSpPr>
            <a:spLocks noChangeShapeType="1"/>
          </p:cNvSpPr>
          <p:nvPr/>
        </p:nvSpPr>
        <p:spPr bwMode="auto">
          <a:xfrm>
            <a:off x="4648200" y="25908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058"/>
          <p:cNvSpPr>
            <a:spLocks noChangeShapeType="1"/>
          </p:cNvSpPr>
          <p:nvPr/>
        </p:nvSpPr>
        <p:spPr bwMode="auto">
          <a:xfrm>
            <a:off x="3200400" y="2743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Line 1059"/>
          <p:cNvSpPr>
            <a:spLocks noChangeShapeType="1"/>
          </p:cNvSpPr>
          <p:nvPr/>
        </p:nvSpPr>
        <p:spPr bwMode="auto">
          <a:xfrm>
            <a:off x="4953000" y="2743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Line 1060"/>
          <p:cNvSpPr>
            <a:spLocks noChangeShapeType="1"/>
          </p:cNvSpPr>
          <p:nvPr/>
        </p:nvSpPr>
        <p:spPr bwMode="auto">
          <a:xfrm>
            <a:off x="6705600" y="2743200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Text Box 1061"/>
          <p:cNvSpPr txBox="1">
            <a:spLocks noChangeArrowheads="1"/>
          </p:cNvSpPr>
          <p:nvPr/>
        </p:nvSpPr>
        <p:spPr bwMode="auto">
          <a:xfrm>
            <a:off x="1371600" y="32004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latin typeface="Symbol" pitchFamily="18" charset="2"/>
              </a:rPr>
              <a:t>l</a:t>
            </a:r>
          </a:p>
        </p:txBody>
      </p:sp>
      <p:sp>
        <p:nvSpPr>
          <p:cNvPr id="70678" name="Text Box 1062"/>
          <p:cNvSpPr txBox="1">
            <a:spLocks noChangeArrowheads="1"/>
          </p:cNvSpPr>
          <p:nvPr/>
        </p:nvSpPr>
        <p:spPr bwMode="auto">
          <a:xfrm>
            <a:off x="1143000" y="54102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/>
              <a:t>r</a:t>
            </a:r>
            <a:r>
              <a:rPr lang="en-US" altLang="en-US" sz="3200" baseline="-25000"/>
              <a:t>jk</a:t>
            </a:r>
            <a:r>
              <a:rPr lang="en-US" altLang="en-US" sz="2800" baseline="-25000"/>
              <a:t> </a:t>
            </a:r>
            <a:r>
              <a:rPr lang="en-US" altLang="en-US" sz="2800"/>
              <a:t>&gt; 0 only between adjacent stages</a:t>
            </a:r>
            <a:endParaRPr lang="en-US" altLang="en-US"/>
          </a:p>
        </p:txBody>
      </p:sp>
      <p:sp>
        <p:nvSpPr>
          <p:cNvPr id="70679" name="Line 1065"/>
          <p:cNvSpPr>
            <a:spLocks noChangeShapeType="1"/>
          </p:cNvSpPr>
          <p:nvPr/>
        </p:nvSpPr>
        <p:spPr bwMode="auto">
          <a:xfrm>
            <a:off x="5943600" y="4572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1066"/>
          <p:cNvSpPr>
            <a:spLocks noChangeShapeType="1"/>
          </p:cNvSpPr>
          <p:nvPr/>
        </p:nvSpPr>
        <p:spPr bwMode="auto">
          <a:xfrm>
            <a:off x="5943600" y="4876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Oval 1067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0682" name="Line 1068"/>
          <p:cNvSpPr>
            <a:spLocks noChangeShapeType="1"/>
          </p:cNvSpPr>
          <p:nvPr/>
        </p:nvSpPr>
        <p:spPr bwMode="auto">
          <a:xfrm>
            <a:off x="6400800" y="45720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3" name="Line 1073"/>
          <p:cNvSpPr>
            <a:spLocks noChangeShapeType="1"/>
          </p:cNvSpPr>
          <p:nvPr/>
        </p:nvSpPr>
        <p:spPr bwMode="auto">
          <a:xfrm>
            <a:off x="2438400" y="4572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Line 1074"/>
          <p:cNvSpPr>
            <a:spLocks noChangeShapeType="1"/>
          </p:cNvSpPr>
          <p:nvPr/>
        </p:nvSpPr>
        <p:spPr bwMode="auto">
          <a:xfrm>
            <a:off x="2438400" y="4876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5" name="Oval 1075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0686" name="Line 1076"/>
          <p:cNvSpPr>
            <a:spLocks noChangeShapeType="1"/>
          </p:cNvSpPr>
          <p:nvPr/>
        </p:nvSpPr>
        <p:spPr bwMode="auto">
          <a:xfrm>
            <a:off x="2895600" y="45720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7" name="Line 1081"/>
          <p:cNvSpPr>
            <a:spLocks noChangeShapeType="1"/>
          </p:cNvSpPr>
          <p:nvPr/>
        </p:nvSpPr>
        <p:spPr bwMode="auto">
          <a:xfrm>
            <a:off x="4191000" y="4572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8" name="Line 1082"/>
          <p:cNvSpPr>
            <a:spLocks noChangeShapeType="1"/>
          </p:cNvSpPr>
          <p:nvPr/>
        </p:nvSpPr>
        <p:spPr bwMode="auto">
          <a:xfrm>
            <a:off x="4191000" y="4876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9" name="Oval 1083"/>
          <p:cNvSpPr>
            <a:spLocks noChangeArrowheads="1"/>
          </p:cNvSpPr>
          <p:nvPr/>
        </p:nvSpPr>
        <p:spPr bwMode="auto">
          <a:xfrm>
            <a:off x="4648200" y="45720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0690" name="Line 1084"/>
          <p:cNvSpPr>
            <a:spLocks noChangeShapeType="1"/>
          </p:cNvSpPr>
          <p:nvPr/>
        </p:nvSpPr>
        <p:spPr bwMode="auto">
          <a:xfrm>
            <a:off x="4648200" y="45720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1" name="Line 1088"/>
          <p:cNvSpPr>
            <a:spLocks noChangeShapeType="1"/>
          </p:cNvSpPr>
          <p:nvPr/>
        </p:nvSpPr>
        <p:spPr bwMode="auto">
          <a:xfrm>
            <a:off x="3200400" y="4724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2" name="Line 1089"/>
          <p:cNvSpPr>
            <a:spLocks noChangeShapeType="1"/>
          </p:cNvSpPr>
          <p:nvPr/>
        </p:nvSpPr>
        <p:spPr bwMode="auto">
          <a:xfrm>
            <a:off x="4953000" y="4724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3" name="Line 1092"/>
          <p:cNvSpPr>
            <a:spLocks noChangeShapeType="1"/>
          </p:cNvSpPr>
          <p:nvPr/>
        </p:nvSpPr>
        <p:spPr bwMode="auto">
          <a:xfrm>
            <a:off x="5943600" y="35814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4" name="Line 1093"/>
          <p:cNvSpPr>
            <a:spLocks noChangeShapeType="1"/>
          </p:cNvSpPr>
          <p:nvPr/>
        </p:nvSpPr>
        <p:spPr bwMode="auto">
          <a:xfrm>
            <a:off x="5943600" y="3886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5" name="Oval 1094"/>
          <p:cNvSpPr>
            <a:spLocks noChangeArrowheads="1"/>
          </p:cNvSpPr>
          <p:nvPr/>
        </p:nvSpPr>
        <p:spPr bwMode="auto">
          <a:xfrm>
            <a:off x="6400800" y="35814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0696" name="Line 1095"/>
          <p:cNvSpPr>
            <a:spLocks noChangeShapeType="1"/>
          </p:cNvSpPr>
          <p:nvPr/>
        </p:nvSpPr>
        <p:spPr bwMode="auto">
          <a:xfrm>
            <a:off x="6400800" y="35814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7" name="Line 1100"/>
          <p:cNvSpPr>
            <a:spLocks noChangeShapeType="1"/>
          </p:cNvSpPr>
          <p:nvPr/>
        </p:nvSpPr>
        <p:spPr bwMode="auto">
          <a:xfrm>
            <a:off x="2438400" y="35814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8" name="Line 1101"/>
          <p:cNvSpPr>
            <a:spLocks noChangeShapeType="1"/>
          </p:cNvSpPr>
          <p:nvPr/>
        </p:nvSpPr>
        <p:spPr bwMode="auto">
          <a:xfrm>
            <a:off x="2438400" y="3886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9" name="Oval 1102"/>
          <p:cNvSpPr>
            <a:spLocks noChangeArrowheads="1"/>
          </p:cNvSpPr>
          <p:nvPr/>
        </p:nvSpPr>
        <p:spPr bwMode="auto">
          <a:xfrm>
            <a:off x="2895600" y="35814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0700" name="Line 1103"/>
          <p:cNvSpPr>
            <a:spLocks noChangeShapeType="1"/>
          </p:cNvSpPr>
          <p:nvPr/>
        </p:nvSpPr>
        <p:spPr bwMode="auto">
          <a:xfrm>
            <a:off x="2895600" y="35814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1" name="Line 1108"/>
          <p:cNvSpPr>
            <a:spLocks noChangeShapeType="1"/>
          </p:cNvSpPr>
          <p:nvPr/>
        </p:nvSpPr>
        <p:spPr bwMode="auto">
          <a:xfrm>
            <a:off x="4191000" y="35814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2" name="Line 1109"/>
          <p:cNvSpPr>
            <a:spLocks noChangeShapeType="1"/>
          </p:cNvSpPr>
          <p:nvPr/>
        </p:nvSpPr>
        <p:spPr bwMode="auto">
          <a:xfrm>
            <a:off x="4191000" y="3886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3" name="Oval 1110"/>
          <p:cNvSpPr>
            <a:spLocks noChangeArrowheads="1"/>
          </p:cNvSpPr>
          <p:nvPr/>
        </p:nvSpPr>
        <p:spPr bwMode="auto">
          <a:xfrm>
            <a:off x="4648200" y="35814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0704" name="Line 1111"/>
          <p:cNvSpPr>
            <a:spLocks noChangeShapeType="1"/>
          </p:cNvSpPr>
          <p:nvPr/>
        </p:nvSpPr>
        <p:spPr bwMode="auto">
          <a:xfrm>
            <a:off x="4648200" y="35814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5" name="Line 1115"/>
          <p:cNvSpPr>
            <a:spLocks noChangeShapeType="1"/>
          </p:cNvSpPr>
          <p:nvPr/>
        </p:nvSpPr>
        <p:spPr bwMode="auto">
          <a:xfrm>
            <a:off x="3200400" y="3733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6" name="Line 1116"/>
          <p:cNvSpPr>
            <a:spLocks noChangeShapeType="1"/>
          </p:cNvSpPr>
          <p:nvPr/>
        </p:nvSpPr>
        <p:spPr bwMode="auto">
          <a:xfrm>
            <a:off x="4953000" y="3733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7" name="Line 1117"/>
          <p:cNvSpPr>
            <a:spLocks noChangeShapeType="1"/>
          </p:cNvSpPr>
          <p:nvPr/>
        </p:nvSpPr>
        <p:spPr bwMode="auto">
          <a:xfrm>
            <a:off x="3200400" y="27432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8" name="Line 1118"/>
          <p:cNvSpPr>
            <a:spLocks noChangeShapeType="1"/>
          </p:cNvSpPr>
          <p:nvPr/>
        </p:nvSpPr>
        <p:spPr bwMode="auto">
          <a:xfrm>
            <a:off x="3200400" y="2743200"/>
            <a:ext cx="9144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9" name="Line 1119"/>
          <p:cNvSpPr>
            <a:spLocks noChangeShapeType="1"/>
          </p:cNvSpPr>
          <p:nvPr/>
        </p:nvSpPr>
        <p:spPr bwMode="auto">
          <a:xfrm flipV="1">
            <a:off x="3200400" y="28194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0" name="Line 1120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1" name="Line 1121"/>
          <p:cNvSpPr>
            <a:spLocks noChangeShapeType="1"/>
          </p:cNvSpPr>
          <p:nvPr/>
        </p:nvSpPr>
        <p:spPr bwMode="auto">
          <a:xfrm flipV="1">
            <a:off x="3200400" y="38862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2" name="Line 1122"/>
          <p:cNvSpPr>
            <a:spLocks noChangeShapeType="1"/>
          </p:cNvSpPr>
          <p:nvPr/>
        </p:nvSpPr>
        <p:spPr bwMode="auto">
          <a:xfrm flipV="1">
            <a:off x="3200400" y="2895600"/>
            <a:ext cx="9144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3" name="Line 1123"/>
          <p:cNvSpPr>
            <a:spLocks noChangeShapeType="1"/>
          </p:cNvSpPr>
          <p:nvPr/>
        </p:nvSpPr>
        <p:spPr bwMode="auto">
          <a:xfrm>
            <a:off x="4953000" y="2743200"/>
            <a:ext cx="914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4" name="Line 1124"/>
          <p:cNvSpPr>
            <a:spLocks noChangeShapeType="1"/>
          </p:cNvSpPr>
          <p:nvPr/>
        </p:nvSpPr>
        <p:spPr bwMode="auto">
          <a:xfrm>
            <a:off x="4953000" y="37338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5" name="Line 1125"/>
          <p:cNvSpPr>
            <a:spLocks noChangeShapeType="1"/>
          </p:cNvSpPr>
          <p:nvPr/>
        </p:nvSpPr>
        <p:spPr bwMode="auto">
          <a:xfrm>
            <a:off x="4953000" y="2743200"/>
            <a:ext cx="9906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6" name="Line 1126"/>
          <p:cNvSpPr>
            <a:spLocks noChangeShapeType="1"/>
          </p:cNvSpPr>
          <p:nvPr/>
        </p:nvSpPr>
        <p:spPr bwMode="auto">
          <a:xfrm flipV="1">
            <a:off x="4953000" y="38100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7" name="Line 1127"/>
          <p:cNvSpPr>
            <a:spLocks noChangeShapeType="1"/>
          </p:cNvSpPr>
          <p:nvPr/>
        </p:nvSpPr>
        <p:spPr bwMode="auto">
          <a:xfrm flipV="1">
            <a:off x="4953000" y="28956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8" name="Line 1128"/>
          <p:cNvSpPr>
            <a:spLocks noChangeShapeType="1"/>
          </p:cNvSpPr>
          <p:nvPr/>
        </p:nvSpPr>
        <p:spPr bwMode="auto">
          <a:xfrm flipV="1">
            <a:off x="4953000" y="2971800"/>
            <a:ext cx="9144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9" name="Line 1129"/>
          <p:cNvSpPr>
            <a:spLocks noChangeShapeType="1"/>
          </p:cNvSpPr>
          <p:nvPr/>
        </p:nvSpPr>
        <p:spPr bwMode="auto">
          <a:xfrm flipV="1">
            <a:off x="6705600" y="3886200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1130"/>
          <p:cNvSpPr>
            <a:spLocks noChangeShapeType="1"/>
          </p:cNvSpPr>
          <p:nvPr/>
        </p:nvSpPr>
        <p:spPr bwMode="auto">
          <a:xfrm>
            <a:off x="6705600" y="3733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1131"/>
          <p:cNvSpPr>
            <a:spLocks noChangeShapeType="1"/>
          </p:cNvSpPr>
          <p:nvPr/>
        </p:nvSpPr>
        <p:spPr bwMode="auto">
          <a:xfrm>
            <a:off x="1219200" y="3733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2" name="Line 1132"/>
          <p:cNvSpPr>
            <a:spLocks noChangeShapeType="1"/>
          </p:cNvSpPr>
          <p:nvPr/>
        </p:nvSpPr>
        <p:spPr bwMode="auto">
          <a:xfrm flipV="1">
            <a:off x="1752600" y="2819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3" name="Line 1133"/>
          <p:cNvSpPr>
            <a:spLocks noChangeShapeType="1"/>
          </p:cNvSpPr>
          <p:nvPr/>
        </p:nvSpPr>
        <p:spPr bwMode="auto">
          <a:xfrm>
            <a:off x="1752600" y="3733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Line 1134"/>
          <p:cNvSpPr>
            <a:spLocks noChangeShapeType="1"/>
          </p:cNvSpPr>
          <p:nvPr/>
        </p:nvSpPr>
        <p:spPr bwMode="auto">
          <a:xfrm>
            <a:off x="1752600" y="37338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5" name="Text Box 1031"/>
          <p:cNvSpPr txBox="1">
            <a:spLocks noChangeArrowheads="1"/>
          </p:cNvSpPr>
          <p:nvPr/>
        </p:nvSpPr>
        <p:spPr bwMode="auto">
          <a:xfrm>
            <a:off x="838200" y="3503613"/>
            <a:ext cx="396875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0726" name="Rectangle 11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 Multi-Stage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54275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Motivation and analytical difficulties</a:t>
            </a:r>
          </a:p>
          <a:p>
            <a:pPr eaLnBrk="1" hangingPunct="1"/>
            <a:r>
              <a:rPr lang="en-US" altLang="en-US" smtClean="0"/>
              <a:t>Open versus closed networks of queue</a:t>
            </a:r>
          </a:p>
          <a:p>
            <a:pPr eaLnBrk="1" hangingPunct="1"/>
            <a:r>
              <a:rPr lang="en-US" altLang="en-US" smtClean="0"/>
              <a:t>Product form solutions</a:t>
            </a:r>
          </a:p>
          <a:p>
            <a:pPr lvl="1" eaLnBrk="1" hangingPunct="1"/>
            <a:r>
              <a:rPr lang="en-US" altLang="en-US" smtClean="0"/>
              <a:t>Jackson’s Theorem</a:t>
            </a:r>
          </a:p>
          <a:p>
            <a:pPr eaLnBrk="1" hangingPunct="1"/>
            <a:r>
              <a:rPr lang="en-US" altLang="en-US" smtClean="0"/>
              <a:t>Kleinrock Independence Approximation</a:t>
            </a:r>
          </a:p>
          <a:p>
            <a:pPr eaLnBrk="1" hangingPunct="1"/>
            <a:r>
              <a:rPr lang="en-US" altLang="en-US" smtClean="0"/>
              <a:t>Burke’s Theorem</a:t>
            </a:r>
          </a:p>
          <a:p>
            <a:pPr eaLnBrk="1" hangingPunct="1"/>
            <a:r>
              <a:rPr lang="en-US" altLang="en-US" smtClean="0"/>
              <a:t>Closed networks of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5124"/>
          <p:cNvSpPr txBox="1">
            <a:spLocks noChangeArrowheads="1"/>
          </p:cNvSpPr>
          <p:nvPr/>
        </p:nvSpPr>
        <p:spPr bwMode="auto">
          <a:xfrm>
            <a:off x="7772400" y="3503613"/>
            <a:ext cx="414338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683" name="Line 5126"/>
          <p:cNvSpPr>
            <a:spLocks noChangeShapeType="1"/>
          </p:cNvSpPr>
          <p:nvPr/>
        </p:nvSpPr>
        <p:spPr bwMode="auto">
          <a:xfrm>
            <a:off x="5943600" y="2590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5127"/>
          <p:cNvSpPr>
            <a:spLocks noChangeShapeType="1"/>
          </p:cNvSpPr>
          <p:nvPr/>
        </p:nvSpPr>
        <p:spPr bwMode="auto">
          <a:xfrm>
            <a:off x="5943600" y="2895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Oval 5128"/>
          <p:cNvSpPr>
            <a:spLocks noChangeArrowheads="1"/>
          </p:cNvSpPr>
          <p:nvPr/>
        </p:nvSpPr>
        <p:spPr bwMode="auto">
          <a:xfrm>
            <a:off x="6400800" y="25908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686" name="Line 5129"/>
          <p:cNvSpPr>
            <a:spLocks noChangeShapeType="1"/>
          </p:cNvSpPr>
          <p:nvPr/>
        </p:nvSpPr>
        <p:spPr bwMode="auto">
          <a:xfrm>
            <a:off x="6400800" y="25908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5134"/>
          <p:cNvSpPr>
            <a:spLocks noChangeShapeType="1"/>
          </p:cNvSpPr>
          <p:nvPr/>
        </p:nvSpPr>
        <p:spPr bwMode="auto">
          <a:xfrm>
            <a:off x="2438400" y="2590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5135"/>
          <p:cNvSpPr>
            <a:spLocks noChangeShapeType="1"/>
          </p:cNvSpPr>
          <p:nvPr/>
        </p:nvSpPr>
        <p:spPr bwMode="auto">
          <a:xfrm>
            <a:off x="2438400" y="2895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Oval 5136"/>
          <p:cNvSpPr>
            <a:spLocks noChangeArrowheads="1"/>
          </p:cNvSpPr>
          <p:nvPr/>
        </p:nvSpPr>
        <p:spPr bwMode="auto">
          <a:xfrm>
            <a:off x="2895600" y="25908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690" name="Line 5137"/>
          <p:cNvSpPr>
            <a:spLocks noChangeShapeType="1"/>
          </p:cNvSpPr>
          <p:nvPr/>
        </p:nvSpPr>
        <p:spPr bwMode="auto">
          <a:xfrm>
            <a:off x="2895600" y="25908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5142"/>
          <p:cNvSpPr>
            <a:spLocks noChangeShapeType="1"/>
          </p:cNvSpPr>
          <p:nvPr/>
        </p:nvSpPr>
        <p:spPr bwMode="auto">
          <a:xfrm>
            <a:off x="4953000" y="5410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5143"/>
          <p:cNvSpPr>
            <a:spLocks noChangeShapeType="1"/>
          </p:cNvSpPr>
          <p:nvPr/>
        </p:nvSpPr>
        <p:spPr bwMode="auto">
          <a:xfrm>
            <a:off x="4953000" y="5715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Oval 5144"/>
          <p:cNvSpPr>
            <a:spLocks noChangeArrowheads="1"/>
          </p:cNvSpPr>
          <p:nvPr/>
        </p:nvSpPr>
        <p:spPr bwMode="auto">
          <a:xfrm>
            <a:off x="5410200" y="54102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694" name="Line 5145"/>
          <p:cNvSpPr>
            <a:spLocks noChangeShapeType="1"/>
          </p:cNvSpPr>
          <p:nvPr/>
        </p:nvSpPr>
        <p:spPr bwMode="auto">
          <a:xfrm>
            <a:off x="5410200" y="54102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5149"/>
          <p:cNvSpPr>
            <a:spLocks noChangeShapeType="1"/>
          </p:cNvSpPr>
          <p:nvPr/>
        </p:nvSpPr>
        <p:spPr bwMode="auto">
          <a:xfrm>
            <a:off x="3200400" y="27432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5150"/>
          <p:cNvSpPr>
            <a:spLocks noChangeShapeType="1"/>
          </p:cNvSpPr>
          <p:nvPr/>
        </p:nvSpPr>
        <p:spPr bwMode="auto">
          <a:xfrm flipV="1">
            <a:off x="5105400" y="27432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Line 5151"/>
          <p:cNvSpPr>
            <a:spLocks noChangeShapeType="1"/>
          </p:cNvSpPr>
          <p:nvPr/>
        </p:nvSpPr>
        <p:spPr bwMode="auto">
          <a:xfrm>
            <a:off x="6705600" y="2743200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Line 5155"/>
          <p:cNvSpPr>
            <a:spLocks noChangeShapeType="1"/>
          </p:cNvSpPr>
          <p:nvPr/>
        </p:nvSpPr>
        <p:spPr bwMode="auto">
          <a:xfrm>
            <a:off x="6019800" y="4572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5156"/>
          <p:cNvSpPr>
            <a:spLocks noChangeShapeType="1"/>
          </p:cNvSpPr>
          <p:nvPr/>
        </p:nvSpPr>
        <p:spPr bwMode="auto">
          <a:xfrm>
            <a:off x="6019800" y="4876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Oval 5157"/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01" name="Line 5158"/>
          <p:cNvSpPr>
            <a:spLocks noChangeShapeType="1"/>
          </p:cNvSpPr>
          <p:nvPr/>
        </p:nvSpPr>
        <p:spPr bwMode="auto">
          <a:xfrm>
            <a:off x="6477000" y="45720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5163"/>
          <p:cNvSpPr>
            <a:spLocks noChangeShapeType="1"/>
          </p:cNvSpPr>
          <p:nvPr/>
        </p:nvSpPr>
        <p:spPr bwMode="auto">
          <a:xfrm>
            <a:off x="2514600" y="4572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Line 5164"/>
          <p:cNvSpPr>
            <a:spLocks noChangeShapeType="1"/>
          </p:cNvSpPr>
          <p:nvPr/>
        </p:nvSpPr>
        <p:spPr bwMode="auto">
          <a:xfrm>
            <a:off x="2514600" y="4876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Oval 5165"/>
          <p:cNvSpPr>
            <a:spLocks noChangeArrowheads="1"/>
          </p:cNvSpPr>
          <p:nvPr/>
        </p:nvSpPr>
        <p:spPr bwMode="auto">
          <a:xfrm>
            <a:off x="2971800" y="45720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05" name="Line 5166"/>
          <p:cNvSpPr>
            <a:spLocks noChangeShapeType="1"/>
          </p:cNvSpPr>
          <p:nvPr/>
        </p:nvSpPr>
        <p:spPr bwMode="auto">
          <a:xfrm>
            <a:off x="2971800" y="45720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5171"/>
          <p:cNvSpPr>
            <a:spLocks noChangeShapeType="1"/>
          </p:cNvSpPr>
          <p:nvPr/>
        </p:nvSpPr>
        <p:spPr bwMode="auto">
          <a:xfrm>
            <a:off x="4267200" y="4572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5172"/>
          <p:cNvSpPr>
            <a:spLocks noChangeShapeType="1"/>
          </p:cNvSpPr>
          <p:nvPr/>
        </p:nvSpPr>
        <p:spPr bwMode="auto">
          <a:xfrm>
            <a:off x="4267200" y="4876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Oval 5173"/>
          <p:cNvSpPr>
            <a:spLocks noChangeArrowheads="1"/>
          </p:cNvSpPr>
          <p:nvPr/>
        </p:nvSpPr>
        <p:spPr bwMode="auto">
          <a:xfrm>
            <a:off x="4724400" y="45720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09" name="Line 5174"/>
          <p:cNvSpPr>
            <a:spLocks noChangeShapeType="1"/>
          </p:cNvSpPr>
          <p:nvPr/>
        </p:nvSpPr>
        <p:spPr bwMode="auto">
          <a:xfrm>
            <a:off x="4724400" y="45720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Line 5178"/>
          <p:cNvSpPr>
            <a:spLocks noChangeShapeType="1"/>
          </p:cNvSpPr>
          <p:nvPr/>
        </p:nvSpPr>
        <p:spPr bwMode="auto">
          <a:xfrm>
            <a:off x="3276600" y="4724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Line 5179"/>
          <p:cNvSpPr>
            <a:spLocks noChangeShapeType="1"/>
          </p:cNvSpPr>
          <p:nvPr/>
        </p:nvSpPr>
        <p:spPr bwMode="auto">
          <a:xfrm>
            <a:off x="5029200" y="4724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Line 5182"/>
          <p:cNvSpPr>
            <a:spLocks noChangeShapeType="1"/>
          </p:cNvSpPr>
          <p:nvPr/>
        </p:nvSpPr>
        <p:spPr bwMode="auto">
          <a:xfrm>
            <a:off x="5943600" y="35814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Line 5183"/>
          <p:cNvSpPr>
            <a:spLocks noChangeShapeType="1"/>
          </p:cNvSpPr>
          <p:nvPr/>
        </p:nvSpPr>
        <p:spPr bwMode="auto">
          <a:xfrm>
            <a:off x="5943600" y="3886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4" name="Oval 5184"/>
          <p:cNvSpPr>
            <a:spLocks noChangeArrowheads="1"/>
          </p:cNvSpPr>
          <p:nvPr/>
        </p:nvSpPr>
        <p:spPr bwMode="auto">
          <a:xfrm>
            <a:off x="6400800" y="35814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15" name="Line 5185"/>
          <p:cNvSpPr>
            <a:spLocks noChangeShapeType="1"/>
          </p:cNvSpPr>
          <p:nvPr/>
        </p:nvSpPr>
        <p:spPr bwMode="auto">
          <a:xfrm>
            <a:off x="6400800" y="35814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6" name="Line 5190"/>
          <p:cNvSpPr>
            <a:spLocks noChangeShapeType="1"/>
          </p:cNvSpPr>
          <p:nvPr/>
        </p:nvSpPr>
        <p:spPr bwMode="auto">
          <a:xfrm>
            <a:off x="2438400" y="35814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7" name="Line 5191"/>
          <p:cNvSpPr>
            <a:spLocks noChangeShapeType="1"/>
          </p:cNvSpPr>
          <p:nvPr/>
        </p:nvSpPr>
        <p:spPr bwMode="auto">
          <a:xfrm>
            <a:off x="2438400" y="3886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8" name="Oval 5192"/>
          <p:cNvSpPr>
            <a:spLocks noChangeArrowheads="1"/>
          </p:cNvSpPr>
          <p:nvPr/>
        </p:nvSpPr>
        <p:spPr bwMode="auto">
          <a:xfrm>
            <a:off x="2895600" y="35814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19" name="Line 5193"/>
          <p:cNvSpPr>
            <a:spLocks noChangeShapeType="1"/>
          </p:cNvSpPr>
          <p:nvPr/>
        </p:nvSpPr>
        <p:spPr bwMode="auto">
          <a:xfrm>
            <a:off x="2895600" y="35814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0" name="Line 5198"/>
          <p:cNvSpPr>
            <a:spLocks noChangeShapeType="1"/>
          </p:cNvSpPr>
          <p:nvPr/>
        </p:nvSpPr>
        <p:spPr bwMode="auto">
          <a:xfrm>
            <a:off x="4191000" y="35814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1" name="Line 5199"/>
          <p:cNvSpPr>
            <a:spLocks noChangeShapeType="1"/>
          </p:cNvSpPr>
          <p:nvPr/>
        </p:nvSpPr>
        <p:spPr bwMode="auto">
          <a:xfrm>
            <a:off x="4191000" y="3886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2" name="Oval 5200"/>
          <p:cNvSpPr>
            <a:spLocks noChangeArrowheads="1"/>
          </p:cNvSpPr>
          <p:nvPr/>
        </p:nvSpPr>
        <p:spPr bwMode="auto">
          <a:xfrm>
            <a:off x="4648200" y="35814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23" name="Line 5201"/>
          <p:cNvSpPr>
            <a:spLocks noChangeShapeType="1"/>
          </p:cNvSpPr>
          <p:nvPr/>
        </p:nvSpPr>
        <p:spPr bwMode="auto">
          <a:xfrm>
            <a:off x="4648200" y="35814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4" name="Line 5205"/>
          <p:cNvSpPr>
            <a:spLocks noChangeShapeType="1"/>
          </p:cNvSpPr>
          <p:nvPr/>
        </p:nvSpPr>
        <p:spPr bwMode="auto">
          <a:xfrm>
            <a:off x="3200400" y="3733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5" name="Line 5206"/>
          <p:cNvSpPr>
            <a:spLocks noChangeShapeType="1"/>
          </p:cNvSpPr>
          <p:nvPr/>
        </p:nvSpPr>
        <p:spPr bwMode="auto">
          <a:xfrm>
            <a:off x="4953000" y="3733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6" name="Line 5207"/>
          <p:cNvSpPr>
            <a:spLocks noChangeShapeType="1"/>
          </p:cNvSpPr>
          <p:nvPr/>
        </p:nvSpPr>
        <p:spPr bwMode="auto">
          <a:xfrm flipV="1">
            <a:off x="3200400" y="2209800"/>
            <a:ext cx="2286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7" name="Line 5208"/>
          <p:cNvSpPr>
            <a:spLocks noChangeShapeType="1"/>
          </p:cNvSpPr>
          <p:nvPr/>
        </p:nvSpPr>
        <p:spPr bwMode="auto">
          <a:xfrm>
            <a:off x="3200400" y="2743200"/>
            <a:ext cx="9144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8" name="Line 5209"/>
          <p:cNvSpPr>
            <a:spLocks noChangeShapeType="1"/>
          </p:cNvSpPr>
          <p:nvPr/>
        </p:nvSpPr>
        <p:spPr bwMode="auto">
          <a:xfrm>
            <a:off x="3276600" y="3733800"/>
            <a:ext cx="16002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9" name="Line 5210"/>
          <p:cNvSpPr>
            <a:spLocks noChangeShapeType="1"/>
          </p:cNvSpPr>
          <p:nvPr/>
        </p:nvSpPr>
        <p:spPr bwMode="auto">
          <a:xfrm flipV="1">
            <a:off x="3352800" y="3886200"/>
            <a:ext cx="685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0" name="Line 5211"/>
          <p:cNvSpPr>
            <a:spLocks noChangeShapeType="1"/>
          </p:cNvSpPr>
          <p:nvPr/>
        </p:nvSpPr>
        <p:spPr bwMode="auto">
          <a:xfrm flipV="1">
            <a:off x="3352800" y="2971800"/>
            <a:ext cx="9144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1" name="Line 5212"/>
          <p:cNvSpPr>
            <a:spLocks noChangeShapeType="1"/>
          </p:cNvSpPr>
          <p:nvPr/>
        </p:nvSpPr>
        <p:spPr bwMode="auto">
          <a:xfrm>
            <a:off x="4953000" y="37338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2" name="Line 5213"/>
          <p:cNvSpPr>
            <a:spLocks noChangeShapeType="1"/>
          </p:cNvSpPr>
          <p:nvPr/>
        </p:nvSpPr>
        <p:spPr bwMode="auto">
          <a:xfrm>
            <a:off x="3200400" y="3733800"/>
            <a:ext cx="2743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3" name="Line 5214"/>
          <p:cNvSpPr>
            <a:spLocks noChangeShapeType="1"/>
          </p:cNvSpPr>
          <p:nvPr/>
        </p:nvSpPr>
        <p:spPr bwMode="auto">
          <a:xfrm flipV="1">
            <a:off x="5029200" y="38100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4" name="Line 5215"/>
          <p:cNvSpPr>
            <a:spLocks noChangeShapeType="1"/>
          </p:cNvSpPr>
          <p:nvPr/>
        </p:nvSpPr>
        <p:spPr bwMode="auto">
          <a:xfrm flipH="1">
            <a:off x="4953000" y="27432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5" name="Line 5216"/>
          <p:cNvSpPr>
            <a:spLocks noChangeShapeType="1"/>
          </p:cNvSpPr>
          <p:nvPr/>
        </p:nvSpPr>
        <p:spPr bwMode="auto">
          <a:xfrm flipV="1">
            <a:off x="5029200" y="2971800"/>
            <a:ext cx="8382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6" name="Line 5217"/>
          <p:cNvSpPr>
            <a:spLocks noChangeShapeType="1"/>
          </p:cNvSpPr>
          <p:nvPr/>
        </p:nvSpPr>
        <p:spPr bwMode="auto">
          <a:xfrm flipV="1">
            <a:off x="6781800" y="3886200"/>
            <a:ext cx="914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7" name="Line 5218"/>
          <p:cNvSpPr>
            <a:spLocks noChangeShapeType="1"/>
          </p:cNvSpPr>
          <p:nvPr/>
        </p:nvSpPr>
        <p:spPr bwMode="auto">
          <a:xfrm>
            <a:off x="6705600" y="3733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8" name="Line 5220"/>
          <p:cNvSpPr>
            <a:spLocks noChangeShapeType="1"/>
          </p:cNvSpPr>
          <p:nvPr/>
        </p:nvSpPr>
        <p:spPr bwMode="auto">
          <a:xfrm flipV="1">
            <a:off x="1752600" y="2819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9" name="Line 5221"/>
          <p:cNvSpPr>
            <a:spLocks noChangeShapeType="1"/>
          </p:cNvSpPr>
          <p:nvPr/>
        </p:nvSpPr>
        <p:spPr bwMode="auto">
          <a:xfrm>
            <a:off x="1752600" y="3733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0" name="Line 5222"/>
          <p:cNvSpPr>
            <a:spLocks noChangeShapeType="1"/>
          </p:cNvSpPr>
          <p:nvPr/>
        </p:nvSpPr>
        <p:spPr bwMode="auto">
          <a:xfrm>
            <a:off x="1752600" y="37338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1" name="Line 5224"/>
          <p:cNvSpPr>
            <a:spLocks noChangeShapeType="1"/>
          </p:cNvSpPr>
          <p:nvPr/>
        </p:nvSpPr>
        <p:spPr bwMode="auto">
          <a:xfrm>
            <a:off x="4343400" y="2743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2" name="Line 5225"/>
          <p:cNvSpPr>
            <a:spLocks noChangeShapeType="1"/>
          </p:cNvSpPr>
          <p:nvPr/>
        </p:nvSpPr>
        <p:spPr bwMode="auto">
          <a:xfrm>
            <a:off x="4343400" y="3048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3" name="Oval 5226"/>
          <p:cNvSpPr>
            <a:spLocks noChangeArrowheads="1"/>
          </p:cNvSpPr>
          <p:nvPr/>
        </p:nvSpPr>
        <p:spPr bwMode="auto">
          <a:xfrm>
            <a:off x="4800600" y="27432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44" name="Line 5227"/>
          <p:cNvSpPr>
            <a:spLocks noChangeShapeType="1"/>
          </p:cNvSpPr>
          <p:nvPr/>
        </p:nvSpPr>
        <p:spPr bwMode="auto">
          <a:xfrm>
            <a:off x="4800600" y="27432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5" name="Line 5232"/>
          <p:cNvSpPr>
            <a:spLocks noChangeShapeType="1"/>
          </p:cNvSpPr>
          <p:nvPr/>
        </p:nvSpPr>
        <p:spPr bwMode="auto">
          <a:xfrm>
            <a:off x="3505200" y="1981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6" name="Line 5233"/>
          <p:cNvSpPr>
            <a:spLocks noChangeShapeType="1"/>
          </p:cNvSpPr>
          <p:nvPr/>
        </p:nvSpPr>
        <p:spPr bwMode="auto">
          <a:xfrm>
            <a:off x="3505200" y="2286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7" name="Oval 5234"/>
          <p:cNvSpPr>
            <a:spLocks noChangeArrowheads="1"/>
          </p:cNvSpPr>
          <p:nvPr/>
        </p:nvSpPr>
        <p:spPr bwMode="auto">
          <a:xfrm>
            <a:off x="3962400" y="1981200"/>
            <a:ext cx="3048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48" name="Line 5235"/>
          <p:cNvSpPr>
            <a:spLocks noChangeShapeType="1"/>
          </p:cNvSpPr>
          <p:nvPr/>
        </p:nvSpPr>
        <p:spPr bwMode="auto">
          <a:xfrm>
            <a:off x="3962400" y="19812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9" name="Line 5239"/>
          <p:cNvSpPr>
            <a:spLocks noChangeShapeType="1"/>
          </p:cNvSpPr>
          <p:nvPr/>
        </p:nvSpPr>
        <p:spPr bwMode="auto">
          <a:xfrm>
            <a:off x="4267200" y="2057400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0" name="Line 5241"/>
          <p:cNvSpPr>
            <a:spLocks noChangeShapeType="1"/>
          </p:cNvSpPr>
          <p:nvPr/>
        </p:nvSpPr>
        <p:spPr bwMode="auto">
          <a:xfrm flipV="1">
            <a:off x="5791200" y="4800600"/>
            <a:ext cx="15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1" name="Rectangle 52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 General Topology</a:t>
            </a:r>
          </a:p>
        </p:txBody>
      </p:sp>
      <p:sp>
        <p:nvSpPr>
          <p:cNvPr id="71752" name="Text Box 5243"/>
          <p:cNvSpPr txBox="1">
            <a:spLocks noChangeArrowheads="1"/>
          </p:cNvSpPr>
          <p:nvPr/>
        </p:nvSpPr>
        <p:spPr bwMode="auto">
          <a:xfrm>
            <a:off x="1371600" y="32004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latin typeface="Symbol" pitchFamily="18" charset="2"/>
              </a:rPr>
              <a:t>l</a:t>
            </a:r>
          </a:p>
        </p:txBody>
      </p:sp>
      <p:sp>
        <p:nvSpPr>
          <p:cNvPr id="71753" name="Line 5244"/>
          <p:cNvSpPr>
            <a:spLocks noChangeShapeType="1"/>
          </p:cNvSpPr>
          <p:nvPr/>
        </p:nvSpPr>
        <p:spPr bwMode="auto">
          <a:xfrm>
            <a:off x="1219200" y="3733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4" name="Text Box 5245"/>
          <p:cNvSpPr txBox="1">
            <a:spLocks noChangeArrowheads="1"/>
          </p:cNvSpPr>
          <p:nvPr/>
        </p:nvSpPr>
        <p:spPr bwMode="auto">
          <a:xfrm>
            <a:off x="838200" y="3503613"/>
            <a:ext cx="396875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067"/>
          <p:cNvGraphicFramePr>
            <a:graphicFrameLocks noChangeAspect="1"/>
          </p:cNvGraphicFramePr>
          <p:nvPr/>
        </p:nvGraphicFramePr>
        <p:xfrm>
          <a:off x="1846263" y="2735263"/>
          <a:ext cx="4725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3124800" imgH="635040" progId="Equation.DSMT4">
                  <p:embed/>
                </p:oleObj>
              </mc:Choice>
              <mc:Fallback>
                <p:oleObj name="Equation" r:id="rId3" imgW="3124800" imgH="635040" progId="Equation.DSMT4">
                  <p:embed/>
                  <p:pic>
                    <p:nvPicPr>
                      <p:cNvPr id="0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2735263"/>
                        <a:ext cx="47259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Throughput</a:t>
            </a:r>
          </a:p>
        </p:txBody>
      </p:sp>
      <p:sp>
        <p:nvSpPr>
          <p:cNvPr id="2052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 </a:t>
            </a:r>
            <a:r>
              <a:rPr lang="en-US" altLang="en-US" smtClean="0">
                <a:sym typeface="Symbol" pitchFamily="18" charset="2"/>
              </a:rPr>
              <a:t>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</a:t>
            </a:r>
            <a:r>
              <a:rPr lang="en-US" altLang="en-US" smtClean="0"/>
              <a:t>be the average throughput through queue </a:t>
            </a:r>
            <a:r>
              <a:rPr lang="en-US" altLang="en-US" i="1" smtClean="0"/>
              <a:t>i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Mean rate of entering (leaving) a particular queuing system</a:t>
            </a:r>
          </a:p>
          <a:p>
            <a:pPr eaLnBrk="1" hangingPunct="1"/>
            <a:r>
              <a:rPr lang="en-US" altLang="en-US" smtClean="0"/>
              <a:t>Traffic equations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1</a:t>
            </a:r>
          </a:p>
        </p:txBody>
      </p:sp>
      <p:sp>
        <p:nvSpPr>
          <p:cNvPr id="72707" name="Rectangle 1060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6351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Find the average throughput, </a:t>
            </a:r>
            <a:r>
              <a:rPr lang="en-US" altLang="en-US" smtClean="0">
                <a:sym typeface="Symbol" pitchFamily="18" charset="2"/>
              </a:rPr>
              <a:t></a:t>
            </a:r>
            <a:r>
              <a:rPr lang="en-US" altLang="en-US" sz="2400" baseline="-25000" smtClean="0">
                <a:sym typeface="Symbol" pitchFamily="18" charset="2"/>
              </a:rPr>
              <a:t>1</a:t>
            </a:r>
            <a:r>
              <a:rPr lang="en-US" altLang="en-US" smtClean="0"/>
              <a:t> and </a:t>
            </a:r>
            <a:r>
              <a:rPr lang="en-US" altLang="en-US" smtClean="0">
                <a:sym typeface="Symbol" pitchFamily="18" charset="2"/>
              </a:rPr>
              <a:t></a:t>
            </a:r>
            <a:r>
              <a:rPr lang="en-US" altLang="en-US" sz="2400" baseline="-25000" smtClean="0">
                <a:sym typeface="Symbol" pitchFamily="18" charset="2"/>
              </a:rPr>
              <a:t>2</a:t>
            </a:r>
            <a:r>
              <a:rPr lang="en-US" altLang="en-US" smtClean="0"/>
              <a:t>, for each queue in the following network of queues (as a function of </a:t>
            </a:r>
            <a:r>
              <a:rPr lang="en-US" altLang="en-US" smtClean="0">
                <a:sym typeface="Symbol" pitchFamily="18" charset="2"/>
              </a:rPr>
              <a:t></a:t>
            </a:r>
            <a:r>
              <a:rPr lang="en-US" altLang="en-US" smtClean="0"/>
              <a:t>).</a:t>
            </a:r>
          </a:p>
        </p:txBody>
      </p:sp>
      <p:grpSp>
        <p:nvGrpSpPr>
          <p:cNvPr id="72708" name="Group 1064"/>
          <p:cNvGrpSpPr>
            <a:grpSpLocks/>
          </p:cNvGrpSpPr>
          <p:nvPr/>
        </p:nvGrpSpPr>
        <p:grpSpPr bwMode="auto">
          <a:xfrm>
            <a:off x="2244725" y="2363788"/>
            <a:ext cx="4419600" cy="2119312"/>
            <a:chOff x="1488" y="1824"/>
            <a:chExt cx="2784" cy="1335"/>
          </a:xfrm>
        </p:grpSpPr>
        <p:sp>
          <p:nvSpPr>
            <p:cNvPr id="72709" name="Line 1029"/>
            <p:cNvSpPr>
              <a:spLocks noChangeShapeType="1"/>
            </p:cNvSpPr>
            <p:nvPr/>
          </p:nvSpPr>
          <p:spPr bwMode="auto">
            <a:xfrm>
              <a:off x="2208" y="2337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0" name="Line 1030"/>
            <p:cNvSpPr>
              <a:spLocks noChangeShapeType="1"/>
            </p:cNvSpPr>
            <p:nvPr/>
          </p:nvSpPr>
          <p:spPr bwMode="auto">
            <a:xfrm>
              <a:off x="2208" y="252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1" name="Oval 1031"/>
            <p:cNvSpPr>
              <a:spLocks noChangeArrowheads="1"/>
            </p:cNvSpPr>
            <p:nvPr/>
          </p:nvSpPr>
          <p:spPr bwMode="auto">
            <a:xfrm>
              <a:off x="2496" y="2337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712" name="Line 1032"/>
            <p:cNvSpPr>
              <a:spLocks noChangeShapeType="1"/>
            </p:cNvSpPr>
            <p:nvPr/>
          </p:nvSpPr>
          <p:spPr bwMode="auto">
            <a:xfrm>
              <a:off x="2496" y="2337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3" name="Line 1037"/>
            <p:cNvSpPr>
              <a:spLocks noChangeShapeType="1"/>
            </p:cNvSpPr>
            <p:nvPr/>
          </p:nvSpPr>
          <p:spPr bwMode="auto">
            <a:xfrm>
              <a:off x="3504" y="2337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4" name="Line 1038"/>
            <p:cNvSpPr>
              <a:spLocks noChangeShapeType="1"/>
            </p:cNvSpPr>
            <p:nvPr/>
          </p:nvSpPr>
          <p:spPr bwMode="auto">
            <a:xfrm>
              <a:off x="3504" y="252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5" name="Oval 1039"/>
            <p:cNvSpPr>
              <a:spLocks noChangeArrowheads="1"/>
            </p:cNvSpPr>
            <p:nvPr/>
          </p:nvSpPr>
          <p:spPr bwMode="auto">
            <a:xfrm>
              <a:off x="3792" y="2337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716" name="Line 1040"/>
            <p:cNvSpPr>
              <a:spLocks noChangeShapeType="1"/>
            </p:cNvSpPr>
            <p:nvPr/>
          </p:nvSpPr>
          <p:spPr bwMode="auto">
            <a:xfrm>
              <a:off x="3792" y="2337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7" name="Line 1044"/>
            <p:cNvSpPr>
              <a:spLocks noChangeShapeType="1"/>
            </p:cNvSpPr>
            <p:nvPr/>
          </p:nvSpPr>
          <p:spPr bwMode="auto">
            <a:xfrm>
              <a:off x="2688" y="2433"/>
              <a:ext cx="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8" name="Line 1045"/>
            <p:cNvSpPr>
              <a:spLocks noChangeShapeType="1"/>
            </p:cNvSpPr>
            <p:nvPr/>
          </p:nvSpPr>
          <p:spPr bwMode="auto">
            <a:xfrm>
              <a:off x="3984" y="2433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9" name="Line 1046"/>
            <p:cNvSpPr>
              <a:spLocks noChangeShapeType="1"/>
            </p:cNvSpPr>
            <p:nvPr/>
          </p:nvSpPr>
          <p:spPr bwMode="auto">
            <a:xfrm>
              <a:off x="1776" y="243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0" name="Line 1047"/>
            <p:cNvSpPr>
              <a:spLocks noChangeShapeType="1"/>
            </p:cNvSpPr>
            <p:nvPr/>
          </p:nvSpPr>
          <p:spPr bwMode="auto">
            <a:xfrm>
              <a:off x="4080" y="2433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1" name="Line 1048"/>
            <p:cNvSpPr>
              <a:spLocks noChangeShapeType="1"/>
            </p:cNvSpPr>
            <p:nvPr/>
          </p:nvSpPr>
          <p:spPr bwMode="auto">
            <a:xfrm flipH="1">
              <a:off x="2016" y="2817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2" name="Line 1049"/>
            <p:cNvSpPr>
              <a:spLocks noChangeShapeType="1"/>
            </p:cNvSpPr>
            <p:nvPr/>
          </p:nvSpPr>
          <p:spPr bwMode="auto">
            <a:xfrm flipV="1">
              <a:off x="2016" y="252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3" name="Line 1050"/>
            <p:cNvSpPr>
              <a:spLocks noChangeShapeType="1"/>
            </p:cNvSpPr>
            <p:nvPr/>
          </p:nvSpPr>
          <p:spPr bwMode="auto">
            <a:xfrm>
              <a:off x="2016" y="252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4" name="Line 1051"/>
            <p:cNvSpPr>
              <a:spLocks noChangeShapeType="1"/>
            </p:cNvSpPr>
            <p:nvPr/>
          </p:nvSpPr>
          <p:spPr bwMode="auto">
            <a:xfrm flipV="1">
              <a:off x="2976" y="214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5" name="Line 1052"/>
            <p:cNvSpPr>
              <a:spLocks noChangeShapeType="1"/>
            </p:cNvSpPr>
            <p:nvPr/>
          </p:nvSpPr>
          <p:spPr bwMode="auto">
            <a:xfrm flipH="1">
              <a:off x="2016" y="2145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6" name="Line 1053"/>
            <p:cNvSpPr>
              <a:spLocks noChangeShapeType="1"/>
            </p:cNvSpPr>
            <p:nvPr/>
          </p:nvSpPr>
          <p:spPr bwMode="auto">
            <a:xfrm>
              <a:off x="2016" y="214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7" name="Line 1054"/>
            <p:cNvSpPr>
              <a:spLocks noChangeShapeType="1"/>
            </p:cNvSpPr>
            <p:nvPr/>
          </p:nvSpPr>
          <p:spPr bwMode="auto">
            <a:xfrm>
              <a:off x="2016" y="233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8" name="Text Box 1055"/>
            <p:cNvSpPr txBox="1">
              <a:spLocks noChangeArrowheads="1"/>
            </p:cNvSpPr>
            <p:nvPr/>
          </p:nvSpPr>
          <p:spPr bwMode="auto">
            <a:xfrm>
              <a:off x="2304" y="1824"/>
              <a:ext cx="4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/>
                <a:t>1/4</a:t>
              </a:r>
            </a:p>
          </p:txBody>
        </p:sp>
        <p:sp>
          <p:nvSpPr>
            <p:cNvPr id="72729" name="Text Box 1056"/>
            <p:cNvSpPr txBox="1">
              <a:spLocks noChangeArrowheads="1"/>
            </p:cNvSpPr>
            <p:nvPr/>
          </p:nvSpPr>
          <p:spPr bwMode="auto">
            <a:xfrm>
              <a:off x="3456" y="2832"/>
              <a:ext cx="4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/>
                <a:t>1/2</a:t>
              </a:r>
            </a:p>
          </p:txBody>
        </p:sp>
        <p:sp>
          <p:nvSpPr>
            <p:cNvPr id="72730" name="Text Box 1057"/>
            <p:cNvSpPr txBox="1">
              <a:spLocks noChangeArrowheads="1"/>
            </p:cNvSpPr>
            <p:nvPr/>
          </p:nvSpPr>
          <p:spPr bwMode="auto">
            <a:xfrm>
              <a:off x="1488" y="2289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latin typeface="Symbol" pitchFamily="18" charset="2"/>
                </a:rPr>
                <a:t>l</a:t>
              </a:r>
            </a:p>
          </p:txBody>
        </p:sp>
        <p:sp>
          <p:nvSpPr>
            <p:cNvPr id="72731" name="Text Box 1062"/>
            <p:cNvSpPr txBox="1">
              <a:spLocks noChangeArrowheads="1"/>
            </p:cNvSpPr>
            <p:nvPr/>
          </p:nvSpPr>
          <p:spPr bwMode="auto">
            <a:xfrm>
              <a:off x="2208" y="2496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Q1</a:t>
              </a:r>
              <a:endParaRPr lang="en-US" altLang="en-US"/>
            </a:p>
          </p:txBody>
        </p:sp>
        <p:sp>
          <p:nvSpPr>
            <p:cNvPr id="72732" name="Text Box 1063"/>
            <p:cNvSpPr txBox="1">
              <a:spLocks noChangeArrowheads="1"/>
            </p:cNvSpPr>
            <p:nvPr/>
          </p:nvSpPr>
          <p:spPr bwMode="auto">
            <a:xfrm>
              <a:off x="3552" y="2496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Q2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1:  Solution</a:t>
            </a:r>
          </a:p>
        </p:txBody>
      </p:sp>
      <p:sp>
        <p:nvSpPr>
          <p:cNvPr id="3077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Find the average throughput, </a:t>
            </a:r>
            <a:r>
              <a:rPr lang="en-US" altLang="en-US" smtClean="0">
                <a:sym typeface="Symbol" pitchFamily="18" charset="2"/>
              </a:rPr>
              <a:t></a:t>
            </a:r>
            <a:r>
              <a:rPr lang="en-US" altLang="en-US" sz="2400" baseline="-25000" smtClean="0">
                <a:sym typeface="Symbol" pitchFamily="18" charset="2"/>
              </a:rPr>
              <a:t>1</a:t>
            </a:r>
            <a:r>
              <a:rPr lang="en-US" altLang="en-US" smtClean="0"/>
              <a:t> and </a:t>
            </a:r>
            <a:r>
              <a:rPr lang="en-US" altLang="en-US" smtClean="0">
                <a:sym typeface="Symbol" pitchFamily="18" charset="2"/>
              </a:rPr>
              <a:t></a:t>
            </a:r>
            <a:r>
              <a:rPr lang="en-US" altLang="en-US" sz="2400" baseline="-25000" smtClean="0">
                <a:sym typeface="Symbol" pitchFamily="18" charset="2"/>
              </a:rPr>
              <a:t>2</a:t>
            </a:r>
            <a:r>
              <a:rPr lang="en-US" altLang="en-US" smtClean="0"/>
              <a:t>, for each queue in the following network of queues (as a function of </a:t>
            </a:r>
            <a:r>
              <a:rPr lang="en-US" altLang="en-US" smtClean="0">
                <a:sym typeface="Symbol" pitchFamily="18" charset="2"/>
              </a:rPr>
              <a:t></a:t>
            </a:r>
            <a:r>
              <a:rPr lang="en-US" altLang="en-US" smtClean="0"/>
              <a:t>).</a:t>
            </a:r>
          </a:p>
        </p:txBody>
      </p:sp>
      <p:graphicFrame>
        <p:nvGraphicFramePr>
          <p:cNvPr id="1112068" name="Object 3148"/>
          <p:cNvGraphicFramePr>
            <a:graphicFrameLocks noChangeAspect="1"/>
          </p:cNvGraphicFramePr>
          <p:nvPr/>
        </p:nvGraphicFramePr>
        <p:xfrm>
          <a:off x="1273175" y="2932113"/>
          <a:ext cx="1954213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295640" imgH="1067040" progId="Equation.DSMT4">
                  <p:embed/>
                </p:oleObj>
              </mc:Choice>
              <mc:Fallback>
                <p:oleObj name="Equation" r:id="rId3" imgW="1295640" imgH="1067040" progId="Equation.DSMT4">
                  <p:embed/>
                  <p:pic>
                    <p:nvPicPr>
                      <p:cNvPr id="0" name="Object 3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932113"/>
                        <a:ext cx="1954213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149"/>
          <p:cNvGraphicFramePr>
            <a:graphicFrameLocks noChangeAspect="1"/>
          </p:cNvGraphicFramePr>
          <p:nvPr/>
        </p:nvGraphicFramePr>
        <p:xfrm>
          <a:off x="5675313" y="3278188"/>
          <a:ext cx="1016000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660600" imgH="838440" progId="Equation.DSMT4">
                  <p:embed/>
                </p:oleObj>
              </mc:Choice>
              <mc:Fallback>
                <p:oleObj name="Equation" r:id="rId5" imgW="660600" imgH="838440" progId="Equation.DSMT4">
                  <p:embed/>
                  <p:pic>
                    <p:nvPicPr>
                      <p:cNvPr id="0" name="Object 3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278188"/>
                        <a:ext cx="1016000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3078"/>
          <p:cNvSpPr txBox="1">
            <a:spLocks noChangeArrowheads="1"/>
          </p:cNvSpPr>
          <p:nvPr/>
        </p:nvSpPr>
        <p:spPr bwMode="auto">
          <a:xfrm>
            <a:off x="5281613" y="2795588"/>
            <a:ext cx="206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chemeClr val="tx2"/>
                </a:solidFill>
              </a:rPr>
              <a:t>Solving yields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Description of the System</a:t>
            </a:r>
          </a:p>
        </p:txBody>
      </p:sp>
      <p:sp>
        <p:nvSpPr>
          <p:cNvPr id="4100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The state of a system with </a:t>
            </a:r>
            <a:r>
              <a:rPr lang="en-US" altLang="en-US" i="1" smtClean="0">
                <a:sym typeface="Symbol" pitchFamily="18" charset="2"/>
              </a:rPr>
              <a:t>M</a:t>
            </a:r>
            <a:r>
              <a:rPr lang="en-US" altLang="en-US" smtClean="0">
                <a:sym typeface="Symbol" pitchFamily="18" charset="2"/>
              </a:rPr>
              <a:t> queues can be defined as an </a:t>
            </a:r>
            <a:r>
              <a:rPr lang="en-US" altLang="en-US" i="1" smtClean="0">
                <a:sym typeface="Symbol" pitchFamily="18" charset="2"/>
              </a:rPr>
              <a:t>M</a:t>
            </a:r>
            <a:r>
              <a:rPr lang="en-US" altLang="en-US" smtClean="0">
                <a:sym typeface="Symbol" pitchFamily="18" charset="2"/>
              </a:rPr>
              <a:t>-element vector, where </a:t>
            </a:r>
            <a:r>
              <a:rPr lang="en-US" altLang="en-US" i="1" smtClean="0">
                <a:sym typeface="Symbol" pitchFamily="18" charset="2"/>
              </a:rPr>
              <a:t>n</a:t>
            </a:r>
            <a:r>
              <a:rPr lang="en-US" altLang="en-US" sz="2400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is the number of customers in the </a:t>
            </a:r>
            <a:r>
              <a:rPr lang="en-US" altLang="en-US" i="1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-th queuing system (in queue and in service)</a:t>
            </a: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Our goal is to find the pmf of </a:t>
            </a:r>
            <a:r>
              <a:rPr lang="en-US" altLang="en-US" i="1" smtClean="0">
                <a:sym typeface="Symbol" pitchFamily="18" charset="2"/>
              </a:rPr>
              <a:t>n</a:t>
            </a:r>
            <a:endParaRPr lang="en-US" altLang="en-US" smtClean="0">
              <a:sym typeface="Symbol" pitchFamily="18" charset="2"/>
            </a:endParaRPr>
          </a:p>
        </p:txBody>
      </p:sp>
      <p:sp>
        <p:nvSpPr>
          <p:cNvPr id="4101" name="Line 1033"/>
          <p:cNvSpPr>
            <a:spLocks noChangeShapeType="1"/>
          </p:cNvSpPr>
          <p:nvPr/>
        </p:nvSpPr>
        <p:spPr bwMode="auto">
          <a:xfrm>
            <a:off x="4130675" y="35242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" name="Object 1068"/>
          <p:cNvGraphicFramePr>
            <a:graphicFrameLocks noChangeAspect="1"/>
          </p:cNvGraphicFramePr>
          <p:nvPr/>
        </p:nvGraphicFramePr>
        <p:xfrm>
          <a:off x="2806700" y="2571750"/>
          <a:ext cx="287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918080" imgH="292320" progId="Equation.DSMT4">
                  <p:embed/>
                </p:oleObj>
              </mc:Choice>
              <mc:Fallback>
                <p:oleObj name="Equation" r:id="rId3" imgW="1918080" imgH="292320" progId="Equation.DSMT4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571750"/>
                        <a:ext cx="287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80"/>
          <p:cNvGraphicFramePr>
            <a:graphicFrameLocks noChangeAspect="1"/>
          </p:cNvGraphicFramePr>
          <p:nvPr/>
        </p:nvGraphicFramePr>
        <p:xfrm>
          <a:off x="3786188" y="3444875"/>
          <a:ext cx="22304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1460880" imgH="381240" progId="Equation.DSMT4">
                  <p:embed/>
                </p:oleObj>
              </mc:Choice>
              <mc:Fallback>
                <p:oleObj name="Equation" r:id="rId3" imgW="1460880" imgH="381240" progId="Equation.DSMT4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444875"/>
                        <a:ext cx="22304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43"/>
          <p:cNvGrpSpPr>
            <a:grpSpLocks/>
          </p:cNvGrpSpPr>
          <p:nvPr/>
        </p:nvGrpSpPr>
        <p:grpSpPr bwMode="auto">
          <a:xfrm>
            <a:off x="1268413" y="3940175"/>
            <a:ext cx="3276600" cy="1636713"/>
            <a:chOff x="528" y="2832"/>
            <a:chExt cx="2064" cy="1031"/>
          </a:xfrm>
        </p:grpSpPr>
        <p:sp>
          <p:nvSpPr>
            <p:cNvPr id="5132" name="Text Box 1032"/>
            <p:cNvSpPr txBox="1">
              <a:spLocks noChangeArrowheads="1"/>
            </p:cNvSpPr>
            <p:nvPr/>
          </p:nvSpPr>
          <p:spPr bwMode="auto">
            <a:xfrm>
              <a:off x="528" y="3421"/>
              <a:ext cx="15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>
                  <a:solidFill>
                    <a:schemeClr val="tx2"/>
                  </a:solidFill>
                </a:rPr>
                <a:t>Arrival to any queue</a:t>
              </a:r>
            </a:p>
            <a:p>
              <a:r>
                <a:rPr lang="en-US" altLang="en-US" sz="2000">
                  <a:solidFill>
                    <a:schemeClr val="tx2"/>
                  </a:solidFill>
                </a:rPr>
                <a:t>from outside</a:t>
              </a:r>
            </a:p>
          </p:txBody>
        </p:sp>
        <p:sp>
          <p:nvSpPr>
            <p:cNvPr id="5133" name="Line 1034"/>
            <p:cNvSpPr>
              <a:spLocks noChangeShapeType="1"/>
            </p:cNvSpPr>
            <p:nvPr/>
          </p:nvSpPr>
          <p:spPr bwMode="auto">
            <a:xfrm flipV="1">
              <a:off x="1680" y="2832"/>
              <a:ext cx="912" cy="6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45"/>
          <p:cNvGrpSpPr>
            <a:grpSpLocks/>
          </p:cNvGrpSpPr>
          <p:nvPr/>
        </p:nvGrpSpPr>
        <p:grpSpPr bwMode="auto">
          <a:xfrm>
            <a:off x="5072063" y="4119563"/>
            <a:ext cx="2438400" cy="1587500"/>
            <a:chOff x="3264" y="2880"/>
            <a:chExt cx="1536" cy="1000"/>
          </a:xfrm>
        </p:grpSpPr>
        <p:sp>
          <p:nvSpPr>
            <p:cNvPr id="5130" name="Text Box 1033"/>
            <p:cNvSpPr txBox="1">
              <a:spLocks noChangeArrowheads="1"/>
            </p:cNvSpPr>
            <p:nvPr/>
          </p:nvSpPr>
          <p:spPr bwMode="auto">
            <a:xfrm>
              <a:off x="3264" y="3438"/>
              <a:ext cx="15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>
                  <a:solidFill>
                    <a:schemeClr val="tx2"/>
                  </a:solidFill>
                </a:rPr>
                <a:t>Departure from any </a:t>
              </a:r>
            </a:p>
            <a:p>
              <a:r>
                <a:rPr lang="en-US" altLang="en-US" sz="2000">
                  <a:solidFill>
                    <a:schemeClr val="tx2"/>
                  </a:solidFill>
                </a:rPr>
                <a:t>queue</a:t>
              </a:r>
            </a:p>
          </p:txBody>
        </p:sp>
        <p:sp>
          <p:nvSpPr>
            <p:cNvPr id="5131" name="Line 1035"/>
            <p:cNvSpPr>
              <a:spLocks noChangeShapeType="1"/>
            </p:cNvSpPr>
            <p:nvPr/>
          </p:nvSpPr>
          <p:spPr bwMode="auto">
            <a:xfrm flipH="1" flipV="1">
              <a:off x="3600" y="2880"/>
              <a:ext cx="432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5" name="Rectangle 10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Balance Equations  (1)</a:t>
            </a:r>
          </a:p>
        </p:txBody>
      </p:sp>
      <p:sp>
        <p:nvSpPr>
          <p:cNvPr id="5126" name="Rectangle 10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Global balance equations …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Rate of arrival from any queue must equal rate of departure to any queue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Let (</a:t>
            </a:r>
            <a:r>
              <a:rPr lang="en-US" altLang="en-US" i="1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) be the probability of being in state </a:t>
            </a:r>
            <a:r>
              <a:rPr lang="en-US" altLang="en-US" i="1" smtClean="0">
                <a:sym typeface="Symbol" pitchFamily="18" charset="2"/>
              </a:rPr>
              <a:t>n</a:t>
            </a:r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What is the rate of leaving state </a:t>
            </a:r>
            <a:r>
              <a:rPr lang="en-US" altLang="en-US" i="1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?</a:t>
            </a:r>
          </a:p>
        </p:txBody>
      </p:sp>
      <p:sp>
        <p:nvSpPr>
          <p:cNvPr id="5127" name="Line 1039"/>
          <p:cNvSpPr>
            <a:spLocks noChangeShapeType="1"/>
          </p:cNvSpPr>
          <p:nvPr/>
        </p:nvSpPr>
        <p:spPr bwMode="auto">
          <a:xfrm>
            <a:off x="1514475" y="24844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1041"/>
          <p:cNvSpPr>
            <a:spLocks noChangeShapeType="1"/>
          </p:cNvSpPr>
          <p:nvPr/>
        </p:nvSpPr>
        <p:spPr bwMode="auto">
          <a:xfrm>
            <a:off x="5697538" y="24907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1042"/>
          <p:cNvSpPr>
            <a:spLocks noChangeShapeType="1"/>
          </p:cNvSpPr>
          <p:nvPr/>
        </p:nvSpPr>
        <p:spPr bwMode="auto">
          <a:xfrm>
            <a:off x="4473575" y="28622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4"/>
          <p:cNvGraphicFramePr>
            <a:graphicFrameLocks noChangeAspect="1"/>
          </p:cNvGraphicFramePr>
          <p:nvPr/>
        </p:nvGraphicFramePr>
        <p:xfrm>
          <a:off x="3046413" y="1841500"/>
          <a:ext cx="32242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2134080" imgH="330120" progId="Equation.DSMT4">
                  <p:embed/>
                </p:oleObj>
              </mc:Choice>
              <mc:Fallback>
                <p:oleObj name="Equation" r:id="rId3" imgW="2134080" imgH="33012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1841500"/>
                        <a:ext cx="32242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Notation:  The </a:t>
            </a:r>
            <a:r>
              <a:rPr lang="en-US" altLang="en-US" i="1" smtClean="0"/>
              <a:t>i</a:t>
            </a:r>
            <a:r>
              <a:rPr lang="en-US" altLang="en-US" smtClean="0"/>
              <a:t>-th Unit Vector</a:t>
            </a:r>
          </a:p>
        </p:txBody>
      </p:sp>
      <p:sp>
        <p:nvSpPr>
          <p:cNvPr id="6148" name="Line 7"/>
          <p:cNvSpPr>
            <a:spLocks noChangeShapeType="1"/>
          </p:cNvSpPr>
          <p:nvPr/>
        </p:nvSpPr>
        <p:spPr bwMode="auto">
          <a:xfrm>
            <a:off x="4927600" y="235902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4210050" y="3284538"/>
            <a:ext cx="1482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000" i="1"/>
              <a:t>i</a:t>
            </a:r>
            <a:r>
              <a:rPr lang="en-US" altLang="en-US" sz="2000"/>
              <a:t>-th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79"/>
          <p:cNvGraphicFramePr>
            <a:graphicFrameLocks noChangeAspect="1"/>
          </p:cNvGraphicFramePr>
          <p:nvPr/>
        </p:nvGraphicFramePr>
        <p:xfrm>
          <a:off x="2740025" y="2963863"/>
          <a:ext cx="409575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2718360" imgH="965520" progId="Equation.DSMT4">
                  <p:embed/>
                </p:oleObj>
              </mc:Choice>
              <mc:Fallback>
                <p:oleObj name="Equation" r:id="rId3" imgW="2718360" imgH="965520" progId="Equation.DSMT4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963863"/>
                        <a:ext cx="409575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Balance Equations  (2)</a:t>
            </a:r>
          </a:p>
        </p:txBody>
      </p:sp>
      <p:sp>
        <p:nvSpPr>
          <p:cNvPr id="7172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742950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What is the rate of entering state </a:t>
            </a:r>
            <a:r>
              <a:rPr lang="en-US" altLang="en-US" i="1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?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6688" y="2144713"/>
            <a:ext cx="3887787" cy="3584575"/>
            <a:chOff x="166723" y="2144713"/>
            <a:chExt cx="3887752" cy="3584275"/>
          </a:xfrm>
        </p:grpSpPr>
        <p:grpSp>
          <p:nvGrpSpPr>
            <p:cNvPr id="7186" name="Group 1039"/>
            <p:cNvGrpSpPr>
              <a:grpSpLocks/>
            </p:cNvGrpSpPr>
            <p:nvPr/>
          </p:nvGrpSpPr>
          <p:grpSpPr bwMode="auto">
            <a:xfrm>
              <a:off x="2176463" y="2144713"/>
              <a:ext cx="1878012" cy="790575"/>
              <a:chOff x="1056" y="1326"/>
              <a:chExt cx="1183" cy="498"/>
            </a:xfrm>
          </p:grpSpPr>
          <p:sp>
            <p:nvSpPr>
              <p:cNvPr id="7189" name="Line 1033"/>
              <p:cNvSpPr>
                <a:spLocks noChangeShapeType="1"/>
              </p:cNvSpPr>
              <p:nvPr/>
            </p:nvSpPr>
            <p:spPr bwMode="auto">
              <a:xfrm flipH="1" flipV="1">
                <a:off x="1680" y="1584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0" name="Text Box 1034"/>
              <p:cNvSpPr txBox="1">
                <a:spLocks noChangeArrowheads="1"/>
              </p:cNvSpPr>
              <p:nvPr/>
            </p:nvSpPr>
            <p:spPr bwMode="auto">
              <a:xfrm>
                <a:off x="1056" y="1326"/>
                <a:ext cx="1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000">
                    <a:solidFill>
                      <a:schemeClr val="tx2"/>
                    </a:solidFill>
                  </a:rPr>
                  <a:t>External arrival</a:t>
                </a:r>
              </a:p>
            </p:txBody>
          </p:sp>
        </p:grpSp>
        <p:sp>
          <p:nvSpPr>
            <p:cNvPr id="2" name="Rectangle 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66723" y="4538616"/>
              <a:ext cx="2948746" cy="764014"/>
            </a:xfrm>
            <a:prstGeom prst="rect">
              <a:avLst/>
            </a:prstGeom>
            <a:blipFill rotWithShape="1">
              <a:blip r:embed="rId5" cstate="print"/>
              <a:stretch>
                <a:fillRect r="-1227" b="-13077"/>
              </a:stretch>
            </a:blip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r>
                <a:rPr lang="en-US">
                  <a:noFill/>
                  <a:cs typeface="+mn-cs"/>
                </a:rPr>
                <a:t> </a:t>
              </a:r>
            </a:p>
          </p:txBody>
        </p:sp>
        <p:sp>
          <p:nvSpPr>
            <p:cNvPr id="7" name="Arc 6"/>
            <p:cNvSpPr/>
            <p:nvPr/>
          </p:nvSpPr>
          <p:spPr bwMode="auto">
            <a:xfrm flipH="1">
              <a:off x="1541486" y="3225710"/>
              <a:ext cx="2324079" cy="2503278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465638" y="2174875"/>
            <a:ext cx="4564062" cy="2189163"/>
            <a:chOff x="4465638" y="2174875"/>
            <a:chExt cx="4564848" cy="2189211"/>
          </a:xfrm>
        </p:grpSpPr>
        <p:grpSp>
          <p:nvGrpSpPr>
            <p:cNvPr id="7181" name="Group 1040"/>
            <p:cNvGrpSpPr>
              <a:grpSpLocks/>
            </p:cNvGrpSpPr>
            <p:nvPr/>
          </p:nvGrpSpPr>
          <p:grpSpPr bwMode="auto">
            <a:xfrm>
              <a:off x="4465638" y="2174875"/>
              <a:ext cx="2271712" cy="790575"/>
              <a:chOff x="2976" y="1326"/>
              <a:chExt cx="1431" cy="498"/>
            </a:xfrm>
          </p:grpSpPr>
          <p:sp>
            <p:nvSpPr>
              <p:cNvPr id="7184" name="Line 1035"/>
              <p:cNvSpPr>
                <a:spLocks noChangeShapeType="1"/>
              </p:cNvSpPr>
              <p:nvPr/>
            </p:nvSpPr>
            <p:spPr bwMode="auto">
              <a:xfrm flipH="1" flipV="1">
                <a:off x="3648" y="1584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" name="Text Box 1036"/>
              <p:cNvSpPr txBox="1">
                <a:spLocks noChangeArrowheads="1"/>
              </p:cNvSpPr>
              <p:nvPr/>
            </p:nvSpPr>
            <p:spPr bwMode="auto">
              <a:xfrm>
                <a:off x="2976" y="1326"/>
                <a:ext cx="14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000">
                    <a:solidFill>
                      <a:schemeClr val="tx2"/>
                    </a:solidFill>
                  </a:rPr>
                  <a:t>External departure</a:t>
                </a:r>
              </a:p>
            </p:txBody>
          </p:sp>
        </p:grpSp>
        <p:sp>
          <p:nvSpPr>
            <p:cNvPr id="17" name="Rectangle 1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81740" y="3600072"/>
              <a:ext cx="2948746" cy="764014"/>
            </a:xfrm>
            <a:prstGeom prst="rect">
              <a:avLst/>
            </a:prstGeom>
            <a:blipFill rotWithShape="1">
              <a:blip r:embed="rId6" cstate="print"/>
              <a:stretch>
                <a:fillRect r="-1230" b="-13077"/>
              </a:stretch>
            </a:blip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r>
                <a:rPr lang="en-US">
                  <a:noFill/>
                  <a:cs typeface="+mn-cs"/>
                </a:rPr>
                <a:t> </a:t>
              </a:r>
            </a:p>
          </p:txBody>
        </p:sp>
        <p:sp>
          <p:nvSpPr>
            <p:cNvPr id="23" name="Arc 22"/>
            <p:cNvSpPr/>
            <p:nvPr/>
          </p:nvSpPr>
          <p:spPr bwMode="auto">
            <a:xfrm>
              <a:off x="6390019" y="3184547"/>
              <a:ext cx="995533" cy="785830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602038" y="4354513"/>
            <a:ext cx="4600575" cy="2114550"/>
            <a:chOff x="3602065" y="4354513"/>
            <a:chExt cx="4600239" cy="2114526"/>
          </a:xfrm>
        </p:grpSpPr>
        <p:grpSp>
          <p:nvGrpSpPr>
            <p:cNvPr id="7176" name="Group 1041"/>
            <p:cNvGrpSpPr>
              <a:grpSpLocks/>
            </p:cNvGrpSpPr>
            <p:nvPr/>
          </p:nvGrpSpPr>
          <p:grpSpPr bwMode="auto">
            <a:xfrm>
              <a:off x="3602065" y="4354513"/>
              <a:ext cx="2479675" cy="825500"/>
              <a:chOff x="1974" y="3024"/>
              <a:chExt cx="1562" cy="520"/>
            </a:xfrm>
          </p:grpSpPr>
          <p:sp>
            <p:nvSpPr>
              <p:cNvPr id="7179" name="Line 1037"/>
              <p:cNvSpPr>
                <a:spLocks noChangeShapeType="1"/>
              </p:cNvSpPr>
              <p:nvPr/>
            </p:nvSpPr>
            <p:spPr bwMode="auto">
              <a:xfrm flipH="1">
                <a:off x="2448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Text Box 1038"/>
              <p:cNvSpPr txBox="1">
                <a:spLocks noChangeArrowheads="1"/>
              </p:cNvSpPr>
              <p:nvPr/>
            </p:nvSpPr>
            <p:spPr bwMode="auto">
              <a:xfrm>
                <a:off x="1974" y="3294"/>
                <a:ext cx="15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000">
                    <a:solidFill>
                      <a:schemeClr val="tx2"/>
                    </a:solidFill>
                  </a:rPr>
                  <a:t>Movement from </a:t>
                </a:r>
                <a:r>
                  <a:rPr lang="en-US" altLang="en-US" sz="2000" i="1">
                    <a:solidFill>
                      <a:schemeClr val="tx2"/>
                    </a:solidFill>
                  </a:rPr>
                  <a:t>j </a:t>
                </a:r>
                <a:r>
                  <a:rPr lang="en-US" altLang="en-US" sz="2000">
                    <a:solidFill>
                      <a:schemeClr val="tx2"/>
                    </a:solidFill>
                  </a:rPr>
                  <a:t>to </a:t>
                </a:r>
                <a:r>
                  <a:rPr lang="en-US" altLang="en-US" sz="2000" i="1">
                    <a:solidFill>
                      <a:schemeClr val="tx2"/>
                    </a:solidFill>
                  </a:rPr>
                  <a:t>i</a:t>
                </a:r>
                <a:endParaRPr lang="en-US" alt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8" name="Rectangle 1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65638" y="5565349"/>
              <a:ext cx="3736666" cy="764014"/>
            </a:xfrm>
            <a:prstGeom prst="rect">
              <a:avLst/>
            </a:prstGeom>
            <a:blipFill rotWithShape="1">
              <a:blip r:embed="rId7" cstate="print"/>
              <a:stretch>
                <a:fillRect b="-14615"/>
              </a:stretch>
            </a:blip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r>
                <a:rPr lang="en-US">
                  <a:noFill/>
                  <a:cs typeface="+mn-cs"/>
                </a:rPr>
                <a:t> </a:t>
              </a:r>
            </a:p>
          </p:txBody>
        </p:sp>
        <p:sp>
          <p:nvSpPr>
            <p:cNvPr id="24" name="Arc 23"/>
            <p:cNvSpPr/>
            <p:nvPr/>
          </p:nvSpPr>
          <p:spPr bwMode="auto">
            <a:xfrm>
              <a:off x="4711646" y="4476749"/>
              <a:ext cx="1790569" cy="1992290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78"/>
          <p:cNvGraphicFramePr>
            <a:graphicFrameLocks noChangeAspect="1"/>
          </p:cNvGraphicFramePr>
          <p:nvPr/>
        </p:nvGraphicFramePr>
        <p:xfrm>
          <a:off x="2333625" y="3471863"/>
          <a:ext cx="408781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2718360" imgH="965520" progId="Equation.DSMT4">
                  <p:embed/>
                </p:oleObj>
              </mc:Choice>
              <mc:Fallback>
                <p:oleObj name="Equation" r:id="rId3" imgW="2718360" imgH="96552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471863"/>
                        <a:ext cx="4087813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9"/>
          <p:cNvGraphicFramePr>
            <a:graphicFrameLocks noChangeAspect="1"/>
          </p:cNvGraphicFramePr>
          <p:nvPr/>
        </p:nvGraphicFramePr>
        <p:xfrm>
          <a:off x="2917825" y="2039938"/>
          <a:ext cx="22082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1460880" imgH="381240" progId="Equation.DSMT4">
                  <p:embed/>
                </p:oleObj>
              </mc:Choice>
              <mc:Fallback>
                <p:oleObj name="Equation" r:id="rId5" imgW="1460880" imgH="38124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2039938"/>
                        <a:ext cx="22082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3373438" y="2803525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 b="1">
                <a:solidFill>
                  <a:schemeClr val="tx2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Balance Equations  (3)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Rate in must equal rate out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for Product Form Solution (1)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Substituting traffic equations into global balance equation…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308" y="1985748"/>
            <a:ext cx="8809628" cy="4550028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</a:t>
            </a:r>
          </a:p>
        </p:txBody>
      </p:sp>
      <p:sp>
        <p:nvSpPr>
          <p:cNvPr id="55299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T. G. Robertazzi, </a:t>
            </a:r>
            <a:r>
              <a:rPr lang="en-US" altLang="en-US" i="1" smtClean="0"/>
              <a:t>Computer Networks and Systems</a:t>
            </a:r>
            <a:r>
              <a:rPr lang="en-US" altLang="en-US" smtClean="0"/>
              <a:t>, 3rd edition, Sections 3.1-3.2.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for Product Form Solution (2)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794679"/>
            <a:ext cx="9144000" cy="3393237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3"/>
          <p:cNvGraphicFramePr>
            <a:graphicFrameLocks noChangeAspect="1"/>
          </p:cNvGraphicFramePr>
          <p:nvPr/>
        </p:nvGraphicFramePr>
        <p:xfrm>
          <a:off x="2687638" y="2994025"/>
          <a:ext cx="349250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2324520" imgH="1041480" progId="Equation.DSMT4">
                  <p:embed/>
                </p:oleObj>
              </mc:Choice>
              <mc:Fallback>
                <p:oleObj name="Equation" r:id="rId3" imgW="2324520" imgH="10414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2994025"/>
                        <a:ext cx="3492500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Balance Equations</a:t>
            </a:r>
          </a:p>
        </p:txBody>
      </p:sp>
      <p:sp>
        <p:nvSpPr>
          <p:cNvPr id="92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balance equations are generalizations of the balance equations from the M/M/1 queue</a:t>
            </a:r>
          </a:p>
          <a:p>
            <a:pPr eaLnBrk="1" hangingPunct="1"/>
            <a:r>
              <a:rPr lang="en-US" altLang="en-US" smtClean="0"/>
              <a:t>Local balance equations, plus global balance equations and traffic equations, provide product form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for Product Form Solution (3)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6036" y="1276065"/>
            <a:ext cx="7751928" cy="5219186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030538" y="5540375"/>
            <a:ext cx="5418137" cy="81915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/>
              <a:t>Traffic flow </a:t>
            </a:r>
            <a:r>
              <a:rPr lang="en-US" altLang="en-US" b="1" i="1" u="sng"/>
              <a:t>into</a:t>
            </a:r>
            <a:r>
              <a:rPr lang="en-US" altLang="en-US" b="1"/>
              <a:t> network related to flow </a:t>
            </a:r>
            <a:r>
              <a:rPr lang="en-US" altLang="en-US" b="1" i="1" u="sng"/>
              <a:t>out</a:t>
            </a:r>
            <a:r>
              <a:rPr lang="en-US" altLang="en-US" b="1"/>
              <a:t> of network (in equilibrium).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for Product Form Solution (4)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Taken further…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6036" y="1712801"/>
            <a:ext cx="7751928" cy="851772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6036" y="2564573"/>
            <a:ext cx="7751928" cy="2259593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340225" y="2740025"/>
            <a:ext cx="4735513" cy="81915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/>
              <a:t>Recursing until </a:t>
            </a:r>
            <a:r>
              <a:rPr lang="en-US" altLang="en-US" b="1" i="1"/>
              <a:t>i</a:t>
            </a:r>
            <a:r>
              <a:rPr lang="en-US" altLang="en-US" b="1" baseline="30000"/>
              <a:t>th</a:t>
            </a:r>
            <a:r>
              <a:rPr lang="en-US" altLang="en-US" b="1"/>
              <a:t> element is zeroed out yields this equation.</a:t>
            </a:r>
          </a:p>
        </p:txBody>
      </p:sp>
      <p:cxnSp>
        <p:nvCxnSpPr>
          <p:cNvPr id="76807" name="Straight Arrow Connector 8"/>
          <p:cNvCxnSpPr>
            <a:cxnSpLocks noChangeShapeType="1"/>
            <a:stCxn id="76806" idx="1"/>
          </p:cNvCxnSpPr>
          <p:nvPr/>
        </p:nvCxnSpPr>
        <p:spPr bwMode="auto">
          <a:xfrm flipH="1">
            <a:off x="4013200" y="3149600"/>
            <a:ext cx="3270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08" name="Rectangle 13"/>
          <p:cNvSpPr>
            <a:spLocks noChangeArrowheads="1"/>
          </p:cNvSpPr>
          <p:nvPr/>
        </p:nvSpPr>
        <p:spPr bwMode="auto">
          <a:xfrm>
            <a:off x="4340225" y="4005263"/>
            <a:ext cx="2879725" cy="81915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/>
              <a:t>Probability that </a:t>
            </a:r>
            <a:r>
              <a:rPr lang="en-US" altLang="en-US" b="1" i="1"/>
              <a:t>i</a:t>
            </a:r>
            <a:r>
              <a:rPr lang="en-US" altLang="en-US" b="1" baseline="30000"/>
              <a:t>th</a:t>
            </a:r>
            <a:r>
              <a:rPr lang="en-US" altLang="en-US" b="1"/>
              <a:t> queue is empty.</a:t>
            </a:r>
          </a:p>
        </p:txBody>
      </p:sp>
      <p:cxnSp>
        <p:nvCxnSpPr>
          <p:cNvPr id="76809" name="Straight Arrow Connector 14"/>
          <p:cNvCxnSpPr>
            <a:cxnSpLocks noChangeShapeType="1"/>
            <a:stCxn id="76808" idx="1"/>
          </p:cNvCxnSpPr>
          <p:nvPr/>
        </p:nvCxnSpPr>
        <p:spPr bwMode="auto">
          <a:xfrm flipH="1">
            <a:off x="4013200" y="4414838"/>
            <a:ext cx="3270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810" name="Group 19"/>
          <p:cNvGrpSpPr>
            <a:grpSpLocks/>
          </p:cNvGrpSpPr>
          <p:nvPr/>
        </p:nvGrpSpPr>
        <p:grpSpPr bwMode="auto">
          <a:xfrm>
            <a:off x="1271588" y="5183188"/>
            <a:ext cx="6397625" cy="1131887"/>
            <a:chOff x="1271098" y="5183708"/>
            <a:chExt cx="6397968" cy="1130822"/>
          </a:xfrm>
        </p:grpSpPr>
        <p:sp>
          <p:nvSpPr>
            <p:cNvPr id="18" name="Rectangle 1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71098" y="5183708"/>
              <a:ext cx="2624372" cy="1130822"/>
            </a:xfrm>
            <a:prstGeom prst="rect">
              <a:avLst/>
            </a:prstGeom>
            <a:blipFill rotWithShape="1">
              <a:blip r:embed="rId4" cstate="print"/>
              <a:stretch>
                <a:fillRect/>
              </a:stretch>
            </a:blipFill>
            <a:ln w="28575">
              <a:solidFill>
                <a:schemeClr val="tx1"/>
              </a:solidFill>
            </a:ln>
          </p:spPr>
          <p:txBody>
            <a:bodyPr/>
            <a:lstStyle/>
            <a:p>
              <a:pPr eaLnBrk="0" hangingPunct="0">
                <a:defRPr/>
              </a:pPr>
              <a:r>
                <a:rPr lang="en-US">
                  <a:noFill/>
                  <a:cs typeface="+mn-cs"/>
                </a:rPr>
                <a:t> </a:t>
              </a:r>
            </a:p>
          </p:txBody>
        </p:sp>
        <p:sp>
          <p:nvSpPr>
            <p:cNvPr id="19" name="Rectangle 1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121620" y="5266583"/>
              <a:ext cx="3547446" cy="965072"/>
            </a:xfrm>
            <a:prstGeom prst="rect">
              <a:avLst/>
            </a:prstGeom>
            <a:blipFill rotWithShape="1">
              <a:blip r:embed="rId5" cstate="print"/>
              <a:stretch>
                <a:fillRect/>
              </a:stretch>
            </a:blipFill>
            <a:ln w="28575">
              <a:solidFill>
                <a:schemeClr val="tx1"/>
              </a:solidFill>
            </a:ln>
          </p:spPr>
          <p:txBody>
            <a:bodyPr/>
            <a:lstStyle/>
            <a:p>
              <a:pPr eaLnBrk="0" hangingPunct="0">
                <a:defRPr/>
              </a:pPr>
              <a:r>
                <a:rPr lang="en-US">
                  <a:noFill/>
                  <a:cs typeface="+mn-cs"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86"/>
          <p:cNvGraphicFramePr>
            <a:graphicFrameLocks noChangeAspect="1"/>
          </p:cNvGraphicFramePr>
          <p:nvPr/>
        </p:nvGraphicFramePr>
        <p:xfrm>
          <a:off x="3338513" y="2736850"/>
          <a:ext cx="2589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715040" imgH="559080" progId="Equation.DSMT4">
                  <p:embed/>
                </p:oleObj>
              </mc:Choice>
              <mc:Fallback>
                <p:oleObj name="Equation" r:id="rId3" imgW="1715040" imgH="55908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2736850"/>
                        <a:ext cx="25892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7"/>
          <p:cNvGraphicFramePr>
            <a:graphicFrameLocks noChangeAspect="1"/>
          </p:cNvGraphicFramePr>
          <p:nvPr/>
        </p:nvGraphicFramePr>
        <p:xfrm>
          <a:off x="3843338" y="1516063"/>
          <a:ext cx="989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648000" imgH="559080" progId="Equation.DSMT4">
                  <p:embed/>
                </p:oleObj>
              </mc:Choice>
              <mc:Fallback>
                <p:oleObj name="Equation" r:id="rId5" imgW="648000" imgH="55908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1516063"/>
                        <a:ext cx="989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2057400" y="4189413"/>
            <a:ext cx="142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Joint pmf</a:t>
            </a:r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flipV="1">
            <a:off x="3581400" y="3586163"/>
            <a:ext cx="715963" cy="8334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 Form Solution</a:t>
            </a:r>
          </a:p>
        </p:txBody>
      </p:sp>
      <p:sp>
        <p:nvSpPr>
          <p:cNvPr id="10247" name="Text Box 11"/>
          <p:cNvSpPr>
            <a:spLocks noGrp="1" noChangeArrowheads="1"/>
          </p:cNvSpPr>
          <p:nvPr>
            <p:ph type="body" idx="1"/>
          </p:nvPr>
        </p:nvSpPr>
        <p:spPr>
          <a:xfrm>
            <a:off x="457200" y="5160963"/>
            <a:ext cx="8229600" cy="965200"/>
          </a:xfrm>
        </p:spPr>
        <p:txBody>
          <a:bodyPr lIns="87312" tIns="42862" rIns="87312" bIns="42862"/>
          <a:lstStyle/>
          <a:p>
            <a:pPr eaLnBrk="1" hangingPunct="1"/>
            <a:r>
              <a:rPr lang="en-US" altLang="en-US" sz="2400" smtClean="0"/>
              <a:t>Network behaves as if all queues were statistically independent!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113463" y="2960688"/>
            <a:ext cx="2416175" cy="468312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1"/>
              <a:t>Look familiar?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2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In the network of queues from the previous exercise, assume Poisson arrivals at an average rate of 1,000 packets/s and average service times at each queue of 0.2 ms.</a:t>
            </a:r>
          </a:p>
          <a:p>
            <a:pPr marL="0" indent="0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What is the probability of no packets being in the system?</a:t>
            </a:r>
          </a:p>
        </p:txBody>
      </p:sp>
      <p:grpSp>
        <p:nvGrpSpPr>
          <p:cNvPr id="77828" name="Group 6"/>
          <p:cNvGrpSpPr>
            <a:grpSpLocks/>
          </p:cNvGrpSpPr>
          <p:nvPr/>
        </p:nvGrpSpPr>
        <p:grpSpPr bwMode="auto">
          <a:xfrm>
            <a:off x="2362200" y="3962400"/>
            <a:ext cx="4419600" cy="2119313"/>
            <a:chOff x="1488" y="1824"/>
            <a:chExt cx="2784" cy="1335"/>
          </a:xfrm>
        </p:grpSpPr>
        <p:sp>
          <p:nvSpPr>
            <p:cNvPr id="77829" name="Line 7"/>
            <p:cNvSpPr>
              <a:spLocks noChangeShapeType="1"/>
            </p:cNvSpPr>
            <p:nvPr/>
          </p:nvSpPr>
          <p:spPr bwMode="auto">
            <a:xfrm>
              <a:off x="2208" y="2337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0" name="Line 8"/>
            <p:cNvSpPr>
              <a:spLocks noChangeShapeType="1"/>
            </p:cNvSpPr>
            <p:nvPr/>
          </p:nvSpPr>
          <p:spPr bwMode="auto">
            <a:xfrm>
              <a:off x="2208" y="252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1" name="Oval 9"/>
            <p:cNvSpPr>
              <a:spLocks noChangeArrowheads="1"/>
            </p:cNvSpPr>
            <p:nvPr/>
          </p:nvSpPr>
          <p:spPr bwMode="auto">
            <a:xfrm>
              <a:off x="2496" y="2337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7832" name="Line 10"/>
            <p:cNvSpPr>
              <a:spLocks noChangeShapeType="1"/>
            </p:cNvSpPr>
            <p:nvPr/>
          </p:nvSpPr>
          <p:spPr bwMode="auto">
            <a:xfrm>
              <a:off x="2496" y="2337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3" name="Line 11"/>
            <p:cNvSpPr>
              <a:spLocks noChangeShapeType="1"/>
            </p:cNvSpPr>
            <p:nvPr/>
          </p:nvSpPr>
          <p:spPr bwMode="auto">
            <a:xfrm>
              <a:off x="3504" y="2337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Line 12"/>
            <p:cNvSpPr>
              <a:spLocks noChangeShapeType="1"/>
            </p:cNvSpPr>
            <p:nvPr/>
          </p:nvSpPr>
          <p:spPr bwMode="auto">
            <a:xfrm>
              <a:off x="3504" y="252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5" name="Oval 13"/>
            <p:cNvSpPr>
              <a:spLocks noChangeArrowheads="1"/>
            </p:cNvSpPr>
            <p:nvPr/>
          </p:nvSpPr>
          <p:spPr bwMode="auto">
            <a:xfrm>
              <a:off x="3792" y="2337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7836" name="Line 14"/>
            <p:cNvSpPr>
              <a:spLocks noChangeShapeType="1"/>
            </p:cNvSpPr>
            <p:nvPr/>
          </p:nvSpPr>
          <p:spPr bwMode="auto">
            <a:xfrm>
              <a:off x="3792" y="2337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7" name="Line 15"/>
            <p:cNvSpPr>
              <a:spLocks noChangeShapeType="1"/>
            </p:cNvSpPr>
            <p:nvPr/>
          </p:nvSpPr>
          <p:spPr bwMode="auto">
            <a:xfrm>
              <a:off x="2688" y="2433"/>
              <a:ext cx="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8" name="Line 16"/>
            <p:cNvSpPr>
              <a:spLocks noChangeShapeType="1"/>
            </p:cNvSpPr>
            <p:nvPr/>
          </p:nvSpPr>
          <p:spPr bwMode="auto">
            <a:xfrm>
              <a:off x="3984" y="2433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9" name="Line 17"/>
            <p:cNvSpPr>
              <a:spLocks noChangeShapeType="1"/>
            </p:cNvSpPr>
            <p:nvPr/>
          </p:nvSpPr>
          <p:spPr bwMode="auto">
            <a:xfrm>
              <a:off x="1776" y="243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0" name="Line 18"/>
            <p:cNvSpPr>
              <a:spLocks noChangeShapeType="1"/>
            </p:cNvSpPr>
            <p:nvPr/>
          </p:nvSpPr>
          <p:spPr bwMode="auto">
            <a:xfrm>
              <a:off x="4080" y="2433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1" name="Line 19"/>
            <p:cNvSpPr>
              <a:spLocks noChangeShapeType="1"/>
            </p:cNvSpPr>
            <p:nvPr/>
          </p:nvSpPr>
          <p:spPr bwMode="auto">
            <a:xfrm flipH="1">
              <a:off x="2016" y="2817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2" name="Line 20"/>
            <p:cNvSpPr>
              <a:spLocks noChangeShapeType="1"/>
            </p:cNvSpPr>
            <p:nvPr/>
          </p:nvSpPr>
          <p:spPr bwMode="auto">
            <a:xfrm flipV="1">
              <a:off x="2016" y="252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3" name="Line 21"/>
            <p:cNvSpPr>
              <a:spLocks noChangeShapeType="1"/>
            </p:cNvSpPr>
            <p:nvPr/>
          </p:nvSpPr>
          <p:spPr bwMode="auto">
            <a:xfrm>
              <a:off x="2016" y="252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4" name="Line 22"/>
            <p:cNvSpPr>
              <a:spLocks noChangeShapeType="1"/>
            </p:cNvSpPr>
            <p:nvPr/>
          </p:nvSpPr>
          <p:spPr bwMode="auto">
            <a:xfrm flipV="1">
              <a:off x="2976" y="214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5" name="Line 23"/>
            <p:cNvSpPr>
              <a:spLocks noChangeShapeType="1"/>
            </p:cNvSpPr>
            <p:nvPr/>
          </p:nvSpPr>
          <p:spPr bwMode="auto">
            <a:xfrm flipH="1">
              <a:off x="2016" y="2145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6" name="Line 24"/>
            <p:cNvSpPr>
              <a:spLocks noChangeShapeType="1"/>
            </p:cNvSpPr>
            <p:nvPr/>
          </p:nvSpPr>
          <p:spPr bwMode="auto">
            <a:xfrm>
              <a:off x="2016" y="214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7" name="Line 25"/>
            <p:cNvSpPr>
              <a:spLocks noChangeShapeType="1"/>
            </p:cNvSpPr>
            <p:nvPr/>
          </p:nvSpPr>
          <p:spPr bwMode="auto">
            <a:xfrm>
              <a:off x="2016" y="233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8" name="Text Box 26"/>
            <p:cNvSpPr txBox="1">
              <a:spLocks noChangeArrowheads="1"/>
            </p:cNvSpPr>
            <p:nvPr/>
          </p:nvSpPr>
          <p:spPr bwMode="auto">
            <a:xfrm>
              <a:off x="2304" y="1824"/>
              <a:ext cx="4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/>
                <a:t>1/4</a:t>
              </a:r>
            </a:p>
          </p:txBody>
        </p:sp>
        <p:sp>
          <p:nvSpPr>
            <p:cNvPr id="77849" name="Text Box 27"/>
            <p:cNvSpPr txBox="1">
              <a:spLocks noChangeArrowheads="1"/>
            </p:cNvSpPr>
            <p:nvPr/>
          </p:nvSpPr>
          <p:spPr bwMode="auto">
            <a:xfrm>
              <a:off x="3456" y="2832"/>
              <a:ext cx="4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/>
                <a:t>1/2</a:t>
              </a:r>
            </a:p>
          </p:txBody>
        </p:sp>
        <p:sp>
          <p:nvSpPr>
            <p:cNvPr id="77850" name="Text Box 28"/>
            <p:cNvSpPr txBox="1">
              <a:spLocks noChangeArrowheads="1"/>
            </p:cNvSpPr>
            <p:nvPr/>
          </p:nvSpPr>
          <p:spPr bwMode="auto">
            <a:xfrm>
              <a:off x="1488" y="2289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latin typeface="Symbol" pitchFamily="18" charset="2"/>
                </a:rPr>
                <a:t>l</a:t>
              </a:r>
            </a:p>
          </p:txBody>
        </p:sp>
        <p:sp>
          <p:nvSpPr>
            <p:cNvPr id="77851" name="Text Box 29"/>
            <p:cNvSpPr txBox="1">
              <a:spLocks noChangeArrowheads="1"/>
            </p:cNvSpPr>
            <p:nvPr/>
          </p:nvSpPr>
          <p:spPr bwMode="auto">
            <a:xfrm>
              <a:off x="2208" y="2496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Q1</a:t>
              </a:r>
              <a:endParaRPr lang="en-US" altLang="en-US"/>
            </a:p>
          </p:txBody>
        </p:sp>
        <p:sp>
          <p:nvSpPr>
            <p:cNvPr id="77852" name="Text Box 30"/>
            <p:cNvSpPr txBox="1">
              <a:spLocks noChangeArrowheads="1"/>
            </p:cNvSpPr>
            <p:nvPr/>
          </p:nvSpPr>
          <p:spPr bwMode="auto">
            <a:xfrm>
              <a:off x="3552" y="2496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Q2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2:  Solution</a:t>
            </a:r>
          </a:p>
        </p:txBody>
      </p:sp>
      <p:sp>
        <p:nvSpPr>
          <p:cNvPr id="1127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What is the probability of no packets being in the system?</a:t>
            </a:r>
          </a:p>
        </p:txBody>
      </p:sp>
      <p:graphicFrame>
        <p:nvGraphicFramePr>
          <p:cNvPr id="1113092" name="Object 1133"/>
          <p:cNvGraphicFramePr>
            <a:graphicFrameLocks noChangeAspect="1"/>
          </p:cNvGraphicFramePr>
          <p:nvPr/>
        </p:nvGraphicFramePr>
        <p:xfrm>
          <a:off x="2051050" y="1882775"/>
          <a:ext cx="40370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2680200" imgH="901800" progId="Equation.DSMT4">
                  <p:embed/>
                </p:oleObj>
              </mc:Choice>
              <mc:Fallback>
                <p:oleObj name="Equation" r:id="rId3" imgW="2680200" imgH="901800" progId="Equation.DSMT4">
                  <p:embed/>
                  <p:pic>
                    <p:nvPicPr>
                      <p:cNvPr id="0" name="Object 1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82775"/>
                        <a:ext cx="40370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3" name="Object 1134"/>
          <p:cNvGraphicFramePr>
            <a:graphicFrameLocks noChangeAspect="1"/>
          </p:cNvGraphicFramePr>
          <p:nvPr/>
        </p:nvGraphicFramePr>
        <p:xfrm>
          <a:off x="2292350" y="3565525"/>
          <a:ext cx="3224213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2134080" imgH="1308600" progId="Equation.DSMT4">
                  <p:embed/>
                </p:oleObj>
              </mc:Choice>
              <mc:Fallback>
                <p:oleObj name="Equation" r:id="rId5" imgW="2134080" imgH="1308600" progId="Equation.DSMT4">
                  <p:embed/>
                  <p:pic>
                    <p:nvPicPr>
                      <p:cNvPr id="0" name="Object 1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3565525"/>
                        <a:ext cx="3224213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4" name="Object 1135"/>
          <p:cNvGraphicFramePr>
            <a:graphicFrameLocks noChangeAspect="1"/>
          </p:cNvGraphicFramePr>
          <p:nvPr/>
        </p:nvGraphicFramePr>
        <p:xfrm>
          <a:off x="2074863" y="5730875"/>
          <a:ext cx="4316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7" imgW="2871000" imgH="330120" progId="Equation.DSMT4">
                  <p:embed/>
                </p:oleObj>
              </mc:Choice>
              <mc:Fallback>
                <p:oleObj name="Equation" r:id="rId7" imgW="2871000" imgH="330120" progId="Equation.DSMT4">
                  <p:embed/>
                  <p:pic>
                    <p:nvPicPr>
                      <p:cNvPr id="0" name="Object 1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5730875"/>
                        <a:ext cx="4316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Due to the product form, the marginal pmf of </a:t>
            </a:r>
            <a:r>
              <a:rPr lang="en-US" altLang="en-US" i="1" smtClean="0">
                <a:sym typeface="Symbol" pitchFamily="18" charset="2"/>
              </a:rPr>
              <a:t>n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customers in the </a:t>
            </a:r>
            <a:r>
              <a:rPr lang="en-US" altLang="en-US" i="1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-th queuing system is …</a:t>
            </a: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Borrowing from analysis of M/M/1 queue …</a:t>
            </a:r>
          </a:p>
        </p:txBody>
      </p:sp>
      <p:graphicFrame>
        <p:nvGraphicFramePr>
          <p:cNvPr id="12290" name="Object 102"/>
          <p:cNvGraphicFramePr>
            <a:graphicFrameLocks noChangeAspect="1"/>
          </p:cNvGraphicFramePr>
          <p:nvPr/>
        </p:nvGraphicFramePr>
        <p:xfrm>
          <a:off x="2909888" y="2019300"/>
          <a:ext cx="3579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2375280" imgH="559080" progId="Equation.DSMT4">
                  <p:embed/>
                </p:oleObj>
              </mc:Choice>
              <mc:Fallback>
                <p:oleObj name="Equation" r:id="rId3" imgW="2375280" imgH="55908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2019300"/>
                        <a:ext cx="35798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Marginal pmf</a:t>
            </a:r>
          </a:p>
        </p:txBody>
      </p:sp>
      <p:graphicFrame>
        <p:nvGraphicFramePr>
          <p:cNvPr id="12291" name="Object 103"/>
          <p:cNvGraphicFramePr>
            <a:graphicFrameLocks noChangeAspect="1"/>
          </p:cNvGraphicFramePr>
          <p:nvPr/>
        </p:nvGraphicFramePr>
        <p:xfrm>
          <a:off x="2686050" y="3406775"/>
          <a:ext cx="3986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2642040" imgH="559080" progId="Equation.DSMT4">
                  <p:embed/>
                </p:oleObj>
              </mc:Choice>
              <mc:Fallback>
                <p:oleObj name="Equation" r:id="rId5" imgW="2642040" imgH="55908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406775"/>
                        <a:ext cx="39862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4"/>
          <p:cNvGraphicFramePr>
            <a:graphicFrameLocks noChangeAspect="1"/>
          </p:cNvGraphicFramePr>
          <p:nvPr/>
        </p:nvGraphicFramePr>
        <p:xfrm>
          <a:off x="2751138" y="4633913"/>
          <a:ext cx="37068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7" imgW="2464200" imgH="635040" progId="Equation.DSMT4">
                  <p:embed/>
                </p:oleObj>
              </mc:Choice>
              <mc:Fallback>
                <p:oleObj name="Equation" r:id="rId7" imgW="2464200" imgH="63504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633913"/>
                        <a:ext cx="37068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092"/>
          <p:cNvGraphicFramePr>
            <a:graphicFrameLocks noChangeAspect="1"/>
          </p:cNvGraphicFramePr>
          <p:nvPr/>
        </p:nvGraphicFramePr>
        <p:xfrm>
          <a:off x="2405063" y="1847850"/>
          <a:ext cx="4037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2680200" imgH="559080" progId="Equation.DSMT4">
                  <p:embed/>
                </p:oleObj>
              </mc:Choice>
              <mc:Fallback>
                <p:oleObj name="Equation" r:id="rId3" imgW="2680200" imgH="559080" progId="Equation.DSMT4">
                  <p:embed/>
                  <p:pic>
                    <p:nvPicPr>
                      <p:cNvPr id="0" name="Object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1847850"/>
                        <a:ext cx="4037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093"/>
          <p:cNvGraphicFramePr>
            <a:graphicFrameLocks noChangeAspect="1"/>
          </p:cNvGraphicFramePr>
          <p:nvPr/>
        </p:nvGraphicFramePr>
        <p:xfrm>
          <a:off x="1962150" y="3381375"/>
          <a:ext cx="54848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5" imgW="3645720" imgH="635040" progId="Equation.DSMT4">
                  <p:embed/>
                </p:oleObj>
              </mc:Choice>
              <mc:Fallback>
                <p:oleObj name="Equation" r:id="rId5" imgW="3645720" imgH="635040" progId="Equation.DSMT4">
                  <p:embed/>
                  <p:pic>
                    <p:nvPicPr>
                      <p:cNvPr id="0" name="Object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381375"/>
                        <a:ext cx="54848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Customers and Delay in the Network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 for the full network …</a:t>
            </a:r>
          </a:p>
        </p:txBody>
      </p:sp>
      <p:grpSp>
        <p:nvGrpSpPr>
          <p:cNvPr id="13318" name="Group 11"/>
          <p:cNvGrpSpPr>
            <a:grpSpLocks/>
          </p:cNvGrpSpPr>
          <p:nvPr/>
        </p:nvGrpSpPr>
        <p:grpSpPr bwMode="auto">
          <a:xfrm>
            <a:off x="1855788" y="4403725"/>
            <a:ext cx="3879850" cy="749300"/>
            <a:chOff x="1396" y="2976"/>
            <a:chExt cx="2444" cy="472"/>
          </a:xfrm>
        </p:grpSpPr>
        <p:sp>
          <p:nvSpPr>
            <p:cNvPr id="13321" name="Line 7"/>
            <p:cNvSpPr>
              <a:spLocks noChangeShapeType="1"/>
            </p:cNvSpPr>
            <p:nvPr/>
          </p:nvSpPr>
          <p:spPr bwMode="auto">
            <a:xfrm flipV="1">
              <a:off x="3648" y="2976"/>
              <a:ext cx="192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1396" y="3198"/>
              <a:ext cx="2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altLang="en-US" sz="2000">
                  <a:solidFill>
                    <a:schemeClr val="tx2"/>
                  </a:solidFill>
                </a:rPr>
                <a:t>Fraction of packets at queue </a:t>
              </a:r>
              <a:r>
                <a:rPr lang="en-US" altLang="en-US" sz="2000" i="1">
                  <a:solidFill>
                    <a:schemeClr val="tx2"/>
                  </a:solidFill>
                </a:rPr>
                <a:t>i</a:t>
              </a:r>
              <a:endParaRPr lang="en-US" alt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3278188" y="5365750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2000">
                <a:solidFill>
                  <a:schemeClr val="tx2"/>
                </a:solidFill>
              </a:rPr>
              <a:t>Delay at  queue </a:t>
            </a:r>
            <a:r>
              <a:rPr lang="en-US" altLang="en-US" sz="2000" i="1">
                <a:solidFill>
                  <a:schemeClr val="tx2"/>
                </a:solidFill>
              </a:rPr>
              <a:t>i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 flipV="1">
            <a:off x="5430838" y="4418013"/>
            <a:ext cx="1169987" cy="11287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3</a:t>
            </a:r>
          </a:p>
        </p:txBody>
      </p:sp>
      <p:sp>
        <p:nvSpPr>
          <p:cNvPr id="788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For the network in the two previous exercises, what is …</a:t>
            </a:r>
          </a:p>
          <a:p>
            <a:pPr marL="681038" lvl="1" indent="-566738" eaLnBrk="1" hangingPunct="1">
              <a:buFontTx/>
              <a:buNone/>
            </a:pPr>
            <a:r>
              <a:rPr lang="en-US" altLang="en-US" sz="2400" smtClean="0">
                <a:sym typeface="Symbol" pitchFamily="18" charset="2"/>
              </a:rPr>
              <a:t>(a)	the average number of packets in the network?</a:t>
            </a:r>
          </a:p>
          <a:p>
            <a:pPr marL="681038" lvl="1" indent="-566738" eaLnBrk="1" hangingPunct="1">
              <a:buFontTx/>
              <a:buNone/>
            </a:pPr>
            <a:r>
              <a:rPr lang="en-US" altLang="en-US" sz="2400" smtClean="0">
                <a:sym typeface="Symbol" pitchFamily="18" charset="2"/>
              </a:rPr>
              <a:t>(b)	the average delay through the network?</a:t>
            </a:r>
          </a:p>
        </p:txBody>
      </p:sp>
      <p:grpSp>
        <p:nvGrpSpPr>
          <p:cNvPr id="78852" name="Group 6"/>
          <p:cNvGrpSpPr>
            <a:grpSpLocks/>
          </p:cNvGrpSpPr>
          <p:nvPr/>
        </p:nvGrpSpPr>
        <p:grpSpPr bwMode="auto">
          <a:xfrm>
            <a:off x="2362200" y="3962400"/>
            <a:ext cx="4419600" cy="2119313"/>
            <a:chOff x="1488" y="1824"/>
            <a:chExt cx="2784" cy="1335"/>
          </a:xfrm>
        </p:grpSpPr>
        <p:sp>
          <p:nvSpPr>
            <p:cNvPr id="78853" name="Line 7"/>
            <p:cNvSpPr>
              <a:spLocks noChangeShapeType="1"/>
            </p:cNvSpPr>
            <p:nvPr/>
          </p:nvSpPr>
          <p:spPr bwMode="auto">
            <a:xfrm>
              <a:off x="2208" y="2337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4" name="Line 8"/>
            <p:cNvSpPr>
              <a:spLocks noChangeShapeType="1"/>
            </p:cNvSpPr>
            <p:nvPr/>
          </p:nvSpPr>
          <p:spPr bwMode="auto">
            <a:xfrm>
              <a:off x="2208" y="252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Oval 9"/>
            <p:cNvSpPr>
              <a:spLocks noChangeArrowheads="1"/>
            </p:cNvSpPr>
            <p:nvPr/>
          </p:nvSpPr>
          <p:spPr bwMode="auto">
            <a:xfrm>
              <a:off x="2496" y="2337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56" name="Line 10"/>
            <p:cNvSpPr>
              <a:spLocks noChangeShapeType="1"/>
            </p:cNvSpPr>
            <p:nvPr/>
          </p:nvSpPr>
          <p:spPr bwMode="auto">
            <a:xfrm>
              <a:off x="2496" y="2337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7" name="Line 11"/>
            <p:cNvSpPr>
              <a:spLocks noChangeShapeType="1"/>
            </p:cNvSpPr>
            <p:nvPr/>
          </p:nvSpPr>
          <p:spPr bwMode="auto">
            <a:xfrm>
              <a:off x="3504" y="2337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8" name="Line 12"/>
            <p:cNvSpPr>
              <a:spLocks noChangeShapeType="1"/>
            </p:cNvSpPr>
            <p:nvPr/>
          </p:nvSpPr>
          <p:spPr bwMode="auto">
            <a:xfrm>
              <a:off x="3504" y="252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9" name="Oval 13"/>
            <p:cNvSpPr>
              <a:spLocks noChangeArrowheads="1"/>
            </p:cNvSpPr>
            <p:nvPr/>
          </p:nvSpPr>
          <p:spPr bwMode="auto">
            <a:xfrm>
              <a:off x="3792" y="2337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60" name="Line 14"/>
            <p:cNvSpPr>
              <a:spLocks noChangeShapeType="1"/>
            </p:cNvSpPr>
            <p:nvPr/>
          </p:nvSpPr>
          <p:spPr bwMode="auto">
            <a:xfrm>
              <a:off x="3792" y="2337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1" name="Line 15"/>
            <p:cNvSpPr>
              <a:spLocks noChangeShapeType="1"/>
            </p:cNvSpPr>
            <p:nvPr/>
          </p:nvSpPr>
          <p:spPr bwMode="auto">
            <a:xfrm>
              <a:off x="2688" y="2433"/>
              <a:ext cx="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2" name="Line 16"/>
            <p:cNvSpPr>
              <a:spLocks noChangeShapeType="1"/>
            </p:cNvSpPr>
            <p:nvPr/>
          </p:nvSpPr>
          <p:spPr bwMode="auto">
            <a:xfrm>
              <a:off x="3984" y="2433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3" name="Line 17"/>
            <p:cNvSpPr>
              <a:spLocks noChangeShapeType="1"/>
            </p:cNvSpPr>
            <p:nvPr/>
          </p:nvSpPr>
          <p:spPr bwMode="auto">
            <a:xfrm>
              <a:off x="1776" y="243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4" name="Line 18"/>
            <p:cNvSpPr>
              <a:spLocks noChangeShapeType="1"/>
            </p:cNvSpPr>
            <p:nvPr/>
          </p:nvSpPr>
          <p:spPr bwMode="auto">
            <a:xfrm>
              <a:off x="4080" y="2433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Line 19"/>
            <p:cNvSpPr>
              <a:spLocks noChangeShapeType="1"/>
            </p:cNvSpPr>
            <p:nvPr/>
          </p:nvSpPr>
          <p:spPr bwMode="auto">
            <a:xfrm flipH="1">
              <a:off x="2016" y="2817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6" name="Line 20"/>
            <p:cNvSpPr>
              <a:spLocks noChangeShapeType="1"/>
            </p:cNvSpPr>
            <p:nvPr/>
          </p:nvSpPr>
          <p:spPr bwMode="auto">
            <a:xfrm flipV="1">
              <a:off x="2016" y="252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Line 21"/>
            <p:cNvSpPr>
              <a:spLocks noChangeShapeType="1"/>
            </p:cNvSpPr>
            <p:nvPr/>
          </p:nvSpPr>
          <p:spPr bwMode="auto">
            <a:xfrm>
              <a:off x="2016" y="252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8" name="Line 22"/>
            <p:cNvSpPr>
              <a:spLocks noChangeShapeType="1"/>
            </p:cNvSpPr>
            <p:nvPr/>
          </p:nvSpPr>
          <p:spPr bwMode="auto">
            <a:xfrm flipV="1">
              <a:off x="2976" y="214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Line 23"/>
            <p:cNvSpPr>
              <a:spLocks noChangeShapeType="1"/>
            </p:cNvSpPr>
            <p:nvPr/>
          </p:nvSpPr>
          <p:spPr bwMode="auto">
            <a:xfrm flipH="1">
              <a:off x="2016" y="2145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24"/>
            <p:cNvSpPr>
              <a:spLocks noChangeShapeType="1"/>
            </p:cNvSpPr>
            <p:nvPr/>
          </p:nvSpPr>
          <p:spPr bwMode="auto">
            <a:xfrm>
              <a:off x="2016" y="214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25"/>
            <p:cNvSpPr>
              <a:spLocks noChangeShapeType="1"/>
            </p:cNvSpPr>
            <p:nvPr/>
          </p:nvSpPr>
          <p:spPr bwMode="auto">
            <a:xfrm>
              <a:off x="2016" y="233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Text Box 26"/>
            <p:cNvSpPr txBox="1">
              <a:spLocks noChangeArrowheads="1"/>
            </p:cNvSpPr>
            <p:nvPr/>
          </p:nvSpPr>
          <p:spPr bwMode="auto">
            <a:xfrm>
              <a:off x="2304" y="1824"/>
              <a:ext cx="4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/>
                <a:t>1/4</a:t>
              </a:r>
            </a:p>
          </p:txBody>
        </p:sp>
        <p:sp>
          <p:nvSpPr>
            <p:cNvPr id="78873" name="Text Box 27"/>
            <p:cNvSpPr txBox="1">
              <a:spLocks noChangeArrowheads="1"/>
            </p:cNvSpPr>
            <p:nvPr/>
          </p:nvSpPr>
          <p:spPr bwMode="auto">
            <a:xfrm>
              <a:off x="3456" y="2832"/>
              <a:ext cx="4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/>
                <a:t>1/2</a:t>
              </a:r>
            </a:p>
          </p:txBody>
        </p:sp>
        <p:sp>
          <p:nvSpPr>
            <p:cNvPr id="78874" name="Text Box 28"/>
            <p:cNvSpPr txBox="1">
              <a:spLocks noChangeArrowheads="1"/>
            </p:cNvSpPr>
            <p:nvPr/>
          </p:nvSpPr>
          <p:spPr bwMode="auto">
            <a:xfrm>
              <a:off x="1488" y="2289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latin typeface="Symbol" pitchFamily="18" charset="2"/>
                </a:rPr>
                <a:t>l</a:t>
              </a:r>
            </a:p>
          </p:txBody>
        </p:sp>
        <p:sp>
          <p:nvSpPr>
            <p:cNvPr id="78875" name="Text Box 29"/>
            <p:cNvSpPr txBox="1">
              <a:spLocks noChangeArrowheads="1"/>
            </p:cNvSpPr>
            <p:nvPr/>
          </p:nvSpPr>
          <p:spPr bwMode="auto">
            <a:xfrm>
              <a:off x="2208" y="2496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Q1</a:t>
              </a:r>
              <a:endParaRPr lang="en-US" altLang="en-US"/>
            </a:p>
          </p:txBody>
        </p:sp>
        <p:sp>
          <p:nvSpPr>
            <p:cNvPr id="78876" name="Text Box 30"/>
            <p:cNvSpPr txBox="1">
              <a:spLocks noChangeArrowheads="1"/>
            </p:cNvSpPr>
            <p:nvPr/>
          </p:nvSpPr>
          <p:spPr bwMode="auto">
            <a:xfrm>
              <a:off x="3552" y="2496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Q2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Networks of Queues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 queues might represent a single transmission line, channel, connection, session, etc.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Data networks consist of many transmission lines or channels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need to model networks as a network of interacting queues, not as a single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1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3:  Solutions</a:t>
            </a:r>
          </a:p>
        </p:txBody>
      </p:sp>
      <p:sp>
        <p:nvSpPr>
          <p:cNvPr id="14341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475" indent="-625475" eaLnBrk="1" hangingPunct="1">
              <a:buFontTx/>
              <a:buNone/>
            </a:pPr>
            <a:r>
              <a:rPr lang="en-US" altLang="en-US" sz="2400" smtClean="0">
                <a:sym typeface="Symbol" pitchFamily="18" charset="2"/>
              </a:rPr>
              <a:t>What is …</a:t>
            </a:r>
          </a:p>
          <a:p>
            <a:pPr marL="625475" indent="-625475" eaLnBrk="1" hangingPunct="1">
              <a:buFontTx/>
              <a:buNone/>
            </a:pPr>
            <a:r>
              <a:rPr lang="en-US" altLang="en-US" sz="2400" smtClean="0">
                <a:sym typeface="Symbol" pitchFamily="18" charset="2"/>
              </a:rPr>
              <a:t>(a)	the average number of packets in the network?</a:t>
            </a:r>
          </a:p>
          <a:p>
            <a:pPr marL="625475" indent="-625475" eaLnBrk="1" hangingPunct="1">
              <a:buFontTx/>
              <a:buNone/>
            </a:pPr>
            <a:endParaRPr lang="en-US" altLang="en-US" sz="2400" smtClean="0">
              <a:sym typeface="Symbol" pitchFamily="18" charset="2"/>
            </a:endParaRPr>
          </a:p>
          <a:p>
            <a:pPr marL="625475" indent="-625475" eaLnBrk="1" hangingPunct="1">
              <a:buFontTx/>
              <a:buNone/>
            </a:pPr>
            <a:endParaRPr lang="en-US" altLang="en-US" sz="2400" smtClean="0">
              <a:sym typeface="Symbol" pitchFamily="18" charset="2"/>
            </a:endParaRPr>
          </a:p>
          <a:p>
            <a:pPr marL="625475" indent="-625475" eaLnBrk="1" hangingPunct="1">
              <a:buFontTx/>
              <a:buNone/>
            </a:pPr>
            <a:endParaRPr lang="en-US" altLang="en-US" sz="2400" smtClean="0">
              <a:sym typeface="Symbol" pitchFamily="18" charset="2"/>
            </a:endParaRPr>
          </a:p>
          <a:p>
            <a:pPr marL="625475" indent="-625475" eaLnBrk="1" hangingPunct="1">
              <a:buFontTx/>
              <a:buNone/>
            </a:pPr>
            <a:r>
              <a:rPr lang="en-US" altLang="en-US" sz="2400" smtClean="0">
                <a:sym typeface="Symbol" pitchFamily="18" charset="2"/>
              </a:rPr>
              <a:t>(b)	the average delay through the network?</a:t>
            </a:r>
          </a:p>
          <a:p>
            <a:pPr marL="625475" indent="-625475" eaLnBrk="1" hangingPunct="1"/>
            <a:endParaRPr lang="en-US" altLang="en-US" smtClean="0"/>
          </a:p>
        </p:txBody>
      </p:sp>
      <p:graphicFrame>
        <p:nvGraphicFramePr>
          <p:cNvPr id="1114116" name="Object 5194"/>
          <p:cNvGraphicFramePr>
            <a:graphicFrameLocks noChangeAspect="1"/>
          </p:cNvGraphicFramePr>
          <p:nvPr/>
        </p:nvGraphicFramePr>
        <p:xfrm>
          <a:off x="2100263" y="2413000"/>
          <a:ext cx="5434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3607560" imgH="559080" progId="Equation.DSMT4">
                  <p:embed/>
                </p:oleObj>
              </mc:Choice>
              <mc:Fallback>
                <p:oleObj name="Equation" r:id="rId3" imgW="3607560" imgH="559080" progId="Equation.DSMT4">
                  <p:embed/>
                  <p:pic>
                    <p:nvPicPr>
                      <p:cNvPr id="0" name="Object 5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413000"/>
                        <a:ext cx="5434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4117" name="Object 5195"/>
          <p:cNvGraphicFramePr>
            <a:graphicFrameLocks noChangeAspect="1"/>
          </p:cNvGraphicFramePr>
          <p:nvPr/>
        </p:nvGraphicFramePr>
        <p:xfrm>
          <a:off x="2212975" y="4302125"/>
          <a:ext cx="50784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3378960" imgH="685800" progId="Equation.DSMT4">
                  <p:embed/>
                </p:oleObj>
              </mc:Choice>
              <mc:Fallback>
                <p:oleObj name="Equation" r:id="rId5" imgW="3378960" imgH="685800" progId="Equation.DSMT4">
                  <p:embed/>
                  <p:pic>
                    <p:nvPicPr>
                      <p:cNvPr id="0" name="Object 5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302125"/>
                        <a:ext cx="50784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Jackson’s Theorem:  Overview</a:t>
            </a:r>
          </a:p>
        </p:txBody>
      </p:sp>
      <p:sp>
        <p:nvSpPr>
          <p:cNvPr id="7987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Jackson’s Theorem was the first to show the product form solution for networks of queues</a:t>
            </a:r>
          </a:p>
          <a:p>
            <a:pPr marL="327025" indent="-327025" eaLnBrk="1" hangingPunct="1"/>
            <a:r>
              <a:rPr lang="en-US" altLang="en-US" smtClean="0"/>
              <a:t>Jackson’s Theorem indicates that the average number of customers in the system can be derived by treating each queue as an M/M/1 queue</a:t>
            </a:r>
          </a:p>
          <a:p>
            <a:pPr marL="703263" lvl="1" indent="-261938" eaLnBrk="1" hangingPunct="1"/>
            <a:r>
              <a:rPr lang="en-US" altLang="en-US" smtClean="0"/>
              <a:t>Correlation between transmission times and interarrival times eliminated</a:t>
            </a:r>
          </a:p>
          <a:p>
            <a:pPr marL="703263" lvl="1" indent="-261938" eaLnBrk="1" hangingPunct="1"/>
            <a:r>
              <a:rPr lang="en-US" altLang="en-US" smtClean="0"/>
              <a:t>Randomization divides traffic among different routes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Jackson’s Theorem:  Assumptions  (1)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Poisson arrivals to the system and exponential service times</a:t>
            </a:r>
          </a:p>
          <a:p>
            <a:pPr marL="703263" lvl="1" indent="-261938" eaLnBrk="1" hangingPunct="1"/>
            <a:r>
              <a:rPr lang="en-US" altLang="en-US" smtClean="0"/>
              <a:t>Note that arrivals to individual queues will, in general, not be Poisson</a:t>
            </a:r>
          </a:p>
          <a:p>
            <a:pPr marL="327025" indent="-327025" eaLnBrk="1" hangingPunct="1"/>
            <a:r>
              <a:rPr lang="en-US" altLang="en-US" smtClean="0"/>
              <a:t>Independence of interarrival times and packet lengths</a:t>
            </a:r>
          </a:p>
        </p:txBody>
      </p:sp>
      <p:grpSp>
        <p:nvGrpSpPr>
          <p:cNvPr id="15365" name="Group 1071"/>
          <p:cNvGrpSpPr>
            <a:grpSpLocks noChangeAspect="1"/>
          </p:cNvGrpSpPr>
          <p:nvPr/>
        </p:nvGrpSpPr>
        <p:grpSpPr bwMode="auto">
          <a:xfrm>
            <a:off x="2590800" y="3581400"/>
            <a:ext cx="3810000" cy="2870200"/>
            <a:chOff x="528" y="720"/>
            <a:chExt cx="4791" cy="3610"/>
          </a:xfrm>
        </p:grpSpPr>
        <p:sp>
          <p:nvSpPr>
            <p:cNvPr id="15366" name="Line 1072"/>
            <p:cNvSpPr>
              <a:spLocks noChangeAspect="1" noChangeShapeType="1"/>
            </p:cNvSpPr>
            <p:nvPr/>
          </p:nvSpPr>
          <p:spPr bwMode="auto">
            <a:xfrm flipH="1" flipV="1">
              <a:off x="2976" y="1296"/>
              <a:ext cx="0" cy="21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Line 1073"/>
            <p:cNvSpPr>
              <a:spLocks noChangeAspect="1" noChangeShapeType="1"/>
            </p:cNvSpPr>
            <p:nvPr/>
          </p:nvSpPr>
          <p:spPr bwMode="auto">
            <a:xfrm>
              <a:off x="1776" y="1632"/>
              <a:ext cx="480" cy="5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1074"/>
            <p:cNvSpPr>
              <a:spLocks noChangeAspect="1" noChangeShapeType="1"/>
            </p:cNvSpPr>
            <p:nvPr/>
          </p:nvSpPr>
          <p:spPr bwMode="auto">
            <a:xfrm>
              <a:off x="1296" y="2256"/>
              <a:ext cx="1056" cy="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1075"/>
            <p:cNvSpPr>
              <a:spLocks noChangeAspect="1" noChangeShapeType="1"/>
            </p:cNvSpPr>
            <p:nvPr/>
          </p:nvSpPr>
          <p:spPr bwMode="auto">
            <a:xfrm flipV="1">
              <a:off x="3312" y="1632"/>
              <a:ext cx="912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1076"/>
            <p:cNvSpPr>
              <a:spLocks noChangeAspect="1" noChangeShapeType="1"/>
            </p:cNvSpPr>
            <p:nvPr/>
          </p:nvSpPr>
          <p:spPr bwMode="auto">
            <a:xfrm flipV="1">
              <a:off x="3456" y="2304"/>
              <a:ext cx="10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077"/>
            <p:cNvSpPr>
              <a:spLocks noChangeAspect="1" noChangeShapeType="1"/>
            </p:cNvSpPr>
            <p:nvPr/>
          </p:nvSpPr>
          <p:spPr bwMode="auto">
            <a:xfrm>
              <a:off x="3264" y="2592"/>
              <a:ext cx="912" cy="3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078"/>
            <p:cNvSpPr>
              <a:spLocks noChangeAspect="1" noChangeShapeType="1"/>
            </p:cNvSpPr>
            <p:nvPr/>
          </p:nvSpPr>
          <p:spPr bwMode="auto">
            <a:xfrm flipV="1">
              <a:off x="1824" y="2688"/>
              <a:ext cx="864" cy="3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2" name="Object 1058"/>
            <p:cNvGraphicFramePr>
              <a:graphicFrameLocks noChangeAspect="1"/>
            </p:cNvGraphicFramePr>
            <p:nvPr/>
          </p:nvGraphicFramePr>
          <p:xfrm>
            <a:off x="1872" y="1680"/>
            <a:ext cx="2112" cy="1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8" name="Microsoft ClipArt Gallery" r:id="rId4" imgW="7659720" imgH="4281120" progId="">
                    <p:embed/>
                  </p:oleObj>
                </mc:Choice>
                <mc:Fallback>
                  <p:oleObj name="Microsoft ClipArt Gallery" r:id="rId4" imgW="7659720" imgH="4281120" progId="">
                    <p:embed/>
                    <p:pic>
                      <p:nvPicPr>
                        <p:cNvPr id="0" name="Object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680"/>
                          <a:ext cx="2112" cy="1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Text Box 1080"/>
            <p:cNvSpPr txBox="1">
              <a:spLocks noChangeAspect="1" noChangeArrowheads="1"/>
            </p:cNvSpPr>
            <p:nvPr/>
          </p:nvSpPr>
          <p:spPr bwMode="auto">
            <a:xfrm>
              <a:off x="2097" y="2160"/>
              <a:ext cx="1639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Network</a:t>
              </a:r>
            </a:p>
          </p:txBody>
        </p:sp>
        <p:grpSp>
          <p:nvGrpSpPr>
            <p:cNvPr id="15374" name="Group 1081"/>
            <p:cNvGrpSpPr>
              <a:grpSpLocks noChangeAspect="1"/>
            </p:cNvGrpSpPr>
            <p:nvPr/>
          </p:nvGrpSpPr>
          <p:grpSpPr bwMode="auto">
            <a:xfrm>
              <a:off x="1392" y="3024"/>
              <a:ext cx="384" cy="240"/>
              <a:chOff x="1440" y="2784"/>
              <a:chExt cx="384" cy="240"/>
            </a:xfrm>
          </p:grpSpPr>
          <p:sp>
            <p:nvSpPr>
              <p:cNvPr id="15405" name="Line 1082"/>
              <p:cNvSpPr>
                <a:spLocks noChangeAspect="1" noChangeShapeType="1"/>
              </p:cNvSpPr>
              <p:nvPr/>
            </p:nvSpPr>
            <p:spPr bwMode="auto">
              <a:xfrm flipV="1">
                <a:off x="1440" y="2784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6" name="Line 1083"/>
              <p:cNvSpPr>
                <a:spLocks noChangeAspect="1" noChangeShapeType="1"/>
              </p:cNvSpPr>
              <p:nvPr/>
            </p:nvSpPr>
            <p:spPr bwMode="auto">
              <a:xfrm flipV="1">
                <a:off x="1488" y="2880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5" name="Group 1084"/>
            <p:cNvGrpSpPr>
              <a:grpSpLocks noChangeAspect="1"/>
            </p:cNvGrpSpPr>
            <p:nvPr/>
          </p:nvGrpSpPr>
          <p:grpSpPr bwMode="auto">
            <a:xfrm rot="-543703">
              <a:off x="4272" y="1392"/>
              <a:ext cx="384" cy="240"/>
              <a:chOff x="1440" y="2784"/>
              <a:chExt cx="384" cy="240"/>
            </a:xfrm>
          </p:grpSpPr>
          <p:sp>
            <p:nvSpPr>
              <p:cNvPr id="15403" name="Line 1085"/>
              <p:cNvSpPr>
                <a:spLocks noChangeAspect="1" noChangeShapeType="1"/>
              </p:cNvSpPr>
              <p:nvPr/>
            </p:nvSpPr>
            <p:spPr bwMode="auto">
              <a:xfrm flipV="1">
                <a:off x="1440" y="2784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4" name="Line 1086"/>
              <p:cNvSpPr>
                <a:spLocks noChangeAspect="1" noChangeShapeType="1"/>
              </p:cNvSpPr>
              <p:nvPr/>
            </p:nvSpPr>
            <p:spPr bwMode="auto">
              <a:xfrm flipV="1">
                <a:off x="1488" y="2880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6" name="Group 1087"/>
            <p:cNvGrpSpPr>
              <a:grpSpLocks noChangeAspect="1"/>
            </p:cNvGrpSpPr>
            <p:nvPr/>
          </p:nvGrpSpPr>
          <p:grpSpPr bwMode="auto">
            <a:xfrm rot="-4187415">
              <a:off x="2808" y="3672"/>
              <a:ext cx="384" cy="240"/>
              <a:chOff x="1440" y="2784"/>
              <a:chExt cx="384" cy="240"/>
            </a:xfrm>
          </p:grpSpPr>
          <p:sp>
            <p:nvSpPr>
              <p:cNvPr id="15401" name="Line 1088"/>
              <p:cNvSpPr>
                <a:spLocks noChangeAspect="1" noChangeShapeType="1"/>
              </p:cNvSpPr>
              <p:nvPr/>
            </p:nvSpPr>
            <p:spPr bwMode="auto">
              <a:xfrm flipV="1">
                <a:off x="1440" y="2784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Line 1089"/>
              <p:cNvSpPr>
                <a:spLocks noChangeAspect="1" noChangeShapeType="1"/>
              </p:cNvSpPr>
              <p:nvPr/>
            </p:nvSpPr>
            <p:spPr bwMode="auto">
              <a:xfrm flipV="1">
                <a:off x="1488" y="2880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7" name="Group 1090"/>
            <p:cNvGrpSpPr>
              <a:grpSpLocks noChangeAspect="1"/>
            </p:cNvGrpSpPr>
            <p:nvPr/>
          </p:nvGrpSpPr>
          <p:grpSpPr bwMode="auto">
            <a:xfrm rot="-4187415">
              <a:off x="2760" y="888"/>
              <a:ext cx="384" cy="240"/>
              <a:chOff x="1440" y="2784"/>
              <a:chExt cx="384" cy="240"/>
            </a:xfrm>
          </p:grpSpPr>
          <p:sp>
            <p:nvSpPr>
              <p:cNvPr id="15399" name="Line 1091"/>
              <p:cNvSpPr>
                <a:spLocks noChangeAspect="1" noChangeShapeType="1"/>
              </p:cNvSpPr>
              <p:nvPr/>
            </p:nvSpPr>
            <p:spPr bwMode="auto">
              <a:xfrm flipV="1">
                <a:off x="1440" y="2784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Line 1092"/>
              <p:cNvSpPr>
                <a:spLocks noChangeAspect="1" noChangeShapeType="1"/>
              </p:cNvSpPr>
              <p:nvPr/>
            </p:nvSpPr>
            <p:spPr bwMode="auto">
              <a:xfrm flipV="1">
                <a:off x="1488" y="2880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8" name="Group 1093"/>
            <p:cNvGrpSpPr>
              <a:grpSpLocks noChangeAspect="1"/>
            </p:cNvGrpSpPr>
            <p:nvPr/>
          </p:nvGrpSpPr>
          <p:grpSpPr bwMode="auto">
            <a:xfrm rot="1677031">
              <a:off x="841" y="2104"/>
              <a:ext cx="384" cy="240"/>
              <a:chOff x="1440" y="2784"/>
              <a:chExt cx="384" cy="240"/>
            </a:xfrm>
          </p:grpSpPr>
          <p:sp>
            <p:nvSpPr>
              <p:cNvPr id="15397" name="Line 1094"/>
              <p:cNvSpPr>
                <a:spLocks noChangeAspect="1" noChangeShapeType="1"/>
              </p:cNvSpPr>
              <p:nvPr/>
            </p:nvSpPr>
            <p:spPr bwMode="auto">
              <a:xfrm flipV="1">
                <a:off x="1440" y="2784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Line 1095"/>
              <p:cNvSpPr>
                <a:spLocks noChangeAspect="1" noChangeShapeType="1"/>
              </p:cNvSpPr>
              <p:nvPr/>
            </p:nvSpPr>
            <p:spPr bwMode="auto">
              <a:xfrm flipV="1">
                <a:off x="1488" y="2880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9" name="Group 1096"/>
            <p:cNvGrpSpPr>
              <a:grpSpLocks noChangeAspect="1"/>
            </p:cNvGrpSpPr>
            <p:nvPr/>
          </p:nvGrpSpPr>
          <p:grpSpPr bwMode="auto">
            <a:xfrm rot="3949952">
              <a:off x="1368" y="1320"/>
              <a:ext cx="384" cy="240"/>
              <a:chOff x="1440" y="2784"/>
              <a:chExt cx="384" cy="240"/>
            </a:xfrm>
          </p:grpSpPr>
          <p:sp>
            <p:nvSpPr>
              <p:cNvPr id="15395" name="Line 1097"/>
              <p:cNvSpPr>
                <a:spLocks noChangeAspect="1" noChangeShapeType="1"/>
              </p:cNvSpPr>
              <p:nvPr/>
            </p:nvSpPr>
            <p:spPr bwMode="auto">
              <a:xfrm flipV="1">
                <a:off x="1440" y="2784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1098"/>
              <p:cNvSpPr>
                <a:spLocks noChangeAspect="1" noChangeShapeType="1"/>
              </p:cNvSpPr>
              <p:nvPr/>
            </p:nvSpPr>
            <p:spPr bwMode="auto">
              <a:xfrm flipV="1">
                <a:off x="1488" y="2880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80" name="Group 1099"/>
            <p:cNvGrpSpPr>
              <a:grpSpLocks noChangeAspect="1"/>
            </p:cNvGrpSpPr>
            <p:nvPr/>
          </p:nvGrpSpPr>
          <p:grpSpPr bwMode="auto">
            <a:xfrm rot="2694660">
              <a:off x="4232" y="2919"/>
              <a:ext cx="384" cy="240"/>
              <a:chOff x="1440" y="2784"/>
              <a:chExt cx="384" cy="240"/>
            </a:xfrm>
          </p:grpSpPr>
          <p:sp>
            <p:nvSpPr>
              <p:cNvPr id="15393" name="Line 1100"/>
              <p:cNvSpPr>
                <a:spLocks noChangeAspect="1" noChangeShapeType="1"/>
              </p:cNvSpPr>
              <p:nvPr/>
            </p:nvSpPr>
            <p:spPr bwMode="auto">
              <a:xfrm flipV="1">
                <a:off x="1440" y="2784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Line 1101"/>
              <p:cNvSpPr>
                <a:spLocks noChangeAspect="1" noChangeShapeType="1"/>
              </p:cNvSpPr>
              <p:nvPr/>
            </p:nvSpPr>
            <p:spPr bwMode="auto">
              <a:xfrm flipV="1">
                <a:off x="1488" y="2880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81" name="Group 1102"/>
            <p:cNvGrpSpPr>
              <a:grpSpLocks noChangeAspect="1"/>
            </p:cNvGrpSpPr>
            <p:nvPr/>
          </p:nvGrpSpPr>
          <p:grpSpPr bwMode="auto">
            <a:xfrm rot="1554937">
              <a:off x="4530" y="2210"/>
              <a:ext cx="384" cy="240"/>
              <a:chOff x="1440" y="2784"/>
              <a:chExt cx="384" cy="240"/>
            </a:xfrm>
          </p:grpSpPr>
          <p:sp>
            <p:nvSpPr>
              <p:cNvPr id="15391" name="Line 1103"/>
              <p:cNvSpPr>
                <a:spLocks noChangeAspect="1" noChangeShapeType="1"/>
              </p:cNvSpPr>
              <p:nvPr/>
            </p:nvSpPr>
            <p:spPr bwMode="auto">
              <a:xfrm flipV="1">
                <a:off x="1440" y="2784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1104"/>
              <p:cNvSpPr>
                <a:spLocks noChangeAspect="1" noChangeShapeType="1"/>
              </p:cNvSpPr>
              <p:nvPr/>
            </p:nvSpPr>
            <p:spPr bwMode="auto">
              <a:xfrm flipV="1">
                <a:off x="1488" y="2880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82" name="Text Box 1105"/>
            <p:cNvSpPr txBox="1">
              <a:spLocks noChangeAspect="1" noChangeArrowheads="1"/>
            </p:cNvSpPr>
            <p:nvPr/>
          </p:nvSpPr>
          <p:spPr bwMode="auto">
            <a:xfrm>
              <a:off x="999" y="2912"/>
              <a:ext cx="757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  <a:r>
                <a:rPr lang="en-US" altLang="en-US" sz="3200" i="1" baseline="-25000">
                  <a:solidFill>
                    <a:schemeClr val="tx2"/>
                  </a:solidFill>
                </a:rPr>
                <a:t>m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5383" name="Text Box 1106"/>
            <p:cNvSpPr txBox="1">
              <a:spLocks noChangeAspect="1" noChangeArrowheads="1"/>
            </p:cNvSpPr>
            <p:nvPr/>
          </p:nvSpPr>
          <p:spPr bwMode="auto">
            <a:xfrm>
              <a:off x="528" y="1872"/>
              <a:ext cx="663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  <a:r>
                <a:rPr lang="en-US" altLang="en-US" sz="3200" baseline="-25000">
                  <a:solidFill>
                    <a:schemeClr val="tx2"/>
                  </a:solidFill>
                </a:rPr>
                <a:t>1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5384" name="Text Box 1107"/>
            <p:cNvSpPr txBox="1">
              <a:spLocks noChangeAspect="1" noChangeArrowheads="1"/>
            </p:cNvSpPr>
            <p:nvPr/>
          </p:nvSpPr>
          <p:spPr bwMode="auto">
            <a:xfrm>
              <a:off x="1392" y="912"/>
              <a:ext cx="663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  <a:r>
                <a:rPr lang="en-US" altLang="en-US" sz="3200" baseline="-25000">
                  <a:solidFill>
                    <a:schemeClr val="tx2"/>
                  </a:solidFill>
                </a:rPr>
                <a:t>2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5385" name="Text Box 1108"/>
            <p:cNvSpPr txBox="1">
              <a:spLocks noChangeAspect="1" noChangeArrowheads="1"/>
            </p:cNvSpPr>
            <p:nvPr/>
          </p:nvSpPr>
          <p:spPr bwMode="auto">
            <a:xfrm>
              <a:off x="3071" y="720"/>
              <a:ext cx="663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  <a:r>
                <a:rPr lang="en-US" altLang="en-US" sz="3200" baseline="-25000">
                  <a:solidFill>
                    <a:schemeClr val="tx2"/>
                  </a:solidFill>
                </a:rPr>
                <a:t>3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5386" name="Text Box 1109"/>
            <p:cNvSpPr txBox="1">
              <a:spLocks noChangeAspect="1" noChangeArrowheads="1"/>
            </p:cNvSpPr>
            <p:nvPr/>
          </p:nvSpPr>
          <p:spPr bwMode="auto">
            <a:xfrm>
              <a:off x="4656" y="1393"/>
              <a:ext cx="663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  <a:r>
                <a:rPr lang="en-US" altLang="en-US" sz="3200" baseline="-25000">
                  <a:solidFill>
                    <a:schemeClr val="tx2"/>
                  </a:solidFill>
                </a:rPr>
                <a:t>4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5387" name="Text Box 1110"/>
            <p:cNvSpPr txBox="1">
              <a:spLocks noChangeAspect="1" noChangeArrowheads="1"/>
            </p:cNvSpPr>
            <p:nvPr/>
          </p:nvSpPr>
          <p:spPr bwMode="auto">
            <a:xfrm>
              <a:off x="4656" y="2401"/>
              <a:ext cx="663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  <a:r>
                <a:rPr lang="en-US" altLang="en-US" sz="3200" baseline="-25000">
                  <a:solidFill>
                    <a:schemeClr val="tx2"/>
                  </a:solidFill>
                </a:rPr>
                <a:t>5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5388" name="Text Box 1111"/>
            <p:cNvSpPr txBox="1">
              <a:spLocks noChangeAspect="1" noChangeArrowheads="1"/>
            </p:cNvSpPr>
            <p:nvPr/>
          </p:nvSpPr>
          <p:spPr bwMode="auto">
            <a:xfrm>
              <a:off x="4127" y="3120"/>
              <a:ext cx="663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  <a:r>
                <a:rPr lang="en-US" altLang="en-US" sz="3200" baseline="-25000">
                  <a:solidFill>
                    <a:schemeClr val="tx2"/>
                  </a:solidFill>
                </a:rPr>
                <a:t>6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5389" name="Text Box 1112"/>
            <p:cNvSpPr txBox="1">
              <a:spLocks noChangeAspect="1" noChangeArrowheads="1"/>
            </p:cNvSpPr>
            <p:nvPr/>
          </p:nvSpPr>
          <p:spPr bwMode="auto">
            <a:xfrm>
              <a:off x="2544" y="3601"/>
              <a:ext cx="663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  <a:r>
                <a:rPr lang="en-US" altLang="en-US" sz="3200" baseline="-25000">
                  <a:solidFill>
                    <a:schemeClr val="tx2"/>
                  </a:solidFill>
                </a:rPr>
                <a:t>7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5390" name="Text Box 1113"/>
            <p:cNvSpPr txBox="1">
              <a:spLocks noChangeAspect="1" noChangeArrowheads="1"/>
            </p:cNvSpPr>
            <p:nvPr/>
          </p:nvSpPr>
          <p:spPr bwMode="auto">
            <a:xfrm rot="2072311">
              <a:off x="2145" y="2996"/>
              <a:ext cx="765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4000">
                  <a:solidFill>
                    <a:schemeClr val="tx2"/>
                  </a:solidFill>
                </a:rPr>
                <a:t>...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Jackson’s Theorem:  Assumptions  (2)</a:t>
            </a:r>
          </a:p>
        </p:txBody>
      </p:sp>
      <p:sp>
        <p:nvSpPr>
          <p:cNvPr id="80899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Stream splitting is randomized using probabilities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ij</a:t>
            </a:r>
            <a:r>
              <a:rPr lang="en-US" altLang="en-US" smtClean="0"/>
              <a:t> which apply to all packets departing from queue </a:t>
            </a:r>
            <a:r>
              <a:rPr lang="en-US" altLang="en-US" i="1" smtClean="0"/>
              <a:t>i</a:t>
            </a:r>
            <a:r>
              <a:rPr lang="en-US" altLang="en-US" smtClean="0"/>
              <a:t>  </a:t>
            </a:r>
          </a:p>
          <a:p>
            <a:pPr lvl="1" eaLnBrk="1" hangingPunct="1"/>
            <a:r>
              <a:rPr lang="en-US" altLang="en-US" smtClean="0"/>
              <a:t>Different streams may not have different routing probabilities</a:t>
            </a:r>
          </a:p>
          <a:p>
            <a:pPr lvl="1" eaLnBrk="1" hangingPunct="1"/>
            <a:r>
              <a:rPr lang="en-US" altLang="en-US" smtClean="0"/>
              <a:t>Jackson’s Theorem may be extended to account for different classes of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Jackson’s Theorem (1)</a:t>
            </a:r>
          </a:p>
        </p:txBody>
      </p:sp>
      <p:sp>
        <p:nvSpPr>
          <p:cNvPr id="163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The state of the system is a vector,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marL="327025" indent="-327025" eaLnBrk="1" hangingPunct="1"/>
            <a:r>
              <a:rPr lang="en-US" altLang="en-US" smtClean="0">
                <a:solidFill>
                  <a:schemeClr val="tx2"/>
                </a:solidFill>
              </a:rPr>
              <a:t>Jackson’s Theorem:</a:t>
            </a:r>
            <a:r>
              <a:rPr lang="en-US" altLang="en-US" smtClean="0"/>
              <a:t>  Assuming </a:t>
            </a:r>
            <a:r>
              <a:rPr lang="en-US" altLang="en-US" smtClean="0">
                <a:latin typeface="Symbol" pitchFamily="18" charset="2"/>
              </a:rPr>
              <a:t>r</a:t>
            </a:r>
            <a:r>
              <a:rPr lang="en-US" altLang="en-US" sz="2400" i="1" baseline="-25000" smtClean="0"/>
              <a:t>j</a:t>
            </a:r>
            <a:r>
              <a:rPr lang="en-US" altLang="en-US" smtClean="0"/>
              <a:t> &lt; 1,</a:t>
            </a:r>
            <a:br>
              <a:rPr lang="en-US" altLang="en-US" smtClean="0"/>
            </a:br>
            <a:r>
              <a:rPr lang="en-US" altLang="en-US" i="1" smtClean="0"/>
              <a:t>j </a:t>
            </a:r>
            <a:r>
              <a:rPr lang="en-US" altLang="en-US" smtClean="0"/>
              <a:t>= 1,..., </a:t>
            </a:r>
            <a:r>
              <a:rPr lang="en-US" altLang="en-US" i="1" smtClean="0"/>
              <a:t>M</a:t>
            </a:r>
            <a:r>
              <a:rPr lang="en-US" altLang="en-US" smtClean="0"/>
              <a:t>, then for all </a:t>
            </a:r>
            <a:r>
              <a:rPr lang="en-US" altLang="en-US" i="1" smtClean="0"/>
              <a:t>n</a:t>
            </a:r>
            <a:r>
              <a:rPr lang="en-US" altLang="en-US" sz="2400" i="1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n</a:t>
            </a:r>
            <a:r>
              <a:rPr lang="en-US" altLang="en-US" sz="2400" i="1" baseline="-25000" smtClean="0"/>
              <a:t>2</a:t>
            </a:r>
            <a:r>
              <a:rPr lang="en-US" altLang="en-US" smtClean="0"/>
              <a:t>,..., </a:t>
            </a:r>
            <a:r>
              <a:rPr lang="en-US" altLang="en-US" i="1" smtClean="0"/>
              <a:t>n</a:t>
            </a:r>
            <a:r>
              <a:rPr lang="en-US" altLang="en-US" sz="2400" i="1" baseline="-25000" smtClean="0"/>
              <a:t>M</a:t>
            </a:r>
            <a:r>
              <a:rPr lang="en-US" altLang="en-US" smtClean="0"/>
              <a:t>,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marL="327025" indent="-327025" eaLnBrk="1" hangingPunct="1">
              <a:buFontTx/>
              <a:buNone/>
            </a:pPr>
            <a:r>
              <a:rPr lang="en-US" altLang="en-US" smtClean="0"/>
              <a:t>	where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and</a:t>
            </a:r>
          </a:p>
        </p:txBody>
      </p:sp>
      <p:graphicFrame>
        <p:nvGraphicFramePr>
          <p:cNvPr id="16386" name="Object 1160"/>
          <p:cNvGraphicFramePr>
            <a:graphicFrameLocks noChangeAspect="1"/>
          </p:cNvGraphicFramePr>
          <p:nvPr/>
        </p:nvGraphicFramePr>
        <p:xfrm>
          <a:off x="3524250" y="1757363"/>
          <a:ext cx="2208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4" imgW="1460880" imgH="343080" progId="Equation.DSMT4">
                  <p:embed/>
                </p:oleObj>
              </mc:Choice>
              <mc:Fallback>
                <p:oleObj name="Equation" r:id="rId4" imgW="1460880" imgH="343080" progId="Equation.DSMT4">
                  <p:embed/>
                  <p:pic>
                    <p:nvPicPr>
                      <p:cNvPr id="0" name="Object 1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757363"/>
                        <a:ext cx="2208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161"/>
          <p:cNvGraphicFramePr>
            <a:graphicFrameLocks noChangeAspect="1"/>
          </p:cNvGraphicFramePr>
          <p:nvPr/>
        </p:nvGraphicFramePr>
        <p:xfrm>
          <a:off x="2525713" y="3025775"/>
          <a:ext cx="40116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6" imgW="2667600" imgH="393840" progId="Equation.DSMT4">
                  <p:embed/>
                </p:oleObj>
              </mc:Choice>
              <mc:Fallback>
                <p:oleObj name="Equation" r:id="rId6" imgW="2667600" imgH="393840" progId="Equation.DSMT4">
                  <p:embed/>
                  <p:pic>
                    <p:nvPicPr>
                      <p:cNvPr id="0" name="Object 1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025775"/>
                        <a:ext cx="40116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162"/>
          <p:cNvGraphicFramePr>
            <a:graphicFrameLocks noChangeAspect="1"/>
          </p:cNvGraphicFramePr>
          <p:nvPr/>
        </p:nvGraphicFramePr>
        <p:xfrm>
          <a:off x="2574925" y="3970338"/>
          <a:ext cx="2208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8" imgW="1460880" imgH="343080" progId="Equation.DSMT4">
                  <p:embed/>
                </p:oleObj>
              </mc:Choice>
              <mc:Fallback>
                <p:oleObj name="Equation" r:id="rId8" imgW="1460880" imgH="343080" progId="Equation.DSMT4">
                  <p:embed/>
                  <p:pic>
                    <p:nvPicPr>
                      <p:cNvPr id="0" name="Object 1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970338"/>
                        <a:ext cx="2208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163"/>
          <p:cNvGraphicFramePr>
            <a:graphicFrameLocks noChangeAspect="1"/>
          </p:cNvGraphicFramePr>
          <p:nvPr/>
        </p:nvGraphicFramePr>
        <p:xfrm>
          <a:off x="2500313" y="4802188"/>
          <a:ext cx="38084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0" imgW="2527920" imgH="355680" progId="Equation.DSMT4">
                  <p:embed/>
                </p:oleObj>
              </mc:Choice>
              <mc:Fallback>
                <p:oleObj name="Equation" r:id="rId10" imgW="2527920" imgH="355680" progId="Equation.DSMT4">
                  <p:embed/>
                  <p:pic>
                    <p:nvPicPr>
                      <p:cNvPr id="0" name="Object 1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802188"/>
                        <a:ext cx="38084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Jackson’s Theorem (2)</a:t>
            </a:r>
          </a:p>
        </p:txBody>
      </p:sp>
      <p:sp>
        <p:nvSpPr>
          <p:cNvPr id="81923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Jackson’s Theorem states:</a:t>
            </a:r>
          </a:p>
          <a:p>
            <a:pPr lvl="1" eaLnBrk="1" hangingPunct="1"/>
            <a:r>
              <a:rPr lang="en-US" altLang="en-US" smtClean="0"/>
              <a:t>The number of customers in each queue in the system is distributed as if each queue is M/M/1</a:t>
            </a:r>
          </a:p>
          <a:p>
            <a:pPr lvl="1" eaLnBrk="1" hangingPunct="1"/>
            <a:r>
              <a:rPr lang="en-US" altLang="en-US" smtClean="0"/>
              <a:t>The number of customers in each queue is independent of the number in other queues</a:t>
            </a:r>
          </a:p>
          <a:p>
            <a:pPr lvl="1" eaLnBrk="1" hangingPunct="1"/>
            <a:r>
              <a:rPr lang="en-US" altLang="en-US" smtClean="0"/>
              <a:t>The total arrival process at each queue need not be Poisson!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Approximate Models</a:t>
            </a:r>
          </a:p>
        </p:txBody>
      </p:sp>
      <p:sp>
        <p:nvSpPr>
          <p:cNvPr id="829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 forms do not apply to many networks of interest, so approximations and/or simulation are often necessary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Independence between arrival rate and service times is lost at the second of two tandem queues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pSp>
        <p:nvGrpSpPr>
          <p:cNvPr id="82948" name="Group 6"/>
          <p:cNvGrpSpPr>
            <a:grpSpLocks/>
          </p:cNvGrpSpPr>
          <p:nvPr/>
        </p:nvGrpSpPr>
        <p:grpSpPr bwMode="auto">
          <a:xfrm>
            <a:off x="2563813" y="3328988"/>
            <a:ext cx="3271837" cy="760412"/>
            <a:chOff x="1848" y="1439"/>
            <a:chExt cx="2061" cy="479"/>
          </a:xfrm>
        </p:grpSpPr>
        <p:sp>
          <p:nvSpPr>
            <p:cNvPr id="82949" name="Line 7"/>
            <p:cNvSpPr>
              <a:spLocks noChangeShapeType="1"/>
            </p:cNvSpPr>
            <p:nvPr/>
          </p:nvSpPr>
          <p:spPr bwMode="auto">
            <a:xfrm>
              <a:off x="2768" y="1781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0" name="Rectangle 8"/>
            <p:cNvSpPr>
              <a:spLocks noChangeArrowheads="1"/>
            </p:cNvSpPr>
            <p:nvPr/>
          </p:nvSpPr>
          <p:spPr bwMode="auto">
            <a:xfrm>
              <a:off x="2480" y="1689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51" name="Rectangle 9"/>
            <p:cNvSpPr>
              <a:spLocks noChangeArrowheads="1"/>
            </p:cNvSpPr>
            <p:nvPr/>
          </p:nvSpPr>
          <p:spPr bwMode="auto">
            <a:xfrm>
              <a:off x="2528" y="1689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52" name="Rectangle 10"/>
            <p:cNvSpPr>
              <a:spLocks noChangeArrowheads="1"/>
            </p:cNvSpPr>
            <p:nvPr/>
          </p:nvSpPr>
          <p:spPr bwMode="auto">
            <a:xfrm>
              <a:off x="2576" y="1689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53" name="Oval 11"/>
            <p:cNvSpPr>
              <a:spLocks noChangeArrowheads="1"/>
            </p:cNvSpPr>
            <p:nvPr/>
          </p:nvSpPr>
          <p:spPr bwMode="auto">
            <a:xfrm>
              <a:off x="2641" y="1713"/>
              <a:ext cx="136" cy="1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54" name="Line 12"/>
            <p:cNvSpPr>
              <a:spLocks noChangeShapeType="1"/>
            </p:cNvSpPr>
            <p:nvPr/>
          </p:nvSpPr>
          <p:spPr bwMode="auto">
            <a:xfrm flipH="1">
              <a:off x="2124" y="1781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5" name="Rectangle 13"/>
            <p:cNvSpPr>
              <a:spLocks noChangeArrowheads="1"/>
            </p:cNvSpPr>
            <p:nvPr/>
          </p:nvSpPr>
          <p:spPr bwMode="auto">
            <a:xfrm>
              <a:off x="2606" y="1439"/>
              <a:ext cx="22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latin typeface="Symbol" pitchFamily="18" charset="2"/>
                </a:rPr>
                <a:t></a:t>
              </a:r>
            </a:p>
          </p:txBody>
        </p:sp>
        <p:sp>
          <p:nvSpPr>
            <p:cNvPr id="82956" name="Rectangle 14"/>
            <p:cNvSpPr>
              <a:spLocks noChangeArrowheads="1"/>
            </p:cNvSpPr>
            <p:nvPr/>
          </p:nvSpPr>
          <p:spPr bwMode="auto">
            <a:xfrm>
              <a:off x="1848" y="1632"/>
              <a:ext cx="21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latin typeface="Symbol" pitchFamily="18" charset="2"/>
                </a:rPr>
                <a:t></a:t>
              </a:r>
            </a:p>
          </p:txBody>
        </p:sp>
        <p:sp>
          <p:nvSpPr>
            <p:cNvPr id="82957" name="Line 15"/>
            <p:cNvSpPr>
              <a:spLocks noChangeShapeType="1"/>
            </p:cNvSpPr>
            <p:nvPr/>
          </p:nvSpPr>
          <p:spPr bwMode="auto">
            <a:xfrm>
              <a:off x="3488" y="1781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8" name="Rectangle 16"/>
            <p:cNvSpPr>
              <a:spLocks noChangeArrowheads="1"/>
            </p:cNvSpPr>
            <p:nvPr/>
          </p:nvSpPr>
          <p:spPr bwMode="auto">
            <a:xfrm>
              <a:off x="3200" y="1689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59" name="Rectangle 17"/>
            <p:cNvSpPr>
              <a:spLocks noChangeArrowheads="1"/>
            </p:cNvSpPr>
            <p:nvPr/>
          </p:nvSpPr>
          <p:spPr bwMode="auto">
            <a:xfrm>
              <a:off x="3248" y="1689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60" name="Rectangle 18"/>
            <p:cNvSpPr>
              <a:spLocks noChangeArrowheads="1"/>
            </p:cNvSpPr>
            <p:nvPr/>
          </p:nvSpPr>
          <p:spPr bwMode="auto">
            <a:xfrm>
              <a:off x="3296" y="1689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61" name="Oval 19"/>
            <p:cNvSpPr>
              <a:spLocks noChangeArrowheads="1"/>
            </p:cNvSpPr>
            <p:nvPr/>
          </p:nvSpPr>
          <p:spPr bwMode="auto">
            <a:xfrm>
              <a:off x="3361" y="1713"/>
              <a:ext cx="136" cy="1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62" name="Rectangle 20"/>
            <p:cNvSpPr>
              <a:spLocks noChangeArrowheads="1"/>
            </p:cNvSpPr>
            <p:nvPr/>
          </p:nvSpPr>
          <p:spPr bwMode="auto">
            <a:xfrm>
              <a:off x="3326" y="1439"/>
              <a:ext cx="22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latin typeface="Symbol" pitchFamily="18" charset="2"/>
                </a:rPr>
                <a:t>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Approximate Models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Kleinrock independence approximation (KIA) provides an approach to analyze delay in networks carrying multiple packet streams</a:t>
            </a:r>
          </a:p>
          <a:p>
            <a:pPr lvl="1" eaLnBrk="1" hangingPunct="1"/>
            <a:r>
              <a:rPr lang="en-US" altLang="en-US" smtClean="0"/>
              <a:t>Based on the assumption that merging packet streams from several sources “restores” the independence of interarrival times and packet lengths</a:t>
            </a:r>
          </a:p>
          <a:p>
            <a:pPr lvl="1" eaLnBrk="1" hangingPunct="1"/>
            <a:r>
              <a:rPr lang="en-US" altLang="en-US" smtClean="0"/>
              <a:t>Allows networks to be analyzed as multiple queues, e.g., as multiple M/M/1 or M/G/1 queues</a:t>
            </a:r>
          </a:p>
          <a:p>
            <a:pPr lvl="1" eaLnBrk="1" hangingPunct="1"/>
            <a:endParaRPr lang="en-US" altLang="en-US" smtClean="0"/>
          </a:p>
        </p:txBody>
      </p:sp>
      <p:grpSp>
        <p:nvGrpSpPr>
          <p:cNvPr id="83972" name="Group 19"/>
          <p:cNvGrpSpPr>
            <a:grpSpLocks/>
          </p:cNvGrpSpPr>
          <p:nvPr/>
        </p:nvGrpSpPr>
        <p:grpSpPr bwMode="auto">
          <a:xfrm>
            <a:off x="2698750" y="4565650"/>
            <a:ext cx="3681413" cy="1206500"/>
            <a:chOff x="1717" y="2882"/>
            <a:chExt cx="2319" cy="760"/>
          </a:xfrm>
        </p:grpSpPr>
        <p:sp>
          <p:nvSpPr>
            <p:cNvPr id="83973" name="Line 20"/>
            <p:cNvSpPr>
              <a:spLocks noChangeShapeType="1"/>
            </p:cNvSpPr>
            <p:nvPr/>
          </p:nvSpPr>
          <p:spPr bwMode="auto">
            <a:xfrm>
              <a:off x="2916" y="3285"/>
              <a:ext cx="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Rectangle 21"/>
            <p:cNvSpPr>
              <a:spLocks noChangeArrowheads="1"/>
            </p:cNvSpPr>
            <p:nvPr/>
          </p:nvSpPr>
          <p:spPr bwMode="auto">
            <a:xfrm>
              <a:off x="1921" y="3458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75" name="Rectangle 22"/>
            <p:cNvSpPr>
              <a:spLocks noChangeArrowheads="1"/>
            </p:cNvSpPr>
            <p:nvPr/>
          </p:nvSpPr>
          <p:spPr bwMode="auto">
            <a:xfrm>
              <a:off x="1969" y="3458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76" name="Rectangle 23"/>
            <p:cNvSpPr>
              <a:spLocks noChangeArrowheads="1"/>
            </p:cNvSpPr>
            <p:nvPr/>
          </p:nvSpPr>
          <p:spPr bwMode="auto">
            <a:xfrm>
              <a:off x="2017" y="3458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77" name="Oval 24"/>
            <p:cNvSpPr>
              <a:spLocks noChangeArrowheads="1"/>
            </p:cNvSpPr>
            <p:nvPr/>
          </p:nvSpPr>
          <p:spPr bwMode="auto">
            <a:xfrm>
              <a:off x="2082" y="3482"/>
              <a:ext cx="136" cy="1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78" name="Line 25"/>
            <p:cNvSpPr>
              <a:spLocks noChangeShapeType="1"/>
            </p:cNvSpPr>
            <p:nvPr/>
          </p:nvSpPr>
          <p:spPr bwMode="auto">
            <a:xfrm flipH="1">
              <a:off x="1717" y="3550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9" name="Rectangle 26"/>
            <p:cNvSpPr>
              <a:spLocks noChangeArrowheads="1"/>
            </p:cNvSpPr>
            <p:nvPr/>
          </p:nvSpPr>
          <p:spPr bwMode="auto">
            <a:xfrm>
              <a:off x="2983" y="3040"/>
              <a:ext cx="21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latin typeface="Symbol" pitchFamily="18" charset="2"/>
                </a:rPr>
                <a:t></a:t>
              </a:r>
            </a:p>
          </p:txBody>
        </p:sp>
        <p:sp>
          <p:nvSpPr>
            <p:cNvPr id="83980" name="Line 27"/>
            <p:cNvSpPr>
              <a:spLocks noChangeShapeType="1"/>
            </p:cNvSpPr>
            <p:nvPr/>
          </p:nvSpPr>
          <p:spPr bwMode="auto">
            <a:xfrm>
              <a:off x="3615" y="3285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1" name="Rectangle 28"/>
            <p:cNvSpPr>
              <a:spLocks noChangeArrowheads="1"/>
            </p:cNvSpPr>
            <p:nvPr/>
          </p:nvSpPr>
          <p:spPr bwMode="auto">
            <a:xfrm>
              <a:off x="3327" y="3193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82" name="Rectangle 29"/>
            <p:cNvSpPr>
              <a:spLocks noChangeArrowheads="1"/>
            </p:cNvSpPr>
            <p:nvPr/>
          </p:nvSpPr>
          <p:spPr bwMode="auto">
            <a:xfrm>
              <a:off x="3375" y="3193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83" name="Rectangle 30"/>
            <p:cNvSpPr>
              <a:spLocks noChangeArrowheads="1"/>
            </p:cNvSpPr>
            <p:nvPr/>
          </p:nvSpPr>
          <p:spPr bwMode="auto">
            <a:xfrm>
              <a:off x="3423" y="3193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84" name="Oval 31"/>
            <p:cNvSpPr>
              <a:spLocks noChangeArrowheads="1"/>
            </p:cNvSpPr>
            <p:nvPr/>
          </p:nvSpPr>
          <p:spPr bwMode="auto">
            <a:xfrm>
              <a:off x="3488" y="3217"/>
              <a:ext cx="136" cy="1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85" name="Rectangle 32"/>
            <p:cNvSpPr>
              <a:spLocks noChangeArrowheads="1"/>
            </p:cNvSpPr>
            <p:nvPr/>
          </p:nvSpPr>
          <p:spPr bwMode="auto">
            <a:xfrm>
              <a:off x="2723" y="3179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86" name="Rectangle 33"/>
            <p:cNvSpPr>
              <a:spLocks noChangeArrowheads="1"/>
            </p:cNvSpPr>
            <p:nvPr/>
          </p:nvSpPr>
          <p:spPr bwMode="auto">
            <a:xfrm>
              <a:off x="2706" y="3145"/>
              <a:ext cx="22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+</a:t>
              </a:r>
            </a:p>
          </p:txBody>
        </p:sp>
        <p:sp>
          <p:nvSpPr>
            <p:cNvPr id="83987" name="Rectangle 34"/>
            <p:cNvSpPr>
              <a:spLocks noChangeArrowheads="1"/>
            </p:cNvSpPr>
            <p:nvPr/>
          </p:nvSpPr>
          <p:spPr bwMode="auto">
            <a:xfrm>
              <a:off x="1935" y="2882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88" name="Rectangle 35"/>
            <p:cNvSpPr>
              <a:spLocks noChangeArrowheads="1"/>
            </p:cNvSpPr>
            <p:nvPr/>
          </p:nvSpPr>
          <p:spPr bwMode="auto">
            <a:xfrm>
              <a:off x="1983" y="2882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89" name="Rectangle 36"/>
            <p:cNvSpPr>
              <a:spLocks noChangeArrowheads="1"/>
            </p:cNvSpPr>
            <p:nvPr/>
          </p:nvSpPr>
          <p:spPr bwMode="auto">
            <a:xfrm>
              <a:off x="2031" y="2882"/>
              <a:ext cx="4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90" name="Oval 37"/>
            <p:cNvSpPr>
              <a:spLocks noChangeArrowheads="1"/>
            </p:cNvSpPr>
            <p:nvPr/>
          </p:nvSpPr>
          <p:spPr bwMode="auto">
            <a:xfrm>
              <a:off x="2096" y="2906"/>
              <a:ext cx="136" cy="1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91" name="Line 38"/>
            <p:cNvSpPr>
              <a:spLocks noChangeShapeType="1"/>
            </p:cNvSpPr>
            <p:nvPr/>
          </p:nvSpPr>
          <p:spPr bwMode="auto">
            <a:xfrm flipH="1">
              <a:off x="1731" y="2974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2" name="Rectangle 39"/>
            <p:cNvSpPr>
              <a:spLocks noChangeArrowheads="1"/>
            </p:cNvSpPr>
            <p:nvPr/>
          </p:nvSpPr>
          <p:spPr bwMode="auto">
            <a:xfrm>
              <a:off x="1898" y="3052"/>
              <a:ext cx="30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 b="1"/>
                <a:t>...</a:t>
              </a:r>
            </a:p>
          </p:txBody>
        </p:sp>
        <p:sp>
          <p:nvSpPr>
            <p:cNvPr id="83993" name="Line 40"/>
            <p:cNvSpPr>
              <a:spLocks noChangeShapeType="1"/>
            </p:cNvSpPr>
            <p:nvPr/>
          </p:nvSpPr>
          <p:spPr bwMode="auto">
            <a:xfrm>
              <a:off x="2243" y="297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4" name="Line 41"/>
            <p:cNvSpPr>
              <a:spLocks noChangeShapeType="1"/>
            </p:cNvSpPr>
            <p:nvPr/>
          </p:nvSpPr>
          <p:spPr bwMode="auto">
            <a:xfrm>
              <a:off x="2815" y="2980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5" name="Line 42"/>
            <p:cNvSpPr>
              <a:spLocks noChangeShapeType="1"/>
            </p:cNvSpPr>
            <p:nvPr/>
          </p:nvSpPr>
          <p:spPr bwMode="auto">
            <a:xfrm>
              <a:off x="2243" y="355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6" name="Line 43"/>
            <p:cNvSpPr>
              <a:spLocks noChangeShapeType="1"/>
            </p:cNvSpPr>
            <p:nvPr/>
          </p:nvSpPr>
          <p:spPr bwMode="auto">
            <a:xfrm>
              <a:off x="2815" y="3364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7" name="Rectangle 44"/>
            <p:cNvSpPr>
              <a:spLocks noChangeArrowheads="1"/>
            </p:cNvSpPr>
            <p:nvPr/>
          </p:nvSpPr>
          <p:spPr bwMode="auto">
            <a:xfrm>
              <a:off x="3449" y="2962"/>
              <a:ext cx="22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latin typeface="Symbol" pitchFamily="18" charset="2"/>
                </a:rPr>
                <a:t>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Good approximation for systems with …</a:t>
            </a:r>
          </a:p>
          <a:p>
            <a:pPr marL="703263" lvl="1" indent="-261938" eaLnBrk="1" hangingPunct="1"/>
            <a:r>
              <a:rPr lang="en-US" altLang="en-US" smtClean="0"/>
              <a:t>Poisson stream arrivals at the entry points</a:t>
            </a:r>
          </a:p>
          <a:p>
            <a:pPr marL="703263" lvl="1" indent="-261938" eaLnBrk="1" hangingPunct="1"/>
            <a:r>
              <a:rPr lang="en-US" altLang="en-US" smtClean="0"/>
              <a:t>Packet lengths that are approximately exponentially distributed</a:t>
            </a:r>
          </a:p>
          <a:p>
            <a:pPr marL="703263" lvl="1" indent="-261938" eaLnBrk="1" hangingPunct="1"/>
            <a:r>
              <a:rPr lang="en-US" altLang="en-US" smtClean="0"/>
              <a:t>High degree of network connectivity</a:t>
            </a:r>
          </a:p>
          <a:p>
            <a:pPr marL="703263" lvl="1" indent="-261938" eaLnBrk="1" hangingPunct="1"/>
            <a:r>
              <a:rPr lang="en-US" altLang="en-US" smtClean="0"/>
              <a:t>Moderate-to-heavy traffic</a:t>
            </a:r>
          </a:p>
          <a:p>
            <a:pPr marL="327025" indent="-327025" eaLnBrk="1" hangingPunct="1"/>
            <a:r>
              <a:rPr lang="en-US" altLang="en-US" smtClean="0"/>
              <a:t>System can be analyzed assuming that each transmission line is treated as an M/M/1 queue</a:t>
            </a:r>
          </a:p>
          <a:p>
            <a:pPr marL="327025" indent="-327025" eaLnBrk="1" hangingPunct="1"/>
            <a:r>
              <a:rPr lang="en-US" altLang="en-US" smtClean="0"/>
              <a:t>Similar results can be derived for non-exponential packet lengths using the P-K formula for the M/G/1 queue model 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Approximate Models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KIA:  Network Model  (1)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Consider a set of packet streams</a:t>
            </a:r>
          </a:p>
          <a:p>
            <a:pPr marL="703263" lvl="1" indent="-261938" eaLnBrk="1" hangingPunct="1"/>
            <a:r>
              <a:rPr lang="en-US" altLang="en-US" smtClean="0"/>
              <a:t>Packets from each stream enter the network at a source node, follow a fixed and unique path, and depart from the network at their destination</a:t>
            </a:r>
          </a:p>
          <a:p>
            <a:pPr marL="703263" lvl="1" indent="-261938" eaLnBrk="1" hangingPunct="1"/>
            <a:r>
              <a:rPr lang="en-US" altLang="en-US" smtClean="0"/>
              <a:t>Let </a:t>
            </a:r>
            <a:r>
              <a:rPr lang="en-US" altLang="en-US" i="1" smtClean="0"/>
              <a:t>x</a:t>
            </a:r>
            <a:r>
              <a:rPr lang="en-US" altLang="en-US" sz="2400" i="1" baseline="-25000" smtClean="0"/>
              <a:t>S</a:t>
            </a:r>
            <a:r>
              <a:rPr lang="en-US" altLang="en-US" smtClean="0"/>
              <a:t> be the arrival rate (in packets/second) for stream </a:t>
            </a:r>
            <a:r>
              <a:rPr lang="en-US" altLang="en-US" i="1" smtClean="0"/>
              <a:t>S</a:t>
            </a:r>
            <a:r>
              <a:rPr lang="en-US" altLang="en-US" smtClean="0"/>
              <a:t>  </a:t>
            </a:r>
          </a:p>
          <a:p>
            <a:pPr marL="327025" indent="-327025" eaLnBrk="1" hangingPunct="1"/>
            <a:r>
              <a:rPr lang="en-US" altLang="en-US" smtClean="0"/>
              <a:t>Each link in the network carries packets from all streams whose path includes that link</a:t>
            </a:r>
          </a:p>
          <a:p>
            <a:pPr marL="703263" lvl="1" indent="-261938" eaLnBrk="1" hangingPunct="1"/>
            <a:r>
              <a:rPr lang="en-US" altLang="en-US" smtClean="0"/>
              <a:t>Arrival rate for link (</a:t>
            </a:r>
            <a:r>
              <a:rPr lang="en-US" altLang="en-US" i="1" smtClean="0"/>
              <a:t>i</a:t>
            </a:r>
            <a:r>
              <a:rPr lang="en-US" altLang="en-US" smtClean="0"/>
              <a:t>,</a:t>
            </a:r>
            <a:r>
              <a:rPr lang="en-US" altLang="en-US" i="1" smtClean="0"/>
              <a:t>j</a:t>
            </a:r>
            <a:r>
              <a:rPr lang="en-US" altLang="en-US" smtClean="0"/>
              <a:t>) connecting nodes </a:t>
            </a:r>
            <a:r>
              <a:rPr lang="en-US" altLang="en-US" i="1" smtClean="0"/>
              <a:t>i</a:t>
            </a:r>
            <a:r>
              <a:rPr lang="en-US" altLang="en-US" smtClean="0"/>
              <a:t> and </a:t>
            </a:r>
            <a:r>
              <a:rPr lang="en-US" altLang="en-US" i="1" smtClean="0"/>
              <a:t>j</a:t>
            </a:r>
          </a:p>
        </p:txBody>
      </p:sp>
      <p:graphicFrame>
        <p:nvGraphicFramePr>
          <p:cNvPr id="17410" name="Object 34"/>
          <p:cNvGraphicFramePr>
            <a:graphicFrameLocks noChangeAspect="1"/>
          </p:cNvGraphicFramePr>
          <p:nvPr/>
        </p:nvGraphicFramePr>
        <p:xfrm>
          <a:off x="2960688" y="4344988"/>
          <a:ext cx="2330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1511640" imgH="507960" progId="Equation.DSMT4">
                  <p:embed/>
                </p:oleObj>
              </mc:Choice>
              <mc:Fallback>
                <p:oleObj name="Equation" r:id="rId4" imgW="1511640" imgH="5079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4344988"/>
                        <a:ext cx="23304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Networks of Queues: Simple Example (1)</a:t>
            </a:r>
          </a:p>
        </p:txBody>
      </p:sp>
      <p:grpSp>
        <p:nvGrpSpPr>
          <p:cNvPr id="57347" name="Group 97"/>
          <p:cNvGrpSpPr>
            <a:grpSpLocks/>
          </p:cNvGrpSpPr>
          <p:nvPr/>
        </p:nvGrpSpPr>
        <p:grpSpPr bwMode="auto">
          <a:xfrm>
            <a:off x="3124200" y="3429000"/>
            <a:ext cx="2851150" cy="1803400"/>
            <a:chOff x="2112" y="1296"/>
            <a:chExt cx="1796" cy="1136"/>
          </a:xfrm>
        </p:grpSpPr>
        <p:sp>
          <p:nvSpPr>
            <p:cNvPr id="57349" name="Line 70"/>
            <p:cNvSpPr>
              <a:spLocks noChangeShapeType="1"/>
            </p:cNvSpPr>
            <p:nvPr/>
          </p:nvSpPr>
          <p:spPr bwMode="auto">
            <a:xfrm flipV="1">
              <a:off x="2985" y="2224"/>
              <a:ext cx="0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0" name="Line 69"/>
            <p:cNvSpPr>
              <a:spLocks noChangeShapeType="1"/>
            </p:cNvSpPr>
            <p:nvPr/>
          </p:nvSpPr>
          <p:spPr bwMode="auto">
            <a:xfrm flipV="1">
              <a:off x="3747" y="2224"/>
              <a:ext cx="0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" name="Line 8"/>
            <p:cNvSpPr>
              <a:spLocks noChangeShapeType="1"/>
            </p:cNvSpPr>
            <p:nvPr/>
          </p:nvSpPr>
          <p:spPr bwMode="auto">
            <a:xfrm>
              <a:off x="2369" y="2079"/>
              <a:ext cx="44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Rectangle 11"/>
            <p:cNvSpPr>
              <a:spLocks noChangeArrowheads="1"/>
            </p:cNvSpPr>
            <p:nvPr/>
          </p:nvSpPr>
          <p:spPr bwMode="auto">
            <a:xfrm>
              <a:off x="2432" y="17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7353" name="Rectangle 12"/>
            <p:cNvSpPr>
              <a:spLocks noChangeArrowheads="1"/>
            </p:cNvSpPr>
            <p:nvPr/>
          </p:nvSpPr>
          <p:spPr bwMode="auto">
            <a:xfrm>
              <a:off x="3202" y="17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7354" name="Line 13"/>
            <p:cNvSpPr>
              <a:spLocks noChangeShapeType="1"/>
            </p:cNvSpPr>
            <p:nvPr/>
          </p:nvSpPr>
          <p:spPr bwMode="auto">
            <a:xfrm>
              <a:off x="3139" y="2063"/>
              <a:ext cx="44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14"/>
            <p:cNvSpPr>
              <a:spLocks noChangeShapeType="1"/>
            </p:cNvSpPr>
            <p:nvPr/>
          </p:nvSpPr>
          <p:spPr bwMode="auto">
            <a:xfrm flipV="1">
              <a:off x="2288" y="1680"/>
              <a:ext cx="0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Text Box 64"/>
            <p:cNvSpPr txBox="1">
              <a:spLocks noChangeArrowheads="1"/>
            </p:cNvSpPr>
            <p:nvPr/>
          </p:nvSpPr>
          <p:spPr bwMode="auto">
            <a:xfrm>
              <a:off x="2112" y="1296"/>
              <a:ext cx="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sym typeface="Symbol" pitchFamily="18" charset="2"/>
                </a:rPr>
                <a:t></a:t>
              </a:r>
              <a:r>
                <a:rPr lang="en-US" altLang="en-US" sz="3200" baseline="-25000">
                  <a:solidFill>
                    <a:schemeClr val="tx2"/>
                  </a:solidFill>
                  <a:sym typeface="Symbol" pitchFamily="18" charset="2"/>
                </a:rPr>
                <a:t>a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57357" name="Line 65"/>
            <p:cNvSpPr>
              <a:spLocks noChangeShapeType="1"/>
            </p:cNvSpPr>
            <p:nvPr/>
          </p:nvSpPr>
          <p:spPr bwMode="auto">
            <a:xfrm flipV="1">
              <a:off x="2994" y="1680"/>
              <a:ext cx="0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Text Box 67"/>
            <p:cNvSpPr txBox="1">
              <a:spLocks noChangeArrowheads="1"/>
            </p:cNvSpPr>
            <p:nvPr/>
          </p:nvSpPr>
          <p:spPr bwMode="auto">
            <a:xfrm>
              <a:off x="2818" y="1296"/>
              <a:ext cx="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sym typeface="Symbol" pitchFamily="18" charset="2"/>
                </a:rPr>
                <a:t></a:t>
              </a:r>
              <a:r>
                <a:rPr lang="en-US" altLang="en-US" sz="3200" baseline="-25000">
                  <a:solidFill>
                    <a:schemeClr val="tx2"/>
                  </a:solidFill>
                  <a:sym typeface="Symbol" pitchFamily="18" charset="2"/>
                </a:rPr>
                <a:t>b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57359" name="Oval 18"/>
            <p:cNvSpPr>
              <a:spLocks noChangeArrowheads="1"/>
            </p:cNvSpPr>
            <p:nvPr/>
          </p:nvSpPr>
          <p:spPr bwMode="auto">
            <a:xfrm>
              <a:off x="2112" y="1903"/>
              <a:ext cx="322" cy="32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7360" name="Oval 66"/>
            <p:cNvSpPr>
              <a:spLocks noChangeArrowheads="1"/>
            </p:cNvSpPr>
            <p:nvPr/>
          </p:nvSpPr>
          <p:spPr bwMode="auto">
            <a:xfrm>
              <a:off x="2818" y="1903"/>
              <a:ext cx="322" cy="32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7361" name="Oval 68"/>
            <p:cNvSpPr>
              <a:spLocks noChangeArrowheads="1"/>
            </p:cNvSpPr>
            <p:nvPr/>
          </p:nvSpPr>
          <p:spPr bwMode="auto">
            <a:xfrm>
              <a:off x="3586" y="1903"/>
              <a:ext cx="322" cy="32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57348" name="Rectangle 9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network with two transmission lines (1 and 2) and three nodes (a, b, and c)</a:t>
            </a:r>
          </a:p>
          <a:p>
            <a:pPr lvl="1" eaLnBrk="1" hangingPunct="1"/>
            <a:r>
              <a:rPr lang="en-US" altLang="en-US" smtClean="0"/>
              <a:t>Arrivals can occur at nodes a and b</a:t>
            </a:r>
          </a:p>
          <a:p>
            <a:pPr lvl="1" eaLnBrk="1" hangingPunct="1"/>
            <a:r>
              <a:rPr lang="en-US" altLang="en-US" smtClean="0"/>
              <a:t>Departures can occur at nodes b and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KIA:  Network Model  (2)</a:t>
            </a:r>
          </a:p>
        </p:txBody>
      </p:sp>
      <p:grpSp>
        <p:nvGrpSpPr>
          <p:cNvPr id="86019" name="Group 61"/>
          <p:cNvGrpSpPr>
            <a:grpSpLocks/>
          </p:cNvGrpSpPr>
          <p:nvPr/>
        </p:nvGrpSpPr>
        <p:grpSpPr bwMode="auto">
          <a:xfrm>
            <a:off x="400050" y="1270000"/>
            <a:ext cx="8455025" cy="4516438"/>
            <a:chOff x="632" y="1003"/>
            <a:chExt cx="4566" cy="2439"/>
          </a:xfrm>
        </p:grpSpPr>
        <p:sp>
          <p:nvSpPr>
            <p:cNvPr id="86020" name="Oval 3"/>
            <p:cNvSpPr>
              <a:spLocks noChangeArrowheads="1"/>
            </p:cNvSpPr>
            <p:nvPr/>
          </p:nvSpPr>
          <p:spPr bwMode="auto">
            <a:xfrm>
              <a:off x="1362" y="1645"/>
              <a:ext cx="560" cy="51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021" name="Oval 4"/>
            <p:cNvSpPr>
              <a:spLocks noChangeArrowheads="1"/>
            </p:cNvSpPr>
            <p:nvPr/>
          </p:nvSpPr>
          <p:spPr bwMode="auto">
            <a:xfrm>
              <a:off x="3474" y="1645"/>
              <a:ext cx="560" cy="51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022" name="Oval 5"/>
            <p:cNvSpPr>
              <a:spLocks noChangeArrowheads="1"/>
            </p:cNvSpPr>
            <p:nvPr/>
          </p:nvSpPr>
          <p:spPr bwMode="auto">
            <a:xfrm>
              <a:off x="3474" y="2653"/>
              <a:ext cx="560" cy="51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023" name="Oval 6"/>
            <p:cNvSpPr>
              <a:spLocks noChangeArrowheads="1"/>
            </p:cNvSpPr>
            <p:nvPr/>
          </p:nvSpPr>
          <p:spPr bwMode="auto">
            <a:xfrm>
              <a:off x="1362" y="2653"/>
              <a:ext cx="560" cy="51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6024" name="Group 7"/>
            <p:cNvGrpSpPr>
              <a:grpSpLocks/>
            </p:cNvGrpSpPr>
            <p:nvPr/>
          </p:nvGrpSpPr>
          <p:grpSpPr bwMode="auto">
            <a:xfrm>
              <a:off x="3587" y="2238"/>
              <a:ext cx="432" cy="144"/>
              <a:chOff x="3587" y="2238"/>
              <a:chExt cx="432" cy="144"/>
            </a:xfrm>
          </p:grpSpPr>
          <p:sp>
            <p:nvSpPr>
              <p:cNvPr id="86076" name="Arc 8"/>
              <p:cNvSpPr>
                <a:spLocks/>
              </p:cNvSpPr>
              <p:nvPr/>
            </p:nvSpPr>
            <p:spPr bwMode="auto">
              <a:xfrm>
                <a:off x="3587" y="2238"/>
                <a:ext cx="233" cy="144"/>
              </a:xfrm>
              <a:custGeom>
                <a:avLst/>
                <a:gdLst>
                  <a:gd name="T0" fmla="*/ 0 w 21600"/>
                  <a:gd name="T1" fmla="*/ 1 h 21600"/>
                  <a:gd name="T2" fmla="*/ 3 w 21600"/>
                  <a:gd name="T3" fmla="*/ 0 h 21600"/>
                  <a:gd name="T4" fmla="*/ 3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6"/>
                      <a:pt x="9614" y="51"/>
                      <a:pt x="21507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6"/>
                      <a:pt x="9614" y="51"/>
                      <a:pt x="21507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7" name="Arc 9"/>
              <p:cNvSpPr>
                <a:spLocks/>
              </p:cNvSpPr>
              <p:nvPr/>
            </p:nvSpPr>
            <p:spPr bwMode="auto">
              <a:xfrm>
                <a:off x="3785" y="2238"/>
                <a:ext cx="234" cy="144"/>
              </a:xfrm>
              <a:custGeom>
                <a:avLst/>
                <a:gdLst>
                  <a:gd name="T0" fmla="*/ 0 w 21693"/>
                  <a:gd name="T1" fmla="*/ 0 h 21600"/>
                  <a:gd name="T2" fmla="*/ 3 w 21693"/>
                  <a:gd name="T3" fmla="*/ 1 h 21600"/>
                  <a:gd name="T4" fmla="*/ 0 w 21693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93"/>
                  <a:gd name="T10" fmla="*/ 0 h 21600"/>
                  <a:gd name="T11" fmla="*/ 21693 w 216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3" h="21600" fill="none" extrusionOk="0">
                    <a:moveTo>
                      <a:pt x="0" y="0"/>
                    </a:moveTo>
                    <a:cubicBezTo>
                      <a:pt x="31" y="0"/>
                      <a:pt x="62" y="-1"/>
                      <a:pt x="93" y="0"/>
                    </a:cubicBezTo>
                    <a:cubicBezTo>
                      <a:pt x="12022" y="0"/>
                      <a:pt x="21693" y="9670"/>
                      <a:pt x="21693" y="21600"/>
                    </a:cubicBezTo>
                  </a:path>
                  <a:path w="21693" h="21600" stroke="0" extrusionOk="0">
                    <a:moveTo>
                      <a:pt x="0" y="0"/>
                    </a:moveTo>
                    <a:cubicBezTo>
                      <a:pt x="31" y="0"/>
                      <a:pt x="62" y="-1"/>
                      <a:pt x="93" y="0"/>
                    </a:cubicBezTo>
                    <a:cubicBezTo>
                      <a:pt x="12022" y="0"/>
                      <a:pt x="21693" y="9670"/>
                      <a:pt x="21693" y="21600"/>
                    </a:cubicBezTo>
                    <a:lnTo>
                      <a:pt x="93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25" name="Group 10"/>
            <p:cNvGrpSpPr>
              <a:grpSpLocks/>
            </p:cNvGrpSpPr>
            <p:nvPr/>
          </p:nvGrpSpPr>
          <p:grpSpPr bwMode="auto">
            <a:xfrm>
              <a:off x="1379" y="2238"/>
              <a:ext cx="432" cy="144"/>
              <a:chOff x="1379" y="2238"/>
              <a:chExt cx="432" cy="144"/>
            </a:xfrm>
          </p:grpSpPr>
          <p:sp>
            <p:nvSpPr>
              <p:cNvPr id="86074" name="Arc 11"/>
              <p:cNvSpPr>
                <a:spLocks/>
              </p:cNvSpPr>
              <p:nvPr/>
            </p:nvSpPr>
            <p:spPr bwMode="auto">
              <a:xfrm>
                <a:off x="1379" y="2238"/>
                <a:ext cx="233" cy="144"/>
              </a:xfrm>
              <a:custGeom>
                <a:avLst/>
                <a:gdLst>
                  <a:gd name="T0" fmla="*/ 0 w 21600"/>
                  <a:gd name="T1" fmla="*/ 1 h 21600"/>
                  <a:gd name="T2" fmla="*/ 3 w 21600"/>
                  <a:gd name="T3" fmla="*/ 0 h 21600"/>
                  <a:gd name="T4" fmla="*/ 3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6"/>
                      <a:pt x="9614" y="51"/>
                      <a:pt x="21507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6"/>
                      <a:pt x="9614" y="51"/>
                      <a:pt x="21507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5" name="Arc 12"/>
              <p:cNvSpPr>
                <a:spLocks/>
              </p:cNvSpPr>
              <p:nvPr/>
            </p:nvSpPr>
            <p:spPr bwMode="auto">
              <a:xfrm>
                <a:off x="1577" y="2238"/>
                <a:ext cx="234" cy="144"/>
              </a:xfrm>
              <a:custGeom>
                <a:avLst/>
                <a:gdLst>
                  <a:gd name="T0" fmla="*/ 0 w 21693"/>
                  <a:gd name="T1" fmla="*/ 0 h 21600"/>
                  <a:gd name="T2" fmla="*/ 3 w 21693"/>
                  <a:gd name="T3" fmla="*/ 1 h 21600"/>
                  <a:gd name="T4" fmla="*/ 0 w 21693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93"/>
                  <a:gd name="T10" fmla="*/ 0 h 21600"/>
                  <a:gd name="T11" fmla="*/ 21693 w 216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3" h="21600" fill="none" extrusionOk="0">
                    <a:moveTo>
                      <a:pt x="0" y="0"/>
                    </a:moveTo>
                    <a:cubicBezTo>
                      <a:pt x="31" y="0"/>
                      <a:pt x="62" y="-1"/>
                      <a:pt x="93" y="0"/>
                    </a:cubicBezTo>
                    <a:cubicBezTo>
                      <a:pt x="12022" y="0"/>
                      <a:pt x="21693" y="9670"/>
                      <a:pt x="21693" y="21600"/>
                    </a:cubicBezTo>
                  </a:path>
                  <a:path w="21693" h="21600" stroke="0" extrusionOk="0">
                    <a:moveTo>
                      <a:pt x="0" y="0"/>
                    </a:moveTo>
                    <a:cubicBezTo>
                      <a:pt x="31" y="0"/>
                      <a:pt x="62" y="-1"/>
                      <a:pt x="93" y="0"/>
                    </a:cubicBezTo>
                    <a:cubicBezTo>
                      <a:pt x="12022" y="0"/>
                      <a:pt x="21693" y="9670"/>
                      <a:pt x="21693" y="21600"/>
                    </a:cubicBezTo>
                    <a:lnTo>
                      <a:pt x="93" y="2160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26" name="Group 13"/>
            <p:cNvGrpSpPr>
              <a:grpSpLocks/>
            </p:cNvGrpSpPr>
            <p:nvPr/>
          </p:nvGrpSpPr>
          <p:grpSpPr bwMode="auto">
            <a:xfrm>
              <a:off x="2555" y="2695"/>
              <a:ext cx="144" cy="431"/>
              <a:chOff x="2555" y="2695"/>
              <a:chExt cx="144" cy="431"/>
            </a:xfrm>
          </p:grpSpPr>
          <p:sp>
            <p:nvSpPr>
              <p:cNvPr id="86072" name="Arc 14"/>
              <p:cNvSpPr>
                <a:spLocks/>
              </p:cNvSpPr>
              <p:nvPr/>
            </p:nvSpPr>
            <p:spPr bwMode="auto">
              <a:xfrm>
                <a:off x="2555" y="2695"/>
                <a:ext cx="144" cy="232"/>
              </a:xfrm>
              <a:custGeom>
                <a:avLst/>
                <a:gdLst>
                  <a:gd name="T0" fmla="*/ 0 w 21600"/>
                  <a:gd name="T1" fmla="*/ 2 h 21599"/>
                  <a:gd name="T2" fmla="*/ 1 w 21600"/>
                  <a:gd name="T3" fmla="*/ 0 h 21599"/>
                  <a:gd name="T4" fmla="*/ 1 w 21600"/>
                  <a:gd name="T5" fmla="*/ 2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06"/>
                    </a:moveTo>
                    <a:cubicBezTo>
                      <a:pt x="51" y="9671"/>
                      <a:pt x="9615" y="81"/>
                      <a:pt x="21449" y="-1"/>
                    </a:cubicBezTo>
                  </a:path>
                  <a:path w="21600" h="21599" stroke="0" extrusionOk="0">
                    <a:moveTo>
                      <a:pt x="0" y="21506"/>
                    </a:moveTo>
                    <a:cubicBezTo>
                      <a:pt x="51" y="9671"/>
                      <a:pt x="9615" y="81"/>
                      <a:pt x="21449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3" name="Arc 15"/>
              <p:cNvSpPr>
                <a:spLocks/>
              </p:cNvSpPr>
              <p:nvPr/>
            </p:nvSpPr>
            <p:spPr bwMode="auto">
              <a:xfrm>
                <a:off x="2555" y="2892"/>
                <a:ext cx="144" cy="234"/>
              </a:xfrm>
              <a:custGeom>
                <a:avLst/>
                <a:gdLst>
                  <a:gd name="T0" fmla="*/ 1 w 21600"/>
                  <a:gd name="T1" fmla="*/ 3 h 21693"/>
                  <a:gd name="T2" fmla="*/ 0 w 21600"/>
                  <a:gd name="T3" fmla="*/ 0 h 21693"/>
                  <a:gd name="T4" fmla="*/ 1 w 21600"/>
                  <a:gd name="T5" fmla="*/ 0 h 2169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93"/>
                  <a:gd name="T11" fmla="*/ 21600 w 21600"/>
                  <a:gd name="T12" fmla="*/ 21693 h 216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93" fill="none" extrusionOk="0">
                    <a:moveTo>
                      <a:pt x="21600" y="21693"/>
                    </a:moveTo>
                    <a:cubicBezTo>
                      <a:pt x="9670" y="21693"/>
                      <a:pt x="0" y="12022"/>
                      <a:pt x="0" y="93"/>
                    </a:cubicBezTo>
                    <a:cubicBezTo>
                      <a:pt x="-1" y="62"/>
                      <a:pt x="0" y="31"/>
                      <a:pt x="0" y="0"/>
                    </a:cubicBezTo>
                  </a:path>
                  <a:path w="21600" h="21693" stroke="0" extrusionOk="0">
                    <a:moveTo>
                      <a:pt x="21600" y="21693"/>
                    </a:moveTo>
                    <a:cubicBezTo>
                      <a:pt x="9670" y="21693"/>
                      <a:pt x="0" y="12022"/>
                      <a:pt x="0" y="93"/>
                    </a:cubicBezTo>
                    <a:cubicBezTo>
                      <a:pt x="-1" y="62"/>
                      <a:pt x="0" y="31"/>
                      <a:pt x="0" y="0"/>
                    </a:cubicBezTo>
                    <a:lnTo>
                      <a:pt x="21600" y="93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27" name="Group 16"/>
            <p:cNvGrpSpPr>
              <a:grpSpLocks/>
            </p:cNvGrpSpPr>
            <p:nvPr/>
          </p:nvGrpSpPr>
          <p:grpSpPr bwMode="auto">
            <a:xfrm>
              <a:off x="2555" y="1591"/>
              <a:ext cx="144" cy="431"/>
              <a:chOff x="2555" y="1591"/>
              <a:chExt cx="144" cy="431"/>
            </a:xfrm>
          </p:grpSpPr>
          <p:sp>
            <p:nvSpPr>
              <p:cNvPr id="86070" name="Arc 17"/>
              <p:cNvSpPr>
                <a:spLocks/>
              </p:cNvSpPr>
              <p:nvPr/>
            </p:nvSpPr>
            <p:spPr bwMode="auto">
              <a:xfrm>
                <a:off x="2555" y="1591"/>
                <a:ext cx="144" cy="232"/>
              </a:xfrm>
              <a:custGeom>
                <a:avLst/>
                <a:gdLst>
                  <a:gd name="T0" fmla="*/ 0 w 21600"/>
                  <a:gd name="T1" fmla="*/ 2 h 21599"/>
                  <a:gd name="T2" fmla="*/ 1 w 21600"/>
                  <a:gd name="T3" fmla="*/ 0 h 21599"/>
                  <a:gd name="T4" fmla="*/ 1 w 21600"/>
                  <a:gd name="T5" fmla="*/ 2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06"/>
                    </a:moveTo>
                    <a:cubicBezTo>
                      <a:pt x="51" y="9671"/>
                      <a:pt x="9615" y="81"/>
                      <a:pt x="21449" y="-1"/>
                    </a:cubicBezTo>
                  </a:path>
                  <a:path w="21600" h="21599" stroke="0" extrusionOk="0">
                    <a:moveTo>
                      <a:pt x="0" y="21506"/>
                    </a:moveTo>
                    <a:cubicBezTo>
                      <a:pt x="51" y="9671"/>
                      <a:pt x="9615" y="81"/>
                      <a:pt x="21449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1" name="Arc 18"/>
              <p:cNvSpPr>
                <a:spLocks/>
              </p:cNvSpPr>
              <p:nvPr/>
            </p:nvSpPr>
            <p:spPr bwMode="auto">
              <a:xfrm>
                <a:off x="2555" y="1788"/>
                <a:ext cx="144" cy="234"/>
              </a:xfrm>
              <a:custGeom>
                <a:avLst/>
                <a:gdLst>
                  <a:gd name="T0" fmla="*/ 1 w 21600"/>
                  <a:gd name="T1" fmla="*/ 3 h 21693"/>
                  <a:gd name="T2" fmla="*/ 0 w 21600"/>
                  <a:gd name="T3" fmla="*/ 0 h 21693"/>
                  <a:gd name="T4" fmla="*/ 1 w 21600"/>
                  <a:gd name="T5" fmla="*/ 0 h 2169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93"/>
                  <a:gd name="T11" fmla="*/ 21600 w 21600"/>
                  <a:gd name="T12" fmla="*/ 21693 h 216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93" fill="none" extrusionOk="0">
                    <a:moveTo>
                      <a:pt x="21600" y="21693"/>
                    </a:moveTo>
                    <a:cubicBezTo>
                      <a:pt x="9670" y="21693"/>
                      <a:pt x="0" y="12022"/>
                      <a:pt x="0" y="93"/>
                    </a:cubicBezTo>
                    <a:cubicBezTo>
                      <a:pt x="-1" y="62"/>
                      <a:pt x="0" y="31"/>
                      <a:pt x="0" y="0"/>
                    </a:cubicBezTo>
                  </a:path>
                  <a:path w="21600" h="21693" stroke="0" extrusionOk="0">
                    <a:moveTo>
                      <a:pt x="21600" y="21693"/>
                    </a:moveTo>
                    <a:cubicBezTo>
                      <a:pt x="9670" y="21693"/>
                      <a:pt x="0" y="12022"/>
                      <a:pt x="0" y="93"/>
                    </a:cubicBezTo>
                    <a:cubicBezTo>
                      <a:pt x="-1" y="62"/>
                      <a:pt x="0" y="31"/>
                      <a:pt x="0" y="0"/>
                    </a:cubicBezTo>
                    <a:lnTo>
                      <a:pt x="21600" y="93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28" name="Arc 19"/>
            <p:cNvSpPr>
              <a:spLocks/>
            </p:cNvSpPr>
            <p:nvPr/>
          </p:nvSpPr>
          <p:spPr bwMode="auto">
            <a:xfrm>
              <a:off x="1547" y="1589"/>
              <a:ext cx="240" cy="144"/>
            </a:xfrm>
            <a:custGeom>
              <a:avLst/>
              <a:gdLst>
                <a:gd name="T0" fmla="*/ 3 w 21600"/>
                <a:gd name="T1" fmla="*/ 1 h 21600"/>
                <a:gd name="T2" fmla="*/ 0 w 21600"/>
                <a:gd name="T3" fmla="*/ 0 h 21600"/>
                <a:gd name="T4" fmla="*/ 3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9" name="Line 20"/>
            <p:cNvSpPr>
              <a:spLocks noChangeShapeType="1"/>
            </p:cNvSpPr>
            <p:nvPr/>
          </p:nvSpPr>
          <p:spPr bwMode="auto">
            <a:xfrm>
              <a:off x="1786" y="1733"/>
              <a:ext cx="2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Arc 21"/>
            <p:cNvSpPr>
              <a:spLocks/>
            </p:cNvSpPr>
            <p:nvPr/>
          </p:nvSpPr>
          <p:spPr bwMode="auto">
            <a:xfrm>
              <a:off x="3514" y="1830"/>
              <a:ext cx="336" cy="288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1" name="Line 22"/>
            <p:cNvSpPr>
              <a:spLocks noChangeShapeType="1"/>
            </p:cNvSpPr>
            <p:nvPr/>
          </p:nvSpPr>
          <p:spPr bwMode="auto">
            <a:xfrm>
              <a:off x="3754" y="2213"/>
              <a:ext cx="0" cy="1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2" name="Rectangle 23"/>
            <p:cNvSpPr>
              <a:spLocks noChangeArrowheads="1"/>
            </p:cNvSpPr>
            <p:nvPr/>
          </p:nvSpPr>
          <p:spPr bwMode="auto">
            <a:xfrm>
              <a:off x="1379" y="1003"/>
              <a:ext cx="3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 i="1"/>
                <a:t>x</a:t>
              </a:r>
              <a:r>
                <a:rPr lang="en-US" altLang="en-US" sz="3600" i="1" baseline="-25000"/>
                <a:t>1</a:t>
              </a:r>
            </a:p>
          </p:txBody>
        </p:sp>
        <p:sp>
          <p:nvSpPr>
            <p:cNvPr id="86033" name="Arc 24"/>
            <p:cNvSpPr>
              <a:spLocks/>
            </p:cNvSpPr>
            <p:nvPr/>
          </p:nvSpPr>
          <p:spPr bwMode="auto">
            <a:xfrm>
              <a:off x="1595" y="1926"/>
              <a:ext cx="336" cy="288"/>
            </a:xfrm>
            <a:custGeom>
              <a:avLst/>
              <a:gdLst>
                <a:gd name="T0" fmla="*/ 0 w 21600"/>
                <a:gd name="T1" fmla="*/ 4 h 21600"/>
                <a:gd name="T2" fmla="*/ 5 w 21600"/>
                <a:gd name="T3" fmla="*/ 0 h 21600"/>
                <a:gd name="T4" fmla="*/ 5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4" name="Line 25"/>
            <p:cNvSpPr>
              <a:spLocks noChangeShapeType="1"/>
            </p:cNvSpPr>
            <p:nvPr/>
          </p:nvSpPr>
          <p:spPr bwMode="auto">
            <a:xfrm>
              <a:off x="1930" y="1925"/>
              <a:ext cx="14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5" name="Line 26"/>
            <p:cNvSpPr>
              <a:spLocks noChangeShapeType="1"/>
            </p:cNvSpPr>
            <p:nvPr/>
          </p:nvSpPr>
          <p:spPr bwMode="auto">
            <a:xfrm>
              <a:off x="1594" y="2213"/>
              <a:ext cx="0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Line 27"/>
            <p:cNvSpPr>
              <a:spLocks noChangeShapeType="1"/>
            </p:cNvSpPr>
            <p:nvPr/>
          </p:nvSpPr>
          <p:spPr bwMode="auto">
            <a:xfrm>
              <a:off x="1354" y="1829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7" name="Arc 28"/>
            <p:cNvSpPr>
              <a:spLocks/>
            </p:cNvSpPr>
            <p:nvPr/>
          </p:nvSpPr>
          <p:spPr bwMode="auto">
            <a:xfrm>
              <a:off x="3418" y="1926"/>
              <a:ext cx="336" cy="288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8" name="Rectangle 29"/>
            <p:cNvSpPr>
              <a:spLocks noChangeArrowheads="1"/>
            </p:cNvSpPr>
            <p:nvPr/>
          </p:nvSpPr>
          <p:spPr bwMode="auto">
            <a:xfrm>
              <a:off x="659" y="1675"/>
              <a:ext cx="3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 i="1">
                  <a:solidFill>
                    <a:schemeClr val="tx2"/>
                  </a:solidFill>
                </a:rPr>
                <a:t>x</a:t>
              </a:r>
              <a:r>
                <a:rPr lang="en-US" altLang="en-US" sz="3600" i="1" baseline="-25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6039" name="Line 30"/>
            <p:cNvSpPr>
              <a:spLocks noChangeShapeType="1"/>
            </p:cNvSpPr>
            <p:nvPr/>
          </p:nvSpPr>
          <p:spPr bwMode="auto">
            <a:xfrm flipH="1">
              <a:off x="984" y="3009"/>
              <a:ext cx="34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0" name="Line 31"/>
            <p:cNvSpPr>
              <a:spLocks noChangeShapeType="1"/>
            </p:cNvSpPr>
            <p:nvPr/>
          </p:nvSpPr>
          <p:spPr bwMode="auto">
            <a:xfrm>
              <a:off x="970" y="182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1" name="Line 32"/>
            <p:cNvSpPr>
              <a:spLocks noChangeShapeType="1"/>
            </p:cNvSpPr>
            <p:nvPr/>
          </p:nvSpPr>
          <p:spPr bwMode="auto">
            <a:xfrm>
              <a:off x="1546" y="1301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2" name="Line 33"/>
            <p:cNvSpPr>
              <a:spLocks noChangeShapeType="1"/>
            </p:cNvSpPr>
            <p:nvPr/>
          </p:nvSpPr>
          <p:spPr bwMode="auto">
            <a:xfrm>
              <a:off x="3850" y="2117"/>
              <a:ext cx="0" cy="12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3" name="Arc 34"/>
            <p:cNvSpPr>
              <a:spLocks/>
            </p:cNvSpPr>
            <p:nvPr/>
          </p:nvSpPr>
          <p:spPr bwMode="auto">
            <a:xfrm>
              <a:off x="1643" y="2934"/>
              <a:ext cx="336" cy="288"/>
            </a:xfrm>
            <a:custGeom>
              <a:avLst/>
              <a:gdLst>
                <a:gd name="T0" fmla="*/ 0 w 21600"/>
                <a:gd name="T1" fmla="*/ 4 h 21600"/>
                <a:gd name="T2" fmla="*/ 5 w 21600"/>
                <a:gd name="T3" fmla="*/ 0 h 21600"/>
                <a:gd name="T4" fmla="*/ 5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4" name="Line 35"/>
            <p:cNvSpPr>
              <a:spLocks noChangeShapeType="1"/>
            </p:cNvSpPr>
            <p:nvPr/>
          </p:nvSpPr>
          <p:spPr bwMode="auto">
            <a:xfrm>
              <a:off x="1978" y="2933"/>
              <a:ext cx="20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5" name="Arc 36"/>
            <p:cNvSpPr>
              <a:spLocks/>
            </p:cNvSpPr>
            <p:nvPr/>
          </p:nvSpPr>
          <p:spPr bwMode="auto">
            <a:xfrm>
              <a:off x="1344" y="2736"/>
              <a:ext cx="254" cy="269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6" name="Rectangle 37"/>
            <p:cNvSpPr>
              <a:spLocks noChangeArrowheads="1"/>
            </p:cNvSpPr>
            <p:nvPr/>
          </p:nvSpPr>
          <p:spPr bwMode="auto">
            <a:xfrm>
              <a:off x="659" y="2827"/>
              <a:ext cx="3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 i="1">
                  <a:solidFill>
                    <a:schemeClr val="tx2"/>
                  </a:solidFill>
                </a:rPr>
                <a:t>x</a:t>
              </a:r>
              <a:r>
                <a:rPr lang="en-US" altLang="en-US" sz="3600" i="1" baseline="-25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6047" name="Line 38"/>
            <p:cNvSpPr>
              <a:spLocks noChangeShapeType="1"/>
            </p:cNvSpPr>
            <p:nvPr/>
          </p:nvSpPr>
          <p:spPr bwMode="auto">
            <a:xfrm>
              <a:off x="4042" y="2933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8" name="Rectangle 39"/>
            <p:cNvSpPr>
              <a:spLocks noChangeArrowheads="1"/>
            </p:cNvSpPr>
            <p:nvPr/>
          </p:nvSpPr>
          <p:spPr bwMode="auto">
            <a:xfrm>
              <a:off x="4355" y="2779"/>
              <a:ext cx="3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 i="1">
                  <a:solidFill>
                    <a:schemeClr val="tx2"/>
                  </a:solidFill>
                </a:rPr>
                <a:t>x</a:t>
              </a:r>
              <a:r>
                <a:rPr lang="en-US" altLang="en-US" sz="3600" i="1" baseline="-25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6049" name="Line 40"/>
            <p:cNvSpPr>
              <a:spLocks noChangeShapeType="1"/>
            </p:cNvSpPr>
            <p:nvPr/>
          </p:nvSpPr>
          <p:spPr bwMode="auto">
            <a:xfrm>
              <a:off x="1642" y="3221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0" name="Rectangle 41"/>
            <p:cNvSpPr>
              <a:spLocks noChangeArrowheads="1"/>
            </p:cNvSpPr>
            <p:nvPr/>
          </p:nvSpPr>
          <p:spPr bwMode="auto">
            <a:xfrm>
              <a:off x="1243" y="143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051" name="Rectangle 42"/>
            <p:cNvSpPr>
              <a:spLocks noChangeArrowheads="1"/>
            </p:cNvSpPr>
            <p:nvPr/>
          </p:nvSpPr>
          <p:spPr bwMode="auto">
            <a:xfrm>
              <a:off x="3878" y="144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6052" name="Rectangle 43"/>
            <p:cNvSpPr>
              <a:spLocks noChangeArrowheads="1"/>
            </p:cNvSpPr>
            <p:nvPr/>
          </p:nvSpPr>
          <p:spPr bwMode="auto">
            <a:xfrm>
              <a:off x="3958" y="304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86053" name="Rectangle 44"/>
            <p:cNvSpPr>
              <a:spLocks noChangeArrowheads="1"/>
            </p:cNvSpPr>
            <p:nvPr/>
          </p:nvSpPr>
          <p:spPr bwMode="auto">
            <a:xfrm>
              <a:off x="1241" y="304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86054" name="Rectangle 45"/>
            <p:cNvSpPr>
              <a:spLocks noChangeArrowheads="1"/>
            </p:cNvSpPr>
            <p:nvPr/>
          </p:nvSpPr>
          <p:spPr bwMode="auto">
            <a:xfrm>
              <a:off x="4045" y="2208"/>
              <a:ext cx="11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latin typeface="Symbol" pitchFamily="18" charset="2"/>
                </a:rPr>
                <a:t>l</a:t>
              </a:r>
              <a:r>
                <a:rPr lang="en-US" altLang="en-US" sz="3600" baseline="-25000"/>
                <a:t>23</a:t>
              </a:r>
              <a:r>
                <a:rPr lang="en-US" altLang="en-US" sz="2800"/>
                <a:t>=</a:t>
              </a:r>
              <a:r>
                <a:rPr lang="en-US" altLang="en-US" sz="2800" i="1"/>
                <a:t>x</a:t>
              </a:r>
              <a:r>
                <a:rPr lang="en-US" altLang="en-US" sz="3600" baseline="-25000"/>
                <a:t>2</a:t>
              </a:r>
              <a:r>
                <a:rPr lang="en-US" altLang="en-US" sz="2800"/>
                <a:t>+</a:t>
              </a:r>
              <a:r>
                <a:rPr lang="en-US" altLang="en-US" sz="2800" i="1"/>
                <a:t>x</a:t>
              </a:r>
              <a:r>
                <a:rPr lang="en-US" altLang="en-US" sz="3600" baseline="-25000"/>
                <a:t>3</a:t>
              </a:r>
            </a:p>
          </p:txBody>
        </p:sp>
        <p:grpSp>
          <p:nvGrpSpPr>
            <p:cNvPr id="86055" name="Group 46"/>
            <p:cNvGrpSpPr>
              <a:grpSpLocks/>
            </p:cNvGrpSpPr>
            <p:nvPr/>
          </p:nvGrpSpPr>
          <p:grpSpPr bwMode="auto">
            <a:xfrm>
              <a:off x="2698" y="1590"/>
              <a:ext cx="144" cy="432"/>
              <a:chOff x="2698" y="1590"/>
              <a:chExt cx="144" cy="432"/>
            </a:xfrm>
          </p:grpSpPr>
          <p:sp>
            <p:nvSpPr>
              <p:cNvPr id="86068" name="Arc 47"/>
              <p:cNvSpPr>
                <a:spLocks/>
              </p:cNvSpPr>
              <p:nvPr/>
            </p:nvSpPr>
            <p:spPr bwMode="auto">
              <a:xfrm>
                <a:off x="2698" y="1590"/>
                <a:ext cx="144" cy="233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3 h 21600"/>
                  <a:gd name="T4" fmla="*/ 0 w 21600"/>
                  <a:gd name="T5" fmla="*/ 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893" y="0"/>
                      <a:pt x="21548" y="9614"/>
                      <a:pt x="21599" y="21507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893" y="0"/>
                      <a:pt x="21548" y="9614"/>
                      <a:pt x="21599" y="2150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9" name="Arc 48"/>
              <p:cNvSpPr>
                <a:spLocks/>
              </p:cNvSpPr>
              <p:nvPr/>
            </p:nvSpPr>
            <p:spPr bwMode="auto">
              <a:xfrm>
                <a:off x="2698" y="1788"/>
                <a:ext cx="144" cy="234"/>
              </a:xfrm>
              <a:custGeom>
                <a:avLst/>
                <a:gdLst>
                  <a:gd name="T0" fmla="*/ 1 w 21600"/>
                  <a:gd name="T1" fmla="*/ 0 h 21693"/>
                  <a:gd name="T2" fmla="*/ 0 w 21600"/>
                  <a:gd name="T3" fmla="*/ 3 h 21693"/>
                  <a:gd name="T4" fmla="*/ 0 w 21600"/>
                  <a:gd name="T5" fmla="*/ 0 h 2169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93"/>
                  <a:gd name="T11" fmla="*/ 21600 w 21600"/>
                  <a:gd name="T12" fmla="*/ 21693 h 216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93" fill="none" extrusionOk="0">
                    <a:moveTo>
                      <a:pt x="21599" y="0"/>
                    </a:moveTo>
                    <a:cubicBezTo>
                      <a:pt x="21599" y="31"/>
                      <a:pt x="21600" y="62"/>
                      <a:pt x="21600" y="93"/>
                    </a:cubicBezTo>
                    <a:cubicBezTo>
                      <a:pt x="21600" y="12022"/>
                      <a:pt x="11929" y="21692"/>
                      <a:pt x="0" y="21693"/>
                    </a:cubicBezTo>
                  </a:path>
                  <a:path w="21600" h="21693" stroke="0" extrusionOk="0">
                    <a:moveTo>
                      <a:pt x="21599" y="0"/>
                    </a:moveTo>
                    <a:cubicBezTo>
                      <a:pt x="21599" y="31"/>
                      <a:pt x="21600" y="62"/>
                      <a:pt x="21600" y="93"/>
                    </a:cubicBezTo>
                    <a:cubicBezTo>
                      <a:pt x="21600" y="12022"/>
                      <a:pt x="11929" y="21692"/>
                      <a:pt x="0" y="21693"/>
                    </a:cubicBezTo>
                    <a:lnTo>
                      <a:pt x="0" y="93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56" name="Rectangle 49"/>
            <p:cNvSpPr>
              <a:spLocks noChangeArrowheads="1"/>
            </p:cNvSpPr>
            <p:nvPr/>
          </p:nvSpPr>
          <p:spPr bwMode="auto">
            <a:xfrm>
              <a:off x="2345" y="3115"/>
              <a:ext cx="8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latin typeface="Symbol" pitchFamily="18" charset="2"/>
                </a:rPr>
                <a:t>l</a:t>
              </a:r>
              <a:r>
                <a:rPr lang="en-US" altLang="en-US" sz="3600" baseline="-25000"/>
                <a:t>34</a:t>
              </a:r>
              <a:r>
                <a:rPr lang="en-US" altLang="en-US" sz="2800"/>
                <a:t>=</a:t>
              </a:r>
              <a:r>
                <a:rPr lang="en-US" altLang="en-US" sz="2800" i="1"/>
                <a:t>x</a:t>
              </a:r>
              <a:r>
                <a:rPr lang="en-US" altLang="en-US" sz="3600" baseline="-25000"/>
                <a:t>4</a:t>
              </a:r>
            </a:p>
          </p:txBody>
        </p:sp>
        <p:grpSp>
          <p:nvGrpSpPr>
            <p:cNvPr id="86057" name="Group 50"/>
            <p:cNvGrpSpPr>
              <a:grpSpLocks/>
            </p:cNvGrpSpPr>
            <p:nvPr/>
          </p:nvGrpSpPr>
          <p:grpSpPr bwMode="auto">
            <a:xfrm>
              <a:off x="2698" y="2694"/>
              <a:ext cx="144" cy="432"/>
              <a:chOff x="2698" y="2694"/>
              <a:chExt cx="144" cy="432"/>
            </a:xfrm>
          </p:grpSpPr>
          <p:sp>
            <p:nvSpPr>
              <p:cNvPr id="86066" name="Arc 51"/>
              <p:cNvSpPr>
                <a:spLocks/>
              </p:cNvSpPr>
              <p:nvPr/>
            </p:nvSpPr>
            <p:spPr bwMode="auto">
              <a:xfrm>
                <a:off x="2698" y="2694"/>
                <a:ext cx="144" cy="233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3 h 21600"/>
                  <a:gd name="T4" fmla="*/ 0 w 21600"/>
                  <a:gd name="T5" fmla="*/ 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893" y="0"/>
                      <a:pt x="21548" y="9614"/>
                      <a:pt x="21599" y="21507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893" y="0"/>
                      <a:pt x="21548" y="9614"/>
                      <a:pt x="21599" y="2150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7" name="Arc 52"/>
              <p:cNvSpPr>
                <a:spLocks/>
              </p:cNvSpPr>
              <p:nvPr/>
            </p:nvSpPr>
            <p:spPr bwMode="auto">
              <a:xfrm>
                <a:off x="2698" y="2892"/>
                <a:ext cx="144" cy="234"/>
              </a:xfrm>
              <a:custGeom>
                <a:avLst/>
                <a:gdLst>
                  <a:gd name="T0" fmla="*/ 1 w 21600"/>
                  <a:gd name="T1" fmla="*/ 0 h 21693"/>
                  <a:gd name="T2" fmla="*/ 0 w 21600"/>
                  <a:gd name="T3" fmla="*/ 3 h 21693"/>
                  <a:gd name="T4" fmla="*/ 0 w 21600"/>
                  <a:gd name="T5" fmla="*/ 0 h 2169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93"/>
                  <a:gd name="T11" fmla="*/ 21600 w 21600"/>
                  <a:gd name="T12" fmla="*/ 21693 h 216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93" fill="none" extrusionOk="0">
                    <a:moveTo>
                      <a:pt x="21599" y="0"/>
                    </a:moveTo>
                    <a:cubicBezTo>
                      <a:pt x="21599" y="31"/>
                      <a:pt x="21600" y="62"/>
                      <a:pt x="21600" y="93"/>
                    </a:cubicBezTo>
                    <a:cubicBezTo>
                      <a:pt x="21600" y="12022"/>
                      <a:pt x="11929" y="21692"/>
                      <a:pt x="0" y="21693"/>
                    </a:cubicBezTo>
                  </a:path>
                  <a:path w="21600" h="21693" stroke="0" extrusionOk="0">
                    <a:moveTo>
                      <a:pt x="21599" y="0"/>
                    </a:moveTo>
                    <a:cubicBezTo>
                      <a:pt x="21599" y="31"/>
                      <a:pt x="21600" y="62"/>
                      <a:pt x="21600" y="93"/>
                    </a:cubicBezTo>
                    <a:cubicBezTo>
                      <a:pt x="21600" y="12022"/>
                      <a:pt x="11929" y="21692"/>
                      <a:pt x="0" y="21693"/>
                    </a:cubicBezTo>
                    <a:lnTo>
                      <a:pt x="0" y="93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58" name="Group 53"/>
            <p:cNvGrpSpPr>
              <a:grpSpLocks/>
            </p:cNvGrpSpPr>
            <p:nvPr/>
          </p:nvGrpSpPr>
          <p:grpSpPr bwMode="auto">
            <a:xfrm>
              <a:off x="3587" y="2381"/>
              <a:ext cx="432" cy="144"/>
              <a:chOff x="3587" y="2381"/>
              <a:chExt cx="432" cy="144"/>
            </a:xfrm>
          </p:grpSpPr>
          <p:sp>
            <p:nvSpPr>
              <p:cNvPr id="86064" name="Arc 54"/>
              <p:cNvSpPr>
                <a:spLocks/>
              </p:cNvSpPr>
              <p:nvPr/>
            </p:nvSpPr>
            <p:spPr bwMode="auto">
              <a:xfrm>
                <a:off x="3587" y="2381"/>
                <a:ext cx="233" cy="144"/>
              </a:xfrm>
              <a:custGeom>
                <a:avLst/>
                <a:gdLst>
                  <a:gd name="T0" fmla="*/ 3 w 21600"/>
                  <a:gd name="T1" fmla="*/ 1 h 21600"/>
                  <a:gd name="T2" fmla="*/ 0 w 21600"/>
                  <a:gd name="T3" fmla="*/ 0 h 21600"/>
                  <a:gd name="T4" fmla="*/ 3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507" y="21599"/>
                    </a:moveTo>
                    <a:cubicBezTo>
                      <a:pt x="9614" y="21548"/>
                      <a:pt x="0" y="11893"/>
                      <a:pt x="0" y="0"/>
                    </a:cubicBezTo>
                  </a:path>
                  <a:path w="21600" h="21600" stroke="0" extrusionOk="0">
                    <a:moveTo>
                      <a:pt x="21507" y="21599"/>
                    </a:moveTo>
                    <a:cubicBezTo>
                      <a:pt x="9614" y="21548"/>
                      <a:pt x="0" y="11893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5" name="Arc 55"/>
              <p:cNvSpPr>
                <a:spLocks/>
              </p:cNvSpPr>
              <p:nvPr/>
            </p:nvSpPr>
            <p:spPr bwMode="auto">
              <a:xfrm>
                <a:off x="3785" y="2381"/>
                <a:ext cx="234" cy="144"/>
              </a:xfrm>
              <a:custGeom>
                <a:avLst/>
                <a:gdLst>
                  <a:gd name="T0" fmla="*/ 3 w 21693"/>
                  <a:gd name="T1" fmla="*/ 0 h 21600"/>
                  <a:gd name="T2" fmla="*/ 0 w 21693"/>
                  <a:gd name="T3" fmla="*/ 1 h 21600"/>
                  <a:gd name="T4" fmla="*/ 0 w 216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93"/>
                  <a:gd name="T10" fmla="*/ 0 h 21600"/>
                  <a:gd name="T11" fmla="*/ 21693 w 216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3" h="21600" fill="none" extrusionOk="0">
                    <a:moveTo>
                      <a:pt x="21693" y="0"/>
                    </a:moveTo>
                    <a:cubicBezTo>
                      <a:pt x="21693" y="11929"/>
                      <a:pt x="12022" y="21600"/>
                      <a:pt x="93" y="21600"/>
                    </a:cubicBezTo>
                    <a:cubicBezTo>
                      <a:pt x="62" y="21600"/>
                      <a:pt x="31" y="21599"/>
                      <a:pt x="0" y="21599"/>
                    </a:cubicBezTo>
                  </a:path>
                  <a:path w="21693" h="21600" stroke="0" extrusionOk="0">
                    <a:moveTo>
                      <a:pt x="21693" y="0"/>
                    </a:moveTo>
                    <a:cubicBezTo>
                      <a:pt x="21693" y="11929"/>
                      <a:pt x="12022" y="21600"/>
                      <a:pt x="93" y="21600"/>
                    </a:cubicBezTo>
                    <a:cubicBezTo>
                      <a:pt x="62" y="21600"/>
                      <a:pt x="31" y="21599"/>
                      <a:pt x="0" y="21599"/>
                    </a:cubicBezTo>
                    <a:lnTo>
                      <a:pt x="93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59" name="Group 56"/>
            <p:cNvGrpSpPr>
              <a:grpSpLocks/>
            </p:cNvGrpSpPr>
            <p:nvPr/>
          </p:nvGrpSpPr>
          <p:grpSpPr bwMode="auto">
            <a:xfrm>
              <a:off x="1379" y="2381"/>
              <a:ext cx="432" cy="144"/>
              <a:chOff x="1379" y="2381"/>
              <a:chExt cx="432" cy="144"/>
            </a:xfrm>
          </p:grpSpPr>
          <p:sp>
            <p:nvSpPr>
              <p:cNvPr id="86062" name="Arc 57"/>
              <p:cNvSpPr>
                <a:spLocks/>
              </p:cNvSpPr>
              <p:nvPr/>
            </p:nvSpPr>
            <p:spPr bwMode="auto">
              <a:xfrm>
                <a:off x="1379" y="2381"/>
                <a:ext cx="233" cy="144"/>
              </a:xfrm>
              <a:custGeom>
                <a:avLst/>
                <a:gdLst>
                  <a:gd name="T0" fmla="*/ 3 w 21600"/>
                  <a:gd name="T1" fmla="*/ 1 h 21600"/>
                  <a:gd name="T2" fmla="*/ 0 w 21600"/>
                  <a:gd name="T3" fmla="*/ 0 h 21600"/>
                  <a:gd name="T4" fmla="*/ 3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507" y="21599"/>
                    </a:moveTo>
                    <a:cubicBezTo>
                      <a:pt x="9614" y="21548"/>
                      <a:pt x="0" y="11893"/>
                      <a:pt x="0" y="0"/>
                    </a:cubicBezTo>
                  </a:path>
                  <a:path w="21600" h="21600" stroke="0" extrusionOk="0">
                    <a:moveTo>
                      <a:pt x="21507" y="21599"/>
                    </a:moveTo>
                    <a:cubicBezTo>
                      <a:pt x="9614" y="21548"/>
                      <a:pt x="0" y="11893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3" name="Arc 58"/>
              <p:cNvSpPr>
                <a:spLocks/>
              </p:cNvSpPr>
              <p:nvPr/>
            </p:nvSpPr>
            <p:spPr bwMode="auto">
              <a:xfrm>
                <a:off x="1577" y="2381"/>
                <a:ext cx="234" cy="144"/>
              </a:xfrm>
              <a:custGeom>
                <a:avLst/>
                <a:gdLst>
                  <a:gd name="T0" fmla="*/ 3 w 21693"/>
                  <a:gd name="T1" fmla="*/ 0 h 21600"/>
                  <a:gd name="T2" fmla="*/ 0 w 21693"/>
                  <a:gd name="T3" fmla="*/ 1 h 21600"/>
                  <a:gd name="T4" fmla="*/ 0 w 216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93"/>
                  <a:gd name="T10" fmla="*/ 0 h 21600"/>
                  <a:gd name="T11" fmla="*/ 21693 w 216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3" h="21600" fill="none" extrusionOk="0">
                    <a:moveTo>
                      <a:pt x="21693" y="0"/>
                    </a:moveTo>
                    <a:cubicBezTo>
                      <a:pt x="21693" y="11929"/>
                      <a:pt x="12022" y="21600"/>
                      <a:pt x="93" y="21600"/>
                    </a:cubicBezTo>
                    <a:cubicBezTo>
                      <a:pt x="62" y="21600"/>
                      <a:pt x="31" y="21599"/>
                      <a:pt x="0" y="21599"/>
                    </a:cubicBezTo>
                  </a:path>
                  <a:path w="21693" h="21600" stroke="0" extrusionOk="0">
                    <a:moveTo>
                      <a:pt x="21693" y="0"/>
                    </a:moveTo>
                    <a:cubicBezTo>
                      <a:pt x="21693" y="11929"/>
                      <a:pt x="12022" y="21600"/>
                      <a:pt x="93" y="21600"/>
                    </a:cubicBezTo>
                    <a:cubicBezTo>
                      <a:pt x="62" y="21600"/>
                      <a:pt x="31" y="21599"/>
                      <a:pt x="0" y="21599"/>
                    </a:cubicBezTo>
                    <a:lnTo>
                      <a:pt x="93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60" name="Rectangle 59"/>
            <p:cNvSpPr>
              <a:spLocks noChangeArrowheads="1"/>
            </p:cNvSpPr>
            <p:nvPr/>
          </p:nvSpPr>
          <p:spPr bwMode="auto">
            <a:xfrm>
              <a:off x="632" y="2229"/>
              <a:ext cx="8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latin typeface="Symbol" pitchFamily="18" charset="2"/>
                </a:rPr>
                <a:t>l</a:t>
              </a:r>
              <a:r>
                <a:rPr lang="en-US" altLang="en-US" sz="3600" baseline="-25000"/>
                <a:t>41</a:t>
              </a:r>
              <a:r>
                <a:rPr lang="en-US" altLang="en-US" sz="2800"/>
                <a:t>=</a:t>
              </a:r>
              <a:r>
                <a:rPr lang="en-US" altLang="en-US" sz="2800" i="1"/>
                <a:t>x</a:t>
              </a:r>
              <a:r>
                <a:rPr lang="en-US" altLang="en-US" sz="3600" baseline="-25000"/>
                <a:t>3</a:t>
              </a:r>
            </a:p>
          </p:txBody>
        </p:sp>
        <p:sp>
          <p:nvSpPr>
            <p:cNvPr id="86061" name="Rectangle 60"/>
            <p:cNvSpPr>
              <a:spLocks noChangeArrowheads="1"/>
            </p:cNvSpPr>
            <p:nvPr/>
          </p:nvSpPr>
          <p:spPr bwMode="auto">
            <a:xfrm>
              <a:off x="1891" y="1200"/>
              <a:ext cx="15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latin typeface="Symbol" pitchFamily="18" charset="2"/>
                </a:rPr>
                <a:t>l</a:t>
              </a:r>
              <a:r>
                <a:rPr lang="en-US" altLang="en-US" sz="3600" baseline="-25000"/>
                <a:t>12</a:t>
              </a:r>
              <a:r>
                <a:rPr lang="en-US" altLang="en-US" sz="2800"/>
                <a:t>=</a:t>
              </a:r>
              <a:r>
                <a:rPr lang="en-US" altLang="en-US" sz="2800" i="1"/>
                <a:t>x</a:t>
              </a:r>
              <a:r>
                <a:rPr lang="en-US" altLang="en-US" sz="3600" baseline="-25000"/>
                <a:t>1</a:t>
              </a:r>
              <a:r>
                <a:rPr lang="en-US" altLang="en-US" sz="2800"/>
                <a:t>+</a:t>
              </a:r>
              <a:r>
                <a:rPr lang="en-US" altLang="en-US" sz="2800" i="1"/>
                <a:t>x</a:t>
              </a:r>
              <a:r>
                <a:rPr lang="en-US" altLang="en-US" sz="3600" baseline="-25000"/>
                <a:t>2</a:t>
              </a:r>
              <a:r>
                <a:rPr lang="en-US" altLang="en-US" sz="2800"/>
                <a:t>+</a:t>
              </a:r>
              <a:r>
                <a:rPr lang="en-US" altLang="en-US" sz="2800" i="1"/>
                <a:t>x</a:t>
              </a:r>
              <a:r>
                <a:rPr lang="en-US" altLang="en-US" sz="3600" baseline="-25000"/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KIA:  Network Model  (3)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This model is appropriate for virtual circuit networks</a:t>
            </a:r>
          </a:p>
          <a:p>
            <a:pPr marL="703263" lvl="1" indent="-261938" eaLnBrk="1" hangingPunct="1"/>
            <a:r>
              <a:rPr lang="en-US" altLang="en-US" smtClean="0"/>
              <a:t>Each stream represents a separate virtual circuit</a:t>
            </a:r>
          </a:p>
          <a:p>
            <a:pPr marL="703263" lvl="1" indent="-261938" eaLnBrk="1" hangingPunct="1"/>
            <a:r>
              <a:rPr lang="en-US" altLang="en-US" smtClean="0"/>
              <a:t>Packets follow a fixed path through the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KIA:  Network Model  (4)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be adapted to model datagram networks</a:t>
            </a:r>
          </a:p>
          <a:p>
            <a:pPr lvl="1" eaLnBrk="1" hangingPunct="1"/>
            <a:r>
              <a:rPr lang="en-US" altLang="en-US" smtClean="0"/>
              <a:t>Packets from the same stream may take different paths through the network</a:t>
            </a:r>
          </a:p>
          <a:p>
            <a:pPr lvl="1" eaLnBrk="1" hangingPunct="1"/>
            <a:r>
              <a:rPr lang="en-US" altLang="en-US" smtClean="0"/>
              <a:t>Let </a:t>
            </a:r>
            <a:r>
              <a:rPr lang="en-US" altLang="en-US" i="1" smtClean="0"/>
              <a:t>f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(</a:t>
            </a:r>
            <a:r>
              <a:rPr lang="en-US" altLang="en-US" i="1" smtClean="0"/>
              <a:t>s)</a:t>
            </a:r>
            <a:r>
              <a:rPr lang="en-US" altLang="en-US" smtClean="0"/>
              <a:t> be the fraction of stream </a:t>
            </a:r>
            <a:r>
              <a:rPr lang="en-US" altLang="en-US" i="1" smtClean="0"/>
              <a:t>s</a:t>
            </a:r>
            <a:r>
              <a:rPr lang="en-US" altLang="en-US" smtClean="0"/>
              <a:t> packets that go over link (</a:t>
            </a:r>
            <a:r>
              <a:rPr lang="en-US" altLang="en-US" i="1" smtClean="0"/>
              <a:t>i</a:t>
            </a:r>
            <a:r>
              <a:rPr lang="en-US" altLang="en-US" smtClean="0"/>
              <a:t>,</a:t>
            </a:r>
            <a:r>
              <a:rPr lang="en-US" altLang="en-US" i="1" smtClean="0"/>
              <a:t>j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Link arrival rate is </a:t>
            </a:r>
          </a:p>
        </p:txBody>
      </p:sp>
      <p:graphicFrame>
        <p:nvGraphicFramePr>
          <p:cNvPr id="18434" name="Object 34"/>
          <p:cNvGraphicFramePr>
            <a:graphicFrameLocks noChangeAspect="1"/>
          </p:cNvGraphicFramePr>
          <p:nvPr/>
        </p:nvGraphicFramePr>
        <p:xfrm>
          <a:off x="3209925" y="3384550"/>
          <a:ext cx="21018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1359360" imgH="482760" progId="Equation.DSMT4">
                  <p:embed/>
                </p:oleObj>
              </mc:Choice>
              <mc:Fallback>
                <p:oleObj name="Equation" r:id="rId3" imgW="1359360" imgH="4827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3384550"/>
                        <a:ext cx="21018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Analysis Using KIA  (1)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Recall that for link (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j</a:t>
            </a:r>
            <a:r>
              <a:rPr lang="en-US" altLang="en-US" smtClean="0"/>
              <a:t>),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marL="327025" indent="-327025" eaLnBrk="1" hangingPunct="1"/>
            <a:r>
              <a:rPr lang="en-US" altLang="en-US" smtClean="0"/>
              <a:t>Let 1/</a:t>
            </a:r>
            <a:r>
              <a:rPr lang="en-US" altLang="en-US" smtClean="0">
                <a:latin typeface="Symbol" pitchFamily="18" charset="2"/>
              </a:rPr>
              <a:t>m</a:t>
            </a:r>
            <a:r>
              <a:rPr lang="en-US" altLang="en-US" sz="2400" i="1" baseline="-25000" smtClean="0"/>
              <a:t>ij</a:t>
            </a:r>
            <a:r>
              <a:rPr lang="en-US" altLang="en-US" sz="2400" smtClean="0"/>
              <a:t> </a:t>
            </a:r>
            <a:r>
              <a:rPr lang="en-US" altLang="en-US" smtClean="0"/>
              <a:t>be the average packet transmission time for link (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j</a:t>
            </a:r>
            <a:r>
              <a:rPr lang="en-US" altLang="en-US" smtClean="0"/>
              <a:t>)</a:t>
            </a:r>
          </a:p>
          <a:p>
            <a:pPr marL="327025" indent="-327025" eaLnBrk="1" hangingPunct="1"/>
            <a:r>
              <a:rPr lang="en-US" altLang="en-US" smtClean="0"/>
              <a:t>Using the M/M/1 model, the average number of packets in queue or in service at link (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j</a:t>
            </a:r>
            <a:r>
              <a:rPr lang="en-US" altLang="en-US" smtClean="0"/>
              <a:t>), </a:t>
            </a:r>
            <a:r>
              <a:rPr lang="en-US" altLang="en-US" i="1" smtClean="0"/>
              <a:t>N</a:t>
            </a:r>
            <a:r>
              <a:rPr lang="en-US" altLang="en-US" i="1" baseline="-25000" smtClean="0"/>
              <a:t>ij</a:t>
            </a:r>
            <a:r>
              <a:rPr lang="en-US" altLang="en-US" smtClean="0"/>
              <a:t> is</a:t>
            </a:r>
          </a:p>
        </p:txBody>
      </p:sp>
      <p:graphicFrame>
        <p:nvGraphicFramePr>
          <p:cNvPr id="19458" name="Object 74"/>
          <p:cNvGraphicFramePr>
            <a:graphicFrameLocks noChangeAspect="1"/>
          </p:cNvGraphicFramePr>
          <p:nvPr/>
        </p:nvGraphicFramePr>
        <p:xfrm>
          <a:off x="3657600" y="1689100"/>
          <a:ext cx="2233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4" imgW="1473480" imgH="507960" progId="Equation.DSMT4">
                  <p:embed/>
                </p:oleObj>
              </mc:Choice>
              <mc:Fallback>
                <p:oleObj name="Equation" r:id="rId4" imgW="1473480" imgH="50796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89100"/>
                        <a:ext cx="2233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75"/>
          <p:cNvGraphicFramePr>
            <a:graphicFrameLocks noChangeAspect="1"/>
          </p:cNvGraphicFramePr>
          <p:nvPr/>
        </p:nvGraphicFramePr>
        <p:xfrm>
          <a:off x="3663950" y="3979863"/>
          <a:ext cx="17002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6" imgW="1117800" imgH="609840" progId="Equation.DSMT4">
                  <p:embed/>
                </p:oleObj>
              </mc:Choice>
              <mc:Fallback>
                <p:oleObj name="Equation" r:id="rId6" imgW="1117800" imgH="60984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979863"/>
                        <a:ext cx="17002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Analysis Using KIA  (2)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The average number of customers in the </a:t>
            </a:r>
            <a:r>
              <a:rPr lang="en-US" altLang="en-US" i="1" smtClean="0"/>
              <a:t>system</a:t>
            </a:r>
            <a:r>
              <a:rPr lang="en-US" altLang="en-US" smtClean="0"/>
              <a:t> is obtained by summing the number at each link … </a:t>
            </a:r>
          </a:p>
        </p:txBody>
      </p:sp>
      <p:graphicFrame>
        <p:nvGraphicFramePr>
          <p:cNvPr id="20482" name="Object 1058"/>
          <p:cNvGraphicFramePr>
            <a:graphicFrameLocks noChangeAspect="1"/>
          </p:cNvGraphicFramePr>
          <p:nvPr/>
        </p:nvGraphicFramePr>
        <p:xfrm>
          <a:off x="3055938" y="2382838"/>
          <a:ext cx="30813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4" imgW="2007000" imgH="609840" progId="Equation.DSMT4">
                  <p:embed/>
                </p:oleObj>
              </mc:Choice>
              <mc:Fallback>
                <p:oleObj name="Equation" r:id="rId4" imgW="2007000" imgH="609840" progId="Equation.DSMT4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382838"/>
                        <a:ext cx="30813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 Using KIA  (3)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560513"/>
          </a:xfrm>
        </p:spPr>
        <p:txBody>
          <a:bodyPr/>
          <a:lstStyle/>
          <a:p>
            <a:pPr eaLnBrk="1" hangingPunct="1"/>
            <a:r>
              <a:rPr lang="en-US" altLang="en-US" smtClean="0"/>
              <a:t>Let </a:t>
            </a:r>
            <a:r>
              <a:rPr lang="en-US" altLang="en-US" smtClean="0">
                <a:latin typeface="Symbol" pitchFamily="18" charset="2"/>
              </a:rPr>
              <a:t>g</a:t>
            </a:r>
            <a:r>
              <a:rPr lang="en-US" altLang="en-US" smtClean="0"/>
              <a:t> be the total arrival rate for the system, where </a:t>
            </a:r>
            <a:r>
              <a:rPr lang="en-US" altLang="en-US" i="1" smtClean="0"/>
              <a:t>x</a:t>
            </a:r>
            <a:r>
              <a:rPr lang="en-US" altLang="en-US" sz="2400" i="1" baseline="-25000" smtClean="0"/>
              <a:t>S</a:t>
            </a:r>
            <a:r>
              <a:rPr lang="en-US" altLang="en-US" smtClean="0"/>
              <a:t> is the packet arrival rate for stream </a:t>
            </a:r>
            <a:r>
              <a:rPr lang="en-US" altLang="en-US" i="1" smtClean="0"/>
              <a:t>S</a:t>
            </a:r>
            <a:endParaRPr lang="en-US" altLang="en-US" smtClean="0"/>
          </a:p>
        </p:txBody>
      </p:sp>
      <p:graphicFrame>
        <p:nvGraphicFramePr>
          <p:cNvPr id="21506" name="Object 51"/>
          <p:cNvGraphicFramePr>
            <a:graphicFrameLocks noChangeAspect="1"/>
          </p:cNvGraphicFramePr>
          <p:nvPr/>
        </p:nvGraphicFramePr>
        <p:xfrm>
          <a:off x="5248275" y="3544888"/>
          <a:ext cx="12065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3" imgW="787680" imgH="444600" progId="Equation.DSMT4">
                  <p:embed/>
                </p:oleObj>
              </mc:Choice>
              <mc:Fallback>
                <p:oleObj name="Equation" r:id="rId3" imgW="787680" imgH="4446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544888"/>
                        <a:ext cx="12065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743200" y="3810000"/>
            <a:ext cx="2362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997200" y="4140200"/>
            <a:ext cx="1473200" cy="787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3276600" y="3581400"/>
            <a:ext cx="228600" cy="5334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3657600" y="3505200"/>
            <a:ext cx="0" cy="6096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3962400" y="3581400"/>
            <a:ext cx="152400" cy="5334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4191000" y="3581400"/>
            <a:ext cx="304800" cy="6096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 flipV="1">
            <a:off x="2895600" y="3581400"/>
            <a:ext cx="381000" cy="6096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571750" y="3025775"/>
            <a:ext cx="471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>
                <a:solidFill>
                  <a:srgbClr val="00B050"/>
                </a:solidFill>
              </a:rPr>
              <a:t>x</a:t>
            </a:r>
            <a:r>
              <a:rPr lang="en-US" altLang="en-US" sz="2800" baseline="-25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028950" y="3025775"/>
            <a:ext cx="471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>
                <a:solidFill>
                  <a:srgbClr val="00B050"/>
                </a:solidFill>
              </a:rPr>
              <a:t>x</a:t>
            </a:r>
            <a:r>
              <a:rPr lang="en-US" altLang="en-US" sz="2800" baseline="-250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3409950" y="2949575"/>
            <a:ext cx="471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>
                <a:solidFill>
                  <a:srgbClr val="00B050"/>
                </a:solidFill>
              </a:rPr>
              <a:t>x</a:t>
            </a:r>
            <a:r>
              <a:rPr lang="en-US" altLang="en-US" sz="2800" baseline="-250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3790950" y="3025775"/>
            <a:ext cx="471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>
                <a:solidFill>
                  <a:srgbClr val="00B050"/>
                </a:solidFill>
              </a:rPr>
              <a:t>x</a:t>
            </a:r>
            <a:r>
              <a:rPr lang="en-US" altLang="en-US" sz="2800" baseline="-250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248150" y="3025775"/>
            <a:ext cx="471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>
                <a:solidFill>
                  <a:srgbClr val="00B050"/>
                </a:solidFill>
              </a:rPr>
              <a:t>x</a:t>
            </a:r>
            <a:r>
              <a:rPr lang="en-US" altLang="en-US" sz="2800" baseline="-25000">
                <a:solidFill>
                  <a:srgbClr val="00B05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Analysis Using KIA  (4)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Using Little’s Law, the average delay per packet in the system is</a:t>
            </a:r>
          </a:p>
        </p:txBody>
      </p:sp>
      <p:graphicFrame>
        <p:nvGraphicFramePr>
          <p:cNvPr id="22530" name="Object 40"/>
          <p:cNvGraphicFramePr>
            <a:graphicFrameLocks noChangeAspect="1"/>
          </p:cNvGraphicFramePr>
          <p:nvPr/>
        </p:nvGraphicFramePr>
        <p:xfrm>
          <a:off x="2568575" y="2124075"/>
          <a:ext cx="30622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1968840" imgH="609840" progId="Equation.DSMT4">
                  <p:embed/>
                </p:oleObj>
              </mc:Choice>
              <mc:Fallback>
                <p:oleObj name="Equation" r:id="rId4" imgW="1968840" imgH="6098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124075"/>
                        <a:ext cx="30622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 Using KIA  (5)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can be rewritten as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where </a:t>
            </a:r>
            <a:r>
              <a:rPr lang="en-US" altLang="en-US" i="1" smtClean="0"/>
              <a:t>T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 is the delay at link (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j</a:t>
            </a:r>
            <a:r>
              <a:rPr lang="en-US" altLang="en-US" smtClean="0"/>
              <a:t>), and </a:t>
            </a:r>
            <a:r>
              <a:rPr lang="en-US" altLang="en-US" i="1" smtClean="0">
                <a:latin typeface="Symbol" pitchFamily="18" charset="2"/>
              </a:rPr>
              <a:t>a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 is the fraction of the system traffic going over link (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j</a:t>
            </a:r>
            <a:r>
              <a:rPr lang="en-US" altLang="en-US" smtClean="0"/>
              <a:t>)</a:t>
            </a:r>
          </a:p>
        </p:txBody>
      </p:sp>
      <p:graphicFrame>
        <p:nvGraphicFramePr>
          <p:cNvPr id="23554" name="Object 39"/>
          <p:cNvGraphicFramePr>
            <a:graphicFrameLocks noChangeAspect="1"/>
          </p:cNvGraphicFramePr>
          <p:nvPr/>
        </p:nvGraphicFramePr>
        <p:xfrm>
          <a:off x="2725738" y="1930400"/>
          <a:ext cx="4295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2769120" imgH="660600" progId="Equation.DSMT4">
                  <p:embed/>
                </p:oleObj>
              </mc:Choice>
              <mc:Fallback>
                <p:oleObj name="Equation" r:id="rId3" imgW="2769120" imgH="660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1930400"/>
                        <a:ext cx="42957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Analysis Using KIA  (6)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The average delay per packet can be adjusted to account for processing and propagation delay </a:t>
            </a:r>
            <a:r>
              <a:rPr lang="en-US" altLang="en-US" i="1" smtClean="0"/>
              <a:t>d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 at link (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j</a:t>
            </a:r>
            <a:r>
              <a:rPr lang="en-US" altLang="en-US" smtClean="0"/>
              <a:t>)  </a:t>
            </a:r>
          </a:p>
          <a:p>
            <a:pPr marL="703263" lvl="1" indent="-261938" eaLnBrk="1" hangingPunct="1"/>
            <a:r>
              <a:rPr lang="en-US" altLang="en-US" smtClean="0"/>
              <a:t>The average processing and propagation delay due to link (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j</a:t>
            </a:r>
            <a:r>
              <a:rPr lang="en-US" altLang="en-US" smtClean="0"/>
              <a:t>) is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marL="703263" lvl="1" indent="-261938" eaLnBrk="1" hangingPunct="1"/>
            <a:endParaRPr lang="en-US" altLang="en-US" smtClean="0"/>
          </a:p>
          <a:p>
            <a:pPr marL="703263" lvl="1" indent="-261938" eaLnBrk="1" hangingPunct="1"/>
            <a:r>
              <a:rPr lang="en-US" altLang="en-US" smtClean="0"/>
              <a:t>The modified delay is</a:t>
            </a:r>
          </a:p>
        </p:txBody>
      </p:sp>
      <p:graphicFrame>
        <p:nvGraphicFramePr>
          <p:cNvPr id="24578" name="Object 74"/>
          <p:cNvGraphicFramePr>
            <a:graphicFrameLocks noChangeAspect="1"/>
          </p:cNvGraphicFramePr>
          <p:nvPr/>
        </p:nvGraphicFramePr>
        <p:xfrm>
          <a:off x="2943225" y="4306888"/>
          <a:ext cx="33512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4" imgW="2223000" imgH="660600" progId="Equation.DSMT4">
                  <p:embed/>
                </p:oleObj>
              </mc:Choice>
              <mc:Fallback>
                <p:oleObj name="Equation" r:id="rId4" imgW="2223000" imgH="6606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4306888"/>
                        <a:ext cx="33512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75"/>
          <p:cNvGraphicFramePr>
            <a:graphicFrameLocks noChangeAspect="1"/>
          </p:cNvGraphicFramePr>
          <p:nvPr/>
        </p:nvGraphicFramePr>
        <p:xfrm>
          <a:off x="3744913" y="2487613"/>
          <a:ext cx="16510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6" imgW="1092600" imgH="584280" progId="Equation.DSMT4">
                  <p:embed/>
                </p:oleObj>
              </mc:Choice>
              <mc:Fallback>
                <p:oleObj name="Equation" r:id="rId6" imgW="1092600" imgH="58428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2487613"/>
                        <a:ext cx="16510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Analysis Using KIA  (7)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The average delay per packet of a stream following path </a:t>
            </a:r>
            <a:r>
              <a:rPr lang="en-US" altLang="en-US" i="1" smtClean="0"/>
              <a:t>p</a:t>
            </a:r>
            <a:r>
              <a:rPr lang="en-US" altLang="en-US" smtClean="0"/>
              <a:t>: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marL="703263" lvl="1" indent="-261938" eaLnBrk="1" hangingPunct="1"/>
            <a:endParaRPr lang="en-US" altLang="en-US" i="1" smtClean="0"/>
          </a:p>
          <a:p>
            <a:pPr marL="703263" lvl="1" indent="-261938" eaLnBrk="1" hangingPunct="1"/>
            <a:r>
              <a:rPr lang="en-US" altLang="en-US" i="1" smtClean="0"/>
              <a:t>W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 is the waiting time at link (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j</a:t>
            </a:r>
            <a:r>
              <a:rPr lang="en-US" altLang="en-US" smtClean="0"/>
              <a:t>)  </a:t>
            </a:r>
          </a:p>
          <a:p>
            <a:pPr marL="703263" lvl="1" indent="-261938" eaLnBrk="1" hangingPunct="1"/>
            <a:r>
              <a:rPr lang="en-US" altLang="en-US" smtClean="0"/>
              <a:t> </a:t>
            </a:r>
            <a:r>
              <a:rPr lang="en-US" altLang="en-US" smtClean="0">
                <a:latin typeface="Symbol" pitchFamily="18" charset="2"/>
              </a:rPr>
              <a:t>r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 is the utilization of link (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j</a:t>
            </a:r>
            <a:r>
              <a:rPr lang="en-US" altLang="en-US" smtClean="0"/>
              <a:t>), </a:t>
            </a:r>
            <a:r>
              <a:rPr lang="en-US" altLang="en-US" smtClean="0">
                <a:latin typeface="Symbol" pitchFamily="18" charset="2"/>
              </a:rPr>
              <a:t>r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 = </a:t>
            </a:r>
            <a:r>
              <a:rPr lang="en-US" altLang="en-US" smtClean="0">
                <a:latin typeface="Symbol" pitchFamily="18" charset="2"/>
              </a:rPr>
              <a:t>l</a:t>
            </a:r>
            <a:r>
              <a:rPr lang="en-US" altLang="en-US" sz="2400" i="1" baseline="-25000" smtClean="0"/>
              <a:t>ij</a:t>
            </a:r>
            <a:r>
              <a:rPr lang="en-US" altLang="en-US" i="1" baseline="-25000" smtClean="0"/>
              <a:t> </a:t>
            </a:r>
            <a:r>
              <a:rPr lang="en-US" altLang="en-US" smtClean="0"/>
              <a:t>/</a:t>
            </a:r>
            <a:r>
              <a:rPr lang="en-US" altLang="en-US" smtClean="0">
                <a:latin typeface="Symbol" pitchFamily="18" charset="2"/>
              </a:rPr>
              <a:t>m</a:t>
            </a:r>
            <a:r>
              <a:rPr lang="en-US" altLang="en-US" sz="2400" i="1" baseline="-25000" smtClean="0"/>
              <a:t>ij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492625" y="3395663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02" name="Object 40"/>
          <p:cNvGraphicFramePr>
            <a:graphicFrameLocks noChangeAspect="1"/>
          </p:cNvGraphicFramePr>
          <p:nvPr/>
        </p:nvGraphicFramePr>
        <p:xfrm>
          <a:off x="2701925" y="1858963"/>
          <a:ext cx="3757613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4" imgW="2477160" imgH="1371960" progId="Equation.DSMT4">
                  <p:embed/>
                </p:oleObj>
              </mc:Choice>
              <mc:Fallback>
                <p:oleObj name="Equation" r:id="rId4" imgW="2477160" imgH="137196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1858963"/>
                        <a:ext cx="3757613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Networks of Queues: Simple Example (2)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Queuing model</a:t>
            </a:r>
          </a:p>
          <a:p>
            <a:pPr lvl="1" eaLnBrk="1" hangingPunct="1"/>
            <a:r>
              <a:rPr lang="en-US" altLang="en-US" smtClean="0"/>
              <a:t>Each link is a queue in the network</a:t>
            </a:r>
          </a:p>
          <a:p>
            <a:pPr lvl="1" eaLnBrk="1" hangingPunct="1"/>
            <a:r>
              <a:rPr lang="en-US" altLang="en-US" smtClean="0"/>
              <a:t>Need to know routing probabilities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2057400" y="3429000"/>
            <a:ext cx="5097463" cy="1830388"/>
            <a:chOff x="1839" y="2688"/>
            <a:chExt cx="3211" cy="1153"/>
          </a:xfrm>
        </p:grpSpPr>
        <p:sp>
          <p:nvSpPr>
            <p:cNvPr id="58377" name="Freeform 5"/>
            <p:cNvSpPr>
              <a:spLocks/>
            </p:cNvSpPr>
            <p:nvPr/>
          </p:nvSpPr>
          <p:spPr bwMode="auto">
            <a:xfrm>
              <a:off x="2480" y="3360"/>
              <a:ext cx="144" cy="240"/>
            </a:xfrm>
            <a:custGeom>
              <a:avLst/>
              <a:gdLst>
                <a:gd name="T0" fmla="*/ 0 w 240"/>
                <a:gd name="T1" fmla="*/ 0 h 144"/>
                <a:gd name="T2" fmla="*/ 86 w 240"/>
                <a:gd name="T3" fmla="*/ 0 h 144"/>
                <a:gd name="T4" fmla="*/ 86 w 240"/>
                <a:gd name="T5" fmla="*/ 400 h 144"/>
                <a:gd name="T6" fmla="*/ 0 w 240"/>
                <a:gd name="T7" fmla="*/ 40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0"/>
                  </a:moveTo>
                  <a:lnTo>
                    <a:pt x="240" y="0"/>
                  </a:lnTo>
                  <a:lnTo>
                    <a:pt x="240" y="144"/>
                  </a:lnTo>
                  <a:lnTo>
                    <a:pt x="0" y="144"/>
                  </a:lnTo>
                </a:path>
              </a:pathLst>
            </a:custGeom>
            <a:noFill/>
            <a:ln w="5715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Freeform 6"/>
            <p:cNvSpPr>
              <a:spLocks/>
            </p:cNvSpPr>
            <p:nvPr/>
          </p:nvSpPr>
          <p:spPr bwMode="auto">
            <a:xfrm>
              <a:off x="3951" y="3360"/>
              <a:ext cx="144" cy="240"/>
            </a:xfrm>
            <a:custGeom>
              <a:avLst/>
              <a:gdLst>
                <a:gd name="T0" fmla="*/ 0 w 240"/>
                <a:gd name="T1" fmla="*/ 0 h 144"/>
                <a:gd name="T2" fmla="*/ 86 w 240"/>
                <a:gd name="T3" fmla="*/ 0 h 144"/>
                <a:gd name="T4" fmla="*/ 86 w 240"/>
                <a:gd name="T5" fmla="*/ 400 h 144"/>
                <a:gd name="T6" fmla="*/ 0 w 240"/>
                <a:gd name="T7" fmla="*/ 40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0"/>
                  </a:moveTo>
                  <a:lnTo>
                    <a:pt x="240" y="0"/>
                  </a:lnTo>
                  <a:lnTo>
                    <a:pt x="240" y="144"/>
                  </a:lnTo>
                  <a:lnTo>
                    <a:pt x="0" y="144"/>
                  </a:lnTo>
                </a:path>
              </a:pathLst>
            </a:custGeom>
            <a:noFill/>
            <a:ln w="5715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Line 7"/>
            <p:cNvSpPr>
              <a:spLocks noChangeShapeType="1"/>
            </p:cNvSpPr>
            <p:nvPr/>
          </p:nvSpPr>
          <p:spPr bwMode="auto">
            <a:xfrm flipV="1">
              <a:off x="3415" y="3633"/>
              <a:ext cx="0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0" name="Line 8"/>
            <p:cNvSpPr>
              <a:spLocks noChangeShapeType="1"/>
            </p:cNvSpPr>
            <p:nvPr/>
          </p:nvSpPr>
          <p:spPr bwMode="auto">
            <a:xfrm flipV="1">
              <a:off x="4889" y="3633"/>
              <a:ext cx="0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1" name="Line 9"/>
            <p:cNvSpPr>
              <a:spLocks noChangeShapeType="1"/>
            </p:cNvSpPr>
            <p:nvPr/>
          </p:nvSpPr>
          <p:spPr bwMode="auto">
            <a:xfrm>
              <a:off x="2096" y="3471"/>
              <a:ext cx="449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2" name="Line 10"/>
            <p:cNvSpPr>
              <a:spLocks noChangeShapeType="1"/>
            </p:cNvSpPr>
            <p:nvPr/>
          </p:nvSpPr>
          <p:spPr bwMode="auto">
            <a:xfrm>
              <a:off x="3569" y="3472"/>
              <a:ext cx="44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1"/>
            <p:cNvSpPr>
              <a:spLocks noChangeShapeType="1"/>
            </p:cNvSpPr>
            <p:nvPr/>
          </p:nvSpPr>
          <p:spPr bwMode="auto">
            <a:xfrm flipV="1">
              <a:off x="2015" y="3072"/>
              <a:ext cx="1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4" name="Text Box 12"/>
            <p:cNvSpPr txBox="1">
              <a:spLocks noChangeArrowheads="1"/>
            </p:cNvSpPr>
            <p:nvPr/>
          </p:nvSpPr>
          <p:spPr bwMode="auto">
            <a:xfrm>
              <a:off x="1839" y="2688"/>
              <a:ext cx="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ym typeface="Symbol" pitchFamily="18" charset="2"/>
                </a:rPr>
                <a:t></a:t>
              </a:r>
              <a:r>
                <a:rPr lang="en-US" altLang="en-US" sz="3200" baseline="-25000">
                  <a:sym typeface="Symbol" pitchFamily="18" charset="2"/>
                </a:rPr>
                <a:t>a</a:t>
              </a:r>
              <a:endParaRPr lang="en-US" altLang="en-US" sz="2800"/>
            </a:p>
          </p:txBody>
        </p:sp>
        <p:sp>
          <p:nvSpPr>
            <p:cNvPr id="58385" name="Line 13"/>
            <p:cNvSpPr>
              <a:spLocks noChangeShapeType="1"/>
            </p:cNvSpPr>
            <p:nvPr/>
          </p:nvSpPr>
          <p:spPr bwMode="auto">
            <a:xfrm flipV="1">
              <a:off x="3424" y="3089"/>
              <a:ext cx="0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6" name="Text Box 14"/>
            <p:cNvSpPr txBox="1">
              <a:spLocks noChangeArrowheads="1"/>
            </p:cNvSpPr>
            <p:nvPr/>
          </p:nvSpPr>
          <p:spPr bwMode="auto">
            <a:xfrm>
              <a:off x="3248" y="2705"/>
              <a:ext cx="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ym typeface="Symbol" pitchFamily="18" charset="2"/>
                </a:rPr>
                <a:t></a:t>
              </a:r>
              <a:r>
                <a:rPr lang="en-US" altLang="en-US" sz="3200" baseline="-25000">
                  <a:sym typeface="Symbol" pitchFamily="18" charset="2"/>
                </a:rPr>
                <a:t>b</a:t>
              </a:r>
              <a:endParaRPr lang="en-US" altLang="en-US" sz="2800"/>
            </a:p>
          </p:txBody>
        </p:sp>
        <p:sp>
          <p:nvSpPr>
            <p:cNvPr id="58387" name="Text Box 15"/>
            <p:cNvSpPr txBox="1">
              <a:spLocks noChangeArrowheads="1"/>
            </p:cNvSpPr>
            <p:nvPr/>
          </p:nvSpPr>
          <p:spPr bwMode="auto">
            <a:xfrm>
              <a:off x="2120" y="3040"/>
              <a:ext cx="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ym typeface="Symbol" pitchFamily="18" charset="2"/>
                </a:rPr>
                <a:t></a:t>
              </a:r>
              <a:r>
                <a:rPr lang="en-US" altLang="en-US" sz="3200" baseline="-25000">
                  <a:sym typeface="Symbol" pitchFamily="18" charset="2"/>
                </a:rPr>
                <a:t>1</a:t>
              </a:r>
              <a:endParaRPr lang="en-US" altLang="en-US" sz="2800"/>
            </a:p>
          </p:txBody>
        </p:sp>
        <p:sp>
          <p:nvSpPr>
            <p:cNvPr id="58388" name="Text Box 16"/>
            <p:cNvSpPr txBox="1">
              <a:spLocks noChangeArrowheads="1"/>
            </p:cNvSpPr>
            <p:nvPr/>
          </p:nvSpPr>
          <p:spPr bwMode="auto">
            <a:xfrm>
              <a:off x="3567" y="3040"/>
              <a:ext cx="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ym typeface="Symbol" pitchFamily="18" charset="2"/>
                </a:rPr>
                <a:t></a:t>
              </a:r>
              <a:r>
                <a:rPr lang="en-US" altLang="en-US" sz="3200" baseline="-25000">
                  <a:sym typeface="Symbol" pitchFamily="18" charset="2"/>
                </a:rPr>
                <a:t>2</a:t>
              </a:r>
              <a:endParaRPr lang="en-US" altLang="en-US" sz="2800"/>
            </a:p>
          </p:txBody>
        </p:sp>
        <p:sp>
          <p:nvSpPr>
            <p:cNvPr id="58389" name="Line 17"/>
            <p:cNvSpPr>
              <a:spLocks noChangeShapeType="1"/>
            </p:cNvSpPr>
            <p:nvPr/>
          </p:nvSpPr>
          <p:spPr bwMode="auto">
            <a:xfrm>
              <a:off x="2816" y="3471"/>
              <a:ext cx="449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0" name="Line 18"/>
            <p:cNvSpPr>
              <a:spLocks noChangeShapeType="1"/>
            </p:cNvSpPr>
            <p:nvPr/>
          </p:nvSpPr>
          <p:spPr bwMode="auto">
            <a:xfrm>
              <a:off x="4288" y="3471"/>
              <a:ext cx="449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Oval 19"/>
            <p:cNvSpPr>
              <a:spLocks noChangeArrowheads="1"/>
            </p:cNvSpPr>
            <p:nvPr/>
          </p:nvSpPr>
          <p:spPr bwMode="auto">
            <a:xfrm>
              <a:off x="1839" y="3295"/>
              <a:ext cx="322" cy="32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8392" name="Oval 20"/>
            <p:cNvSpPr>
              <a:spLocks noChangeArrowheads="1"/>
            </p:cNvSpPr>
            <p:nvPr/>
          </p:nvSpPr>
          <p:spPr bwMode="auto">
            <a:xfrm>
              <a:off x="3248" y="3312"/>
              <a:ext cx="322" cy="32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8393" name="Oval 21"/>
            <p:cNvSpPr>
              <a:spLocks noChangeArrowheads="1"/>
            </p:cNvSpPr>
            <p:nvPr/>
          </p:nvSpPr>
          <p:spPr bwMode="auto">
            <a:xfrm>
              <a:off x="4728" y="3312"/>
              <a:ext cx="322" cy="32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8394" name="Oval 22"/>
            <p:cNvSpPr>
              <a:spLocks noChangeArrowheads="1"/>
            </p:cNvSpPr>
            <p:nvPr/>
          </p:nvSpPr>
          <p:spPr bwMode="auto">
            <a:xfrm>
              <a:off x="2640" y="3312"/>
              <a:ext cx="322" cy="322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  <a:sym typeface="Symbol" pitchFamily="18" charset="2"/>
                </a:rPr>
                <a:t></a:t>
              </a:r>
              <a:r>
                <a:rPr lang="en-US" altLang="en-US" sz="28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58395" name="Oval 23"/>
            <p:cNvSpPr>
              <a:spLocks noChangeArrowheads="1"/>
            </p:cNvSpPr>
            <p:nvPr/>
          </p:nvSpPr>
          <p:spPr bwMode="auto">
            <a:xfrm>
              <a:off x="4112" y="3312"/>
              <a:ext cx="322" cy="322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  <a:sym typeface="Symbol" pitchFamily="18" charset="2"/>
                </a:rPr>
                <a:t></a:t>
              </a:r>
              <a:r>
                <a:rPr lang="en-US" altLang="en-US" sz="28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14350" y="4914900"/>
            <a:ext cx="7104063" cy="1254125"/>
            <a:chOff x="324" y="3096"/>
            <a:chExt cx="4475" cy="790"/>
          </a:xfrm>
        </p:grpSpPr>
        <p:sp>
          <p:nvSpPr>
            <p:cNvPr id="58374" name="Text Box 38"/>
            <p:cNvSpPr txBox="1">
              <a:spLocks noChangeArrowheads="1"/>
            </p:cNvSpPr>
            <p:nvPr/>
          </p:nvSpPr>
          <p:spPr bwMode="auto">
            <a:xfrm>
              <a:off x="324" y="3636"/>
              <a:ext cx="44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/>
                <a:t>How many packets from node a depart the system at node b?</a:t>
              </a:r>
            </a:p>
          </p:txBody>
        </p:sp>
        <p:sp>
          <p:nvSpPr>
            <p:cNvPr id="58375" name="Line 39"/>
            <p:cNvSpPr>
              <a:spLocks noChangeShapeType="1"/>
            </p:cNvSpPr>
            <p:nvPr/>
          </p:nvSpPr>
          <p:spPr bwMode="auto">
            <a:xfrm flipH="1" flipV="1">
              <a:off x="1591" y="3096"/>
              <a:ext cx="769" cy="5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6" name="Line 40"/>
            <p:cNvSpPr>
              <a:spLocks noChangeShapeType="1"/>
            </p:cNvSpPr>
            <p:nvPr/>
          </p:nvSpPr>
          <p:spPr bwMode="auto">
            <a:xfrm flipH="1" flipV="1">
              <a:off x="2943" y="3359"/>
              <a:ext cx="1339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KIA Application:  Delay  (1)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Consider a 4-node network with 8 links</a:t>
            </a:r>
          </a:p>
          <a:p>
            <a:pPr marL="703263" lvl="1" indent="-261938" eaLnBrk="1" hangingPunct="1"/>
            <a:r>
              <a:rPr lang="en-US" altLang="en-US" smtClean="0"/>
              <a:t>There are 4 connections, each with a pair links in the forward and reverse directions</a:t>
            </a:r>
          </a:p>
          <a:p>
            <a:pPr marL="327025" indent="-327025" eaLnBrk="1" hangingPunct="1"/>
            <a:r>
              <a:rPr lang="en-US" altLang="en-US" smtClean="0"/>
              <a:t>There are 10 packet streams with Poisson arrivals</a:t>
            </a:r>
          </a:p>
          <a:p>
            <a:pPr marL="327025" indent="-327025" eaLnBrk="1" hangingPunct="1"/>
            <a:r>
              <a:rPr lang="en-US" altLang="en-US" smtClean="0"/>
              <a:t>Packet lengths are exponentially distributed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KIA Application:  Delay  (2)</a:t>
            </a:r>
          </a:p>
        </p:txBody>
      </p:sp>
      <p:sp>
        <p:nvSpPr>
          <p:cNvPr id="89091" name="Line 4"/>
          <p:cNvSpPr>
            <a:spLocks noChangeShapeType="1"/>
          </p:cNvSpPr>
          <p:nvPr/>
        </p:nvSpPr>
        <p:spPr bwMode="auto">
          <a:xfrm flipH="1" flipV="1">
            <a:off x="2698750" y="3689350"/>
            <a:ext cx="1654175" cy="884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2622550" y="3819525"/>
            <a:ext cx="1660525" cy="906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>
            <a:off x="4603750" y="269875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4451350" y="269875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Line 8"/>
          <p:cNvSpPr>
            <a:spLocks noChangeShapeType="1"/>
          </p:cNvSpPr>
          <p:nvPr/>
        </p:nvSpPr>
        <p:spPr bwMode="auto">
          <a:xfrm flipV="1">
            <a:off x="2720975" y="2698750"/>
            <a:ext cx="1654175" cy="884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Line 9"/>
          <p:cNvSpPr>
            <a:spLocks noChangeShapeType="1"/>
          </p:cNvSpPr>
          <p:nvPr/>
        </p:nvSpPr>
        <p:spPr bwMode="auto">
          <a:xfrm flipV="1">
            <a:off x="2660650" y="2546350"/>
            <a:ext cx="1638300" cy="884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Line 10"/>
          <p:cNvSpPr>
            <a:spLocks noChangeShapeType="1"/>
          </p:cNvSpPr>
          <p:nvPr/>
        </p:nvSpPr>
        <p:spPr bwMode="auto">
          <a:xfrm flipH="1" flipV="1">
            <a:off x="4718050" y="2622550"/>
            <a:ext cx="1654175" cy="884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Line 11"/>
          <p:cNvSpPr>
            <a:spLocks noChangeShapeType="1"/>
          </p:cNvSpPr>
          <p:nvPr/>
        </p:nvSpPr>
        <p:spPr bwMode="auto">
          <a:xfrm flipH="1" flipV="1">
            <a:off x="4794250" y="2470150"/>
            <a:ext cx="1660525" cy="906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Oval 12"/>
          <p:cNvSpPr>
            <a:spLocks noChangeArrowheads="1"/>
          </p:cNvSpPr>
          <p:nvPr/>
        </p:nvSpPr>
        <p:spPr bwMode="auto">
          <a:xfrm>
            <a:off x="2209800" y="3352800"/>
            <a:ext cx="520700" cy="5207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9100" name="Oval 14"/>
          <p:cNvSpPr>
            <a:spLocks noChangeArrowheads="1"/>
          </p:cNvSpPr>
          <p:nvPr/>
        </p:nvSpPr>
        <p:spPr bwMode="auto">
          <a:xfrm>
            <a:off x="4267200" y="4495800"/>
            <a:ext cx="520700" cy="5207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9101" name="Oval 16"/>
          <p:cNvSpPr>
            <a:spLocks noChangeArrowheads="1"/>
          </p:cNvSpPr>
          <p:nvPr/>
        </p:nvSpPr>
        <p:spPr bwMode="auto">
          <a:xfrm>
            <a:off x="6324600" y="3352800"/>
            <a:ext cx="520700" cy="5207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9102" name="Oval 18"/>
          <p:cNvSpPr>
            <a:spLocks noChangeArrowheads="1"/>
          </p:cNvSpPr>
          <p:nvPr/>
        </p:nvSpPr>
        <p:spPr bwMode="auto">
          <a:xfrm>
            <a:off x="4267200" y="2209800"/>
            <a:ext cx="520700" cy="5207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9103" name="Rectangle 20"/>
          <p:cNvSpPr>
            <a:spLocks noChangeArrowheads="1"/>
          </p:cNvSpPr>
          <p:nvPr/>
        </p:nvSpPr>
        <p:spPr bwMode="auto">
          <a:xfrm>
            <a:off x="5570538" y="25304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9104" name="Rectangle 21"/>
          <p:cNvSpPr>
            <a:spLocks noChangeArrowheads="1"/>
          </p:cNvSpPr>
          <p:nvPr/>
        </p:nvSpPr>
        <p:spPr bwMode="auto">
          <a:xfrm>
            <a:off x="3208338" y="25304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9105" name="Rectangle 22"/>
          <p:cNvSpPr>
            <a:spLocks noChangeArrowheads="1"/>
          </p:cNvSpPr>
          <p:nvPr/>
        </p:nvSpPr>
        <p:spPr bwMode="auto">
          <a:xfrm>
            <a:off x="4579938" y="33686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9106" name="Rectangle 23"/>
          <p:cNvSpPr>
            <a:spLocks noChangeArrowheads="1"/>
          </p:cNvSpPr>
          <p:nvPr/>
        </p:nvSpPr>
        <p:spPr bwMode="auto">
          <a:xfrm>
            <a:off x="3132138" y="4206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9107" name="Rectangle 24"/>
          <p:cNvSpPr>
            <a:spLocks noChangeArrowheads="1"/>
          </p:cNvSpPr>
          <p:nvPr/>
        </p:nvSpPr>
        <p:spPr bwMode="auto">
          <a:xfrm>
            <a:off x="3810000" y="2209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/>
              <a:t>F</a:t>
            </a:r>
          </a:p>
        </p:txBody>
      </p:sp>
      <p:sp>
        <p:nvSpPr>
          <p:cNvPr id="89108" name="Rectangle 25"/>
          <p:cNvSpPr>
            <a:spLocks noChangeArrowheads="1"/>
          </p:cNvSpPr>
          <p:nvPr/>
        </p:nvSpPr>
        <p:spPr bwMode="auto">
          <a:xfrm>
            <a:off x="6096000" y="27813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/>
              <a:t>F</a:t>
            </a:r>
          </a:p>
        </p:txBody>
      </p:sp>
      <p:sp>
        <p:nvSpPr>
          <p:cNvPr id="89109" name="Rectangle 26"/>
          <p:cNvSpPr>
            <a:spLocks noChangeArrowheads="1"/>
          </p:cNvSpPr>
          <p:nvPr/>
        </p:nvSpPr>
        <p:spPr bwMode="auto">
          <a:xfrm>
            <a:off x="4648200" y="39782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/>
              <a:t>F</a:t>
            </a:r>
          </a:p>
        </p:txBody>
      </p:sp>
      <p:sp>
        <p:nvSpPr>
          <p:cNvPr id="89110" name="Rectangle 27"/>
          <p:cNvSpPr>
            <a:spLocks noChangeArrowheads="1"/>
          </p:cNvSpPr>
          <p:nvPr/>
        </p:nvSpPr>
        <p:spPr bwMode="auto">
          <a:xfrm>
            <a:off x="3652838" y="45720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/>
              <a:t>F</a:t>
            </a:r>
          </a:p>
        </p:txBody>
      </p:sp>
      <p:sp>
        <p:nvSpPr>
          <p:cNvPr id="89111" name="Rectangle 28"/>
          <p:cNvSpPr>
            <a:spLocks noChangeArrowheads="1"/>
          </p:cNvSpPr>
          <p:nvPr/>
        </p:nvSpPr>
        <p:spPr bwMode="auto">
          <a:xfrm>
            <a:off x="3295650" y="3200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/>
              <a:t>R</a:t>
            </a:r>
          </a:p>
        </p:txBody>
      </p:sp>
      <p:sp>
        <p:nvSpPr>
          <p:cNvPr id="89112" name="Rectangle 29"/>
          <p:cNvSpPr>
            <a:spLocks noChangeArrowheads="1"/>
          </p:cNvSpPr>
          <p:nvPr/>
        </p:nvSpPr>
        <p:spPr bwMode="auto">
          <a:xfrm>
            <a:off x="3092450" y="35909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/>
              <a:t>R</a:t>
            </a:r>
          </a:p>
        </p:txBody>
      </p:sp>
      <p:sp>
        <p:nvSpPr>
          <p:cNvPr id="89113" name="Rectangle 30"/>
          <p:cNvSpPr>
            <a:spLocks noChangeArrowheads="1"/>
          </p:cNvSpPr>
          <p:nvPr/>
        </p:nvSpPr>
        <p:spPr bwMode="auto">
          <a:xfrm>
            <a:off x="4062413" y="29067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/>
              <a:t>R</a:t>
            </a:r>
          </a:p>
        </p:txBody>
      </p:sp>
      <p:sp>
        <p:nvSpPr>
          <p:cNvPr id="89114" name="Rectangle 31"/>
          <p:cNvSpPr>
            <a:spLocks noChangeArrowheads="1"/>
          </p:cNvSpPr>
          <p:nvPr/>
        </p:nvSpPr>
        <p:spPr bwMode="auto">
          <a:xfrm>
            <a:off x="4808538" y="28241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i="1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KIA Application:  Delay  (3)</a:t>
            </a:r>
          </a:p>
        </p:txBody>
      </p:sp>
      <p:graphicFrame>
        <p:nvGraphicFramePr>
          <p:cNvPr id="26626" name="Object 38"/>
          <p:cNvGraphicFramePr>
            <a:graphicFrameLocks/>
          </p:cNvGraphicFramePr>
          <p:nvPr/>
        </p:nvGraphicFramePr>
        <p:xfrm>
          <a:off x="812800" y="1517650"/>
          <a:ext cx="7519988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Worksheet" r:id="rId3" imgW="6669000" imgH="3378960" progId="Excel.Sheet.8">
                  <p:embed/>
                </p:oleObj>
              </mc:Choice>
              <mc:Fallback>
                <p:oleObj name="Worksheet" r:id="rId3" imgW="6669000" imgH="3378960" progId="Excel.Sheet.8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517650"/>
                        <a:ext cx="7519988" cy="382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KIA Application:  Delay  (4)</a:t>
            </a:r>
          </a:p>
        </p:txBody>
      </p:sp>
      <p:graphicFrame>
        <p:nvGraphicFramePr>
          <p:cNvPr id="27650" name="Object 2087"/>
          <p:cNvGraphicFramePr>
            <a:graphicFrameLocks/>
          </p:cNvGraphicFramePr>
          <p:nvPr/>
        </p:nvGraphicFramePr>
        <p:xfrm>
          <a:off x="587375" y="1206500"/>
          <a:ext cx="7967663" cy="539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Chart" r:id="rId3" imgW="5838779" imgH="3581276" progId="Excel.Chart.8">
                  <p:embed followColorScheme="full"/>
                </p:oleObj>
              </mc:Choice>
              <mc:Fallback>
                <p:oleObj name="Chart" r:id="rId3" imgW="5838779" imgH="3581276" progId="Excel.Chart.8">
                  <p:embed followColorScheme="full"/>
                  <p:pic>
                    <p:nvPicPr>
                      <p:cNvPr id="0" name="Object 208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1206500"/>
                        <a:ext cx="7967663" cy="5399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KIA Application:  Delay  (5)</a:t>
            </a:r>
          </a:p>
        </p:txBody>
      </p:sp>
      <p:sp>
        <p:nvSpPr>
          <p:cNvPr id="9011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The greatest contributor to delay is the delay on link 2 because of the relatively high arrival rate</a:t>
            </a:r>
          </a:p>
          <a:p>
            <a:pPr marL="327025" indent="-327025" eaLnBrk="1" hangingPunct="1"/>
            <a:r>
              <a:rPr lang="en-US" altLang="en-US" smtClean="0"/>
              <a:t>Approaches to reducing delay …</a:t>
            </a:r>
          </a:p>
          <a:p>
            <a:pPr marL="703263" lvl="1" indent="-261938" eaLnBrk="1" hangingPunct="1"/>
            <a:r>
              <a:rPr lang="en-US" altLang="en-US" smtClean="0">
                <a:solidFill>
                  <a:schemeClr val="tx2"/>
                </a:solidFill>
              </a:rPr>
              <a:t>Routing:</a:t>
            </a:r>
            <a:r>
              <a:rPr lang="en-US" altLang="en-US" smtClean="0"/>
              <a:t>  Reduce the arrival rate at link 2 by more evenly distributing traffic (cannot be done here)</a:t>
            </a:r>
          </a:p>
          <a:p>
            <a:pPr marL="703263" lvl="1" indent="-261938" eaLnBrk="1" hangingPunct="1"/>
            <a:r>
              <a:rPr lang="en-US" altLang="en-US" smtClean="0">
                <a:solidFill>
                  <a:schemeClr val="tx2"/>
                </a:solidFill>
              </a:rPr>
              <a:t>Capacity Assignment:  </a:t>
            </a:r>
            <a:r>
              <a:rPr lang="en-US" altLang="en-US" smtClean="0"/>
              <a:t>Decrease transmission times on heavily used links</a:t>
            </a:r>
          </a:p>
          <a:p>
            <a:pPr marL="703263" lvl="1" indent="-261938" eaLnBrk="1" hangingPunct="1"/>
            <a:r>
              <a:rPr lang="en-US" altLang="en-US" smtClean="0">
                <a:solidFill>
                  <a:schemeClr val="tx2"/>
                </a:solidFill>
              </a:rPr>
              <a:t>Topology:  </a:t>
            </a:r>
            <a:r>
              <a:rPr lang="en-US" altLang="en-US" smtClean="0"/>
              <a:t>Change the network topology to allow alternate paths that routing can use to distribute traffic</a:t>
            </a:r>
          </a:p>
          <a:p>
            <a:pPr marL="327025" indent="-327025" eaLnBrk="1" hangingPunct="1"/>
            <a:r>
              <a:rPr lang="en-US" altLang="en-US" smtClean="0"/>
              <a:t>Consider reassigning capacity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1"/>
          <p:cNvGraphicFramePr>
            <a:graphicFrameLocks/>
          </p:cNvGraphicFramePr>
          <p:nvPr/>
        </p:nvGraphicFramePr>
        <p:xfrm>
          <a:off x="838200" y="2362200"/>
          <a:ext cx="7519988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Worksheet" r:id="rId3" imgW="6669000" imgH="3378960" progId="Excel.Sheet.8">
                  <p:embed/>
                </p:oleObj>
              </mc:Choice>
              <mc:Fallback>
                <p:oleObj name="Worksheet" r:id="rId3" imgW="6669000" imgH="3378960" progId="Excel.Sheet.8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7519988" cy="382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KIA Application:  Delay  (6)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Increase Link 2 (2F and 2R) capacity by 50% from 10 to 15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KIA Application:  Delay  (7)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With Link 2 capacity 1.5 times greater</a:t>
            </a:r>
          </a:p>
        </p:txBody>
      </p:sp>
      <p:graphicFrame>
        <p:nvGraphicFramePr>
          <p:cNvPr id="29698" name="Object 40"/>
          <p:cNvGraphicFramePr>
            <a:graphicFrameLocks/>
          </p:cNvGraphicFramePr>
          <p:nvPr/>
        </p:nvGraphicFramePr>
        <p:xfrm>
          <a:off x="990600" y="1752600"/>
          <a:ext cx="7161213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Chart" r:id="rId3" imgW="5943600" imgH="3971832" progId="Excel.Chart.8">
                  <p:embed followColorScheme="full"/>
                </p:oleObj>
              </mc:Choice>
              <mc:Fallback>
                <p:oleObj name="Chart" r:id="rId3" imgW="5943600" imgH="3971832" progId="Excel.Chart.8">
                  <p:embed followColorScheme="full"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161213" cy="4852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Burke’s Theorem  (1)</a:t>
            </a:r>
          </a:p>
        </p:txBody>
      </p:sp>
      <p:sp>
        <p:nvSpPr>
          <p:cNvPr id="91139" name="Rectangle 10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Because of the property of time reversibility, “forward” and “reversed” systems are statistically indistinguishable</a:t>
            </a:r>
          </a:p>
          <a:p>
            <a:pPr eaLnBrk="1" hangingPunct="1"/>
            <a:r>
              <a:rPr lang="en-US" altLang="en-US" smtClean="0"/>
              <a:t>Burke’s Theorem:  Consider an M/M/1, M/M/m, or M/M/</a:t>
            </a:r>
            <a:r>
              <a:rPr lang="en-US" altLang="en-US" smtClean="0">
                <a:latin typeface="Symbol" pitchFamily="18" charset="2"/>
              </a:rPr>
              <a:t>¥</a:t>
            </a:r>
            <a:r>
              <a:rPr lang="en-US" altLang="en-US" smtClean="0"/>
              <a:t> queue in steady state with arrival rate </a:t>
            </a:r>
            <a:r>
              <a:rPr lang="en-US" altLang="en-US" smtClean="0">
                <a:latin typeface="Symbol" pitchFamily="18" charset="2"/>
              </a:rPr>
              <a:t>l</a:t>
            </a:r>
            <a:r>
              <a:rPr lang="en-US" altLang="en-US" smtClean="0"/>
              <a:t>  </a:t>
            </a:r>
          </a:p>
          <a:p>
            <a:pPr marL="857250" lvl="1" indent="-400050" eaLnBrk="1" hangingPunct="1">
              <a:buFontTx/>
              <a:buNone/>
            </a:pPr>
            <a:r>
              <a:rPr lang="en-US" altLang="en-US" smtClean="0"/>
              <a:t>a)	The departure process is Poisson with rate </a:t>
            </a:r>
            <a:r>
              <a:rPr lang="en-US" altLang="en-US" smtClean="0">
                <a:latin typeface="Symbol" pitchFamily="18" charset="2"/>
              </a:rPr>
              <a:t>l</a:t>
            </a:r>
            <a:r>
              <a:rPr lang="en-US" altLang="en-US" smtClean="0"/>
              <a:t> </a:t>
            </a:r>
          </a:p>
          <a:p>
            <a:pPr marL="857250" lvl="1" indent="-400050" eaLnBrk="1" hangingPunct="1">
              <a:buFontTx/>
              <a:buNone/>
            </a:pPr>
            <a:r>
              <a:rPr lang="en-US" altLang="en-US" smtClean="0"/>
              <a:t>b)	At each time </a:t>
            </a:r>
            <a:r>
              <a:rPr lang="en-US" altLang="en-US" i="1" smtClean="0"/>
              <a:t>t</a:t>
            </a:r>
            <a:r>
              <a:rPr lang="en-US" altLang="en-US" smtClean="0"/>
              <a:t>, the number of customers in the system is independent of the sequence of departure times prior to </a:t>
            </a:r>
            <a:r>
              <a:rPr lang="en-US" altLang="en-US" i="1" smtClean="0"/>
              <a:t>t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Burke’s Theorem  (2)</a:t>
            </a:r>
          </a:p>
        </p:txBody>
      </p:sp>
      <p:grpSp>
        <p:nvGrpSpPr>
          <p:cNvPr id="92163" name="Group 9"/>
          <p:cNvGrpSpPr>
            <a:grpSpLocks/>
          </p:cNvGrpSpPr>
          <p:nvPr/>
        </p:nvGrpSpPr>
        <p:grpSpPr bwMode="auto">
          <a:xfrm>
            <a:off x="1004888" y="2454275"/>
            <a:ext cx="7224712" cy="1373188"/>
            <a:chOff x="633" y="1546"/>
            <a:chExt cx="4551" cy="865"/>
          </a:xfrm>
        </p:grpSpPr>
        <p:sp>
          <p:nvSpPr>
            <p:cNvPr id="92164" name="Rectangle 5"/>
            <p:cNvSpPr>
              <a:spLocks noChangeArrowheads="1"/>
            </p:cNvSpPr>
            <p:nvPr/>
          </p:nvSpPr>
          <p:spPr bwMode="auto">
            <a:xfrm>
              <a:off x="633" y="1546"/>
              <a:ext cx="1913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</a:rPr>
                <a:t>Forward Chain</a:t>
              </a:r>
              <a:r>
                <a:rPr lang="en-US" altLang="en-US" sz="2800"/>
                <a:t/>
              </a:r>
              <a:br>
                <a:rPr lang="en-US" altLang="en-US" sz="2800"/>
              </a:br>
              <a:r>
                <a:rPr lang="en-US" altLang="en-US" sz="2800"/>
                <a:t>Arrivals, </a:t>
              </a:r>
              <a:r>
                <a:rPr lang="en-US" altLang="en-US" sz="2800" i="1"/>
                <a:t>A</a:t>
              </a:r>
              <a:r>
                <a:rPr lang="en-US" altLang="en-US" sz="2800"/>
                <a:t>(t)</a:t>
              </a:r>
              <a:br>
                <a:rPr lang="en-US" altLang="en-US" sz="2800"/>
              </a:br>
              <a:r>
                <a:rPr lang="en-US" altLang="en-US" sz="2800"/>
                <a:t>Departures, </a:t>
              </a:r>
              <a:r>
                <a:rPr lang="en-US" altLang="en-US" sz="2800" i="1"/>
                <a:t>D</a:t>
              </a:r>
              <a:r>
                <a:rPr lang="en-US" altLang="en-US" sz="2800"/>
                <a:t>(t)</a:t>
              </a:r>
            </a:p>
          </p:txBody>
        </p:sp>
        <p:sp>
          <p:nvSpPr>
            <p:cNvPr id="92165" name="Rectangle 6"/>
            <p:cNvSpPr>
              <a:spLocks noChangeArrowheads="1"/>
            </p:cNvSpPr>
            <p:nvPr/>
          </p:nvSpPr>
          <p:spPr bwMode="auto">
            <a:xfrm>
              <a:off x="3140" y="1546"/>
              <a:ext cx="204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</a:rPr>
                <a:t>Reverse Chain</a:t>
              </a:r>
              <a:br>
                <a:rPr lang="en-US" altLang="en-US" sz="2800">
                  <a:solidFill>
                    <a:schemeClr val="tx2"/>
                  </a:solidFill>
                </a:rPr>
              </a:br>
              <a:r>
                <a:rPr lang="en-US" altLang="en-US" sz="2800"/>
                <a:t>Departures, </a:t>
              </a:r>
              <a:r>
                <a:rPr lang="en-US" altLang="en-US" sz="2800" i="1"/>
                <a:t>D</a:t>
              </a:r>
              <a:r>
                <a:rPr lang="en-US" altLang="en-US" sz="2800"/>
                <a:t>*(t)</a:t>
              </a:r>
              <a:br>
                <a:rPr lang="en-US" altLang="en-US" sz="2800"/>
              </a:br>
              <a:r>
                <a:rPr lang="en-US" altLang="en-US" sz="2800"/>
                <a:t>Arrivals, </a:t>
              </a:r>
              <a:r>
                <a:rPr lang="en-US" altLang="en-US" sz="2800" i="1"/>
                <a:t>A</a:t>
              </a:r>
              <a:r>
                <a:rPr lang="en-US" altLang="en-US" sz="2800"/>
                <a:t>*(t)</a:t>
              </a:r>
            </a:p>
          </p:txBody>
        </p:sp>
        <p:sp>
          <p:nvSpPr>
            <p:cNvPr id="92166" name="Line 7"/>
            <p:cNvSpPr>
              <a:spLocks noChangeShapeType="1"/>
            </p:cNvSpPr>
            <p:nvPr/>
          </p:nvSpPr>
          <p:spPr bwMode="auto">
            <a:xfrm>
              <a:off x="2546" y="2259"/>
              <a:ext cx="59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7" name="Line 8"/>
            <p:cNvSpPr>
              <a:spLocks noChangeShapeType="1"/>
            </p:cNvSpPr>
            <p:nvPr/>
          </p:nvSpPr>
          <p:spPr bwMode="auto">
            <a:xfrm>
              <a:off x="2546" y="1990"/>
              <a:ext cx="59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Burke’s Theorem:  Comments  (1)</a:t>
            </a:r>
          </a:p>
        </p:txBody>
      </p:sp>
      <p:sp>
        <p:nvSpPr>
          <p:cNvPr id="9318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 b of Burke’s Theorem is, perhaps, not intuitive</a:t>
            </a:r>
          </a:p>
          <a:p>
            <a:pPr lvl="1" eaLnBrk="1" hangingPunct="1"/>
            <a:r>
              <a:rPr lang="en-US" altLang="en-US" smtClean="0"/>
              <a:t>If we have just observed a burst of departures, we might expect that there are presently a large number of customers in the system</a:t>
            </a:r>
          </a:p>
          <a:p>
            <a:pPr lvl="1" eaLnBrk="1" hangingPunct="1"/>
            <a:r>
              <a:rPr lang="en-US" altLang="en-US" smtClean="0"/>
              <a:t>However, the number of customers in the system is independent of the burst of prior departures</a:t>
            </a:r>
          </a:p>
          <a:p>
            <a:pPr lvl="1" eaLnBrk="1" hangingPunct="1"/>
            <a:r>
              <a:rPr lang="en-US" altLang="en-US" smtClean="0"/>
              <a:t>Note that Burke’s Theorem does not address the number of customers in the system </a:t>
            </a:r>
            <a:r>
              <a:rPr lang="en-US" altLang="en-US" i="1" smtClean="0"/>
              <a:t>prior</a:t>
            </a:r>
            <a:r>
              <a:rPr lang="en-US" altLang="en-US" smtClean="0"/>
              <a:t> to the burst of departures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Networks of Queues:  Another 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Arriving traffic at each queue (transmission line) may include:</a:t>
            </a:r>
          </a:p>
          <a:p>
            <a:pPr marL="703263" lvl="1" indent="-261938" eaLnBrk="1" hangingPunct="1"/>
            <a:r>
              <a:rPr lang="en-US" altLang="en-US" smtClean="0"/>
              <a:t>Internal traffic that has departed from one or more other queues</a:t>
            </a:r>
          </a:p>
          <a:p>
            <a:pPr marL="703263" lvl="1" indent="-261938" eaLnBrk="1" hangingPunct="1"/>
            <a:r>
              <a:rPr lang="en-US" altLang="en-US" smtClean="0"/>
              <a:t>External traffic that is entering the network</a:t>
            </a:r>
          </a:p>
        </p:txBody>
      </p:sp>
      <p:grpSp>
        <p:nvGrpSpPr>
          <p:cNvPr id="59396" name="Group 50"/>
          <p:cNvGrpSpPr>
            <a:grpSpLocks/>
          </p:cNvGrpSpPr>
          <p:nvPr/>
        </p:nvGrpSpPr>
        <p:grpSpPr bwMode="auto">
          <a:xfrm>
            <a:off x="2895600" y="3657600"/>
            <a:ext cx="3200400" cy="2514600"/>
            <a:chOff x="2880" y="2304"/>
            <a:chExt cx="2016" cy="1584"/>
          </a:xfrm>
        </p:grpSpPr>
        <p:sp>
          <p:nvSpPr>
            <p:cNvPr id="59398" name="Line 30"/>
            <p:cNvSpPr>
              <a:spLocks noChangeShapeType="1"/>
            </p:cNvSpPr>
            <p:nvPr/>
          </p:nvSpPr>
          <p:spPr bwMode="auto">
            <a:xfrm>
              <a:off x="3648" y="268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9" name="Line 33"/>
            <p:cNvSpPr>
              <a:spLocks noChangeShapeType="1"/>
            </p:cNvSpPr>
            <p:nvPr/>
          </p:nvSpPr>
          <p:spPr bwMode="auto">
            <a:xfrm>
              <a:off x="3312" y="3504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0" name="Line 34"/>
            <p:cNvSpPr>
              <a:spLocks noChangeShapeType="1"/>
            </p:cNvSpPr>
            <p:nvPr/>
          </p:nvSpPr>
          <p:spPr bwMode="auto">
            <a:xfrm flipH="1">
              <a:off x="4128" y="2688"/>
              <a:ext cx="384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Line 35"/>
            <p:cNvSpPr>
              <a:spLocks noChangeShapeType="1"/>
            </p:cNvSpPr>
            <p:nvPr/>
          </p:nvSpPr>
          <p:spPr bwMode="auto">
            <a:xfrm flipH="1">
              <a:off x="3264" y="2688"/>
              <a:ext cx="384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Line 36"/>
            <p:cNvSpPr>
              <a:spLocks noChangeShapeType="1"/>
            </p:cNvSpPr>
            <p:nvPr/>
          </p:nvSpPr>
          <p:spPr bwMode="auto">
            <a:xfrm>
              <a:off x="3648" y="2640"/>
              <a:ext cx="480" cy="8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37"/>
            <p:cNvSpPr txBox="1">
              <a:spLocks noChangeArrowheads="1"/>
            </p:cNvSpPr>
            <p:nvPr/>
          </p:nvSpPr>
          <p:spPr bwMode="auto">
            <a:xfrm>
              <a:off x="321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9404" name="Text Box 38"/>
            <p:cNvSpPr txBox="1">
              <a:spLocks noChangeArrowheads="1"/>
            </p:cNvSpPr>
            <p:nvPr/>
          </p:nvSpPr>
          <p:spPr bwMode="auto">
            <a:xfrm>
              <a:off x="3888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9405" name="Text Box 39"/>
            <p:cNvSpPr txBox="1">
              <a:spLocks noChangeArrowheads="1"/>
            </p:cNvSpPr>
            <p:nvPr/>
          </p:nvSpPr>
          <p:spPr bwMode="auto">
            <a:xfrm>
              <a:off x="441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9406" name="Text Box 40"/>
            <p:cNvSpPr txBox="1">
              <a:spLocks noChangeArrowheads="1"/>
            </p:cNvSpPr>
            <p:nvPr/>
          </p:nvSpPr>
          <p:spPr bwMode="auto">
            <a:xfrm>
              <a:off x="3936" y="23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407" name="Text Box 41"/>
            <p:cNvSpPr txBox="1">
              <a:spLocks noChangeArrowheads="1"/>
            </p:cNvSpPr>
            <p:nvPr/>
          </p:nvSpPr>
          <p:spPr bwMode="auto">
            <a:xfrm>
              <a:off x="3648" y="350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9408" name="Line 42"/>
            <p:cNvSpPr>
              <a:spLocks noChangeShapeType="1"/>
            </p:cNvSpPr>
            <p:nvPr/>
          </p:nvSpPr>
          <p:spPr bwMode="auto">
            <a:xfrm flipH="1" flipV="1">
              <a:off x="3456" y="2304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Line 43"/>
            <p:cNvSpPr>
              <a:spLocks noChangeShapeType="1"/>
            </p:cNvSpPr>
            <p:nvPr/>
          </p:nvSpPr>
          <p:spPr bwMode="auto">
            <a:xfrm flipH="1" flipV="1">
              <a:off x="4128" y="3456"/>
              <a:ext cx="24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0" name="Line 44"/>
            <p:cNvSpPr>
              <a:spLocks noChangeShapeType="1"/>
            </p:cNvSpPr>
            <p:nvPr/>
          </p:nvSpPr>
          <p:spPr bwMode="auto">
            <a:xfrm flipH="1">
              <a:off x="3648" y="2304"/>
              <a:ext cx="19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1" name="Line 45"/>
            <p:cNvSpPr>
              <a:spLocks noChangeShapeType="1"/>
            </p:cNvSpPr>
            <p:nvPr/>
          </p:nvSpPr>
          <p:spPr bwMode="auto">
            <a:xfrm flipV="1">
              <a:off x="4560" y="2304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Line 46"/>
            <p:cNvSpPr>
              <a:spLocks noChangeShapeType="1"/>
            </p:cNvSpPr>
            <p:nvPr/>
          </p:nvSpPr>
          <p:spPr bwMode="auto">
            <a:xfrm flipH="1">
              <a:off x="4512" y="26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Line 47"/>
            <p:cNvSpPr>
              <a:spLocks noChangeShapeType="1"/>
            </p:cNvSpPr>
            <p:nvPr/>
          </p:nvSpPr>
          <p:spPr bwMode="auto">
            <a:xfrm flipV="1">
              <a:off x="4320" y="35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48"/>
            <p:cNvSpPr>
              <a:spLocks noChangeShapeType="1"/>
            </p:cNvSpPr>
            <p:nvPr/>
          </p:nvSpPr>
          <p:spPr bwMode="auto">
            <a:xfrm flipH="1">
              <a:off x="3120" y="3696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Line 49"/>
            <p:cNvSpPr>
              <a:spLocks noChangeShapeType="1"/>
            </p:cNvSpPr>
            <p:nvPr/>
          </p:nvSpPr>
          <p:spPr bwMode="auto">
            <a:xfrm flipV="1">
              <a:off x="2880" y="350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Oval 28"/>
            <p:cNvSpPr>
              <a:spLocks noChangeArrowheads="1"/>
            </p:cNvSpPr>
            <p:nvPr/>
          </p:nvSpPr>
          <p:spPr bwMode="auto">
            <a:xfrm>
              <a:off x="3456" y="2496"/>
              <a:ext cx="384" cy="38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9417" name="Oval 29"/>
            <p:cNvSpPr>
              <a:spLocks noChangeArrowheads="1"/>
            </p:cNvSpPr>
            <p:nvPr/>
          </p:nvSpPr>
          <p:spPr bwMode="auto">
            <a:xfrm>
              <a:off x="4272" y="2496"/>
              <a:ext cx="384" cy="38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9418" name="Oval 31"/>
            <p:cNvSpPr>
              <a:spLocks noChangeArrowheads="1"/>
            </p:cNvSpPr>
            <p:nvPr/>
          </p:nvSpPr>
          <p:spPr bwMode="auto">
            <a:xfrm>
              <a:off x="3120" y="3312"/>
              <a:ext cx="384" cy="38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9419" name="Oval 32"/>
            <p:cNvSpPr>
              <a:spLocks noChangeArrowheads="1"/>
            </p:cNvSpPr>
            <p:nvPr/>
          </p:nvSpPr>
          <p:spPr bwMode="auto">
            <a:xfrm>
              <a:off x="3936" y="3312"/>
              <a:ext cx="384" cy="38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928819" name="Arc 51"/>
          <p:cNvSpPr>
            <a:spLocks/>
          </p:cNvSpPr>
          <p:nvPr/>
        </p:nvSpPr>
        <p:spPr bwMode="auto">
          <a:xfrm rot="20023119" flipV="1">
            <a:off x="4067175" y="4440238"/>
            <a:ext cx="915988" cy="825500"/>
          </a:xfrm>
          <a:custGeom>
            <a:avLst/>
            <a:gdLst>
              <a:gd name="T0" fmla="*/ 21127969 w 39712"/>
              <a:gd name="T1" fmla="*/ 14418574 h 33318"/>
              <a:gd name="T2" fmla="*/ 1838158 w 39712"/>
              <a:gd name="T3" fmla="*/ 0 h 33318"/>
              <a:gd name="T4" fmla="*/ 11491851 w 39712"/>
              <a:gd name="T5" fmla="*/ 7193331 h 33318"/>
              <a:gd name="T6" fmla="*/ 0 60000 65536"/>
              <a:gd name="T7" fmla="*/ 0 60000 65536"/>
              <a:gd name="T8" fmla="*/ 0 60000 65536"/>
              <a:gd name="T9" fmla="*/ 0 w 39712"/>
              <a:gd name="T10" fmla="*/ 0 h 33318"/>
              <a:gd name="T11" fmla="*/ 39712 w 39712"/>
              <a:gd name="T12" fmla="*/ 33318 h 33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12" h="33318" fill="none" extrusionOk="0">
                <a:moveTo>
                  <a:pt x="39711" y="23487"/>
                </a:moveTo>
                <a:cubicBezTo>
                  <a:pt x="35727" y="29618"/>
                  <a:pt x="28911" y="33317"/>
                  <a:pt x="21600" y="33318"/>
                </a:cubicBezTo>
                <a:cubicBezTo>
                  <a:pt x="9670" y="33318"/>
                  <a:pt x="0" y="23647"/>
                  <a:pt x="0" y="11718"/>
                </a:cubicBezTo>
                <a:cubicBezTo>
                  <a:pt x="-1" y="7560"/>
                  <a:pt x="1199" y="3492"/>
                  <a:pt x="3454" y="-1"/>
                </a:cubicBezTo>
              </a:path>
              <a:path w="39712" h="33318" stroke="0" extrusionOk="0">
                <a:moveTo>
                  <a:pt x="39711" y="23487"/>
                </a:moveTo>
                <a:cubicBezTo>
                  <a:pt x="35727" y="29618"/>
                  <a:pt x="28911" y="33317"/>
                  <a:pt x="21600" y="33318"/>
                </a:cubicBezTo>
                <a:cubicBezTo>
                  <a:pt x="9670" y="33318"/>
                  <a:pt x="0" y="23647"/>
                  <a:pt x="0" y="11718"/>
                </a:cubicBezTo>
                <a:cubicBezTo>
                  <a:pt x="-1" y="7560"/>
                  <a:pt x="1199" y="3492"/>
                  <a:pt x="3454" y="-1"/>
                </a:cubicBezTo>
                <a:lnTo>
                  <a:pt x="21600" y="11718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Burke’s Theorem:  Comments  (2)</a:t>
            </a:r>
          </a:p>
        </p:txBody>
      </p:sp>
      <p:sp>
        <p:nvSpPr>
          <p:cNvPr id="942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Burke’s Theorem holds for general </a:t>
            </a:r>
            <a:r>
              <a:rPr lang="en-US" altLang="en-US" smtClean="0">
                <a:solidFill>
                  <a:schemeClr val="tx2"/>
                </a:solidFill>
              </a:rPr>
              <a:t>acyclic networks </a:t>
            </a:r>
            <a:r>
              <a:rPr lang="en-US" altLang="en-US" smtClean="0"/>
              <a:t>of queues with Poisson arrivals and independent, exponentially distributed service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Acyclic Networks  (1)</a:t>
            </a:r>
          </a:p>
        </p:txBody>
      </p:sp>
      <p:sp>
        <p:nvSpPr>
          <p:cNvPr id="95235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Queue </a:t>
            </a:r>
            <a:r>
              <a:rPr lang="en-US" altLang="en-US" i="1" smtClean="0"/>
              <a:t>j</a:t>
            </a:r>
            <a:r>
              <a:rPr lang="en-US" altLang="en-US" smtClean="0"/>
              <a:t> is a </a:t>
            </a:r>
            <a:r>
              <a:rPr lang="en-US" altLang="en-US" smtClean="0">
                <a:solidFill>
                  <a:schemeClr val="tx2"/>
                </a:solidFill>
              </a:rPr>
              <a:t>downstream neighbor</a:t>
            </a:r>
            <a:r>
              <a:rPr lang="en-US" altLang="en-US" smtClean="0"/>
              <a:t> of queue </a:t>
            </a:r>
            <a:r>
              <a:rPr lang="en-US" altLang="en-US" i="1" smtClean="0"/>
              <a:t>i</a:t>
            </a:r>
            <a:r>
              <a:rPr lang="en-US" altLang="en-US" smtClean="0"/>
              <a:t> if there is a positive probability that a departure from queue </a:t>
            </a:r>
            <a:r>
              <a:rPr lang="en-US" altLang="en-US" i="1" smtClean="0"/>
              <a:t>i</a:t>
            </a:r>
            <a:r>
              <a:rPr lang="en-US" altLang="en-US" smtClean="0"/>
              <a:t> will next enter queue </a:t>
            </a:r>
            <a:r>
              <a:rPr lang="en-US" altLang="en-US" i="1" smtClean="0"/>
              <a:t>j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Queue </a:t>
            </a:r>
            <a:r>
              <a:rPr lang="en-US" altLang="en-US" i="1" smtClean="0"/>
              <a:t>k</a:t>
            </a:r>
            <a:r>
              <a:rPr lang="en-US" altLang="en-US" smtClean="0"/>
              <a:t> is </a:t>
            </a:r>
            <a:r>
              <a:rPr lang="en-US" altLang="en-US" smtClean="0">
                <a:solidFill>
                  <a:schemeClr val="tx2"/>
                </a:solidFill>
              </a:rPr>
              <a:t>downstream</a:t>
            </a:r>
            <a:r>
              <a:rPr lang="en-US" altLang="en-US" smtClean="0"/>
              <a:t> of queue </a:t>
            </a:r>
            <a:r>
              <a:rPr lang="en-US" altLang="en-US" i="1" smtClean="0"/>
              <a:t>i</a:t>
            </a:r>
            <a:r>
              <a:rPr lang="en-US" altLang="en-US" smtClean="0"/>
              <a:t> if there is a sequence of queues from </a:t>
            </a:r>
            <a:r>
              <a:rPr lang="en-US" altLang="en-US" i="1" smtClean="0"/>
              <a:t>i</a:t>
            </a:r>
            <a:r>
              <a:rPr lang="en-US" altLang="en-US" smtClean="0"/>
              <a:t> to </a:t>
            </a:r>
            <a:r>
              <a:rPr lang="en-US" altLang="en-US" i="1" smtClean="0"/>
              <a:t>k</a:t>
            </a:r>
            <a:r>
              <a:rPr lang="en-US" altLang="en-US" smtClean="0"/>
              <a:t> where each of the queues in the sequence is a downstream neighbor of its predecessor</a:t>
            </a:r>
          </a:p>
          <a:p>
            <a:pPr eaLnBrk="1" hangingPunct="1"/>
            <a:r>
              <a:rPr lang="en-US" altLang="en-US" smtClean="0"/>
              <a:t>A network is </a:t>
            </a:r>
            <a:r>
              <a:rPr lang="en-US" altLang="en-US" smtClean="0">
                <a:solidFill>
                  <a:schemeClr val="tx2"/>
                </a:solidFill>
              </a:rPr>
              <a:t>acyclic</a:t>
            </a:r>
            <a:r>
              <a:rPr lang="en-US" altLang="en-US" smtClean="0"/>
              <a:t> if there are no two queues </a:t>
            </a:r>
            <a:r>
              <a:rPr lang="en-US" altLang="en-US" i="1" smtClean="0"/>
              <a:t>i</a:t>
            </a:r>
            <a:r>
              <a:rPr lang="en-US" altLang="en-US" smtClean="0"/>
              <a:t> and </a:t>
            </a:r>
            <a:r>
              <a:rPr lang="en-US" altLang="en-US" i="1" smtClean="0"/>
              <a:t>k</a:t>
            </a:r>
            <a:r>
              <a:rPr lang="en-US" altLang="en-US" smtClean="0"/>
              <a:t> s.t. </a:t>
            </a:r>
            <a:r>
              <a:rPr lang="en-US" altLang="en-US" i="1" smtClean="0"/>
              <a:t>i</a:t>
            </a:r>
            <a:r>
              <a:rPr lang="en-US" altLang="en-US" smtClean="0"/>
              <a:t> is downstream of </a:t>
            </a:r>
            <a:r>
              <a:rPr lang="en-US" altLang="en-US" i="1" smtClean="0"/>
              <a:t>k</a:t>
            </a:r>
            <a:r>
              <a:rPr lang="en-US" altLang="en-US" smtClean="0"/>
              <a:t> and </a:t>
            </a:r>
            <a:r>
              <a:rPr lang="en-US" altLang="en-US" i="1" smtClean="0"/>
              <a:t>k</a:t>
            </a:r>
            <a:r>
              <a:rPr lang="en-US" altLang="en-US" smtClean="0"/>
              <a:t> is downstream of </a:t>
            </a:r>
            <a:r>
              <a:rPr lang="en-US" altLang="en-US" i="1" smtClean="0"/>
              <a:t>i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Acyclic Networks  (2)</a:t>
            </a:r>
          </a:p>
        </p:txBody>
      </p:sp>
      <p:sp>
        <p:nvSpPr>
          <p:cNvPr id="96259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counter-example — a cyclic network …</a:t>
            </a:r>
          </a:p>
          <a:p>
            <a:pPr lvl="1" eaLnBrk="1" hangingPunct="1"/>
            <a:r>
              <a:rPr lang="en-US" altLang="en-US" i="1" smtClean="0"/>
              <a:t>k</a:t>
            </a:r>
            <a:r>
              <a:rPr lang="en-US" altLang="en-US" smtClean="0"/>
              <a:t> is downstream of </a:t>
            </a:r>
            <a:r>
              <a:rPr lang="en-US" altLang="en-US" i="1" smtClean="0"/>
              <a:t>I</a:t>
            </a:r>
          </a:p>
          <a:p>
            <a:pPr lvl="1" eaLnBrk="1" hangingPunct="1"/>
            <a:r>
              <a:rPr lang="en-US" altLang="en-US" i="1" smtClean="0"/>
              <a:t>i</a:t>
            </a:r>
            <a:r>
              <a:rPr lang="en-US" altLang="en-US" smtClean="0"/>
              <a:t> is downstream of </a:t>
            </a:r>
            <a:r>
              <a:rPr lang="en-US" altLang="en-US" i="1" smtClean="0"/>
              <a:t>k</a:t>
            </a:r>
            <a:endParaRPr lang="en-US" altLang="en-US" smtClean="0"/>
          </a:p>
        </p:txBody>
      </p:sp>
      <p:grpSp>
        <p:nvGrpSpPr>
          <p:cNvPr id="96260" name="Group 20"/>
          <p:cNvGrpSpPr>
            <a:grpSpLocks/>
          </p:cNvGrpSpPr>
          <p:nvPr/>
        </p:nvGrpSpPr>
        <p:grpSpPr bwMode="auto">
          <a:xfrm>
            <a:off x="1905000" y="3200400"/>
            <a:ext cx="5334000" cy="1144588"/>
            <a:chOff x="1104" y="1680"/>
            <a:chExt cx="3360" cy="721"/>
          </a:xfrm>
        </p:grpSpPr>
        <p:sp>
          <p:nvSpPr>
            <p:cNvPr id="96261" name="Line 7"/>
            <p:cNvSpPr>
              <a:spLocks noChangeShapeType="1"/>
            </p:cNvSpPr>
            <p:nvPr/>
          </p:nvSpPr>
          <p:spPr bwMode="auto">
            <a:xfrm>
              <a:off x="2016" y="2064"/>
              <a:ext cx="6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Line 9"/>
            <p:cNvSpPr>
              <a:spLocks noChangeShapeType="1"/>
            </p:cNvSpPr>
            <p:nvPr/>
          </p:nvSpPr>
          <p:spPr bwMode="auto">
            <a:xfrm>
              <a:off x="2928" y="2064"/>
              <a:ext cx="6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Line 11"/>
            <p:cNvSpPr>
              <a:spLocks noChangeShapeType="1"/>
            </p:cNvSpPr>
            <p:nvPr/>
          </p:nvSpPr>
          <p:spPr bwMode="auto">
            <a:xfrm>
              <a:off x="3840" y="2064"/>
              <a:ext cx="6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Line 12"/>
            <p:cNvSpPr>
              <a:spLocks noChangeShapeType="1"/>
            </p:cNvSpPr>
            <p:nvPr/>
          </p:nvSpPr>
          <p:spPr bwMode="auto">
            <a:xfrm flipH="1" flipV="1">
              <a:off x="1680" y="1680"/>
              <a:ext cx="14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Line 13"/>
            <p:cNvSpPr>
              <a:spLocks noChangeShapeType="1"/>
            </p:cNvSpPr>
            <p:nvPr/>
          </p:nvSpPr>
          <p:spPr bwMode="auto">
            <a:xfrm flipH="1" flipV="1">
              <a:off x="2592" y="1680"/>
              <a:ext cx="14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Line 14"/>
            <p:cNvSpPr>
              <a:spLocks noChangeShapeType="1"/>
            </p:cNvSpPr>
            <p:nvPr/>
          </p:nvSpPr>
          <p:spPr bwMode="auto">
            <a:xfrm flipH="1" flipV="1">
              <a:off x="3504" y="1680"/>
              <a:ext cx="14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7" name="Line 15"/>
            <p:cNvSpPr>
              <a:spLocks noChangeShapeType="1"/>
            </p:cNvSpPr>
            <p:nvPr/>
          </p:nvSpPr>
          <p:spPr bwMode="auto">
            <a:xfrm flipV="1">
              <a:off x="2832" y="1680"/>
              <a:ext cx="14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8" name="Line 16"/>
            <p:cNvSpPr>
              <a:spLocks noChangeShapeType="1"/>
            </p:cNvSpPr>
            <p:nvPr/>
          </p:nvSpPr>
          <p:spPr bwMode="auto">
            <a:xfrm flipV="1">
              <a:off x="3744" y="1680"/>
              <a:ext cx="14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9" name="Freeform 17"/>
            <p:cNvSpPr>
              <a:spLocks/>
            </p:cNvSpPr>
            <p:nvPr/>
          </p:nvSpPr>
          <p:spPr bwMode="auto">
            <a:xfrm>
              <a:off x="1680" y="2160"/>
              <a:ext cx="2209" cy="241"/>
            </a:xfrm>
            <a:custGeom>
              <a:avLst/>
              <a:gdLst>
                <a:gd name="T0" fmla="*/ 2112 w 2209"/>
                <a:gd name="T1" fmla="*/ 0 h 241"/>
                <a:gd name="T2" fmla="*/ 2208 w 2209"/>
                <a:gd name="T3" fmla="*/ 240 h 241"/>
                <a:gd name="T4" fmla="*/ 0 w 2209"/>
                <a:gd name="T5" fmla="*/ 240 h 241"/>
                <a:gd name="T6" fmla="*/ 144 w 2209"/>
                <a:gd name="T7" fmla="*/ 48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9"/>
                <a:gd name="T13" fmla="*/ 0 h 241"/>
                <a:gd name="T14" fmla="*/ 2209 w 220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9" h="241">
                  <a:moveTo>
                    <a:pt x="2112" y="0"/>
                  </a:moveTo>
                  <a:lnTo>
                    <a:pt x="2208" y="240"/>
                  </a:lnTo>
                  <a:lnTo>
                    <a:pt x="0" y="240"/>
                  </a:lnTo>
                  <a:lnTo>
                    <a:pt x="144" y="48"/>
                  </a:lnTo>
                </a:path>
              </a:pathLst>
            </a:custGeom>
            <a:noFill/>
            <a:ln w="381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0" name="Line 18"/>
            <p:cNvSpPr>
              <a:spLocks noChangeShapeType="1"/>
            </p:cNvSpPr>
            <p:nvPr/>
          </p:nvSpPr>
          <p:spPr bwMode="auto">
            <a:xfrm>
              <a:off x="1104" y="2064"/>
              <a:ext cx="6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1" name="Oval 6"/>
            <p:cNvSpPr>
              <a:spLocks noChangeArrowheads="1"/>
            </p:cNvSpPr>
            <p:nvPr/>
          </p:nvSpPr>
          <p:spPr bwMode="auto">
            <a:xfrm>
              <a:off x="1736" y="1928"/>
              <a:ext cx="272" cy="27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96272" name="Oval 8"/>
            <p:cNvSpPr>
              <a:spLocks noChangeArrowheads="1"/>
            </p:cNvSpPr>
            <p:nvPr/>
          </p:nvSpPr>
          <p:spPr bwMode="auto">
            <a:xfrm>
              <a:off x="2648" y="1928"/>
              <a:ext cx="272" cy="27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96273" name="Oval 10"/>
            <p:cNvSpPr>
              <a:spLocks noChangeArrowheads="1"/>
            </p:cNvSpPr>
            <p:nvPr/>
          </p:nvSpPr>
          <p:spPr bwMode="auto">
            <a:xfrm>
              <a:off x="3560" y="1928"/>
              <a:ext cx="272" cy="27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chemeClr val="bg1"/>
                  </a:solidFill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Burke’s Theorem:  Application (1)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Consider two tandem transmission lines modeled as M/M/1 queues</a:t>
            </a:r>
          </a:p>
          <a:p>
            <a:pPr marL="703263" lvl="1" indent="-261938" eaLnBrk="1" hangingPunct="1"/>
            <a:r>
              <a:rPr lang="en-US" altLang="en-US" smtClean="0"/>
              <a:t>Assume that a given packet’s transmission times on the first and second links are independent (as though packets are “resized” at each link)</a:t>
            </a:r>
          </a:p>
          <a:p>
            <a:pPr marL="703263" lvl="1" indent="-261938" eaLnBrk="1" hangingPunct="1"/>
            <a:r>
              <a:rPr lang="en-US" altLang="en-US" smtClean="0"/>
              <a:t>Arrival rate is </a:t>
            </a:r>
            <a:r>
              <a:rPr lang="en-US" altLang="en-US" smtClean="0">
                <a:latin typeface="Symbol" pitchFamily="18" charset="2"/>
              </a:rPr>
              <a:t>l</a:t>
            </a:r>
            <a:r>
              <a:rPr lang="en-US" altLang="en-US" smtClean="0"/>
              <a:t>  </a:t>
            </a:r>
          </a:p>
          <a:p>
            <a:pPr marL="703263" lvl="1" indent="-261938" eaLnBrk="1" hangingPunct="1"/>
            <a:r>
              <a:rPr lang="en-US" altLang="en-US" smtClean="0"/>
              <a:t>Service rates are </a:t>
            </a:r>
            <a:r>
              <a:rPr lang="en-US" altLang="en-US" smtClean="0">
                <a:latin typeface="Symbol" pitchFamily="18" charset="2"/>
              </a:rPr>
              <a:t>m</a:t>
            </a:r>
            <a:r>
              <a:rPr lang="en-US" altLang="en-US" sz="2400" baseline="-25000" smtClean="0"/>
              <a:t>1</a:t>
            </a:r>
            <a:r>
              <a:rPr lang="en-US" altLang="en-US" smtClean="0"/>
              <a:t> and </a:t>
            </a:r>
            <a:r>
              <a:rPr lang="en-US" altLang="en-US" smtClean="0">
                <a:latin typeface="Symbol" pitchFamily="18" charset="2"/>
              </a:rPr>
              <a:t>m</a:t>
            </a:r>
            <a:r>
              <a:rPr lang="en-US" altLang="en-US" sz="2400" baseline="-25000" smtClean="0"/>
              <a:t>2</a:t>
            </a:r>
            <a:r>
              <a:rPr lang="en-US" altLang="en-US" smtClean="0"/>
              <a:t> at the first and second queues, respectively </a:t>
            </a:r>
          </a:p>
        </p:txBody>
      </p:sp>
      <p:grpSp>
        <p:nvGrpSpPr>
          <p:cNvPr id="97284" name="Group 30"/>
          <p:cNvGrpSpPr>
            <a:grpSpLocks/>
          </p:cNvGrpSpPr>
          <p:nvPr/>
        </p:nvGrpSpPr>
        <p:grpSpPr bwMode="auto">
          <a:xfrm>
            <a:off x="2878138" y="4100513"/>
            <a:ext cx="3294062" cy="977900"/>
            <a:chOff x="1872" y="2928"/>
            <a:chExt cx="2075" cy="616"/>
          </a:xfrm>
        </p:grpSpPr>
        <p:sp>
          <p:nvSpPr>
            <p:cNvPr id="97285" name="Line 20"/>
            <p:cNvSpPr>
              <a:spLocks noChangeShapeType="1"/>
            </p:cNvSpPr>
            <p:nvPr/>
          </p:nvSpPr>
          <p:spPr bwMode="auto">
            <a:xfrm>
              <a:off x="2798" y="3396"/>
              <a:ext cx="4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Line 21"/>
            <p:cNvSpPr>
              <a:spLocks noChangeShapeType="1"/>
            </p:cNvSpPr>
            <p:nvPr/>
          </p:nvSpPr>
          <p:spPr bwMode="auto">
            <a:xfrm flipH="1">
              <a:off x="2160" y="3396"/>
              <a:ext cx="3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Rectangle 22"/>
            <p:cNvSpPr>
              <a:spLocks noChangeArrowheads="1"/>
            </p:cNvSpPr>
            <p:nvPr/>
          </p:nvSpPr>
          <p:spPr bwMode="auto">
            <a:xfrm>
              <a:off x="2584" y="2928"/>
              <a:ext cx="3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3200" baseline="-25000">
                  <a:solidFill>
                    <a:schemeClr val="tx2"/>
                  </a:solidFill>
                </a:rPr>
                <a:t>1</a:t>
              </a:r>
              <a:endParaRPr lang="en-US" altLang="en-US" sz="2800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97288" name="Rectangle 23"/>
            <p:cNvSpPr>
              <a:spLocks noChangeArrowheads="1"/>
            </p:cNvSpPr>
            <p:nvPr/>
          </p:nvSpPr>
          <p:spPr bwMode="auto">
            <a:xfrm>
              <a:off x="1872" y="3217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</a:p>
          </p:txBody>
        </p:sp>
        <p:sp>
          <p:nvSpPr>
            <p:cNvPr id="97289" name="Line 24"/>
            <p:cNvSpPr>
              <a:spLocks noChangeShapeType="1"/>
            </p:cNvSpPr>
            <p:nvPr/>
          </p:nvSpPr>
          <p:spPr bwMode="auto">
            <a:xfrm>
              <a:off x="3518" y="3396"/>
              <a:ext cx="4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Rectangle 25"/>
            <p:cNvSpPr>
              <a:spLocks noChangeArrowheads="1"/>
            </p:cNvSpPr>
            <p:nvPr/>
          </p:nvSpPr>
          <p:spPr bwMode="auto">
            <a:xfrm>
              <a:off x="3304" y="2928"/>
              <a:ext cx="3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3200" baseline="-25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97291" name="Freeform 26"/>
            <p:cNvSpPr>
              <a:spLocks/>
            </p:cNvSpPr>
            <p:nvPr/>
          </p:nvSpPr>
          <p:spPr bwMode="auto">
            <a:xfrm>
              <a:off x="3227" y="3312"/>
              <a:ext cx="165" cy="192"/>
            </a:xfrm>
            <a:custGeom>
              <a:avLst/>
              <a:gdLst>
                <a:gd name="T0" fmla="*/ 0 w 144"/>
                <a:gd name="T1" fmla="*/ 0 h 144"/>
                <a:gd name="T2" fmla="*/ 189 w 144"/>
                <a:gd name="T3" fmla="*/ 0 h 144"/>
                <a:gd name="T4" fmla="*/ 189 w 144"/>
                <a:gd name="T5" fmla="*/ 256 h 144"/>
                <a:gd name="T6" fmla="*/ 0 w 144"/>
                <a:gd name="T7" fmla="*/ 25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44"/>
                <a:gd name="T14" fmla="*/ 144 w 14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Freeform 27"/>
            <p:cNvSpPr>
              <a:spLocks/>
            </p:cNvSpPr>
            <p:nvPr/>
          </p:nvSpPr>
          <p:spPr bwMode="auto">
            <a:xfrm>
              <a:off x="2496" y="3312"/>
              <a:ext cx="165" cy="192"/>
            </a:xfrm>
            <a:custGeom>
              <a:avLst/>
              <a:gdLst>
                <a:gd name="T0" fmla="*/ 0 w 144"/>
                <a:gd name="T1" fmla="*/ 0 h 144"/>
                <a:gd name="T2" fmla="*/ 189 w 144"/>
                <a:gd name="T3" fmla="*/ 0 h 144"/>
                <a:gd name="T4" fmla="*/ 189 w 144"/>
                <a:gd name="T5" fmla="*/ 256 h 144"/>
                <a:gd name="T6" fmla="*/ 0 w 144"/>
                <a:gd name="T7" fmla="*/ 25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44"/>
                <a:gd name="T14" fmla="*/ 144 w 14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3" name="Oval 28"/>
            <p:cNvSpPr>
              <a:spLocks noChangeArrowheads="1"/>
            </p:cNvSpPr>
            <p:nvPr/>
          </p:nvSpPr>
          <p:spPr bwMode="auto">
            <a:xfrm>
              <a:off x="2679" y="3332"/>
              <a:ext cx="128" cy="128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7294" name="Oval 29"/>
            <p:cNvSpPr>
              <a:spLocks noChangeArrowheads="1"/>
            </p:cNvSpPr>
            <p:nvPr/>
          </p:nvSpPr>
          <p:spPr bwMode="auto">
            <a:xfrm>
              <a:off x="3399" y="3332"/>
              <a:ext cx="128" cy="128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Burke’s Theorem:  Application (2)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Utilizations:  </a:t>
            </a:r>
            <a:r>
              <a:rPr lang="en-US" altLang="en-US" smtClean="0">
                <a:latin typeface="Symbol" pitchFamily="18" charset="2"/>
              </a:rPr>
              <a:t>r</a:t>
            </a:r>
            <a:r>
              <a:rPr lang="en-US" altLang="en-US" sz="2400" baseline="-25000" smtClean="0"/>
              <a:t>1</a:t>
            </a:r>
            <a:r>
              <a:rPr lang="en-US" altLang="en-US" baseline="-25000" smtClean="0"/>
              <a:t> </a:t>
            </a:r>
            <a:r>
              <a:rPr lang="en-US" altLang="en-US" smtClean="0"/>
              <a:t>= </a:t>
            </a:r>
            <a:r>
              <a:rPr lang="en-US" altLang="en-US" smtClean="0">
                <a:latin typeface="Symbol" pitchFamily="18" charset="2"/>
              </a:rPr>
              <a:t>l</a:t>
            </a:r>
            <a:r>
              <a:rPr lang="en-US" altLang="en-US" smtClean="0"/>
              <a:t>/</a:t>
            </a:r>
            <a:r>
              <a:rPr lang="en-US" altLang="en-US" smtClean="0">
                <a:latin typeface="Symbol" pitchFamily="18" charset="2"/>
              </a:rPr>
              <a:t>m</a:t>
            </a:r>
            <a:r>
              <a:rPr lang="en-US" altLang="en-US" sz="2400" baseline="-25000" smtClean="0"/>
              <a:t>1</a:t>
            </a:r>
            <a:r>
              <a:rPr lang="en-US" altLang="en-US" smtClean="0"/>
              <a:t> &lt; 1, </a:t>
            </a:r>
            <a:r>
              <a:rPr lang="en-US" altLang="en-US" smtClean="0">
                <a:latin typeface="Symbol" pitchFamily="18" charset="2"/>
              </a:rPr>
              <a:t>r</a:t>
            </a:r>
            <a:r>
              <a:rPr lang="en-US" altLang="en-US" sz="2400" baseline="-25000" smtClean="0"/>
              <a:t>2</a:t>
            </a:r>
            <a:r>
              <a:rPr lang="en-US" altLang="en-US" baseline="-25000" smtClean="0"/>
              <a:t> </a:t>
            </a:r>
            <a:r>
              <a:rPr lang="en-US" altLang="en-US" smtClean="0"/>
              <a:t>= </a:t>
            </a:r>
            <a:r>
              <a:rPr lang="en-US" altLang="en-US" smtClean="0">
                <a:latin typeface="Symbol" pitchFamily="18" charset="2"/>
              </a:rPr>
              <a:t>l</a:t>
            </a:r>
            <a:r>
              <a:rPr lang="en-US" altLang="en-US" smtClean="0"/>
              <a:t>/</a:t>
            </a:r>
            <a:r>
              <a:rPr lang="en-US" altLang="en-US" smtClean="0">
                <a:latin typeface="Symbol" pitchFamily="18" charset="2"/>
              </a:rPr>
              <a:t>m</a:t>
            </a:r>
            <a:r>
              <a:rPr lang="en-US" altLang="en-US" sz="2400" baseline="-25000" smtClean="0"/>
              <a:t>2</a:t>
            </a:r>
            <a:r>
              <a:rPr lang="en-US" altLang="en-US" smtClean="0"/>
              <a:t> &lt; 1</a:t>
            </a:r>
          </a:p>
          <a:p>
            <a:pPr marL="327025" indent="-327025" eaLnBrk="1" hangingPunct="1"/>
            <a:r>
              <a:rPr lang="en-US" altLang="en-US" smtClean="0"/>
              <a:t>The first queue is clearly M/M/1, so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marL="327025" indent="-327025" eaLnBrk="1" hangingPunct="1"/>
            <a:r>
              <a:rPr lang="en-US" altLang="en-US" smtClean="0"/>
              <a:t>Arrivals to the second queue are Poisson with rate </a:t>
            </a:r>
            <a:r>
              <a:rPr lang="en-US" altLang="en-US" smtClean="0">
                <a:latin typeface="Symbol" pitchFamily="18" charset="2"/>
              </a:rPr>
              <a:t>l</a:t>
            </a:r>
            <a:r>
              <a:rPr lang="en-US" altLang="en-US" smtClean="0"/>
              <a:t> (due to Burke’s Theorem) and service times are independent from arrivals (by assumption), so the second queue is also M/M/1</a:t>
            </a:r>
          </a:p>
        </p:txBody>
      </p:sp>
      <p:graphicFrame>
        <p:nvGraphicFramePr>
          <p:cNvPr id="30722" name="Object 74"/>
          <p:cNvGraphicFramePr>
            <a:graphicFrameLocks noChangeAspect="1"/>
          </p:cNvGraphicFramePr>
          <p:nvPr/>
        </p:nvGraphicFramePr>
        <p:xfrm>
          <a:off x="3117850" y="2335213"/>
          <a:ext cx="3581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4" imgW="2375280" imgH="330120" progId="Equation.DSMT4">
                  <p:embed/>
                </p:oleObj>
              </mc:Choice>
              <mc:Fallback>
                <p:oleObj name="Equation" r:id="rId4" imgW="2375280" imgH="33012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335213"/>
                        <a:ext cx="3581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75"/>
          <p:cNvGraphicFramePr>
            <a:graphicFrameLocks noChangeAspect="1"/>
          </p:cNvGraphicFramePr>
          <p:nvPr/>
        </p:nvGraphicFramePr>
        <p:xfrm>
          <a:off x="3063875" y="4173538"/>
          <a:ext cx="36306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6" imgW="2413440" imgH="330120" progId="Equation.DSMT4">
                  <p:embed/>
                </p:oleObj>
              </mc:Choice>
              <mc:Fallback>
                <p:oleObj name="Equation" r:id="rId6" imgW="2413440" imgH="33012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173538"/>
                        <a:ext cx="36306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Burke’s Theorem:  Application (3)</a:t>
            </a:r>
          </a:p>
        </p:txBody>
      </p:sp>
      <p:sp>
        <p:nvSpPr>
          <p:cNvPr id="31748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From Part b of Burke’s Theorem:</a:t>
            </a:r>
          </a:p>
          <a:p>
            <a:pPr marL="703263" lvl="1" indent="-261938" eaLnBrk="1" hangingPunct="1"/>
            <a:r>
              <a:rPr lang="en-US" altLang="en-US" smtClean="0"/>
              <a:t>The number of customers presently in queue 1 is independent of prior departures from queue 1 (and thus prior arrivals to queue 2)</a:t>
            </a:r>
          </a:p>
          <a:p>
            <a:pPr marL="703263" lvl="1" indent="-261938" eaLnBrk="1" hangingPunct="1"/>
            <a:r>
              <a:rPr lang="en-US" altLang="en-US" smtClean="0"/>
              <a:t>The number of customers presently in queue 1 is independent of the number of customers presently in queue 2</a:t>
            </a:r>
          </a:p>
          <a:p>
            <a:pPr marL="327025" indent="-327025" eaLnBrk="1" hangingPunct="1"/>
            <a:r>
              <a:rPr lang="en-US" altLang="en-US" smtClean="0"/>
              <a:t>Given this independence,</a:t>
            </a:r>
          </a:p>
        </p:txBody>
      </p:sp>
      <p:graphicFrame>
        <p:nvGraphicFramePr>
          <p:cNvPr id="31746" name="Object 2087"/>
          <p:cNvGraphicFramePr>
            <a:graphicFrameLocks noChangeAspect="1"/>
          </p:cNvGraphicFramePr>
          <p:nvPr/>
        </p:nvGraphicFramePr>
        <p:xfrm>
          <a:off x="2481263" y="3633788"/>
          <a:ext cx="4652962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4" imgW="3074040" imgH="1003680" progId="Equation.DSMT4">
                  <p:embed/>
                </p:oleObj>
              </mc:Choice>
              <mc:Fallback>
                <p:oleObj name="Equation" r:id="rId4" imgW="3074040" imgH="1003680" progId="Equation.DSMT4">
                  <p:embed/>
                  <p:pic>
                    <p:nvPicPr>
                      <p:cNvPr id="0" name="Object 2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3633788"/>
                        <a:ext cx="4652962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Routing in a Network of Queues  (1)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factors that affect network performance …</a:t>
            </a:r>
          </a:p>
          <a:p>
            <a:pPr lvl="1" eaLnBrk="1" hangingPunct="1"/>
            <a:r>
              <a:rPr lang="en-US" altLang="en-US" smtClean="0"/>
              <a:t>Routing</a:t>
            </a:r>
          </a:p>
          <a:p>
            <a:pPr lvl="1" eaLnBrk="1" hangingPunct="1"/>
            <a:r>
              <a:rPr lang="en-US" altLang="en-US" smtClean="0"/>
              <a:t>Capacity assignment</a:t>
            </a:r>
          </a:p>
          <a:p>
            <a:pPr lvl="1" eaLnBrk="1" hangingPunct="1"/>
            <a:r>
              <a:rPr lang="en-US" altLang="en-US" smtClean="0"/>
              <a:t>Topology</a:t>
            </a:r>
          </a:p>
          <a:p>
            <a:pPr eaLnBrk="1" hangingPunct="1"/>
            <a:r>
              <a:rPr lang="en-US" altLang="en-US" smtClean="0"/>
              <a:t>In the KIA analysis example, we examined capacity assignment</a:t>
            </a:r>
          </a:p>
          <a:p>
            <a:pPr lvl="1" eaLnBrk="1" hangingPunct="1"/>
            <a:r>
              <a:rPr lang="en-US" altLang="en-US" smtClean="0"/>
              <a:t>Capacity assignment and topology design will be covered more later in the class</a:t>
            </a:r>
          </a:p>
          <a:p>
            <a:pPr eaLnBrk="1" hangingPunct="1"/>
            <a:r>
              <a:rPr lang="en-US" altLang="en-US" smtClean="0"/>
              <a:t>Let’s take a (simple) look at routing using a network of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Routing in a Network of Queues  (2)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routing</a:t>
            </a:r>
          </a:p>
          <a:p>
            <a:pPr lvl="1" eaLnBrk="1" hangingPunct="1"/>
            <a:r>
              <a:rPr lang="en-US" altLang="en-US" smtClean="0"/>
              <a:t>Routes are fixed, i.e., selection is predetermined</a:t>
            </a:r>
          </a:p>
          <a:p>
            <a:pPr lvl="2" eaLnBrk="1" hangingPunct="1"/>
            <a:r>
              <a:rPr lang="en-US" altLang="en-US" smtClean="0"/>
              <a:t>Virtual circuit routing — based on source and destination of virtual circuit</a:t>
            </a:r>
          </a:p>
          <a:p>
            <a:pPr lvl="2" eaLnBrk="1" hangingPunct="1"/>
            <a:r>
              <a:rPr lang="en-US" altLang="en-US" smtClean="0"/>
              <a:t>Datagram routing — based on destination of datagram</a:t>
            </a:r>
          </a:p>
          <a:p>
            <a:pPr lvl="1" eaLnBrk="1" hangingPunct="1"/>
            <a:r>
              <a:rPr lang="en-US" altLang="en-US" smtClean="0"/>
              <a:t>Routing probabilities are fixed</a:t>
            </a:r>
          </a:p>
          <a:p>
            <a:pPr eaLnBrk="1" hangingPunct="1"/>
            <a:r>
              <a:rPr lang="en-US" altLang="en-US" smtClean="0"/>
              <a:t>Dynamic routing</a:t>
            </a:r>
          </a:p>
          <a:p>
            <a:pPr lvl="1" eaLnBrk="1" hangingPunct="1"/>
            <a:r>
              <a:rPr lang="en-US" altLang="en-US" smtClean="0"/>
              <a:t>Goal is to adjust routing to respond to changes in load</a:t>
            </a:r>
          </a:p>
          <a:p>
            <a:pPr lvl="2" eaLnBrk="1" hangingPunct="1"/>
            <a:r>
              <a:rPr lang="en-US" altLang="en-US" smtClean="0"/>
              <a:t>Take advantage of short-term variability</a:t>
            </a:r>
          </a:p>
          <a:p>
            <a:pPr lvl="2" eaLnBrk="1" hangingPunct="1"/>
            <a:r>
              <a:rPr lang="en-US" altLang="en-US" smtClean="0"/>
              <a:t>Cope with long-term non-stationary traffic</a:t>
            </a:r>
          </a:p>
          <a:p>
            <a:pPr lvl="1" eaLnBrk="1" hangingPunct="1"/>
            <a:r>
              <a:rPr lang="en-US" altLang="en-US" smtClean="0"/>
              <a:t>Routing probabilities are state-dependent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Routing  (1)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006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Consider the very simple “network”</a:t>
            </a:r>
          </a:p>
          <a:p>
            <a:pPr lvl="1" eaLnBrk="1" hangingPunct="1"/>
            <a:r>
              <a:rPr lang="en-US" altLang="en-US" smtClean="0"/>
              <a:t>Packets arrive with rate </a:t>
            </a:r>
            <a:r>
              <a:rPr lang="en-US" altLang="en-US" smtClean="0">
                <a:sym typeface="Symbol" pitchFamily="18" charset="2"/>
              </a:rPr>
              <a:t>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Service rates are </a:t>
            </a:r>
            <a:r>
              <a:rPr lang="en-US" altLang="en-US" sz="2400" baseline="-25000" smtClean="0">
                <a:sym typeface="Symbol" pitchFamily="18" charset="2"/>
              </a:rPr>
              <a:t>1</a:t>
            </a:r>
            <a:r>
              <a:rPr lang="en-US" altLang="en-US" smtClean="0">
                <a:sym typeface="Symbol" pitchFamily="18" charset="2"/>
              </a:rPr>
              <a:t> and </a:t>
            </a:r>
            <a:r>
              <a:rPr lang="en-US" altLang="en-US" sz="2400" baseline="-25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 on links 1 and 2, respectively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Packets is routed on link 1 (with probability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) or on link 2 (with probability 1-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) … what value of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 is best?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1676400" y="3733800"/>
            <a:ext cx="5791200" cy="2713038"/>
            <a:chOff x="480" y="2064"/>
            <a:chExt cx="3648" cy="1709"/>
          </a:xfrm>
        </p:grpSpPr>
        <p:sp>
          <p:nvSpPr>
            <p:cNvPr id="100357" name="Line 5"/>
            <p:cNvSpPr>
              <a:spLocks noChangeShapeType="1"/>
            </p:cNvSpPr>
            <p:nvPr/>
          </p:nvSpPr>
          <p:spPr bwMode="auto">
            <a:xfrm>
              <a:off x="768" y="2928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3888" y="2928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AutoShape 7"/>
            <p:cNvSpPr>
              <a:spLocks noChangeArrowheads="1"/>
            </p:cNvSpPr>
            <p:nvPr/>
          </p:nvSpPr>
          <p:spPr bwMode="auto">
            <a:xfrm>
              <a:off x="1152" y="2304"/>
              <a:ext cx="2592" cy="1248"/>
            </a:xfrm>
            <a:prstGeom prst="diamond">
              <a:avLst/>
            </a:prstGeom>
            <a:noFill/>
            <a:ln w="571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1008" y="2688"/>
              <a:ext cx="288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3600" y="2688"/>
              <a:ext cx="288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100362" name="Oval 10"/>
            <p:cNvSpPr>
              <a:spLocks noChangeArrowheads="1"/>
            </p:cNvSpPr>
            <p:nvPr/>
          </p:nvSpPr>
          <p:spPr bwMode="auto">
            <a:xfrm>
              <a:off x="2256" y="2112"/>
              <a:ext cx="384" cy="38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t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bg1"/>
                  </a:solidFill>
                  <a:sym typeface="Symbol" pitchFamily="18" charset="2"/>
                </a:rPr>
                <a:t></a:t>
              </a:r>
              <a:r>
                <a:rPr lang="en-US" altLang="en-US" sz="32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endParaRPr lang="en-US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00363" name="Oval 11"/>
            <p:cNvSpPr>
              <a:spLocks noChangeArrowheads="1"/>
            </p:cNvSpPr>
            <p:nvPr/>
          </p:nvSpPr>
          <p:spPr bwMode="auto">
            <a:xfrm>
              <a:off x="2256" y="3312"/>
              <a:ext cx="384" cy="38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t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bg1"/>
                  </a:solidFill>
                  <a:sym typeface="Symbol" pitchFamily="18" charset="2"/>
                </a:rPr>
                <a:t></a:t>
              </a:r>
              <a:r>
                <a:rPr lang="en-US" altLang="en-US" sz="32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endParaRPr lang="en-US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00364" name="Text Box 12"/>
            <p:cNvSpPr txBox="1">
              <a:spLocks noChangeArrowheads="1"/>
            </p:cNvSpPr>
            <p:nvPr/>
          </p:nvSpPr>
          <p:spPr bwMode="auto">
            <a:xfrm>
              <a:off x="480" y="2736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sym typeface="Symbol" pitchFamily="18" charset="2"/>
                </a:rPr>
                <a:t>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00365" name="Text Box 13"/>
            <p:cNvSpPr txBox="1">
              <a:spLocks noChangeArrowheads="1"/>
            </p:cNvSpPr>
            <p:nvPr/>
          </p:nvSpPr>
          <p:spPr bwMode="auto">
            <a:xfrm>
              <a:off x="1920" y="2064"/>
              <a:ext cx="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sym typeface="Symbol" pitchFamily="18" charset="2"/>
                </a:rPr>
                <a:t></a:t>
              </a:r>
              <a:r>
                <a:rPr lang="en-US" altLang="en-US" sz="3200" baseline="-25000">
                  <a:solidFill>
                    <a:schemeClr val="tx2"/>
                  </a:solidFill>
                  <a:sym typeface="Symbol" pitchFamily="18" charset="2"/>
                </a:rPr>
                <a:t>1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00366" name="Text Box 14"/>
            <p:cNvSpPr txBox="1">
              <a:spLocks noChangeArrowheads="1"/>
            </p:cNvSpPr>
            <p:nvPr/>
          </p:nvSpPr>
          <p:spPr bwMode="auto">
            <a:xfrm>
              <a:off x="1920" y="3408"/>
              <a:ext cx="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sym typeface="Symbol" pitchFamily="18" charset="2"/>
                </a:rPr>
                <a:t></a:t>
              </a:r>
              <a:r>
                <a:rPr lang="en-US" altLang="en-US" sz="3200" baseline="-25000">
                  <a:solidFill>
                    <a:schemeClr val="tx2"/>
                  </a:solidFill>
                  <a:sym typeface="Symbol" pitchFamily="18" charset="2"/>
                </a:rPr>
                <a:t>2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00367" name="Text Box 15"/>
            <p:cNvSpPr txBox="1">
              <a:spLocks noChangeArrowheads="1"/>
            </p:cNvSpPr>
            <p:nvPr/>
          </p:nvSpPr>
          <p:spPr bwMode="auto">
            <a:xfrm>
              <a:off x="1344" y="235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i="1">
                  <a:solidFill>
                    <a:schemeClr val="tx2"/>
                  </a:solidFill>
                </a:rPr>
                <a:t>p</a:t>
              </a:r>
              <a:endParaRPr lang="en-US" altLang="en-US"/>
            </a:p>
          </p:txBody>
        </p:sp>
        <p:sp>
          <p:nvSpPr>
            <p:cNvPr id="100368" name="Text Box 16"/>
            <p:cNvSpPr txBox="1">
              <a:spLocks noChangeArrowheads="1"/>
            </p:cNvSpPr>
            <p:nvPr/>
          </p:nvSpPr>
          <p:spPr bwMode="auto">
            <a:xfrm>
              <a:off x="1296" y="3168"/>
              <a:ext cx="4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i="1">
                  <a:solidFill>
                    <a:schemeClr val="tx2"/>
                  </a:solidFill>
                </a:rPr>
                <a:t>1-p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Routing  (2)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742950"/>
          </a:xfrm>
        </p:spPr>
        <p:txBody>
          <a:bodyPr/>
          <a:lstStyle/>
          <a:p>
            <a:pPr eaLnBrk="1" hangingPunct="1"/>
            <a:r>
              <a:rPr lang="en-US" altLang="en-US" smtClean="0"/>
              <a:t>Want to minimize delay …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676400" y="3867150"/>
            <a:ext cx="5791200" cy="2713038"/>
            <a:chOff x="480" y="2064"/>
            <a:chExt cx="3648" cy="1709"/>
          </a:xfrm>
        </p:grpSpPr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>
              <a:off x="768" y="2928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>
              <a:off x="3888" y="2928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AutoShape 7"/>
            <p:cNvSpPr>
              <a:spLocks noChangeArrowheads="1"/>
            </p:cNvSpPr>
            <p:nvPr/>
          </p:nvSpPr>
          <p:spPr bwMode="auto">
            <a:xfrm>
              <a:off x="1152" y="2304"/>
              <a:ext cx="2592" cy="1248"/>
            </a:xfrm>
            <a:prstGeom prst="diamond">
              <a:avLst/>
            </a:prstGeom>
            <a:noFill/>
            <a:ln w="571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7" name="Rectangle 8"/>
            <p:cNvSpPr>
              <a:spLocks noChangeArrowheads="1"/>
            </p:cNvSpPr>
            <p:nvPr/>
          </p:nvSpPr>
          <p:spPr bwMode="auto">
            <a:xfrm>
              <a:off x="1008" y="2688"/>
              <a:ext cx="288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3600" y="2688"/>
              <a:ext cx="288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32779" name="Oval 10"/>
            <p:cNvSpPr>
              <a:spLocks noChangeArrowheads="1"/>
            </p:cNvSpPr>
            <p:nvPr/>
          </p:nvSpPr>
          <p:spPr bwMode="auto">
            <a:xfrm>
              <a:off x="2256" y="2112"/>
              <a:ext cx="384" cy="38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t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bg1"/>
                  </a:solidFill>
                  <a:sym typeface="Symbol" pitchFamily="18" charset="2"/>
                </a:rPr>
                <a:t></a:t>
              </a:r>
              <a:r>
                <a:rPr lang="en-US" altLang="en-US" sz="32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endParaRPr lang="en-US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32780" name="Oval 11"/>
            <p:cNvSpPr>
              <a:spLocks noChangeArrowheads="1"/>
            </p:cNvSpPr>
            <p:nvPr/>
          </p:nvSpPr>
          <p:spPr bwMode="auto">
            <a:xfrm>
              <a:off x="2256" y="3312"/>
              <a:ext cx="384" cy="38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t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bg1"/>
                  </a:solidFill>
                  <a:sym typeface="Symbol" pitchFamily="18" charset="2"/>
                </a:rPr>
                <a:t></a:t>
              </a:r>
              <a:r>
                <a:rPr lang="en-US" altLang="en-US" sz="32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endParaRPr lang="en-US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480" y="2736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sym typeface="Symbol" pitchFamily="18" charset="2"/>
                </a:rPr>
                <a:t>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32782" name="Text Box 13"/>
            <p:cNvSpPr txBox="1">
              <a:spLocks noChangeArrowheads="1"/>
            </p:cNvSpPr>
            <p:nvPr/>
          </p:nvSpPr>
          <p:spPr bwMode="auto">
            <a:xfrm>
              <a:off x="1920" y="2064"/>
              <a:ext cx="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sym typeface="Symbol" pitchFamily="18" charset="2"/>
                </a:rPr>
                <a:t></a:t>
              </a:r>
              <a:r>
                <a:rPr lang="en-US" altLang="en-US" sz="3200" baseline="-25000">
                  <a:solidFill>
                    <a:schemeClr val="tx2"/>
                  </a:solidFill>
                  <a:sym typeface="Symbol" pitchFamily="18" charset="2"/>
                </a:rPr>
                <a:t>1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32783" name="Text Box 14"/>
            <p:cNvSpPr txBox="1">
              <a:spLocks noChangeArrowheads="1"/>
            </p:cNvSpPr>
            <p:nvPr/>
          </p:nvSpPr>
          <p:spPr bwMode="auto">
            <a:xfrm>
              <a:off x="1920" y="3408"/>
              <a:ext cx="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sym typeface="Symbol" pitchFamily="18" charset="2"/>
                </a:rPr>
                <a:t></a:t>
              </a:r>
              <a:r>
                <a:rPr lang="en-US" altLang="en-US" sz="3200" baseline="-25000">
                  <a:solidFill>
                    <a:schemeClr val="tx2"/>
                  </a:solidFill>
                  <a:sym typeface="Symbol" pitchFamily="18" charset="2"/>
                </a:rPr>
                <a:t>2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32784" name="Text Box 15"/>
            <p:cNvSpPr txBox="1">
              <a:spLocks noChangeArrowheads="1"/>
            </p:cNvSpPr>
            <p:nvPr/>
          </p:nvSpPr>
          <p:spPr bwMode="auto">
            <a:xfrm>
              <a:off x="1344" y="235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i="1">
                  <a:solidFill>
                    <a:schemeClr val="tx2"/>
                  </a:solidFill>
                </a:rPr>
                <a:t>p</a:t>
              </a:r>
              <a:endParaRPr lang="en-US" altLang="en-US"/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1296" y="3168"/>
              <a:ext cx="4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i="1">
                  <a:solidFill>
                    <a:schemeClr val="tx2"/>
                  </a:solidFill>
                </a:rPr>
                <a:t>1-p</a:t>
              </a:r>
              <a:endParaRPr lang="en-US" altLang="en-US"/>
            </a:p>
          </p:txBody>
        </p:sp>
      </p:grpSp>
      <p:graphicFrame>
        <p:nvGraphicFramePr>
          <p:cNvPr id="32770" name="Object 52"/>
          <p:cNvGraphicFramePr>
            <a:graphicFrameLocks noChangeAspect="1"/>
          </p:cNvGraphicFramePr>
          <p:nvPr/>
        </p:nvGraphicFramePr>
        <p:xfrm>
          <a:off x="3206750" y="1743075"/>
          <a:ext cx="4022725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3" imgW="2667600" imgH="1308600" progId="Equation.DSMT4">
                  <p:embed/>
                </p:oleObj>
              </mc:Choice>
              <mc:Fallback>
                <p:oleObj name="Equation" r:id="rId3" imgW="2667600" imgH="1308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1743075"/>
                        <a:ext cx="4022725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Consider two tandem transmission lines (queues) with equal capacity (service rates)</a:t>
            </a:r>
          </a:p>
          <a:p>
            <a:pPr marL="703263" lvl="1" indent="-261938" eaLnBrk="1" hangingPunct="1"/>
            <a:r>
              <a:rPr lang="en-US" altLang="en-US" smtClean="0"/>
              <a:t>Arrivals to the system are Poisson</a:t>
            </a:r>
          </a:p>
          <a:p>
            <a:pPr marL="703263" lvl="1" indent="-261938" eaLnBrk="1" hangingPunct="1"/>
            <a:r>
              <a:rPr lang="en-US" altLang="en-US" smtClean="0"/>
              <a:t>Packets are of equal length, i.e. fixed service times</a:t>
            </a:r>
            <a:br>
              <a:rPr lang="en-US" altLang="en-US" smtClean="0"/>
            </a:b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marL="327025" indent="-327025" eaLnBrk="1" hangingPunct="1"/>
            <a:endParaRPr lang="en-US" altLang="en-US" smtClean="0"/>
          </a:p>
          <a:p>
            <a:pPr marL="327025" indent="-327025" eaLnBrk="1" hangingPunct="1"/>
            <a:r>
              <a:rPr lang="en-US" altLang="en-US" smtClean="0"/>
              <a:t>With these assumptions, the first queue is an M/D/1 queue</a:t>
            </a:r>
          </a:p>
          <a:p>
            <a:pPr marL="703263" lvl="1" indent="-261938" eaLnBrk="1" hangingPunct="1"/>
            <a:r>
              <a:rPr lang="en-US" altLang="en-US" smtClean="0"/>
              <a:t>P-K formula gives average packet delay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Analytical Difficulties:  Part 1  (1)</a:t>
            </a:r>
          </a:p>
        </p:txBody>
      </p:sp>
      <p:grpSp>
        <p:nvGrpSpPr>
          <p:cNvPr id="60420" name="Group 26"/>
          <p:cNvGrpSpPr>
            <a:grpSpLocks/>
          </p:cNvGrpSpPr>
          <p:nvPr/>
        </p:nvGrpSpPr>
        <p:grpSpPr bwMode="auto">
          <a:xfrm>
            <a:off x="2971800" y="2971800"/>
            <a:ext cx="3294063" cy="1593850"/>
            <a:chOff x="1824" y="2016"/>
            <a:chExt cx="2075" cy="1004"/>
          </a:xfrm>
        </p:grpSpPr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2274" y="2060"/>
              <a:ext cx="1328" cy="56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>
              <a:off x="2750" y="2388"/>
              <a:ext cx="4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Line 11"/>
            <p:cNvSpPr>
              <a:spLocks noChangeShapeType="1"/>
            </p:cNvSpPr>
            <p:nvPr/>
          </p:nvSpPr>
          <p:spPr bwMode="auto">
            <a:xfrm flipH="1">
              <a:off x="2266" y="2388"/>
              <a:ext cx="1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4" name="Rectangle 12"/>
            <p:cNvSpPr>
              <a:spLocks noChangeArrowheads="1"/>
            </p:cNvSpPr>
            <p:nvPr/>
          </p:nvSpPr>
          <p:spPr bwMode="auto">
            <a:xfrm>
              <a:off x="2582" y="2016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m</a:t>
              </a:r>
            </a:p>
          </p:txBody>
        </p:sp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1824" y="2209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</a:p>
          </p:txBody>
        </p:sp>
        <p:sp>
          <p:nvSpPr>
            <p:cNvPr id="60426" name="Line 14"/>
            <p:cNvSpPr>
              <a:spLocks noChangeShapeType="1"/>
            </p:cNvSpPr>
            <p:nvPr/>
          </p:nvSpPr>
          <p:spPr bwMode="auto">
            <a:xfrm>
              <a:off x="3470" y="2388"/>
              <a:ext cx="4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7" name="Rectangle 19"/>
            <p:cNvSpPr>
              <a:spLocks noChangeArrowheads="1"/>
            </p:cNvSpPr>
            <p:nvPr/>
          </p:nvSpPr>
          <p:spPr bwMode="auto">
            <a:xfrm>
              <a:off x="3302" y="2016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m</a:t>
              </a:r>
            </a:p>
          </p:txBody>
        </p:sp>
        <p:sp>
          <p:nvSpPr>
            <p:cNvPr id="60428" name="Line 20"/>
            <p:cNvSpPr>
              <a:spLocks noChangeShapeType="1"/>
            </p:cNvSpPr>
            <p:nvPr/>
          </p:nvSpPr>
          <p:spPr bwMode="auto">
            <a:xfrm flipH="1">
              <a:off x="2026" y="2388"/>
              <a:ext cx="2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9" name="Freeform 21"/>
            <p:cNvSpPr>
              <a:spLocks/>
            </p:cNvSpPr>
            <p:nvPr/>
          </p:nvSpPr>
          <p:spPr bwMode="auto">
            <a:xfrm>
              <a:off x="2362" y="2532"/>
              <a:ext cx="577" cy="193"/>
            </a:xfrm>
            <a:custGeom>
              <a:avLst/>
              <a:gdLst>
                <a:gd name="T0" fmla="*/ 0 w 577"/>
                <a:gd name="T1" fmla="*/ 0 h 193"/>
                <a:gd name="T2" fmla="*/ 0 w 577"/>
                <a:gd name="T3" fmla="*/ 192 h 193"/>
                <a:gd name="T4" fmla="*/ 576 w 577"/>
                <a:gd name="T5" fmla="*/ 192 h 193"/>
                <a:gd name="T6" fmla="*/ 576 w 57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193"/>
                <a:gd name="T14" fmla="*/ 577 w 577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193">
                  <a:moveTo>
                    <a:pt x="0" y="0"/>
                  </a:moveTo>
                  <a:lnTo>
                    <a:pt x="0" y="192"/>
                  </a:lnTo>
                  <a:lnTo>
                    <a:pt x="576" y="192"/>
                  </a:lnTo>
                  <a:lnTo>
                    <a:pt x="576" y="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0" name="Rectangle 22"/>
            <p:cNvSpPr>
              <a:spLocks noChangeArrowheads="1"/>
            </p:cNvSpPr>
            <p:nvPr/>
          </p:nvSpPr>
          <p:spPr bwMode="auto">
            <a:xfrm>
              <a:off x="2337" y="273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i="1">
                  <a:solidFill>
                    <a:schemeClr val="tx2"/>
                  </a:solidFill>
                </a:rPr>
                <a:t>M/D/1</a:t>
              </a:r>
            </a:p>
          </p:txBody>
        </p:sp>
        <p:sp>
          <p:nvSpPr>
            <p:cNvPr id="60431" name="Freeform 24"/>
            <p:cNvSpPr>
              <a:spLocks/>
            </p:cNvSpPr>
            <p:nvPr/>
          </p:nvSpPr>
          <p:spPr bwMode="auto">
            <a:xfrm>
              <a:off x="3179" y="2304"/>
              <a:ext cx="165" cy="192"/>
            </a:xfrm>
            <a:custGeom>
              <a:avLst/>
              <a:gdLst>
                <a:gd name="T0" fmla="*/ 0 w 144"/>
                <a:gd name="T1" fmla="*/ 0 h 144"/>
                <a:gd name="T2" fmla="*/ 189 w 144"/>
                <a:gd name="T3" fmla="*/ 0 h 144"/>
                <a:gd name="T4" fmla="*/ 189 w 144"/>
                <a:gd name="T5" fmla="*/ 256 h 144"/>
                <a:gd name="T6" fmla="*/ 0 w 144"/>
                <a:gd name="T7" fmla="*/ 25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44"/>
                <a:gd name="T14" fmla="*/ 144 w 14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2" name="Freeform 25"/>
            <p:cNvSpPr>
              <a:spLocks/>
            </p:cNvSpPr>
            <p:nvPr/>
          </p:nvSpPr>
          <p:spPr bwMode="auto">
            <a:xfrm>
              <a:off x="2448" y="2304"/>
              <a:ext cx="165" cy="192"/>
            </a:xfrm>
            <a:custGeom>
              <a:avLst/>
              <a:gdLst>
                <a:gd name="T0" fmla="*/ 0 w 144"/>
                <a:gd name="T1" fmla="*/ 0 h 144"/>
                <a:gd name="T2" fmla="*/ 189 w 144"/>
                <a:gd name="T3" fmla="*/ 0 h 144"/>
                <a:gd name="T4" fmla="*/ 189 w 144"/>
                <a:gd name="T5" fmla="*/ 256 h 144"/>
                <a:gd name="T6" fmla="*/ 0 w 144"/>
                <a:gd name="T7" fmla="*/ 25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44"/>
                <a:gd name="T14" fmla="*/ 144 w 14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3" name="Oval 10"/>
            <p:cNvSpPr>
              <a:spLocks noChangeArrowheads="1"/>
            </p:cNvSpPr>
            <p:nvPr/>
          </p:nvSpPr>
          <p:spPr bwMode="auto">
            <a:xfrm>
              <a:off x="2631" y="2324"/>
              <a:ext cx="128" cy="128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34" name="Oval 18"/>
            <p:cNvSpPr>
              <a:spLocks noChangeArrowheads="1"/>
            </p:cNvSpPr>
            <p:nvPr/>
          </p:nvSpPr>
          <p:spPr bwMode="auto">
            <a:xfrm>
              <a:off x="3351" y="2324"/>
              <a:ext cx="128" cy="128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Routing  (2)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635125"/>
          </a:xfrm>
        </p:spPr>
        <p:txBody>
          <a:bodyPr/>
          <a:lstStyle/>
          <a:p>
            <a:pPr eaLnBrk="1" hangingPunct="1"/>
            <a:r>
              <a:rPr lang="en-US" altLang="en-US" smtClean="0"/>
              <a:t>Would like to choose </a:t>
            </a:r>
            <a:r>
              <a:rPr lang="en-US" altLang="en-US" i="1" smtClean="0"/>
              <a:t>p = p*</a:t>
            </a:r>
            <a:r>
              <a:rPr lang="en-US" altLang="en-US" smtClean="0"/>
              <a:t> such that </a:t>
            </a:r>
            <a:r>
              <a:rPr lang="en-US" altLang="en-US" i="1" smtClean="0"/>
              <a:t>T</a:t>
            </a:r>
            <a:r>
              <a:rPr lang="en-US" altLang="en-US" smtClean="0"/>
              <a:t> is minimized</a:t>
            </a:r>
          </a:p>
          <a:p>
            <a:pPr eaLnBrk="1" hangingPunct="1"/>
            <a:r>
              <a:rPr lang="en-US" altLang="en-US" smtClean="0"/>
              <a:t>In general, delay </a:t>
            </a:r>
            <a:r>
              <a:rPr lang="en-US" altLang="en-US" i="1" smtClean="0"/>
              <a:t>T</a:t>
            </a:r>
            <a:r>
              <a:rPr lang="en-US" altLang="en-US" smtClean="0"/>
              <a:t> is a complex function of the routing probabilities and numerical methods are needed to find the optimal set</a:t>
            </a:r>
          </a:p>
        </p:txBody>
      </p:sp>
      <p:grpSp>
        <p:nvGrpSpPr>
          <p:cNvPr id="101380" name="Group 17"/>
          <p:cNvGrpSpPr>
            <a:grpSpLocks/>
          </p:cNvGrpSpPr>
          <p:nvPr/>
        </p:nvGrpSpPr>
        <p:grpSpPr bwMode="auto">
          <a:xfrm>
            <a:off x="2743200" y="3962400"/>
            <a:ext cx="3733800" cy="2190750"/>
            <a:chOff x="1248" y="2448"/>
            <a:chExt cx="2352" cy="1380"/>
          </a:xfrm>
        </p:grpSpPr>
        <p:sp>
          <p:nvSpPr>
            <p:cNvPr id="101381" name="Line 9"/>
            <p:cNvSpPr>
              <a:spLocks noChangeShapeType="1"/>
            </p:cNvSpPr>
            <p:nvPr/>
          </p:nvSpPr>
          <p:spPr bwMode="auto">
            <a:xfrm>
              <a:off x="3264" y="283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2" name="Line 10"/>
            <p:cNvSpPr>
              <a:spLocks noChangeShapeType="1"/>
            </p:cNvSpPr>
            <p:nvPr/>
          </p:nvSpPr>
          <p:spPr bwMode="auto">
            <a:xfrm flipV="1">
              <a:off x="3264" y="345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3" name="Line 11"/>
            <p:cNvSpPr>
              <a:spLocks noChangeShapeType="1"/>
            </p:cNvSpPr>
            <p:nvPr/>
          </p:nvSpPr>
          <p:spPr bwMode="auto">
            <a:xfrm>
              <a:off x="2208" y="31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4" name="Line 12"/>
            <p:cNvSpPr>
              <a:spLocks noChangeShapeType="1"/>
            </p:cNvSpPr>
            <p:nvPr/>
          </p:nvSpPr>
          <p:spPr bwMode="auto">
            <a:xfrm flipV="1">
              <a:off x="2208" y="345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5" name="Line 4"/>
            <p:cNvSpPr>
              <a:spLocks noChangeShapeType="1"/>
            </p:cNvSpPr>
            <p:nvPr/>
          </p:nvSpPr>
          <p:spPr bwMode="auto">
            <a:xfrm flipV="1">
              <a:off x="1488" y="2592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6" name="Line 5"/>
            <p:cNvSpPr>
              <a:spLocks noChangeShapeType="1"/>
            </p:cNvSpPr>
            <p:nvPr/>
          </p:nvSpPr>
          <p:spPr bwMode="auto">
            <a:xfrm flipV="1">
              <a:off x="1488" y="3456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387" name="Group 8"/>
            <p:cNvGrpSpPr>
              <a:grpSpLocks/>
            </p:cNvGrpSpPr>
            <p:nvPr/>
          </p:nvGrpSpPr>
          <p:grpSpPr bwMode="auto">
            <a:xfrm>
              <a:off x="1488" y="2832"/>
              <a:ext cx="1776" cy="321"/>
              <a:chOff x="1296" y="3503"/>
              <a:chExt cx="1776" cy="321"/>
            </a:xfrm>
          </p:grpSpPr>
          <p:sp>
            <p:nvSpPr>
              <p:cNvPr id="101392" name="Arc 6"/>
              <p:cNvSpPr>
                <a:spLocks/>
              </p:cNvSpPr>
              <p:nvPr/>
            </p:nvSpPr>
            <p:spPr bwMode="auto">
              <a:xfrm flipV="1">
                <a:off x="1571" y="3504"/>
                <a:ext cx="1501" cy="320"/>
              </a:xfrm>
              <a:custGeom>
                <a:avLst/>
                <a:gdLst>
                  <a:gd name="T0" fmla="*/ 31 w 21600"/>
                  <a:gd name="T1" fmla="*/ 0 h 20619"/>
                  <a:gd name="T2" fmla="*/ 104 w 21600"/>
                  <a:gd name="T3" fmla="*/ 5 h 20619"/>
                  <a:gd name="T4" fmla="*/ 0 w 21600"/>
                  <a:gd name="T5" fmla="*/ 5 h 2061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619"/>
                  <a:gd name="T11" fmla="*/ 21600 w 21600"/>
                  <a:gd name="T12" fmla="*/ 20619 h 206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619" fill="none" extrusionOk="0">
                    <a:moveTo>
                      <a:pt x="6435" y="0"/>
                    </a:moveTo>
                    <a:cubicBezTo>
                      <a:pt x="15456" y="2815"/>
                      <a:pt x="21600" y="11168"/>
                      <a:pt x="21600" y="20619"/>
                    </a:cubicBezTo>
                  </a:path>
                  <a:path w="21600" h="20619" stroke="0" extrusionOk="0">
                    <a:moveTo>
                      <a:pt x="6435" y="0"/>
                    </a:moveTo>
                    <a:cubicBezTo>
                      <a:pt x="15456" y="2815"/>
                      <a:pt x="21600" y="11168"/>
                      <a:pt x="21600" y="20619"/>
                    </a:cubicBezTo>
                    <a:lnTo>
                      <a:pt x="0" y="2061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3" name="Arc 7"/>
              <p:cNvSpPr>
                <a:spLocks/>
              </p:cNvSpPr>
              <p:nvPr/>
            </p:nvSpPr>
            <p:spPr bwMode="auto">
              <a:xfrm flipH="1" flipV="1">
                <a:off x="1296" y="3503"/>
                <a:ext cx="1008" cy="321"/>
              </a:xfrm>
              <a:custGeom>
                <a:avLst/>
                <a:gdLst>
                  <a:gd name="T0" fmla="*/ 14 w 21600"/>
                  <a:gd name="T1" fmla="*/ 0 h 20681"/>
                  <a:gd name="T2" fmla="*/ 47 w 21600"/>
                  <a:gd name="T3" fmla="*/ 5 h 20681"/>
                  <a:gd name="T4" fmla="*/ 0 w 21600"/>
                  <a:gd name="T5" fmla="*/ 5 h 2068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681"/>
                  <a:gd name="T11" fmla="*/ 21600 w 21600"/>
                  <a:gd name="T12" fmla="*/ 20681 h 206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681" fill="none" extrusionOk="0">
                    <a:moveTo>
                      <a:pt x="6234" y="0"/>
                    </a:moveTo>
                    <a:cubicBezTo>
                      <a:pt x="15357" y="2750"/>
                      <a:pt x="21600" y="11153"/>
                      <a:pt x="21600" y="20681"/>
                    </a:cubicBezTo>
                  </a:path>
                  <a:path w="21600" h="20681" stroke="0" extrusionOk="0">
                    <a:moveTo>
                      <a:pt x="6234" y="0"/>
                    </a:moveTo>
                    <a:cubicBezTo>
                      <a:pt x="15357" y="2750"/>
                      <a:pt x="21600" y="11153"/>
                      <a:pt x="21600" y="20681"/>
                    </a:cubicBezTo>
                    <a:lnTo>
                      <a:pt x="0" y="2068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388" name="Text Box 13"/>
            <p:cNvSpPr txBox="1">
              <a:spLocks noChangeArrowheads="1"/>
            </p:cNvSpPr>
            <p:nvPr/>
          </p:nvSpPr>
          <p:spPr bwMode="auto">
            <a:xfrm>
              <a:off x="1392" y="350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/>
                <a:t>0</a:t>
              </a:r>
            </a:p>
          </p:txBody>
        </p:sp>
        <p:sp>
          <p:nvSpPr>
            <p:cNvPr id="101389" name="Text Box 14"/>
            <p:cNvSpPr txBox="1">
              <a:spLocks noChangeArrowheads="1"/>
            </p:cNvSpPr>
            <p:nvPr/>
          </p:nvSpPr>
          <p:spPr bwMode="auto">
            <a:xfrm>
              <a:off x="2064" y="3501"/>
              <a:ext cx="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i="1"/>
                <a:t>p</a:t>
              </a:r>
              <a:r>
                <a:rPr lang="en-US" altLang="en-US" sz="2800"/>
                <a:t>*</a:t>
              </a:r>
            </a:p>
          </p:txBody>
        </p:sp>
        <p:sp>
          <p:nvSpPr>
            <p:cNvPr id="101390" name="Text Box 15"/>
            <p:cNvSpPr txBox="1">
              <a:spLocks noChangeArrowheads="1"/>
            </p:cNvSpPr>
            <p:nvPr/>
          </p:nvSpPr>
          <p:spPr bwMode="auto">
            <a:xfrm>
              <a:off x="3120" y="350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/>
                <a:t>1</a:t>
              </a:r>
            </a:p>
          </p:txBody>
        </p:sp>
        <p:sp>
          <p:nvSpPr>
            <p:cNvPr id="101391" name="Text Box 16"/>
            <p:cNvSpPr txBox="1">
              <a:spLocks noChangeArrowheads="1"/>
            </p:cNvSpPr>
            <p:nvPr/>
          </p:nvSpPr>
          <p:spPr bwMode="auto">
            <a:xfrm>
              <a:off x="1248" y="244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4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Suppose you observe two queues, 1 and 2, and estimate that E[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1</a:t>
            </a:r>
            <a:r>
              <a:rPr lang="en-US" altLang="en-US" smtClean="0"/>
              <a:t>] &lt; E[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2</a:t>
            </a:r>
            <a:r>
              <a:rPr lang="en-US" altLang="en-US" smtClean="0"/>
              <a:t>], i.e., that queue 1 is shorter.  Should you chose to submit a job (route a packet) to queue 1 or to queue 2?</a:t>
            </a:r>
          </a:p>
        </p:txBody>
      </p:sp>
      <p:sp>
        <p:nvSpPr>
          <p:cNvPr id="1115140" name="Text Box 4"/>
          <p:cNvSpPr txBox="1">
            <a:spLocks noChangeArrowheads="1"/>
          </p:cNvSpPr>
          <p:nvPr/>
        </p:nvSpPr>
        <p:spPr bwMode="auto">
          <a:xfrm>
            <a:off x="838200" y="3124200"/>
            <a:ext cx="7635875" cy="32226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i="1">
                <a:solidFill>
                  <a:schemeClr val="tx2"/>
                </a:solidFill>
              </a:rPr>
              <a:t>Trick question …</a:t>
            </a:r>
          </a:p>
          <a:p>
            <a:endParaRPr lang="en-US" altLang="en-US">
              <a:solidFill>
                <a:schemeClr val="tx2"/>
              </a:solidFill>
            </a:endParaRPr>
          </a:p>
          <a:p>
            <a:r>
              <a:rPr lang="en-US" altLang="en-US">
                <a:solidFill>
                  <a:schemeClr val="tx2"/>
                </a:solidFill>
              </a:rPr>
              <a:t>Little’s Law tells us that E[</a:t>
            </a:r>
            <a:r>
              <a:rPr lang="en-US" altLang="en-US" i="1">
                <a:solidFill>
                  <a:schemeClr val="tx2"/>
                </a:solidFill>
              </a:rPr>
              <a:t>T</a:t>
            </a:r>
            <a:r>
              <a:rPr lang="en-US" altLang="en-US">
                <a:solidFill>
                  <a:schemeClr val="tx2"/>
                </a:solidFill>
              </a:rPr>
              <a:t>] = E[</a:t>
            </a:r>
            <a:r>
              <a:rPr lang="en-US" altLang="en-US" i="1">
                <a:solidFill>
                  <a:schemeClr val="tx2"/>
                </a:solidFill>
              </a:rPr>
              <a:t>n</a:t>
            </a:r>
            <a:r>
              <a:rPr lang="en-US" altLang="en-US">
                <a:solidFill>
                  <a:schemeClr val="tx2"/>
                </a:solidFill>
              </a:rPr>
              <a:t>]/</a:t>
            </a:r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.</a:t>
            </a:r>
          </a:p>
          <a:p>
            <a:endParaRPr lang="en-US" altLang="en-US">
              <a:solidFill>
                <a:schemeClr val="tx2"/>
              </a:solidFill>
              <a:sym typeface="Symbol" pitchFamily="18" charset="2"/>
            </a:endParaRPr>
          </a:p>
          <a:p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Knowing just E[</a:t>
            </a:r>
            <a:r>
              <a:rPr lang="en-US" altLang="en-US" i="1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] does not provide enough information to determine delay.  The shorter line is faster only if the arrival rate (or departure rate) is sufficiently high.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40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38"/>
          <p:cNvGrpSpPr>
            <a:grpSpLocks/>
          </p:cNvGrpSpPr>
          <p:nvPr/>
        </p:nvGrpSpPr>
        <p:grpSpPr bwMode="auto">
          <a:xfrm>
            <a:off x="2286000" y="2284413"/>
            <a:ext cx="4648200" cy="2668587"/>
            <a:chOff x="1440" y="1439"/>
            <a:chExt cx="2928" cy="1681"/>
          </a:xfrm>
        </p:grpSpPr>
        <p:sp>
          <p:nvSpPr>
            <p:cNvPr id="103429" name="Text Box 3"/>
            <p:cNvSpPr txBox="1">
              <a:spLocks noChangeArrowheads="1"/>
            </p:cNvSpPr>
            <p:nvPr/>
          </p:nvSpPr>
          <p:spPr bwMode="auto">
            <a:xfrm>
              <a:off x="2064" y="2543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CPU</a:t>
              </a:r>
            </a:p>
          </p:txBody>
        </p:sp>
        <p:sp>
          <p:nvSpPr>
            <p:cNvPr id="103430" name="Line 13"/>
            <p:cNvSpPr>
              <a:spLocks noChangeShapeType="1"/>
            </p:cNvSpPr>
            <p:nvPr/>
          </p:nvSpPr>
          <p:spPr bwMode="auto">
            <a:xfrm>
              <a:off x="1440" y="240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1" name="Text Box 14"/>
            <p:cNvSpPr txBox="1">
              <a:spLocks noChangeArrowheads="1"/>
            </p:cNvSpPr>
            <p:nvPr/>
          </p:nvSpPr>
          <p:spPr bwMode="auto">
            <a:xfrm>
              <a:off x="2352" y="196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2800" baseline="-25000">
                  <a:solidFill>
                    <a:schemeClr val="tx2"/>
                  </a:solidFill>
                </a:rPr>
                <a:t>1</a:t>
              </a:r>
              <a:endParaRPr lang="en-US" alt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grpSp>
          <p:nvGrpSpPr>
            <p:cNvPr id="103432" name="Group 36"/>
            <p:cNvGrpSpPr>
              <a:grpSpLocks/>
            </p:cNvGrpSpPr>
            <p:nvPr/>
          </p:nvGrpSpPr>
          <p:grpSpPr bwMode="auto">
            <a:xfrm>
              <a:off x="2112" y="2304"/>
              <a:ext cx="1632" cy="192"/>
              <a:chOff x="2112" y="2304"/>
              <a:chExt cx="1632" cy="192"/>
            </a:xfrm>
          </p:grpSpPr>
          <p:sp>
            <p:nvSpPr>
              <p:cNvPr id="103446" name="Line 6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47" name="Line 7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48" name="Oval 8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49" name="Line 9"/>
              <p:cNvSpPr>
                <a:spLocks noChangeShapeType="1"/>
              </p:cNvSpPr>
              <p:nvPr/>
            </p:nvSpPr>
            <p:spPr bwMode="auto">
              <a:xfrm>
                <a:off x="2400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0" name="Line 16"/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1" name="Line 17"/>
              <p:cNvSpPr>
                <a:spLocks noChangeShapeType="1"/>
              </p:cNvSpPr>
              <p:nvPr/>
            </p:nvSpPr>
            <p:spPr bwMode="auto">
              <a:xfrm>
                <a:off x="3264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2" name="Oval 18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53" name="Line 19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433" name="Line 23"/>
            <p:cNvSpPr>
              <a:spLocks noChangeShapeType="1"/>
            </p:cNvSpPr>
            <p:nvPr/>
          </p:nvSpPr>
          <p:spPr bwMode="auto">
            <a:xfrm>
              <a:off x="2592" y="240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4" name="Line 24"/>
            <p:cNvSpPr>
              <a:spLocks noChangeShapeType="1"/>
            </p:cNvSpPr>
            <p:nvPr/>
          </p:nvSpPr>
          <p:spPr bwMode="auto">
            <a:xfrm>
              <a:off x="1440" y="24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5" name="Text Box 25"/>
            <p:cNvSpPr txBox="1">
              <a:spLocks noChangeArrowheads="1"/>
            </p:cNvSpPr>
            <p:nvPr/>
          </p:nvSpPr>
          <p:spPr bwMode="auto">
            <a:xfrm>
              <a:off x="3504" y="196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2800" baseline="-25000">
                  <a:solidFill>
                    <a:schemeClr val="tx2"/>
                  </a:solidFill>
                </a:rPr>
                <a:t>2</a:t>
              </a:r>
              <a:endParaRPr lang="en-US" alt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103436" name="Line 26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7" name="Line 27"/>
            <p:cNvSpPr>
              <a:spLocks noChangeShapeType="1"/>
            </p:cNvSpPr>
            <p:nvPr/>
          </p:nvSpPr>
          <p:spPr bwMode="auto">
            <a:xfrm flipV="1">
              <a:off x="1440" y="172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8" name="Line 28"/>
            <p:cNvSpPr>
              <a:spLocks noChangeShapeType="1"/>
            </p:cNvSpPr>
            <p:nvPr/>
          </p:nvSpPr>
          <p:spPr bwMode="auto">
            <a:xfrm>
              <a:off x="1440" y="1728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9" name="Line 29"/>
            <p:cNvSpPr>
              <a:spLocks noChangeShapeType="1"/>
            </p:cNvSpPr>
            <p:nvPr/>
          </p:nvSpPr>
          <p:spPr bwMode="auto">
            <a:xfrm>
              <a:off x="3744" y="24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0" name="Line 30"/>
            <p:cNvSpPr>
              <a:spLocks noChangeShapeType="1"/>
            </p:cNvSpPr>
            <p:nvPr/>
          </p:nvSpPr>
          <p:spPr bwMode="auto">
            <a:xfrm>
              <a:off x="1440" y="249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1" name="Line 31"/>
            <p:cNvSpPr>
              <a:spLocks noChangeShapeType="1"/>
            </p:cNvSpPr>
            <p:nvPr/>
          </p:nvSpPr>
          <p:spPr bwMode="auto">
            <a:xfrm>
              <a:off x="1440" y="3120"/>
              <a:ext cx="2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2" name="Line 32"/>
            <p:cNvSpPr>
              <a:spLocks noChangeShapeType="1"/>
            </p:cNvSpPr>
            <p:nvPr/>
          </p:nvSpPr>
          <p:spPr bwMode="auto">
            <a:xfrm flipV="1">
              <a:off x="4368" y="240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3" name="Text Box 33"/>
            <p:cNvSpPr txBox="1">
              <a:spLocks noChangeArrowheads="1"/>
            </p:cNvSpPr>
            <p:nvPr/>
          </p:nvSpPr>
          <p:spPr bwMode="auto">
            <a:xfrm>
              <a:off x="3312" y="2543"/>
              <a:ext cx="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I/O</a:t>
              </a:r>
            </a:p>
          </p:txBody>
        </p:sp>
        <p:sp>
          <p:nvSpPr>
            <p:cNvPr id="103444" name="Text Box 34"/>
            <p:cNvSpPr txBox="1">
              <a:spLocks noChangeArrowheads="1"/>
            </p:cNvSpPr>
            <p:nvPr/>
          </p:nvSpPr>
          <p:spPr bwMode="auto">
            <a:xfrm>
              <a:off x="2160" y="143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i="1"/>
                <a:t>p</a:t>
              </a:r>
            </a:p>
          </p:txBody>
        </p:sp>
        <p:sp>
          <p:nvSpPr>
            <p:cNvPr id="103445" name="Text Box 35"/>
            <p:cNvSpPr txBox="1">
              <a:spLocks noChangeArrowheads="1"/>
            </p:cNvSpPr>
            <p:nvPr/>
          </p:nvSpPr>
          <p:spPr bwMode="auto">
            <a:xfrm>
              <a:off x="2736" y="2447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1-</a:t>
              </a:r>
              <a:r>
                <a:rPr lang="en-US" altLang="en-US" i="1"/>
                <a:t>p</a:t>
              </a:r>
              <a:endParaRPr lang="en-US" altLang="en-US">
                <a:latin typeface="Times New Roman" pitchFamily="18" charset="0"/>
              </a:endParaRPr>
            </a:p>
          </p:txBody>
        </p:sp>
      </p:grpSp>
      <p:sp>
        <p:nvSpPr>
          <p:cNvPr id="103427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 Networks of Queues</a:t>
            </a:r>
          </a:p>
        </p:txBody>
      </p:sp>
      <p:sp>
        <p:nvSpPr>
          <p:cNvPr id="103428" name="Oval 39"/>
          <p:cNvSpPr>
            <a:spLocks noChangeArrowheads="1"/>
          </p:cNvSpPr>
          <p:nvPr/>
        </p:nvSpPr>
        <p:spPr bwMode="auto">
          <a:xfrm>
            <a:off x="1219200" y="1600200"/>
            <a:ext cx="6705600" cy="4495800"/>
          </a:xfrm>
          <a:prstGeom prst="ellipse">
            <a:avLst/>
          </a:prstGeom>
          <a:noFill/>
          <a:ln w="57150">
            <a:solidFill>
              <a:srgbClr val="00FF99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of a Closed Network of Queues</a:t>
            </a:r>
          </a:p>
        </p:txBody>
      </p:sp>
      <p:sp>
        <p:nvSpPr>
          <p:cNvPr id="1044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 networks of queues can be used to model different types of systems</a:t>
            </a:r>
          </a:p>
          <a:p>
            <a:pPr lvl="1" eaLnBrk="1" hangingPunct="1"/>
            <a:r>
              <a:rPr lang="en-US" altLang="en-US" smtClean="0"/>
              <a:t>In reality, system is open</a:t>
            </a:r>
          </a:p>
          <a:p>
            <a:pPr eaLnBrk="1" hangingPunct="1"/>
            <a:r>
              <a:rPr lang="en-US" altLang="en-US" smtClean="0"/>
              <a:t>Number of customers in the system at any time is a fixed value </a:t>
            </a:r>
            <a:r>
              <a:rPr lang="en-US" altLang="en-US" i="1" smtClean="0"/>
              <a:t>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Applications</a:t>
            </a:r>
          </a:p>
        </p:txBody>
      </p:sp>
      <p:sp>
        <p:nvSpPr>
          <p:cNvPr id="1054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Finite population models (M/M/s/s/K)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Each of </a:t>
            </a:r>
            <a:r>
              <a:rPr lang="en-US" altLang="en-US" i="1" smtClean="0">
                <a:sym typeface="Symbol" pitchFamily="18" charset="2"/>
              </a:rPr>
              <a:t>K</a:t>
            </a:r>
            <a:r>
              <a:rPr lang="en-US" altLang="en-US" smtClean="0">
                <a:sym typeface="Symbol" pitchFamily="18" charset="2"/>
              </a:rPr>
              <a:t> users can have at most 1 call active at a time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Maximum number of calls is </a:t>
            </a:r>
            <a:r>
              <a:rPr lang="en-US" altLang="en-US" i="1" smtClean="0">
                <a:sym typeface="Symbol" pitchFamily="18" charset="2"/>
              </a:rPr>
              <a:t>K</a:t>
            </a:r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Systems under heavy loads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Multi-stage packet switches with a finite number of packets allowed in, and a new packet is always ready to enter when one leaves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Window-based flow control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Maximum number of packets in transit at any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Traffic Equations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Traffic equations for a closed network …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Like traffic equation for open networks, except no term for sources (</a:t>
            </a:r>
            <a:r>
              <a:rPr lang="en-US" altLang="en-US" smtClean="0">
                <a:sym typeface="Symbol" pitchFamily="18" charset="2"/>
              </a:rPr>
              <a:t></a:t>
            </a:r>
            <a:r>
              <a:rPr lang="en-US" altLang="en-US" i="1" smtClean="0"/>
              <a:t>r</a:t>
            </a:r>
            <a:r>
              <a:rPr lang="en-US" altLang="en-US" sz="2400" i="1" baseline="-25000" smtClean="0"/>
              <a:t>si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Unlike open networks, these do not have a unique solution</a:t>
            </a:r>
          </a:p>
        </p:txBody>
      </p:sp>
      <p:graphicFrame>
        <p:nvGraphicFramePr>
          <p:cNvPr id="33794" name="Object 34"/>
          <p:cNvGraphicFramePr>
            <a:graphicFrameLocks noChangeAspect="1"/>
          </p:cNvGraphicFramePr>
          <p:nvPr/>
        </p:nvGraphicFramePr>
        <p:xfrm>
          <a:off x="2459038" y="1963738"/>
          <a:ext cx="35734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3" imgW="2362680" imgH="635040" progId="Equation.DSMT4">
                  <p:embed/>
                </p:oleObj>
              </mc:Choice>
              <mc:Fallback>
                <p:oleObj name="Equation" r:id="rId3" imgW="2362680" imgH="6350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1963738"/>
                        <a:ext cx="357346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7" name="Text Box 5"/>
          <p:cNvSpPr txBox="1">
            <a:spLocks noChangeArrowheads="1"/>
          </p:cNvSpPr>
          <p:nvPr/>
        </p:nvSpPr>
        <p:spPr bwMode="auto">
          <a:xfrm>
            <a:off x="4086225" y="2957513"/>
            <a:ext cx="47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4000" b="1">
                <a:solidFill>
                  <a:schemeClr val="tx2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Balance Equations</a:t>
            </a:r>
          </a:p>
        </p:txBody>
      </p:sp>
      <p:graphicFrame>
        <p:nvGraphicFramePr>
          <p:cNvPr id="34818" name="Object 87"/>
          <p:cNvGraphicFramePr>
            <a:graphicFrameLocks noChangeAspect="1"/>
          </p:cNvGraphicFramePr>
          <p:nvPr/>
        </p:nvGraphicFramePr>
        <p:xfrm>
          <a:off x="3576638" y="2344738"/>
          <a:ext cx="1547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3" imgW="1016280" imgH="381240" progId="Equation.DSMT4">
                  <p:embed/>
                </p:oleObj>
              </mc:Choice>
              <mc:Fallback>
                <p:oleObj name="Equation" r:id="rId3" imgW="1016280" imgH="38124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2344738"/>
                        <a:ext cx="1547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Line 10"/>
          <p:cNvSpPr>
            <a:spLocks noChangeShapeType="1"/>
          </p:cNvSpPr>
          <p:nvPr/>
        </p:nvSpPr>
        <p:spPr bwMode="auto">
          <a:xfrm>
            <a:off x="2438400" y="19812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685800" y="1617663"/>
            <a:ext cx="313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/>
              <a:t>Net flow out of state </a:t>
            </a:r>
            <a:r>
              <a:rPr lang="en-US" altLang="en-US" i="1"/>
              <a:t>n</a:t>
            </a:r>
            <a:endParaRPr lang="en-US" altLang="en-US"/>
          </a:p>
        </p:txBody>
      </p:sp>
      <p:sp>
        <p:nvSpPr>
          <p:cNvPr id="34824" name="Line 11"/>
          <p:cNvSpPr>
            <a:spLocks noChangeShapeType="1"/>
          </p:cNvSpPr>
          <p:nvPr/>
        </p:nvSpPr>
        <p:spPr bwMode="auto">
          <a:xfrm>
            <a:off x="3565525" y="168275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19" name="Object 88"/>
          <p:cNvGraphicFramePr>
            <a:graphicFrameLocks noChangeAspect="1"/>
          </p:cNvGraphicFramePr>
          <p:nvPr/>
        </p:nvGraphicFramePr>
        <p:xfrm>
          <a:off x="3224213" y="4030663"/>
          <a:ext cx="28940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5" imgW="1918080" imgH="482760" progId="Equation.DSMT4">
                  <p:embed/>
                </p:oleObj>
              </mc:Choice>
              <mc:Fallback>
                <p:oleObj name="Equation" r:id="rId5" imgW="1918080" imgH="48276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4030663"/>
                        <a:ext cx="28940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Line 13"/>
          <p:cNvSpPr>
            <a:spLocks noChangeShapeType="1"/>
          </p:cNvSpPr>
          <p:nvPr/>
        </p:nvSpPr>
        <p:spPr bwMode="auto">
          <a:xfrm flipV="1">
            <a:off x="4495800" y="4648200"/>
            <a:ext cx="228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2"/>
          <p:cNvSpPr txBox="1">
            <a:spLocks noChangeArrowheads="1"/>
          </p:cNvSpPr>
          <p:nvPr/>
        </p:nvSpPr>
        <p:spPr bwMode="auto">
          <a:xfrm>
            <a:off x="914400" y="5105400"/>
            <a:ext cx="514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/>
              <a:t>Net flow out to state </a:t>
            </a:r>
            <a:r>
              <a:rPr lang="en-US" altLang="en-US" i="1"/>
              <a:t>n</a:t>
            </a:r>
            <a:endParaRPr lang="en-US" altLang="en-US"/>
          </a:p>
          <a:p>
            <a:r>
              <a:rPr lang="en-US" altLang="en-US"/>
              <a:t>(customers change from queue </a:t>
            </a:r>
            <a:r>
              <a:rPr lang="en-US" altLang="en-US" i="1"/>
              <a:t>j</a:t>
            </a:r>
            <a:r>
              <a:rPr lang="en-US" altLang="en-US"/>
              <a:t> to </a:t>
            </a:r>
            <a:r>
              <a:rPr lang="en-US" altLang="en-US" i="1"/>
              <a:t>i</a:t>
            </a:r>
            <a:r>
              <a:rPr lang="en-US" altLang="en-US"/>
              <a:t>)</a:t>
            </a:r>
          </a:p>
        </p:txBody>
      </p:sp>
      <p:sp>
        <p:nvSpPr>
          <p:cNvPr id="34827" name="Line 14"/>
          <p:cNvSpPr>
            <a:spLocks noChangeShapeType="1"/>
          </p:cNvSpPr>
          <p:nvPr/>
        </p:nvSpPr>
        <p:spPr bwMode="auto">
          <a:xfrm>
            <a:off x="3775075" y="51863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7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110"/>
          <p:cNvGraphicFramePr>
            <a:graphicFrameLocks noChangeAspect="1"/>
          </p:cNvGraphicFramePr>
          <p:nvPr/>
        </p:nvGraphicFramePr>
        <p:xfrm>
          <a:off x="2816225" y="1514475"/>
          <a:ext cx="33766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3" imgW="2235600" imgH="660600" progId="Equation.DSMT4">
                  <p:embed/>
                </p:oleObj>
              </mc:Choice>
              <mc:Fallback>
                <p:oleObj name="Equation" r:id="rId3" imgW="2235600" imgH="6606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1514475"/>
                        <a:ext cx="33766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600200" y="3200400"/>
            <a:ext cx="5667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/>
              <a:t>G(M,N) is a normalization constant</a:t>
            </a:r>
          </a:p>
        </p:txBody>
      </p:sp>
      <p:sp>
        <p:nvSpPr>
          <p:cNvPr id="358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 Network Product Form Solution</a:t>
            </a:r>
          </a:p>
        </p:txBody>
      </p:sp>
      <p:graphicFrame>
        <p:nvGraphicFramePr>
          <p:cNvPr id="35843" name="Object 111"/>
          <p:cNvGraphicFramePr>
            <a:graphicFrameLocks noChangeAspect="1"/>
          </p:cNvGraphicFramePr>
          <p:nvPr/>
        </p:nvGraphicFramePr>
        <p:xfrm>
          <a:off x="3284538" y="4038600"/>
          <a:ext cx="14462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5" imgW="952560" imgH="444600" progId="Equation.DSMT4">
                  <p:embed/>
                </p:oleObj>
              </mc:Choice>
              <mc:Fallback>
                <p:oleObj name="Equation" r:id="rId5" imgW="952560" imgH="4446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4038600"/>
                        <a:ext cx="14462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12"/>
          <p:cNvGraphicFramePr>
            <a:graphicFrameLocks noChangeAspect="1"/>
          </p:cNvGraphicFramePr>
          <p:nvPr/>
        </p:nvGraphicFramePr>
        <p:xfrm>
          <a:off x="2824163" y="4943475"/>
          <a:ext cx="30464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7" imgW="2019600" imgH="660600" progId="Equation.DSMT4">
                  <p:embed/>
                </p:oleObj>
              </mc:Choice>
              <mc:Fallback>
                <p:oleObj name="Equation" r:id="rId7" imgW="2019600" imgH="66060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4943475"/>
                        <a:ext cx="30464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 Network Example  (1)</a:t>
            </a:r>
          </a:p>
        </p:txBody>
      </p:sp>
      <p:sp>
        <p:nvSpPr>
          <p:cNvPr id="106499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Computer system allows two active jobs at any given time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Each job requires CPU and I/O processing</a:t>
            </a:r>
          </a:p>
        </p:txBody>
      </p:sp>
      <p:grpSp>
        <p:nvGrpSpPr>
          <p:cNvPr id="106500" name="Group 1030"/>
          <p:cNvGrpSpPr>
            <a:grpSpLocks/>
          </p:cNvGrpSpPr>
          <p:nvPr/>
        </p:nvGrpSpPr>
        <p:grpSpPr bwMode="auto">
          <a:xfrm>
            <a:off x="2286000" y="2692400"/>
            <a:ext cx="4648200" cy="2668588"/>
            <a:chOff x="1440" y="1439"/>
            <a:chExt cx="2928" cy="1681"/>
          </a:xfrm>
        </p:grpSpPr>
        <p:sp>
          <p:nvSpPr>
            <p:cNvPr id="106501" name="Text Box 1031"/>
            <p:cNvSpPr txBox="1">
              <a:spLocks noChangeArrowheads="1"/>
            </p:cNvSpPr>
            <p:nvPr/>
          </p:nvSpPr>
          <p:spPr bwMode="auto">
            <a:xfrm>
              <a:off x="2064" y="2543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CPU</a:t>
              </a:r>
            </a:p>
          </p:txBody>
        </p:sp>
        <p:sp>
          <p:nvSpPr>
            <p:cNvPr id="106502" name="Line 1032"/>
            <p:cNvSpPr>
              <a:spLocks noChangeShapeType="1"/>
            </p:cNvSpPr>
            <p:nvPr/>
          </p:nvSpPr>
          <p:spPr bwMode="auto">
            <a:xfrm>
              <a:off x="1440" y="240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3" name="Text Box 1033"/>
            <p:cNvSpPr txBox="1">
              <a:spLocks noChangeArrowheads="1"/>
            </p:cNvSpPr>
            <p:nvPr/>
          </p:nvSpPr>
          <p:spPr bwMode="auto">
            <a:xfrm>
              <a:off x="2352" y="196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2800" baseline="-25000">
                  <a:solidFill>
                    <a:schemeClr val="tx2"/>
                  </a:solidFill>
                </a:rPr>
                <a:t>1</a:t>
              </a:r>
              <a:endParaRPr lang="en-US" alt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grpSp>
          <p:nvGrpSpPr>
            <p:cNvPr id="106504" name="Group 1034"/>
            <p:cNvGrpSpPr>
              <a:grpSpLocks/>
            </p:cNvGrpSpPr>
            <p:nvPr/>
          </p:nvGrpSpPr>
          <p:grpSpPr bwMode="auto">
            <a:xfrm>
              <a:off x="2112" y="2304"/>
              <a:ext cx="1632" cy="192"/>
              <a:chOff x="2112" y="2304"/>
              <a:chExt cx="1632" cy="192"/>
            </a:xfrm>
          </p:grpSpPr>
          <p:sp>
            <p:nvSpPr>
              <p:cNvPr id="106518" name="Line 1035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19" name="Line 1036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20" name="Oval 1037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21" name="Line 1038"/>
              <p:cNvSpPr>
                <a:spLocks noChangeShapeType="1"/>
              </p:cNvSpPr>
              <p:nvPr/>
            </p:nvSpPr>
            <p:spPr bwMode="auto">
              <a:xfrm>
                <a:off x="2400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22" name="Line 1039"/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23" name="Line 1040"/>
              <p:cNvSpPr>
                <a:spLocks noChangeShapeType="1"/>
              </p:cNvSpPr>
              <p:nvPr/>
            </p:nvSpPr>
            <p:spPr bwMode="auto">
              <a:xfrm>
                <a:off x="3264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24" name="Oval 1041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25" name="Line 1042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505" name="Line 1043"/>
            <p:cNvSpPr>
              <a:spLocks noChangeShapeType="1"/>
            </p:cNvSpPr>
            <p:nvPr/>
          </p:nvSpPr>
          <p:spPr bwMode="auto">
            <a:xfrm>
              <a:off x="2592" y="240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6" name="Line 1044"/>
            <p:cNvSpPr>
              <a:spLocks noChangeShapeType="1"/>
            </p:cNvSpPr>
            <p:nvPr/>
          </p:nvSpPr>
          <p:spPr bwMode="auto">
            <a:xfrm>
              <a:off x="1440" y="24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7" name="Text Box 1045"/>
            <p:cNvSpPr txBox="1">
              <a:spLocks noChangeArrowheads="1"/>
            </p:cNvSpPr>
            <p:nvPr/>
          </p:nvSpPr>
          <p:spPr bwMode="auto">
            <a:xfrm>
              <a:off x="3504" y="196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2800" baseline="-25000">
                  <a:solidFill>
                    <a:schemeClr val="tx2"/>
                  </a:solidFill>
                </a:rPr>
                <a:t>2</a:t>
              </a:r>
              <a:endParaRPr lang="en-US" alt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106508" name="Line 1046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9" name="Line 1047"/>
            <p:cNvSpPr>
              <a:spLocks noChangeShapeType="1"/>
            </p:cNvSpPr>
            <p:nvPr/>
          </p:nvSpPr>
          <p:spPr bwMode="auto">
            <a:xfrm flipV="1">
              <a:off x="1440" y="172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0" name="Line 1048"/>
            <p:cNvSpPr>
              <a:spLocks noChangeShapeType="1"/>
            </p:cNvSpPr>
            <p:nvPr/>
          </p:nvSpPr>
          <p:spPr bwMode="auto">
            <a:xfrm>
              <a:off x="1440" y="1728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1" name="Line 1049"/>
            <p:cNvSpPr>
              <a:spLocks noChangeShapeType="1"/>
            </p:cNvSpPr>
            <p:nvPr/>
          </p:nvSpPr>
          <p:spPr bwMode="auto">
            <a:xfrm>
              <a:off x="3744" y="24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2" name="Line 1050"/>
            <p:cNvSpPr>
              <a:spLocks noChangeShapeType="1"/>
            </p:cNvSpPr>
            <p:nvPr/>
          </p:nvSpPr>
          <p:spPr bwMode="auto">
            <a:xfrm>
              <a:off x="1440" y="249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3" name="Line 1051"/>
            <p:cNvSpPr>
              <a:spLocks noChangeShapeType="1"/>
            </p:cNvSpPr>
            <p:nvPr/>
          </p:nvSpPr>
          <p:spPr bwMode="auto">
            <a:xfrm>
              <a:off x="1440" y="3120"/>
              <a:ext cx="2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4" name="Line 1052"/>
            <p:cNvSpPr>
              <a:spLocks noChangeShapeType="1"/>
            </p:cNvSpPr>
            <p:nvPr/>
          </p:nvSpPr>
          <p:spPr bwMode="auto">
            <a:xfrm flipV="1">
              <a:off x="4368" y="240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5" name="Text Box 1053"/>
            <p:cNvSpPr txBox="1">
              <a:spLocks noChangeArrowheads="1"/>
            </p:cNvSpPr>
            <p:nvPr/>
          </p:nvSpPr>
          <p:spPr bwMode="auto">
            <a:xfrm>
              <a:off x="3312" y="2543"/>
              <a:ext cx="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I/O</a:t>
              </a:r>
            </a:p>
          </p:txBody>
        </p:sp>
        <p:sp>
          <p:nvSpPr>
            <p:cNvPr id="106516" name="Text Box 1054"/>
            <p:cNvSpPr txBox="1">
              <a:spLocks noChangeArrowheads="1"/>
            </p:cNvSpPr>
            <p:nvPr/>
          </p:nvSpPr>
          <p:spPr bwMode="auto">
            <a:xfrm>
              <a:off x="2160" y="143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i="1"/>
                <a:t>p</a:t>
              </a:r>
            </a:p>
          </p:txBody>
        </p:sp>
        <p:sp>
          <p:nvSpPr>
            <p:cNvPr id="106517" name="Text Box 1055"/>
            <p:cNvSpPr txBox="1">
              <a:spLocks noChangeArrowheads="1"/>
            </p:cNvSpPr>
            <p:nvPr/>
          </p:nvSpPr>
          <p:spPr bwMode="auto">
            <a:xfrm>
              <a:off x="2736" y="2447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1-</a:t>
              </a:r>
              <a:r>
                <a:rPr lang="en-US" altLang="en-US" i="1"/>
                <a:t>p</a:t>
              </a:r>
              <a:endParaRPr lang="en-US" alt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 Network Example  (2)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When a job leaves the CPU, there are two possibilities …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The job finishes and is instantly replaced by another job (with probability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The job requires I/O, then more CPU (with probability 1–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)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107524" name="Group 4"/>
          <p:cNvGrpSpPr>
            <a:grpSpLocks/>
          </p:cNvGrpSpPr>
          <p:nvPr/>
        </p:nvGrpSpPr>
        <p:grpSpPr bwMode="auto">
          <a:xfrm>
            <a:off x="2286000" y="3216275"/>
            <a:ext cx="4648200" cy="2668588"/>
            <a:chOff x="1440" y="1439"/>
            <a:chExt cx="2928" cy="1681"/>
          </a:xfrm>
        </p:grpSpPr>
        <p:sp>
          <p:nvSpPr>
            <p:cNvPr id="107525" name="Text Box 5"/>
            <p:cNvSpPr txBox="1">
              <a:spLocks noChangeArrowheads="1"/>
            </p:cNvSpPr>
            <p:nvPr/>
          </p:nvSpPr>
          <p:spPr bwMode="auto">
            <a:xfrm>
              <a:off x="2064" y="2543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CPU</a:t>
              </a:r>
            </a:p>
          </p:txBody>
        </p:sp>
        <p:sp>
          <p:nvSpPr>
            <p:cNvPr id="107526" name="Line 6"/>
            <p:cNvSpPr>
              <a:spLocks noChangeShapeType="1"/>
            </p:cNvSpPr>
            <p:nvPr/>
          </p:nvSpPr>
          <p:spPr bwMode="auto">
            <a:xfrm>
              <a:off x="1440" y="240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7" name="Text Box 7"/>
            <p:cNvSpPr txBox="1">
              <a:spLocks noChangeArrowheads="1"/>
            </p:cNvSpPr>
            <p:nvPr/>
          </p:nvSpPr>
          <p:spPr bwMode="auto">
            <a:xfrm>
              <a:off x="2352" y="196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2800" baseline="-25000">
                  <a:solidFill>
                    <a:schemeClr val="tx2"/>
                  </a:solidFill>
                </a:rPr>
                <a:t>1</a:t>
              </a:r>
              <a:endParaRPr lang="en-US" alt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grpSp>
          <p:nvGrpSpPr>
            <p:cNvPr id="107528" name="Group 8"/>
            <p:cNvGrpSpPr>
              <a:grpSpLocks/>
            </p:cNvGrpSpPr>
            <p:nvPr/>
          </p:nvGrpSpPr>
          <p:grpSpPr bwMode="auto">
            <a:xfrm>
              <a:off x="2112" y="2304"/>
              <a:ext cx="1632" cy="192"/>
              <a:chOff x="2112" y="2304"/>
              <a:chExt cx="1632" cy="192"/>
            </a:xfrm>
          </p:grpSpPr>
          <p:sp>
            <p:nvSpPr>
              <p:cNvPr id="107542" name="Line 9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43" name="Line 10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44" name="Oval 11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45" name="Line 12"/>
              <p:cNvSpPr>
                <a:spLocks noChangeShapeType="1"/>
              </p:cNvSpPr>
              <p:nvPr/>
            </p:nvSpPr>
            <p:spPr bwMode="auto">
              <a:xfrm>
                <a:off x="2400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46" name="Line 13"/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47" name="Line 14"/>
              <p:cNvSpPr>
                <a:spLocks noChangeShapeType="1"/>
              </p:cNvSpPr>
              <p:nvPr/>
            </p:nvSpPr>
            <p:spPr bwMode="auto">
              <a:xfrm>
                <a:off x="3264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48" name="Oval 15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49" name="Line 16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529" name="Line 17"/>
            <p:cNvSpPr>
              <a:spLocks noChangeShapeType="1"/>
            </p:cNvSpPr>
            <p:nvPr/>
          </p:nvSpPr>
          <p:spPr bwMode="auto">
            <a:xfrm>
              <a:off x="2592" y="240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0" name="Line 18"/>
            <p:cNvSpPr>
              <a:spLocks noChangeShapeType="1"/>
            </p:cNvSpPr>
            <p:nvPr/>
          </p:nvSpPr>
          <p:spPr bwMode="auto">
            <a:xfrm>
              <a:off x="1440" y="24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1" name="Text Box 19"/>
            <p:cNvSpPr txBox="1">
              <a:spLocks noChangeArrowheads="1"/>
            </p:cNvSpPr>
            <p:nvPr/>
          </p:nvSpPr>
          <p:spPr bwMode="auto">
            <a:xfrm>
              <a:off x="3504" y="196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2800" baseline="-25000">
                  <a:solidFill>
                    <a:schemeClr val="tx2"/>
                  </a:solidFill>
                </a:rPr>
                <a:t>2</a:t>
              </a:r>
              <a:endParaRPr lang="en-US" alt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107532" name="Line 2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33" name="Line 21"/>
            <p:cNvSpPr>
              <a:spLocks noChangeShapeType="1"/>
            </p:cNvSpPr>
            <p:nvPr/>
          </p:nvSpPr>
          <p:spPr bwMode="auto">
            <a:xfrm flipV="1">
              <a:off x="1440" y="172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34" name="Line 22"/>
            <p:cNvSpPr>
              <a:spLocks noChangeShapeType="1"/>
            </p:cNvSpPr>
            <p:nvPr/>
          </p:nvSpPr>
          <p:spPr bwMode="auto">
            <a:xfrm>
              <a:off x="1440" y="1728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35" name="Line 23"/>
            <p:cNvSpPr>
              <a:spLocks noChangeShapeType="1"/>
            </p:cNvSpPr>
            <p:nvPr/>
          </p:nvSpPr>
          <p:spPr bwMode="auto">
            <a:xfrm>
              <a:off x="3744" y="24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36" name="Line 24"/>
            <p:cNvSpPr>
              <a:spLocks noChangeShapeType="1"/>
            </p:cNvSpPr>
            <p:nvPr/>
          </p:nvSpPr>
          <p:spPr bwMode="auto">
            <a:xfrm>
              <a:off x="1440" y="249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37" name="Line 25"/>
            <p:cNvSpPr>
              <a:spLocks noChangeShapeType="1"/>
            </p:cNvSpPr>
            <p:nvPr/>
          </p:nvSpPr>
          <p:spPr bwMode="auto">
            <a:xfrm>
              <a:off x="1440" y="3120"/>
              <a:ext cx="2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38" name="Line 26"/>
            <p:cNvSpPr>
              <a:spLocks noChangeShapeType="1"/>
            </p:cNvSpPr>
            <p:nvPr/>
          </p:nvSpPr>
          <p:spPr bwMode="auto">
            <a:xfrm flipV="1">
              <a:off x="4368" y="240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39" name="Text Box 27"/>
            <p:cNvSpPr txBox="1">
              <a:spLocks noChangeArrowheads="1"/>
            </p:cNvSpPr>
            <p:nvPr/>
          </p:nvSpPr>
          <p:spPr bwMode="auto">
            <a:xfrm>
              <a:off x="3312" y="2543"/>
              <a:ext cx="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I/O</a:t>
              </a:r>
            </a:p>
          </p:txBody>
        </p:sp>
        <p:sp>
          <p:nvSpPr>
            <p:cNvPr id="107540" name="Text Box 28"/>
            <p:cNvSpPr txBox="1">
              <a:spLocks noChangeArrowheads="1"/>
            </p:cNvSpPr>
            <p:nvPr/>
          </p:nvSpPr>
          <p:spPr bwMode="auto">
            <a:xfrm>
              <a:off x="2160" y="143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i="1"/>
                <a:t>p</a:t>
              </a:r>
            </a:p>
          </p:txBody>
        </p:sp>
        <p:sp>
          <p:nvSpPr>
            <p:cNvPr id="107541" name="Text Box 29"/>
            <p:cNvSpPr txBox="1">
              <a:spLocks noChangeArrowheads="1"/>
            </p:cNvSpPr>
            <p:nvPr/>
          </p:nvSpPr>
          <p:spPr bwMode="auto">
            <a:xfrm>
              <a:off x="2736" y="2447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1-</a:t>
              </a:r>
              <a:r>
                <a:rPr lang="en-US" altLang="en-US" i="1"/>
                <a:t>p</a:t>
              </a:r>
              <a:endParaRPr lang="en-US" alt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074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</p:spPr>
        <p:txBody>
          <a:bodyPr lIns="44450" tIns="17462" rIns="44450" bIns="17462" anchor="b">
            <a:spAutoFit/>
          </a:bodyPr>
          <a:lstStyle/>
          <a:p>
            <a:pPr eaLnBrk="1" hangingPunct="1"/>
            <a:r>
              <a:rPr lang="en-US" altLang="en-US" smtClean="0"/>
              <a:t>Analytical Difficulties:  Part 1  (2)</a:t>
            </a:r>
          </a:p>
        </p:txBody>
      </p:sp>
      <p:sp>
        <p:nvSpPr>
          <p:cNvPr id="1029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 lIns="87312" tIns="42862" rIns="87312" bIns="42862"/>
          <a:lstStyle/>
          <a:p>
            <a:pPr marL="327025" indent="-327025" eaLnBrk="1" hangingPunct="1"/>
            <a:r>
              <a:rPr lang="en-US" altLang="en-US" smtClean="0"/>
              <a:t>What about the second queue?</a:t>
            </a:r>
          </a:p>
          <a:p>
            <a:pPr marL="703263" lvl="1" indent="-261938" eaLnBrk="1" hangingPunct="1"/>
            <a:r>
              <a:rPr lang="en-US" altLang="en-US" smtClean="0"/>
              <a:t>Interarrival times, </a:t>
            </a:r>
            <a:r>
              <a:rPr lang="en-US" altLang="en-US" smtClean="0">
                <a:latin typeface="Symbol" pitchFamily="18" charset="2"/>
              </a:rPr>
              <a:t>t</a:t>
            </a:r>
            <a:r>
              <a:rPr lang="en-US" altLang="en-US" sz="2400" i="1" baseline="-25000" smtClean="0"/>
              <a:t>n</a:t>
            </a:r>
            <a:r>
              <a:rPr lang="en-US" altLang="en-US" smtClean="0"/>
              <a:t>, are </a:t>
            </a:r>
            <a:r>
              <a:rPr lang="en-US" altLang="en-US" i="1" smtClean="0"/>
              <a:t>not</a:t>
            </a:r>
            <a:r>
              <a:rPr lang="en-US" altLang="en-US" smtClean="0"/>
              <a:t> Poisson</a:t>
            </a:r>
          </a:p>
        </p:txBody>
      </p:sp>
      <p:graphicFrame>
        <p:nvGraphicFramePr>
          <p:cNvPr id="932868" name="Object 3181"/>
          <p:cNvGraphicFramePr>
            <a:graphicFrameLocks noChangeAspect="1"/>
          </p:cNvGraphicFramePr>
          <p:nvPr/>
        </p:nvGraphicFramePr>
        <p:xfrm>
          <a:off x="1620838" y="4016375"/>
          <a:ext cx="6089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4" imgW="3963240" imgH="596880" progId="Equation.DSMT4">
                  <p:embed/>
                </p:oleObj>
              </mc:Choice>
              <mc:Fallback>
                <p:oleObj name="Equation" r:id="rId4" imgW="3963240" imgH="596880" progId="Equation.DSMT4">
                  <p:embed/>
                  <p:pic>
                    <p:nvPicPr>
                      <p:cNvPr id="0" name="Object 3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016375"/>
                        <a:ext cx="6089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0" name="Group 3096"/>
          <p:cNvGrpSpPr>
            <a:grpSpLocks/>
          </p:cNvGrpSpPr>
          <p:nvPr/>
        </p:nvGrpSpPr>
        <p:grpSpPr bwMode="auto">
          <a:xfrm>
            <a:off x="2895600" y="2286000"/>
            <a:ext cx="3294063" cy="1598613"/>
            <a:chOff x="1824" y="2016"/>
            <a:chExt cx="2075" cy="1007"/>
          </a:xfrm>
        </p:grpSpPr>
        <p:sp>
          <p:nvSpPr>
            <p:cNvPr id="932897" name="Freeform 3105"/>
            <p:cNvSpPr>
              <a:spLocks/>
            </p:cNvSpPr>
            <p:nvPr/>
          </p:nvSpPr>
          <p:spPr bwMode="auto">
            <a:xfrm>
              <a:off x="2362" y="2532"/>
              <a:ext cx="577" cy="193"/>
            </a:xfrm>
            <a:custGeom>
              <a:avLst/>
              <a:gdLst>
                <a:gd name="T0" fmla="*/ 0 w 577"/>
                <a:gd name="T1" fmla="*/ 0 h 193"/>
                <a:gd name="T2" fmla="*/ 0 w 577"/>
                <a:gd name="T3" fmla="*/ 192 h 193"/>
                <a:gd name="T4" fmla="*/ 576 w 577"/>
                <a:gd name="T5" fmla="*/ 192 h 193"/>
                <a:gd name="T6" fmla="*/ 576 w 577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7" h="193">
                  <a:moveTo>
                    <a:pt x="0" y="0"/>
                  </a:moveTo>
                  <a:lnTo>
                    <a:pt x="0" y="192"/>
                  </a:lnTo>
                  <a:lnTo>
                    <a:pt x="576" y="192"/>
                  </a:lnTo>
                  <a:lnTo>
                    <a:pt x="576" y="0"/>
                  </a:lnTo>
                </a:path>
              </a:pathLst>
            </a:custGeom>
            <a:noFill/>
            <a:ln w="508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" name="Rectangle 3097"/>
            <p:cNvSpPr>
              <a:spLocks noChangeArrowheads="1"/>
            </p:cNvSpPr>
            <p:nvPr/>
          </p:nvSpPr>
          <p:spPr bwMode="auto">
            <a:xfrm>
              <a:off x="2274" y="2060"/>
              <a:ext cx="1328" cy="56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Line 3098"/>
            <p:cNvSpPr>
              <a:spLocks noChangeShapeType="1"/>
            </p:cNvSpPr>
            <p:nvPr/>
          </p:nvSpPr>
          <p:spPr bwMode="auto">
            <a:xfrm>
              <a:off x="2750" y="2388"/>
              <a:ext cx="4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Line 3099"/>
            <p:cNvSpPr>
              <a:spLocks noChangeShapeType="1"/>
            </p:cNvSpPr>
            <p:nvPr/>
          </p:nvSpPr>
          <p:spPr bwMode="auto">
            <a:xfrm flipH="1">
              <a:off x="2266" y="2388"/>
              <a:ext cx="1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Rectangle 3100"/>
            <p:cNvSpPr>
              <a:spLocks noChangeArrowheads="1"/>
            </p:cNvSpPr>
            <p:nvPr/>
          </p:nvSpPr>
          <p:spPr bwMode="auto">
            <a:xfrm>
              <a:off x="2582" y="2016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m</a:t>
              </a:r>
            </a:p>
          </p:txBody>
        </p:sp>
        <p:sp>
          <p:nvSpPr>
            <p:cNvPr id="1038" name="Rectangle 3101"/>
            <p:cNvSpPr>
              <a:spLocks noChangeArrowheads="1"/>
            </p:cNvSpPr>
            <p:nvPr/>
          </p:nvSpPr>
          <p:spPr bwMode="auto">
            <a:xfrm>
              <a:off x="1824" y="2209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l</a:t>
              </a:r>
            </a:p>
          </p:txBody>
        </p:sp>
        <p:sp>
          <p:nvSpPr>
            <p:cNvPr id="1039" name="Line 3102"/>
            <p:cNvSpPr>
              <a:spLocks noChangeShapeType="1"/>
            </p:cNvSpPr>
            <p:nvPr/>
          </p:nvSpPr>
          <p:spPr bwMode="auto">
            <a:xfrm>
              <a:off x="3470" y="2388"/>
              <a:ext cx="4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3103"/>
            <p:cNvSpPr>
              <a:spLocks noChangeArrowheads="1"/>
            </p:cNvSpPr>
            <p:nvPr/>
          </p:nvSpPr>
          <p:spPr bwMode="auto">
            <a:xfrm>
              <a:off x="3302" y="2016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2"/>
                  </a:solidFill>
                  <a:latin typeface="Symbol" pitchFamily="18" charset="2"/>
                </a:rPr>
                <a:t>m</a:t>
              </a:r>
            </a:p>
          </p:txBody>
        </p:sp>
        <p:sp>
          <p:nvSpPr>
            <p:cNvPr id="1041" name="Line 3104"/>
            <p:cNvSpPr>
              <a:spLocks noChangeShapeType="1"/>
            </p:cNvSpPr>
            <p:nvPr/>
          </p:nvSpPr>
          <p:spPr bwMode="auto">
            <a:xfrm flipH="1">
              <a:off x="2026" y="2388"/>
              <a:ext cx="2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98" name="Rectangle 3106"/>
            <p:cNvSpPr>
              <a:spLocks noChangeArrowheads="1"/>
            </p:cNvSpPr>
            <p:nvPr/>
          </p:nvSpPr>
          <p:spPr bwMode="auto">
            <a:xfrm>
              <a:off x="2334" y="2732"/>
              <a:ext cx="634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  <a:cs typeface="+mn-cs"/>
                </a:rPr>
                <a:t>M/D/1</a:t>
              </a:r>
            </a:p>
          </p:txBody>
        </p:sp>
        <p:sp>
          <p:nvSpPr>
            <p:cNvPr id="1043" name="Freeform 3107"/>
            <p:cNvSpPr>
              <a:spLocks/>
            </p:cNvSpPr>
            <p:nvPr/>
          </p:nvSpPr>
          <p:spPr bwMode="auto">
            <a:xfrm>
              <a:off x="3179" y="2304"/>
              <a:ext cx="165" cy="192"/>
            </a:xfrm>
            <a:custGeom>
              <a:avLst/>
              <a:gdLst>
                <a:gd name="T0" fmla="*/ 0 w 144"/>
                <a:gd name="T1" fmla="*/ 0 h 144"/>
                <a:gd name="T2" fmla="*/ 189 w 144"/>
                <a:gd name="T3" fmla="*/ 0 h 144"/>
                <a:gd name="T4" fmla="*/ 189 w 144"/>
                <a:gd name="T5" fmla="*/ 256 h 144"/>
                <a:gd name="T6" fmla="*/ 0 w 144"/>
                <a:gd name="T7" fmla="*/ 25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44"/>
                <a:gd name="T14" fmla="*/ 144 w 14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3108"/>
            <p:cNvSpPr>
              <a:spLocks/>
            </p:cNvSpPr>
            <p:nvPr/>
          </p:nvSpPr>
          <p:spPr bwMode="auto">
            <a:xfrm>
              <a:off x="2448" y="2304"/>
              <a:ext cx="165" cy="192"/>
            </a:xfrm>
            <a:custGeom>
              <a:avLst/>
              <a:gdLst>
                <a:gd name="T0" fmla="*/ 0 w 144"/>
                <a:gd name="T1" fmla="*/ 0 h 144"/>
                <a:gd name="T2" fmla="*/ 189 w 144"/>
                <a:gd name="T3" fmla="*/ 0 h 144"/>
                <a:gd name="T4" fmla="*/ 189 w 144"/>
                <a:gd name="T5" fmla="*/ 256 h 144"/>
                <a:gd name="T6" fmla="*/ 0 w 144"/>
                <a:gd name="T7" fmla="*/ 25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44"/>
                <a:gd name="T14" fmla="*/ 144 w 14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3109"/>
            <p:cNvSpPr>
              <a:spLocks noChangeArrowheads="1"/>
            </p:cNvSpPr>
            <p:nvPr/>
          </p:nvSpPr>
          <p:spPr bwMode="auto">
            <a:xfrm>
              <a:off x="2631" y="2324"/>
              <a:ext cx="128" cy="128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Oval 3110"/>
            <p:cNvSpPr>
              <a:spLocks noChangeArrowheads="1"/>
            </p:cNvSpPr>
            <p:nvPr/>
          </p:nvSpPr>
          <p:spPr bwMode="auto">
            <a:xfrm>
              <a:off x="3351" y="2324"/>
              <a:ext cx="128" cy="128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7" name="Freeform 3105"/>
            <p:cNvSpPr>
              <a:spLocks/>
            </p:cNvSpPr>
            <p:nvPr/>
          </p:nvSpPr>
          <p:spPr bwMode="auto">
            <a:xfrm>
              <a:off x="2984" y="2532"/>
              <a:ext cx="577" cy="193"/>
            </a:xfrm>
            <a:custGeom>
              <a:avLst/>
              <a:gdLst>
                <a:gd name="T0" fmla="*/ 0 w 577"/>
                <a:gd name="T1" fmla="*/ 0 h 193"/>
                <a:gd name="T2" fmla="*/ 0 w 577"/>
                <a:gd name="T3" fmla="*/ 192 h 193"/>
                <a:gd name="T4" fmla="*/ 576 w 577"/>
                <a:gd name="T5" fmla="*/ 192 h 193"/>
                <a:gd name="T6" fmla="*/ 576 w 57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193"/>
                <a:gd name="T14" fmla="*/ 577 w 577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193">
                  <a:moveTo>
                    <a:pt x="0" y="0"/>
                  </a:moveTo>
                  <a:lnTo>
                    <a:pt x="0" y="192"/>
                  </a:lnTo>
                  <a:lnTo>
                    <a:pt x="576" y="192"/>
                  </a:lnTo>
                  <a:lnTo>
                    <a:pt x="576" y="0"/>
                  </a:lnTo>
                </a:path>
              </a:pathLst>
            </a:custGeom>
            <a:noFill/>
            <a:ln w="508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3106"/>
            <p:cNvSpPr>
              <a:spLocks noChangeArrowheads="1"/>
            </p:cNvSpPr>
            <p:nvPr/>
          </p:nvSpPr>
          <p:spPr bwMode="auto">
            <a:xfrm>
              <a:off x="2956" y="2732"/>
              <a:ext cx="634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i="1" strike="sngStrike" dirty="0">
                  <a:solidFill>
                    <a:srgbClr val="FF0000"/>
                  </a:solidFill>
                  <a:cs typeface="+mn-cs"/>
                </a:rPr>
                <a:t>M</a:t>
              </a:r>
              <a:r>
                <a:rPr lang="en-US" i="1" dirty="0">
                  <a:cs typeface="+mn-cs"/>
                </a:rPr>
                <a:t>/D/1</a:t>
              </a:r>
            </a:p>
          </p:txBody>
        </p:sp>
      </p:grpSp>
      <p:graphicFrame>
        <p:nvGraphicFramePr>
          <p:cNvPr id="1027" name="Object 3182"/>
          <p:cNvGraphicFramePr>
            <a:graphicFrameLocks noChangeAspect="1"/>
          </p:cNvGraphicFramePr>
          <p:nvPr/>
        </p:nvGraphicFramePr>
        <p:xfrm>
          <a:off x="4327525" y="5461000"/>
          <a:ext cx="35099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6" imgW="2223000" imgH="330120" progId="Equation.DSMT4">
                  <p:embed/>
                </p:oleObj>
              </mc:Choice>
              <mc:Fallback>
                <p:oleObj name="Equation" r:id="rId6" imgW="2223000" imgH="330120" progId="Equation.DSMT4">
                  <p:embed/>
                  <p:pic>
                    <p:nvPicPr>
                      <p:cNvPr id="0" name="Object 3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5461000"/>
                        <a:ext cx="35099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3078"/>
          <p:cNvSpPr>
            <a:spLocks noChangeArrowheads="1"/>
          </p:cNvSpPr>
          <p:nvPr/>
        </p:nvSpPr>
        <p:spPr bwMode="auto">
          <a:xfrm>
            <a:off x="1065213" y="5453063"/>
            <a:ext cx="296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For Poisson arrivals:</a:t>
            </a:r>
          </a:p>
        </p:txBody>
      </p:sp>
      <p:sp>
        <p:nvSpPr>
          <p:cNvPr id="1032" name="Rectangle 3111"/>
          <p:cNvSpPr>
            <a:spLocks noChangeArrowheads="1"/>
          </p:cNvSpPr>
          <p:nvPr/>
        </p:nvSpPr>
        <p:spPr bwMode="auto">
          <a:xfrm>
            <a:off x="914400" y="5257800"/>
            <a:ext cx="7467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5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Let the system state (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2</a:t>
            </a:r>
            <a:r>
              <a:rPr lang="en-US" altLang="en-US" smtClean="0"/>
              <a:t>) indicate that there are 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1</a:t>
            </a:r>
            <a:r>
              <a:rPr lang="en-US" altLang="en-US" smtClean="0"/>
              <a:t> jobs in the CPU and 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2</a:t>
            </a:r>
            <a:r>
              <a:rPr lang="en-US" altLang="en-US" smtClean="0"/>
              <a:t> jobs in I/O.</a:t>
            </a:r>
          </a:p>
          <a:p>
            <a:pPr lvl="1" eaLnBrk="1" hangingPunct="1"/>
            <a:r>
              <a:rPr lang="en-US" altLang="en-US" smtClean="0"/>
              <a:t>Enumerate the possible states.</a:t>
            </a:r>
          </a:p>
          <a:p>
            <a:pPr lvl="1" eaLnBrk="1" hangingPunct="1"/>
            <a:r>
              <a:rPr lang="en-US" altLang="en-US" smtClean="0"/>
              <a:t>List the traffic equations (two equations).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2286000" y="3224213"/>
            <a:ext cx="4648200" cy="2668587"/>
            <a:chOff x="1440" y="1439"/>
            <a:chExt cx="2928" cy="1681"/>
          </a:xfrm>
        </p:grpSpPr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2064" y="2543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CPU</a:t>
              </a:r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>
              <a:off x="1440" y="240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1" name="Text Box 7"/>
            <p:cNvSpPr txBox="1">
              <a:spLocks noChangeArrowheads="1"/>
            </p:cNvSpPr>
            <p:nvPr/>
          </p:nvSpPr>
          <p:spPr bwMode="auto">
            <a:xfrm>
              <a:off x="2352" y="196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2800" baseline="-25000">
                  <a:solidFill>
                    <a:schemeClr val="tx2"/>
                  </a:solidFill>
                </a:rPr>
                <a:t>1</a:t>
              </a:r>
              <a:endParaRPr lang="en-US" alt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grpSp>
          <p:nvGrpSpPr>
            <p:cNvPr id="108552" name="Group 8"/>
            <p:cNvGrpSpPr>
              <a:grpSpLocks/>
            </p:cNvGrpSpPr>
            <p:nvPr/>
          </p:nvGrpSpPr>
          <p:grpSpPr bwMode="auto">
            <a:xfrm>
              <a:off x="2112" y="2304"/>
              <a:ext cx="1632" cy="192"/>
              <a:chOff x="2112" y="2304"/>
              <a:chExt cx="1632" cy="192"/>
            </a:xfrm>
          </p:grpSpPr>
          <p:sp>
            <p:nvSpPr>
              <p:cNvPr id="108566" name="Line 9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7" name="Line 10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8" name="Oval 11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569" name="Line 12"/>
              <p:cNvSpPr>
                <a:spLocks noChangeShapeType="1"/>
              </p:cNvSpPr>
              <p:nvPr/>
            </p:nvSpPr>
            <p:spPr bwMode="auto">
              <a:xfrm>
                <a:off x="2400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0" name="Line 13"/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1" name="Line 14"/>
              <p:cNvSpPr>
                <a:spLocks noChangeShapeType="1"/>
              </p:cNvSpPr>
              <p:nvPr/>
            </p:nvSpPr>
            <p:spPr bwMode="auto">
              <a:xfrm>
                <a:off x="3264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2" name="Oval 15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573" name="Line 16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53" name="Line 17"/>
            <p:cNvSpPr>
              <a:spLocks noChangeShapeType="1"/>
            </p:cNvSpPr>
            <p:nvPr/>
          </p:nvSpPr>
          <p:spPr bwMode="auto">
            <a:xfrm>
              <a:off x="2592" y="240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4" name="Line 18"/>
            <p:cNvSpPr>
              <a:spLocks noChangeShapeType="1"/>
            </p:cNvSpPr>
            <p:nvPr/>
          </p:nvSpPr>
          <p:spPr bwMode="auto">
            <a:xfrm>
              <a:off x="1440" y="24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5" name="Text Box 19"/>
            <p:cNvSpPr txBox="1">
              <a:spLocks noChangeArrowheads="1"/>
            </p:cNvSpPr>
            <p:nvPr/>
          </p:nvSpPr>
          <p:spPr bwMode="auto">
            <a:xfrm>
              <a:off x="3504" y="196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en-US" sz="2800" baseline="-25000">
                  <a:solidFill>
                    <a:schemeClr val="tx2"/>
                  </a:solidFill>
                </a:rPr>
                <a:t>2</a:t>
              </a:r>
              <a:endParaRPr lang="en-US" alt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108556" name="Line 2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7" name="Line 21"/>
            <p:cNvSpPr>
              <a:spLocks noChangeShapeType="1"/>
            </p:cNvSpPr>
            <p:nvPr/>
          </p:nvSpPr>
          <p:spPr bwMode="auto">
            <a:xfrm flipV="1">
              <a:off x="1440" y="172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8" name="Line 22"/>
            <p:cNvSpPr>
              <a:spLocks noChangeShapeType="1"/>
            </p:cNvSpPr>
            <p:nvPr/>
          </p:nvSpPr>
          <p:spPr bwMode="auto">
            <a:xfrm>
              <a:off x="1440" y="1728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9" name="Line 23"/>
            <p:cNvSpPr>
              <a:spLocks noChangeShapeType="1"/>
            </p:cNvSpPr>
            <p:nvPr/>
          </p:nvSpPr>
          <p:spPr bwMode="auto">
            <a:xfrm>
              <a:off x="3744" y="24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60" name="Line 24"/>
            <p:cNvSpPr>
              <a:spLocks noChangeShapeType="1"/>
            </p:cNvSpPr>
            <p:nvPr/>
          </p:nvSpPr>
          <p:spPr bwMode="auto">
            <a:xfrm>
              <a:off x="1440" y="249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61" name="Line 25"/>
            <p:cNvSpPr>
              <a:spLocks noChangeShapeType="1"/>
            </p:cNvSpPr>
            <p:nvPr/>
          </p:nvSpPr>
          <p:spPr bwMode="auto">
            <a:xfrm>
              <a:off x="1440" y="3120"/>
              <a:ext cx="2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62" name="Line 26"/>
            <p:cNvSpPr>
              <a:spLocks noChangeShapeType="1"/>
            </p:cNvSpPr>
            <p:nvPr/>
          </p:nvSpPr>
          <p:spPr bwMode="auto">
            <a:xfrm flipV="1">
              <a:off x="4368" y="240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63" name="Text Box 27"/>
            <p:cNvSpPr txBox="1">
              <a:spLocks noChangeArrowheads="1"/>
            </p:cNvSpPr>
            <p:nvPr/>
          </p:nvSpPr>
          <p:spPr bwMode="auto">
            <a:xfrm>
              <a:off x="3312" y="2543"/>
              <a:ext cx="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I/O</a:t>
              </a:r>
            </a:p>
          </p:txBody>
        </p:sp>
        <p:sp>
          <p:nvSpPr>
            <p:cNvPr id="108564" name="Text Box 28"/>
            <p:cNvSpPr txBox="1">
              <a:spLocks noChangeArrowheads="1"/>
            </p:cNvSpPr>
            <p:nvPr/>
          </p:nvSpPr>
          <p:spPr bwMode="auto">
            <a:xfrm>
              <a:off x="2160" y="143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i="1"/>
                <a:t>p</a:t>
              </a:r>
            </a:p>
          </p:txBody>
        </p:sp>
        <p:sp>
          <p:nvSpPr>
            <p:cNvPr id="108565" name="Text Box 29"/>
            <p:cNvSpPr txBox="1">
              <a:spLocks noChangeArrowheads="1"/>
            </p:cNvSpPr>
            <p:nvPr/>
          </p:nvSpPr>
          <p:spPr bwMode="auto">
            <a:xfrm>
              <a:off x="2736" y="2447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1-</a:t>
              </a:r>
              <a:r>
                <a:rPr lang="en-US" altLang="en-US" i="1"/>
                <a:t>p</a:t>
              </a:r>
              <a:endParaRPr lang="en-US" alt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5:  Solution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Let the system state (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2</a:t>
            </a:r>
            <a:r>
              <a:rPr lang="en-US" altLang="en-US" smtClean="0"/>
              <a:t>) indicate that there are 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1</a:t>
            </a:r>
            <a:r>
              <a:rPr lang="en-US" altLang="en-US" smtClean="0"/>
              <a:t> jobs in the CPU and </a:t>
            </a:r>
            <a:r>
              <a:rPr lang="en-US" altLang="en-US" i="1" smtClean="0"/>
              <a:t>n</a:t>
            </a:r>
            <a:r>
              <a:rPr lang="en-US" altLang="en-US" sz="2400" baseline="-25000" smtClean="0"/>
              <a:t>2</a:t>
            </a:r>
            <a:r>
              <a:rPr lang="en-US" altLang="en-US" smtClean="0"/>
              <a:t> jobs in I/O.</a:t>
            </a:r>
          </a:p>
          <a:p>
            <a:pPr lvl="1" eaLnBrk="1" hangingPunct="1"/>
            <a:r>
              <a:rPr lang="en-US" altLang="en-US" smtClean="0"/>
              <a:t>Enumerate the possible states.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List the traffic equations (two equations).</a:t>
            </a:r>
          </a:p>
        </p:txBody>
      </p:sp>
      <p:sp>
        <p:nvSpPr>
          <p:cNvPr id="1105924" name="Text Box 4"/>
          <p:cNvSpPr txBox="1">
            <a:spLocks noChangeArrowheads="1"/>
          </p:cNvSpPr>
          <p:nvPr/>
        </p:nvSpPr>
        <p:spPr bwMode="auto">
          <a:xfrm>
            <a:off x="2620963" y="2714625"/>
            <a:ext cx="3854450" cy="6064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tx2"/>
                </a:solidFill>
              </a:rPr>
              <a:t>Three states:  (2,0), (1,1), (0,2)</a:t>
            </a:r>
          </a:p>
        </p:txBody>
      </p:sp>
      <p:graphicFrame>
        <p:nvGraphicFramePr>
          <p:cNvPr id="1105925" name="Object 34"/>
          <p:cNvGraphicFramePr>
            <a:graphicFrameLocks noChangeAspect="1"/>
          </p:cNvGraphicFramePr>
          <p:nvPr/>
        </p:nvGraphicFramePr>
        <p:xfrm>
          <a:off x="3222625" y="4310063"/>
          <a:ext cx="20939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3" imgW="1397160" imgH="635040" progId="Equation.DSMT4">
                  <p:embed/>
                </p:oleObj>
              </mc:Choice>
              <mc:Fallback>
                <p:oleObj name="Equation" r:id="rId3" imgW="1397160" imgH="6350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4310063"/>
                        <a:ext cx="20939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4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4"/>
          <p:cNvGraphicFramePr>
            <a:graphicFrameLocks noChangeAspect="1"/>
          </p:cNvGraphicFramePr>
          <p:nvPr/>
        </p:nvGraphicFramePr>
        <p:xfrm>
          <a:off x="2058988" y="2052638"/>
          <a:ext cx="4222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4" imgW="2819880" imgH="660600" progId="Equation.DSMT4">
                  <p:embed/>
                </p:oleObj>
              </mc:Choice>
              <mc:Fallback>
                <p:oleObj name="Equation" r:id="rId4" imgW="2819880" imgH="660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052638"/>
                        <a:ext cx="42227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 Network Example  (3)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 form solution for the example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 Network Example  (4)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factor …</a:t>
            </a:r>
          </a:p>
        </p:txBody>
      </p:sp>
      <p:graphicFrame>
        <p:nvGraphicFramePr>
          <p:cNvPr id="38914" name="Object 34"/>
          <p:cNvGraphicFramePr>
            <a:graphicFrameLocks noChangeAspect="1"/>
          </p:cNvGraphicFramePr>
          <p:nvPr/>
        </p:nvGraphicFramePr>
        <p:xfrm>
          <a:off x="2057400" y="2120900"/>
          <a:ext cx="4278313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3" imgW="2832840" imgH="1371960" progId="Equation.DSMT4">
                  <p:embed/>
                </p:oleObj>
              </mc:Choice>
              <mc:Fallback>
                <p:oleObj name="Equation" r:id="rId3" imgW="2832840" imgH="13719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20900"/>
                        <a:ext cx="4278313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7" name="Group 15"/>
          <p:cNvGrpSpPr>
            <a:grpSpLocks/>
          </p:cNvGrpSpPr>
          <p:nvPr/>
        </p:nvGrpSpPr>
        <p:grpSpPr bwMode="auto">
          <a:xfrm>
            <a:off x="4054475" y="4252913"/>
            <a:ext cx="1366838" cy="1501775"/>
            <a:chOff x="2554" y="2679"/>
            <a:chExt cx="861" cy="946"/>
          </a:xfrm>
        </p:grpSpPr>
        <p:sp>
          <p:nvSpPr>
            <p:cNvPr id="38924" name="Text Box 6"/>
            <p:cNvSpPr txBox="1">
              <a:spLocks noChangeArrowheads="1"/>
            </p:cNvSpPr>
            <p:nvPr/>
          </p:nvSpPr>
          <p:spPr bwMode="auto">
            <a:xfrm>
              <a:off x="2554" y="3375"/>
              <a:ext cx="8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/>
                <a:t>State (1,1)</a:t>
              </a:r>
            </a:p>
          </p:txBody>
        </p:sp>
        <p:sp>
          <p:nvSpPr>
            <p:cNvPr id="38925" name="Line 8"/>
            <p:cNvSpPr>
              <a:spLocks noChangeShapeType="1"/>
            </p:cNvSpPr>
            <p:nvPr/>
          </p:nvSpPr>
          <p:spPr bwMode="auto">
            <a:xfrm flipH="1" flipV="1">
              <a:off x="2990" y="2679"/>
              <a:ext cx="44" cy="6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18" name="Group 14"/>
          <p:cNvGrpSpPr>
            <a:grpSpLocks/>
          </p:cNvGrpSpPr>
          <p:nvPr/>
        </p:nvGrpSpPr>
        <p:grpSpPr bwMode="auto">
          <a:xfrm>
            <a:off x="5876925" y="4159250"/>
            <a:ext cx="1366838" cy="1204913"/>
            <a:chOff x="3702" y="2620"/>
            <a:chExt cx="861" cy="759"/>
          </a:xfrm>
        </p:grpSpPr>
        <p:sp>
          <p:nvSpPr>
            <p:cNvPr id="38922" name="Text Box 7"/>
            <p:cNvSpPr txBox="1">
              <a:spLocks noChangeArrowheads="1"/>
            </p:cNvSpPr>
            <p:nvPr/>
          </p:nvSpPr>
          <p:spPr bwMode="auto">
            <a:xfrm>
              <a:off x="3702" y="3129"/>
              <a:ext cx="8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/>
                <a:t>State (0,2)</a:t>
              </a:r>
            </a:p>
          </p:txBody>
        </p:sp>
        <p:sp>
          <p:nvSpPr>
            <p:cNvPr id="38923" name="Line 9"/>
            <p:cNvSpPr>
              <a:spLocks noChangeShapeType="1"/>
            </p:cNvSpPr>
            <p:nvPr/>
          </p:nvSpPr>
          <p:spPr bwMode="auto">
            <a:xfrm flipH="1" flipV="1">
              <a:off x="3723" y="2620"/>
              <a:ext cx="315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16213" y="4246563"/>
            <a:ext cx="1366837" cy="977900"/>
            <a:chOff x="1824" y="3024"/>
            <a:chExt cx="861" cy="616"/>
          </a:xfrm>
        </p:grpSpPr>
        <p:sp>
          <p:nvSpPr>
            <p:cNvPr id="38920" name="Text Box 5"/>
            <p:cNvSpPr txBox="1">
              <a:spLocks noChangeArrowheads="1"/>
            </p:cNvSpPr>
            <p:nvPr/>
          </p:nvSpPr>
          <p:spPr bwMode="auto">
            <a:xfrm>
              <a:off x="1824" y="3390"/>
              <a:ext cx="8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/>
                <a:t>State (2,0)</a:t>
              </a:r>
            </a:p>
          </p:txBody>
        </p:sp>
        <p:sp>
          <p:nvSpPr>
            <p:cNvPr id="38921" name="Line 10"/>
            <p:cNvSpPr>
              <a:spLocks noChangeShapeType="1"/>
            </p:cNvSpPr>
            <p:nvPr/>
          </p:nvSpPr>
          <p:spPr bwMode="auto">
            <a:xfrm flipV="1">
              <a:off x="2304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Comments on Normalization Factor</a:t>
            </a:r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This method for finding the normalization constant is impractical for a large system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Algorithms for numerical computation can be used to determine G(M,N)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For example, the convolution algorithm for closed networks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68"/>
          <p:cNvGraphicFramePr>
            <a:graphicFrameLocks noChangeAspect="1"/>
          </p:cNvGraphicFramePr>
          <p:nvPr/>
        </p:nvGraphicFramePr>
        <p:xfrm>
          <a:off x="3049588" y="1974850"/>
          <a:ext cx="2309812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1524240" imgH="939960" progId="Equation.DSMT4">
                  <p:embed/>
                </p:oleObj>
              </mc:Choice>
              <mc:Fallback>
                <p:oleObj name="Equation" r:id="rId3" imgW="1524240" imgH="93996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1974850"/>
                        <a:ext cx="2309812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 Network Example  (5)</a:t>
            </a:r>
          </a:p>
        </p:txBody>
      </p:sp>
      <p:sp>
        <p:nvSpPr>
          <p:cNvPr id="3994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Steady-state probability for state (2,0) … </a:t>
            </a:r>
          </a:p>
        </p:txBody>
      </p:sp>
      <p:graphicFrame>
        <p:nvGraphicFramePr>
          <p:cNvPr id="1008649" name="Object 69"/>
          <p:cNvGraphicFramePr>
            <a:graphicFrameLocks noChangeAspect="1"/>
          </p:cNvGraphicFramePr>
          <p:nvPr/>
        </p:nvGraphicFramePr>
        <p:xfrm>
          <a:off x="2366963" y="4141788"/>
          <a:ext cx="43164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5" imgW="2871000" imgH="660600" progId="Equation.DSMT4">
                  <p:embed/>
                </p:oleObj>
              </mc:Choice>
              <mc:Fallback>
                <p:oleObj name="Equation" r:id="rId5" imgW="2871000" imgH="6606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141788"/>
                        <a:ext cx="43164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6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Determine the steady-state probabilities for states (0,2) and (1,1) — as a function of service rates and routing probabilities.</a:t>
            </a:r>
          </a:p>
        </p:txBody>
      </p:sp>
      <p:graphicFrame>
        <p:nvGraphicFramePr>
          <p:cNvPr id="1106953" name="Object 68"/>
          <p:cNvGraphicFramePr>
            <a:graphicFrameLocks noChangeAspect="1"/>
          </p:cNvGraphicFramePr>
          <p:nvPr/>
        </p:nvGraphicFramePr>
        <p:xfrm>
          <a:off x="5110163" y="3644900"/>
          <a:ext cx="2665412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3" imgW="1765800" imgH="889200" progId="Equation.DSMT4">
                  <p:embed/>
                </p:oleObj>
              </mc:Choice>
              <mc:Fallback>
                <p:oleObj name="Equation" r:id="rId3" imgW="1765800" imgH="889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644900"/>
                        <a:ext cx="2665412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54" name="Object 69"/>
          <p:cNvGraphicFramePr>
            <a:graphicFrameLocks noChangeAspect="1"/>
          </p:cNvGraphicFramePr>
          <p:nvPr/>
        </p:nvGraphicFramePr>
        <p:xfrm>
          <a:off x="1462088" y="3616325"/>
          <a:ext cx="2309812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5" imgW="1524240" imgH="939960" progId="Equation.DSMT4">
                  <p:embed/>
                </p:oleObj>
              </mc:Choice>
              <mc:Fallback>
                <p:oleObj name="Equation" r:id="rId5" imgW="1524240" imgH="93996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616325"/>
                        <a:ext cx="2309812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55" name="Text Box 11"/>
          <p:cNvSpPr txBox="1">
            <a:spLocks noChangeArrowheads="1"/>
          </p:cNvSpPr>
          <p:nvPr/>
        </p:nvSpPr>
        <p:spPr bwMode="auto">
          <a:xfrm>
            <a:off x="609600" y="2868613"/>
            <a:ext cx="5049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chemeClr val="tx2"/>
                </a:solidFill>
              </a:rPr>
              <a:t>Equations, but in terms of </a:t>
            </a:r>
            <a:r>
              <a:rPr lang="en-US" altLang="en-US" sz="2000">
                <a:solidFill>
                  <a:schemeClr val="tx2"/>
                </a:solidFill>
                <a:sym typeface="Symbol" pitchFamily="18" charset="2"/>
              </a:rPr>
              <a:t>’s and </a:t>
            </a:r>
            <a:r>
              <a:rPr lang="en-US" altLang="en-US" sz="2000" i="1">
                <a:solidFill>
                  <a:schemeClr val="tx2"/>
                </a:solidFill>
                <a:sym typeface="Symbol" pitchFamily="18" charset="2"/>
              </a:rPr>
              <a:t>G</a:t>
            </a:r>
            <a:r>
              <a:rPr lang="en-US" altLang="en-US" sz="2000">
                <a:solidFill>
                  <a:schemeClr val="tx2"/>
                </a:solidFill>
                <a:sym typeface="Symbol" pitchFamily="18" charset="2"/>
              </a:rPr>
              <a:t>(2,2) …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55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 that …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Normalization constant …</a:t>
            </a: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6  (Solutions 1)</a:t>
            </a:r>
          </a:p>
        </p:txBody>
      </p:sp>
      <p:graphicFrame>
        <p:nvGraphicFramePr>
          <p:cNvPr id="1118212" name="Object 68"/>
          <p:cNvGraphicFramePr>
            <a:graphicFrameLocks noChangeAspect="1"/>
          </p:cNvGraphicFramePr>
          <p:nvPr/>
        </p:nvGraphicFramePr>
        <p:xfrm>
          <a:off x="3381375" y="1462088"/>
          <a:ext cx="1700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3" imgW="1117800" imgH="330120" progId="Equation.DSMT4">
                  <p:embed/>
                </p:oleObj>
              </mc:Choice>
              <mc:Fallback>
                <p:oleObj name="Equation" r:id="rId3" imgW="1117800" imgH="33012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1462088"/>
                        <a:ext cx="1700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8214" name="Object 69"/>
          <p:cNvGraphicFramePr>
            <a:graphicFrameLocks noChangeAspect="1"/>
          </p:cNvGraphicFramePr>
          <p:nvPr/>
        </p:nvGraphicFramePr>
        <p:xfrm>
          <a:off x="2003425" y="2681288"/>
          <a:ext cx="5738813" cy="319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5" imgW="3810960" imgH="2121480" progId="Equation.DSMT4">
                  <p:embed/>
                </p:oleObj>
              </mc:Choice>
              <mc:Fallback>
                <p:oleObj name="Equation" r:id="rId5" imgW="3810960" imgH="212148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2681288"/>
                        <a:ext cx="5738813" cy="319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6  (Solutions 2)</a:t>
            </a:r>
          </a:p>
        </p:txBody>
      </p:sp>
      <p:graphicFrame>
        <p:nvGraphicFramePr>
          <p:cNvPr id="1121284" name="Object 34"/>
          <p:cNvGraphicFramePr>
            <a:graphicFrameLocks noChangeAspect="1"/>
          </p:cNvGraphicFramePr>
          <p:nvPr/>
        </p:nvGraphicFramePr>
        <p:xfrm>
          <a:off x="2179638" y="2117725"/>
          <a:ext cx="4799012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3188520" imgH="2019960" progId="Equation.DSMT4">
                  <p:embed/>
                </p:oleObj>
              </mc:Choice>
              <mc:Fallback>
                <p:oleObj name="Equation" r:id="rId3" imgW="3188520" imgH="20199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2117725"/>
                        <a:ext cx="4799012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Steady-state probability for state (0, 2)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 6  (Solutions 3)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93725"/>
          </a:xfrm>
        </p:spPr>
        <p:txBody>
          <a:bodyPr/>
          <a:lstStyle/>
          <a:p>
            <a:pPr eaLnBrk="1" hangingPunct="1"/>
            <a:r>
              <a:rPr lang="en-US" altLang="en-US" smtClean="0"/>
              <a:t>Steady-state probability for state (1, 1) …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1123332" name="Object 39"/>
          <p:cNvGraphicFramePr>
            <a:graphicFrameLocks noChangeAspect="1"/>
          </p:cNvGraphicFramePr>
          <p:nvPr/>
        </p:nvGraphicFramePr>
        <p:xfrm>
          <a:off x="2143125" y="2071688"/>
          <a:ext cx="4927600" cy="294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3" imgW="3277440" imgH="1956240" progId="Equation.DSMT4">
                  <p:embed/>
                </p:oleObj>
              </mc:Choice>
              <mc:Fallback>
                <p:oleObj name="Equation" r:id="rId3" imgW="3277440" imgH="19562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071688"/>
                        <a:ext cx="4927600" cy="294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5351</TotalTime>
  <Words>4403</Words>
  <Application>Microsoft Office PowerPoint</Application>
  <PresentationFormat>On-screen Show (4:3)</PresentationFormat>
  <Paragraphs>721</Paragraphs>
  <Slides>109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109</vt:i4>
      </vt:variant>
    </vt:vector>
  </HeadingPairs>
  <TitlesOfParts>
    <vt:vector size="118" baseType="lpstr">
      <vt:lpstr>Arial</vt:lpstr>
      <vt:lpstr>Times New Roman</vt:lpstr>
      <vt:lpstr>Symbol</vt:lpstr>
      <vt:lpstr>Wingdings</vt:lpstr>
      <vt:lpstr>Default Design</vt:lpstr>
      <vt:lpstr>Equation</vt:lpstr>
      <vt:lpstr>Microsoft ClipArt Gallery</vt:lpstr>
      <vt:lpstr>Worksheet</vt:lpstr>
      <vt:lpstr>Chart</vt:lpstr>
      <vt:lpstr>Networks of Queues</vt:lpstr>
      <vt:lpstr>Outline</vt:lpstr>
      <vt:lpstr>Reading</vt:lpstr>
      <vt:lpstr>Networks of Queues</vt:lpstr>
      <vt:lpstr>Networks of Queues: Simple Example (1)</vt:lpstr>
      <vt:lpstr>Networks of Queues: Simple Example (2)</vt:lpstr>
      <vt:lpstr>Networks of Queues:  Another Example</vt:lpstr>
      <vt:lpstr>Analytical Difficulties:  Part 1  (1)</vt:lpstr>
      <vt:lpstr>Analytical Difficulties:  Part 1  (2)</vt:lpstr>
      <vt:lpstr>Analytical Difficulties:  Part 1  (3)</vt:lpstr>
      <vt:lpstr>Analytical Difficulties:  Part 2  (1)</vt:lpstr>
      <vt:lpstr>Analytical Difficulties:  Part 2  (2)</vt:lpstr>
      <vt:lpstr>Product Form Solutions</vt:lpstr>
      <vt:lpstr>Open vs Closed Networks</vt:lpstr>
      <vt:lpstr>Closed Networks of Queues</vt:lpstr>
      <vt:lpstr>Notation for Open Networks of Queues</vt:lpstr>
      <vt:lpstr>Open Networks of Queues</vt:lpstr>
      <vt:lpstr>Example:  Tandem Queues</vt:lpstr>
      <vt:lpstr>Example:  Multi-Stage Network</vt:lpstr>
      <vt:lpstr>Example:  General Topology</vt:lpstr>
      <vt:lpstr>Average Throughput</vt:lpstr>
      <vt:lpstr>In-Class Exercise 1</vt:lpstr>
      <vt:lpstr>In-Class Exercise 1:  Solution</vt:lpstr>
      <vt:lpstr>State Description of the System</vt:lpstr>
      <vt:lpstr>Global Balance Equations  (1)</vt:lpstr>
      <vt:lpstr>Notation:  The i-th Unit Vector</vt:lpstr>
      <vt:lpstr>Global Balance Equations  (2)</vt:lpstr>
      <vt:lpstr>Global Balance Equations  (3)</vt:lpstr>
      <vt:lpstr>Solving for Product Form Solution (1)</vt:lpstr>
      <vt:lpstr>Solving for Product Form Solution (2)</vt:lpstr>
      <vt:lpstr>Local Balance Equations</vt:lpstr>
      <vt:lpstr>Solving for Product Form Solution (3)</vt:lpstr>
      <vt:lpstr>Solving for Product Form Solution (4)</vt:lpstr>
      <vt:lpstr>Product Form Solution</vt:lpstr>
      <vt:lpstr>In-Class Exercise 2</vt:lpstr>
      <vt:lpstr>In-Class Exercise 2:  Solution</vt:lpstr>
      <vt:lpstr>Marginal pmf</vt:lpstr>
      <vt:lpstr>Customers and Delay in the Network</vt:lpstr>
      <vt:lpstr>In-Class Exercise 3</vt:lpstr>
      <vt:lpstr>In-Class Exercise 3:  Solutions</vt:lpstr>
      <vt:lpstr>Jackson’s Theorem:  Overview</vt:lpstr>
      <vt:lpstr>Jackson’s Theorem:  Assumptions  (1)</vt:lpstr>
      <vt:lpstr>Jackson’s Theorem:  Assumptions  (2)</vt:lpstr>
      <vt:lpstr>Jackson’s Theorem (1)</vt:lpstr>
      <vt:lpstr>Jackson’s Theorem (2)</vt:lpstr>
      <vt:lpstr>Approximate Models</vt:lpstr>
      <vt:lpstr>Approximate Models</vt:lpstr>
      <vt:lpstr>Approximate Models</vt:lpstr>
      <vt:lpstr>KIA:  Network Model  (1)</vt:lpstr>
      <vt:lpstr>KIA:  Network Model  (2)</vt:lpstr>
      <vt:lpstr>KIA:  Network Model  (3)</vt:lpstr>
      <vt:lpstr>KIA:  Network Model  (4)</vt:lpstr>
      <vt:lpstr>Analysis Using KIA  (1)</vt:lpstr>
      <vt:lpstr>Analysis Using KIA  (2)</vt:lpstr>
      <vt:lpstr>Analysis Using KIA  (3)</vt:lpstr>
      <vt:lpstr>Analysis Using KIA  (4)</vt:lpstr>
      <vt:lpstr>Analysis Using KIA  (5)</vt:lpstr>
      <vt:lpstr>Analysis Using KIA  (6)</vt:lpstr>
      <vt:lpstr>Analysis Using KIA  (7)</vt:lpstr>
      <vt:lpstr>KIA Application:  Delay  (1)</vt:lpstr>
      <vt:lpstr>KIA Application:  Delay  (2)</vt:lpstr>
      <vt:lpstr>KIA Application:  Delay  (3)</vt:lpstr>
      <vt:lpstr>KIA Application:  Delay  (4)</vt:lpstr>
      <vt:lpstr>KIA Application:  Delay  (5)</vt:lpstr>
      <vt:lpstr>KIA Application:  Delay  (6)</vt:lpstr>
      <vt:lpstr>KIA Application:  Delay  (7)</vt:lpstr>
      <vt:lpstr>Burke’s Theorem  (1)</vt:lpstr>
      <vt:lpstr>Burke’s Theorem  (2)</vt:lpstr>
      <vt:lpstr>Burke’s Theorem:  Comments  (1)</vt:lpstr>
      <vt:lpstr>Burke’s Theorem:  Comments  (2)</vt:lpstr>
      <vt:lpstr>Acyclic Networks  (1)</vt:lpstr>
      <vt:lpstr>Acyclic Networks  (2)</vt:lpstr>
      <vt:lpstr>Burke’s Theorem:  Application (1)</vt:lpstr>
      <vt:lpstr>Burke’s Theorem:  Application (2)</vt:lpstr>
      <vt:lpstr>Burke’s Theorem:  Application (3)</vt:lpstr>
      <vt:lpstr>Routing in a Network of Queues  (1)</vt:lpstr>
      <vt:lpstr>Routing in a Network of Queues  (2)</vt:lpstr>
      <vt:lpstr>Static Routing  (1)</vt:lpstr>
      <vt:lpstr>Static Routing  (2)</vt:lpstr>
      <vt:lpstr>Static Routing  (2)</vt:lpstr>
      <vt:lpstr>In-Class Exercise 4</vt:lpstr>
      <vt:lpstr>Closed Networks of Queues</vt:lpstr>
      <vt:lpstr>Model of a Closed Network of Queues</vt:lpstr>
      <vt:lpstr>Applications</vt:lpstr>
      <vt:lpstr>Traffic Equations</vt:lpstr>
      <vt:lpstr>Global Balance Equations</vt:lpstr>
      <vt:lpstr>Closed Network Product Form Solution</vt:lpstr>
      <vt:lpstr>Closed Network Example  (1)</vt:lpstr>
      <vt:lpstr>Closed Network Example  (2)</vt:lpstr>
      <vt:lpstr>In-Class Exercise 5</vt:lpstr>
      <vt:lpstr>In-Class Exercise 5:  Solution</vt:lpstr>
      <vt:lpstr>Closed Network Example  (3)</vt:lpstr>
      <vt:lpstr>Closed Network Example  (4)</vt:lpstr>
      <vt:lpstr>Comments on Normalization Factor</vt:lpstr>
      <vt:lpstr>Closed Network Example  (5)</vt:lpstr>
      <vt:lpstr>In-Class Exercise 6</vt:lpstr>
      <vt:lpstr>In-Class Exercise 6  (Solutions 1)</vt:lpstr>
      <vt:lpstr>In-Class Exercise 6  (Solutions 2)</vt:lpstr>
      <vt:lpstr>In-Class Exercise 6  (Solutions 3)</vt:lpstr>
      <vt:lpstr>Utilization</vt:lpstr>
      <vt:lpstr>In-Class Exercise 7</vt:lpstr>
      <vt:lpstr>In-Class Exercise 7:  Solution  (a-1)</vt:lpstr>
      <vt:lpstr>In-Class Exercise 7:  Solution  (a-2)</vt:lpstr>
      <vt:lpstr>In-Class Exercise 7:  Solution  (a-3)</vt:lpstr>
      <vt:lpstr>In-Class Exercise 7:  Solution  (b)</vt:lpstr>
      <vt:lpstr>In-Class Exercise 7:  Solution  (c)</vt:lpstr>
      <vt:lpstr>In-Class Exercise 7:  Solution  (d)</vt:lpstr>
      <vt:lpstr>You should now be able to …  (1)</vt:lpstr>
      <vt:lpstr>You should now be able to …  (2)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Scott F. Midkiff</dc:creator>
  <cp:lastModifiedBy>Graham, Scott R Civ USAF AETC AFIT/ENG</cp:lastModifiedBy>
  <cp:revision>506</cp:revision>
  <cp:lastPrinted>2001-02-07T06:23:30Z</cp:lastPrinted>
  <dcterms:created xsi:type="dcterms:W3CDTF">1999-01-20T01:35:04Z</dcterms:created>
  <dcterms:modified xsi:type="dcterms:W3CDTF">2016-04-04T20:18:01Z</dcterms:modified>
</cp:coreProperties>
</file>